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  <p:sldMasterId id="2147483696" r:id="rId2"/>
  </p:sldMasterIdLst>
  <p:notesMasterIdLst>
    <p:notesMasterId r:id="rId46"/>
  </p:notesMasterIdLst>
  <p:sldIdLst>
    <p:sldId id="256" r:id="rId3"/>
    <p:sldId id="275" r:id="rId4"/>
    <p:sldId id="332" r:id="rId5"/>
    <p:sldId id="276" r:id="rId6"/>
    <p:sldId id="316" r:id="rId7"/>
    <p:sldId id="317" r:id="rId8"/>
    <p:sldId id="257" r:id="rId9"/>
    <p:sldId id="259" r:id="rId10"/>
    <p:sldId id="258" r:id="rId11"/>
    <p:sldId id="310" r:id="rId12"/>
    <p:sldId id="319" r:id="rId13"/>
    <p:sldId id="321" r:id="rId14"/>
    <p:sldId id="320" r:id="rId15"/>
    <p:sldId id="322" r:id="rId16"/>
    <p:sldId id="323" r:id="rId17"/>
    <p:sldId id="324" r:id="rId18"/>
    <p:sldId id="325" r:id="rId19"/>
    <p:sldId id="260" r:id="rId20"/>
    <p:sldId id="315" r:id="rId21"/>
    <p:sldId id="261" r:id="rId22"/>
    <p:sldId id="266" r:id="rId23"/>
    <p:sldId id="267" r:id="rId24"/>
    <p:sldId id="268" r:id="rId25"/>
    <p:sldId id="269" r:id="rId26"/>
    <p:sldId id="270" r:id="rId27"/>
    <p:sldId id="329" r:id="rId28"/>
    <p:sldId id="330" r:id="rId29"/>
    <p:sldId id="271" r:id="rId30"/>
    <p:sldId id="272" r:id="rId31"/>
    <p:sldId id="273" r:id="rId32"/>
    <p:sldId id="314" r:id="rId33"/>
    <p:sldId id="274" r:id="rId34"/>
    <p:sldId id="318" r:id="rId35"/>
    <p:sldId id="326" r:id="rId36"/>
    <p:sldId id="327" r:id="rId37"/>
    <p:sldId id="328" r:id="rId38"/>
    <p:sldId id="312" r:id="rId39"/>
    <p:sldId id="313" r:id="rId40"/>
    <p:sldId id="335" r:id="rId41"/>
    <p:sldId id="331" r:id="rId42"/>
    <p:sldId id="333" r:id="rId43"/>
    <p:sldId id="334" r:id="rId44"/>
    <p:sldId id="336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B58BC4-1170-41C5-BD0D-0DCC543B1A95}" v="21" dt="2023-06-30T15:54:41.1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57" autoAdjust="0"/>
    <p:restoredTop sz="86380" autoAdjust="0"/>
  </p:normalViewPr>
  <p:slideViewPr>
    <p:cSldViewPr snapToGrid="0">
      <p:cViewPr varScale="1">
        <p:scale>
          <a:sx n="95" d="100"/>
          <a:sy n="95" d="100"/>
        </p:scale>
        <p:origin x="468" y="90"/>
      </p:cViewPr>
      <p:guideLst/>
    </p:cSldViewPr>
  </p:slideViewPr>
  <p:outlineViewPr>
    <p:cViewPr>
      <p:scale>
        <a:sx n="33" d="100"/>
        <a:sy n="33" d="100"/>
      </p:scale>
      <p:origin x="0" y="-97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microsoft.com/office/2016/11/relationships/changesInfo" Target="changesInfos/changesInfo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Casper" userId="c7cdbec308ec660c" providerId="LiveId" clId="{CFB58BC4-1170-41C5-BD0D-0DCC543B1A95}"/>
    <pc:docChg chg="undo custSel addSld delSld modSld">
      <pc:chgData name="David Casper" userId="c7cdbec308ec660c" providerId="LiveId" clId="{CFB58BC4-1170-41C5-BD0D-0DCC543B1A95}" dt="2023-06-30T16:06:59.646" v="290" actId="1035"/>
      <pc:docMkLst>
        <pc:docMk/>
      </pc:docMkLst>
      <pc:sldChg chg="addSp delSp modSp mod">
        <pc:chgData name="David Casper" userId="c7cdbec308ec660c" providerId="LiveId" clId="{CFB58BC4-1170-41C5-BD0D-0DCC543B1A95}" dt="2023-06-30T15:59:41.171" v="187" actId="170"/>
        <pc:sldMkLst>
          <pc:docMk/>
          <pc:sldMk cId="360594573" sldId="256"/>
        </pc:sldMkLst>
        <pc:spChg chg="mod">
          <ac:chgData name="David Casper" userId="c7cdbec308ec660c" providerId="LiveId" clId="{CFB58BC4-1170-41C5-BD0D-0DCC543B1A95}" dt="2023-06-30T15:56:16.262" v="182" actId="20577"/>
          <ac:spMkLst>
            <pc:docMk/>
            <pc:sldMk cId="360594573" sldId="256"/>
            <ac:spMk id="6" creationId="{EFB95751-CF02-9567-F2E5-3284674424E5}"/>
          </ac:spMkLst>
        </pc:spChg>
        <pc:picChg chg="add del mod">
          <ac:chgData name="David Casper" userId="c7cdbec308ec660c" providerId="LiveId" clId="{CFB58BC4-1170-41C5-BD0D-0DCC543B1A95}" dt="2023-06-30T15:51:52.632" v="123"/>
          <ac:picMkLst>
            <pc:docMk/>
            <pc:sldMk cId="360594573" sldId="256"/>
            <ac:picMk id="4" creationId="{E279BA2A-EED6-3070-A55E-599CCE098A99}"/>
          </ac:picMkLst>
        </pc:picChg>
        <pc:picChg chg="add mod ord">
          <ac:chgData name="David Casper" userId="c7cdbec308ec660c" providerId="LiveId" clId="{CFB58BC4-1170-41C5-BD0D-0DCC543B1A95}" dt="2023-06-30T15:59:41.171" v="187" actId="170"/>
          <ac:picMkLst>
            <pc:docMk/>
            <pc:sldMk cId="360594573" sldId="256"/>
            <ac:picMk id="7" creationId="{29DDAA16-E78D-A6B4-49A3-61A5300950FF}"/>
          </ac:picMkLst>
        </pc:picChg>
        <pc:picChg chg="add mod">
          <ac:chgData name="David Casper" userId="c7cdbec308ec660c" providerId="LiveId" clId="{CFB58BC4-1170-41C5-BD0D-0DCC543B1A95}" dt="2023-06-30T15:52:57.129" v="135" actId="1582"/>
          <ac:picMkLst>
            <pc:docMk/>
            <pc:sldMk cId="360594573" sldId="256"/>
            <ac:picMk id="8" creationId="{71E908F5-18D8-A168-E8FE-3B71BF3C9839}"/>
          </ac:picMkLst>
        </pc:picChg>
        <pc:picChg chg="add mod">
          <ac:chgData name="David Casper" userId="c7cdbec308ec660c" providerId="LiveId" clId="{CFB58BC4-1170-41C5-BD0D-0DCC543B1A95}" dt="2023-06-30T15:58:58.644" v="183" actId="1035"/>
          <ac:picMkLst>
            <pc:docMk/>
            <pc:sldMk cId="360594573" sldId="256"/>
            <ac:picMk id="9" creationId="{CCADBB31-4756-7817-7C2D-FB8633A1C80E}"/>
          </ac:picMkLst>
        </pc:picChg>
        <pc:picChg chg="add mod">
          <ac:chgData name="David Casper" userId="c7cdbec308ec660c" providerId="LiveId" clId="{CFB58BC4-1170-41C5-BD0D-0DCC543B1A95}" dt="2023-06-30T15:59:23.602" v="184" actId="1035"/>
          <ac:picMkLst>
            <pc:docMk/>
            <pc:sldMk cId="360594573" sldId="256"/>
            <ac:picMk id="10" creationId="{66DD0C1A-0249-1C33-8186-6E5390922B03}"/>
          </ac:picMkLst>
        </pc:picChg>
      </pc:sldChg>
      <pc:sldChg chg="modSp mod">
        <pc:chgData name="David Casper" userId="c7cdbec308ec660c" providerId="LiveId" clId="{CFB58BC4-1170-41C5-BD0D-0DCC543B1A95}" dt="2023-06-30T15:39:41.677" v="61" actId="1076"/>
        <pc:sldMkLst>
          <pc:docMk/>
          <pc:sldMk cId="1929858530" sldId="257"/>
        </pc:sldMkLst>
        <pc:spChg chg="mod">
          <ac:chgData name="David Casper" userId="c7cdbec308ec660c" providerId="LiveId" clId="{CFB58BC4-1170-41C5-BD0D-0DCC543B1A95}" dt="2023-06-30T15:39:41.677" v="61" actId="1076"/>
          <ac:spMkLst>
            <pc:docMk/>
            <pc:sldMk cId="1929858530" sldId="257"/>
            <ac:spMk id="16" creationId="{54461FF8-7B7C-FCB8-D80B-990B18BABB00}"/>
          </ac:spMkLst>
        </pc:spChg>
      </pc:sldChg>
      <pc:sldChg chg="modSp mod">
        <pc:chgData name="David Casper" userId="c7cdbec308ec660c" providerId="LiveId" clId="{CFB58BC4-1170-41C5-BD0D-0DCC543B1A95}" dt="2023-06-30T15:42:38.810" v="119" actId="27636"/>
        <pc:sldMkLst>
          <pc:docMk/>
          <pc:sldMk cId="419450403" sldId="260"/>
        </pc:sldMkLst>
        <pc:spChg chg="mod">
          <ac:chgData name="David Casper" userId="c7cdbec308ec660c" providerId="LiveId" clId="{CFB58BC4-1170-41C5-BD0D-0DCC543B1A95}" dt="2023-06-30T15:42:38.810" v="119" actId="27636"/>
          <ac:spMkLst>
            <pc:docMk/>
            <pc:sldMk cId="419450403" sldId="260"/>
            <ac:spMk id="5" creationId="{8E4B1264-609D-016E-B0C7-D6B456415854}"/>
          </ac:spMkLst>
        </pc:spChg>
      </pc:sldChg>
      <pc:sldChg chg="modSp mod">
        <pc:chgData name="David Casper" userId="c7cdbec308ec660c" providerId="LiveId" clId="{CFB58BC4-1170-41C5-BD0D-0DCC543B1A95}" dt="2023-06-30T15:21:36.185" v="49" actId="20577"/>
        <pc:sldMkLst>
          <pc:docMk/>
          <pc:sldMk cId="3049963263" sldId="275"/>
        </pc:sldMkLst>
        <pc:spChg chg="mod">
          <ac:chgData name="David Casper" userId="c7cdbec308ec660c" providerId="LiveId" clId="{CFB58BC4-1170-41C5-BD0D-0DCC543B1A95}" dt="2023-06-30T15:21:36.185" v="49" actId="20577"/>
          <ac:spMkLst>
            <pc:docMk/>
            <pc:sldMk cId="3049963263" sldId="275"/>
            <ac:spMk id="8" creationId="{B9073360-B0EC-15D9-E2EC-441BF301517E}"/>
          </ac:spMkLst>
        </pc:spChg>
      </pc:sldChg>
      <pc:sldChg chg="modSp mod modAnim">
        <pc:chgData name="David Casper" userId="c7cdbec308ec660c" providerId="LiveId" clId="{CFB58BC4-1170-41C5-BD0D-0DCC543B1A95}" dt="2023-06-30T15:25:06.124" v="59"/>
        <pc:sldMkLst>
          <pc:docMk/>
          <pc:sldMk cId="604928175" sldId="276"/>
        </pc:sldMkLst>
        <pc:spChg chg="mod">
          <ac:chgData name="David Casper" userId="c7cdbec308ec660c" providerId="LiveId" clId="{CFB58BC4-1170-41C5-BD0D-0DCC543B1A95}" dt="2023-06-30T15:23:36.283" v="53" actId="27636"/>
          <ac:spMkLst>
            <pc:docMk/>
            <pc:sldMk cId="604928175" sldId="276"/>
            <ac:spMk id="3" creationId="{F926045E-C74D-2A6B-8B91-E8E39BDD8634}"/>
          </ac:spMkLst>
        </pc:spChg>
      </pc:sldChg>
      <pc:sldChg chg="modSp mod">
        <pc:chgData name="David Casper" userId="c7cdbec308ec660c" providerId="LiveId" clId="{CFB58BC4-1170-41C5-BD0D-0DCC543B1A95}" dt="2023-06-30T16:06:59.646" v="290" actId="1035"/>
        <pc:sldMkLst>
          <pc:docMk/>
          <pc:sldMk cId="2317536560" sldId="310"/>
        </pc:sldMkLst>
        <pc:spChg chg="mod">
          <ac:chgData name="David Casper" userId="c7cdbec308ec660c" providerId="LiveId" clId="{CFB58BC4-1170-41C5-BD0D-0DCC543B1A95}" dt="2023-06-30T16:06:33.450" v="211" actId="20577"/>
          <ac:spMkLst>
            <pc:docMk/>
            <pc:sldMk cId="2317536560" sldId="310"/>
            <ac:spMk id="8" creationId="{B8AF368A-BDE7-A34D-6644-5B71EE081FEB}"/>
          </ac:spMkLst>
        </pc:spChg>
        <pc:picChg chg="mod">
          <ac:chgData name="David Casper" userId="c7cdbec308ec660c" providerId="LiveId" clId="{CFB58BC4-1170-41C5-BD0D-0DCC543B1A95}" dt="2023-06-30T16:06:59.646" v="290" actId="1035"/>
          <ac:picMkLst>
            <pc:docMk/>
            <pc:sldMk cId="2317536560" sldId="310"/>
            <ac:picMk id="20" creationId="{90F9DEA8-94AF-C8E2-C602-2675FF2BBC56}"/>
          </ac:picMkLst>
        </pc:picChg>
      </pc:sldChg>
      <pc:sldChg chg="del mod modShow">
        <pc:chgData name="David Casper" userId="c7cdbec308ec660c" providerId="LiveId" clId="{CFB58BC4-1170-41C5-BD0D-0DCC543B1A95}" dt="2023-06-30T15:02:47.060" v="34" actId="2696"/>
        <pc:sldMkLst>
          <pc:docMk/>
          <pc:sldMk cId="505681467" sldId="312"/>
        </pc:sldMkLst>
      </pc:sldChg>
      <pc:sldChg chg="add mod modShow">
        <pc:chgData name="David Casper" userId="c7cdbec308ec660c" providerId="LiveId" clId="{CFB58BC4-1170-41C5-BD0D-0DCC543B1A95}" dt="2023-06-30T15:16:54.558" v="42" actId="729"/>
        <pc:sldMkLst>
          <pc:docMk/>
          <pc:sldMk cId="3287867569" sldId="312"/>
        </pc:sldMkLst>
      </pc:sldChg>
      <pc:sldChg chg="modSp mod">
        <pc:chgData name="David Casper" userId="c7cdbec308ec660c" providerId="LiveId" clId="{CFB58BC4-1170-41C5-BD0D-0DCC543B1A95}" dt="2023-06-30T14:54:58.390" v="19" actId="20577"/>
        <pc:sldMkLst>
          <pc:docMk/>
          <pc:sldMk cId="359954072" sldId="316"/>
        </pc:sldMkLst>
        <pc:spChg chg="mod">
          <ac:chgData name="David Casper" userId="c7cdbec308ec660c" providerId="LiveId" clId="{CFB58BC4-1170-41C5-BD0D-0DCC543B1A95}" dt="2023-06-30T14:54:58.390" v="19" actId="20577"/>
          <ac:spMkLst>
            <pc:docMk/>
            <pc:sldMk cId="359954072" sldId="316"/>
            <ac:spMk id="3" creationId="{E392B1FB-EB3C-62C0-56EE-D92EB7710411}"/>
          </ac:spMkLst>
        </pc:spChg>
      </pc:sldChg>
      <pc:sldChg chg="del mod modShow">
        <pc:chgData name="David Casper" userId="c7cdbec308ec660c" providerId="LiveId" clId="{CFB58BC4-1170-41C5-BD0D-0DCC543B1A95}" dt="2023-06-30T15:01:26.548" v="28" actId="2696"/>
        <pc:sldMkLst>
          <pc:docMk/>
          <pc:sldMk cId="481725094" sldId="318"/>
        </pc:sldMkLst>
      </pc:sldChg>
      <pc:sldChg chg="add mod modShow">
        <pc:chgData name="David Casper" userId="c7cdbec308ec660c" providerId="LiveId" clId="{CFB58BC4-1170-41C5-BD0D-0DCC543B1A95}" dt="2023-06-30T15:16:54.558" v="42" actId="729"/>
        <pc:sldMkLst>
          <pc:docMk/>
          <pc:sldMk cId="1688824839" sldId="318"/>
        </pc:sldMkLst>
      </pc:sldChg>
      <pc:sldChg chg="add del">
        <pc:chgData name="David Casper" userId="c7cdbec308ec660c" providerId="LiveId" clId="{CFB58BC4-1170-41C5-BD0D-0DCC543B1A95}" dt="2023-06-30T15:02:05.647" v="30" actId="2696"/>
        <pc:sldMkLst>
          <pc:docMk/>
          <pc:sldMk cId="3816411513" sldId="318"/>
        </pc:sldMkLst>
      </pc:sldChg>
      <pc:sldChg chg="del mod modShow">
        <pc:chgData name="David Casper" userId="c7cdbec308ec660c" providerId="LiveId" clId="{CFB58BC4-1170-41C5-BD0D-0DCC543B1A95}" dt="2023-06-30T15:17:59.745" v="45" actId="2696"/>
        <pc:sldMkLst>
          <pc:docMk/>
          <pc:sldMk cId="2982585717" sldId="326"/>
        </pc:sldMkLst>
      </pc:sldChg>
      <pc:sldChg chg="add">
        <pc:chgData name="David Casper" userId="c7cdbec308ec660c" providerId="LiveId" clId="{CFB58BC4-1170-41C5-BD0D-0DCC543B1A95}" dt="2023-06-30T15:18:10.006" v="46"/>
        <pc:sldMkLst>
          <pc:docMk/>
          <pc:sldMk cId="3760121806" sldId="326"/>
        </pc:sldMkLst>
      </pc:sldChg>
      <pc:sldChg chg="del mod modShow">
        <pc:chgData name="David Casper" userId="c7cdbec308ec660c" providerId="LiveId" clId="{CFB58BC4-1170-41C5-BD0D-0DCC543B1A95}" dt="2023-06-30T15:02:21.190" v="32" actId="2696"/>
        <pc:sldMkLst>
          <pc:docMk/>
          <pc:sldMk cId="1507708436" sldId="327"/>
        </pc:sldMkLst>
      </pc:sldChg>
      <pc:sldChg chg="add mod modShow">
        <pc:chgData name="David Casper" userId="c7cdbec308ec660c" providerId="LiveId" clId="{CFB58BC4-1170-41C5-BD0D-0DCC543B1A95}" dt="2023-06-30T15:16:54.558" v="42" actId="729"/>
        <pc:sldMkLst>
          <pc:docMk/>
          <pc:sldMk cId="4153290216" sldId="327"/>
        </pc:sldMkLst>
      </pc:sldChg>
      <pc:sldChg chg="del">
        <pc:chgData name="David Casper" userId="c7cdbec308ec660c" providerId="LiveId" clId="{CFB58BC4-1170-41C5-BD0D-0DCC543B1A95}" dt="2023-06-30T15:16:25.889" v="39" actId="2696"/>
        <pc:sldMkLst>
          <pc:docMk/>
          <pc:sldMk cId="1084743739" sldId="328"/>
        </pc:sldMkLst>
      </pc:sldChg>
      <pc:sldChg chg="add mod modShow">
        <pc:chgData name="David Casper" userId="c7cdbec308ec660c" providerId="LiveId" clId="{CFB58BC4-1170-41C5-BD0D-0DCC543B1A95}" dt="2023-06-30T15:16:54.558" v="42" actId="729"/>
        <pc:sldMkLst>
          <pc:docMk/>
          <pc:sldMk cId="3943225951" sldId="328"/>
        </pc:sldMkLst>
      </pc:sldChg>
      <pc:sldChg chg="add mod modShow">
        <pc:chgData name="David Casper" userId="c7cdbec308ec660c" providerId="LiveId" clId="{CFB58BC4-1170-41C5-BD0D-0DCC543B1A95}" dt="2023-06-30T15:17:02.543" v="43" actId="729"/>
        <pc:sldMkLst>
          <pc:docMk/>
          <pc:sldMk cId="3021443758" sldId="331"/>
        </pc:sldMkLst>
      </pc:sldChg>
      <pc:sldChg chg="del mod modShow">
        <pc:chgData name="David Casper" userId="c7cdbec308ec660c" providerId="LiveId" clId="{CFB58BC4-1170-41C5-BD0D-0DCC543B1A95}" dt="2023-06-30T15:00:57.664" v="26" actId="2696"/>
        <pc:sldMkLst>
          <pc:docMk/>
          <pc:sldMk cId="3641323380" sldId="331"/>
        </pc:sldMkLst>
      </pc:sldChg>
      <pc:sldChg chg="modSp mod">
        <pc:chgData name="David Casper" userId="c7cdbec308ec660c" providerId="LiveId" clId="{CFB58BC4-1170-41C5-BD0D-0DCC543B1A95}" dt="2023-06-30T15:18:56.561" v="47" actId="20577"/>
        <pc:sldMkLst>
          <pc:docMk/>
          <pc:sldMk cId="4137569893" sldId="332"/>
        </pc:sldMkLst>
        <pc:spChg chg="mod">
          <ac:chgData name="David Casper" userId="c7cdbec308ec660c" providerId="LiveId" clId="{CFB58BC4-1170-41C5-BD0D-0DCC543B1A95}" dt="2023-06-30T15:18:56.561" v="47" actId="20577"/>
          <ac:spMkLst>
            <pc:docMk/>
            <pc:sldMk cId="4137569893" sldId="332"/>
            <ac:spMk id="3" creationId="{6C66F88A-369C-02BE-A6F2-024C6BC4B23A}"/>
          </ac:spMkLst>
        </pc:spChg>
      </pc:sldChg>
      <pc:sldChg chg="del mod modShow">
        <pc:chgData name="David Casper" userId="c7cdbec308ec660c" providerId="LiveId" clId="{CFB58BC4-1170-41C5-BD0D-0DCC543B1A95}" dt="2023-06-30T15:00:57.664" v="26" actId="2696"/>
        <pc:sldMkLst>
          <pc:docMk/>
          <pc:sldMk cId="101686430" sldId="333"/>
        </pc:sldMkLst>
      </pc:sldChg>
      <pc:sldChg chg="add mod modShow">
        <pc:chgData name="David Casper" userId="c7cdbec308ec660c" providerId="LiveId" clId="{CFB58BC4-1170-41C5-BD0D-0DCC543B1A95}" dt="2023-06-30T15:17:02.543" v="43" actId="729"/>
        <pc:sldMkLst>
          <pc:docMk/>
          <pc:sldMk cId="3203204098" sldId="333"/>
        </pc:sldMkLst>
      </pc:sldChg>
      <pc:sldChg chg="del mod modShow">
        <pc:chgData name="David Casper" userId="c7cdbec308ec660c" providerId="LiveId" clId="{CFB58BC4-1170-41C5-BD0D-0DCC543B1A95}" dt="2023-06-30T15:00:57.664" v="26" actId="2696"/>
        <pc:sldMkLst>
          <pc:docMk/>
          <pc:sldMk cId="469087309" sldId="334"/>
        </pc:sldMkLst>
      </pc:sldChg>
      <pc:sldChg chg="add mod modShow">
        <pc:chgData name="David Casper" userId="c7cdbec308ec660c" providerId="LiveId" clId="{CFB58BC4-1170-41C5-BD0D-0DCC543B1A95}" dt="2023-06-30T15:17:02.543" v="43" actId="729"/>
        <pc:sldMkLst>
          <pc:docMk/>
          <pc:sldMk cId="3781531278" sldId="334"/>
        </pc:sldMkLst>
      </pc:sldChg>
      <pc:sldChg chg="add mod modShow">
        <pc:chgData name="David Casper" userId="c7cdbec308ec660c" providerId="LiveId" clId="{CFB58BC4-1170-41C5-BD0D-0DCC543B1A95}" dt="2023-06-30T15:17:02.543" v="43" actId="729"/>
        <pc:sldMkLst>
          <pc:docMk/>
          <pc:sldMk cId="952098090" sldId="335"/>
        </pc:sldMkLst>
      </pc:sldChg>
      <pc:sldChg chg="del mod modShow">
        <pc:chgData name="David Casper" userId="c7cdbec308ec660c" providerId="LiveId" clId="{CFB58BC4-1170-41C5-BD0D-0DCC543B1A95}" dt="2023-06-30T15:13:55.975" v="37" actId="2696"/>
        <pc:sldMkLst>
          <pc:docMk/>
          <pc:sldMk cId="2210837964" sldId="335"/>
        </pc:sldMkLst>
      </pc:sldChg>
      <pc:sldChg chg="mod modShow">
        <pc:chgData name="David Casper" userId="c7cdbec308ec660c" providerId="LiveId" clId="{CFB58BC4-1170-41C5-BD0D-0DCC543B1A95}" dt="2023-06-30T15:17:06.725" v="44" actId="729"/>
        <pc:sldMkLst>
          <pc:docMk/>
          <pc:sldMk cId="99896377" sldId="3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7FFB0-8BE0-4EBC-B704-36435F0EE0FA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8EC01-742F-4864-AA14-FE912B2AA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0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51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16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2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BD6A1-8BC1-D143-AC14-3460D1BD1A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372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73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75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91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5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9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68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4182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07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76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67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58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6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364"/>
            <a:ext cx="12192000" cy="3518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325" y="2309260"/>
            <a:ext cx="9144000" cy="42342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43" y="5834908"/>
            <a:ext cx="3463636" cy="871157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415863" y="3773636"/>
            <a:ext cx="5002924" cy="378570"/>
          </a:xfrm>
        </p:spPr>
        <p:txBody>
          <a:bodyPr/>
          <a:lstStyle>
            <a:lvl1pPr marL="0" indent="0" algn="ctr">
              <a:buFont typeface="Arial" charset="0"/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</a:t>
            </a:r>
            <a:r>
              <a:rPr lang="en-GB"/>
              <a:t>add author</a:t>
            </a:r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415863" y="4331209"/>
            <a:ext cx="5002924" cy="378570"/>
          </a:xfrm>
        </p:spPr>
        <p:txBody>
          <a:bodyPr>
            <a:normAutofit/>
          </a:bodyPr>
          <a:lstStyle>
            <a:lvl1pPr marL="0" indent="0" algn="ctr">
              <a:buFont typeface="Arial" charset="0"/>
              <a:buNone/>
              <a:defRPr sz="18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add date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415863" y="4716260"/>
            <a:ext cx="5002924" cy="378570"/>
          </a:xfrm>
        </p:spPr>
        <p:txBody>
          <a:bodyPr>
            <a:normAutofit/>
          </a:bodyPr>
          <a:lstStyle>
            <a:lvl1pPr marL="0" indent="0" algn="ctr">
              <a:buFont typeface="Arial" charset="0"/>
              <a:buNone/>
              <a:defRPr sz="18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add venue</a:t>
            </a:r>
          </a:p>
        </p:txBody>
      </p:sp>
      <p:pic>
        <p:nvPicPr>
          <p:cNvPr id="5" name="Picture 4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1153B5F0-6384-9C40-B68D-22A9723836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2221" y="5694746"/>
            <a:ext cx="2862509" cy="95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4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B246B-C8AA-AE43-942F-96B1506A1296}" type="datetime1">
              <a:rPr lang="en-GB" smtClean="0"/>
              <a:t>30/06/2023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80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68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5778063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40524"/>
            <a:ext cx="5820101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BFD3-ED7D-7B49-B31E-078DA684ED74}" type="datetime1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509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4025463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5877" y="1040524"/>
            <a:ext cx="7546424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94D95-B8A9-8C4D-83E6-5C3C1A8D52EF}" type="datetime1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641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7514897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10" y="1040524"/>
            <a:ext cx="4056990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A416-DD7B-F448-A817-A81038ECBFED}" type="datetime1">
              <a:rPr lang="en-GB" smtClean="0"/>
              <a:t>30/06/2023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3029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37" y="1101291"/>
            <a:ext cx="5755839" cy="50679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738" y="1744717"/>
            <a:ext cx="5755838" cy="4444946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8" y="1123124"/>
            <a:ext cx="5820101" cy="484959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1744717"/>
            <a:ext cx="5820101" cy="4444946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7C452-F039-164F-B20D-636DC044918A}" type="datetime1">
              <a:rPr lang="en-GB" smtClean="0"/>
              <a:t>30/06/2023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0316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599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19511-07A0-2543-83E9-C9DEB7ECE964}" type="datetime1">
              <a:rPr lang="en-GB" smtClean="0"/>
              <a:t>30/06/2023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65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1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7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5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22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1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4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66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031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37" y="1008993"/>
            <a:ext cx="11750565" cy="5167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1737" y="6482469"/>
            <a:ext cx="11876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06BF-874C-F544-BEB3-DC9747821AB9}" type="datetime1">
              <a:rPr lang="en-GB" smtClean="0"/>
              <a:t>30/06/2023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5228" y="6482470"/>
            <a:ext cx="9354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82702" y="6482475"/>
            <a:ext cx="609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9598-3AC8-0F44-9366-CD3A2FEFAAD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3577" y="591176"/>
            <a:ext cx="11918724" cy="23914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 kern="120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4"/>
        </a:buClr>
        <a:buFont typeface="Arial"/>
        <a:buChar char="•"/>
        <a:defRPr sz="2000" kern="1200">
          <a:solidFill>
            <a:schemeClr val="tx2"/>
          </a:solidFill>
          <a:latin typeface="Open Sans" charset="0"/>
          <a:ea typeface="Open Sans" charset="0"/>
          <a:cs typeface="Open San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/>
        <a:buChar char="•"/>
        <a:defRPr sz="1800" kern="1200">
          <a:solidFill>
            <a:schemeClr val="accent2"/>
          </a:solidFill>
          <a:latin typeface="Open Sans" charset="0"/>
          <a:ea typeface="Open Sans" charset="0"/>
          <a:cs typeface="Open San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/>
        <a:buChar char="•"/>
        <a:defRPr sz="1600" kern="1200">
          <a:solidFill>
            <a:schemeClr val="accent3"/>
          </a:solidFill>
          <a:latin typeface="Open Sans" charset="0"/>
          <a:ea typeface="Open Sans" charset="0"/>
          <a:cs typeface="Open San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3.14185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cds.cern.ch/record/2853210/files/CERN-FASER-CONF-2023-001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sciencedirect.com/science/article/pii/S0168900222003096" TargetMode="Externa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2001.03073" TargetMode="Externa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0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ds.cern.ch/record/2853210/files/CERN-FASER-CONF-2023-001.pdf" TargetMode="Externa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303.14185.pdf" TargetMode="External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.jpeg"/><Relationship Id="rId7" Type="http://schemas.openxmlformats.org/officeDocument/2006/relationships/image" Target="../media/image5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3.png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140/epjc/s10052-020-7631-5" TargetMode="External"/><Relationship Id="rId3" Type="http://schemas.openxmlformats.org/officeDocument/2006/relationships/hyperlink" Target="https://cds.cern.ch/record/2803084/" TargetMode="External"/><Relationship Id="rId7" Type="http://schemas.openxmlformats.org/officeDocument/2006/relationships/hyperlink" Target="https://arxiv.org/abs/2001.03073" TargetMode="External"/><Relationship Id="rId12" Type="http://schemas.openxmlformats.org/officeDocument/2006/relationships/hyperlink" Target="https://arxiv.org/abs/1811.10243" TargetMode="External"/><Relationship Id="rId2" Type="http://schemas.openxmlformats.org/officeDocument/2006/relationships/hyperlink" Target="https://arxiv.org/abs/2207.1142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d/pdf/10.1103/PhysRevD.104.L091101" TargetMode="External"/><Relationship Id="rId11" Type="http://schemas.openxmlformats.org/officeDocument/2006/relationships/hyperlink" Target="https://arxiv.org/abs/1812.09139" TargetMode="External"/><Relationship Id="rId5" Type="http://schemas.openxmlformats.org/officeDocument/2006/relationships/hyperlink" Target="https://iopscience.iop.org/article/10.1088/1748-0221/16/12/P12028" TargetMode="External"/><Relationship Id="rId10" Type="http://schemas.openxmlformats.org/officeDocument/2006/relationships/hyperlink" Target="https://journals.aps.org/prd/abstract/10.1103/PhysRevD.99.095011" TargetMode="External"/><Relationship Id="rId4" Type="http://schemas.openxmlformats.org/officeDocument/2006/relationships/hyperlink" Target="https://www.sciencedirect.com/science/article/pii/S0168900222003096" TargetMode="External"/><Relationship Id="rId9" Type="http://schemas.openxmlformats.org/officeDocument/2006/relationships/hyperlink" Target="https://arxiv.org/abs/1901.04468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6/12/P12028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pdf/10.1103/PhysRevD.104.L091101" TargetMode="External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3.05090" TargetMode="Externa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bc.web.cern.ch/fpf-mandate" TargetMode="External"/><Relationship Id="rId4" Type="http://schemas.openxmlformats.org/officeDocument/2006/relationships/hyperlink" Target="https://indico.bnl.gov/event/18372/contributions/75187/attachments/46981/79656/feng_FPF_P5.pdf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5380/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006.10630.pdf" TargetMode="External"/><Relationship Id="rId2" Type="http://schemas.openxmlformats.org/officeDocument/2006/relationships/hyperlink" Target="https://arxiv.org/abs/1801.048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d/abstract/10.1103/PhysRevD.99.095011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arxiv.org/abs/1811.0347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link.springer.com/article/10.1140/epjc/s10052-020-7631-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01.png"/><Relationship Id="rId4" Type="http://schemas.openxmlformats.org/officeDocument/2006/relationships/image" Target="../media/image91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0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90.png"/><Relationship Id="rId5" Type="http://schemas.openxmlformats.org/officeDocument/2006/relationships/image" Target="../media/image15.jpg"/><Relationship Id="rId10" Type="http://schemas.openxmlformats.org/officeDocument/2006/relationships/hyperlink" Target="https://arxiv.org/abs/2105.07077" TargetMode="External"/><Relationship Id="rId4" Type="http://schemas.openxmlformats.org/officeDocument/2006/relationships/image" Target="../media/image14.png"/><Relationship Id="rId9" Type="http://schemas.openxmlformats.org/officeDocument/2006/relationships/image" Target="../media/image8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00.png"/><Relationship Id="rId5" Type="http://schemas.openxmlformats.org/officeDocument/2006/relationships/image" Target="../media/image140.png"/><Relationship Id="rId10" Type="http://schemas.openxmlformats.org/officeDocument/2006/relationships/image" Target="../media/image190.png"/><Relationship Id="rId4" Type="http://schemas.openxmlformats.org/officeDocument/2006/relationships/hyperlink" Target="https://arxiv.org/abs/2207.11427" TargetMode="External"/><Relationship Id="rId9" Type="http://schemas.openxmlformats.org/officeDocument/2006/relationships/image" Target="../media/image1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B0E28-89C3-6FB5-5A56-1705C708F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Results from FASER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97981-C3E6-F5CB-0EDA-5FCE7157B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799" y="3429001"/>
            <a:ext cx="9144000" cy="10194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Dave Casper</a:t>
            </a:r>
          </a:p>
          <a:p>
            <a:r>
              <a:rPr lang="en-US" dirty="0"/>
              <a:t>University of California, Irvine</a:t>
            </a:r>
          </a:p>
          <a:p>
            <a:r>
              <a:rPr lang="en-US" dirty="0"/>
              <a:t>(for the FASER collaboration)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F8639F-E092-2531-B6B2-4CBE3809D6E4}"/>
              </a:ext>
            </a:extLst>
          </p:cNvPr>
          <p:cNvSpPr txBox="1"/>
          <p:nvPr/>
        </p:nvSpPr>
        <p:spPr>
          <a:xfrm>
            <a:off x="1979525" y="5838093"/>
            <a:ext cx="5824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Dark photon search CONF note on CERN Document Server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B95751-CF02-9567-F2E5-3284674424E5}"/>
              </a:ext>
            </a:extLst>
          </p:cNvPr>
          <p:cNvSpPr txBox="1"/>
          <p:nvPr/>
        </p:nvSpPr>
        <p:spPr>
          <a:xfrm>
            <a:off x="1979525" y="6207425"/>
            <a:ext cx="565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Collider neutrino direct detection paper (accepted by PRL)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E908F5-18D8-A168-E8FE-3B71BF3C9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13"/>
            <a:ext cx="2732771" cy="1377868"/>
          </a:xfrm>
          <a:prstGeom prst="rect">
            <a:avLst/>
          </a:prstGeom>
          <a:ln w="12700">
            <a:solidFill>
              <a:schemeClr val="bg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ADBB31-4756-7817-7C2D-FB8633A1C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37932"/>
            <a:ext cx="1364233" cy="138735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DD0C1A-0249-1C33-8186-6E5390922B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5248" y="2631510"/>
            <a:ext cx="1387355" cy="138735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29DDAA16-E78D-A6B4-49A3-61A5300950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387487"/>
            <a:ext cx="2732771" cy="1244023"/>
          </a:xfrm>
          <a:prstGeom prst="rect">
            <a:avLst/>
          </a:prstGeom>
          <a:ln w="952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059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8397E-B003-C6AB-2D42-FB10F9BA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FASER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C8C7A-C99E-446A-F76A-ACFA15255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152FF8C-E478-0CB2-C7A5-4005823C4639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DC53BA41-4BDE-535A-EA3C-D4FDA5D6D9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97" b="4937"/>
          <a:stretch/>
        </p:blipFill>
        <p:spPr>
          <a:xfrm>
            <a:off x="-73954" y="12357"/>
            <a:ext cx="12278311" cy="68205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78378E-D167-20E0-AB00-3D194B149C08}"/>
              </a:ext>
            </a:extLst>
          </p:cNvPr>
          <p:cNvSpPr txBox="1"/>
          <p:nvPr/>
        </p:nvSpPr>
        <p:spPr>
          <a:xfrm rot="20354051">
            <a:off x="3040914" y="5421515"/>
            <a:ext cx="12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Calorimeter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E2C8CC-E53A-7C0C-43EC-A99A99E1CCA0}"/>
              </a:ext>
            </a:extLst>
          </p:cNvPr>
          <p:cNvSpPr txBox="1"/>
          <p:nvPr/>
        </p:nvSpPr>
        <p:spPr>
          <a:xfrm rot="19919558">
            <a:off x="4240731" y="5667323"/>
            <a:ext cx="1186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Preshower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D95199-EAF3-54B7-2245-3697C1A26E9F}"/>
              </a:ext>
            </a:extLst>
          </p:cNvPr>
          <p:cNvSpPr txBox="1"/>
          <p:nvPr/>
        </p:nvSpPr>
        <p:spPr>
          <a:xfrm rot="19919558">
            <a:off x="5314135" y="4773577"/>
            <a:ext cx="2355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Tracking spectrometer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724F61-4B0E-109C-DA46-6A7EEF7406EE}"/>
              </a:ext>
            </a:extLst>
          </p:cNvPr>
          <p:cNvSpPr txBox="1"/>
          <p:nvPr/>
        </p:nvSpPr>
        <p:spPr>
          <a:xfrm rot="19919558">
            <a:off x="7291057" y="3912059"/>
            <a:ext cx="1500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Decay 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381C7-C57F-0AAD-40F2-CF0545A79072}"/>
              </a:ext>
            </a:extLst>
          </p:cNvPr>
          <p:cNvSpPr txBox="1"/>
          <p:nvPr/>
        </p:nvSpPr>
        <p:spPr>
          <a:xfrm rot="19919558">
            <a:off x="8725577" y="3342739"/>
            <a:ext cx="615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Veto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08B636-3527-1388-AAED-AE01F7874E66}"/>
              </a:ext>
            </a:extLst>
          </p:cNvPr>
          <p:cNvCxnSpPr>
            <a:cxnSpLocks/>
          </p:cNvCxnSpPr>
          <p:nvPr/>
        </p:nvCxnSpPr>
        <p:spPr>
          <a:xfrm flipV="1">
            <a:off x="9575236" y="1891791"/>
            <a:ext cx="1335780" cy="554972"/>
          </a:xfrm>
          <a:prstGeom prst="straightConnector1">
            <a:avLst/>
          </a:prstGeom>
          <a:ln w="28575">
            <a:solidFill>
              <a:schemeClr val="bg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1523C8A-18B4-7D4D-CC6F-E043D4A74E76}"/>
              </a:ext>
            </a:extLst>
          </p:cNvPr>
          <p:cNvSpPr txBox="1"/>
          <p:nvPr/>
        </p:nvSpPr>
        <p:spPr>
          <a:xfrm rot="20341663">
            <a:off x="9418366" y="2204606"/>
            <a:ext cx="176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ATLAS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AFE1D-8F9A-EEED-7A73-FCD47745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D9598-3AC8-0F44-9366-CD3A2FEFAADC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B80C3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B80C3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3F5F76-1414-E10B-7409-AB5C45DCB438}"/>
              </a:ext>
            </a:extLst>
          </p:cNvPr>
          <p:cNvSpPr txBox="1"/>
          <p:nvPr/>
        </p:nvSpPr>
        <p:spPr>
          <a:xfrm>
            <a:off x="9913755" y="2676710"/>
            <a:ext cx="99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FASERnu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97ED6D-1E53-FAE7-E89D-3645A1E75FA6}"/>
              </a:ext>
            </a:extLst>
          </p:cNvPr>
          <p:cNvCxnSpPr>
            <a:cxnSpLocks/>
          </p:cNvCxnSpPr>
          <p:nvPr/>
        </p:nvCxnSpPr>
        <p:spPr>
          <a:xfrm flipH="1" flipV="1">
            <a:off x="9394055" y="2844386"/>
            <a:ext cx="519700" cy="7181"/>
          </a:xfrm>
          <a:prstGeom prst="straightConnector1">
            <a:avLst/>
          </a:prstGeom>
          <a:ln w="1270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F5165EB-FD3B-872F-42A6-7DA3EF85B336}"/>
              </a:ext>
            </a:extLst>
          </p:cNvPr>
          <p:cNvSpPr txBox="1"/>
          <p:nvPr/>
        </p:nvSpPr>
        <p:spPr>
          <a:xfrm rot="19919558">
            <a:off x="9262663" y="309159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AF368A-BDE7-A34D-6644-5B71EE081FEB}"/>
              </a:ext>
            </a:extLst>
          </p:cNvPr>
          <p:cNvSpPr txBox="1"/>
          <p:nvPr/>
        </p:nvSpPr>
        <p:spPr>
          <a:xfrm>
            <a:off x="6865751" y="4801533"/>
            <a:ext cx="45638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2017: Feng, et al. idea paper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2018-19: Proposal, funding and approval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2019-20: Construction and testing on surface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2020-21: Installation underground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2021-22: Commissioning with </a:t>
            </a:r>
            <a:r>
              <a:rPr lang="en-US" dirty="0" err="1">
                <a:solidFill>
                  <a:srgbClr val="FFFF00"/>
                </a:solidFill>
              </a:rPr>
              <a:t>cosmics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2021: Test beam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2022: Collision data from LHC Run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46067F-F572-0B2C-498A-7B6F3B1E0706}"/>
              </a:ext>
            </a:extLst>
          </p:cNvPr>
          <p:cNvSpPr txBox="1"/>
          <p:nvPr/>
        </p:nvSpPr>
        <p:spPr>
          <a:xfrm>
            <a:off x="3162908" y="6500044"/>
            <a:ext cx="239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Slide credit: C. Gwilliam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0F9DEA8-94AF-C8E2-C602-2675FF2BBC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052"/>
          <a:stretch/>
        </p:blipFill>
        <p:spPr>
          <a:xfrm>
            <a:off x="-87416" y="9540"/>
            <a:ext cx="12272148" cy="68172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8854963-425B-1369-3383-B86FA9EB7EB8}"/>
              </a:ext>
            </a:extLst>
          </p:cNvPr>
          <p:cNvSpPr txBox="1"/>
          <p:nvPr/>
        </p:nvSpPr>
        <p:spPr>
          <a:xfrm>
            <a:off x="3438144" y="617696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In 2018…</a:t>
            </a:r>
          </a:p>
        </p:txBody>
      </p:sp>
    </p:spTree>
    <p:extLst>
      <p:ext uri="{BB962C8B-B14F-4D97-AF65-F5344CB8AC3E}">
        <p14:creationId xmlns:p14="http://schemas.microsoft.com/office/powerpoint/2010/main" val="231753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F1F8E-7F9F-367F-A49A-A3A6CA401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3175A-2EDA-E188-344A-999F03657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3">
                <a:extLst>
                  <a:ext uri="{FF2B5EF4-FFF2-40B4-BE49-F238E27FC236}">
                    <a16:creationId xmlns:a16="http://schemas.microsoft.com/office/drawing/2014/main" id="{95040385-736A-2FED-8D16-D107B6601A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030" y="3650171"/>
                <a:ext cx="7228170" cy="273445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Extremely precise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(~20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position resolution in one direction</a:t>
                </a:r>
              </a:p>
              <a:p>
                <a:pPr lvl="1"/>
                <a:r>
                  <a:rPr lang="en-US" dirty="0"/>
                  <a:t>Use two sensors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40 </m:t>
                    </m:r>
                    <m:r>
                      <m:rPr>
                        <m:nor/>
                      </m:rPr>
                      <a:rPr lang="en-US" smtClean="0">
                        <a:latin typeface="Cambria Math" panose="02040503050406030204" pitchFamily="18" charset="0"/>
                      </a:rPr>
                      <m:t>mrad</m:t>
                    </m:r>
                  </m:oMath>
                </a14:m>
                <a:r>
                  <a:rPr lang="en-US" dirty="0"/>
                  <a:t> stereo angle to get 3D space point</a:t>
                </a:r>
              </a:p>
              <a:p>
                <a:r>
                  <a:rPr lang="en-US" dirty="0"/>
                  <a:t>Reconstruct charged particle trajectories</a:t>
                </a:r>
              </a:p>
              <a:p>
                <a:r>
                  <a:rPr lang="en-US" dirty="0"/>
                  <a:t>Measure momenta using bending in field</a:t>
                </a:r>
              </a:p>
            </p:txBody>
          </p:sp>
        </mc:Choice>
        <mc:Fallback xmlns="">
          <p:sp>
            <p:nvSpPr>
              <p:cNvPr id="6" name="Content Placeholder 3">
                <a:extLst>
                  <a:ext uri="{FF2B5EF4-FFF2-40B4-BE49-F238E27FC236}">
                    <a16:creationId xmlns:a16="http://schemas.microsoft.com/office/drawing/2014/main" id="{95040385-736A-2FED-8D16-D107B6601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30" y="3650171"/>
                <a:ext cx="7228170" cy="2734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>
            <a:extLst>
              <a:ext uri="{FF2B5EF4-FFF2-40B4-BE49-F238E27FC236}">
                <a16:creationId xmlns:a16="http://schemas.microsoft.com/office/drawing/2014/main" id="{F25A93BD-B548-2732-C48D-A45D0D5FB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437" y="663420"/>
            <a:ext cx="3902485" cy="532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E48A135B-A05D-EA23-031B-12DBD7307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806" y="645449"/>
            <a:ext cx="3475037" cy="2724398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0A0CF1B0-D421-9A71-E253-D8C050F2C102}"/>
              </a:ext>
            </a:extLst>
          </p:cNvPr>
          <p:cNvSpPr txBox="1">
            <a:spLocks/>
          </p:cNvSpPr>
          <p:nvPr/>
        </p:nvSpPr>
        <p:spPr>
          <a:xfrm>
            <a:off x="163070" y="1400303"/>
            <a:ext cx="4536946" cy="229685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Silicon microstrip detector modules (SCT) gifted by ATLAS</a:t>
            </a:r>
          </a:p>
          <a:p>
            <a:pPr lvl="1"/>
            <a:r>
              <a:rPr lang="en-US" dirty="0"/>
              <a:t>1 plane = 8 modules </a:t>
            </a:r>
            <a:br>
              <a:rPr lang="en-US" dirty="0"/>
            </a:br>
            <a:r>
              <a:rPr lang="en-US" dirty="0"/>
              <a:t>(two-sided)</a:t>
            </a:r>
          </a:p>
          <a:p>
            <a:pPr lvl="1"/>
            <a:r>
              <a:rPr lang="en-US" dirty="0"/>
              <a:t>1 station = 3 planes</a:t>
            </a:r>
          </a:p>
          <a:p>
            <a:pPr lvl="1"/>
            <a:r>
              <a:rPr lang="en-US" dirty="0"/>
              <a:t>Full detector = 4 stations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BCF4F8-742E-F133-8BEB-6B1BA9710A1A}"/>
              </a:ext>
            </a:extLst>
          </p:cNvPr>
          <p:cNvSpPr txBox="1"/>
          <p:nvPr/>
        </p:nvSpPr>
        <p:spPr>
          <a:xfrm>
            <a:off x="2761488" y="6384621"/>
            <a:ext cx="748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“The tracking detector of the FASER experiment,”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NIM 166825 (2022)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399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82B2B-9A5E-0F27-71D1-39FCB31DA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27328-57FB-F8CF-B6E7-90348F2B1A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10319144" cy="1082167"/>
          </a:xfrm>
        </p:spPr>
        <p:txBody>
          <a:bodyPr/>
          <a:lstStyle/>
          <a:p>
            <a:r>
              <a:rPr lang="en-US" dirty="0"/>
              <a:t>Preliminary alignment of three downstream tracker stations used in dark photon and neutrino searches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7B228-8ACE-6B28-84A0-3DE133F24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0696B0-3043-9700-CBE1-0D1DCC696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834" y="2735682"/>
            <a:ext cx="9869166" cy="362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701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18A7E-211F-A9EE-CEB8-577EB9E8E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C017C5E-04F6-0F11-C9B2-11FAEDF9ACB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184648" y="1471867"/>
                <a:ext cx="6693408" cy="506317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Scintillators used to veto charged particles, trigger and measure timing</a:t>
                </a:r>
              </a:p>
              <a:p>
                <a:r>
                  <a:rPr lang="en-US" dirty="0"/>
                  <a:t>Veto scintillators:</a:t>
                </a:r>
              </a:p>
              <a:p>
                <a:pPr lvl="1"/>
                <a:r>
                  <a:rPr lang="en-US" dirty="0"/>
                  <a:t>Upstream and downstream of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20 mm thick, single PMT readout</a:t>
                </a:r>
              </a:p>
              <a:p>
                <a:r>
                  <a:rPr lang="en-US" dirty="0"/>
                  <a:t>Timing scintillators</a:t>
                </a:r>
              </a:p>
              <a:p>
                <a:pPr lvl="1"/>
                <a:r>
                  <a:rPr lang="en-US" dirty="0"/>
                  <a:t>Between decay volume and first spectrometer tracking station</a:t>
                </a:r>
              </a:p>
              <a:p>
                <a:pPr lvl="1"/>
                <a:r>
                  <a:rPr lang="en-US" dirty="0"/>
                  <a:t>10 mm thick, dual PMT readout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≈400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ps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 err="1"/>
                  <a:t>Preshower</a:t>
                </a:r>
                <a:r>
                  <a:rPr lang="en-US" dirty="0"/>
                  <a:t> scintillators</a:t>
                </a:r>
              </a:p>
              <a:p>
                <a:pPr lvl="1"/>
                <a:r>
                  <a:rPr lang="en-US" dirty="0"/>
                  <a:t>In front of calorimeter</a:t>
                </a:r>
              </a:p>
              <a:p>
                <a:pPr lvl="1"/>
                <a:r>
                  <a:rPr lang="en-US" dirty="0"/>
                  <a:t>20 mm thick, single PMT readout</a:t>
                </a:r>
              </a:p>
              <a:p>
                <a:r>
                  <a:rPr lang="en-US" dirty="0"/>
                  <a:t>CAEN digitizer records waveform for all 15 PMT channels (including calorimeter)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C017C5E-04F6-0F11-C9B2-11FAEDF9AC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184648" y="1471867"/>
                <a:ext cx="6693408" cy="50631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B88EF-A215-7D61-C6C7-B01C74C88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13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8D7898DB-8489-5CBA-2896-DBE84B74EDA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9683" y="1471867"/>
            <a:ext cx="4498933" cy="5063172"/>
          </a:xfrm>
        </p:spPr>
      </p:pic>
    </p:spTree>
    <p:extLst>
      <p:ext uri="{BB962C8B-B14F-4D97-AF65-F5344CB8AC3E}">
        <p14:creationId xmlns:p14="http://schemas.microsoft.com/office/powerpoint/2010/main" val="2972598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0A162-866C-AD05-2578-7BE30DC81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AAA4EC-9FD5-B801-9A1E-9CAF5EC3874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120000" y="1825625"/>
                <a:ext cx="9560192" cy="551815"/>
              </a:xfrm>
            </p:spPr>
            <p:txBody>
              <a:bodyPr/>
              <a:lstStyle/>
              <a:p>
                <a:r>
                  <a:rPr lang="en-US" dirty="0"/>
                  <a:t>All veto scintillator inefficiencies measured to 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&lt;2×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AAA4EC-9FD5-B801-9A1E-9CAF5EC387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20000" y="1825625"/>
                <a:ext cx="9560192" cy="55181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CA1BD-405D-2DC6-956B-58089B864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B4CB29-5ED4-CD68-C3A9-F2502B2F1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7599" y="2376831"/>
            <a:ext cx="6844993" cy="21384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9B4A99-0FBA-4799-8B09-B4856E47B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080" y="4515252"/>
            <a:ext cx="9933432" cy="215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48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F1F1B-F41B-82F6-EEAB-6F9CEAA19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1B895-91CC-0502-8668-27E867E30C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10648328" cy="2033143"/>
          </a:xfrm>
        </p:spPr>
        <p:txBody>
          <a:bodyPr/>
          <a:lstStyle/>
          <a:p>
            <a:r>
              <a:rPr lang="en-US" dirty="0"/>
              <a:t>4 </a:t>
            </a:r>
            <a:r>
              <a:rPr lang="en-US" dirty="0" err="1"/>
              <a:t>LHCb</a:t>
            </a:r>
            <a:r>
              <a:rPr lang="en-US" dirty="0"/>
              <a:t> outer ECAL modules loaned to us</a:t>
            </a:r>
          </a:p>
          <a:p>
            <a:pPr lvl="1"/>
            <a:r>
              <a:rPr lang="en-US" dirty="0"/>
              <a:t>“Shashlik” design with fibers readout by PMT</a:t>
            </a:r>
          </a:p>
          <a:p>
            <a:pPr lvl="1"/>
            <a:r>
              <a:rPr lang="en-US" dirty="0"/>
              <a:t>67 layers of scintillator alternating with 66 layers of tungsten</a:t>
            </a:r>
          </a:p>
          <a:p>
            <a:pPr lvl="1"/>
            <a:r>
              <a:rPr lang="en-US" dirty="0"/>
              <a:t>Total depth: 25 radiation lengths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B48660-3AB7-5031-3391-FDE5D3EB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BEFB2B-7FFE-7C57-389A-18EEFD8FA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76" y="3960414"/>
            <a:ext cx="7431668" cy="23959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F62C19-8475-7EBE-9AB9-0FFBE6F41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892" y="3662739"/>
            <a:ext cx="3602875" cy="269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424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275B-64A4-92A6-FFF6-E69400DEB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Calorimeter: energy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63CDC-1E59-083F-D412-E544C5C8DD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Calorimeter response measured in dedicated 2021 test-beam campaign</a:t>
            </a:r>
          </a:p>
          <a:p>
            <a:pPr lvl="1"/>
            <a:r>
              <a:rPr lang="en-US" dirty="0"/>
              <a:t>Results close to performance quoted by </a:t>
            </a:r>
            <a:r>
              <a:rPr lang="en-US" dirty="0" err="1"/>
              <a:t>LHCb</a:t>
            </a:r>
            <a:endParaRPr lang="en-US" dirty="0"/>
          </a:p>
          <a:p>
            <a:r>
              <a:rPr lang="en-US" dirty="0"/>
              <a:t>Resolution ~1% or better at energies of interest in dark photon search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7622383-BF8C-A210-3FC9-6DDB660988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83818" y="1834104"/>
            <a:ext cx="6085678" cy="421007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06037F-3B0E-CA91-AD51-B2E8A561F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4B1B92-A8B8-F60D-F5F4-C82B40B44AB8}"/>
              </a:ext>
            </a:extLst>
          </p:cNvPr>
          <p:cNvSpPr txBox="1"/>
          <p:nvPr/>
        </p:nvSpPr>
        <p:spPr>
          <a:xfrm>
            <a:off x="4096512" y="6356350"/>
            <a:ext cx="3250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Test-beam paper in preparation!</a:t>
            </a:r>
          </a:p>
        </p:txBody>
      </p:sp>
    </p:spTree>
    <p:extLst>
      <p:ext uri="{BB962C8B-B14F-4D97-AF65-F5344CB8AC3E}">
        <p14:creationId xmlns:p14="http://schemas.microsoft.com/office/powerpoint/2010/main" val="3311744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8FA4E2-D683-76D3-56EE-3EB98724DF3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8FA4E2-D683-76D3-56EE-3EB98724DF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E3E93-F2F7-42CC-2F98-0BF4A0DC9D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248" y="1651889"/>
            <a:ext cx="454928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730 layers of 1.1 mm thick Tungsten plates interleaved with emulsion films</a:t>
            </a:r>
          </a:p>
          <a:p>
            <a:r>
              <a:rPr lang="en-US" dirty="0"/>
              <a:t>30 cm height, 25 cm width</a:t>
            </a:r>
          </a:p>
          <a:p>
            <a:r>
              <a:rPr lang="en-US" dirty="0"/>
              <a:t>Total mass 1.1 tons</a:t>
            </a:r>
          </a:p>
          <a:p>
            <a:r>
              <a:rPr lang="en-US" dirty="0"/>
              <a:t>Sub-micron spatial resolution</a:t>
            </a:r>
          </a:p>
          <a:p>
            <a:r>
              <a:rPr lang="en-US" dirty="0"/>
              <a:t>Replaced over course of each year’s run to limit track density</a:t>
            </a:r>
          </a:p>
          <a:p>
            <a:r>
              <a:rPr lang="en-US" dirty="0"/>
              <a:t>Development and scanning of films from 2022 underway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66C4B4B-2EBB-0A0D-A96D-F44F9624A4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69280" y="1825625"/>
            <a:ext cx="6397024" cy="276252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4132A-0736-62BE-855A-D5C11553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926C62-161B-E8C7-180C-810528CABE5E}"/>
                  </a:ext>
                </a:extLst>
              </p:cNvPr>
              <p:cNvSpPr txBox="1"/>
              <p:nvPr/>
            </p:nvSpPr>
            <p:spPr>
              <a:xfrm>
                <a:off x="6768274" y="4736223"/>
                <a:ext cx="419903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Simulated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/>
                  <a:t> charged-current interaction, </a:t>
                </a:r>
                <a:br>
                  <a:rPr lang="en-US" dirty="0"/>
                </a:b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decay, in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926C62-161B-E8C7-180C-810528CABE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274" y="4736223"/>
                <a:ext cx="4199035" cy="646331"/>
              </a:xfrm>
              <a:prstGeom prst="rect">
                <a:avLst/>
              </a:prstGeom>
              <a:blipFill>
                <a:blip r:embed="rId4"/>
                <a:stretch>
                  <a:fillRect l="-726" t="-5660" r="-72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18F0CA3-DEA7-36CD-6773-1EB1A55F8C25}"/>
              </a:ext>
            </a:extLst>
          </p:cNvPr>
          <p:cNvSpPr txBox="1"/>
          <p:nvPr/>
        </p:nvSpPr>
        <p:spPr>
          <a:xfrm>
            <a:off x="2660904" y="6325040"/>
            <a:ext cx="743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“Technical Proposal of FASER</a:t>
            </a:r>
            <a:r>
              <a:rPr lang="el-G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ν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neutrino detector,”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arXiv:2001.03073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515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56656-54B7-FCC0-954D-4EAB2A5D9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and data set</a:t>
            </a:r>
          </a:p>
        </p:txBody>
      </p:sp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79B04DA0-1D27-9907-AE2C-69C593EBB8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25625"/>
            <a:ext cx="5916613" cy="4251636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4B1264-609D-016E-B0C7-D6B456415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9839" y="1825625"/>
            <a:ext cx="5370715" cy="4667250"/>
          </a:xfrm>
        </p:spPr>
        <p:txBody>
          <a:bodyPr>
            <a:normAutofit/>
          </a:bodyPr>
          <a:lstStyle/>
          <a:p>
            <a:r>
              <a:rPr lang="en-US" dirty="0"/>
              <a:t>Detector performed almost flawlessly in 2022</a:t>
            </a:r>
          </a:p>
          <a:p>
            <a:pPr lvl="1"/>
            <a:r>
              <a:rPr lang="en-US" dirty="0"/>
              <a:t>Trigger rates up to 1.3 kHz</a:t>
            </a:r>
          </a:p>
          <a:p>
            <a:pPr lvl="1"/>
            <a:r>
              <a:rPr lang="en-US" dirty="0"/>
              <a:t>DAQ deadtime: 1.3%</a:t>
            </a:r>
          </a:p>
          <a:p>
            <a:pPr lvl="1"/>
            <a:r>
              <a:rPr lang="en-US" dirty="0"/>
              <a:t>Recorded 96.1% of delivered luminosity</a:t>
            </a:r>
          </a:p>
          <a:p>
            <a:pPr lvl="1"/>
            <a:r>
              <a:rPr lang="en-US" dirty="0"/>
              <a:t>Over 350M single muon events</a:t>
            </a:r>
          </a:p>
          <a:p>
            <a:r>
              <a:rPr lang="en-US" dirty="0"/>
              <a:t>Calorimeter gain optimized for </a:t>
            </a:r>
            <a:r>
              <a:rPr lang="en-US" dirty="0" err="1"/>
              <a:t>TeV</a:t>
            </a:r>
            <a:r>
              <a:rPr lang="en-US" dirty="0"/>
              <a:t> energies after second emulsion exchange (green arrow)</a:t>
            </a:r>
          </a:p>
          <a:p>
            <a:pPr lvl="1"/>
            <a:r>
              <a:rPr lang="en-US" dirty="0"/>
              <a:t>27.1/fb used for dark photon search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1E410-6DBC-75FC-5364-F98329B86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0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EB2943E-E884-94F9-BB9C-BF6F453F24C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Simulated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EB2943E-E884-94F9-BB9C-BF6F453F24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8B06B-E2F0-B9C4-9F00-21AA8F35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19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F31252E-CE70-CBEA-9D89-78A5CD499009}"/>
              </a:ext>
            </a:extLst>
          </p:cNvPr>
          <p:cNvGrpSpPr/>
          <p:nvPr/>
        </p:nvGrpSpPr>
        <p:grpSpPr>
          <a:xfrm>
            <a:off x="131679" y="2655301"/>
            <a:ext cx="11918725" cy="2838350"/>
            <a:chOff x="131679" y="2655301"/>
            <a:chExt cx="11918725" cy="28383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FCAB3D6-07BE-24C3-967A-5637D59C73BB}"/>
                </a:ext>
              </a:extLst>
            </p:cNvPr>
            <p:cNvGrpSpPr/>
            <p:nvPr/>
          </p:nvGrpSpPr>
          <p:grpSpPr>
            <a:xfrm>
              <a:off x="131679" y="2655301"/>
              <a:ext cx="11918725" cy="2838350"/>
              <a:chOff x="131679" y="2655301"/>
              <a:chExt cx="11918725" cy="283835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5E87ACC-E0C7-9BB0-AB48-3D7A198B58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1680" y="2973488"/>
                <a:ext cx="11918724" cy="2468244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3C89411-8BFD-FE0E-860C-A2616B1E7D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251" y="2655301"/>
                <a:ext cx="2203230" cy="469029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09E0BCF-BEFC-B440-BF98-858231B0AA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679" y="4721925"/>
                <a:ext cx="6417401" cy="771726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F4FCCB8-9A75-7F5D-8DCA-81A6EFD13777}"/>
                </a:ext>
              </a:extLst>
            </p:cNvPr>
            <p:cNvSpPr txBox="1"/>
            <p:nvPr/>
          </p:nvSpPr>
          <p:spPr>
            <a:xfrm rot="516912">
              <a:off x="1082307" y="4422030"/>
              <a:ext cx="6466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Simulated A’ (m = 25 MeV, </a:t>
              </a:r>
              <a:r>
                <a:rPr lang="el-GR" dirty="0">
                  <a:solidFill>
                    <a:schemeClr val="accent1"/>
                  </a:solidFill>
                </a:rPr>
                <a:t>ε</a:t>
              </a:r>
              <a:r>
                <a:rPr lang="en-GB" dirty="0">
                  <a:solidFill>
                    <a:schemeClr val="accent1"/>
                  </a:solidFill>
                </a:rPr>
                <a:t> = 3e-5) signal with E(calo) = 645.2 GeV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3AEAEBB-C0D1-1901-89E9-4FDF208A3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8229" y="3723753"/>
            <a:ext cx="1519789" cy="153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10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767715F-AF3B-1027-1E91-716DEEFA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collaboration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073360-B0EC-15D9-E2EC-441BF3015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462070"/>
            <a:ext cx="10233800" cy="1325563"/>
          </a:xfrm>
        </p:spPr>
        <p:txBody>
          <a:bodyPr/>
          <a:lstStyle/>
          <a:p>
            <a:r>
              <a:rPr lang="en-US" dirty="0"/>
              <a:t>84 members from 24 institutes in 10 countries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F97B3-673B-4446-AAE5-5301182A4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F7342D-CBB7-3F58-C522-37D8E0BE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145" y="2065217"/>
            <a:ext cx="8598526" cy="463854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7137124-BB26-C3DC-B660-47A9EFFD3DD8}"/>
              </a:ext>
            </a:extLst>
          </p:cNvPr>
          <p:cNvSpPr/>
          <p:nvPr/>
        </p:nvSpPr>
        <p:spPr>
          <a:xfrm>
            <a:off x="6455884" y="5827923"/>
            <a:ext cx="1597446" cy="7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International laboratory covered by a cooperation agreement with CERN</a:t>
            </a:r>
          </a:p>
        </p:txBody>
      </p:sp>
    </p:spTree>
    <p:extLst>
      <p:ext uri="{BB962C8B-B14F-4D97-AF65-F5344CB8AC3E}">
        <p14:creationId xmlns:p14="http://schemas.microsoft.com/office/powerpoint/2010/main" val="3049963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1755F1-9ABE-1840-55F4-DA9675AE67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baseline="0" dirty="0"/>
                  <a:t> </a:t>
                </a:r>
                <a:r>
                  <a:rPr lang="en-US" dirty="0"/>
                  <a:t>s</a:t>
                </a:r>
                <a:r>
                  <a:rPr lang="en-US" baseline="0" dirty="0"/>
                  <a:t>election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1755F1-9ABE-1840-55F4-DA9675AE67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7386B-FF35-0B11-428B-4FEAEB83A3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39865" y="1825625"/>
                <a:ext cx="5805351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Events with no veto activity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calo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blinded until selection finalized.</a:t>
                </a:r>
              </a:p>
              <a:p>
                <a:r>
                  <a:rPr lang="en-US" dirty="0"/>
                  <a:t>Simple selection optimized for discovery:</a:t>
                </a:r>
              </a:p>
              <a:p>
                <a:pPr lvl="1"/>
                <a:r>
                  <a:rPr lang="en-US" dirty="0"/>
                  <a:t>Collision event with good data quality</a:t>
                </a:r>
              </a:p>
              <a:p>
                <a:pPr lvl="1"/>
                <a:r>
                  <a:rPr lang="en-US" dirty="0"/>
                  <a:t>No signal (&gt; 40 </a:t>
                </a:r>
                <a:r>
                  <a:rPr lang="en-US" dirty="0" err="1"/>
                  <a:t>pC</a:t>
                </a:r>
                <a:r>
                  <a:rPr lang="en-US" dirty="0"/>
                  <a:t>) in any veto</a:t>
                </a:r>
              </a:p>
              <a:p>
                <a:pPr lvl="1"/>
                <a:r>
                  <a:rPr lang="en-US" dirty="0"/>
                  <a:t>Timing and </a:t>
                </a:r>
                <a:r>
                  <a:rPr lang="en-US" dirty="0" err="1"/>
                  <a:t>preshower</a:t>
                </a:r>
                <a:r>
                  <a:rPr lang="en-US" dirty="0"/>
                  <a:t> consistent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/>
                  <a:t> minimum ionizing tracks</a:t>
                </a:r>
              </a:p>
              <a:p>
                <a:pPr lvl="1"/>
                <a:r>
                  <a:rPr lang="en-US" dirty="0"/>
                  <a:t>Exactly two good fiducial tracks: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&gt;20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&lt;95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Extrapolate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&lt;95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dirty="0"/>
                  <a:t> at </a:t>
                </a:r>
                <a:r>
                  <a:rPr lang="en-US" dirty="0" err="1"/>
                  <a:t>vetos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&gt;500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in EM calorimeter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7386B-FF35-0B11-428B-4FEAEB83A3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39865" y="1825625"/>
                <a:ext cx="5805351" cy="435133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, histogram&#10;&#10;Description automatically generated">
            <a:extLst>
              <a:ext uri="{FF2B5EF4-FFF2-40B4-BE49-F238E27FC236}">
                <a16:creationId xmlns:a16="http://schemas.microsoft.com/office/drawing/2014/main" id="{0CAA4488-816B-3D7C-2681-52CB6E95C3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29" y="1690688"/>
            <a:ext cx="5624006" cy="4129908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56693-1322-7D82-975F-CDB880874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D75586-24AD-938C-76F3-66F23462243C}"/>
                  </a:ext>
                </a:extLst>
              </p:cNvPr>
              <p:cNvSpPr txBox="1"/>
              <p:nvPr/>
            </p:nvSpPr>
            <p:spPr>
              <a:xfrm>
                <a:off x="6462342" y="6123543"/>
                <a:ext cx="515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Selection efficiency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∼40%</m:t>
                    </m:r>
                  </m:oMath>
                </a14:m>
                <a:r>
                  <a:rPr lang="en-US" dirty="0"/>
                  <a:t> over region of sensitivity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D75586-24AD-938C-76F3-66F234622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342" y="6123543"/>
                <a:ext cx="5155579" cy="369332"/>
              </a:xfrm>
              <a:prstGeom prst="rect">
                <a:avLst/>
              </a:prstGeom>
              <a:blipFill>
                <a:blip r:embed="rId5"/>
                <a:stretch>
                  <a:fillRect l="-946" t="-10000" r="-23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328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B5B54-8AE1-1F2F-D32E-F9FE0E522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 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317E7-50C7-DAB2-20D0-99F6BA3CD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906545"/>
            <a:ext cx="5025216" cy="409774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Veto inefficiency</a:t>
            </a:r>
          </a:p>
          <a:p>
            <a:pPr lvl="1"/>
            <a:r>
              <a:rPr lang="en-US" dirty="0"/>
              <a:t>Negligible</a:t>
            </a:r>
          </a:p>
          <a:p>
            <a:r>
              <a:rPr lang="en-US" dirty="0"/>
              <a:t>Muon-induced neutral hadrons</a:t>
            </a:r>
          </a:p>
          <a:p>
            <a:pPr lvl="1"/>
            <a:r>
              <a:rPr lang="en-US" dirty="0"/>
              <a:t>Estimated from three-track sample, ignoring muon and removing photon conversions</a:t>
            </a:r>
          </a:p>
          <a:p>
            <a:r>
              <a:rPr lang="en-US" dirty="0"/>
              <a:t>Geometric muon background</a:t>
            </a:r>
          </a:p>
          <a:p>
            <a:pPr lvl="1"/>
            <a:r>
              <a:rPr lang="en-US" dirty="0"/>
              <a:t>Negligible</a:t>
            </a:r>
          </a:p>
          <a:p>
            <a:r>
              <a:rPr lang="en-US" dirty="0"/>
              <a:t>Neutrino interactions in detector material</a:t>
            </a:r>
          </a:p>
          <a:p>
            <a:pPr lvl="1"/>
            <a:r>
              <a:rPr lang="en-US" dirty="0"/>
              <a:t>Estimated from GENIE sample, corrected for material missing in simulation</a:t>
            </a:r>
          </a:p>
          <a:p>
            <a:pPr lvl="1"/>
            <a:r>
              <a:rPr lang="en-US" dirty="0"/>
              <a:t>Small, but dominant background</a:t>
            </a:r>
          </a:p>
          <a:p>
            <a:r>
              <a:rPr lang="en-US" dirty="0"/>
              <a:t>Non-collision (cosmic or beam) background</a:t>
            </a:r>
          </a:p>
          <a:p>
            <a:pPr lvl="1"/>
            <a:r>
              <a:rPr lang="en-US" dirty="0"/>
              <a:t>Negligible</a:t>
            </a:r>
          </a:p>
          <a:p>
            <a:pPr lv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09089E0-2AF3-8C7F-CEE1-77A2F021BF69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7482451"/>
                  </p:ext>
                </p:extLst>
              </p:nvPr>
            </p:nvGraphicFramePr>
            <p:xfrm>
              <a:off x="6481719" y="3809414"/>
              <a:ext cx="5567994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62658">
                      <a:extLst>
                        <a:ext uri="{9D8B030D-6E8A-4147-A177-3AD203B41FA5}">
                          <a16:colId xmlns:a16="http://schemas.microsoft.com/office/drawing/2014/main" val="1840390507"/>
                        </a:ext>
                      </a:extLst>
                    </a:gridCol>
                    <a:gridCol w="2605336">
                      <a:extLst>
                        <a:ext uri="{9D8B030D-6E8A-4147-A177-3AD203B41FA5}">
                          <a16:colId xmlns:a16="http://schemas.microsoft.com/office/drawing/2014/main" val="7939228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Process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Background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062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Veto inefficiency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06497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Neutral hadron &amp; 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geometric muon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0.22±0.31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2499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Neutrino interactions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1.8±2.4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94057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Non-collision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1690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Total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2.0±2.4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3360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09089E0-2AF3-8C7F-CEE1-77A2F021BF69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7482451"/>
                  </p:ext>
                </p:extLst>
              </p:nvPr>
            </p:nvGraphicFramePr>
            <p:xfrm>
              <a:off x="6481719" y="3809414"/>
              <a:ext cx="5567994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62658">
                      <a:extLst>
                        <a:ext uri="{9D8B030D-6E8A-4147-A177-3AD203B41FA5}">
                          <a16:colId xmlns:a16="http://schemas.microsoft.com/office/drawing/2014/main" val="1840390507"/>
                        </a:ext>
                      </a:extLst>
                    </a:gridCol>
                    <a:gridCol w="2605336">
                      <a:extLst>
                        <a:ext uri="{9D8B030D-6E8A-4147-A177-3AD203B41FA5}">
                          <a16:colId xmlns:a16="http://schemas.microsoft.com/office/drawing/2014/main" val="7939228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Process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Background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062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Veto inefficiency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064974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Neutral hadron &amp; 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geometric muon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119811" r="-935" b="-185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2499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Neutrino interactions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381967" r="-935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94057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Non-collision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1690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Total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581967" r="-935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43360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22193-1DF4-85AF-1C6E-60BF5A263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497147-0166-4F7B-8791-E5DDCDEBA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538" y="1666958"/>
            <a:ext cx="2497781" cy="1909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97D523-D3CD-3CC7-C416-100898C82081}"/>
              </a:ext>
            </a:extLst>
          </p:cNvPr>
          <p:cNvSpPr txBox="1"/>
          <p:nvPr/>
        </p:nvSpPr>
        <p:spPr>
          <a:xfrm>
            <a:off x="249483" y="6352143"/>
            <a:ext cx="1124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5"/>
              </a:rPr>
              <a:t>https://cds.cern.ch/record/2853210/files/CERN-FASER-CONF-2023-001.pdf</a:t>
            </a:r>
            <a:r>
              <a:rPr lang="en-US" dirty="0"/>
              <a:t> for more details and validation studies</a:t>
            </a:r>
          </a:p>
        </p:txBody>
      </p:sp>
    </p:spTree>
    <p:extLst>
      <p:ext uri="{BB962C8B-B14F-4D97-AF65-F5344CB8AC3E}">
        <p14:creationId xmlns:p14="http://schemas.microsoft.com/office/powerpoint/2010/main" val="2818694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DF70E-50F3-5A17-849F-272AF07A2E4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result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DF70E-50F3-5A17-849F-272AF07A2E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4E2E3-40E8-8270-C631-2D8186C32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8649" y="1318844"/>
            <a:ext cx="5355170" cy="1490452"/>
          </a:xfrm>
        </p:spPr>
        <p:txBody>
          <a:bodyPr>
            <a:normAutofit/>
          </a:bodyPr>
          <a:lstStyle/>
          <a:p>
            <a:r>
              <a:rPr lang="en-US" dirty="0"/>
              <a:t>95% CL excluded region based on 0 events passing selection</a:t>
            </a:r>
          </a:p>
          <a:p>
            <a:pPr lvl="1"/>
            <a:r>
              <a:rPr lang="en-US" dirty="0"/>
              <a:t>0 events with even 1 fiducial track</a:t>
            </a:r>
          </a:p>
        </p:txBody>
      </p:sp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EFA572D-9CDC-133D-0EDD-A227ADEA5F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89" y="2568010"/>
            <a:ext cx="5764269" cy="423290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2D7D9-7228-89BC-B660-8A97AD0C2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3003177C-5470-8D86-F6AE-E2D1D3CDDE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94072"/>
                  </p:ext>
                </p:extLst>
              </p:nvPr>
            </p:nvGraphicFramePr>
            <p:xfrm>
              <a:off x="6287881" y="1442344"/>
              <a:ext cx="5764269" cy="5358575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921423">
                      <a:extLst>
                        <a:ext uri="{9D8B030D-6E8A-4147-A177-3AD203B41FA5}">
                          <a16:colId xmlns:a16="http://schemas.microsoft.com/office/drawing/2014/main" val="3103947407"/>
                        </a:ext>
                      </a:extLst>
                    </a:gridCol>
                    <a:gridCol w="2179602">
                      <a:extLst>
                        <a:ext uri="{9D8B030D-6E8A-4147-A177-3AD203B41FA5}">
                          <a16:colId xmlns:a16="http://schemas.microsoft.com/office/drawing/2014/main" val="461511099"/>
                        </a:ext>
                      </a:extLst>
                    </a:gridCol>
                    <a:gridCol w="1663244">
                      <a:extLst>
                        <a:ext uri="{9D8B030D-6E8A-4147-A177-3AD203B41FA5}">
                          <a16:colId xmlns:a16="http://schemas.microsoft.com/office/drawing/2014/main" val="42438244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Systematic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Uncertainty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Typical Effect on Signal Yield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005505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Theory, Statistics and Luminosity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56490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dirty="0"/>
                            <a:t> cross section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0.15+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sSup>
                                                  <m:sSupPr>
                                                    <m:ctrlP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𝐴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′</m:t>
                                                    </m:r>
                                                  </m:sup>
                                                </m:sSup>
                                              </m:sub>
                                            </m:sSub>
                                            <m:r>
                                              <m:rPr>
                                                <m:lit/>
                                              </m:r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4 </m:t>
                                            </m:r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</a:rPr>
                                              <m:t>TeV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sSup>
                                                  <m:sSupPr>
                                                    <m:ctrlP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𝐴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′</m:t>
                                                    </m:r>
                                                  </m:sup>
                                                </m:sSup>
                                              </m:sub>
                                            </m:sSub>
                                            <m:r>
                                              <m:rPr>
                                                <m:lit/>
                                              </m:r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4 </m:t>
                                            </m:r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</a:rPr>
                                              <m:t>TeV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15-45%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4885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2.2%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14047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MC statistics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∑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1-2%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1363500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Tracking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0661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01721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29297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7042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4130413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Calorimetry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8607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3961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3003177C-5470-8D86-F6AE-E2D1D3CDDE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94072"/>
                  </p:ext>
                </p:extLst>
              </p:nvPr>
            </p:nvGraphicFramePr>
            <p:xfrm>
              <a:off x="6287881" y="1442344"/>
              <a:ext cx="5764269" cy="5358575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921423">
                      <a:extLst>
                        <a:ext uri="{9D8B030D-6E8A-4147-A177-3AD203B41FA5}">
                          <a16:colId xmlns:a16="http://schemas.microsoft.com/office/drawing/2014/main" val="3103947407"/>
                        </a:ext>
                      </a:extLst>
                    </a:gridCol>
                    <a:gridCol w="2179602">
                      <a:extLst>
                        <a:ext uri="{9D8B030D-6E8A-4147-A177-3AD203B41FA5}">
                          <a16:colId xmlns:a16="http://schemas.microsoft.com/office/drawing/2014/main" val="461511099"/>
                        </a:ext>
                      </a:extLst>
                    </a:gridCol>
                    <a:gridCol w="1663244">
                      <a:extLst>
                        <a:ext uri="{9D8B030D-6E8A-4147-A177-3AD203B41FA5}">
                          <a16:colId xmlns:a16="http://schemas.microsoft.com/office/drawing/2014/main" val="424382444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Systematic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Uncertainty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Typical Effect on Signal Yield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005505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Theory, Statistics and Luminosity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5649095"/>
                      </a:ext>
                    </a:extLst>
                  </a:tr>
                  <a:tr h="6880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16" t="-151327" r="-200949" b="-5451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8547" t="-151327" r="-77374" b="-5451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15-45%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4885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2.2%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1404783"/>
                      </a:ext>
                    </a:extLst>
                  </a:tr>
                  <a:tr h="42360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MC statistics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8547" t="-500000" r="-77374" b="-70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1-2%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1363500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Tracking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0661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017219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29297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7042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4130413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Calorimetry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8607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39618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4265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93CA-173A-94A4-B328-D7B4B202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neutrino search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0694F6E-B665-76EB-E316-9C3423BE700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120000" y="1417996"/>
                <a:ext cx="10515600" cy="358366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Active electronic detector can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CC interaction signal above background:</a:t>
                </a:r>
              </a:p>
              <a:p>
                <a:pPr lvl="1"/>
                <a:r>
                  <a:rPr lang="en-US" dirty="0"/>
                  <a:t>Long, high-momentum fiducial track</a:t>
                </a:r>
              </a:p>
              <a:p>
                <a:pPr lvl="1"/>
                <a:r>
                  <a:rPr lang="en-US" dirty="0"/>
                  <a:t>No activity in forward veto station </a:t>
                </a:r>
              </a:p>
              <a:p>
                <a:pPr lvl="1"/>
                <a:r>
                  <a:rPr lang="en-US" dirty="0"/>
                  <a:t>Blinded analysis (35.4/fb Run-3 luminosity used for neutrino search)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0694F6E-B665-76EB-E316-9C3423BE70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20000" y="1417996"/>
                <a:ext cx="10515600" cy="35836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2AB50-0D35-82ED-7CC4-E164EC7B2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D82E01-0178-A654-CFF8-97B2C6864E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64" b="63484"/>
          <a:stretch/>
        </p:blipFill>
        <p:spPr>
          <a:xfrm>
            <a:off x="131252" y="4443984"/>
            <a:ext cx="12130041" cy="218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48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061FC-782D-EAE2-21FD-ECE5B161B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backgrounds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097C39-0031-49BD-C5A2-7355792A8F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Veto inefficiency</a:t>
                </a:r>
              </a:p>
              <a:p>
                <a:pPr lvl="1"/>
                <a:r>
                  <a:rPr lang="en-US" dirty="0"/>
                  <a:t>Measured using singles rate in forward veto (only one of two layers fire)</a:t>
                </a:r>
              </a:p>
              <a:p>
                <a:pPr lvl="1"/>
                <a:r>
                  <a:rPr lang="en-US" dirty="0"/>
                  <a:t>Negligible</a:t>
                </a:r>
              </a:p>
              <a:p>
                <a:r>
                  <a:rPr lang="en-US" dirty="0"/>
                  <a:t>Muon-induced neutral hadrons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=0.11±0.06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stat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estimated from simulation</a:t>
                </a:r>
              </a:p>
              <a:p>
                <a:pPr lvl="1"/>
                <a:r>
                  <a:rPr lang="en-US" dirty="0"/>
                  <a:t>Conservative; ignores likely veto signal from parent muon</a:t>
                </a:r>
              </a:p>
              <a:p>
                <a:r>
                  <a:rPr lang="en-US" dirty="0"/>
                  <a:t>Geometric muons (leakage around veto)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𝑔𝑒𝑜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=0.08±1.83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stat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extrapolated from side-band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097C39-0031-49BD-C5A2-7355792A8F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19F34-6EEB-DA8C-7D4B-F4714F5E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BBF6F6-2F6A-BD71-044F-417AB01F7EF9}"/>
              </a:ext>
            </a:extLst>
          </p:cNvPr>
          <p:cNvSpPr txBox="1"/>
          <p:nvPr/>
        </p:nvSpPr>
        <p:spPr>
          <a:xfrm>
            <a:off x="1311007" y="5916058"/>
            <a:ext cx="561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Please see </a:t>
            </a:r>
            <a:r>
              <a:rPr lang="en-US" dirty="0">
                <a:hlinkClick r:id="rId3"/>
              </a:rPr>
              <a:t>https://arxiv.org/pdf/2303.14185.pdf</a:t>
            </a:r>
            <a:r>
              <a:rPr lang="en-US" dirty="0"/>
              <a:t> for details</a:t>
            </a:r>
          </a:p>
        </p:txBody>
      </p:sp>
    </p:spTree>
    <p:extLst>
      <p:ext uri="{BB962C8B-B14F-4D97-AF65-F5344CB8AC3E}">
        <p14:creationId xmlns:p14="http://schemas.microsoft.com/office/powerpoint/2010/main" val="33356258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4FF7C-35F9-DABF-3457-CAF0FA13E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785"/>
            <a:ext cx="10515600" cy="1325563"/>
          </a:xfrm>
        </p:spPr>
        <p:txBody>
          <a:bodyPr/>
          <a:lstStyle/>
          <a:p>
            <a:r>
              <a:rPr lang="en-US" dirty="0"/>
              <a:t>Collider neutrinos: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AFE681-38B2-6ACC-21D1-4C1D996B06E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1" y="1465425"/>
                <a:ext cx="6394704" cy="4011831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153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−13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+12</m:t>
                        </m:r>
                      </m:sup>
                    </m:sSubSup>
                  </m:oMath>
                </a14:m>
                <a:r>
                  <a:rPr lang="en-US" dirty="0"/>
                  <a:t> neutrino-like events observed over backgrounds</a:t>
                </a:r>
              </a:p>
              <a:p>
                <a:r>
                  <a:rPr lang="en-US" dirty="0"/>
                  <a:t>“No signal” hypothesis excluded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16 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  <a:p>
                <a:r>
                  <a:rPr lang="en-US" dirty="0"/>
                  <a:t>No attempt to measure cross section, but luminosity-normalized prediction agrees well with data.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AFE681-38B2-6ACC-21D1-4C1D996B06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1" y="1465425"/>
                <a:ext cx="6394704" cy="401183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82681-9C7A-436F-8521-A8EE64DC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DF5DBB-942D-39B0-6F3C-45B0649B21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95" t="5324" r="12811" b="1991"/>
          <a:stretch/>
        </p:blipFill>
        <p:spPr>
          <a:xfrm>
            <a:off x="7680107" y="1552006"/>
            <a:ext cx="4222676" cy="37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54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5D452-A9A2-2815-70D9-A421285AD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Collider neutrinos: extrapolation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88748-FF78-6361-A067-345881D832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Extrapolate candidate charged tracks to front veto position</a:t>
            </a:r>
          </a:p>
          <a:p>
            <a:pPr lvl="1"/>
            <a:r>
              <a:rPr lang="en-US" dirty="0"/>
              <a:t>Uniform distribution not expected due to tighter cuts downstream</a:t>
            </a:r>
          </a:p>
          <a:p>
            <a:r>
              <a:rPr lang="en-US" dirty="0"/>
              <a:t>No evidence of entering contamination near edges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0AC4A6-6284-A4C8-72AB-1E05372E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26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3E4A6BC-6DE7-D566-4C44-7FDD783BEA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9960" t="4016" r="19076" b="2530"/>
          <a:stretch/>
        </p:blipFill>
        <p:spPr>
          <a:xfrm>
            <a:off x="6634036" y="1825625"/>
            <a:ext cx="44055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698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E0ED8CE-843A-3030-D12B-B8C6A031507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Collider neutrinos: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lit/>
                      </m:rP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E0ED8CE-843A-3030-D12B-B8C6A03150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331A1B-3E73-3C29-9031-80036640E0C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58368" y="1825625"/>
                <a:ext cx="5824728" cy="4351338"/>
              </a:xfrm>
            </p:spPr>
            <p:txBody>
              <a:bodyPr/>
              <a:lstStyle/>
              <a:p>
                <a:r>
                  <a:rPr lang="en-US" dirty="0"/>
                  <a:t>Clear evidence of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interactions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&gt;300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/>
              </a:p>
              <a:p>
                <a:r>
                  <a:rPr lang="en-US" dirty="0"/>
                  <a:t>Luminosity-normalized prediction from GENIE and F. Kling fluxes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331A1B-3E73-3C29-9031-80036640E0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58368" y="1825625"/>
                <a:ext cx="5824728" cy="435133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2308A3-FB0D-0CA0-AEC2-B1B08ED3B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27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44990A2-882C-69A9-EA27-1351297306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779419" y="1943894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12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DC1B18E-23D7-6C98-A519-3398D17D43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0" dirty="0"/>
                  <a:t>Teaser: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candidate in FASER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DC1B18E-23D7-6C98-A519-3398D17D43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58FD77C-2D3D-1841-0F2C-1DEBBE3889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55028" y="3429000"/>
                <a:ext cx="4230476" cy="310991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analysis in progress</a:t>
                </a:r>
              </a:p>
              <a:p>
                <a:r>
                  <a:rPr lang="en-US" dirty="0"/>
                  <a:t>This event very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-like</a:t>
                </a:r>
              </a:p>
              <a:p>
                <a:pPr lvl="1"/>
                <a:r>
                  <a:rPr lang="en-US" dirty="0"/>
                  <a:t>Single track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Shower max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7.8 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=11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mrad</m:t>
                    </m:r>
                  </m:oMath>
                </a14:m>
                <a:r>
                  <a:rPr lang="en-US" dirty="0"/>
                  <a:t>  from beam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others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=175°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58FD77C-2D3D-1841-0F2C-1DEBBE3889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55028" y="3429000"/>
                <a:ext cx="4230476" cy="31099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7BD96-9BEB-6F61-F561-853A66F4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0235FB-18BB-AFCC-2269-E0C5B4A1C1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746" y="1653028"/>
            <a:ext cx="10698256" cy="50684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540F5D-9892-8939-0299-3976989AA430}"/>
              </a:ext>
            </a:extLst>
          </p:cNvPr>
          <p:cNvSpPr txBox="1"/>
          <p:nvPr/>
        </p:nvSpPr>
        <p:spPr>
          <a:xfrm>
            <a:off x="627961" y="5464366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863CFF-D701-6A2B-D99E-1E1F1F16E052}"/>
              </a:ext>
            </a:extLst>
          </p:cNvPr>
          <p:cNvSpPr txBox="1"/>
          <p:nvPr/>
        </p:nvSpPr>
        <p:spPr>
          <a:xfrm>
            <a:off x="3084723" y="1690688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2118945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0EF31-C29C-4676-3B7B-F97875B3D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7766C9-9651-7EA1-72B7-4FFF903D5F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3728" y="1417996"/>
                <a:ext cx="10233800" cy="248197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FASER had a very successful start to Run-3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exclusion in interesting thermal relic region</a:t>
                </a:r>
              </a:p>
              <a:p>
                <a:r>
                  <a:rPr lang="en-US" dirty="0"/>
                  <a:t>First direct detection of 153 collider neutrino interactions</a:t>
                </a:r>
              </a:p>
              <a:p>
                <a:r>
                  <a:rPr lang="en-US" dirty="0"/>
                  <a:t>High-resolution neutrino studies with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underway</a:t>
                </a:r>
              </a:p>
              <a:p>
                <a:r>
                  <a:rPr lang="en-US" dirty="0"/>
                  <a:t>Much more data to come!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7766C9-9651-7EA1-72B7-4FFF903D5F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3728" y="1417996"/>
                <a:ext cx="10233800" cy="248197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4958A-0420-3959-A8A6-5EF5EA32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3AB894-70B6-C56A-98F7-0B3156FFA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99971"/>
            <a:ext cx="4022067" cy="29580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B85EF5-3803-E7A1-61B5-F80EA45C1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558" y="3899970"/>
            <a:ext cx="2948891" cy="29488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BC6DD3-2696-FCFF-03B4-C7178027C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2011" y="3899971"/>
            <a:ext cx="4983219" cy="295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B2770-F4DB-4669-1E84-1DECF4E5C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6F88A-369C-02BE-A6F2-024C6BC4B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Physics motivation and goals</a:t>
            </a:r>
          </a:p>
          <a:p>
            <a:r>
              <a:rPr lang="en-US" dirty="0"/>
              <a:t>The FASER detector</a:t>
            </a:r>
          </a:p>
          <a:p>
            <a:r>
              <a:rPr lang="en-US" dirty="0"/>
              <a:t>2022 operations and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F5C32-6F9F-0F05-FBB0-4921578D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698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022D6-994C-5444-A079-513AA89FD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23BC55-851A-A81C-BC85-5E97BA3B5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092" y="1638078"/>
            <a:ext cx="5025216" cy="7526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Financial support for FASER comes from: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86905F-8539-772C-CE16-80BA5023A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9839" y="1825625"/>
            <a:ext cx="567752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also thank:</a:t>
            </a:r>
          </a:p>
          <a:p>
            <a:pPr lvl="1"/>
            <a:r>
              <a:rPr lang="en-US" dirty="0"/>
              <a:t>LHC for successful 2022 run</a:t>
            </a:r>
          </a:p>
          <a:p>
            <a:pPr lvl="1"/>
            <a:r>
              <a:rPr lang="en-US" dirty="0"/>
              <a:t>ATLAS for accurate luminosity data</a:t>
            </a:r>
          </a:p>
          <a:p>
            <a:pPr lvl="1"/>
            <a:r>
              <a:rPr lang="en-US" dirty="0"/>
              <a:t>ATLAS SCT for donated tracker modules</a:t>
            </a:r>
          </a:p>
          <a:p>
            <a:pPr lvl="1"/>
            <a:r>
              <a:rPr lang="en-US" dirty="0"/>
              <a:t>ATLAS for Athena software framework</a:t>
            </a:r>
          </a:p>
          <a:p>
            <a:pPr lvl="1"/>
            <a:r>
              <a:rPr lang="en-US" dirty="0" err="1"/>
              <a:t>LHCb</a:t>
            </a:r>
            <a:r>
              <a:rPr lang="en-US" dirty="0"/>
              <a:t> for donated ECAL modules</a:t>
            </a:r>
          </a:p>
          <a:p>
            <a:pPr lvl="1"/>
            <a:r>
              <a:rPr lang="en-US" dirty="0"/>
              <a:t>CERN FLUKA team for simulations</a:t>
            </a:r>
          </a:p>
          <a:p>
            <a:pPr lvl="1"/>
            <a:r>
              <a:rPr lang="en-US" dirty="0"/>
              <a:t>CERN PBC and technical infrastructure teams for excellent support during design, construction and installation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77823-5F82-192C-D2C3-2CB0F2076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30</a:t>
            </a:fld>
            <a:endParaRPr lang="en-US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99EA5220-54A8-7D4E-8867-3C1270248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7" y="2390753"/>
            <a:ext cx="3014844" cy="13724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C89A41-6A9F-FECD-0CDC-3145EB344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5" y="2390753"/>
            <a:ext cx="2732771" cy="13778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2FEBDE-12DC-F4AD-F456-7D0933259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0175" y="3968079"/>
            <a:ext cx="1327431" cy="1327431"/>
          </a:xfrm>
          <a:prstGeom prst="rect">
            <a:avLst/>
          </a:prstGeom>
        </p:spPr>
      </p:pic>
      <p:pic>
        <p:nvPicPr>
          <p:cNvPr id="12" name="Picture 11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BE5E295D-ED97-1D09-A510-0796F1D0B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244" y="5765105"/>
            <a:ext cx="3346933" cy="7437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F6C53C-C3F9-D8EE-40A0-A9D7929F1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243" y="3939409"/>
            <a:ext cx="1327431" cy="13499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9854AB-2C03-7B3B-E8E6-10C4BD5C95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6146"/>
          <a:stretch/>
        </p:blipFill>
        <p:spPr>
          <a:xfrm>
            <a:off x="3931107" y="3939409"/>
            <a:ext cx="1885797" cy="13927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DAA7463-E92E-42CF-8088-93038DAF2F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2951" y="5750187"/>
            <a:ext cx="19685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355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E8D0A-0357-968D-D178-FA1732CCA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CBA87-F176-4093-F2A3-68BAA371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55" y="1825625"/>
            <a:ext cx="11578728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FASER Detector: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arXiv:2207.11427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FASER W-Si High Precision </a:t>
            </a:r>
            <a:r>
              <a:rPr lang="en-GB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Preshower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Technical Proposal: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CERN Document Server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tracking detector of the FASER experiment: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NIM 166825 (2022)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trigger and data acquisition system of the FASER experiment: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JINST 16 P12028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neutrino interaction candidates at the LHC: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PRD 104 L091101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Technical Proposal of FASER</a:t>
            </a:r>
            <a:r>
              <a:rPr lang="el-G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ν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neutrino detector: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arXiv:2001.03073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Detecting and Studying High-Energy Collider Neutrinos with FASER at the LHC: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EPJC 80, 61 (2020)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Input to the European Strategy for Particle Physics Update: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9"/>
              </a:rPr>
              <a:t>arXiv:1901.04468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FASER's Physics Reach for Long-Lived Particles: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0"/>
              </a:rPr>
              <a:t>PRD 99 090511 (2019)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Letter of Intent: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1"/>
              </a:rPr>
              <a:t>arXiv:1812.09139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Technical Proposal</a:t>
            </a:r>
            <a:r>
              <a:rPr lang="en-GB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GB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2"/>
              </a:rPr>
              <a:t>arXiv:1811.10243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42F4A-8CAA-5745-EF0C-95F75EB2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53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9C894C0-191E-2CF9-879C-111046309D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6C6F4F7-435B-A1D8-E1E5-3FD9A25412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Supplemental material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0A71A-DE0B-22B5-F8E8-99813CF5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189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4A41A-0D82-1661-0FB9-E82B38EE4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820853-7C98-DE56-E383-4896285F6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3A2753-24EB-17A2-2DBE-889B4B3424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7679"/>
          <a:stretch/>
        </p:blipFill>
        <p:spPr>
          <a:xfrm rot="5400000">
            <a:off x="181398" y="3149430"/>
            <a:ext cx="3265889" cy="2924835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CD7D8CC-D653-E470-30AB-1848266C7A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1926" y="1341471"/>
            <a:ext cx="11713756" cy="1502256"/>
          </a:xfrm>
        </p:spPr>
        <p:txBody>
          <a:bodyPr>
            <a:normAutofit/>
          </a:bodyPr>
          <a:lstStyle/>
          <a:p>
            <a:r>
              <a:rPr lang="en-US" dirty="0"/>
              <a:t>Three permanent magnets with “Halbach” design produce very uniform dipole field </a:t>
            </a:r>
            <a:r>
              <a:rPr lang="en-US"/>
              <a:t>of 0.57 </a:t>
            </a:r>
            <a:r>
              <a:rPr lang="en-US" dirty="0"/>
              <a:t>T</a:t>
            </a:r>
          </a:p>
          <a:p>
            <a:r>
              <a:rPr lang="en-US" dirty="0"/>
              <a:t>The most expensive part of the experiment!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6D5210B-FFD3-1230-07F1-6D2B5D2FBB76}"/>
              </a:ext>
            </a:extLst>
          </p:cNvPr>
          <p:cNvGrpSpPr/>
          <p:nvPr/>
        </p:nvGrpSpPr>
        <p:grpSpPr>
          <a:xfrm>
            <a:off x="3524862" y="2843726"/>
            <a:ext cx="8540820" cy="3477427"/>
            <a:chOff x="574374" y="3429000"/>
            <a:chExt cx="7019891" cy="285817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2588B6-3972-7EDB-14B3-53BE702B2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4374" y="3429000"/>
              <a:ext cx="7019891" cy="285817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5B9D9A7-0CE4-6D2D-5B14-D6753955C1B4}"/>
                </a:ext>
              </a:extLst>
            </p:cNvPr>
            <p:cNvSpPr txBox="1"/>
            <p:nvPr/>
          </p:nvSpPr>
          <p:spPr>
            <a:xfrm>
              <a:off x="6622912" y="3821011"/>
              <a:ext cx="644728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Jackson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8248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CDA47-4787-8E86-CDC6-49F56FBEA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and Data acquisition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61E52-9F98-D0F3-3698-4C65C6B570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2800" y="1690688"/>
            <a:ext cx="502521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Based on open-source </a:t>
            </a:r>
            <a:r>
              <a:rPr lang="en-US" dirty="0" err="1"/>
              <a:t>DAQling</a:t>
            </a:r>
            <a:r>
              <a:rPr lang="en-US" dirty="0"/>
              <a:t> framework</a:t>
            </a:r>
          </a:p>
          <a:p>
            <a:r>
              <a:rPr lang="en-US" dirty="0"/>
              <a:t>Automated, continuous data-taking</a:t>
            </a:r>
          </a:p>
          <a:p>
            <a:pPr lvl="1"/>
            <a:r>
              <a:rPr lang="en-US" dirty="0"/>
              <a:t>No control room or dedicated shift-takers</a:t>
            </a:r>
          </a:p>
          <a:p>
            <a:r>
              <a:rPr lang="en-US" dirty="0"/>
              <a:t>Trigger rates up to 1.3 kHz</a:t>
            </a:r>
          </a:p>
          <a:p>
            <a:pPr lvl="1"/>
            <a:r>
              <a:rPr lang="en-US" dirty="0"/>
              <a:t>Inputs from scintillators and calorimeter (CAEN digitizer)</a:t>
            </a:r>
          </a:p>
          <a:p>
            <a:r>
              <a:rPr lang="en-US" dirty="0"/>
              <a:t>DAQ deadtime in 2022 run: 1.3%</a:t>
            </a:r>
          </a:p>
          <a:p>
            <a:r>
              <a:rPr lang="en-US" dirty="0"/>
              <a:t>Event size: 21.5 kB, dominated by PMT waveform data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3FB306-C823-870D-85F2-E4FB2A0E3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34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21315C2-8135-945E-F801-ADEEAC268A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19838" y="1948191"/>
            <a:ext cx="5585650" cy="4119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0ADAD3-4B9E-FC3E-2FDC-E20064429670}"/>
              </a:ext>
            </a:extLst>
          </p:cNvPr>
          <p:cNvSpPr txBox="1"/>
          <p:nvPr/>
        </p:nvSpPr>
        <p:spPr>
          <a:xfrm>
            <a:off x="324472" y="6364224"/>
            <a:ext cx="9788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“The trigger and data acquisition system of the FASER experiment,”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JINST 16 P12028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218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4E5C3-21AA-98E9-9D19-045492A95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DDF03-81B7-950B-BDB8-1036B51A46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Adapted open-source Gaudi/Athena framework to FASER</a:t>
            </a:r>
          </a:p>
          <a:p>
            <a:pPr lvl="1"/>
            <a:r>
              <a:rPr lang="en-US" dirty="0"/>
              <a:t>“Calypso”</a:t>
            </a:r>
          </a:p>
          <a:p>
            <a:pPr lvl="1"/>
            <a:r>
              <a:rPr lang="en-US" dirty="0"/>
              <a:t>No time/person-power to build our own from scratch</a:t>
            </a:r>
          </a:p>
          <a:p>
            <a:r>
              <a:rPr lang="en-US" dirty="0"/>
              <a:t>Use native ATLAS/</a:t>
            </a:r>
            <a:r>
              <a:rPr lang="en-US" dirty="0" err="1"/>
              <a:t>LHCb</a:t>
            </a:r>
            <a:r>
              <a:rPr lang="en-US" dirty="0"/>
              <a:t> geometry descriptions for SCT/Calorimeter modules, respectively</a:t>
            </a:r>
          </a:p>
          <a:p>
            <a:r>
              <a:rPr lang="en-US" dirty="0"/>
              <a:t>ACTS track reconstruction in production before ATLAS…</a:t>
            </a:r>
          </a:p>
        </p:txBody>
      </p:sp>
      <p:pic>
        <p:nvPicPr>
          <p:cNvPr id="7" name="Content Placeholder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2C26A2BD-3F64-6CA4-D442-CA5BA8CC3A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7" r="35179"/>
          <a:stretch/>
        </p:blipFill>
        <p:spPr>
          <a:xfrm>
            <a:off x="6483096" y="937560"/>
            <a:ext cx="5321808" cy="508728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D3723-3B6D-3513-A308-B8F093D0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DA3719-ECC1-B8D5-78D3-D64C5BB6323D}"/>
              </a:ext>
            </a:extLst>
          </p:cNvPr>
          <p:cNvSpPr txBox="1"/>
          <p:nvPr/>
        </p:nvSpPr>
        <p:spPr>
          <a:xfrm>
            <a:off x="6377297" y="6033184"/>
            <a:ext cx="5247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FASER tracker frame, as constructed and rendered in </a:t>
            </a:r>
            <a:br>
              <a:rPr lang="en-US" dirty="0"/>
            </a:br>
            <a:r>
              <a:rPr lang="en-US" dirty="0"/>
              <a:t>Calypso/Athena</a:t>
            </a:r>
          </a:p>
        </p:txBody>
      </p:sp>
    </p:spTree>
    <p:extLst>
      <p:ext uri="{BB962C8B-B14F-4D97-AF65-F5344CB8AC3E}">
        <p14:creationId xmlns:p14="http://schemas.microsoft.com/office/powerpoint/2010/main" val="41532902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111F3B-C2C5-8BC7-AD60-98699D61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muon traversing FASER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BE56FC-24B0-BBC4-8E2B-72B2F4C15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A9B29E-B56C-AA85-DF84-0A7EF9141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00" y="1694542"/>
            <a:ext cx="11749616" cy="477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225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B52FED-B773-CD54-80D3-394BA33F78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cut flow: calorimeter energy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B52FED-B773-CD54-80D3-394BA33F7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B2390-FCCD-7C5F-C171-F9B3C53F1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327C302E-1456-B50B-77E9-D0008A75AD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86" y="1465243"/>
            <a:ext cx="4216681" cy="247592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2B0D704A-5CBB-0CE5-CC8B-4586878CB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53" y="1465243"/>
            <a:ext cx="4216681" cy="2475927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0DC4488F-7067-D17E-53E9-3062C60655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86" y="4199768"/>
            <a:ext cx="4216681" cy="2475927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F4C04184-E302-381D-912A-1103D895F8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52" y="4192119"/>
            <a:ext cx="4216682" cy="2475927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7C1C8768-5025-5180-F397-35646952A60A}"/>
              </a:ext>
            </a:extLst>
          </p:cNvPr>
          <p:cNvSpPr/>
          <p:nvPr/>
        </p:nvSpPr>
        <p:spPr>
          <a:xfrm>
            <a:off x="6096000" y="2500829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47EBA63-58BB-70E7-8FF9-472F70D7454A}"/>
              </a:ext>
            </a:extLst>
          </p:cNvPr>
          <p:cNvSpPr/>
          <p:nvPr/>
        </p:nvSpPr>
        <p:spPr>
          <a:xfrm>
            <a:off x="6072128" y="5032875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AB79D40-7235-DB36-DAC8-0D0BB78222CD}"/>
              </a:ext>
            </a:extLst>
          </p:cNvPr>
          <p:cNvSpPr/>
          <p:nvPr/>
        </p:nvSpPr>
        <p:spPr>
          <a:xfrm rot="9021787">
            <a:off x="6093697" y="3919214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675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44F7E-D957-A927-A6D3-2CB221F4D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FASER and NA-62 result from </a:t>
            </a:r>
            <a:r>
              <a:rPr lang="en-US" dirty="0" err="1"/>
              <a:t>Moriond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2290E-AF1D-872C-9DB6-639E72289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38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4622033-72A3-D3DC-F17B-BE00303AF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938" y="1445915"/>
            <a:ext cx="7184124" cy="52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081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5866C-B68A-CBFA-FA4C-C1FDB44EA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Neutrinos: Pilot search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E2ECFE-0FB3-51CE-D9AA-46A0E4E6FBD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120000" y="1825625"/>
                <a:ext cx="6725552" cy="4351338"/>
              </a:xfrm>
            </p:spPr>
            <p:txBody>
              <a:bodyPr/>
              <a:lstStyle/>
              <a:p>
                <a:r>
                  <a:rPr lang="en-US" dirty="0"/>
                  <a:t>Copious meson production  makes the LHC an intense source of the world’s highest energy man-made neutrinos</a:t>
                </a:r>
              </a:p>
              <a:p>
                <a:pPr lvl="1"/>
                <a:r>
                  <a:rPr lang="en-US" dirty="0"/>
                  <a:t>De Rujula and </a:t>
                </a:r>
                <a:r>
                  <a:rPr lang="en-US" dirty="0" err="1"/>
                  <a:t>Ruckl</a:t>
                </a:r>
                <a:r>
                  <a:rPr lang="en-US" dirty="0"/>
                  <a:t> (1984)</a:t>
                </a:r>
              </a:p>
              <a:p>
                <a:r>
                  <a:rPr lang="en-US" dirty="0"/>
                  <a:t>First search using 29 kg emulsion detector in 2018 </a:t>
                </a:r>
              </a:p>
              <a:p>
                <a:pPr lvl="1"/>
                <a:r>
                  <a:rPr lang="en-US" dirty="0"/>
                  <a:t>12.2/fb at 13 </a:t>
                </a:r>
                <a:r>
                  <a:rPr lang="en-US" dirty="0" err="1"/>
                  <a:t>TeV</a:t>
                </a:r>
                <a:r>
                  <a:rPr lang="en-US" dirty="0"/>
                  <a:t> CMS energy</a:t>
                </a:r>
              </a:p>
              <a:p>
                <a:pPr lvl="1"/>
                <a:r>
                  <a:rPr lang="en-US" dirty="0"/>
                  <a:t>2.7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excess of neutrino-like neutral vertices</a:t>
                </a:r>
              </a:p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emulsion detector will study in detail with Run-3 data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E2ECFE-0FB3-51CE-D9AA-46A0E4E6FB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20000" y="1825625"/>
                <a:ext cx="6725552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AAD59E-7264-9732-E290-84F705FB8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599C3A-67EB-E6AA-F88B-52FA42D35E79}"/>
              </a:ext>
            </a:extLst>
          </p:cNvPr>
          <p:cNvSpPr txBox="1"/>
          <p:nvPr/>
        </p:nvSpPr>
        <p:spPr>
          <a:xfrm>
            <a:off x="1225296" y="6356350"/>
            <a:ext cx="806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“First neutrino interaction candidates at the LHC,”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PRD 104 L091101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6AC7E6-8BE5-A262-BF71-FAABFB4B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7074" y="1419133"/>
            <a:ext cx="3574027" cy="23756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AC2878-D886-CDF8-4C2A-5FE92C9BDB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7074" y="3935473"/>
            <a:ext cx="3605132" cy="244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98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AC4E8-EE78-1152-A918-78499DE3443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Motivation: search for long-lived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AC4E8-EE78-1152-A918-78499DE344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6045E-C74D-2A6B-8B91-E8E39BDD86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20000" y="1792574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Dark photon coupling to Standard Model fermions: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nary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~ 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−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give thermal relic density in range expected for dark matter</a:t>
                </a:r>
              </a:p>
              <a:p>
                <a:r>
                  <a:rPr lang="en-US" dirty="0"/>
                  <a:t>Dark photon sources at LHC:</a:t>
                </a:r>
              </a:p>
              <a:p>
                <a:pPr lvl="1"/>
                <a:r>
                  <a:rPr lang="en-US" b="0" dirty="0"/>
                  <a:t>Neutral pion decay: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pPr lvl="1"/>
                <a:r>
                  <a:rPr lang="en-US" b="0" dirty="0"/>
                  <a:t>Eta meson decay: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Dark bremsstrahlung: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~100%</m:t>
                    </m:r>
                  </m:oMath>
                </a14:m>
                <a:r>
                  <a:rPr lang="en-US" dirty="0"/>
                  <a:t> of branching ratio</a:t>
                </a:r>
              </a:p>
              <a:p>
                <a:r>
                  <a:rPr lang="en-US" dirty="0"/>
                  <a:t>Long decay length for boosted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, assuming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𝛽𝜏𝛾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sub>
                              <m: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TeV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100 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MeV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6045E-C74D-2A6B-8B91-E8E39BDD86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20000" y="1792574"/>
                <a:ext cx="10515600" cy="4351338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196DC-F896-8CDE-F8B4-1616045C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914EFB-816A-73EE-D9CE-2E6CFD22F7B5}"/>
              </a:ext>
            </a:extLst>
          </p:cNvPr>
          <p:cNvSpPr txBox="1"/>
          <p:nvPr/>
        </p:nvSpPr>
        <p:spPr>
          <a:xfrm>
            <a:off x="1120000" y="6352143"/>
            <a:ext cx="6960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Feng, Galon, Kling and Trojanowski, </a:t>
            </a:r>
            <a:r>
              <a:rPr lang="en-US" i="1" dirty="0"/>
              <a:t>Phys. Rev. D </a:t>
            </a:r>
            <a:r>
              <a:rPr lang="en-US" dirty="0"/>
              <a:t>97 (2018) no. 3, 035001</a:t>
            </a:r>
          </a:p>
        </p:txBody>
      </p:sp>
    </p:spTree>
    <p:extLst>
      <p:ext uri="{BB962C8B-B14F-4D97-AF65-F5344CB8AC3E}">
        <p14:creationId xmlns:p14="http://schemas.microsoft.com/office/powerpoint/2010/main" val="60492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A4E7E-5D2F-BAB7-4F12-B6BB806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Physics Facility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6BA82-916C-1DA4-E6B8-CC79F41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75C067-6057-3FCE-BB05-FFD721F820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67"/>
          <a:stretch/>
        </p:blipFill>
        <p:spPr>
          <a:xfrm>
            <a:off x="2109470" y="1412616"/>
            <a:ext cx="7973060" cy="53088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51B013-BBF1-1436-A844-9106F764CAFA}"/>
              </a:ext>
            </a:extLst>
          </p:cNvPr>
          <p:cNvSpPr txBox="1"/>
          <p:nvPr/>
        </p:nvSpPr>
        <p:spPr>
          <a:xfrm>
            <a:off x="118872" y="5222494"/>
            <a:ext cx="1863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FPF Whitepaper:</a:t>
            </a:r>
            <a:br>
              <a:rPr lang="en-US" dirty="0"/>
            </a:br>
            <a:r>
              <a:rPr lang="en-US" dirty="0">
                <a:hlinkClick r:id="rId3"/>
              </a:rPr>
              <a:t>arXiv: 2203:05090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AA51A9-82F0-A198-E9DC-9B5FA155914F}"/>
              </a:ext>
            </a:extLst>
          </p:cNvPr>
          <p:cNvSpPr txBox="1"/>
          <p:nvPr/>
        </p:nvSpPr>
        <p:spPr>
          <a:xfrm>
            <a:off x="118872" y="4048757"/>
            <a:ext cx="186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April 12 P5 report</a:t>
            </a:r>
            <a:br>
              <a:rPr lang="en-US" dirty="0">
                <a:hlinkClick r:id="rId4"/>
              </a:rPr>
            </a:br>
            <a:r>
              <a:rPr lang="en-US" dirty="0">
                <a:hlinkClick r:id="rId4"/>
              </a:rPr>
              <a:t>by Jonathan Feng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4631CC-49D0-45D6-9F3F-1E95022AC7A8}"/>
              </a:ext>
            </a:extLst>
          </p:cNvPr>
          <p:cNvSpPr txBox="1"/>
          <p:nvPr/>
        </p:nvSpPr>
        <p:spPr>
          <a:xfrm>
            <a:off x="118872" y="3767328"/>
            <a:ext cx="17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FPF slide credits: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B8B-1A6C-3FD2-613A-4C5EB83CE3C3}"/>
              </a:ext>
            </a:extLst>
          </p:cNvPr>
          <p:cNvSpPr txBox="1"/>
          <p:nvPr/>
        </p:nvSpPr>
        <p:spPr>
          <a:xfrm>
            <a:off x="114167" y="4774125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FPF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4437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A4E7E-5D2F-BAB7-4F12-B6BB806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Physics Facility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6BA82-916C-1DA4-E6B8-CC79F41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7618D-425B-2445-989E-C2C2B390B6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91"/>
          <a:stretch/>
        </p:blipFill>
        <p:spPr>
          <a:xfrm>
            <a:off x="1770234" y="1376483"/>
            <a:ext cx="8855093" cy="544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2040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9042B-9E08-5E27-93E0-96B73F81B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FASER2 working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908D1-B30E-7BE1-DB48-F5A9F6A2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AA38B7-4360-B721-469F-FF8FF3069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512" y="1400504"/>
            <a:ext cx="8684932" cy="52460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70BAB7-7CD6-0797-FC54-57EF836745A5}"/>
              </a:ext>
            </a:extLst>
          </p:cNvPr>
          <p:cNvSpPr txBox="1"/>
          <p:nvPr/>
        </p:nvSpPr>
        <p:spPr>
          <a:xfrm>
            <a:off x="0" y="4883511"/>
            <a:ext cx="1863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Looking for </a:t>
            </a:r>
            <a:br>
              <a:rPr lang="en-US" dirty="0"/>
            </a:br>
            <a:r>
              <a:rPr lang="en-US" dirty="0"/>
              <a:t>additional U.S.</a:t>
            </a:r>
            <a:br>
              <a:rPr lang="en-US" dirty="0"/>
            </a:br>
            <a:r>
              <a:rPr lang="en-US" dirty="0"/>
              <a:t>groups interested</a:t>
            </a:r>
            <a:br>
              <a:rPr lang="en-US" dirty="0"/>
            </a:br>
            <a:r>
              <a:rPr lang="en-US" dirty="0"/>
              <a:t>in FASER2!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4A6792-6EA7-D7D3-BA9E-B07809A8603F}"/>
              </a:ext>
            </a:extLst>
          </p:cNvPr>
          <p:cNvSpPr txBox="1"/>
          <p:nvPr/>
        </p:nvSpPr>
        <p:spPr>
          <a:xfrm>
            <a:off x="10570464" y="4883511"/>
            <a:ext cx="16549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Forward</a:t>
            </a:r>
            <a:br>
              <a:rPr lang="en-US" dirty="0"/>
            </a:br>
            <a:r>
              <a:rPr lang="en-US" dirty="0"/>
              <a:t>Physics Facility</a:t>
            </a:r>
            <a:br>
              <a:rPr lang="en-US" dirty="0"/>
            </a:br>
            <a:r>
              <a:rPr lang="en-US" dirty="0"/>
              <a:t>Meeting:</a:t>
            </a:r>
            <a:br>
              <a:rPr lang="en-US" dirty="0"/>
            </a:br>
            <a:r>
              <a:rPr lang="en-US" dirty="0">
                <a:hlinkClick r:id="rId3"/>
              </a:rPr>
              <a:t>CERN, June 8-9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5312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976E6-56FA-AEF3-8C40-5B83A3E83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67D8EE-364C-BF82-E8BE-09E654152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618" y="365761"/>
            <a:ext cx="9523758" cy="58690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34F6A3-4D3B-0411-5D0A-621FC3E93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58" y="623233"/>
            <a:ext cx="5513523" cy="118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6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307A4-947F-53F8-4244-5B55FBD53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Motivation: ALP’s and other searches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92B1FB-EB3C-62C0-56EE-D92EB77104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Re-casts of dark photon searches: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gauge boson</a:t>
                </a:r>
              </a:p>
              <a:p>
                <a:pPr lvl="1"/>
                <a:r>
                  <a:rPr lang="en-US" dirty="0">
                    <a:hlinkClick r:id="rId2"/>
                  </a:rPr>
                  <a:t>“Proto-phobic” gauge boson</a:t>
                </a:r>
                <a:endParaRPr lang="en-US" dirty="0"/>
              </a:p>
              <a:p>
                <a:r>
                  <a:rPr lang="en-US" dirty="0"/>
                  <a:t>Axion-like particles</a:t>
                </a:r>
              </a:p>
              <a:p>
                <a:pPr lvl="1"/>
                <a:r>
                  <a:rPr lang="en-US" dirty="0"/>
                  <a:t>Photon coupling (see </a:t>
                </a:r>
                <a:r>
                  <a:rPr lang="en-US" dirty="0">
                    <a:hlinkClick r:id="rId2"/>
                  </a:rPr>
                  <a:t>Feng, Galon, Kling and Trojanowski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W coupling (see </a:t>
                </a:r>
                <a:r>
                  <a:rPr lang="en-US" dirty="0">
                    <a:hlinkClick r:id="rId3"/>
                  </a:rPr>
                  <a:t>Kling and Trojanowski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Gluon coupling (see </a:t>
                </a:r>
                <a:r>
                  <a:rPr lang="en-US" dirty="0">
                    <a:hlinkClick r:id="rId4"/>
                  </a:rPr>
                  <a:t>Aloni, </a:t>
                </a:r>
                <a:r>
                  <a:rPr lang="en-US" dirty="0" err="1">
                    <a:hlinkClick r:id="rId4"/>
                  </a:rPr>
                  <a:t>Soreq</a:t>
                </a:r>
                <a:r>
                  <a:rPr lang="en-US" dirty="0">
                    <a:hlinkClick r:id="rId4"/>
                  </a:rPr>
                  <a:t> and Williams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Typically decay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Sensitive to decays in decay volume and spectrometer (~4 meters)</a:t>
                </a:r>
              </a:p>
              <a:p>
                <a:r>
                  <a:rPr lang="en-US" dirty="0"/>
                  <a:t>Work in progress; will not discuss these further today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92B1FB-EB3C-62C0-56EE-D92EB77104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36845B-55B9-BA0F-F074-3AD7FE7DF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08F97-10DD-E089-F70A-B7CAB8CD9E16}"/>
              </a:ext>
            </a:extLst>
          </p:cNvPr>
          <p:cNvSpPr txBox="1"/>
          <p:nvPr/>
        </p:nvSpPr>
        <p:spPr>
          <a:xfrm>
            <a:off x="2396726" y="6356350"/>
            <a:ext cx="758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FASER's Physics Reach for Long-Lived Particles: </a:t>
            </a:r>
            <a:r>
              <a:rPr lang="en-GB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PRD 99 090511 (2019)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5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DB8A-AB64-BD6C-B121-F4CEB2F6E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collider neutrinos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E3780F-31FC-7CA6-F504-9B5B6F1F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8D6ACC-0B03-097B-6F3A-7BA78ADF76EA}"/>
              </a:ext>
            </a:extLst>
          </p:cNvPr>
          <p:cNvSpPr txBox="1"/>
          <p:nvPr/>
        </p:nvSpPr>
        <p:spPr>
          <a:xfrm>
            <a:off x="566563" y="6390092"/>
            <a:ext cx="1069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“Detecting and Studying High-Energy Collider Neutrinos with FASER at the LHC,”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EPJC 80, 61 (2020)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pic>
        <p:nvPicPr>
          <p:cNvPr id="1026" name="Picture 2" descr="figure 3">
            <a:extLst>
              <a:ext uri="{FF2B5EF4-FFF2-40B4-BE49-F238E27FC236}">
                <a16:creationId xmlns:a16="http://schemas.microsoft.com/office/drawing/2014/main" id="{F1D4331A-4942-A5A8-5DFA-E973588B3D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1" y="2160300"/>
            <a:ext cx="11165837" cy="335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E10A87-3DD3-0EE6-B308-7B4E9856C07D}"/>
                  </a:ext>
                </a:extLst>
              </p:cNvPr>
              <p:cNvSpPr txBox="1"/>
              <p:nvPr/>
            </p:nvSpPr>
            <p:spPr>
              <a:xfrm>
                <a:off x="1025237" y="5618481"/>
                <a:ext cx="21898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Expect ~1300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interactions in 150/fb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E10A87-3DD3-0EE6-B308-7B4E9856C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237" y="5618481"/>
                <a:ext cx="2189830" cy="646331"/>
              </a:xfrm>
              <a:prstGeom prst="rect">
                <a:avLst/>
              </a:prstGeom>
              <a:blipFill>
                <a:blip r:embed="rId4"/>
                <a:stretch>
                  <a:fillRect l="-2228" t="-5660" r="-752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CB64C2-D0EA-CEA1-3FAC-4EAAD5FE4346}"/>
                  </a:ext>
                </a:extLst>
              </p:cNvPr>
              <p:cNvSpPr txBox="1"/>
              <p:nvPr/>
            </p:nvSpPr>
            <p:spPr>
              <a:xfrm>
                <a:off x="5001084" y="5618481"/>
                <a:ext cx="2415405" cy="668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Expect ~20,000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interactions in 150/fb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CB64C2-D0EA-CEA1-3FAC-4EAAD5FE4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084" y="5618481"/>
                <a:ext cx="2415405" cy="668645"/>
              </a:xfrm>
              <a:prstGeom prst="rect">
                <a:avLst/>
              </a:prstGeom>
              <a:blipFill>
                <a:blip r:embed="rId5"/>
                <a:stretch>
                  <a:fillRect l="-2015" t="-4587" r="-6045" b="-14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07C707-B82A-A2FF-44AC-E30D6E920A8B}"/>
                  </a:ext>
                </a:extLst>
              </p:cNvPr>
              <p:cNvSpPr txBox="1"/>
              <p:nvPr/>
            </p:nvSpPr>
            <p:spPr>
              <a:xfrm>
                <a:off x="9078775" y="5583905"/>
                <a:ext cx="2175917" cy="668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Expect ~20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interactions in 150/fb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07C707-B82A-A2FF-44AC-E30D6E920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8775" y="5583905"/>
                <a:ext cx="2175917" cy="668645"/>
              </a:xfrm>
              <a:prstGeom prst="rect">
                <a:avLst/>
              </a:prstGeom>
              <a:blipFill>
                <a:blip r:embed="rId6"/>
                <a:stretch>
                  <a:fillRect l="-2241" t="-5455" r="-1681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31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120C4-171E-EF96-0147-F44EC6AEC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9999"/>
          </a:xfrm>
        </p:spPr>
        <p:txBody>
          <a:bodyPr>
            <a:normAutofit fontScale="90000"/>
          </a:bodyPr>
          <a:lstStyle/>
          <a:p>
            <a:r>
              <a:rPr lang="en-US" dirty="0"/>
              <a:t>Looking forward in FASER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B76A3-4BA1-4D3B-E89D-BD127FC3E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4075" y="6497024"/>
            <a:ext cx="2743200" cy="365125"/>
          </a:xfrm>
        </p:spPr>
        <p:txBody>
          <a:bodyPr/>
          <a:lstStyle/>
          <a:p>
            <a:fld id="{D9ADBD24-11ED-4D88-B05E-1395709A6D2A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9F296B-0BC3-B6D0-61CF-0817053FEC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86"/>
          <a:stretch/>
        </p:blipFill>
        <p:spPr>
          <a:xfrm>
            <a:off x="194239" y="1055083"/>
            <a:ext cx="11456207" cy="29039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DB75B9-1F35-239F-60A0-F92CDBD31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10" y="4270548"/>
            <a:ext cx="2843811" cy="2085801"/>
          </a:xfrm>
          <a:prstGeom prst="rect">
            <a:avLst/>
          </a:prstGeom>
        </p:spPr>
      </p:pic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C994CB17-6831-A86A-CA00-CBC85AFEAF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888" y="4270547"/>
            <a:ext cx="2920121" cy="2085801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82D8AB19-E096-3920-FB44-FA1A3DE89B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976" y="4270547"/>
            <a:ext cx="2920123" cy="2085802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13DDB13B-9A32-F4DB-845C-C0650E95FB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065" y="4270547"/>
            <a:ext cx="2920122" cy="2085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24F7-72F9-00D0-5143-C4A6524E48FD}"/>
                  </a:ext>
                </a:extLst>
              </p:cNvPr>
              <p:cNvSpPr txBox="1"/>
              <p:nvPr/>
            </p:nvSpPr>
            <p:spPr>
              <a:xfrm>
                <a:off x="596687" y="3716549"/>
                <a:ext cx="15327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production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24F7-72F9-00D0-5143-C4A6524E4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87" y="3716549"/>
                <a:ext cx="1532727" cy="369332"/>
              </a:xfrm>
              <a:prstGeom prst="rect">
                <a:avLst/>
              </a:prstGeom>
              <a:blipFill>
                <a:blip r:embed="rId9"/>
                <a:stretch>
                  <a:fillRect t="-10000" r="-358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4461FF8-7B7C-FCB8-D80B-990B18BABB00}"/>
              </a:ext>
            </a:extLst>
          </p:cNvPr>
          <p:cNvSpPr txBox="1"/>
          <p:nvPr/>
        </p:nvSpPr>
        <p:spPr>
          <a:xfrm>
            <a:off x="231534" y="3959047"/>
            <a:ext cx="2450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10"/>
              </a:rPr>
              <a:t>Kling &amp; Trojanowski, FORESEE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808465-AE18-C64F-7AE1-FCF87D9DB5CB}"/>
                  </a:ext>
                </a:extLst>
              </p:cNvPr>
              <p:cNvSpPr txBox="1"/>
              <p:nvPr/>
            </p:nvSpPr>
            <p:spPr>
              <a:xfrm>
                <a:off x="2986980" y="3642738"/>
                <a:ext cx="300915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decay probability in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 decay volume @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480 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808465-AE18-C64F-7AE1-FCF87D9DB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980" y="3642738"/>
                <a:ext cx="3009157" cy="646331"/>
              </a:xfrm>
              <a:prstGeom prst="rect">
                <a:avLst/>
              </a:prstGeom>
              <a:blipFill>
                <a:blip r:embed="rId11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65EEB6-2DB5-3BF0-1071-77C12BF95617}"/>
                  </a:ext>
                </a:extLst>
              </p:cNvPr>
              <p:cNvSpPr txBox="1"/>
              <p:nvPr/>
            </p:nvSpPr>
            <p:spPr>
              <a:xfrm>
                <a:off x="5993084" y="3658818"/>
                <a:ext cx="28584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Fraction of FASER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decays</a:t>
                </a:r>
                <a:br>
                  <a:rPr lang="en-US" dirty="0"/>
                </a:b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&gt;500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65EEB6-2DB5-3BF0-1071-77C12BF95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3084" y="3658818"/>
                <a:ext cx="2858411" cy="646331"/>
              </a:xfrm>
              <a:prstGeom prst="rect">
                <a:avLst/>
              </a:prstGeom>
              <a:blipFill>
                <a:blip r:embed="rId12"/>
                <a:stretch>
                  <a:fillRect l="-1493" t="-4717" r="-149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D9854609-BBB7-9545-3C08-22865BA6D95E}"/>
              </a:ext>
            </a:extLst>
          </p:cNvPr>
          <p:cNvSpPr txBox="1"/>
          <p:nvPr/>
        </p:nvSpPr>
        <p:spPr>
          <a:xfrm>
            <a:off x="9462200" y="3658021"/>
            <a:ext cx="265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Signal expected assuming</a:t>
            </a:r>
            <a:br>
              <a:rPr lang="en-US" dirty="0"/>
            </a:br>
            <a:r>
              <a:rPr lang="en-US" dirty="0"/>
              <a:t>50% selection 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D039CAD-C12C-91A3-3138-21BB82BD4F12}"/>
                  </a:ext>
                </a:extLst>
              </p:cNvPr>
              <p:cNvSpPr txBox="1"/>
              <p:nvPr/>
            </p:nvSpPr>
            <p:spPr>
              <a:xfrm>
                <a:off x="10379013" y="1606024"/>
                <a:ext cx="1613070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Detector subtends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1400" dirty="0"/>
                  <a:t> of solid</a:t>
                </a:r>
                <a:br>
                  <a:rPr lang="en-US" sz="1400" dirty="0"/>
                </a:br>
                <a:r>
                  <a:rPr lang="en-US" sz="1400" dirty="0"/>
                  <a:t>angle from ATLAS; </a:t>
                </a:r>
                <a:br>
                  <a:rPr lang="en-US" sz="1400" dirty="0"/>
                </a:br>
                <a:r>
                  <a:rPr lang="en-US" sz="1400" dirty="0"/>
                  <a:t>rely on collimation</a:t>
                </a:r>
                <a:br>
                  <a:rPr lang="en-US" sz="1400" dirty="0"/>
                </a:br>
                <a:r>
                  <a:rPr lang="en-US" sz="1400" dirty="0"/>
                  <a:t>from boost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D039CAD-C12C-91A3-3138-21BB82BD4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9013" y="1606024"/>
                <a:ext cx="1613070" cy="1169551"/>
              </a:xfrm>
              <a:prstGeom prst="rect">
                <a:avLst/>
              </a:prstGeom>
              <a:blipFill>
                <a:blip r:embed="rId13"/>
                <a:stretch>
                  <a:fillRect l="-1136" t="-521" r="-379"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9495C68D-C26E-1E8A-EA57-630980D04F88}"/>
              </a:ext>
            </a:extLst>
          </p:cNvPr>
          <p:cNvSpPr txBox="1"/>
          <p:nvPr/>
        </p:nvSpPr>
        <p:spPr>
          <a:xfrm>
            <a:off x="4734132" y="6483182"/>
            <a:ext cx="237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Generator level studies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B5E6C4E-A482-B594-ED9F-FAD9BFA3EBEC}"/>
              </a:ext>
            </a:extLst>
          </p:cNvPr>
          <p:cNvCxnSpPr>
            <a:stCxn id="21" idx="3"/>
          </p:cNvCxnSpPr>
          <p:nvPr/>
        </p:nvCxnSpPr>
        <p:spPr>
          <a:xfrm>
            <a:off x="7110552" y="6667848"/>
            <a:ext cx="34603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66C0E04-AD72-74A9-0E68-CECB0280E087}"/>
              </a:ext>
            </a:extLst>
          </p:cNvPr>
          <p:cNvCxnSpPr>
            <a:cxnSpLocks/>
          </p:cNvCxnSpPr>
          <p:nvPr/>
        </p:nvCxnSpPr>
        <p:spPr>
          <a:xfrm flipH="1">
            <a:off x="1273818" y="6648393"/>
            <a:ext cx="34603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858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CC091D-8089-66D2-E79E-4E70471A51A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signature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CC091D-8089-66D2-E79E-4E70471A51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30392-7187-C6B6-31E1-3095DD0FE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4851399"/>
            <a:ext cx="10233800" cy="13255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Veto entering charged particles</a:t>
            </a:r>
          </a:p>
          <a:p>
            <a:r>
              <a:rPr lang="en-US" dirty="0"/>
              <a:t>Reconstruct two energetic charged tracks</a:t>
            </a:r>
          </a:p>
          <a:p>
            <a:r>
              <a:rPr lang="en-US" dirty="0"/>
              <a:t>Confirm particle ID and energy with large shower in EM Calorimeter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A6C68-5B90-9BB7-5CAA-BFD5933AB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680239-44F1-83DB-42BD-05F70E727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54589"/>
            <a:ext cx="12192000" cy="233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53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BF228C-E736-A6DE-6C3F-0FFDF14EB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76" y="1096434"/>
            <a:ext cx="12192000" cy="5761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AC0043-061A-D9C6-1D07-9ABC2C060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430"/>
          </a:xfrm>
        </p:spPr>
        <p:txBody>
          <a:bodyPr>
            <a:normAutofit fontScale="90000"/>
          </a:bodyPr>
          <a:lstStyle/>
          <a:p>
            <a:r>
              <a:rPr lang="en-US" dirty="0"/>
              <a:t>FASER Detector </a:t>
            </a:r>
            <a:r>
              <a:rPr lang="en-US" sz="3600" dirty="0"/>
              <a:t>(</a:t>
            </a:r>
            <a:r>
              <a:rPr lang="en-US" sz="3600" dirty="0">
                <a:hlinkClick r:id="rId4"/>
              </a:rPr>
              <a:t>arXiv:2207.11427</a:t>
            </a:r>
            <a:r>
              <a:rPr lang="en-US" sz="3600" dirty="0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ADDD9-EF35-56FA-35D6-9C763ADA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CE4439-6AC3-568F-46ED-0B08E8AC31D8}"/>
              </a:ext>
            </a:extLst>
          </p:cNvPr>
          <p:cNvSpPr txBox="1"/>
          <p:nvPr/>
        </p:nvSpPr>
        <p:spPr>
          <a:xfrm>
            <a:off x="285805" y="2133600"/>
            <a:ext cx="11047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4 </a:t>
            </a: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Outer ECAL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modules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C347DB-112F-2D1B-BF41-899AAE269543}"/>
              </a:ext>
            </a:extLst>
          </p:cNvPr>
          <p:cNvSpPr txBox="1"/>
          <p:nvPr/>
        </p:nvSpPr>
        <p:spPr>
          <a:xfrm>
            <a:off x="3028898" y="1297858"/>
            <a:ext cx="2764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Three stations of three layers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72 ATLAS SCT silicon strip modules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8C1846-C859-E7EA-E327-4382B440045F}"/>
              </a:ext>
            </a:extLst>
          </p:cNvPr>
          <p:cNvSpPr txBox="1"/>
          <p:nvPr/>
        </p:nvSpPr>
        <p:spPr>
          <a:xfrm>
            <a:off x="8711974" y="5029200"/>
            <a:ext cx="1377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24 SCT modules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A833F5-E561-C291-0603-898A7005EE78}"/>
                  </a:ext>
                </a:extLst>
              </p:cNvPr>
              <p:cNvSpPr txBox="1"/>
              <p:nvPr/>
            </p:nvSpPr>
            <p:spPr>
              <a:xfrm>
                <a:off x="4833493" y="6277302"/>
                <a:ext cx="19191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0.57 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>
                    <a:solidFill>
                      <a:schemeClr val="bg1"/>
                    </a:solidFill>
                  </a:rPr>
                  <a:t>Halbach dipoles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>
                    <a:solidFill>
                      <a:schemeClr val="bg1"/>
                    </a:solidFill>
                  </a:rPr>
                  <a:t>inner radius</a:t>
                </a:r>
                <a:endParaRPr lang="en-US" sz="1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A833F5-E561-C291-0603-898A7005E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493" y="6277302"/>
                <a:ext cx="1919115" cy="523220"/>
              </a:xfrm>
              <a:prstGeom prst="rect">
                <a:avLst/>
              </a:prstGeom>
              <a:blipFill>
                <a:blip r:embed="rId5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CE33BC8-9EDD-1081-1C26-376A38D92E4B}"/>
              </a:ext>
            </a:extLst>
          </p:cNvPr>
          <p:cNvSpPr txBox="1"/>
          <p:nvPr/>
        </p:nvSpPr>
        <p:spPr>
          <a:xfrm>
            <a:off x="11749549" y="6512636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0B20056-509D-44ED-FA0C-389B46F0B0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873" y="6202321"/>
            <a:ext cx="2105319" cy="58110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791CC5B-F7D9-34A5-24C1-7713074422B5}"/>
              </a:ext>
            </a:extLst>
          </p:cNvPr>
          <p:cNvSpPr/>
          <p:nvPr/>
        </p:nvSpPr>
        <p:spPr>
          <a:xfrm>
            <a:off x="1828799" y="5761566"/>
            <a:ext cx="682265" cy="517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2C9FB8-51E0-DA5E-AC1F-87DC88D55437}"/>
              </a:ext>
            </a:extLst>
          </p:cNvPr>
          <p:cNvSpPr/>
          <p:nvPr/>
        </p:nvSpPr>
        <p:spPr>
          <a:xfrm>
            <a:off x="2308192" y="6277302"/>
            <a:ext cx="1718117" cy="506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159EB9-4BBB-934C-DCDD-76A69094CDA9}"/>
              </a:ext>
            </a:extLst>
          </p:cNvPr>
          <p:cNvSpPr/>
          <p:nvPr/>
        </p:nvSpPr>
        <p:spPr>
          <a:xfrm>
            <a:off x="2086398" y="5629208"/>
            <a:ext cx="221793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C5A430-45CF-7F9E-02F5-4EB6B873269A}"/>
              </a:ext>
            </a:extLst>
          </p:cNvPr>
          <p:cNvCxnSpPr>
            <a:cxnSpLocks/>
          </p:cNvCxnSpPr>
          <p:nvPr/>
        </p:nvCxnSpPr>
        <p:spPr>
          <a:xfrm flipV="1">
            <a:off x="1372167" y="5724627"/>
            <a:ext cx="456632" cy="44075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56D3469-C5AD-D5B2-CED5-9E0FE003C50D}"/>
              </a:ext>
            </a:extLst>
          </p:cNvPr>
          <p:cNvSpPr txBox="1"/>
          <p:nvPr/>
        </p:nvSpPr>
        <p:spPr>
          <a:xfrm>
            <a:off x="2179658" y="6329682"/>
            <a:ext cx="243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Tungsten/Graphite/Scintillator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stack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E64F81-BD22-2CF1-67DA-6357D0E03437}"/>
                  </a:ext>
                </a:extLst>
              </p:cNvPr>
              <p:cNvSpPr txBox="1"/>
              <p:nvPr/>
            </p:nvSpPr>
            <p:spPr>
              <a:xfrm>
                <a:off x="7100250" y="5867004"/>
                <a:ext cx="151035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dual PMT readout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=400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ps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E64F81-BD22-2CF1-67DA-6357D0E03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0250" y="5867004"/>
                <a:ext cx="1510350" cy="738664"/>
              </a:xfrm>
              <a:prstGeom prst="rect">
                <a:avLst/>
              </a:prstGeom>
              <a:blipFill>
                <a:blip r:embed="rId7"/>
                <a:stretch>
                  <a:fillRect l="-403" t="-820" r="-403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D3090A-475D-2F03-36C8-307FCB2D63DE}"/>
                  </a:ext>
                </a:extLst>
              </p:cNvPr>
              <p:cNvSpPr txBox="1"/>
              <p:nvPr/>
            </p:nvSpPr>
            <p:spPr>
              <a:xfrm rot="20841506">
                <a:off x="7359353" y="3265279"/>
                <a:ext cx="6447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1.5 </m:t>
                      </m:r>
                      <m:r>
                        <m:rPr>
                          <m:nor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D3090A-475D-2F03-36C8-307FCB2D6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41506">
                <a:off x="7359353" y="3265279"/>
                <a:ext cx="644728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F22064-DE12-6527-00C7-1217E1D628A1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6430298" y="3489718"/>
            <a:ext cx="936870" cy="2240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638BC3C-6461-8047-1F3D-7E9BC8ED156A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7996266" y="3082652"/>
            <a:ext cx="1010082" cy="2659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2EFF816-8D93-41B4-3403-E4D8EEDE126C}"/>
                  </a:ext>
                </a:extLst>
              </p:cNvPr>
              <p:cNvSpPr txBox="1"/>
              <p:nvPr/>
            </p:nvSpPr>
            <p:spPr>
              <a:xfrm>
                <a:off x="6788617" y="1445868"/>
                <a:ext cx="1573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3×20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30×30 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area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2EFF816-8D93-41B4-3403-E4D8EEDE1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617" y="1445868"/>
                <a:ext cx="1573508" cy="523220"/>
              </a:xfrm>
              <a:prstGeom prst="rect">
                <a:avLst/>
              </a:prstGeom>
              <a:blipFill>
                <a:blip r:embed="rId9"/>
                <a:stretch>
                  <a:fillRect t="-2326" r="-388" b="-12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E56C98-4A23-80EC-C627-416D1E43D514}"/>
                  </a:ext>
                </a:extLst>
              </p:cNvPr>
              <p:cNvSpPr txBox="1"/>
              <p:nvPr/>
            </p:nvSpPr>
            <p:spPr>
              <a:xfrm>
                <a:off x="10672225" y="1192309"/>
                <a:ext cx="1573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×20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30×35 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area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E56C98-4A23-80EC-C627-416D1E43D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2225" y="1192309"/>
                <a:ext cx="1573508" cy="523220"/>
              </a:xfrm>
              <a:prstGeom prst="rect">
                <a:avLst/>
              </a:prstGeom>
              <a:blipFill>
                <a:blip r:embed="rId10"/>
                <a:stretch>
                  <a:fillRect t="-2353" r="-388" b="-1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E9557AA-D9D0-2414-1520-2F2133EFBB40}"/>
                  </a:ext>
                </a:extLst>
              </p:cNvPr>
              <p:cNvSpPr txBox="1"/>
              <p:nvPr/>
            </p:nvSpPr>
            <p:spPr>
              <a:xfrm>
                <a:off x="10320590" y="4967645"/>
                <a:ext cx="185339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730×1.1 </m:t>
                      </m:r>
                      <m:r>
                        <m:rPr>
                          <m:nor/>
                        </m:rPr>
                        <a:rPr lang="en-US" sz="1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tungsten/emulsion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layers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(8 interaction lengths)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E9557AA-D9D0-2414-1520-2F2133EFB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0590" y="4967645"/>
                <a:ext cx="1853392" cy="954107"/>
              </a:xfrm>
              <a:prstGeom prst="rect">
                <a:avLst/>
              </a:prstGeom>
              <a:blipFill>
                <a:blip r:embed="rId11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614318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Atlas">
  <a:themeElements>
    <a:clrScheme name="Carl ATLAS">
      <a:dk1>
        <a:srgbClr val="0B80C3"/>
      </a:dk1>
      <a:lt1>
        <a:srgbClr val="FEFFFF"/>
      </a:lt1>
      <a:dk2>
        <a:srgbClr val="0B80C3"/>
      </a:dk2>
      <a:lt2>
        <a:srgbClr val="FEFFFF"/>
      </a:lt2>
      <a:accent1>
        <a:srgbClr val="000000"/>
      </a:accent1>
      <a:accent2>
        <a:srgbClr val="7C7C7C"/>
      </a:accent2>
      <a:accent3>
        <a:srgbClr val="E2E2E2"/>
      </a:accent3>
      <a:accent4>
        <a:srgbClr val="EFDA4E"/>
      </a:accent4>
      <a:accent5>
        <a:srgbClr val="5DBE5D"/>
      </a:accent5>
      <a:accent6>
        <a:srgbClr val="36BDBD"/>
      </a:accent6>
      <a:hlink>
        <a:srgbClr val="5656D7"/>
      </a:hlink>
      <a:folHlink>
        <a:srgbClr val="D351F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647ECDE2-96B7-F848-B510-364EF188FD12}" vid="{88B1EFC3-1702-C548-A5C5-DA2D6335DE3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2806</TotalTime>
  <Words>2166</Words>
  <Application>Microsoft Office PowerPoint</Application>
  <PresentationFormat>Widescreen</PresentationFormat>
  <Paragraphs>357</Paragraphs>
  <Slides>43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Cambria Math</vt:lpstr>
      <vt:lpstr>Corbel</vt:lpstr>
      <vt:lpstr>Open Sans</vt:lpstr>
      <vt:lpstr>Depth</vt:lpstr>
      <vt:lpstr>Atlas</vt:lpstr>
      <vt:lpstr>Results from FASER</vt:lpstr>
      <vt:lpstr>FASER collaboration</vt:lpstr>
      <vt:lpstr>Outline</vt:lpstr>
      <vt:lpstr>Motivation: search for long-lived A′</vt:lpstr>
      <vt:lpstr>Motivation: ALP’s and other searches</vt:lpstr>
      <vt:lpstr>Motivation: collider neutrinos</vt:lpstr>
      <vt:lpstr>Looking forward in FASER</vt:lpstr>
      <vt:lpstr>A^′→e^+ e^- signature</vt:lpstr>
      <vt:lpstr>FASER Detector (arXiv:2207.11427)</vt:lpstr>
      <vt:lpstr>FASER Installation</vt:lpstr>
      <vt:lpstr>Tracker</vt:lpstr>
      <vt:lpstr>Tracker alignment</vt:lpstr>
      <vt:lpstr>Scintillators</vt:lpstr>
      <vt:lpstr>Scintillator performance</vt:lpstr>
      <vt:lpstr>Calorimeter</vt:lpstr>
      <vt:lpstr>Calorimeter: energy resolution</vt:lpstr>
      <vt:lpstr>FASERν</vt:lpstr>
      <vt:lpstr>Operations and data set</vt:lpstr>
      <vt:lpstr>Simulated A^′→e^+ e^-</vt:lpstr>
      <vt:lpstr>A^′→e^+ e^- selection</vt:lpstr>
      <vt:lpstr>Dark photon backgrounds</vt:lpstr>
      <vt:lpstr>A^′→e^+ e^- result</vt:lpstr>
      <vt:lpstr>Collider neutrino search</vt:lpstr>
      <vt:lpstr>Expected backgrounds</vt:lpstr>
      <vt:lpstr>Collider neutrinos: results</vt:lpstr>
      <vt:lpstr>Collider neutrinos: extrapolation</vt:lpstr>
      <vt:lpstr>Collider neutrinos: q\/p</vt:lpstr>
      <vt:lpstr>Teaser: ν_e candidate in FASERν</vt:lpstr>
      <vt:lpstr>FASER Summary</vt:lpstr>
      <vt:lpstr>Acknowledgements</vt:lpstr>
      <vt:lpstr>FASER publications</vt:lpstr>
      <vt:lpstr>Backup</vt:lpstr>
      <vt:lpstr>Magnets</vt:lpstr>
      <vt:lpstr>Trigger and Data acquisition</vt:lpstr>
      <vt:lpstr>Offline software</vt:lpstr>
      <vt:lpstr>A muon traversing FASER</vt:lpstr>
      <vt:lpstr>A^′→e^+ e^- cut flow: calorimeter energy</vt:lpstr>
      <vt:lpstr>FASER and NA-62 result from Moriond</vt:lpstr>
      <vt:lpstr>Collider Neutrinos: Pilot search</vt:lpstr>
      <vt:lpstr>Forward Physics Facility for HL-LHC</vt:lpstr>
      <vt:lpstr>Forward Physics Facility for HL-LHC</vt:lpstr>
      <vt:lpstr>FASER2 working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FASER</dc:title>
  <dc:creator>David Casper</dc:creator>
  <cp:lastModifiedBy>David Casper</cp:lastModifiedBy>
  <cp:revision>3</cp:revision>
  <dcterms:created xsi:type="dcterms:W3CDTF">2023-03-18T02:47:36Z</dcterms:created>
  <dcterms:modified xsi:type="dcterms:W3CDTF">2023-06-30T16:07:00Z</dcterms:modified>
</cp:coreProperties>
</file>