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3"/>
  </p:notesMasterIdLst>
  <p:sldIdLst>
    <p:sldId id="310" r:id="rId3"/>
    <p:sldId id="311" r:id="rId4"/>
    <p:sldId id="258" r:id="rId5"/>
    <p:sldId id="266" r:id="rId6"/>
    <p:sldId id="264" r:id="rId7"/>
    <p:sldId id="265" r:id="rId8"/>
    <p:sldId id="284" r:id="rId9"/>
    <p:sldId id="267" r:id="rId10"/>
    <p:sldId id="285" r:id="rId11"/>
    <p:sldId id="286" r:id="rId12"/>
    <p:sldId id="272" r:id="rId13"/>
    <p:sldId id="273" r:id="rId14"/>
    <p:sldId id="309" r:id="rId15"/>
    <p:sldId id="287" r:id="rId16"/>
    <p:sldId id="300" r:id="rId17"/>
    <p:sldId id="315" r:id="rId18"/>
    <p:sldId id="314" r:id="rId19"/>
    <p:sldId id="313" r:id="rId20"/>
    <p:sldId id="268" r:id="rId21"/>
    <p:sldId id="2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7" autoAdjust="0"/>
    <p:restoredTop sz="94660"/>
  </p:normalViewPr>
  <p:slideViewPr>
    <p:cSldViewPr snapToGrid="0">
      <p:cViewPr varScale="1">
        <p:scale>
          <a:sx n="65" d="100"/>
          <a:sy n="65" d="100"/>
        </p:scale>
        <p:origin x="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D309-92AB-42A2-9FD5-27CF43D38615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21F36-95A8-4A35-841C-7D9A4DBC2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8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89178AD-96CF-A7F7-BE90-8D7286AAD791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79704C8-DF3E-440C-9B83-8A231A7B6321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D56E4CEE-146C-86D0-3953-1165E39212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3974050A-C986-DF7A-1282-3512C0F9DD9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4073A9C-175F-78C9-6F3D-C53E4193624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6CEE44-517A-41E7-88AB-9A0F553E6F3F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6A9D7B57-FF8A-B64A-77DD-D587E9B34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832E7A4-F79A-8D01-04B0-D576AFD08D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88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4073A9C-175F-78C9-6F3D-C53E4193624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6CEE44-517A-41E7-88AB-9A0F553E6F3F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6A9D7B57-FF8A-B64A-77DD-D587E9B34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832E7A4-F79A-8D01-04B0-D576AFD08D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5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4073A9C-175F-78C9-6F3D-C53E4193624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6CEE44-517A-41E7-88AB-9A0F553E6F3F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6A9D7B57-FF8A-B64A-77DD-D587E9B34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832E7A4-F79A-8D01-04B0-D576AFD08D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96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4073A9C-175F-78C9-6F3D-C53E4193624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6CEE44-517A-41E7-88AB-9A0F553E6F3F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6A9D7B57-FF8A-B64A-77DD-D587E9B34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832E7A4-F79A-8D01-04B0-D576AFD08D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54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19FB99BF-9B76-CED5-BCE5-6B4ED7FEA70A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C871247-B033-4637-83C0-10C7286720F3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591CF201-8BB1-B671-CCE1-300DEDCF15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620341BB-535A-B9D3-EE8B-A85E9157BE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CED1422C-07C4-A75A-C9A1-8CC68B6C5533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D7F5F2C-49DF-4496-8149-06CEC3FDD446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C4348E90-EDDD-30E3-7098-C287A43475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18CDC41D-DB35-AF6D-45F5-946234D914C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6042F1-19D8-4BC8-BEBD-4AB13519209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iberation Sans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9683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D9BD4C7F-0758-A4DE-BD6D-292CEF38D70E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37EDE13-754F-416E-8766-A4E57378D0E9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95F81F03-5A03-A238-F161-96DE5F9B1B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62D838DE-52C1-B4A7-FCB6-124B33667B3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87AD5CF8-A962-2B8A-E500-344DB29F0DC2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6A487E6-26FE-4476-A103-5532021B33FF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C316FECB-253B-1395-0622-D41D5D262E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3F868A67-ACAE-D66E-ED97-569253383E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833EBEE5-86FF-A341-64BF-0041079F8BC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5D2489-C042-4652-8E53-01297FF59188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64E9035B-C766-EF62-1F2C-62F377723F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E90C5A6C-F310-B4A1-4D70-B40EABFEE2A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BDF0463-810E-7381-E8AA-EAE5220DB06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D98607C-42BC-4D57-BAA6-551A85A6C9E3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D5E4E4A7-C549-0BA9-2AE7-FEB4D676A2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9E21CBA2-A219-0BD8-8DB4-91D92435C1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FD5C56AD-818A-5D81-B07F-343DA2A46E35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4E66820-567A-43DC-94DB-C3AD73B3C8C7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597538C2-D083-72D8-A80E-8177EC35C3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A498EC1-765F-E6EA-62B1-5122D18B7F1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FD5C56AD-818A-5D81-B07F-343DA2A46E35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4E66820-567A-43DC-94DB-C3AD73B3C8C7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597538C2-D083-72D8-A80E-8177EC35C3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AA498EC1-765F-E6EA-62B1-5122D18B7F1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3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2F33FBA3-73BF-7EF1-B8BF-4E16511AA3C6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BA2251B-BEE8-4996-94D5-F71C2CEE87AB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BA2E2F25-6C82-9A86-AB05-5AA6763000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2A5B6A36-5544-6F10-3AAD-EF9292E3D96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8AA5C-3AC8-77B7-220A-9BBB6C1ED04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477" y="1123166"/>
            <a:ext cx="9143038" cy="2386481"/>
          </a:xfrm>
        </p:spPr>
        <p:txBody>
          <a:bodyPr anchor="b"/>
          <a:lstStyle>
            <a:lvl1pPr>
              <a:defRPr sz="7256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1CA09F-A351-637C-CA64-03FDEAEC40B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477" y="3601788"/>
            <a:ext cx="9143038" cy="16568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04047-DA5E-8AB5-4192-213D9BF186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8E733-FF83-839C-AF91-17A7BD8D60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30231-5058-46C8-7FCC-6A8981AF9A7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7F497C-9E1F-42FC-B570-7192B2BB5A1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5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85384-5C5A-86C0-A27F-EDB30F220B2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E3ED3F-EEF9-AB89-D614-223B844D204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C2287-D2BE-6265-CD74-073D805B2D9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6D977-8DA5-21E1-6036-1F85DC1798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B8C6A-C3D8-C758-8108-4B689E45070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CD0DC9-E771-4E33-A276-20D6BB0FDA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1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21EF8D-ED50-C934-8732-814147655721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926079" y="216951"/>
            <a:ext cx="2830082" cy="544300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3BEA8-CE56-4DC6-DA0A-0222B964A0D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35843" y="216951"/>
            <a:ext cx="8305924" cy="544300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DAF7-0477-B284-703E-606DCCA94F2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26372-FA0E-3598-7761-B4CF969AC59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D8891-BA82-4988-11A3-5640FD921B8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93445-C503-4188-BAC8-585A026389F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51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C4686739-F112-D0CE-9001-DAD77758DD0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-1"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82E0440F-8DB5-B230-101B-5DF47E5F3BDC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pc="-1"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4FF4D7B-9F53-E7A0-4A65-25BC19E38E9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0FDD1E39-CCC6-DD39-452D-A4CD461E4EF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C10D30-4A8E-4833-B744-B99A6A4AE5D2}" type="slidenum">
              <a:t>‹#›</a:t>
            </a:fld>
            <a:endParaRPr lang="en-US"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F8D4C8AA-0DC6-4401-B812-05DB3B632D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3952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35402" y="217693"/>
            <a:ext cx="11320441" cy="5781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991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35402" y="1306159"/>
            <a:ext cx="11320441" cy="43538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903" b="0" strike="noStrike" spc="-1">
              <a:solidFill>
                <a:srgbClr val="009BDD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7DB248-89A3-4F53-BE78-7A6668D3398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5611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858A2-7737-5FD3-4259-4386F0B71E5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477" y="1123166"/>
            <a:ext cx="9143038" cy="2386481"/>
          </a:xfrm>
        </p:spPr>
        <p:txBody>
          <a:bodyPr anchor="b"/>
          <a:lstStyle>
            <a:lvl1pPr>
              <a:defRPr sz="7256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F6B3C3-7CD9-13DA-1E8F-823C7B3A342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477" y="3601788"/>
            <a:ext cx="9143038" cy="165689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93496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605B0-14A1-CA6B-F332-891F55F3E8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7862B-C16F-DA19-80B2-67CDA4DAEEFD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5269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7E56E-EC19-ECE4-1B74-9FCB2A4B42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364" y="1710665"/>
            <a:ext cx="10515838" cy="2851094"/>
          </a:xfrm>
        </p:spPr>
        <p:txBody>
          <a:bodyPr anchor="b"/>
          <a:lstStyle>
            <a:lvl1pPr>
              <a:defRPr sz="7256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3D42C0-B241-39D4-2CEB-38194F9FC0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364" y="4588644"/>
            <a:ext cx="10515838" cy="1501389"/>
          </a:xfr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7163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A8F1-807B-6450-881E-F9295FED876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692D7-D4A6-09BB-A7A4-0664E49CCB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35844" y="3482763"/>
            <a:ext cx="5567996" cy="19602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75D96C-9072-8E99-4DC2-E2B1F38DEDF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88165" y="3482763"/>
            <a:ext cx="5567996" cy="19602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8011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A5A1E-A62B-C2AA-7D7F-B264106149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364786"/>
            <a:ext cx="10515838" cy="1326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699B6-D37E-9AE3-57A2-A39B3ED5CD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039" y="1681857"/>
            <a:ext cx="5159038" cy="823648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C9A7C-10E2-509B-FC2C-30BC24E8EF9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039" y="2505518"/>
            <a:ext cx="5159038" cy="36843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760235-BAF8-851F-05BD-7B38E3BDA9F8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803" y="1681857"/>
            <a:ext cx="5182075" cy="823648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A291-1EE3-2122-F6EF-9B2E87603627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803" y="2505518"/>
            <a:ext cx="5182075" cy="36843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449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AAC64-D421-7358-67B8-44DE22903DC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83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E6AD7-C858-46BC-CF1F-841E7EB8DF5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7377E-3286-0930-4403-16660781AB7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2174F-9B6C-C545-721C-F5C7A6F158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FF735-1FAA-8904-497A-E9AFF0AF63C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A1F3A-2B20-D90D-7BC0-79C0171A31E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C63C21-8D37-48F9-AB19-B11FEA5F35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69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809353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D72D-3B04-7707-FD16-521434056D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456938"/>
            <a:ext cx="3932165" cy="1601228"/>
          </a:xfrm>
        </p:spPr>
        <p:txBody>
          <a:bodyPr anchor="b"/>
          <a:lstStyle>
            <a:lvl1pPr>
              <a:defRPr sz="387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A0943-F96A-2070-422E-25962BB4A1C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999" y="986843"/>
            <a:ext cx="6170878" cy="4874714"/>
          </a:xfrm>
        </p:spPr>
        <p:txBody>
          <a:bodyPr/>
          <a:lstStyle>
            <a:lvl1pPr>
              <a:defRPr sz="3870"/>
            </a:lvl1pPr>
            <a:lvl2pPr>
              <a:defRPr sz="3386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C2B13-F565-61D2-C7D5-AE6F1F4710A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038" y="2058165"/>
            <a:ext cx="3932165" cy="3811065"/>
          </a:xfrm>
        </p:spPr>
        <p:txBody>
          <a:bodyPr/>
          <a:lstStyle>
            <a:lvl1pPr>
              <a:defRPr sz="19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027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A3C67-1BF1-635E-FDD2-6BDEEBC12C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456938"/>
            <a:ext cx="3932165" cy="1601228"/>
          </a:xfrm>
        </p:spPr>
        <p:txBody>
          <a:bodyPr anchor="b"/>
          <a:lstStyle>
            <a:lvl1pPr>
              <a:defRPr sz="387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BD9ACA-1234-3901-DE23-3B43400665C4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999" y="986843"/>
            <a:ext cx="6170878" cy="4874714"/>
          </a:xfrm>
        </p:spPr>
        <p:txBody>
          <a:bodyPr/>
          <a:lstStyle>
            <a:lvl1pPr>
              <a:defRPr sz="3870"/>
            </a:lvl1pPr>
          </a:lstStyle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BFEB9-55DF-1724-2F53-8CE627403AF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038" y="2058165"/>
            <a:ext cx="3932165" cy="3811065"/>
          </a:xfrm>
        </p:spPr>
        <p:txBody>
          <a:bodyPr/>
          <a:lstStyle>
            <a:lvl1pPr>
              <a:defRPr sz="19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936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F36AF-24C2-6DCC-90FD-C3D1E942080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0DA2C-2789-2A0C-B48C-C1A78434E331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891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5EBDB-C462-86EE-82BE-20F2ECD0A611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18562" y="1958327"/>
            <a:ext cx="2937599" cy="348467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B5F66-5FC0-C398-B8A1-7ACE9D45773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" y="1958327"/>
            <a:ext cx="8634237" cy="34846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089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FBEA3-4225-1E5B-B15C-F3081B6AFE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364" y="1710665"/>
            <a:ext cx="10515838" cy="2851094"/>
          </a:xfrm>
        </p:spPr>
        <p:txBody>
          <a:bodyPr anchor="b"/>
          <a:lstStyle>
            <a:lvl1pPr>
              <a:defRPr sz="7256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BFC7F-7E44-8059-00A4-DADAF218E5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364" y="4588644"/>
            <a:ext cx="10515838" cy="1501389"/>
          </a:xfr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50CB5-8844-5516-387A-359874E1F9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577B0-7079-EBB3-54C8-797FA4F6185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AEF4F-BCDA-D0DD-6C7C-4E16159FE05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4F7AB7-1E71-421F-B195-0107B93657D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3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C0A7F-9987-6812-4F14-DCE4A8349DF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4BAA2-774B-C98A-419D-00F56C0E9BA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35844" y="1305559"/>
            <a:ext cx="5567996" cy="43544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E46DE-F141-E57E-E0A6-67BFCBF97FD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88165" y="1305559"/>
            <a:ext cx="5567996" cy="43544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0B2CA-89C5-CF9A-9B0B-7B045DA1B9E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A339A-0F18-977D-9424-18686E705F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B82EA-0475-09E3-7EB6-8251F01743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212A2F-4310-41B7-BD26-F68077FC35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8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2617-28E9-E4A3-562C-25C23AF896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364786"/>
            <a:ext cx="10515838" cy="1326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581F0-12C4-6963-D10D-1E6ED7BE56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039" y="1681857"/>
            <a:ext cx="5159038" cy="823648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20367-B3F4-DAA2-6947-9BBC2FF95F4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039" y="2505518"/>
            <a:ext cx="5159038" cy="36843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292196-F1D4-E871-27A5-E475C58D8D2E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803" y="1681857"/>
            <a:ext cx="5182075" cy="823648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B88C38-3830-7A0E-4E25-1A095FA45E66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803" y="2505518"/>
            <a:ext cx="5182075" cy="36843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3FF230-2CBA-51F6-0AE4-01C660BBAF2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97A73-69A5-1BFF-E1AC-32CB7550FEA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B13B5-10FB-20D4-96F2-13F12DFADF4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97123C-5401-4B0F-AD78-7C9CC1E368C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9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711CD-A460-0033-5D01-EA1853E9F8A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62C34A-8B1F-654F-162E-D4D76FAFE34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D54B69-6561-3F2F-486D-29A52BF268A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31CDF-5AB5-20E3-65A3-D036F39AB0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FB9097-0EE8-457A-971C-F0910CE051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8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E4BC3-DE6F-BBFA-2906-E4CF1874AC3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7D8CC5-F86C-F119-3B83-B4A3D09E4C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08262-A488-B465-413B-B5C618773FD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47CC72-B4DD-463D-BD6C-FD8978FC67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9092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87E62-556E-56AE-F495-2CEFA0543F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456938"/>
            <a:ext cx="3932165" cy="1601228"/>
          </a:xfrm>
        </p:spPr>
        <p:txBody>
          <a:bodyPr anchor="b"/>
          <a:lstStyle>
            <a:lvl1pPr>
              <a:defRPr sz="387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A5159-CC6F-F012-6198-87B702CD79A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999" y="986843"/>
            <a:ext cx="6170878" cy="4874714"/>
          </a:xfrm>
        </p:spPr>
        <p:txBody>
          <a:bodyPr/>
          <a:lstStyle>
            <a:lvl1pPr>
              <a:defRPr sz="3870"/>
            </a:lvl1pPr>
            <a:lvl2pPr>
              <a:defRPr sz="3386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1FCD0-2957-B2CC-4B38-9615B0FFAC1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038" y="2058165"/>
            <a:ext cx="3932165" cy="3811065"/>
          </a:xfrm>
        </p:spPr>
        <p:txBody>
          <a:bodyPr/>
          <a:lstStyle>
            <a:lvl1pPr>
              <a:defRPr sz="19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A6031-6138-18A1-2B0E-8A849A36DE0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8EAD5-1667-87ED-B11E-99464C1FD0D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76149-51B9-273B-6C2C-F7D68D57C5E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1517F9-3D5C-4558-AEE7-D0C900F5C7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7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9D752-E9D5-BE5E-FA16-BE020CC5C8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038" y="456938"/>
            <a:ext cx="3932165" cy="1601228"/>
          </a:xfrm>
        </p:spPr>
        <p:txBody>
          <a:bodyPr anchor="b"/>
          <a:lstStyle>
            <a:lvl1pPr>
              <a:defRPr sz="387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54AC30-BED4-9094-82FF-1CDC3A9E4E6E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999" y="986843"/>
            <a:ext cx="6170878" cy="4874714"/>
          </a:xfrm>
        </p:spPr>
        <p:txBody>
          <a:bodyPr/>
          <a:lstStyle>
            <a:lvl1pPr>
              <a:defRPr sz="3870"/>
            </a:lvl1pPr>
          </a:lstStyle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5257A7-D647-7DCA-A087-5B8135D119F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038" y="2058165"/>
            <a:ext cx="3932165" cy="3811065"/>
          </a:xfrm>
        </p:spPr>
        <p:txBody>
          <a:bodyPr/>
          <a:lstStyle>
            <a:lvl1pPr>
              <a:defRPr sz="19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4FCD5C-E8EC-A259-33E8-0D59101B4B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F08AF-2B90-6A0E-91BA-5CBFFB8A76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F485D-A223-8821-C414-C85880D257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FB92EA-31F8-45FA-B42C-175B3179A25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0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C820BB1-CC59-8DFA-6FB8-6A65FEF0A0A7}"/>
              </a:ext>
            </a:extLst>
          </p:cNvPr>
          <p:cNvSpPr/>
          <p:nvPr/>
        </p:nvSpPr>
        <p:spPr>
          <a:xfrm>
            <a:off x="0" y="0"/>
            <a:ext cx="12187327" cy="87077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77CAEE"/>
              </a:gs>
              <a:gs pos="100000">
                <a:srgbClr val="009BDD"/>
              </a:gs>
            </a:gsLst>
            <a:lin ang="3780000"/>
          </a:gradFill>
          <a:ln cap="flat">
            <a:noFill/>
            <a:prstDash val="solid"/>
          </a:ln>
          <a:effectLst>
            <a:outerShdw dist="10799" dir="5400000" algn="tl">
              <a:srgbClr val="009BDD"/>
            </a:outerShdw>
          </a:effectLst>
        </p:spPr>
        <p:txBody>
          <a:bodyPr vert="horz" wrap="none" lIns="108851" tIns="54420" rIns="108851" bIns="54420" anchor="ctr" anchorCtr="0" compatLnSpc="0">
            <a:noAutofit/>
          </a:bodyPr>
          <a:lstStyle/>
          <a:p>
            <a:pPr marL="0" marR="0" lvl="0" indent="0" algn="l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451C543-4A37-BB45-6243-A88CE96045D1}"/>
              </a:ext>
            </a:extLst>
          </p:cNvPr>
          <p:cNvSpPr/>
          <p:nvPr/>
        </p:nvSpPr>
        <p:spPr>
          <a:xfrm>
            <a:off x="3914" y="6095408"/>
            <a:ext cx="12187327" cy="76366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77CAEE"/>
              </a:gs>
              <a:gs pos="100000">
                <a:srgbClr val="009BDD"/>
              </a:gs>
            </a:gsLst>
            <a:lin ang="3780000"/>
          </a:gradFill>
          <a:ln cap="flat">
            <a:noFill/>
            <a:prstDash val="solid"/>
          </a:ln>
          <a:effectLst>
            <a:outerShdw dist="10799" dir="5400000" algn="tl">
              <a:srgbClr val="009BDD"/>
            </a:outerShdw>
          </a:effectLst>
        </p:spPr>
        <p:txBody>
          <a:bodyPr vert="horz" wrap="none" lIns="108851" tIns="54420" rIns="108851" bIns="54420" anchor="ctr" anchorCtr="0" compatLnSpc="0">
            <a:noAutofit/>
          </a:bodyPr>
          <a:lstStyle/>
          <a:p>
            <a:pPr marL="0" marR="0" lvl="0" indent="0" algn="l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F6AA3BC3-B141-93D2-12B4-421532B253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5401" y="217693"/>
            <a:ext cx="11320440" cy="578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B9D7DC-AD6C-73C1-736E-EB606057AA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5401" y="1306156"/>
            <a:ext cx="11320440" cy="43538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63C8052-5E00-89BF-DCD6-D1AB4D7609F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35400" y="6313100"/>
            <a:ext cx="2830115" cy="435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693" b="0" i="0" u="none" strike="noStrike" kern="1200" cap="none" spc="0" baseline="0">
                <a:solidFill>
                  <a:srgbClr val="FFFFFF"/>
                </a:solidFill>
                <a:uFillTx/>
                <a:latin typeface="Liberation Sans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DE2B907-ADAA-0BFB-D114-B44DF03F159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36317" y="6313100"/>
            <a:ext cx="3918617" cy="435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>
            <a:no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693" b="0" i="0" u="none" strike="noStrike" kern="1200" cap="none" spc="0" baseline="0">
                <a:solidFill>
                  <a:srgbClr val="FFFFFF"/>
                </a:solidFill>
                <a:uFillTx/>
                <a:latin typeface="Liberation Sans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7A14E5-4078-50A4-56FC-58A72302B7E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925736" y="6313100"/>
            <a:ext cx="2830115" cy="4353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693" b="0" i="0" u="none" strike="noStrike" kern="1200" cap="none" spc="0" baseline="0">
                <a:solidFill>
                  <a:srgbClr val="FFFFFF"/>
                </a:solidFill>
                <a:uFillTx/>
                <a:latin typeface="Liberation Sans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7C3804A6-C6FB-474C-95D5-2A466767485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marL="0" marR="0" lvl="0" indent="0" algn="ctr" defTabSz="1105875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991" b="0" i="0" u="none" strike="noStrike" kern="1200" cap="none" spc="0" baseline="0">
          <a:solidFill>
            <a:srgbClr val="FFFFFF"/>
          </a:solidFill>
          <a:highlight>
            <a:scrgbClr r="0" g="0" b="0">
              <a:alpha val="0"/>
            </a:scrgbClr>
          </a:highlight>
          <a:uFillTx/>
          <a:latin typeface="Liberation Sans" pitchFamily="18"/>
        </a:defRPr>
      </a:lvl1pPr>
    </p:titleStyle>
    <p:bodyStyle>
      <a:lvl1pPr marL="0" marR="0" lvl="0" indent="0" defTabSz="1105875" rtl="0" fontAlgn="auto" hangingPunct="0">
        <a:lnSpc>
          <a:spcPct val="100000"/>
        </a:lnSpc>
        <a:spcBef>
          <a:spcPts val="1282"/>
        </a:spcBef>
        <a:spcAft>
          <a:spcPts val="0"/>
        </a:spcAft>
        <a:buNone/>
        <a:tabLst/>
        <a:defRPr lang="en-US" sz="2903" b="0" i="0" u="none" strike="noStrike" kern="1200" cap="none" spc="0" baseline="0">
          <a:solidFill>
            <a:srgbClr val="009BDD"/>
          </a:solidFill>
          <a:highlight>
            <a:scrgbClr r="0" g="0" b="0">
              <a:alpha val="0"/>
            </a:scrgbClr>
          </a:highlight>
          <a:uFillTx/>
          <a:latin typeface="Liberation Sans" pitchFamily="18"/>
        </a:defRPr>
      </a:lvl1pPr>
      <a:lvl2pPr marL="829407" marR="0" lvl="1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903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382344" marR="0" lvl="2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419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935282" marR="0" lvl="3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177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488220" marR="0" lvl="4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177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999DFA8-7365-A9F2-95BE-6CF6EEE034E6}"/>
              </a:ext>
            </a:extLst>
          </p:cNvPr>
          <p:cNvSpPr/>
          <p:nvPr/>
        </p:nvSpPr>
        <p:spPr>
          <a:xfrm flipH="1" flipV="1">
            <a:off x="0" y="5442329"/>
            <a:ext cx="12191242" cy="141500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7360"/>
              <a:gd name="f8" fmla="val 13050"/>
              <a:gd name="f9" fmla="val 17220"/>
              <a:gd name="f10" fmla="val 13340"/>
              <a:gd name="f11" fmla="val 20770"/>
              <a:gd name="f12" fmla="val 5620"/>
              <a:gd name="f13" fmla="val 2860"/>
              <a:gd name="f14" fmla="val 21100"/>
              <a:gd name="f15" fmla="val 1850"/>
              <a:gd name="f16" fmla="val 20700"/>
              <a:gd name="f17" fmla="val 20120"/>
              <a:gd name="f18" fmla="+- 0 0 0"/>
              <a:gd name="f19" fmla="*/ f3 1 21600"/>
              <a:gd name="f20" fmla="*/ f4 1 21600"/>
              <a:gd name="f21" fmla="val f5"/>
              <a:gd name="f22" fmla="val f6"/>
              <a:gd name="f23" fmla="*/ f18 f0 1"/>
              <a:gd name="f24" fmla="+- f22 0 f21"/>
              <a:gd name="f25" fmla="*/ f23 1 f2"/>
              <a:gd name="f26" fmla="*/ f24 1 21600"/>
              <a:gd name="f27" fmla="+- f25 0 f1"/>
              <a:gd name="f28" fmla="*/ 0 f26 1"/>
              <a:gd name="f29" fmla="*/ 21600 f26 1"/>
              <a:gd name="f30" fmla="*/ 17360 f26 1"/>
              <a:gd name="f31" fmla="*/ 10800 f26 1"/>
              <a:gd name="f32" fmla="*/ 20320 f26 1"/>
              <a:gd name="f33" fmla="*/ f31 1 f26"/>
              <a:gd name="f34" fmla="*/ f28 1 f26"/>
              <a:gd name="f35" fmla="*/ f32 1 f26"/>
              <a:gd name="f36" fmla="*/ f29 1 f26"/>
              <a:gd name="f37" fmla="*/ f30 1 f26"/>
              <a:gd name="f38" fmla="*/ f34 f19 1"/>
              <a:gd name="f39" fmla="*/ f36 f19 1"/>
              <a:gd name="f40" fmla="*/ f37 f20 1"/>
              <a:gd name="f41" fmla="*/ f34 f20 1"/>
              <a:gd name="f42" fmla="*/ f33 f19 1"/>
              <a:gd name="f43" fmla="*/ f33 f20 1"/>
              <a:gd name="f44" fmla="*/ f35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42" y="f41"/>
              </a:cxn>
              <a:cxn ang="f27">
                <a:pos x="f38" y="f43"/>
              </a:cxn>
              <a:cxn ang="f27">
                <a:pos x="f42" y="f44"/>
              </a:cxn>
              <a:cxn ang="f27">
                <a:pos x="f39" y="f43"/>
              </a:cxn>
            </a:cxnLst>
            <a:rect l="f38" t="f41" r="f39" b="f40"/>
            <a:pathLst>
              <a:path w="21600" h="2160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cubicBezTo>
                  <a:pt x="f8" y="f9"/>
                  <a:pt x="f10" y="f11"/>
                  <a:pt x="f12" y="f6"/>
                </a:cubicBezTo>
                <a:cubicBezTo>
                  <a:pt x="f13" y="f14"/>
                  <a:pt x="f15" y="f16"/>
                  <a:pt x="f5" y="f17"/>
                </a:cubicBezTo>
                <a:close/>
              </a:path>
            </a:pathLst>
          </a:custGeom>
          <a:gradFill>
            <a:gsLst>
              <a:gs pos="0">
                <a:srgbClr val="77CAEE"/>
              </a:gs>
              <a:gs pos="100000">
                <a:srgbClr val="009BDD"/>
              </a:gs>
            </a:gsLst>
            <a:lin ang="3780000"/>
          </a:gradFill>
          <a:ln cap="flat">
            <a:noFill/>
            <a:prstDash val="solid"/>
          </a:ln>
          <a:effectLst>
            <a:outerShdw dist="10799" dir="5400000" algn="tl">
              <a:srgbClr val="009BDD"/>
            </a:outerShdw>
          </a:effectLst>
        </p:spPr>
        <p:txBody>
          <a:bodyPr vert="horz" wrap="none" lIns="108851" tIns="54420" rIns="108851" bIns="54420" anchor="ctr" anchorCtr="0" compatLnSpc="0">
            <a:noAutofit/>
          </a:bodyPr>
          <a:lstStyle/>
          <a:p>
            <a:pPr marL="0" marR="0" lvl="0" indent="0" algn="l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F5B29BA4-42DE-37DB-5E97-8C0BF7B6E7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959234"/>
            <a:ext cx="10885039" cy="1306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5EA18-70D6-9D8D-0ABB-4C57113C397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5401" y="3483094"/>
            <a:ext cx="11320440" cy="19592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750E17-E6A6-4D3D-171F-88769F1C6863}"/>
              </a:ext>
            </a:extLst>
          </p:cNvPr>
          <p:cNvSpPr txBox="1"/>
          <p:nvPr/>
        </p:nvSpPr>
        <p:spPr>
          <a:xfrm>
            <a:off x="435400" y="6313100"/>
            <a:ext cx="2830115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93" b="0" i="0" u="none" strike="noStrike" kern="1200" cap="none" spc="0" baseline="0">
              <a:solidFill>
                <a:srgbClr val="FFFFFF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B62B08-C382-1B39-48C5-8E75423F4DB0}"/>
              </a:ext>
            </a:extLst>
          </p:cNvPr>
          <p:cNvSpPr txBox="1"/>
          <p:nvPr/>
        </p:nvSpPr>
        <p:spPr>
          <a:xfrm>
            <a:off x="4136317" y="6313100"/>
            <a:ext cx="3918617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93" b="0" i="0" u="none" strike="noStrike" kern="1200" cap="none" spc="0" baseline="0">
              <a:solidFill>
                <a:srgbClr val="FFFFFF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CF4E2-38C0-A56F-3E57-4E26FEA9AE91}"/>
              </a:ext>
            </a:extLst>
          </p:cNvPr>
          <p:cNvSpPr txBox="1"/>
          <p:nvPr/>
        </p:nvSpPr>
        <p:spPr>
          <a:xfrm>
            <a:off x="8925736" y="6313100"/>
            <a:ext cx="2830115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C991D82-9393-40F4-990B-2BB7B85048E5}" type="slidenum">
              <a:rPr sz="2177"/>
              <a:pPr marL="0" marR="0" lvl="0" indent="0" algn="r" defTabSz="1105875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693" b="0" i="0" u="none" strike="noStrike" kern="1200" cap="none" spc="0" baseline="0">
              <a:solidFill>
                <a:srgbClr val="FFFFFF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4740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marL="0" marR="0" lvl="0" indent="0" algn="ctr" defTabSz="1105875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991" b="0" i="0" u="none" strike="noStrike" kern="1200" cap="none" spc="0" baseline="0">
          <a:solidFill>
            <a:srgbClr val="DD4100"/>
          </a:solidFill>
          <a:highlight>
            <a:scrgbClr r="0" g="0" b="0">
              <a:alpha val="0"/>
            </a:scrgbClr>
          </a:highlight>
          <a:uFillTx/>
          <a:latin typeface="Liberation Sans" pitchFamily="18"/>
        </a:defRPr>
      </a:lvl1pPr>
    </p:titleStyle>
    <p:bodyStyle>
      <a:lvl1pPr marL="0" marR="0" lvl="0" indent="0" defTabSz="1105875" rtl="0" fontAlgn="auto" hangingPunct="0">
        <a:lnSpc>
          <a:spcPct val="100000"/>
        </a:lnSpc>
        <a:spcBef>
          <a:spcPts val="1282"/>
        </a:spcBef>
        <a:spcAft>
          <a:spcPts val="0"/>
        </a:spcAft>
        <a:buNone/>
        <a:tabLst/>
        <a:defRPr lang="en-US" sz="2903" b="0" i="0" u="none" strike="noStrike" kern="1200" cap="none" spc="0" baseline="0">
          <a:solidFill>
            <a:srgbClr val="009BDD"/>
          </a:solidFill>
          <a:highlight>
            <a:scrgbClr r="0" g="0" b="0">
              <a:alpha val="0"/>
            </a:scrgbClr>
          </a:highlight>
          <a:uFillTx/>
          <a:latin typeface="Liberation Sans" pitchFamily="18"/>
        </a:defRPr>
      </a:lvl1pPr>
      <a:lvl2pPr marL="829407" marR="0" lvl="1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903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382344" marR="0" lvl="2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419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935282" marR="0" lvl="3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177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488220" marR="0" lvl="4" indent="-276469" algn="l" defTabSz="1105875" rtl="0" fontAlgn="auto" hangingPunct="1">
        <a:lnSpc>
          <a:spcPct val="90000"/>
        </a:lnSpc>
        <a:spcBef>
          <a:spcPts val="605"/>
        </a:spcBef>
        <a:spcAft>
          <a:spcPts val="0"/>
        </a:spcAft>
        <a:buSzPct val="100000"/>
        <a:buFont typeface="Arial" pitchFamily="34"/>
        <a:buChar char="•"/>
        <a:tabLst/>
        <a:defRPr lang="en-US" sz="2177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gif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4.gif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4810D-A2F3-D405-3328-516E41B261C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07311" y="1117866"/>
            <a:ext cx="9377374" cy="584775"/>
          </a:xfrm>
        </p:spPr>
        <p:txBody>
          <a:bodyPr wrap="square">
            <a:spAutoFit/>
          </a:bodyPr>
          <a:lstStyle/>
          <a:p>
            <a:pPr lvl="0"/>
            <a:r>
              <a:rPr lang="en-US" sz="3800" dirty="0"/>
              <a:t>Electroweak Dumbbells and their dynamics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478500-BA55-FC09-C649-87E767CD4B01}"/>
              </a:ext>
            </a:extLst>
          </p:cNvPr>
          <p:cNvSpPr txBox="1">
            <a:spLocks/>
          </p:cNvSpPr>
          <p:nvPr/>
        </p:nvSpPr>
        <p:spPr>
          <a:xfrm>
            <a:off x="1914499" y="2245637"/>
            <a:ext cx="8362999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sp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91" b="0" i="0" u="none" strike="noStrike" kern="1200" cap="none" spc="0" baseline="0">
                <a:solidFill>
                  <a:srgbClr val="DD41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r>
              <a:rPr lang="en-US" sz="3400" dirty="0"/>
              <a:t>Teerthal Patel</a:t>
            </a:r>
          </a:p>
        </p:txBody>
      </p:sp>
      <p:pic>
        <p:nvPicPr>
          <p:cNvPr id="1026" name="Picture 2" descr="Arizona State University, Physics">
            <a:extLst>
              <a:ext uri="{FF2B5EF4-FFF2-40B4-BE49-F238E27FC236}">
                <a16:creationId xmlns:a16="http://schemas.microsoft.com/office/drawing/2014/main" id="{3029E8C7-9EBB-2CFE-66C5-448C3A857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585" y="3017213"/>
            <a:ext cx="4486829" cy="150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CED3691-F622-E678-6259-491468D70A84}"/>
              </a:ext>
            </a:extLst>
          </p:cNvPr>
          <p:cNvSpPr txBox="1">
            <a:spLocks/>
          </p:cNvSpPr>
          <p:nvPr/>
        </p:nvSpPr>
        <p:spPr>
          <a:xfrm>
            <a:off x="0" y="4524416"/>
            <a:ext cx="3367098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sp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91" b="0" i="0" u="none" strike="noStrike" kern="1200" cap="none" spc="0" baseline="0">
                <a:solidFill>
                  <a:srgbClr val="DD41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r>
              <a:rPr lang="en-US" sz="3000" dirty="0"/>
              <a:t>PASCOS 2023</a:t>
            </a:r>
          </a:p>
          <a:p>
            <a:r>
              <a:rPr lang="en-US" sz="3000" dirty="0"/>
              <a:t>UC Irvine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hart&#10;&#10;Description automatically generated">
            <a:extLst>
              <a:ext uri="{FF2B5EF4-FFF2-40B4-BE49-F238E27FC236}">
                <a16:creationId xmlns:a16="http://schemas.microsoft.com/office/drawing/2014/main" id="{45912F95-C048-19C0-7524-1D7F1C7AF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71" y="1207001"/>
            <a:ext cx="6180825" cy="46356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51A2B628-C04F-9454-03B2-C238519DA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304" y="1363007"/>
            <a:ext cx="5409329" cy="43235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42D9572-2018-6C96-F4D2-A582863FBC2A}"/>
              </a:ext>
            </a:extLst>
          </p:cNvPr>
          <p:cNvSpPr txBox="1"/>
          <p:nvPr/>
        </p:nvSpPr>
        <p:spPr>
          <a:xfrm>
            <a:off x="435599" y="217693"/>
            <a:ext cx="11320044" cy="5781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991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DejaVu Sans" pitchFamily="2"/>
                <a:cs typeface="DejaVu Sans" pitchFamily="2"/>
              </a:rPr>
              <a:t>Results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05ED22A9-1E68-DFDA-AFEA-4A53A48DE8B5}"/>
              </a:ext>
            </a:extLst>
          </p:cNvPr>
          <p:cNvSpPr txBox="1"/>
          <p:nvPr/>
        </p:nvSpPr>
        <p:spPr>
          <a:xfrm>
            <a:off x="6942221" y="6278719"/>
            <a:ext cx="4039358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Numerical Relaxation : Results</a:t>
            </a:r>
          </a:p>
        </p:txBody>
      </p:sp>
      <p:sp>
        <p:nvSpPr>
          <p:cNvPr id="6" name="TextBox 122">
            <a:extLst>
              <a:ext uri="{FF2B5EF4-FFF2-40B4-BE49-F238E27FC236}">
                <a16:creationId xmlns:a16="http://schemas.microsoft.com/office/drawing/2014/main" id="{AB77EC21-F01F-13E3-7C77-BFF90E5D2387}"/>
              </a:ext>
            </a:extLst>
          </p:cNvPr>
          <p:cNvSpPr txBox="1"/>
          <p:nvPr/>
        </p:nvSpPr>
        <p:spPr>
          <a:xfrm>
            <a:off x="2310957" y="5638968"/>
            <a:ext cx="1821652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ct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Initial Guess</a:t>
            </a:r>
          </a:p>
        </p:txBody>
      </p:sp>
      <p:sp>
        <p:nvSpPr>
          <p:cNvPr id="7" name="TextBox 122">
            <a:extLst>
              <a:ext uri="{FF2B5EF4-FFF2-40B4-BE49-F238E27FC236}">
                <a16:creationId xmlns:a16="http://schemas.microsoft.com/office/drawing/2014/main" id="{FBA10402-A65B-B0B3-9253-A29C9022EFA0}"/>
              </a:ext>
            </a:extLst>
          </p:cNvPr>
          <p:cNvSpPr txBox="1"/>
          <p:nvPr/>
        </p:nvSpPr>
        <p:spPr>
          <a:xfrm>
            <a:off x="8445142" y="5642754"/>
            <a:ext cx="1821652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ct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Relaxed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E8E7E8-1AB6-4EED-6DF7-E06AB0A2A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560" y="1024445"/>
            <a:ext cx="379715" cy="36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2B24B69E-6832-1464-67E7-F6A986976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5928" y="1016881"/>
            <a:ext cx="379715" cy="36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9712B43-6E8B-6E87-997E-8F4C74A717DA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BAE78C4-7EBE-41C5-8A8D-2106383F3B80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015F7D-E2B3-6607-CB58-3C2A7B6457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dirty="0"/>
              <a:t>Results: Energy v separation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89412C-AE7B-488F-22F6-CDD9A5F3344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34770" y="925192"/>
            <a:ext cx="10229402" cy="51571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C0888BDA-1416-E61B-D218-9DED6773561C}"/>
              </a:ext>
            </a:extLst>
          </p:cNvPr>
          <p:cNvSpPr txBox="1"/>
          <p:nvPr/>
        </p:nvSpPr>
        <p:spPr>
          <a:xfrm>
            <a:off x="9781674" y="6278719"/>
            <a:ext cx="1199905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Results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0B58EE7-60DF-CCBB-B21A-69F7AD533E39}"/>
              </a:ext>
            </a:extLst>
          </p:cNvPr>
          <p:cNvCxnSpPr>
            <a:cxnSpLocks/>
          </p:cNvCxnSpPr>
          <p:nvPr/>
        </p:nvCxnSpPr>
        <p:spPr>
          <a:xfrm>
            <a:off x="1657350" y="4219575"/>
            <a:ext cx="80962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652238-DDC5-90F9-CDE7-8EC32683CF45}"/>
              </a:ext>
            </a:extLst>
          </p:cNvPr>
          <p:cNvSpPr txBox="1"/>
          <p:nvPr/>
        </p:nvSpPr>
        <p:spPr>
          <a:xfrm>
            <a:off x="27828" y="4735463"/>
            <a:ext cx="23812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Manton, N. S. </a:t>
            </a:r>
          </a:p>
          <a:p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D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28.8 (1983): 2019.</a:t>
            </a:r>
            <a:endParaRPr lang="en-US" sz="1600" dirty="0"/>
          </a:p>
        </p:txBody>
      </p:sp>
      <p:sp>
        <p:nvSpPr>
          <p:cNvPr id="13" name="TextBox 122">
            <a:extLst>
              <a:ext uri="{FF2B5EF4-FFF2-40B4-BE49-F238E27FC236}">
                <a16:creationId xmlns:a16="http://schemas.microsoft.com/office/drawing/2014/main" id="{119F729E-24B6-114B-AF73-3E869F27A4C5}"/>
              </a:ext>
            </a:extLst>
          </p:cNvPr>
          <p:cNvSpPr txBox="1"/>
          <p:nvPr/>
        </p:nvSpPr>
        <p:spPr>
          <a:xfrm>
            <a:off x="-25592" y="4010369"/>
            <a:ext cx="1821652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EW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Sphaleron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A1C41CC-B9CE-34E1-EC67-637B621DEEDB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0C0086D-1FB5-4C95-AF9A-4A4EE4D2D591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12679E8-006C-F0D0-6605-4CAD2D4606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Results: Magnetic fields</a:t>
            </a:r>
          </a:p>
        </p:txBody>
      </p:sp>
      <p:pic>
        <p:nvPicPr>
          <p:cNvPr id="6" name="Picture 7" descr="Chart&#10;&#10;Description automatically generated">
            <a:extLst>
              <a:ext uri="{FF2B5EF4-FFF2-40B4-BE49-F238E27FC236}">
                <a16:creationId xmlns:a16="http://schemas.microsoft.com/office/drawing/2014/main" id="{ABB9B7B8-6863-4077-0033-201C23E3B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14" y="1355600"/>
            <a:ext cx="5812954" cy="448149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9" descr="Chart&#10;&#10;Description automatically generated with low confidence">
            <a:extLst>
              <a:ext uri="{FF2B5EF4-FFF2-40B4-BE49-F238E27FC236}">
                <a16:creationId xmlns:a16="http://schemas.microsoft.com/office/drawing/2014/main" id="{58B34121-EFD3-A27D-69E8-79E8735D5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764" y="1339098"/>
            <a:ext cx="5812954" cy="44814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1EF337DF-F1FD-7DB7-587D-FEC9B3D67FD1}"/>
              </a:ext>
            </a:extLst>
          </p:cNvPr>
          <p:cNvSpPr txBox="1"/>
          <p:nvPr/>
        </p:nvSpPr>
        <p:spPr>
          <a:xfrm>
            <a:off x="8925638" y="6278719"/>
            <a:ext cx="2055941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Magnetic fields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6160471-B190-3367-68C9-B08D08185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90" y="1004832"/>
            <a:ext cx="733425" cy="35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FA7FE37-FBF9-2318-911D-CD0540CC6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350" y="1069641"/>
            <a:ext cx="733425" cy="2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896D603-20E0-49D7-53AF-1847AACF6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971575"/>
            <a:ext cx="400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DFDB6E60-83A9-3E74-12C2-9C0774C79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50" y="971575"/>
            <a:ext cx="400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A1C41CC-B9CE-34E1-EC67-637B621DEEDB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0C0086D-1FB5-4C95-AF9A-4A4EE4D2D591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12679E8-006C-F0D0-6605-4CAD2D4606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dirty="0"/>
              <a:t>Results: Magnetic fields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4B30A-687F-B175-1E12-CA2861153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954" y="1526519"/>
            <a:ext cx="5738313" cy="42046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4E3B10-97E1-A5E7-4255-8A83BCAF73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1" y="1343443"/>
            <a:ext cx="6132423" cy="4599317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8749F7E6-EEC1-C1D3-7DDC-3BE0F9D53AE2}"/>
              </a:ext>
            </a:extLst>
          </p:cNvPr>
          <p:cNvSpPr txBox="1"/>
          <p:nvPr/>
        </p:nvSpPr>
        <p:spPr>
          <a:xfrm>
            <a:off x="8925638" y="6278719"/>
            <a:ext cx="2055941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Magnetic fields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DDCFA7B-85BC-173C-A80F-2876B8858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90" y="1004832"/>
            <a:ext cx="733425" cy="35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41B8C813-6170-1D2A-55F3-F430D323D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350" y="1069641"/>
            <a:ext cx="733425" cy="2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4574D688-7047-09CD-3070-449A24499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057300"/>
            <a:ext cx="400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64C82DFC-C336-6C4B-4F48-C1999426A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575" y="1085875"/>
            <a:ext cx="400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181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F2B0097-4DF0-3F90-D26D-023676578667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597B530-7EF8-48BB-9688-7DF92C2CA863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996AAC6-33A1-B9B2-D4E4-EFD7635917B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Results: Magnetic fields</a:t>
            </a:r>
          </a:p>
        </p:txBody>
      </p:sp>
      <p:pic>
        <p:nvPicPr>
          <p:cNvPr id="6" name="dumbbell_twist_pi_sep_20">
            <a:extLst>
              <a:ext uri="{FF2B5EF4-FFF2-40B4-BE49-F238E27FC236}">
                <a16:creationId xmlns:a16="http://schemas.microsoft.com/office/drawing/2014/main" id="{2148A953-ACC7-ADB3-CBC4-1CA805E1F50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59278" y="879906"/>
            <a:ext cx="7705946" cy="521615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2CF00723-BC58-C3DC-C99F-4939D400DC3A}"/>
              </a:ext>
            </a:extLst>
          </p:cNvPr>
          <p:cNvSpPr txBox="1"/>
          <p:nvPr/>
        </p:nvSpPr>
        <p:spPr>
          <a:xfrm>
            <a:off x="8925638" y="6278719"/>
            <a:ext cx="2055941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Magnetic fields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dur="indefinit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childTnLst>
                  <p:par>
                    <p:cTn id="9" fill="hold">
                      <p:stCondLst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A9C1A0C-B68B-E96F-E217-5307E6D88574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E0F8BD1-C088-4C11-B6E7-C220DE1A23CD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595058-616B-3790-79EE-7356ACECC46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spcBef>
                <a:spcPts val="1282"/>
              </a:spcBef>
            </a:pPr>
            <a:r>
              <a:rPr lang="en-US" dirty="0"/>
              <a:t>Ongoing(I) : Dumbbell Dynamics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B7600B31-FF45-8333-257C-DE11E96B6D38}"/>
              </a:ext>
            </a:extLst>
          </p:cNvPr>
          <p:cNvSpPr txBox="1"/>
          <p:nvPr/>
        </p:nvSpPr>
        <p:spPr>
          <a:xfrm>
            <a:off x="6087428" y="6290239"/>
            <a:ext cx="5211599" cy="32720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Ongoing(I) : Rotating dumbbell dynamics</a:t>
            </a:r>
          </a:p>
        </p:txBody>
      </p:sp>
      <p:pic>
        <p:nvPicPr>
          <p:cNvPr id="8" name="Picture 7" descr="A picture containing computer&#10;&#10;Description automatically generated">
            <a:extLst>
              <a:ext uri="{FF2B5EF4-FFF2-40B4-BE49-F238E27FC236}">
                <a16:creationId xmlns:a16="http://schemas.microsoft.com/office/drawing/2014/main" id="{394A4093-3191-CD6A-D552-B6C622ED9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858" y="904993"/>
            <a:ext cx="5211599" cy="5188437"/>
          </a:xfrm>
          <a:prstGeom prst="rect">
            <a:avLst/>
          </a:prstGeom>
        </p:spPr>
      </p:pic>
      <p:sp>
        <p:nvSpPr>
          <p:cNvPr id="7" name="PlaceHolder 2">
            <a:extLst>
              <a:ext uri="{FF2B5EF4-FFF2-40B4-BE49-F238E27FC236}">
                <a16:creationId xmlns:a16="http://schemas.microsoft.com/office/drawing/2014/main" id="{3D549F63-5FE2-F16B-45CA-1E0DE875F90E}"/>
              </a:ext>
            </a:extLst>
          </p:cNvPr>
          <p:cNvSpPr txBox="1">
            <a:spLocks/>
          </p:cNvSpPr>
          <p:nvPr/>
        </p:nvSpPr>
        <p:spPr>
          <a:xfrm>
            <a:off x="202144" y="4824714"/>
            <a:ext cx="4669200" cy="12035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0" marR="0" lvl="0" indent="0" defTabSz="1105875" rtl="0" fontAlgn="auto" hangingPunct="0">
              <a:lnSpc>
                <a:spcPct val="100000"/>
              </a:lnSpc>
              <a:spcBef>
                <a:spcPts val="1282"/>
              </a:spcBef>
              <a:spcAft>
                <a:spcPts val="0"/>
              </a:spcAft>
              <a:buNone/>
              <a:tabLst/>
              <a:defRPr lang="en-US" sz="2903" b="0" i="0" u="none" strike="noStrike" kern="1200" cap="none" spc="0" baseline="0">
                <a:solidFill>
                  <a:srgbClr val="009BDD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  <a:lvl2pPr marL="829407" marR="0" lvl="1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90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382344" marR="0" lvl="2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419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935282" marR="0" lvl="3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17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488220" marR="0" lvl="4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17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  <a:lvl6pPr marL="3041157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94095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47033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99970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algn="ctr">
              <a:spcBef>
                <a:spcPts val="1060"/>
              </a:spcBef>
              <a:buClr>
                <a:srgbClr val="77CAEE"/>
              </a:buClr>
              <a:buSzPct val="45000"/>
            </a:pPr>
            <a:r>
              <a:rPr lang="en-US" sz="2400" spc="-1" dirty="0">
                <a:latin typeface="Arial"/>
              </a:rPr>
              <a:t>One major challenge is formulating relativistic initial conditions</a:t>
            </a:r>
          </a:p>
        </p:txBody>
      </p:sp>
      <p:sp>
        <p:nvSpPr>
          <p:cNvPr id="9" name="Freeform: Shape 5">
            <a:extLst>
              <a:ext uri="{FF2B5EF4-FFF2-40B4-BE49-F238E27FC236}">
                <a16:creationId xmlns:a16="http://schemas.microsoft.com/office/drawing/2014/main" id="{35EC335C-36B2-AA9C-2B95-91F803877D71}"/>
              </a:ext>
            </a:extLst>
          </p:cNvPr>
          <p:cNvSpPr/>
          <p:nvPr/>
        </p:nvSpPr>
        <p:spPr>
          <a:xfrm>
            <a:off x="1143000" y="1213113"/>
            <a:ext cx="3728344" cy="1127272"/>
          </a:xfrm>
          <a:custGeom>
            <a:avLst>
              <a:gd name="f0" fmla="val 1517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90004" tIns="44997" rIns="90004" bIns="44997" anchor="ctr" anchorCtr="0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Freeform: Shape 5">
            <a:extLst>
              <a:ext uri="{FF2B5EF4-FFF2-40B4-BE49-F238E27FC236}">
                <a16:creationId xmlns:a16="http://schemas.microsoft.com/office/drawing/2014/main" id="{79AFCD0A-F4FC-27F9-EFFB-DD6E6DA42E71}"/>
              </a:ext>
            </a:extLst>
          </p:cNvPr>
          <p:cNvSpPr/>
          <p:nvPr/>
        </p:nvSpPr>
        <p:spPr>
          <a:xfrm>
            <a:off x="1143000" y="3390902"/>
            <a:ext cx="3728344" cy="1127272"/>
          </a:xfrm>
          <a:custGeom>
            <a:avLst>
              <a:gd name="f0" fmla="val 1517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90004" tIns="44997" rIns="90004" bIns="4499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Freeform: Shape 13">
            <a:extLst>
              <a:ext uri="{FF2B5EF4-FFF2-40B4-BE49-F238E27FC236}">
                <a16:creationId xmlns:a16="http://schemas.microsoft.com/office/drawing/2014/main" id="{57685D68-32D0-08DB-B5B0-098E8D8790A9}"/>
              </a:ext>
            </a:extLst>
          </p:cNvPr>
          <p:cNvSpPr/>
          <p:nvPr/>
        </p:nvSpPr>
        <p:spPr>
          <a:xfrm rot="5400000">
            <a:off x="2604703" y="2637044"/>
            <a:ext cx="804935" cy="457200"/>
          </a:xfrm>
          <a:custGeom>
            <a:avLst>
              <a:gd name="f0" fmla="val 14759"/>
              <a:gd name="f1" fmla="val 618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90004" tIns="44997" rIns="90004" bIns="4499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7F79E8-AA74-EB7B-9C47-6D48BBE2D749}"/>
              </a:ext>
            </a:extLst>
          </p:cNvPr>
          <p:cNvSpPr txBox="1"/>
          <p:nvPr/>
        </p:nvSpPr>
        <p:spPr>
          <a:xfrm>
            <a:off x="1404806" y="1176584"/>
            <a:ext cx="320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 dirty="0">
                <a:solidFill>
                  <a:srgbClr val="000000"/>
                </a:solidFill>
                <a:uFillTx/>
                <a:latin typeface="Liberation Sans" pitchFamily="18"/>
                <a:ea typeface="DejaVu Sans" pitchFamily="2"/>
                <a:cs typeface="DejaVu Sans" pitchFamily="2"/>
              </a:rPr>
              <a:t>Initial condition : Static field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 dirty="0">
                <a:solidFill>
                  <a:srgbClr val="000000"/>
                </a:solidFill>
                <a:uFillTx/>
                <a:latin typeface="Liberation Sans" pitchFamily="18"/>
                <a:ea typeface="DejaVu Sans" pitchFamily="2"/>
                <a:cs typeface="DejaVu Sans" pitchFamily="2"/>
              </a:rPr>
              <a:t>configuration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461786-3913-54EA-1896-69149192B604}"/>
              </a:ext>
            </a:extLst>
          </p:cNvPr>
          <p:cNvSpPr txBox="1"/>
          <p:nvPr/>
        </p:nvSpPr>
        <p:spPr>
          <a:xfrm>
            <a:off x="1404806" y="3539039"/>
            <a:ext cx="3204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 dirty="0">
                <a:solidFill>
                  <a:srgbClr val="000000"/>
                </a:solidFill>
                <a:uFillTx/>
                <a:latin typeface="Liberation Sans" pitchFamily="18"/>
                <a:ea typeface="DejaVu Sans" pitchFamily="2"/>
                <a:cs typeface="DejaVu Sans" pitchFamily="2"/>
              </a:rPr>
              <a:t>Numerical evolution: </a:t>
            </a:r>
            <a:r>
              <a:rPr lang="en-US" sz="2400" i="1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Study dynamics</a:t>
            </a:r>
            <a:endParaRPr lang="en-US" sz="2400" b="0" i="1" u="none" strike="noStrike" kern="1200" cap="none" spc="0" baseline="0" dirty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489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A9C1A0C-B68B-E96F-E217-5307E6D88574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E0F8BD1-C088-4C11-B6E7-C220DE1A23CD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6044EE-2D3F-0251-DD37-E73956D1D3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7995" y="1551740"/>
            <a:ext cx="4060399" cy="394128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4B1CD0-3870-AA7F-B939-C4C795B0C859}"/>
              </a:ext>
            </a:extLst>
          </p:cNvPr>
          <p:cNvSpPr txBox="1">
            <a:spLocks/>
          </p:cNvSpPr>
          <p:nvPr/>
        </p:nvSpPr>
        <p:spPr>
          <a:xfrm>
            <a:off x="435401" y="217693"/>
            <a:ext cx="11320440" cy="578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91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282"/>
              </a:spcBef>
            </a:pPr>
            <a:r>
              <a:rPr lang="en-US" dirty="0"/>
              <a:t>Ongoing(II) : Cosmological Magnetic Fields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C820FED4-A2E6-012C-089C-CA57BBD7241F}"/>
              </a:ext>
            </a:extLst>
          </p:cNvPr>
          <p:cNvSpPr txBox="1"/>
          <p:nvPr/>
        </p:nvSpPr>
        <p:spPr>
          <a:xfrm>
            <a:off x="9671976" y="6254107"/>
            <a:ext cx="1669609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Ongoing(II)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0514EA5-1F68-4421-2BFE-5072A37B99B5}"/>
              </a:ext>
            </a:extLst>
          </p:cNvPr>
          <p:cNvSpPr txBox="1">
            <a:spLocks/>
          </p:cNvSpPr>
          <p:nvPr/>
        </p:nvSpPr>
        <p:spPr>
          <a:xfrm>
            <a:off x="8317510" y="4921490"/>
            <a:ext cx="3874490" cy="527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300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060"/>
              </a:spcBef>
            </a:pPr>
            <a:r>
              <a:rPr lang="en-US" sz="1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Vachaspati, Tanmay. "Progress on cosmological magnetic fields." </a:t>
            </a:r>
            <a:r>
              <a:rPr lang="en-US" sz="1400" b="0" i="1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Reports on progress in physics</a:t>
            </a:r>
            <a:r>
              <a:rPr lang="en-US" sz="1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 84.7 (2021): 074901.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7E5634-05B3-F6D6-435C-B81C10D33171}"/>
              </a:ext>
            </a:extLst>
          </p:cNvPr>
          <p:cNvSpPr txBox="1"/>
          <p:nvPr/>
        </p:nvSpPr>
        <p:spPr>
          <a:xfrm>
            <a:off x="4480823" y="2325482"/>
            <a:ext cx="32182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MHD evolution using PENCIL</a:t>
            </a:r>
          </a:p>
        </p:txBody>
      </p:sp>
      <p:sp>
        <p:nvSpPr>
          <p:cNvPr id="15" name="Freeform: Shape 13">
            <a:extLst>
              <a:ext uri="{FF2B5EF4-FFF2-40B4-BE49-F238E27FC236}">
                <a16:creationId xmlns:a16="http://schemas.microsoft.com/office/drawing/2014/main" id="{3DFE1384-B0E8-BBA4-7CC9-BE8127CF2182}"/>
              </a:ext>
            </a:extLst>
          </p:cNvPr>
          <p:cNvSpPr/>
          <p:nvPr/>
        </p:nvSpPr>
        <p:spPr>
          <a:xfrm>
            <a:off x="4839316" y="3156479"/>
            <a:ext cx="2501284" cy="457200"/>
          </a:xfrm>
          <a:custGeom>
            <a:avLst>
              <a:gd name="f0" fmla="val 18296"/>
              <a:gd name="f1" fmla="val 558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90004" tIns="44997" rIns="90004" bIns="4499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5C056C-AB45-96CE-361F-AF5553DA36A0}"/>
              </a:ext>
            </a:extLst>
          </p:cNvPr>
          <p:cNvSpPr txBox="1"/>
          <p:nvPr/>
        </p:nvSpPr>
        <p:spPr>
          <a:xfrm>
            <a:off x="458293" y="1078797"/>
            <a:ext cx="6146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Distribution of dumbbells </a:t>
            </a:r>
          </a:p>
          <a:p>
            <a:r>
              <a:rPr lang="en-US" sz="2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from EWPT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B21E1-9D98-944B-6A93-2B2C2E9BEFC2}"/>
              </a:ext>
            </a:extLst>
          </p:cNvPr>
          <p:cNvSpPr txBox="1"/>
          <p:nvPr/>
        </p:nvSpPr>
        <p:spPr>
          <a:xfrm>
            <a:off x="8648700" y="5820954"/>
            <a:ext cx="47394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PENCIL CODE : http://pencil-code.nordita.org/</a:t>
            </a:r>
          </a:p>
        </p:txBody>
      </p:sp>
      <p:pic>
        <p:nvPicPr>
          <p:cNvPr id="17" name="Picture 16" descr="A picture containing text, diagram, font, screenshot&#10;&#10;Description automatically generated">
            <a:extLst>
              <a:ext uri="{FF2B5EF4-FFF2-40B4-BE49-F238E27FC236}">
                <a16:creationId xmlns:a16="http://schemas.microsoft.com/office/drawing/2014/main" id="{F5FCB30A-D0B7-40C3-BCC2-2EEA5CE92D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608" y="1909794"/>
            <a:ext cx="4498891" cy="29505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DA36CF5-DB26-0086-FC87-857D7E970F62}"/>
              </a:ext>
            </a:extLst>
          </p:cNvPr>
          <p:cNvSpPr txBox="1"/>
          <p:nvPr/>
        </p:nvSpPr>
        <p:spPr>
          <a:xfrm>
            <a:off x="4714593" y="3773971"/>
            <a:ext cx="29845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Cosmological magnetic field spectrum in the present Universe</a:t>
            </a:r>
            <a:endParaRPr lang="en-US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98AB49-DD2D-3C32-0FDB-29574A62056E}"/>
              </a:ext>
            </a:extLst>
          </p:cNvPr>
          <p:cNvSpPr txBox="1"/>
          <p:nvPr/>
        </p:nvSpPr>
        <p:spPr>
          <a:xfrm>
            <a:off x="7912101" y="1125028"/>
            <a:ext cx="35000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Bounds on cosmological magnetic fields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6348777-E6EC-4535-3F7F-9FC031B40594}"/>
              </a:ext>
            </a:extLst>
          </p:cNvPr>
          <p:cNvSpPr txBox="1">
            <a:spLocks/>
          </p:cNvSpPr>
          <p:nvPr/>
        </p:nvSpPr>
        <p:spPr>
          <a:xfrm>
            <a:off x="60105" y="5530237"/>
            <a:ext cx="5096177" cy="527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300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060"/>
              </a:spcBef>
            </a:pPr>
            <a:r>
              <a:rPr lang="en-US" sz="1400" dirty="0">
                <a:solidFill>
                  <a:schemeClr val="accent5"/>
                </a:solidFill>
              </a:rPr>
              <a:t>Teerthal Patel and Tanmay Vachaspati, JHEP 2022.1(2022):1-14 (arXiv:2108.05357)</a:t>
            </a:r>
          </a:p>
        </p:txBody>
      </p:sp>
    </p:spTree>
    <p:extLst>
      <p:ext uri="{BB962C8B-B14F-4D97-AF65-F5344CB8AC3E}">
        <p14:creationId xmlns:p14="http://schemas.microsoft.com/office/powerpoint/2010/main" val="126371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5" grpId="0"/>
      <p:bldP spid="1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A9C1A0C-B68B-E96F-E217-5307E6D88574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E0F8BD1-C088-4C11-B6E7-C220DE1A23CD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A83EF3FF-9A6A-F9D4-03DE-1AF9B4CEBCFD}"/>
              </a:ext>
            </a:extLst>
          </p:cNvPr>
          <p:cNvSpPr txBox="1">
            <a:spLocks/>
          </p:cNvSpPr>
          <p:nvPr/>
        </p:nvSpPr>
        <p:spPr>
          <a:xfrm>
            <a:off x="435978" y="1309128"/>
            <a:ext cx="11320044" cy="158916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defTabSz="1105875" rtl="0" fontAlgn="auto" hangingPunct="0">
              <a:lnSpc>
                <a:spcPct val="100000"/>
              </a:lnSpc>
              <a:spcBef>
                <a:spcPts val="1282"/>
              </a:spcBef>
              <a:spcAft>
                <a:spcPts val="0"/>
              </a:spcAft>
              <a:buNone/>
              <a:tabLst/>
              <a:defRPr lang="en-US" sz="2903" b="0" i="0" u="none" strike="noStrike" kern="1200" cap="none" spc="0" baseline="0">
                <a:solidFill>
                  <a:srgbClr val="009BDD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  <a:lvl2pPr marL="829407" marR="0" lvl="1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90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382344" marR="0" lvl="2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419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935282" marR="0" lvl="3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17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488220" marR="0" lvl="4" indent="-276469" algn="l" defTabSz="1105875" rtl="0" fontAlgn="auto" hangingPunct="1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177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  <a:lvl6pPr marL="3041157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94095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47033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99970" indent="-276469" algn="l" defTabSz="1105875" rtl="0" eaLnBrk="1" latinLnBrk="0" hangingPunct="1">
              <a:lnSpc>
                <a:spcPct val="90000"/>
              </a:lnSpc>
              <a:spcBef>
                <a:spcPts val="605"/>
              </a:spcBef>
              <a:buFont typeface="Arial" panose="020B0604020202020204" pitchFamily="34" charset="0"/>
              <a:buChar char="•"/>
              <a:defRPr sz="21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Resolved the static dumbbell configurations</a:t>
            </a:r>
          </a:p>
          <a:p>
            <a:pPr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Working on the dynamics and </a:t>
            </a:r>
            <a:r>
              <a:rPr lang="en-US" dirty="0" err="1"/>
              <a:t>magnetogenesis</a:t>
            </a:r>
            <a:endParaRPr lang="en-US" dirty="0"/>
          </a:p>
          <a:p>
            <a:pPr>
              <a:buClr>
                <a:srgbClr val="77CAEE"/>
              </a:buClr>
              <a:buSzPct val="45000"/>
            </a:pPr>
            <a:endParaRPr lang="en-US" dirty="0"/>
          </a:p>
          <a:p>
            <a:pPr>
              <a:buClr>
                <a:srgbClr val="77CAEE"/>
              </a:buClr>
              <a:buSzPct val="45000"/>
            </a:pPr>
            <a:r>
              <a:rPr lang="en-US" sz="3990" dirty="0"/>
              <a:t>		       </a:t>
            </a:r>
            <a:r>
              <a:rPr lang="en-US" sz="3990" dirty="0">
                <a:solidFill>
                  <a:schemeClr val="tx1"/>
                </a:solidFill>
              </a:rPr>
              <a:t>Possibilities to explore</a:t>
            </a:r>
          </a:p>
          <a:p>
            <a:pPr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Baryogenesis</a:t>
            </a:r>
          </a:p>
          <a:p>
            <a:pPr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Decay products of the annihilated dumbbell</a:t>
            </a:r>
          </a:p>
          <a:p>
            <a:pPr>
              <a:buClr>
                <a:srgbClr val="77CAEE"/>
              </a:buClr>
              <a:buSzPct val="45000"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553BEAF-2F95-2830-85A7-5DE8E2A2ED4B}"/>
              </a:ext>
            </a:extLst>
          </p:cNvPr>
          <p:cNvSpPr txBox="1">
            <a:spLocks/>
          </p:cNvSpPr>
          <p:nvPr/>
        </p:nvSpPr>
        <p:spPr>
          <a:xfrm>
            <a:off x="435401" y="217693"/>
            <a:ext cx="11320440" cy="578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91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282"/>
              </a:spcBef>
            </a:pPr>
            <a:r>
              <a:rPr lang="en-US" dirty="0"/>
              <a:t>Summary/Outlook</a:t>
            </a:r>
          </a:p>
        </p:txBody>
      </p:sp>
    </p:spTree>
    <p:extLst>
      <p:ext uri="{BB962C8B-B14F-4D97-AF65-F5344CB8AC3E}">
        <p14:creationId xmlns:p14="http://schemas.microsoft.com/office/powerpoint/2010/main" val="3232994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D72A10-4752-5592-D5C1-2F2288BD65E2}"/>
              </a:ext>
            </a:extLst>
          </p:cNvPr>
          <p:cNvSpPr txBox="1"/>
          <p:nvPr/>
        </p:nvSpPr>
        <p:spPr>
          <a:xfrm>
            <a:off x="435599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D2BB12E-028A-4F36-93F1-B76EB829B91E}" type="datetime1">
              <a:rPr lang="en-US" sz="1693">
                <a:solidFill>
                  <a:srgbClr val="FFFFFF"/>
                </a:solidFill>
                <a:latin typeface="Liberation Sans" pitchFamily="18"/>
                <a:ea typeface="DejaVu Sans" pitchFamily="2"/>
                <a:cs typeface="DejaVu Sans" pitchFamily="2"/>
              </a:rPr>
              <a:pPr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6/26/2023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A9C1A0C-B68B-E96F-E217-5307E6D88574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E0F8BD1-C088-4C11-B6E7-C220DE1A23CD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18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6044EE-2D3F-0251-DD37-E73956D1D3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7995" y="1551740"/>
            <a:ext cx="4060399" cy="394128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4B1CD0-3870-AA7F-B939-C4C795B0C859}"/>
              </a:ext>
            </a:extLst>
          </p:cNvPr>
          <p:cNvSpPr txBox="1">
            <a:spLocks/>
          </p:cNvSpPr>
          <p:nvPr/>
        </p:nvSpPr>
        <p:spPr>
          <a:xfrm>
            <a:off x="435401" y="217693"/>
            <a:ext cx="11320440" cy="578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1105875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91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282"/>
              </a:spcBef>
            </a:pPr>
            <a:r>
              <a:rPr lang="en-US" dirty="0"/>
              <a:t>Ongoing: Cosmological Magnetic Fields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C820FED4-A2E6-012C-089C-CA57BBD7241F}"/>
              </a:ext>
            </a:extLst>
          </p:cNvPr>
          <p:cNvSpPr txBox="1"/>
          <p:nvPr/>
        </p:nvSpPr>
        <p:spPr>
          <a:xfrm>
            <a:off x="6373178" y="6252139"/>
            <a:ext cx="5211599" cy="32720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Ongoing : Cosmological magnetic fields</a:t>
            </a:r>
          </a:p>
        </p:txBody>
      </p:sp>
      <p:pic>
        <p:nvPicPr>
          <p:cNvPr id="8" name="Picture 7" descr="A picture containing colorfulness, art, design&#10;&#10;Description automatically generated">
            <a:extLst>
              <a:ext uri="{FF2B5EF4-FFF2-40B4-BE49-F238E27FC236}">
                <a16:creationId xmlns:a16="http://schemas.microsoft.com/office/drawing/2014/main" id="{DC48E118-455E-6C04-933A-82537593B26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3" t="9525" r="2318" b="7462"/>
          <a:stretch/>
        </p:blipFill>
        <p:spPr>
          <a:xfrm>
            <a:off x="7809452" y="2209013"/>
            <a:ext cx="3946202" cy="3070558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2C9DAD02-3059-7FE3-C6C8-F50D233F88BC}"/>
              </a:ext>
            </a:extLst>
          </p:cNvPr>
          <p:cNvSpPr txBox="1">
            <a:spLocks/>
          </p:cNvSpPr>
          <p:nvPr/>
        </p:nvSpPr>
        <p:spPr>
          <a:xfrm>
            <a:off x="5996965" y="5431185"/>
            <a:ext cx="6195035" cy="5786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300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060"/>
              </a:spcBef>
            </a:pPr>
            <a:r>
              <a:rPr lang="en-US" sz="18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Diaz-Gil, Andres, et al, " </a:t>
            </a:r>
            <a:r>
              <a:rPr lang="en-US" sz="1800" b="0" i="1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Physical Review Letters</a:t>
            </a:r>
            <a:r>
              <a:rPr lang="en-US" sz="18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 100.24 (2008): 241301.</a:t>
            </a:r>
            <a:endParaRPr lang="en-US" sz="1800" dirty="0">
              <a:solidFill>
                <a:schemeClr val="accent5"/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0514EA5-1F68-4421-2BFE-5072A37B99B5}"/>
              </a:ext>
            </a:extLst>
          </p:cNvPr>
          <p:cNvSpPr txBox="1">
            <a:spLocks/>
          </p:cNvSpPr>
          <p:nvPr/>
        </p:nvSpPr>
        <p:spPr>
          <a:xfrm>
            <a:off x="-198070" y="5554866"/>
            <a:ext cx="6195035" cy="527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300" b="0" i="0" u="none" strike="noStrike" kern="1200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</a:lstStyle>
          <a:p>
            <a:pPr>
              <a:spcBef>
                <a:spcPts val="1060"/>
              </a:spcBef>
            </a:pPr>
            <a:r>
              <a:rPr lang="en-US" sz="1800" dirty="0">
                <a:solidFill>
                  <a:schemeClr val="accent5"/>
                </a:solidFill>
              </a:rPr>
              <a:t>Teerthal Patel and Tanmay Vachaspati, JHEP 2022.1(2022):1-14 (arXiv:2108.05357)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7E5634-05B3-F6D6-435C-B81C10D33171}"/>
              </a:ext>
            </a:extLst>
          </p:cNvPr>
          <p:cNvSpPr txBox="1"/>
          <p:nvPr/>
        </p:nvSpPr>
        <p:spPr>
          <a:xfrm>
            <a:off x="305893" y="926397"/>
            <a:ext cx="6146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Distribution of dumbbells </a:t>
            </a:r>
          </a:p>
          <a:p>
            <a:r>
              <a:rPr lang="en-US" sz="2400" b="0" i="0" dirty="0">
                <a:solidFill>
                  <a:schemeClr val="accent5"/>
                </a:solidFill>
                <a:effectLst/>
                <a:latin typeface="Arial" panose="020B0604020202020204" pitchFamily="34" charset="0"/>
              </a:rPr>
              <a:t>from EWPT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B9A3DB-0B8E-A7BB-AADE-430324BE4BFB}"/>
              </a:ext>
            </a:extLst>
          </p:cNvPr>
          <p:cNvSpPr txBox="1"/>
          <p:nvPr/>
        </p:nvSpPr>
        <p:spPr>
          <a:xfrm>
            <a:off x="6884493" y="965019"/>
            <a:ext cx="48711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Arial" panose="020B0604020202020204" pitchFamily="34" charset="0"/>
              </a:rPr>
              <a:t>Relic magnetic fields from EWPT simulations</a:t>
            </a:r>
            <a:endParaRPr lang="en-US" sz="2400" b="0" i="0" dirty="0">
              <a:solidFill>
                <a:schemeClr val="accent5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Freeform: Shape 13">
            <a:extLst>
              <a:ext uri="{FF2B5EF4-FFF2-40B4-BE49-F238E27FC236}">
                <a16:creationId xmlns:a16="http://schemas.microsoft.com/office/drawing/2014/main" id="{3DFE1384-B0E8-BBA4-7CC9-BE8127CF2182}"/>
              </a:ext>
            </a:extLst>
          </p:cNvPr>
          <p:cNvSpPr/>
          <p:nvPr/>
        </p:nvSpPr>
        <p:spPr>
          <a:xfrm>
            <a:off x="4866777" y="3909392"/>
            <a:ext cx="2714292" cy="457200"/>
          </a:xfrm>
          <a:custGeom>
            <a:avLst>
              <a:gd name="f0" fmla="val 18296"/>
              <a:gd name="f1" fmla="val 558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90004" tIns="44997" rIns="90004" bIns="4499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52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4DBB566-2C4D-7D6A-27C7-797E27FFD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1672586"/>
            <a:ext cx="5852172" cy="4389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29AA71-ABC4-AF4E-9859-4675B44FD4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6877"/>
            <a:ext cx="5886450" cy="441483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20A984-3EA0-B35D-7392-23C2E56FD2B8}"/>
              </a:ext>
            </a:extLst>
          </p:cNvPr>
          <p:cNvSpPr txBox="1"/>
          <p:nvPr/>
        </p:nvSpPr>
        <p:spPr>
          <a:xfrm>
            <a:off x="435599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911613D-6715-4C53-BD63-8BEE0750283B}" type="datetime1">
              <a:rPr lang="en-US" sz="1693">
                <a:solidFill>
                  <a:srgbClr val="FFFFFF"/>
                </a:solidFill>
                <a:latin typeface="Liberation Sans" pitchFamily="18"/>
                <a:ea typeface="DejaVu Sans" pitchFamily="2"/>
                <a:cs typeface="DejaVu Sans" pitchFamily="2"/>
              </a:rPr>
              <a:pPr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6/26/2023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B53822D-A525-79D1-F83C-CF5F44B630D9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F72A94F-A2E6-49AB-BEA4-2A690B9DDF5F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14259A7-9F75-8B0D-286E-600D386DFE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35401" y="199716"/>
            <a:ext cx="11320440" cy="614142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n plots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7D0DB8D-A91C-FA1A-E165-9F598802B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158" y="990600"/>
            <a:ext cx="20669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35600" y="217693"/>
            <a:ext cx="11320045" cy="57819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algn="ctr">
              <a:buNone/>
            </a:pPr>
            <a:r>
              <a:rPr lang="en-US" spc="-1" dirty="0">
                <a:latin typeface="Arial"/>
              </a:rPr>
              <a:t>Background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29625" y="4005119"/>
            <a:ext cx="5705738" cy="418406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Y. Nambu, Nucl. Phys. B 130, 505 (1977).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29625" y="1935292"/>
            <a:ext cx="5799781" cy="727966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G. ’t Hooft, Nucl. Phys. B 79, 276 (1974).</a:t>
            </a:r>
          </a:p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A. M. Polyakov, JETP Lett. 20, 194 (1974).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294323" y="1935292"/>
            <a:ext cx="3041174" cy="728401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Monopoles in the SO(3) Higgs model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29625" y="3041174"/>
            <a:ext cx="7152527" cy="418406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H. B. Nielsen and P. Olesen, Nucl. Phys. B 61, 45 (1973)</a:t>
            </a:r>
          </a:p>
        </p:txBody>
      </p:sp>
      <p:pic>
        <p:nvPicPr>
          <p:cNvPr id="94" name="Picture 93"/>
          <p:cNvPicPr/>
          <p:nvPr/>
        </p:nvPicPr>
        <p:blipFill>
          <a:blip r:embed="rId3"/>
          <a:stretch/>
        </p:blipFill>
        <p:spPr>
          <a:xfrm>
            <a:off x="1850607" y="4648948"/>
            <a:ext cx="7637112" cy="1059295"/>
          </a:xfrm>
          <a:prstGeom prst="rect">
            <a:avLst/>
          </a:prstGeom>
          <a:ln w="18000">
            <a:noFill/>
          </a:ln>
        </p:spPr>
      </p:pic>
      <p:sp>
        <p:nvSpPr>
          <p:cNvPr id="95" name="TextBox 94"/>
          <p:cNvSpPr txBox="1"/>
          <p:nvPr/>
        </p:nvSpPr>
        <p:spPr>
          <a:xfrm>
            <a:off x="8294323" y="2865713"/>
            <a:ext cx="3041174" cy="728401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>
                <a:solidFill>
                  <a:prstClr val="black"/>
                </a:solidFill>
                <a:latin typeface="Arial"/>
              </a:rPr>
              <a:t>String solution in Abelian Higgs model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294323" y="3958965"/>
            <a:ext cx="3870585" cy="418842"/>
          </a:xfrm>
          <a:prstGeom prst="rect">
            <a:avLst/>
          </a:prstGeom>
          <a:noFill/>
          <a:ln w="18000">
            <a:noFill/>
          </a:ln>
        </p:spPr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 spc="-1" dirty="0">
                <a:solidFill>
                  <a:prstClr val="black"/>
                </a:solidFill>
                <a:latin typeface="Arial"/>
              </a:rPr>
              <a:t>Physical SU(2)</a:t>
            </a:r>
            <a:r>
              <a:rPr lang="en-US" sz="2177" spc="-1" dirty="0" err="1">
                <a:solidFill>
                  <a:prstClr val="black"/>
                </a:solidFill>
                <a:latin typeface="Arial"/>
              </a:rPr>
              <a:t>xU</a:t>
            </a:r>
            <a:r>
              <a:rPr lang="en-US" sz="2177" spc="-1" dirty="0">
                <a:solidFill>
                  <a:prstClr val="black"/>
                </a:solidFill>
                <a:latin typeface="Arial"/>
              </a:rPr>
              <a:t>(1) model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8B68C2-D721-484A-A135-A1A0530E9153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BCF18CE-FFFF-62DF-2E19-7141E8EBB169}"/>
              </a:ext>
            </a:extLst>
          </p:cNvPr>
          <p:cNvSpPr txBox="1">
            <a:spLocks/>
          </p:cNvSpPr>
          <p:nvPr/>
        </p:nvSpPr>
        <p:spPr>
          <a:xfrm>
            <a:off x="3399580" y="1082788"/>
            <a:ext cx="5391648" cy="4430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06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9BDD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105875">
              <a:spcBef>
                <a:spcPts val="1282"/>
              </a:spcBef>
            </a:pPr>
            <a:r>
              <a:rPr lang="en-US" sz="2661" dirty="0"/>
              <a:t>EW Monopoles &amp; Strings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6A27EC27-A775-D5D1-2D54-0F67BC363B11}"/>
              </a:ext>
            </a:extLst>
          </p:cNvPr>
          <p:cNvSpPr txBox="1"/>
          <p:nvPr/>
        </p:nvSpPr>
        <p:spPr>
          <a:xfrm>
            <a:off x="9131968" y="6278719"/>
            <a:ext cx="1849611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Background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940AD1-642A-1E81-983B-C12EFD3147CF}"/>
              </a:ext>
            </a:extLst>
          </p:cNvPr>
          <p:cNvSpPr txBox="1"/>
          <p:nvPr/>
        </p:nvSpPr>
        <p:spPr>
          <a:xfrm>
            <a:off x="435599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986467-0DB9-4156-9ED1-5BE8A5791661}" type="datetime1">
              <a:rPr lang="en-US" sz="1693">
                <a:solidFill>
                  <a:srgbClr val="FFFFFF"/>
                </a:solidFill>
                <a:latin typeface="Liberation Sans" pitchFamily="18"/>
                <a:ea typeface="DejaVu Sans" pitchFamily="2"/>
                <a:cs typeface="DejaVu Sans" pitchFamily="2"/>
              </a:rPr>
              <a:pPr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6/26/2023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8D63F88-0B34-B07A-6E14-EEFE7ADC7E75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F4C8A94-AE54-4195-AF04-19F4422AC462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D62F29-60F2-8D7C-F1EB-35D2C98A93B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35401" y="199716"/>
            <a:ext cx="11320440" cy="614142"/>
          </a:xfrm>
        </p:spPr>
        <p:txBody>
          <a:bodyPr>
            <a:spAutoFit/>
          </a:bodyPr>
          <a:lstStyle/>
          <a:p>
            <a:pPr lvl="0"/>
            <a:r>
              <a:rPr lang="en-US"/>
              <a:t>Numerical Relaxation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F0635E-1736-E0A5-0501-FB864BED8E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29621" y="979180"/>
            <a:ext cx="6559092" cy="49189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2D8A03-FBB8-6359-394A-22EC2940A98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13072" t="10072" r="11251"/>
          <a:stretch>
            <a:fillRect/>
          </a:stretch>
        </p:blipFill>
        <p:spPr>
          <a:xfrm>
            <a:off x="307162" y="1658823"/>
            <a:ext cx="4699564" cy="418884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Freeform: Shape 5">
            <a:extLst>
              <a:ext uri="{FF2B5EF4-FFF2-40B4-BE49-F238E27FC236}">
                <a16:creationId xmlns:a16="http://schemas.microsoft.com/office/drawing/2014/main" id="{FEDA820C-5EB8-7981-AC39-E61867675770}"/>
              </a:ext>
            </a:extLst>
          </p:cNvPr>
          <p:cNvSpPr/>
          <p:nvPr/>
        </p:nvSpPr>
        <p:spPr>
          <a:xfrm>
            <a:off x="5006727" y="3190511"/>
            <a:ext cx="1672313" cy="552941"/>
          </a:xfrm>
          <a:custGeom>
            <a:avLst>
              <a:gd name="f0" fmla="val 15955"/>
              <a:gd name="f1" fmla="val 545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108851" tIns="54420" rIns="108851" bIns="54420" anchor="ctr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D93D8824-BA81-1825-CCC1-3892F5FB3BCC}"/>
              </a:ext>
            </a:extLst>
          </p:cNvPr>
          <p:cNvSpPr txBox="1"/>
          <p:nvPr/>
        </p:nvSpPr>
        <p:spPr>
          <a:xfrm>
            <a:off x="5104738" y="6278719"/>
            <a:ext cx="5876841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Configurations of Electroweak Dumbbells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35600" y="217693"/>
            <a:ext cx="11320045" cy="57819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algn="ctr">
              <a:buNone/>
            </a:pPr>
            <a:r>
              <a:rPr lang="en-US" spc="-1">
                <a:latin typeface="Arial"/>
              </a:rPr>
              <a:t>Our work</a:t>
            </a: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35600" y="1504950"/>
            <a:ext cx="11320045" cy="450532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0" rIns="0" bIns="0" anchor="t" anchorCtr="1" compatLnSpc="1">
            <a:noAutofit/>
          </a:bodyPr>
          <a:lstStyle/>
          <a:p>
            <a:pPr marL="522461" indent="-391846">
              <a:spcBef>
                <a:spcPts val="128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9BDD"/>
                </a:solidFill>
                <a:latin typeface="Arial"/>
              </a:rPr>
              <a:t>Distribution of monopole-</a:t>
            </a:r>
            <a:r>
              <a:rPr lang="en-US" sz="2903" spc="-1" dirty="0" err="1">
                <a:solidFill>
                  <a:srgbClr val="009BDD"/>
                </a:solidFill>
                <a:latin typeface="Arial"/>
              </a:rPr>
              <a:t>antimonopole</a:t>
            </a:r>
            <a:r>
              <a:rPr lang="en-US" sz="2903" spc="-1" dirty="0">
                <a:solidFill>
                  <a:srgbClr val="009BDD"/>
                </a:solidFill>
                <a:latin typeface="Arial"/>
              </a:rPr>
              <a:t> pairs.</a:t>
            </a:r>
          </a:p>
          <a:p>
            <a:pPr marL="130615">
              <a:spcBef>
                <a:spcPts val="1282"/>
              </a:spcBef>
              <a:buClr>
                <a:srgbClr val="77CAEE"/>
              </a:buClr>
              <a:buSzPct val="45000"/>
            </a:pPr>
            <a:endParaRPr lang="en-US" sz="2903" spc="-1" dirty="0">
              <a:solidFill>
                <a:srgbClr val="009BDD"/>
              </a:solidFill>
              <a:latin typeface="Arial"/>
            </a:endParaRPr>
          </a:p>
          <a:p>
            <a:pPr marL="522461" indent="-391846">
              <a:spcBef>
                <a:spcPts val="128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9BDD"/>
                </a:solidFill>
                <a:latin typeface="Arial"/>
              </a:rPr>
              <a:t>Static configurations of electroweak dumbbells</a:t>
            </a:r>
          </a:p>
          <a:p>
            <a:pPr marL="130615">
              <a:spcBef>
                <a:spcPts val="1282"/>
              </a:spcBef>
              <a:buClr>
                <a:srgbClr val="77CAEE"/>
              </a:buClr>
              <a:buSzPct val="45000"/>
            </a:pPr>
            <a:endParaRPr lang="en-US" sz="2903" spc="-1" dirty="0">
              <a:solidFill>
                <a:srgbClr val="009BDD"/>
              </a:solidFill>
              <a:latin typeface="Arial"/>
            </a:endParaRPr>
          </a:p>
          <a:p>
            <a:pPr marL="130615">
              <a:spcBef>
                <a:spcPts val="1282"/>
              </a:spcBef>
              <a:buClr>
                <a:srgbClr val="77CAEE"/>
              </a:buClr>
              <a:buSzPct val="45000"/>
            </a:pPr>
            <a:r>
              <a:rPr lang="en-US" sz="2903" spc="-1" dirty="0">
                <a:solidFill>
                  <a:srgbClr val="009BDD"/>
                </a:solidFill>
                <a:latin typeface="Arial"/>
              </a:rPr>
              <a:t>Ongoing</a:t>
            </a:r>
          </a:p>
          <a:p>
            <a:pPr marL="522461" indent="-391846">
              <a:spcBef>
                <a:spcPts val="128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9BDD"/>
                </a:solidFill>
                <a:latin typeface="Arial"/>
              </a:rPr>
              <a:t>Dynamics of rotating electroweak dumbbells</a:t>
            </a:r>
          </a:p>
          <a:p>
            <a:pPr marL="522461" indent="-391846">
              <a:spcBef>
                <a:spcPts val="128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9BDD"/>
                </a:solidFill>
                <a:latin typeface="Arial"/>
              </a:rPr>
              <a:t>Cosmological </a:t>
            </a:r>
            <a:r>
              <a:rPr lang="en-US" sz="2903" spc="-1" dirty="0" err="1">
                <a:solidFill>
                  <a:srgbClr val="009BDD"/>
                </a:solidFill>
                <a:latin typeface="Arial"/>
              </a:rPr>
              <a:t>magnetogenesis</a:t>
            </a:r>
            <a:r>
              <a:rPr lang="en-US" sz="2903" spc="-1" dirty="0">
                <a:solidFill>
                  <a:srgbClr val="009BDD"/>
                </a:solidFill>
                <a:latin typeface="Arial"/>
              </a:rPr>
              <a:t> from EWPT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8223EF-3182-4DEA-AEFE-DF7794AE2EB6}" type="slidenum">
              <a:rPr/>
              <a:t>3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F01FB3-927B-D3D5-E4E4-6608012AB86C}"/>
              </a:ext>
            </a:extLst>
          </p:cNvPr>
          <p:cNvSpPr txBox="1"/>
          <p:nvPr/>
        </p:nvSpPr>
        <p:spPr>
          <a:xfrm>
            <a:off x="1924050" y="2007816"/>
            <a:ext cx="4467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T.P &amp; T.V, </a:t>
            </a:r>
            <a:r>
              <a:rPr lang="en-US" sz="1400" i="1" dirty="0">
                <a:solidFill>
                  <a:srgbClr val="222222"/>
                </a:solidFill>
                <a:latin typeface="Arial" panose="020B0604020202020204" pitchFamily="34" charset="0"/>
              </a:rPr>
              <a:t>JHEP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sz="1400" i="1" dirty="0">
                <a:solidFill>
                  <a:srgbClr val="222222"/>
                </a:solidFill>
                <a:latin typeface="Arial" panose="020B0604020202020204" pitchFamily="34" charset="0"/>
              </a:rPr>
              <a:t>2022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(1), pp.1-14. (arXiv:210805357)</a:t>
            </a: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275C7D-76F4-3DB5-E322-78DFB5CDCD08}"/>
              </a:ext>
            </a:extLst>
          </p:cNvPr>
          <p:cNvSpPr txBox="1"/>
          <p:nvPr/>
        </p:nvSpPr>
        <p:spPr>
          <a:xfrm>
            <a:off x="1419225" y="3275111"/>
            <a:ext cx="5781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T.P &amp; T.V, </a:t>
            </a:r>
            <a:r>
              <a:rPr lang="en-US" sz="1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PRD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107.9 (2023): 093010 (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arXiv:2303.04886)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35600" y="217693"/>
            <a:ext cx="11320045" cy="57819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algn="ctr">
              <a:buNone/>
            </a:pPr>
            <a:r>
              <a:rPr lang="en-US" spc="-1">
                <a:latin typeface="Arial"/>
              </a:rPr>
              <a:t>Our work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C8223EF-3182-4DEA-AEFE-DF7794AE2EB6}" type="slidenum">
              <a:rPr/>
              <a:t>4</a:t>
            </a:fld>
            <a:endParaRPr/>
          </a:p>
        </p:txBody>
      </p:sp>
      <p:sp>
        <p:nvSpPr>
          <p:cNvPr id="8" name="Freeform: Shape 1">
            <a:extLst>
              <a:ext uri="{FF2B5EF4-FFF2-40B4-BE49-F238E27FC236}">
                <a16:creationId xmlns:a16="http://schemas.microsoft.com/office/drawing/2014/main" id="{819F5810-8805-967F-E5CF-6F2CBB027F7F}"/>
              </a:ext>
            </a:extLst>
          </p:cNvPr>
          <p:cNvSpPr/>
          <p:nvPr/>
        </p:nvSpPr>
        <p:spPr>
          <a:xfrm rot="78587">
            <a:off x="9682116" y="2952590"/>
            <a:ext cx="552941" cy="1051460"/>
          </a:xfrm>
          <a:custGeom>
            <a:avLst>
              <a:gd name="f0" fmla="val 18202"/>
              <a:gd name="f1" fmla="val 4282"/>
              <a:gd name="f2" fmla="val 7402"/>
              <a:gd name="f3" fmla="val 8378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0 f12 1"/>
              <a:gd name="f24" fmla="*/ f17 1 21600"/>
              <a:gd name="f25" fmla="+- 21600 0 f19"/>
              <a:gd name="f26" fmla="pin 0 f2 f18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7 f12 1"/>
            </a:gdLst>
            <a:ahLst>
              <a:ahXY gdRefY="f0" minY="f6" maxY="f7">
                <a:pos x="f20" y="f21"/>
              </a:ahXY>
              <a:ahXY gdRefX="f3" minX="f6" maxX="f8" gdRefY="f2" minY="f6" maxY="f18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28" r="f39" b="f40"/>
            <a:pathLst>
              <a:path w="21600" h="21600">
                <a:moveTo>
                  <a:pt x="f7" y="f18"/>
                </a:moveTo>
                <a:lnTo>
                  <a:pt x="f7" y="f7"/>
                </a:lnTo>
                <a:lnTo>
                  <a:pt x="f6" y="f7"/>
                </a:lnTo>
                <a:lnTo>
                  <a:pt x="f6" y="f18"/>
                </a:lnTo>
                <a:lnTo>
                  <a:pt x="f19" y="f18"/>
                </a:lnTo>
                <a:lnTo>
                  <a:pt x="f19" y="f29"/>
                </a:lnTo>
                <a:lnTo>
                  <a:pt x="f30" y="f29"/>
                </a:lnTo>
                <a:lnTo>
                  <a:pt x="f8" y="f6"/>
                </a:lnTo>
                <a:lnTo>
                  <a:pt x="f35" y="f29"/>
                </a:lnTo>
                <a:lnTo>
                  <a:pt x="f25" y="f29"/>
                </a:lnTo>
                <a:lnTo>
                  <a:pt x="f25" y="f18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108851" tIns="54420" rIns="108851" bIns="54420" anchor="ctr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Freeform: Shape 3">
            <a:extLst>
              <a:ext uri="{FF2B5EF4-FFF2-40B4-BE49-F238E27FC236}">
                <a16:creationId xmlns:a16="http://schemas.microsoft.com/office/drawing/2014/main" id="{C2C3BAF1-91E1-8854-D220-6ECB740BB51F}"/>
              </a:ext>
            </a:extLst>
          </p:cNvPr>
          <p:cNvSpPr/>
          <p:nvPr/>
        </p:nvSpPr>
        <p:spPr>
          <a:xfrm>
            <a:off x="477360" y="1647901"/>
            <a:ext cx="3692736" cy="1392418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108851" tIns="54420" rIns="108851" bIns="54420" anchor="ctr" anchorCtr="1" compatLnSpc="0">
            <a:noAutofit/>
          </a:bodyPr>
          <a:lstStyle/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Kibble</a:t>
            </a:r>
          </a:p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Mechanism</a:t>
            </a:r>
          </a:p>
        </p:txBody>
      </p:sp>
      <p:sp>
        <p:nvSpPr>
          <p:cNvPr id="10" name="Freeform: Shape 4">
            <a:extLst>
              <a:ext uri="{FF2B5EF4-FFF2-40B4-BE49-F238E27FC236}">
                <a16:creationId xmlns:a16="http://schemas.microsoft.com/office/drawing/2014/main" id="{65D215A2-537B-1F6F-D71C-6FCC002CDC57}"/>
              </a:ext>
            </a:extLst>
          </p:cNvPr>
          <p:cNvSpPr/>
          <p:nvPr/>
        </p:nvSpPr>
        <p:spPr>
          <a:xfrm>
            <a:off x="428833" y="3817683"/>
            <a:ext cx="3734496" cy="1624145"/>
          </a:xfrm>
          <a:custGeom>
            <a:avLst>
              <a:gd name="f0" fmla="val 5517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108851" tIns="54420" rIns="108851" bIns="54420" anchor="ctr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2F92F356-52EA-D83F-2DAB-2394C2008AFB}"/>
              </a:ext>
            </a:extLst>
          </p:cNvPr>
          <p:cNvSpPr txBox="1"/>
          <p:nvPr/>
        </p:nvSpPr>
        <p:spPr>
          <a:xfrm>
            <a:off x="1150088" y="3932712"/>
            <a:ext cx="2347280" cy="139410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0">
            <a:spAutoFit/>
          </a:bodyPr>
          <a:lstStyle/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 of </a:t>
            </a:r>
          </a:p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Electroweak dumbbell</a:t>
            </a:r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B72ED67E-FC66-3F00-7D3F-DC3B6DA032B6}"/>
              </a:ext>
            </a:extLst>
          </p:cNvPr>
          <p:cNvSpPr/>
          <p:nvPr/>
        </p:nvSpPr>
        <p:spPr>
          <a:xfrm>
            <a:off x="8161530" y="3817681"/>
            <a:ext cx="3594114" cy="1624146"/>
          </a:xfrm>
          <a:custGeom>
            <a:avLst>
              <a:gd name="f0" fmla="val 3602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108851" tIns="54420" rIns="108851" bIns="54420" anchor="ctr" anchorCtr="1" compatLnSpc="0">
            <a:noAutofit/>
          </a:bodyPr>
          <a:lstStyle/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Dumbbell dynamics</a:t>
            </a:r>
          </a:p>
        </p:txBody>
      </p:sp>
      <p:sp>
        <p:nvSpPr>
          <p:cNvPr id="13" name="Freeform: Shape 11">
            <a:extLst>
              <a:ext uri="{FF2B5EF4-FFF2-40B4-BE49-F238E27FC236}">
                <a16:creationId xmlns:a16="http://schemas.microsoft.com/office/drawing/2014/main" id="{6C9C911A-1D93-07EC-2E1D-9F0BF86F6CE3}"/>
              </a:ext>
            </a:extLst>
          </p:cNvPr>
          <p:cNvSpPr/>
          <p:nvPr/>
        </p:nvSpPr>
        <p:spPr>
          <a:xfrm>
            <a:off x="8161531" y="1513798"/>
            <a:ext cx="3594114" cy="1382352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*/ 21600 10800 1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val f6"/>
              <a:gd name="f15" fmla="val f7"/>
              <a:gd name="f16" fmla="pin 0 f0 21600"/>
              <a:gd name="f17" fmla="*/ f11 f1 1"/>
              <a:gd name="f18" fmla="+- f15 0 f14"/>
              <a:gd name="f19" fmla="val f16"/>
              <a:gd name="f20" fmla="*/ f16 f12 1"/>
              <a:gd name="f21" fmla="*/ 0 f13 1"/>
              <a:gd name="f22" fmla="*/ f17 1 f3"/>
              <a:gd name="f23" fmla="*/ f18 1 21600"/>
              <a:gd name="f24" fmla="+- 21600 0 f19"/>
              <a:gd name="f25" fmla="*/ f19 10 1"/>
              <a:gd name="f26" fmla="*/ f19 1 2"/>
              <a:gd name="f27" fmla="+- f19 0 10800"/>
              <a:gd name="f28" fmla="*/ f8 1 f19"/>
              <a:gd name="f29" fmla="+- f22 0 f2"/>
              <a:gd name="f30" fmla="*/ 0 f23 1"/>
              <a:gd name="f31" fmla="*/ 10800 f23 1"/>
              <a:gd name="f32" fmla="*/ 21600 f23 1"/>
              <a:gd name="f33" fmla="*/ f25 1 24"/>
              <a:gd name="f34" fmla="+- 10800 f26 0"/>
              <a:gd name="f35" fmla="+- 10800 0 f26"/>
              <a:gd name="f36" fmla="?: f27 f28 21600"/>
              <a:gd name="f37" fmla="+- 21600 0 f26"/>
              <a:gd name="f38" fmla="+- 21600 0 f28"/>
              <a:gd name="f39" fmla="*/ f26 f12 1"/>
              <a:gd name="f40" fmla="+- f33 1750 0"/>
              <a:gd name="f41" fmla="?: f27 f38 0"/>
              <a:gd name="f42" fmla="*/ f30 1 f23"/>
              <a:gd name="f43" fmla="*/ f31 1 f23"/>
              <a:gd name="f44" fmla="*/ f32 1 f23"/>
              <a:gd name="f45" fmla="*/ f34 f12 1"/>
              <a:gd name="f46" fmla="*/ f37 f12 1"/>
              <a:gd name="f47" fmla="*/ f35 f12 1"/>
              <a:gd name="f48" fmla="*/ f36 f13 1"/>
              <a:gd name="f49" fmla="+- 21600 0 f40"/>
              <a:gd name="f50" fmla="*/ f40 f12 1"/>
              <a:gd name="f51" fmla="*/ f40 f13 1"/>
              <a:gd name="f52" fmla="*/ f42 f13 1"/>
              <a:gd name="f53" fmla="*/ f43 f12 1"/>
              <a:gd name="f54" fmla="*/ f41 f13 1"/>
              <a:gd name="f55" fmla="*/ f43 f13 1"/>
              <a:gd name="f56" fmla="*/ f44 f13 1"/>
              <a:gd name="f57" fmla="*/ f49 f12 1"/>
              <a:gd name="f58" fmla="*/ f49 f13 1"/>
            </a:gdLst>
            <a:ahLst>
              <a:ahXY gdRefX="f0" minX="f6" maxX="f7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45" y="f52"/>
              </a:cxn>
              <a:cxn ang="f29">
                <a:pos x="f53" y="f54"/>
              </a:cxn>
              <a:cxn ang="f29">
                <a:pos x="f46" y="f55"/>
              </a:cxn>
              <a:cxn ang="f29">
                <a:pos x="f47" y="f56"/>
              </a:cxn>
              <a:cxn ang="f29">
                <a:pos x="f53" y="f48"/>
              </a:cxn>
              <a:cxn ang="f29">
                <a:pos x="f39" y="f55"/>
              </a:cxn>
            </a:cxnLst>
            <a:rect l="f50" t="f51" r="f57" b="f58"/>
            <a:pathLst>
              <a:path w="21600" h="21600">
                <a:moveTo>
                  <a:pt x="f19" y="f6"/>
                </a:moveTo>
                <a:lnTo>
                  <a:pt x="f7" y="f6"/>
                </a:lnTo>
                <a:lnTo>
                  <a:pt x="f24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none" lIns="108851" tIns="54420" rIns="108851" bIns="54420" anchor="ctr" anchorCtr="1" compatLnSpc="0">
            <a:noAutofit/>
          </a:bodyPr>
          <a:lstStyle/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EWPT</a:t>
            </a:r>
          </a:p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 </a:t>
            </a:r>
            <a:r>
              <a:rPr lang="en-US" sz="2177" dirty="0" err="1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Magnetogenesis</a:t>
            </a:r>
            <a:endParaRPr lang="en-US" sz="2177" dirty="0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+</a:t>
            </a:r>
          </a:p>
          <a:p>
            <a:pPr algn="ct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 MHD</a:t>
            </a:r>
          </a:p>
        </p:txBody>
      </p:sp>
      <p:sp>
        <p:nvSpPr>
          <p:cNvPr id="14" name="Freeform: Shape 15">
            <a:extLst>
              <a:ext uri="{FF2B5EF4-FFF2-40B4-BE49-F238E27FC236}">
                <a16:creationId xmlns:a16="http://schemas.microsoft.com/office/drawing/2014/main" id="{D6EAFEC4-C2C8-8415-164F-D7787ECC1E38}"/>
              </a:ext>
            </a:extLst>
          </p:cNvPr>
          <p:cNvSpPr/>
          <p:nvPr/>
        </p:nvSpPr>
        <p:spPr>
          <a:xfrm>
            <a:off x="4170097" y="2067639"/>
            <a:ext cx="3767994" cy="552941"/>
          </a:xfrm>
          <a:custGeom>
            <a:avLst>
              <a:gd name="f0" fmla="val 19214"/>
              <a:gd name="f1" fmla="val 613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108851" tIns="54420" rIns="108851" bIns="54420" anchor="ctr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Freeform: Shape 15">
            <a:extLst>
              <a:ext uri="{FF2B5EF4-FFF2-40B4-BE49-F238E27FC236}">
                <a16:creationId xmlns:a16="http://schemas.microsoft.com/office/drawing/2014/main" id="{3854CAA3-9D24-7FFF-5372-BA88921372F7}"/>
              </a:ext>
            </a:extLst>
          </p:cNvPr>
          <p:cNvSpPr/>
          <p:nvPr/>
        </p:nvSpPr>
        <p:spPr>
          <a:xfrm>
            <a:off x="4170096" y="4353284"/>
            <a:ext cx="3767994" cy="552941"/>
          </a:xfrm>
          <a:custGeom>
            <a:avLst>
              <a:gd name="f0" fmla="val 19214"/>
              <a:gd name="f1" fmla="val 613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4000"/>
              <a:gd name="f10" fmla="val 10800"/>
              <a:gd name="f11" fmla="val 21800"/>
              <a:gd name="f12" fmla="val 1000"/>
              <a:gd name="f13" fmla="val 2000"/>
              <a:gd name="f14" fmla="val 3000"/>
              <a:gd name="f15" fmla="+- 0 0 0"/>
              <a:gd name="f16" fmla="*/ f5 1 21600"/>
              <a:gd name="f17" fmla="*/ f6 1 21600"/>
              <a:gd name="f18" fmla="val f7"/>
              <a:gd name="f19" fmla="val f8"/>
              <a:gd name="f20" fmla="pin 4000 f0 21600"/>
              <a:gd name="f21" fmla="pin 0 f1 10800"/>
              <a:gd name="f22" fmla="*/ f15 f2 1"/>
              <a:gd name="f23" fmla="+- f19 0 f18"/>
              <a:gd name="f24" fmla="val f20"/>
              <a:gd name="f25" fmla="val f21"/>
              <a:gd name="f26" fmla="*/ f20 f16 1"/>
              <a:gd name="f27" fmla="*/ f21 f17 1"/>
              <a:gd name="f28" fmla="*/ f22 1 f4"/>
              <a:gd name="f29" fmla="*/ f23 1 21600"/>
              <a:gd name="f30" fmla="+- f8 0 f25"/>
              <a:gd name="f31" fmla="+- f8 0 f24"/>
              <a:gd name="f32" fmla="*/ f25 f17 1"/>
              <a:gd name="f33" fmla="+- f28 0 f3"/>
              <a:gd name="f34" fmla="*/ f24 f16 1"/>
              <a:gd name="f35" fmla="*/ 4000 f29 1"/>
              <a:gd name="f36" fmla="*/ 0 f29 1"/>
              <a:gd name="f37" fmla="*/ 10800 f29 1"/>
              <a:gd name="f38" fmla="*/ 21600 f29 1"/>
              <a:gd name="f39" fmla="*/ f31 f25 1"/>
              <a:gd name="f40" fmla="*/ f30 f17 1"/>
              <a:gd name="f41" fmla="*/ f39 1 10800"/>
              <a:gd name="f42" fmla="*/ f36 1 f29"/>
              <a:gd name="f43" fmla="*/ f37 1 f29"/>
              <a:gd name="f44" fmla="*/ f38 1 f29"/>
              <a:gd name="f45" fmla="*/ f35 1 f29"/>
              <a:gd name="f46" fmla="+- f24 f41 0"/>
              <a:gd name="f47" fmla="*/ f45 f16 1"/>
              <a:gd name="f48" fmla="*/ f42 f16 1"/>
              <a:gd name="f49" fmla="*/ f43 f17 1"/>
              <a:gd name="f50" fmla="*/ f44 f16 1"/>
              <a:gd name="f51" fmla="*/ f42 f17 1"/>
              <a:gd name="f52" fmla="*/ f44 f17 1"/>
              <a:gd name="f53" fmla="*/ f46 f16 1"/>
            </a:gdLst>
            <a:ahLst>
              <a:ahXY gdRefX="f0" minX="f9" maxX="f8" gdRefY="f1" minY="f7" maxY="f10">
                <a:pos x="f26" y="f2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8" y="f49"/>
              </a:cxn>
              <a:cxn ang="f33">
                <a:pos x="f50" y="f49"/>
              </a:cxn>
              <a:cxn ang="f33">
                <a:pos x="f34" y="f51"/>
              </a:cxn>
              <a:cxn ang="f33">
                <a:pos x="f34" y="f52"/>
              </a:cxn>
            </a:cxnLst>
            <a:rect l="f47" t="f32" r="f53" b="f40"/>
            <a:pathLst>
              <a:path w="21600" h="21600">
                <a:moveTo>
                  <a:pt x="f24" y="f7"/>
                </a:moveTo>
                <a:lnTo>
                  <a:pt x="f8" y="f10"/>
                </a:lnTo>
                <a:lnTo>
                  <a:pt x="f24" y="f11"/>
                </a:lnTo>
                <a:lnTo>
                  <a:pt x="f24" y="f30"/>
                </a:lnTo>
                <a:lnTo>
                  <a:pt x="f9" y="f30"/>
                </a:lnTo>
                <a:lnTo>
                  <a:pt x="f9" y="f25"/>
                </a:lnTo>
                <a:lnTo>
                  <a:pt x="f24" y="f25"/>
                </a:lnTo>
                <a:lnTo>
                  <a:pt x="f24" y="f7"/>
                </a:lnTo>
                <a:moveTo>
                  <a:pt x="f7" y="f25"/>
                </a:moveTo>
                <a:lnTo>
                  <a:pt x="f7" y="f30"/>
                </a:lnTo>
                <a:lnTo>
                  <a:pt x="f12" y="f30"/>
                </a:lnTo>
                <a:lnTo>
                  <a:pt x="f12" y="f25"/>
                </a:lnTo>
                <a:lnTo>
                  <a:pt x="f7" y="f25"/>
                </a:lnTo>
                <a:moveTo>
                  <a:pt x="f13" y="f25"/>
                </a:moveTo>
                <a:lnTo>
                  <a:pt x="f13" y="f30"/>
                </a:lnTo>
                <a:lnTo>
                  <a:pt x="f14" y="f30"/>
                </a:lnTo>
                <a:lnTo>
                  <a:pt x="f14" y="f25"/>
                </a:lnTo>
                <a:lnTo>
                  <a:pt x="f13" y="f25"/>
                </a:lnTo>
                <a:close/>
              </a:path>
            </a:pathLst>
          </a:custGeom>
          <a:solidFill>
            <a:srgbClr val="39B2E5"/>
          </a:solidFill>
          <a:ln w="18004" cap="flat">
            <a:solidFill>
              <a:srgbClr val="009BDD"/>
            </a:solidFill>
            <a:prstDash val="solid"/>
            <a:miter/>
          </a:ln>
        </p:spPr>
        <p:txBody>
          <a:bodyPr vert="horz" wrap="square" lIns="108851" tIns="54420" rIns="108851" bIns="54420" anchor="ctr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177">
              <a:solidFill>
                <a:srgbClr val="000000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2CAAFF-D79D-AAD7-FF6E-C775E17C5761}"/>
              </a:ext>
            </a:extLst>
          </p:cNvPr>
          <p:cNvSpPr txBox="1"/>
          <p:nvPr/>
        </p:nvSpPr>
        <p:spPr>
          <a:xfrm>
            <a:off x="562466" y="3057217"/>
            <a:ext cx="2765066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T.P &amp; T.V, </a:t>
            </a:r>
            <a:r>
              <a:rPr lang="en-US" sz="1209" i="1" dirty="0">
                <a:solidFill>
                  <a:srgbClr val="222222"/>
                </a:solidFill>
                <a:latin typeface="Arial" panose="020B0604020202020204" pitchFamily="34" charset="0"/>
              </a:rPr>
              <a:t>JHEP</a:t>
            </a:r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sz="1209" i="1" dirty="0">
                <a:solidFill>
                  <a:srgbClr val="222222"/>
                </a:solidFill>
                <a:latin typeface="Arial" panose="020B0604020202020204" pitchFamily="34" charset="0"/>
              </a:rPr>
              <a:t>2022</a:t>
            </a:r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(1), pp.1-14.</a:t>
            </a:r>
          </a:p>
          <a:p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arXiv:210805357</a:t>
            </a:r>
            <a:endParaRPr lang="en-US" sz="1209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270CA0-7DFD-CB24-4052-B856F4BFD935}"/>
              </a:ext>
            </a:extLst>
          </p:cNvPr>
          <p:cNvSpPr txBox="1"/>
          <p:nvPr/>
        </p:nvSpPr>
        <p:spPr>
          <a:xfrm>
            <a:off x="500544" y="5476450"/>
            <a:ext cx="3767993" cy="464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T.P &amp; T.V, </a:t>
            </a:r>
            <a:r>
              <a:rPr lang="en-US" sz="121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PRD</a:t>
            </a:r>
            <a:r>
              <a:rPr lang="en-US" sz="121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107.9 (2023): 093010</a:t>
            </a:r>
            <a:endParaRPr lang="en-US" sz="121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1209" dirty="0">
                <a:solidFill>
                  <a:srgbClr val="222222"/>
                </a:solidFill>
                <a:latin typeface="Arial" panose="020B0604020202020204" pitchFamily="34" charset="0"/>
              </a:rPr>
              <a:t>arXiv:2303.04886</a:t>
            </a:r>
            <a:endParaRPr lang="en-US" sz="1209" dirty="0"/>
          </a:p>
        </p:txBody>
      </p:sp>
    </p:spTree>
    <p:extLst>
      <p:ext uri="{BB962C8B-B14F-4D97-AF65-F5344CB8AC3E}">
        <p14:creationId xmlns:p14="http://schemas.microsoft.com/office/powerpoint/2010/main" val="3359671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44B8F24-E982-476C-B7D0-066ACC0DE9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6" b="14072"/>
          <a:stretch/>
        </p:blipFill>
        <p:spPr>
          <a:xfrm>
            <a:off x="7414412" y="1000125"/>
            <a:ext cx="4765618" cy="4965363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42BC2F0-79FE-3B0F-3F6C-B938B9369CD0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B7623A7-6D25-4CFF-BDCF-7DFB1DCF2692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E20D383-3A89-3462-9FD0-B5076EB477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dirty="0"/>
              <a:t>Static Configuration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14C20-BD62-93F4-2338-EACC22E214B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85056" y="2121633"/>
            <a:ext cx="5650445" cy="68050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11D70B-0439-E5C4-3D8F-F8C9952A316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45039" y="4185373"/>
            <a:ext cx="7119873" cy="64523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A7227FE9-00B5-5ACC-0CBA-6E49E28552D0}"/>
              </a:ext>
            </a:extLst>
          </p:cNvPr>
          <p:cNvSpPr txBox="1"/>
          <p:nvPr/>
        </p:nvSpPr>
        <p:spPr>
          <a:xfrm>
            <a:off x="2081361" y="1441130"/>
            <a:ext cx="1445805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Monopole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8BE681A1-1865-7D64-04F4-913FD949613C}"/>
              </a:ext>
            </a:extLst>
          </p:cNvPr>
          <p:cNvSpPr txBox="1"/>
          <p:nvPr/>
        </p:nvSpPr>
        <p:spPr>
          <a:xfrm>
            <a:off x="4700210" y="1441130"/>
            <a:ext cx="1926834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Antimonopole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020AC761-9CC2-259E-1580-B33695D6F586}"/>
              </a:ext>
            </a:extLst>
          </p:cNvPr>
          <p:cNvSpPr txBox="1"/>
          <p:nvPr/>
        </p:nvSpPr>
        <p:spPr>
          <a:xfrm>
            <a:off x="2168439" y="3491798"/>
            <a:ext cx="4983761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Monopole-Antimonopole Configuration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639A002B-4800-56F5-ACCF-BB0ABF4C2B0D}"/>
              </a:ext>
            </a:extLst>
          </p:cNvPr>
          <p:cNvSpPr txBox="1"/>
          <p:nvPr/>
        </p:nvSpPr>
        <p:spPr>
          <a:xfrm>
            <a:off x="2137960" y="4991705"/>
            <a:ext cx="3120815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Novel Parameter: Twist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8FA7A7-D030-296F-577E-841FF43A7F6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271441" y="5078782"/>
            <a:ext cx="227712" cy="2647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E05B0152-1E21-D6C9-9561-395BF2C7529E}"/>
              </a:ext>
            </a:extLst>
          </p:cNvPr>
          <p:cNvSpPr txBox="1"/>
          <p:nvPr/>
        </p:nvSpPr>
        <p:spPr>
          <a:xfrm>
            <a:off x="11970" y="5414904"/>
            <a:ext cx="7176472" cy="4780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spcBef>
                <a:spcPts val="1046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9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Vachaspati, T. and Field, G.B., 1994.</a:t>
            </a:r>
          </a:p>
          <a:p>
            <a:pPr defTabSz="1105875" hangingPunct="0">
              <a:spcAft>
                <a:spcPts val="351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9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Electroweak string configurations with baryon number. Physical review letters, 73(3), p.373.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DB1E94D1-2738-D866-47EE-782806CAFC96}"/>
              </a:ext>
            </a:extLst>
          </p:cNvPr>
          <p:cNvSpPr txBox="1"/>
          <p:nvPr/>
        </p:nvSpPr>
        <p:spPr>
          <a:xfrm>
            <a:off x="43752" y="2889226"/>
            <a:ext cx="5705739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9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Y. Nambu, Nucl. Phys. B 130, 505 (1977).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F347877B-8F1C-9123-CB2C-467A4468A221}"/>
              </a:ext>
            </a:extLst>
          </p:cNvPr>
          <p:cNvSpPr txBox="1"/>
          <p:nvPr/>
        </p:nvSpPr>
        <p:spPr>
          <a:xfrm>
            <a:off x="7426566" y="6278719"/>
            <a:ext cx="3793137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Configuration: Setup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ADC9B9A-3603-B9AE-FB76-791AF0630AF0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9C35DD8-A8A6-4B6C-A51A-8F5B417C88A7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734384-03A4-2A5F-8BAB-D09A61ED517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Static Configuration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29926F-9577-6A94-AD1B-165048AC2DB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870799" y="2920786"/>
            <a:ext cx="7973496" cy="66831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2859E11-648C-6B83-870B-0C0555DB6E5A}"/>
              </a:ext>
            </a:extLst>
          </p:cNvPr>
          <p:cNvSpPr txBox="1"/>
          <p:nvPr/>
        </p:nvSpPr>
        <p:spPr>
          <a:xfrm>
            <a:off x="553155" y="3041174"/>
            <a:ext cx="3214687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Bosonic EW Lagrangian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ADAF49B-EA9A-74FD-A616-68B8D37C5B0D}"/>
              </a:ext>
            </a:extLst>
          </p:cNvPr>
          <p:cNvSpPr txBox="1"/>
          <p:nvPr/>
        </p:nvSpPr>
        <p:spPr>
          <a:xfrm>
            <a:off x="553155" y="1105882"/>
            <a:ext cx="4067933" cy="4309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sp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>
                <a:solidFill>
                  <a:srgbClr val="000000"/>
                </a:solidFill>
                <a:latin typeface="Liberation Sans" pitchFamily="18"/>
                <a:ea typeface="DejaVu Sans" pitchFamily="2"/>
                <a:cs typeface="DejaVu Sans" pitchFamily="2"/>
              </a:rPr>
              <a:t>The Higgs Configuration profile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40150A-A85D-CF38-63A5-1B533FFA4AF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261199" y="1832975"/>
            <a:ext cx="4809279" cy="4602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57F6E78-8757-20B0-9305-AF7F8007352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9625" y="4216715"/>
            <a:ext cx="11320044" cy="1589161"/>
          </a:xfrm>
        </p:spPr>
        <p:txBody>
          <a:bodyPr/>
          <a:lstStyle/>
          <a:p>
            <a:pPr lvl="0"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Fix Higgs configuration throughout</a:t>
            </a:r>
          </a:p>
          <a:p>
            <a:pPr lvl="0"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Use guess initial profiles</a:t>
            </a:r>
          </a:p>
          <a:p>
            <a:pPr lvl="0">
              <a:buClr>
                <a:srgbClr val="77CAEE"/>
              </a:buClr>
              <a:buSzPct val="45000"/>
              <a:buFont typeface="StarSymbol"/>
              <a:buChar char="●"/>
            </a:pPr>
            <a:r>
              <a:rPr lang="en-US" dirty="0"/>
              <a:t>Use numerical relaxation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C4C376-7A89-CA90-A567-47BF7704C08D}"/>
              </a:ext>
            </a:extLst>
          </p:cNvPr>
          <p:cNvSpPr txBox="1"/>
          <p:nvPr/>
        </p:nvSpPr>
        <p:spPr>
          <a:xfrm>
            <a:off x="7423484" y="6278719"/>
            <a:ext cx="3558095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 : Setup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48CB4-B011-8312-A45D-F36606370330}"/>
              </a:ext>
            </a:extLst>
          </p:cNvPr>
          <p:cNvSpPr txBox="1"/>
          <p:nvPr/>
        </p:nvSpPr>
        <p:spPr>
          <a:xfrm>
            <a:off x="9662898" y="1464935"/>
            <a:ext cx="2529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: Monopole profile</a:t>
            </a:r>
          </a:p>
          <a:p>
            <a:endParaRPr lang="en-US" sz="2400" dirty="0"/>
          </a:p>
          <a:p>
            <a:r>
              <a:rPr lang="en-US" sz="2400" dirty="0"/>
              <a:t>: String profile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77FF1B6-DC70-B683-5CAE-03F8E3DA7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773" y="1536835"/>
            <a:ext cx="238125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054F3004-7780-F4B1-DA2D-06E1444A7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773" y="2217589"/>
            <a:ext cx="219075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19">
            <a:extLst>
              <a:ext uri="{FF2B5EF4-FFF2-40B4-BE49-F238E27FC236}">
                <a16:creationId xmlns:a16="http://schemas.microsoft.com/office/drawing/2014/main" id="{F7A564A5-1B14-A306-9AEE-43D97B51C987}"/>
              </a:ext>
            </a:extLst>
          </p:cNvPr>
          <p:cNvGrpSpPr/>
          <p:nvPr/>
        </p:nvGrpSpPr>
        <p:grpSpPr>
          <a:xfrm>
            <a:off x="8180683" y="1003565"/>
            <a:ext cx="4010345" cy="5051356"/>
            <a:chOff x="6764036" y="829799"/>
            <a:chExt cx="3315961" cy="4176723"/>
          </a:xfrm>
        </p:grpSpPr>
        <p:pic>
          <p:nvPicPr>
            <p:cNvPr id="7" name="Picture 120">
              <a:extLst>
                <a:ext uri="{FF2B5EF4-FFF2-40B4-BE49-F238E27FC236}">
                  <a16:creationId xmlns:a16="http://schemas.microsoft.com/office/drawing/2014/main" id="{4BF91EE5-7A7F-A02B-6C66-61D35E602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0" y="2899800"/>
              <a:ext cx="3200400" cy="210672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Picture 121">
              <a:extLst>
                <a:ext uri="{FF2B5EF4-FFF2-40B4-BE49-F238E27FC236}">
                  <a16:creationId xmlns:a16="http://schemas.microsoft.com/office/drawing/2014/main" id="{5C42DA99-C7A5-F9A6-859E-F2DB0E797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4036" y="829799"/>
              <a:ext cx="3315961" cy="2118600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2" name="PlaceHolder 1">
            <a:extLst>
              <a:ext uri="{FF2B5EF4-FFF2-40B4-BE49-F238E27FC236}">
                <a16:creationId xmlns:a16="http://schemas.microsoft.com/office/drawing/2014/main" id="{EEE27CA1-52D9-5D71-5FD9-2650D4533B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Initial Guess Profiles</a:t>
            </a:r>
          </a:p>
        </p:txBody>
      </p:sp>
      <p:pic>
        <p:nvPicPr>
          <p:cNvPr id="4" name="Picture 117">
            <a:extLst>
              <a:ext uri="{FF2B5EF4-FFF2-40B4-BE49-F238E27FC236}">
                <a16:creationId xmlns:a16="http://schemas.microsoft.com/office/drawing/2014/main" id="{82252D3A-E44F-5520-1ECF-18C5AEC4B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84" y="1571745"/>
            <a:ext cx="4264609" cy="27411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118">
            <a:extLst>
              <a:ext uri="{FF2B5EF4-FFF2-40B4-BE49-F238E27FC236}">
                <a16:creationId xmlns:a16="http://schemas.microsoft.com/office/drawing/2014/main" id="{40BA5B95-EB94-E717-FCED-EC0BB57605CA}"/>
              </a:ext>
            </a:extLst>
          </p:cNvPr>
          <p:cNvSpPr txBox="1"/>
          <p:nvPr/>
        </p:nvSpPr>
        <p:spPr>
          <a:xfrm>
            <a:off x="9347798" y="1094347"/>
            <a:ext cx="2963283" cy="7283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ct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 err="1">
                <a:solidFill>
                  <a:srgbClr val="000000"/>
                </a:solidFill>
                <a:latin typeface="Arial"/>
              </a:rPr>
              <a:t>Neilsen</a:t>
            </a:r>
            <a:r>
              <a:rPr lang="en-US" sz="2177" spc="-1" dirty="0">
                <a:solidFill>
                  <a:srgbClr val="000000"/>
                </a:solidFill>
                <a:latin typeface="Arial"/>
              </a:rPr>
              <a:t>-Olesen infinite string profile</a:t>
            </a:r>
          </a:p>
        </p:txBody>
      </p:sp>
      <p:sp>
        <p:nvSpPr>
          <p:cNvPr id="9" name="TextBox 122">
            <a:extLst>
              <a:ext uri="{FF2B5EF4-FFF2-40B4-BE49-F238E27FC236}">
                <a16:creationId xmlns:a16="http://schemas.microsoft.com/office/drawing/2014/main" id="{9DFBBFC5-160A-BE32-DD6A-406092C8F62C}"/>
              </a:ext>
            </a:extLst>
          </p:cNvPr>
          <p:cNvSpPr txBox="1"/>
          <p:nvPr/>
        </p:nvSpPr>
        <p:spPr>
          <a:xfrm>
            <a:off x="5463369" y="2697736"/>
            <a:ext cx="2660493" cy="10379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Cylindrical profile</a:t>
            </a:r>
          </a:p>
        </p:txBody>
      </p:sp>
      <p:sp>
        <p:nvSpPr>
          <p:cNvPr id="10" name="TextBox 123">
            <a:extLst>
              <a:ext uri="{FF2B5EF4-FFF2-40B4-BE49-F238E27FC236}">
                <a16:creationId xmlns:a16="http://schemas.microsoft.com/office/drawing/2014/main" id="{6B78B83D-174D-5007-63F3-BB2C447359AB}"/>
              </a:ext>
            </a:extLst>
          </p:cNvPr>
          <p:cNvSpPr txBox="1"/>
          <p:nvPr/>
        </p:nvSpPr>
        <p:spPr>
          <a:xfrm>
            <a:off x="6368712" y="5213237"/>
            <a:ext cx="1658822" cy="7283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z-cutoff</a:t>
            </a:r>
          </a:p>
        </p:txBody>
      </p:sp>
      <p:sp>
        <p:nvSpPr>
          <p:cNvPr id="11" name="PlaceHolder 3">
            <a:extLst>
              <a:ext uri="{FF2B5EF4-FFF2-40B4-BE49-F238E27FC236}">
                <a16:creationId xmlns:a16="http://schemas.microsoft.com/office/drawing/2014/main" id="{12E2532E-6956-3DB1-AB51-F9C22936C3DC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CB48B5-E7C8-4546-B329-8A47C26B290F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1328B9-29D9-C87C-D5EA-921DF20AFF76}"/>
              </a:ext>
            </a:extLst>
          </p:cNvPr>
          <p:cNvSpPr txBox="1"/>
          <p:nvPr/>
        </p:nvSpPr>
        <p:spPr>
          <a:xfrm>
            <a:off x="6485021" y="6278719"/>
            <a:ext cx="4496558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 : Initial Guess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0E4DDE-0493-9022-F528-83EF5484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861" y="1447674"/>
            <a:ext cx="1992262" cy="3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D1CAF4B-2C79-5B6C-F582-DDAE33897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300" y="1198048"/>
            <a:ext cx="670775" cy="33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B50D54B-4AC3-BBF6-B67B-6193429B6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608" y="4080671"/>
            <a:ext cx="662060" cy="32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22">
            <a:extLst>
              <a:ext uri="{FF2B5EF4-FFF2-40B4-BE49-F238E27FC236}">
                <a16:creationId xmlns:a16="http://schemas.microsoft.com/office/drawing/2014/main" id="{9CEDFC97-CC91-0F80-BA3F-49739B1CFAA0}"/>
              </a:ext>
            </a:extLst>
          </p:cNvPr>
          <p:cNvSpPr txBox="1"/>
          <p:nvPr/>
        </p:nvSpPr>
        <p:spPr>
          <a:xfrm>
            <a:off x="5291166" y="916364"/>
            <a:ext cx="1821652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String profile</a:t>
            </a:r>
          </a:p>
        </p:txBody>
      </p:sp>
      <p:sp>
        <p:nvSpPr>
          <p:cNvPr id="15" name="TextBox 118">
            <a:extLst>
              <a:ext uri="{FF2B5EF4-FFF2-40B4-BE49-F238E27FC236}">
                <a16:creationId xmlns:a16="http://schemas.microsoft.com/office/drawing/2014/main" id="{EE6AA045-07D3-2519-3B31-54F95AF3ADC2}"/>
              </a:ext>
            </a:extLst>
          </p:cNvPr>
          <p:cNvSpPr txBox="1"/>
          <p:nvPr/>
        </p:nvSpPr>
        <p:spPr>
          <a:xfrm>
            <a:off x="705555" y="4676936"/>
            <a:ext cx="4147055" cy="7283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algn="ctr"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‘t Hooft-Polyakov monopole radial profile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E35807-5EFA-821C-6200-B883C787EB37}"/>
              </a:ext>
            </a:extLst>
          </p:cNvPr>
          <p:cNvCxnSpPr/>
          <p:nvPr/>
        </p:nvCxnSpPr>
        <p:spPr>
          <a:xfrm>
            <a:off x="4781550" y="1003565"/>
            <a:ext cx="0" cy="5025024"/>
          </a:xfrm>
          <a:prstGeom prst="line">
            <a:avLst/>
          </a:prstGeom>
          <a:ln w="3810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CE1F5D4-3FAA-53EB-8EF2-282921FEB38A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B24A3C6-28E2-4A44-B10B-0D48F8BF36CA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320F5FC-68E6-5C49-891B-DD5BA8A5B12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dirty="0"/>
              <a:t>Initial Guess profile</a:t>
            </a:r>
          </a:p>
        </p:txBody>
      </p:sp>
      <p:pic>
        <p:nvPicPr>
          <p:cNvPr id="6" name="Picture 7" descr="Chart, surface chart&#10;&#10;Description automatically generated">
            <a:extLst>
              <a:ext uri="{FF2B5EF4-FFF2-40B4-BE49-F238E27FC236}">
                <a16:creationId xmlns:a16="http://schemas.microsoft.com/office/drawing/2014/main" id="{DE08BF13-6CC4-E5CB-79BA-FBF67B276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87" y="1577038"/>
            <a:ext cx="5335678" cy="41230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9" descr="Chart&#10;&#10;Description automatically generated">
            <a:extLst>
              <a:ext uri="{FF2B5EF4-FFF2-40B4-BE49-F238E27FC236}">
                <a16:creationId xmlns:a16="http://schemas.microsoft.com/office/drawing/2014/main" id="{C1C2F5BD-7EAE-633B-4C9F-2C3EB7FDF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165" y="1367488"/>
            <a:ext cx="6058946" cy="46819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EFCAB6-F92B-75DA-C384-10A17658CB93}"/>
              </a:ext>
            </a:extLst>
          </p:cNvPr>
          <p:cNvSpPr txBox="1"/>
          <p:nvPr/>
        </p:nvSpPr>
        <p:spPr>
          <a:xfrm>
            <a:off x="6485021" y="6278719"/>
            <a:ext cx="4496558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Static Configuration : Initial Guess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43E87DC-434F-DC18-2B6A-66CD3D53E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86" y="1480387"/>
            <a:ext cx="1992262" cy="3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22">
            <a:extLst>
              <a:ext uri="{FF2B5EF4-FFF2-40B4-BE49-F238E27FC236}">
                <a16:creationId xmlns:a16="http://schemas.microsoft.com/office/drawing/2014/main" id="{91914917-DF11-88E0-03AF-376E5665CAA4}"/>
              </a:ext>
            </a:extLst>
          </p:cNvPr>
          <p:cNvSpPr txBox="1"/>
          <p:nvPr/>
        </p:nvSpPr>
        <p:spPr>
          <a:xfrm>
            <a:off x="842991" y="949077"/>
            <a:ext cx="1821652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String profile</a:t>
            </a:r>
          </a:p>
        </p:txBody>
      </p:sp>
      <p:sp>
        <p:nvSpPr>
          <p:cNvPr id="11" name="TextBox 122">
            <a:extLst>
              <a:ext uri="{FF2B5EF4-FFF2-40B4-BE49-F238E27FC236}">
                <a16:creationId xmlns:a16="http://schemas.microsoft.com/office/drawing/2014/main" id="{59B4ABF2-3C25-5EBE-3EE2-3791E7FA0AE7}"/>
              </a:ext>
            </a:extLst>
          </p:cNvPr>
          <p:cNvSpPr txBox="1"/>
          <p:nvPr/>
        </p:nvSpPr>
        <p:spPr>
          <a:xfrm>
            <a:off x="6713873" y="955009"/>
            <a:ext cx="5041781" cy="418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8851" tIns="54420" rIns="108851" bIns="54420" anchor="t" anchorCtr="0" compatLnSpc="1">
            <a:noAutofit/>
          </a:bodyPr>
          <a:lstStyle/>
          <a:p>
            <a:pPr defTabSz="11058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spc="-1" dirty="0">
                <a:solidFill>
                  <a:srgbClr val="000000"/>
                </a:solidFill>
                <a:latin typeface="Arial"/>
              </a:rPr>
              <a:t>Monopole-</a:t>
            </a:r>
            <a:r>
              <a:rPr lang="en-US" sz="2177" spc="-1" dirty="0" err="1">
                <a:solidFill>
                  <a:srgbClr val="000000"/>
                </a:solidFill>
                <a:latin typeface="Arial"/>
              </a:rPr>
              <a:t>Antimonopole</a:t>
            </a:r>
            <a:r>
              <a:rPr lang="en-US" sz="2177" spc="-1" dirty="0">
                <a:solidFill>
                  <a:srgbClr val="000000"/>
                </a:solidFill>
                <a:latin typeface="Arial"/>
              </a:rPr>
              <a:t> profile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7DB4E45-7DA2-C5AD-E028-1C1B67FDF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860" y="1480388"/>
            <a:ext cx="1638126" cy="3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7">
            <a:extLst>
              <a:ext uri="{FF2B5EF4-FFF2-40B4-BE49-F238E27FC236}">
                <a16:creationId xmlns:a16="http://schemas.microsoft.com/office/drawing/2014/main" id="{2D370210-82EF-3350-8CD2-5029D7541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050" y="904875"/>
            <a:ext cx="7223864" cy="51816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PlaceHolder 1">
            <a:extLst>
              <a:ext uri="{FF2B5EF4-FFF2-40B4-BE49-F238E27FC236}">
                <a16:creationId xmlns:a16="http://schemas.microsoft.com/office/drawing/2014/main" id="{7660595C-5128-5CC9-A08F-106BD930F1F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Numerical Relaxation</a:t>
            </a: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9A3696F8-5DF6-637E-1D20-93E4164D4236}"/>
              </a:ext>
            </a:extLst>
          </p:cNvPr>
          <p:cNvSpPr txBox="1"/>
          <p:nvPr/>
        </p:nvSpPr>
        <p:spPr>
          <a:xfrm>
            <a:off x="8925638" y="6313100"/>
            <a:ext cx="2830016" cy="43538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0A357F8-A8AE-43A5-BD6F-79C27E754911}" type="slidenum">
              <a:rPr sz="2177" kern="0">
                <a:solidFill>
                  <a:srgbClr val="000000"/>
                </a:solidFill>
                <a:latin typeface="Calibri" panose="020F0502020204030204"/>
              </a:rPr>
              <a:pPr algn="r" defTabSz="1105875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en-US" sz="1693">
              <a:solidFill>
                <a:srgbClr val="FFFFFF"/>
              </a:solidFill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id="{F8C7DF72-DA45-BB80-29A0-C7B3861C4470}"/>
              </a:ext>
            </a:extLst>
          </p:cNvPr>
          <p:cNvSpPr txBox="1"/>
          <p:nvPr/>
        </p:nvSpPr>
        <p:spPr>
          <a:xfrm>
            <a:off x="7916779" y="6278719"/>
            <a:ext cx="3064800" cy="41841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108851" tIns="54420" rIns="108851" bIns="54420" anchor="t" anchorCtr="0" compatLnSpc="0">
            <a:noAutofit/>
          </a:bodyPr>
          <a:lstStyle/>
          <a:p>
            <a:pPr defTabSz="110587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177" dirty="0">
                <a:solidFill>
                  <a:srgbClr val="BE480A"/>
                </a:solidFill>
                <a:latin typeface="Liberation Sans" pitchFamily="18"/>
                <a:ea typeface="DejaVu Sans" pitchFamily="2"/>
                <a:cs typeface="DejaVu Sans" pitchFamily="2"/>
              </a:rPr>
              <a:t>Numerical Relaxation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_Curve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ue_Curv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642</Words>
  <Application>Microsoft Office PowerPoint</Application>
  <PresentationFormat>Widescreen</PresentationFormat>
  <Paragraphs>155</Paragraphs>
  <Slides>20</Slides>
  <Notes>15</Notes>
  <HiddenSlides>2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Liberation Sans</vt:lpstr>
      <vt:lpstr>StarSymbol</vt:lpstr>
      <vt:lpstr>Arial</vt:lpstr>
      <vt:lpstr>Calibri</vt:lpstr>
      <vt:lpstr>Wingdings</vt:lpstr>
      <vt:lpstr>Blue_Curve1_</vt:lpstr>
      <vt:lpstr>Blue_Curve</vt:lpstr>
      <vt:lpstr>Electroweak Dumbbells and their dynamics</vt:lpstr>
      <vt:lpstr>Background</vt:lpstr>
      <vt:lpstr>Our work</vt:lpstr>
      <vt:lpstr>Our work</vt:lpstr>
      <vt:lpstr>Static Configuration</vt:lpstr>
      <vt:lpstr>Static Configuration</vt:lpstr>
      <vt:lpstr>Initial Guess Profiles</vt:lpstr>
      <vt:lpstr>Initial Guess profile</vt:lpstr>
      <vt:lpstr>Numerical Relaxation</vt:lpstr>
      <vt:lpstr>PowerPoint Presentation</vt:lpstr>
      <vt:lpstr>Results: Energy v separation</vt:lpstr>
      <vt:lpstr>Results: Magnetic fields</vt:lpstr>
      <vt:lpstr>Results: Magnetic fields</vt:lpstr>
      <vt:lpstr>Results: Magnetic fields</vt:lpstr>
      <vt:lpstr>Ongoing(I) : Dumbbell Dynamics</vt:lpstr>
      <vt:lpstr>PowerPoint Presentation</vt:lpstr>
      <vt:lpstr>PowerPoint Presentation</vt:lpstr>
      <vt:lpstr>PowerPoint Presentation</vt:lpstr>
      <vt:lpstr>n plots</vt:lpstr>
      <vt:lpstr>Numerical Relaxation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Electroweak Dumbbells</dc:title>
  <dc:creator>Teerthal Patel</dc:creator>
  <cp:lastModifiedBy>Teerthal Patel</cp:lastModifiedBy>
  <cp:revision>13</cp:revision>
  <dcterms:created xsi:type="dcterms:W3CDTF">2023-06-24T23:10:02Z</dcterms:created>
  <dcterms:modified xsi:type="dcterms:W3CDTF">2023-06-27T20:49:11Z</dcterms:modified>
</cp:coreProperties>
</file>