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tif" ContentType="image/ti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3"/>
  </p:notesMasterIdLst>
  <p:sldIdLst>
    <p:sldId id="256" r:id="rId2"/>
    <p:sldId id="257" r:id="rId3"/>
    <p:sldId id="283" r:id="rId4"/>
    <p:sldId id="258" r:id="rId5"/>
    <p:sldId id="259" r:id="rId6"/>
    <p:sldId id="260" r:id="rId7"/>
    <p:sldId id="261" r:id="rId8"/>
    <p:sldId id="262" r:id="rId9"/>
    <p:sldId id="263" r:id="rId10"/>
    <p:sldId id="288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64" r:id="rId22"/>
    <p:sldId id="265" r:id="rId23"/>
    <p:sldId id="276" r:id="rId24"/>
    <p:sldId id="277" r:id="rId25"/>
    <p:sldId id="278" r:id="rId26"/>
    <p:sldId id="279" r:id="rId27"/>
    <p:sldId id="280" r:id="rId28"/>
    <p:sldId id="286" r:id="rId29"/>
    <p:sldId id="281" r:id="rId30"/>
    <p:sldId id="287" r:id="rId31"/>
    <p:sldId id="284" r:id="rId32"/>
  </p:sldIdLst>
  <p:sldSz cx="13004800" cy="97536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4000" b="0" i="0" u="none" strike="noStrike" cap="none" spc="0" normalizeH="0" baseline="0">
        <a:ln>
          <a:noFill/>
        </a:ln>
        <a:solidFill>
          <a:srgbClr val="515151"/>
        </a:solidFill>
        <a:effectLst/>
        <a:uFillTx/>
        <a:latin typeface="+mn-lt"/>
        <a:ea typeface="+mn-ea"/>
        <a:cs typeface="+mn-cs"/>
        <a:sym typeface="Palatino"/>
      </a:defRPr>
    </a:lvl1pPr>
    <a:lvl2pPr marL="0" marR="0" indent="3429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4000" b="0" i="0" u="none" strike="noStrike" cap="none" spc="0" normalizeH="0" baseline="0">
        <a:ln>
          <a:noFill/>
        </a:ln>
        <a:solidFill>
          <a:srgbClr val="515151"/>
        </a:solidFill>
        <a:effectLst/>
        <a:uFillTx/>
        <a:latin typeface="+mn-lt"/>
        <a:ea typeface="+mn-ea"/>
        <a:cs typeface="+mn-cs"/>
        <a:sym typeface="Palatino"/>
      </a:defRPr>
    </a:lvl2pPr>
    <a:lvl3pPr marL="0" marR="0" indent="685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4000" b="0" i="0" u="none" strike="noStrike" cap="none" spc="0" normalizeH="0" baseline="0">
        <a:ln>
          <a:noFill/>
        </a:ln>
        <a:solidFill>
          <a:srgbClr val="515151"/>
        </a:solidFill>
        <a:effectLst/>
        <a:uFillTx/>
        <a:latin typeface="+mn-lt"/>
        <a:ea typeface="+mn-ea"/>
        <a:cs typeface="+mn-cs"/>
        <a:sym typeface="Palatino"/>
      </a:defRPr>
    </a:lvl3pPr>
    <a:lvl4pPr marL="0" marR="0" indent="10287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4000" b="0" i="0" u="none" strike="noStrike" cap="none" spc="0" normalizeH="0" baseline="0">
        <a:ln>
          <a:noFill/>
        </a:ln>
        <a:solidFill>
          <a:srgbClr val="515151"/>
        </a:solidFill>
        <a:effectLst/>
        <a:uFillTx/>
        <a:latin typeface="+mn-lt"/>
        <a:ea typeface="+mn-ea"/>
        <a:cs typeface="+mn-cs"/>
        <a:sym typeface="Palatino"/>
      </a:defRPr>
    </a:lvl4pPr>
    <a:lvl5pPr marL="0" marR="0" indent="1371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4000" b="0" i="0" u="none" strike="noStrike" cap="none" spc="0" normalizeH="0" baseline="0">
        <a:ln>
          <a:noFill/>
        </a:ln>
        <a:solidFill>
          <a:srgbClr val="515151"/>
        </a:solidFill>
        <a:effectLst/>
        <a:uFillTx/>
        <a:latin typeface="+mn-lt"/>
        <a:ea typeface="+mn-ea"/>
        <a:cs typeface="+mn-cs"/>
        <a:sym typeface="Palatino"/>
      </a:defRPr>
    </a:lvl5pPr>
    <a:lvl6pPr marL="0" marR="0" indent="17145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4000" b="0" i="0" u="none" strike="noStrike" cap="none" spc="0" normalizeH="0" baseline="0">
        <a:ln>
          <a:noFill/>
        </a:ln>
        <a:solidFill>
          <a:srgbClr val="515151"/>
        </a:solidFill>
        <a:effectLst/>
        <a:uFillTx/>
        <a:latin typeface="+mn-lt"/>
        <a:ea typeface="+mn-ea"/>
        <a:cs typeface="+mn-cs"/>
        <a:sym typeface="Palatino"/>
      </a:defRPr>
    </a:lvl6pPr>
    <a:lvl7pPr marL="0" marR="0" indent="20574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4000" b="0" i="0" u="none" strike="noStrike" cap="none" spc="0" normalizeH="0" baseline="0">
        <a:ln>
          <a:noFill/>
        </a:ln>
        <a:solidFill>
          <a:srgbClr val="515151"/>
        </a:solidFill>
        <a:effectLst/>
        <a:uFillTx/>
        <a:latin typeface="+mn-lt"/>
        <a:ea typeface="+mn-ea"/>
        <a:cs typeface="+mn-cs"/>
        <a:sym typeface="Palatino"/>
      </a:defRPr>
    </a:lvl7pPr>
    <a:lvl8pPr marL="0" marR="0" indent="24003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4000" b="0" i="0" u="none" strike="noStrike" cap="none" spc="0" normalizeH="0" baseline="0">
        <a:ln>
          <a:noFill/>
        </a:ln>
        <a:solidFill>
          <a:srgbClr val="515151"/>
        </a:solidFill>
        <a:effectLst/>
        <a:uFillTx/>
        <a:latin typeface="+mn-lt"/>
        <a:ea typeface="+mn-ea"/>
        <a:cs typeface="+mn-cs"/>
        <a:sym typeface="Palatino"/>
      </a:defRPr>
    </a:lvl8pPr>
    <a:lvl9pPr marL="0" marR="0" indent="2743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4000" b="0" i="0" u="none" strike="noStrike" cap="none" spc="0" normalizeH="0" baseline="0">
        <a:ln>
          <a:noFill/>
        </a:ln>
        <a:solidFill>
          <a:srgbClr val="515151"/>
        </a:solidFill>
        <a:effectLst/>
        <a:uFillTx/>
        <a:latin typeface="+mn-lt"/>
        <a:ea typeface="+mn-ea"/>
        <a:cs typeface="+mn-cs"/>
        <a:sym typeface="Palatino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8F44A2F1-9E1F-4B54-A3A2-5F16C0AD49E2}" styleName="">
    <a:tblBg/>
    <a:wholeTbl>
      <a:tcTxStyle b="off" i="off">
        <a:fontRef idx="minor">
          <a:srgbClr val="515151"/>
        </a:fontRef>
        <a:srgbClr val="515151"/>
      </a:tcTxStyle>
      <a:tcStyle>
        <a:tcBdr>
          <a:left>
            <a:ln w="25400" cap="flat">
              <a:solidFill>
                <a:srgbClr val="A9A9A4"/>
              </a:solidFill>
              <a:prstDash val="solid"/>
              <a:miter lim="400000"/>
            </a:ln>
          </a:left>
          <a:right>
            <a:ln w="25400" cap="flat">
              <a:solidFill>
                <a:srgbClr val="A9A9A4"/>
              </a:solidFill>
              <a:prstDash val="solid"/>
              <a:miter lim="400000"/>
            </a:ln>
          </a:right>
          <a:top>
            <a:ln w="25400" cap="flat">
              <a:solidFill>
                <a:srgbClr val="A9A9A4"/>
              </a:solidFill>
              <a:prstDash val="solid"/>
              <a:miter lim="400000"/>
            </a:ln>
          </a:top>
          <a:bottom>
            <a:ln w="25400" cap="flat">
              <a:solidFill>
                <a:srgbClr val="A9A9A4"/>
              </a:solidFill>
              <a:prstDash val="solid"/>
              <a:miter lim="400000"/>
            </a:ln>
          </a:bottom>
          <a:insideH>
            <a:ln w="25400" cap="flat">
              <a:solidFill>
                <a:srgbClr val="A9A9A4"/>
              </a:solidFill>
              <a:prstDash val="solid"/>
              <a:miter lim="400000"/>
            </a:ln>
          </a:insideH>
          <a:insideV>
            <a:ln w="25400" cap="flat">
              <a:solidFill>
                <a:srgbClr val="A9A9A4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81A5D4">
              <a:alpha val="15000"/>
            </a:srgbClr>
          </a:solidFill>
        </a:fill>
      </a:tcStyle>
    </a:band2H>
    <a:firstCol>
      <a:tcTxStyle b="off" i="off">
        <a:fontRef idx="minor">
          <a:srgbClr val="F3F1D8"/>
        </a:fontRef>
        <a:srgbClr val="F3F1D8"/>
      </a:tcTxStyle>
      <a:tcStyle>
        <a:tcBdr>
          <a:left>
            <a:ln w="25400" cap="flat">
              <a:solidFill>
                <a:srgbClr val="A9A9A4"/>
              </a:solidFill>
              <a:prstDash val="solid"/>
              <a:miter lim="400000"/>
            </a:ln>
          </a:left>
          <a:right>
            <a:ln w="25400" cap="flat">
              <a:solidFill>
                <a:srgbClr val="A9A9A4"/>
              </a:solidFill>
              <a:prstDash val="solid"/>
              <a:miter lim="400000"/>
            </a:ln>
          </a:right>
          <a:top>
            <a:ln w="25400" cap="flat">
              <a:solidFill>
                <a:srgbClr val="A9A9A4"/>
              </a:solidFill>
              <a:prstDash val="solid"/>
              <a:miter lim="400000"/>
            </a:ln>
          </a:top>
          <a:bottom>
            <a:ln w="25400" cap="flat">
              <a:solidFill>
                <a:srgbClr val="A9A9A4"/>
              </a:solidFill>
              <a:prstDash val="solid"/>
              <a:miter lim="400000"/>
            </a:ln>
          </a:bottom>
          <a:insideH>
            <a:ln w="25400" cap="flat">
              <a:solidFill>
                <a:srgbClr val="A9A9A4"/>
              </a:solidFill>
              <a:prstDash val="solid"/>
              <a:miter lim="400000"/>
            </a:ln>
          </a:insideH>
          <a:insideV>
            <a:ln w="25400" cap="flat">
              <a:solidFill>
                <a:srgbClr val="A9A9A4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ff" i="off">
        <a:fontRef idx="minor">
          <a:srgbClr val="F3F1D8"/>
        </a:fontRef>
        <a:srgbClr val="F3F1D8"/>
      </a:tcTxStyle>
      <a:tcStyle>
        <a:tcBdr>
          <a:left>
            <a:ln w="25400" cap="flat">
              <a:solidFill>
                <a:srgbClr val="A9A9A4"/>
              </a:solidFill>
              <a:prstDash val="solid"/>
              <a:miter lim="400000"/>
            </a:ln>
          </a:left>
          <a:right>
            <a:ln w="25400" cap="flat">
              <a:solidFill>
                <a:srgbClr val="A9A9A4"/>
              </a:solidFill>
              <a:prstDash val="solid"/>
              <a:miter lim="400000"/>
            </a:ln>
          </a:right>
          <a:top>
            <a:ln w="25400" cap="flat">
              <a:solidFill>
                <a:srgbClr val="A9A9A4"/>
              </a:solidFill>
              <a:prstDash val="solid"/>
              <a:miter lim="400000"/>
            </a:ln>
          </a:top>
          <a:bottom>
            <a:ln w="25400" cap="flat">
              <a:solidFill>
                <a:srgbClr val="A9A9A4"/>
              </a:solidFill>
              <a:prstDash val="solid"/>
              <a:miter lim="400000"/>
            </a:ln>
          </a:bottom>
          <a:insideH>
            <a:ln w="25400" cap="flat">
              <a:solidFill>
                <a:srgbClr val="A9A9A4"/>
              </a:solidFill>
              <a:prstDash val="solid"/>
              <a:miter lim="400000"/>
            </a:ln>
          </a:insideH>
          <a:insideV>
            <a:ln w="25400" cap="flat">
              <a:solidFill>
                <a:srgbClr val="A9A9A4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ff" i="off">
        <a:fontRef idx="minor">
          <a:srgbClr val="F3F1D8"/>
        </a:fontRef>
        <a:srgbClr val="F3F1D8"/>
      </a:tcTxStyle>
      <a:tcStyle>
        <a:tcBdr>
          <a:left>
            <a:ln w="25400" cap="flat">
              <a:solidFill>
                <a:srgbClr val="A9A9A4"/>
              </a:solidFill>
              <a:prstDash val="solid"/>
              <a:miter lim="400000"/>
            </a:ln>
          </a:left>
          <a:right>
            <a:ln w="25400" cap="flat">
              <a:solidFill>
                <a:srgbClr val="A9A9A4"/>
              </a:solidFill>
              <a:prstDash val="solid"/>
              <a:miter lim="400000"/>
            </a:ln>
          </a:right>
          <a:top>
            <a:ln w="25400" cap="flat">
              <a:solidFill>
                <a:srgbClr val="A9A9A4"/>
              </a:solidFill>
              <a:prstDash val="solid"/>
              <a:miter lim="400000"/>
            </a:ln>
          </a:top>
          <a:bottom>
            <a:ln w="25400" cap="flat">
              <a:solidFill>
                <a:srgbClr val="A9A9A4"/>
              </a:solidFill>
              <a:prstDash val="solid"/>
              <a:miter lim="400000"/>
            </a:ln>
          </a:bottom>
          <a:insideH>
            <a:ln w="25400" cap="flat">
              <a:solidFill>
                <a:srgbClr val="A9A9A4"/>
              </a:solidFill>
              <a:prstDash val="solid"/>
              <a:miter lim="400000"/>
            </a:ln>
          </a:insideH>
          <a:insideV>
            <a:ln w="25400" cap="flat">
              <a:solidFill>
                <a:srgbClr val="A9A9A4"/>
              </a:solidFill>
              <a:prstDash val="solid"/>
              <a:miter lim="400000"/>
            </a:ln>
          </a:insideV>
        </a:tcBdr>
        <a:fill>
          <a:noFill/>
        </a:fill>
      </a:tcStyle>
    </a:firstRow>
  </a:tblStyle>
  <a:tblStyle styleId="{C7B018BB-80A7-4F77-B60F-C8B233D01FF8}" styleName="">
    <a:tblBg/>
    <a:wholeTbl>
      <a:tcTxStyle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E1E0DA"/>
          </a:solidFill>
        </a:fill>
      </a:tcStyle>
    </a:band2H>
    <a:firstCol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5AC831"/>
          </a:solidFill>
        </a:fill>
      </a:tcStyle>
    </a:firstCol>
    <a:lastRow>
      <a:tcTxStyle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2"/>
          </a:solidFill>
        </a:fill>
      </a:tcStyle>
    </a:firstRow>
  </a:tblStyle>
  <a:tblStyle styleId="{EEE7283C-3CF3-47DC-8721-378D4A62B228}" styleName="">
    <a:tblBg/>
    <a:wholeTbl>
      <a:tcTxStyle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E6E3D7"/>
          </a:solidFill>
        </a:fill>
      </a:tcStyle>
    </a:wholeTbl>
    <a:band2H>
      <a:tcTxStyle/>
      <a:tcStyle>
        <a:tcBdr/>
        <a:fill>
          <a:solidFill>
            <a:srgbClr val="C3C2C2"/>
          </a:solidFill>
        </a:fill>
      </a:tcStyle>
    </a:band2H>
    <a:firstCol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09C99"/>
          </a:solidFill>
        </a:fill>
      </a:tcStyle>
    </a:firstCol>
    <a:lastRow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lastRow>
    <a:firstRow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firstRow>
  </a:tblStyle>
  <a:tblStyle styleId="{CF821DB8-F4EB-4A41-A1BA-3FCAFE7338EE}" styleName="">
    <a:tblBg/>
    <a:wholeTbl>
      <a:tcTxStyle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DCE5E6"/>
          </a:solidFill>
        </a:fill>
      </a:tcStyle>
    </a:band2H>
    <a:firstCol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Col>
    <a:lastRow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lastRow>
    <a:firstRow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Row>
  </a:tblStyle>
  <a:tblStyle styleId="{33BA23B1-9221-436E-865A-0063620EA4FD}" styleName="">
    <a:tblBg/>
    <a:wholeTbl>
      <a:tcTxStyle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D0D1D2"/>
          </a:solidFill>
        </a:fill>
      </a:tcStyle>
    </a:wholeTbl>
    <a:band2H>
      <a:tcTxStyle/>
      <a:tcStyle>
        <a:tcBdr/>
        <a:fill>
          <a:solidFill>
            <a:srgbClr val="DEDEDF"/>
          </a:solidFill>
        </a:fill>
      </a:tcStyle>
    </a:band2H>
    <a:firstCol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761"/>
          </a:solidFill>
        </a:fill>
      </a:tcStyle>
    </a:firstCol>
    <a:lastRow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909398"/>
          </a:solidFill>
        </a:fill>
      </a:tcStyle>
    </a:lastRow>
    <a:firstRow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67C85"/>
          </a:solidFill>
        </a:fill>
      </a:tcStyle>
    </a:firstRow>
  </a:tblStyle>
  <a:tblStyle styleId="{2708684C-4D16-4618-839F-0558EEFCDFE6}" styleName="">
    <a:tblBg/>
    <a:wholeTbl>
      <a:tcTxStyle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  <a:tblStyle styleId="{4C3C2611-4C71-4FC5-86AE-919BDF0F9419}" styleName="">
    <a:tblBg/>
    <a:wholeTbl>
      <a:tcTxStyle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398CCE"/>
          </a:solidFill>
        </a:fill>
      </a:tcStyle>
    </a:firstCol>
    <a:lastRow>
      <a:tcTxStyle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906"/>
    <p:restoredTop sz="94668"/>
  </p:normalViewPr>
  <p:slideViewPr>
    <p:cSldViewPr snapToGrid="0">
      <p:cViewPr varScale="1">
        <p:scale>
          <a:sx n="83" d="100"/>
          <a:sy n="83" d="100"/>
        </p:scale>
        <p:origin x="1896" y="2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Shape 197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98" name="Shape 198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584200" latinLnBrk="0">
      <a:defRPr sz="2200">
        <a:latin typeface="Lucida Grande"/>
        <a:ea typeface="Lucida Grande"/>
        <a:cs typeface="Lucida Grande"/>
        <a:sym typeface="Lucida Grande"/>
      </a:defRPr>
    </a:lvl1pPr>
    <a:lvl2pPr indent="228600" defTabSz="584200" latinLnBrk="0">
      <a:defRPr sz="2200">
        <a:latin typeface="Lucida Grande"/>
        <a:ea typeface="Lucida Grande"/>
        <a:cs typeface="Lucida Grande"/>
        <a:sym typeface="Lucida Grande"/>
      </a:defRPr>
    </a:lvl2pPr>
    <a:lvl3pPr indent="457200" defTabSz="584200" latinLnBrk="0">
      <a:defRPr sz="2200">
        <a:latin typeface="Lucida Grande"/>
        <a:ea typeface="Lucida Grande"/>
        <a:cs typeface="Lucida Grande"/>
        <a:sym typeface="Lucida Grande"/>
      </a:defRPr>
    </a:lvl3pPr>
    <a:lvl4pPr indent="685800" defTabSz="584200" latinLnBrk="0">
      <a:defRPr sz="2200">
        <a:latin typeface="Lucida Grande"/>
        <a:ea typeface="Lucida Grande"/>
        <a:cs typeface="Lucida Grande"/>
        <a:sym typeface="Lucida Grande"/>
      </a:defRPr>
    </a:lvl4pPr>
    <a:lvl5pPr indent="914400" defTabSz="584200" latinLnBrk="0">
      <a:defRPr sz="2200">
        <a:latin typeface="Lucida Grande"/>
        <a:ea typeface="Lucida Grande"/>
        <a:cs typeface="Lucida Grande"/>
        <a:sym typeface="Lucida Grande"/>
      </a:defRPr>
    </a:lvl5pPr>
    <a:lvl6pPr indent="1143000" defTabSz="584200" latinLnBrk="0">
      <a:defRPr sz="2200">
        <a:latin typeface="Lucida Grande"/>
        <a:ea typeface="Lucida Grande"/>
        <a:cs typeface="Lucida Grande"/>
        <a:sym typeface="Lucida Grande"/>
      </a:defRPr>
    </a:lvl6pPr>
    <a:lvl7pPr indent="1371600" defTabSz="584200" latinLnBrk="0">
      <a:defRPr sz="2200">
        <a:latin typeface="Lucida Grande"/>
        <a:ea typeface="Lucida Grande"/>
        <a:cs typeface="Lucida Grande"/>
        <a:sym typeface="Lucida Grande"/>
      </a:defRPr>
    </a:lvl7pPr>
    <a:lvl8pPr indent="1600200" defTabSz="584200" latinLnBrk="0">
      <a:defRPr sz="2200">
        <a:latin typeface="Lucida Grande"/>
        <a:ea typeface="Lucida Grande"/>
        <a:cs typeface="Lucida Grande"/>
        <a:sym typeface="Lucida Grande"/>
      </a:defRPr>
    </a:lvl8pPr>
    <a:lvl9pPr indent="1828800" defTabSz="584200" latinLnBrk="0">
      <a:defRPr sz="2200">
        <a:latin typeface="Lucida Grande"/>
        <a:ea typeface="Lucida Grande"/>
        <a:cs typeface="Lucida Grande"/>
        <a:sym typeface="Lucida Grande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Title &amp; Subtitle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Text"/>
          <p:cNvSpPr txBox="1">
            <a:spLocks noGrp="1"/>
          </p:cNvSpPr>
          <p:nvPr>
            <p:ph type="title"/>
          </p:nvPr>
        </p:nvSpPr>
        <p:spPr>
          <a:xfrm>
            <a:off x="1270000" y="2044700"/>
            <a:ext cx="10464800" cy="2857500"/>
          </a:xfrm>
          <a:prstGeom prst="rect">
            <a:avLst/>
          </a:prstGeom>
          <a:effectLst>
            <a:outerShdw blurRad="12700" dist="12700" dir="5400000" rotWithShape="0">
              <a:srgbClr val="424242"/>
            </a:outerShdw>
          </a:effectLst>
        </p:spPr>
        <p:txBody>
          <a:bodyPr/>
          <a:lstStyle>
            <a:lvl1pPr>
              <a:defRPr sz="9500" spc="-125">
                <a:solidFill>
                  <a:srgbClr val="E5E5E5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13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270000" y="5029200"/>
            <a:ext cx="10464800" cy="1092200"/>
          </a:xfrm>
          <a:prstGeom prst="rect">
            <a:avLst/>
          </a:prstGeom>
          <a:effectLst>
            <a:outerShdw blurRad="12700" dist="12700" dir="5400000" rotWithShape="0">
              <a:srgbClr val="424242"/>
            </a:outerShdw>
          </a:effectLst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600" spc="-47">
                <a:solidFill>
                  <a:srgbClr val="CBCBCB"/>
                </a:solidFill>
                <a:latin typeface="+mj-lt"/>
                <a:ea typeface="+mj-ea"/>
                <a:cs typeface="+mj-cs"/>
                <a:sym typeface="Copperplate"/>
              </a:defRPr>
            </a:lvl1pPr>
            <a:lvl2pPr marL="0" indent="0" algn="ctr">
              <a:spcBef>
                <a:spcPts val="0"/>
              </a:spcBef>
              <a:buSzTx/>
              <a:buNone/>
              <a:defRPr sz="3600" spc="-47">
                <a:solidFill>
                  <a:srgbClr val="CBCBCB"/>
                </a:solidFill>
                <a:latin typeface="+mj-lt"/>
                <a:ea typeface="+mj-ea"/>
                <a:cs typeface="+mj-cs"/>
                <a:sym typeface="Copperplate"/>
              </a:defRPr>
            </a:lvl2pPr>
            <a:lvl3pPr marL="0" indent="0" algn="ctr">
              <a:spcBef>
                <a:spcPts val="0"/>
              </a:spcBef>
              <a:buSzTx/>
              <a:buNone/>
              <a:defRPr sz="3600" spc="-47">
                <a:solidFill>
                  <a:srgbClr val="CBCBCB"/>
                </a:solidFill>
                <a:latin typeface="+mj-lt"/>
                <a:ea typeface="+mj-ea"/>
                <a:cs typeface="+mj-cs"/>
                <a:sym typeface="Copperplate"/>
              </a:defRPr>
            </a:lvl3pPr>
            <a:lvl4pPr marL="0" indent="0" algn="ctr">
              <a:spcBef>
                <a:spcPts val="0"/>
              </a:spcBef>
              <a:buSzTx/>
              <a:buNone/>
              <a:defRPr sz="3600" spc="-47">
                <a:solidFill>
                  <a:srgbClr val="CBCBCB"/>
                </a:solidFill>
                <a:latin typeface="+mj-lt"/>
                <a:ea typeface="+mj-ea"/>
                <a:cs typeface="+mj-cs"/>
                <a:sym typeface="Copperplate"/>
              </a:defRPr>
            </a:lvl4pPr>
            <a:lvl5pPr marL="0" indent="0" algn="ctr">
              <a:spcBef>
                <a:spcPts val="0"/>
              </a:spcBef>
              <a:buSzTx/>
              <a:buNone/>
              <a:defRPr sz="3600" spc="-47">
                <a:solidFill>
                  <a:srgbClr val="CBCBCB"/>
                </a:solidFill>
                <a:latin typeface="+mj-lt"/>
                <a:ea typeface="+mj-ea"/>
                <a:cs typeface="+mj-cs"/>
                <a:sym typeface="Copperplate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300706" y="9220200"/>
            <a:ext cx="387616" cy="325858"/>
          </a:xfrm>
          <a:prstGeom prst="rect">
            <a:avLst/>
          </a:prstGeom>
          <a:effectLst>
            <a:outerShdw blurRad="12700" dist="12700" dir="5400000" rotWithShape="0">
              <a:srgbClr val="424242"/>
            </a:outerShdw>
          </a:effectLst>
        </p:spPr>
        <p:txBody>
          <a:bodyPr/>
          <a:lstStyle>
            <a:lvl1pPr>
              <a:defRPr spc="-23">
                <a:solidFill>
                  <a:srgbClr val="CBCBCB"/>
                </a:solidFill>
                <a:latin typeface="+mj-lt"/>
                <a:ea typeface="+mj-ea"/>
                <a:cs typeface="+mj-cs"/>
                <a:sym typeface="Copperplate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Photo - Vertical Left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Image"/>
          <p:cNvSpPr>
            <a:spLocks noGrp="1"/>
          </p:cNvSpPr>
          <p:nvPr>
            <p:ph type="pic" sz="half" idx="21"/>
          </p:nvPr>
        </p:nvSpPr>
        <p:spPr>
          <a:xfrm>
            <a:off x="279668" y="1864392"/>
            <a:ext cx="5905501" cy="5880688"/>
          </a:xfrm>
          <a:prstGeom prst="rect">
            <a:avLst/>
          </a:prstGeom>
          <a:ln w="9525">
            <a:round/>
          </a:ln>
        </p:spPr>
        <p:txBody>
          <a:bodyPr lIns="91439" tIns="45719" rIns="91439" bIns="45719" anchor="t"/>
          <a:lstStyle/>
          <a:p>
            <a:endParaRPr/>
          </a:p>
        </p:txBody>
      </p:sp>
      <p:sp>
        <p:nvSpPr>
          <p:cNvPr id="90" name="Title Text"/>
          <p:cNvSpPr txBox="1">
            <a:spLocks noGrp="1"/>
          </p:cNvSpPr>
          <p:nvPr>
            <p:ph type="title"/>
          </p:nvPr>
        </p:nvSpPr>
        <p:spPr>
          <a:xfrm>
            <a:off x="6197600" y="1409700"/>
            <a:ext cx="5867400" cy="3302000"/>
          </a:xfrm>
          <a:prstGeom prst="rect">
            <a:avLst/>
          </a:prstGeom>
          <a:effectLst>
            <a:outerShdw blurRad="12700" dist="12700" dir="5400000" rotWithShape="0">
              <a:srgbClr val="424242"/>
            </a:outerShdw>
          </a:effectLst>
        </p:spPr>
        <p:txBody>
          <a:bodyPr/>
          <a:lstStyle>
            <a:lvl1pPr>
              <a:defRPr sz="7000" spc="-92">
                <a:solidFill>
                  <a:srgbClr val="E5E5E5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91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6197600" y="4787900"/>
            <a:ext cx="5867400" cy="3302000"/>
          </a:xfrm>
          <a:prstGeom prst="rect">
            <a:avLst/>
          </a:prstGeom>
          <a:effectLst>
            <a:outerShdw blurRad="12700" dist="12700" dir="5400000" rotWithShape="0">
              <a:srgbClr val="424242"/>
            </a:outerShdw>
          </a:effectLst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600" spc="-47">
                <a:solidFill>
                  <a:srgbClr val="CBCBCB"/>
                </a:solidFill>
                <a:latin typeface="+mj-lt"/>
                <a:ea typeface="+mj-ea"/>
                <a:cs typeface="+mj-cs"/>
                <a:sym typeface="Copperplate"/>
              </a:defRPr>
            </a:lvl1pPr>
            <a:lvl2pPr marL="0" indent="0" algn="ctr">
              <a:spcBef>
                <a:spcPts val="0"/>
              </a:spcBef>
              <a:buSzTx/>
              <a:buNone/>
              <a:defRPr sz="3600" spc="-47">
                <a:solidFill>
                  <a:srgbClr val="CBCBCB"/>
                </a:solidFill>
                <a:latin typeface="+mj-lt"/>
                <a:ea typeface="+mj-ea"/>
                <a:cs typeface="+mj-cs"/>
                <a:sym typeface="Copperplate"/>
              </a:defRPr>
            </a:lvl2pPr>
            <a:lvl3pPr marL="0" indent="0" algn="ctr">
              <a:spcBef>
                <a:spcPts val="0"/>
              </a:spcBef>
              <a:buSzTx/>
              <a:buNone/>
              <a:defRPr sz="3600" spc="-47">
                <a:solidFill>
                  <a:srgbClr val="CBCBCB"/>
                </a:solidFill>
                <a:latin typeface="+mj-lt"/>
                <a:ea typeface="+mj-ea"/>
                <a:cs typeface="+mj-cs"/>
                <a:sym typeface="Copperplate"/>
              </a:defRPr>
            </a:lvl3pPr>
            <a:lvl4pPr marL="0" indent="0" algn="ctr">
              <a:spcBef>
                <a:spcPts val="0"/>
              </a:spcBef>
              <a:buSzTx/>
              <a:buNone/>
              <a:defRPr sz="3600" spc="-47">
                <a:solidFill>
                  <a:srgbClr val="CBCBCB"/>
                </a:solidFill>
                <a:latin typeface="+mj-lt"/>
                <a:ea typeface="+mj-ea"/>
                <a:cs typeface="+mj-cs"/>
                <a:sym typeface="Copperplate"/>
              </a:defRPr>
            </a:lvl4pPr>
            <a:lvl5pPr marL="0" indent="0" algn="ctr">
              <a:spcBef>
                <a:spcPts val="0"/>
              </a:spcBef>
              <a:buSzTx/>
              <a:buNone/>
              <a:defRPr sz="3600" spc="-47">
                <a:solidFill>
                  <a:srgbClr val="CBCBCB"/>
                </a:solidFill>
                <a:latin typeface="+mj-lt"/>
                <a:ea typeface="+mj-ea"/>
                <a:cs typeface="+mj-cs"/>
                <a:sym typeface="Copperplate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92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300706" y="9220200"/>
            <a:ext cx="387616" cy="325858"/>
          </a:xfrm>
          <a:prstGeom prst="rect">
            <a:avLst/>
          </a:prstGeom>
          <a:effectLst>
            <a:outerShdw blurRad="12700" dist="12700" dir="5400000" rotWithShape="0">
              <a:srgbClr val="424242"/>
            </a:outerShdw>
          </a:effectLst>
        </p:spPr>
        <p:txBody>
          <a:bodyPr/>
          <a:lstStyle>
            <a:lvl1pPr>
              <a:defRPr spc="-23">
                <a:solidFill>
                  <a:srgbClr val="CBCBCB"/>
                </a:solidFill>
                <a:latin typeface="+mj-lt"/>
                <a:ea typeface="+mj-ea"/>
                <a:cs typeface="+mj-cs"/>
                <a:sym typeface="Copperplate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Image"/>
          <p:cNvSpPr>
            <a:spLocks noGrp="1"/>
          </p:cNvSpPr>
          <p:nvPr>
            <p:ph type="pic" sz="half" idx="21"/>
          </p:nvPr>
        </p:nvSpPr>
        <p:spPr>
          <a:xfrm>
            <a:off x="6553468" y="2613692"/>
            <a:ext cx="6313026" cy="6286501"/>
          </a:xfrm>
          <a:prstGeom prst="rect">
            <a:avLst/>
          </a:prstGeom>
          <a:ln w="9525">
            <a:round/>
          </a:ln>
        </p:spPr>
        <p:txBody>
          <a:bodyPr lIns="91439" tIns="45719" rIns="91439" bIns="45719" anchor="t"/>
          <a:lstStyle/>
          <a:p>
            <a:endParaRPr/>
          </a:p>
        </p:txBody>
      </p:sp>
      <p:sp>
        <p:nvSpPr>
          <p:cNvPr id="100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01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1270000" y="2616200"/>
            <a:ext cx="5041900" cy="6286500"/>
          </a:xfrm>
          <a:prstGeom prst="rect">
            <a:avLst/>
          </a:prstGeom>
        </p:spPr>
        <p:txBody>
          <a:bodyPr/>
          <a:lstStyle>
            <a:lvl1pPr marL="843151" indent="-525651">
              <a:spcBef>
                <a:spcPts val="3000"/>
              </a:spcBef>
              <a:defRPr sz="3600"/>
            </a:lvl1pPr>
            <a:lvl2pPr marL="1287651" indent="-525651">
              <a:spcBef>
                <a:spcPts val="3000"/>
              </a:spcBef>
              <a:defRPr sz="3600"/>
            </a:lvl2pPr>
            <a:lvl3pPr marL="1732151" indent="-525651">
              <a:spcBef>
                <a:spcPts val="3000"/>
              </a:spcBef>
              <a:defRPr sz="3600"/>
            </a:lvl3pPr>
            <a:lvl4pPr marL="2176651" indent="-525651">
              <a:spcBef>
                <a:spcPts val="3000"/>
              </a:spcBef>
              <a:defRPr sz="3600"/>
            </a:lvl4pPr>
            <a:lvl5pPr marL="2621151" indent="-525651">
              <a:spcBef>
                <a:spcPts val="3000"/>
              </a:spcBef>
              <a:defRPr sz="36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02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Photo - Horizontal 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Image"/>
          <p:cNvSpPr>
            <a:spLocks noGrp="1"/>
          </p:cNvSpPr>
          <p:nvPr>
            <p:ph type="pic" idx="21"/>
          </p:nvPr>
        </p:nvSpPr>
        <p:spPr>
          <a:xfrm>
            <a:off x="787400" y="-1005808"/>
            <a:ext cx="9131569" cy="9093201"/>
          </a:xfrm>
          <a:prstGeom prst="rect">
            <a:avLst/>
          </a:prstGeom>
          <a:ln w="9525">
            <a:round/>
          </a:ln>
        </p:spPr>
        <p:txBody>
          <a:bodyPr lIns="91439" tIns="45719" rIns="91439" bIns="45719" anchor="t"/>
          <a:lstStyle/>
          <a:p>
            <a:endParaRPr/>
          </a:p>
        </p:txBody>
      </p:sp>
      <p:sp>
        <p:nvSpPr>
          <p:cNvPr id="110" name="Title Text"/>
          <p:cNvSpPr txBox="1">
            <a:spLocks noGrp="1"/>
          </p:cNvSpPr>
          <p:nvPr>
            <p:ph type="title"/>
          </p:nvPr>
        </p:nvSpPr>
        <p:spPr>
          <a:xfrm>
            <a:off x="800100" y="7797800"/>
            <a:ext cx="6350000" cy="1638300"/>
          </a:xfrm>
          <a:prstGeom prst="rect">
            <a:avLst/>
          </a:prstGeom>
        </p:spPr>
        <p:txBody>
          <a:bodyPr anchor="t"/>
          <a:lstStyle>
            <a:lvl1pPr algn="l">
              <a:defRPr sz="4700"/>
            </a:lvl1pPr>
          </a:lstStyle>
          <a:p>
            <a:r>
              <a:t>Title Text</a:t>
            </a:r>
          </a:p>
        </p:txBody>
      </p:sp>
      <p:sp>
        <p:nvSpPr>
          <p:cNvPr id="111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7759700" y="7797800"/>
            <a:ext cx="5041900" cy="1638300"/>
          </a:xfrm>
          <a:prstGeom prst="rect">
            <a:avLst/>
          </a:prstGeom>
        </p:spPr>
        <p:txBody>
          <a:bodyPr anchor="t"/>
          <a:lstStyle>
            <a:lvl1pPr marL="0" indent="0" defTabSz="457200">
              <a:spcBef>
                <a:spcPts val="0"/>
              </a:spcBef>
              <a:buSzTx/>
              <a:buNone/>
              <a:tabLst>
                <a:tab pos="1066800" algn="l"/>
              </a:tabLst>
              <a:defRPr sz="2000">
                <a:solidFill>
                  <a:srgbClr val="606060"/>
                </a:solidFill>
              </a:defRPr>
            </a:lvl1pPr>
            <a:lvl2pPr marL="0" indent="0" defTabSz="457200">
              <a:spcBef>
                <a:spcPts val="0"/>
              </a:spcBef>
              <a:buSzTx/>
              <a:buNone/>
              <a:tabLst>
                <a:tab pos="1066800" algn="l"/>
              </a:tabLst>
              <a:defRPr sz="2000">
                <a:solidFill>
                  <a:srgbClr val="606060"/>
                </a:solidFill>
              </a:defRPr>
            </a:lvl2pPr>
            <a:lvl3pPr marL="0" indent="0" defTabSz="457200">
              <a:spcBef>
                <a:spcPts val="0"/>
              </a:spcBef>
              <a:buSzTx/>
              <a:buNone/>
              <a:tabLst>
                <a:tab pos="1066800" algn="l"/>
              </a:tabLst>
              <a:defRPr sz="2000">
                <a:solidFill>
                  <a:srgbClr val="606060"/>
                </a:solidFill>
              </a:defRPr>
            </a:lvl3pPr>
            <a:lvl4pPr marL="0" indent="0" defTabSz="457200">
              <a:spcBef>
                <a:spcPts val="0"/>
              </a:spcBef>
              <a:buSzTx/>
              <a:buNone/>
              <a:tabLst>
                <a:tab pos="1066800" algn="l"/>
              </a:tabLst>
              <a:defRPr sz="2000">
                <a:solidFill>
                  <a:srgbClr val="606060"/>
                </a:solidFill>
              </a:defRPr>
            </a:lvl4pPr>
            <a:lvl5pPr marL="0" indent="0" defTabSz="457200">
              <a:spcBef>
                <a:spcPts val="0"/>
              </a:spcBef>
              <a:buSzTx/>
              <a:buNone/>
              <a:tabLst>
                <a:tab pos="1066800" algn="l"/>
              </a:tabLst>
              <a:defRPr sz="2000">
                <a:solidFill>
                  <a:srgbClr val="606060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12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Photo - Vertical 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Image"/>
          <p:cNvSpPr>
            <a:spLocks noGrp="1"/>
          </p:cNvSpPr>
          <p:nvPr>
            <p:ph type="pic" idx="21"/>
          </p:nvPr>
        </p:nvSpPr>
        <p:spPr>
          <a:xfrm>
            <a:off x="-520325" y="604318"/>
            <a:ext cx="8534401" cy="8498541"/>
          </a:xfrm>
          <a:prstGeom prst="rect">
            <a:avLst/>
          </a:prstGeom>
          <a:ln w="9525">
            <a:round/>
          </a:ln>
        </p:spPr>
        <p:txBody>
          <a:bodyPr lIns="91439" tIns="45719" rIns="91439" bIns="45719" anchor="t"/>
          <a:lstStyle/>
          <a:p>
            <a:endParaRPr/>
          </a:p>
        </p:txBody>
      </p:sp>
      <p:sp>
        <p:nvSpPr>
          <p:cNvPr id="120" name="Title Text"/>
          <p:cNvSpPr txBox="1">
            <a:spLocks noGrp="1"/>
          </p:cNvSpPr>
          <p:nvPr>
            <p:ph type="title"/>
          </p:nvPr>
        </p:nvSpPr>
        <p:spPr>
          <a:xfrm>
            <a:off x="7200900" y="698500"/>
            <a:ext cx="5689600" cy="1638300"/>
          </a:xfrm>
          <a:prstGeom prst="rect">
            <a:avLst/>
          </a:prstGeom>
          <a:effectLst>
            <a:outerShdw blurRad="12700" dist="12700" dir="5400000" rotWithShape="0">
              <a:srgbClr val="FFFFFF"/>
            </a:outerShdw>
          </a:effectLst>
        </p:spPr>
        <p:txBody>
          <a:bodyPr anchor="t"/>
          <a:lstStyle>
            <a:lvl1pPr algn="l" defTabSz="457200">
              <a:tabLst>
                <a:tab pos="1066800" algn="l"/>
              </a:tabLst>
              <a:defRPr sz="3800" spc="230">
                <a:solidFill>
                  <a:srgbClr val="232323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121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7200900" y="7467600"/>
            <a:ext cx="5689600" cy="1638300"/>
          </a:xfrm>
          <a:prstGeom prst="rect">
            <a:avLst/>
          </a:prstGeom>
        </p:spPr>
        <p:txBody>
          <a:bodyPr anchor="b"/>
          <a:lstStyle>
            <a:lvl1pPr marL="0" indent="0" defTabSz="457200">
              <a:spcBef>
                <a:spcPts val="0"/>
              </a:spcBef>
              <a:buSzTx/>
              <a:buNone/>
              <a:tabLst>
                <a:tab pos="1066800" algn="l"/>
              </a:tabLst>
              <a:defRPr sz="2000">
                <a:solidFill>
                  <a:srgbClr val="606060"/>
                </a:solidFill>
              </a:defRPr>
            </a:lvl1pPr>
            <a:lvl2pPr marL="0" indent="0" defTabSz="457200">
              <a:spcBef>
                <a:spcPts val="0"/>
              </a:spcBef>
              <a:buSzTx/>
              <a:buNone/>
              <a:tabLst>
                <a:tab pos="1066800" algn="l"/>
              </a:tabLst>
              <a:defRPr sz="2000">
                <a:solidFill>
                  <a:srgbClr val="606060"/>
                </a:solidFill>
              </a:defRPr>
            </a:lvl2pPr>
            <a:lvl3pPr marL="0" indent="0" defTabSz="457200">
              <a:spcBef>
                <a:spcPts val="0"/>
              </a:spcBef>
              <a:buSzTx/>
              <a:buNone/>
              <a:tabLst>
                <a:tab pos="1066800" algn="l"/>
              </a:tabLst>
              <a:defRPr sz="2000">
                <a:solidFill>
                  <a:srgbClr val="606060"/>
                </a:solidFill>
              </a:defRPr>
            </a:lvl3pPr>
            <a:lvl4pPr marL="0" indent="0" defTabSz="457200">
              <a:spcBef>
                <a:spcPts val="0"/>
              </a:spcBef>
              <a:buSzTx/>
              <a:buNone/>
              <a:tabLst>
                <a:tab pos="1066800" algn="l"/>
              </a:tabLst>
              <a:defRPr sz="2000">
                <a:solidFill>
                  <a:srgbClr val="606060"/>
                </a:solidFill>
              </a:defRPr>
            </a:lvl4pPr>
            <a:lvl5pPr marL="0" indent="0" defTabSz="457200">
              <a:spcBef>
                <a:spcPts val="0"/>
              </a:spcBef>
              <a:buSzTx/>
              <a:buNone/>
              <a:tabLst>
                <a:tab pos="1066800" algn="l"/>
              </a:tabLst>
              <a:defRPr sz="2000">
                <a:solidFill>
                  <a:srgbClr val="606060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22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Photo - Panoram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Image"/>
          <p:cNvSpPr>
            <a:spLocks noGrp="1"/>
          </p:cNvSpPr>
          <p:nvPr>
            <p:ph type="pic" idx="21"/>
          </p:nvPr>
        </p:nvSpPr>
        <p:spPr>
          <a:xfrm>
            <a:off x="813095" y="-5600700"/>
            <a:ext cx="11468101" cy="11219052"/>
          </a:xfrm>
          <a:prstGeom prst="rect">
            <a:avLst/>
          </a:prstGeom>
          <a:ln w="9525">
            <a:round/>
          </a:ln>
        </p:spPr>
        <p:txBody>
          <a:bodyPr lIns="91439" tIns="45719" rIns="91439" bIns="45719" anchor="t"/>
          <a:lstStyle/>
          <a:p>
            <a:endParaRPr/>
          </a:p>
        </p:txBody>
      </p:sp>
      <p:sp>
        <p:nvSpPr>
          <p:cNvPr id="130" name="Title Text"/>
          <p:cNvSpPr txBox="1">
            <a:spLocks noGrp="1"/>
          </p:cNvSpPr>
          <p:nvPr>
            <p:ph type="title"/>
          </p:nvPr>
        </p:nvSpPr>
        <p:spPr>
          <a:xfrm>
            <a:off x="800100" y="7797800"/>
            <a:ext cx="6350000" cy="1638300"/>
          </a:xfrm>
          <a:prstGeom prst="rect">
            <a:avLst/>
          </a:prstGeom>
        </p:spPr>
        <p:txBody>
          <a:bodyPr anchor="t"/>
          <a:lstStyle>
            <a:lvl1pPr algn="l">
              <a:defRPr sz="4700"/>
            </a:lvl1pPr>
          </a:lstStyle>
          <a:p>
            <a:r>
              <a:t>Title Text</a:t>
            </a:r>
          </a:p>
        </p:txBody>
      </p:sp>
      <p:sp>
        <p:nvSpPr>
          <p:cNvPr id="131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7759700" y="7797800"/>
            <a:ext cx="5041900" cy="1638300"/>
          </a:xfrm>
          <a:prstGeom prst="rect">
            <a:avLst/>
          </a:prstGeom>
        </p:spPr>
        <p:txBody>
          <a:bodyPr anchor="t"/>
          <a:lstStyle>
            <a:lvl1pPr marL="0" indent="0" defTabSz="457200">
              <a:spcBef>
                <a:spcPts val="0"/>
              </a:spcBef>
              <a:buSzTx/>
              <a:buNone/>
              <a:tabLst>
                <a:tab pos="1066800" algn="l"/>
              </a:tabLst>
              <a:defRPr sz="2000">
                <a:solidFill>
                  <a:srgbClr val="606060"/>
                </a:solidFill>
              </a:defRPr>
            </a:lvl1pPr>
            <a:lvl2pPr marL="0" indent="0" defTabSz="457200">
              <a:spcBef>
                <a:spcPts val="0"/>
              </a:spcBef>
              <a:buSzTx/>
              <a:buNone/>
              <a:tabLst>
                <a:tab pos="1066800" algn="l"/>
              </a:tabLst>
              <a:defRPr sz="2000">
                <a:solidFill>
                  <a:srgbClr val="606060"/>
                </a:solidFill>
              </a:defRPr>
            </a:lvl2pPr>
            <a:lvl3pPr marL="0" indent="0" defTabSz="457200">
              <a:spcBef>
                <a:spcPts val="0"/>
              </a:spcBef>
              <a:buSzTx/>
              <a:buNone/>
              <a:tabLst>
                <a:tab pos="1066800" algn="l"/>
              </a:tabLst>
              <a:defRPr sz="2000">
                <a:solidFill>
                  <a:srgbClr val="606060"/>
                </a:solidFill>
              </a:defRPr>
            </a:lvl3pPr>
            <a:lvl4pPr marL="0" indent="0" defTabSz="457200">
              <a:spcBef>
                <a:spcPts val="0"/>
              </a:spcBef>
              <a:buSzTx/>
              <a:buNone/>
              <a:tabLst>
                <a:tab pos="1066800" algn="l"/>
              </a:tabLst>
              <a:defRPr sz="2000">
                <a:solidFill>
                  <a:srgbClr val="606060"/>
                </a:solidFill>
              </a:defRPr>
            </a:lvl4pPr>
            <a:lvl5pPr marL="0" indent="0" defTabSz="457200">
              <a:spcBef>
                <a:spcPts val="0"/>
              </a:spcBef>
              <a:buSzTx/>
              <a:buNone/>
              <a:tabLst>
                <a:tab pos="1066800" algn="l"/>
              </a:tabLst>
              <a:defRPr sz="2000">
                <a:solidFill>
                  <a:srgbClr val="606060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2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Photo - Squ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Image"/>
          <p:cNvSpPr>
            <a:spLocks noGrp="1"/>
          </p:cNvSpPr>
          <p:nvPr>
            <p:ph type="pic" idx="21"/>
          </p:nvPr>
        </p:nvSpPr>
        <p:spPr>
          <a:xfrm>
            <a:off x="1505384" y="-635042"/>
            <a:ext cx="10119821" cy="9900054"/>
          </a:xfrm>
          <a:prstGeom prst="rect">
            <a:avLst/>
          </a:prstGeom>
          <a:ln w="9525">
            <a:round/>
          </a:ln>
        </p:spPr>
        <p:txBody>
          <a:bodyPr lIns="91439" tIns="45719" rIns="91439" bIns="45719" anchor="t"/>
          <a:lstStyle/>
          <a:p>
            <a:endParaRPr/>
          </a:p>
        </p:txBody>
      </p:sp>
      <p:sp>
        <p:nvSpPr>
          <p:cNvPr id="140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Photo - B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Image"/>
          <p:cNvSpPr>
            <a:spLocks noGrp="1"/>
          </p:cNvSpPr>
          <p:nvPr>
            <p:ph type="pic" idx="21"/>
          </p:nvPr>
        </p:nvSpPr>
        <p:spPr>
          <a:xfrm>
            <a:off x="686020" y="-894023"/>
            <a:ext cx="11576854" cy="11528209"/>
          </a:xfrm>
          <a:prstGeom prst="rect">
            <a:avLst/>
          </a:prstGeom>
          <a:ln w="9525">
            <a:round/>
          </a:ln>
        </p:spPr>
        <p:txBody>
          <a:bodyPr lIns="91439" tIns="45719" rIns="91439" bIns="45719" anchor="t"/>
          <a:lstStyle/>
          <a:p>
            <a:endParaRPr/>
          </a:p>
        </p:txBody>
      </p:sp>
      <p:sp>
        <p:nvSpPr>
          <p:cNvPr id="14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 -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56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1270000" y="2616200"/>
            <a:ext cx="5041900" cy="6286500"/>
          </a:xfrm>
          <a:prstGeom prst="rect">
            <a:avLst/>
          </a:prstGeom>
        </p:spPr>
        <p:txBody>
          <a:bodyPr/>
          <a:lstStyle>
            <a:lvl1pPr marL="843151" indent="-525651">
              <a:spcBef>
                <a:spcPts val="3000"/>
              </a:spcBef>
              <a:defRPr sz="3600"/>
            </a:lvl1pPr>
            <a:lvl2pPr marL="1287651" indent="-525651">
              <a:spcBef>
                <a:spcPts val="3000"/>
              </a:spcBef>
              <a:defRPr sz="3600"/>
            </a:lvl2pPr>
            <a:lvl3pPr marL="1732151" indent="-525651">
              <a:spcBef>
                <a:spcPts val="3000"/>
              </a:spcBef>
              <a:defRPr sz="3600"/>
            </a:lvl3pPr>
            <a:lvl4pPr marL="2176651" indent="-525651">
              <a:spcBef>
                <a:spcPts val="3000"/>
              </a:spcBef>
              <a:defRPr sz="3600"/>
            </a:lvl4pPr>
            <a:lvl5pPr marL="2621151" indent="-525651">
              <a:spcBef>
                <a:spcPts val="3000"/>
              </a:spcBef>
              <a:defRPr sz="36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5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 -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65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7772400" y="2616200"/>
            <a:ext cx="3962400" cy="6286500"/>
          </a:xfrm>
          <a:prstGeom prst="rect">
            <a:avLst/>
          </a:prstGeom>
        </p:spPr>
        <p:txBody>
          <a:bodyPr/>
          <a:lstStyle>
            <a:lvl1pPr marL="843151" indent="-525651">
              <a:spcBef>
                <a:spcPts val="3000"/>
              </a:spcBef>
              <a:defRPr sz="3600"/>
            </a:lvl1pPr>
            <a:lvl2pPr marL="1287651" indent="-525651">
              <a:spcBef>
                <a:spcPts val="3000"/>
              </a:spcBef>
              <a:defRPr sz="3600"/>
            </a:lvl2pPr>
            <a:lvl3pPr marL="1732151" indent="-525651">
              <a:spcBef>
                <a:spcPts val="3000"/>
              </a:spcBef>
              <a:defRPr sz="3600"/>
            </a:lvl3pPr>
            <a:lvl4pPr marL="2176651" indent="-525651">
              <a:spcBef>
                <a:spcPts val="3000"/>
              </a:spcBef>
              <a:defRPr sz="3600"/>
            </a:lvl4pPr>
            <a:lvl5pPr marL="2621151" indent="-525651">
              <a:spcBef>
                <a:spcPts val="3000"/>
              </a:spcBef>
              <a:defRPr sz="36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6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 anchor="b"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22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Blank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324599" y="9258300"/>
            <a:ext cx="342901" cy="4064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4C4946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&amp; Bullets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Line"/>
          <p:cNvSpPr/>
          <p:nvPr/>
        </p:nvSpPr>
        <p:spPr>
          <a:xfrm>
            <a:off x="508000" y="2171700"/>
            <a:ext cx="11997292" cy="0"/>
          </a:xfrm>
          <a:prstGeom prst="line">
            <a:avLst/>
          </a:prstGeom>
          <a:ln w="12700">
            <a:solidFill>
              <a:srgbClr val="444444">
                <a:alpha val="30000"/>
              </a:srgbClr>
            </a:solidFill>
            <a:miter lim="400000"/>
          </a:ln>
        </p:spPr>
        <p:txBody>
          <a:bodyPr lIns="50800" tIns="50800" rIns="50800" bIns="50800" anchor="ctr"/>
          <a:lstStyle/>
          <a:p>
            <a:pPr algn="l" defTabSz="4572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188" name="Line"/>
          <p:cNvSpPr/>
          <p:nvPr/>
        </p:nvSpPr>
        <p:spPr>
          <a:xfrm>
            <a:off x="508000" y="635000"/>
            <a:ext cx="11997292" cy="0"/>
          </a:xfrm>
          <a:prstGeom prst="line">
            <a:avLst/>
          </a:prstGeom>
          <a:ln w="12700">
            <a:solidFill>
              <a:srgbClr val="444444">
                <a:alpha val="30000"/>
              </a:srgbClr>
            </a:solidFill>
            <a:miter lim="400000"/>
          </a:ln>
        </p:spPr>
        <p:txBody>
          <a:bodyPr lIns="50800" tIns="50800" rIns="50800" bIns="50800" anchor="ctr"/>
          <a:lstStyle/>
          <a:p>
            <a:pPr algn="l" defTabSz="4572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189" name="Title Text"/>
          <p:cNvSpPr txBox="1">
            <a:spLocks noGrp="1"/>
          </p:cNvSpPr>
          <p:nvPr>
            <p:ph type="title"/>
          </p:nvPr>
        </p:nvSpPr>
        <p:spPr>
          <a:xfrm>
            <a:off x="508000" y="800100"/>
            <a:ext cx="11988800" cy="1219200"/>
          </a:xfrm>
          <a:prstGeom prst="rect">
            <a:avLst/>
          </a:prstGeom>
        </p:spPr>
        <p:txBody>
          <a:bodyPr anchor="ctr">
            <a:normAutofit/>
          </a:bodyPr>
          <a:lstStyle>
            <a:lvl1pPr>
              <a:lnSpc>
                <a:spcPct val="90000"/>
              </a:lnSpc>
              <a:spcBef>
                <a:spcPts val="1600"/>
              </a:spcBef>
              <a:defRPr sz="7000">
                <a:solidFill>
                  <a:srgbClr val="D93E2B"/>
                </a:solidFill>
                <a:latin typeface="Bodoni SvtyTwo ITC TT-Book"/>
                <a:ea typeface="Bodoni SvtyTwo ITC TT-Book"/>
                <a:cs typeface="Bodoni SvtyTwo ITC TT-Book"/>
                <a:sym typeface="Bodoni SvtyTwo ITC TT-Book"/>
              </a:defRPr>
            </a:lvl1pPr>
          </a:lstStyle>
          <a:p>
            <a:r>
              <a:t>Title Text</a:t>
            </a:r>
          </a:p>
        </p:txBody>
      </p:sp>
      <p:sp>
        <p:nvSpPr>
          <p:cNvPr id="190" name="Body Level One…"/>
          <p:cNvSpPr txBox="1">
            <a:spLocks noGrp="1"/>
          </p:cNvSpPr>
          <p:nvPr>
            <p:ph type="body" idx="1"/>
          </p:nvPr>
        </p:nvSpPr>
        <p:spPr>
          <a:xfrm>
            <a:off x="508000" y="2628900"/>
            <a:ext cx="11988800" cy="6096000"/>
          </a:xfrm>
          <a:prstGeom prst="rect">
            <a:avLst/>
          </a:prstGeom>
        </p:spPr>
        <p:txBody>
          <a:bodyPr>
            <a:normAutofit/>
          </a:bodyPr>
          <a:lstStyle>
            <a:lvl1pPr marL="469900" indent="-469900">
              <a:spcBef>
                <a:spcPts val="2400"/>
              </a:spcBef>
              <a:buClr>
                <a:srgbClr val="929292"/>
              </a:buClr>
              <a:buSzPct val="60000"/>
              <a:buFont typeface="Zapf Dingbats"/>
              <a:buChar char="❖"/>
              <a:defRPr sz="3600">
                <a:solidFill>
                  <a:srgbClr val="414141"/>
                </a:solidFill>
              </a:defRPr>
            </a:lvl1pPr>
            <a:lvl2pPr marL="939800" indent="-469900">
              <a:spcBef>
                <a:spcPts val="2400"/>
              </a:spcBef>
              <a:buClr>
                <a:srgbClr val="929292"/>
              </a:buClr>
              <a:buSzPct val="60000"/>
              <a:buFont typeface="Zapf Dingbats"/>
              <a:buChar char="❖"/>
              <a:defRPr sz="3600">
                <a:solidFill>
                  <a:srgbClr val="414141"/>
                </a:solidFill>
              </a:defRPr>
            </a:lvl2pPr>
            <a:lvl3pPr marL="1409700" indent="-469900">
              <a:spcBef>
                <a:spcPts val="2400"/>
              </a:spcBef>
              <a:buClr>
                <a:srgbClr val="929292"/>
              </a:buClr>
              <a:buSzPct val="60000"/>
              <a:buFont typeface="Zapf Dingbats"/>
              <a:buChar char="❖"/>
              <a:defRPr sz="3600">
                <a:solidFill>
                  <a:srgbClr val="414141"/>
                </a:solidFill>
              </a:defRPr>
            </a:lvl3pPr>
            <a:lvl4pPr marL="1879600" indent="-469900">
              <a:spcBef>
                <a:spcPts val="2400"/>
              </a:spcBef>
              <a:buClr>
                <a:srgbClr val="929292"/>
              </a:buClr>
              <a:buSzPct val="60000"/>
              <a:buFont typeface="Zapf Dingbats"/>
              <a:buChar char="❖"/>
              <a:defRPr sz="3600">
                <a:solidFill>
                  <a:srgbClr val="414141"/>
                </a:solidFill>
              </a:defRPr>
            </a:lvl4pPr>
            <a:lvl5pPr marL="2349500" indent="-469900">
              <a:spcBef>
                <a:spcPts val="2400"/>
              </a:spcBef>
              <a:buClr>
                <a:srgbClr val="929292"/>
              </a:buClr>
              <a:buSzPct val="60000"/>
              <a:buFont typeface="Zapf Dingbats"/>
              <a:buChar char="❖"/>
              <a:defRPr sz="3600">
                <a:solidFill>
                  <a:srgbClr val="414141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91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324599" y="9258300"/>
            <a:ext cx="342901" cy="4064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4C4946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 - 2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31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numCol="2" spcCol="523240" anchor="t"/>
          <a:lstStyle>
            <a:lvl1pPr marL="843151" indent="-525651">
              <a:spcBef>
                <a:spcPts val="3000"/>
              </a:spcBef>
              <a:defRPr sz="3600"/>
            </a:lvl1pPr>
            <a:lvl2pPr marL="1287651" indent="-525651">
              <a:spcBef>
                <a:spcPts val="3000"/>
              </a:spcBef>
              <a:defRPr sz="3600"/>
            </a:lvl2pPr>
            <a:lvl3pPr marL="1732151" indent="-525651">
              <a:spcBef>
                <a:spcPts val="3000"/>
              </a:spcBef>
              <a:defRPr sz="3600"/>
            </a:lvl3pPr>
            <a:lvl4pPr marL="2176651" indent="-525651">
              <a:spcBef>
                <a:spcPts val="3000"/>
              </a:spcBef>
              <a:defRPr sz="3600"/>
            </a:lvl4pPr>
            <a:lvl5pPr marL="2621151" indent="-525651">
              <a:spcBef>
                <a:spcPts val="3000"/>
              </a:spcBef>
              <a:defRPr sz="36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2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Body Level One…"/>
          <p:cNvSpPr txBox="1">
            <a:spLocks noGrp="1"/>
          </p:cNvSpPr>
          <p:nvPr>
            <p:ph type="body" idx="1"/>
          </p:nvPr>
        </p:nvSpPr>
        <p:spPr>
          <a:xfrm>
            <a:off x="1270000" y="787400"/>
            <a:ext cx="10464800" cy="8178800"/>
          </a:xfrm>
          <a:prstGeom prst="rect">
            <a:avLst/>
          </a:prstGeom>
        </p:spPr>
        <p:txBody>
          <a:bodyPr/>
          <a:lstStyle>
            <a:lvl1pPr>
              <a:spcBef>
                <a:spcPts val="4800"/>
              </a:spcBef>
            </a:lvl1pPr>
            <a:lvl2pPr>
              <a:spcBef>
                <a:spcPts val="4800"/>
              </a:spcBef>
            </a:lvl2pPr>
            <a:lvl3pPr>
              <a:spcBef>
                <a:spcPts val="4800"/>
              </a:spcBef>
            </a:lvl3pPr>
            <a:lvl4pPr>
              <a:spcBef>
                <a:spcPts val="4800"/>
              </a:spcBef>
            </a:lvl4pPr>
            <a:lvl5pPr>
              <a:spcBef>
                <a:spcPts val="4800"/>
              </a:spcBef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0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5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- Center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Title Text"/>
          <p:cNvSpPr txBox="1">
            <a:spLocks noGrp="1"/>
          </p:cNvSpPr>
          <p:nvPr>
            <p:ph type="title"/>
          </p:nvPr>
        </p:nvSpPr>
        <p:spPr>
          <a:xfrm>
            <a:off x="1270000" y="2743200"/>
            <a:ext cx="10464800" cy="4267200"/>
          </a:xfrm>
          <a:prstGeom prst="rect">
            <a:avLst/>
          </a:prstGeom>
          <a:effectLst>
            <a:outerShdw blurRad="12700" dist="12700" dir="5400000" rotWithShape="0">
              <a:srgbClr val="424242"/>
            </a:outerShdw>
          </a:effectLst>
        </p:spPr>
        <p:txBody>
          <a:bodyPr anchor="ctr"/>
          <a:lstStyle>
            <a:lvl1pPr>
              <a:defRPr sz="8000" spc="-105">
                <a:solidFill>
                  <a:srgbClr val="E5E5E5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63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300706" y="9220200"/>
            <a:ext cx="387616" cy="325858"/>
          </a:xfrm>
          <a:prstGeom prst="rect">
            <a:avLst/>
          </a:prstGeom>
          <a:effectLst>
            <a:outerShdw blurRad="12700" dist="12700" dir="5400000" rotWithShape="0">
              <a:srgbClr val="424242"/>
            </a:outerShdw>
          </a:effectLst>
        </p:spPr>
        <p:txBody>
          <a:bodyPr/>
          <a:lstStyle>
            <a:lvl1pPr>
              <a:defRPr spc="-23">
                <a:solidFill>
                  <a:srgbClr val="CBCBCB"/>
                </a:solidFill>
                <a:latin typeface="+mj-lt"/>
                <a:ea typeface="+mj-ea"/>
                <a:cs typeface="+mj-cs"/>
                <a:sym typeface="Copperplate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Photo - Horizontal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Image"/>
          <p:cNvSpPr>
            <a:spLocks noGrp="1"/>
          </p:cNvSpPr>
          <p:nvPr>
            <p:ph type="pic" idx="21"/>
          </p:nvPr>
        </p:nvSpPr>
        <p:spPr>
          <a:xfrm>
            <a:off x="2248195" y="-228259"/>
            <a:ext cx="8534401" cy="8349062"/>
          </a:xfrm>
          <a:prstGeom prst="rect">
            <a:avLst/>
          </a:prstGeom>
          <a:ln w="9525">
            <a:round/>
          </a:ln>
        </p:spPr>
        <p:txBody>
          <a:bodyPr lIns="91439" tIns="45719" rIns="91439" bIns="45719" anchor="t"/>
          <a:lstStyle/>
          <a:p>
            <a:endParaRPr/>
          </a:p>
        </p:txBody>
      </p:sp>
      <p:sp>
        <p:nvSpPr>
          <p:cNvPr id="71" name="Title Text"/>
          <p:cNvSpPr txBox="1">
            <a:spLocks noGrp="1"/>
          </p:cNvSpPr>
          <p:nvPr>
            <p:ph type="title"/>
          </p:nvPr>
        </p:nvSpPr>
        <p:spPr>
          <a:xfrm>
            <a:off x="1270000" y="6629400"/>
            <a:ext cx="10464800" cy="2120900"/>
          </a:xfrm>
          <a:prstGeom prst="rect">
            <a:avLst/>
          </a:prstGeom>
          <a:effectLst>
            <a:outerShdw blurRad="12700" dist="12700" dir="5400000" rotWithShape="0">
              <a:srgbClr val="424242"/>
            </a:outerShdw>
          </a:effectLst>
        </p:spPr>
        <p:txBody>
          <a:bodyPr anchor="ctr"/>
          <a:lstStyle>
            <a:lvl1pPr>
              <a:defRPr sz="8000" spc="-105">
                <a:solidFill>
                  <a:srgbClr val="E5E5E5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72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300706" y="9220200"/>
            <a:ext cx="387616" cy="325858"/>
          </a:xfrm>
          <a:prstGeom prst="rect">
            <a:avLst/>
          </a:prstGeom>
          <a:effectLst>
            <a:outerShdw blurRad="12700" dist="12700" dir="5400000" rotWithShape="0">
              <a:srgbClr val="424242"/>
            </a:outerShdw>
          </a:effectLst>
        </p:spPr>
        <p:txBody>
          <a:bodyPr/>
          <a:lstStyle>
            <a:lvl1pPr>
              <a:defRPr spc="-23">
                <a:solidFill>
                  <a:srgbClr val="CBCBCB"/>
                </a:solidFill>
                <a:latin typeface="+mj-lt"/>
                <a:ea typeface="+mj-ea"/>
                <a:cs typeface="+mj-cs"/>
                <a:sym typeface="Copperplate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Photo - Vertical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Image"/>
          <p:cNvSpPr>
            <a:spLocks noGrp="1"/>
          </p:cNvSpPr>
          <p:nvPr>
            <p:ph type="pic" sz="half" idx="21"/>
          </p:nvPr>
        </p:nvSpPr>
        <p:spPr>
          <a:xfrm>
            <a:off x="7251968" y="1864392"/>
            <a:ext cx="5905501" cy="5880688"/>
          </a:xfrm>
          <a:prstGeom prst="rect">
            <a:avLst/>
          </a:prstGeom>
          <a:ln w="9525">
            <a:round/>
          </a:ln>
        </p:spPr>
        <p:txBody>
          <a:bodyPr lIns="91439" tIns="45719" rIns="91439" bIns="45719" anchor="t"/>
          <a:lstStyle/>
          <a:p>
            <a:endParaRPr/>
          </a:p>
        </p:txBody>
      </p:sp>
      <p:sp>
        <p:nvSpPr>
          <p:cNvPr id="80" name="Title Text"/>
          <p:cNvSpPr txBox="1">
            <a:spLocks noGrp="1"/>
          </p:cNvSpPr>
          <p:nvPr>
            <p:ph type="title"/>
          </p:nvPr>
        </p:nvSpPr>
        <p:spPr>
          <a:xfrm>
            <a:off x="635000" y="1409700"/>
            <a:ext cx="5867400" cy="3302000"/>
          </a:xfrm>
          <a:prstGeom prst="rect">
            <a:avLst/>
          </a:prstGeom>
          <a:effectLst>
            <a:outerShdw blurRad="12700" dist="12700" dir="5400000" rotWithShape="0">
              <a:srgbClr val="424242"/>
            </a:outerShdw>
          </a:effectLst>
        </p:spPr>
        <p:txBody>
          <a:bodyPr/>
          <a:lstStyle>
            <a:lvl1pPr>
              <a:defRPr sz="7000" spc="-92">
                <a:solidFill>
                  <a:srgbClr val="E5E5E5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81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635000" y="4787900"/>
            <a:ext cx="5867400" cy="3302000"/>
          </a:xfrm>
          <a:prstGeom prst="rect">
            <a:avLst/>
          </a:prstGeom>
          <a:effectLst>
            <a:outerShdw blurRad="12700" dist="12700" dir="5400000" rotWithShape="0">
              <a:srgbClr val="424242"/>
            </a:outerShdw>
          </a:effectLst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600" spc="-47">
                <a:solidFill>
                  <a:srgbClr val="CBCBCB"/>
                </a:solidFill>
                <a:latin typeface="+mj-lt"/>
                <a:ea typeface="+mj-ea"/>
                <a:cs typeface="+mj-cs"/>
                <a:sym typeface="Copperplate"/>
              </a:defRPr>
            </a:lvl1pPr>
            <a:lvl2pPr marL="0" indent="0" algn="ctr">
              <a:spcBef>
                <a:spcPts val="0"/>
              </a:spcBef>
              <a:buSzTx/>
              <a:buNone/>
              <a:defRPr sz="3600" spc="-47">
                <a:solidFill>
                  <a:srgbClr val="CBCBCB"/>
                </a:solidFill>
                <a:latin typeface="+mj-lt"/>
                <a:ea typeface="+mj-ea"/>
                <a:cs typeface="+mj-cs"/>
                <a:sym typeface="Copperplate"/>
              </a:defRPr>
            </a:lvl2pPr>
            <a:lvl3pPr marL="0" indent="0" algn="ctr">
              <a:spcBef>
                <a:spcPts val="0"/>
              </a:spcBef>
              <a:buSzTx/>
              <a:buNone/>
              <a:defRPr sz="3600" spc="-47">
                <a:solidFill>
                  <a:srgbClr val="CBCBCB"/>
                </a:solidFill>
                <a:latin typeface="+mj-lt"/>
                <a:ea typeface="+mj-ea"/>
                <a:cs typeface="+mj-cs"/>
                <a:sym typeface="Copperplate"/>
              </a:defRPr>
            </a:lvl3pPr>
            <a:lvl4pPr marL="0" indent="0" algn="ctr">
              <a:spcBef>
                <a:spcPts val="0"/>
              </a:spcBef>
              <a:buSzTx/>
              <a:buNone/>
              <a:defRPr sz="3600" spc="-47">
                <a:solidFill>
                  <a:srgbClr val="CBCBCB"/>
                </a:solidFill>
                <a:latin typeface="+mj-lt"/>
                <a:ea typeface="+mj-ea"/>
                <a:cs typeface="+mj-cs"/>
                <a:sym typeface="Copperplate"/>
              </a:defRPr>
            </a:lvl4pPr>
            <a:lvl5pPr marL="0" indent="0" algn="ctr">
              <a:spcBef>
                <a:spcPts val="0"/>
              </a:spcBef>
              <a:buSzTx/>
              <a:buNone/>
              <a:defRPr sz="3600" spc="-47">
                <a:solidFill>
                  <a:srgbClr val="CBCBCB"/>
                </a:solidFill>
                <a:latin typeface="+mj-lt"/>
                <a:ea typeface="+mj-ea"/>
                <a:cs typeface="+mj-cs"/>
                <a:sym typeface="Copperplate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82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300706" y="9220200"/>
            <a:ext cx="387616" cy="325858"/>
          </a:xfrm>
          <a:prstGeom prst="rect">
            <a:avLst/>
          </a:prstGeom>
          <a:effectLst>
            <a:outerShdw blurRad="12700" dist="12700" dir="5400000" rotWithShape="0">
              <a:srgbClr val="424242"/>
            </a:outerShdw>
          </a:effectLst>
        </p:spPr>
        <p:txBody>
          <a:bodyPr/>
          <a:lstStyle>
            <a:lvl1pPr>
              <a:defRPr spc="-23">
                <a:solidFill>
                  <a:srgbClr val="CBCBCB"/>
                </a:solidFill>
                <a:latin typeface="+mj-lt"/>
                <a:ea typeface="+mj-ea"/>
                <a:cs typeface="+mj-cs"/>
                <a:sym typeface="Copperplate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2.jpe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ine"/>
          <p:cNvSpPr/>
          <p:nvPr/>
        </p:nvSpPr>
        <p:spPr>
          <a:xfrm>
            <a:off x="1422400" y="2019300"/>
            <a:ext cx="10166101" cy="127"/>
          </a:xfrm>
          <a:prstGeom prst="line">
            <a:avLst/>
          </a:prstGeom>
          <a:ln w="12700">
            <a:solidFill>
              <a:srgbClr val="B5B5AF"/>
            </a:solidFill>
            <a:miter lim="400000"/>
          </a:ln>
          <a:effectLst>
            <a:outerShdw blurRad="12700" dist="12700" rotWithShape="0">
              <a:srgbClr val="FFFFFF">
                <a:alpha val="82000"/>
              </a:srgbClr>
            </a:outerShdw>
          </a:effectLst>
        </p:spPr>
        <p:txBody>
          <a:bodyPr lIns="0" tIns="0" rIns="0" bIns="0"/>
          <a:lstStyle/>
          <a:p>
            <a:pPr algn="l" defTabSz="4572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3" name="Title Text"/>
          <p:cNvSpPr txBox="1">
            <a:spLocks noGrp="1"/>
          </p:cNvSpPr>
          <p:nvPr>
            <p:ph type="title"/>
          </p:nvPr>
        </p:nvSpPr>
        <p:spPr>
          <a:xfrm>
            <a:off x="1270000" y="254000"/>
            <a:ext cx="10464800" cy="1714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b"/>
          <a:lstStyle/>
          <a:p>
            <a:r>
              <a:t>Title Text</a:t>
            </a:r>
          </a:p>
        </p:txBody>
      </p:sp>
      <p:sp>
        <p:nvSpPr>
          <p:cNvPr id="4" name="Body Level One…"/>
          <p:cNvSpPr txBox="1">
            <a:spLocks noGrp="1"/>
          </p:cNvSpPr>
          <p:nvPr>
            <p:ph type="body" idx="1"/>
          </p:nvPr>
        </p:nvSpPr>
        <p:spPr>
          <a:xfrm>
            <a:off x="1270000" y="2616200"/>
            <a:ext cx="10464800" cy="6286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324600" y="9220200"/>
            <a:ext cx="342900" cy="406400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>
              <a:defRPr sz="1800"/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</p:sldLayoutIdLst>
  <p:transition spd="med"/>
  <p:txStyles>
    <p:title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opperplate"/>
        </a:defRPr>
      </a:lvl1pPr>
      <a:lvl2pPr marL="0" marR="0" indent="228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opperplate"/>
        </a:defRPr>
      </a:lvl2pPr>
      <a:lvl3pPr marL="0" marR="0" indent="457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opperplate"/>
        </a:defRPr>
      </a:lvl3pPr>
      <a:lvl4pPr marL="0" marR="0" indent="685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opperplate"/>
        </a:defRPr>
      </a:lvl4pPr>
      <a:lvl5pPr marL="0" marR="0" indent="914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opperplate"/>
        </a:defRPr>
      </a:lvl5pPr>
      <a:lvl6pPr marL="0" marR="0" indent="11430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opperplate"/>
        </a:defRPr>
      </a:lvl6pPr>
      <a:lvl7pPr marL="0" marR="0" indent="1371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opperplate"/>
        </a:defRPr>
      </a:lvl7pPr>
      <a:lvl8pPr marL="0" marR="0" indent="1600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opperplate"/>
        </a:defRPr>
      </a:lvl8pPr>
      <a:lvl9pPr marL="0" marR="0" indent="1828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opperplate"/>
        </a:defRPr>
      </a:lvl9pPr>
    </p:titleStyle>
    <p:bodyStyle>
      <a:lvl1pPr marL="889325" marR="0" indent="-571825" algn="l" defTabSz="584200" latinLnBrk="0">
        <a:lnSpc>
          <a:spcPct val="100000"/>
        </a:lnSpc>
        <a:spcBef>
          <a:spcPts val="1800"/>
        </a:spcBef>
        <a:spcAft>
          <a:spcPts val="0"/>
        </a:spcAft>
        <a:buClrTx/>
        <a:buSzPct val="100000"/>
        <a:buFontTx/>
        <a:buChar char="•"/>
        <a:tabLst/>
        <a:defRPr sz="4200" b="0" i="0" u="none" strike="noStrike" cap="none" spc="0" baseline="0">
          <a:solidFill>
            <a:srgbClr val="515151"/>
          </a:solidFill>
          <a:uFillTx/>
          <a:latin typeface="+mn-lt"/>
          <a:ea typeface="+mn-ea"/>
          <a:cs typeface="+mn-cs"/>
          <a:sym typeface="Palatino"/>
        </a:defRPr>
      </a:lvl1pPr>
      <a:lvl2pPr marL="1333825" marR="0" indent="-571825" algn="l" defTabSz="584200" latinLnBrk="0">
        <a:lnSpc>
          <a:spcPct val="100000"/>
        </a:lnSpc>
        <a:spcBef>
          <a:spcPts val="1800"/>
        </a:spcBef>
        <a:spcAft>
          <a:spcPts val="0"/>
        </a:spcAft>
        <a:buClrTx/>
        <a:buSzPct val="100000"/>
        <a:buFontTx/>
        <a:buChar char="•"/>
        <a:tabLst/>
        <a:defRPr sz="4200" b="0" i="0" u="none" strike="noStrike" cap="none" spc="0" baseline="0">
          <a:solidFill>
            <a:srgbClr val="515151"/>
          </a:solidFill>
          <a:uFillTx/>
          <a:latin typeface="+mn-lt"/>
          <a:ea typeface="+mn-ea"/>
          <a:cs typeface="+mn-cs"/>
          <a:sym typeface="Palatino"/>
        </a:defRPr>
      </a:lvl2pPr>
      <a:lvl3pPr marL="1778325" marR="0" indent="-571825" algn="l" defTabSz="584200" latinLnBrk="0">
        <a:lnSpc>
          <a:spcPct val="100000"/>
        </a:lnSpc>
        <a:spcBef>
          <a:spcPts val="1800"/>
        </a:spcBef>
        <a:spcAft>
          <a:spcPts val="0"/>
        </a:spcAft>
        <a:buClrTx/>
        <a:buSzPct val="100000"/>
        <a:buFontTx/>
        <a:buChar char="•"/>
        <a:tabLst/>
        <a:defRPr sz="4200" b="0" i="0" u="none" strike="noStrike" cap="none" spc="0" baseline="0">
          <a:solidFill>
            <a:srgbClr val="515151"/>
          </a:solidFill>
          <a:uFillTx/>
          <a:latin typeface="+mn-lt"/>
          <a:ea typeface="+mn-ea"/>
          <a:cs typeface="+mn-cs"/>
          <a:sym typeface="Palatino"/>
        </a:defRPr>
      </a:lvl3pPr>
      <a:lvl4pPr marL="2222825" marR="0" indent="-571825" algn="l" defTabSz="584200" latinLnBrk="0">
        <a:lnSpc>
          <a:spcPct val="100000"/>
        </a:lnSpc>
        <a:spcBef>
          <a:spcPts val="1800"/>
        </a:spcBef>
        <a:spcAft>
          <a:spcPts val="0"/>
        </a:spcAft>
        <a:buClrTx/>
        <a:buSzPct val="100000"/>
        <a:buFontTx/>
        <a:buChar char="•"/>
        <a:tabLst/>
        <a:defRPr sz="4200" b="0" i="0" u="none" strike="noStrike" cap="none" spc="0" baseline="0">
          <a:solidFill>
            <a:srgbClr val="515151"/>
          </a:solidFill>
          <a:uFillTx/>
          <a:latin typeface="+mn-lt"/>
          <a:ea typeface="+mn-ea"/>
          <a:cs typeface="+mn-cs"/>
          <a:sym typeface="Palatino"/>
        </a:defRPr>
      </a:lvl4pPr>
      <a:lvl5pPr marL="2667325" marR="0" indent="-571825" algn="l" defTabSz="584200" latinLnBrk="0">
        <a:lnSpc>
          <a:spcPct val="100000"/>
        </a:lnSpc>
        <a:spcBef>
          <a:spcPts val="1800"/>
        </a:spcBef>
        <a:spcAft>
          <a:spcPts val="0"/>
        </a:spcAft>
        <a:buClrTx/>
        <a:buSzPct val="100000"/>
        <a:buFontTx/>
        <a:buChar char="•"/>
        <a:tabLst/>
        <a:defRPr sz="4200" b="0" i="0" u="none" strike="noStrike" cap="none" spc="0" baseline="0">
          <a:solidFill>
            <a:srgbClr val="515151"/>
          </a:solidFill>
          <a:uFillTx/>
          <a:latin typeface="+mn-lt"/>
          <a:ea typeface="+mn-ea"/>
          <a:cs typeface="+mn-cs"/>
          <a:sym typeface="Palatino"/>
        </a:defRPr>
      </a:lvl5pPr>
      <a:lvl6pPr marL="3022925" marR="0" indent="-571825" algn="l" defTabSz="584200" latinLnBrk="0">
        <a:lnSpc>
          <a:spcPct val="100000"/>
        </a:lnSpc>
        <a:spcBef>
          <a:spcPts val="1800"/>
        </a:spcBef>
        <a:spcAft>
          <a:spcPts val="0"/>
        </a:spcAft>
        <a:buClrTx/>
        <a:buSzPct val="100000"/>
        <a:buFontTx/>
        <a:buChar char="•"/>
        <a:tabLst/>
        <a:defRPr sz="4200" b="0" i="0" u="none" strike="noStrike" cap="none" spc="0" baseline="0">
          <a:solidFill>
            <a:srgbClr val="515151"/>
          </a:solidFill>
          <a:uFillTx/>
          <a:latin typeface="+mn-lt"/>
          <a:ea typeface="+mn-ea"/>
          <a:cs typeface="+mn-cs"/>
          <a:sym typeface="Palatino"/>
        </a:defRPr>
      </a:lvl6pPr>
      <a:lvl7pPr marL="3378525" marR="0" indent="-571825" algn="l" defTabSz="584200" latinLnBrk="0">
        <a:lnSpc>
          <a:spcPct val="100000"/>
        </a:lnSpc>
        <a:spcBef>
          <a:spcPts val="1800"/>
        </a:spcBef>
        <a:spcAft>
          <a:spcPts val="0"/>
        </a:spcAft>
        <a:buClrTx/>
        <a:buSzPct val="100000"/>
        <a:buFontTx/>
        <a:buChar char="•"/>
        <a:tabLst/>
        <a:defRPr sz="4200" b="0" i="0" u="none" strike="noStrike" cap="none" spc="0" baseline="0">
          <a:solidFill>
            <a:srgbClr val="515151"/>
          </a:solidFill>
          <a:uFillTx/>
          <a:latin typeface="+mn-lt"/>
          <a:ea typeface="+mn-ea"/>
          <a:cs typeface="+mn-cs"/>
          <a:sym typeface="Palatino"/>
        </a:defRPr>
      </a:lvl7pPr>
      <a:lvl8pPr marL="3734125" marR="0" indent="-571825" algn="l" defTabSz="584200" latinLnBrk="0">
        <a:lnSpc>
          <a:spcPct val="100000"/>
        </a:lnSpc>
        <a:spcBef>
          <a:spcPts val="1800"/>
        </a:spcBef>
        <a:spcAft>
          <a:spcPts val="0"/>
        </a:spcAft>
        <a:buClrTx/>
        <a:buSzPct val="100000"/>
        <a:buFontTx/>
        <a:buChar char="•"/>
        <a:tabLst/>
        <a:defRPr sz="4200" b="0" i="0" u="none" strike="noStrike" cap="none" spc="0" baseline="0">
          <a:solidFill>
            <a:srgbClr val="515151"/>
          </a:solidFill>
          <a:uFillTx/>
          <a:latin typeface="+mn-lt"/>
          <a:ea typeface="+mn-ea"/>
          <a:cs typeface="+mn-cs"/>
          <a:sym typeface="Palatino"/>
        </a:defRPr>
      </a:lvl8pPr>
      <a:lvl9pPr marL="4089725" marR="0" indent="-571825" algn="l" defTabSz="584200" latinLnBrk="0">
        <a:lnSpc>
          <a:spcPct val="100000"/>
        </a:lnSpc>
        <a:spcBef>
          <a:spcPts val="1800"/>
        </a:spcBef>
        <a:spcAft>
          <a:spcPts val="0"/>
        </a:spcAft>
        <a:buClrTx/>
        <a:buSzPct val="100000"/>
        <a:buFontTx/>
        <a:buChar char="•"/>
        <a:tabLst/>
        <a:defRPr sz="4200" b="0" i="0" u="none" strike="noStrike" cap="none" spc="0" baseline="0">
          <a:solidFill>
            <a:srgbClr val="515151"/>
          </a:solidFill>
          <a:uFillTx/>
          <a:latin typeface="+mn-lt"/>
          <a:ea typeface="+mn-ea"/>
          <a:cs typeface="+mn-cs"/>
          <a:sym typeface="Palatino"/>
        </a:defRPr>
      </a:lvl9pPr>
    </p:bodyStyle>
    <p:otherStyle>
      <a:lvl1pPr marL="0" marR="0" indent="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Palatino"/>
        </a:defRPr>
      </a:lvl1pPr>
      <a:lvl2pPr marL="0" marR="0" indent="2286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Palatino"/>
        </a:defRPr>
      </a:lvl2pPr>
      <a:lvl3pPr marL="0" marR="0" indent="4572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Palatino"/>
        </a:defRPr>
      </a:lvl3pPr>
      <a:lvl4pPr marL="0" marR="0" indent="6858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Palatino"/>
        </a:defRPr>
      </a:lvl4pPr>
      <a:lvl5pPr marL="0" marR="0" indent="9144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Palatino"/>
        </a:defRPr>
      </a:lvl5pPr>
      <a:lvl6pPr marL="0" marR="0" indent="11430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Palatino"/>
        </a:defRPr>
      </a:lvl6pPr>
      <a:lvl7pPr marL="0" marR="0" indent="13716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Palatino"/>
        </a:defRPr>
      </a:lvl7pPr>
      <a:lvl8pPr marL="0" marR="0" indent="16002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Palatino"/>
        </a:defRPr>
      </a:lvl8pPr>
      <a:lvl9pPr marL="0" marR="0" indent="18288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Palatino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tif"/><Relationship Id="rId1" Type="http://schemas.openxmlformats.org/officeDocument/2006/relationships/slideLayout" Target="../slideLayouts/slideLayout20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1.xml"/><Relationship Id="rId5" Type="http://schemas.openxmlformats.org/officeDocument/2006/relationships/image" Target="../media/image56.emf"/><Relationship Id="rId4" Type="http://schemas.openxmlformats.org/officeDocument/2006/relationships/image" Target="../media/image55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hyperlink" Target="https://journals.aps.org/prd/abstract/10.1103/PhysRevD.105.055024" TargetMode="External"/><Relationship Id="rId3" Type="http://schemas.openxmlformats.org/officeDocument/2006/relationships/image" Target="../media/image58.png"/><Relationship Id="rId7" Type="http://schemas.openxmlformats.org/officeDocument/2006/relationships/hyperlink" Target="https://journals.aps.org/prd/abstract/10.1103/PhysRevD.99.035031" TargetMode="External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1.xml"/><Relationship Id="rId6" Type="http://schemas.openxmlformats.org/officeDocument/2006/relationships/image" Target="../media/image1.tif"/><Relationship Id="rId5" Type="http://schemas.openxmlformats.org/officeDocument/2006/relationships/image" Target="../media/image27.png"/><Relationship Id="rId4" Type="http://schemas.openxmlformats.org/officeDocument/2006/relationships/image" Target="../media/image59.png"/><Relationship Id="rId9" Type="http://schemas.openxmlformats.org/officeDocument/2006/relationships/image" Target="../media/image60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21.xml"/><Relationship Id="rId5" Type="http://schemas.openxmlformats.org/officeDocument/2006/relationships/image" Target="../media/image59.png"/><Relationship Id="rId4" Type="http://schemas.openxmlformats.org/officeDocument/2006/relationships/image" Target="../media/image6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2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1.png"/><Relationship Id="rId3" Type="http://schemas.openxmlformats.org/officeDocument/2006/relationships/image" Target="../media/image66.png"/><Relationship Id="rId7" Type="http://schemas.openxmlformats.org/officeDocument/2006/relationships/image" Target="../media/image70.png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21.xml"/><Relationship Id="rId6" Type="http://schemas.openxmlformats.org/officeDocument/2006/relationships/image" Target="../media/image69.png"/><Relationship Id="rId5" Type="http://schemas.openxmlformats.org/officeDocument/2006/relationships/image" Target="../media/image68.png"/><Relationship Id="rId4" Type="http://schemas.openxmlformats.org/officeDocument/2006/relationships/image" Target="../media/image67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21.xml"/><Relationship Id="rId6" Type="http://schemas.openxmlformats.org/officeDocument/2006/relationships/image" Target="../media/image75.png"/><Relationship Id="rId5" Type="http://schemas.openxmlformats.org/officeDocument/2006/relationships/image" Target="../media/image74.png"/><Relationship Id="rId4" Type="http://schemas.openxmlformats.org/officeDocument/2006/relationships/image" Target="../media/image65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7" Type="http://schemas.openxmlformats.org/officeDocument/2006/relationships/image" Target="../media/image81.png"/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21.xml"/><Relationship Id="rId6" Type="http://schemas.openxmlformats.org/officeDocument/2006/relationships/image" Target="../media/image80.png"/><Relationship Id="rId5" Type="http://schemas.openxmlformats.org/officeDocument/2006/relationships/image" Target="../media/image79.png"/><Relationship Id="rId4" Type="http://schemas.openxmlformats.org/officeDocument/2006/relationships/image" Target="../media/image78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png"/><Relationship Id="rId2" Type="http://schemas.openxmlformats.org/officeDocument/2006/relationships/image" Target="../media/image82.png"/><Relationship Id="rId1" Type="http://schemas.openxmlformats.org/officeDocument/2006/relationships/slideLayout" Target="../slideLayouts/slideLayout21.xml"/><Relationship Id="rId5" Type="http://schemas.openxmlformats.org/officeDocument/2006/relationships/image" Target="../media/image85.png"/><Relationship Id="rId4" Type="http://schemas.openxmlformats.org/officeDocument/2006/relationships/image" Target="../media/image8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1.xml"/><Relationship Id="rId5" Type="http://schemas.openxmlformats.org/officeDocument/2006/relationships/image" Target="../media/image9.emf"/><Relationship Id="rId4" Type="http://schemas.openxmlformats.org/officeDocument/2006/relationships/image" Target="../media/image8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83.png"/><Relationship Id="rId1" Type="http://schemas.openxmlformats.org/officeDocument/2006/relationships/slideLayout" Target="../slideLayouts/slideLayout21.xml"/><Relationship Id="rId4" Type="http://schemas.openxmlformats.org/officeDocument/2006/relationships/image" Target="../media/image84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png"/><Relationship Id="rId2" Type="http://schemas.openxmlformats.org/officeDocument/2006/relationships/image" Target="../media/image86.png"/><Relationship Id="rId1" Type="http://schemas.openxmlformats.org/officeDocument/2006/relationships/slideLayout" Target="../slideLayouts/slideLayout21.xml"/><Relationship Id="rId4" Type="http://schemas.openxmlformats.org/officeDocument/2006/relationships/image" Target="../media/image47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1.xml"/><Relationship Id="rId4" Type="http://schemas.openxmlformats.org/officeDocument/2006/relationships/image" Target="../media/image89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0.png"/><Relationship Id="rId1" Type="http://schemas.openxmlformats.org/officeDocument/2006/relationships/slideLayout" Target="../slideLayouts/slideLayout2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1.png"/><Relationship Id="rId1" Type="http://schemas.openxmlformats.org/officeDocument/2006/relationships/slideLayout" Target="../slideLayouts/slideLayout2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2.png"/><Relationship Id="rId1" Type="http://schemas.openxmlformats.org/officeDocument/2006/relationships/slideLayout" Target="../slideLayouts/slideLayout2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4.png"/><Relationship Id="rId2" Type="http://schemas.openxmlformats.org/officeDocument/2006/relationships/image" Target="../media/image93.png"/><Relationship Id="rId1" Type="http://schemas.openxmlformats.org/officeDocument/2006/relationships/slideLayout" Target="../slideLayouts/slideLayout21.xml"/><Relationship Id="rId6" Type="http://schemas.openxmlformats.org/officeDocument/2006/relationships/image" Target="../media/image97.png"/><Relationship Id="rId5" Type="http://schemas.openxmlformats.org/officeDocument/2006/relationships/image" Target="../media/image96.png"/><Relationship Id="rId4" Type="http://schemas.openxmlformats.org/officeDocument/2006/relationships/image" Target="../media/image95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5.png"/><Relationship Id="rId2" Type="http://schemas.openxmlformats.org/officeDocument/2006/relationships/image" Target="../media/image98.png"/><Relationship Id="rId1" Type="http://schemas.openxmlformats.org/officeDocument/2006/relationships/slideLayout" Target="../slideLayouts/slideLayout21.xml"/><Relationship Id="rId6" Type="http://schemas.openxmlformats.org/officeDocument/2006/relationships/image" Target="../media/image59.png"/><Relationship Id="rId5" Type="http://schemas.openxmlformats.org/officeDocument/2006/relationships/image" Target="../media/image100.png"/><Relationship Id="rId4" Type="http://schemas.openxmlformats.org/officeDocument/2006/relationships/image" Target="../media/image99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1.xml"/><Relationship Id="rId6" Type="http://schemas.openxmlformats.org/officeDocument/2006/relationships/image" Target="../media/image97.png"/><Relationship Id="rId5" Type="http://schemas.openxmlformats.org/officeDocument/2006/relationships/image" Target="../media/image102.png"/><Relationship Id="rId4" Type="http://schemas.openxmlformats.org/officeDocument/2006/relationships/image" Target="../media/image101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3.pn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21.xml"/><Relationship Id="rId4" Type="http://schemas.openxmlformats.org/officeDocument/2006/relationships/image" Target="../media/image59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s://journals.aps.org/prl/abstract/10.1103/PhysRevLett.39.165" TargetMode="External"/><Relationship Id="rId13" Type="http://schemas.openxmlformats.org/officeDocument/2006/relationships/hyperlink" Target="https://journals.aps.org/prl/abstract/10.1103/PhysRevLett.119.131804" TargetMode="External"/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12" Type="http://schemas.openxmlformats.org/officeDocument/2006/relationships/image" Target="../media/image17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1.xml"/><Relationship Id="rId6" Type="http://schemas.openxmlformats.org/officeDocument/2006/relationships/image" Target="../media/image14.png"/><Relationship Id="rId11" Type="http://schemas.openxmlformats.org/officeDocument/2006/relationships/hyperlink" Target="https://journals.aps.org/prl/abstract/10.1103/PhysRevLett.124.041801" TargetMode="External"/><Relationship Id="rId5" Type="http://schemas.openxmlformats.org/officeDocument/2006/relationships/image" Target="../media/image13.png"/><Relationship Id="rId15" Type="http://schemas.openxmlformats.org/officeDocument/2006/relationships/image" Target="../media/image19.emf"/><Relationship Id="rId10" Type="http://schemas.openxmlformats.org/officeDocument/2006/relationships/hyperlink" Target="https://journals.aps.org/prl/abstract/10.1103/PhysRevLett.113.201801" TargetMode="External"/><Relationship Id="rId4" Type="http://schemas.openxmlformats.org/officeDocument/2006/relationships/image" Target="../media/image12.png"/><Relationship Id="rId9" Type="http://schemas.openxmlformats.org/officeDocument/2006/relationships/image" Target="../media/image16.png"/><Relationship Id="rId14" Type="http://schemas.openxmlformats.org/officeDocument/2006/relationships/image" Target="../media/image18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7" Type="http://schemas.openxmlformats.org/officeDocument/2006/relationships/image" Target="../media/image105.emf"/><Relationship Id="rId2" Type="http://schemas.openxmlformats.org/officeDocument/2006/relationships/image" Target="../media/image104.png"/><Relationship Id="rId1" Type="http://schemas.openxmlformats.org/officeDocument/2006/relationships/slideLayout" Target="../slideLayouts/slideLayout21.xml"/><Relationship Id="rId6" Type="http://schemas.openxmlformats.org/officeDocument/2006/relationships/image" Target="../media/image27.png"/><Relationship Id="rId5" Type="http://schemas.openxmlformats.org/officeDocument/2006/relationships/image" Target="../media/image97.png"/><Relationship Id="rId4" Type="http://schemas.openxmlformats.org/officeDocument/2006/relationships/image" Target="../media/image59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7.emf"/><Relationship Id="rId7" Type="http://schemas.openxmlformats.org/officeDocument/2006/relationships/hyperlink" Target="https://link.springer.com/article/10.1007/JHEP02(2023)224" TargetMode="External"/><Relationship Id="rId2" Type="http://schemas.openxmlformats.org/officeDocument/2006/relationships/image" Target="../media/image106.emf"/><Relationship Id="rId1" Type="http://schemas.openxmlformats.org/officeDocument/2006/relationships/slideLayout" Target="../slideLayouts/slideLayout21.xml"/><Relationship Id="rId6" Type="http://schemas.openxmlformats.org/officeDocument/2006/relationships/image" Target="../media/image59.png"/><Relationship Id="rId5" Type="http://schemas.openxmlformats.org/officeDocument/2006/relationships/image" Target="../media/image109.emf"/><Relationship Id="rId4" Type="http://schemas.openxmlformats.org/officeDocument/2006/relationships/image" Target="../media/image108.emf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13" Type="http://schemas.openxmlformats.org/officeDocument/2006/relationships/image" Target="../media/image27.png"/><Relationship Id="rId3" Type="http://schemas.openxmlformats.org/officeDocument/2006/relationships/image" Target="../media/image21.png"/><Relationship Id="rId7" Type="http://schemas.openxmlformats.org/officeDocument/2006/relationships/image" Target="../media/image25.png"/><Relationship Id="rId12" Type="http://schemas.openxmlformats.org/officeDocument/2006/relationships/hyperlink" Target="https://arxiv.org/abs/2306.08490" TargetMode="External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1.xml"/><Relationship Id="rId6" Type="http://schemas.openxmlformats.org/officeDocument/2006/relationships/image" Target="../media/image24.png"/><Relationship Id="rId11" Type="http://schemas.openxmlformats.org/officeDocument/2006/relationships/hyperlink" Target="https://journals.aps.org/prd/abstract/10.1103/PhysRevD.107.092001" TargetMode="External"/><Relationship Id="rId5" Type="http://schemas.openxmlformats.org/officeDocument/2006/relationships/image" Target="../media/image23.png"/><Relationship Id="rId10" Type="http://schemas.openxmlformats.org/officeDocument/2006/relationships/hyperlink" Target="https://journals.aps.org/prl/abstract/10.1103/PhysRevLett.128.021802" TargetMode="External"/><Relationship Id="rId4" Type="http://schemas.openxmlformats.org/officeDocument/2006/relationships/image" Target="../media/image22.png"/><Relationship Id="rId9" Type="http://schemas.openxmlformats.org/officeDocument/2006/relationships/hyperlink" Target="https://journals.aps.org/prl/abstract/10.1103/PhysRevLett.128.131802" TargetMode="External"/><Relationship Id="rId14" Type="http://schemas.openxmlformats.org/officeDocument/2006/relationships/image" Target="../media/image1.ti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28.png"/><Relationship Id="rId7" Type="http://schemas.openxmlformats.org/officeDocument/2006/relationships/image" Target="../media/image32.png"/><Relationship Id="rId12" Type="http://schemas.openxmlformats.org/officeDocument/2006/relationships/hyperlink" Target="https://arxiv.org/abs/2306.02830" TargetMode="External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1.xml"/><Relationship Id="rId6" Type="http://schemas.openxmlformats.org/officeDocument/2006/relationships/image" Target="../media/image31.png"/><Relationship Id="rId11" Type="http://schemas.openxmlformats.org/officeDocument/2006/relationships/hyperlink" Target="https://journals.aps.org/prl/abstract/10.1103/PhysRevLett.118.111802" TargetMode="External"/><Relationship Id="rId5" Type="http://schemas.openxmlformats.org/officeDocument/2006/relationships/image" Target="../media/image30.png"/><Relationship Id="rId10" Type="http://schemas.openxmlformats.org/officeDocument/2006/relationships/image" Target="../media/image34.png"/><Relationship Id="rId4" Type="http://schemas.openxmlformats.org/officeDocument/2006/relationships/image" Target="../media/image29.png"/><Relationship Id="rId9" Type="http://schemas.openxmlformats.org/officeDocument/2006/relationships/image" Target="../media/image33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png"/><Relationship Id="rId3" Type="http://schemas.openxmlformats.org/officeDocument/2006/relationships/image" Target="../media/image36.png"/><Relationship Id="rId7" Type="http://schemas.openxmlformats.org/officeDocument/2006/relationships/image" Target="../media/image40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1.xml"/><Relationship Id="rId6" Type="http://schemas.openxmlformats.org/officeDocument/2006/relationships/image" Target="../media/image39.png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7" Type="http://schemas.openxmlformats.org/officeDocument/2006/relationships/image" Target="../media/image39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1.xml"/><Relationship Id="rId6" Type="http://schemas.openxmlformats.org/officeDocument/2006/relationships/image" Target="../media/image38.png"/><Relationship Id="rId5" Type="http://schemas.openxmlformats.org/officeDocument/2006/relationships/image" Target="../media/image37.png"/><Relationship Id="rId4" Type="http://schemas.openxmlformats.org/officeDocument/2006/relationships/image" Target="../media/image4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7" Type="http://schemas.openxmlformats.org/officeDocument/2006/relationships/image" Target="../media/image5.tif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1.xml"/><Relationship Id="rId6" Type="http://schemas.openxmlformats.org/officeDocument/2006/relationships/image" Target="../media/image39.png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image" Target="../media/image48.png"/><Relationship Id="rId7" Type="http://schemas.openxmlformats.org/officeDocument/2006/relationships/image" Target="../media/image24.png"/><Relationship Id="rId12" Type="http://schemas.openxmlformats.org/officeDocument/2006/relationships/image" Target="../media/image52.emf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1.xml"/><Relationship Id="rId6" Type="http://schemas.openxmlformats.org/officeDocument/2006/relationships/image" Target="../media/image23.png"/><Relationship Id="rId11" Type="http://schemas.openxmlformats.org/officeDocument/2006/relationships/image" Target="../media/image51.emf"/><Relationship Id="rId5" Type="http://schemas.openxmlformats.org/officeDocument/2006/relationships/image" Target="../media/image22.png"/><Relationship Id="rId10" Type="http://schemas.openxmlformats.org/officeDocument/2006/relationships/image" Target="../media/image50.emf"/><Relationship Id="rId4" Type="http://schemas.openxmlformats.org/officeDocument/2006/relationships/hyperlink" Target="https://journals.aps.org/prl/abstract/10.1103/PhysRevLett.116.151801" TargetMode="External"/><Relationship Id="rId9" Type="http://schemas.openxmlformats.org/officeDocument/2006/relationships/image" Target="../media/image4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recent results of dark sector searches with the BaBar experiment"/>
          <p:cNvSpPr txBox="1">
            <a:spLocks noGrp="1"/>
          </p:cNvSpPr>
          <p:nvPr>
            <p:ph type="title" idx="4294967295"/>
          </p:nvPr>
        </p:nvSpPr>
        <p:spPr>
          <a:xfrm>
            <a:off x="323850" y="319504"/>
            <a:ext cx="12357100" cy="3756871"/>
          </a:xfrm>
          <a:prstGeom prst="rect">
            <a:avLst/>
          </a:prstGeom>
        </p:spPr>
        <p:txBody>
          <a:bodyPr/>
          <a:lstStyle/>
          <a:p>
            <a:pPr>
              <a:defRPr sz="6500" cap="all" spc="260">
                <a:solidFill>
                  <a:srgbClr val="5C554F"/>
                </a:solidFill>
                <a:latin typeface="Avenir Heavy"/>
                <a:ea typeface="Avenir Heavy"/>
                <a:cs typeface="Avenir Heavy"/>
                <a:sym typeface="Avenir Heavy"/>
              </a:defRPr>
            </a:pPr>
            <a:r>
              <a:rPr dirty="0">
                <a:solidFill>
                  <a:schemeClr val="tx1">
                    <a:lumMod val="50000"/>
                  </a:schemeClr>
                </a:solidFill>
              </a:rPr>
              <a:t>recent results of dark sector searches with the </a:t>
            </a:r>
            <a:r>
              <a:rPr i="1" cap="small" dirty="0" err="1">
                <a:solidFill>
                  <a:schemeClr val="tx1">
                    <a:lumMod val="50000"/>
                  </a:schemeClr>
                </a:solidFill>
              </a:rPr>
              <a:t>BaBar</a:t>
            </a:r>
            <a:r>
              <a:rPr dirty="0">
                <a:solidFill>
                  <a:schemeClr val="tx1">
                    <a:lumMod val="50000"/>
                  </a:schemeClr>
                </a:solidFill>
              </a:rPr>
              <a:t> experiment</a:t>
            </a:r>
          </a:p>
        </p:txBody>
      </p:sp>
      <p:sp>
        <p:nvSpPr>
          <p:cNvPr id="201" name="Brian Shuve on behalf of the BaBar Collaboration bshuve@g.hmc.edu"/>
          <p:cNvSpPr txBox="1"/>
          <p:nvPr/>
        </p:nvSpPr>
        <p:spPr>
          <a:xfrm>
            <a:off x="1177442" y="4880687"/>
            <a:ext cx="10208788" cy="197904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/>
          <a:lstStyle/>
          <a:p>
            <a:pPr algn="l">
              <a:spcBef>
                <a:spcPts val="1200"/>
              </a:spcBef>
              <a:defRPr sz="4500">
                <a:solidFill>
                  <a:srgbClr val="5C554F"/>
                </a:solidFill>
                <a:latin typeface="Avenir Heavy"/>
                <a:ea typeface="Avenir Heavy"/>
                <a:cs typeface="Avenir Heavy"/>
                <a:sym typeface="Avenir Heavy"/>
              </a:defRPr>
            </a:pPr>
            <a:r>
              <a:rPr dirty="0">
                <a:solidFill>
                  <a:schemeClr val="tx1">
                    <a:lumMod val="50000"/>
                  </a:schemeClr>
                </a:solidFill>
              </a:rPr>
              <a:t>Brian </a:t>
            </a:r>
            <a:r>
              <a:rPr dirty="0" err="1">
                <a:solidFill>
                  <a:schemeClr val="tx1">
                    <a:lumMod val="50000"/>
                  </a:schemeClr>
                </a:solidFill>
              </a:rPr>
              <a:t>Shuve</a:t>
            </a:r>
            <a:br>
              <a:rPr dirty="0">
                <a:solidFill>
                  <a:schemeClr val="tx1">
                    <a:lumMod val="50000"/>
                  </a:schemeClr>
                </a:solidFill>
              </a:rPr>
            </a:br>
            <a:r>
              <a:rPr sz="3000" dirty="0">
                <a:solidFill>
                  <a:schemeClr val="tx1">
                    <a:lumMod val="50000"/>
                  </a:schemeClr>
                </a:solidFill>
                <a:latin typeface="Avenir Book Oblique"/>
                <a:ea typeface="Avenir Book Oblique"/>
                <a:cs typeface="Avenir Book Oblique"/>
                <a:sym typeface="Avenir Book Oblique"/>
              </a:rPr>
              <a:t>on behalf of the </a:t>
            </a:r>
            <a:r>
              <a:rPr sz="3000" cap="small" dirty="0" err="1">
                <a:solidFill>
                  <a:schemeClr val="tx1">
                    <a:lumMod val="50000"/>
                  </a:schemeClr>
                </a:solidFill>
                <a:latin typeface="Avenir Book Oblique"/>
                <a:ea typeface="Avenir Book Oblique"/>
                <a:cs typeface="Avenir Book Oblique"/>
                <a:sym typeface="Avenir Book Oblique"/>
              </a:rPr>
              <a:t>BaBar</a:t>
            </a:r>
            <a:r>
              <a:rPr sz="3000" dirty="0">
                <a:solidFill>
                  <a:schemeClr val="tx1">
                    <a:lumMod val="50000"/>
                  </a:schemeClr>
                </a:solidFill>
                <a:latin typeface="Avenir Book Oblique"/>
                <a:ea typeface="Avenir Book Oblique"/>
                <a:cs typeface="Avenir Book Oblique"/>
                <a:sym typeface="Avenir Book Oblique"/>
              </a:rPr>
              <a:t> Collaboration</a:t>
            </a:r>
            <a:br>
              <a:rPr sz="3000" dirty="0">
                <a:solidFill>
                  <a:schemeClr val="tx1">
                    <a:lumMod val="50000"/>
                  </a:schemeClr>
                </a:solidFill>
                <a:latin typeface="Avenir Book Oblique"/>
                <a:ea typeface="Avenir Book Oblique"/>
                <a:cs typeface="Avenir Book Oblique"/>
                <a:sym typeface="Avenir Book Oblique"/>
              </a:rPr>
            </a:br>
            <a:r>
              <a:rPr sz="3000" dirty="0" err="1">
                <a:solidFill>
                  <a:schemeClr val="tx1">
                    <a:lumMod val="50000"/>
                  </a:schemeClr>
                </a:solidFill>
                <a:latin typeface="Avenir Book"/>
                <a:ea typeface="Avenir Book"/>
                <a:cs typeface="Avenir Book"/>
                <a:sym typeface="Avenir Book"/>
              </a:rPr>
              <a:t>bshuve@g.hmc.edu</a:t>
            </a:r>
            <a:endParaRPr sz="3000" dirty="0">
              <a:solidFill>
                <a:schemeClr val="tx1">
                  <a:lumMod val="50000"/>
                </a:schemeClr>
              </a:solidFill>
              <a:latin typeface="Avenir Book"/>
              <a:ea typeface="Avenir Book"/>
              <a:cs typeface="Avenir Book"/>
              <a:sym typeface="Avenir Book"/>
            </a:endParaRPr>
          </a:p>
        </p:txBody>
      </p:sp>
      <p:sp>
        <p:nvSpPr>
          <p:cNvPr id="202" name="UCLA DM March 30, 2023"/>
          <p:cNvSpPr txBox="1"/>
          <p:nvPr/>
        </p:nvSpPr>
        <p:spPr>
          <a:xfrm>
            <a:off x="1167084" y="7664045"/>
            <a:ext cx="6385443" cy="144085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/>
          <a:p>
            <a:pPr algn="l">
              <a:spcBef>
                <a:spcPts val="1200"/>
              </a:spcBef>
              <a:defRPr sz="3600">
                <a:solidFill>
                  <a:srgbClr val="5C554F"/>
                </a:solidFill>
                <a:latin typeface="Avenir Book"/>
                <a:ea typeface="Avenir Book"/>
                <a:cs typeface="Avenir Book"/>
                <a:sym typeface="Avenir Book"/>
              </a:defRPr>
            </a:pPr>
            <a:r>
              <a:rPr lang="en-US" dirty="0">
                <a:solidFill>
                  <a:schemeClr val="tx1">
                    <a:lumMod val="50000"/>
                  </a:schemeClr>
                </a:solidFill>
              </a:rPr>
              <a:t>PASCOS – UC Irvine</a:t>
            </a:r>
            <a:br>
              <a:rPr lang="en-US" dirty="0">
                <a:solidFill>
                  <a:schemeClr val="tx1">
                    <a:lumMod val="50000"/>
                  </a:schemeClr>
                </a:solidFill>
              </a:rPr>
            </a:br>
            <a:r>
              <a:rPr lang="en-US" dirty="0">
                <a:solidFill>
                  <a:schemeClr val="tx1">
                    <a:lumMod val="50000"/>
                  </a:schemeClr>
                </a:solidFill>
              </a:rPr>
              <a:t>June 28</a:t>
            </a:r>
            <a:r>
              <a:rPr dirty="0">
                <a:solidFill>
                  <a:schemeClr val="tx1">
                    <a:lumMod val="50000"/>
                  </a:schemeClr>
                </a:solidFill>
              </a:rPr>
              <a:t>, 2023</a:t>
            </a:r>
          </a:p>
        </p:txBody>
      </p:sp>
      <p:grpSp>
        <p:nvGrpSpPr>
          <p:cNvPr id="207" name="Group"/>
          <p:cNvGrpSpPr/>
          <p:nvPr/>
        </p:nvGrpSpPr>
        <p:grpSpPr>
          <a:xfrm>
            <a:off x="9209192" y="4638861"/>
            <a:ext cx="3561613" cy="4200870"/>
            <a:chOff x="0" y="0"/>
            <a:chExt cx="3561611" cy="4200868"/>
          </a:xfrm>
        </p:grpSpPr>
        <p:pic>
          <p:nvPicPr>
            <p:cNvPr id="203" name="Image" descr="Image"/>
            <p:cNvPicPr>
              <a:picLocks noChangeAspect="1"/>
            </p:cNvPicPr>
            <p:nvPr/>
          </p:nvPicPr>
          <p:blipFill>
            <a:blip r:embed="rId2"/>
            <a:srcRect r="75319"/>
            <a:stretch>
              <a:fillRect/>
            </a:stretch>
          </p:blipFill>
          <p:spPr>
            <a:xfrm>
              <a:off x="0" y="0"/>
              <a:ext cx="2810727" cy="4200869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204" name="Rectangle"/>
            <p:cNvSpPr/>
            <p:nvPr/>
          </p:nvSpPr>
          <p:spPr>
            <a:xfrm>
              <a:off x="2608254" y="1053100"/>
              <a:ext cx="767128" cy="2094545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  <a:effectLst>
                    <a:outerShdw blurRad="25400" dist="33948" dir="2700000" rotWithShape="0">
                      <a:srgbClr val="3B3936"/>
                    </a:outerShdw>
                  </a:effectLst>
                </a:defRPr>
              </a:pPr>
              <a:endParaRPr/>
            </a:p>
          </p:txBody>
        </p:sp>
        <p:sp>
          <p:nvSpPr>
            <p:cNvPr id="205" name="Rectangle"/>
            <p:cNvSpPr/>
            <p:nvPr/>
          </p:nvSpPr>
          <p:spPr>
            <a:xfrm>
              <a:off x="2608254" y="298225"/>
              <a:ext cx="767128" cy="585254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  <a:effectLst>
                    <a:outerShdw blurRad="25400" dist="33948" dir="2700000" rotWithShape="0">
                      <a:srgbClr val="3B3936"/>
                    </a:outerShdw>
                  </a:effectLst>
                </a:defRPr>
              </a:pPr>
              <a:endParaRPr/>
            </a:p>
          </p:txBody>
        </p:sp>
        <p:sp>
          <p:nvSpPr>
            <p:cNvPr id="206" name="Rectangle"/>
            <p:cNvSpPr/>
            <p:nvPr/>
          </p:nvSpPr>
          <p:spPr>
            <a:xfrm>
              <a:off x="2794484" y="989237"/>
              <a:ext cx="767128" cy="585253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  <a:effectLst>
                    <a:outerShdw blurRad="25400" dist="33948" dir="2700000" rotWithShape="0">
                      <a:srgbClr val="3B3936"/>
                    </a:outerShdw>
                  </a:effectLst>
                </a:defRPr>
              </a:pPr>
              <a:endParaRPr/>
            </a:p>
          </p:txBody>
        </p:sp>
      </p:grpSp>
      <p:sp>
        <p:nvSpPr>
          <p:cNvPr id="208" name="TM and © Nelvana, all rights reserved"/>
          <p:cNvSpPr txBox="1"/>
          <p:nvPr/>
        </p:nvSpPr>
        <p:spPr>
          <a:xfrm>
            <a:off x="9119466" y="8885559"/>
            <a:ext cx="2384883" cy="279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algn="l">
              <a:defRPr sz="1000">
                <a:solidFill>
                  <a:srgbClr val="414141"/>
                </a:solidFill>
                <a:latin typeface="Avenir Heavy"/>
                <a:ea typeface="Avenir Heavy"/>
                <a:cs typeface="Avenir Heavy"/>
                <a:sym typeface="Avenir Heavy"/>
              </a:defRPr>
            </a:pPr>
            <a:r>
              <a:rPr baseline="31999"/>
              <a:t>TM</a:t>
            </a:r>
            <a:r>
              <a:t> and © Nelvana, all rights reserved</a:t>
            </a:r>
          </a:p>
        </p:txBody>
      </p:sp>
    </p:spTree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5" name="Image" descr="Imag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56546" y="4600790"/>
            <a:ext cx="7536106" cy="5063910"/>
          </a:xfrm>
          <a:prstGeom prst="rect">
            <a:avLst/>
          </a:prstGeom>
          <a:ln w="12700">
            <a:miter lim="400000"/>
          </a:ln>
        </p:spPr>
      </p:pic>
      <p:sp>
        <p:nvSpPr>
          <p:cNvPr id="375" name="In absence of significant signal, use profile likelihood method to set 90% CL upper limit on kinetic mixing     as function of DM coupling"/>
          <p:cNvSpPr txBox="1"/>
          <p:nvPr/>
        </p:nvSpPr>
        <p:spPr>
          <a:xfrm>
            <a:off x="338640" y="3378230"/>
            <a:ext cx="12327519" cy="10259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marL="571500" indent="-508000" algn="l">
              <a:spcBef>
                <a:spcPts val="1000"/>
              </a:spcBef>
              <a:buSzPct val="90000"/>
              <a:buChar char="•"/>
              <a:defRPr sz="3000">
                <a:latin typeface="Avenir Book"/>
                <a:ea typeface="Avenir Book"/>
                <a:cs typeface="Avenir Book"/>
                <a:sym typeface="Avenir Book"/>
              </a:defRPr>
            </a:lvl1pPr>
          </a:lstStyle>
          <a:p>
            <a:r>
              <a:rPr dirty="0">
                <a:solidFill>
                  <a:schemeClr val="tx1">
                    <a:lumMod val="50000"/>
                  </a:schemeClr>
                </a:solidFill>
              </a:rPr>
              <a:t>In absence of significant signal, set 90% CL upper limit on kinetic mixing     as function of DM coupling </a:t>
            </a:r>
          </a:p>
        </p:txBody>
      </p:sp>
      <p:sp>
        <p:nvSpPr>
          <p:cNvPr id="37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rPr/>
              <a:t>10</a:t>
            </a:fld>
            <a:endParaRPr/>
          </a:p>
        </p:txBody>
      </p:sp>
      <p:sp>
        <p:nvSpPr>
          <p:cNvPr id="377" name="Text"/>
          <p:cNvSpPr txBox="1"/>
          <p:nvPr/>
        </p:nvSpPr>
        <p:spPr>
          <a:xfrm>
            <a:off x="6324599" y="9258300"/>
            <a:ext cx="342901" cy="406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>
            <a:spAutoFit/>
          </a:bodyPr>
          <a:lstStyle>
            <a:lvl1pPr>
              <a:defRPr sz="1800">
                <a:solidFill>
                  <a:srgbClr val="4C4946"/>
                </a:solidFill>
              </a:defRPr>
            </a:lvl1pPr>
          </a:lstStyle>
          <a:p>
            <a:fld id="{86CB4B4D-7CA3-9044-876B-883B54F8677D}" type="slidenum">
              <a:rPr/>
              <a:t>10</a:t>
            </a:fld>
            <a:endParaRPr/>
          </a:p>
        </p:txBody>
      </p:sp>
      <p:sp>
        <p:nvSpPr>
          <p:cNvPr id="378" name="darkonium results"/>
          <p:cNvSpPr txBox="1">
            <a:spLocks noGrp="1"/>
          </p:cNvSpPr>
          <p:nvPr>
            <p:ph type="title"/>
          </p:nvPr>
        </p:nvSpPr>
        <p:spPr>
          <a:xfrm>
            <a:off x="-205413" y="825500"/>
            <a:ext cx="13415626" cy="1143000"/>
          </a:xfrm>
          <a:prstGeom prst="rect">
            <a:avLst/>
          </a:prstGeom>
        </p:spPr>
        <p:txBody>
          <a:bodyPr anchor="b">
            <a:no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cap="all" spc="280">
                <a:solidFill>
                  <a:srgbClr val="5C554F"/>
                </a:solidFill>
                <a:latin typeface="Avenir Heavy"/>
                <a:ea typeface="Avenir Heavy"/>
                <a:cs typeface="Avenir Heavy"/>
                <a:sym typeface="Avenir Heavy"/>
              </a:defRPr>
            </a:lvl1pPr>
          </a:lstStyle>
          <a:p>
            <a:r>
              <a:rPr dirty="0" err="1">
                <a:solidFill>
                  <a:schemeClr val="tx1">
                    <a:lumMod val="50000"/>
                  </a:schemeClr>
                </a:solidFill>
              </a:rPr>
              <a:t>darkonium</a:t>
            </a:r>
            <a:r>
              <a:rPr dirty="0">
                <a:solidFill>
                  <a:schemeClr val="tx1">
                    <a:lumMod val="50000"/>
                  </a:schemeClr>
                </a:solidFill>
              </a:rPr>
              <a:t> results</a:t>
            </a:r>
          </a:p>
        </p:txBody>
      </p:sp>
      <p:sp>
        <p:nvSpPr>
          <p:cNvPr id="379" name="Repeat analysis for displaced A’ decays, including flight distance and significance in variables used to train MVA"/>
          <p:cNvSpPr txBox="1"/>
          <p:nvPr/>
        </p:nvSpPr>
        <p:spPr>
          <a:xfrm>
            <a:off x="338640" y="2248012"/>
            <a:ext cx="12327519" cy="10259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marL="571500" indent="-508000" algn="l">
              <a:spcBef>
                <a:spcPts val="1000"/>
              </a:spcBef>
              <a:buSzPct val="90000"/>
              <a:buChar char="•"/>
              <a:defRPr sz="3000">
                <a:latin typeface="Avenir Book"/>
                <a:ea typeface="Avenir Book"/>
                <a:cs typeface="Avenir Book"/>
                <a:sym typeface="Avenir Book"/>
              </a:defRPr>
            </a:pPr>
            <a:r>
              <a:rPr dirty="0">
                <a:solidFill>
                  <a:schemeClr val="tx1">
                    <a:lumMod val="50000"/>
                  </a:schemeClr>
                </a:solidFill>
              </a:rPr>
              <a:t>Repeat analysis for </a:t>
            </a:r>
            <a:r>
              <a:rPr lang="en-US" dirty="0">
                <a:solidFill>
                  <a:schemeClr val="tx1">
                    <a:lumMod val="50000"/>
                  </a:schemeClr>
                </a:solidFill>
              </a:rPr>
              <a:t>long-lived</a:t>
            </a:r>
            <a:r>
              <a:rPr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dirty="0">
                <a:solidFill>
                  <a:schemeClr val="tx1">
                    <a:lumMod val="50000"/>
                  </a:schemeClr>
                </a:solidFill>
                <a:latin typeface="Avenir Book Oblique"/>
                <a:ea typeface="Avenir Book Oblique"/>
                <a:cs typeface="Avenir Book Oblique"/>
                <a:sym typeface="Avenir Book Oblique"/>
              </a:rPr>
              <a:t>A’</a:t>
            </a:r>
            <a:r>
              <a:rPr dirty="0">
                <a:solidFill>
                  <a:schemeClr val="tx1">
                    <a:lumMod val="50000"/>
                  </a:schemeClr>
                </a:solidFill>
              </a:rPr>
              <a:t> decays, including </a:t>
            </a:r>
            <a:r>
              <a:rPr lang="en-US" dirty="0">
                <a:solidFill>
                  <a:schemeClr val="tx1">
                    <a:lumMod val="50000"/>
                  </a:schemeClr>
                </a:solidFill>
              </a:rPr>
              <a:t>information related to </a:t>
            </a:r>
            <a:r>
              <a:rPr lang="en-US" i="1" dirty="0">
                <a:solidFill>
                  <a:schemeClr val="tx1">
                    <a:lumMod val="50000"/>
                  </a:schemeClr>
                </a:solidFill>
              </a:rPr>
              <a:t>A’</a:t>
            </a:r>
            <a:r>
              <a:rPr lang="en-US" dirty="0">
                <a:solidFill>
                  <a:schemeClr val="tx1">
                    <a:lumMod val="50000"/>
                  </a:schemeClr>
                </a:solidFill>
              </a:rPr>
              <a:t> decay position</a:t>
            </a:r>
            <a:endParaRPr dirty="0">
              <a:solidFill>
                <a:schemeClr val="tx1">
                  <a:lumMod val="50000"/>
                </a:schemeClr>
              </a:solidFill>
            </a:endParaRPr>
          </a:p>
        </p:txBody>
      </p:sp>
      <p:pic>
        <p:nvPicPr>
          <p:cNvPr id="380" name="varepsilon.pdf" descr="varepsilon.pd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46554" y="4040739"/>
            <a:ext cx="203201" cy="228601"/>
          </a:xfrm>
          <a:prstGeom prst="rect">
            <a:avLst/>
          </a:prstGeom>
          <a:ln w="12700">
            <a:miter lim="400000"/>
          </a:ln>
        </p:spPr>
      </p:pic>
      <p:sp>
        <p:nvSpPr>
          <p:cNvPr id="384" name="BaBar, PRL 128, 021802 (2022), arXiv:2106.08529"/>
          <p:cNvSpPr txBox="1"/>
          <p:nvPr/>
        </p:nvSpPr>
        <p:spPr>
          <a:xfrm>
            <a:off x="5727158" y="207566"/>
            <a:ext cx="6820424" cy="41036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algn="r">
              <a:defRPr sz="2000">
                <a:solidFill>
                  <a:srgbClr val="414141"/>
                </a:solidFill>
                <a:latin typeface="Avenir Book"/>
                <a:ea typeface="Avenir Book"/>
                <a:cs typeface="Avenir Book"/>
                <a:sym typeface="Avenir Book"/>
              </a:defRPr>
            </a:pPr>
            <a:r>
              <a:rPr cap="small" dirty="0" err="1">
                <a:solidFill>
                  <a:schemeClr val="tx1">
                    <a:lumMod val="50000"/>
                  </a:schemeClr>
                </a:solidFill>
                <a:latin typeface="Avenir Book Oblique"/>
                <a:ea typeface="Avenir Book Oblique"/>
                <a:cs typeface="Avenir Book Oblique"/>
                <a:sym typeface="Avenir Book Oblique"/>
              </a:rPr>
              <a:t>BaBar</a:t>
            </a:r>
            <a:r>
              <a:rPr cap="small" dirty="0">
                <a:solidFill>
                  <a:schemeClr val="tx1">
                    <a:lumMod val="50000"/>
                  </a:schemeClr>
                </a:solidFill>
                <a:latin typeface="Avenir Book Oblique"/>
                <a:ea typeface="Avenir Book Oblique"/>
                <a:cs typeface="Avenir Book Oblique"/>
                <a:sym typeface="Avenir Book Oblique"/>
              </a:rPr>
              <a:t>, PRL</a:t>
            </a:r>
            <a:r>
              <a:rPr cap="small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cap="small" dirty="0">
                <a:solidFill>
                  <a:schemeClr val="tx1">
                    <a:lumMod val="50000"/>
                  </a:schemeClr>
                </a:solidFill>
                <a:latin typeface="Avenir Heavy"/>
                <a:ea typeface="Avenir Heavy"/>
                <a:cs typeface="Avenir Heavy"/>
                <a:sym typeface="Avenir Heavy"/>
              </a:rPr>
              <a:t>128</a:t>
            </a:r>
            <a:r>
              <a:rPr cap="small" dirty="0">
                <a:solidFill>
                  <a:schemeClr val="tx1">
                    <a:lumMod val="50000"/>
                  </a:schemeClr>
                </a:solidFill>
              </a:rPr>
              <a:t>, 021802 (2022), </a:t>
            </a:r>
            <a:r>
              <a:rPr dirty="0">
                <a:solidFill>
                  <a:schemeClr val="tx1">
                    <a:lumMod val="50000"/>
                  </a:schemeClr>
                </a:solidFill>
              </a:rPr>
              <a:t>arXiv:2106.08529</a:t>
            </a:r>
          </a:p>
        </p:txBody>
      </p:sp>
      <p:pic>
        <p:nvPicPr>
          <p:cNvPr id="386" name="m_Upsilon_D_=9_,.pdf" descr="m_Upsilon_D_=9_,.pd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1003" y="4944952"/>
            <a:ext cx="1918238" cy="298394"/>
          </a:xfrm>
          <a:prstGeom prst="rect">
            <a:avLst/>
          </a:prstGeom>
          <a:ln w="12700">
            <a:miter lim="400000"/>
          </a:ln>
        </p:spPr>
      </p:pic>
      <p:sp>
        <p:nvSpPr>
          <p:cNvPr id="387" name="BaBar"/>
          <p:cNvSpPr txBox="1"/>
          <p:nvPr/>
        </p:nvSpPr>
        <p:spPr>
          <a:xfrm>
            <a:off x="7962607" y="4936519"/>
            <a:ext cx="2320882" cy="48731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anchor="ctr">
            <a:spAutoFit/>
          </a:bodyPr>
          <a:lstStyle>
            <a:lvl1pPr algn="l">
              <a:defRPr sz="1600" i="1" cap="small">
                <a:solidFill>
                  <a:srgbClr val="377E22"/>
                </a:solidFill>
                <a:latin typeface="Avenir Heavy"/>
                <a:ea typeface="Avenir Heavy"/>
                <a:cs typeface="Avenir Heavy"/>
                <a:sym typeface="Avenir Heavy"/>
              </a:defRPr>
            </a:lvl1pPr>
          </a:lstStyle>
          <a:p>
            <a:pPr>
              <a:defRPr i="0" cap="none"/>
            </a:pPr>
            <a:r>
              <a:rPr sz="2500" i="1" cap="small" dirty="0" err="1"/>
              <a:t>BaBar</a:t>
            </a:r>
            <a:endParaRPr sz="2500" i="1" cap="small" dirty="0"/>
          </a:p>
        </p:txBody>
      </p:sp>
      <p:sp>
        <p:nvSpPr>
          <p:cNvPr id="388" name="αD = 0.3"/>
          <p:cNvSpPr txBox="1"/>
          <p:nvPr/>
        </p:nvSpPr>
        <p:spPr>
          <a:xfrm>
            <a:off x="4496527" y="5673985"/>
            <a:ext cx="1304844" cy="48731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sz="2000">
                <a:solidFill>
                  <a:srgbClr val="377E22"/>
                </a:solidFill>
                <a:latin typeface="Avenir Book Oblique"/>
                <a:ea typeface="Avenir Book Oblique"/>
                <a:cs typeface="Avenir Book Oblique"/>
                <a:sym typeface="Avenir Book Oblique"/>
              </a:defRPr>
            </a:pPr>
            <a:r>
              <a:rPr sz="2500" dirty="0"/>
              <a:t>α</a:t>
            </a:r>
            <a:r>
              <a:rPr sz="2500" baseline="-5999" dirty="0"/>
              <a:t>D</a:t>
            </a:r>
            <a:r>
              <a:rPr sz="2500" dirty="0"/>
              <a:t> </a:t>
            </a:r>
            <a:r>
              <a:rPr sz="2500" dirty="0">
                <a:latin typeface="Avenir Book"/>
                <a:ea typeface="Avenir Book"/>
                <a:cs typeface="Avenir Book"/>
                <a:sym typeface="Avenir Book"/>
              </a:rPr>
              <a:t>= 0.3</a:t>
            </a:r>
          </a:p>
        </p:txBody>
      </p:sp>
      <p:sp>
        <p:nvSpPr>
          <p:cNvPr id="389" name="αD = 0.5"/>
          <p:cNvSpPr txBox="1"/>
          <p:nvPr/>
        </p:nvSpPr>
        <p:spPr>
          <a:xfrm>
            <a:off x="7397024" y="5912538"/>
            <a:ext cx="1304844" cy="48731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sz="2000">
                <a:solidFill>
                  <a:srgbClr val="377E22"/>
                </a:solidFill>
                <a:latin typeface="Avenir Book Oblique"/>
                <a:ea typeface="Avenir Book Oblique"/>
                <a:cs typeface="Avenir Book Oblique"/>
                <a:sym typeface="Avenir Book Oblique"/>
              </a:defRPr>
            </a:pPr>
            <a:r>
              <a:rPr sz="2500" dirty="0"/>
              <a:t>α</a:t>
            </a:r>
            <a:r>
              <a:rPr sz="2500" baseline="-5999" dirty="0"/>
              <a:t>D</a:t>
            </a:r>
            <a:r>
              <a:rPr sz="2500" dirty="0"/>
              <a:t> </a:t>
            </a:r>
            <a:r>
              <a:rPr sz="2500" dirty="0">
                <a:latin typeface="Avenir Book"/>
                <a:ea typeface="Avenir Book"/>
                <a:cs typeface="Avenir Book"/>
                <a:sym typeface="Avenir Book"/>
              </a:rPr>
              <a:t>= 0.5</a:t>
            </a:r>
          </a:p>
        </p:txBody>
      </p:sp>
      <p:sp>
        <p:nvSpPr>
          <p:cNvPr id="390" name="αD = 0.7"/>
          <p:cNvSpPr txBox="1"/>
          <p:nvPr/>
        </p:nvSpPr>
        <p:spPr>
          <a:xfrm>
            <a:off x="7818204" y="6352832"/>
            <a:ext cx="1304844" cy="48731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sz="2000">
                <a:solidFill>
                  <a:srgbClr val="377E22"/>
                </a:solidFill>
                <a:latin typeface="Avenir Book Oblique"/>
                <a:ea typeface="Avenir Book Oblique"/>
                <a:cs typeface="Avenir Book Oblique"/>
                <a:sym typeface="Avenir Book Oblique"/>
              </a:defRPr>
            </a:pPr>
            <a:r>
              <a:rPr sz="2500" dirty="0"/>
              <a:t>α</a:t>
            </a:r>
            <a:r>
              <a:rPr sz="2500" baseline="-5999" dirty="0"/>
              <a:t>D</a:t>
            </a:r>
            <a:r>
              <a:rPr sz="2500" dirty="0"/>
              <a:t> </a:t>
            </a:r>
            <a:r>
              <a:rPr sz="2500" dirty="0">
                <a:latin typeface="Avenir Book"/>
                <a:ea typeface="Avenir Book"/>
                <a:cs typeface="Avenir Book"/>
                <a:sym typeface="Avenir Book"/>
              </a:rPr>
              <a:t>= 0.7</a:t>
            </a:r>
          </a:p>
        </p:txBody>
      </p:sp>
      <p:sp>
        <p:nvSpPr>
          <p:cNvPr id="391" name="αD = 0.9"/>
          <p:cNvSpPr txBox="1"/>
          <p:nvPr/>
        </p:nvSpPr>
        <p:spPr>
          <a:xfrm>
            <a:off x="7913623" y="6735580"/>
            <a:ext cx="1304844" cy="48731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sz="2000">
                <a:solidFill>
                  <a:srgbClr val="377E22"/>
                </a:solidFill>
                <a:latin typeface="Avenir Book Oblique"/>
                <a:ea typeface="Avenir Book Oblique"/>
                <a:cs typeface="Avenir Book Oblique"/>
                <a:sym typeface="Avenir Book Oblique"/>
              </a:defRPr>
            </a:pPr>
            <a:r>
              <a:rPr sz="2500" dirty="0"/>
              <a:t>α</a:t>
            </a:r>
            <a:r>
              <a:rPr sz="2500" baseline="-5999" dirty="0"/>
              <a:t>D</a:t>
            </a:r>
            <a:r>
              <a:rPr sz="2500" dirty="0"/>
              <a:t> </a:t>
            </a:r>
            <a:r>
              <a:rPr sz="2500" dirty="0">
                <a:latin typeface="Avenir Book"/>
                <a:ea typeface="Avenir Book"/>
                <a:cs typeface="Avenir Book"/>
                <a:sym typeface="Avenir Book"/>
              </a:rPr>
              <a:t>= 0.9</a:t>
            </a:r>
          </a:p>
        </p:txBody>
      </p:sp>
      <p:sp>
        <p:nvSpPr>
          <p:cNvPr id="392" name="αD = 1.1"/>
          <p:cNvSpPr txBox="1"/>
          <p:nvPr/>
        </p:nvSpPr>
        <p:spPr>
          <a:xfrm>
            <a:off x="5666608" y="7899818"/>
            <a:ext cx="1304844" cy="48731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sz="2000">
                <a:solidFill>
                  <a:srgbClr val="377E22"/>
                </a:solidFill>
                <a:latin typeface="Avenir Book Oblique"/>
                <a:ea typeface="Avenir Book Oblique"/>
                <a:cs typeface="Avenir Book Oblique"/>
                <a:sym typeface="Avenir Book Oblique"/>
              </a:defRPr>
            </a:pPr>
            <a:r>
              <a:rPr sz="2500" dirty="0"/>
              <a:t>α</a:t>
            </a:r>
            <a:r>
              <a:rPr sz="2500" baseline="-5999" dirty="0"/>
              <a:t>D</a:t>
            </a:r>
            <a:r>
              <a:rPr sz="2500" dirty="0"/>
              <a:t> </a:t>
            </a:r>
            <a:r>
              <a:rPr sz="2500" dirty="0">
                <a:latin typeface="Avenir Book"/>
                <a:ea typeface="Avenir Book"/>
                <a:cs typeface="Avenir Book"/>
                <a:sym typeface="Avenir Book"/>
              </a:rPr>
              <a:t>= 1.1</a:t>
            </a:r>
          </a:p>
        </p:txBody>
      </p:sp>
      <p:sp>
        <p:nvSpPr>
          <p:cNvPr id="393" name="Rectangle"/>
          <p:cNvSpPr/>
          <p:nvPr/>
        </p:nvSpPr>
        <p:spPr>
          <a:xfrm>
            <a:off x="10972211" y="7730553"/>
            <a:ext cx="1270001" cy="35560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>
                <a:solidFill>
                  <a:srgbClr val="F3F1D8"/>
                </a:solidFill>
                <a:effectLst>
                  <a:outerShdw blurRad="25400" dist="12700" dir="162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A46F9733-1E36-B706-AD9F-6EEDA211ACF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397024" y="3948612"/>
            <a:ext cx="1745873" cy="3670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2143532"/>
      </p:ext>
    </p:extLst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6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330850" y="9258300"/>
            <a:ext cx="330400" cy="4064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rPr/>
              <a:t>11</a:t>
            </a:fld>
            <a:endParaRPr/>
          </a:p>
        </p:txBody>
      </p:sp>
      <p:sp>
        <p:nvSpPr>
          <p:cNvPr id="397" name="Text"/>
          <p:cNvSpPr txBox="1"/>
          <p:nvPr/>
        </p:nvSpPr>
        <p:spPr>
          <a:xfrm>
            <a:off x="6330850" y="9258300"/>
            <a:ext cx="330400" cy="406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>
            <a:spAutoFit/>
          </a:bodyPr>
          <a:lstStyle>
            <a:lvl1pPr>
              <a:defRPr sz="1800">
                <a:solidFill>
                  <a:srgbClr val="4C4946"/>
                </a:solidFill>
              </a:defRPr>
            </a:lvl1pPr>
          </a:lstStyle>
          <a:p>
            <a:fld id="{86CB4B4D-7CA3-9044-876B-883B54F8677D}" type="slidenum">
              <a:rPr/>
              <a:t>11</a:t>
            </a:fld>
            <a:endParaRPr/>
          </a:p>
        </p:txBody>
      </p:sp>
      <p:sp>
        <p:nvSpPr>
          <p:cNvPr id="398" name="b-mesogenesis"/>
          <p:cNvSpPr txBox="1">
            <a:spLocks noGrp="1"/>
          </p:cNvSpPr>
          <p:nvPr>
            <p:ph type="title"/>
          </p:nvPr>
        </p:nvSpPr>
        <p:spPr>
          <a:xfrm>
            <a:off x="-205413" y="825500"/>
            <a:ext cx="13415626" cy="1143000"/>
          </a:xfrm>
          <a:prstGeom prst="rect">
            <a:avLst/>
          </a:prstGeom>
        </p:spPr>
        <p:txBody>
          <a:bodyPr anchor="b">
            <a:no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  <a:defRPr cap="all" spc="280">
                <a:solidFill>
                  <a:srgbClr val="5C554F"/>
                </a:solidFill>
                <a:latin typeface="Avenir Heavy"/>
                <a:ea typeface="Avenir Heavy"/>
                <a:cs typeface="Avenir Heavy"/>
                <a:sym typeface="Avenir Heavy"/>
              </a:defRPr>
            </a:pPr>
            <a:r>
              <a:rPr i="1" dirty="0">
                <a:solidFill>
                  <a:schemeClr val="tx1">
                    <a:lumMod val="50000"/>
                  </a:schemeClr>
                </a:solidFill>
              </a:rPr>
              <a:t>b</a:t>
            </a:r>
            <a:r>
              <a:rPr dirty="0">
                <a:solidFill>
                  <a:schemeClr val="tx1">
                    <a:lumMod val="50000"/>
                  </a:schemeClr>
                </a:solidFill>
              </a:rPr>
              <a:t>-</a:t>
            </a:r>
            <a:r>
              <a:rPr dirty="0" err="1">
                <a:solidFill>
                  <a:schemeClr val="tx1">
                    <a:lumMod val="50000"/>
                  </a:schemeClr>
                </a:solidFill>
              </a:rPr>
              <a:t>mesogenesis</a:t>
            </a:r>
            <a:endParaRPr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399" name="Mechanism for baryogenesis &amp; DM where regular + dark baryon asymmetries produced in CPV decays of B mesons"/>
          <p:cNvSpPr txBox="1"/>
          <p:nvPr/>
        </p:nvSpPr>
        <p:spPr>
          <a:xfrm>
            <a:off x="338640" y="2152650"/>
            <a:ext cx="12327519" cy="10259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spAutoFit/>
          </a:bodyPr>
          <a:lstStyle/>
          <a:p>
            <a:pPr marL="571500" indent="-508000" algn="l">
              <a:spcBef>
                <a:spcPts val="1000"/>
              </a:spcBef>
              <a:buSzPct val="90000"/>
              <a:buChar char="•"/>
              <a:defRPr sz="3000">
                <a:latin typeface="Avenir Book"/>
                <a:ea typeface="Avenir Book"/>
                <a:cs typeface="Avenir Book"/>
                <a:sym typeface="Avenir Book"/>
              </a:defRPr>
            </a:pPr>
            <a:r>
              <a:rPr dirty="0">
                <a:solidFill>
                  <a:schemeClr val="tx1">
                    <a:lumMod val="50000"/>
                  </a:schemeClr>
                </a:solidFill>
              </a:rPr>
              <a:t>Mechanism for baryogenesis &amp; DM where regular + dark baryon asymmetries produced in CPV decays of </a:t>
            </a:r>
            <a:r>
              <a:rPr dirty="0">
                <a:solidFill>
                  <a:schemeClr val="tx1">
                    <a:lumMod val="50000"/>
                  </a:schemeClr>
                </a:solidFill>
                <a:latin typeface="Avenir Book Oblique"/>
                <a:ea typeface="Avenir Book Oblique"/>
                <a:cs typeface="Avenir Book Oblique"/>
                <a:sym typeface="Avenir Book Oblique"/>
              </a:rPr>
              <a:t>B</a:t>
            </a:r>
            <a:r>
              <a:rPr dirty="0">
                <a:solidFill>
                  <a:schemeClr val="tx1">
                    <a:lumMod val="50000"/>
                  </a:schemeClr>
                </a:solidFill>
              </a:rPr>
              <a:t> mesons</a:t>
            </a:r>
          </a:p>
        </p:txBody>
      </p:sp>
      <p:sp>
        <p:nvSpPr>
          <p:cNvPr id="401" name="Rare example of viable baryogenesis mechanism in models with low reheat temperatures (                        )"/>
          <p:cNvSpPr txBox="1"/>
          <p:nvPr/>
        </p:nvSpPr>
        <p:spPr>
          <a:xfrm>
            <a:off x="338640" y="3898831"/>
            <a:ext cx="12327519" cy="56425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spAutoFit/>
          </a:bodyPr>
          <a:lstStyle>
            <a:lvl1pPr marL="571500" indent="-508000" algn="l">
              <a:spcBef>
                <a:spcPts val="1000"/>
              </a:spcBef>
              <a:buSzPct val="90000"/>
              <a:buChar char="•"/>
              <a:defRPr sz="3000">
                <a:latin typeface="Avenir Book"/>
                <a:ea typeface="Avenir Book"/>
                <a:cs typeface="Avenir Book"/>
                <a:sym typeface="Avenir Book"/>
              </a:defRPr>
            </a:lvl1pPr>
          </a:lstStyle>
          <a:p>
            <a:r>
              <a:rPr lang="en-US" dirty="0">
                <a:solidFill>
                  <a:schemeClr val="tx1">
                    <a:lumMod val="50000"/>
                  </a:schemeClr>
                </a:solidFill>
              </a:rPr>
              <a:t>Viable </a:t>
            </a:r>
            <a:r>
              <a:rPr dirty="0">
                <a:solidFill>
                  <a:schemeClr val="tx1">
                    <a:lumMod val="50000"/>
                  </a:schemeClr>
                </a:solidFill>
              </a:rPr>
              <a:t>baryogenesis with low reheat temperatures</a:t>
            </a:r>
            <a:r>
              <a:rPr lang="en-US" dirty="0">
                <a:solidFill>
                  <a:schemeClr val="tx1">
                    <a:lumMod val="50000"/>
                  </a:schemeClr>
                </a:solidFill>
              </a:rPr>
              <a:t>,</a:t>
            </a:r>
            <a:r>
              <a:rPr dirty="0">
                <a:solidFill>
                  <a:schemeClr val="tx1">
                    <a:lumMod val="50000"/>
                  </a:schemeClr>
                </a:solidFill>
              </a:rPr>
              <a:t>                        </a:t>
            </a:r>
          </a:p>
        </p:txBody>
      </p:sp>
      <p:pic>
        <p:nvPicPr>
          <p:cNvPr id="403" name="Image" descr="Imag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33479" y="5031096"/>
            <a:ext cx="4227300" cy="3301466"/>
          </a:xfrm>
          <a:prstGeom prst="rect">
            <a:avLst/>
          </a:prstGeom>
          <a:ln w="12700">
            <a:miter lim="400000"/>
          </a:ln>
        </p:spPr>
      </p:pic>
      <p:sp>
        <p:nvSpPr>
          <p:cNvPr id="404" name="Signal depends on flavor structure; can also get e.g.,"/>
          <p:cNvSpPr txBox="1"/>
          <p:nvPr/>
        </p:nvSpPr>
        <p:spPr>
          <a:xfrm>
            <a:off x="338640" y="8636337"/>
            <a:ext cx="12503457" cy="56425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spAutoFit/>
          </a:bodyPr>
          <a:lstStyle/>
          <a:p>
            <a:pPr marL="571500" indent="-508000" algn="l">
              <a:spcBef>
                <a:spcPts val="1000"/>
              </a:spcBef>
              <a:buSzPct val="90000"/>
              <a:buChar char="•"/>
              <a:defRPr sz="3000">
                <a:latin typeface="Avenir Book"/>
                <a:ea typeface="Avenir Book"/>
                <a:cs typeface="Avenir Book"/>
                <a:sym typeface="Avenir Book"/>
              </a:defRPr>
            </a:pPr>
            <a:r>
              <a:rPr dirty="0">
                <a:solidFill>
                  <a:schemeClr val="tx1">
                    <a:lumMod val="50000"/>
                  </a:schemeClr>
                </a:solidFill>
              </a:rPr>
              <a:t>Signal depends on flavor structure; can also get </a:t>
            </a:r>
            <a:r>
              <a:rPr dirty="0">
                <a:solidFill>
                  <a:schemeClr val="tx1">
                    <a:lumMod val="50000"/>
                  </a:schemeClr>
                </a:solidFill>
                <a:latin typeface="Avenir Book Oblique"/>
                <a:ea typeface="Avenir Book Oblique"/>
                <a:cs typeface="Avenir Book Oblique"/>
                <a:sym typeface="Avenir Book Oblique"/>
              </a:rPr>
              <a:t>e.g.</a:t>
            </a:r>
            <a:r>
              <a:rPr dirty="0">
                <a:solidFill>
                  <a:schemeClr val="tx1">
                    <a:lumMod val="50000"/>
                  </a:schemeClr>
                </a:solidFill>
              </a:rPr>
              <a:t>,</a:t>
            </a:r>
          </a:p>
        </p:txBody>
      </p:sp>
      <p:pic>
        <p:nvPicPr>
          <p:cNvPr id="406" name="Image" descr="Image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54079" y="4027890"/>
            <a:ext cx="2483005" cy="342147"/>
          </a:xfrm>
          <a:prstGeom prst="rect">
            <a:avLst/>
          </a:prstGeom>
          <a:ln w="12700">
            <a:miter lim="400000"/>
          </a:ln>
        </p:spPr>
      </p:pic>
      <p:pic>
        <p:nvPicPr>
          <p:cNvPr id="407" name="Image" descr="Image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999766" y="8713291"/>
            <a:ext cx="2941563" cy="406401"/>
          </a:xfrm>
          <a:prstGeom prst="rect">
            <a:avLst/>
          </a:prstGeom>
          <a:ln w="12700">
            <a:miter lim="400000"/>
          </a:ln>
        </p:spPr>
      </p:pic>
      <p:sp>
        <p:nvSpPr>
          <p:cNvPr id="408" name="Rectangle"/>
          <p:cNvSpPr/>
          <p:nvPr/>
        </p:nvSpPr>
        <p:spPr>
          <a:xfrm>
            <a:off x="7149897" y="5423401"/>
            <a:ext cx="380146" cy="430068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>
                <a:solidFill>
                  <a:srgbClr val="F3F1D8"/>
                </a:solidFill>
                <a:effectLst>
                  <a:outerShdw blurRad="25400" dist="12700" dir="162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pic>
        <p:nvPicPr>
          <p:cNvPr id="409" name="Image" descr="Image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142405" y="5514717"/>
            <a:ext cx="395130" cy="283462"/>
          </a:xfrm>
          <a:prstGeom prst="rect">
            <a:avLst/>
          </a:prstGeom>
          <a:ln w="12700">
            <a:miter lim="400000"/>
          </a:ln>
        </p:spPr>
      </p:pic>
      <p:sp>
        <p:nvSpPr>
          <p:cNvPr id="410" name="Circle"/>
          <p:cNvSpPr/>
          <p:nvPr/>
        </p:nvSpPr>
        <p:spPr>
          <a:xfrm>
            <a:off x="8542739" y="5099943"/>
            <a:ext cx="380146" cy="380146"/>
          </a:xfrm>
          <a:prstGeom prst="ellipse">
            <a:avLst/>
          </a:prstGeom>
          <a:blipFill>
            <a:blip r:embed="rId6"/>
          </a:blipFill>
          <a:ln w="25400">
            <a:solidFill>
              <a:srgbClr val="515151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>
                <a:solidFill>
                  <a:srgbClr val="F3F1D8"/>
                </a:solidFill>
                <a:effectLst>
                  <a:outerShdw blurRad="25400" dist="12700" dir="162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412" name="ϕD"/>
          <p:cNvSpPr txBox="1"/>
          <p:nvPr/>
        </p:nvSpPr>
        <p:spPr>
          <a:xfrm>
            <a:off x="8557729" y="5064453"/>
            <a:ext cx="358205" cy="41036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>
              <a:defRPr sz="1500" i="1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sz="2000" dirty="0" err="1"/>
              <a:t>ϕ</a:t>
            </a:r>
            <a:r>
              <a:rPr sz="2000" baseline="-5999" dirty="0" err="1"/>
              <a:t>D</a:t>
            </a:r>
            <a:endParaRPr sz="2000" baseline="-5999" dirty="0"/>
          </a:p>
        </p:txBody>
      </p:sp>
      <p:sp>
        <p:nvSpPr>
          <p:cNvPr id="4" name="BaBar, PRL 128, 021802 (2022), arXiv:2106.08529">
            <a:extLst>
              <a:ext uri="{FF2B5EF4-FFF2-40B4-BE49-F238E27FC236}">
                <a16:creationId xmlns:a16="http://schemas.microsoft.com/office/drawing/2014/main" id="{BC4BB967-9278-56FD-755F-EDF52FB866EC}"/>
              </a:ext>
            </a:extLst>
          </p:cNvPr>
          <p:cNvSpPr txBox="1"/>
          <p:nvPr/>
        </p:nvSpPr>
        <p:spPr>
          <a:xfrm>
            <a:off x="123986" y="3136851"/>
            <a:ext cx="12423596" cy="3795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anchor="ctr">
            <a:spAutoFit/>
          </a:bodyPr>
          <a:lstStyle/>
          <a:p>
            <a:pPr algn="r">
              <a:defRPr sz="2000">
                <a:solidFill>
                  <a:srgbClr val="414141"/>
                </a:solidFill>
                <a:latin typeface="Avenir Book"/>
                <a:ea typeface="Avenir Book"/>
                <a:cs typeface="Avenir Book"/>
                <a:sym typeface="Avenir Book"/>
              </a:defRPr>
            </a:pPr>
            <a:r>
              <a:rPr lang="en-US" sz="1800" dirty="0">
                <a:solidFill>
                  <a:schemeClr val="tx1">
                    <a:lumMod val="50000"/>
                  </a:schemeClr>
                </a:solidFill>
                <a:hlinkClick r:id="rId7"/>
              </a:rPr>
              <a:t>G. </a:t>
            </a:r>
            <a:r>
              <a:rPr lang="en-US" sz="1800" dirty="0" err="1">
                <a:solidFill>
                  <a:schemeClr val="tx1">
                    <a:lumMod val="50000"/>
                  </a:schemeClr>
                </a:solidFill>
                <a:hlinkClick r:id="rId7"/>
              </a:rPr>
              <a:t>Elor</a:t>
            </a:r>
            <a:r>
              <a:rPr lang="en-US" sz="1800" dirty="0">
                <a:solidFill>
                  <a:schemeClr val="tx1">
                    <a:lumMod val="50000"/>
                  </a:schemeClr>
                </a:solidFill>
                <a:hlinkClick r:id="rId7"/>
              </a:rPr>
              <a:t>, M. Escudero, A. Nelson, PRD 99, 035031 (2019)</a:t>
            </a:r>
            <a:r>
              <a:rPr lang="en-US" sz="1800" dirty="0">
                <a:solidFill>
                  <a:schemeClr val="tx1">
                    <a:lumMod val="50000"/>
                  </a:schemeClr>
                </a:solidFill>
              </a:rPr>
              <a:t>; </a:t>
            </a:r>
            <a:r>
              <a:rPr lang="en-US" sz="1800" dirty="0">
                <a:solidFill>
                  <a:schemeClr val="tx1">
                    <a:lumMod val="50000"/>
                  </a:schemeClr>
                </a:solidFill>
                <a:hlinkClick r:id="rId8"/>
              </a:rPr>
              <a:t>F. Elahi, G. </a:t>
            </a:r>
            <a:r>
              <a:rPr lang="en-US" sz="1800" dirty="0" err="1">
                <a:solidFill>
                  <a:schemeClr val="tx1">
                    <a:lumMod val="50000"/>
                  </a:schemeClr>
                </a:solidFill>
                <a:hlinkClick r:id="rId8"/>
              </a:rPr>
              <a:t>Elor</a:t>
            </a:r>
            <a:r>
              <a:rPr lang="en-US" sz="1800" dirty="0">
                <a:solidFill>
                  <a:schemeClr val="tx1">
                    <a:lumMod val="50000"/>
                  </a:schemeClr>
                </a:solidFill>
                <a:hlinkClick r:id="rId8"/>
              </a:rPr>
              <a:t>, R. McGehee, PRD 105, 055024 (2022)</a:t>
            </a:r>
            <a:endParaRPr sz="1800" dirty="0">
              <a:solidFill>
                <a:schemeClr val="tx1">
                  <a:lumMod val="50000"/>
                </a:schemeClr>
              </a:solidFill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FABAEBB-5679-D1F6-197F-7E045CEB0134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063281" y="4944445"/>
            <a:ext cx="4826000" cy="5207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814B8A2F-3293-4901-17D2-B12C729937B6}"/>
              </a:ext>
            </a:extLst>
          </p:cNvPr>
          <p:cNvSpPr txBox="1"/>
          <p:nvPr/>
        </p:nvSpPr>
        <p:spPr>
          <a:xfrm>
            <a:off x="9197654" y="4977832"/>
            <a:ext cx="1971694" cy="48731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2500" b="0" i="0" u="none" strike="noStrike" cap="none" spc="0" normalizeH="0" baseline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FillTx/>
                <a:latin typeface="Avenir Book" panose="02000503020000020003" pitchFamily="2" charset="0"/>
                <a:sym typeface="Palatino"/>
              </a:rPr>
              <a:t>(dark baryon)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F53C6A1-0DD6-951C-0858-4316B9678D38}"/>
              </a:ext>
            </a:extLst>
          </p:cNvPr>
          <p:cNvSpPr txBox="1"/>
          <p:nvPr/>
        </p:nvSpPr>
        <p:spPr>
          <a:xfrm>
            <a:off x="9181966" y="7167618"/>
            <a:ext cx="1812997" cy="48731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2500" b="0" i="0" u="none" strike="noStrike" cap="none" spc="0" normalizeH="0" baseline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FillTx/>
                <a:latin typeface="Avenir Book" panose="02000503020000020003" pitchFamily="2" charset="0"/>
                <a:sym typeface="Palatino"/>
              </a:rPr>
              <a:t>(SM baryon)</a:t>
            </a:r>
          </a:p>
        </p:txBody>
      </p:sp>
    </p:spTree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llRMESv2.pdf" descr="allRMESv2.pdf">
            <a:extLst>
              <a:ext uri="{FF2B5EF4-FFF2-40B4-BE49-F238E27FC236}">
                <a16:creationId xmlns:a16="http://schemas.microsoft.com/office/drawing/2014/main" id="{128F1FC6-1F6C-D03B-85CE-83393294FA5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56568" y="4309394"/>
            <a:ext cx="7736062" cy="5266525"/>
          </a:xfrm>
          <a:prstGeom prst="rect">
            <a:avLst/>
          </a:prstGeom>
          <a:ln w="12700">
            <a:miter lim="400000"/>
          </a:ln>
        </p:spPr>
      </p:pic>
      <p:sp>
        <p:nvSpPr>
          <p:cNvPr id="414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rPr/>
              <a:t>12</a:t>
            </a:fld>
            <a:endParaRPr/>
          </a:p>
        </p:txBody>
      </p:sp>
      <p:sp>
        <p:nvSpPr>
          <p:cNvPr id="415" name="Text"/>
          <p:cNvSpPr txBox="1"/>
          <p:nvPr/>
        </p:nvSpPr>
        <p:spPr>
          <a:xfrm>
            <a:off x="6324599" y="9258300"/>
            <a:ext cx="342901" cy="406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>
            <a:spAutoFit/>
          </a:bodyPr>
          <a:lstStyle>
            <a:lvl1pPr>
              <a:defRPr sz="1800">
                <a:solidFill>
                  <a:srgbClr val="4C4946"/>
                </a:solidFill>
              </a:defRPr>
            </a:lvl1pPr>
          </a:lstStyle>
          <a:p>
            <a:fld id="{86CB4B4D-7CA3-9044-876B-883B54F8677D}" type="slidenum">
              <a:rPr/>
              <a:t>12</a:t>
            </a:fld>
            <a:endParaRPr/>
          </a:p>
        </p:txBody>
      </p:sp>
      <p:sp>
        <p:nvSpPr>
          <p:cNvPr id="416" name="b-mesogenesis"/>
          <p:cNvSpPr txBox="1">
            <a:spLocks noGrp="1"/>
          </p:cNvSpPr>
          <p:nvPr>
            <p:ph type="title"/>
          </p:nvPr>
        </p:nvSpPr>
        <p:spPr>
          <a:xfrm>
            <a:off x="-205413" y="855330"/>
            <a:ext cx="13415626" cy="1143000"/>
          </a:xfrm>
          <a:prstGeom prst="rect">
            <a:avLst/>
          </a:prstGeom>
        </p:spPr>
        <p:txBody>
          <a:bodyPr anchor="b">
            <a:no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  <a:defRPr cap="all" spc="280">
                <a:solidFill>
                  <a:srgbClr val="5C554F"/>
                </a:solidFill>
                <a:latin typeface="Avenir Heavy"/>
                <a:ea typeface="Avenir Heavy"/>
                <a:cs typeface="Avenir Heavy"/>
                <a:sym typeface="Avenir Heavy"/>
              </a:defRPr>
            </a:pPr>
            <a:r>
              <a:rPr i="1" dirty="0">
                <a:solidFill>
                  <a:schemeClr val="tx1">
                    <a:lumMod val="50000"/>
                  </a:schemeClr>
                </a:solidFill>
              </a:rPr>
              <a:t>b</a:t>
            </a:r>
            <a:r>
              <a:rPr dirty="0">
                <a:solidFill>
                  <a:schemeClr val="tx1">
                    <a:lumMod val="50000"/>
                  </a:schemeClr>
                </a:solidFill>
              </a:rPr>
              <a:t>-</a:t>
            </a:r>
            <a:r>
              <a:rPr dirty="0" err="1">
                <a:solidFill>
                  <a:schemeClr val="tx1">
                    <a:lumMod val="50000"/>
                  </a:schemeClr>
                </a:solidFill>
              </a:rPr>
              <a:t>mesogenesis</a:t>
            </a:r>
            <a:endParaRPr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417" name="Fully reconstruct hadronic decay of “tag” B meson, search for single SM baryon (    or    ) + missing mass from signal B decay"/>
          <p:cNvSpPr txBox="1"/>
          <p:nvPr/>
        </p:nvSpPr>
        <p:spPr>
          <a:xfrm>
            <a:off x="338640" y="2192082"/>
            <a:ext cx="12327519" cy="10259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spAutoFit/>
          </a:bodyPr>
          <a:lstStyle/>
          <a:p>
            <a:pPr marL="571500" indent="-508000" algn="l">
              <a:spcBef>
                <a:spcPts val="1000"/>
              </a:spcBef>
              <a:buSzPct val="90000"/>
              <a:buChar char="•"/>
              <a:defRPr sz="3000">
                <a:latin typeface="Avenir Book"/>
                <a:ea typeface="Avenir Book"/>
                <a:cs typeface="Avenir Book"/>
                <a:sym typeface="Avenir Book"/>
              </a:defRPr>
            </a:pPr>
            <a:r>
              <a:rPr dirty="0">
                <a:solidFill>
                  <a:schemeClr val="tx1">
                    <a:lumMod val="50000"/>
                  </a:schemeClr>
                </a:solidFill>
              </a:rPr>
              <a:t>Fully reconstruct hadronic decay of “tag” </a:t>
            </a:r>
            <a:r>
              <a:rPr dirty="0">
                <a:solidFill>
                  <a:schemeClr val="tx1">
                    <a:lumMod val="50000"/>
                  </a:schemeClr>
                </a:solidFill>
                <a:latin typeface="Avenir Book Oblique"/>
                <a:ea typeface="Avenir Book Oblique"/>
                <a:cs typeface="Avenir Book Oblique"/>
                <a:sym typeface="Avenir Book Oblique"/>
              </a:rPr>
              <a:t>B</a:t>
            </a:r>
            <a:r>
              <a:rPr dirty="0">
                <a:solidFill>
                  <a:schemeClr val="tx1">
                    <a:lumMod val="50000"/>
                  </a:schemeClr>
                </a:solidFill>
              </a:rPr>
              <a:t> meson, search for single SM baryon (    or    ) + missing mass from signal </a:t>
            </a:r>
            <a:r>
              <a:rPr dirty="0">
                <a:solidFill>
                  <a:schemeClr val="tx1">
                    <a:lumMod val="50000"/>
                  </a:schemeClr>
                </a:solidFill>
                <a:latin typeface="Avenir Book Oblique"/>
                <a:ea typeface="Avenir Book Oblique"/>
                <a:cs typeface="Avenir Book Oblique"/>
                <a:sym typeface="Avenir Book Oblique"/>
              </a:rPr>
              <a:t>B</a:t>
            </a:r>
            <a:r>
              <a:rPr dirty="0">
                <a:solidFill>
                  <a:schemeClr val="tx1">
                    <a:lumMod val="50000"/>
                  </a:schemeClr>
                </a:solidFill>
              </a:rPr>
              <a:t> decay</a:t>
            </a:r>
          </a:p>
        </p:txBody>
      </p:sp>
      <p:pic>
        <p:nvPicPr>
          <p:cNvPr id="420" name="Image" descr="Image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58984" y="2748687"/>
            <a:ext cx="258424" cy="290726"/>
          </a:xfrm>
          <a:prstGeom prst="rect">
            <a:avLst/>
          </a:prstGeom>
          <a:ln w="12700">
            <a:miter lim="400000"/>
          </a:ln>
        </p:spPr>
      </p:pic>
      <p:pic>
        <p:nvPicPr>
          <p:cNvPr id="421" name="Image" descr="Image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95928" y="2817849"/>
            <a:ext cx="254001" cy="304801"/>
          </a:xfrm>
          <a:prstGeom prst="rect">
            <a:avLst/>
          </a:prstGeom>
          <a:ln w="12700">
            <a:miter lim="400000"/>
          </a:ln>
        </p:spPr>
      </p:pic>
      <p:sp>
        <p:nvSpPr>
          <p:cNvPr id="423" name="Derive data/MC rescaling factors using side bands"/>
          <p:cNvSpPr txBox="1"/>
          <p:nvPr/>
        </p:nvSpPr>
        <p:spPr>
          <a:xfrm>
            <a:off x="338640" y="3364136"/>
            <a:ext cx="12327519" cy="56425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spAutoFit/>
          </a:bodyPr>
          <a:lstStyle>
            <a:lvl1pPr marL="571500" indent="-508000" algn="l">
              <a:spcBef>
                <a:spcPts val="1000"/>
              </a:spcBef>
              <a:buSzPct val="90000"/>
              <a:buChar char="•"/>
              <a:defRPr sz="3000">
                <a:latin typeface="Avenir Book"/>
                <a:ea typeface="Avenir Book"/>
                <a:cs typeface="Avenir Book"/>
                <a:sym typeface="Avenir Book"/>
              </a:defRPr>
            </a:lvl1pPr>
          </a:lstStyle>
          <a:p>
            <a:r>
              <a:rPr lang="en-US" dirty="0">
                <a:solidFill>
                  <a:schemeClr val="tx1">
                    <a:lumMod val="50000"/>
                  </a:schemeClr>
                </a:solidFill>
              </a:rPr>
              <a:t>Use data to derive MC corrections due to missing decay modes</a:t>
            </a:r>
            <a:endParaRPr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426" name="BaBar"/>
          <p:cNvSpPr txBox="1"/>
          <p:nvPr/>
        </p:nvSpPr>
        <p:spPr>
          <a:xfrm>
            <a:off x="8229600" y="4753064"/>
            <a:ext cx="1418218" cy="48731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anchor="ctr">
            <a:spAutoFit/>
          </a:bodyPr>
          <a:lstStyle>
            <a:lvl1pPr algn="l">
              <a:defRPr sz="1600" i="1" cap="small">
                <a:solidFill>
                  <a:srgbClr val="000000"/>
                </a:solidFill>
                <a:latin typeface="Avenir Heavy"/>
                <a:ea typeface="Avenir Heavy"/>
                <a:cs typeface="Avenir Heavy"/>
                <a:sym typeface="Avenir Heavy"/>
              </a:defRPr>
            </a:lvl1pPr>
          </a:lstStyle>
          <a:p>
            <a:pPr>
              <a:defRPr i="0" cap="none"/>
            </a:pPr>
            <a:r>
              <a:rPr sz="2500" i="1" cap="small" dirty="0" err="1"/>
              <a:t>BaBar</a:t>
            </a:r>
            <a:endParaRPr sz="2500" i="1" cap="small" dirty="0"/>
          </a:p>
        </p:txBody>
      </p:sp>
      <p:sp>
        <p:nvSpPr>
          <p:cNvPr id="2" name="BaBar, arXiv:2302.00208 + preliminary results">
            <a:extLst>
              <a:ext uri="{FF2B5EF4-FFF2-40B4-BE49-F238E27FC236}">
                <a16:creationId xmlns:a16="http://schemas.microsoft.com/office/drawing/2014/main" id="{F5B9F940-6A80-0C08-0BDA-10BB8CAE52E5}"/>
              </a:ext>
            </a:extLst>
          </p:cNvPr>
          <p:cNvSpPr txBox="1"/>
          <p:nvPr/>
        </p:nvSpPr>
        <p:spPr>
          <a:xfrm>
            <a:off x="3058984" y="207566"/>
            <a:ext cx="9516145" cy="41036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anchor="ctr">
            <a:spAutoFit/>
          </a:bodyPr>
          <a:lstStyle/>
          <a:p>
            <a:pPr algn="r">
              <a:defRPr sz="2000">
                <a:solidFill>
                  <a:srgbClr val="414141"/>
                </a:solidFill>
                <a:latin typeface="Avenir Book"/>
                <a:ea typeface="Avenir Book"/>
                <a:cs typeface="Avenir Book"/>
                <a:sym typeface="Avenir Book"/>
              </a:defRPr>
            </a:pPr>
            <a:r>
              <a:rPr lang="en-US" cap="small" dirty="0" err="1">
                <a:latin typeface="Avenir Book Oblique"/>
                <a:ea typeface="Avenir Book Oblique"/>
                <a:cs typeface="Avenir Book Oblique"/>
                <a:sym typeface="Avenir Book Oblique"/>
              </a:rPr>
              <a:t>BaBar</a:t>
            </a:r>
            <a:r>
              <a:rPr lang="en-US" cap="small" dirty="0">
                <a:latin typeface="Avenir Book Oblique"/>
                <a:ea typeface="Avenir Book Oblique"/>
                <a:cs typeface="Avenir Book Oblique"/>
                <a:sym typeface="Avenir Book Oblique"/>
              </a:rPr>
              <a:t>, </a:t>
            </a:r>
            <a:r>
              <a:rPr lang="en-US" dirty="0"/>
              <a:t>PRD 107, 092001 (2023) &amp; arXiv:2306.08490 (submitted to PRL)</a:t>
            </a:r>
          </a:p>
        </p:txBody>
      </p:sp>
      <p:pic>
        <p:nvPicPr>
          <p:cNvPr id="4" name="Image" descr="Image">
            <a:extLst>
              <a:ext uri="{FF2B5EF4-FFF2-40B4-BE49-F238E27FC236}">
                <a16:creationId xmlns:a16="http://schemas.microsoft.com/office/drawing/2014/main" id="{A246FF59-BBEE-94C0-6777-65BEAFE40B7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31617" y="4074525"/>
            <a:ext cx="2941563" cy="40640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1" name="Image" descr="Imag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91858" y="4193858"/>
            <a:ext cx="7221081" cy="5518142"/>
          </a:xfrm>
          <a:prstGeom prst="rect">
            <a:avLst/>
          </a:prstGeom>
          <a:ln w="12700">
            <a:miter lim="400000"/>
          </a:ln>
        </p:spPr>
      </p:pic>
      <p:sp>
        <p:nvSpPr>
          <p:cNvPr id="434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rPr/>
              <a:t>13</a:t>
            </a:fld>
            <a:endParaRPr/>
          </a:p>
        </p:txBody>
      </p:sp>
      <p:sp>
        <p:nvSpPr>
          <p:cNvPr id="435" name="Text"/>
          <p:cNvSpPr txBox="1"/>
          <p:nvPr/>
        </p:nvSpPr>
        <p:spPr>
          <a:xfrm>
            <a:off x="6324599" y="9258300"/>
            <a:ext cx="342901" cy="406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>
            <a:spAutoFit/>
          </a:bodyPr>
          <a:lstStyle>
            <a:lvl1pPr>
              <a:defRPr sz="1800">
                <a:solidFill>
                  <a:srgbClr val="4C4946"/>
                </a:solidFill>
              </a:defRPr>
            </a:lvl1pPr>
          </a:lstStyle>
          <a:p>
            <a:fld id="{86CB4B4D-7CA3-9044-876B-883B54F8677D}" type="slidenum">
              <a:rPr/>
              <a:t>13</a:t>
            </a:fld>
            <a:endParaRPr/>
          </a:p>
        </p:txBody>
      </p:sp>
      <p:sp>
        <p:nvSpPr>
          <p:cNvPr id="436" name="b-mesogenesis results"/>
          <p:cNvSpPr txBox="1">
            <a:spLocks noGrp="1"/>
          </p:cNvSpPr>
          <p:nvPr>
            <p:ph type="title"/>
          </p:nvPr>
        </p:nvSpPr>
        <p:spPr>
          <a:xfrm>
            <a:off x="-205413" y="825500"/>
            <a:ext cx="13415626" cy="1143000"/>
          </a:xfrm>
          <a:prstGeom prst="rect">
            <a:avLst/>
          </a:prstGeom>
        </p:spPr>
        <p:txBody>
          <a:bodyPr anchor="b">
            <a:no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  <a:defRPr cap="all" spc="280">
                <a:solidFill>
                  <a:srgbClr val="5C554F"/>
                </a:solidFill>
                <a:latin typeface="Avenir Heavy"/>
                <a:ea typeface="Avenir Heavy"/>
                <a:cs typeface="Avenir Heavy"/>
                <a:sym typeface="Avenir Heavy"/>
              </a:defRPr>
            </a:pPr>
            <a:r>
              <a:rPr i="1" dirty="0">
                <a:solidFill>
                  <a:schemeClr val="tx1">
                    <a:lumMod val="50000"/>
                  </a:schemeClr>
                </a:solidFill>
              </a:rPr>
              <a:t>b</a:t>
            </a:r>
            <a:r>
              <a:rPr dirty="0">
                <a:solidFill>
                  <a:schemeClr val="tx1">
                    <a:lumMod val="50000"/>
                  </a:schemeClr>
                </a:solidFill>
              </a:rPr>
              <a:t>-</a:t>
            </a:r>
            <a:r>
              <a:rPr dirty="0" err="1">
                <a:solidFill>
                  <a:schemeClr val="tx1">
                    <a:lumMod val="50000"/>
                  </a:schemeClr>
                </a:solidFill>
              </a:rPr>
              <a:t>mesogenesis</a:t>
            </a:r>
            <a:r>
              <a:rPr dirty="0">
                <a:solidFill>
                  <a:schemeClr val="tx1">
                    <a:lumMod val="50000"/>
                  </a:schemeClr>
                </a:solidFill>
              </a:rPr>
              <a:t> results</a:t>
            </a:r>
          </a:p>
        </p:txBody>
      </p:sp>
      <p:sp>
        <p:nvSpPr>
          <p:cNvPr id="438" name="No significant signal is seen: set limits on signal branching fraction using profile likelihood method (also set limits on RPV SUSY model)"/>
          <p:cNvSpPr txBox="1"/>
          <p:nvPr/>
        </p:nvSpPr>
        <p:spPr>
          <a:xfrm>
            <a:off x="338640" y="2234739"/>
            <a:ext cx="12327519" cy="10259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spAutoFit/>
          </a:bodyPr>
          <a:lstStyle>
            <a:lvl1pPr marL="571500" indent="-508000" algn="l">
              <a:spcBef>
                <a:spcPts val="1000"/>
              </a:spcBef>
              <a:buSzPct val="90000"/>
              <a:buChar char="•"/>
              <a:defRPr sz="3000">
                <a:latin typeface="Avenir Book"/>
                <a:ea typeface="Avenir Book"/>
                <a:cs typeface="Avenir Book"/>
                <a:sym typeface="Avenir Book"/>
              </a:defRPr>
            </a:lvl1pPr>
          </a:lstStyle>
          <a:p>
            <a:r>
              <a:rPr dirty="0">
                <a:solidFill>
                  <a:schemeClr val="tx1">
                    <a:lumMod val="50000"/>
                  </a:schemeClr>
                </a:solidFill>
              </a:rPr>
              <a:t>No significant signal is seen: set</a:t>
            </a:r>
            <a:r>
              <a:rPr lang="en-US" dirty="0">
                <a:solidFill>
                  <a:schemeClr val="tx1">
                    <a:lumMod val="50000"/>
                  </a:schemeClr>
                </a:solidFill>
              </a:rPr>
              <a:t> 90% CL</a:t>
            </a:r>
            <a:r>
              <a:rPr dirty="0">
                <a:solidFill>
                  <a:schemeClr val="tx1">
                    <a:lumMod val="50000"/>
                  </a:schemeClr>
                </a:solidFill>
              </a:rPr>
              <a:t> limits on signal branching fraction</a:t>
            </a:r>
          </a:p>
        </p:txBody>
      </p:sp>
      <p:sp>
        <p:nvSpPr>
          <p:cNvPr id="442" name="Shaded regions are branching fractions predicted from mesogenesis"/>
          <p:cNvSpPr txBox="1"/>
          <p:nvPr/>
        </p:nvSpPr>
        <p:spPr>
          <a:xfrm>
            <a:off x="338640" y="3293034"/>
            <a:ext cx="12327519" cy="56425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spAutoFit/>
          </a:bodyPr>
          <a:lstStyle>
            <a:lvl1pPr marL="571500" indent="-508000" algn="l">
              <a:spcBef>
                <a:spcPts val="1000"/>
              </a:spcBef>
              <a:buSzPct val="90000"/>
              <a:buChar char="•"/>
              <a:defRPr sz="3000">
                <a:latin typeface="Avenir Book"/>
                <a:ea typeface="Avenir Book"/>
                <a:cs typeface="Avenir Book"/>
                <a:sym typeface="Avenir Book"/>
              </a:defRPr>
            </a:lvl1pPr>
          </a:lstStyle>
          <a:p>
            <a:r>
              <a:rPr dirty="0">
                <a:solidFill>
                  <a:schemeClr val="tx1">
                    <a:lumMod val="50000"/>
                  </a:schemeClr>
                </a:solidFill>
              </a:rPr>
              <a:t>Shaded regions are branching fractions predicted from </a:t>
            </a:r>
            <a:r>
              <a:rPr dirty="0" err="1">
                <a:solidFill>
                  <a:schemeClr val="tx1">
                    <a:lumMod val="50000"/>
                  </a:schemeClr>
                </a:solidFill>
              </a:rPr>
              <a:t>mesogenesis</a:t>
            </a:r>
            <a:endParaRPr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443" name="BaBar preliminary"/>
          <p:cNvSpPr txBox="1"/>
          <p:nvPr/>
        </p:nvSpPr>
        <p:spPr>
          <a:xfrm>
            <a:off x="4388260" y="4717330"/>
            <a:ext cx="3509165" cy="48731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algn="l">
              <a:defRPr sz="1600">
                <a:solidFill>
                  <a:srgbClr val="000000"/>
                </a:solidFill>
                <a:latin typeface="Avenir Heavy"/>
                <a:ea typeface="Avenir Heavy"/>
                <a:cs typeface="Avenir Heavy"/>
                <a:sym typeface="Avenir Heavy"/>
              </a:defRPr>
            </a:pPr>
            <a:r>
              <a:rPr sz="2500" i="1" cap="small" dirty="0" err="1"/>
              <a:t>BaBar</a:t>
            </a:r>
            <a:endParaRPr sz="2500" dirty="0"/>
          </a:p>
        </p:txBody>
      </p:sp>
      <p:pic>
        <p:nvPicPr>
          <p:cNvPr id="444" name="Image" descr="Image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96718" y="3952503"/>
            <a:ext cx="2941563" cy="406401"/>
          </a:xfrm>
          <a:prstGeom prst="rect">
            <a:avLst/>
          </a:prstGeom>
          <a:ln w="12700">
            <a:miter lim="400000"/>
          </a:ln>
        </p:spPr>
      </p:pic>
      <p:sp>
        <p:nvSpPr>
          <p:cNvPr id="3" name="BaBar, arXiv:2302.00208 + preliminary results">
            <a:extLst>
              <a:ext uri="{FF2B5EF4-FFF2-40B4-BE49-F238E27FC236}">
                <a16:creationId xmlns:a16="http://schemas.microsoft.com/office/drawing/2014/main" id="{ABA5E81A-7034-A255-2656-DEDBB0DCC2A1}"/>
              </a:ext>
            </a:extLst>
          </p:cNvPr>
          <p:cNvSpPr txBox="1"/>
          <p:nvPr/>
        </p:nvSpPr>
        <p:spPr>
          <a:xfrm>
            <a:off x="338640" y="8928100"/>
            <a:ext cx="3509165" cy="71814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anchor="ctr">
            <a:spAutoFit/>
          </a:bodyPr>
          <a:lstStyle/>
          <a:p>
            <a:pPr algn="l">
              <a:defRPr sz="2000">
                <a:solidFill>
                  <a:srgbClr val="414141"/>
                </a:solidFill>
                <a:latin typeface="Avenir Book"/>
                <a:ea typeface="Avenir Book"/>
                <a:cs typeface="Avenir Book"/>
                <a:sym typeface="Avenir Book"/>
              </a:defRPr>
            </a:pPr>
            <a:r>
              <a:rPr lang="en-US" cap="small" dirty="0" err="1">
                <a:solidFill>
                  <a:schemeClr val="bg2">
                    <a:lumMod val="10000"/>
                  </a:schemeClr>
                </a:solidFill>
                <a:latin typeface="Avenir Book Oblique"/>
                <a:ea typeface="Avenir Book Oblique"/>
                <a:cs typeface="Avenir Book Oblique"/>
                <a:sym typeface="Avenir Book Oblique"/>
              </a:rPr>
              <a:t>BaBar</a:t>
            </a:r>
            <a:r>
              <a:rPr lang="en-US" cap="small" dirty="0">
                <a:solidFill>
                  <a:schemeClr val="bg2">
                    <a:lumMod val="10000"/>
                  </a:schemeClr>
                </a:solidFill>
                <a:latin typeface="Avenir Book Oblique"/>
                <a:ea typeface="Avenir Book Oblique"/>
                <a:cs typeface="Avenir Book Oblique"/>
                <a:sym typeface="Avenir Book Oblique"/>
              </a:rPr>
              <a:t>, </a:t>
            </a:r>
            <a:r>
              <a:rPr lang="en-US" dirty="0">
                <a:solidFill>
                  <a:schemeClr val="bg2">
                    <a:lumMod val="10000"/>
                  </a:schemeClr>
                </a:solidFill>
              </a:rPr>
              <a:t>arXiv:2306.08490, submitted to PRL</a:t>
            </a:r>
          </a:p>
        </p:txBody>
      </p:sp>
    </p:spTree>
  </p:cSld>
  <p:clrMapOvr>
    <a:masterClrMapping/>
  </p:clrMapOvr>
  <p:transition spd="med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rPr/>
              <a:t>14</a:t>
            </a:fld>
            <a:endParaRPr/>
          </a:p>
        </p:txBody>
      </p:sp>
      <p:sp>
        <p:nvSpPr>
          <p:cNvPr id="449" name="B factories are among the best experiments to search for GeV-scale hidden sectors"/>
          <p:cNvSpPr txBox="1"/>
          <p:nvPr/>
        </p:nvSpPr>
        <p:spPr>
          <a:xfrm>
            <a:off x="496108" y="2626541"/>
            <a:ext cx="12354321" cy="10259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marL="571500" indent="-508000" algn="l">
              <a:spcBef>
                <a:spcPts val="1000"/>
              </a:spcBef>
              <a:buSzPct val="90000"/>
              <a:buChar char="•"/>
              <a:defRPr sz="3000">
                <a:latin typeface="Avenir Book"/>
                <a:ea typeface="Avenir Book"/>
                <a:cs typeface="Avenir Book"/>
                <a:sym typeface="Avenir Book"/>
              </a:defRPr>
            </a:pPr>
            <a:r>
              <a:rPr dirty="0">
                <a:solidFill>
                  <a:schemeClr val="tx1">
                    <a:lumMod val="50000"/>
                  </a:schemeClr>
                </a:solidFill>
                <a:latin typeface="Avenir Book Oblique"/>
                <a:ea typeface="Avenir Book Oblique"/>
                <a:cs typeface="Avenir Book Oblique"/>
                <a:sym typeface="Avenir Book Oblique"/>
              </a:rPr>
              <a:t>B </a:t>
            </a:r>
            <a:r>
              <a:rPr dirty="0">
                <a:solidFill>
                  <a:schemeClr val="tx1">
                    <a:lumMod val="50000"/>
                  </a:schemeClr>
                </a:solidFill>
              </a:rPr>
              <a:t>factories are among the best experiments to search for GeV-scale hidden sectors</a:t>
            </a:r>
          </a:p>
        </p:txBody>
      </p:sp>
      <p:sp>
        <p:nvSpPr>
          <p:cNvPr id="450" name="summary"/>
          <p:cNvSpPr txBox="1">
            <a:spLocks noGrp="1"/>
          </p:cNvSpPr>
          <p:nvPr>
            <p:ph type="title"/>
          </p:nvPr>
        </p:nvSpPr>
        <p:spPr>
          <a:xfrm>
            <a:off x="-205413" y="825500"/>
            <a:ext cx="13415626" cy="1143000"/>
          </a:xfrm>
          <a:prstGeom prst="rect">
            <a:avLst/>
          </a:prstGeom>
        </p:spPr>
        <p:txBody>
          <a:bodyPr anchor="b">
            <a:no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cap="all" spc="280">
                <a:solidFill>
                  <a:srgbClr val="5C554F"/>
                </a:solidFill>
                <a:latin typeface="Avenir Heavy"/>
                <a:ea typeface="Avenir Heavy"/>
                <a:cs typeface="Avenir Heavy"/>
                <a:sym typeface="Avenir Heavy"/>
              </a:defRPr>
            </a:lvl1pPr>
          </a:lstStyle>
          <a:p>
            <a:r>
              <a:rPr dirty="0">
                <a:solidFill>
                  <a:schemeClr val="tx1">
                    <a:lumMod val="50000"/>
                  </a:schemeClr>
                </a:solidFill>
              </a:rPr>
              <a:t>summary</a:t>
            </a:r>
          </a:p>
        </p:txBody>
      </p:sp>
      <p:sp>
        <p:nvSpPr>
          <p:cNvPr id="451" name="Many years after it stopped running, BaBar continues to put out new and world-leading hidden-sector results, including recent searches for axionlike particles, DM bound states, and non-thermal models of baryogenesis + DM"/>
          <p:cNvSpPr txBox="1"/>
          <p:nvPr/>
        </p:nvSpPr>
        <p:spPr>
          <a:xfrm>
            <a:off x="518166" y="4275806"/>
            <a:ext cx="12243583" cy="10259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marL="571500" indent="-508000" algn="l">
              <a:spcBef>
                <a:spcPts val="1000"/>
              </a:spcBef>
              <a:buSzPct val="90000"/>
              <a:buChar char="•"/>
              <a:defRPr sz="3000">
                <a:latin typeface="Avenir Book"/>
                <a:ea typeface="Avenir Book"/>
                <a:cs typeface="Avenir Book"/>
                <a:sym typeface="Avenir Book"/>
              </a:defRPr>
            </a:pPr>
            <a:r>
              <a:rPr dirty="0">
                <a:solidFill>
                  <a:schemeClr val="tx1">
                    <a:lumMod val="50000"/>
                  </a:schemeClr>
                </a:solidFill>
              </a:rPr>
              <a:t>Many years after it stopped running, </a:t>
            </a:r>
            <a:r>
              <a:rPr cap="small" dirty="0" err="1">
                <a:solidFill>
                  <a:schemeClr val="tx1">
                    <a:lumMod val="50000"/>
                  </a:schemeClr>
                </a:solidFill>
                <a:latin typeface="Avenir Book Oblique"/>
                <a:ea typeface="Avenir Book Oblique"/>
                <a:cs typeface="Avenir Book Oblique"/>
                <a:sym typeface="Avenir Book Oblique"/>
              </a:rPr>
              <a:t>BaBar</a:t>
            </a:r>
            <a:r>
              <a:rPr cap="small" dirty="0">
                <a:solidFill>
                  <a:schemeClr val="tx1">
                    <a:lumMod val="50000"/>
                  </a:schemeClr>
                </a:solidFill>
                <a:latin typeface="Avenir Book Oblique"/>
                <a:ea typeface="Avenir Book Oblique"/>
                <a:cs typeface="Avenir Book Oblique"/>
                <a:sym typeface="Avenir Book Oblique"/>
              </a:rPr>
              <a:t> </a:t>
            </a:r>
            <a:r>
              <a:rPr dirty="0">
                <a:solidFill>
                  <a:schemeClr val="tx1">
                    <a:lumMod val="50000"/>
                  </a:schemeClr>
                </a:solidFill>
              </a:rPr>
              <a:t>continues to put out new and world-leading hidden-sector results</a:t>
            </a:r>
          </a:p>
        </p:txBody>
      </p:sp>
      <p:sp>
        <p:nvSpPr>
          <p:cNvPr id="452" name="There are still models that are essentially untested, and new searches at BaBar and Belle II can significantly improve sensitivity"/>
          <p:cNvSpPr txBox="1"/>
          <p:nvPr/>
        </p:nvSpPr>
        <p:spPr>
          <a:xfrm>
            <a:off x="496108" y="7574336"/>
            <a:ext cx="12354321" cy="10259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marL="571500" indent="-508000" algn="l">
              <a:spcBef>
                <a:spcPts val="1000"/>
              </a:spcBef>
              <a:buSzPct val="90000"/>
              <a:buChar char="•"/>
              <a:defRPr sz="3000">
                <a:latin typeface="Avenir Book"/>
                <a:ea typeface="Avenir Book"/>
                <a:cs typeface="Avenir Book"/>
                <a:sym typeface="Avenir Book"/>
              </a:defRPr>
            </a:pPr>
            <a:r>
              <a:rPr dirty="0">
                <a:solidFill>
                  <a:schemeClr val="tx1">
                    <a:lumMod val="50000"/>
                  </a:schemeClr>
                </a:solidFill>
              </a:rPr>
              <a:t>There are still models that are </a:t>
            </a:r>
            <a:r>
              <a:rPr lang="en-US" dirty="0">
                <a:solidFill>
                  <a:schemeClr val="tx1">
                    <a:lumMod val="50000"/>
                  </a:schemeClr>
                </a:solidFill>
              </a:rPr>
              <a:t>largely</a:t>
            </a:r>
            <a:r>
              <a:rPr dirty="0">
                <a:solidFill>
                  <a:schemeClr val="tx1">
                    <a:lumMod val="50000"/>
                  </a:schemeClr>
                </a:solidFill>
              </a:rPr>
              <a:t> untested, and new searches at </a:t>
            </a:r>
            <a:r>
              <a:rPr cap="small" dirty="0" err="1">
                <a:solidFill>
                  <a:schemeClr val="tx1">
                    <a:lumMod val="50000"/>
                  </a:schemeClr>
                </a:solidFill>
                <a:latin typeface="Avenir Book Oblique"/>
                <a:ea typeface="Avenir Book Oblique"/>
                <a:cs typeface="Avenir Book Oblique"/>
                <a:sym typeface="Avenir Book Oblique"/>
              </a:rPr>
              <a:t>BaBar</a:t>
            </a:r>
            <a:r>
              <a:rPr dirty="0">
                <a:solidFill>
                  <a:schemeClr val="tx1">
                    <a:lumMod val="50000"/>
                  </a:schemeClr>
                </a:solidFill>
              </a:rPr>
              <a:t> and Belle II can significantly improve sensitivity</a:t>
            </a:r>
          </a:p>
        </p:txBody>
      </p:sp>
      <p:sp>
        <p:nvSpPr>
          <p:cNvPr id="2" name="Many years after it stopped running, BaBar continues to put out new and world-leading hidden-sector results, including recent searches for axionlike particles, DM bound states, and non-thermal models of baryogenesis + DM">
            <a:extLst>
              <a:ext uri="{FF2B5EF4-FFF2-40B4-BE49-F238E27FC236}">
                <a16:creationId xmlns:a16="http://schemas.microsoft.com/office/drawing/2014/main" id="{19C7915C-1E89-6738-0C8C-08125ACE724E}"/>
              </a:ext>
            </a:extLst>
          </p:cNvPr>
          <p:cNvSpPr txBox="1"/>
          <p:nvPr/>
        </p:nvSpPr>
        <p:spPr>
          <a:xfrm>
            <a:off x="551477" y="5925071"/>
            <a:ext cx="12243583" cy="10259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marL="571500" indent="-508000" algn="l">
              <a:spcBef>
                <a:spcPts val="1000"/>
              </a:spcBef>
              <a:buSzPct val="90000"/>
              <a:buChar char="•"/>
              <a:defRPr sz="3000">
                <a:latin typeface="Avenir Book"/>
                <a:ea typeface="Avenir Book"/>
                <a:cs typeface="Avenir Book"/>
                <a:sym typeface="Avenir Book"/>
              </a:defRPr>
            </a:pPr>
            <a:r>
              <a:rPr lang="en-US" dirty="0">
                <a:solidFill>
                  <a:schemeClr val="tx1">
                    <a:lumMod val="50000"/>
                  </a:schemeClr>
                </a:solidFill>
              </a:rPr>
              <a:t>Presented three </a:t>
            </a:r>
            <a:r>
              <a:rPr dirty="0">
                <a:solidFill>
                  <a:schemeClr val="tx1">
                    <a:lumMod val="50000"/>
                  </a:schemeClr>
                </a:solidFill>
              </a:rPr>
              <a:t>recent searches</a:t>
            </a:r>
            <a:r>
              <a:rPr lang="en-US" dirty="0">
                <a:solidFill>
                  <a:schemeClr val="tx1">
                    <a:lumMod val="50000"/>
                  </a:schemeClr>
                </a:solidFill>
              </a:rPr>
              <a:t>: </a:t>
            </a:r>
            <a:r>
              <a:rPr dirty="0">
                <a:solidFill>
                  <a:schemeClr val="tx1">
                    <a:lumMod val="50000"/>
                  </a:schemeClr>
                </a:solidFill>
              </a:rPr>
              <a:t>axionlike particles, DM bound states, and non-thermal models of baryogenesis + DM</a:t>
            </a:r>
          </a:p>
        </p:txBody>
      </p:sp>
    </p:spTree>
  </p:cSld>
  <p:clrMapOvr>
    <a:masterClrMapping/>
  </p:clrMapOvr>
  <p:transition spd="med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311798" y="9258300"/>
            <a:ext cx="368504" cy="4191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>
            <a:lvl1pPr>
              <a:defRPr>
                <a:latin typeface="Avenir Book"/>
                <a:ea typeface="Avenir Book"/>
                <a:cs typeface="Avenir Book"/>
                <a:sym typeface="Avenir Book"/>
              </a:defRPr>
            </a:lvl1pPr>
          </a:lstStyle>
          <a:p>
            <a:fld id="{86CB4B4D-7CA3-9044-876B-883B54F8677D}" type="slidenum">
              <a:t>15</a:t>
            </a:fld>
            <a:endParaRPr/>
          </a:p>
        </p:txBody>
      </p:sp>
      <p:sp>
        <p:nvSpPr>
          <p:cNvPr id="456" name="BACKUP SLIDES"/>
          <p:cNvSpPr txBox="1"/>
          <p:nvPr/>
        </p:nvSpPr>
        <p:spPr>
          <a:xfrm>
            <a:off x="624327" y="3944939"/>
            <a:ext cx="11756146" cy="132578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spcBef>
                <a:spcPts val="1000"/>
              </a:spcBef>
              <a:defRPr sz="6000">
                <a:latin typeface="Avenir Heavy"/>
                <a:ea typeface="Avenir Heavy"/>
                <a:cs typeface="Avenir Heavy"/>
                <a:sym typeface="Avenir Heavy"/>
              </a:defRPr>
            </a:lvl1pPr>
          </a:lstStyle>
          <a:p>
            <a:r>
              <a:rPr dirty="0">
                <a:solidFill>
                  <a:schemeClr val="tx1">
                    <a:lumMod val="50000"/>
                  </a:schemeClr>
                </a:solidFill>
              </a:rPr>
              <a:t>BACKUP SLIDES</a:t>
            </a:r>
          </a:p>
        </p:txBody>
      </p:sp>
    </p:spTree>
  </p:cSld>
  <p:clrMapOvr>
    <a:masterClrMapping/>
  </p:clrMapOvr>
  <p:transition spd="med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8" name="ALP selections"/>
          <p:cNvSpPr txBox="1">
            <a:spLocks noGrp="1"/>
          </p:cNvSpPr>
          <p:nvPr>
            <p:ph type="title"/>
          </p:nvPr>
        </p:nvSpPr>
        <p:spPr>
          <a:xfrm>
            <a:off x="508000" y="787400"/>
            <a:ext cx="11988800" cy="1219200"/>
          </a:xfrm>
          <a:prstGeom prst="rect">
            <a:avLst/>
          </a:prstGeom>
        </p:spPr>
        <p:txBody>
          <a:bodyPr anchor="b">
            <a:no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  <a:defRPr i="1" cap="small" spc="280">
                <a:solidFill>
                  <a:srgbClr val="5C554F"/>
                </a:solidFill>
                <a:latin typeface="Avenir Heavy"/>
                <a:ea typeface="Avenir Heavy"/>
                <a:cs typeface="Avenir Heavy"/>
                <a:sym typeface="Avenir Heavy"/>
              </a:defRPr>
            </a:pPr>
            <a:r>
              <a:rPr i="0"/>
              <a:t>ALP </a:t>
            </a:r>
            <a:r>
              <a:rPr i="0" cap="all"/>
              <a:t>selections</a:t>
            </a:r>
          </a:p>
        </p:txBody>
      </p:sp>
      <p:sp>
        <p:nvSpPr>
          <p:cNvPr id="45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16</a:t>
            </a:fld>
            <a:endParaRPr/>
          </a:p>
        </p:txBody>
      </p:sp>
      <p:sp>
        <p:nvSpPr>
          <p:cNvPr id="460" name="Preselection: Reconstruct        candidates from         candidate and two photons"/>
          <p:cNvSpPr txBox="1"/>
          <p:nvPr/>
        </p:nvSpPr>
        <p:spPr>
          <a:xfrm>
            <a:off x="609297" y="2405529"/>
            <a:ext cx="11997293" cy="1143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marL="313266" indent="-313266" algn="l">
              <a:buSzPct val="75000"/>
              <a:buChar char="•"/>
              <a:defRPr sz="3000">
                <a:solidFill>
                  <a:srgbClr val="414141"/>
                </a:solidFill>
                <a:latin typeface="Avenir Heavy"/>
                <a:ea typeface="Avenir Heavy"/>
                <a:cs typeface="Avenir Heavy"/>
                <a:sym typeface="Avenir Heavy"/>
              </a:defRPr>
            </a:pPr>
            <a:r>
              <a:rPr dirty="0"/>
              <a:t>Preselection: </a:t>
            </a:r>
            <a:r>
              <a:rPr dirty="0">
                <a:latin typeface="Avenir Book"/>
                <a:ea typeface="Avenir Book"/>
                <a:cs typeface="Avenir Book"/>
                <a:sym typeface="Avenir Book"/>
              </a:rPr>
              <a:t>Reconstruct        candidates from         candidate and two photons </a:t>
            </a:r>
          </a:p>
        </p:txBody>
      </p:sp>
      <p:pic>
        <p:nvPicPr>
          <p:cNvPr id="461" name="B^pm.pdf" descr="B^pm.pd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47802" y="2471743"/>
            <a:ext cx="548708" cy="380737"/>
          </a:xfrm>
          <a:prstGeom prst="rect">
            <a:avLst/>
          </a:prstGeom>
          <a:ln w="12700">
            <a:miter lim="400000"/>
          </a:ln>
        </p:spPr>
      </p:pic>
      <p:pic>
        <p:nvPicPr>
          <p:cNvPr id="462" name="K^pm.pdf" descr="K^pm.pd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04152" y="2443413"/>
            <a:ext cx="633507" cy="406401"/>
          </a:xfrm>
          <a:prstGeom prst="rect">
            <a:avLst/>
          </a:prstGeom>
          <a:ln w="12700">
            <a:miter lim="400000"/>
          </a:ln>
        </p:spPr>
      </p:pic>
      <p:sp>
        <p:nvSpPr>
          <p:cNvPr id="463" name="Require"/>
          <p:cNvSpPr txBox="1"/>
          <p:nvPr/>
        </p:nvSpPr>
        <p:spPr>
          <a:xfrm>
            <a:off x="1295097" y="3702049"/>
            <a:ext cx="11997293" cy="6223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marL="313266" indent="-313266" algn="l">
              <a:buSzPct val="75000"/>
              <a:buChar char="•"/>
              <a:defRPr sz="3000">
                <a:solidFill>
                  <a:srgbClr val="414141"/>
                </a:solidFill>
                <a:latin typeface="Avenir Book"/>
                <a:ea typeface="Avenir Book"/>
                <a:cs typeface="Avenir Book"/>
                <a:sym typeface="Avenir Book"/>
              </a:defRPr>
            </a:lvl1pPr>
          </a:lstStyle>
          <a:p>
            <a:r>
              <a:t>Require</a:t>
            </a:r>
          </a:p>
        </p:txBody>
      </p:sp>
      <p:pic>
        <p:nvPicPr>
          <p:cNvPr id="464" name="m_mathrm_ES_=_sq.pdf" descr="m_mathrm_ES_=_sq.pd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17056" y="3395735"/>
            <a:ext cx="7102576" cy="1158730"/>
          </a:xfrm>
          <a:prstGeom prst="rect">
            <a:avLst/>
          </a:prstGeom>
          <a:ln w="12700">
            <a:miter lim="400000"/>
          </a:ln>
        </p:spPr>
      </p:pic>
      <p:pic>
        <p:nvPicPr>
          <p:cNvPr id="465" name="|_Delta_E|_=_|_s.pdf" descr="|_Delta_E|_=_|_s.pdf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623088" y="4809939"/>
            <a:ext cx="5695074" cy="458226"/>
          </a:xfrm>
          <a:prstGeom prst="rect">
            <a:avLst/>
          </a:prstGeom>
          <a:ln w="12700">
            <a:miter lim="400000"/>
          </a:ln>
        </p:spPr>
      </p:pic>
      <p:sp>
        <p:nvSpPr>
          <p:cNvPr id="466" name="Perform kinematic fit requiring photon and kaon to originate from beamspot, constrain mass to            and energy to beam energy"/>
          <p:cNvSpPr txBox="1"/>
          <p:nvPr/>
        </p:nvSpPr>
        <p:spPr>
          <a:xfrm>
            <a:off x="1295097" y="5493403"/>
            <a:ext cx="11997293" cy="1143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marL="313266" indent="-313266" algn="l">
              <a:buSzPct val="75000"/>
              <a:buChar char="•"/>
              <a:defRPr sz="3000">
                <a:solidFill>
                  <a:srgbClr val="414141"/>
                </a:solidFill>
                <a:latin typeface="Avenir Book"/>
                <a:ea typeface="Avenir Book"/>
                <a:cs typeface="Avenir Book"/>
                <a:sym typeface="Avenir Book"/>
              </a:defRPr>
            </a:lvl1pPr>
          </a:lstStyle>
          <a:p>
            <a:r>
              <a:t>Perform kinematic fit requiring photon and kaon to originate from beamspot, constrain mass to            and energy to beam energy </a:t>
            </a:r>
          </a:p>
        </p:txBody>
      </p:sp>
      <p:pic>
        <p:nvPicPr>
          <p:cNvPr id="467" name="m_B^pm.pdf" descr="m_B^pm.pdf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696843" y="6188035"/>
            <a:ext cx="914401" cy="304801"/>
          </a:xfrm>
          <a:prstGeom prst="rect">
            <a:avLst/>
          </a:prstGeom>
          <a:ln w="12700">
            <a:miter lim="400000"/>
          </a:ln>
        </p:spPr>
      </p:pic>
      <p:sp>
        <p:nvSpPr>
          <p:cNvPr id="468" name="Train 2 Boosted Decision Trees: each is trained on MC for one of the two predominant backgrounds:"/>
          <p:cNvSpPr txBox="1"/>
          <p:nvPr/>
        </p:nvSpPr>
        <p:spPr>
          <a:xfrm>
            <a:off x="609297" y="6863883"/>
            <a:ext cx="11997293" cy="1143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marL="313266" indent="-313266" algn="l">
              <a:buSzPct val="75000"/>
              <a:buChar char="•"/>
              <a:defRPr sz="3000">
                <a:solidFill>
                  <a:srgbClr val="414141"/>
                </a:solidFill>
                <a:latin typeface="Avenir Book"/>
                <a:ea typeface="Avenir Book"/>
                <a:cs typeface="Avenir Book"/>
                <a:sym typeface="Avenir Book"/>
              </a:defRPr>
            </a:pPr>
            <a:r>
              <a:rPr>
                <a:latin typeface="Avenir Heavy"/>
                <a:ea typeface="Avenir Heavy"/>
                <a:cs typeface="Avenir Heavy"/>
                <a:sym typeface="Avenir Heavy"/>
              </a:rPr>
              <a:t>Train 2 Boosted Decision Trees:</a:t>
            </a:r>
            <a:r>
              <a:t> each is trained on MC for one of the two predominant backgrounds:</a:t>
            </a:r>
          </a:p>
        </p:txBody>
      </p:sp>
      <p:pic>
        <p:nvPicPr>
          <p:cNvPr id="471" name="e^+e^-_rightarro.pdf" descr="e^+e^-_rightarro.pdf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179290" y="7983987"/>
            <a:ext cx="4517553" cy="472500"/>
          </a:xfrm>
          <a:prstGeom prst="rect">
            <a:avLst/>
          </a:prstGeom>
          <a:ln w="12700">
            <a:miter lim="400000"/>
          </a:ln>
        </p:spPr>
      </p:pic>
      <p:pic>
        <p:nvPicPr>
          <p:cNvPr id="472" name="e^+e^-_rightarro.pdf" descr="e^+e^-_rightarro.pdf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179290" y="8518724"/>
            <a:ext cx="2634111" cy="354167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4" name="cosine of angle between sphericity axes of       candidate and rest of event (ROE)…"/>
          <p:cNvSpPr txBox="1"/>
          <p:nvPr/>
        </p:nvSpPr>
        <p:spPr>
          <a:xfrm>
            <a:off x="1295097" y="3014009"/>
            <a:ext cx="6050716" cy="58293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marL="313266" indent="-313266" algn="l">
              <a:buSzPct val="75000"/>
              <a:buChar char="•"/>
              <a:defRPr sz="3000">
                <a:solidFill>
                  <a:srgbClr val="414141"/>
                </a:solidFill>
                <a:latin typeface="Avenir Book"/>
                <a:ea typeface="Avenir Book"/>
                <a:cs typeface="Avenir Book"/>
                <a:sym typeface="Avenir Book"/>
              </a:defRPr>
            </a:pPr>
            <a:r>
              <a:t> </a:t>
            </a:r>
          </a:p>
          <a:p>
            <a:pPr marL="313266" indent="-313266" algn="l">
              <a:buSzPct val="75000"/>
              <a:buChar char="•"/>
              <a:defRPr sz="3000">
                <a:solidFill>
                  <a:srgbClr val="414141"/>
                </a:solidFill>
                <a:latin typeface="Avenir Book"/>
                <a:ea typeface="Avenir Book"/>
                <a:cs typeface="Avenir Book"/>
                <a:sym typeface="Avenir Book"/>
              </a:defRPr>
            </a:pPr>
            <a:r>
              <a:t> </a:t>
            </a:r>
          </a:p>
          <a:p>
            <a:pPr marL="313266" indent="-313266" algn="l">
              <a:buSzPct val="75000"/>
              <a:buChar char="•"/>
              <a:defRPr sz="3000">
                <a:solidFill>
                  <a:srgbClr val="414141"/>
                </a:solidFill>
                <a:latin typeface="Avenir Book"/>
                <a:ea typeface="Avenir Book"/>
                <a:cs typeface="Avenir Book"/>
                <a:sym typeface="Avenir Book"/>
              </a:defRPr>
            </a:pPr>
            <a:r>
              <a:t>cosine of angle between</a:t>
            </a:r>
            <a:br/>
            <a:r>
              <a:t>sphericity axes of       candidate</a:t>
            </a:r>
            <a:br/>
            <a:r>
              <a:t>and rest of event (ROE)</a:t>
            </a:r>
          </a:p>
          <a:p>
            <a:pPr marL="313266" indent="-313266" algn="l">
              <a:buSzPct val="75000"/>
              <a:buChar char="•"/>
              <a:defRPr sz="3000">
                <a:solidFill>
                  <a:srgbClr val="414141"/>
                </a:solidFill>
                <a:latin typeface="Avenir Book"/>
                <a:ea typeface="Avenir Book"/>
                <a:cs typeface="Avenir Book"/>
                <a:sym typeface="Avenir Book"/>
              </a:defRPr>
            </a:pPr>
            <a:r>
              <a:t>PID info for kaon candidate</a:t>
            </a:r>
          </a:p>
          <a:p>
            <a:pPr marL="313266" indent="-313266" algn="l">
              <a:buSzPct val="75000"/>
              <a:buChar char="•"/>
              <a:defRPr sz="3000">
                <a:solidFill>
                  <a:srgbClr val="414141"/>
                </a:solidFill>
                <a:latin typeface="Avenir Book"/>
                <a:ea typeface="Avenir Book"/>
                <a:cs typeface="Avenir Book"/>
                <a:sym typeface="Avenir Book"/>
              </a:defRPr>
            </a:pPr>
            <a:r>
              <a:t>2nd Legendre moment of ROE,</a:t>
            </a:r>
            <a:br/>
            <a:r>
              <a:t>calculated relative to       thrust</a:t>
            </a:r>
            <a:br/>
            <a:r>
              <a:t>axis</a:t>
            </a:r>
          </a:p>
          <a:p>
            <a:pPr marL="313266" indent="-313266" algn="l">
              <a:buSzPct val="75000"/>
              <a:buChar char="•"/>
              <a:defRPr sz="3000">
                <a:solidFill>
                  <a:srgbClr val="414141"/>
                </a:solidFill>
                <a:latin typeface="Avenir Book"/>
                <a:ea typeface="Avenir Book"/>
                <a:cs typeface="Avenir Book"/>
                <a:sym typeface="Avenir Book"/>
              </a:defRPr>
            </a:pPr>
            <a:r>
              <a:t>helicity angle of most energetic</a:t>
            </a:r>
            <a:br/>
            <a:r>
              <a:t>photon, and of kaon</a:t>
            </a:r>
          </a:p>
        </p:txBody>
      </p:sp>
      <p:sp>
        <p:nvSpPr>
          <p:cNvPr id="475" name="ALP selections"/>
          <p:cNvSpPr txBox="1">
            <a:spLocks noGrp="1"/>
          </p:cNvSpPr>
          <p:nvPr>
            <p:ph type="title"/>
          </p:nvPr>
        </p:nvSpPr>
        <p:spPr>
          <a:xfrm>
            <a:off x="508000" y="787400"/>
            <a:ext cx="11988800" cy="1219200"/>
          </a:xfrm>
          <a:prstGeom prst="rect">
            <a:avLst/>
          </a:prstGeom>
        </p:spPr>
        <p:txBody>
          <a:bodyPr anchor="b">
            <a:no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  <a:defRPr i="1" cap="small" spc="280">
                <a:solidFill>
                  <a:srgbClr val="5C554F"/>
                </a:solidFill>
                <a:latin typeface="Avenir Heavy"/>
                <a:ea typeface="Avenir Heavy"/>
                <a:cs typeface="Avenir Heavy"/>
                <a:sym typeface="Avenir Heavy"/>
              </a:defRPr>
            </a:pPr>
            <a:r>
              <a:rPr i="0"/>
              <a:t>ALP</a:t>
            </a:r>
            <a:r>
              <a:t> </a:t>
            </a:r>
            <a:r>
              <a:rPr i="0" cap="all"/>
              <a:t>selections</a:t>
            </a:r>
          </a:p>
        </p:txBody>
      </p:sp>
      <p:sp>
        <p:nvSpPr>
          <p:cNvPr id="47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17</a:t>
            </a:fld>
            <a:endParaRPr/>
          </a:p>
        </p:txBody>
      </p:sp>
      <p:sp>
        <p:nvSpPr>
          <p:cNvPr id="477" name="13 BDT training observables:"/>
          <p:cNvSpPr txBox="1"/>
          <p:nvPr/>
        </p:nvSpPr>
        <p:spPr>
          <a:xfrm>
            <a:off x="643164" y="2284879"/>
            <a:ext cx="11997292" cy="6223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marL="313266" indent="-313266" algn="l">
              <a:buSzPct val="75000"/>
              <a:buChar char="•"/>
              <a:defRPr sz="3000">
                <a:solidFill>
                  <a:srgbClr val="414141"/>
                </a:solidFill>
                <a:latin typeface="Avenir Book"/>
                <a:ea typeface="Avenir Book"/>
                <a:cs typeface="Avenir Book"/>
                <a:sym typeface="Avenir Book"/>
              </a:defRPr>
            </a:lvl1pPr>
          </a:lstStyle>
          <a:p>
            <a:r>
              <a:t>13 BDT training observables:</a:t>
            </a:r>
          </a:p>
        </p:txBody>
      </p:sp>
      <p:pic>
        <p:nvPicPr>
          <p:cNvPr id="478" name="m_rm_ES.pdf" descr="m_rm_ES.pd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36791" y="3513115"/>
            <a:ext cx="825501" cy="292101"/>
          </a:xfrm>
          <a:prstGeom prst="rect">
            <a:avLst/>
          </a:prstGeom>
          <a:ln w="12700">
            <a:miter lim="400000"/>
          </a:ln>
        </p:spPr>
      </p:pic>
      <p:pic>
        <p:nvPicPr>
          <p:cNvPr id="479" name="Delta_E.pdf" descr="Delta_E.pd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04335" y="3956747"/>
            <a:ext cx="616657" cy="292101"/>
          </a:xfrm>
          <a:prstGeom prst="rect">
            <a:avLst/>
          </a:prstGeom>
          <a:ln w="12700">
            <a:miter lim="400000"/>
          </a:ln>
        </p:spPr>
      </p:pic>
      <p:pic>
        <p:nvPicPr>
          <p:cNvPr id="480" name="B^pm.pdf" descr="B^pm.pd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33742" y="4819457"/>
            <a:ext cx="494954" cy="343437"/>
          </a:xfrm>
          <a:prstGeom prst="rect">
            <a:avLst/>
          </a:prstGeom>
          <a:ln w="12700">
            <a:miter lim="400000"/>
          </a:ln>
        </p:spPr>
      </p:pic>
      <p:pic>
        <p:nvPicPr>
          <p:cNvPr id="481" name="B^pm.pdf" descr="B^pm.pd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13709" y="6600808"/>
            <a:ext cx="494954" cy="343437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485" name="Group"/>
          <p:cNvGrpSpPr/>
          <p:nvPr/>
        </p:nvGrpSpPr>
        <p:grpSpPr>
          <a:xfrm>
            <a:off x="7475764" y="3009508"/>
            <a:ext cx="5500979" cy="4787902"/>
            <a:chOff x="0" y="0"/>
            <a:chExt cx="5500978" cy="4787901"/>
          </a:xfrm>
        </p:grpSpPr>
        <p:sp>
          <p:nvSpPr>
            <p:cNvPr id="482" name="energy of most energetic photon in     candidate…"/>
            <p:cNvSpPr txBox="1"/>
            <p:nvPr/>
          </p:nvSpPr>
          <p:spPr>
            <a:xfrm>
              <a:off x="0" y="0"/>
              <a:ext cx="5500978" cy="47879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ctr">
              <a:spAutoFit/>
            </a:bodyPr>
            <a:lstStyle/>
            <a:p>
              <a:pPr marL="313266" indent="-313266" algn="l">
                <a:buSzPct val="75000"/>
                <a:buChar char="•"/>
                <a:defRPr sz="3000">
                  <a:solidFill>
                    <a:srgbClr val="414141"/>
                  </a:solidFill>
                  <a:latin typeface="Avenir Book"/>
                  <a:ea typeface="Avenir Book"/>
                  <a:cs typeface="Avenir Book"/>
                  <a:sym typeface="Avenir Book"/>
                </a:defRPr>
              </a:pPr>
              <a:r>
                <a:t>energy of most energetic photon in     candidate</a:t>
              </a:r>
            </a:p>
            <a:p>
              <a:pPr marL="313266" indent="-313266" algn="l">
                <a:buSzPct val="75000"/>
                <a:buChar char="•"/>
                <a:defRPr sz="3000">
                  <a:solidFill>
                    <a:srgbClr val="414141"/>
                  </a:solidFill>
                  <a:latin typeface="Avenir Book"/>
                  <a:ea typeface="Avenir Book"/>
                  <a:cs typeface="Avenir Book"/>
                  <a:sym typeface="Avenir Book"/>
                </a:defRPr>
              </a:pPr>
              <a:r>
                <a:t>invariant mass of ROE </a:t>
              </a:r>
            </a:p>
            <a:p>
              <a:pPr marL="313266" indent="-313266" algn="l">
                <a:buSzPct val="75000"/>
                <a:buChar char="•"/>
                <a:defRPr sz="3000">
                  <a:solidFill>
                    <a:srgbClr val="414141"/>
                  </a:solidFill>
                  <a:latin typeface="Avenir Book"/>
                  <a:ea typeface="Avenir Book"/>
                  <a:cs typeface="Avenir Book"/>
                  <a:sym typeface="Avenir Book"/>
                </a:defRPr>
              </a:pPr>
              <a:r>
                <a:t>multiplicity of neutral clusters</a:t>
              </a:r>
            </a:p>
            <a:p>
              <a:pPr marL="313266" indent="-313266" algn="l">
                <a:buSzPct val="75000"/>
                <a:buChar char="•"/>
                <a:defRPr sz="3000">
                  <a:solidFill>
                    <a:srgbClr val="414141"/>
                  </a:solidFill>
                  <a:latin typeface="Avenir Book"/>
                  <a:ea typeface="Avenir Book"/>
                  <a:cs typeface="Avenir Book"/>
                  <a:sym typeface="Avenir Book"/>
                </a:defRPr>
              </a:pPr>
              <a:r>
                <a:t>invariant mass of diphoton pair, with 1 photon in candidate and 1 photon in ROE, closest to each of </a:t>
              </a:r>
              <a:br/>
              <a:endParaRPr/>
            </a:p>
          </p:txBody>
        </p:sp>
        <p:pic>
          <p:nvPicPr>
            <p:cNvPr id="483" name="pi^0,_,_eta,_,_e.pdf" descr="pi^0,_,_eta,_,_e.pdf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82142" y="3997440"/>
              <a:ext cx="1466124" cy="461772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484" name="B^pm.pdf" descr="B^pm.pdf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117342" y="2599517"/>
              <a:ext cx="494954" cy="343438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pic>
        <p:nvPicPr>
          <p:cNvPr id="486" name="a.pdf" descr="a.pdf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629622" y="3920690"/>
            <a:ext cx="228601" cy="22860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8" name="ALP signal extraction"/>
          <p:cNvSpPr txBox="1">
            <a:spLocks noGrp="1"/>
          </p:cNvSpPr>
          <p:nvPr>
            <p:ph type="title"/>
          </p:nvPr>
        </p:nvSpPr>
        <p:spPr>
          <a:xfrm>
            <a:off x="508000" y="787400"/>
            <a:ext cx="11988800" cy="1219200"/>
          </a:xfrm>
          <a:prstGeom prst="rect">
            <a:avLst/>
          </a:prstGeom>
        </p:spPr>
        <p:txBody>
          <a:bodyPr anchor="b">
            <a:no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  <a:defRPr i="1" cap="small" spc="280">
                <a:solidFill>
                  <a:srgbClr val="5C554F"/>
                </a:solidFill>
                <a:latin typeface="Avenir Heavy"/>
                <a:ea typeface="Avenir Heavy"/>
                <a:cs typeface="Avenir Heavy"/>
                <a:sym typeface="Avenir Heavy"/>
              </a:defRPr>
            </a:pPr>
            <a:r>
              <a:rPr i="0"/>
              <a:t>ALP</a:t>
            </a:r>
            <a:r>
              <a:t> </a:t>
            </a:r>
            <a:r>
              <a:rPr i="0" cap="all"/>
              <a:t>signal extraction</a:t>
            </a:r>
          </a:p>
        </p:txBody>
      </p:sp>
      <p:sp>
        <p:nvSpPr>
          <p:cNvPr id="48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18</a:t>
            </a:fld>
            <a:endParaRPr/>
          </a:p>
        </p:txBody>
      </p:sp>
      <p:sp>
        <p:nvSpPr>
          <p:cNvPr id="490" name="Perform unbinned maximum likelihood fits for signal peak over smooth background…"/>
          <p:cNvSpPr txBox="1"/>
          <p:nvPr/>
        </p:nvSpPr>
        <p:spPr>
          <a:xfrm>
            <a:off x="643164" y="2298279"/>
            <a:ext cx="11997292" cy="7010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marL="313266" indent="-313266" algn="l">
              <a:spcBef>
                <a:spcPts val="1000"/>
              </a:spcBef>
              <a:buSzPct val="75000"/>
              <a:buChar char="•"/>
              <a:defRPr sz="2800">
                <a:solidFill>
                  <a:srgbClr val="414141"/>
                </a:solidFill>
                <a:latin typeface="Avenir Book"/>
                <a:ea typeface="Avenir Book"/>
                <a:cs typeface="Avenir Book"/>
                <a:sym typeface="Avenir Book"/>
              </a:defRPr>
            </a:pPr>
            <a:r>
              <a:rPr dirty="0"/>
              <a:t>Perform </a:t>
            </a:r>
            <a:r>
              <a:rPr dirty="0" err="1"/>
              <a:t>unbinned</a:t>
            </a:r>
            <a:r>
              <a:rPr dirty="0"/>
              <a:t> maximum likelihood fits for signal peak over smooth background</a:t>
            </a:r>
          </a:p>
          <a:p>
            <a:pPr marL="313266" indent="-313266" algn="l">
              <a:spcBef>
                <a:spcPts val="1000"/>
              </a:spcBef>
              <a:buSzPct val="75000"/>
              <a:buChar char="•"/>
              <a:defRPr sz="2800">
                <a:solidFill>
                  <a:srgbClr val="414141"/>
                </a:solidFill>
                <a:latin typeface="Avenir Book"/>
                <a:ea typeface="Avenir Book"/>
                <a:cs typeface="Avenir Book"/>
                <a:sym typeface="Avenir Book"/>
              </a:defRPr>
            </a:pPr>
            <a:r>
              <a:rPr dirty="0"/>
              <a:t>476 mass hypotheses, step size between adjacent mass hypotheses is given by the signal resolution, </a:t>
            </a:r>
          </a:p>
          <a:p>
            <a:pPr marL="313266" indent="-313266" algn="l">
              <a:spcBef>
                <a:spcPts val="1000"/>
              </a:spcBef>
              <a:buSzPct val="75000"/>
              <a:buChar char="•"/>
              <a:defRPr sz="2800">
                <a:solidFill>
                  <a:srgbClr val="414141"/>
                </a:solidFill>
                <a:latin typeface="Avenir Book"/>
                <a:ea typeface="Avenir Book"/>
                <a:cs typeface="Avenir Book"/>
                <a:sym typeface="Avenir Book"/>
              </a:defRPr>
            </a:pPr>
            <a:r>
              <a:rPr dirty="0"/>
              <a:t>     is determined by fitting a double-sided Crystal Ball function to signal MC at various masses, interpolating for intermediate values</a:t>
            </a:r>
          </a:p>
          <a:p>
            <a:pPr marL="313266" indent="-313266" algn="l">
              <a:spcBef>
                <a:spcPts val="1000"/>
              </a:spcBef>
              <a:buSzPct val="75000"/>
              <a:buChar char="•"/>
              <a:defRPr sz="2800">
                <a:solidFill>
                  <a:srgbClr val="414141"/>
                </a:solidFill>
                <a:latin typeface="Avenir Book"/>
                <a:ea typeface="Avenir Book"/>
                <a:cs typeface="Avenir Book"/>
                <a:sym typeface="Avenir Book"/>
              </a:defRPr>
            </a:pPr>
            <a:r>
              <a:rPr dirty="0"/>
              <a:t>Resolution ranges from 8 MeV at                               to 14 MeV at</a:t>
            </a:r>
            <a:br>
              <a:rPr dirty="0"/>
            </a:br>
            <a:r>
              <a:rPr dirty="0"/>
              <a:t>                    , decreasing back to 2 MeV at                            as a result of the kinematic fit</a:t>
            </a:r>
          </a:p>
          <a:p>
            <a:pPr marL="313266" indent="-313266" algn="l">
              <a:spcBef>
                <a:spcPts val="1000"/>
              </a:spcBef>
              <a:buSzPct val="75000"/>
              <a:buChar char="•"/>
              <a:defRPr sz="2800">
                <a:solidFill>
                  <a:srgbClr val="414141"/>
                </a:solidFill>
                <a:latin typeface="Avenir Book"/>
                <a:ea typeface="Avenir Book"/>
                <a:cs typeface="Avenir Book"/>
                <a:sym typeface="Avenir Book"/>
              </a:defRPr>
            </a:pPr>
            <a:r>
              <a:rPr dirty="0"/>
              <a:t>Signal MC resolution is validated by data/MC comparisons of </a:t>
            </a:r>
            <a:br>
              <a:rPr dirty="0"/>
            </a:br>
            <a:r>
              <a:rPr dirty="0"/>
              <a:t>                      and                     , found to be consistent within 3%</a:t>
            </a:r>
          </a:p>
          <a:p>
            <a:pPr marL="313266" indent="-313266" algn="l">
              <a:spcBef>
                <a:spcPts val="1000"/>
              </a:spcBef>
              <a:buSzPct val="75000"/>
              <a:buChar char="•"/>
              <a:defRPr sz="2800">
                <a:solidFill>
                  <a:srgbClr val="414141"/>
                </a:solidFill>
                <a:latin typeface="Avenir Book"/>
                <a:ea typeface="Avenir Book"/>
                <a:cs typeface="Avenir Book"/>
                <a:sym typeface="Avenir Book"/>
              </a:defRPr>
            </a:pPr>
            <a:r>
              <a:rPr dirty="0"/>
              <a:t>Signal efficiency derived from MC, ranges from 2% at</a:t>
            </a:r>
            <a:br>
              <a:rPr dirty="0"/>
            </a:br>
            <a:r>
              <a:rPr dirty="0"/>
              <a:t>to 33% at</a:t>
            </a:r>
          </a:p>
        </p:txBody>
      </p:sp>
      <p:pic>
        <p:nvPicPr>
          <p:cNvPr id="491" name="sigma.pdf" descr="sigma.pd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1694" y="4791642"/>
            <a:ext cx="258774" cy="207020"/>
          </a:xfrm>
          <a:prstGeom prst="rect">
            <a:avLst/>
          </a:prstGeom>
          <a:ln w="12700">
            <a:miter lim="400000"/>
          </a:ln>
        </p:spPr>
      </p:pic>
      <p:pic>
        <p:nvPicPr>
          <p:cNvPr id="492" name="m_a=0.175_,_,_ma.pdf" descr="m_a=0.175_,_,_ma.pd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39781" y="5712731"/>
            <a:ext cx="2639828" cy="323658"/>
          </a:xfrm>
          <a:prstGeom prst="rect">
            <a:avLst/>
          </a:prstGeom>
          <a:ln w="12700">
            <a:miter lim="400000"/>
          </a:ln>
        </p:spPr>
      </p:pic>
      <p:pic>
        <p:nvPicPr>
          <p:cNvPr id="493" name="m_a=2_,_,_mathrm.pdf" descr="m_a=2_,_,_mathrm.pd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12289" y="6169445"/>
            <a:ext cx="1992514" cy="323658"/>
          </a:xfrm>
          <a:prstGeom prst="rect">
            <a:avLst/>
          </a:prstGeom>
          <a:ln w="12700">
            <a:miter lim="400000"/>
          </a:ln>
        </p:spPr>
      </p:pic>
      <p:pic>
        <p:nvPicPr>
          <p:cNvPr id="494" name="m_a=4.78_,_,_mat.pdf" descr="m_a=4.78_,_,_mat.pdf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850723" y="6127607"/>
            <a:ext cx="2457771" cy="323658"/>
          </a:xfrm>
          <a:prstGeom prst="rect">
            <a:avLst/>
          </a:prstGeom>
          <a:ln w="12700">
            <a:miter lim="400000"/>
          </a:ln>
        </p:spPr>
      </p:pic>
      <p:pic>
        <p:nvPicPr>
          <p:cNvPr id="495" name="B^pm_rightarrow_.pdf" descr="B^pm_rightarrow_.pdf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11368" y="7488310"/>
            <a:ext cx="2043370" cy="347374"/>
          </a:xfrm>
          <a:prstGeom prst="rect">
            <a:avLst/>
          </a:prstGeom>
          <a:ln w="12700">
            <a:miter lim="400000"/>
          </a:ln>
        </p:spPr>
      </p:pic>
      <p:pic>
        <p:nvPicPr>
          <p:cNvPr id="496" name="B^pm_rightarrow_.pdf" descr="B^pm_rightarrow_.pdf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991384" y="7470175"/>
            <a:ext cx="1770744" cy="406401"/>
          </a:xfrm>
          <a:prstGeom prst="rect">
            <a:avLst/>
          </a:prstGeom>
          <a:ln w="12700">
            <a:miter lim="400000"/>
          </a:ln>
        </p:spPr>
      </p:pic>
      <p:pic>
        <p:nvPicPr>
          <p:cNvPr id="497" name="m_a=4.78_,_,_mat.pdf" descr="m_a=4.78_,_,_mat.pdf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661781" y="8069561"/>
            <a:ext cx="2637862" cy="347374"/>
          </a:xfrm>
          <a:prstGeom prst="rect">
            <a:avLst/>
          </a:prstGeom>
          <a:ln w="12700">
            <a:miter lim="400000"/>
          </a:ln>
        </p:spPr>
      </p:pic>
      <p:pic>
        <p:nvPicPr>
          <p:cNvPr id="498" name="m_a=2_,_,_mathrm.pdf" descr="m_a=2_,_,_mathrm.pd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21035" y="8510765"/>
            <a:ext cx="2138513" cy="347373"/>
          </a:xfrm>
          <a:prstGeom prst="rect">
            <a:avLst/>
          </a:prstGeom>
          <a:ln w="12700">
            <a:miter lim="400000"/>
          </a:ln>
        </p:spPr>
      </p:pic>
      <p:pic>
        <p:nvPicPr>
          <p:cNvPr id="499" name="sigma.pdf" descr="sigma.pd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48427" y="4220069"/>
            <a:ext cx="258775" cy="20702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" name="ALP fit properties"/>
          <p:cNvSpPr txBox="1">
            <a:spLocks noGrp="1"/>
          </p:cNvSpPr>
          <p:nvPr>
            <p:ph type="title"/>
          </p:nvPr>
        </p:nvSpPr>
        <p:spPr>
          <a:xfrm>
            <a:off x="508000" y="787400"/>
            <a:ext cx="11988800" cy="1219200"/>
          </a:xfrm>
          <a:prstGeom prst="rect">
            <a:avLst/>
          </a:prstGeom>
        </p:spPr>
        <p:txBody>
          <a:bodyPr anchor="b">
            <a:no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  <a:defRPr i="1" cap="small" spc="280">
                <a:solidFill>
                  <a:srgbClr val="5C554F"/>
                </a:solidFill>
                <a:latin typeface="Avenir Heavy"/>
                <a:ea typeface="Avenir Heavy"/>
                <a:cs typeface="Avenir Heavy"/>
                <a:sym typeface="Avenir Heavy"/>
              </a:defRPr>
            </a:pPr>
            <a:r>
              <a:rPr i="0" dirty="0"/>
              <a:t>ALP </a:t>
            </a:r>
            <a:r>
              <a:rPr i="0" cap="all" dirty="0"/>
              <a:t>fit properties</a:t>
            </a:r>
          </a:p>
        </p:txBody>
      </p:sp>
      <p:sp>
        <p:nvSpPr>
          <p:cNvPr id="502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19</a:t>
            </a:fld>
            <a:endParaRPr/>
          </a:p>
        </p:txBody>
      </p:sp>
      <p:sp>
        <p:nvSpPr>
          <p:cNvPr id="503" name="Fits are performed over intervals of length                  depending on ALP mass, restricted to the range"/>
          <p:cNvSpPr txBox="1"/>
          <p:nvPr/>
        </p:nvSpPr>
        <p:spPr>
          <a:xfrm>
            <a:off x="643164" y="2195744"/>
            <a:ext cx="11997292" cy="1066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marL="313266" indent="-313266" algn="l">
              <a:buSzPct val="75000"/>
              <a:buChar char="•"/>
              <a:defRPr sz="2800">
                <a:solidFill>
                  <a:srgbClr val="414141"/>
                </a:solidFill>
                <a:latin typeface="Avenir Book"/>
                <a:ea typeface="Avenir Book"/>
                <a:cs typeface="Avenir Book"/>
                <a:sym typeface="Avenir Book"/>
              </a:defRPr>
            </a:lvl1pPr>
          </a:lstStyle>
          <a:p>
            <a:r>
              <a:rPr dirty="0"/>
              <a:t>Fits are performed over intervals of length                  depending on ALP mass, restricted to the range   </a:t>
            </a:r>
          </a:p>
        </p:txBody>
      </p:sp>
      <p:sp>
        <p:nvSpPr>
          <p:cNvPr id="504" name="Signal PDF: modeled from signal MC and interpolated between simulated mass points"/>
          <p:cNvSpPr txBox="1"/>
          <p:nvPr/>
        </p:nvSpPr>
        <p:spPr>
          <a:xfrm>
            <a:off x="643164" y="4816938"/>
            <a:ext cx="11997292" cy="1066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marL="313266" indent="-313266" algn="l">
              <a:buSzPct val="75000"/>
              <a:buChar char="•"/>
              <a:defRPr sz="2800">
                <a:solidFill>
                  <a:srgbClr val="414141"/>
                </a:solidFill>
                <a:latin typeface="Avenir Heavy"/>
                <a:ea typeface="Avenir Heavy"/>
                <a:cs typeface="Avenir Heavy"/>
                <a:sym typeface="Avenir Heavy"/>
              </a:defRPr>
            </a:pPr>
            <a:r>
              <a:t>Signal PDF: </a:t>
            </a:r>
            <a:r>
              <a:rPr>
                <a:latin typeface="Avenir Book"/>
                <a:ea typeface="Avenir Book"/>
                <a:cs typeface="Avenir Book"/>
                <a:sym typeface="Avenir Book"/>
              </a:rPr>
              <a:t>modeled from signal MC and interpolated between simulated mass points</a:t>
            </a:r>
          </a:p>
        </p:txBody>
      </p:sp>
      <p:pic>
        <p:nvPicPr>
          <p:cNvPr id="505" name="0.11_,_,_mathrm_.pdf" descr="0.11_,_,_mathrm_.pd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7334" y="2799371"/>
            <a:ext cx="4052599" cy="308770"/>
          </a:xfrm>
          <a:prstGeom prst="rect">
            <a:avLst/>
          </a:prstGeom>
          <a:ln w="12700">
            <a:miter lim="400000"/>
          </a:ln>
        </p:spPr>
      </p:pic>
      <p:sp>
        <p:nvSpPr>
          <p:cNvPr id="506" name="Continuum background PDF: second-order polynomial for                              ,                         , first-order polynomial at higher masses"/>
          <p:cNvSpPr txBox="1"/>
          <p:nvPr/>
        </p:nvSpPr>
        <p:spPr>
          <a:xfrm>
            <a:off x="643164" y="6039777"/>
            <a:ext cx="11997292" cy="1066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marL="313266" indent="-313266" algn="l">
              <a:buSzPct val="75000"/>
              <a:buChar char="•"/>
              <a:defRPr sz="2800">
                <a:solidFill>
                  <a:srgbClr val="414141"/>
                </a:solidFill>
                <a:latin typeface="Avenir Heavy"/>
                <a:ea typeface="Avenir Heavy"/>
                <a:cs typeface="Avenir Heavy"/>
                <a:sym typeface="Avenir Heavy"/>
              </a:defRPr>
            </a:pPr>
            <a:r>
              <a:t>Continuum background PDF: </a:t>
            </a:r>
            <a:r>
              <a:rPr>
                <a:latin typeface="Avenir Book"/>
                <a:ea typeface="Avenir Book"/>
                <a:cs typeface="Avenir Book"/>
                <a:sym typeface="Avenir Book"/>
              </a:rPr>
              <a:t>second-order polynomial for                              ,                         , first-order polynomial at higher masses</a:t>
            </a:r>
          </a:p>
        </p:txBody>
      </p:sp>
      <p:sp>
        <p:nvSpPr>
          <p:cNvPr id="507" name="Likelihood function includes contributions from signal, continuum background, peaking background"/>
          <p:cNvSpPr txBox="1"/>
          <p:nvPr/>
        </p:nvSpPr>
        <p:spPr>
          <a:xfrm>
            <a:off x="643164" y="3489788"/>
            <a:ext cx="11997292" cy="1066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marL="313266" indent="-313266" algn="l">
              <a:buSzPct val="75000"/>
              <a:buChar char="•"/>
              <a:defRPr sz="2800">
                <a:solidFill>
                  <a:srgbClr val="414141"/>
                </a:solidFill>
                <a:latin typeface="Avenir Book"/>
                <a:ea typeface="Avenir Book"/>
                <a:cs typeface="Avenir Book"/>
                <a:sym typeface="Avenir Book"/>
              </a:defRPr>
            </a:lvl1pPr>
          </a:lstStyle>
          <a:p>
            <a:r>
              <a:rPr dirty="0"/>
              <a:t>Likelihood function includes contributions from signal, continuum background, peaking background</a:t>
            </a:r>
          </a:p>
        </p:txBody>
      </p:sp>
      <p:sp>
        <p:nvSpPr>
          <p:cNvPr id="508" name="Peaking background PDF: each SM diphoton resonance is modeled as a sum of a signal template and a broader Gaussian distribution with parameters fixed to fits in MC — this component arises from continuum production of               that is broadened becau"/>
          <p:cNvSpPr txBox="1"/>
          <p:nvPr/>
        </p:nvSpPr>
        <p:spPr>
          <a:xfrm>
            <a:off x="643164" y="7225427"/>
            <a:ext cx="11997292" cy="2032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marL="313266" indent="-313266" algn="l">
              <a:buSzPct val="75000"/>
              <a:buChar char="•"/>
              <a:defRPr sz="2800">
                <a:solidFill>
                  <a:srgbClr val="414141"/>
                </a:solidFill>
                <a:latin typeface="Avenir Heavy"/>
                <a:ea typeface="Avenir Heavy"/>
                <a:cs typeface="Avenir Heavy"/>
                <a:sym typeface="Avenir Heavy"/>
              </a:defRPr>
            </a:pPr>
            <a:r>
              <a:t>Peaking background PDF: </a:t>
            </a:r>
            <a:r>
              <a:rPr>
                <a:latin typeface="Avenir Book"/>
                <a:ea typeface="Avenir Book"/>
                <a:cs typeface="Avenir Book"/>
                <a:sym typeface="Avenir Book"/>
              </a:rPr>
              <a:t>each SM diphoton resonance is modeled as a sum of a signal template and a broader Gaussian distribution with parameters fixed to fits in MC — this component arises from continuum production of               that is broadened because of kinematic fit</a:t>
            </a:r>
          </a:p>
        </p:txBody>
      </p:sp>
      <p:pic>
        <p:nvPicPr>
          <p:cNvPr id="509" name="pi^0∕_eta∕_eta'.pdf" descr="pi^0∕_eta∕_eta'.pd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20349" y="8661787"/>
            <a:ext cx="1179552" cy="406401"/>
          </a:xfrm>
          <a:prstGeom prst="rect">
            <a:avLst/>
          </a:prstGeom>
          <a:ln w="12700">
            <a:miter lim="400000"/>
          </a:ln>
        </p:spPr>
      </p:pic>
      <p:sp>
        <p:nvSpPr>
          <p:cNvPr id="510" name="Rectangle"/>
          <p:cNvSpPr/>
          <p:nvPr/>
        </p:nvSpPr>
        <p:spPr>
          <a:xfrm>
            <a:off x="702733" y="6717731"/>
            <a:ext cx="662650" cy="342594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3200">
                <a:solidFill>
                  <a:srgbClr val="FFFFFF"/>
                </a:solidFill>
                <a:effectLst>
                  <a:outerShdw blurRad="25400" dist="33948" dir="2700000" rotWithShape="0">
                    <a:srgbClr val="3B3936"/>
                  </a:outerShdw>
                </a:effectLst>
              </a:defRPr>
            </a:pPr>
            <a:endParaRPr/>
          </a:p>
        </p:txBody>
      </p:sp>
      <p:pic>
        <p:nvPicPr>
          <p:cNvPr id="511" name="m_a_&lt;_1.35_,_,_m.pdf" descr="m_a_&lt;_1.35_,_,_m.pd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27430" y="6617638"/>
            <a:ext cx="2601561" cy="342594"/>
          </a:xfrm>
          <a:prstGeom prst="rect">
            <a:avLst/>
          </a:prstGeom>
          <a:ln w="12700">
            <a:miter lim="400000"/>
          </a:ln>
        </p:spPr>
      </p:pic>
      <p:pic>
        <p:nvPicPr>
          <p:cNvPr id="512" name="(30-70)_sigma.pdf" descr="(30-70)_sigma.pdf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830654" y="2358213"/>
            <a:ext cx="1511301" cy="347318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381749" y="9258300"/>
            <a:ext cx="228601" cy="4064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rPr/>
              <a:t>2</a:t>
            </a:fld>
            <a:endParaRPr/>
          </a:p>
        </p:txBody>
      </p:sp>
      <p:sp>
        <p:nvSpPr>
          <p:cNvPr id="211" name="Text"/>
          <p:cNvSpPr txBox="1"/>
          <p:nvPr/>
        </p:nvSpPr>
        <p:spPr>
          <a:xfrm>
            <a:off x="6381749" y="9258300"/>
            <a:ext cx="228601" cy="406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>
            <a:spAutoFit/>
          </a:bodyPr>
          <a:lstStyle>
            <a:lvl1pPr>
              <a:defRPr sz="1800">
                <a:solidFill>
                  <a:srgbClr val="4C4946"/>
                </a:solidFill>
              </a:defRPr>
            </a:lvl1pPr>
          </a:lstStyle>
          <a:p>
            <a:fld id="{86CB4B4D-7CA3-9044-876B-883B54F8677D}" type="slidenum">
              <a:rPr/>
              <a:t>2</a:t>
            </a:fld>
            <a:endParaRPr/>
          </a:p>
        </p:txBody>
      </p:sp>
      <p:sp>
        <p:nvSpPr>
          <p:cNvPr id="212" name="BaBar experimen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anchor="b">
            <a:no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  <a:defRPr sz="6500" cap="all" spc="260">
                <a:solidFill>
                  <a:srgbClr val="5C554F"/>
                </a:solidFill>
                <a:latin typeface="Avenir Heavy"/>
                <a:ea typeface="Avenir Heavy"/>
                <a:cs typeface="Avenir Heavy"/>
                <a:sym typeface="Avenir Heavy"/>
              </a:defRPr>
            </a:pPr>
            <a:r>
              <a:rPr i="1" cap="small" dirty="0" err="1">
                <a:solidFill>
                  <a:schemeClr val="tx1">
                    <a:lumMod val="50000"/>
                  </a:schemeClr>
                </a:solidFill>
              </a:rPr>
              <a:t>BaBar</a:t>
            </a:r>
            <a:r>
              <a:rPr dirty="0">
                <a:solidFill>
                  <a:schemeClr val="tx1">
                    <a:lumMod val="50000"/>
                  </a:schemeClr>
                </a:solidFill>
              </a:rPr>
              <a:t> experiment</a:t>
            </a:r>
          </a:p>
        </p:txBody>
      </p:sp>
      <p:grpSp>
        <p:nvGrpSpPr>
          <p:cNvPr id="219" name="Group"/>
          <p:cNvGrpSpPr/>
          <p:nvPr/>
        </p:nvGrpSpPr>
        <p:grpSpPr>
          <a:xfrm>
            <a:off x="154309" y="2263837"/>
            <a:ext cx="7857577" cy="5115275"/>
            <a:chOff x="0" y="0"/>
            <a:chExt cx="7857576" cy="5115274"/>
          </a:xfrm>
        </p:grpSpPr>
        <p:pic>
          <p:nvPicPr>
            <p:cNvPr id="213" name="Image" descr="Image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0"/>
              <a:ext cx="7857577" cy="5115275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214" name="1999-2008"/>
            <p:cNvSpPr txBox="1"/>
            <p:nvPr/>
          </p:nvSpPr>
          <p:spPr>
            <a:xfrm>
              <a:off x="1698617" y="4116978"/>
              <a:ext cx="2169230" cy="65385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defRPr sz="3000">
                  <a:solidFill>
                    <a:srgbClr val="414141"/>
                  </a:solidFill>
                  <a:latin typeface="Avenir Heavy"/>
                  <a:ea typeface="Avenir Heavy"/>
                  <a:cs typeface="Avenir Heavy"/>
                  <a:sym typeface="Avenir Heavy"/>
                </a:defRPr>
              </a:lvl1pPr>
            </a:lstStyle>
            <a:p>
              <a:r>
                <a:t>1999-2008</a:t>
              </a:r>
            </a:p>
          </p:txBody>
        </p:sp>
        <p:sp>
          <p:nvSpPr>
            <p:cNvPr id="215" name="Rectangle"/>
            <p:cNvSpPr/>
            <p:nvPr/>
          </p:nvSpPr>
          <p:spPr>
            <a:xfrm>
              <a:off x="737516" y="2656287"/>
              <a:ext cx="609221" cy="373634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  <a:effectLst>
                    <a:outerShdw blurRad="25400" dist="33948" dir="2700000" rotWithShape="0">
                      <a:srgbClr val="3B3936"/>
                    </a:outerShdw>
                  </a:effectLst>
                </a:defRPr>
              </a:pPr>
              <a:endParaRPr/>
            </a:p>
          </p:txBody>
        </p:sp>
        <p:sp>
          <p:nvSpPr>
            <p:cNvPr id="216" name="Rectangle"/>
            <p:cNvSpPr/>
            <p:nvPr/>
          </p:nvSpPr>
          <p:spPr>
            <a:xfrm>
              <a:off x="5394945" y="680852"/>
              <a:ext cx="609222" cy="241427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  <a:effectLst>
                    <a:outerShdw blurRad="25400" dist="33948" dir="2700000" rotWithShape="0">
                      <a:srgbClr val="3B3936"/>
                    </a:outerShdw>
                  </a:effectLst>
                </a:defRPr>
              </a:pPr>
              <a:endParaRPr/>
            </a:p>
          </p:txBody>
        </p:sp>
        <p:sp>
          <p:nvSpPr>
            <p:cNvPr id="217" name="e-"/>
            <p:cNvSpPr txBox="1"/>
            <p:nvPr/>
          </p:nvSpPr>
          <p:spPr>
            <a:xfrm>
              <a:off x="1083641" y="2533689"/>
              <a:ext cx="417146" cy="47871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l">
                <a:defRPr sz="2400" i="1">
                  <a:solidFill>
                    <a:srgbClr val="FF2600"/>
                  </a:solidFill>
                  <a:latin typeface="Avenir Heavy"/>
                  <a:ea typeface="Avenir Heavy"/>
                  <a:cs typeface="Avenir Heavy"/>
                  <a:sym typeface="Avenir Heavy"/>
                </a:defRPr>
              </a:pPr>
              <a:r>
                <a:t>e</a:t>
              </a:r>
              <a:r>
                <a:rPr baseline="31999"/>
                <a:t>-</a:t>
              </a:r>
            </a:p>
          </p:txBody>
        </p:sp>
        <p:sp>
          <p:nvSpPr>
            <p:cNvPr id="218" name="e+"/>
            <p:cNvSpPr txBox="1"/>
            <p:nvPr/>
          </p:nvSpPr>
          <p:spPr>
            <a:xfrm>
              <a:off x="5637287" y="562206"/>
              <a:ext cx="609222" cy="47871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l">
                <a:defRPr sz="2400" i="1">
                  <a:solidFill>
                    <a:srgbClr val="333393"/>
                  </a:solidFill>
                  <a:latin typeface="Avenir Heavy"/>
                  <a:ea typeface="Avenir Heavy"/>
                  <a:cs typeface="Avenir Heavy"/>
                  <a:sym typeface="Avenir Heavy"/>
                </a:defRPr>
              </a:pPr>
              <a:r>
                <a:t>e</a:t>
              </a:r>
              <a:r>
                <a:rPr baseline="31999"/>
                <a:t>+</a:t>
              </a:r>
            </a:p>
          </p:txBody>
        </p:sp>
      </p:grpSp>
      <p:sp>
        <p:nvSpPr>
          <p:cNvPr id="220" name="432/fb            on- peak (                       )"/>
          <p:cNvSpPr txBox="1"/>
          <p:nvPr/>
        </p:nvSpPr>
        <p:spPr>
          <a:xfrm>
            <a:off x="8814998" y="2704657"/>
            <a:ext cx="4127081" cy="99514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marL="313266" indent="-313266" algn="l">
              <a:buSzPct val="75000"/>
              <a:buChar char="•"/>
              <a:defRPr sz="2900">
                <a:solidFill>
                  <a:srgbClr val="414141"/>
                </a:solidFill>
                <a:latin typeface="Avenir Book"/>
                <a:ea typeface="Avenir Book"/>
                <a:cs typeface="Avenir Book"/>
                <a:sym typeface="Avenir Book"/>
              </a:defRPr>
            </a:pPr>
            <a:r>
              <a:rPr dirty="0">
                <a:solidFill>
                  <a:schemeClr val="tx1">
                    <a:lumMod val="50000"/>
                  </a:schemeClr>
                </a:solidFill>
              </a:rPr>
              <a:t>432/fb            on-</a:t>
            </a:r>
            <a:br>
              <a:rPr dirty="0">
                <a:solidFill>
                  <a:schemeClr val="tx1">
                    <a:lumMod val="50000"/>
                  </a:schemeClr>
                </a:solidFill>
              </a:rPr>
            </a:br>
            <a:r>
              <a:rPr dirty="0">
                <a:solidFill>
                  <a:schemeClr val="tx1">
                    <a:lumMod val="50000"/>
                  </a:schemeClr>
                </a:solidFill>
              </a:rPr>
              <a:t>peak (                      </a:t>
            </a:r>
            <a:r>
              <a:rPr lang="en-US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dirty="0">
                <a:solidFill>
                  <a:schemeClr val="tx1">
                    <a:lumMod val="50000"/>
                  </a:schemeClr>
                </a:solidFill>
              </a:rPr>
              <a:t>)</a:t>
            </a:r>
          </a:p>
        </p:txBody>
      </p:sp>
      <p:pic>
        <p:nvPicPr>
          <p:cNvPr id="221" name="Image" descr="Image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386188" y="2790101"/>
            <a:ext cx="937312" cy="372910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224" name="Group"/>
          <p:cNvGrpSpPr/>
          <p:nvPr/>
        </p:nvGrpSpPr>
        <p:grpSpPr>
          <a:xfrm>
            <a:off x="8814998" y="5763109"/>
            <a:ext cx="3526332" cy="1928929"/>
            <a:chOff x="0" y="0"/>
            <a:chExt cx="3526331" cy="1928927"/>
          </a:xfrm>
        </p:grpSpPr>
        <p:sp>
          <p:nvSpPr>
            <p:cNvPr id="222" name="Group"/>
            <p:cNvSpPr txBox="1"/>
            <p:nvPr/>
          </p:nvSpPr>
          <p:spPr>
            <a:xfrm>
              <a:off x="0" y="0"/>
              <a:ext cx="3526331" cy="192892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/>
            <a:p>
              <a:pPr marL="313266" indent="-313266" algn="l">
                <a:buSzPct val="75000"/>
                <a:buChar char="•"/>
                <a:defRPr sz="2900">
                  <a:solidFill>
                    <a:srgbClr val="414141"/>
                  </a:solidFill>
                  <a:latin typeface="Avenir Book"/>
                  <a:ea typeface="Avenir Book"/>
                  <a:cs typeface="Avenir Book"/>
                  <a:sym typeface="Avenir Book"/>
                </a:defRPr>
              </a:pPr>
              <a:r>
                <a:rPr dirty="0">
                  <a:solidFill>
                    <a:schemeClr val="tx1">
                      <a:lumMod val="50000"/>
                    </a:schemeClr>
                  </a:solidFill>
                </a:rPr>
                <a:t>smaller samples </a:t>
              </a:r>
              <a:br>
                <a:rPr dirty="0">
                  <a:solidFill>
                    <a:schemeClr val="tx1">
                      <a:lumMod val="50000"/>
                    </a:schemeClr>
                  </a:solidFill>
                </a:rPr>
              </a:br>
              <a:r>
                <a:rPr dirty="0">
                  <a:solidFill>
                    <a:schemeClr val="tx1">
                      <a:lumMod val="50000"/>
                    </a:schemeClr>
                  </a:solidFill>
                </a:rPr>
                <a:t>at</a:t>
              </a:r>
              <a:br>
                <a:rPr dirty="0">
                  <a:solidFill>
                    <a:schemeClr val="tx1">
                      <a:lumMod val="50000"/>
                    </a:schemeClr>
                  </a:solidFill>
                </a:rPr>
              </a:br>
              <a:r>
                <a:rPr dirty="0">
                  <a:solidFill>
                    <a:schemeClr val="tx1">
                      <a:lumMod val="50000"/>
                    </a:schemeClr>
                  </a:solidFill>
                </a:rPr>
                <a:t>and off-peak</a:t>
              </a:r>
            </a:p>
          </p:txBody>
        </p:sp>
        <p:pic>
          <p:nvPicPr>
            <p:cNvPr id="223" name="Image" descr="Image"/>
            <p:cNvPicPr>
              <a:picLocks noChangeAspect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>
            <a:xfrm>
              <a:off x="835196" y="562400"/>
              <a:ext cx="1929547" cy="341595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sp>
        <p:nvSpPr>
          <p:cNvPr id="225" name="Large luminosity, low backgrounds make BaBar an ideal experiment for discovering MeV-GeV scale hidden particles; collider searches can discover particles that may not show up in direct/indirect detection"/>
          <p:cNvSpPr txBox="1"/>
          <p:nvPr/>
        </p:nvSpPr>
        <p:spPr>
          <a:xfrm>
            <a:off x="788723" y="8038630"/>
            <a:ext cx="12156059" cy="12192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/>
          <a:lstStyle/>
          <a:p>
            <a:pPr marL="313266" indent="-313266" algn="l">
              <a:buSzPct val="75000"/>
              <a:buChar char="•"/>
              <a:defRPr sz="2900">
                <a:solidFill>
                  <a:srgbClr val="414141"/>
                </a:solidFill>
                <a:latin typeface="Avenir Book"/>
                <a:ea typeface="Avenir Book"/>
                <a:cs typeface="Avenir Book"/>
                <a:sym typeface="Avenir Book"/>
              </a:defRPr>
            </a:pPr>
            <a:r>
              <a:rPr lang="en-US" dirty="0">
                <a:solidFill>
                  <a:schemeClr val="tx1">
                    <a:lumMod val="50000"/>
                  </a:schemeClr>
                </a:solidFill>
              </a:rPr>
              <a:t>High</a:t>
            </a:r>
            <a:r>
              <a:rPr dirty="0">
                <a:solidFill>
                  <a:schemeClr val="tx1">
                    <a:lumMod val="50000"/>
                  </a:schemeClr>
                </a:solidFill>
              </a:rPr>
              <a:t> luminosity, low backgrounds make </a:t>
            </a:r>
            <a:r>
              <a:rPr cap="small" dirty="0" err="1">
                <a:solidFill>
                  <a:schemeClr val="tx1">
                    <a:lumMod val="50000"/>
                  </a:schemeClr>
                </a:solidFill>
                <a:latin typeface="Avenir Book Oblique"/>
                <a:ea typeface="Avenir Book Oblique"/>
                <a:cs typeface="Avenir Book Oblique"/>
                <a:sym typeface="Avenir Book Oblique"/>
              </a:rPr>
              <a:t>BaBar</a:t>
            </a:r>
            <a:r>
              <a:rPr dirty="0">
                <a:solidFill>
                  <a:schemeClr val="tx1">
                    <a:lumMod val="50000"/>
                  </a:schemeClr>
                </a:solidFill>
              </a:rPr>
              <a:t> an ideal experiment for discovering MeV-GeV scale hidden particles</a:t>
            </a:r>
          </a:p>
        </p:txBody>
      </p:sp>
      <p:sp>
        <p:nvSpPr>
          <p:cNvPr id="227" name="472 million B meson pairs"/>
          <p:cNvSpPr txBox="1"/>
          <p:nvPr/>
        </p:nvSpPr>
        <p:spPr>
          <a:xfrm>
            <a:off x="8876827" y="4323902"/>
            <a:ext cx="3973664" cy="99514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anchor="ctr">
            <a:spAutoFit/>
          </a:bodyPr>
          <a:lstStyle/>
          <a:p>
            <a:pPr marL="313266" indent="-313266" algn="l">
              <a:buSzPct val="75000"/>
              <a:buChar char="•"/>
              <a:defRPr sz="2900">
                <a:solidFill>
                  <a:srgbClr val="414141"/>
                </a:solidFill>
                <a:latin typeface="Avenir Book"/>
                <a:ea typeface="Avenir Book"/>
                <a:cs typeface="Avenir Book"/>
                <a:sym typeface="Avenir Book"/>
              </a:defRPr>
            </a:pPr>
            <a:r>
              <a:rPr lang="en-US" dirty="0">
                <a:solidFill>
                  <a:schemeClr val="tx1">
                    <a:lumMod val="50000"/>
                  </a:schemeClr>
                </a:solidFill>
              </a:rPr>
              <a:t>~500</a:t>
            </a:r>
            <a:r>
              <a:rPr dirty="0">
                <a:solidFill>
                  <a:schemeClr val="tx1">
                    <a:lumMod val="50000"/>
                  </a:schemeClr>
                </a:solidFill>
              </a:rPr>
              <a:t> million </a:t>
            </a:r>
            <a:r>
              <a:rPr dirty="0">
                <a:solidFill>
                  <a:schemeClr val="tx1">
                    <a:lumMod val="50000"/>
                  </a:schemeClr>
                </a:solidFill>
                <a:latin typeface="Avenir Book Oblique"/>
                <a:ea typeface="Avenir Book Oblique"/>
                <a:cs typeface="Avenir Book Oblique"/>
                <a:sym typeface="Avenir Book Oblique"/>
              </a:rPr>
              <a:t>B </a:t>
            </a:r>
            <a:r>
              <a:rPr dirty="0">
                <a:solidFill>
                  <a:schemeClr val="tx1">
                    <a:lumMod val="50000"/>
                  </a:schemeClr>
                </a:solidFill>
              </a:rPr>
              <a:t>meson pairs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CC3574E-7D6D-F402-233B-7BB5CBC56B4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186366" y="3275018"/>
            <a:ext cx="2306444" cy="332056"/>
          </a:xfrm>
          <a:prstGeom prst="rect">
            <a:avLst/>
          </a:prstGeom>
        </p:spPr>
      </p:pic>
    </p:spTree>
  </p:cSld>
  <p:clrMapOvr>
    <a:masterClrMapping/>
  </p:clrMapOvr>
  <p:transition spd="med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4" name="ALP SYSTEMATICS"/>
          <p:cNvSpPr txBox="1">
            <a:spLocks noGrp="1"/>
          </p:cNvSpPr>
          <p:nvPr>
            <p:ph type="title"/>
          </p:nvPr>
        </p:nvSpPr>
        <p:spPr>
          <a:xfrm>
            <a:off x="508000" y="787400"/>
            <a:ext cx="11988800" cy="1219200"/>
          </a:xfrm>
          <a:prstGeom prst="rect">
            <a:avLst/>
          </a:prstGeom>
        </p:spPr>
        <p:txBody>
          <a:bodyPr anchor="b">
            <a:no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6000" cap="all" spc="239">
                <a:solidFill>
                  <a:srgbClr val="5C554F"/>
                </a:solidFill>
                <a:latin typeface="Avenir Heavy"/>
                <a:ea typeface="Avenir Heavy"/>
                <a:cs typeface="Avenir Heavy"/>
                <a:sym typeface="Avenir Heavy"/>
              </a:defRPr>
            </a:lvl1pPr>
          </a:lstStyle>
          <a:p>
            <a:pPr>
              <a:defRPr i="1" cap="small"/>
            </a:pPr>
            <a:r>
              <a:rPr i="0" cap="all"/>
              <a:t>ALP SYSTEMATICS</a:t>
            </a:r>
          </a:p>
        </p:txBody>
      </p:sp>
      <p:sp>
        <p:nvSpPr>
          <p:cNvPr id="51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20</a:t>
            </a:fld>
            <a:endParaRPr/>
          </a:p>
        </p:txBody>
      </p:sp>
      <p:sp>
        <p:nvSpPr>
          <p:cNvPr id="516" name="Assess uncertainty on signal yield from fit by varying order of polynomial for continuum background (3rd-order for                            , constant at higher mass), varying shape of peaking background within uncertainties, and using next-nearest nei"/>
          <p:cNvSpPr txBox="1"/>
          <p:nvPr/>
        </p:nvSpPr>
        <p:spPr>
          <a:xfrm>
            <a:off x="643164" y="2332690"/>
            <a:ext cx="11997292" cy="2032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marL="313266" indent="-313266" algn="l">
              <a:buSzPct val="75000"/>
              <a:buChar char="•"/>
              <a:defRPr sz="2800">
                <a:solidFill>
                  <a:srgbClr val="414141"/>
                </a:solidFill>
                <a:latin typeface="Avenir Book"/>
                <a:ea typeface="Avenir Book"/>
                <a:cs typeface="Avenir Book"/>
                <a:sym typeface="Avenir Book"/>
              </a:defRPr>
            </a:lvl1pPr>
          </a:lstStyle>
          <a:p>
            <a:r>
              <a:t>Assess uncertainty on signal yield from fit by varying order of polynomial for continuum background (3rd-order for                            , constant at higher mass), varying shape of peaking background within uncertainties, and using next-nearest neighbor for interpolating signal shape</a:t>
            </a:r>
          </a:p>
        </p:txBody>
      </p:sp>
      <p:sp>
        <p:nvSpPr>
          <p:cNvPr id="517" name="Dominates total uncertainty for some masses in vicinity of"/>
          <p:cNvSpPr txBox="1"/>
          <p:nvPr/>
        </p:nvSpPr>
        <p:spPr>
          <a:xfrm>
            <a:off x="1312030" y="4276616"/>
            <a:ext cx="11997293" cy="584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marL="313266" indent="-313266" algn="l">
              <a:buSzPct val="75000"/>
              <a:buChar char="•"/>
              <a:defRPr sz="2800">
                <a:solidFill>
                  <a:srgbClr val="414141"/>
                </a:solidFill>
                <a:latin typeface="Avenir Book"/>
                <a:ea typeface="Avenir Book"/>
                <a:cs typeface="Avenir Book"/>
                <a:sym typeface="Avenir Book"/>
              </a:defRPr>
            </a:lvl1pPr>
          </a:lstStyle>
          <a:p>
            <a:r>
              <a:t>Dominates total uncertainty for some masses in vicinity of</a:t>
            </a:r>
          </a:p>
        </p:txBody>
      </p:sp>
      <p:pic>
        <p:nvPicPr>
          <p:cNvPr id="518" name="pi^0∕_eta∕_eta'.pdf" descr="pi^0∕_eta∕_eta'.pdf"/>
          <p:cNvPicPr>
            <a:picLocks noChangeAspect="1"/>
          </p:cNvPicPr>
          <p:nvPr/>
        </p:nvPicPr>
        <p:blipFill>
          <a:blip r:embed="rId2"/>
          <a:srcRect r="37429"/>
          <a:stretch>
            <a:fillRect/>
          </a:stretch>
        </p:blipFill>
        <p:spPr>
          <a:xfrm>
            <a:off x="10959510" y="4327855"/>
            <a:ext cx="810612" cy="446360"/>
          </a:xfrm>
          <a:prstGeom prst="rect">
            <a:avLst/>
          </a:prstGeom>
          <a:ln w="12700">
            <a:miter lim="400000"/>
          </a:ln>
        </p:spPr>
      </p:pic>
      <p:sp>
        <p:nvSpPr>
          <p:cNvPr id="519" name="6% systematic uncertainty on signal efficiency, derived from data/MC ratio in vicinity of"/>
          <p:cNvSpPr txBox="1"/>
          <p:nvPr/>
        </p:nvSpPr>
        <p:spPr>
          <a:xfrm>
            <a:off x="643164" y="6685959"/>
            <a:ext cx="11997292" cy="1066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marL="313266" indent="-313266" algn="l">
              <a:buSzPct val="75000"/>
              <a:buChar char="•"/>
              <a:defRPr sz="2800">
                <a:solidFill>
                  <a:srgbClr val="414141"/>
                </a:solidFill>
                <a:latin typeface="Avenir Book"/>
                <a:ea typeface="Avenir Book"/>
                <a:cs typeface="Avenir Book"/>
                <a:sym typeface="Avenir Book"/>
              </a:defRPr>
            </a:lvl1pPr>
          </a:lstStyle>
          <a:p>
            <a:r>
              <a:t>6% systematic uncertainty on signal efficiency, derived from data/MC ratio in vicinity of        </a:t>
            </a:r>
          </a:p>
        </p:txBody>
      </p:sp>
      <p:pic>
        <p:nvPicPr>
          <p:cNvPr id="520" name="eta'.pdf" descr="eta'.pd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59121" y="7206659"/>
            <a:ext cx="285580" cy="406401"/>
          </a:xfrm>
          <a:prstGeom prst="rect">
            <a:avLst/>
          </a:prstGeom>
          <a:ln w="12700">
            <a:miter lim="400000"/>
          </a:ln>
        </p:spPr>
      </p:pic>
      <p:sp>
        <p:nvSpPr>
          <p:cNvPr id="521" name="Systematic uncertainty on signal yield from varying signal shape width within uncertainty is on average 3% of statistical uncertainty"/>
          <p:cNvSpPr txBox="1"/>
          <p:nvPr/>
        </p:nvSpPr>
        <p:spPr>
          <a:xfrm>
            <a:off x="643164" y="5184775"/>
            <a:ext cx="11997292" cy="1066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marL="313266" indent="-313266" algn="l">
              <a:buSzPct val="75000"/>
              <a:buChar char="•"/>
              <a:defRPr sz="2800">
                <a:solidFill>
                  <a:srgbClr val="414141"/>
                </a:solidFill>
                <a:latin typeface="Avenir Book"/>
                <a:ea typeface="Avenir Book"/>
                <a:cs typeface="Avenir Book"/>
                <a:sym typeface="Avenir Book"/>
              </a:defRPr>
            </a:lvl1pPr>
          </a:lstStyle>
          <a:p>
            <a:r>
              <a:t>Systematic uncertainty on signal yield from varying signal shape width within uncertainty is on average 3% of statistical uncertainty</a:t>
            </a:r>
          </a:p>
        </p:txBody>
      </p:sp>
      <p:sp>
        <p:nvSpPr>
          <p:cNvPr id="522" name="Other systematic effects negligible by comparison, including on limited signal MC statistics, luminosity"/>
          <p:cNvSpPr txBox="1"/>
          <p:nvPr/>
        </p:nvSpPr>
        <p:spPr>
          <a:xfrm>
            <a:off x="643164" y="8187143"/>
            <a:ext cx="11997292" cy="1066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marL="313266" indent="-313266" algn="l">
              <a:buSzPct val="75000"/>
              <a:buChar char="•"/>
              <a:defRPr sz="2800">
                <a:solidFill>
                  <a:srgbClr val="414141"/>
                </a:solidFill>
                <a:latin typeface="Avenir Book"/>
                <a:ea typeface="Avenir Book"/>
                <a:cs typeface="Avenir Book"/>
                <a:sym typeface="Avenir Book"/>
              </a:defRPr>
            </a:lvl1pPr>
          </a:lstStyle>
          <a:p>
            <a:r>
              <a:t>Other systematic effects negligible by comparison, including on limited signal MC statistics, luminosity</a:t>
            </a:r>
          </a:p>
        </p:txBody>
      </p:sp>
      <p:pic>
        <p:nvPicPr>
          <p:cNvPr id="523" name="m_a_&lt;_1.35_,_,_m.pdf" descr="m_a_&lt;_1.35_,_,_m.pd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22964" y="2966756"/>
            <a:ext cx="2601560" cy="342593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2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381749" y="9258300"/>
            <a:ext cx="228601" cy="4064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rPr/>
              <a:t>21</a:t>
            </a:fld>
            <a:endParaRPr/>
          </a:p>
        </p:txBody>
      </p:sp>
      <p:sp>
        <p:nvSpPr>
          <p:cNvPr id="363" name="Text"/>
          <p:cNvSpPr txBox="1"/>
          <p:nvPr/>
        </p:nvSpPr>
        <p:spPr>
          <a:xfrm>
            <a:off x="6381749" y="9258300"/>
            <a:ext cx="228601" cy="406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>
            <a:spAutoFit/>
          </a:bodyPr>
          <a:lstStyle>
            <a:lvl1pPr>
              <a:defRPr sz="1800">
                <a:solidFill>
                  <a:srgbClr val="4C4946"/>
                </a:solidFill>
              </a:defRPr>
            </a:lvl1pPr>
          </a:lstStyle>
          <a:p>
            <a:fld id="{86CB4B4D-7CA3-9044-876B-883B54F8677D}" type="slidenum">
              <a:rPr/>
              <a:t>21</a:t>
            </a:fld>
            <a:endParaRPr/>
          </a:p>
        </p:txBody>
      </p:sp>
      <p:sp>
        <p:nvSpPr>
          <p:cNvPr id="364" name="darkonium results"/>
          <p:cNvSpPr txBox="1">
            <a:spLocks noGrp="1"/>
          </p:cNvSpPr>
          <p:nvPr>
            <p:ph type="title"/>
          </p:nvPr>
        </p:nvSpPr>
        <p:spPr>
          <a:xfrm>
            <a:off x="-205413" y="825500"/>
            <a:ext cx="13415626" cy="1143000"/>
          </a:xfrm>
          <a:prstGeom prst="rect">
            <a:avLst/>
          </a:prstGeom>
        </p:spPr>
        <p:txBody>
          <a:bodyPr anchor="b">
            <a:no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cap="all" spc="280">
                <a:solidFill>
                  <a:srgbClr val="5C554F"/>
                </a:solidFill>
                <a:latin typeface="Avenir Heavy"/>
                <a:ea typeface="Avenir Heavy"/>
                <a:cs typeface="Avenir Heavy"/>
                <a:sym typeface="Avenir Heavy"/>
              </a:defRPr>
            </a:lvl1pPr>
          </a:lstStyle>
          <a:p>
            <a:r>
              <a:rPr dirty="0" err="1">
                <a:solidFill>
                  <a:schemeClr val="tx1">
                    <a:lumMod val="50000"/>
                  </a:schemeClr>
                </a:solidFill>
              </a:rPr>
              <a:t>darkonium</a:t>
            </a:r>
            <a:r>
              <a:rPr dirty="0">
                <a:solidFill>
                  <a:schemeClr val="tx1">
                    <a:lumMod val="50000"/>
                  </a:schemeClr>
                </a:solidFill>
              </a:rPr>
              <a:t> results</a:t>
            </a:r>
          </a:p>
        </p:txBody>
      </p:sp>
      <p:pic>
        <p:nvPicPr>
          <p:cNvPr id="365" name="Image" descr="Image"/>
          <p:cNvPicPr>
            <a:picLocks noChangeAspect="1"/>
          </p:cNvPicPr>
          <p:nvPr/>
        </p:nvPicPr>
        <p:blipFill>
          <a:blip r:embed="rId2"/>
          <a:srcRect b="8582"/>
          <a:stretch>
            <a:fillRect/>
          </a:stretch>
        </p:blipFill>
        <p:spPr>
          <a:xfrm>
            <a:off x="-70037" y="4751078"/>
            <a:ext cx="6610207" cy="4086987"/>
          </a:xfrm>
          <a:prstGeom prst="rect">
            <a:avLst/>
          </a:prstGeom>
          <a:ln w="12700">
            <a:miter lim="400000"/>
          </a:ln>
        </p:spPr>
      </p:pic>
      <p:sp>
        <p:nvSpPr>
          <p:cNvPr id="366" name="Consider window around each mass in the                plane of width 8x signal resolution, estimate background from adjacent windows"/>
          <p:cNvSpPr txBox="1"/>
          <p:nvPr/>
        </p:nvSpPr>
        <p:spPr>
          <a:xfrm>
            <a:off x="280730" y="2202607"/>
            <a:ext cx="11997294" cy="148758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marL="571500" indent="-508000" algn="l">
              <a:spcBef>
                <a:spcPts val="1000"/>
              </a:spcBef>
              <a:buSzPct val="90000"/>
              <a:buChar char="•"/>
              <a:defRPr sz="3000">
                <a:latin typeface="Avenir Book"/>
                <a:ea typeface="Avenir Book"/>
                <a:cs typeface="Avenir Book"/>
                <a:sym typeface="Avenir Book"/>
              </a:defRPr>
            </a:lvl1pPr>
          </a:lstStyle>
          <a:p>
            <a:r>
              <a:rPr dirty="0">
                <a:solidFill>
                  <a:schemeClr val="tx1">
                    <a:lumMod val="50000"/>
                  </a:schemeClr>
                </a:solidFill>
              </a:rPr>
              <a:t>Consider window</a:t>
            </a:r>
            <a:r>
              <a:rPr lang="en-US" dirty="0">
                <a:solidFill>
                  <a:schemeClr val="tx1">
                    <a:lumMod val="50000"/>
                  </a:schemeClr>
                </a:solidFill>
              </a:rPr>
              <a:t>s</a:t>
            </a:r>
            <a:r>
              <a:rPr dirty="0">
                <a:solidFill>
                  <a:schemeClr val="tx1">
                    <a:lumMod val="50000"/>
                  </a:schemeClr>
                </a:solidFill>
              </a:rPr>
              <a:t> around each mass in the                plane of width 8x signal resolution</a:t>
            </a:r>
            <a:r>
              <a:rPr lang="en-US" dirty="0">
                <a:solidFill>
                  <a:schemeClr val="tx1">
                    <a:lumMod val="50000"/>
                  </a:schemeClr>
                </a:solidFill>
              </a:rPr>
              <a:t>;</a:t>
            </a:r>
            <a:r>
              <a:rPr dirty="0">
                <a:solidFill>
                  <a:schemeClr val="tx1">
                    <a:lumMod val="50000"/>
                  </a:schemeClr>
                </a:solidFill>
              </a:rPr>
              <a:t> estimate background from adjacent windows</a:t>
            </a:r>
          </a:p>
        </p:txBody>
      </p:sp>
      <p:pic>
        <p:nvPicPr>
          <p:cNvPr id="367" name="Upsilon_D-A'.pdf" descr="Upsilon_D-A'.pd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32329" y="2300245"/>
            <a:ext cx="1410082" cy="376740"/>
          </a:xfrm>
          <a:prstGeom prst="rect">
            <a:avLst/>
          </a:prstGeom>
          <a:ln w="12700">
            <a:miter lim="400000"/>
          </a:ln>
        </p:spPr>
      </p:pic>
      <p:sp>
        <p:nvSpPr>
          <p:cNvPr id="368" name="Cn sample corresponds to n pion pairs"/>
          <p:cNvSpPr txBox="1"/>
          <p:nvPr/>
        </p:nvSpPr>
        <p:spPr>
          <a:xfrm>
            <a:off x="280730" y="3852361"/>
            <a:ext cx="11997294" cy="56425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marL="571500" indent="-508000" algn="l">
              <a:spcBef>
                <a:spcPts val="1000"/>
              </a:spcBef>
              <a:buSzPct val="90000"/>
              <a:buChar char="•"/>
              <a:defRPr sz="3000">
                <a:latin typeface="Avenir Book"/>
                <a:ea typeface="Avenir Book"/>
                <a:cs typeface="Avenir Book"/>
                <a:sym typeface="Avenir Book"/>
              </a:defRPr>
            </a:pPr>
            <a:r>
              <a:rPr dirty="0">
                <a:solidFill>
                  <a:schemeClr val="tx1">
                    <a:lumMod val="50000"/>
                  </a:schemeClr>
                </a:solidFill>
              </a:rPr>
              <a:t>C</a:t>
            </a:r>
            <a:r>
              <a:rPr baseline="-5999" dirty="0">
                <a:solidFill>
                  <a:schemeClr val="tx1">
                    <a:lumMod val="50000"/>
                  </a:schemeClr>
                </a:solidFill>
                <a:latin typeface="Avenir Book Oblique"/>
                <a:ea typeface="Avenir Book Oblique"/>
                <a:cs typeface="Avenir Book Oblique"/>
                <a:sym typeface="Avenir Book Oblique"/>
              </a:rPr>
              <a:t>n</a:t>
            </a:r>
            <a:r>
              <a:rPr dirty="0">
                <a:solidFill>
                  <a:schemeClr val="tx1">
                    <a:lumMod val="50000"/>
                  </a:schemeClr>
                </a:solidFill>
              </a:rPr>
              <a:t> sample corresponds to </a:t>
            </a:r>
            <a:r>
              <a:rPr dirty="0">
                <a:solidFill>
                  <a:schemeClr val="tx1">
                    <a:lumMod val="50000"/>
                  </a:schemeClr>
                </a:solidFill>
                <a:latin typeface="Avenir Book Oblique"/>
                <a:ea typeface="Avenir Book Oblique"/>
                <a:cs typeface="Avenir Book Oblique"/>
                <a:sym typeface="Avenir Book Oblique"/>
              </a:rPr>
              <a:t>n</a:t>
            </a:r>
            <a:r>
              <a:rPr dirty="0">
                <a:solidFill>
                  <a:schemeClr val="tx1">
                    <a:lumMod val="50000"/>
                  </a:schemeClr>
                </a:solidFill>
              </a:rPr>
              <a:t> pion pairs</a:t>
            </a:r>
          </a:p>
        </p:txBody>
      </p:sp>
      <p:sp>
        <p:nvSpPr>
          <p:cNvPr id="369" name="BaBar"/>
          <p:cNvSpPr txBox="1"/>
          <p:nvPr/>
        </p:nvSpPr>
        <p:spPr>
          <a:xfrm>
            <a:off x="805448" y="4923773"/>
            <a:ext cx="1588537" cy="381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l">
              <a:defRPr sz="1600" i="1" cap="small">
                <a:solidFill>
                  <a:srgbClr val="000000"/>
                </a:solidFill>
                <a:latin typeface="Avenir Heavy"/>
                <a:ea typeface="Avenir Heavy"/>
                <a:cs typeface="Avenir Heavy"/>
                <a:sym typeface="Avenir Heavy"/>
              </a:defRPr>
            </a:lvl1pPr>
          </a:lstStyle>
          <a:p>
            <a:pPr>
              <a:defRPr i="0" cap="none"/>
            </a:pPr>
            <a:r>
              <a:rPr i="1" cap="small"/>
              <a:t>BaBar</a:t>
            </a:r>
          </a:p>
        </p:txBody>
      </p:sp>
      <p:pic>
        <p:nvPicPr>
          <p:cNvPr id="370" name="Image" descr="Image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36605" y="4751078"/>
            <a:ext cx="6715148" cy="4657270"/>
          </a:xfrm>
          <a:prstGeom prst="rect">
            <a:avLst/>
          </a:prstGeom>
          <a:ln w="12700">
            <a:miter lim="400000"/>
          </a:ln>
        </p:spPr>
      </p:pic>
      <p:sp>
        <p:nvSpPr>
          <p:cNvPr id="371" name="BaBar"/>
          <p:cNvSpPr txBox="1"/>
          <p:nvPr/>
        </p:nvSpPr>
        <p:spPr>
          <a:xfrm>
            <a:off x="8343102" y="4995253"/>
            <a:ext cx="1588536" cy="381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l">
              <a:defRPr sz="1600" i="1" cap="small">
                <a:solidFill>
                  <a:srgbClr val="000000"/>
                </a:solidFill>
                <a:latin typeface="Avenir Heavy"/>
                <a:ea typeface="Avenir Heavy"/>
                <a:cs typeface="Avenir Heavy"/>
                <a:sym typeface="Avenir Heavy"/>
              </a:defRPr>
            </a:lvl1pPr>
          </a:lstStyle>
          <a:p>
            <a:pPr>
              <a:defRPr i="0" cap="none"/>
            </a:pPr>
            <a:r>
              <a:rPr i="1" cap="small"/>
              <a:t>BaBar</a:t>
            </a:r>
          </a:p>
        </p:txBody>
      </p:sp>
      <p:sp>
        <p:nvSpPr>
          <p:cNvPr id="372" name="BaBar, PRL 128, 021802 (2022), arXiv:2106.08529"/>
          <p:cNvSpPr txBox="1"/>
          <p:nvPr/>
        </p:nvSpPr>
        <p:spPr>
          <a:xfrm>
            <a:off x="5727158" y="207566"/>
            <a:ext cx="6820424" cy="41036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algn="r">
              <a:defRPr sz="2000">
                <a:solidFill>
                  <a:srgbClr val="414141"/>
                </a:solidFill>
                <a:latin typeface="Avenir Book"/>
                <a:ea typeface="Avenir Book"/>
                <a:cs typeface="Avenir Book"/>
                <a:sym typeface="Avenir Book"/>
              </a:defRPr>
            </a:pPr>
            <a:r>
              <a:rPr cap="small" dirty="0" err="1">
                <a:solidFill>
                  <a:schemeClr val="tx1">
                    <a:lumMod val="50000"/>
                  </a:schemeClr>
                </a:solidFill>
                <a:latin typeface="Avenir Book Oblique"/>
                <a:ea typeface="Avenir Book Oblique"/>
                <a:cs typeface="Avenir Book Oblique"/>
                <a:sym typeface="Avenir Book Oblique"/>
              </a:rPr>
              <a:t>BaBar</a:t>
            </a:r>
            <a:r>
              <a:rPr cap="small" dirty="0">
                <a:solidFill>
                  <a:schemeClr val="tx1">
                    <a:lumMod val="50000"/>
                  </a:schemeClr>
                </a:solidFill>
                <a:latin typeface="Avenir Book Oblique"/>
                <a:ea typeface="Avenir Book Oblique"/>
                <a:cs typeface="Avenir Book Oblique"/>
                <a:sym typeface="Avenir Book Oblique"/>
              </a:rPr>
              <a:t>, PRL</a:t>
            </a:r>
            <a:r>
              <a:rPr cap="small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cap="small" dirty="0">
                <a:solidFill>
                  <a:schemeClr val="tx1">
                    <a:lumMod val="50000"/>
                  </a:schemeClr>
                </a:solidFill>
                <a:latin typeface="Avenir Heavy"/>
                <a:ea typeface="Avenir Heavy"/>
                <a:cs typeface="Avenir Heavy"/>
                <a:sym typeface="Avenir Heavy"/>
              </a:rPr>
              <a:t>128</a:t>
            </a:r>
            <a:r>
              <a:rPr cap="small" dirty="0">
                <a:solidFill>
                  <a:schemeClr val="tx1">
                    <a:lumMod val="50000"/>
                  </a:schemeClr>
                </a:solidFill>
              </a:rPr>
              <a:t>, 021802 (2022), </a:t>
            </a:r>
            <a:r>
              <a:rPr dirty="0">
                <a:solidFill>
                  <a:schemeClr val="tx1">
                    <a:lumMod val="50000"/>
                  </a:schemeClr>
                </a:solidFill>
              </a:rPr>
              <a:t>arXiv:2106.08529</a:t>
            </a:r>
          </a:p>
        </p:txBody>
      </p:sp>
      <p:sp>
        <p:nvSpPr>
          <p:cNvPr id="373" name="MVA score"/>
          <p:cNvSpPr txBox="1"/>
          <p:nvPr/>
        </p:nvSpPr>
        <p:spPr>
          <a:xfrm>
            <a:off x="3807030" y="8834178"/>
            <a:ext cx="2603844" cy="431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r">
              <a:defRPr sz="2000">
                <a:solidFill>
                  <a:srgbClr val="000000"/>
                </a:solidFill>
              </a:defRPr>
            </a:lvl1pPr>
          </a:lstStyle>
          <a:p>
            <a:r>
              <a:t>MVA score</a:t>
            </a:r>
          </a:p>
        </p:txBody>
      </p:sp>
    </p:spTree>
  </p:cSld>
  <p:clrMapOvr>
    <a:masterClrMapping/>
  </p:clrMapOvr>
  <p:transition spd="med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rPr/>
              <a:t>22</a:t>
            </a:fld>
            <a:endParaRPr/>
          </a:p>
        </p:txBody>
      </p:sp>
      <p:sp>
        <p:nvSpPr>
          <p:cNvPr id="377" name="Text"/>
          <p:cNvSpPr txBox="1"/>
          <p:nvPr/>
        </p:nvSpPr>
        <p:spPr>
          <a:xfrm>
            <a:off x="6324599" y="9258300"/>
            <a:ext cx="342901" cy="406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>
            <a:spAutoFit/>
          </a:bodyPr>
          <a:lstStyle>
            <a:lvl1pPr>
              <a:defRPr sz="1800">
                <a:solidFill>
                  <a:srgbClr val="4C4946"/>
                </a:solidFill>
              </a:defRPr>
            </a:lvl1pPr>
          </a:lstStyle>
          <a:p>
            <a:fld id="{86CB4B4D-7CA3-9044-876B-883B54F8677D}" type="slidenum">
              <a:rPr/>
              <a:t>22</a:t>
            </a:fld>
            <a:endParaRPr/>
          </a:p>
        </p:txBody>
      </p:sp>
      <p:sp>
        <p:nvSpPr>
          <p:cNvPr id="378" name="darkonium results"/>
          <p:cNvSpPr txBox="1">
            <a:spLocks noGrp="1"/>
          </p:cNvSpPr>
          <p:nvPr>
            <p:ph type="title"/>
          </p:nvPr>
        </p:nvSpPr>
        <p:spPr>
          <a:xfrm>
            <a:off x="-205413" y="825500"/>
            <a:ext cx="13415626" cy="1143000"/>
          </a:xfrm>
          <a:prstGeom prst="rect">
            <a:avLst/>
          </a:prstGeom>
        </p:spPr>
        <p:txBody>
          <a:bodyPr anchor="b">
            <a:no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cap="all" spc="280">
                <a:solidFill>
                  <a:srgbClr val="5C554F"/>
                </a:solidFill>
                <a:latin typeface="Avenir Heavy"/>
                <a:ea typeface="Avenir Heavy"/>
                <a:cs typeface="Avenir Heavy"/>
                <a:sym typeface="Avenir Heavy"/>
              </a:defRPr>
            </a:lvl1pPr>
          </a:lstStyle>
          <a:p>
            <a:r>
              <a:rPr dirty="0" err="1">
                <a:solidFill>
                  <a:schemeClr val="tx1">
                    <a:lumMod val="50000"/>
                  </a:schemeClr>
                </a:solidFill>
              </a:rPr>
              <a:t>darkonium</a:t>
            </a:r>
            <a:r>
              <a:rPr dirty="0">
                <a:solidFill>
                  <a:schemeClr val="tx1">
                    <a:lumMod val="50000"/>
                  </a:schemeClr>
                </a:solidFill>
              </a:rPr>
              <a:t> results</a:t>
            </a:r>
          </a:p>
        </p:txBody>
      </p:sp>
      <p:pic>
        <p:nvPicPr>
          <p:cNvPr id="380" name="varepsilon.pdf" descr="varepsilon.pd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46554" y="3815889"/>
            <a:ext cx="203201" cy="228601"/>
          </a:xfrm>
          <a:prstGeom prst="rect">
            <a:avLst/>
          </a:prstGeom>
          <a:ln w="12700">
            <a:miter lim="400000"/>
          </a:ln>
        </p:spPr>
      </p:pic>
      <p:pic>
        <p:nvPicPr>
          <p:cNvPr id="381" name="Image" descr="Image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10893" y="2704418"/>
            <a:ext cx="9451847" cy="6351199"/>
          </a:xfrm>
          <a:prstGeom prst="rect">
            <a:avLst/>
          </a:prstGeom>
          <a:ln w="12700">
            <a:miter lim="400000"/>
          </a:ln>
        </p:spPr>
      </p:pic>
      <p:sp>
        <p:nvSpPr>
          <p:cNvPr id="382" name="BaBar"/>
          <p:cNvSpPr txBox="1"/>
          <p:nvPr/>
        </p:nvSpPr>
        <p:spPr>
          <a:xfrm>
            <a:off x="8058288" y="3198166"/>
            <a:ext cx="1588537" cy="48731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l">
              <a:defRPr sz="1600" i="1" cap="small">
                <a:solidFill>
                  <a:srgbClr val="000000"/>
                </a:solidFill>
                <a:latin typeface="Avenir Heavy"/>
                <a:ea typeface="Avenir Heavy"/>
                <a:cs typeface="Avenir Heavy"/>
                <a:sym typeface="Avenir Heavy"/>
              </a:defRPr>
            </a:lvl1pPr>
          </a:lstStyle>
          <a:p>
            <a:pPr>
              <a:defRPr i="0" cap="none"/>
            </a:pPr>
            <a:r>
              <a:rPr sz="2500" i="1" cap="small" dirty="0" err="1"/>
              <a:t>BaBar</a:t>
            </a:r>
            <a:endParaRPr sz="2500" i="1" cap="small" dirty="0"/>
          </a:p>
        </p:txBody>
      </p:sp>
      <p:pic>
        <p:nvPicPr>
          <p:cNvPr id="383" name="alpha_D_=_0.5.pdf" descr="alpha_D_=_0.5.pd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01319" y="3441823"/>
            <a:ext cx="1701389" cy="374066"/>
          </a:xfrm>
          <a:prstGeom prst="rect">
            <a:avLst/>
          </a:prstGeom>
          <a:ln w="12700">
            <a:miter lim="400000"/>
          </a:ln>
        </p:spPr>
      </p:pic>
      <p:sp>
        <p:nvSpPr>
          <p:cNvPr id="384" name="BaBar, PRL 128, 021802 (2022), arXiv:2106.08529"/>
          <p:cNvSpPr txBox="1"/>
          <p:nvPr/>
        </p:nvSpPr>
        <p:spPr>
          <a:xfrm>
            <a:off x="5727158" y="207566"/>
            <a:ext cx="6820424" cy="41036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algn="r">
              <a:defRPr sz="2000">
                <a:solidFill>
                  <a:srgbClr val="414141"/>
                </a:solidFill>
                <a:latin typeface="Avenir Book"/>
                <a:ea typeface="Avenir Book"/>
                <a:cs typeface="Avenir Book"/>
                <a:sym typeface="Avenir Book"/>
              </a:defRPr>
            </a:pPr>
            <a:r>
              <a:rPr cap="small" dirty="0" err="1">
                <a:solidFill>
                  <a:schemeClr val="tx1">
                    <a:lumMod val="50000"/>
                  </a:schemeClr>
                </a:solidFill>
                <a:latin typeface="Avenir Book Oblique"/>
                <a:ea typeface="Avenir Book Oblique"/>
                <a:cs typeface="Avenir Book Oblique"/>
                <a:sym typeface="Avenir Book Oblique"/>
              </a:rPr>
              <a:t>BaBar</a:t>
            </a:r>
            <a:r>
              <a:rPr cap="small" dirty="0">
                <a:solidFill>
                  <a:schemeClr val="tx1">
                    <a:lumMod val="50000"/>
                  </a:schemeClr>
                </a:solidFill>
                <a:latin typeface="Avenir Book Oblique"/>
                <a:ea typeface="Avenir Book Oblique"/>
                <a:cs typeface="Avenir Book Oblique"/>
                <a:sym typeface="Avenir Book Oblique"/>
              </a:rPr>
              <a:t>, PRL</a:t>
            </a:r>
            <a:r>
              <a:rPr cap="small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cap="small" dirty="0">
                <a:solidFill>
                  <a:schemeClr val="tx1">
                    <a:lumMod val="50000"/>
                  </a:schemeClr>
                </a:solidFill>
                <a:latin typeface="Avenir Heavy"/>
                <a:ea typeface="Avenir Heavy"/>
                <a:cs typeface="Avenir Heavy"/>
                <a:sym typeface="Avenir Heavy"/>
              </a:rPr>
              <a:t>128</a:t>
            </a:r>
            <a:r>
              <a:rPr cap="small" dirty="0">
                <a:solidFill>
                  <a:schemeClr val="tx1">
                    <a:lumMod val="50000"/>
                  </a:schemeClr>
                </a:solidFill>
              </a:rPr>
              <a:t>, 021802 (2022), </a:t>
            </a:r>
            <a:r>
              <a:rPr dirty="0">
                <a:solidFill>
                  <a:schemeClr val="tx1">
                    <a:lumMod val="50000"/>
                  </a:schemeClr>
                </a:solidFill>
              </a:rPr>
              <a:t>arXiv:2106.08529</a:t>
            </a:r>
          </a:p>
        </p:txBody>
      </p:sp>
    </p:spTree>
  </p:cSld>
  <p:clrMapOvr>
    <a:masterClrMapping/>
  </p:clrMapOvr>
  <p:transition spd="med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5" name="darkonium: resolution"/>
          <p:cNvSpPr txBox="1">
            <a:spLocks noGrp="1"/>
          </p:cNvSpPr>
          <p:nvPr>
            <p:ph type="title"/>
          </p:nvPr>
        </p:nvSpPr>
        <p:spPr>
          <a:xfrm>
            <a:off x="508000" y="787400"/>
            <a:ext cx="11988800" cy="1219200"/>
          </a:xfrm>
          <a:prstGeom prst="rect">
            <a:avLst/>
          </a:prstGeom>
        </p:spPr>
        <p:txBody>
          <a:bodyPr anchor="b">
            <a:no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5500" cap="all" spc="220">
                <a:solidFill>
                  <a:srgbClr val="5C554F"/>
                </a:solidFill>
                <a:latin typeface="Avenir Heavy"/>
                <a:ea typeface="Avenir Heavy"/>
                <a:cs typeface="Avenir Heavy"/>
                <a:sym typeface="Avenir Heavy"/>
              </a:defRPr>
            </a:lvl1pPr>
          </a:lstStyle>
          <a:p>
            <a:r>
              <a:t>darkonium: resolution</a:t>
            </a:r>
          </a:p>
        </p:txBody>
      </p:sp>
      <p:sp>
        <p:nvSpPr>
          <p:cNvPr id="52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23</a:t>
            </a:fld>
            <a:endParaRPr/>
          </a:p>
        </p:txBody>
      </p:sp>
      <p:pic>
        <p:nvPicPr>
          <p:cNvPr id="527" name="Image" descr="Imag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1269" y="3582767"/>
            <a:ext cx="12562262" cy="4099366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9" name="darkonium: long-lived a’"/>
          <p:cNvSpPr txBox="1">
            <a:spLocks noGrp="1"/>
          </p:cNvSpPr>
          <p:nvPr>
            <p:ph type="title"/>
          </p:nvPr>
        </p:nvSpPr>
        <p:spPr>
          <a:xfrm>
            <a:off x="508000" y="787400"/>
            <a:ext cx="11988800" cy="1219200"/>
          </a:xfrm>
          <a:prstGeom prst="rect">
            <a:avLst/>
          </a:prstGeom>
        </p:spPr>
        <p:txBody>
          <a:bodyPr anchor="b">
            <a:no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5500" cap="all" spc="220">
                <a:solidFill>
                  <a:srgbClr val="5C554F"/>
                </a:solidFill>
                <a:latin typeface="Avenir Heavy"/>
                <a:ea typeface="Avenir Heavy"/>
                <a:cs typeface="Avenir Heavy"/>
                <a:sym typeface="Avenir Heavy"/>
              </a:defRPr>
            </a:lvl1pPr>
          </a:lstStyle>
          <a:p>
            <a:r>
              <a:t>darkonium: long-lived a’</a:t>
            </a:r>
          </a:p>
        </p:txBody>
      </p:sp>
      <p:sp>
        <p:nvSpPr>
          <p:cNvPr id="530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24</a:t>
            </a:fld>
            <a:endParaRPr/>
          </a:p>
        </p:txBody>
      </p:sp>
      <p:pic>
        <p:nvPicPr>
          <p:cNvPr id="531" name="Image" descr="Imag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31707" y="2848757"/>
            <a:ext cx="8741386" cy="5738836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3" name="Image" descr="Imag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3008" y="2152650"/>
            <a:ext cx="10158784" cy="7380910"/>
          </a:xfrm>
          <a:prstGeom prst="rect">
            <a:avLst/>
          </a:prstGeom>
          <a:ln w="12700">
            <a:miter lim="400000"/>
          </a:ln>
        </p:spPr>
      </p:pic>
      <p:sp>
        <p:nvSpPr>
          <p:cNvPr id="534" name="darkonium: long-lived a’"/>
          <p:cNvSpPr txBox="1">
            <a:spLocks noGrp="1"/>
          </p:cNvSpPr>
          <p:nvPr>
            <p:ph type="title"/>
          </p:nvPr>
        </p:nvSpPr>
        <p:spPr>
          <a:xfrm>
            <a:off x="508000" y="787400"/>
            <a:ext cx="11988800" cy="1219200"/>
          </a:xfrm>
          <a:prstGeom prst="rect">
            <a:avLst/>
          </a:prstGeom>
        </p:spPr>
        <p:txBody>
          <a:bodyPr anchor="b">
            <a:no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5500" cap="all" spc="220">
                <a:solidFill>
                  <a:srgbClr val="5C554F"/>
                </a:solidFill>
                <a:latin typeface="Avenir Heavy"/>
                <a:ea typeface="Avenir Heavy"/>
                <a:cs typeface="Avenir Heavy"/>
                <a:sym typeface="Avenir Heavy"/>
              </a:defRPr>
            </a:lvl1pPr>
          </a:lstStyle>
          <a:p>
            <a:r>
              <a:t>darkonium: long-lived a’</a:t>
            </a:r>
          </a:p>
        </p:txBody>
      </p:sp>
      <p:sp>
        <p:nvSpPr>
          <p:cNvPr id="53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25</a:t>
            </a:fld>
            <a:endParaRPr/>
          </a:p>
        </p:txBody>
      </p:sp>
    </p:spTree>
  </p:cSld>
  <p:clrMapOvr>
    <a:masterClrMapping/>
  </p:clrMapOvr>
  <p:transition spd="med"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26</a:t>
            </a:fld>
            <a:endParaRPr/>
          </a:p>
        </p:txBody>
      </p:sp>
      <p:sp>
        <p:nvSpPr>
          <p:cNvPr id="538" name="Text"/>
          <p:cNvSpPr txBox="1"/>
          <p:nvPr/>
        </p:nvSpPr>
        <p:spPr>
          <a:xfrm>
            <a:off x="6324599" y="9258300"/>
            <a:ext cx="342901" cy="406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>
            <a:spAutoFit/>
          </a:bodyPr>
          <a:lstStyle>
            <a:lvl1pPr>
              <a:defRPr sz="1800">
                <a:solidFill>
                  <a:srgbClr val="4C4946"/>
                </a:solidFill>
              </a:defRPr>
            </a:lvl1pPr>
          </a:lstStyle>
          <a:p>
            <a:fld id="{86CB4B4D-7CA3-9044-876B-883B54F8677D}" type="slidenum">
              <a:t>26</a:t>
            </a:fld>
            <a:endParaRPr/>
          </a:p>
        </p:txBody>
      </p:sp>
      <p:sp>
        <p:nvSpPr>
          <p:cNvPr id="539" name="b-mesogenesis"/>
          <p:cNvSpPr txBox="1">
            <a:spLocks noGrp="1"/>
          </p:cNvSpPr>
          <p:nvPr>
            <p:ph type="title"/>
          </p:nvPr>
        </p:nvSpPr>
        <p:spPr>
          <a:xfrm>
            <a:off x="-205413" y="825500"/>
            <a:ext cx="13415626" cy="1143000"/>
          </a:xfrm>
          <a:prstGeom prst="rect">
            <a:avLst/>
          </a:prstGeom>
        </p:spPr>
        <p:txBody>
          <a:bodyPr anchor="b">
            <a:no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cap="all" spc="280">
                <a:solidFill>
                  <a:srgbClr val="5C554F"/>
                </a:solidFill>
                <a:latin typeface="Avenir Heavy"/>
                <a:ea typeface="Avenir Heavy"/>
                <a:cs typeface="Avenir Heavy"/>
                <a:sym typeface="Avenir Heavy"/>
              </a:defRPr>
            </a:lvl1pPr>
          </a:lstStyle>
          <a:p>
            <a:r>
              <a:t>b-mesogenesis</a:t>
            </a:r>
          </a:p>
        </p:txBody>
      </p:sp>
      <p:sp>
        <p:nvSpPr>
          <p:cNvPr id="540" name="BaBar, arXiv:2302.00208"/>
          <p:cNvSpPr txBox="1"/>
          <p:nvPr/>
        </p:nvSpPr>
        <p:spPr>
          <a:xfrm>
            <a:off x="6823702" y="190500"/>
            <a:ext cx="5751427" cy="4445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algn="r">
              <a:defRPr sz="2000">
                <a:solidFill>
                  <a:srgbClr val="414141"/>
                </a:solidFill>
                <a:latin typeface="Avenir Book"/>
                <a:ea typeface="Avenir Book"/>
                <a:cs typeface="Avenir Book"/>
                <a:sym typeface="Avenir Book"/>
              </a:defRPr>
            </a:pPr>
            <a:r>
              <a:rPr cap="small">
                <a:latin typeface="Avenir Book Oblique"/>
                <a:ea typeface="Avenir Book Oblique"/>
                <a:cs typeface="Avenir Book Oblique"/>
                <a:sym typeface="Avenir Book Oblique"/>
              </a:rPr>
              <a:t>BaBar, </a:t>
            </a:r>
            <a:r>
              <a:t>arXiv:2302.00208</a:t>
            </a:r>
          </a:p>
        </p:txBody>
      </p:sp>
      <p:pic>
        <p:nvPicPr>
          <p:cNvPr id="541" name="Image" descr="Imag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3365" y="4116522"/>
            <a:ext cx="6169579" cy="4773729"/>
          </a:xfrm>
          <a:prstGeom prst="rect">
            <a:avLst/>
          </a:prstGeom>
          <a:ln w="12700">
            <a:miter lim="400000"/>
          </a:ln>
        </p:spPr>
      </p:pic>
      <p:pic>
        <p:nvPicPr>
          <p:cNvPr id="542" name="Image" descr="Image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91937" y="4195588"/>
            <a:ext cx="6261449" cy="4844813"/>
          </a:xfrm>
          <a:prstGeom prst="rect">
            <a:avLst/>
          </a:prstGeom>
          <a:ln w="12700">
            <a:miter lim="400000"/>
          </a:ln>
        </p:spPr>
      </p:pic>
      <p:sp>
        <p:nvSpPr>
          <p:cNvPr id="543" name="Select events with:"/>
          <p:cNvSpPr txBox="1"/>
          <p:nvPr/>
        </p:nvSpPr>
        <p:spPr>
          <a:xfrm>
            <a:off x="643164" y="2332690"/>
            <a:ext cx="11997292" cy="584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spAutoFit/>
          </a:bodyPr>
          <a:lstStyle>
            <a:lvl1pPr marL="313266" indent="-313266" algn="l">
              <a:buSzPct val="75000"/>
              <a:buChar char="•"/>
              <a:defRPr sz="2800">
                <a:solidFill>
                  <a:srgbClr val="414141"/>
                </a:solidFill>
                <a:latin typeface="Avenir Book"/>
                <a:ea typeface="Avenir Book"/>
                <a:cs typeface="Avenir Book"/>
                <a:sym typeface="Avenir Book"/>
              </a:defRPr>
            </a:lvl1pPr>
          </a:lstStyle>
          <a:p>
            <a:r>
              <a:t>Select events with:</a:t>
            </a:r>
          </a:p>
        </p:txBody>
      </p:sp>
      <p:pic>
        <p:nvPicPr>
          <p:cNvPr id="544" name="Image" descr="Image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64814" y="2437879"/>
            <a:ext cx="5397058" cy="373823"/>
          </a:xfrm>
          <a:prstGeom prst="rect">
            <a:avLst/>
          </a:prstGeom>
          <a:ln w="12700">
            <a:miter lim="400000"/>
          </a:ln>
        </p:spPr>
      </p:pic>
      <p:pic>
        <p:nvPicPr>
          <p:cNvPr id="545" name="Image" descr="Image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673135" y="3047606"/>
            <a:ext cx="6261448" cy="448028"/>
          </a:xfrm>
          <a:prstGeom prst="rect">
            <a:avLst/>
          </a:prstGeom>
          <a:ln w="12700">
            <a:miter lim="400000"/>
          </a:ln>
        </p:spPr>
      </p:pic>
      <p:pic>
        <p:nvPicPr>
          <p:cNvPr id="546" name="Image" descr="Image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086968" y="3972567"/>
            <a:ext cx="3178300" cy="430068"/>
          </a:xfrm>
          <a:prstGeom prst="rect">
            <a:avLst/>
          </a:prstGeom>
          <a:ln w="12700">
            <a:miter lim="400000"/>
          </a:ln>
        </p:spPr>
      </p:pic>
      <p:pic>
        <p:nvPicPr>
          <p:cNvPr id="547" name="Image" descr="Image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110266" y="3972567"/>
            <a:ext cx="3178300" cy="430068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9" name="Image" descr="Imag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2994" y="4365875"/>
            <a:ext cx="6871748" cy="4436175"/>
          </a:xfrm>
          <a:prstGeom prst="rect">
            <a:avLst/>
          </a:prstGeom>
          <a:ln w="12700">
            <a:miter lim="400000"/>
          </a:ln>
        </p:spPr>
      </p:pic>
      <p:sp>
        <p:nvSpPr>
          <p:cNvPr id="550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27</a:t>
            </a:fld>
            <a:endParaRPr/>
          </a:p>
        </p:txBody>
      </p:sp>
      <p:sp>
        <p:nvSpPr>
          <p:cNvPr id="551" name="Text"/>
          <p:cNvSpPr txBox="1"/>
          <p:nvPr/>
        </p:nvSpPr>
        <p:spPr>
          <a:xfrm>
            <a:off x="6324599" y="9258300"/>
            <a:ext cx="342901" cy="406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>
            <a:spAutoFit/>
          </a:bodyPr>
          <a:lstStyle>
            <a:lvl1pPr>
              <a:defRPr sz="1800">
                <a:solidFill>
                  <a:srgbClr val="4C4946"/>
                </a:solidFill>
              </a:defRPr>
            </a:lvl1pPr>
          </a:lstStyle>
          <a:p>
            <a:fld id="{86CB4B4D-7CA3-9044-876B-883B54F8677D}" type="slidenum">
              <a:t>27</a:t>
            </a:fld>
            <a:endParaRPr/>
          </a:p>
        </p:txBody>
      </p:sp>
      <p:sp>
        <p:nvSpPr>
          <p:cNvPr id="552" name="b-mesogenesis"/>
          <p:cNvSpPr txBox="1">
            <a:spLocks noGrp="1"/>
          </p:cNvSpPr>
          <p:nvPr>
            <p:ph type="title"/>
          </p:nvPr>
        </p:nvSpPr>
        <p:spPr>
          <a:xfrm>
            <a:off x="-205413" y="825500"/>
            <a:ext cx="13415626" cy="1143000"/>
          </a:xfrm>
          <a:prstGeom prst="rect">
            <a:avLst/>
          </a:prstGeom>
        </p:spPr>
        <p:txBody>
          <a:bodyPr anchor="b">
            <a:no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cap="all" spc="280">
                <a:solidFill>
                  <a:srgbClr val="5C554F"/>
                </a:solidFill>
                <a:latin typeface="Avenir Heavy"/>
                <a:ea typeface="Avenir Heavy"/>
                <a:cs typeface="Avenir Heavy"/>
                <a:sym typeface="Avenir Heavy"/>
              </a:defRPr>
            </a:lvl1pPr>
          </a:lstStyle>
          <a:p>
            <a:r>
              <a:t>b-mesogenesis</a:t>
            </a:r>
          </a:p>
        </p:txBody>
      </p:sp>
      <p:sp>
        <p:nvSpPr>
          <p:cNvPr id="553" name="BaBar, preliminary"/>
          <p:cNvSpPr txBox="1"/>
          <p:nvPr/>
        </p:nvSpPr>
        <p:spPr>
          <a:xfrm>
            <a:off x="6823702" y="190500"/>
            <a:ext cx="5751427" cy="4445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algn="r">
              <a:defRPr sz="2000">
                <a:solidFill>
                  <a:srgbClr val="414141"/>
                </a:solidFill>
                <a:latin typeface="Avenir Book"/>
                <a:ea typeface="Avenir Book"/>
                <a:cs typeface="Avenir Book"/>
                <a:sym typeface="Avenir Book"/>
              </a:defRPr>
            </a:pPr>
            <a:r>
              <a:rPr cap="small">
                <a:latin typeface="Avenir Book Oblique"/>
                <a:ea typeface="Avenir Book Oblique"/>
                <a:cs typeface="Avenir Book Oblique"/>
                <a:sym typeface="Avenir Book Oblique"/>
              </a:rPr>
              <a:t>BaBar, </a:t>
            </a:r>
            <a:r>
              <a:t>preliminary</a:t>
            </a:r>
          </a:p>
        </p:txBody>
      </p:sp>
      <p:sp>
        <p:nvSpPr>
          <p:cNvPr id="554" name="Select events with:"/>
          <p:cNvSpPr txBox="1"/>
          <p:nvPr/>
        </p:nvSpPr>
        <p:spPr>
          <a:xfrm>
            <a:off x="643164" y="2332690"/>
            <a:ext cx="11997292" cy="584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spAutoFit/>
          </a:bodyPr>
          <a:lstStyle>
            <a:lvl1pPr marL="313266" indent="-313266" algn="l">
              <a:buSzPct val="75000"/>
              <a:buChar char="•"/>
              <a:defRPr sz="2800">
                <a:solidFill>
                  <a:srgbClr val="414141"/>
                </a:solidFill>
                <a:latin typeface="Avenir Book"/>
                <a:ea typeface="Avenir Book"/>
                <a:cs typeface="Avenir Book"/>
                <a:sym typeface="Avenir Book"/>
              </a:defRPr>
            </a:lvl1pPr>
          </a:lstStyle>
          <a:p>
            <a:r>
              <a:t>Select events with:</a:t>
            </a:r>
          </a:p>
        </p:txBody>
      </p:sp>
      <p:pic>
        <p:nvPicPr>
          <p:cNvPr id="555" name="Image" descr="Image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64814" y="2437879"/>
            <a:ext cx="5397058" cy="373823"/>
          </a:xfrm>
          <a:prstGeom prst="rect">
            <a:avLst/>
          </a:prstGeom>
          <a:ln w="12700">
            <a:miter lim="400000"/>
          </a:ln>
        </p:spPr>
      </p:pic>
      <p:pic>
        <p:nvPicPr>
          <p:cNvPr id="556" name="Image" descr="Image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81291" y="3049908"/>
            <a:ext cx="2756930" cy="406401"/>
          </a:xfrm>
          <a:prstGeom prst="rect">
            <a:avLst/>
          </a:prstGeom>
          <a:ln w="12700">
            <a:miter lim="400000"/>
          </a:ln>
        </p:spPr>
      </p:pic>
      <p:pic>
        <p:nvPicPr>
          <p:cNvPr id="557" name="Image" descr="Image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77363" y="4454775"/>
            <a:ext cx="5897306" cy="4436175"/>
          </a:xfrm>
          <a:prstGeom prst="rect">
            <a:avLst/>
          </a:prstGeom>
          <a:ln w="12700">
            <a:miter lim="400000"/>
          </a:ln>
        </p:spPr>
      </p:pic>
      <p:pic>
        <p:nvPicPr>
          <p:cNvPr id="558" name="Image" descr="Image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158321" y="3984400"/>
            <a:ext cx="2941563" cy="406401"/>
          </a:xfrm>
          <a:prstGeom prst="rect">
            <a:avLst/>
          </a:prstGeom>
          <a:ln w="12700">
            <a:miter lim="400000"/>
          </a:ln>
        </p:spPr>
      </p:pic>
      <p:pic>
        <p:nvPicPr>
          <p:cNvPr id="559" name="Image" descr="Image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341114" y="3984400"/>
            <a:ext cx="2941563" cy="406401"/>
          </a:xfrm>
          <a:prstGeom prst="rect">
            <a:avLst/>
          </a:prstGeom>
          <a:ln w="12700">
            <a:miter lim="400000"/>
          </a:ln>
        </p:spPr>
      </p:pic>
      <p:sp>
        <p:nvSpPr>
          <p:cNvPr id="560" name="BaBar preliminary"/>
          <p:cNvSpPr txBox="1"/>
          <p:nvPr/>
        </p:nvSpPr>
        <p:spPr>
          <a:xfrm>
            <a:off x="1410379" y="7733851"/>
            <a:ext cx="3509165" cy="381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algn="l">
              <a:defRPr sz="1600">
                <a:solidFill>
                  <a:srgbClr val="000000"/>
                </a:solidFill>
                <a:latin typeface="Avenir Heavy"/>
                <a:ea typeface="Avenir Heavy"/>
                <a:cs typeface="Avenir Heavy"/>
                <a:sym typeface="Avenir Heavy"/>
              </a:defRPr>
            </a:pPr>
            <a:r>
              <a:rPr i="1" cap="small"/>
              <a:t>BaBar </a:t>
            </a:r>
            <a:r>
              <a:t>preliminary</a:t>
            </a:r>
          </a:p>
        </p:txBody>
      </p:sp>
      <p:sp>
        <p:nvSpPr>
          <p:cNvPr id="561" name="BaBar preliminary"/>
          <p:cNvSpPr txBox="1"/>
          <p:nvPr/>
        </p:nvSpPr>
        <p:spPr>
          <a:xfrm>
            <a:off x="10857128" y="4823923"/>
            <a:ext cx="3509166" cy="34881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algn="l">
              <a:defRPr sz="1600">
                <a:solidFill>
                  <a:srgbClr val="000000"/>
                </a:solidFill>
                <a:latin typeface="Avenir Heavy"/>
                <a:ea typeface="Avenir Heavy"/>
                <a:cs typeface="Avenir Heavy"/>
                <a:sym typeface="Avenir Heavy"/>
              </a:defRPr>
            </a:pPr>
            <a:r>
              <a:rPr i="1" cap="small" dirty="0" err="1"/>
              <a:t>BaBar</a:t>
            </a:r>
            <a:endParaRPr dirty="0"/>
          </a:p>
        </p:txBody>
      </p:sp>
    </p:spTree>
  </p:cSld>
  <p:clrMapOvr>
    <a:masterClrMapping/>
  </p:clrMapOvr>
  <p:transition spd="med"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4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rPr/>
              <a:t>28</a:t>
            </a:fld>
            <a:endParaRPr/>
          </a:p>
        </p:txBody>
      </p:sp>
      <p:sp>
        <p:nvSpPr>
          <p:cNvPr id="415" name="Text"/>
          <p:cNvSpPr txBox="1"/>
          <p:nvPr/>
        </p:nvSpPr>
        <p:spPr>
          <a:xfrm>
            <a:off x="6324599" y="9258300"/>
            <a:ext cx="342901" cy="406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>
            <a:lvl1pPr>
              <a:defRPr sz="1800">
                <a:solidFill>
                  <a:srgbClr val="4C4946"/>
                </a:solidFill>
              </a:defRPr>
            </a:lvl1pPr>
          </a:lstStyle>
          <a:p>
            <a:fld id="{86CB4B4D-7CA3-9044-876B-883B54F8677D}" type="slidenum">
              <a:rPr/>
              <a:t>28</a:t>
            </a:fld>
            <a:endParaRPr/>
          </a:p>
        </p:txBody>
      </p:sp>
      <p:sp>
        <p:nvSpPr>
          <p:cNvPr id="416" name="b-mesogenesis"/>
          <p:cNvSpPr txBox="1">
            <a:spLocks noGrp="1"/>
          </p:cNvSpPr>
          <p:nvPr>
            <p:ph type="title"/>
          </p:nvPr>
        </p:nvSpPr>
        <p:spPr>
          <a:xfrm>
            <a:off x="-205413" y="481763"/>
            <a:ext cx="13415626" cy="1143000"/>
          </a:xfrm>
          <a:prstGeom prst="rect">
            <a:avLst/>
          </a:prstGeom>
        </p:spPr>
        <p:txBody>
          <a:bodyPr anchor="b">
            <a:no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  <a:defRPr cap="all" spc="280">
                <a:solidFill>
                  <a:srgbClr val="5C554F"/>
                </a:solidFill>
                <a:latin typeface="Avenir Heavy"/>
                <a:ea typeface="Avenir Heavy"/>
                <a:cs typeface="Avenir Heavy"/>
                <a:sym typeface="Avenir Heavy"/>
              </a:defRPr>
            </a:pPr>
            <a:r>
              <a:rPr i="1" dirty="0">
                <a:solidFill>
                  <a:schemeClr val="tx1">
                    <a:lumMod val="50000"/>
                  </a:schemeClr>
                </a:solidFill>
              </a:rPr>
              <a:t>b</a:t>
            </a:r>
            <a:r>
              <a:rPr dirty="0">
                <a:solidFill>
                  <a:schemeClr val="tx1">
                    <a:lumMod val="50000"/>
                  </a:schemeClr>
                </a:solidFill>
              </a:rPr>
              <a:t>-</a:t>
            </a:r>
            <a:r>
              <a:rPr dirty="0" err="1">
                <a:solidFill>
                  <a:schemeClr val="tx1">
                    <a:lumMod val="50000"/>
                  </a:schemeClr>
                </a:solidFill>
              </a:rPr>
              <a:t>mesogenesis</a:t>
            </a:r>
            <a:endParaRPr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417" name="Fully reconstruct hadronic decay of “tag” B meson, search for single SM baryon (    or    ) + missing mass from signal B decay"/>
          <p:cNvSpPr txBox="1"/>
          <p:nvPr/>
        </p:nvSpPr>
        <p:spPr>
          <a:xfrm>
            <a:off x="338640" y="2192082"/>
            <a:ext cx="12327519" cy="10259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/>
          <a:p>
            <a:pPr marL="571500" indent="-508000" algn="l">
              <a:spcBef>
                <a:spcPts val="1000"/>
              </a:spcBef>
              <a:buSzPct val="90000"/>
              <a:buChar char="•"/>
              <a:defRPr sz="3000">
                <a:latin typeface="Avenir Book"/>
                <a:ea typeface="Avenir Book"/>
                <a:cs typeface="Avenir Book"/>
                <a:sym typeface="Avenir Book"/>
              </a:defRPr>
            </a:pPr>
            <a:r>
              <a:rPr dirty="0">
                <a:solidFill>
                  <a:schemeClr val="tx1">
                    <a:lumMod val="50000"/>
                  </a:schemeClr>
                </a:solidFill>
              </a:rPr>
              <a:t>Fully reconstruct hadronic decay of “tag” </a:t>
            </a:r>
            <a:r>
              <a:rPr dirty="0">
                <a:solidFill>
                  <a:schemeClr val="tx1">
                    <a:lumMod val="50000"/>
                  </a:schemeClr>
                </a:solidFill>
                <a:latin typeface="Avenir Book Oblique"/>
                <a:ea typeface="Avenir Book Oblique"/>
                <a:cs typeface="Avenir Book Oblique"/>
                <a:sym typeface="Avenir Book Oblique"/>
              </a:rPr>
              <a:t>B</a:t>
            </a:r>
            <a:r>
              <a:rPr dirty="0">
                <a:solidFill>
                  <a:schemeClr val="tx1">
                    <a:lumMod val="50000"/>
                  </a:schemeClr>
                </a:solidFill>
              </a:rPr>
              <a:t> meson, search for single SM baryon (    or    ) + missing mass from signal </a:t>
            </a:r>
            <a:r>
              <a:rPr dirty="0">
                <a:solidFill>
                  <a:schemeClr val="tx1">
                    <a:lumMod val="50000"/>
                  </a:schemeClr>
                </a:solidFill>
                <a:latin typeface="Avenir Book Oblique"/>
                <a:ea typeface="Avenir Book Oblique"/>
                <a:cs typeface="Avenir Book Oblique"/>
                <a:sym typeface="Avenir Book Oblique"/>
              </a:rPr>
              <a:t>B</a:t>
            </a:r>
            <a:r>
              <a:rPr dirty="0">
                <a:solidFill>
                  <a:schemeClr val="tx1">
                    <a:lumMod val="50000"/>
                  </a:schemeClr>
                </a:solidFill>
              </a:rPr>
              <a:t> decay</a:t>
            </a:r>
          </a:p>
        </p:txBody>
      </p:sp>
      <p:sp>
        <p:nvSpPr>
          <p:cNvPr id="418" name="Train BDT using kinematic &amp; purity observables that distinguish tagged B from continuum QCD events, as well as kinematic observables for signal B"/>
          <p:cNvSpPr txBox="1"/>
          <p:nvPr/>
        </p:nvSpPr>
        <p:spPr>
          <a:xfrm>
            <a:off x="338640" y="3291084"/>
            <a:ext cx="12327519" cy="148758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/>
          <a:p>
            <a:pPr marL="571500" indent="-508000" algn="l">
              <a:spcBef>
                <a:spcPts val="1000"/>
              </a:spcBef>
              <a:buSzPct val="90000"/>
              <a:buChar char="•"/>
              <a:defRPr sz="3000">
                <a:latin typeface="Avenir Book"/>
                <a:ea typeface="Avenir Book"/>
                <a:cs typeface="Avenir Book"/>
                <a:sym typeface="Avenir Book"/>
              </a:defRPr>
            </a:pPr>
            <a:r>
              <a:rPr dirty="0">
                <a:solidFill>
                  <a:schemeClr val="tx1">
                    <a:lumMod val="50000"/>
                  </a:schemeClr>
                </a:solidFill>
              </a:rPr>
              <a:t>Train BDT using kinematic &amp; purity observables that distinguish tagged </a:t>
            </a:r>
            <a:r>
              <a:rPr dirty="0">
                <a:solidFill>
                  <a:schemeClr val="tx1">
                    <a:lumMod val="50000"/>
                  </a:schemeClr>
                </a:solidFill>
                <a:latin typeface="Avenir Book Oblique"/>
                <a:ea typeface="Avenir Book Oblique"/>
                <a:cs typeface="Avenir Book Oblique"/>
                <a:sym typeface="Avenir Book Oblique"/>
              </a:rPr>
              <a:t>B</a:t>
            </a:r>
            <a:r>
              <a:rPr dirty="0">
                <a:solidFill>
                  <a:schemeClr val="tx1">
                    <a:lumMod val="50000"/>
                  </a:schemeClr>
                </a:solidFill>
              </a:rPr>
              <a:t> from continuum QCD events, as well as kinematic observables for signal </a:t>
            </a:r>
            <a:r>
              <a:rPr dirty="0">
                <a:solidFill>
                  <a:schemeClr val="tx1">
                    <a:lumMod val="50000"/>
                  </a:schemeClr>
                </a:solidFill>
                <a:latin typeface="Avenir Book Oblique"/>
                <a:ea typeface="Avenir Book Oblique"/>
                <a:cs typeface="Avenir Book Oblique"/>
                <a:sym typeface="Avenir Book Oblique"/>
              </a:rPr>
              <a:t>B</a:t>
            </a:r>
          </a:p>
        </p:txBody>
      </p:sp>
      <p:pic>
        <p:nvPicPr>
          <p:cNvPr id="420" name="Image" descr="Imag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58984" y="2748687"/>
            <a:ext cx="258424" cy="290726"/>
          </a:xfrm>
          <a:prstGeom prst="rect">
            <a:avLst/>
          </a:prstGeom>
          <a:ln w="12700">
            <a:miter lim="400000"/>
          </a:ln>
        </p:spPr>
      </p:pic>
      <p:pic>
        <p:nvPicPr>
          <p:cNvPr id="421" name="Image" descr="Image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95928" y="2817849"/>
            <a:ext cx="254001" cy="304801"/>
          </a:xfrm>
          <a:prstGeom prst="rect">
            <a:avLst/>
          </a:prstGeom>
          <a:ln w="12700">
            <a:miter lim="400000"/>
          </a:ln>
        </p:spPr>
      </p:pic>
      <p:pic>
        <p:nvPicPr>
          <p:cNvPr id="422" name="Image" descr="Image"/>
          <p:cNvPicPr>
            <a:picLocks noChangeAspect="1"/>
          </p:cNvPicPr>
          <p:nvPr/>
        </p:nvPicPr>
        <p:blipFill>
          <a:blip r:embed="rId4"/>
          <a:srcRect b="7889"/>
          <a:stretch>
            <a:fillRect/>
          </a:stretch>
        </p:blipFill>
        <p:spPr>
          <a:xfrm>
            <a:off x="476166" y="5627882"/>
            <a:ext cx="5424059" cy="3859623"/>
          </a:xfrm>
          <a:prstGeom prst="rect">
            <a:avLst/>
          </a:prstGeom>
          <a:ln w="12700">
            <a:miter lim="400000"/>
          </a:ln>
        </p:spPr>
      </p:pic>
      <p:sp>
        <p:nvSpPr>
          <p:cNvPr id="423" name="Derive data/MC rescaling factors using side bands"/>
          <p:cNvSpPr txBox="1"/>
          <p:nvPr/>
        </p:nvSpPr>
        <p:spPr>
          <a:xfrm>
            <a:off x="338640" y="4835525"/>
            <a:ext cx="12327519" cy="56425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 marL="571500" indent="-508000" algn="l">
              <a:spcBef>
                <a:spcPts val="1000"/>
              </a:spcBef>
              <a:buSzPct val="90000"/>
              <a:buChar char="•"/>
              <a:defRPr sz="3000">
                <a:latin typeface="Avenir Book"/>
                <a:ea typeface="Avenir Book"/>
                <a:cs typeface="Avenir Book"/>
                <a:sym typeface="Avenir Book"/>
              </a:defRPr>
            </a:lvl1pPr>
          </a:lstStyle>
          <a:p>
            <a:r>
              <a:rPr dirty="0">
                <a:solidFill>
                  <a:schemeClr val="tx1">
                    <a:lumMod val="50000"/>
                  </a:schemeClr>
                </a:solidFill>
              </a:rPr>
              <a:t>Derive data/MC rescaling factors using side bands</a:t>
            </a:r>
          </a:p>
        </p:txBody>
      </p:sp>
      <p:sp>
        <p:nvSpPr>
          <p:cNvPr id="424" name="BaBar"/>
          <p:cNvSpPr txBox="1"/>
          <p:nvPr/>
        </p:nvSpPr>
        <p:spPr>
          <a:xfrm>
            <a:off x="1363721" y="5936319"/>
            <a:ext cx="875244" cy="381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l">
              <a:defRPr sz="1600" i="1" cap="small">
                <a:solidFill>
                  <a:srgbClr val="000000"/>
                </a:solidFill>
                <a:latin typeface="Avenir Heavy"/>
                <a:ea typeface="Avenir Heavy"/>
                <a:cs typeface="Avenir Heavy"/>
                <a:sym typeface="Avenir Heavy"/>
              </a:defRPr>
            </a:lvl1pPr>
          </a:lstStyle>
          <a:p>
            <a:pPr>
              <a:defRPr i="0" cap="none"/>
            </a:pPr>
            <a:r>
              <a:rPr i="1" cap="small"/>
              <a:t>BaBar</a:t>
            </a:r>
          </a:p>
        </p:txBody>
      </p:sp>
      <p:pic>
        <p:nvPicPr>
          <p:cNvPr id="425" name="Image" descr="Image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987386" y="5706124"/>
            <a:ext cx="5424059" cy="4033727"/>
          </a:xfrm>
          <a:prstGeom prst="rect">
            <a:avLst/>
          </a:prstGeom>
          <a:ln w="12700">
            <a:miter lim="400000"/>
          </a:ln>
        </p:spPr>
      </p:pic>
      <p:sp>
        <p:nvSpPr>
          <p:cNvPr id="426" name="BaBar"/>
          <p:cNvSpPr txBox="1"/>
          <p:nvPr/>
        </p:nvSpPr>
        <p:spPr>
          <a:xfrm>
            <a:off x="7918135" y="5936319"/>
            <a:ext cx="875244" cy="381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l">
              <a:defRPr sz="1600" i="1" cap="small">
                <a:solidFill>
                  <a:srgbClr val="000000"/>
                </a:solidFill>
                <a:latin typeface="Avenir Heavy"/>
                <a:ea typeface="Avenir Heavy"/>
                <a:cs typeface="Avenir Heavy"/>
                <a:sym typeface="Avenir Heavy"/>
              </a:defRPr>
            </a:lvl1pPr>
          </a:lstStyle>
          <a:p>
            <a:pPr>
              <a:defRPr i="0" cap="none"/>
            </a:pPr>
            <a:r>
              <a:rPr i="1" cap="small"/>
              <a:t>BaBar</a:t>
            </a:r>
          </a:p>
        </p:txBody>
      </p:sp>
      <p:sp>
        <p:nvSpPr>
          <p:cNvPr id="427" name="Line"/>
          <p:cNvSpPr/>
          <p:nvPr/>
        </p:nvSpPr>
        <p:spPr>
          <a:xfrm flipV="1">
            <a:off x="5144316" y="5831483"/>
            <a:ext cx="1" cy="3440354"/>
          </a:xfrm>
          <a:prstGeom prst="line">
            <a:avLst/>
          </a:prstGeom>
          <a:ln w="50800">
            <a:solidFill>
              <a:srgbClr val="000000"/>
            </a:solidFill>
            <a:miter lim="400000"/>
          </a:ln>
        </p:spPr>
        <p:txBody>
          <a:bodyPr lIns="0" tIns="0" rIns="0" bIns="0"/>
          <a:lstStyle/>
          <a:p>
            <a:pPr>
              <a:defRPr>
                <a:solidFill>
                  <a:srgbClr val="F3F1D8"/>
                </a:solidFill>
                <a:effectLst>
                  <a:outerShdw blurRad="25400" dist="12700" dir="162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428" name="Line"/>
          <p:cNvSpPr/>
          <p:nvPr/>
        </p:nvSpPr>
        <p:spPr>
          <a:xfrm>
            <a:off x="5144315" y="7361987"/>
            <a:ext cx="500167" cy="1"/>
          </a:xfrm>
          <a:prstGeom prst="line">
            <a:avLst/>
          </a:prstGeom>
          <a:ln w="50800">
            <a:solidFill>
              <a:srgbClr val="000000"/>
            </a:solidFill>
            <a:miter lim="400000"/>
            <a:tailEnd type="triangle"/>
          </a:ln>
        </p:spPr>
        <p:txBody>
          <a:bodyPr lIns="0" tIns="0" rIns="0" bIns="0"/>
          <a:lstStyle/>
          <a:p>
            <a:pPr>
              <a:defRPr>
                <a:solidFill>
                  <a:srgbClr val="F3F1D8"/>
                </a:solidFill>
                <a:effectLst>
                  <a:outerShdw blurRad="25400" dist="12700" dir="162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429" name="signal selection"/>
          <p:cNvSpPr txBox="1"/>
          <p:nvPr/>
        </p:nvSpPr>
        <p:spPr>
          <a:xfrm>
            <a:off x="5424740" y="6993688"/>
            <a:ext cx="1571005" cy="736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/>
          <a:p>
            <a:pPr>
              <a:defRPr sz="1800">
                <a:solidFill>
                  <a:srgbClr val="000000"/>
                </a:solidFill>
                <a:latin typeface="Avenir Heavy"/>
                <a:ea typeface="Avenir Heavy"/>
                <a:cs typeface="Avenir Heavy"/>
                <a:sym typeface="Avenir Heavy"/>
              </a:defRPr>
            </a:pPr>
            <a:r>
              <a:t>signal</a:t>
            </a:r>
            <a:br/>
            <a:r>
              <a:t>selection</a:t>
            </a:r>
          </a:p>
        </p:txBody>
      </p:sp>
      <p:pic>
        <p:nvPicPr>
          <p:cNvPr id="430" name="Image" descr="Image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048208" y="5435600"/>
            <a:ext cx="2815684" cy="381001"/>
          </a:xfrm>
          <a:prstGeom prst="rect">
            <a:avLst/>
          </a:prstGeom>
          <a:ln w="12700">
            <a:miter lim="400000"/>
          </a:ln>
        </p:spPr>
      </p:pic>
      <p:pic>
        <p:nvPicPr>
          <p:cNvPr id="431" name="Image" descr="Image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452894" y="5435600"/>
            <a:ext cx="2815683" cy="381001"/>
          </a:xfrm>
          <a:prstGeom prst="rect">
            <a:avLst/>
          </a:prstGeom>
          <a:ln w="12700">
            <a:miter lim="400000"/>
          </a:ln>
        </p:spPr>
      </p:pic>
      <p:sp>
        <p:nvSpPr>
          <p:cNvPr id="432" name="normalized BDT score"/>
          <p:cNvSpPr txBox="1"/>
          <p:nvPr/>
        </p:nvSpPr>
        <p:spPr>
          <a:xfrm>
            <a:off x="2156282" y="9411991"/>
            <a:ext cx="3631694" cy="330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 algn="r">
              <a:defRPr sz="1600">
                <a:solidFill>
                  <a:srgbClr val="000000"/>
                </a:solidFill>
                <a:latin typeface="Microsoft Sans Serif"/>
                <a:ea typeface="Microsoft Sans Serif"/>
                <a:cs typeface="Microsoft Sans Serif"/>
                <a:sym typeface="Microsoft Sans Serif"/>
              </a:defRPr>
            </a:lvl1pPr>
          </a:lstStyle>
          <a:p>
            <a:r>
              <a:t>normalized BDT score </a:t>
            </a:r>
          </a:p>
        </p:txBody>
      </p:sp>
      <p:sp>
        <p:nvSpPr>
          <p:cNvPr id="2" name="BaBar, arXiv:2302.00208 + preliminary results">
            <a:extLst>
              <a:ext uri="{FF2B5EF4-FFF2-40B4-BE49-F238E27FC236}">
                <a16:creationId xmlns:a16="http://schemas.microsoft.com/office/drawing/2014/main" id="{F5B9F940-6A80-0C08-0BDA-10BB8CAE52E5}"/>
              </a:ext>
            </a:extLst>
          </p:cNvPr>
          <p:cNvSpPr txBox="1"/>
          <p:nvPr/>
        </p:nvSpPr>
        <p:spPr>
          <a:xfrm>
            <a:off x="3058984" y="207566"/>
            <a:ext cx="9516145" cy="41036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50800" tIns="50800" rIns="50800" bIns="50800" anchor="ctr">
            <a:spAutoFit/>
          </a:bodyPr>
          <a:lstStyle/>
          <a:p>
            <a:pPr algn="r">
              <a:defRPr sz="2000">
                <a:solidFill>
                  <a:srgbClr val="414141"/>
                </a:solidFill>
                <a:latin typeface="Avenir Book"/>
                <a:ea typeface="Avenir Book"/>
                <a:cs typeface="Avenir Book"/>
                <a:sym typeface="Avenir Book"/>
              </a:defRPr>
            </a:pPr>
            <a:r>
              <a:rPr lang="en-US" cap="small" dirty="0" err="1">
                <a:latin typeface="Avenir Book Oblique"/>
                <a:ea typeface="Avenir Book Oblique"/>
                <a:cs typeface="Avenir Book Oblique"/>
                <a:sym typeface="Avenir Book Oblique"/>
              </a:rPr>
              <a:t>BaBar</a:t>
            </a:r>
            <a:r>
              <a:rPr lang="en-US" cap="small" dirty="0">
                <a:latin typeface="Avenir Book Oblique"/>
                <a:ea typeface="Avenir Book Oblique"/>
                <a:cs typeface="Avenir Book Oblique"/>
                <a:sym typeface="Avenir Book Oblique"/>
              </a:rPr>
              <a:t>, </a:t>
            </a:r>
            <a:r>
              <a:rPr lang="en-US" dirty="0"/>
              <a:t>PRD 107, 092001 (2023) &amp; arXiv:2306.08490 (submitted to PRL)</a:t>
            </a:r>
          </a:p>
        </p:txBody>
      </p:sp>
    </p:spTree>
    <p:extLst>
      <p:ext uri="{BB962C8B-B14F-4D97-AF65-F5344CB8AC3E}">
        <p14:creationId xmlns:p14="http://schemas.microsoft.com/office/powerpoint/2010/main" val="2883796333"/>
      </p:ext>
    </p:extLst>
  </p:cSld>
  <p:clrMapOvr>
    <a:masterClrMapping/>
  </p:clrMapOvr>
  <p:transition spd="med"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3" name="allRMESv2.pdf" descr="allRMESv2.pd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44392" y="3702050"/>
            <a:ext cx="6759739" cy="4601868"/>
          </a:xfrm>
          <a:prstGeom prst="rect">
            <a:avLst/>
          </a:prstGeom>
          <a:ln w="12700">
            <a:miter lim="400000"/>
          </a:ln>
        </p:spPr>
      </p:pic>
      <p:sp>
        <p:nvSpPr>
          <p:cNvPr id="564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29</a:t>
            </a:fld>
            <a:endParaRPr/>
          </a:p>
        </p:txBody>
      </p:sp>
      <p:sp>
        <p:nvSpPr>
          <p:cNvPr id="565" name="Text"/>
          <p:cNvSpPr txBox="1"/>
          <p:nvPr/>
        </p:nvSpPr>
        <p:spPr>
          <a:xfrm>
            <a:off x="6324599" y="9258300"/>
            <a:ext cx="342901" cy="406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>
            <a:spAutoFit/>
          </a:bodyPr>
          <a:lstStyle>
            <a:lvl1pPr>
              <a:defRPr sz="1800">
                <a:solidFill>
                  <a:srgbClr val="4C4946"/>
                </a:solidFill>
              </a:defRPr>
            </a:lvl1pPr>
          </a:lstStyle>
          <a:p>
            <a:fld id="{86CB4B4D-7CA3-9044-876B-883B54F8677D}" type="slidenum">
              <a:t>29</a:t>
            </a:fld>
            <a:endParaRPr/>
          </a:p>
        </p:txBody>
      </p:sp>
      <p:sp>
        <p:nvSpPr>
          <p:cNvPr id="566" name="b-mesogenesis"/>
          <p:cNvSpPr txBox="1">
            <a:spLocks noGrp="1"/>
          </p:cNvSpPr>
          <p:nvPr>
            <p:ph type="title"/>
          </p:nvPr>
        </p:nvSpPr>
        <p:spPr>
          <a:xfrm>
            <a:off x="-205413" y="825500"/>
            <a:ext cx="13415626" cy="1143000"/>
          </a:xfrm>
          <a:prstGeom prst="rect">
            <a:avLst/>
          </a:prstGeom>
        </p:spPr>
        <p:txBody>
          <a:bodyPr anchor="b">
            <a:no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cap="all" spc="280">
                <a:solidFill>
                  <a:srgbClr val="5C554F"/>
                </a:solidFill>
                <a:latin typeface="Avenir Heavy"/>
                <a:ea typeface="Avenir Heavy"/>
                <a:cs typeface="Avenir Heavy"/>
                <a:sym typeface="Avenir Heavy"/>
              </a:defRPr>
            </a:lvl1pPr>
          </a:lstStyle>
          <a:p>
            <a:r>
              <a:t>b-mesogenesis</a:t>
            </a:r>
          </a:p>
        </p:txBody>
      </p:sp>
      <p:sp>
        <p:nvSpPr>
          <p:cNvPr id="567" name="BaBar, preliminary"/>
          <p:cNvSpPr txBox="1"/>
          <p:nvPr/>
        </p:nvSpPr>
        <p:spPr>
          <a:xfrm>
            <a:off x="6823702" y="190500"/>
            <a:ext cx="5751427" cy="4445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algn="r">
              <a:defRPr sz="2000">
                <a:solidFill>
                  <a:srgbClr val="414141"/>
                </a:solidFill>
                <a:latin typeface="Avenir Book"/>
                <a:ea typeface="Avenir Book"/>
                <a:cs typeface="Avenir Book"/>
                <a:sym typeface="Avenir Book"/>
              </a:defRPr>
            </a:pPr>
            <a:r>
              <a:rPr cap="small">
                <a:latin typeface="Avenir Book Oblique"/>
                <a:ea typeface="Avenir Book Oblique"/>
                <a:cs typeface="Avenir Book Oblique"/>
                <a:sym typeface="Avenir Book Oblique"/>
              </a:rPr>
              <a:t>BaBar, </a:t>
            </a:r>
            <a:r>
              <a:t>preliminary</a:t>
            </a:r>
          </a:p>
        </p:txBody>
      </p:sp>
      <p:pic>
        <p:nvPicPr>
          <p:cNvPr id="568" name="allBDTv2.pdf" descr="allBDTv2.pd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219844" y="3708400"/>
            <a:ext cx="6353544" cy="4325340"/>
          </a:xfrm>
          <a:prstGeom prst="rect">
            <a:avLst/>
          </a:prstGeom>
          <a:ln w="12700">
            <a:miter lim="400000"/>
          </a:ln>
        </p:spPr>
      </p:pic>
      <p:sp>
        <p:nvSpPr>
          <p:cNvPr id="569" name="Line"/>
          <p:cNvSpPr/>
          <p:nvPr/>
        </p:nvSpPr>
        <p:spPr>
          <a:xfrm flipV="1">
            <a:off x="5684683" y="3893223"/>
            <a:ext cx="1" cy="3440354"/>
          </a:xfrm>
          <a:prstGeom prst="line">
            <a:avLst/>
          </a:prstGeom>
          <a:ln w="50800">
            <a:solidFill>
              <a:srgbClr val="000000"/>
            </a:solidFill>
            <a:miter lim="400000"/>
          </a:ln>
        </p:spPr>
        <p:txBody>
          <a:bodyPr lIns="0" tIns="0" rIns="0" bIns="0"/>
          <a:lstStyle/>
          <a:p>
            <a:pPr>
              <a:defRPr>
                <a:solidFill>
                  <a:srgbClr val="F3F1D8"/>
                </a:solidFill>
                <a:effectLst>
                  <a:outerShdw blurRad="25400" dist="12700" dir="162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570" name="Line"/>
          <p:cNvSpPr/>
          <p:nvPr/>
        </p:nvSpPr>
        <p:spPr>
          <a:xfrm>
            <a:off x="5684683" y="5423727"/>
            <a:ext cx="500166" cy="1"/>
          </a:xfrm>
          <a:prstGeom prst="line">
            <a:avLst/>
          </a:prstGeom>
          <a:ln w="50800">
            <a:solidFill>
              <a:srgbClr val="000000"/>
            </a:solidFill>
            <a:miter lim="400000"/>
            <a:tailEnd type="triangle"/>
          </a:ln>
        </p:spPr>
        <p:txBody>
          <a:bodyPr lIns="0" tIns="0" rIns="0" bIns="0"/>
          <a:lstStyle/>
          <a:p>
            <a:pPr>
              <a:defRPr>
                <a:solidFill>
                  <a:srgbClr val="F3F1D8"/>
                </a:solidFill>
                <a:effectLst>
                  <a:outerShdw blurRad="25400" dist="12700" dir="162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571" name="signal selection"/>
          <p:cNvSpPr txBox="1"/>
          <p:nvPr/>
        </p:nvSpPr>
        <p:spPr>
          <a:xfrm>
            <a:off x="4310048" y="4734057"/>
            <a:ext cx="1571005" cy="736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spAutoFit/>
          </a:bodyPr>
          <a:lstStyle/>
          <a:p>
            <a:pPr>
              <a:defRPr sz="1800">
                <a:solidFill>
                  <a:srgbClr val="414141"/>
                </a:solidFill>
                <a:latin typeface="Avenir Heavy"/>
                <a:ea typeface="Avenir Heavy"/>
                <a:cs typeface="Avenir Heavy"/>
                <a:sym typeface="Avenir Heavy"/>
              </a:defRPr>
            </a:pPr>
            <a:r>
              <a:t>signal</a:t>
            </a:r>
            <a:br/>
            <a:r>
              <a:t>selection</a:t>
            </a:r>
          </a:p>
        </p:txBody>
      </p:sp>
      <p:sp>
        <p:nvSpPr>
          <p:cNvPr id="572" name="BaBar preliminary"/>
          <p:cNvSpPr txBox="1"/>
          <p:nvPr/>
        </p:nvSpPr>
        <p:spPr>
          <a:xfrm>
            <a:off x="1024734" y="4118456"/>
            <a:ext cx="3509166" cy="34881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algn="l">
              <a:defRPr sz="1600">
                <a:solidFill>
                  <a:srgbClr val="000000"/>
                </a:solidFill>
                <a:latin typeface="Avenir Heavy"/>
                <a:ea typeface="Avenir Heavy"/>
                <a:cs typeface="Avenir Heavy"/>
                <a:sym typeface="Avenir Heavy"/>
              </a:defRPr>
            </a:pPr>
            <a:r>
              <a:rPr i="1" cap="small" dirty="0" err="1"/>
              <a:t>BaBar</a:t>
            </a:r>
            <a:endParaRPr dirty="0"/>
          </a:p>
        </p:txBody>
      </p:sp>
      <p:sp>
        <p:nvSpPr>
          <p:cNvPr id="573" name="BaBar preliminary"/>
          <p:cNvSpPr txBox="1"/>
          <p:nvPr/>
        </p:nvSpPr>
        <p:spPr>
          <a:xfrm>
            <a:off x="10756134" y="4258156"/>
            <a:ext cx="1571004" cy="34881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algn="r">
              <a:defRPr sz="1600">
                <a:solidFill>
                  <a:srgbClr val="000000"/>
                </a:solidFill>
                <a:latin typeface="Avenir Heavy"/>
                <a:ea typeface="Avenir Heavy"/>
                <a:cs typeface="Avenir Heavy"/>
                <a:sym typeface="Avenir Heavy"/>
              </a:defRPr>
            </a:pPr>
            <a:r>
              <a:rPr i="1" cap="small" dirty="0" err="1"/>
              <a:t>BaBar</a:t>
            </a:r>
            <a:endParaRPr dirty="0"/>
          </a:p>
        </p:txBody>
      </p:sp>
      <p:pic>
        <p:nvPicPr>
          <p:cNvPr id="574" name="Image" descr="Image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58321" y="3252853"/>
            <a:ext cx="2941563" cy="406401"/>
          </a:xfrm>
          <a:prstGeom prst="rect">
            <a:avLst/>
          </a:prstGeom>
          <a:ln w="12700">
            <a:miter lim="400000"/>
          </a:ln>
        </p:spPr>
      </p:pic>
      <p:pic>
        <p:nvPicPr>
          <p:cNvPr id="575" name="Image" descr="Image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41114" y="3252853"/>
            <a:ext cx="2941563" cy="40640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Results presented today"/>
          <p:cNvSpPr txBox="1">
            <a:spLocks noGrp="1"/>
          </p:cNvSpPr>
          <p:nvPr>
            <p:ph type="title"/>
          </p:nvPr>
        </p:nvSpPr>
        <p:spPr>
          <a:xfrm>
            <a:off x="-205413" y="825500"/>
            <a:ext cx="13415626" cy="1143000"/>
          </a:xfrm>
          <a:prstGeom prst="rect">
            <a:avLst/>
          </a:prstGeom>
        </p:spPr>
        <p:txBody>
          <a:bodyPr anchor="b">
            <a:no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6000" cap="all" spc="239">
                <a:solidFill>
                  <a:srgbClr val="5C554F"/>
                </a:solidFill>
                <a:latin typeface="Avenir Heavy"/>
                <a:ea typeface="Avenir Heavy"/>
                <a:cs typeface="Avenir Heavy"/>
                <a:sym typeface="Avenir Heavy"/>
              </a:defRPr>
            </a:lvl1pPr>
          </a:lstStyle>
          <a:p>
            <a:r>
              <a:rPr lang="en-US" dirty="0">
                <a:solidFill>
                  <a:schemeClr val="tx1">
                    <a:lumMod val="50000"/>
                  </a:schemeClr>
                </a:solidFill>
              </a:rPr>
              <a:t>Hidden sector dm</a:t>
            </a:r>
            <a:endParaRPr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2" name="Slide Number">
            <a:extLst>
              <a:ext uri="{FF2B5EF4-FFF2-40B4-BE49-F238E27FC236}">
                <a16:creationId xmlns:a16="http://schemas.microsoft.com/office/drawing/2014/main" id="{6198D06C-79B4-9E4E-A268-C52057548E23}"/>
              </a:ext>
            </a:extLst>
          </p:cNvPr>
          <p:cNvSpPr txBox="1">
            <a:spLocks noGrp="1"/>
          </p:cNvSpPr>
          <p:nvPr>
            <p:ph type="sldNum" sz="quarter" idx="2"/>
          </p:nvPr>
        </p:nvSpPr>
        <p:spPr>
          <a:xfrm>
            <a:off x="6381749" y="9258300"/>
            <a:ext cx="228601" cy="406400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rPr/>
              <a:t>3</a:t>
            </a:fld>
            <a:endParaRPr/>
          </a:p>
        </p:txBody>
      </p:sp>
      <p:sp>
        <p:nvSpPr>
          <p:cNvPr id="3" name="Text">
            <a:extLst>
              <a:ext uri="{FF2B5EF4-FFF2-40B4-BE49-F238E27FC236}">
                <a16:creationId xmlns:a16="http://schemas.microsoft.com/office/drawing/2014/main" id="{99523CCD-B0AE-8DB8-68AD-3DD7157A525D}"/>
              </a:ext>
            </a:extLst>
          </p:cNvPr>
          <p:cNvSpPr txBox="1"/>
          <p:nvPr/>
        </p:nvSpPr>
        <p:spPr>
          <a:xfrm>
            <a:off x="6381749" y="9258300"/>
            <a:ext cx="228601" cy="406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>
            <a:lvl1pPr>
              <a:defRPr sz="1800">
                <a:solidFill>
                  <a:srgbClr val="4C4946"/>
                </a:solidFill>
              </a:defRPr>
            </a:lvl1pPr>
          </a:lstStyle>
          <a:p>
            <a:fld id="{86CB4B4D-7CA3-9044-876B-883B54F8677D}" type="slidenum">
              <a:rPr/>
              <a:t>3</a:t>
            </a:fld>
            <a:endParaRPr/>
          </a:p>
        </p:txBody>
      </p:sp>
      <p:sp>
        <p:nvSpPr>
          <p:cNvPr id="4" name="For thermal dark matter masses below a few GeV, a low-mass mediator is needed for observed abundance (Lee, Weinberg 1977 [PRL])">
            <a:extLst>
              <a:ext uri="{FF2B5EF4-FFF2-40B4-BE49-F238E27FC236}">
                <a16:creationId xmlns:a16="http://schemas.microsoft.com/office/drawing/2014/main" id="{35E9FC88-B509-B098-B2B0-86B75FE43EA2}"/>
              </a:ext>
            </a:extLst>
          </p:cNvPr>
          <p:cNvSpPr txBox="1"/>
          <p:nvPr/>
        </p:nvSpPr>
        <p:spPr>
          <a:xfrm>
            <a:off x="643641" y="2156704"/>
            <a:ext cx="12143494" cy="10259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marL="571500" indent="-508000" algn="l">
              <a:spcBef>
                <a:spcPts val="1000"/>
              </a:spcBef>
              <a:buSzPct val="90000"/>
              <a:buChar char="•"/>
              <a:defRPr sz="3000">
                <a:latin typeface="Avenir Book"/>
                <a:ea typeface="Avenir Book"/>
                <a:cs typeface="Avenir Book"/>
                <a:sym typeface="Avenir Book"/>
              </a:defRPr>
            </a:pPr>
            <a:r>
              <a:rPr dirty="0">
                <a:solidFill>
                  <a:schemeClr val="tx1">
                    <a:lumMod val="50000"/>
                  </a:schemeClr>
                </a:solidFill>
              </a:rPr>
              <a:t>For </a:t>
            </a:r>
            <a:r>
              <a:rPr b="1" dirty="0">
                <a:solidFill>
                  <a:srgbClr val="FF0000"/>
                </a:solidFill>
              </a:rPr>
              <a:t>thermal</a:t>
            </a:r>
            <a:r>
              <a:rPr dirty="0">
                <a:solidFill>
                  <a:schemeClr val="tx1">
                    <a:lumMod val="50000"/>
                  </a:schemeClr>
                </a:solidFill>
              </a:rPr>
              <a:t> dark matter masses below a few GeV, a low-mass mediator is needed for observed abundance</a:t>
            </a:r>
            <a:endParaRPr sz="2400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5" name="Many searches focus on minimal, predictive “portals”, such as a dark photon">
            <a:extLst>
              <a:ext uri="{FF2B5EF4-FFF2-40B4-BE49-F238E27FC236}">
                <a16:creationId xmlns:a16="http://schemas.microsoft.com/office/drawing/2014/main" id="{106BE491-ED50-1A63-5FE7-7D2624420193}"/>
              </a:ext>
            </a:extLst>
          </p:cNvPr>
          <p:cNvSpPr txBox="1"/>
          <p:nvPr/>
        </p:nvSpPr>
        <p:spPr>
          <a:xfrm>
            <a:off x="640734" y="3562981"/>
            <a:ext cx="7768183" cy="148758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50800" tIns="50800" rIns="50800" bIns="50800" anchor="ctr">
            <a:spAutoFit/>
          </a:bodyPr>
          <a:lstStyle>
            <a:lvl1pPr marL="571500" indent="-508000" algn="l">
              <a:spcBef>
                <a:spcPts val="1000"/>
              </a:spcBef>
              <a:buSzPct val="90000"/>
              <a:buChar char="•"/>
              <a:defRPr sz="3000">
                <a:latin typeface="Avenir Book"/>
                <a:ea typeface="Avenir Book"/>
                <a:cs typeface="Avenir Book"/>
                <a:sym typeface="Avenir Book"/>
              </a:defRPr>
            </a:lvl1pPr>
          </a:lstStyle>
          <a:p>
            <a:r>
              <a:rPr dirty="0">
                <a:solidFill>
                  <a:schemeClr val="tx1">
                    <a:lumMod val="50000"/>
                  </a:schemeClr>
                </a:solidFill>
              </a:rPr>
              <a:t>Many searches focus on minimal, predictive “portals”, such as a dark photon</a:t>
            </a:r>
            <a:r>
              <a:rPr lang="en-US" dirty="0">
                <a:solidFill>
                  <a:schemeClr val="tx1">
                    <a:lumMod val="50000"/>
                  </a:schemeClr>
                </a:solidFill>
              </a:rPr>
              <a:t>       with kinetic mixing</a:t>
            </a:r>
            <a:endParaRPr dirty="0">
              <a:solidFill>
                <a:schemeClr val="tx1">
                  <a:lumMod val="50000"/>
                </a:schemeClr>
              </a:solidFill>
            </a:endParaRPr>
          </a:p>
        </p:txBody>
      </p:sp>
      <p:pic>
        <p:nvPicPr>
          <p:cNvPr id="15" name="droppedImage.pdf" descr="droppedImage.pdf">
            <a:extLst>
              <a:ext uri="{FF2B5EF4-FFF2-40B4-BE49-F238E27FC236}">
                <a16:creationId xmlns:a16="http://schemas.microsoft.com/office/drawing/2014/main" id="{8ACE62DE-AA54-9F31-9E47-1AEAC83AC02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00825" y="2989670"/>
            <a:ext cx="2212219" cy="1952484"/>
          </a:xfrm>
          <a:prstGeom prst="rect">
            <a:avLst/>
          </a:prstGeom>
          <a:ln w="12700">
            <a:miter lim="400000"/>
          </a:ln>
        </p:spPr>
      </p:pic>
      <p:pic>
        <p:nvPicPr>
          <p:cNvPr id="16" name="(A').pdf" descr="(A').pdf">
            <a:extLst>
              <a:ext uri="{FF2B5EF4-FFF2-40B4-BE49-F238E27FC236}">
                <a16:creationId xmlns:a16="http://schemas.microsoft.com/office/drawing/2014/main" id="{728FD37C-5C94-4C00-A34D-06B751A91E8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14860" y="4578330"/>
            <a:ext cx="540694" cy="363570"/>
          </a:xfrm>
          <a:prstGeom prst="rect">
            <a:avLst/>
          </a:prstGeom>
          <a:ln w="12700">
            <a:miter lim="400000"/>
          </a:ln>
        </p:spPr>
      </p:pic>
      <p:pic>
        <p:nvPicPr>
          <p:cNvPr id="17" name="A'.pdf" descr="A'.pdf">
            <a:extLst>
              <a:ext uri="{FF2B5EF4-FFF2-40B4-BE49-F238E27FC236}">
                <a16:creationId xmlns:a16="http://schemas.microsoft.com/office/drawing/2014/main" id="{F9CE8469-70C5-93F8-81A8-24A78C7E974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889355" y="3281770"/>
            <a:ext cx="444501" cy="368300"/>
          </a:xfrm>
          <a:prstGeom prst="rect">
            <a:avLst/>
          </a:prstGeom>
          <a:ln w="12700">
            <a:miter lim="400000"/>
          </a:ln>
        </p:spPr>
      </p:pic>
      <p:pic>
        <p:nvPicPr>
          <p:cNvPr id="18" name="e^+.pdf" descr="e^+.pdf">
            <a:extLst>
              <a:ext uri="{FF2B5EF4-FFF2-40B4-BE49-F238E27FC236}">
                <a16:creationId xmlns:a16="http://schemas.microsoft.com/office/drawing/2014/main" id="{E170E3C8-F483-4493-BDE7-2026407C8AF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148222" y="2785077"/>
            <a:ext cx="457201" cy="406401"/>
          </a:xfrm>
          <a:prstGeom prst="rect">
            <a:avLst/>
          </a:prstGeom>
          <a:ln w="12700">
            <a:miter lim="400000"/>
          </a:ln>
        </p:spPr>
      </p:pic>
      <p:pic>
        <p:nvPicPr>
          <p:cNvPr id="19" name="e^-.pdf" descr="e^-.pdf">
            <a:extLst>
              <a:ext uri="{FF2B5EF4-FFF2-40B4-BE49-F238E27FC236}">
                <a16:creationId xmlns:a16="http://schemas.microsoft.com/office/drawing/2014/main" id="{5E04199A-BA7B-B20C-B958-3FE56056C42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148222" y="4666375"/>
            <a:ext cx="457201" cy="304801"/>
          </a:xfrm>
          <a:prstGeom prst="rect">
            <a:avLst/>
          </a:prstGeom>
          <a:ln w="12700">
            <a:miter lim="400000"/>
          </a:ln>
        </p:spPr>
      </p:pic>
      <p:sp>
        <p:nvSpPr>
          <p:cNvPr id="20" name="Circle">
            <a:extLst>
              <a:ext uri="{FF2B5EF4-FFF2-40B4-BE49-F238E27FC236}">
                <a16:creationId xmlns:a16="http://schemas.microsoft.com/office/drawing/2014/main" id="{A7644832-AB68-17C5-C0C0-D474407FC85C}"/>
              </a:ext>
            </a:extLst>
          </p:cNvPr>
          <p:cNvSpPr/>
          <p:nvPr/>
        </p:nvSpPr>
        <p:spPr>
          <a:xfrm>
            <a:off x="10022269" y="3800811"/>
            <a:ext cx="279401" cy="279401"/>
          </a:xfrm>
          <a:prstGeom prst="ellipse">
            <a:avLst/>
          </a:prstGeom>
          <a:solidFill>
            <a:srgbClr val="1301F5"/>
          </a:solidFill>
          <a:ln w="25400">
            <a:solidFill>
              <a:srgbClr val="515151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>
                <a:solidFill>
                  <a:srgbClr val="F3F1D8"/>
                </a:solidFill>
                <a:effectLst>
                  <a:outerShdw blurRad="25400" dist="12700" dir="162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pic>
        <p:nvPicPr>
          <p:cNvPr id="21" name="color_blue_-e_va.pdf" descr="color_blue_-e_va.pdf">
            <a:extLst>
              <a:ext uri="{FF2B5EF4-FFF2-40B4-BE49-F238E27FC236}">
                <a16:creationId xmlns:a16="http://schemas.microsoft.com/office/drawing/2014/main" id="{D10822FC-A9DB-F759-A999-4DBA327DFA8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376851" y="3851611"/>
            <a:ext cx="736601" cy="228601"/>
          </a:xfrm>
          <a:prstGeom prst="rect">
            <a:avLst/>
          </a:prstGeom>
          <a:ln w="12700">
            <a:miter lim="400000"/>
          </a:ln>
        </p:spPr>
      </p:pic>
      <p:sp>
        <p:nvSpPr>
          <p:cNvPr id="23" name="BaBar, PRL 128, 131802 (2022), arXiv:2111.01800">
            <a:extLst>
              <a:ext uri="{FF2B5EF4-FFF2-40B4-BE49-F238E27FC236}">
                <a16:creationId xmlns:a16="http://schemas.microsoft.com/office/drawing/2014/main" id="{C0DD933F-D5F8-8D20-AEEB-3403AB26DDD5}"/>
              </a:ext>
            </a:extLst>
          </p:cNvPr>
          <p:cNvSpPr txBox="1"/>
          <p:nvPr/>
        </p:nvSpPr>
        <p:spPr>
          <a:xfrm>
            <a:off x="1239497" y="3149019"/>
            <a:ext cx="8066112" cy="41036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algn="l">
              <a:defRPr sz="2000">
                <a:solidFill>
                  <a:srgbClr val="414141"/>
                </a:solidFill>
                <a:latin typeface="Avenir Book"/>
                <a:ea typeface="Avenir Book"/>
                <a:cs typeface="Avenir Book"/>
                <a:sym typeface="Avenir Book"/>
              </a:defRPr>
            </a:pPr>
            <a:r>
              <a:rPr lang="en-US" dirty="0">
                <a:solidFill>
                  <a:schemeClr val="tx1">
                    <a:lumMod val="50000"/>
                  </a:schemeClr>
                </a:solidFill>
                <a:hlinkClick r:id="rId8"/>
              </a:rPr>
              <a:t>B. Lee, S. Weinberg, PRL 39, 165 (1977)</a:t>
            </a:r>
            <a:endParaRPr dirty="0">
              <a:solidFill>
                <a:schemeClr val="tx1">
                  <a:lumMod val="50000"/>
                </a:schemeClr>
              </a:solidFill>
            </a:endParaRPr>
          </a:p>
        </p:txBody>
      </p:sp>
      <p:grpSp>
        <p:nvGrpSpPr>
          <p:cNvPr id="6" name="Group">
            <a:extLst>
              <a:ext uri="{FF2B5EF4-FFF2-40B4-BE49-F238E27FC236}">
                <a16:creationId xmlns:a16="http://schemas.microsoft.com/office/drawing/2014/main" id="{408F4A8F-63B7-A1CC-4853-B919752EC52B}"/>
              </a:ext>
            </a:extLst>
          </p:cNvPr>
          <p:cNvGrpSpPr/>
          <p:nvPr/>
        </p:nvGrpSpPr>
        <p:grpSpPr>
          <a:xfrm>
            <a:off x="961187" y="5322509"/>
            <a:ext cx="11063435" cy="4210249"/>
            <a:chOff x="0" y="196850"/>
            <a:chExt cx="12803490" cy="5410201"/>
          </a:xfrm>
        </p:grpSpPr>
        <p:grpSp>
          <p:nvGrpSpPr>
            <p:cNvPr id="7" name="Group">
              <a:extLst>
                <a:ext uri="{FF2B5EF4-FFF2-40B4-BE49-F238E27FC236}">
                  <a16:creationId xmlns:a16="http://schemas.microsoft.com/office/drawing/2014/main" id="{7A76C0FA-A3AC-0B75-A4A5-2F651A1969D0}"/>
                </a:ext>
              </a:extLst>
            </p:cNvPr>
            <p:cNvGrpSpPr/>
            <p:nvPr/>
          </p:nvGrpSpPr>
          <p:grpSpPr>
            <a:xfrm>
              <a:off x="0" y="400049"/>
              <a:ext cx="12803490" cy="5207002"/>
              <a:chOff x="0" y="400049"/>
              <a:chExt cx="12803489" cy="5207001"/>
            </a:xfrm>
          </p:grpSpPr>
          <p:pic>
            <p:nvPicPr>
              <p:cNvPr id="9" name="Image" descr="Image">
                <a:extLst>
                  <a:ext uri="{FF2B5EF4-FFF2-40B4-BE49-F238E27FC236}">
                    <a16:creationId xmlns:a16="http://schemas.microsoft.com/office/drawing/2014/main" id="{08599A49-B021-EA60-9896-205626B8AD7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0" y="1095744"/>
                <a:ext cx="7539376" cy="2808654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sp>
            <p:nvSpPr>
              <p:cNvPr id="10" name="BaBar: 1406.2980, PRL 113 (2014) 201801…">
                <a:extLst>
                  <a:ext uri="{FF2B5EF4-FFF2-40B4-BE49-F238E27FC236}">
                    <a16:creationId xmlns:a16="http://schemas.microsoft.com/office/drawing/2014/main" id="{67A56875-86CD-50C9-E588-D90D62D7FEB4}"/>
                  </a:ext>
                </a:extLst>
              </p:cNvPr>
              <p:cNvSpPr/>
              <p:nvPr/>
            </p:nvSpPr>
            <p:spPr>
              <a:xfrm>
                <a:off x="639138" y="4122946"/>
                <a:ext cx="1270001" cy="1270001"/>
              </a:xfrm>
              <a:prstGeom prst="line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  </a:ext>
              </a:extLst>
            </p:spPr>
            <p:txBody>
              <a:bodyPr wrap="none" lIns="50800" tIns="50800" rIns="50800" bIns="50800" numCol="1" anchor="ctr">
                <a:spAutoFit/>
              </a:bodyPr>
              <a:lstStyle/>
              <a:p>
                <a:pPr algn="l">
                  <a:defRPr sz="1800">
                    <a:solidFill>
                      <a:srgbClr val="414141"/>
                    </a:solidFill>
                    <a:latin typeface="Avenir Book"/>
                    <a:ea typeface="Avenir Book"/>
                    <a:cs typeface="Avenir Book"/>
                    <a:sym typeface="Avenir Book"/>
                  </a:defRPr>
                </a:pPr>
                <a:r>
                  <a:rPr cap="small" dirty="0" err="1">
                    <a:latin typeface="Avenir Book Oblique"/>
                    <a:ea typeface="Avenir Book Oblique"/>
                    <a:cs typeface="Avenir Book Oblique"/>
                    <a:sym typeface="Avenir Book Oblique"/>
                  </a:rPr>
                  <a:t>BaBar</a:t>
                </a:r>
                <a:r>
                  <a:rPr dirty="0"/>
                  <a:t>: </a:t>
                </a:r>
                <a:r>
                  <a:rPr dirty="0">
                    <a:hlinkClick r:id="rId10"/>
                  </a:rPr>
                  <a:t>PRL 113 (2014) 201801</a:t>
                </a:r>
                <a:endParaRPr dirty="0"/>
              </a:p>
              <a:p>
                <a:pPr algn="l">
                  <a:defRPr sz="1800">
                    <a:solidFill>
                      <a:srgbClr val="414141"/>
                    </a:solidFill>
                    <a:latin typeface="Avenir Book"/>
                    <a:ea typeface="Avenir Book"/>
                    <a:cs typeface="Avenir Book"/>
                    <a:sym typeface="Avenir Book"/>
                  </a:defRPr>
                </a:pPr>
                <a:r>
                  <a:rPr dirty="0" err="1"/>
                  <a:t>LHCb</a:t>
                </a:r>
                <a:r>
                  <a:rPr dirty="0"/>
                  <a:t>: </a:t>
                </a:r>
                <a:r>
                  <a:rPr dirty="0">
                    <a:hlinkClick r:id="rId11"/>
                  </a:rPr>
                  <a:t>PRL 124 (2020) 041801</a:t>
                </a:r>
                <a:endParaRPr dirty="0"/>
              </a:p>
            </p:txBody>
          </p:sp>
          <p:sp>
            <p:nvSpPr>
              <p:cNvPr id="11" name="visible decays:">
                <a:extLst>
                  <a:ext uri="{FF2B5EF4-FFF2-40B4-BE49-F238E27FC236}">
                    <a16:creationId xmlns:a16="http://schemas.microsoft.com/office/drawing/2014/main" id="{0802986D-5362-3717-688A-1FB535774601}"/>
                  </a:ext>
                </a:extLst>
              </p:cNvPr>
              <p:cNvSpPr/>
              <p:nvPr/>
            </p:nvSpPr>
            <p:spPr>
              <a:xfrm>
                <a:off x="91700" y="400049"/>
                <a:ext cx="5093591" cy="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extrusionOk="0">
                    <a:moveTo>
                      <a:pt x="0" y="0"/>
                    </a:moveTo>
                    <a:lnTo>
                      <a:pt x="21600" y="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  </a:ext>
              </a:extLst>
            </p:spPr>
            <p:txBody>
              <a:bodyPr wrap="square" lIns="50800" tIns="50800" rIns="50800" bIns="50800" numCol="1" anchor="ctr">
                <a:spAutoFit/>
              </a:bodyPr>
              <a:lstStyle>
                <a:lvl1pPr>
                  <a:defRPr u="sng">
                    <a:solidFill>
                      <a:srgbClr val="000000"/>
                    </a:solidFill>
                    <a:latin typeface="Avenir Book"/>
                    <a:ea typeface="Avenir Book"/>
                    <a:cs typeface="Avenir Book"/>
                    <a:sym typeface="Avenir Book"/>
                  </a:defRPr>
                </a:lvl1pPr>
              </a:lstStyle>
              <a:p>
                <a:r>
                  <a:rPr dirty="0"/>
                  <a:t>visible decays:</a:t>
                </a:r>
              </a:p>
            </p:txBody>
          </p:sp>
          <p:sp>
            <p:nvSpPr>
              <p:cNvPr id="12" name="invisible decays:">
                <a:extLst>
                  <a:ext uri="{FF2B5EF4-FFF2-40B4-BE49-F238E27FC236}">
                    <a16:creationId xmlns:a16="http://schemas.microsoft.com/office/drawing/2014/main" id="{747B5415-69A1-833A-1155-B40846D3D499}"/>
                  </a:ext>
                </a:extLst>
              </p:cNvPr>
              <p:cNvSpPr/>
              <p:nvPr/>
            </p:nvSpPr>
            <p:spPr>
              <a:xfrm>
                <a:off x="7673147" y="445750"/>
                <a:ext cx="5093591" cy="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extrusionOk="0">
                    <a:moveTo>
                      <a:pt x="0" y="0"/>
                    </a:moveTo>
                    <a:lnTo>
                      <a:pt x="21600" y="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  </a:ext>
              </a:extLst>
            </p:spPr>
            <p:txBody>
              <a:bodyPr wrap="square" lIns="50800" tIns="50800" rIns="50800" bIns="50800" numCol="1" anchor="ctr">
                <a:spAutoFit/>
              </a:bodyPr>
              <a:lstStyle>
                <a:lvl1pPr>
                  <a:defRPr u="sng">
                    <a:solidFill>
                      <a:srgbClr val="000000"/>
                    </a:solidFill>
                    <a:latin typeface="Avenir Book"/>
                    <a:ea typeface="Avenir Book"/>
                    <a:cs typeface="Avenir Book"/>
                    <a:sym typeface="Avenir Book"/>
                  </a:defRPr>
                </a:lvl1pPr>
              </a:lstStyle>
              <a:p>
                <a:r>
                  <a:rPr dirty="0"/>
                  <a:t>invisible decays:</a:t>
                </a:r>
              </a:p>
            </p:txBody>
          </p:sp>
          <p:pic>
            <p:nvPicPr>
              <p:cNvPr id="13" name="Image" descr="Image">
                <a:extLst>
                  <a:ext uri="{FF2B5EF4-FFF2-40B4-BE49-F238E27FC236}">
                    <a16:creationId xmlns:a16="http://schemas.microsoft.com/office/drawing/2014/main" id="{FE9C465A-3446-20ED-34EE-AACAAFBC52E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7307916" y="729778"/>
                <a:ext cx="5495573" cy="3693126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sp>
            <p:nvSpPr>
              <p:cNvPr id="14" name="BaBar: 1702.03327, PRL 119 (2017) 131804">
                <a:extLst>
                  <a:ext uri="{FF2B5EF4-FFF2-40B4-BE49-F238E27FC236}">
                    <a16:creationId xmlns:a16="http://schemas.microsoft.com/office/drawing/2014/main" id="{FACF9268-0101-B413-0D76-578999DEC854}"/>
                  </a:ext>
                </a:extLst>
              </p:cNvPr>
              <p:cNvSpPr/>
              <p:nvPr/>
            </p:nvSpPr>
            <p:spPr>
              <a:xfrm>
                <a:off x="7666390" y="4337049"/>
                <a:ext cx="1270001" cy="1270001"/>
              </a:xfrm>
              <a:prstGeom prst="line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  </a:ext>
              </a:extLst>
            </p:spPr>
            <p:txBody>
              <a:bodyPr wrap="none" lIns="50800" tIns="50800" rIns="50800" bIns="50800" numCol="1" anchor="ctr">
                <a:spAutoFit/>
              </a:bodyPr>
              <a:lstStyle/>
              <a:p>
                <a:pPr algn="l">
                  <a:defRPr sz="1800">
                    <a:solidFill>
                      <a:srgbClr val="414141"/>
                    </a:solidFill>
                    <a:latin typeface="Avenir Book"/>
                    <a:ea typeface="Avenir Book"/>
                    <a:cs typeface="Avenir Book"/>
                    <a:sym typeface="Avenir Book"/>
                  </a:defRPr>
                </a:pPr>
                <a:r>
                  <a:rPr cap="small" dirty="0" err="1">
                    <a:latin typeface="Avenir Book Oblique"/>
                    <a:ea typeface="Avenir Book Oblique"/>
                    <a:cs typeface="Avenir Book Oblique"/>
                    <a:sym typeface="Avenir Book Oblique"/>
                  </a:rPr>
                  <a:t>BaBar</a:t>
                </a:r>
                <a:r>
                  <a:rPr dirty="0"/>
                  <a:t>: </a:t>
                </a:r>
                <a:r>
                  <a:rPr dirty="0">
                    <a:hlinkClick r:id="rId13"/>
                  </a:rPr>
                  <a:t>PRL 119 (2017) 131804</a:t>
                </a:r>
                <a:endParaRPr dirty="0"/>
              </a:p>
            </p:txBody>
          </p:sp>
        </p:grpSp>
        <p:pic>
          <p:nvPicPr>
            <p:cNvPr id="8" name="A'_rightarrow_el.pdf" descr="A'_rightarrow_el.pdf">
              <a:extLst>
                <a:ext uri="{FF2B5EF4-FFF2-40B4-BE49-F238E27FC236}">
                  <a16:creationId xmlns:a16="http://schemas.microsoft.com/office/drawing/2014/main" id="{2DF7D593-23CA-7B89-8689-13E45929BC33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/>
            <a:stretch>
              <a:fillRect/>
            </a:stretch>
          </p:blipFill>
          <p:spPr>
            <a:xfrm>
              <a:off x="4571420" y="196850"/>
              <a:ext cx="2108201" cy="40640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sp>
        <p:nvSpPr>
          <p:cNvPr id="24" name="Many searches focus on minimal, predictive “portals”, such as a dark photon">
            <a:extLst>
              <a:ext uri="{FF2B5EF4-FFF2-40B4-BE49-F238E27FC236}">
                <a16:creationId xmlns:a16="http://schemas.microsoft.com/office/drawing/2014/main" id="{F171DDC5-8681-0912-52E8-326F44B600CB}"/>
              </a:ext>
            </a:extLst>
          </p:cNvPr>
          <p:cNvSpPr txBox="1"/>
          <p:nvPr/>
        </p:nvSpPr>
        <p:spPr>
          <a:xfrm>
            <a:off x="640734" y="8765467"/>
            <a:ext cx="11943890" cy="10259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50800" tIns="50800" rIns="50800" bIns="50800" anchor="ctr">
            <a:spAutoFit/>
          </a:bodyPr>
          <a:lstStyle>
            <a:lvl1pPr marL="571500" indent="-508000" algn="l">
              <a:spcBef>
                <a:spcPts val="1000"/>
              </a:spcBef>
              <a:buSzPct val="90000"/>
              <a:buChar char="•"/>
              <a:defRPr sz="3000">
                <a:latin typeface="Avenir Book"/>
                <a:ea typeface="Avenir Book"/>
                <a:cs typeface="Avenir Book"/>
                <a:sym typeface="Avenir Book"/>
              </a:defRPr>
            </a:lvl1pPr>
          </a:lstStyle>
          <a:p>
            <a:r>
              <a:rPr lang="en-US" dirty="0">
                <a:solidFill>
                  <a:schemeClr val="tx1">
                    <a:lumMod val="50000"/>
                  </a:schemeClr>
                </a:solidFill>
              </a:rPr>
              <a:t>However, a richer array of signatures is possible, necessitating new searches</a:t>
            </a:r>
            <a:endParaRPr dirty="0">
              <a:solidFill>
                <a:schemeClr val="tx1">
                  <a:lumMod val="50000"/>
                </a:schemeClr>
              </a:solidFill>
            </a:endParaRP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8A59B80E-4D08-05F7-8FFF-86AA0DB8B729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6555244" y="4643911"/>
            <a:ext cx="203200" cy="228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470425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 advAuto="0"/>
      <p:bldP spid="24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4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rPr/>
              <a:t>30</a:t>
            </a:fld>
            <a:endParaRPr/>
          </a:p>
        </p:txBody>
      </p:sp>
      <p:sp>
        <p:nvSpPr>
          <p:cNvPr id="435" name="Text"/>
          <p:cNvSpPr txBox="1"/>
          <p:nvPr/>
        </p:nvSpPr>
        <p:spPr>
          <a:xfrm>
            <a:off x="6324599" y="9258300"/>
            <a:ext cx="342901" cy="406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>
            <a:lvl1pPr>
              <a:defRPr sz="1800">
                <a:solidFill>
                  <a:srgbClr val="4C4946"/>
                </a:solidFill>
              </a:defRPr>
            </a:lvl1pPr>
          </a:lstStyle>
          <a:p>
            <a:fld id="{86CB4B4D-7CA3-9044-876B-883B54F8677D}" type="slidenum">
              <a:rPr/>
              <a:t>30</a:t>
            </a:fld>
            <a:endParaRPr/>
          </a:p>
        </p:txBody>
      </p:sp>
      <p:sp>
        <p:nvSpPr>
          <p:cNvPr id="436" name="b-mesogenesis results"/>
          <p:cNvSpPr txBox="1">
            <a:spLocks noGrp="1"/>
          </p:cNvSpPr>
          <p:nvPr>
            <p:ph type="title"/>
          </p:nvPr>
        </p:nvSpPr>
        <p:spPr>
          <a:xfrm>
            <a:off x="-205413" y="825500"/>
            <a:ext cx="13415626" cy="1143000"/>
          </a:xfrm>
          <a:prstGeom prst="rect">
            <a:avLst/>
          </a:prstGeom>
        </p:spPr>
        <p:txBody>
          <a:bodyPr anchor="b">
            <a:no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  <a:defRPr cap="all" spc="280">
                <a:solidFill>
                  <a:srgbClr val="5C554F"/>
                </a:solidFill>
                <a:latin typeface="Avenir Heavy"/>
                <a:ea typeface="Avenir Heavy"/>
                <a:cs typeface="Avenir Heavy"/>
                <a:sym typeface="Avenir Heavy"/>
              </a:defRPr>
            </a:pPr>
            <a:r>
              <a:rPr i="1" dirty="0">
                <a:solidFill>
                  <a:schemeClr val="tx1">
                    <a:lumMod val="50000"/>
                  </a:schemeClr>
                </a:solidFill>
              </a:rPr>
              <a:t>b</a:t>
            </a:r>
            <a:r>
              <a:rPr dirty="0">
                <a:solidFill>
                  <a:schemeClr val="tx1">
                    <a:lumMod val="50000"/>
                  </a:schemeClr>
                </a:solidFill>
              </a:rPr>
              <a:t>-</a:t>
            </a:r>
            <a:r>
              <a:rPr dirty="0" err="1">
                <a:solidFill>
                  <a:schemeClr val="tx1">
                    <a:lumMod val="50000"/>
                  </a:schemeClr>
                </a:solidFill>
              </a:rPr>
              <a:t>mesogenesis</a:t>
            </a:r>
            <a:r>
              <a:rPr dirty="0">
                <a:solidFill>
                  <a:schemeClr val="tx1">
                    <a:lumMod val="50000"/>
                  </a:schemeClr>
                </a:solidFill>
              </a:rPr>
              <a:t> results</a:t>
            </a:r>
          </a:p>
        </p:txBody>
      </p:sp>
      <p:sp>
        <p:nvSpPr>
          <p:cNvPr id="437" name="Scan over        mass hypotheses: signal region size is 3x signal resolution, background is estimated from adjacent intervals"/>
          <p:cNvSpPr txBox="1"/>
          <p:nvPr/>
        </p:nvSpPr>
        <p:spPr>
          <a:xfrm>
            <a:off x="338640" y="2165391"/>
            <a:ext cx="12327519" cy="10259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 marL="571500" indent="-508000" algn="l">
              <a:spcBef>
                <a:spcPts val="1000"/>
              </a:spcBef>
              <a:buSzPct val="90000"/>
              <a:buChar char="•"/>
              <a:defRPr sz="3000">
                <a:latin typeface="Avenir Book"/>
                <a:ea typeface="Avenir Book"/>
                <a:cs typeface="Avenir Book"/>
                <a:sym typeface="Avenir Book"/>
              </a:defRPr>
            </a:lvl1pPr>
          </a:lstStyle>
          <a:p>
            <a:r>
              <a:rPr dirty="0">
                <a:solidFill>
                  <a:schemeClr val="tx1">
                    <a:lumMod val="50000"/>
                  </a:schemeClr>
                </a:solidFill>
              </a:rPr>
              <a:t>Scan over        mass hypotheses: signal region size is 3x signal resolution, background is estimated from adjacent intervals</a:t>
            </a:r>
          </a:p>
        </p:txBody>
      </p:sp>
      <p:sp>
        <p:nvSpPr>
          <p:cNvPr id="438" name="No significant signal is seen: set limits on signal branching fraction using profile likelihood method (also set limits on RPV SUSY model)"/>
          <p:cNvSpPr txBox="1"/>
          <p:nvPr/>
        </p:nvSpPr>
        <p:spPr>
          <a:xfrm>
            <a:off x="338640" y="3310888"/>
            <a:ext cx="12327519" cy="10259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 marL="571500" indent="-508000" algn="l">
              <a:spcBef>
                <a:spcPts val="1000"/>
              </a:spcBef>
              <a:buSzPct val="90000"/>
              <a:buChar char="•"/>
              <a:defRPr sz="3000">
                <a:latin typeface="Avenir Book"/>
                <a:ea typeface="Avenir Book"/>
                <a:cs typeface="Avenir Book"/>
                <a:sym typeface="Avenir Book"/>
              </a:defRPr>
            </a:lvl1pPr>
          </a:lstStyle>
          <a:p>
            <a:r>
              <a:rPr dirty="0">
                <a:solidFill>
                  <a:schemeClr val="tx1">
                    <a:lumMod val="50000"/>
                  </a:schemeClr>
                </a:solidFill>
              </a:rPr>
              <a:t>No significant signal is seen: set limits on signal branching fraction using profile likelihood method</a:t>
            </a:r>
          </a:p>
        </p:txBody>
      </p:sp>
      <p:pic>
        <p:nvPicPr>
          <p:cNvPr id="440" name="Image" descr="Imag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2280" y="5378979"/>
            <a:ext cx="5751426" cy="4264001"/>
          </a:xfrm>
          <a:prstGeom prst="rect">
            <a:avLst/>
          </a:prstGeom>
          <a:ln w="12700">
            <a:miter lim="400000"/>
          </a:ln>
        </p:spPr>
      </p:pic>
      <p:pic>
        <p:nvPicPr>
          <p:cNvPr id="441" name="Image" descr="Image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23702" y="5378979"/>
            <a:ext cx="5751427" cy="4395075"/>
          </a:xfrm>
          <a:prstGeom prst="rect">
            <a:avLst/>
          </a:prstGeom>
          <a:ln w="12700">
            <a:miter lim="400000"/>
          </a:ln>
        </p:spPr>
      </p:pic>
      <p:sp>
        <p:nvSpPr>
          <p:cNvPr id="442" name="Shaded regions are branching fractions predicted from mesogenesis"/>
          <p:cNvSpPr txBox="1"/>
          <p:nvPr/>
        </p:nvSpPr>
        <p:spPr>
          <a:xfrm>
            <a:off x="338640" y="4440281"/>
            <a:ext cx="12327519" cy="56425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 marL="571500" indent="-508000" algn="l">
              <a:spcBef>
                <a:spcPts val="1000"/>
              </a:spcBef>
              <a:buSzPct val="90000"/>
              <a:buChar char="•"/>
              <a:defRPr sz="3000">
                <a:latin typeface="Avenir Book"/>
                <a:ea typeface="Avenir Book"/>
                <a:cs typeface="Avenir Book"/>
                <a:sym typeface="Avenir Book"/>
              </a:defRPr>
            </a:lvl1pPr>
          </a:lstStyle>
          <a:p>
            <a:r>
              <a:rPr dirty="0">
                <a:solidFill>
                  <a:schemeClr val="tx1">
                    <a:lumMod val="50000"/>
                  </a:schemeClr>
                </a:solidFill>
              </a:rPr>
              <a:t>Shaded regions are branching fractions predicted from </a:t>
            </a:r>
            <a:r>
              <a:rPr dirty="0" err="1">
                <a:solidFill>
                  <a:schemeClr val="tx1">
                    <a:lumMod val="50000"/>
                  </a:schemeClr>
                </a:solidFill>
              </a:rPr>
              <a:t>mesogenesis</a:t>
            </a:r>
            <a:endParaRPr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443" name="BaBar preliminary"/>
          <p:cNvSpPr txBox="1"/>
          <p:nvPr/>
        </p:nvSpPr>
        <p:spPr>
          <a:xfrm>
            <a:off x="7789587" y="5647377"/>
            <a:ext cx="3509165" cy="41036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algn="l">
              <a:defRPr sz="1600">
                <a:solidFill>
                  <a:srgbClr val="000000"/>
                </a:solidFill>
                <a:latin typeface="Avenir Heavy"/>
                <a:ea typeface="Avenir Heavy"/>
                <a:cs typeface="Avenir Heavy"/>
                <a:sym typeface="Avenir Heavy"/>
              </a:defRPr>
            </a:pPr>
            <a:r>
              <a:rPr sz="2000" i="1" cap="small" dirty="0" err="1"/>
              <a:t>BaBar</a:t>
            </a:r>
            <a:endParaRPr sz="2000" dirty="0"/>
          </a:p>
        </p:txBody>
      </p:sp>
      <p:pic>
        <p:nvPicPr>
          <p:cNvPr id="444" name="Image" descr="Image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05392" y="5090519"/>
            <a:ext cx="2941563" cy="406401"/>
          </a:xfrm>
          <a:prstGeom prst="rect">
            <a:avLst/>
          </a:prstGeom>
          <a:ln w="12700">
            <a:miter lim="400000"/>
          </a:ln>
        </p:spPr>
      </p:pic>
      <p:pic>
        <p:nvPicPr>
          <p:cNvPr id="445" name="Image" descr="Image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910214" y="5078686"/>
            <a:ext cx="3178300" cy="430068"/>
          </a:xfrm>
          <a:prstGeom prst="rect">
            <a:avLst/>
          </a:prstGeom>
          <a:ln w="12700">
            <a:miter lim="400000"/>
          </a:ln>
        </p:spPr>
      </p:pic>
      <p:pic>
        <p:nvPicPr>
          <p:cNvPr id="446" name="Image" descr="Image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767909" y="2242458"/>
            <a:ext cx="584201" cy="419101"/>
          </a:xfrm>
          <a:prstGeom prst="rect">
            <a:avLst/>
          </a:prstGeom>
          <a:ln w="12700">
            <a:miter lim="400000"/>
          </a:ln>
        </p:spPr>
      </p:pic>
      <p:sp>
        <p:nvSpPr>
          <p:cNvPr id="2" name="BaBar, arXiv:2302.00208 + preliminary results">
            <a:extLst>
              <a:ext uri="{FF2B5EF4-FFF2-40B4-BE49-F238E27FC236}">
                <a16:creationId xmlns:a16="http://schemas.microsoft.com/office/drawing/2014/main" id="{C8383834-03E4-EADA-41D0-B6EA844EBD52}"/>
              </a:ext>
            </a:extLst>
          </p:cNvPr>
          <p:cNvSpPr txBox="1"/>
          <p:nvPr/>
        </p:nvSpPr>
        <p:spPr>
          <a:xfrm>
            <a:off x="204826" y="9318046"/>
            <a:ext cx="3716246" cy="41036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50800" tIns="50800" rIns="50800" bIns="50800" anchor="ctr">
            <a:spAutoFit/>
          </a:bodyPr>
          <a:lstStyle/>
          <a:p>
            <a:pPr algn="l">
              <a:defRPr sz="2000">
                <a:solidFill>
                  <a:srgbClr val="414141"/>
                </a:solidFill>
                <a:latin typeface="Avenir Book"/>
                <a:ea typeface="Avenir Book"/>
                <a:cs typeface="Avenir Book"/>
                <a:sym typeface="Avenir Book"/>
              </a:defRPr>
            </a:pPr>
            <a:r>
              <a:rPr lang="en-US" cap="small" dirty="0" err="1">
                <a:latin typeface="Avenir Book Oblique"/>
                <a:ea typeface="Avenir Book Oblique"/>
                <a:cs typeface="Avenir Book Oblique"/>
                <a:sym typeface="Avenir Book Oblique"/>
              </a:rPr>
              <a:t>BaBar</a:t>
            </a:r>
            <a:r>
              <a:rPr lang="en-US" cap="small" dirty="0">
                <a:latin typeface="Avenir Book Oblique"/>
                <a:ea typeface="Avenir Book Oblique"/>
                <a:cs typeface="Avenir Book Oblique"/>
                <a:sym typeface="Avenir Book Oblique"/>
              </a:rPr>
              <a:t>, </a:t>
            </a:r>
            <a:r>
              <a:rPr lang="en-US" dirty="0"/>
              <a:t>PRD 107, 092001 (2023)</a:t>
            </a:r>
          </a:p>
        </p:txBody>
      </p:sp>
      <p:sp>
        <p:nvSpPr>
          <p:cNvPr id="3" name="BaBar, arXiv:2302.00208 + preliminary results">
            <a:extLst>
              <a:ext uri="{FF2B5EF4-FFF2-40B4-BE49-F238E27FC236}">
                <a16:creationId xmlns:a16="http://schemas.microsoft.com/office/drawing/2014/main" id="{ABA5E81A-7034-A255-2656-DEDBB0DCC2A1}"/>
              </a:ext>
            </a:extLst>
          </p:cNvPr>
          <p:cNvSpPr txBox="1"/>
          <p:nvPr/>
        </p:nvSpPr>
        <p:spPr>
          <a:xfrm>
            <a:off x="8831821" y="8209955"/>
            <a:ext cx="3509165" cy="71814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50800" tIns="50800" rIns="50800" bIns="50800" anchor="ctr">
            <a:spAutoFit/>
          </a:bodyPr>
          <a:lstStyle/>
          <a:p>
            <a:pPr algn="r">
              <a:defRPr sz="2000">
                <a:solidFill>
                  <a:srgbClr val="414141"/>
                </a:solidFill>
                <a:latin typeface="Avenir Book"/>
                <a:ea typeface="Avenir Book"/>
                <a:cs typeface="Avenir Book"/>
                <a:sym typeface="Avenir Book"/>
              </a:defRPr>
            </a:pPr>
            <a:r>
              <a:rPr lang="en-US" cap="small" dirty="0" err="1">
                <a:latin typeface="Avenir Book Oblique"/>
                <a:ea typeface="Avenir Book Oblique"/>
                <a:cs typeface="Avenir Book Oblique"/>
                <a:sym typeface="Avenir Book Oblique"/>
              </a:rPr>
              <a:t>BaBar</a:t>
            </a:r>
            <a:r>
              <a:rPr lang="en-US" cap="small" dirty="0">
                <a:latin typeface="Avenir Book Oblique"/>
                <a:ea typeface="Avenir Book Oblique"/>
                <a:cs typeface="Avenir Book Oblique"/>
                <a:sym typeface="Avenir Book Oblique"/>
              </a:rPr>
              <a:t>, </a:t>
            </a:r>
            <a:r>
              <a:rPr lang="en-US" dirty="0"/>
              <a:t>arXiv:2306.08490, submitted to PRL</a:t>
            </a:r>
          </a:p>
        </p:txBody>
      </p:sp>
      <p:sp>
        <p:nvSpPr>
          <p:cNvPr id="4" name="BaBar preliminary">
            <a:extLst>
              <a:ext uri="{FF2B5EF4-FFF2-40B4-BE49-F238E27FC236}">
                <a16:creationId xmlns:a16="http://schemas.microsoft.com/office/drawing/2014/main" id="{96C12C62-BC01-A28F-C163-BB2A19990DE0}"/>
              </a:ext>
            </a:extLst>
          </p:cNvPr>
          <p:cNvSpPr txBox="1"/>
          <p:nvPr/>
        </p:nvSpPr>
        <p:spPr>
          <a:xfrm>
            <a:off x="4076731" y="7362071"/>
            <a:ext cx="1146197" cy="48731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50800" tIns="50800" rIns="50800" bIns="50800" anchor="ctr">
            <a:spAutoFit/>
          </a:bodyPr>
          <a:lstStyle/>
          <a:p>
            <a:pPr algn="l">
              <a:defRPr sz="1600">
                <a:solidFill>
                  <a:srgbClr val="000000"/>
                </a:solidFill>
                <a:latin typeface="Avenir Heavy"/>
                <a:ea typeface="Avenir Heavy"/>
                <a:cs typeface="Avenir Heavy"/>
                <a:sym typeface="Avenir Heavy"/>
              </a:defRPr>
            </a:pPr>
            <a:r>
              <a:rPr sz="2500" i="1" cap="small" dirty="0" err="1"/>
              <a:t>BaBar</a:t>
            </a:r>
            <a:endParaRPr sz="250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64F9130-9B5E-A15C-DEFD-7A96B582692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562488" y="5961343"/>
            <a:ext cx="789622" cy="2701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2233992"/>
      </p:ext>
    </p:extLst>
  </p:cSld>
  <p:clrMapOvr>
    <a:masterClrMapping/>
  </p:clrMapOvr>
  <p:transition spd="med"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32478A22-DB47-018B-DA30-D0A053A8A04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91873" y="4189182"/>
            <a:ext cx="7274286" cy="5421402"/>
          </a:xfrm>
          <a:prstGeom prst="rect">
            <a:avLst/>
          </a:prstGeom>
        </p:spPr>
      </p:pic>
      <p:sp>
        <p:nvSpPr>
          <p:cNvPr id="434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rPr/>
              <a:t>31</a:t>
            </a:fld>
            <a:endParaRPr/>
          </a:p>
        </p:txBody>
      </p:sp>
      <p:sp>
        <p:nvSpPr>
          <p:cNvPr id="435" name="Text"/>
          <p:cNvSpPr txBox="1"/>
          <p:nvPr/>
        </p:nvSpPr>
        <p:spPr>
          <a:xfrm>
            <a:off x="6324599" y="9258300"/>
            <a:ext cx="342901" cy="406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>
            <a:lvl1pPr>
              <a:defRPr sz="1800">
                <a:solidFill>
                  <a:srgbClr val="4C4946"/>
                </a:solidFill>
              </a:defRPr>
            </a:lvl1pPr>
          </a:lstStyle>
          <a:p>
            <a:fld id="{86CB4B4D-7CA3-9044-876B-883B54F8677D}" type="slidenum">
              <a:rPr/>
              <a:t>31</a:t>
            </a:fld>
            <a:endParaRPr/>
          </a:p>
        </p:txBody>
      </p:sp>
      <p:sp>
        <p:nvSpPr>
          <p:cNvPr id="436" name="b-mesogenesis results"/>
          <p:cNvSpPr txBox="1">
            <a:spLocks noGrp="1"/>
          </p:cNvSpPr>
          <p:nvPr>
            <p:ph type="title"/>
          </p:nvPr>
        </p:nvSpPr>
        <p:spPr>
          <a:xfrm>
            <a:off x="-205413" y="825500"/>
            <a:ext cx="13415626" cy="1143000"/>
          </a:xfrm>
          <a:prstGeom prst="rect">
            <a:avLst/>
          </a:prstGeom>
        </p:spPr>
        <p:txBody>
          <a:bodyPr anchor="b">
            <a:no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  <a:defRPr cap="all" spc="280">
                <a:solidFill>
                  <a:srgbClr val="5C554F"/>
                </a:solidFill>
                <a:latin typeface="Avenir Heavy"/>
                <a:ea typeface="Avenir Heavy"/>
                <a:cs typeface="Avenir Heavy"/>
                <a:sym typeface="Avenir Heavy"/>
              </a:defRPr>
            </a:pPr>
            <a:r>
              <a:rPr i="1" dirty="0">
                <a:solidFill>
                  <a:schemeClr val="tx1">
                    <a:lumMod val="50000"/>
                  </a:schemeClr>
                </a:solidFill>
              </a:rPr>
              <a:t>b</a:t>
            </a:r>
            <a:r>
              <a:rPr dirty="0">
                <a:solidFill>
                  <a:schemeClr val="tx1">
                    <a:lumMod val="50000"/>
                  </a:schemeClr>
                </a:solidFill>
              </a:rPr>
              <a:t>-</a:t>
            </a:r>
            <a:r>
              <a:rPr dirty="0" err="1">
                <a:solidFill>
                  <a:schemeClr val="tx1">
                    <a:lumMod val="50000"/>
                  </a:schemeClr>
                </a:solidFill>
              </a:rPr>
              <a:t>mesogenesis</a:t>
            </a:r>
            <a:r>
              <a:rPr dirty="0">
                <a:solidFill>
                  <a:schemeClr val="tx1">
                    <a:lumMod val="50000"/>
                  </a:schemeClr>
                </a:solidFill>
              </a:rPr>
              <a:t> results</a:t>
            </a:r>
          </a:p>
        </p:txBody>
      </p:sp>
      <p:sp>
        <p:nvSpPr>
          <p:cNvPr id="437" name="Scan over        mass hypotheses: signal region size is 3x signal resolution, background is estimated from adjacent intervals"/>
          <p:cNvSpPr txBox="1"/>
          <p:nvPr/>
        </p:nvSpPr>
        <p:spPr>
          <a:xfrm>
            <a:off x="338640" y="2335873"/>
            <a:ext cx="12327519" cy="10259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 marL="571500" indent="-508000" algn="l">
              <a:spcBef>
                <a:spcPts val="1000"/>
              </a:spcBef>
              <a:buSzPct val="90000"/>
              <a:buChar char="•"/>
              <a:defRPr sz="3000">
                <a:latin typeface="Avenir Book"/>
                <a:ea typeface="Avenir Book"/>
                <a:cs typeface="Avenir Book"/>
                <a:sym typeface="Avenir Book"/>
              </a:defRPr>
            </a:lvl1pPr>
          </a:lstStyle>
          <a:p>
            <a:r>
              <a:rPr lang="en-US" dirty="0">
                <a:solidFill>
                  <a:schemeClr val="tx1">
                    <a:lumMod val="50000"/>
                  </a:schemeClr>
                </a:solidFill>
              </a:rPr>
              <a:t>The same results can be re-interpreted to constrain R-parity-violating supersymmetry with low-mass neutralinos</a:t>
            </a:r>
            <a:endParaRPr dirty="0">
              <a:solidFill>
                <a:schemeClr val="tx1">
                  <a:lumMod val="50000"/>
                </a:schemeClr>
              </a:solidFill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387C6C8C-59AC-4619-C603-AF3DAE5C5B0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3153" r="10817"/>
          <a:stretch/>
        </p:blipFill>
        <p:spPr>
          <a:xfrm>
            <a:off x="1074470" y="5009325"/>
            <a:ext cx="4045058" cy="3214314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4FA130FF-9A1A-B4E2-C742-BA0D54473AC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5313" y="6726114"/>
            <a:ext cx="160946" cy="34335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2E1E38D7-DAD3-318F-78FE-C81B01567A1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13990" y="7417728"/>
            <a:ext cx="213031" cy="190607"/>
          </a:xfrm>
          <a:prstGeom prst="rect">
            <a:avLst/>
          </a:prstGeom>
        </p:spPr>
      </p:pic>
      <p:pic>
        <p:nvPicPr>
          <p:cNvPr id="6" name="Image" descr="Image">
            <a:extLst>
              <a:ext uri="{FF2B5EF4-FFF2-40B4-BE49-F238E27FC236}">
                <a16:creationId xmlns:a16="http://schemas.microsoft.com/office/drawing/2014/main" id="{83997AEB-2A76-BB41-56DE-CF99462E301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086937" y="3947734"/>
            <a:ext cx="2941563" cy="406401"/>
          </a:xfrm>
          <a:prstGeom prst="rect">
            <a:avLst/>
          </a:prstGeom>
          <a:ln w="12700">
            <a:miter lim="400000"/>
          </a:ln>
        </p:spPr>
      </p:pic>
      <p:sp>
        <p:nvSpPr>
          <p:cNvPr id="7" name="BaBar, arXiv:2302.00208 + preliminary results">
            <a:extLst>
              <a:ext uri="{FF2B5EF4-FFF2-40B4-BE49-F238E27FC236}">
                <a16:creationId xmlns:a16="http://schemas.microsoft.com/office/drawing/2014/main" id="{94A659D9-12CB-3FBA-65B5-9FE04F2EF952}"/>
              </a:ext>
            </a:extLst>
          </p:cNvPr>
          <p:cNvSpPr txBox="1"/>
          <p:nvPr/>
        </p:nvSpPr>
        <p:spPr>
          <a:xfrm>
            <a:off x="5088513" y="3194857"/>
            <a:ext cx="7486615" cy="41036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50800" tIns="50800" rIns="50800" bIns="50800" anchor="ctr">
            <a:spAutoFit/>
          </a:bodyPr>
          <a:lstStyle/>
          <a:p>
            <a:pPr algn="r">
              <a:defRPr sz="2000">
                <a:solidFill>
                  <a:srgbClr val="414141"/>
                </a:solidFill>
                <a:latin typeface="Avenir Book"/>
                <a:ea typeface="Avenir Book"/>
                <a:cs typeface="Avenir Book"/>
                <a:sym typeface="Avenir Book"/>
              </a:defRPr>
            </a:pPr>
            <a:r>
              <a:rPr lang="en-US" dirty="0">
                <a:hlinkClick r:id="rId7"/>
              </a:rPr>
              <a:t>C. Dib </a:t>
            </a:r>
            <a:r>
              <a:rPr lang="en-US" i="1" dirty="0">
                <a:hlinkClick r:id="rId7"/>
              </a:rPr>
              <a:t>et al, </a:t>
            </a:r>
            <a:r>
              <a:rPr lang="en-US" dirty="0">
                <a:hlinkClick r:id="rId7"/>
              </a:rPr>
              <a:t>JHEP 02 224 (2023)</a:t>
            </a:r>
            <a:r>
              <a:rPr lang="en-US" i="1" dirty="0">
                <a:hlinkClick r:id="rId7"/>
              </a:rPr>
              <a:t> </a:t>
            </a:r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7FF4CB94-EC5B-24E6-6389-379A452B9F4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906497" y="7417727"/>
            <a:ext cx="213031" cy="190607"/>
          </a:xfrm>
          <a:prstGeom prst="rect">
            <a:avLst/>
          </a:prstGeom>
        </p:spPr>
      </p:pic>
      <p:sp>
        <p:nvSpPr>
          <p:cNvPr id="9" name="BaBar, arXiv:2302.00208 + preliminary results">
            <a:extLst>
              <a:ext uri="{FF2B5EF4-FFF2-40B4-BE49-F238E27FC236}">
                <a16:creationId xmlns:a16="http://schemas.microsoft.com/office/drawing/2014/main" id="{0C1E2EE3-3E00-E5D2-FC31-A631FF994735}"/>
              </a:ext>
            </a:extLst>
          </p:cNvPr>
          <p:cNvSpPr txBox="1"/>
          <p:nvPr/>
        </p:nvSpPr>
        <p:spPr>
          <a:xfrm>
            <a:off x="7331314" y="9363325"/>
            <a:ext cx="5673486" cy="41036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anchor="ctr">
            <a:spAutoFit/>
          </a:bodyPr>
          <a:lstStyle/>
          <a:p>
            <a:pPr algn="r">
              <a:defRPr sz="2000">
                <a:solidFill>
                  <a:srgbClr val="414141"/>
                </a:solidFill>
                <a:latin typeface="Avenir Book"/>
                <a:ea typeface="Avenir Book"/>
                <a:cs typeface="Avenir Book"/>
                <a:sym typeface="Avenir Book"/>
              </a:defRPr>
            </a:pPr>
            <a:r>
              <a:rPr lang="en-US" cap="small" dirty="0" err="1">
                <a:latin typeface="Avenir Book Oblique"/>
                <a:ea typeface="Avenir Book Oblique"/>
                <a:cs typeface="Avenir Book Oblique"/>
                <a:sym typeface="Avenir Book Oblique"/>
              </a:rPr>
              <a:t>BaBar</a:t>
            </a:r>
            <a:r>
              <a:rPr lang="en-US" cap="small" dirty="0">
                <a:latin typeface="Avenir Book Oblique"/>
                <a:ea typeface="Avenir Book Oblique"/>
                <a:cs typeface="Avenir Book Oblique"/>
                <a:sym typeface="Avenir Book Oblique"/>
              </a:rPr>
              <a:t>, </a:t>
            </a:r>
            <a:r>
              <a:rPr lang="en-US" dirty="0"/>
              <a:t>arXiv:2306.08490, submitted to PRL</a:t>
            </a:r>
          </a:p>
        </p:txBody>
      </p:sp>
    </p:spTree>
    <p:extLst>
      <p:ext uri="{BB962C8B-B14F-4D97-AF65-F5344CB8AC3E}">
        <p14:creationId xmlns:p14="http://schemas.microsoft.com/office/powerpoint/2010/main" val="4159941043"/>
      </p:ext>
    </p:extLst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Results presented today"/>
          <p:cNvSpPr txBox="1">
            <a:spLocks noGrp="1"/>
          </p:cNvSpPr>
          <p:nvPr>
            <p:ph type="title"/>
          </p:nvPr>
        </p:nvSpPr>
        <p:spPr>
          <a:xfrm>
            <a:off x="-205413" y="799951"/>
            <a:ext cx="13415626" cy="1143000"/>
          </a:xfrm>
          <a:prstGeom prst="rect">
            <a:avLst/>
          </a:prstGeom>
        </p:spPr>
        <p:txBody>
          <a:bodyPr anchor="b">
            <a:no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6000" cap="all" spc="239">
                <a:solidFill>
                  <a:srgbClr val="5C554F"/>
                </a:solidFill>
                <a:latin typeface="Avenir Heavy"/>
                <a:ea typeface="Avenir Heavy"/>
                <a:cs typeface="Avenir Heavy"/>
                <a:sym typeface="Avenir Heavy"/>
              </a:defRPr>
            </a:lvl1pPr>
          </a:lstStyle>
          <a:p>
            <a:r>
              <a:rPr lang="en-US" dirty="0">
                <a:solidFill>
                  <a:schemeClr val="tx1">
                    <a:lumMod val="50000"/>
                  </a:schemeClr>
                </a:solidFill>
              </a:rPr>
              <a:t>Searches presented today</a:t>
            </a:r>
            <a:endParaRPr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230" name="Line"/>
          <p:cNvSpPr/>
          <p:nvPr/>
        </p:nvSpPr>
        <p:spPr>
          <a:xfrm flipV="1">
            <a:off x="4387204" y="2171700"/>
            <a:ext cx="1" cy="7564265"/>
          </a:xfrm>
          <a:prstGeom prst="line">
            <a:avLst/>
          </a:prstGeom>
          <a:ln w="25400">
            <a:solidFill>
              <a:srgbClr val="515151"/>
            </a:solidFill>
            <a:miter lim="400000"/>
          </a:ln>
        </p:spPr>
        <p:txBody>
          <a:bodyPr lIns="0" tIns="0" rIns="0" bIns="0"/>
          <a:lstStyle/>
          <a:p>
            <a:pPr>
              <a:defRPr>
                <a:solidFill>
                  <a:srgbClr val="F3F1D8"/>
                </a:solidFill>
                <a:effectLst>
                  <a:outerShdw blurRad="25400" dist="12700" dir="162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231" name="Line"/>
          <p:cNvSpPr/>
          <p:nvPr/>
        </p:nvSpPr>
        <p:spPr>
          <a:xfrm flipV="1">
            <a:off x="8751424" y="2171700"/>
            <a:ext cx="1" cy="7564264"/>
          </a:xfrm>
          <a:prstGeom prst="line">
            <a:avLst/>
          </a:prstGeom>
          <a:ln w="25400">
            <a:solidFill>
              <a:srgbClr val="515151"/>
            </a:solidFill>
            <a:miter lim="400000"/>
          </a:ln>
        </p:spPr>
        <p:txBody>
          <a:bodyPr lIns="0" tIns="0" rIns="0" bIns="0"/>
          <a:lstStyle/>
          <a:p>
            <a:pPr>
              <a:defRPr>
                <a:solidFill>
                  <a:srgbClr val="F3F1D8"/>
                </a:solidFill>
                <a:effectLst>
                  <a:outerShdw blurRad="25400" dist="12700" dir="162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232" name="Axionlike particles (ALPs)"/>
          <p:cNvSpPr txBox="1"/>
          <p:nvPr/>
        </p:nvSpPr>
        <p:spPr>
          <a:xfrm>
            <a:off x="288005" y="2362845"/>
            <a:ext cx="3824379" cy="11798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sz="3500" u="sng">
                <a:latin typeface="Avenir Heavy"/>
                <a:ea typeface="Avenir Heavy"/>
                <a:cs typeface="Avenir Heavy"/>
                <a:sym typeface="Avenir Heavy"/>
              </a:defRPr>
            </a:lvl1pPr>
          </a:lstStyle>
          <a:p>
            <a:r>
              <a:rPr dirty="0">
                <a:solidFill>
                  <a:schemeClr val="tx1">
                    <a:lumMod val="50000"/>
                  </a:schemeClr>
                </a:solidFill>
              </a:rPr>
              <a:t>Axion</a:t>
            </a:r>
            <a:r>
              <a:rPr lang="en-US" dirty="0">
                <a:solidFill>
                  <a:schemeClr val="tx1">
                    <a:lumMod val="50000"/>
                  </a:schemeClr>
                </a:solidFill>
              </a:rPr>
              <a:t>-</a:t>
            </a:r>
            <a:r>
              <a:rPr dirty="0">
                <a:solidFill>
                  <a:schemeClr val="tx1">
                    <a:lumMod val="50000"/>
                  </a:schemeClr>
                </a:solidFill>
              </a:rPr>
              <a:t>like particles (ALPs)</a:t>
            </a:r>
          </a:p>
        </p:txBody>
      </p:sp>
      <p:sp>
        <p:nvSpPr>
          <p:cNvPr id="233" name="Self-interacting DM"/>
          <p:cNvSpPr txBox="1"/>
          <p:nvPr/>
        </p:nvSpPr>
        <p:spPr>
          <a:xfrm>
            <a:off x="4590210" y="2316583"/>
            <a:ext cx="3824380" cy="641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sz="3500" u="sng">
                <a:latin typeface="Avenir Heavy"/>
                <a:ea typeface="Avenir Heavy"/>
                <a:cs typeface="Avenir Heavy"/>
                <a:sym typeface="Avenir Heavy"/>
              </a:defRPr>
            </a:lvl1pPr>
          </a:lstStyle>
          <a:p>
            <a:r>
              <a:rPr lang="en-US" dirty="0">
                <a:solidFill>
                  <a:schemeClr val="tx1">
                    <a:lumMod val="50000"/>
                  </a:schemeClr>
                </a:solidFill>
              </a:rPr>
              <a:t>DM bound states</a:t>
            </a:r>
            <a:endParaRPr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234" name="B-Mesogenesis"/>
          <p:cNvSpPr txBox="1"/>
          <p:nvPr/>
        </p:nvSpPr>
        <p:spPr>
          <a:xfrm>
            <a:off x="9021345" y="2292350"/>
            <a:ext cx="3824379" cy="641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spAutoFit/>
          </a:bodyPr>
          <a:lstStyle>
            <a:lvl1pPr>
              <a:defRPr sz="3500" u="sng">
                <a:latin typeface="Avenir Heavy"/>
                <a:ea typeface="Avenir Heavy"/>
                <a:cs typeface="Avenir Heavy"/>
                <a:sym typeface="Avenir Heavy"/>
              </a:defRPr>
            </a:lvl1pPr>
          </a:lstStyle>
          <a:p>
            <a:r>
              <a:rPr i="1" dirty="0">
                <a:solidFill>
                  <a:schemeClr val="tx1">
                    <a:lumMod val="50000"/>
                  </a:schemeClr>
                </a:solidFill>
              </a:rPr>
              <a:t>B</a:t>
            </a:r>
            <a:r>
              <a:rPr dirty="0">
                <a:solidFill>
                  <a:schemeClr val="tx1">
                    <a:lumMod val="50000"/>
                  </a:schemeClr>
                </a:solidFill>
              </a:rPr>
              <a:t>-</a:t>
            </a:r>
            <a:r>
              <a:rPr dirty="0" err="1">
                <a:solidFill>
                  <a:schemeClr val="tx1">
                    <a:lumMod val="50000"/>
                  </a:schemeClr>
                </a:solidFill>
              </a:rPr>
              <a:t>Mesogenesis</a:t>
            </a:r>
            <a:endParaRPr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235" name="dark photon + large coupling to DM"/>
          <p:cNvSpPr txBox="1"/>
          <p:nvPr/>
        </p:nvSpPr>
        <p:spPr>
          <a:xfrm>
            <a:off x="4453950" y="3733800"/>
            <a:ext cx="4230729" cy="96436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spAutoFit/>
          </a:bodyPr>
          <a:lstStyle>
            <a:lvl1pPr marL="444500" indent="-381000" algn="l">
              <a:spcBef>
                <a:spcPts val="1000"/>
              </a:spcBef>
              <a:buSzPct val="90000"/>
              <a:buChar char="•"/>
              <a:defRPr sz="2800">
                <a:latin typeface="Avenir Book"/>
                <a:ea typeface="Avenir Book"/>
                <a:cs typeface="Avenir Book"/>
                <a:sym typeface="Avenir Book"/>
              </a:defRPr>
            </a:lvl1pPr>
          </a:lstStyle>
          <a:p>
            <a:r>
              <a:rPr dirty="0">
                <a:solidFill>
                  <a:schemeClr val="tx1">
                    <a:lumMod val="50000"/>
                  </a:schemeClr>
                </a:solidFill>
              </a:rPr>
              <a:t>dark photon + large coupling to DM </a:t>
            </a:r>
          </a:p>
        </p:txBody>
      </p:sp>
      <p:sp>
        <p:nvSpPr>
          <p:cNvPr id="236" name="B mesons decay to ALP via coupling to gauge bosons"/>
          <p:cNvSpPr txBox="1"/>
          <p:nvPr/>
        </p:nvSpPr>
        <p:spPr>
          <a:xfrm>
            <a:off x="169176" y="3733800"/>
            <a:ext cx="4230729" cy="139525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spAutoFit/>
          </a:bodyPr>
          <a:lstStyle/>
          <a:p>
            <a:pPr marL="444500" indent="-381000" algn="l">
              <a:spcBef>
                <a:spcPts val="1000"/>
              </a:spcBef>
              <a:buSzPct val="90000"/>
              <a:buChar char="•"/>
              <a:defRPr sz="2800">
                <a:latin typeface="Avenir Book"/>
                <a:ea typeface="Avenir Book"/>
                <a:cs typeface="Avenir Book"/>
                <a:sym typeface="Avenir Book"/>
              </a:defRPr>
            </a:pPr>
            <a:r>
              <a:rPr dirty="0">
                <a:solidFill>
                  <a:schemeClr val="tx1">
                    <a:lumMod val="50000"/>
                  </a:schemeClr>
                </a:solidFill>
                <a:latin typeface="Avenir Book Oblique"/>
                <a:ea typeface="Avenir Book Oblique"/>
                <a:cs typeface="Avenir Book Oblique"/>
                <a:sym typeface="Avenir Book Oblique"/>
              </a:rPr>
              <a:t>B</a:t>
            </a:r>
            <a:r>
              <a:rPr dirty="0">
                <a:solidFill>
                  <a:schemeClr val="tx1">
                    <a:lumMod val="50000"/>
                  </a:schemeClr>
                </a:solidFill>
              </a:rPr>
              <a:t> mesons decay to ALP via coupling to gauge bosons</a:t>
            </a:r>
          </a:p>
        </p:txBody>
      </p:sp>
      <p:sp>
        <p:nvSpPr>
          <p:cNvPr id="237" name="model of QCD-scale baryogenesis"/>
          <p:cNvSpPr txBox="1"/>
          <p:nvPr/>
        </p:nvSpPr>
        <p:spPr>
          <a:xfrm>
            <a:off x="8818170" y="3733800"/>
            <a:ext cx="4230729" cy="96436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spAutoFit/>
          </a:bodyPr>
          <a:lstStyle>
            <a:lvl1pPr marL="444500" indent="-381000" algn="l">
              <a:spcBef>
                <a:spcPts val="1000"/>
              </a:spcBef>
              <a:buSzPct val="90000"/>
              <a:buChar char="•"/>
              <a:defRPr sz="2800">
                <a:latin typeface="Avenir Book"/>
                <a:ea typeface="Avenir Book"/>
                <a:cs typeface="Avenir Book"/>
                <a:sym typeface="Avenir Book"/>
              </a:defRPr>
            </a:lvl1pPr>
          </a:lstStyle>
          <a:p>
            <a:r>
              <a:rPr dirty="0">
                <a:solidFill>
                  <a:schemeClr val="tx1">
                    <a:lumMod val="50000"/>
                  </a:schemeClr>
                </a:solidFill>
              </a:rPr>
              <a:t>model of QCD-scale baryogenesis </a:t>
            </a:r>
          </a:p>
        </p:txBody>
      </p:sp>
      <p:pic>
        <p:nvPicPr>
          <p:cNvPr id="238" name="Image" descr="Imag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7696" y="5409345"/>
            <a:ext cx="3404996" cy="1993288"/>
          </a:xfrm>
          <a:prstGeom prst="rect">
            <a:avLst/>
          </a:prstGeom>
          <a:ln w="12700">
            <a:miter lim="400000"/>
          </a:ln>
        </p:spPr>
      </p:pic>
      <p:pic>
        <p:nvPicPr>
          <p:cNvPr id="239" name="Image" descr="Image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51865" y="7283450"/>
            <a:ext cx="2296658" cy="1344467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254" name="Group"/>
          <p:cNvGrpSpPr/>
          <p:nvPr/>
        </p:nvGrpSpPr>
        <p:grpSpPr>
          <a:xfrm>
            <a:off x="4748200" y="6684227"/>
            <a:ext cx="3696513" cy="1767986"/>
            <a:chOff x="0" y="0"/>
            <a:chExt cx="3696512" cy="1767984"/>
          </a:xfrm>
        </p:grpSpPr>
        <p:pic>
          <p:nvPicPr>
            <p:cNvPr id="240" name="Image" descr="Image"/>
            <p:cNvPicPr>
              <a:picLocks noChangeAspect="1"/>
            </p:cNvPicPr>
            <p:nvPr/>
          </p:nvPicPr>
          <p:blipFill>
            <a:blip r:embed="rId4"/>
            <a:srcRect l="1447"/>
            <a:stretch>
              <a:fillRect/>
            </a:stretch>
          </p:blipFill>
          <p:spPr>
            <a:xfrm>
              <a:off x="0" y="0"/>
              <a:ext cx="3696513" cy="1767985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241" name="Rectangle"/>
            <p:cNvSpPr/>
            <p:nvPr/>
          </p:nvSpPr>
          <p:spPr>
            <a:xfrm>
              <a:off x="1180388" y="984910"/>
              <a:ext cx="179986" cy="319973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  <a:effectLst>
                    <a:outerShdw blurRad="25400" dist="33948" dir="2700000" rotWithShape="0">
                      <a:srgbClr val="3B3936"/>
                    </a:outerShdw>
                  </a:effectLst>
                </a:defRPr>
              </a:pPr>
              <a:endParaRPr/>
            </a:p>
          </p:txBody>
        </p:sp>
        <p:sp>
          <p:nvSpPr>
            <p:cNvPr id="242" name="Rectangle"/>
            <p:cNvSpPr/>
            <p:nvPr/>
          </p:nvSpPr>
          <p:spPr>
            <a:xfrm>
              <a:off x="2360285" y="1336702"/>
              <a:ext cx="179985" cy="319973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  <a:effectLst>
                    <a:outerShdw blurRad="25400" dist="33948" dir="2700000" rotWithShape="0">
                      <a:srgbClr val="3B3936"/>
                    </a:outerShdw>
                  </a:effectLst>
                </a:defRPr>
              </a:pPr>
              <a:endParaRPr/>
            </a:p>
          </p:txBody>
        </p:sp>
        <p:sp>
          <p:nvSpPr>
            <p:cNvPr id="243" name="Rectangle"/>
            <p:cNvSpPr/>
            <p:nvPr/>
          </p:nvSpPr>
          <p:spPr>
            <a:xfrm>
              <a:off x="2713587" y="546684"/>
              <a:ext cx="179985" cy="319973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  <a:effectLst>
                    <a:outerShdw blurRad="25400" dist="33948" dir="2700000" rotWithShape="0">
                      <a:srgbClr val="3B3936"/>
                    </a:outerShdw>
                  </a:effectLst>
                </a:defRPr>
              </a:pPr>
              <a:endParaRPr/>
            </a:p>
          </p:txBody>
        </p:sp>
        <p:sp>
          <p:nvSpPr>
            <p:cNvPr id="244" name="Rectangle"/>
            <p:cNvSpPr/>
            <p:nvPr/>
          </p:nvSpPr>
          <p:spPr>
            <a:xfrm>
              <a:off x="2360285" y="236799"/>
              <a:ext cx="179985" cy="319973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  <a:effectLst>
                    <a:outerShdw blurRad="25400" dist="33948" dir="2700000" rotWithShape="0">
                      <a:srgbClr val="3B3936"/>
                    </a:outerShdw>
                  </a:effectLst>
                </a:defRPr>
              </a:pPr>
              <a:endParaRPr/>
            </a:p>
          </p:txBody>
        </p:sp>
        <p:pic>
          <p:nvPicPr>
            <p:cNvPr id="245" name="A'.pdf" descr="A'.pdf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180388" y="1030335"/>
              <a:ext cx="179986" cy="14913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246" name="A'.pdf" descr="A'.pdf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360285" y="322220"/>
              <a:ext cx="179985" cy="14913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247" name="A'.pdf" descr="A'.pdf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593597" y="672102"/>
              <a:ext cx="179985" cy="14913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248" name="A'.pdf" descr="A'.pdf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593597" y="1030335"/>
              <a:ext cx="179985" cy="14913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249" name="Rectangle"/>
            <p:cNvSpPr/>
            <p:nvPr/>
          </p:nvSpPr>
          <p:spPr>
            <a:xfrm>
              <a:off x="976500" y="516687"/>
              <a:ext cx="179985" cy="319973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  <a:effectLst>
                    <a:outerShdw blurRad="25400" dist="33948" dir="2700000" rotWithShape="0">
                      <a:srgbClr val="3B3936"/>
                    </a:outerShdw>
                  </a:effectLst>
                </a:defRPr>
              </a:pPr>
              <a:endParaRPr/>
            </a:p>
          </p:txBody>
        </p:sp>
        <p:sp>
          <p:nvSpPr>
            <p:cNvPr id="250" name="Rectangle"/>
            <p:cNvSpPr/>
            <p:nvPr/>
          </p:nvSpPr>
          <p:spPr>
            <a:xfrm>
              <a:off x="1533691" y="1184720"/>
              <a:ext cx="703220" cy="271885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  <a:effectLst>
                    <a:outerShdw blurRad="25400" dist="33948" dir="2700000" rotWithShape="0">
                      <a:srgbClr val="3B3936"/>
                    </a:outerShdw>
                  </a:effectLst>
                </a:defRPr>
              </a:pPr>
              <a:endParaRPr/>
            </a:p>
          </p:txBody>
        </p:sp>
        <p:pic>
          <p:nvPicPr>
            <p:cNvPr id="251" name="color_red_Upsilo.pdf" descr="color_red_Upsilo.pdf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700316" y="1256709"/>
              <a:ext cx="489958" cy="319973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252" name="Circle"/>
            <p:cNvSpPr/>
            <p:nvPr/>
          </p:nvSpPr>
          <p:spPr>
            <a:xfrm>
              <a:off x="997046" y="803999"/>
              <a:ext cx="219982" cy="219981"/>
            </a:xfrm>
            <a:prstGeom prst="ellipse">
              <a:avLst/>
            </a:prstGeom>
            <a:solidFill>
              <a:srgbClr val="1301F5"/>
            </a:solidFill>
            <a:ln w="25400" cap="flat">
              <a:solidFill>
                <a:srgbClr val="515151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>
                  <a:solidFill>
                    <a:srgbClr val="F3F1D8"/>
                  </a:solidFill>
                  <a:effectLst>
                    <a:outerShdw blurRad="25400" dist="12700" dir="162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pic>
          <p:nvPicPr>
            <p:cNvPr id="253" name="color_blue_-e_va.pdf" descr="color_blue_-e_va.pdf"/>
            <p:cNvPicPr>
              <a:picLocks noChangeAspect="1"/>
            </p:cNvPicPr>
            <p:nvPr/>
          </p:nvPicPr>
          <p:blipFill>
            <a:blip r:embed="rId7"/>
            <a:srcRect l="70904"/>
            <a:stretch>
              <a:fillRect/>
            </a:stretch>
          </p:blipFill>
          <p:spPr>
            <a:xfrm>
              <a:off x="1038786" y="516687"/>
              <a:ext cx="168740" cy="179985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sp>
        <p:nvSpPr>
          <p:cNvPr id="255" name="search for DM bound states"/>
          <p:cNvSpPr txBox="1"/>
          <p:nvPr/>
        </p:nvSpPr>
        <p:spPr>
          <a:xfrm>
            <a:off x="4453950" y="4937832"/>
            <a:ext cx="4230729" cy="96436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spAutoFit/>
          </a:bodyPr>
          <a:lstStyle>
            <a:lvl1pPr marL="444500" indent="-381000" algn="l">
              <a:spcBef>
                <a:spcPts val="1000"/>
              </a:spcBef>
              <a:buSzPct val="90000"/>
              <a:buChar char="•"/>
              <a:defRPr sz="2800">
                <a:latin typeface="Avenir Book"/>
                <a:ea typeface="Avenir Book"/>
                <a:cs typeface="Avenir Book"/>
                <a:sym typeface="Avenir Book"/>
              </a:defRPr>
            </a:lvl1pPr>
          </a:lstStyle>
          <a:p>
            <a:r>
              <a:rPr dirty="0">
                <a:solidFill>
                  <a:schemeClr val="tx1">
                    <a:lumMod val="50000"/>
                  </a:schemeClr>
                </a:solidFill>
              </a:rPr>
              <a:t>search for DM bound states </a:t>
            </a:r>
          </a:p>
        </p:txBody>
      </p:sp>
      <p:pic>
        <p:nvPicPr>
          <p:cNvPr id="256" name="Image" descr="Image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235937" y="6286955"/>
            <a:ext cx="2938279" cy="2273297"/>
          </a:xfrm>
          <a:prstGeom prst="rect">
            <a:avLst/>
          </a:prstGeom>
          <a:ln w="12700">
            <a:miter lim="400000"/>
          </a:ln>
        </p:spPr>
      </p:pic>
      <p:sp>
        <p:nvSpPr>
          <p:cNvPr id="257" name="B mesons decay to baryon + dark baryon"/>
          <p:cNvSpPr txBox="1"/>
          <p:nvPr/>
        </p:nvSpPr>
        <p:spPr>
          <a:xfrm>
            <a:off x="8818170" y="4937832"/>
            <a:ext cx="4230729" cy="96436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spAutoFit/>
          </a:bodyPr>
          <a:lstStyle/>
          <a:p>
            <a:pPr marL="444500" indent="-381000" algn="l">
              <a:spcBef>
                <a:spcPts val="1000"/>
              </a:spcBef>
              <a:buSzPct val="90000"/>
              <a:buChar char="•"/>
              <a:defRPr sz="2800">
                <a:latin typeface="Avenir Book"/>
                <a:ea typeface="Avenir Book"/>
                <a:cs typeface="Avenir Book"/>
                <a:sym typeface="Avenir Book"/>
              </a:defRPr>
            </a:pPr>
            <a:r>
              <a:rPr dirty="0">
                <a:solidFill>
                  <a:schemeClr val="tx1">
                    <a:lumMod val="50000"/>
                  </a:schemeClr>
                </a:solidFill>
                <a:latin typeface="Avenir Book Oblique"/>
                <a:ea typeface="Avenir Book Oblique"/>
                <a:cs typeface="Avenir Book Oblique"/>
                <a:sym typeface="Avenir Book Oblique"/>
              </a:rPr>
              <a:t>B</a:t>
            </a:r>
            <a:r>
              <a:rPr dirty="0">
                <a:solidFill>
                  <a:schemeClr val="tx1">
                    <a:lumMod val="50000"/>
                  </a:schemeClr>
                </a:solidFill>
              </a:rPr>
              <a:t> mesons decay to baryon + dark baryon</a:t>
            </a:r>
          </a:p>
        </p:txBody>
      </p:sp>
      <p:sp>
        <p:nvSpPr>
          <p:cNvPr id="258" name="Text"/>
          <p:cNvSpPr txBox="1"/>
          <p:nvPr/>
        </p:nvSpPr>
        <p:spPr>
          <a:xfrm>
            <a:off x="6381749" y="9258300"/>
            <a:ext cx="228601" cy="406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>
            <a:spAutoFit/>
          </a:bodyPr>
          <a:lstStyle>
            <a:lvl1pPr>
              <a:defRPr sz="1800">
                <a:solidFill>
                  <a:srgbClr val="4C4946"/>
                </a:solidFill>
              </a:defRPr>
            </a:lvl1pPr>
          </a:lstStyle>
          <a:p>
            <a:fld id="{86CB4B4D-7CA3-9044-876B-883B54F8677D}" type="slidenum">
              <a:rPr/>
              <a:t>4</a:t>
            </a:fld>
            <a:endParaRPr/>
          </a:p>
        </p:txBody>
      </p:sp>
      <p:sp>
        <p:nvSpPr>
          <p:cNvPr id="259" name="BaBar, PRL 128, 131802 (2022), arXiv:2111.01800"/>
          <p:cNvSpPr txBox="1"/>
          <p:nvPr/>
        </p:nvSpPr>
        <p:spPr>
          <a:xfrm>
            <a:off x="106967" y="8764414"/>
            <a:ext cx="4213492" cy="787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l">
              <a:defRPr sz="2000">
                <a:solidFill>
                  <a:srgbClr val="0433FF"/>
                </a:solidFill>
                <a:latin typeface="Avenir Book"/>
                <a:ea typeface="Avenir Book"/>
                <a:cs typeface="Avenir Book"/>
                <a:sym typeface="Avenir Book"/>
                <a:hlinkClick r:id="rId9"/>
              </a:defRPr>
            </a:lvl1pPr>
          </a:lstStyle>
          <a:p>
            <a:r>
              <a:rPr>
                <a:hlinkClick r:id="rId9"/>
              </a:rPr>
              <a:t>BaBar, PRL 128, 131802 (2022), arXiv:2111.01800</a:t>
            </a:r>
          </a:p>
        </p:txBody>
      </p:sp>
      <p:sp>
        <p:nvSpPr>
          <p:cNvPr id="260" name="BaBar, PRL 128, 021802 (2022), arXiv:2106.08529"/>
          <p:cNvSpPr txBox="1"/>
          <p:nvPr/>
        </p:nvSpPr>
        <p:spPr>
          <a:xfrm>
            <a:off x="4471187" y="8764414"/>
            <a:ext cx="4213492" cy="787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l">
              <a:defRPr sz="2000">
                <a:solidFill>
                  <a:srgbClr val="0433FF"/>
                </a:solidFill>
                <a:latin typeface="Avenir Book"/>
                <a:ea typeface="Avenir Book"/>
                <a:cs typeface="Avenir Book"/>
                <a:sym typeface="Avenir Book"/>
                <a:hlinkClick r:id="rId10"/>
              </a:defRPr>
            </a:lvl1pPr>
          </a:lstStyle>
          <a:p>
            <a:r>
              <a:rPr dirty="0">
                <a:hlinkClick r:id="rId10"/>
              </a:rPr>
              <a:t>BaBar, PRL 128, 021802 (2022), arXiv:2106.08529</a:t>
            </a:r>
          </a:p>
        </p:txBody>
      </p:sp>
      <p:sp>
        <p:nvSpPr>
          <p:cNvPr id="261" name="BaBar, arXiv:2302.00208 + new preliminary result"/>
          <p:cNvSpPr txBox="1"/>
          <p:nvPr/>
        </p:nvSpPr>
        <p:spPr>
          <a:xfrm>
            <a:off x="8840324" y="8645154"/>
            <a:ext cx="4213493" cy="10259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algn="l">
              <a:defRPr sz="2000">
                <a:solidFill>
                  <a:srgbClr val="414141"/>
                </a:solidFill>
                <a:latin typeface="Avenir Book"/>
                <a:ea typeface="Avenir Book"/>
                <a:cs typeface="Avenir Book"/>
                <a:sym typeface="Avenir Book"/>
              </a:defRPr>
            </a:pPr>
            <a:r>
              <a:rPr dirty="0">
                <a:solidFill>
                  <a:srgbClr val="0433FF"/>
                </a:solidFill>
                <a:hlinkClick r:id="rId11"/>
              </a:rPr>
              <a:t>BaBar, </a:t>
            </a:r>
            <a:r>
              <a:rPr lang="en-US" dirty="0">
                <a:solidFill>
                  <a:srgbClr val="0433FF"/>
                </a:solidFill>
                <a:hlinkClick r:id="rId11"/>
              </a:rPr>
              <a:t>PRD 107, 092001 (2023)</a:t>
            </a:r>
            <a:r>
              <a:rPr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lang="en-US" dirty="0">
                <a:solidFill>
                  <a:schemeClr val="tx1">
                    <a:lumMod val="50000"/>
                  </a:schemeClr>
                </a:solidFill>
                <a:hlinkClick r:id="rId12"/>
              </a:rPr>
              <a:t>BaBar, arXiv:2306.08490</a:t>
            </a:r>
            <a:r>
              <a:rPr lang="en-US" dirty="0">
                <a:solidFill>
                  <a:schemeClr val="tx1">
                    <a:lumMod val="50000"/>
                  </a:schemeClr>
                </a:solidFill>
              </a:rPr>
              <a:t> (submitted to PRL)</a:t>
            </a:r>
            <a:endParaRPr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262" name="Rectangle"/>
          <p:cNvSpPr/>
          <p:nvPr/>
        </p:nvSpPr>
        <p:spPr>
          <a:xfrm>
            <a:off x="10799121" y="6654020"/>
            <a:ext cx="203201" cy="256973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>
                <a:solidFill>
                  <a:srgbClr val="F3F1D8"/>
                </a:solidFill>
                <a:effectLst>
                  <a:outerShdw blurRad="25400" dist="12700" dir="162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pic>
        <p:nvPicPr>
          <p:cNvPr id="263" name="Image" descr="Image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10767968" y="6565900"/>
            <a:ext cx="358204" cy="256973"/>
          </a:xfrm>
          <a:prstGeom prst="rect">
            <a:avLst/>
          </a:prstGeom>
          <a:ln w="12700">
            <a:miter lim="400000"/>
          </a:ln>
        </p:spPr>
      </p:pic>
      <p:sp>
        <p:nvSpPr>
          <p:cNvPr id="264" name="Circle"/>
          <p:cNvSpPr/>
          <p:nvPr/>
        </p:nvSpPr>
        <p:spPr>
          <a:xfrm>
            <a:off x="11766550" y="6407892"/>
            <a:ext cx="234950" cy="234951"/>
          </a:xfrm>
          <a:prstGeom prst="ellipse">
            <a:avLst/>
          </a:prstGeom>
          <a:blipFill>
            <a:blip r:embed="rId14"/>
          </a:blipFill>
          <a:ln w="25400">
            <a:solidFill>
              <a:srgbClr val="515151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>
                <a:solidFill>
                  <a:srgbClr val="F3F1D8"/>
                </a:solidFill>
                <a:effectLst>
                  <a:outerShdw blurRad="25400" dist="12700" dir="162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266" name="ϕD"/>
          <p:cNvSpPr txBox="1"/>
          <p:nvPr/>
        </p:nvSpPr>
        <p:spPr>
          <a:xfrm>
            <a:off x="11704923" y="6357964"/>
            <a:ext cx="358204" cy="30940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>
              <a:defRPr sz="1500" i="1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ϕ</a:t>
            </a:r>
            <a:r>
              <a:rPr baseline="-5999"/>
              <a:t>D</a:t>
            </a:r>
          </a:p>
        </p:txBody>
      </p:sp>
    </p:spTree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381749" y="9258300"/>
            <a:ext cx="228601" cy="4064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rPr/>
              <a:t>5</a:t>
            </a:fld>
            <a:endParaRPr/>
          </a:p>
        </p:txBody>
      </p:sp>
      <p:sp>
        <p:nvSpPr>
          <p:cNvPr id="269" name="Text"/>
          <p:cNvSpPr txBox="1"/>
          <p:nvPr/>
        </p:nvSpPr>
        <p:spPr>
          <a:xfrm>
            <a:off x="6381749" y="9258300"/>
            <a:ext cx="228601" cy="406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>
            <a:spAutoFit/>
          </a:bodyPr>
          <a:lstStyle>
            <a:lvl1pPr>
              <a:defRPr sz="1800">
                <a:solidFill>
                  <a:srgbClr val="4C4946"/>
                </a:solidFill>
              </a:defRPr>
            </a:lvl1pPr>
          </a:lstStyle>
          <a:p>
            <a:fld id="{86CB4B4D-7CA3-9044-876B-883B54F8677D}" type="slidenum">
              <a:rPr/>
              <a:t>5</a:t>
            </a:fld>
            <a:endParaRPr/>
          </a:p>
        </p:txBody>
      </p:sp>
      <p:sp>
        <p:nvSpPr>
          <p:cNvPr id="270" name="axionlike particles"/>
          <p:cNvSpPr txBox="1">
            <a:spLocks noGrp="1"/>
          </p:cNvSpPr>
          <p:nvPr>
            <p:ph type="title"/>
          </p:nvPr>
        </p:nvSpPr>
        <p:spPr>
          <a:xfrm>
            <a:off x="-205413" y="825500"/>
            <a:ext cx="13415626" cy="1143000"/>
          </a:xfrm>
          <a:prstGeom prst="rect">
            <a:avLst/>
          </a:prstGeom>
        </p:spPr>
        <p:txBody>
          <a:bodyPr anchor="b">
            <a:no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6500" cap="all" spc="260">
                <a:solidFill>
                  <a:srgbClr val="5C554F"/>
                </a:solidFill>
                <a:latin typeface="Avenir Heavy"/>
                <a:ea typeface="Avenir Heavy"/>
                <a:cs typeface="Avenir Heavy"/>
                <a:sym typeface="Avenir Heavy"/>
              </a:defRPr>
            </a:lvl1pPr>
          </a:lstStyle>
          <a:p>
            <a:r>
              <a:rPr lang="en-US" dirty="0">
                <a:solidFill>
                  <a:schemeClr val="tx1">
                    <a:lumMod val="50000"/>
                  </a:schemeClr>
                </a:solidFill>
              </a:rPr>
              <a:t>A</a:t>
            </a:r>
            <a:r>
              <a:rPr dirty="0">
                <a:solidFill>
                  <a:schemeClr val="tx1">
                    <a:lumMod val="50000"/>
                  </a:schemeClr>
                </a:solidFill>
              </a:rPr>
              <a:t>xion</a:t>
            </a:r>
            <a:r>
              <a:rPr lang="en-US" dirty="0">
                <a:solidFill>
                  <a:schemeClr val="tx1">
                    <a:lumMod val="50000"/>
                  </a:schemeClr>
                </a:solidFill>
              </a:rPr>
              <a:t>-</a:t>
            </a:r>
            <a:r>
              <a:rPr dirty="0">
                <a:solidFill>
                  <a:schemeClr val="tx1">
                    <a:lumMod val="50000"/>
                  </a:schemeClr>
                </a:solidFill>
              </a:rPr>
              <a:t>like particles</a:t>
            </a:r>
          </a:p>
        </p:txBody>
      </p:sp>
      <p:sp>
        <p:nvSpPr>
          <p:cNvPr id="271" name="Axionlike particles (ALPs): pseudoscalars that couple to pairs of gauge bosons"/>
          <p:cNvSpPr txBox="1"/>
          <p:nvPr/>
        </p:nvSpPr>
        <p:spPr>
          <a:xfrm>
            <a:off x="280730" y="2332691"/>
            <a:ext cx="12443340" cy="10259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spAutoFit/>
          </a:bodyPr>
          <a:lstStyle/>
          <a:p>
            <a:pPr marL="571500" indent="-508000" algn="l">
              <a:spcBef>
                <a:spcPts val="1000"/>
              </a:spcBef>
              <a:buSzPct val="90000"/>
              <a:buChar char="•"/>
              <a:defRPr sz="3000">
                <a:latin typeface="Avenir Book"/>
                <a:ea typeface="Avenir Book"/>
                <a:cs typeface="Avenir Book"/>
                <a:sym typeface="Avenir Book"/>
              </a:defRPr>
            </a:pPr>
            <a:r>
              <a:rPr dirty="0">
                <a:solidFill>
                  <a:schemeClr val="tx1">
                    <a:lumMod val="50000"/>
                  </a:schemeClr>
                </a:solidFill>
                <a:latin typeface="Avenir Heavy"/>
                <a:ea typeface="Avenir Heavy"/>
                <a:cs typeface="Avenir Heavy"/>
                <a:sym typeface="Avenir Heavy"/>
              </a:rPr>
              <a:t>Axion</a:t>
            </a:r>
            <a:r>
              <a:rPr lang="en-US" dirty="0">
                <a:solidFill>
                  <a:schemeClr val="tx1">
                    <a:lumMod val="50000"/>
                  </a:schemeClr>
                </a:solidFill>
                <a:latin typeface="Avenir Heavy"/>
                <a:ea typeface="Avenir Heavy"/>
                <a:cs typeface="Avenir Heavy"/>
                <a:sym typeface="Avenir Heavy"/>
              </a:rPr>
              <a:t>-</a:t>
            </a:r>
            <a:r>
              <a:rPr dirty="0">
                <a:solidFill>
                  <a:schemeClr val="tx1">
                    <a:lumMod val="50000"/>
                  </a:schemeClr>
                </a:solidFill>
                <a:latin typeface="Avenir Heavy"/>
                <a:ea typeface="Avenir Heavy"/>
                <a:cs typeface="Avenir Heavy"/>
                <a:sym typeface="Avenir Heavy"/>
              </a:rPr>
              <a:t>like particles (ALPs): </a:t>
            </a:r>
            <a:r>
              <a:rPr dirty="0">
                <a:solidFill>
                  <a:schemeClr val="tx1">
                    <a:lumMod val="50000"/>
                  </a:schemeClr>
                </a:solidFill>
              </a:rPr>
              <a:t>pseudoscalars that couple to pairs of gauge bosons</a:t>
            </a:r>
          </a:p>
        </p:txBody>
      </p:sp>
      <p:sp>
        <p:nvSpPr>
          <p:cNvPr id="272" name="Ubiquitous in BSM theories, naturally light and with suppressed interaction strengths - ideal candidates for hidden sector mediators"/>
          <p:cNvSpPr txBox="1"/>
          <p:nvPr/>
        </p:nvSpPr>
        <p:spPr>
          <a:xfrm>
            <a:off x="280730" y="3707465"/>
            <a:ext cx="12443340" cy="56425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spAutoFit/>
          </a:bodyPr>
          <a:lstStyle>
            <a:lvl1pPr marL="571500" indent="-508000" algn="l">
              <a:spcBef>
                <a:spcPts val="1000"/>
              </a:spcBef>
              <a:buSzPct val="90000"/>
              <a:buChar char="•"/>
              <a:defRPr sz="3000">
                <a:latin typeface="Avenir Book"/>
                <a:ea typeface="Avenir Book"/>
                <a:cs typeface="Avenir Book"/>
                <a:sym typeface="Avenir Book"/>
              </a:defRPr>
            </a:lvl1pPr>
          </a:lstStyle>
          <a:p>
            <a:r>
              <a:rPr dirty="0">
                <a:solidFill>
                  <a:schemeClr val="tx1">
                    <a:lumMod val="50000"/>
                  </a:schemeClr>
                </a:solidFill>
              </a:rPr>
              <a:t>Ubiquitous in BSM theories, ideal hidden sector mediators </a:t>
            </a:r>
          </a:p>
        </p:txBody>
      </p:sp>
      <p:sp>
        <p:nvSpPr>
          <p:cNvPr id="273" name="If ALP couples to SU(2) gauge bosons, then it can be produced in rare B meson decays:"/>
          <p:cNvSpPr txBox="1"/>
          <p:nvPr/>
        </p:nvSpPr>
        <p:spPr>
          <a:xfrm>
            <a:off x="280730" y="4675233"/>
            <a:ext cx="12443340" cy="10259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marL="571500" indent="-508000" algn="l">
              <a:spcBef>
                <a:spcPts val="1000"/>
              </a:spcBef>
              <a:buSzPct val="90000"/>
              <a:buChar char="•"/>
              <a:defRPr sz="3000">
                <a:latin typeface="Avenir Book"/>
                <a:ea typeface="Avenir Book"/>
                <a:cs typeface="Avenir Book"/>
                <a:sym typeface="Avenir Book"/>
              </a:defRPr>
            </a:pPr>
            <a:r>
              <a:rPr dirty="0">
                <a:solidFill>
                  <a:schemeClr val="tx1">
                    <a:lumMod val="50000"/>
                  </a:schemeClr>
                </a:solidFill>
              </a:rPr>
              <a:t>If ALP couples to SU(2) gauge bosons, it can be produced in rare </a:t>
            </a:r>
            <a:r>
              <a:rPr dirty="0">
                <a:solidFill>
                  <a:schemeClr val="tx1">
                    <a:lumMod val="50000"/>
                  </a:schemeClr>
                </a:solidFill>
                <a:latin typeface="Avenir Book Oblique"/>
                <a:ea typeface="Avenir Book Oblique"/>
                <a:cs typeface="Avenir Book Oblique"/>
                <a:sym typeface="Avenir Book Oblique"/>
              </a:rPr>
              <a:t>B</a:t>
            </a:r>
            <a:r>
              <a:rPr dirty="0">
                <a:solidFill>
                  <a:schemeClr val="tx1">
                    <a:lumMod val="50000"/>
                  </a:schemeClr>
                </a:solidFill>
              </a:rPr>
              <a:t> meson decays: </a:t>
            </a:r>
          </a:p>
        </p:txBody>
      </p:sp>
      <p:pic>
        <p:nvPicPr>
          <p:cNvPr id="275" name="Image" descr="Imag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0650" y="6054244"/>
            <a:ext cx="5584334" cy="3269075"/>
          </a:xfrm>
          <a:prstGeom prst="rect">
            <a:avLst/>
          </a:prstGeom>
          <a:ln w="12700">
            <a:miter lim="400000"/>
          </a:ln>
        </p:spPr>
      </p:pic>
      <p:sp>
        <p:nvSpPr>
          <p:cNvPr id="276" name="Oval"/>
          <p:cNvSpPr/>
          <p:nvPr/>
        </p:nvSpPr>
        <p:spPr>
          <a:xfrm>
            <a:off x="5766846" y="6245645"/>
            <a:ext cx="292958" cy="1270001"/>
          </a:xfrm>
          <a:prstGeom prst="ellipse">
            <a:avLst/>
          </a:prstGeom>
          <a:solidFill>
            <a:schemeClr val="accent1">
              <a:satOff val="-3355"/>
              <a:lumOff val="26614"/>
            </a:schemeClr>
          </a:solidFill>
          <a:ln w="25400">
            <a:solidFill>
              <a:srgbClr val="515151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>
                <a:solidFill>
                  <a:srgbClr val="F3F1D8"/>
                </a:solidFill>
                <a:effectLst>
                  <a:outerShdw blurRad="25400" dist="12700" dir="162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277" name="Oval"/>
          <p:cNvSpPr/>
          <p:nvPr/>
        </p:nvSpPr>
        <p:spPr>
          <a:xfrm>
            <a:off x="992943" y="6245645"/>
            <a:ext cx="292959" cy="1270001"/>
          </a:xfrm>
          <a:prstGeom prst="ellipse">
            <a:avLst/>
          </a:prstGeom>
          <a:solidFill>
            <a:schemeClr val="accent1">
              <a:satOff val="-3355"/>
              <a:lumOff val="26614"/>
            </a:schemeClr>
          </a:solidFill>
          <a:ln w="25400">
            <a:solidFill>
              <a:srgbClr val="515151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>
                <a:solidFill>
                  <a:srgbClr val="F3F1D8"/>
                </a:solidFill>
                <a:effectLst>
                  <a:outerShdw blurRad="25400" dist="12700" dir="162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pic>
        <p:nvPicPr>
          <p:cNvPr id="278" name="Image" descr="Image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54529" y="6671095"/>
            <a:ext cx="716527" cy="419101"/>
          </a:xfrm>
          <a:prstGeom prst="rect">
            <a:avLst/>
          </a:prstGeom>
          <a:ln w="12700">
            <a:miter lim="400000"/>
          </a:ln>
        </p:spPr>
      </p:pic>
      <p:pic>
        <p:nvPicPr>
          <p:cNvPr id="279" name="Image" descr="Image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8474" y="6671095"/>
            <a:ext cx="662450" cy="419101"/>
          </a:xfrm>
          <a:prstGeom prst="rect">
            <a:avLst/>
          </a:prstGeom>
          <a:ln w="12700">
            <a:miter lim="400000"/>
          </a:ln>
        </p:spPr>
      </p:pic>
      <p:pic>
        <p:nvPicPr>
          <p:cNvPr id="280" name="Image" descr="Image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422167" y="6054244"/>
            <a:ext cx="241301" cy="215901"/>
          </a:xfrm>
          <a:prstGeom prst="rect">
            <a:avLst/>
          </a:prstGeom>
          <a:ln w="12700">
            <a:miter lim="400000"/>
          </a:ln>
        </p:spPr>
      </p:pic>
      <p:pic>
        <p:nvPicPr>
          <p:cNvPr id="281" name="Image" descr="Image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670907" y="7292494"/>
            <a:ext cx="190501" cy="406401"/>
          </a:xfrm>
          <a:prstGeom prst="rect">
            <a:avLst/>
          </a:prstGeom>
          <a:ln w="12700">
            <a:miter lim="400000"/>
          </a:ln>
        </p:spPr>
      </p:pic>
      <p:pic>
        <p:nvPicPr>
          <p:cNvPr id="282" name="Image" descr="Image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150111" y="7349644"/>
            <a:ext cx="203201" cy="292101"/>
          </a:xfrm>
          <a:prstGeom prst="rect">
            <a:avLst/>
          </a:prstGeom>
          <a:ln w="12700">
            <a:miter lim="400000"/>
          </a:ln>
        </p:spPr>
      </p:pic>
      <p:pic>
        <p:nvPicPr>
          <p:cNvPr id="283" name="Image" descr="Image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832786" y="6554633"/>
            <a:ext cx="4234963" cy="2479155"/>
          </a:xfrm>
          <a:prstGeom prst="rect">
            <a:avLst/>
          </a:prstGeom>
          <a:ln w="12700">
            <a:miter lim="400000"/>
          </a:ln>
        </p:spPr>
      </p:pic>
      <p:pic>
        <p:nvPicPr>
          <p:cNvPr id="284" name="Image" descr="Image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9023331" y="7058991"/>
            <a:ext cx="1474808" cy="320611"/>
          </a:xfrm>
          <a:prstGeom prst="rect">
            <a:avLst/>
          </a:prstGeom>
          <a:ln w="12700">
            <a:miter lim="400000"/>
          </a:ln>
        </p:spPr>
      </p:pic>
      <p:pic>
        <p:nvPicPr>
          <p:cNvPr id="285" name="Image" descr="Image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8123209" y="5645142"/>
            <a:ext cx="3654116" cy="711422"/>
          </a:xfrm>
          <a:prstGeom prst="rect">
            <a:avLst/>
          </a:prstGeom>
          <a:ln w="12700">
            <a:miter lim="400000"/>
          </a:ln>
        </p:spPr>
      </p:pic>
      <p:sp>
        <p:nvSpPr>
          <p:cNvPr id="286" name="E. Izaguirre, T. Lin, BS, PRL 118, 111802 (2017), arXiv:1611.09355"/>
          <p:cNvSpPr txBox="1"/>
          <p:nvPr/>
        </p:nvSpPr>
        <p:spPr>
          <a:xfrm>
            <a:off x="202515" y="8872718"/>
            <a:ext cx="5295515" cy="736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l">
              <a:defRPr sz="1800">
                <a:solidFill>
                  <a:srgbClr val="0433FF"/>
                </a:solidFill>
                <a:latin typeface="Avenir Book"/>
                <a:ea typeface="Avenir Book"/>
                <a:cs typeface="Avenir Book"/>
                <a:sym typeface="Avenir Book"/>
                <a:hlinkClick r:id="rId11"/>
              </a:defRPr>
            </a:lvl1pPr>
          </a:lstStyle>
          <a:p>
            <a:r>
              <a:rPr>
                <a:hlinkClick r:id="rId11"/>
              </a:rPr>
              <a:t>E. Izaguirre, T. Lin, BS, PRL 118, 111802 (2017), arXiv:1611.09355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AD022F6-2EFF-344C-9C8F-D0C8251B4528}"/>
              </a:ext>
            </a:extLst>
          </p:cNvPr>
          <p:cNvSpPr txBox="1"/>
          <p:nvPr/>
        </p:nvSpPr>
        <p:spPr>
          <a:xfrm>
            <a:off x="5897705" y="9033788"/>
            <a:ext cx="6944996" cy="71814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spc="0" normalizeH="0" baseline="0" dirty="0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uFillTx/>
                <a:latin typeface="Avenir Book" panose="02000503020000020003" pitchFamily="2" charset="0"/>
                <a:sym typeface="Palatino"/>
              </a:rPr>
              <a:t>See also: Belle II search for ALP-fermion coupling, </a:t>
            </a:r>
            <a:r>
              <a:rPr kumimoji="0" lang="en-US" sz="2000" b="0" i="0" u="none" strike="noStrike" cap="none" spc="0" normalizeH="0" baseline="0" dirty="0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uFillTx/>
                <a:latin typeface="Avenir Book" panose="02000503020000020003" pitchFamily="2" charset="0"/>
                <a:sym typeface="Palatino"/>
                <a:hlinkClick r:id="rId12"/>
              </a:rPr>
              <a:t>arXiv:2306.02830</a:t>
            </a:r>
            <a:endParaRPr kumimoji="0" lang="en-US" sz="2000" b="0" i="0" u="none" strike="noStrike" cap="none" spc="0" normalizeH="0" baseline="0" dirty="0">
              <a:ln>
                <a:noFill/>
              </a:ln>
              <a:solidFill>
                <a:schemeClr val="tx1">
                  <a:lumMod val="50000"/>
                </a:schemeClr>
              </a:solidFill>
              <a:effectLst/>
              <a:uFillTx/>
              <a:latin typeface="Avenir Book" panose="02000503020000020003" pitchFamily="2" charset="0"/>
              <a:sym typeface="Palatino"/>
            </a:endParaRPr>
          </a:p>
        </p:txBody>
      </p:sp>
    </p:spTree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8" name="Image" descr="Imag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29179" y="4747780"/>
            <a:ext cx="6693366" cy="4683818"/>
          </a:xfrm>
          <a:prstGeom prst="rect">
            <a:avLst/>
          </a:prstGeom>
          <a:ln w="12700">
            <a:miter lim="400000"/>
          </a:ln>
        </p:spPr>
      </p:pic>
      <p:sp>
        <p:nvSpPr>
          <p:cNvPr id="289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381749" y="9258300"/>
            <a:ext cx="228601" cy="4064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rPr/>
              <a:t>6</a:t>
            </a:fld>
            <a:endParaRPr/>
          </a:p>
        </p:txBody>
      </p:sp>
      <p:sp>
        <p:nvSpPr>
          <p:cNvPr id="290" name="Text"/>
          <p:cNvSpPr txBox="1"/>
          <p:nvPr/>
        </p:nvSpPr>
        <p:spPr>
          <a:xfrm>
            <a:off x="6381749" y="9258300"/>
            <a:ext cx="228601" cy="406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>
            <a:spAutoFit/>
          </a:bodyPr>
          <a:lstStyle>
            <a:lvl1pPr>
              <a:defRPr sz="1800">
                <a:solidFill>
                  <a:srgbClr val="4C4946"/>
                </a:solidFill>
              </a:defRPr>
            </a:lvl1pPr>
          </a:lstStyle>
          <a:p>
            <a:fld id="{86CB4B4D-7CA3-9044-876B-883B54F8677D}" type="slidenum">
              <a:rPr/>
              <a:t>6</a:t>
            </a:fld>
            <a:endParaRPr/>
          </a:p>
        </p:txBody>
      </p:sp>
      <p:sp>
        <p:nvSpPr>
          <p:cNvPr id="291" name="axionlike particles"/>
          <p:cNvSpPr txBox="1">
            <a:spLocks noGrp="1"/>
          </p:cNvSpPr>
          <p:nvPr>
            <p:ph type="title"/>
          </p:nvPr>
        </p:nvSpPr>
        <p:spPr>
          <a:xfrm>
            <a:off x="-205413" y="825500"/>
            <a:ext cx="13415626" cy="1143000"/>
          </a:xfrm>
          <a:prstGeom prst="rect">
            <a:avLst/>
          </a:prstGeom>
        </p:spPr>
        <p:txBody>
          <a:bodyPr anchor="b">
            <a:no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6500" cap="all" spc="260">
                <a:solidFill>
                  <a:srgbClr val="5C554F"/>
                </a:solidFill>
                <a:latin typeface="Avenir Heavy"/>
                <a:ea typeface="Avenir Heavy"/>
                <a:cs typeface="Avenir Heavy"/>
                <a:sym typeface="Avenir Heavy"/>
              </a:defRPr>
            </a:lvl1pPr>
          </a:lstStyle>
          <a:p>
            <a:r>
              <a:rPr lang="en-US" dirty="0">
                <a:solidFill>
                  <a:schemeClr val="tx1">
                    <a:lumMod val="50000"/>
                  </a:schemeClr>
                </a:solidFill>
              </a:rPr>
              <a:t>A</a:t>
            </a:r>
            <a:r>
              <a:rPr dirty="0">
                <a:solidFill>
                  <a:schemeClr val="tx1">
                    <a:lumMod val="50000"/>
                  </a:schemeClr>
                </a:solidFill>
              </a:rPr>
              <a:t>xion</a:t>
            </a:r>
            <a:r>
              <a:rPr lang="en-US" dirty="0">
                <a:solidFill>
                  <a:schemeClr val="tx1">
                    <a:lumMod val="50000"/>
                  </a:schemeClr>
                </a:solidFill>
              </a:rPr>
              <a:t>-</a:t>
            </a:r>
            <a:r>
              <a:rPr dirty="0">
                <a:solidFill>
                  <a:schemeClr val="tx1">
                    <a:lumMod val="50000"/>
                  </a:schemeClr>
                </a:solidFill>
              </a:rPr>
              <a:t>like particles</a:t>
            </a:r>
          </a:p>
        </p:txBody>
      </p:sp>
      <p:sp>
        <p:nvSpPr>
          <p:cNvPr id="292" name="Reconstruct                                          candidates with a kinematic fit to improve resolution, look for narrow peak (~8-30 MeV) in diphoton mass; assume prompt decays"/>
          <p:cNvSpPr txBox="1"/>
          <p:nvPr/>
        </p:nvSpPr>
        <p:spPr>
          <a:xfrm>
            <a:off x="609297" y="2371293"/>
            <a:ext cx="11997293" cy="10259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marL="313266" indent="-313266" algn="l">
              <a:buSzPct val="75000"/>
              <a:buChar char="•"/>
              <a:defRPr sz="3000">
                <a:solidFill>
                  <a:srgbClr val="414141"/>
                </a:solidFill>
                <a:latin typeface="Avenir Book"/>
                <a:ea typeface="Avenir Book"/>
                <a:cs typeface="Avenir Book"/>
                <a:sym typeface="Avenir Book"/>
              </a:defRPr>
            </a:lvl1pPr>
          </a:lstStyle>
          <a:p>
            <a:r>
              <a:rPr dirty="0">
                <a:solidFill>
                  <a:schemeClr val="tx1">
                    <a:lumMod val="50000"/>
                  </a:schemeClr>
                </a:solidFill>
              </a:rPr>
              <a:t>Reconstruct</a:t>
            </a:r>
            <a:r>
              <a:rPr lang="en-US" dirty="0">
                <a:solidFill>
                  <a:schemeClr val="tx1">
                    <a:lumMod val="50000"/>
                  </a:schemeClr>
                </a:solidFill>
              </a:rPr>
              <a:t>                                          candidates</a:t>
            </a:r>
            <a:r>
              <a:rPr dirty="0">
                <a:solidFill>
                  <a:schemeClr val="tx1">
                    <a:lumMod val="50000"/>
                  </a:schemeClr>
                </a:solidFill>
              </a:rPr>
              <a:t>, look for narrow peak in diphoton mass; assume prompt decays</a:t>
            </a:r>
          </a:p>
        </p:txBody>
      </p:sp>
      <p:pic>
        <p:nvPicPr>
          <p:cNvPr id="293" name="B^pm_rightarrow_.pdf" descr="B^pm_rightarrow_.pd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73987" y="2356666"/>
            <a:ext cx="4044832" cy="527588"/>
          </a:xfrm>
          <a:prstGeom prst="rect">
            <a:avLst/>
          </a:prstGeom>
          <a:ln w="12700">
            <a:miter lim="400000"/>
          </a:ln>
        </p:spPr>
      </p:pic>
      <p:sp>
        <p:nvSpPr>
          <p:cNvPr id="294" name="Train BDTs to reject dominant backgrounds (light-quark + B-meson)"/>
          <p:cNvSpPr txBox="1"/>
          <p:nvPr/>
        </p:nvSpPr>
        <p:spPr>
          <a:xfrm>
            <a:off x="609297" y="3672073"/>
            <a:ext cx="11997293" cy="10259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marL="313266" indent="-313266" algn="l">
              <a:buSzPct val="75000"/>
              <a:buChar char="•"/>
              <a:defRPr sz="3000">
                <a:solidFill>
                  <a:srgbClr val="414141"/>
                </a:solidFill>
                <a:latin typeface="Avenir Book"/>
                <a:ea typeface="Avenir Book"/>
                <a:cs typeface="Avenir Book"/>
                <a:sym typeface="Avenir Book"/>
              </a:defRPr>
            </a:lvl1pPr>
          </a:lstStyle>
          <a:p>
            <a:r>
              <a:rPr dirty="0">
                <a:solidFill>
                  <a:schemeClr val="tx1">
                    <a:lumMod val="50000"/>
                  </a:schemeClr>
                </a:solidFill>
              </a:rPr>
              <a:t>Train </a:t>
            </a:r>
            <a:r>
              <a:rPr lang="en-US" dirty="0">
                <a:solidFill>
                  <a:schemeClr val="tx1">
                    <a:lumMod val="50000"/>
                  </a:schemeClr>
                </a:solidFill>
              </a:rPr>
              <a:t>separate boosted decision trees</a:t>
            </a:r>
            <a:r>
              <a:rPr dirty="0">
                <a:solidFill>
                  <a:schemeClr val="tx1">
                    <a:lumMod val="50000"/>
                  </a:schemeClr>
                </a:solidFill>
              </a:rPr>
              <a:t> to reject dominant backgrounds</a:t>
            </a:r>
          </a:p>
        </p:txBody>
      </p:sp>
      <p:pic>
        <p:nvPicPr>
          <p:cNvPr id="295" name="Image" descr="Image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62137" y="5014355"/>
            <a:ext cx="323173" cy="313668"/>
          </a:xfrm>
          <a:prstGeom prst="rect">
            <a:avLst/>
          </a:prstGeom>
          <a:ln w="12700">
            <a:miter lim="400000"/>
          </a:ln>
        </p:spPr>
      </p:pic>
      <p:pic>
        <p:nvPicPr>
          <p:cNvPr id="296" name="Image" descr="Image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842574" y="5552869"/>
            <a:ext cx="178604" cy="248062"/>
          </a:xfrm>
          <a:prstGeom prst="rect">
            <a:avLst/>
          </a:prstGeom>
          <a:ln w="12700">
            <a:miter lim="400000"/>
          </a:ln>
        </p:spPr>
      </p:pic>
      <p:pic>
        <p:nvPicPr>
          <p:cNvPr id="297" name="Image" descr="Image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286007" y="5883893"/>
            <a:ext cx="228601" cy="325316"/>
          </a:xfrm>
          <a:prstGeom prst="rect">
            <a:avLst/>
          </a:prstGeom>
          <a:ln w="12700">
            <a:miter lim="400000"/>
          </a:ln>
        </p:spPr>
      </p:pic>
      <p:pic>
        <p:nvPicPr>
          <p:cNvPr id="298" name="Image" descr="Image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365271" y="6548587"/>
            <a:ext cx="297673" cy="248062"/>
          </a:xfrm>
          <a:prstGeom prst="rect">
            <a:avLst/>
          </a:prstGeom>
          <a:ln w="12700">
            <a:miter lim="400000"/>
          </a:ln>
        </p:spPr>
      </p:pic>
      <p:sp>
        <p:nvSpPr>
          <p:cNvPr id="299" name="BaBar, PRL 128, 131802 (2022), arXiv:2111.01800"/>
          <p:cNvSpPr txBox="1"/>
          <p:nvPr/>
        </p:nvSpPr>
        <p:spPr>
          <a:xfrm>
            <a:off x="4509745" y="207566"/>
            <a:ext cx="8066112" cy="41036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algn="r">
              <a:defRPr sz="2000">
                <a:solidFill>
                  <a:srgbClr val="414141"/>
                </a:solidFill>
                <a:latin typeface="Avenir Book"/>
                <a:ea typeface="Avenir Book"/>
                <a:cs typeface="Avenir Book"/>
                <a:sym typeface="Avenir Book"/>
              </a:defRPr>
            </a:pPr>
            <a:r>
              <a:rPr cap="small" dirty="0" err="1">
                <a:solidFill>
                  <a:schemeClr val="tx1">
                    <a:lumMod val="50000"/>
                  </a:schemeClr>
                </a:solidFill>
                <a:latin typeface="Avenir Book Oblique"/>
                <a:ea typeface="Avenir Book Oblique"/>
                <a:cs typeface="Avenir Book Oblique"/>
                <a:sym typeface="Avenir Book Oblique"/>
              </a:rPr>
              <a:t>BaBar</a:t>
            </a:r>
            <a:r>
              <a:rPr cap="small" dirty="0">
                <a:solidFill>
                  <a:schemeClr val="tx1">
                    <a:lumMod val="50000"/>
                  </a:schemeClr>
                </a:solidFill>
                <a:latin typeface="Avenir Book Oblique"/>
                <a:ea typeface="Avenir Book Oblique"/>
                <a:cs typeface="Avenir Book Oblique"/>
                <a:sym typeface="Avenir Book Oblique"/>
              </a:rPr>
              <a:t>, PRL</a:t>
            </a:r>
            <a:r>
              <a:rPr cap="small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cap="small" dirty="0">
                <a:solidFill>
                  <a:schemeClr val="tx1">
                    <a:lumMod val="50000"/>
                  </a:schemeClr>
                </a:solidFill>
                <a:latin typeface="Avenir Heavy"/>
                <a:ea typeface="Avenir Heavy"/>
                <a:cs typeface="Avenir Heavy"/>
                <a:sym typeface="Avenir Heavy"/>
              </a:rPr>
              <a:t>128</a:t>
            </a:r>
            <a:r>
              <a:rPr cap="small" dirty="0">
                <a:solidFill>
                  <a:schemeClr val="tx1">
                    <a:lumMod val="50000"/>
                  </a:schemeClr>
                </a:solidFill>
              </a:rPr>
              <a:t>, 131802 (2022), </a:t>
            </a:r>
            <a:r>
              <a:rPr dirty="0">
                <a:solidFill>
                  <a:schemeClr val="tx1">
                    <a:lumMod val="50000"/>
                  </a:schemeClr>
                </a:solidFill>
              </a:rPr>
              <a:t>arXiv:2111.01800</a:t>
            </a:r>
          </a:p>
        </p:txBody>
      </p:sp>
      <p:pic>
        <p:nvPicPr>
          <p:cNvPr id="300" name="Image" descr="Image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369" y="4921448"/>
            <a:ext cx="6258957" cy="4268356"/>
          </a:xfrm>
          <a:prstGeom prst="rect">
            <a:avLst/>
          </a:prstGeom>
          <a:ln w="12700">
            <a:miter lim="400000"/>
          </a:ln>
        </p:spPr>
      </p:pic>
      <p:sp>
        <p:nvSpPr>
          <p:cNvPr id="301" name="BaBar"/>
          <p:cNvSpPr txBox="1"/>
          <p:nvPr/>
        </p:nvSpPr>
        <p:spPr>
          <a:xfrm>
            <a:off x="881665" y="5132892"/>
            <a:ext cx="1588536" cy="381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l">
              <a:defRPr sz="1600" i="1" cap="small">
                <a:solidFill>
                  <a:srgbClr val="000000"/>
                </a:solidFill>
                <a:latin typeface="Avenir Heavy"/>
                <a:ea typeface="Avenir Heavy"/>
                <a:cs typeface="Avenir Heavy"/>
                <a:sym typeface="Avenir Heavy"/>
              </a:defRPr>
            </a:lvl1pPr>
          </a:lstStyle>
          <a:p>
            <a:pPr>
              <a:defRPr i="0" cap="none"/>
            </a:pPr>
            <a:r>
              <a:rPr i="1" cap="small"/>
              <a:t>BaBar</a:t>
            </a:r>
          </a:p>
        </p:txBody>
      </p:sp>
      <p:sp>
        <p:nvSpPr>
          <p:cNvPr id="302" name="BaBar"/>
          <p:cNvSpPr txBox="1"/>
          <p:nvPr/>
        </p:nvSpPr>
        <p:spPr>
          <a:xfrm>
            <a:off x="9576026" y="5773315"/>
            <a:ext cx="1588536" cy="381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l">
              <a:defRPr sz="1600" i="1" cap="small">
                <a:solidFill>
                  <a:srgbClr val="000000"/>
                </a:solidFill>
                <a:latin typeface="Avenir Heavy"/>
                <a:ea typeface="Avenir Heavy"/>
                <a:cs typeface="Avenir Heavy"/>
                <a:sym typeface="Avenir Heavy"/>
              </a:defRPr>
            </a:lvl1pPr>
          </a:lstStyle>
          <a:p>
            <a:pPr>
              <a:defRPr i="0" cap="none"/>
            </a:pPr>
            <a:r>
              <a:rPr i="1" cap="small"/>
              <a:t>BaBar</a:t>
            </a:r>
          </a:p>
        </p:txBody>
      </p:sp>
    </p:spTree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4" name="Image" descr="Imag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34981" y="4980335"/>
            <a:ext cx="6628008" cy="4722483"/>
          </a:xfrm>
          <a:prstGeom prst="rect">
            <a:avLst/>
          </a:prstGeom>
          <a:ln w="12700">
            <a:miter lim="400000"/>
          </a:ln>
        </p:spPr>
      </p:pic>
      <p:sp>
        <p:nvSpPr>
          <p:cNvPr id="305" name="Fit intervals have sizes                    . We include peaking component where relevant, continuum modeled with a smooth function (either modeled from MC or a linear function, depending on ALP mass)"/>
          <p:cNvSpPr txBox="1"/>
          <p:nvPr/>
        </p:nvSpPr>
        <p:spPr>
          <a:xfrm>
            <a:off x="379217" y="3626399"/>
            <a:ext cx="11988801" cy="10259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spAutoFit/>
          </a:bodyPr>
          <a:lstStyle>
            <a:lvl1pPr marL="313266" indent="-313266" algn="l">
              <a:buSzPct val="75000"/>
              <a:buChar char="•"/>
              <a:defRPr sz="3000">
                <a:solidFill>
                  <a:srgbClr val="414141"/>
                </a:solidFill>
                <a:latin typeface="Avenir Book"/>
                <a:ea typeface="Avenir Book"/>
                <a:cs typeface="Avenir Book"/>
                <a:sym typeface="Avenir Book"/>
              </a:defRPr>
            </a:lvl1pPr>
          </a:lstStyle>
          <a:p>
            <a:r>
              <a:rPr lang="en-US" dirty="0">
                <a:solidFill>
                  <a:schemeClr val="tx1">
                    <a:lumMod val="50000"/>
                  </a:schemeClr>
                </a:solidFill>
              </a:rPr>
              <a:t>Background modeled as a smooth continuum plus a peaking component where relevant</a:t>
            </a:r>
            <a:endParaRPr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306" name="Fit data for 461 signal mass hypotheses with step size equal to signal resolution       . We do not consider signals near"/>
          <p:cNvSpPr txBox="1"/>
          <p:nvPr/>
        </p:nvSpPr>
        <p:spPr>
          <a:xfrm>
            <a:off x="379217" y="2239342"/>
            <a:ext cx="11988801" cy="10259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spAutoFit/>
          </a:bodyPr>
          <a:lstStyle>
            <a:lvl1pPr marL="313266" indent="-313266" algn="l">
              <a:buSzPct val="75000"/>
              <a:buChar char="•"/>
              <a:defRPr sz="3000">
                <a:solidFill>
                  <a:srgbClr val="414141"/>
                </a:solidFill>
                <a:latin typeface="Avenir Book"/>
                <a:ea typeface="Avenir Book"/>
                <a:cs typeface="Avenir Book"/>
                <a:sym typeface="Avenir Book"/>
              </a:defRPr>
            </a:lvl1pPr>
          </a:lstStyle>
          <a:p>
            <a:r>
              <a:rPr lang="en-US" dirty="0">
                <a:solidFill>
                  <a:schemeClr val="tx1">
                    <a:lumMod val="50000"/>
                  </a:schemeClr>
                </a:solidFill>
              </a:rPr>
              <a:t>For each mass hypothesis, fit data in a window whose size is determined by ALP mass</a:t>
            </a:r>
            <a:r>
              <a:rPr dirty="0">
                <a:solidFill>
                  <a:schemeClr val="tx1">
                    <a:lumMod val="50000"/>
                  </a:schemeClr>
                </a:solidFill>
              </a:rPr>
              <a:t>. We do not consider signals near</a:t>
            </a:r>
          </a:p>
        </p:txBody>
      </p:sp>
      <p:sp>
        <p:nvSpPr>
          <p:cNvPr id="307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381749" y="9258300"/>
            <a:ext cx="228601" cy="4064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rPr/>
              <a:t>7</a:t>
            </a:fld>
            <a:endParaRPr/>
          </a:p>
        </p:txBody>
      </p:sp>
      <p:sp>
        <p:nvSpPr>
          <p:cNvPr id="308" name="BaBar, PRL 128, 131802 (2022), arXiv:2111.01800"/>
          <p:cNvSpPr txBox="1"/>
          <p:nvPr/>
        </p:nvSpPr>
        <p:spPr>
          <a:xfrm>
            <a:off x="4509745" y="207566"/>
            <a:ext cx="8066112" cy="41036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algn="r">
              <a:defRPr sz="2000">
                <a:solidFill>
                  <a:srgbClr val="414141"/>
                </a:solidFill>
                <a:latin typeface="Avenir Book"/>
                <a:ea typeface="Avenir Book"/>
                <a:cs typeface="Avenir Book"/>
                <a:sym typeface="Avenir Book"/>
              </a:defRPr>
            </a:pPr>
            <a:r>
              <a:rPr cap="small" dirty="0" err="1">
                <a:solidFill>
                  <a:schemeClr val="tx1">
                    <a:lumMod val="50000"/>
                  </a:schemeClr>
                </a:solidFill>
                <a:latin typeface="Avenir Book Oblique"/>
                <a:ea typeface="Avenir Book Oblique"/>
                <a:cs typeface="Avenir Book Oblique"/>
                <a:sym typeface="Avenir Book Oblique"/>
              </a:rPr>
              <a:t>BaBar</a:t>
            </a:r>
            <a:r>
              <a:rPr cap="small" dirty="0">
                <a:solidFill>
                  <a:schemeClr val="tx1">
                    <a:lumMod val="50000"/>
                  </a:schemeClr>
                </a:solidFill>
                <a:latin typeface="Avenir Book Oblique"/>
                <a:ea typeface="Avenir Book Oblique"/>
                <a:cs typeface="Avenir Book Oblique"/>
                <a:sym typeface="Avenir Book Oblique"/>
              </a:rPr>
              <a:t>, PRL</a:t>
            </a:r>
            <a:r>
              <a:rPr cap="small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cap="small" dirty="0">
                <a:solidFill>
                  <a:schemeClr val="tx1">
                    <a:lumMod val="50000"/>
                  </a:schemeClr>
                </a:solidFill>
                <a:latin typeface="Avenir Heavy"/>
                <a:ea typeface="Avenir Heavy"/>
                <a:cs typeface="Avenir Heavy"/>
                <a:sym typeface="Avenir Heavy"/>
              </a:rPr>
              <a:t>128</a:t>
            </a:r>
            <a:r>
              <a:rPr cap="small" dirty="0">
                <a:solidFill>
                  <a:schemeClr val="tx1">
                    <a:lumMod val="50000"/>
                  </a:schemeClr>
                </a:solidFill>
              </a:rPr>
              <a:t>, 131802 (2022), </a:t>
            </a:r>
            <a:r>
              <a:rPr dirty="0">
                <a:solidFill>
                  <a:schemeClr val="tx1">
                    <a:lumMod val="50000"/>
                  </a:schemeClr>
                </a:solidFill>
              </a:rPr>
              <a:t>arXiv:2111.01800</a:t>
            </a:r>
          </a:p>
        </p:txBody>
      </p:sp>
      <p:sp>
        <p:nvSpPr>
          <p:cNvPr id="311" name="local signal significance"/>
          <p:cNvSpPr txBox="1"/>
          <p:nvPr/>
        </p:nvSpPr>
        <p:spPr>
          <a:xfrm>
            <a:off x="8465853" y="7410481"/>
            <a:ext cx="4760545" cy="419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spAutoFit/>
          </a:bodyPr>
          <a:lstStyle>
            <a:lvl1pPr>
              <a:defRPr sz="1800">
                <a:solidFill>
                  <a:srgbClr val="414141"/>
                </a:solidFill>
                <a:latin typeface="Avenir Heavy"/>
                <a:ea typeface="Avenir Heavy"/>
                <a:cs typeface="Avenir Heavy"/>
                <a:sym typeface="Avenir Heavy"/>
              </a:defRPr>
            </a:lvl1pPr>
          </a:lstStyle>
          <a:p>
            <a:r>
              <a:t>local signal significance</a:t>
            </a:r>
          </a:p>
        </p:txBody>
      </p:sp>
      <p:sp>
        <p:nvSpPr>
          <p:cNvPr id="312" name="number of signal events"/>
          <p:cNvSpPr txBox="1"/>
          <p:nvPr/>
        </p:nvSpPr>
        <p:spPr>
          <a:xfrm>
            <a:off x="9056277" y="5403850"/>
            <a:ext cx="3579697" cy="419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spAutoFit/>
          </a:bodyPr>
          <a:lstStyle>
            <a:lvl1pPr>
              <a:defRPr sz="1800">
                <a:solidFill>
                  <a:srgbClr val="414141"/>
                </a:solidFill>
                <a:latin typeface="Avenir Heavy"/>
                <a:ea typeface="Avenir Heavy"/>
                <a:cs typeface="Avenir Heavy"/>
                <a:sym typeface="Avenir Heavy"/>
              </a:defRPr>
            </a:lvl1pPr>
          </a:lstStyle>
          <a:p>
            <a:r>
              <a:t>number of signal events</a:t>
            </a:r>
          </a:p>
        </p:txBody>
      </p:sp>
      <p:sp>
        <p:nvSpPr>
          <p:cNvPr id="313" name="We see no significant signal"/>
          <p:cNvSpPr txBox="1"/>
          <p:nvPr/>
        </p:nvSpPr>
        <p:spPr>
          <a:xfrm>
            <a:off x="411354" y="5302139"/>
            <a:ext cx="5575698" cy="56425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spAutoFit/>
          </a:bodyPr>
          <a:lstStyle>
            <a:lvl1pPr marL="313266" indent="-313266" algn="l">
              <a:buSzPct val="75000"/>
              <a:buChar char="•"/>
              <a:defRPr sz="3000">
                <a:solidFill>
                  <a:srgbClr val="414141"/>
                </a:solidFill>
                <a:latin typeface="Avenir Book"/>
                <a:ea typeface="Avenir Book"/>
                <a:cs typeface="Avenir Book"/>
                <a:sym typeface="Avenir Book"/>
              </a:defRPr>
            </a:lvl1pPr>
          </a:lstStyle>
          <a:p>
            <a:r>
              <a:rPr dirty="0">
                <a:solidFill>
                  <a:schemeClr val="tx1">
                    <a:lumMod val="50000"/>
                  </a:schemeClr>
                </a:solidFill>
              </a:rPr>
              <a:t>We see no significant signal</a:t>
            </a:r>
          </a:p>
        </p:txBody>
      </p:sp>
      <p:sp>
        <p:nvSpPr>
          <p:cNvPr id="314" name="In setting limits on coupling, we find that we are probing ALPs with finite lifetime"/>
          <p:cNvSpPr txBox="1"/>
          <p:nvPr/>
        </p:nvSpPr>
        <p:spPr>
          <a:xfrm>
            <a:off x="411354" y="6516214"/>
            <a:ext cx="5575698" cy="10259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spAutoFit/>
          </a:bodyPr>
          <a:lstStyle/>
          <a:p>
            <a:pPr marL="313266" indent="-313266" algn="l">
              <a:buSzPct val="75000"/>
              <a:buChar char="•"/>
              <a:defRPr sz="3000">
                <a:solidFill>
                  <a:srgbClr val="414141"/>
                </a:solidFill>
                <a:latin typeface="Avenir Book"/>
                <a:ea typeface="Avenir Book"/>
                <a:cs typeface="Avenir Book"/>
                <a:sym typeface="Avenir Book"/>
              </a:defRPr>
            </a:pPr>
            <a:r>
              <a:rPr lang="en-US" dirty="0">
                <a:solidFill>
                  <a:schemeClr val="tx1">
                    <a:lumMod val="50000"/>
                  </a:schemeClr>
                </a:solidFill>
              </a:rPr>
              <a:t>We </a:t>
            </a:r>
            <a:r>
              <a:rPr dirty="0">
                <a:solidFill>
                  <a:schemeClr val="tx1">
                    <a:lumMod val="50000"/>
                  </a:schemeClr>
                </a:solidFill>
              </a:rPr>
              <a:t>find that we are </a:t>
            </a:r>
            <a:r>
              <a:rPr lang="en-US" dirty="0">
                <a:solidFill>
                  <a:schemeClr val="tx1">
                    <a:lumMod val="50000"/>
                  </a:schemeClr>
                </a:solidFill>
              </a:rPr>
              <a:t>sensitive to</a:t>
            </a:r>
            <a:r>
              <a:rPr dirty="0">
                <a:solidFill>
                  <a:schemeClr val="tx1">
                    <a:lumMod val="50000"/>
                  </a:schemeClr>
                </a:solidFill>
              </a:rPr>
              <a:t> ALPs with </a:t>
            </a:r>
            <a:r>
              <a:rPr dirty="0">
                <a:solidFill>
                  <a:schemeClr val="tx1">
                    <a:lumMod val="50000"/>
                  </a:schemeClr>
                </a:solidFill>
                <a:latin typeface="Avenir Heavy"/>
                <a:ea typeface="Avenir Heavy"/>
                <a:cs typeface="Avenir Heavy"/>
                <a:sym typeface="Avenir Heavy"/>
              </a:rPr>
              <a:t>finite lifetime</a:t>
            </a:r>
          </a:p>
        </p:txBody>
      </p:sp>
      <p:pic>
        <p:nvPicPr>
          <p:cNvPr id="315" name="Image" descr="Image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864325" y="2720062"/>
            <a:ext cx="863601" cy="469900"/>
          </a:xfrm>
          <a:prstGeom prst="rect">
            <a:avLst/>
          </a:prstGeom>
          <a:ln w="12700">
            <a:miter lim="400000"/>
          </a:ln>
        </p:spPr>
      </p:pic>
      <p:sp>
        <p:nvSpPr>
          <p:cNvPr id="316" name="axionlike particles"/>
          <p:cNvSpPr txBox="1">
            <a:spLocks noGrp="1"/>
          </p:cNvSpPr>
          <p:nvPr>
            <p:ph type="title"/>
          </p:nvPr>
        </p:nvSpPr>
        <p:spPr>
          <a:xfrm>
            <a:off x="-205413" y="825500"/>
            <a:ext cx="13415626" cy="1143000"/>
          </a:xfrm>
          <a:prstGeom prst="rect">
            <a:avLst/>
          </a:prstGeom>
        </p:spPr>
        <p:txBody>
          <a:bodyPr anchor="b">
            <a:no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6500" cap="all" spc="260">
                <a:solidFill>
                  <a:srgbClr val="5C554F"/>
                </a:solidFill>
                <a:latin typeface="Avenir Heavy"/>
                <a:ea typeface="Avenir Heavy"/>
                <a:cs typeface="Avenir Heavy"/>
                <a:sym typeface="Avenir Heavy"/>
              </a:defRPr>
            </a:lvl1pPr>
          </a:lstStyle>
          <a:p>
            <a:pPr>
              <a:defRPr i="1" cap="small"/>
            </a:pPr>
            <a:r>
              <a:rPr lang="en-US" i="0" cap="all" dirty="0">
                <a:solidFill>
                  <a:schemeClr val="tx1">
                    <a:lumMod val="50000"/>
                  </a:schemeClr>
                </a:solidFill>
              </a:rPr>
              <a:t>A</a:t>
            </a:r>
            <a:r>
              <a:rPr i="0" cap="all" dirty="0">
                <a:solidFill>
                  <a:schemeClr val="tx1">
                    <a:lumMod val="50000"/>
                  </a:schemeClr>
                </a:solidFill>
              </a:rPr>
              <a:t>xion</a:t>
            </a:r>
            <a:r>
              <a:rPr lang="en-US" i="0" cap="all" dirty="0">
                <a:solidFill>
                  <a:schemeClr val="tx1">
                    <a:lumMod val="50000"/>
                  </a:schemeClr>
                </a:solidFill>
              </a:rPr>
              <a:t>-</a:t>
            </a:r>
            <a:r>
              <a:rPr i="0" cap="all" dirty="0">
                <a:solidFill>
                  <a:schemeClr val="tx1">
                    <a:lumMod val="50000"/>
                  </a:schemeClr>
                </a:solidFill>
              </a:rPr>
              <a:t>like particles</a:t>
            </a:r>
          </a:p>
        </p:txBody>
      </p:sp>
      <p:sp>
        <p:nvSpPr>
          <p:cNvPr id="317" name="BaBar"/>
          <p:cNvSpPr txBox="1"/>
          <p:nvPr/>
        </p:nvSpPr>
        <p:spPr>
          <a:xfrm>
            <a:off x="11727926" y="6948636"/>
            <a:ext cx="1588536" cy="381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l">
              <a:defRPr sz="1600" i="1" cap="small">
                <a:solidFill>
                  <a:srgbClr val="000000"/>
                </a:solidFill>
                <a:latin typeface="Avenir Heavy"/>
                <a:ea typeface="Avenir Heavy"/>
                <a:cs typeface="Avenir Heavy"/>
                <a:sym typeface="Avenir Heavy"/>
              </a:defRPr>
            </a:lvl1pPr>
          </a:lstStyle>
          <a:p>
            <a:pPr>
              <a:defRPr i="0" cap="none"/>
            </a:pPr>
            <a:r>
              <a:rPr i="1" cap="small"/>
              <a:t>BaBar</a:t>
            </a:r>
          </a:p>
        </p:txBody>
      </p:sp>
      <p:pic>
        <p:nvPicPr>
          <p:cNvPr id="318" name="Image" descr="Image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90433" y="8418490"/>
            <a:ext cx="3379474" cy="839810"/>
          </a:xfrm>
          <a:prstGeom prst="rect">
            <a:avLst/>
          </a:prstGeom>
          <a:ln w="12700">
            <a:miter lim="400000"/>
          </a:ln>
        </p:spPr>
      </p:pic>
      <p:pic>
        <p:nvPicPr>
          <p:cNvPr id="2" name="Image" descr="Image">
            <a:extLst>
              <a:ext uri="{FF2B5EF4-FFF2-40B4-BE49-F238E27FC236}">
                <a16:creationId xmlns:a16="http://schemas.microsoft.com/office/drawing/2014/main" id="{4E9FA27A-27FA-9478-EC3C-6577CAC7551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145160" y="4843875"/>
            <a:ext cx="323173" cy="313668"/>
          </a:xfrm>
          <a:prstGeom prst="rect">
            <a:avLst/>
          </a:prstGeom>
          <a:ln w="12700">
            <a:miter lim="400000"/>
          </a:ln>
        </p:spPr>
      </p:pic>
      <p:pic>
        <p:nvPicPr>
          <p:cNvPr id="3" name="Image" descr="Image">
            <a:extLst>
              <a:ext uri="{FF2B5EF4-FFF2-40B4-BE49-F238E27FC236}">
                <a16:creationId xmlns:a16="http://schemas.microsoft.com/office/drawing/2014/main" id="{6AD2A622-9FBA-537A-D236-892542778CB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625600" y="4994931"/>
            <a:ext cx="178604" cy="248062"/>
          </a:xfrm>
          <a:prstGeom prst="rect">
            <a:avLst/>
          </a:prstGeom>
          <a:ln w="12700">
            <a:miter lim="400000"/>
          </a:ln>
        </p:spPr>
      </p:pic>
      <p:pic>
        <p:nvPicPr>
          <p:cNvPr id="4" name="Image" descr="Image">
            <a:extLst>
              <a:ext uri="{FF2B5EF4-FFF2-40B4-BE49-F238E27FC236}">
                <a16:creationId xmlns:a16="http://schemas.microsoft.com/office/drawing/2014/main" id="{868D2E53-CE71-D654-027F-50183800FC8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071410" y="4886681"/>
            <a:ext cx="250382" cy="356312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0" name="Image" descr="Imag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37302" y="5327650"/>
            <a:ext cx="6472697" cy="4418527"/>
          </a:xfrm>
          <a:prstGeom prst="rect">
            <a:avLst/>
          </a:prstGeom>
          <a:ln w="12700">
            <a:miter lim="400000"/>
          </a:ln>
        </p:spPr>
      </p:pic>
      <p:sp>
        <p:nvSpPr>
          <p:cNvPr id="321" name="Text"/>
          <p:cNvSpPr txBox="1"/>
          <p:nvPr/>
        </p:nvSpPr>
        <p:spPr>
          <a:xfrm>
            <a:off x="6381749" y="9258300"/>
            <a:ext cx="228601" cy="406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>
            <a:spAutoFit/>
          </a:bodyPr>
          <a:lstStyle>
            <a:lvl1pPr>
              <a:defRPr sz="1800">
                <a:solidFill>
                  <a:srgbClr val="4C4946"/>
                </a:solidFill>
              </a:defRPr>
            </a:lvl1pPr>
          </a:lstStyle>
          <a:p>
            <a:fld id="{86CB4B4D-7CA3-9044-876B-883B54F8677D}" type="slidenum">
              <a:rPr/>
              <a:t>8</a:t>
            </a:fld>
            <a:endParaRPr/>
          </a:p>
        </p:txBody>
      </p:sp>
      <p:sp>
        <p:nvSpPr>
          <p:cNvPr id="322" name="axionlike particles"/>
          <p:cNvSpPr txBox="1">
            <a:spLocks noGrp="1"/>
          </p:cNvSpPr>
          <p:nvPr>
            <p:ph type="title"/>
          </p:nvPr>
        </p:nvSpPr>
        <p:spPr>
          <a:xfrm>
            <a:off x="-205413" y="825500"/>
            <a:ext cx="13415626" cy="1143000"/>
          </a:xfrm>
          <a:prstGeom prst="rect">
            <a:avLst/>
          </a:prstGeom>
        </p:spPr>
        <p:txBody>
          <a:bodyPr anchor="b">
            <a:no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6500" cap="all" spc="260">
                <a:solidFill>
                  <a:srgbClr val="5C554F"/>
                </a:solidFill>
                <a:latin typeface="Avenir Heavy"/>
                <a:ea typeface="Avenir Heavy"/>
                <a:cs typeface="Avenir Heavy"/>
                <a:sym typeface="Avenir Heavy"/>
              </a:defRPr>
            </a:lvl1pPr>
          </a:lstStyle>
          <a:p>
            <a:r>
              <a:rPr lang="en-US" dirty="0">
                <a:solidFill>
                  <a:schemeClr val="tx1">
                    <a:lumMod val="50000"/>
                  </a:schemeClr>
                </a:solidFill>
              </a:rPr>
              <a:t>A</a:t>
            </a:r>
            <a:r>
              <a:rPr dirty="0">
                <a:solidFill>
                  <a:schemeClr val="tx1">
                    <a:lumMod val="50000"/>
                  </a:schemeClr>
                </a:solidFill>
              </a:rPr>
              <a:t>xion</a:t>
            </a:r>
            <a:r>
              <a:rPr lang="en-US" dirty="0">
                <a:solidFill>
                  <a:schemeClr val="tx1">
                    <a:lumMod val="50000"/>
                  </a:schemeClr>
                </a:solidFill>
              </a:rPr>
              <a:t>-</a:t>
            </a:r>
            <a:r>
              <a:rPr dirty="0">
                <a:solidFill>
                  <a:schemeClr val="tx1">
                    <a:lumMod val="50000"/>
                  </a:schemeClr>
                </a:solidFill>
              </a:rPr>
              <a:t>like particles</a:t>
            </a:r>
          </a:p>
        </p:txBody>
      </p:sp>
      <p:sp>
        <p:nvSpPr>
          <p:cNvPr id="323" name="We assess efficiencies for long-lifetime signals and set Bayesian 90% CL limits on the signal branching fraction as functions of ALP mass and lifetime"/>
          <p:cNvSpPr txBox="1"/>
          <p:nvPr/>
        </p:nvSpPr>
        <p:spPr>
          <a:xfrm>
            <a:off x="609297" y="2551948"/>
            <a:ext cx="11786206" cy="10259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spAutoFit/>
          </a:bodyPr>
          <a:lstStyle>
            <a:lvl1pPr marL="313266" indent="-313266" algn="l">
              <a:buSzPct val="75000"/>
              <a:buChar char="•"/>
              <a:defRPr sz="3000">
                <a:solidFill>
                  <a:srgbClr val="414141"/>
                </a:solidFill>
                <a:latin typeface="Avenir Book"/>
                <a:ea typeface="Avenir Book"/>
                <a:cs typeface="Avenir Book"/>
                <a:sym typeface="Avenir Book"/>
              </a:defRPr>
            </a:lvl1pPr>
          </a:lstStyle>
          <a:p>
            <a:r>
              <a:rPr lang="en-US" dirty="0">
                <a:solidFill>
                  <a:schemeClr val="tx1">
                    <a:lumMod val="50000"/>
                  </a:schemeClr>
                </a:solidFill>
              </a:rPr>
              <a:t>Re-do fits</a:t>
            </a:r>
            <a:r>
              <a:rPr dirty="0">
                <a:solidFill>
                  <a:schemeClr val="tx1">
                    <a:lumMod val="50000"/>
                  </a:schemeClr>
                </a:solidFill>
              </a:rPr>
              <a:t> for long-lifetime signals and set 90% CL limits on the signal branching fraction as functions of ALP mass and lifetime</a:t>
            </a:r>
          </a:p>
        </p:txBody>
      </p:sp>
      <p:sp>
        <p:nvSpPr>
          <p:cNvPr id="324" name="BaBar, PRL 128, 131802 (2022), arXiv:2111.01800"/>
          <p:cNvSpPr txBox="1"/>
          <p:nvPr/>
        </p:nvSpPr>
        <p:spPr>
          <a:xfrm>
            <a:off x="4509745" y="207566"/>
            <a:ext cx="8066112" cy="41036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algn="r">
              <a:defRPr sz="2000">
                <a:solidFill>
                  <a:srgbClr val="414141"/>
                </a:solidFill>
                <a:latin typeface="Avenir Book"/>
                <a:ea typeface="Avenir Book"/>
                <a:cs typeface="Avenir Book"/>
                <a:sym typeface="Avenir Book"/>
              </a:defRPr>
            </a:pPr>
            <a:r>
              <a:rPr cap="small" dirty="0" err="1">
                <a:solidFill>
                  <a:schemeClr val="tx1">
                    <a:lumMod val="50000"/>
                  </a:schemeClr>
                </a:solidFill>
                <a:latin typeface="Avenir Book Oblique"/>
                <a:ea typeface="Avenir Book Oblique"/>
                <a:cs typeface="Avenir Book Oblique"/>
                <a:sym typeface="Avenir Book Oblique"/>
              </a:rPr>
              <a:t>BaBar</a:t>
            </a:r>
            <a:r>
              <a:rPr cap="small" dirty="0">
                <a:solidFill>
                  <a:schemeClr val="tx1">
                    <a:lumMod val="50000"/>
                  </a:schemeClr>
                </a:solidFill>
                <a:latin typeface="Avenir Book Oblique"/>
                <a:ea typeface="Avenir Book Oblique"/>
                <a:cs typeface="Avenir Book Oblique"/>
                <a:sym typeface="Avenir Book Oblique"/>
              </a:rPr>
              <a:t>, PRL</a:t>
            </a:r>
            <a:r>
              <a:rPr cap="small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cap="small" dirty="0">
                <a:solidFill>
                  <a:schemeClr val="tx1">
                    <a:lumMod val="50000"/>
                  </a:schemeClr>
                </a:solidFill>
                <a:latin typeface="Avenir Heavy"/>
                <a:ea typeface="Avenir Heavy"/>
                <a:cs typeface="Avenir Heavy"/>
                <a:sym typeface="Avenir Heavy"/>
              </a:rPr>
              <a:t>128</a:t>
            </a:r>
            <a:r>
              <a:rPr cap="small" dirty="0">
                <a:solidFill>
                  <a:schemeClr val="tx1">
                    <a:lumMod val="50000"/>
                  </a:schemeClr>
                </a:solidFill>
              </a:rPr>
              <a:t>, 131802 (2022), </a:t>
            </a:r>
            <a:r>
              <a:rPr dirty="0">
                <a:solidFill>
                  <a:schemeClr val="tx1">
                    <a:lumMod val="50000"/>
                  </a:schemeClr>
                </a:solidFill>
              </a:rPr>
              <a:t>arXiv:2111.01800</a:t>
            </a:r>
          </a:p>
        </p:txBody>
      </p:sp>
      <p:pic>
        <p:nvPicPr>
          <p:cNvPr id="325" name="Image" descr="Image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911" y="5327650"/>
            <a:ext cx="6085432" cy="4184756"/>
          </a:xfrm>
          <a:prstGeom prst="rect">
            <a:avLst/>
          </a:prstGeom>
          <a:ln w="12700">
            <a:miter lim="400000"/>
          </a:ln>
        </p:spPr>
      </p:pic>
      <p:sp>
        <p:nvSpPr>
          <p:cNvPr id="326" name="These are converted to limits on the coupling: improve on previous limits by up to two orders of magnitude!"/>
          <p:cNvSpPr txBox="1"/>
          <p:nvPr/>
        </p:nvSpPr>
        <p:spPr>
          <a:xfrm>
            <a:off x="623585" y="3822722"/>
            <a:ext cx="11786206" cy="10259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spAutoFit/>
          </a:bodyPr>
          <a:lstStyle/>
          <a:p>
            <a:pPr marL="313266" indent="-313266" algn="l">
              <a:buSzPct val="75000"/>
              <a:buChar char="•"/>
              <a:defRPr sz="3000">
                <a:solidFill>
                  <a:srgbClr val="414141"/>
                </a:solidFill>
                <a:latin typeface="Avenir Book"/>
                <a:ea typeface="Avenir Book"/>
                <a:cs typeface="Avenir Book"/>
                <a:sym typeface="Avenir Book"/>
              </a:defRPr>
            </a:pPr>
            <a:r>
              <a:rPr dirty="0">
                <a:solidFill>
                  <a:schemeClr val="tx1">
                    <a:lumMod val="50000"/>
                  </a:schemeClr>
                </a:solidFill>
              </a:rPr>
              <a:t>These are converted to limits on the coupling: </a:t>
            </a:r>
            <a:r>
              <a:rPr dirty="0">
                <a:solidFill>
                  <a:schemeClr val="tx1">
                    <a:lumMod val="50000"/>
                  </a:schemeClr>
                </a:solidFill>
                <a:latin typeface="Avenir Heavy"/>
                <a:ea typeface="Avenir Heavy"/>
                <a:cs typeface="Avenir Heavy"/>
                <a:sym typeface="Avenir Heavy"/>
              </a:rPr>
              <a:t>improve on previous limits by up to two orders of magnitude! </a:t>
            </a:r>
          </a:p>
        </p:txBody>
      </p:sp>
      <p:sp>
        <p:nvSpPr>
          <p:cNvPr id="327" name="BaBar"/>
          <p:cNvSpPr txBox="1"/>
          <p:nvPr/>
        </p:nvSpPr>
        <p:spPr>
          <a:xfrm>
            <a:off x="3508347" y="5594349"/>
            <a:ext cx="1588537" cy="381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l">
              <a:defRPr sz="1600" i="1" cap="small">
                <a:solidFill>
                  <a:srgbClr val="000000"/>
                </a:solidFill>
                <a:latin typeface="Avenir Heavy"/>
                <a:ea typeface="Avenir Heavy"/>
                <a:cs typeface="Avenir Heavy"/>
                <a:sym typeface="Avenir Heavy"/>
              </a:defRPr>
            </a:lvl1pPr>
          </a:lstStyle>
          <a:p>
            <a:pPr>
              <a:defRPr i="0" cap="none"/>
            </a:pPr>
            <a:r>
              <a:rPr i="1" cap="small"/>
              <a:t>BaBar</a:t>
            </a:r>
          </a:p>
        </p:txBody>
      </p:sp>
      <p:pic>
        <p:nvPicPr>
          <p:cNvPr id="2" name="Image" descr="Image">
            <a:extLst>
              <a:ext uri="{FF2B5EF4-FFF2-40B4-BE49-F238E27FC236}">
                <a16:creationId xmlns:a16="http://schemas.microsoft.com/office/drawing/2014/main" id="{5C884955-1A6F-3D64-8961-0FFBD022EDE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69825" y="5030234"/>
            <a:ext cx="323173" cy="313668"/>
          </a:xfrm>
          <a:prstGeom prst="rect">
            <a:avLst/>
          </a:prstGeom>
          <a:ln w="12700">
            <a:miter lim="400000"/>
          </a:ln>
        </p:spPr>
      </p:pic>
      <p:pic>
        <p:nvPicPr>
          <p:cNvPr id="3" name="Image" descr="Image">
            <a:extLst>
              <a:ext uri="{FF2B5EF4-FFF2-40B4-BE49-F238E27FC236}">
                <a16:creationId xmlns:a16="http://schemas.microsoft.com/office/drawing/2014/main" id="{CB080C60-341D-750F-B320-9F52CA6515C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871225" y="5181290"/>
            <a:ext cx="178604" cy="248062"/>
          </a:xfrm>
          <a:prstGeom prst="rect">
            <a:avLst/>
          </a:prstGeom>
          <a:ln w="12700">
            <a:miter lim="400000"/>
          </a:ln>
        </p:spPr>
      </p:pic>
      <p:pic>
        <p:nvPicPr>
          <p:cNvPr id="4" name="Image" descr="Image">
            <a:extLst>
              <a:ext uri="{FF2B5EF4-FFF2-40B4-BE49-F238E27FC236}">
                <a16:creationId xmlns:a16="http://schemas.microsoft.com/office/drawing/2014/main" id="{A07F2FA8-F292-99FD-0FFD-5C3DDBCC631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706661" y="5073040"/>
            <a:ext cx="250382" cy="356312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5" name="Group">
            <a:extLst>
              <a:ext uri="{FF2B5EF4-FFF2-40B4-BE49-F238E27FC236}">
                <a16:creationId xmlns:a16="http://schemas.microsoft.com/office/drawing/2014/main" id="{995D0B53-DC86-37D6-2BFA-16CADC703785}"/>
              </a:ext>
            </a:extLst>
          </p:cNvPr>
          <p:cNvGrpSpPr/>
          <p:nvPr/>
        </p:nvGrpSpPr>
        <p:grpSpPr>
          <a:xfrm>
            <a:off x="12132508" y="3723006"/>
            <a:ext cx="232826" cy="695876"/>
            <a:chOff x="2608254" y="298225"/>
            <a:chExt cx="953358" cy="2849420"/>
          </a:xfrm>
        </p:grpSpPr>
        <p:sp>
          <p:nvSpPr>
            <p:cNvPr id="7" name="Rectangle">
              <a:extLst>
                <a:ext uri="{FF2B5EF4-FFF2-40B4-BE49-F238E27FC236}">
                  <a16:creationId xmlns:a16="http://schemas.microsoft.com/office/drawing/2014/main" id="{A587DE9D-42C6-568B-C3BB-2DFF059F29F8}"/>
                </a:ext>
              </a:extLst>
            </p:cNvPr>
            <p:cNvSpPr/>
            <p:nvPr/>
          </p:nvSpPr>
          <p:spPr>
            <a:xfrm>
              <a:off x="2608254" y="1053100"/>
              <a:ext cx="767128" cy="2094545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  <a:effectLst>
                    <a:outerShdw blurRad="25400" dist="33948" dir="2700000" rotWithShape="0">
                      <a:srgbClr val="3B3936"/>
                    </a:outerShdw>
                  </a:effectLst>
                </a:defRPr>
              </a:pPr>
              <a:endParaRPr/>
            </a:p>
          </p:txBody>
        </p:sp>
        <p:sp>
          <p:nvSpPr>
            <p:cNvPr id="8" name="Rectangle">
              <a:extLst>
                <a:ext uri="{FF2B5EF4-FFF2-40B4-BE49-F238E27FC236}">
                  <a16:creationId xmlns:a16="http://schemas.microsoft.com/office/drawing/2014/main" id="{46E753AB-3978-F7C2-D98B-291FF571DEE7}"/>
                </a:ext>
              </a:extLst>
            </p:cNvPr>
            <p:cNvSpPr/>
            <p:nvPr/>
          </p:nvSpPr>
          <p:spPr>
            <a:xfrm>
              <a:off x="2608254" y="298225"/>
              <a:ext cx="767128" cy="585254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  <a:effectLst>
                    <a:outerShdw blurRad="25400" dist="33948" dir="2700000" rotWithShape="0">
                      <a:srgbClr val="3B3936"/>
                    </a:outerShdw>
                  </a:effectLst>
                </a:defRPr>
              </a:pPr>
              <a:endParaRPr/>
            </a:p>
          </p:txBody>
        </p:sp>
        <p:sp>
          <p:nvSpPr>
            <p:cNvPr id="9" name="Rectangle">
              <a:extLst>
                <a:ext uri="{FF2B5EF4-FFF2-40B4-BE49-F238E27FC236}">
                  <a16:creationId xmlns:a16="http://schemas.microsoft.com/office/drawing/2014/main" id="{E19B5FCD-5D1D-6BC2-279C-B58DE62B9885}"/>
                </a:ext>
              </a:extLst>
            </p:cNvPr>
            <p:cNvSpPr/>
            <p:nvPr/>
          </p:nvSpPr>
          <p:spPr>
            <a:xfrm>
              <a:off x="2794484" y="989237"/>
              <a:ext cx="767128" cy="585253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  <a:effectLst>
                    <a:outerShdw blurRad="25400" dist="33948" dir="2700000" rotWithShape="0">
                      <a:srgbClr val="3B3936"/>
                    </a:outerShdw>
                  </a:effectLst>
                </a:defRPr>
              </a:pPr>
              <a:endParaRPr/>
            </a:p>
          </p:txBody>
        </p:sp>
      </p:grpSp>
      <p:pic>
        <p:nvPicPr>
          <p:cNvPr id="10" name="Image" descr="Image">
            <a:extLst>
              <a:ext uri="{FF2B5EF4-FFF2-40B4-BE49-F238E27FC236}">
                <a16:creationId xmlns:a16="http://schemas.microsoft.com/office/drawing/2014/main" id="{93216C01-0AEB-79D8-8089-E490344767AD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r="77078"/>
          <a:stretch/>
        </p:blipFill>
        <p:spPr>
          <a:xfrm>
            <a:off x="11634161" y="6199163"/>
            <a:ext cx="637500" cy="1025922"/>
          </a:xfrm>
          <a:prstGeom prst="rect">
            <a:avLst/>
          </a:prstGeom>
          <a:ln w="12700" cap="flat">
            <a:noFill/>
            <a:miter lim="400000"/>
          </a:ln>
          <a:effectLst/>
        </p:spPr>
      </p:pic>
    </p:spTree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" descr="Image">
            <a:extLst>
              <a:ext uri="{FF2B5EF4-FFF2-40B4-BE49-F238E27FC236}">
                <a16:creationId xmlns:a16="http://schemas.microsoft.com/office/drawing/2014/main" id="{7CC04871-290D-214C-E53C-1E725B78C45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35515" y="5544789"/>
            <a:ext cx="6220499" cy="4314208"/>
          </a:xfrm>
          <a:prstGeom prst="rect">
            <a:avLst/>
          </a:prstGeom>
          <a:ln w="12700">
            <a:miter lim="400000"/>
          </a:ln>
        </p:spPr>
      </p:pic>
      <p:sp>
        <p:nvSpPr>
          <p:cNvPr id="329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381749" y="9258300"/>
            <a:ext cx="228601" cy="4064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rPr/>
              <a:t>9</a:t>
            </a:fld>
            <a:endParaRPr/>
          </a:p>
        </p:txBody>
      </p:sp>
      <p:sp>
        <p:nvSpPr>
          <p:cNvPr id="330" name="Text"/>
          <p:cNvSpPr txBox="1"/>
          <p:nvPr/>
        </p:nvSpPr>
        <p:spPr>
          <a:xfrm>
            <a:off x="6381749" y="9258300"/>
            <a:ext cx="228601" cy="406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>
            <a:spAutoFit/>
          </a:bodyPr>
          <a:lstStyle>
            <a:lvl1pPr>
              <a:defRPr sz="1800">
                <a:solidFill>
                  <a:srgbClr val="4C4946"/>
                </a:solidFill>
              </a:defRPr>
            </a:lvl1pPr>
          </a:lstStyle>
          <a:p>
            <a:fld id="{86CB4B4D-7CA3-9044-876B-883B54F8677D}" type="slidenum">
              <a:rPr/>
              <a:t>9</a:t>
            </a:fld>
            <a:endParaRPr/>
          </a:p>
        </p:txBody>
      </p:sp>
      <p:sp>
        <p:nvSpPr>
          <p:cNvPr id="331" name="dm bound state: darkonium"/>
          <p:cNvSpPr txBox="1">
            <a:spLocks noGrp="1"/>
          </p:cNvSpPr>
          <p:nvPr>
            <p:ph type="title"/>
          </p:nvPr>
        </p:nvSpPr>
        <p:spPr>
          <a:xfrm>
            <a:off x="-205413" y="825500"/>
            <a:ext cx="13415626" cy="1143000"/>
          </a:xfrm>
          <a:prstGeom prst="rect">
            <a:avLst/>
          </a:prstGeom>
        </p:spPr>
        <p:txBody>
          <a:bodyPr anchor="b">
            <a:no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5800" cap="all" spc="232">
                <a:solidFill>
                  <a:srgbClr val="5C554F"/>
                </a:solidFill>
                <a:latin typeface="Avenir Heavy"/>
                <a:ea typeface="Avenir Heavy"/>
                <a:cs typeface="Avenir Heavy"/>
                <a:sym typeface="Avenir Heavy"/>
              </a:defRPr>
            </a:lvl1pPr>
          </a:lstStyle>
          <a:p>
            <a:r>
              <a:rPr dirty="0">
                <a:solidFill>
                  <a:schemeClr val="tx1">
                    <a:lumMod val="50000"/>
                  </a:schemeClr>
                </a:solidFill>
              </a:rPr>
              <a:t>dm bound state: </a:t>
            </a:r>
            <a:r>
              <a:rPr dirty="0" err="1">
                <a:solidFill>
                  <a:schemeClr val="tx1">
                    <a:lumMod val="50000"/>
                  </a:schemeClr>
                </a:solidFill>
              </a:rPr>
              <a:t>darkonium</a:t>
            </a:r>
            <a:endParaRPr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332" name="Consider a DM coupled to dark photon: if coupling in hidden sector is large, can form DM bound states (darkonia)!"/>
          <p:cNvSpPr txBox="1"/>
          <p:nvPr/>
        </p:nvSpPr>
        <p:spPr>
          <a:xfrm>
            <a:off x="280730" y="2433439"/>
            <a:ext cx="12443340" cy="10259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marL="571500" indent="-508000" algn="l">
              <a:spcBef>
                <a:spcPts val="1000"/>
              </a:spcBef>
              <a:buSzPct val="90000"/>
              <a:buChar char="•"/>
              <a:defRPr sz="3000">
                <a:latin typeface="Avenir Book"/>
                <a:ea typeface="Avenir Book"/>
                <a:cs typeface="Avenir Book"/>
                <a:sym typeface="Avenir Book"/>
              </a:defRPr>
            </a:lvl1pPr>
          </a:lstStyle>
          <a:p>
            <a:r>
              <a:rPr dirty="0">
                <a:solidFill>
                  <a:schemeClr val="tx1">
                    <a:lumMod val="50000"/>
                  </a:schemeClr>
                </a:solidFill>
              </a:rPr>
              <a:t>Consider DM coupled to </a:t>
            </a:r>
            <a:r>
              <a:rPr lang="en-US" dirty="0">
                <a:solidFill>
                  <a:schemeClr val="tx1">
                    <a:lumMod val="50000"/>
                  </a:schemeClr>
                </a:solidFill>
              </a:rPr>
              <a:t>a </a:t>
            </a:r>
            <a:r>
              <a:rPr dirty="0">
                <a:solidFill>
                  <a:schemeClr val="tx1">
                    <a:lumMod val="50000"/>
                  </a:schemeClr>
                </a:solidFill>
              </a:rPr>
              <a:t>dark photon: </a:t>
            </a:r>
            <a:r>
              <a:rPr lang="en-US" dirty="0">
                <a:solidFill>
                  <a:schemeClr val="tx1">
                    <a:lumMod val="50000"/>
                  </a:schemeClr>
                </a:solidFill>
              </a:rPr>
              <a:t>DM can form </a:t>
            </a:r>
            <a:r>
              <a:rPr dirty="0">
                <a:solidFill>
                  <a:schemeClr val="tx1">
                    <a:lumMod val="50000"/>
                  </a:schemeClr>
                </a:solidFill>
              </a:rPr>
              <a:t>bound states (</a:t>
            </a:r>
            <a:r>
              <a:rPr dirty="0" err="1">
                <a:solidFill>
                  <a:schemeClr val="tx1">
                    <a:lumMod val="50000"/>
                  </a:schemeClr>
                </a:solidFill>
              </a:rPr>
              <a:t>darkonia</a:t>
            </a:r>
            <a:r>
              <a:rPr dirty="0">
                <a:solidFill>
                  <a:schemeClr val="tx1">
                    <a:lumMod val="50000"/>
                  </a:schemeClr>
                </a:solidFill>
              </a:rPr>
              <a:t>)!</a:t>
            </a:r>
          </a:p>
        </p:txBody>
      </p:sp>
      <p:sp>
        <p:nvSpPr>
          <p:cNvPr id="333" name="We search for the lightest vector darkonium,      , which decays into 3 dark photons,"/>
          <p:cNvSpPr txBox="1"/>
          <p:nvPr/>
        </p:nvSpPr>
        <p:spPr>
          <a:xfrm>
            <a:off x="280730" y="4031513"/>
            <a:ext cx="7489436" cy="10259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anchor="ctr">
            <a:spAutoFit/>
          </a:bodyPr>
          <a:lstStyle>
            <a:lvl1pPr marL="571500" indent="-508000" algn="l">
              <a:spcBef>
                <a:spcPts val="1000"/>
              </a:spcBef>
              <a:buSzPct val="90000"/>
              <a:buChar char="•"/>
              <a:defRPr sz="3000">
                <a:latin typeface="Avenir Book"/>
                <a:ea typeface="Avenir Book"/>
                <a:cs typeface="Avenir Book"/>
                <a:sym typeface="Avenir Book"/>
              </a:defRPr>
            </a:lvl1pPr>
          </a:lstStyle>
          <a:p>
            <a:r>
              <a:rPr dirty="0">
                <a:solidFill>
                  <a:schemeClr val="tx1">
                    <a:lumMod val="50000"/>
                  </a:schemeClr>
                </a:solidFill>
              </a:rPr>
              <a:t>We search for the lightest vector </a:t>
            </a:r>
            <a:r>
              <a:rPr dirty="0" err="1">
                <a:solidFill>
                  <a:schemeClr val="tx1">
                    <a:lumMod val="50000"/>
                  </a:schemeClr>
                </a:solidFill>
              </a:rPr>
              <a:t>darkonium</a:t>
            </a:r>
            <a:r>
              <a:rPr dirty="0">
                <a:solidFill>
                  <a:schemeClr val="tx1">
                    <a:lumMod val="50000"/>
                  </a:schemeClr>
                </a:solidFill>
              </a:rPr>
              <a:t>,      </a:t>
            </a:r>
          </a:p>
        </p:txBody>
      </p:sp>
      <p:pic>
        <p:nvPicPr>
          <p:cNvPr id="334" name="Upsilon_D.pdf" descr="Upsilon_D.pd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56886" y="4655311"/>
            <a:ext cx="528778" cy="345325"/>
          </a:xfrm>
          <a:prstGeom prst="rect">
            <a:avLst/>
          </a:prstGeom>
          <a:ln w="12700">
            <a:miter lim="400000"/>
          </a:ln>
        </p:spPr>
      </p:pic>
      <p:sp>
        <p:nvSpPr>
          <p:cNvPr id="336" name="We reconstruct dark photon decays into electron, muon, or pion pairs of similar mass, with at least one lepton pair"/>
          <p:cNvSpPr txBox="1"/>
          <p:nvPr/>
        </p:nvSpPr>
        <p:spPr>
          <a:xfrm>
            <a:off x="280732" y="5691402"/>
            <a:ext cx="6554784" cy="148758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anchor="ctr">
            <a:spAutoFit/>
          </a:bodyPr>
          <a:lstStyle>
            <a:lvl1pPr marL="571500" indent="-508000" algn="l">
              <a:spcBef>
                <a:spcPts val="1000"/>
              </a:spcBef>
              <a:buSzPct val="90000"/>
              <a:buChar char="•"/>
              <a:defRPr sz="3000">
                <a:latin typeface="Avenir Book"/>
                <a:ea typeface="Avenir Book"/>
                <a:cs typeface="Avenir Book"/>
                <a:sym typeface="Avenir Book"/>
              </a:defRPr>
            </a:lvl1pPr>
          </a:lstStyle>
          <a:p>
            <a:r>
              <a:rPr dirty="0">
                <a:solidFill>
                  <a:schemeClr val="tx1">
                    <a:lumMod val="50000"/>
                  </a:schemeClr>
                </a:solidFill>
              </a:rPr>
              <a:t>We reconstruct dark photon decays into </a:t>
            </a:r>
            <a:r>
              <a:rPr lang="en-US" dirty="0">
                <a:solidFill>
                  <a:schemeClr val="tx1">
                    <a:lumMod val="50000"/>
                  </a:schemeClr>
                </a:solidFill>
              </a:rPr>
              <a:t>           </a:t>
            </a:r>
            <a:r>
              <a:rPr dirty="0">
                <a:solidFill>
                  <a:schemeClr val="tx1">
                    <a:lumMod val="50000"/>
                  </a:schemeClr>
                </a:solidFill>
              </a:rPr>
              <a:t>pairs of similar mass</a:t>
            </a:r>
            <a:r>
              <a:rPr lang="en-US" dirty="0">
                <a:solidFill>
                  <a:schemeClr val="tx1">
                    <a:lumMod val="50000"/>
                  </a:schemeClr>
                </a:solidFill>
              </a:rPr>
              <a:t> (min. 1 lepton pair)</a:t>
            </a:r>
            <a:endParaRPr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339" name="Train MVAs to further improve signal purity for different final states"/>
          <p:cNvSpPr txBox="1"/>
          <p:nvPr/>
        </p:nvSpPr>
        <p:spPr>
          <a:xfrm>
            <a:off x="280730" y="8001545"/>
            <a:ext cx="6329620" cy="10259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anchor="ctr">
            <a:spAutoFit/>
          </a:bodyPr>
          <a:lstStyle>
            <a:lvl1pPr marL="571500" indent="-508000" algn="l">
              <a:spcBef>
                <a:spcPts val="1000"/>
              </a:spcBef>
              <a:buSzPct val="90000"/>
              <a:buChar char="•"/>
              <a:defRPr sz="3000">
                <a:latin typeface="Avenir Book"/>
                <a:ea typeface="Avenir Book"/>
                <a:cs typeface="Avenir Book"/>
                <a:sym typeface="Avenir Book"/>
              </a:defRPr>
            </a:lvl1pPr>
          </a:lstStyle>
          <a:p>
            <a:r>
              <a:rPr lang="en-US" dirty="0">
                <a:solidFill>
                  <a:schemeClr val="tx1">
                    <a:lumMod val="50000"/>
                  </a:schemeClr>
                </a:solidFill>
              </a:rPr>
              <a:t>Use multivariate analysis to separate signal from background</a:t>
            </a:r>
            <a:endParaRPr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340" name="H. An et al., PRL 116, 151801, arXiv:1510.05020"/>
          <p:cNvSpPr txBox="1"/>
          <p:nvPr/>
        </p:nvSpPr>
        <p:spPr>
          <a:xfrm>
            <a:off x="5053954" y="2859618"/>
            <a:ext cx="7732927" cy="3795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anchor="ctr">
            <a:spAutoFit/>
          </a:bodyPr>
          <a:lstStyle>
            <a:lvl1pPr algn="r">
              <a:defRPr sz="1800">
                <a:solidFill>
                  <a:srgbClr val="0433FF"/>
                </a:solidFill>
                <a:latin typeface="Avenir Book"/>
                <a:ea typeface="Avenir Book"/>
                <a:cs typeface="Avenir Book"/>
                <a:sym typeface="Avenir Book"/>
                <a:hlinkClick r:id="rId4"/>
              </a:defRPr>
            </a:lvl1pPr>
          </a:lstStyle>
          <a:p>
            <a:r>
              <a:rPr dirty="0">
                <a:hlinkClick r:id="rId4"/>
              </a:rPr>
              <a:t>H. An et al., PRL 116, 151801, arXiv:1510.05020</a:t>
            </a:r>
          </a:p>
        </p:txBody>
      </p:sp>
      <p:grpSp>
        <p:nvGrpSpPr>
          <p:cNvPr id="359" name="Group"/>
          <p:cNvGrpSpPr/>
          <p:nvPr/>
        </p:nvGrpSpPr>
        <p:grpSpPr>
          <a:xfrm>
            <a:off x="8351897" y="3605462"/>
            <a:ext cx="4434983" cy="2090486"/>
            <a:chOff x="0" y="0"/>
            <a:chExt cx="4434981" cy="2090484"/>
          </a:xfrm>
        </p:grpSpPr>
        <p:pic>
          <p:nvPicPr>
            <p:cNvPr id="341" name="Image" descr="Image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0" y="0"/>
              <a:ext cx="4434982" cy="2090485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342" name="Rectangle"/>
            <p:cNvSpPr/>
            <p:nvPr/>
          </p:nvSpPr>
          <p:spPr>
            <a:xfrm>
              <a:off x="1459890" y="1164569"/>
              <a:ext cx="212816" cy="378339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  <a:effectLst>
                    <a:outerShdw blurRad="25400" dist="33948" dir="2700000" rotWithShape="0">
                      <a:srgbClr val="3B3936"/>
                    </a:outerShdw>
                  </a:effectLst>
                </a:defRPr>
              </a:pPr>
              <a:endParaRPr/>
            </a:p>
          </p:txBody>
        </p:sp>
        <p:sp>
          <p:nvSpPr>
            <p:cNvPr id="343" name="Rectangle"/>
            <p:cNvSpPr/>
            <p:nvPr/>
          </p:nvSpPr>
          <p:spPr>
            <a:xfrm>
              <a:off x="2855012" y="1580531"/>
              <a:ext cx="212816" cy="378339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  <a:effectLst>
                    <a:outerShdw blurRad="25400" dist="33948" dir="2700000" rotWithShape="0">
                      <a:srgbClr val="3B3936"/>
                    </a:outerShdw>
                  </a:effectLst>
                </a:defRPr>
              </a:pPr>
              <a:endParaRPr/>
            </a:p>
          </p:txBody>
        </p:sp>
        <p:sp>
          <p:nvSpPr>
            <p:cNvPr id="344" name="Rectangle"/>
            <p:cNvSpPr/>
            <p:nvPr/>
          </p:nvSpPr>
          <p:spPr>
            <a:xfrm>
              <a:off x="3272760" y="646406"/>
              <a:ext cx="212816" cy="378339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  <a:effectLst>
                    <a:outerShdw blurRad="25400" dist="33948" dir="2700000" rotWithShape="0">
                      <a:srgbClr val="3B3936"/>
                    </a:outerShdw>
                  </a:effectLst>
                </a:defRPr>
              </a:pPr>
              <a:endParaRPr/>
            </a:p>
          </p:txBody>
        </p:sp>
        <p:sp>
          <p:nvSpPr>
            <p:cNvPr id="345" name="Rectangle"/>
            <p:cNvSpPr/>
            <p:nvPr/>
          </p:nvSpPr>
          <p:spPr>
            <a:xfrm>
              <a:off x="2855012" y="279994"/>
              <a:ext cx="212816" cy="378339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  <a:effectLst>
                    <a:outerShdw blurRad="25400" dist="33948" dir="2700000" rotWithShape="0">
                      <a:srgbClr val="3B3936"/>
                    </a:outerShdw>
                  </a:effectLst>
                </a:defRPr>
              </a:pPr>
              <a:endParaRPr/>
            </a:p>
          </p:txBody>
        </p:sp>
        <p:pic>
          <p:nvPicPr>
            <p:cNvPr id="346" name="A'.pdf" descr="A'.pdf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459890" y="1218279"/>
              <a:ext cx="212816" cy="176333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347" name="A'.pdf" descr="A'.pdf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2855012" y="380996"/>
              <a:ext cx="212816" cy="176334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348" name="A'.pdf" descr="A'.pdf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3130883" y="794700"/>
              <a:ext cx="212816" cy="176334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349" name="A'.pdf" descr="A'.pdf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3130883" y="1218279"/>
              <a:ext cx="212816" cy="176333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350" name="Rectangle"/>
            <p:cNvSpPr/>
            <p:nvPr/>
          </p:nvSpPr>
          <p:spPr>
            <a:xfrm>
              <a:off x="1218811" y="610936"/>
              <a:ext cx="212816" cy="378339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  <a:effectLst>
                    <a:outerShdw blurRad="25400" dist="33948" dir="2700000" rotWithShape="0">
                      <a:srgbClr val="3B3936"/>
                    </a:outerShdw>
                  </a:effectLst>
                </a:defRPr>
              </a:pPr>
              <a:endParaRPr/>
            </a:p>
          </p:txBody>
        </p:sp>
        <p:sp>
          <p:nvSpPr>
            <p:cNvPr id="351" name="Rectangle"/>
            <p:cNvSpPr/>
            <p:nvPr/>
          </p:nvSpPr>
          <p:spPr>
            <a:xfrm>
              <a:off x="1877638" y="1400825"/>
              <a:ext cx="831495" cy="321480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  <a:effectLst>
                    <a:outerShdw blurRad="25400" dist="33948" dir="2700000" rotWithShape="0">
                      <a:srgbClr val="3B3936"/>
                    </a:outerShdw>
                  </a:effectLst>
                </a:defRPr>
              </a:pPr>
              <a:endParaRPr/>
            </a:p>
          </p:txBody>
        </p:sp>
        <p:pic>
          <p:nvPicPr>
            <p:cNvPr id="352" name="color_red_Upsilo.pdf" descr="color_red_Upsilo.pdf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2074659" y="1485946"/>
              <a:ext cx="579331" cy="378339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353" name="Circle"/>
            <p:cNvSpPr/>
            <p:nvPr/>
          </p:nvSpPr>
          <p:spPr>
            <a:xfrm>
              <a:off x="1243105" y="950657"/>
              <a:ext cx="260108" cy="260108"/>
            </a:xfrm>
            <a:prstGeom prst="ellipse">
              <a:avLst/>
            </a:prstGeom>
            <a:solidFill>
              <a:srgbClr val="1301F5"/>
            </a:solidFill>
            <a:ln w="25400" cap="flat">
              <a:solidFill>
                <a:srgbClr val="515151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>
                  <a:solidFill>
                    <a:srgbClr val="F3F1D8"/>
                  </a:solidFill>
                  <a:effectLst>
                    <a:outerShdw blurRad="25400" dist="12700" dir="162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pic>
          <p:nvPicPr>
            <p:cNvPr id="354" name="color_blue_-e_va.pdf" descr="color_blue_-e_va.pdf"/>
            <p:cNvPicPr>
              <a:picLocks noChangeAspect="1"/>
            </p:cNvPicPr>
            <p:nvPr/>
          </p:nvPicPr>
          <p:blipFill>
            <a:blip r:embed="rId8"/>
            <a:srcRect l="70904"/>
            <a:stretch>
              <a:fillRect/>
            </a:stretch>
          </p:blipFill>
          <p:spPr>
            <a:xfrm>
              <a:off x="1292458" y="610936"/>
              <a:ext cx="199520" cy="212817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355" name="Circle"/>
            <p:cNvSpPr/>
            <p:nvPr/>
          </p:nvSpPr>
          <p:spPr>
            <a:xfrm>
              <a:off x="2720285" y="748609"/>
              <a:ext cx="173932" cy="173932"/>
            </a:xfrm>
            <a:prstGeom prst="ellipse">
              <a:avLst/>
            </a:prstGeom>
            <a:solidFill>
              <a:schemeClr val="accent2"/>
            </a:solidFill>
            <a:ln w="25400" cap="flat">
              <a:solidFill>
                <a:srgbClr val="515151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>
                  <a:solidFill>
                    <a:srgbClr val="F3F1D8"/>
                  </a:solidFill>
                  <a:effectLst>
                    <a:outerShdw blurRad="25400" dist="12700" dir="162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356" name="Circle"/>
            <p:cNvSpPr/>
            <p:nvPr/>
          </p:nvSpPr>
          <p:spPr>
            <a:xfrm>
              <a:off x="2874454" y="981964"/>
              <a:ext cx="173932" cy="173933"/>
            </a:xfrm>
            <a:prstGeom prst="ellipse">
              <a:avLst/>
            </a:prstGeom>
            <a:solidFill>
              <a:schemeClr val="accent2"/>
            </a:solidFill>
            <a:ln w="25400" cap="flat">
              <a:solidFill>
                <a:srgbClr val="515151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>
                  <a:solidFill>
                    <a:srgbClr val="F3F1D8"/>
                  </a:solidFill>
                  <a:effectLst>
                    <a:outerShdw blurRad="25400" dist="12700" dir="162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357" name="Circle"/>
            <p:cNvSpPr/>
            <p:nvPr/>
          </p:nvSpPr>
          <p:spPr>
            <a:xfrm>
              <a:off x="2720285" y="1219479"/>
              <a:ext cx="173932" cy="173933"/>
            </a:xfrm>
            <a:prstGeom prst="ellipse">
              <a:avLst/>
            </a:prstGeom>
            <a:solidFill>
              <a:schemeClr val="accent2"/>
            </a:solidFill>
            <a:ln w="25400" cap="flat">
              <a:solidFill>
                <a:srgbClr val="515151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>
                  <a:solidFill>
                    <a:srgbClr val="F3F1D8"/>
                  </a:solidFill>
                  <a:effectLst>
                    <a:outerShdw blurRad="25400" dist="12700" dir="162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358" name="Circle"/>
            <p:cNvSpPr/>
            <p:nvPr/>
          </p:nvSpPr>
          <p:spPr>
            <a:xfrm>
              <a:off x="1651857" y="981964"/>
              <a:ext cx="173933" cy="173933"/>
            </a:xfrm>
            <a:prstGeom prst="ellipse">
              <a:avLst/>
            </a:prstGeom>
            <a:solidFill>
              <a:schemeClr val="accent2"/>
            </a:solidFill>
            <a:ln w="25400" cap="flat">
              <a:solidFill>
                <a:srgbClr val="515151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>
                  <a:solidFill>
                    <a:srgbClr val="F3F1D8"/>
                  </a:solidFill>
                  <a:effectLst>
                    <a:outerShdw blurRad="25400" dist="12700" dir="162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</p:grpSp>
      <p:pic>
        <p:nvPicPr>
          <p:cNvPr id="360" name="Image" descr="Image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0776706" y="4068066"/>
            <a:ext cx="357956" cy="214774"/>
          </a:xfrm>
          <a:prstGeom prst="rect">
            <a:avLst/>
          </a:prstGeom>
          <a:ln w="12700">
            <a:miter lim="400000"/>
          </a:ln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97C20817-46EC-51B0-3DB4-714DC8E6C5FC}"/>
              </a:ext>
            </a:extLst>
          </p:cNvPr>
          <p:cNvSpPr/>
          <p:nvPr/>
        </p:nvSpPr>
        <p:spPr>
          <a:xfrm>
            <a:off x="8229600" y="4508935"/>
            <a:ext cx="247973" cy="868154"/>
          </a:xfrm>
          <a:prstGeom prst="rect">
            <a:avLst/>
          </a:prstGeom>
          <a:solidFill>
            <a:schemeClr val="bg1"/>
          </a:solidFill>
          <a:ln w="25400" cap="flat">
            <a:noFill/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4000" b="0" i="0" u="none" strike="noStrike" cap="none" spc="0" normalizeH="0" baseline="0" dirty="0">
              <a:ln>
                <a:noFill/>
              </a:ln>
              <a:solidFill>
                <a:srgbClr val="F3F1D8"/>
              </a:solidFill>
              <a:effectLst>
                <a:outerShdw blurRad="25400" dist="12700" dir="16200000" rotWithShape="0">
                  <a:srgbClr val="000000">
                    <a:alpha val="50000"/>
                  </a:srgbClr>
                </a:outerShdw>
              </a:effectLst>
              <a:uFillTx/>
              <a:latin typeface="+mn-lt"/>
              <a:ea typeface="+mn-ea"/>
              <a:cs typeface="+mn-cs"/>
              <a:sym typeface="Palatino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3E23A47D-482F-DD61-7EBA-37E9ED2C9350}"/>
              </a:ext>
            </a:extLst>
          </p:cNvPr>
          <p:cNvSpPr/>
          <p:nvPr/>
        </p:nvSpPr>
        <p:spPr>
          <a:xfrm>
            <a:off x="9539713" y="3764763"/>
            <a:ext cx="213285" cy="413913"/>
          </a:xfrm>
          <a:prstGeom prst="rect">
            <a:avLst/>
          </a:prstGeom>
          <a:solidFill>
            <a:schemeClr val="bg1"/>
          </a:solidFill>
          <a:ln w="25400" cap="flat">
            <a:noFill/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4000" b="0" i="0" u="none" strike="noStrike" cap="none" spc="0" normalizeH="0" baseline="0" dirty="0">
              <a:ln>
                <a:noFill/>
              </a:ln>
              <a:solidFill>
                <a:srgbClr val="F3F1D8"/>
              </a:solidFill>
              <a:effectLst>
                <a:outerShdw blurRad="25400" dist="12700" dir="16200000" rotWithShape="0">
                  <a:srgbClr val="000000">
                    <a:alpha val="50000"/>
                  </a:srgbClr>
                </a:outerShdw>
              </a:effectLst>
              <a:uFillTx/>
              <a:latin typeface="+mn-lt"/>
              <a:ea typeface="+mn-ea"/>
              <a:cs typeface="+mn-cs"/>
              <a:sym typeface="Palatino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32EDBC1-1ADF-DF05-FFDE-C4FB37A80B18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9514158" y="3666025"/>
            <a:ext cx="660990" cy="250375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2A71F34E-537C-F874-0B1B-4E47C2E833BD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8121242" y="6891383"/>
            <a:ext cx="1882513" cy="22186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4ED9D89D-0C9B-12A5-5CD4-CF48FCA92EDB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2945688" y="6250331"/>
            <a:ext cx="1029683" cy="405301"/>
          </a:xfrm>
          <a:prstGeom prst="rect">
            <a:avLst/>
          </a:prstGeom>
        </p:spPr>
      </p:pic>
    </p:spTree>
  </p:cSld>
  <p:clrMapOvr>
    <a:masterClrMapping/>
  </p:clrMapOvr>
  <p:transition spd="med"/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tif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tif"/></Relationships>
</file>

<file path=ppt/theme/theme1.xml><?xml version="1.0" encoding="utf-8"?>
<a:theme xmlns:a="http://schemas.openxmlformats.org/drawingml/2006/main" name="White">
  <a:themeElements>
    <a:clrScheme name="Custom 1">
      <a:dk1>
        <a:srgbClr val="515151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0000FE"/>
      </a:folHlink>
    </a:clrScheme>
    <a:fontScheme name="White">
      <a:majorFont>
        <a:latin typeface="Copperplate"/>
        <a:ea typeface="Copperplate"/>
        <a:cs typeface="Copperplate"/>
      </a:majorFont>
      <a:minorFont>
        <a:latin typeface="Palatino"/>
        <a:ea typeface="Palatino"/>
        <a:cs typeface="Palatino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25400" cap="flat">
          <a:solidFill>
            <a:srgbClr val="515151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4000" b="0" i="0" u="none" strike="noStrike" cap="none" spc="0" normalizeH="0" baseline="0">
            <a:ln>
              <a:noFill/>
            </a:ln>
            <a:solidFill>
              <a:srgbClr val="F3F1D8"/>
            </a:solidFill>
            <a:effectLst>
              <a:outerShdw blurRad="25400" dist="12700" dir="16200000" rotWithShape="0">
                <a:srgbClr val="000000">
                  <a:alpha val="50000"/>
                </a:srgbClr>
              </a:outerShdw>
            </a:effectLst>
            <a:uFillTx/>
            <a:latin typeface="+mn-lt"/>
            <a:ea typeface="+mn-ea"/>
            <a:cs typeface="+mn-cs"/>
            <a:sym typeface="Palatino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515151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4000" b="0" i="0" u="none" strike="noStrike" cap="none" spc="0" normalizeH="0" baseline="0">
            <a:ln>
              <a:noFill/>
            </a:ln>
            <a:solidFill>
              <a:srgbClr val="515151"/>
            </a:solidFill>
            <a:effectLst/>
            <a:uFillTx/>
            <a:latin typeface="+mn-lt"/>
            <a:ea typeface="+mn-ea"/>
            <a:cs typeface="+mn-cs"/>
            <a:sym typeface="Palatino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Copperplate"/>
        <a:ea typeface="Copperplate"/>
        <a:cs typeface="Copperplate"/>
      </a:majorFont>
      <a:minorFont>
        <a:latin typeface="Palatino"/>
        <a:ea typeface="Palatino"/>
        <a:cs typeface="Palatino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25400" cap="flat">
          <a:solidFill>
            <a:srgbClr val="515151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4000" b="0" i="0" u="none" strike="noStrike" cap="none" spc="0" normalizeH="0" baseline="0">
            <a:ln>
              <a:noFill/>
            </a:ln>
            <a:solidFill>
              <a:srgbClr val="F3F1D8"/>
            </a:solidFill>
            <a:effectLst>
              <a:outerShdw blurRad="25400" dist="12700" dir="16200000" rotWithShape="0">
                <a:srgbClr val="000000">
                  <a:alpha val="50000"/>
                </a:srgbClr>
              </a:outerShdw>
            </a:effectLst>
            <a:uFillTx/>
            <a:latin typeface="+mn-lt"/>
            <a:ea typeface="+mn-ea"/>
            <a:cs typeface="+mn-cs"/>
            <a:sym typeface="Palatino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515151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4000" b="0" i="0" u="none" strike="noStrike" cap="none" spc="0" normalizeH="0" baseline="0">
            <a:ln>
              <a:noFill/>
            </a:ln>
            <a:solidFill>
              <a:srgbClr val="515151"/>
            </a:solidFill>
            <a:effectLst/>
            <a:uFillTx/>
            <a:latin typeface="+mn-lt"/>
            <a:ea typeface="+mn-ea"/>
            <a:cs typeface="+mn-cs"/>
            <a:sym typeface="Palatino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805</TotalTime>
  <Words>1726</Words>
  <Application>Microsoft Macintosh PowerPoint</Application>
  <PresentationFormat>Custom</PresentationFormat>
  <Paragraphs>231</Paragraphs>
  <Slides>31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43" baseType="lpstr">
      <vt:lpstr>Avenir Book</vt:lpstr>
      <vt:lpstr>Avenir Book Oblique</vt:lpstr>
      <vt:lpstr>Avenir Heavy</vt:lpstr>
      <vt:lpstr>Bodoni SvtyTwo ITC TT-Book</vt:lpstr>
      <vt:lpstr>Copperplate</vt:lpstr>
      <vt:lpstr>Helvetica</vt:lpstr>
      <vt:lpstr>Lucida Grande</vt:lpstr>
      <vt:lpstr>Microsoft Sans Serif</vt:lpstr>
      <vt:lpstr>Palatino</vt:lpstr>
      <vt:lpstr>Times New Roman</vt:lpstr>
      <vt:lpstr>Zapf Dingbats</vt:lpstr>
      <vt:lpstr>White</vt:lpstr>
      <vt:lpstr>recent results of dark sector searches with the BaBar experiment</vt:lpstr>
      <vt:lpstr>BaBar experiment</vt:lpstr>
      <vt:lpstr>Hidden sector dm</vt:lpstr>
      <vt:lpstr>Searches presented today</vt:lpstr>
      <vt:lpstr>Axion-like particles</vt:lpstr>
      <vt:lpstr>Axion-like particles</vt:lpstr>
      <vt:lpstr>Axion-like particles</vt:lpstr>
      <vt:lpstr>Axion-like particles</vt:lpstr>
      <vt:lpstr>dm bound state: darkonium</vt:lpstr>
      <vt:lpstr>darkonium results</vt:lpstr>
      <vt:lpstr>b-mesogenesis</vt:lpstr>
      <vt:lpstr>b-mesogenesis</vt:lpstr>
      <vt:lpstr>b-mesogenesis results</vt:lpstr>
      <vt:lpstr>summary</vt:lpstr>
      <vt:lpstr>PowerPoint Presentation</vt:lpstr>
      <vt:lpstr>ALP selections</vt:lpstr>
      <vt:lpstr>ALP selections</vt:lpstr>
      <vt:lpstr>ALP signal extraction</vt:lpstr>
      <vt:lpstr>ALP fit properties</vt:lpstr>
      <vt:lpstr>ALP SYSTEMATICS</vt:lpstr>
      <vt:lpstr>darkonium results</vt:lpstr>
      <vt:lpstr>darkonium results</vt:lpstr>
      <vt:lpstr>darkonium: resolution</vt:lpstr>
      <vt:lpstr>darkonium: long-lived a’</vt:lpstr>
      <vt:lpstr>darkonium: long-lived a’</vt:lpstr>
      <vt:lpstr>b-mesogenesis</vt:lpstr>
      <vt:lpstr>b-mesogenesis</vt:lpstr>
      <vt:lpstr>b-mesogenesis</vt:lpstr>
      <vt:lpstr>b-mesogenesis</vt:lpstr>
      <vt:lpstr>b-mesogenesis results</vt:lpstr>
      <vt:lpstr>b-mesogenesis results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recent results of dark sector searches with the BaBar experiment</dc:title>
  <cp:lastModifiedBy>Brian Shuve</cp:lastModifiedBy>
  <cp:revision>48</cp:revision>
  <dcterms:modified xsi:type="dcterms:W3CDTF">2023-06-28T04:22:34Z</dcterms:modified>
</cp:coreProperties>
</file>