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ink/ink13.xml" ContentType="application/inkml+xml"/>
  <Override PartName="/ppt/ink/ink14.xml" ContentType="application/inkml+xml"/>
  <Override PartName="/ppt/ink/ink15.xml" ContentType="application/inkml+xml"/>
  <Override PartName="/ppt/ink/ink16.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57"/>
  </p:notesMasterIdLst>
  <p:handoutMasterIdLst>
    <p:handoutMasterId r:id="rId58"/>
  </p:handoutMasterIdLst>
  <p:sldIdLst>
    <p:sldId id="352" r:id="rId5"/>
    <p:sldId id="605" r:id="rId6"/>
    <p:sldId id="606" r:id="rId7"/>
    <p:sldId id="607" r:id="rId8"/>
    <p:sldId id="612" r:id="rId9"/>
    <p:sldId id="343" r:id="rId10"/>
    <p:sldId id="341" r:id="rId11"/>
    <p:sldId id="613" r:id="rId12"/>
    <p:sldId id="538" r:id="rId13"/>
    <p:sldId id="539" r:id="rId14"/>
    <p:sldId id="540" r:id="rId15"/>
    <p:sldId id="541" r:id="rId16"/>
    <p:sldId id="347" r:id="rId17"/>
    <p:sldId id="348" r:id="rId18"/>
    <p:sldId id="544" r:id="rId19"/>
    <p:sldId id="614" r:id="rId20"/>
    <p:sldId id="326" r:id="rId21"/>
    <p:sldId id="409" r:id="rId22"/>
    <p:sldId id="424" r:id="rId23"/>
    <p:sldId id="359" r:id="rId24"/>
    <p:sldId id="425" r:id="rId25"/>
    <p:sldId id="351" r:id="rId26"/>
    <p:sldId id="437" r:id="rId27"/>
    <p:sldId id="340" r:id="rId28"/>
    <p:sldId id="619" r:id="rId29"/>
    <p:sldId id="362" r:id="rId30"/>
    <p:sldId id="360" r:id="rId31"/>
    <p:sldId id="361" r:id="rId32"/>
    <p:sldId id="620" r:id="rId33"/>
    <p:sldId id="547" r:id="rId34"/>
    <p:sldId id="433" r:id="rId35"/>
    <p:sldId id="355" r:id="rId36"/>
    <p:sldId id="434" r:id="rId37"/>
    <p:sldId id="435" r:id="rId38"/>
    <p:sldId id="356" r:id="rId39"/>
    <p:sldId id="548" r:id="rId40"/>
    <p:sldId id="367" r:id="rId41"/>
    <p:sldId id="368" r:id="rId42"/>
    <p:sldId id="370" r:id="rId43"/>
    <p:sldId id="615" r:id="rId44"/>
    <p:sldId id="617" r:id="rId45"/>
    <p:sldId id="399" r:id="rId46"/>
    <p:sldId id="621" r:id="rId47"/>
    <p:sldId id="412" r:id="rId48"/>
    <p:sldId id="413" r:id="rId49"/>
    <p:sldId id="596" r:id="rId50"/>
    <p:sldId id="486" r:id="rId51"/>
    <p:sldId id="616" r:id="rId52"/>
    <p:sldId id="601" r:id="rId53"/>
    <p:sldId id="622" r:id="rId54"/>
    <p:sldId id="394" r:id="rId55"/>
    <p:sldId id="623" r:id="rId56"/>
  </p:sldIdLst>
  <p:sldSz cx="9144000" cy="6858000" type="screen4x3"/>
  <p:notesSz cx="6881813" cy="10002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D428054-C7CB-4E2B-8BBB-CEC61A032670}">
          <p14:sldIdLst>
            <p14:sldId id="352"/>
            <p14:sldId id="605"/>
            <p14:sldId id="606"/>
            <p14:sldId id="607"/>
            <p14:sldId id="612"/>
          </p14:sldIdLst>
        </p14:section>
        <p14:section name="PET Overview" id="{37E9B639-C3D8-4410-A668-11871FB595E9}">
          <p14:sldIdLst>
            <p14:sldId id="343"/>
            <p14:sldId id="341"/>
            <p14:sldId id="613"/>
            <p14:sldId id="538"/>
            <p14:sldId id="539"/>
            <p14:sldId id="540"/>
            <p14:sldId id="541"/>
            <p14:sldId id="347"/>
            <p14:sldId id="348"/>
            <p14:sldId id="544"/>
            <p14:sldId id="614"/>
            <p14:sldId id="326"/>
            <p14:sldId id="409"/>
            <p14:sldId id="424"/>
            <p14:sldId id="359"/>
            <p14:sldId id="425"/>
            <p14:sldId id="351"/>
            <p14:sldId id="437"/>
            <p14:sldId id="340"/>
            <p14:sldId id="619"/>
            <p14:sldId id="362"/>
            <p14:sldId id="360"/>
            <p14:sldId id="361"/>
            <p14:sldId id="620"/>
            <p14:sldId id="547"/>
            <p14:sldId id="433"/>
            <p14:sldId id="355"/>
            <p14:sldId id="434"/>
            <p14:sldId id="435"/>
            <p14:sldId id="356"/>
            <p14:sldId id="548"/>
            <p14:sldId id="367"/>
            <p14:sldId id="368"/>
            <p14:sldId id="370"/>
            <p14:sldId id="615"/>
            <p14:sldId id="617"/>
            <p14:sldId id="399"/>
            <p14:sldId id="621"/>
            <p14:sldId id="412"/>
            <p14:sldId id="413"/>
            <p14:sldId id="596"/>
            <p14:sldId id="486"/>
            <p14:sldId id="616"/>
            <p14:sldId id="601"/>
          </p14:sldIdLst>
        </p14:section>
        <p14:section name="SIRF" id="{64AD40EE-CC0E-4A26-B737-6EA2F1FD4E6C}">
          <p14:sldIdLst/>
        </p14:section>
        <p14:section name="Resources" id="{4AF3E814-D49C-4124-86AE-5B5C76EC2C4E}">
          <p14:sldIdLst>
            <p14:sldId id="622"/>
          </p14:sldIdLst>
        </p14:section>
        <p14:section name="The End" id="{2C9B6068-D10B-41BE-B190-68761D0579C6}">
          <p14:sldIdLst>
            <p14:sldId id="394"/>
            <p14:sldId id="623"/>
          </p14:sldIdLst>
        </p14:section>
        <p14:section name="backup" id="{CDCE7C45-857E-4C91-B7F5-F6CF3B9A0D57}">
          <p14:sldIdLst/>
        </p14:section>
      </p14:sectionLst>
    </p:ext>
    <p:ext uri="{EFAFB233-063F-42B5-8137-9DF3F51BA10A}">
      <p15:sldGuideLst xmlns:p15="http://schemas.microsoft.com/office/powerpoint/2012/main">
        <p15:guide id="1" orient="horz" pos="1888" userDrawn="1">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ielemans, Kris"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3ABE367-035B-4996-9F99-08147276C147}" v="1906" dt="2023-01-27T07:33:02.6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48" autoAdjust="0"/>
  </p:normalViewPr>
  <p:slideViewPr>
    <p:cSldViewPr snapToGrid="0">
      <p:cViewPr varScale="1">
        <p:scale>
          <a:sx n="71" d="100"/>
          <a:sy n="71" d="100"/>
        </p:scale>
        <p:origin x="864" y="53"/>
      </p:cViewPr>
      <p:guideLst>
        <p:guide orient="horz" pos="1888"/>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1879"/>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sz="quarter" idx="1"/>
          </p:nvPr>
        </p:nvSpPr>
        <p:spPr>
          <a:xfrm>
            <a:off x="3898102" y="0"/>
            <a:ext cx="2982119" cy="501879"/>
          </a:xfrm>
          <a:prstGeom prst="rect">
            <a:avLst/>
          </a:prstGeom>
        </p:spPr>
        <p:txBody>
          <a:bodyPr vert="horz" lIns="96478" tIns="48239" rIns="96478" bIns="48239" rtlCol="0"/>
          <a:lstStyle>
            <a:lvl1pPr algn="r">
              <a:defRPr sz="1300"/>
            </a:lvl1pPr>
          </a:lstStyle>
          <a:p>
            <a:fld id="{12252A5B-EAF6-4552-911C-904095297D36}" type="datetimeFigureOut">
              <a:rPr lang="en-GB" smtClean="0"/>
              <a:t>27/01/2023</a:t>
            </a:fld>
            <a:endParaRPr lang="en-GB"/>
          </a:p>
        </p:txBody>
      </p:sp>
      <p:sp>
        <p:nvSpPr>
          <p:cNvPr id="4" name="Footer Placeholder 3"/>
          <p:cNvSpPr>
            <a:spLocks noGrp="1"/>
          </p:cNvSpPr>
          <p:nvPr>
            <p:ph type="ftr" sz="quarter" idx="2"/>
          </p:nvPr>
        </p:nvSpPr>
        <p:spPr>
          <a:xfrm>
            <a:off x="0" y="9500961"/>
            <a:ext cx="2982119" cy="501878"/>
          </a:xfrm>
          <a:prstGeom prst="rect">
            <a:avLst/>
          </a:prstGeom>
        </p:spPr>
        <p:txBody>
          <a:bodyPr vert="horz" lIns="96478" tIns="48239" rIns="96478" bIns="48239" rtlCol="0" anchor="b"/>
          <a:lstStyle>
            <a:lvl1pPr algn="l">
              <a:defRPr sz="1300"/>
            </a:lvl1pPr>
          </a:lstStyle>
          <a:p>
            <a:endParaRPr lang="en-GB"/>
          </a:p>
        </p:txBody>
      </p:sp>
      <p:sp>
        <p:nvSpPr>
          <p:cNvPr id="5" name="Slide Number Placeholder 4"/>
          <p:cNvSpPr>
            <a:spLocks noGrp="1"/>
          </p:cNvSpPr>
          <p:nvPr>
            <p:ph type="sldNum" sz="quarter" idx="3"/>
          </p:nvPr>
        </p:nvSpPr>
        <p:spPr>
          <a:xfrm>
            <a:off x="3898102" y="9500961"/>
            <a:ext cx="2982119" cy="501878"/>
          </a:xfrm>
          <a:prstGeom prst="rect">
            <a:avLst/>
          </a:prstGeom>
        </p:spPr>
        <p:txBody>
          <a:bodyPr vert="horz" lIns="96478" tIns="48239" rIns="96478" bIns="48239" rtlCol="0" anchor="b"/>
          <a:lstStyle>
            <a:lvl1pPr algn="r">
              <a:defRPr sz="1300"/>
            </a:lvl1pPr>
          </a:lstStyle>
          <a:p>
            <a:fld id="{05BC5ACB-50F2-4017-B391-8EFF13DD61B3}" type="slidenum">
              <a:rPr lang="en-GB" smtClean="0"/>
              <a:t>‹#›</a:t>
            </a:fld>
            <a:endParaRPr lang="en-GB"/>
          </a:p>
        </p:txBody>
      </p:sp>
    </p:spTree>
    <p:extLst>
      <p:ext uri="{BB962C8B-B14F-4D97-AF65-F5344CB8AC3E}">
        <p14:creationId xmlns:p14="http://schemas.microsoft.com/office/powerpoint/2010/main" val="99828004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3:41.122"/>
    </inkml:context>
    <inkml:brush xml:id="br0">
      <inkml:brushProperty name="width" value="0.05" units="cm"/>
      <inkml:brushProperty name="height" value="0.05" units="cm"/>
      <inkml:brushProperty name="color" value="#E71224"/>
    </inkml:brush>
  </inkml:definitions>
  <inkml:trace contextRef="#ctx0" brushRef="#br0">0 0 24575,'3'2'0,"-1"1"0,0-1 0,0 0 0,-1 0 0,1 1 0,0-1 0,-1 1 0,1 0 0,-1-1 0,2 7 0,1 0 0,32 73 0,-4 0 0,29 120 0,6 16 0,-15-86 0,6-3 0,5-3 0,6-3 0,121 164 0,-117-192 0,4-3 0,157 144 0,205 131 0,222 147 0,-264-210 0,-27-22 0,223 185 0,939 663 0,-1351-1014 0,4-8 0,5-8 0,225 84 0,-205-91 0,225 138 0,-328-171 0,562 267 0,-337-173 0,105 28 0,13-28 0,-325-112 0,-24-9 0,574 201 0,-425-152 0,453 88 0,-338-93 0,287 49 0,-302-58 0,-45-7 0,212-19 0,-430-37 0,-43-2 0,0-1 0,0-3 0,82-11 0,34-9 0,-15 2 0,-116 15 0,0 1 0,29 0 0,-58 3 0,0 12-1365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50.877"/>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6:07.691"/>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6:20.631"/>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7:32:57.426"/>
    </inkml:context>
    <inkml:brush xml:id="br0">
      <inkml:brushProperty name="width" value="0.05" units="cm"/>
      <inkml:brushProperty name="height" value="0.05" units="cm"/>
      <inkml:brushProperty name="color" value="#F6630D"/>
    </inkml:brush>
  </inkml:definitions>
  <inkml:trace contextRef="#ctx0" brushRef="#br0">1 1 24575,'0'0'-1365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7:33:00.249"/>
    </inkml:context>
    <inkml:brush xml:id="br0">
      <inkml:brushProperty name="width" value="0.05" units="cm"/>
      <inkml:brushProperty name="height" value="0.05" units="cm"/>
      <inkml:brushProperty name="color" value="#F6630D"/>
    </inkml:brush>
  </inkml:definitions>
  <inkml:trace contextRef="#ctx0" brushRef="#br0">3383 1063 24575,'0'0'0,"0"0"0,0 0 0,0 0 0,0 0 0,0 0 0,0 0 0,0 0 0,-9-19 0,-7 0 0,1 1 0,-2 0 0,-1 1 0,-28-21 0,-84-51 0,88 62 0,-209-121 0,209 127 0,-1 2 0,0 2 0,-1 1 0,-57-11 0,-15 7 0,0 6 0,-1 4 0,0 6 0,0 5 0,0 5 0,1 5 0,-208 47 0,-137 67 0,388-99 0,2 2 0,0 4 0,3 3 0,-76 51 0,85-41 0,2 2 0,2 3 0,2 2 0,2 3 0,-47 67 0,77-92 0,1 2 0,1 1 0,2 0 0,1 1 0,2 1 0,1 0 0,2 1 0,1 0 0,2 1 0,2 0 0,1 0 0,2 1 0,1-1 0,7 75 0,2-73 0,1 1 0,2-2 0,2 1 0,1-1 0,2-1 0,2-1 0,21 36 0,-24-51 0,0 0 0,2 0 0,0-2 0,1 0 0,1 0 0,1-2 0,31 23 0,-19-19 0,0-2 0,2-1 0,0-2 0,55 20 0,-5-12 0,1-3 0,0-4 0,145 11 0,-93-20 0,142-11 0,137-28 0,-294 21 0,36-3 0,611-82 0,-738 89 0,366-86 0,-301 65 0,0-4 0,95-47 0,-134 51 0,-2-3 0,0-2 0,56-45 0,-82 55 0,-2-1 0,-1-2 0,-1 0 0,0-1 0,-3-2 0,0 0 0,18-34 0,-28 42 0,-2 0 0,0-1 0,-2 0 0,0 0 0,-1 0 0,-1-1 0,3-44 0,-6 36 0,-2 0 0,-2-1 0,-1 2 0,-1-1 0,-10-39 0,-4 12 0,-2 0 0,-3 1 0,-2 1 0,-2 1 0,-49-69 0,13 30 0,-4 4 0,-3 2 0,-5 4 0,-3 3 0,-4 3 0,-129-93 0,148 128 0,-2 2 0,-2 3 0,-1 3 0,-2 3 0,-1 3 0,-1 4 0,-1 2 0,-2 4 0,1 3 0,-136-10 0,60 18 0,0 7 0,1 6 0,-1 6 0,-204 45 0,316-48-1365,22-2-5461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7:33:06.974"/>
    </inkml:context>
    <inkml:brush xml:id="br0">
      <inkml:brushProperty name="width" value="0.05" units="cm"/>
      <inkml:brushProperty name="height" value="0.05" units="cm"/>
      <inkml:brushProperty name="color" value="#F6630D"/>
    </inkml:brush>
  </inkml:definitions>
  <inkml:trace contextRef="#ctx0" brushRef="#br0">4974 524 24575,'-24'-3'0,"14"-4"0,-1 1 0,-18-17 0,-19-11 0,-45-13 0,-123-43 0,-107-14 0,255 88 0,0 4 0,-1 2 0,-90 0 0,-32-4 0,149 9 0,-628-89 0,330 49 0,265 42 0,-1 3 0,-115 15 0,-237 72 0,255-39 0,-173 41 0,-107 20 0,245-32 0,67-23 0,90-35 0,2 3 0,-79 44 0,100-48 0,0 1 0,2 1 0,0 1 0,1 1 0,-35 41 0,48-47 0,0 1 0,2 0 0,0 0 0,0 1 0,2 1 0,0 0 0,1 0 0,1 0 0,1 1 0,1 0 0,1 0 0,0 0 0,1 0 0,2 0 0,0 0 0,1 1 0,1-1 0,0 0 0,2 0 0,1 0 0,0-1 0,1 0 0,1 0 0,1 0 0,14 23 0,-5-11 0,1-2 0,23 29 0,-30-45 0,0-1 0,1 0 0,1 0 0,0-1 0,0-1 0,20 12 0,14 3 0,0-2 0,2-2 0,93 27 0,161 15 0,-77-36 0,-83-11 0,197 15 0,-252-24 0,-54-5 0,259 33 0,-125 0 0,261 22 0,-80-31 0,-245-17 0,14-5 0,223-22 0,15 0 0,312-5 0,-379-5 0,30-12 0,-61 4 0,-117 22 0,284-15 0,179-2 0,-581 28 0,246-34 0,-232 29 0,0-2 0,-1-1 0,0-2 0,-1-1 0,40-23 0,-60 29 0,1 0 0,-2-1 0,1-1 0,-2 0 0,1-1 0,-1-1 0,-1 0 0,0 0 0,13-19 0,-19 23 0,13-19 0,-2 0 0,0-1 0,13-32 0,-26 51 0,-1 0 0,0-1 0,-1 1 0,0-1 0,0 1 0,-1-1 0,0 0 0,0 1 0,-1-1 0,-1 0 0,0 0 0,0 1 0,0-1 0,-6-16 0,-3 2 0,0 1 0,-1 0 0,-1 1 0,-2 0 0,0 1 0,-26-30 0,5 12 0,-2 2 0,-49-38 0,9 16 0,-3 4 0,-2 3 0,-2 3 0,-3 5 0,-1 3 0,-2 4 0,-132-36 0,97 42 0,-2 6 0,0 5 0,-1 5 0,-1 6 0,-146 9 0,-853 92-1219,703-50 934,-58 2-829,461-43-4459</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7:33:23.080"/>
    </inkml:context>
    <inkml:brush xml:id="br0">
      <inkml:brushProperty name="width" value="0.05" units="cm"/>
      <inkml:brushProperty name="height" value="0.05" units="cm"/>
      <inkml:brushProperty name="color" value="#F6630D"/>
    </inkml:brush>
  </inkml:definitions>
  <inkml:trace contextRef="#ctx0" brushRef="#br0">5296 725 24575,'-34'-11'0,"-149"-46"0,-19-8 0,48 7 0,-225-53 0,-7 1 0,100 24 0,-6 25 0,-440-16 0,573 70 0,-248 18 0,286 2 0,1 5 0,-195 55 0,231-46 0,1 5 0,2 2 0,2 5 0,1 2 0,2 5 0,-74 57 0,-156 140 0,239-183 0,3 3 0,-76 95 0,92-98 0,-100 138 0,127-167 0,2 1 0,1 1 0,2 1 0,-18 53 0,30-75 0,1-1 0,1 1 0,0-1 0,1 1 0,0 0 0,1-1 0,0 1 0,1 0 0,0 0 0,0-1 0,2 1 0,-1-1 0,2 0 0,5 16 0,-1-10 0,1-1 0,1 0 0,0 0 0,1-1 0,0-1 0,1 1 0,1-2 0,20 18 0,8 2 0,2-2 0,1-2 0,1-1 0,67 29 0,204 65 0,486 95 0,-417-121 0,83 12 0,608 62 0,-139-92 0,-643-67 0,418-38 0,288-89 0,-986 114 0,785-134 0,-544 76 0,269-103 0,-302 75 0,-4-9 0,-5-11 0,214-143 0,-361 208 0,97-81 0,-145 109 0,-1-1 0,-1-1 0,0-1 0,-2 0 0,0 0 0,-1-2 0,0 0 0,-2 0 0,-1-1 0,9-23 0,-16 32 0,-1 0 0,0 0 0,-1 0 0,0 0 0,-1 1 0,0-1 0,-1 0 0,0 0 0,-1 0 0,0 0 0,-1 0 0,0 1 0,-6-12 0,-6-13 0,-1 1 0,-37-57 0,29 56 0,-2 1 0,-1 2 0,-39-38 0,-103-78 0,79 81 0,-3 5 0,-3 3 0,-2 5 0,-200-81 0,108 67 0,-369-81 0,-90 53 0,-9 61 0,-430 40-2709,768 14 1355,-444 82 0,594-65 1354,2 8 0,2 8 0,2 6 0,2 8 0,-188 105 0,160-60 0,-296 229 0,475-330 12,-10 8-250,-34 33 1,45-37-2074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4:29.205"/>
    </inkml:context>
    <inkml:brush xml:id="br0">
      <inkml:brushProperty name="width" value="0.05" units="cm"/>
      <inkml:brushProperty name="height" value="0.05" units="cm"/>
      <inkml:brushProperty name="color" value="#5B2D90"/>
    </inkml:brush>
  </inkml:definitions>
  <inkml:trace contextRef="#ctx0" brushRef="#br0">1 0 24575,'2'5'0,"-1"-1"0,1 0 0,0 0 0,1 0 0,-1 0 0,1 0 0,0 0 0,0-1 0,0 1 0,0-1 0,1 0 0,4 4 0,3 3 0,34 37 0,-2 1 0,-3 1 0,-1 3 0,41 73 0,120 319 0,-131-277 0,72 120 0,-40-89 0,55 142 0,71 146 0,-199-437 0,1-1 0,36 46 0,79 83 0,-61-79 0,-21-25 0,3-2 0,4-3 0,111 86 0,172 153 0,-64-52 0,-63-62 0,78 61 0,-3-14 0,187 137 0,54-19 0,-324-212 0,170 111 0,16-23 0,-233-150 0,175 98 0,-268-142 0,1-4 0,96 32 0,-33-15 0,-53-16 0,109 40 0,-117-50 0,-1 3 0,91 49 0,-39-8 0,217 82 0,-94-47 0,16 6 0,-157-73 0,259 85 0,-252-89 0,142 20 0,-194-44 0,578 66 0,-227-52 0,-127 8 0,-191-18 0,110 3 0,47 8 0,-46-1 0,29-12 0,261-19 0,-293-19 0,-17 2 0,706-15-1365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06.643"/>
    </inkml:context>
    <inkml:brush xml:id="br0">
      <inkml:brushProperty name="width" value="0.05" units="cm"/>
      <inkml:brushProperty name="height" value="0.05" units="cm"/>
      <inkml:brushProperty name="color" value="#5B2D90"/>
    </inkml:brush>
  </inkml:definitions>
  <inkml:trace contextRef="#ctx0" brushRef="#br0">0 0 24575,'0'0'-8191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08.100"/>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09.034"/>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09.566"/>
    </inkml:context>
    <inkml:brush xml:id="br0">
      <inkml:brushProperty name="width" value="0.05" units="cm"/>
      <inkml:brushProperty name="height" value="0.05" units="cm"/>
      <inkml:brushProperty name="color" value="#5B2D90"/>
    </inkml:brush>
  </inkml:definitions>
  <inkml:trace contextRef="#ctx0" brushRef="#br0">1 1 24575,'0'0'-8191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18.671"/>
    </inkml:context>
    <inkml:brush xml:id="br0">
      <inkml:brushProperty name="width" value="0.05" units="cm"/>
      <inkml:brushProperty name="height" value="0.05" units="cm"/>
      <inkml:brushProperty name="color" value="#5B2D90"/>
    </inkml:brush>
  </inkml:definitions>
  <inkml:trace contextRef="#ctx0" brushRef="#br0">0 0 24575,'0'0'-8191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48.551"/>
    </inkml:context>
    <inkml:brush xml:id="br0">
      <inkml:brushProperty name="width" value="0.05" units="cm"/>
      <inkml:brushProperty name="height" value="0.05" units="cm"/>
      <inkml:brushProperty name="color" value="#5B2D90"/>
    </inkml:brush>
  </inkml:definitions>
  <inkml:trace contextRef="#ctx0" brushRef="#br0">0 1 24575,'0'0'-8191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7T02:35:49.887"/>
    </inkml:context>
    <inkml:brush xml:id="br0">
      <inkml:brushProperty name="width" value="0.05" units="cm"/>
      <inkml:brushProperty name="height" value="0.05" units="cm"/>
      <inkml:brushProperty name="color" value="#5B2D90"/>
    </inkml:brush>
  </inkml:definitions>
  <inkml:trace contextRef="#ctx0" brushRef="#br0">0 1 24575,'0'0'-8191</inkml:trace>
  <inkml:trace contextRef="#ctx0" brushRef="#br0" timeOffset="1">0 1 24575,'0'0'-8191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500142"/>
          </a:xfrm>
          <a:prstGeom prst="rect">
            <a:avLst/>
          </a:prstGeom>
        </p:spPr>
        <p:txBody>
          <a:bodyPr vert="horz" lIns="96478" tIns="48239" rIns="96478" bIns="48239" rtlCol="0"/>
          <a:lstStyle>
            <a:lvl1pPr algn="l">
              <a:defRPr sz="1300"/>
            </a:lvl1pPr>
          </a:lstStyle>
          <a:p>
            <a:endParaRPr lang="en-GB"/>
          </a:p>
        </p:txBody>
      </p:sp>
      <p:sp>
        <p:nvSpPr>
          <p:cNvPr id="3" name="Date Placeholder 2"/>
          <p:cNvSpPr>
            <a:spLocks noGrp="1"/>
          </p:cNvSpPr>
          <p:nvPr>
            <p:ph type="dt" idx="1"/>
          </p:nvPr>
        </p:nvSpPr>
        <p:spPr>
          <a:xfrm>
            <a:off x="3898102" y="0"/>
            <a:ext cx="2982119" cy="500142"/>
          </a:xfrm>
          <a:prstGeom prst="rect">
            <a:avLst/>
          </a:prstGeom>
        </p:spPr>
        <p:txBody>
          <a:bodyPr vert="horz" lIns="96478" tIns="48239" rIns="96478" bIns="48239" rtlCol="0"/>
          <a:lstStyle>
            <a:lvl1pPr algn="r">
              <a:defRPr sz="1300"/>
            </a:lvl1pPr>
          </a:lstStyle>
          <a:p>
            <a:fld id="{EA941430-5880-47F6-8C3D-62AECA83623C}" type="datetimeFigureOut">
              <a:rPr lang="en-US" smtClean="0"/>
              <a:pPr/>
              <a:t>1/27/2023</a:t>
            </a:fld>
            <a:endParaRPr lang="en-GB"/>
          </a:p>
        </p:txBody>
      </p:sp>
      <p:sp>
        <p:nvSpPr>
          <p:cNvPr id="4" name="Slide Image Placeholder 3"/>
          <p:cNvSpPr>
            <a:spLocks noGrp="1" noRot="1" noChangeAspect="1"/>
          </p:cNvSpPr>
          <p:nvPr>
            <p:ph type="sldImg" idx="2"/>
          </p:nvPr>
        </p:nvSpPr>
        <p:spPr>
          <a:xfrm>
            <a:off x="942975" y="750888"/>
            <a:ext cx="4997450" cy="3749675"/>
          </a:xfrm>
          <a:prstGeom prst="rect">
            <a:avLst/>
          </a:prstGeom>
          <a:noFill/>
          <a:ln w="12700">
            <a:solidFill>
              <a:prstClr val="black"/>
            </a:solidFill>
          </a:ln>
        </p:spPr>
        <p:txBody>
          <a:bodyPr vert="horz" lIns="96478" tIns="48239" rIns="96478" bIns="48239" rtlCol="0" anchor="ctr"/>
          <a:lstStyle/>
          <a:p>
            <a:endParaRPr lang="en-GB"/>
          </a:p>
        </p:txBody>
      </p:sp>
      <p:sp>
        <p:nvSpPr>
          <p:cNvPr id="5" name="Notes Placeholder 4"/>
          <p:cNvSpPr>
            <a:spLocks noGrp="1"/>
          </p:cNvSpPr>
          <p:nvPr>
            <p:ph type="body" sz="quarter" idx="3"/>
          </p:nvPr>
        </p:nvSpPr>
        <p:spPr>
          <a:xfrm>
            <a:off x="688182" y="4751348"/>
            <a:ext cx="5505450" cy="4501277"/>
          </a:xfrm>
          <a:prstGeom prst="rect">
            <a:avLst/>
          </a:prstGeom>
        </p:spPr>
        <p:txBody>
          <a:bodyPr vert="horz" lIns="96478" tIns="48239" rIns="96478" bIns="4823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00960"/>
            <a:ext cx="2982119" cy="500142"/>
          </a:xfrm>
          <a:prstGeom prst="rect">
            <a:avLst/>
          </a:prstGeom>
        </p:spPr>
        <p:txBody>
          <a:bodyPr vert="horz" lIns="96478" tIns="48239" rIns="96478" bIns="48239" rtlCol="0" anchor="b"/>
          <a:lstStyle>
            <a:lvl1pPr algn="l">
              <a:defRPr sz="1300"/>
            </a:lvl1pPr>
          </a:lstStyle>
          <a:p>
            <a:endParaRPr lang="en-GB"/>
          </a:p>
        </p:txBody>
      </p:sp>
      <p:sp>
        <p:nvSpPr>
          <p:cNvPr id="7" name="Slide Number Placeholder 6"/>
          <p:cNvSpPr>
            <a:spLocks noGrp="1"/>
          </p:cNvSpPr>
          <p:nvPr>
            <p:ph type="sldNum" sz="quarter" idx="5"/>
          </p:nvPr>
        </p:nvSpPr>
        <p:spPr>
          <a:xfrm>
            <a:off x="3898102" y="9500960"/>
            <a:ext cx="2982119" cy="500142"/>
          </a:xfrm>
          <a:prstGeom prst="rect">
            <a:avLst/>
          </a:prstGeom>
        </p:spPr>
        <p:txBody>
          <a:bodyPr vert="horz" lIns="96478" tIns="48239" rIns="96478" bIns="48239" rtlCol="0" anchor="b"/>
          <a:lstStyle>
            <a:lvl1pPr algn="r">
              <a:defRPr sz="1300"/>
            </a:lvl1pPr>
          </a:lstStyle>
          <a:p>
            <a:fld id="{33A4E785-4EFE-407F-8B6E-AC2074548470}" type="slidenum">
              <a:rPr lang="en-GB" smtClean="0"/>
              <a:pPr/>
              <a:t>‹#›</a:t>
            </a:fld>
            <a:endParaRPr lang="en-GB"/>
          </a:p>
        </p:txBody>
      </p:sp>
    </p:spTree>
    <p:extLst>
      <p:ext uri="{BB962C8B-B14F-4D97-AF65-F5344CB8AC3E}">
        <p14:creationId xmlns:p14="http://schemas.microsoft.com/office/powerpoint/2010/main" val="2494582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s://tomroelandts.com/articles/the-sirt-algorithm"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tomroelandts.com/articles/the-sirt-algorithm"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8A3191-ADDB-4196-899D-80B1E5D3A25B}" type="slidenum">
              <a:rPr lang="en-US"/>
              <a:pPr/>
              <a:t>6</a:t>
            </a:fld>
            <a:endParaRPr lang="en-US"/>
          </a:p>
        </p:txBody>
      </p:sp>
      <p:sp>
        <p:nvSpPr>
          <p:cNvPr id="7170" name="Rectangle 2"/>
          <p:cNvSpPr>
            <a:spLocks noGrp="1" noRot="1" noChangeAspect="1" noChangeArrowheads="1" noTextEdit="1"/>
          </p:cNvSpPr>
          <p:nvPr>
            <p:ph type="sldImg"/>
          </p:nvPr>
        </p:nvSpPr>
        <p:spPr>
          <a:xfrm>
            <a:off x="1217613" y="752475"/>
            <a:ext cx="4056062" cy="3041650"/>
          </a:xfrm>
          <a:ln>
            <a:noFill/>
          </a:ln>
        </p:spPr>
      </p:sp>
      <p:sp>
        <p:nvSpPr>
          <p:cNvPr id="7171" name="Rectangle 3"/>
          <p:cNvSpPr>
            <a:spLocks noGrp="1" noChangeArrowheads="1"/>
          </p:cNvSpPr>
          <p:nvPr>
            <p:ph type="body" idx="1"/>
          </p:nvPr>
        </p:nvSpPr>
        <p:spPr>
          <a:xfrm>
            <a:off x="914400" y="4357688"/>
            <a:ext cx="5029200" cy="4065587"/>
          </a:xfrm>
          <a:noFill/>
          <a:ln/>
        </p:spPr>
        <p:txBody>
          <a:bodyPr lIns="89154" tIns="43794" rIns="89154" bIns="43794"/>
          <a:lstStyle/>
          <a:p>
            <a:r>
              <a:rPr lang="en-AU"/>
              <a:t>This slide is a simplification. We will talk much more about this in future lectures.</a:t>
            </a:r>
          </a:p>
        </p:txBody>
      </p:sp>
    </p:spTree>
    <p:extLst>
      <p:ext uri="{BB962C8B-B14F-4D97-AF65-F5344CB8AC3E}">
        <p14:creationId xmlns:p14="http://schemas.microsoft.com/office/powerpoint/2010/main" val="3374509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normAutofit/>
              </a:bodyPr>
              <a:lstStyle/>
              <a:p>
                <a:r>
                  <a:rPr lang="en-GB" dirty="0"/>
                  <a:t>Again, depending on the definition of the Fourier Transform, we need some 1/(2pi)</a:t>
                </a:r>
                <a:r>
                  <a:rPr lang="en-GB" baseline="0" dirty="0"/>
                  <a:t> factors here, but they are just are global factors.</a:t>
                </a:r>
              </a:p>
              <a:p>
                <a:endParaRPr lang="en-GB" baseline="0" dirty="0"/>
              </a:p>
              <a:p>
                <a:r>
                  <a:rPr lang="en-GB" baseline="0" dirty="0"/>
                  <a:t>The red part of the last formula is the multiplication of </a:t>
                </a:r>
                <a14:m>
                  <m:oMath xmlns:m="http://schemas.openxmlformats.org/officeDocument/2006/math">
                    <m:r>
                      <a:rPr lang="en-GB" b="0" i="1" baseline="0" smtClean="0">
                        <a:latin typeface="Cambria Math" panose="02040503050406030204" pitchFamily="18" charset="0"/>
                      </a:rPr>
                      <m:t>1/|</m:t>
                    </m:r>
                    <m:r>
                      <a:rPr lang="en-GB" b="0" i="1" baseline="0" smtClean="0">
                        <a:latin typeface="Cambria Math" panose="02040503050406030204" pitchFamily="18" charset="0"/>
                      </a:rPr>
                      <m:t>𝑘</m:t>
                    </m:r>
                    <m:r>
                      <a:rPr lang="en-GB" b="0" i="1" baseline="0" smtClean="0">
                        <a:latin typeface="Cambria Math" panose="02040503050406030204" pitchFamily="18" charset="0"/>
                      </a:rPr>
                      <m:t>|</m:t>
                    </m:r>
                  </m:oMath>
                </a14:m>
                <a:r>
                  <a:rPr lang="en-GB" baseline="0" dirty="0"/>
                  <a:t> and the 2D Fourier Transform (FT) of  the image. This corresponds to a convolution of the </a:t>
                </a:r>
                <a:r>
                  <a:rPr lang="en-GB" baseline="0" dirty="0" err="1"/>
                  <a:t>backprojected</a:t>
                </a:r>
                <a:r>
                  <a:rPr lang="en-GB" baseline="0" dirty="0"/>
                  <a:t> image with a smoothing filter.. So, this formula says that the true image can be obtained by convolving the </a:t>
                </a:r>
                <a:r>
                  <a:rPr lang="en-GB" baseline="0" dirty="0" err="1"/>
                  <a:t>backprojected</a:t>
                </a:r>
                <a:r>
                  <a:rPr lang="en-GB" baseline="0" dirty="0"/>
                  <a:t> image with the corresponding sharpening filter (often called a 2D ramp-filter). </a:t>
                </a:r>
              </a:p>
              <a:p>
                <a:endParaRPr lang="en-GB" baseline="0" dirty="0"/>
              </a:p>
            </p:txBody>
          </p:sp>
        </mc:Choice>
        <mc:Fallback xmlns="">
          <p:sp>
            <p:nvSpPr>
              <p:cNvPr id="3" name="Notes Placeholder 2"/>
              <p:cNvSpPr>
                <a:spLocks noGrp="1"/>
              </p:cNvSpPr>
              <p:nvPr>
                <p:ph type="body" idx="1"/>
              </p:nvPr>
            </p:nvSpPr>
            <p:spPr/>
            <p:txBody>
              <a:bodyPr>
                <a:normAutofit/>
              </a:bodyPr>
              <a:lstStyle/>
              <a:p>
                <a:r>
                  <a:rPr lang="en-GB" dirty="0"/>
                  <a:t>Again, depending on the definition of the Fourier Transform, we need some 1/(2pi)</a:t>
                </a:r>
                <a:r>
                  <a:rPr lang="en-GB" baseline="0" dirty="0"/>
                  <a:t> factors here, but they are just are global factors.</a:t>
                </a:r>
              </a:p>
              <a:p>
                <a:endParaRPr lang="en-GB" baseline="0" dirty="0"/>
              </a:p>
              <a:p>
                <a:r>
                  <a:rPr lang="en-GB" baseline="0" dirty="0"/>
                  <a:t>The red part of the last formula is the multiplication of </a:t>
                </a:r>
                <a:r>
                  <a:rPr lang="en-GB" b="0" i="0" baseline="0">
                    <a:latin typeface="Cambria Math" panose="02040503050406030204" pitchFamily="18" charset="0"/>
                  </a:rPr>
                  <a:t>1/|𝑘|</a:t>
                </a:r>
                <a:r>
                  <a:rPr lang="en-GB" baseline="0" dirty="0"/>
                  <a:t> and the 2D Fourier Transform (FT) of  the image. This corresponds to a convolution of the </a:t>
                </a:r>
                <a:r>
                  <a:rPr lang="en-GB" baseline="0" dirty="0" err="1"/>
                  <a:t>backprojected</a:t>
                </a:r>
                <a:r>
                  <a:rPr lang="en-GB" baseline="0" dirty="0"/>
                  <a:t> image with a smoothing filter.. So, this formula says that the true image can be obtained by convolving the </a:t>
                </a:r>
                <a:r>
                  <a:rPr lang="en-GB" baseline="0" dirty="0" err="1"/>
                  <a:t>backprojected</a:t>
                </a:r>
                <a:r>
                  <a:rPr lang="en-GB" baseline="0" dirty="0"/>
                  <a:t> image with the corresponding sharpening filter (often called a 2D ramp-filter). </a:t>
                </a:r>
              </a:p>
              <a:p>
                <a:endParaRPr lang="en-GB" baseline="0" dirty="0"/>
              </a:p>
            </p:txBody>
          </p:sp>
        </mc:Fallback>
      </mc:AlternateContent>
      <p:sp>
        <p:nvSpPr>
          <p:cNvPr id="4" name="Slide Number Placeholder 3"/>
          <p:cNvSpPr>
            <a:spLocks noGrp="1"/>
          </p:cNvSpPr>
          <p:nvPr>
            <p:ph type="sldNum" sz="quarter" idx="10"/>
          </p:nvPr>
        </p:nvSpPr>
        <p:spPr/>
        <p:txBody>
          <a:bodyPr/>
          <a:lstStyle/>
          <a:p>
            <a:fld id="{D34A66A2-9BB1-4DA1-94C2-60FCB6DC98B2}" type="slidenum">
              <a:rPr lang="en-GB" smtClean="0"/>
              <a:pPr/>
              <a:t>15</a:t>
            </a:fld>
            <a:endParaRPr lang="en-GB"/>
          </a:p>
        </p:txBody>
      </p:sp>
    </p:spTree>
    <p:extLst>
      <p:ext uri="{BB962C8B-B14F-4D97-AF65-F5344CB8AC3E}">
        <p14:creationId xmlns:p14="http://schemas.microsoft.com/office/powerpoint/2010/main" val="4239127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16</a:t>
            </a:fld>
            <a:endParaRPr lang="en-GB"/>
          </a:p>
        </p:txBody>
      </p:sp>
    </p:spTree>
    <p:extLst>
      <p:ext uri="{BB962C8B-B14F-4D97-AF65-F5344CB8AC3E}">
        <p14:creationId xmlns:p14="http://schemas.microsoft.com/office/powerpoint/2010/main" val="4194971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We will be talking about attenuation, scatter and </a:t>
            </a:r>
            <a:r>
              <a:rPr lang="en-GB" err="1"/>
              <a:t>randoms</a:t>
            </a:r>
            <a:r>
              <a:rPr lang="en-GB"/>
              <a:t> later.</a:t>
            </a:r>
          </a:p>
          <a:p>
            <a:endParaRPr lang="en-GB"/>
          </a:p>
          <a:p>
            <a:r>
              <a:rPr lang="en-GB"/>
              <a:t>“Gaps” between detector blocks occur for some PET scanners, e.g. small ring radius and large detector blocks.</a:t>
            </a:r>
          </a:p>
        </p:txBody>
      </p:sp>
      <p:sp>
        <p:nvSpPr>
          <p:cNvPr id="4" name="Slide Number Placeholder 3"/>
          <p:cNvSpPr>
            <a:spLocks noGrp="1"/>
          </p:cNvSpPr>
          <p:nvPr>
            <p:ph type="sldNum" sz="quarter" idx="10"/>
          </p:nvPr>
        </p:nvSpPr>
        <p:spPr/>
        <p:txBody>
          <a:bodyPr/>
          <a:lstStyle/>
          <a:p>
            <a:fld id="{D34A66A2-9BB1-4DA1-94C2-60FCB6DC98B2}" type="slidenum">
              <a:rPr lang="en-GB" smtClean="0"/>
              <a:pPr/>
              <a:t>17</a:t>
            </a:fld>
            <a:endParaRPr lang="en-GB"/>
          </a:p>
        </p:txBody>
      </p:sp>
    </p:spTree>
    <p:extLst>
      <p:ext uri="{BB962C8B-B14F-4D97-AF65-F5344CB8AC3E}">
        <p14:creationId xmlns:p14="http://schemas.microsoft.com/office/powerpoint/2010/main" val="3724730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PET/SPECT/CT we often talk about “forward projecting” for modelling the acquisition process. This is because it is related to “line integrals” as we’ve seen. There’s more going on (such as attenuation and scatter etc), see later!</a:t>
            </a:r>
          </a:p>
          <a:p>
            <a:endParaRPr lang="en-GB"/>
          </a:p>
          <a:p>
            <a:r>
              <a:rPr lang="en-GB"/>
              <a:t>(Note that terminology is a bit unclear. Sometimes people say “forward projection” for the term without the background, sometimes it includes the background. Sorry. That’s life.)</a:t>
            </a:r>
          </a:p>
        </p:txBody>
      </p:sp>
      <p:sp>
        <p:nvSpPr>
          <p:cNvPr id="4" name="Slide Number Placeholder 3"/>
          <p:cNvSpPr>
            <a:spLocks noGrp="1"/>
          </p:cNvSpPr>
          <p:nvPr>
            <p:ph type="sldNum" sz="quarter" idx="10"/>
          </p:nvPr>
        </p:nvSpPr>
        <p:spPr/>
        <p:txBody>
          <a:bodyPr/>
          <a:lstStyle/>
          <a:p>
            <a:fld id="{D34A66A2-9BB1-4DA1-94C2-60FCB6DC98B2}" type="slidenum">
              <a:rPr lang="en-GB" smtClean="0"/>
              <a:pPr/>
              <a:t>18</a:t>
            </a:fld>
            <a:endParaRPr lang="en-GB"/>
          </a:p>
        </p:txBody>
      </p:sp>
    </p:spTree>
    <p:extLst>
      <p:ext uri="{BB962C8B-B14F-4D97-AF65-F5344CB8AC3E}">
        <p14:creationId xmlns:p14="http://schemas.microsoft.com/office/powerpoint/2010/main" val="1650470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reconstruction is a specific type of what is called an “Inverse Problem”: you know the forward model and you have measured the (noisy) output, now you need to “invert” the forward model. (I put “invert” in quotes, as we don’t actually compute the inverse operator (it might not even exist!), but instead do the fit for the specific measured data that we have).</a:t>
            </a:r>
          </a:p>
          <a:p>
            <a:endParaRPr lang="en-GB" dirty="0"/>
          </a:p>
          <a:p>
            <a:r>
              <a:rPr lang="en-GB" dirty="0"/>
              <a:t>The iterative loop is an example of a general way to solve such inverse problems.</a:t>
            </a:r>
          </a:p>
          <a:p>
            <a:endParaRPr lang="en-GB" dirty="0"/>
          </a:p>
          <a:p>
            <a:r>
              <a:rPr lang="en-GB" dirty="0"/>
              <a:t>This is in contrast to FBP, where we do compute the inverse operator (as in the “perfect” case of all projections and no noise, it actually exists).</a:t>
            </a:r>
          </a:p>
          <a:p>
            <a:endParaRPr lang="en-GB" dirty="0"/>
          </a:p>
        </p:txBody>
      </p:sp>
      <p:sp>
        <p:nvSpPr>
          <p:cNvPr id="4" name="Slide Number Placeholder 3"/>
          <p:cNvSpPr>
            <a:spLocks noGrp="1"/>
          </p:cNvSpPr>
          <p:nvPr>
            <p:ph type="sldNum" sz="quarter" idx="5"/>
          </p:nvPr>
        </p:nvSpPr>
        <p:spPr/>
        <p:txBody>
          <a:bodyPr/>
          <a:lstStyle/>
          <a:p>
            <a:fld id="{D34A66A2-9BB1-4DA1-94C2-60FCB6DC98B2}" type="slidenum">
              <a:rPr lang="en-GB" smtClean="0"/>
              <a:pPr/>
              <a:t>19</a:t>
            </a:fld>
            <a:endParaRPr lang="en-GB"/>
          </a:p>
        </p:txBody>
      </p:sp>
    </p:spTree>
    <p:extLst>
      <p:ext uri="{BB962C8B-B14F-4D97-AF65-F5344CB8AC3E}">
        <p14:creationId xmlns:p14="http://schemas.microsoft.com/office/powerpoint/2010/main" val="4010419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11E2483-960B-4B58-B3F2-7636A580DCEF}" type="slidenum">
              <a:rPr lang="en-US"/>
              <a:pPr/>
              <a:t>20</a:t>
            </a:fld>
            <a:endParaRPr lang="en-US"/>
          </a:p>
        </p:txBody>
      </p:sp>
      <p:sp>
        <p:nvSpPr>
          <p:cNvPr id="304130" name="Rectangle 2"/>
          <p:cNvSpPr>
            <a:spLocks noGrp="1" noRot="1" noChangeAspect="1" noChangeArrowheads="1" noTextEdit="1"/>
          </p:cNvSpPr>
          <p:nvPr>
            <p:ph type="sldImg"/>
          </p:nvPr>
        </p:nvSpPr>
        <p:spPr>
          <a:xfrm>
            <a:off x="1436688" y="731838"/>
            <a:ext cx="4095750" cy="3071812"/>
          </a:xfrm>
          <a:ln>
            <a:noFill/>
          </a:ln>
        </p:spPr>
      </p:sp>
      <p:sp>
        <p:nvSpPr>
          <p:cNvPr id="304131" name="Rectangle 3"/>
          <p:cNvSpPr>
            <a:spLocks noGrp="1" noChangeArrowheads="1"/>
          </p:cNvSpPr>
          <p:nvPr>
            <p:ph type="body" idx="1"/>
          </p:nvPr>
        </p:nvSpPr>
        <p:spPr>
          <a:xfrm>
            <a:off x="914400" y="4357688"/>
            <a:ext cx="5029200" cy="4065587"/>
          </a:xfrm>
          <a:noFill/>
          <a:ln/>
        </p:spPr>
        <p:txBody>
          <a:bodyPr lIns="90488" tIns="44450" rIns="90488" bIns="44450"/>
          <a:lstStyle/>
          <a:p>
            <a:r>
              <a:rPr lang="en-AU" dirty="0"/>
              <a:t>This slide provides an animation. It shows the gradual improvement of the image and the estimated data, which fits the measured data a bit better every iteration.</a:t>
            </a:r>
          </a:p>
          <a:p>
            <a:endParaRPr lang="en-AU" dirty="0"/>
          </a:p>
          <a:p>
            <a:r>
              <a:rPr lang="en-AU" dirty="0"/>
              <a:t>The process starts of with an initial estimate of the image (here just a blank image), it then estimates what would be measured (</a:t>
            </a:r>
            <a:r>
              <a:rPr lang="en-AU" dirty="0" err="1"/>
              <a:t>forward_project</a:t>
            </a:r>
            <a:r>
              <a:rPr lang="en-AU" dirty="0"/>
              <a:t> + background), then we compare it to the measure data (here by using a ratio (see later why)), and then uses the discrepancies to compute an improvement to the image, and so on</a:t>
            </a:r>
          </a:p>
        </p:txBody>
      </p:sp>
    </p:spTree>
    <p:extLst>
      <p:ext uri="{BB962C8B-B14F-4D97-AF65-F5344CB8AC3E}">
        <p14:creationId xmlns:p14="http://schemas.microsoft.com/office/powerpoint/2010/main" val="1944279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21</a:t>
            </a:fld>
            <a:endParaRPr lang="en-GB"/>
          </a:p>
        </p:txBody>
      </p:sp>
    </p:spTree>
    <p:extLst>
      <p:ext uri="{BB962C8B-B14F-4D97-AF65-F5344CB8AC3E}">
        <p14:creationId xmlns:p14="http://schemas.microsoft.com/office/powerpoint/2010/main" val="3987408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normAutofit fontScale="70000" lnSpcReduction="20000"/>
              </a:bodyPr>
              <a:lstStyle/>
              <a:p>
                <a:r>
                  <a:rPr lang="en-GB" dirty="0"/>
                  <a:t>Note: “Y” is then not strictly a “detector location” but a detector pair</a:t>
                </a:r>
              </a:p>
              <a:p>
                <a:endParaRPr lang="en-GB" dirty="0"/>
              </a:p>
              <a:p>
                <a:r>
                  <a:rPr lang="en-GB" dirty="0"/>
                  <a:t>The overall equation is</a:t>
                </a:r>
              </a:p>
              <a:p>
                <a:r>
                  <a:rPr lang="en-GB" b="1" i="1" dirty="0" err="1"/>
                  <a:t>estimated</a:t>
                </a:r>
                <a:r>
                  <a:rPr lang="en-GB" i="1" dirty="0" err="1"/>
                  <a:t>_</a:t>
                </a:r>
                <a:r>
                  <a:rPr lang="en-GB" b="1" i="1" dirty="0" err="1"/>
                  <a:t>data</a:t>
                </a:r>
                <a:r>
                  <a:rPr lang="en-GB" b="1" i="1" dirty="0"/>
                  <a:t> = </a:t>
                </a:r>
                <a:br>
                  <a:rPr lang="en-GB" b="1" i="1" dirty="0"/>
                </a:br>
                <a:r>
                  <a:rPr lang="en-GB" b="1" i="1" dirty="0"/>
                  <a:t>       </a:t>
                </a:r>
                <a:r>
                  <a:rPr lang="en-GB" b="1" i="1" dirty="0" err="1"/>
                  <a:t>forward_project</a:t>
                </a:r>
                <a:r>
                  <a:rPr lang="en-GB" b="1" i="1" dirty="0"/>
                  <a:t>(image)+background</a:t>
                </a:r>
              </a:p>
              <a:p>
                <a:endParaRPr lang="en-GB" b="1" i="1" dirty="0"/>
              </a:p>
              <a:p>
                <a:r>
                  <a:rPr lang="en-GB" b="0" i="0" dirty="0"/>
                  <a:t>This is a model for the (mean) of the measured data.</a:t>
                </a:r>
              </a:p>
              <a:p>
                <a:endParaRPr lang="en-GB" b="0" i="0" dirty="0"/>
              </a:p>
              <a:p>
                <a:r>
                  <a:rPr lang="en-GB" dirty="0"/>
                  <a:t>Ignoring the background term, in PET and SPECT, the </a:t>
                </a:r>
                <a:r>
                  <a:rPr lang="en-GB" dirty="0" err="1"/>
                  <a:t>forward_projection</a:t>
                </a:r>
                <a:r>
                  <a:rPr lang="en-GB" dirty="0"/>
                  <a:t> is (in very good approximation) linear, i.e. if you have 2 sources, then we have</a:t>
                </a:r>
              </a:p>
              <a:p>
                <a:endParaRPr lang="en-GB" dirty="0"/>
              </a:p>
              <a:p>
                <a:r>
                  <a:rPr lang="en-GB" b="1" i="1" dirty="0" err="1"/>
                  <a:t>forward_project</a:t>
                </a:r>
                <a:r>
                  <a:rPr lang="en-GB" b="1" i="1" dirty="0"/>
                  <a:t>(source1 + source2) = </a:t>
                </a:r>
                <a:r>
                  <a:rPr lang="en-GB" b="1" i="1" dirty="0" err="1"/>
                  <a:t>forward_project</a:t>
                </a:r>
                <a:r>
                  <a:rPr lang="en-GB" b="1" i="1" dirty="0"/>
                  <a:t>(source1) + </a:t>
                </a:r>
                <a:r>
                  <a:rPr lang="en-GB" b="1" i="1" dirty="0" err="1"/>
                  <a:t>forward_project</a:t>
                </a:r>
                <a:r>
                  <a:rPr lang="en-GB" b="1" i="1" dirty="0"/>
                  <a:t>(source2)</a:t>
                </a:r>
              </a:p>
              <a:p>
                <a:endParaRPr lang="en-GB" b="1" i="1" dirty="0"/>
              </a:p>
              <a:p>
                <a:r>
                  <a:rPr lang="en-GB" b="0" i="0" dirty="0"/>
                  <a:t>We can therefore (conceptually!) consider the patient as a sum of voxels, and compute the forward projection by doing every voxel on its own, and then adding up all the sinograms.</a:t>
                </a:r>
              </a:p>
              <a:p>
                <a:endParaRPr lang="en-GB" b="0" i="0" dirty="0"/>
              </a:p>
              <a:p>
                <a:r>
                  <a:rPr lang="en-GB" b="0" i="0" dirty="0"/>
                  <a:t>Obviously, the data produced by forward projection of a source is going to be proportional to its activity (or equivalently to the mean number of radioactive decays in the source)</a:t>
                </a:r>
              </a:p>
              <a:p>
                <a:endParaRPr lang="en-GB"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t>The “system matrix” is a mathematical way to do this. The math isn’t very important for general understanding, but it is a concept that is often used in image reconstruction.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p>
              <a:p>
                <a:r>
                  <a:rPr lang="en-GB" b="0" i="0" dirty="0"/>
                  <a:t>For a single element of the sinogram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𝑦</m:t>
                        </m:r>
                      </m:e>
                      <m:sub>
                        <m:r>
                          <a:rPr lang="en-GB" b="0" i="1" smtClean="0">
                            <a:latin typeface="Cambria Math" panose="02040503050406030204" pitchFamily="18" charset="0"/>
                          </a:rPr>
                          <m:t>𝑏</m:t>
                        </m:r>
                      </m:sub>
                    </m:sSub>
                  </m:oMath>
                </a14:m>
                <a:r>
                  <a:rPr lang="en-GB" b="0" i="0" dirty="0"/>
                  <a:t> (with </a:t>
                </a:r>
                <a14:m>
                  <m:oMath xmlns:m="http://schemas.openxmlformats.org/officeDocument/2006/math">
                    <m:r>
                      <a:rPr lang="en-GB" b="0" i="1" smtClean="0">
                        <a:latin typeface="Cambria Math" panose="02040503050406030204" pitchFamily="18" charset="0"/>
                      </a:rPr>
                      <m:t>𝑏</m:t>
                    </m:r>
                  </m:oMath>
                </a14:m>
                <a:r>
                  <a:rPr lang="en-GB" b="0" i="0" dirty="0"/>
                  <a:t> an</a:t>
                </a:r>
                <a:r>
                  <a:rPr lang="en-GB" b="0" i="0" baseline="0" dirty="0"/>
                  <a:t> index over all possible Lines of Response (LORs)), I can compute the forward projection using a sum over all voxels which have activity </a:t>
                </a:r>
                <a14:m>
                  <m:oMath xmlns:m="http://schemas.openxmlformats.org/officeDocument/2006/math">
                    <m:sSub>
                      <m:sSubPr>
                        <m:ctrlPr>
                          <a:rPr lang="en-GB" b="0" i="1" baseline="0" smtClean="0">
                            <a:latin typeface="Cambria Math" panose="02040503050406030204" pitchFamily="18" charset="0"/>
                          </a:rPr>
                        </m:ctrlPr>
                      </m:sSubPr>
                      <m:e>
                        <m:r>
                          <a:rPr lang="en-GB" b="0" i="1" baseline="0" smtClean="0">
                            <a:latin typeface="Cambria Math" panose="02040503050406030204" pitchFamily="18" charset="0"/>
                          </a:rPr>
                          <m:t>𝜆</m:t>
                        </m:r>
                      </m:e>
                      <m:sub>
                        <m:r>
                          <a:rPr lang="en-GB" b="0" i="1" baseline="0" smtClean="0">
                            <a:latin typeface="Cambria Math" panose="02040503050406030204" pitchFamily="18" charset="0"/>
                          </a:rPr>
                          <m:t>𝑣</m:t>
                        </m:r>
                      </m:sub>
                    </m:sSub>
                  </m:oMath>
                </a14:m>
                <a:r>
                  <a:rPr lang="en-GB" b="0" i="0" dirty="0"/>
                  <a:t> as</a:t>
                </a:r>
              </a:p>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𝑦</m:t>
                          </m:r>
                        </m:e>
                        <m:sub>
                          <m:r>
                            <a:rPr lang="en-GB" b="0" i="1" smtClean="0">
                              <a:latin typeface="Cambria Math" panose="02040503050406030204" pitchFamily="18" charset="0"/>
                            </a:rPr>
                            <m:t>𝑏</m:t>
                          </m:r>
                        </m:sub>
                      </m:sSub>
                      <m:r>
                        <a:rPr lang="en-GB" b="0" i="1" smtClean="0">
                          <a:latin typeface="Cambria Math" panose="02040503050406030204" pitchFamily="18" charset="0"/>
                        </a:rPr>
                        <m:t>=</m:t>
                      </m:r>
                      <m:nary>
                        <m:naryPr>
                          <m:chr m:val="∑"/>
                          <m:supHide m:val="on"/>
                          <m:ctrlPr>
                            <a:rPr lang="en-GB" b="0" i="1" smtClean="0">
                              <a:latin typeface="Cambria Math" panose="02040503050406030204" pitchFamily="18" charset="0"/>
                            </a:rPr>
                          </m:ctrlPr>
                        </m:naryPr>
                        <m:sub>
                          <m:r>
                            <m:rPr>
                              <m:brk m:alnAt="7"/>
                            </m:rPr>
                            <a:rPr lang="en-GB" b="0" i="1" smtClean="0">
                              <a:latin typeface="Cambria Math" panose="02040503050406030204" pitchFamily="18" charset="0"/>
                            </a:rPr>
                            <m:t>𝑏</m:t>
                          </m:r>
                        </m:sub>
                        <m:sup/>
                        <m:e>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𝑏𝑣</m:t>
                              </m:r>
                            </m:sub>
                          </m:sSub>
                        </m:e>
                      </m:nary>
                      <m:sSub>
                        <m:sSubPr>
                          <m:ctrlPr>
                            <a:rPr lang="en-GB" b="0" i="1" smtClean="0">
                              <a:latin typeface="Cambria Math" panose="02040503050406030204" pitchFamily="18" charset="0"/>
                            </a:rPr>
                          </m:ctrlPr>
                        </m:sSubPr>
                        <m:e>
                          <m:r>
                            <a:rPr lang="en-GB" b="0" i="1" smtClean="0">
                              <a:latin typeface="Cambria Math" panose="02040503050406030204" pitchFamily="18" charset="0"/>
                            </a:rPr>
                            <m:t>𝜆</m:t>
                          </m:r>
                        </m:e>
                        <m:sub>
                          <m:r>
                            <a:rPr lang="en-GB" b="0" i="1" smtClean="0">
                              <a:latin typeface="Cambria Math" panose="02040503050406030204" pitchFamily="18" charset="0"/>
                            </a:rPr>
                            <m:t>𝑣</m:t>
                          </m:r>
                        </m:sub>
                      </m:sSub>
                    </m:oMath>
                  </m:oMathPara>
                </a14:m>
                <a:endParaRPr lang="en-GB" b="0" i="0" dirty="0"/>
              </a:p>
              <a:p>
                <a:r>
                  <a:rPr lang="en-GB" b="0" i="0" dirty="0"/>
                  <a:t>with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𝑏𝑣</m:t>
                        </m:r>
                      </m:sub>
                    </m:sSub>
                  </m:oMath>
                </a14:m>
                <a:r>
                  <a:rPr lang="en-GB" b="0" i="0" dirty="0"/>
                  <a:t> an element of the system matrix </a:t>
                </a:r>
                <a14:m>
                  <m:oMath xmlns:m="http://schemas.openxmlformats.org/officeDocument/2006/math">
                    <m:r>
                      <a:rPr lang="en-GB" b="0" i="1" smtClean="0">
                        <a:latin typeface="Cambria Math" panose="02040503050406030204" pitchFamily="18" charset="0"/>
                      </a:rPr>
                      <m:t>𝐴</m:t>
                    </m:r>
                  </m:oMath>
                </a14:m>
                <a:r>
                  <a:rPr lang="en-GB" b="0" i="0" dirty="0"/>
                  <a:t>. Clearly,</a:t>
                </a:r>
                <a:r>
                  <a:rPr lang="en-GB" b="0" i="0" baseline="0" dirty="0"/>
                  <a:t> elements in P are going to be proportional to detection probabilities.</a:t>
                </a:r>
                <a:endParaRPr lang="en-GB" b="0" i="0" dirty="0"/>
              </a:p>
              <a:p>
                <a:endParaRPr lang="en-GB" b="0" i="0" dirty="0"/>
              </a:p>
              <a:p>
                <a:r>
                  <a:rPr lang="en-GB" b="0" i="0" dirty="0"/>
                  <a:t>Ignoring the math, the important thing to remember is that we have a way to model the acquisition process. Lots of effects can be modelled, and can be included in the “system matrix”.</a:t>
                </a:r>
              </a:p>
              <a:p>
                <a:endParaRPr lang="en-GB" b="0" i="0" dirty="0"/>
              </a:p>
              <a:p>
                <a:r>
                  <a:rPr lang="en-GB" b="0" i="0" dirty="0"/>
                  <a:t>Side note :</a:t>
                </a:r>
              </a:p>
              <a:p>
                <a:r>
                  <a:rPr lang="en-GB" b="0" i="0" dirty="0"/>
                  <a:t>For X-ray CT, the acquisition model is slightly different, as it is based on the Lambert-Beer law. It would therefore look something like</a:t>
                </a:r>
              </a:p>
              <a:p>
                <a:pPr/>
                <a14:m>
                  <m:oMathPara xmlns:m="http://schemas.openxmlformats.org/officeDocument/2006/math">
                    <m:oMathParaPr>
                      <m:jc m:val="centerGroup"/>
                    </m:oMathParaPr>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𝑦</m:t>
                          </m:r>
                        </m:e>
                        <m:sub>
                          <m:r>
                            <a:rPr lang="en-GB" b="0" i="1" smtClean="0">
                              <a:latin typeface="Cambria Math" panose="02040503050406030204" pitchFamily="18" charset="0"/>
                            </a:rPr>
                            <m:t>𝑏</m:t>
                          </m:r>
                        </m:sub>
                      </m:sSub>
                      <m:r>
                        <a:rPr lang="en-GB" b="0" i="0" smtClean="0">
                          <a:latin typeface="Cambria Math" panose="02040503050406030204" pitchFamily="18" charset="0"/>
                        </a:rPr>
                        <m:t>~</m:t>
                      </m:r>
                      <m:r>
                        <m:rPr>
                          <m:sty m:val="p"/>
                        </m:rPr>
                        <a:rPr lang="en-GB" b="0" i="0" smtClean="0">
                          <a:latin typeface="Cambria Math" panose="02040503050406030204" pitchFamily="18" charset="0"/>
                        </a:rPr>
                        <m:t>exp</m:t>
                      </m:r>
                      <m:r>
                        <a:rPr lang="en-GB" b="0" i="1" smtClean="0">
                          <a:latin typeface="Cambria Math" panose="02040503050406030204" pitchFamily="18" charset="0"/>
                        </a:rPr>
                        <m:t>(−</m:t>
                      </m:r>
                      <m:nary>
                        <m:naryPr>
                          <m:chr m:val="∑"/>
                          <m:supHide m:val="on"/>
                          <m:ctrlPr>
                            <a:rPr lang="en-GB" b="0" i="1" smtClean="0">
                              <a:latin typeface="Cambria Math" panose="02040503050406030204" pitchFamily="18" charset="0"/>
                            </a:rPr>
                          </m:ctrlPr>
                        </m:naryPr>
                        <m:sub>
                          <m:r>
                            <a:rPr lang="en-GB" b="0" i="1" smtClean="0">
                              <a:latin typeface="Cambria Math" panose="02040503050406030204" pitchFamily="18" charset="0"/>
                            </a:rPr>
                            <m:t>𝑣</m:t>
                          </m:r>
                        </m:sub>
                        <m:sup/>
                        <m:e>
                          <m:sSub>
                            <m:sSubPr>
                              <m:ctrlPr>
                                <a:rPr lang="en-GB" b="0"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𝑏𝑣</m:t>
                              </m:r>
                            </m:sub>
                          </m:sSub>
                        </m:e>
                      </m:nary>
                      <m:sSub>
                        <m:sSubPr>
                          <m:ctrlPr>
                            <a:rPr lang="en-GB" b="0" i="1" smtClean="0">
                              <a:latin typeface="Cambria Math" panose="02040503050406030204" pitchFamily="18" charset="0"/>
                            </a:rPr>
                          </m:ctrlPr>
                        </m:sSubPr>
                        <m:e>
                          <m:r>
                            <a:rPr lang="en-GB" b="0" i="1" smtClean="0">
                              <a:latin typeface="Cambria Math" panose="02040503050406030204" pitchFamily="18" charset="0"/>
                            </a:rPr>
                            <m:t>𝜇</m:t>
                          </m:r>
                        </m:e>
                        <m:sub>
                          <m:r>
                            <a:rPr lang="en-GB" b="0" i="1" smtClean="0">
                              <a:latin typeface="Cambria Math" panose="02040503050406030204" pitchFamily="18" charset="0"/>
                            </a:rPr>
                            <m:t>𝑣</m:t>
                          </m:r>
                        </m:sub>
                      </m:sSub>
                      <m:r>
                        <a:rPr lang="en-GB" b="0" i="1" smtClean="0">
                          <a:latin typeface="Cambria Math" panose="02040503050406030204" pitchFamily="18" charset="0"/>
                        </a:rPr>
                        <m:t>)</m:t>
                      </m:r>
                    </m:oMath>
                  </m:oMathPara>
                </a14:m>
                <a:endParaRPr lang="en-GB" b="0" i="0" dirty="0"/>
              </a:p>
              <a:p>
                <a:r>
                  <a:rPr lang="en-GB" b="0" i="0" dirty="0"/>
                  <a:t>with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𝜇</m:t>
                        </m:r>
                      </m:e>
                      <m:sub>
                        <m:r>
                          <a:rPr lang="en-GB" b="0" i="1" smtClean="0">
                            <a:latin typeface="Cambria Math" panose="02040503050406030204" pitchFamily="18" charset="0"/>
                          </a:rPr>
                          <m:t>𝑣</m:t>
                        </m:r>
                      </m:sub>
                    </m:sSub>
                  </m:oMath>
                </a14:m>
                <a:r>
                  <a:rPr lang="en-GB" b="0" i="0" dirty="0"/>
                  <a:t> the attenuation in the voxel </a:t>
                </a:r>
                <a14:m>
                  <m:oMath xmlns:m="http://schemas.openxmlformats.org/officeDocument/2006/math">
                    <m:r>
                      <a:rPr lang="en-GB" b="0" i="1" smtClean="0">
                        <a:latin typeface="Cambria Math" panose="02040503050406030204" pitchFamily="18" charset="0"/>
                      </a:rPr>
                      <m:t>𝑣</m:t>
                    </m:r>
                  </m:oMath>
                </a14:m>
                <a:r>
                  <a:rPr lang="en-GB" b="0" i="0" dirty="0"/>
                  <a:t>. In addition, you’d have to take some sensitivity factors into account etc. This is out of scope (at least, of my part of the module). </a:t>
                </a:r>
              </a:p>
              <a:p>
                <a:r>
                  <a:rPr lang="en-GB" b="0" i="0" dirty="0"/>
                  <a:t>In practice, most often in CT people will take the logarithm of the data to “remove” the exponential. Then we’re back to a linear model </a:t>
                </a:r>
                <a:r>
                  <a:rPr lang="en-GB" b="0" i="0" dirty="0">
                    <a:sym typeface="Wingdings" panose="05000000000000000000" pitchFamily="2" charset="2"/>
                  </a:rPr>
                  <a:t></a:t>
                </a:r>
                <a:endParaRPr lang="en-GB" b="0" i="0" dirty="0"/>
              </a:p>
            </p:txBody>
          </p:sp>
        </mc:Choice>
        <mc:Fallback xmlns="">
          <p:sp>
            <p:nvSpPr>
              <p:cNvPr id="3" name="Notes Placeholder 2"/>
              <p:cNvSpPr>
                <a:spLocks noGrp="1"/>
              </p:cNvSpPr>
              <p:nvPr>
                <p:ph type="body" idx="1"/>
              </p:nvPr>
            </p:nvSpPr>
            <p:spPr/>
            <p:txBody>
              <a:bodyPr>
                <a:normAutofit fontScale="70000" lnSpcReduction="20000"/>
              </a:bodyPr>
              <a:lstStyle/>
              <a:p>
                <a:r>
                  <a:rPr lang="en-GB" dirty="0"/>
                  <a:t>Note: top illustration is for SPECT, bottom is for PET (where “Y” is then not strictly a “detector location” but a detector pair)</a:t>
                </a:r>
              </a:p>
              <a:p>
                <a:endParaRPr lang="en-GB" dirty="0"/>
              </a:p>
              <a:p>
                <a:r>
                  <a:rPr lang="en-GB" dirty="0"/>
                  <a:t>The overall equation is</a:t>
                </a:r>
              </a:p>
              <a:p>
                <a:r>
                  <a:rPr lang="en-GB" b="1" i="1" dirty="0" err="1"/>
                  <a:t>estimated</a:t>
                </a:r>
                <a:r>
                  <a:rPr lang="en-GB" i="1" dirty="0" err="1"/>
                  <a:t>_</a:t>
                </a:r>
                <a:r>
                  <a:rPr lang="en-GB" b="1" i="1" dirty="0" err="1"/>
                  <a:t>data</a:t>
                </a:r>
                <a:r>
                  <a:rPr lang="en-GB" b="1" i="1" dirty="0"/>
                  <a:t> = </a:t>
                </a:r>
                <a:br>
                  <a:rPr lang="en-GB" b="1" i="1" dirty="0"/>
                </a:br>
                <a:r>
                  <a:rPr lang="en-GB" b="1" i="1" dirty="0"/>
                  <a:t>       </a:t>
                </a:r>
                <a:r>
                  <a:rPr lang="en-GB" b="1" i="1" dirty="0" err="1"/>
                  <a:t>forward_project</a:t>
                </a:r>
                <a:r>
                  <a:rPr lang="en-GB" b="1" i="1" dirty="0"/>
                  <a:t>(image)+background</a:t>
                </a:r>
              </a:p>
              <a:p>
                <a:endParaRPr lang="en-GB" b="1" i="1" dirty="0"/>
              </a:p>
              <a:p>
                <a:r>
                  <a:rPr lang="en-GB" b="0" i="0" dirty="0"/>
                  <a:t>This is a model for the (mean) of the measured data.</a:t>
                </a:r>
              </a:p>
              <a:p>
                <a:endParaRPr lang="en-GB" b="0" i="0" dirty="0"/>
              </a:p>
              <a:p>
                <a:r>
                  <a:rPr lang="en-GB" dirty="0"/>
                  <a:t>Ignoring the background term, in PET and SPECT, the </a:t>
                </a:r>
                <a:r>
                  <a:rPr lang="en-GB" dirty="0" err="1"/>
                  <a:t>forward_projection</a:t>
                </a:r>
                <a:r>
                  <a:rPr lang="en-GB" dirty="0"/>
                  <a:t> is (in very good approximation) linear, i.e. if you have 2 sources, then we have</a:t>
                </a:r>
              </a:p>
              <a:p>
                <a:endParaRPr lang="en-GB" dirty="0"/>
              </a:p>
              <a:p>
                <a:r>
                  <a:rPr lang="en-GB" b="1" i="1" dirty="0" err="1"/>
                  <a:t>forward_project</a:t>
                </a:r>
                <a:r>
                  <a:rPr lang="en-GB" b="1" i="1" dirty="0"/>
                  <a:t>(source1 + source2) = </a:t>
                </a:r>
                <a:r>
                  <a:rPr lang="en-GB" b="1" i="1" dirty="0" err="1"/>
                  <a:t>forward_project</a:t>
                </a:r>
                <a:r>
                  <a:rPr lang="en-GB" b="1" i="1" dirty="0"/>
                  <a:t>(source1) + </a:t>
                </a:r>
                <a:r>
                  <a:rPr lang="en-GB" b="1" i="1" dirty="0" err="1"/>
                  <a:t>forward_project</a:t>
                </a:r>
                <a:r>
                  <a:rPr lang="en-GB" b="1" i="1" dirty="0"/>
                  <a:t>(source2)</a:t>
                </a:r>
              </a:p>
              <a:p>
                <a:endParaRPr lang="en-GB" b="1" i="1" dirty="0"/>
              </a:p>
              <a:p>
                <a:r>
                  <a:rPr lang="en-GB" b="0" i="0" dirty="0"/>
                  <a:t>We can therefore (conceptually!) consider the patient as a sum of voxels, and compute the forward projection by doing every voxel on its own, and then adding up all the sinograms.</a:t>
                </a:r>
              </a:p>
              <a:p>
                <a:endParaRPr lang="en-GB" b="0" i="0" dirty="0"/>
              </a:p>
              <a:p>
                <a:r>
                  <a:rPr lang="en-GB" b="0" i="0" dirty="0"/>
                  <a:t>Obviously, the data produced by forward projection of a source is going to be proportional to its activity (or equivalently to the mean number of radioactive decays in the source)</a:t>
                </a:r>
              </a:p>
              <a:p>
                <a:endParaRPr lang="en-GB" b="0" i="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0" i="0" dirty="0"/>
                  <a:t>The “system matrix” is a mathematical way to do this. The math isn’t very important for general understanding, but it is a concept that is often used in image reconstruction.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0" i="0" dirty="0"/>
              </a:p>
              <a:p>
                <a:r>
                  <a:rPr lang="en-GB" b="0" i="0" dirty="0"/>
                  <a:t>For a single element of the sinogram </a:t>
                </a:r>
                <a:r>
                  <a:rPr lang="en-GB" b="0" i="0">
                    <a:latin typeface="Cambria Math" panose="02040503050406030204" pitchFamily="18" charset="0"/>
                  </a:rPr>
                  <a:t>𝑦_𝑏</a:t>
                </a:r>
                <a:r>
                  <a:rPr lang="en-GB" b="0" i="0" dirty="0"/>
                  <a:t> (with </a:t>
                </a:r>
                <a:r>
                  <a:rPr lang="en-GB" b="0" i="0">
                    <a:latin typeface="Cambria Math" panose="02040503050406030204" pitchFamily="18" charset="0"/>
                  </a:rPr>
                  <a:t>𝑏</a:t>
                </a:r>
                <a:r>
                  <a:rPr lang="en-GB" b="0" i="0" dirty="0"/>
                  <a:t> an</a:t>
                </a:r>
                <a:r>
                  <a:rPr lang="en-GB" b="0" i="0" baseline="0" dirty="0"/>
                  <a:t> index over all possible Lines of Response (LORs)), I can compute the forward projection using a sum over all voxels which have activity </a:t>
                </a:r>
                <a:r>
                  <a:rPr lang="en-GB" b="0" i="0" baseline="0">
                    <a:latin typeface="Cambria Math" panose="02040503050406030204" pitchFamily="18" charset="0"/>
                  </a:rPr>
                  <a:t>𝜆_𝑣</a:t>
                </a:r>
                <a:r>
                  <a:rPr lang="en-GB" b="0" i="0" dirty="0"/>
                  <a:t> as</a:t>
                </a:r>
              </a:p>
              <a:p>
                <a:pPr/>
                <a:r>
                  <a:rPr lang="en-GB" b="0" i="0">
                    <a:latin typeface="Cambria Math" panose="02040503050406030204" pitchFamily="18" charset="0"/>
                  </a:rPr>
                  <a:t>𝑦_𝑏=∑_𝑏▒𝐴_𝑏𝑣  𝜆_𝑣</a:t>
                </a:r>
                <a:endParaRPr lang="en-GB" b="0" i="0" dirty="0"/>
              </a:p>
              <a:p>
                <a:r>
                  <a:rPr lang="en-GB" b="0" i="0" dirty="0"/>
                  <a:t>with </a:t>
                </a:r>
                <a:r>
                  <a:rPr lang="en-GB" b="0" i="0">
                    <a:latin typeface="Cambria Math" panose="02040503050406030204" pitchFamily="18" charset="0"/>
                  </a:rPr>
                  <a:t>𝐴_𝑏𝑣</a:t>
                </a:r>
                <a:r>
                  <a:rPr lang="en-GB" b="0" i="0" dirty="0"/>
                  <a:t> an element of the system matrix </a:t>
                </a:r>
                <a:r>
                  <a:rPr lang="en-GB" b="0" i="0">
                    <a:latin typeface="Cambria Math" panose="02040503050406030204" pitchFamily="18" charset="0"/>
                  </a:rPr>
                  <a:t>𝐴</a:t>
                </a:r>
                <a:r>
                  <a:rPr lang="en-GB" b="0" i="0" dirty="0"/>
                  <a:t>. Clearly,</a:t>
                </a:r>
                <a:r>
                  <a:rPr lang="en-GB" b="0" i="0" baseline="0" dirty="0"/>
                  <a:t> elements in A are going to be proportional to detection probabilities.</a:t>
                </a:r>
                <a:endParaRPr lang="en-GB" b="0" i="0" dirty="0"/>
              </a:p>
              <a:p>
                <a:endParaRPr lang="en-GB" b="0" i="0" dirty="0"/>
              </a:p>
              <a:p>
                <a:r>
                  <a:rPr lang="en-GB" b="0" i="0" dirty="0"/>
                  <a:t>Ignoring the math, the important thing to remember is that we have a way to model the acquisition process. Lots of effects can be modelled, and can be included in the “system matrix”.</a:t>
                </a:r>
              </a:p>
              <a:p>
                <a:endParaRPr lang="en-GB" b="0" i="0" dirty="0"/>
              </a:p>
              <a:p>
                <a:r>
                  <a:rPr lang="en-GB" b="0" i="0" dirty="0"/>
                  <a:t>Side note for physicists/engineers:</a:t>
                </a:r>
              </a:p>
              <a:p>
                <a:r>
                  <a:rPr lang="en-GB" b="0" i="0" dirty="0"/>
                  <a:t>For X-ray CT, the acquisition model is slightly different, as it is based on the Lambert-Beer law. It would therefore look something like</a:t>
                </a:r>
              </a:p>
              <a:p>
                <a:pPr/>
                <a:r>
                  <a:rPr lang="en-GB" b="0" i="0">
                    <a:latin typeface="Cambria Math" panose="02040503050406030204" pitchFamily="18" charset="0"/>
                  </a:rPr>
                  <a:t>𝑦_𝑏~exp(−∑_𝑣▒𝐴_𝑏𝑣  𝜇_𝑣)</a:t>
                </a:r>
                <a:endParaRPr lang="en-GB" b="0" i="0" dirty="0"/>
              </a:p>
              <a:p>
                <a:r>
                  <a:rPr lang="en-GB" b="0" i="0" dirty="0"/>
                  <a:t>with </a:t>
                </a:r>
                <a:r>
                  <a:rPr lang="en-GB" b="0" i="0">
                    <a:latin typeface="Cambria Math" panose="02040503050406030204" pitchFamily="18" charset="0"/>
                  </a:rPr>
                  <a:t>𝜇_𝑣</a:t>
                </a:r>
                <a:r>
                  <a:rPr lang="en-GB" b="0" i="0" dirty="0"/>
                  <a:t> the attenuation in the voxel </a:t>
                </a:r>
                <a:r>
                  <a:rPr lang="en-GB" b="0" i="0">
                    <a:latin typeface="Cambria Math" panose="02040503050406030204" pitchFamily="18" charset="0"/>
                  </a:rPr>
                  <a:t>𝑣</a:t>
                </a:r>
                <a:r>
                  <a:rPr lang="en-GB" b="0" i="0" dirty="0"/>
                  <a:t>. In addition, you’d have to take some sensitivity factors into account etc. This is out of scope (at least, of my part of the module). </a:t>
                </a:r>
              </a:p>
              <a:p>
                <a:r>
                  <a:rPr lang="en-GB" b="0" i="0" dirty="0"/>
                  <a:t>In practice, most often in CT people will take the logarithm of the data to “remove” the exponential. Then we’re back to a linear model </a:t>
                </a:r>
                <a:r>
                  <a:rPr lang="en-GB" b="0" i="0" dirty="0">
                    <a:sym typeface="Wingdings" panose="05000000000000000000" pitchFamily="2" charset="2"/>
                  </a:rPr>
                  <a:t></a:t>
                </a:r>
                <a:endParaRPr lang="en-GB" b="0" i="0" dirty="0"/>
              </a:p>
            </p:txBody>
          </p:sp>
        </mc:Fallback>
      </mc:AlternateContent>
      <p:sp>
        <p:nvSpPr>
          <p:cNvPr id="4" name="Slide Number Placeholder 3"/>
          <p:cNvSpPr>
            <a:spLocks noGrp="1"/>
          </p:cNvSpPr>
          <p:nvPr>
            <p:ph type="sldNum" sz="quarter" idx="10"/>
          </p:nvPr>
        </p:nvSpPr>
        <p:spPr/>
        <p:txBody>
          <a:bodyPr/>
          <a:lstStyle/>
          <a:p>
            <a:fld id="{D34A66A2-9BB1-4DA1-94C2-60FCB6DC98B2}" type="slidenum">
              <a:rPr lang="en-GB" smtClean="0"/>
              <a:pPr/>
              <a:t>22</a:t>
            </a:fld>
            <a:endParaRPr lang="en-GB"/>
          </a:p>
        </p:txBody>
      </p:sp>
    </p:spTree>
    <p:extLst>
      <p:ext uri="{BB962C8B-B14F-4D97-AF65-F5344CB8AC3E}">
        <p14:creationId xmlns:p14="http://schemas.microsoft.com/office/powerpoint/2010/main" val="11871348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Accidental</a:t>
            </a:r>
            <a:r>
              <a:rPr lang="en-GB" baseline="0" dirty="0"/>
              <a:t> coincidences occur when 2 photons are detected (within the coincidence timing window) that originate from different annihilations.</a:t>
            </a:r>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24</a:t>
            </a:fld>
            <a:endParaRPr lang="en-GB"/>
          </a:p>
        </p:txBody>
      </p:sp>
    </p:spTree>
    <p:extLst>
      <p:ext uri="{BB962C8B-B14F-4D97-AF65-F5344CB8AC3E}">
        <p14:creationId xmlns:p14="http://schemas.microsoft.com/office/powerpoint/2010/main" val="121613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25</a:t>
            </a:fld>
            <a:endParaRPr lang="en-GB"/>
          </a:p>
        </p:txBody>
      </p:sp>
    </p:spTree>
    <p:extLst>
      <p:ext uri="{BB962C8B-B14F-4D97-AF65-F5344CB8AC3E}">
        <p14:creationId xmlns:p14="http://schemas.microsoft.com/office/powerpoint/2010/main" val="31181714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explains the traditional way to represent</a:t>
            </a:r>
            <a:r>
              <a:rPr lang="en-GB" baseline="0"/>
              <a:t> the data as a “sinogram”. It uses a simple simulation as example.</a:t>
            </a:r>
          </a:p>
          <a:p>
            <a:endParaRPr lang="en-GB" baseline="0"/>
          </a:p>
          <a:p>
            <a:r>
              <a:rPr lang="en-GB"/>
              <a:t>On the left is the “image” or the radioactivity distribution. Black says there is no radioactivity, white that there is (with a certain activity, here given as “1”). So, there are 2 circular objects here. </a:t>
            </a:r>
          </a:p>
          <a:p>
            <a:r>
              <a:rPr lang="en-GB"/>
              <a:t>The lines are used to denote the lines for which we are taking the projections.</a:t>
            </a:r>
          </a:p>
          <a:p>
            <a:endParaRPr lang="en-GB"/>
          </a:p>
          <a:p>
            <a:r>
              <a:rPr lang="en-GB"/>
              <a:t>The right shows a “sinogram”, which is a way to display the projections. Each dot in the sinogram corresponds to a line in the left image. The intensity of the pixels in the sinogram uses</a:t>
            </a:r>
            <a:r>
              <a:rPr lang="en-GB" baseline="0"/>
              <a:t> a “grey scale”, here going from black (0) to white. A black pixel in the sinogram means that there was no activity along that line. A bright pixel means that there was a lot of activity. (Side note: in this simulation, the maximum in the sinogram happened to be 1.2. This is due to the specifics of the choice of units, duration etc. You can safely ignore this.)</a:t>
            </a:r>
            <a:endParaRPr lang="en-GB"/>
          </a:p>
          <a:p>
            <a:endParaRPr lang="en-GB"/>
          </a:p>
          <a:p>
            <a:r>
              <a:rPr lang="en-GB"/>
              <a:t>The bottom image shows the coordinates used in the sinogram.</a:t>
            </a:r>
          </a:p>
        </p:txBody>
      </p:sp>
      <p:sp>
        <p:nvSpPr>
          <p:cNvPr id="4" name="Slide Number Placeholder 3"/>
          <p:cNvSpPr>
            <a:spLocks noGrp="1"/>
          </p:cNvSpPr>
          <p:nvPr>
            <p:ph type="sldNum" sz="quarter" idx="10"/>
          </p:nvPr>
        </p:nvSpPr>
        <p:spPr/>
        <p:txBody>
          <a:bodyPr/>
          <a:lstStyle/>
          <a:p>
            <a:fld id="{D34A66A2-9BB1-4DA1-94C2-60FCB6DC98B2}" type="slidenum">
              <a:rPr lang="en-GB" smtClean="0"/>
              <a:pPr/>
              <a:t>7</a:t>
            </a:fld>
            <a:endParaRPr lang="en-GB"/>
          </a:p>
        </p:txBody>
      </p:sp>
    </p:spTree>
    <p:extLst>
      <p:ext uri="{BB962C8B-B14F-4D97-AF65-F5344CB8AC3E}">
        <p14:creationId xmlns:p14="http://schemas.microsoft.com/office/powerpoint/2010/main" val="2550850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26</a:t>
            </a:fld>
            <a:endParaRPr lang="en-GB"/>
          </a:p>
        </p:txBody>
      </p:sp>
    </p:spTree>
    <p:extLst>
      <p:ext uri="{BB962C8B-B14F-4D97-AF65-F5344CB8AC3E}">
        <p14:creationId xmlns:p14="http://schemas.microsoft.com/office/powerpoint/2010/main" val="22790774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80875F-4DC5-43F8-B723-4341B5B482DE}" type="slidenum">
              <a:rPr lang="en-US" altLang="en-US"/>
              <a:pPr/>
              <a:t>27</a:t>
            </a:fld>
            <a:endParaRPr lang="en-US" altLang="en-US"/>
          </a:p>
        </p:txBody>
      </p:sp>
      <p:sp>
        <p:nvSpPr>
          <p:cNvPr id="485378" name="Rectangle 2"/>
          <p:cNvSpPr>
            <a:spLocks noGrp="1" noRot="1" noChangeAspect="1" noChangeArrowheads="1" noTextEdit="1"/>
          </p:cNvSpPr>
          <p:nvPr>
            <p:ph type="sldImg"/>
          </p:nvPr>
        </p:nvSpPr>
        <p:spPr>
          <a:ln/>
        </p:spPr>
      </p:sp>
      <p:sp>
        <p:nvSpPr>
          <p:cNvPr id="485379" name="Rectangle 3"/>
          <p:cNvSpPr>
            <a:spLocks noGrp="1" noChangeArrowheads="1"/>
          </p:cNvSpPr>
          <p:nvPr>
            <p:ph type="body" idx="1"/>
          </p:nvPr>
        </p:nvSpPr>
        <p:spPr/>
        <p:txBody>
          <a:bodyPr/>
          <a:lstStyle/>
          <a:p>
            <a:r>
              <a:rPr lang="en-GB"/>
              <a:t>All information of the imaging system is encoded in </a:t>
            </a:r>
            <a:r>
              <a:rPr lang="en-US" sz="1200" b="1" i="1" err="1"/>
              <a:t>Prob</a:t>
            </a:r>
            <a:r>
              <a:rPr lang="en-US" sz="1200" b="1" i="1"/>
              <a:t>(Data | Image)</a:t>
            </a:r>
            <a:r>
              <a:rPr lang="en-US" sz="1200" b="0" i="0"/>
              <a:t>, i.e. the probability of measuring some data given a certain image</a:t>
            </a:r>
            <a:r>
              <a:rPr lang="en-US" sz="1200" b="0" i="0" baseline="0"/>
              <a:t> (i.e. object in the scanner).</a:t>
            </a:r>
          </a:p>
          <a:p>
            <a:r>
              <a:rPr lang="en-US" sz="1200" b="0" i="0" baseline="0"/>
              <a:t>(The notation </a:t>
            </a:r>
            <a:r>
              <a:rPr lang="en-US" sz="1200" b="1" i="1" baseline="0"/>
              <a:t>Prob(A | B)</a:t>
            </a:r>
            <a:r>
              <a:rPr lang="en-US" sz="1200" b="0" i="1" baseline="0"/>
              <a:t> </a:t>
            </a:r>
            <a:r>
              <a:rPr lang="en-US" sz="1200" b="0" i="0" baseline="0"/>
              <a:t>is standard for saying the “probability of A given B”)</a:t>
            </a:r>
          </a:p>
          <a:p>
            <a:endParaRPr lang="en-US" sz="1200" b="0" i="0" baseline="0"/>
          </a:p>
          <a:p>
            <a:r>
              <a:rPr lang="en-US" sz="1200" b="1" i="1" err="1"/>
              <a:t>Prob</a:t>
            </a:r>
            <a:r>
              <a:rPr lang="en-US" sz="1200" b="1" i="1"/>
              <a:t>(Image)</a:t>
            </a:r>
            <a:r>
              <a:rPr lang="en-US" sz="1200" b="0" i="0"/>
              <a:t> is “prior” information,</a:t>
            </a:r>
            <a:r>
              <a:rPr lang="en-US" sz="1200" b="0" i="0" baseline="0"/>
              <a:t> i.e. prior the scan. This encodes the probability that the image corresponds to the actual tracer distribution. This is a tricky concept. We will encounter it again later (MAP slides), but in many cases, it is easier to say that you have no information at all. This then leads to Maximum Likelihood.</a:t>
            </a:r>
          </a:p>
          <a:p>
            <a:endParaRPr lang="en-US" sz="1200" b="0" i="0" baseline="0"/>
          </a:p>
          <a:p>
            <a:r>
              <a:rPr lang="en-US" sz="1200" b="1" i="1"/>
              <a:t>Prob(Data)</a:t>
            </a:r>
            <a:r>
              <a:rPr lang="en-US" sz="1200" b="0" i="0"/>
              <a:t> is possibly even harder to get your head round. It is the probability of measuring any data at all. Maybe easier is to look at it as a normalization constant (all probabilities need to integrate to 1, so you can use it to </a:t>
            </a:r>
            <a:r>
              <a:rPr lang="en-US" sz="1200" b="0" i="0" err="1"/>
              <a:t>normalise</a:t>
            </a:r>
            <a:r>
              <a:rPr lang="en-US" sz="1200" b="0" i="0"/>
              <a:t> </a:t>
            </a:r>
            <a:r>
              <a:rPr lang="en-US" sz="1200" b="1" i="1"/>
              <a:t>Prob(Data | Image)*Prob(Image). </a:t>
            </a:r>
            <a:r>
              <a:rPr lang="en-US" sz="1200" b="0" i="1"/>
              <a:t>However, </a:t>
            </a:r>
            <a:r>
              <a:rPr lang="en-US" sz="1200" b="0" i="0"/>
              <a:t>for MAP and ML, all this doesn’t matter: we are interested in finding the image that </a:t>
            </a:r>
            <a:r>
              <a:rPr lang="en-US" sz="1200" b="0" i="0" err="1"/>
              <a:t>maximises</a:t>
            </a:r>
            <a:r>
              <a:rPr lang="en-US" sz="1200" b="0" i="0"/>
              <a:t> </a:t>
            </a:r>
            <a:r>
              <a:rPr lang="en-US" sz="1200" b="1" i="1"/>
              <a:t>Prob(Image | Data), </a:t>
            </a:r>
            <a:r>
              <a:rPr lang="en-US" sz="1200" b="0" i="0"/>
              <a:t>and as </a:t>
            </a:r>
            <a:r>
              <a:rPr lang="en-US" sz="1200" b="1" i="1"/>
              <a:t>Prob(Data) </a:t>
            </a:r>
            <a:r>
              <a:rPr lang="en-US" sz="1200" b="0" i="0"/>
              <a:t>doesn’t depend on the image, we can happily ignore it!</a:t>
            </a:r>
            <a:endParaRPr lang="en-GB" b="0" i="0"/>
          </a:p>
        </p:txBody>
      </p:sp>
    </p:spTree>
    <p:extLst>
      <p:ext uri="{BB962C8B-B14F-4D97-AF65-F5344CB8AC3E}">
        <p14:creationId xmlns:p14="http://schemas.microsoft.com/office/powerpoint/2010/main" val="35451999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a:t>The probability</a:t>
                </a:r>
                <a:r>
                  <a:rPr lang="en-GB" sz="1200" baseline="0"/>
                  <a:t> of measuring the data given an image is called the “likelihood”. It contains 2 ingredients: the forward model for the mean of the estimated data; and the noise model (i.e. the probability of a measurement given the mean data). The likelihood therefore tells you how likely some measured data are if you know the image (and the forward model).</a:t>
                </a:r>
                <a:endParaRPr lang="en-GB" sz="120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acc>
                      <m:accPr>
                        <m:chr m:val="̅"/>
                        <m:ctrlPr>
                          <a:rPr lang="en-GB" sz="1200" b="0" i="1" smtClean="0">
                            <a:latin typeface="Cambria Math" panose="02040503050406030204" pitchFamily="18" charset="0"/>
                          </a:rPr>
                        </m:ctrlPr>
                      </m:accPr>
                      <m:e>
                        <m:r>
                          <a:rPr lang="en-GB" sz="1200" b="0" i="1" smtClean="0">
                            <a:latin typeface="Cambria Math" panose="02040503050406030204" pitchFamily="18" charset="0"/>
                          </a:rPr>
                          <m:t>𝑦</m:t>
                        </m:r>
                      </m:e>
                    </m:acc>
                  </m:oMath>
                </a14:m>
                <a:r>
                  <a:rPr lang="en-GB" sz="1200"/>
                  <a:t> is our model for the mean of the data (given by the forward projection of the image).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indent="0" algn="l" defTabSz="914400" rtl="0" eaLnBrk="1" fontAlgn="auto" latinLnBrk="0" hangingPunct="1">
                  <a:lnSpc>
                    <a:spcPct val="100000"/>
                  </a:lnSpc>
                  <a:spcBef>
                    <a:spcPts val="0"/>
                  </a:spcBef>
                  <a:spcAft>
                    <a:spcPts val="0"/>
                  </a:spcAft>
                  <a:buClrTx/>
                  <a:buSzTx/>
                  <a:buFontTx/>
                  <a:buNone/>
                  <a:tabLst/>
                  <a:defRPr/>
                </a:pPr>
                <a:r>
                  <a:rPr lang="en-GB" sz="1200"/>
                  <a:t>Using a proper noise model will give a better estimate</a:t>
                </a:r>
                <a:r>
                  <a:rPr lang="en-GB" sz="1200" baseline="0"/>
                  <a:t> of the image </a:t>
                </a:r>
                <a:r>
                  <a:rPr lang="en-GB" sz="1000"/>
                  <a:t>(i.e. lower variance).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a:p>
              <a:p>
                <a:pPr marL="0" marR="0" indent="0" algn="l" defTabSz="914400" rtl="0" eaLnBrk="1" fontAlgn="auto" latinLnBrk="0" hangingPunct="1">
                  <a:lnSpc>
                    <a:spcPct val="100000"/>
                  </a:lnSpc>
                  <a:spcBef>
                    <a:spcPts val="0"/>
                  </a:spcBef>
                  <a:spcAft>
                    <a:spcPts val="0"/>
                  </a:spcAft>
                  <a:buClrTx/>
                  <a:buSzTx/>
                  <a:buFontTx/>
                  <a:buNone/>
                  <a:tabLst/>
                  <a:defRPr/>
                </a:pPr>
                <a:r>
                  <a:rPr lang="en-GB" sz="1000"/>
                  <a:t>2 examples of noise models are given.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a:t>the</a:t>
                </a:r>
                <a:r>
                  <a:rPr lang="en-GB" sz="1000" baseline="0"/>
                  <a:t> “normal” distribution (sometimes called “Gaussian distribution”), i.e. </a:t>
                </a:r>
                <a14:m>
                  <m:oMath xmlns:m="http://schemas.openxmlformats.org/officeDocument/2006/math">
                    <m:f>
                      <m:fPr>
                        <m:ctrlPr>
                          <a:rPr lang="en-GB" sz="1000" b="0" i="1" baseline="0" smtClean="0">
                            <a:latin typeface="Cambria Math" panose="02040503050406030204" pitchFamily="18" charset="0"/>
                          </a:rPr>
                        </m:ctrlPr>
                      </m:fPr>
                      <m:num>
                        <m:r>
                          <a:rPr lang="en-GB" sz="1000" b="0" i="0" baseline="0" smtClean="0">
                            <a:latin typeface="Cambria Math" panose="02040503050406030204" pitchFamily="18" charset="0"/>
                          </a:rPr>
                          <m:t>1</m:t>
                        </m:r>
                      </m:num>
                      <m:den>
                        <m:r>
                          <a:rPr lang="en-GB" sz="1000" b="0" i="1" baseline="0" smtClean="0">
                            <a:latin typeface="Cambria Math" panose="02040503050406030204" pitchFamily="18" charset="0"/>
                          </a:rPr>
                          <m:t>2</m:t>
                        </m:r>
                        <m:r>
                          <a:rPr lang="en-GB" sz="1000" b="0" i="1" baseline="0" smtClean="0">
                            <a:latin typeface="Cambria Math" panose="02040503050406030204" pitchFamily="18" charset="0"/>
                          </a:rPr>
                          <m:t>𝜋</m:t>
                        </m:r>
                      </m:den>
                    </m:f>
                    <m:r>
                      <m:rPr>
                        <m:sty m:val="p"/>
                      </m:rPr>
                      <a:rPr lang="en-GB" sz="1000" b="0" i="0" baseline="0" smtClean="0">
                        <a:latin typeface="Cambria Math" panose="02040503050406030204" pitchFamily="18" charset="0"/>
                      </a:rPr>
                      <m:t>exp</m:t>
                    </m:r>
                    <m:d>
                      <m:dPr>
                        <m:ctrlPr>
                          <a:rPr lang="en-GB" sz="1000" b="0" i="1" baseline="0" smtClean="0">
                            <a:latin typeface="Cambria Math" panose="02040503050406030204" pitchFamily="18" charset="0"/>
                          </a:rPr>
                        </m:ctrlPr>
                      </m:dPr>
                      <m:e>
                        <m:r>
                          <a:rPr lang="en-GB" sz="1000" b="0" i="1" baseline="0" smtClean="0">
                            <a:latin typeface="Cambria Math" panose="02040503050406030204" pitchFamily="18" charset="0"/>
                          </a:rPr>
                          <m:t>−</m:t>
                        </m:r>
                        <m:f>
                          <m:fPr>
                            <m:type m:val="skw"/>
                            <m:ctrlPr>
                              <a:rPr lang="en-GB" sz="1000" b="0" i="1" baseline="0" smtClean="0">
                                <a:latin typeface="Cambria Math" panose="02040503050406030204" pitchFamily="18" charset="0"/>
                              </a:rPr>
                            </m:ctrlPr>
                          </m:fPr>
                          <m:num>
                            <m:sSup>
                              <m:sSupPr>
                                <m:ctrlPr>
                                  <a:rPr lang="en-GB" sz="1000" b="0" i="1" baseline="0" smtClean="0">
                                    <a:latin typeface="Cambria Math" panose="02040503050406030204" pitchFamily="18" charset="0"/>
                                  </a:rPr>
                                </m:ctrlPr>
                              </m:sSupPr>
                              <m:e>
                                <m:d>
                                  <m:dPr>
                                    <m:ctrlPr>
                                      <a:rPr lang="en-GB" sz="1000" b="0" i="1" baseline="0" smtClean="0">
                                        <a:latin typeface="Cambria Math" panose="02040503050406030204" pitchFamily="18" charset="0"/>
                                      </a:rPr>
                                    </m:ctrlPr>
                                  </m:dPr>
                                  <m:e>
                                    <m:r>
                                      <a:rPr lang="en-GB" sz="1000" b="0" i="1" baseline="0" smtClean="0">
                                        <a:latin typeface="Cambria Math" panose="02040503050406030204" pitchFamily="18" charset="0"/>
                                      </a:rPr>
                                      <m:t>𝑦</m:t>
                                    </m:r>
                                    <m:r>
                                      <a:rPr lang="en-GB" sz="1000" b="0" i="1" baseline="0" smtClean="0">
                                        <a:latin typeface="Cambria Math" panose="02040503050406030204" pitchFamily="18" charset="0"/>
                                      </a:rPr>
                                      <m:t>−</m:t>
                                    </m:r>
                                    <m:r>
                                      <a:rPr lang="en-GB" sz="1000" b="0" i="1" baseline="0" smtClean="0">
                                        <a:latin typeface="Cambria Math" panose="02040503050406030204" pitchFamily="18" charset="0"/>
                                      </a:rPr>
                                      <m:t>𝜇</m:t>
                                    </m:r>
                                  </m:e>
                                </m:d>
                              </m:e>
                              <m:sup>
                                <m:r>
                                  <a:rPr lang="en-GB" sz="1000" b="0" i="1" baseline="0" smtClean="0">
                                    <a:latin typeface="Cambria Math" panose="02040503050406030204" pitchFamily="18" charset="0"/>
                                  </a:rPr>
                                  <m:t>2</m:t>
                                </m:r>
                              </m:sup>
                            </m:sSup>
                          </m:num>
                          <m:den>
                            <m:r>
                              <a:rPr lang="en-GB" sz="1000" b="0" i="1" baseline="0" smtClean="0">
                                <a:latin typeface="Cambria Math" panose="02040503050406030204" pitchFamily="18" charset="0"/>
                              </a:rPr>
                              <m:t>2</m:t>
                            </m:r>
                            <m:sSup>
                              <m:sSupPr>
                                <m:ctrlPr>
                                  <a:rPr lang="en-GB" sz="1000" b="0" i="1" baseline="0" smtClean="0">
                                    <a:latin typeface="Cambria Math" panose="02040503050406030204" pitchFamily="18" charset="0"/>
                                  </a:rPr>
                                </m:ctrlPr>
                              </m:sSupPr>
                              <m:e>
                                <m:r>
                                  <a:rPr lang="en-GB" sz="1000" b="0" i="1" baseline="0" smtClean="0">
                                    <a:latin typeface="Cambria Math" panose="02040503050406030204" pitchFamily="18" charset="0"/>
                                  </a:rPr>
                                  <m:t>𝜎</m:t>
                                </m:r>
                              </m:e>
                              <m:sup>
                                <m:r>
                                  <a:rPr lang="en-GB" sz="1000" b="0" i="1" baseline="0" smtClean="0">
                                    <a:latin typeface="Cambria Math" panose="02040503050406030204" pitchFamily="18" charset="0"/>
                                  </a:rPr>
                                  <m:t>2</m:t>
                                </m:r>
                              </m:sup>
                            </m:sSup>
                          </m:den>
                        </m:f>
                      </m:e>
                    </m:d>
                  </m:oMath>
                </a14:m>
                <a:r>
                  <a:rPr lang="en-GB" sz="1000" b="0" baseline="0"/>
                  <a:t>. You can see that maximising L then corresponds to the familiar Least Squares fit (here weighted with variances, for instance to take different attenuation into account).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a:t>The Poisson distribution (see formula on earlier slide). This latter is normally used for emission tomography</a:t>
                </a:r>
                <a:r>
                  <a:rPr lang="en-GB" sz="1000" baseline="0"/>
                  <a:t> as it provides a better noise model for counting statistics.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baseline="0"/>
              </a:p>
              <a:p>
                <a:pPr marL="0" marR="0" indent="0" algn="l" defTabSz="914400" rtl="0" eaLnBrk="1" fontAlgn="auto" latinLnBrk="0" hangingPunct="1">
                  <a:lnSpc>
                    <a:spcPct val="100000"/>
                  </a:lnSpc>
                  <a:spcBef>
                    <a:spcPts val="0"/>
                  </a:spcBef>
                  <a:spcAft>
                    <a:spcPts val="0"/>
                  </a:spcAft>
                  <a:buClrTx/>
                  <a:buSzTx/>
                  <a:buFontTx/>
                  <a:buNone/>
                  <a:tabLst/>
                  <a:defRPr/>
                </a:pPr>
                <a:r>
                  <a:rPr lang="en-GB" sz="1000" baseline="0"/>
                  <a:t>Formulas are given in terms of the logarithm of the likelihood for convenience. Maximising </a:t>
                </a:r>
                <a:r>
                  <a:rPr lang="en-GB" sz="1000" i="1" baseline="0"/>
                  <a:t>L</a:t>
                </a:r>
                <a:r>
                  <a:rPr lang="en-GB" sz="1000" i="0" baseline="0"/>
                  <a:t> is equivalent to maximising </a:t>
                </a:r>
                <a:r>
                  <a:rPr lang="en-GB" sz="1000" i="1" baseline="0"/>
                  <a:t>log L. </a:t>
                </a:r>
                <a:r>
                  <a:rPr lang="en-GB" sz="1000" i="0" baseline="0"/>
                  <a:t>The </a:t>
                </a:r>
                <a:r>
                  <a:rPr lang="en-GB" sz="1000" i="1" baseline="0" err="1"/>
                  <a:t>cst</a:t>
                </a:r>
                <a:r>
                  <a:rPr lang="en-GB" sz="1000" i="0" baseline="0"/>
                  <a:t> term denotes a “constant” (i.e. anything that is independent of the image itself, and so irrelevant when determining the maximum of </a:t>
                </a:r>
                <a:r>
                  <a:rPr lang="en-GB" sz="1000" i="1" baseline="0"/>
                  <a:t>L</a:t>
                </a:r>
                <a:r>
                  <a:rPr lang="en-GB" sz="1000" i="0" baseline="0"/>
                  <a:t>).</a:t>
                </a:r>
                <a:endParaRPr lang="en-GB" sz="1000"/>
              </a:p>
              <a:p>
                <a:endParaRPr lang="en-GB"/>
              </a:p>
            </p:txBody>
          </p:sp>
        </mc:Choice>
        <mc:Fallback xmlns="">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a:t>The probability</a:t>
                </a:r>
                <a:r>
                  <a:rPr lang="en-GB" sz="1200" baseline="0"/>
                  <a:t> of measuring the data given an image is called the “likelihood”. It contains 2 ingredients: the forward model for the mean of the estimated data; and the noise model (i.e. the probability of a measurement given the mean data). The likelihood therefore tells you how likely some measured data are if you know the image (and the forward model).</a:t>
                </a:r>
                <a:endParaRPr lang="en-GB" sz="120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indent="0" algn="l" defTabSz="914400" rtl="0" eaLnBrk="1" fontAlgn="auto" latinLnBrk="0" hangingPunct="1">
                  <a:lnSpc>
                    <a:spcPct val="100000"/>
                  </a:lnSpc>
                  <a:spcBef>
                    <a:spcPts val="0"/>
                  </a:spcBef>
                  <a:spcAft>
                    <a:spcPts val="0"/>
                  </a:spcAft>
                  <a:buClrTx/>
                  <a:buSzTx/>
                  <a:buFontTx/>
                  <a:buNone/>
                  <a:tabLst/>
                  <a:defRPr/>
                </a:pPr>
                <a:r>
                  <a:rPr lang="en-GB" sz="1200" b="0" i="0">
                    <a:latin typeface="Cambria Math" panose="02040503050406030204" pitchFamily="18" charset="0"/>
                  </a:rPr>
                  <a:t>𝑦 ̅</a:t>
                </a:r>
                <a:r>
                  <a:rPr lang="en-GB" sz="1200"/>
                  <a:t> is our model for the mean of the data (given by the forward projection of the image).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a:p>
              <a:p>
                <a:pPr marL="0" marR="0" indent="0" algn="l" defTabSz="914400" rtl="0" eaLnBrk="1" fontAlgn="auto" latinLnBrk="0" hangingPunct="1">
                  <a:lnSpc>
                    <a:spcPct val="100000"/>
                  </a:lnSpc>
                  <a:spcBef>
                    <a:spcPts val="0"/>
                  </a:spcBef>
                  <a:spcAft>
                    <a:spcPts val="0"/>
                  </a:spcAft>
                  <a:buClrTx/>
                  <a:buSzTx/>
                  <a:buFontTx/>
                  <a:buNone/>
                  <a:tabLst/>
                  <a:defRPr/>
                </a:pPr>
                <a:r>
                  <a:rPr lang="en-GB" sz="1200"/>
                  <a:t>Using a proper noise model will give a better estimate</a:t>
                </a:r>
                <a:r>
                  <a:rPr lang="en-GB" sz="1200" baseline="0"/>
                  <a:t> of the image </a:t>
                </a:r>
                <a:r>
                  <a:rPr lang="en-GB" sz="1000"/>
                  <a:t>(i.e. lower variance).</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a:p>
              <a:p>
                <a:pPr marL="0" marR="0" indent="0" algn="l" defTabSz="914400" rtl="0" eaLnBrk="1" fontAlgn="auto" latinLnBrk="0" hangingPunct="1">
                  <a:lnSpc>
                    <a:spcPct val="100000"/>
                  </a:lnSpc>
                  <a:spcBef>
                    <a:spcPts val="0"/>
                  </a:spcBef>
                  <a:spcAft>
                    <a:spcPts val="0"/>
                  </a:spcAft>
                  <a:buClrTx/>
                  <a:buSzTx/>
                  <a:buFontTx/>
                  <a:buNone/>
                  <a:tabLst/>
                  <a:defRPr/>
                </a:pPr>
                <a:r>
                  <a:rPr lang="en-GB" sz="1000"/>
                  <a:t>2 examples of noise models are given.</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a:t>the</a:t>
                </a:r>
                <a:r>
                  <a:rPr lang="en-GB" sz="1000" baseline="0"/>
                  <a:t> “normal” distribution (sometimes called “Gaussian distribution”), i.e. </a:t>
                </a:r>
                <a:r>
                  <a:rPr lang="en-GB" sz="1000" b="0" i="0" baseline="0">
                    <a:latin typeface="Cambria Math" panose="02040503050406030204" pitchFamily="18" charset="0"/>
                  </a:rPr>
                  <a:t>1/2𝜋 exp(−(𝑦−𝜇)^2⁄(2𝜎^2 ))</a:t>
                </a:r>
                <a:r>
                  <a:rPr lang="en-GB" sz="1000" b="0" baseline="0"/>
                  <a:t>. You can see that maximising L then corresponds to the familiar Least Squares fit (here weighted with variances, for instance to take different attenuation into account).</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000"/>
                  <a:t>The Poisson distribution (see formula on earlier slide). This latter is normally used for emission tomography</a:t>
                </a:r>
                <a:r>
                  <a:rPr lang="en-GB" sz="1000" baseline="0"/>
                  <a:t> as it provides a better noise model for counting statistics.</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000" baseline="0"/>
              </a:p>
              <a:p>
                <a:pPr marL="0" marR="0" indent="0" algn="l" defTabSz="914400" rtl="0" eaLnBrk="1" fontAlgn="auto" latinLnBrk="0" hangingPunct="1">
                  <a:lnSpc>
                    <a:spcPct val="100000"/>
                  </a:lnSpc>
                  <a:spcBef>
                    <a:spcPts val="0"/>
                  </a:spcBef>
                  <a:spcAft>
                    <a:spcPts val="0"/>
                  </a:spcAft>
                  <a:buClrTx/>
                  <a:buSzTx/>
                  <a:buFontTx/>
                  <a:buNone/>
                  <a:tabLst/>
                  <a:defRPr/>
                </a:pPr>
                <a:r>
                  <a:rPr lang="en-GB" sz="1000" baseline="0"/>
                  <a:t>Formulas are given in terms of the logarithm of the likelihood for convenience. Maximising </a:t>
                </a:r>
                <a:r>
                  <a:rPr lang="en-GB" sz="1000" i="1" baseline="0"/>
                  <a:t>L</a:t>
                </a:r>
                <a:r>
                  <a:rPr lang="en-GB" sz="1000" i="0" baseline="0"/>
                  <a:t> is equivalent to maximising </a:t>
                </a:r>
                <a:r>
                  <a:rPr lang="en-GB" sz="1000" i="1" baseline="0"/>
                  <a:t>log L. </a:t>
                </a:r>
                <a:r>
                  <a:rPr lang="en-GB" sz="1000" i="0" baseline="0"/>
                  <a:t>The </a:t>
                </a:r>
                <a:r>
                  <a:rPr lang="en-GB" sz="1000" i="1" baseline="0" err="1"/>
                  <a:t>cst</a:t>
                </a:r>
                <a:r>
                  <a:rPr lang="en-GB" sz="1000" i="0" baseline="0"/>
                  <a:t> term denotes a “constant” (i.e. anything that is independent of the image itself, and so irrelevant when determining the maximum of </a:t>
                </a:r>
                <a:r>
                  <a:rPr lang="en-GB" sz="1000" i="1" baseline="0"/>
                  <a:t>L</a:t>
                </a:r>
                <a:r>
                  <a:rPr lang="en-GB" sz="1000" i="0" baseline="0"/>
                  <a:t>).</a:t>
                </a:r>
                <a:endParaRPr lang="en-GB" sz="1000"/>
              </a:p>
              <a:p>
                <a:endParaRPr lang="en-GB"/>
              </a:p>
            </p:txBody>
          </p:sp>
        </mc:Fallback>
      </mc:AlternateContent>
      <p:sp>
        <p:nvSpPr>
          <p:cNvPr id="4" name="Slide Number Placeholder 3"/>
          <p:cNvSpPr>
            <a:spLocks noGrp="1"/>
          </p:cNvSpPr>
          <p:nvPr>
            <p:ph type="sldNum" sz="quarter" idx="10"/>
          </p:nvPr>
        </p:nvSpPr>
        <p:spPr/>
        <p:txBody>
          <a:bodyPr/>
          <a:lstStyle/>
          <a:p>
            <a:fld id="{D34A66A2-9BB1-4DA1-94C2-60FCB6DC98B2}" type="slidenum">
              <a:rPr lang="en-GB" smtClean="0"/>
              <a:pPr/>
              <a:t>28</a:t>
            </a:fld>
            <a:endParaRPr lang="en-GB"/>
          </a:p>
        </p:txBody>
      </p:sp>
    </p:spTree>
    <p:extLst>
      <p:ext uri="{BB962C8B-B14F-4D97-AF65-F5344CB8AC3E}">
        <p14:creationId xmlns:p14="http://schemas.microsoft.com/office/powerpoint/2010/main" val="4325317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29</a:t>
            </a:fld>
            <a:endParaRPr lang="en-GB"/>
          </a:p>
        </p:txBody>
      </p:sp>
    </p:spTree>
    <p:extLst>
      <p:ext uri="{BB962C8B-B14F-4D97-AF65-F5344CB8AC3E}">
        <p14:creationId xmlns:p14="http://schemas.microsoft.com/office/powerpoint/2010/main" val="25449601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normAutofit fontScale="92500" lnSpcReduction="10000"/>
              </a:bodyPr>
              <a:lstStyle/>
              <a:p>
                <a:r>
                  <a:rPr lang="en-GB" dirty="0"/>
                  <a:t>The above contour plots are generated for an “objective” function </a:t>
                </a:r>
                <a14:m>
                  <m:oMath xmlns:m="http://schemas.openxmlformats.org/officeDocument/2006/math">
                    <m:r>
                      <m:rPr>
                        <m:sty m:val="p"/>
                      </m:rPr>
                      <a:rPr lang="en-GB" b="0" i="0" smtClean="0">
                        <a:latin typeface="Cambria Math" panose="02040503050406030204" pitchFamily="18" charset="0"/>
                      </a:rPr>
                      <m:t>Ψ</m:t>
                    </m:r>
                    <m:d>
                      <m:dPr>
                        <m:ctrlPr>
                          <a:rPr lang="en-GB" b="0" i="1" smtClean="0">
                            <a:latin typeface="Cambria Math" panose="02040503050406030204" pitchFamily="18" charset="0"/>
                          </a:rPr>
                        </m:ctrlPr>
                      </m:dPr>
                      <m:e>
                        <m:r>
                          <a:rPr lang="en-GB" b="0" i="1" smtClean="0">
                            <a:latin typeface="Cambria Math" panose="02040503050406030204" pitchFamily="18" charset="0"/>
                          </a:rPr>
                          <m:t>𝑥</m:t>
                        </m:r>
                        <m:r>
                          <a:rPr lang="en-GB" b="0" i="1" smtClean="0">
                            <a:latin typeface="Cambria Math" panose="02040503050406030204" pitchFamily="18" charset="0"/>
                          </a:rPr>
                          <m:t>,</m:t>
                        </m:r>
                        <m:r>
                          <a:rPr lang="en-GB" b="0" i="1" smtClean="0">
                            <a:latin typeface="Cambria Math" panose="02040503050406030204" pitchFamily="18" charset="0"/>
                          </a:rPr>
                          <m:t>𝑦</m:t>
                        </m:r>
                        <m:r>
                          <a:rPr lang="en-GB" b="0" i="1" smtClean="0">
                            <a:latin typeface="Cambria Math" panose="02040503050406030204" pitchFamily="18" charset="0"/>
                          </a:rPr>
                          <m:t>,</m:t>
                        </m:r>
                      </m:e>
                    </m:d>
                    <m:r>
                      <a:rPr lang="en-GB" b="0" i="1" smtClean="0">
                        <a:latin typeface="Cambria Math" panose="02040503050406030204" pitchFamily="18" charset="0"/>
                      </a:rPr>
                      <m:t>=−</m:t>
                    </m:r>
                    <m:d>
                      <m:dPr>
                        <m:ctrlPr>
                          <a:rPr lang="en-GB" b="0" i="1" smtClean="0">
                            <a:latin typeface="Cambria Math" panose="02040503050406030204" pitchFamily="18" charset="0"/>
                          </a:rPr>
                        </m:ctrlPr>
                      </m:dPr>
                      <m:e>
                        <m:sSup>
                          <m:sSupPr>
                            <m:ctrlPr>
                              <a:rPr lang="en-GB" b="0" i="1" smtClean="0">
                                <a:latin typeface="Cambria Math" panose="02040503050406030204" pitchFamily="18" charset="0"/>
                              </a:rPr>
                            </m:ctrlPr>
                          </m:sSupPr>
                          <m:e>
                            <m:r>
                              <a:rPr lang="en-GB" b="0" i="1" smtClean="0">
                                <a:latin typeface="Cambria Math" panose="02040503050406030204" pitchFamily="18" charset="0"/>
                              </a:rPr>
                              <m:t>𝑥</m:t>
                            </m:r>
                          </m:e>
                          <m:sup>
                            <m:r>
                              <a:rPr lang="en-GB" b="0" i="1" smtClean="0">
                                <a:latin typeface="Cambria Math" panose="02040503050406030204" pitchFamily="18" charset="0"/>
                              </a:rPr>
                              <m:t>2</m:t>
                            </m:r>
                          </m:sup>
                        </m:sSup>
                        <m:r>
                          <a:rPr lang="en-GB" b="0" i="1" smtClean="0">
                            <a:latin typeface="Cambria Math" panose="02040503050406030204" pitchFamily="18" charset="0"/>
                          </a:rPr>
                          <m:t>+2</m:t>
                        </m:r>
                        <m:r>
                          <a:rPr lang="en-GB" b="0" i="1" smtClean="0">
                            <a:latin typeface="Cambria Math" panose="02040503050406030204" pitchFamily="18" charset="0"/>
                          </a:rPr>
                          <m:t>𝑥𝑦</m:t>
                        </m:r>
                        <m:r>
                          <a:rPr lang="en-GB" b="0" i="1" smtClean="0">
                            <a:latin typeface="Cambria Math" panose="02040503050406030204" pitchFamily="18" charset="0"/>
                          </a:rPr>
                          <m:t>+</m:t>
                        </m:r>
                        <m:sSup>
                          <m:sSupPr>
                            <m:ctrlPr>
                              <a:rPr lang="en-GB" b="0" i="1" smtClean="0">
                                <a:latin typeface="Cambria Math" panose="02040503050406030204" pitchFamily="18" charset="0"/>
                              </a:rPr>
                            </m:ctrlPr>
                          </m:sSupPr>
                          <m:e>
                            <m:r>
                              <a:rPr lang="en-GB" b="0" i="1" smtClean="0">
                                <a:latin typeface="Cambria Math" panose="02040503050406030204" pitchFamily="18" charset="0"/>
                              </a:rPr>
                              <m:t>𝑦</m:t>
                            </m:r>
                          </m:e>
                          <m:sup>
                            <m:r>
                              <a:rPr lang="en-GB" b="0" i="1" smtClean="0">
                                <a:latin typeface="Cambria Math" panose="02040503050406030204" pitchFamily="18" charset="0"/>
                              </a:rPr>
                              <m:t>2</m:t>
                            </m:r>
                          </m:sup>
                        </m:sSup>
                        <m:r>
                          <a:rPr lang="en-GB" b="0" i="1" smtClean="0">
                            <a:latin typeface="Cambria Math" panose="02040503050406030204" pitchFamily="18" charset="0"/>
                          </a:rPr>
                          <m:t>+</m:t>
                        </m:r>
                        <m:f>
                          <m:fPr>
                            <m:ctrlPr>
                              <a:rPr lang="en-GB" b="0" i="1" smtClean="0">
                                <a:latin typeface="Cambria Math" panose="02040503050406030204" pitchFamily="18" charset="0"/>
                              </a:rPr>
                            </m:ctrlPr>
                          </m:fPr>
                          <m:num>
                            <m:sSup>
                              <m:sSupPr>
                                <m:ctrlPr>
                                  <a:rPr lang="en-GB" b="0" i="1" smtClean="0">
                                    <a:latin typeface="Cambria Math" panose="02040503050406030204" pitchFamily="18" charset="0"/>
                                  </a:rPr>
                                </m:ctrlPr>
                              </m:sSupPr>
                              <m:e>
                                <m:r>
                                  <a:rPr lang="en-GB" b="0" i="1" smtClean="0">
                                    <a:latin typeface="Cambria Math" panose="02040503050406030204" pitchFamily="18" charset="0"/>
                                  </a:rPr>
                                  <m:t>𝑦</m:t>
                                </m:r>
                              </m:e>
                              <m:sup>
                                <m:r>
                                  <a:rPr lang="en-GB" b="0" i="1" smtClean="0">
                                    <a:latin typeface="Cambria Math" panose="02040503050406030204" pitchFamily="18" charset="0"/>
                                  </a:rPr>
                                  <m:t>4</m:t>
                                </m:r>
                              </m:sup>
                            </m:sSup>
                          </m:num>
                          <m:den>
                            <m:r>
                              <a:rPr lang="en-GB" b="0" i="1" smtClean="0">
                                <a:latin typeface="Cambria Math" panose="02040503050406030204" pitchFamily="18" charset="0"/>
                              </a:rPr>
                              <m:t>10</m:t>
                            </m:r>
                          </m:den>
                        </m:f>
                      </m:e>
                    </m:d>
                  </m:oMath>
                </a14:m>
                <a:r>
                  <a:rPr lang="en-GB" dirty="0"/>
                  <a:t>.</a:t>
                </a:r>
              </a:p>
              <a:p>
                <a:r>
                  <a:rPr lang="en-GB" dirty="0"/>
                  <a:t>Each arrow indicates a step (from </a:t>
                </a:r>
                <a14:m>
                  <m:oMath xmlns:m="http://schemas.openxmlformats.org/officeDocument/2006/math">
                    <m:r>
                      <a:rPr lang="en-GB" b="0" i="1" smtClean="0">
                        <a:latin typeface="Cambria Math" panose="02040503050406030204" pitchFamily="18" charset="0"/>
                      </a:rPr>
                      <m:t>𝑥</m:t>
                    </m:r>
                  </m:oMath>
                </a14:m>
                <a:r>
                  <a:rPr lang="en-GB" dirty="0"/>
                  <a:t> to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𝑥</m:t>
                        </m:r>
                      </m:e>
                      <m:sub>
                        <m:r>
                          <a:rPr lang="en-GB" b="0" i="1" smtClean="0">
                            <a:latin typeface="Cambria Math" panose="02040503050406030204" pitchFamily="18" charset="0"/>
                          </a:rPr>
                          <m:t>𝑛𝑒𝑥𝑡</m:t>
                        </m:r>
                      </m:sub>
                    </m:sSub>
                  </m:oMath>
                </a14:m>
                <a:r>
                  <a:rPr lang="en-GB" dirty="0"/>
                  <a:t>). I’ve then</a:t>
                </a:r>
                <a:r>
                  <a:rPr lang="en-GB" baseline="0" dirty="0"/>
                  <a:t> done this 30 times (i.e. 30 iterations)</a:t>
                </a:r>
              </a:p>
              <a:p>
                <a:endParaRPr lang="en-GB" baseline="0" dirty="0"/>
              </a:p>
              <a:p>
                <a:endParaRPr lang="en-GB" baseline="0" dirty="0"/>
              </a:p>
              <a:p>
                <a:r>
                  <a:rPr lang="en-GB" baseline="0" dirty="0"/>
                  <a:t>I’ve generated these plots using the follow code in Mathematica. (No explanation provided!):</a:t>
                </a:r>
              </a:p>
              <a:p>
                <a:endParaRPr lang="en-GB" baseline="0" dirty="0"/>
              </a:p>
              <a:p>
                <a:r>
                  <a:rPr lang="es-ES" sz="1800" dirty="0"/>
                  <a:t>f[</a:t>
                </a:r>
                <a:r>
                  <a:rPr lang="es-ES" sz="1800" dirty="0" err="1"/>
                  <a:t>x_,y</a:t>
                </a:r>
                <a:r>
                  <a:rPr lang="es-ES" sz="1800" dirty="0"/>
                  <a:t>_]:=-(x^2 +2 x y+y^2+ y^4/10)</a:t>
                </a:r>
              </a:p>
              <a:p>
                <a:r>
                  <a:rPr lang="en-GB" sz="1800" dirty="0"/>
                  <a:t>cp=</a:t>
                </a:r>
                <a:r>
                  <a:rPr lang="en-GB" sz="1800" dirty="0" err="1"/>
                  <a:t>ContourPlot</a:t>
                </a:r>
                <a:r>
                  <a:rPr lang="en-GB" sz="1800" dirty="0"/>
                  <a:t>[-f[</a:t>
                </a:r>
                <a:r>
                  <a:rPr lang="en-GB" sz="1800" dirty="0" err="1"/>
                  <a:t>x,y</a:t>
                </a:r>
                <a:r>
                  <a:rPr lang="en-GB" sz="1800" dirty="0"/>
                  <a:t>],{x,-4,4},{y,-4,4},Contours-&gt;50]</a:t>
                </a:r>
                <a:endParaRPr lang="en-GB" sz="1800" baseline="0" dirty="0"/>
              </a:p>
              <a:p>
                <a:r>
                  <a:rPr lang="en-GB" sz="1800" dirty="0"/>
                  <a:t>grad[f_,{</a:t>
                </a:r>
                <a:r>
                  <a:rPr lang="en-GB" sz="1800" dirty="0" err="1"/>
                  <a:t>x_,y</a:t>
                </a:r>
                <a:r>
                  <a:rPr lang="en-GB" sz="1800" dirty="0"/>
                  <a:t>_}]:=Apply[Function[{</a:t>
                </a:r>
                <a:r>
                  <a:rPr lang="en-GB" sz="1800" dirty="0" err="1"/>
                  <a:t>i,j</a:t>
                </a:r>
                <a:r>
                  <a:rPr lang="en-GB" sz="1800" dirty="0"/>
                  <a:t>},Derivative[</a:t>
                </a:r>
                <a:r>
                  <a:rPr lang="en-GB" sz="1800" dirty="0" err="1"/>
                  <a:t>i,j</a:t>
                </a:r>
                <a:r>
                  <a:rPr lang="en-GB" sz="1800" dirty="0"/>
                  <a:t>][f][</a:t>
                </a:r>
                <a:r>
                  <a:rPr lang="en-GB" sz="1800" dirty="0" err="1"/>
                  <a:t>x,y</a:t>
                </a:r>
                <a:r>
                  <a:rPr lang="en-GB" sz="1800" dirty="0"/>
                  <a:t>]],{{1,0},{0,1}},{1}]</a:t>
                </a:r>
              </a:p>
              <a:p>
                <a:endParaRPr lang="en-GB" sz="1800" dirty="0"/>
              </a:p>
              <a:p>
                <a:r>
                  <a:rPr lang="en-GB" sz="1800" dirty="0"/>
                  <a:t>pts=Block[{step=.1,pt={3,4},</a:t>
                </a:r>
                <a:r>
                  <a:rPr lang="en-GB" sz="1800" dirty="0" err="1"/>
                  <a:t>iters</a:t>
                </a:r>
                <a:r>
                  <a:rPr lang="en-GB" sz="1800" dirty="0"/>
                  <a:t>=30},</a:t>
                </a:r>
                <a:r>
                  <a:rPr lang="en-GB" sz="1800" dirty="0" err="1"/>
                  <a:t>NestList</a:t>
                </a:r>
                <a:r>
                  <a:rPr lang="en-GB" sz="1800" dirty="0"/>
                  <a:t>[Function[</a:t>
                </a:r>
                <a:r>
                  <a:rPr lang="en-GB" sz="1800" dirty="0" err="1"/>
                  <a:t>pt,nxt</a:t>
                </a:r>
                <a:r>
                  <a:rPr lang="en-GB" sz="1800" dirty="0"/>
                  <a:t>=</a:t>
                </a:r>
                <a:r>
                  <a:rPr lang="en-GB" sz="1800" dirty="0" err="1"/>
                  <a:t>pt+step</a:t>
                </a:r>
                <a:r>
                  <a:rPr lang="en-GB" sz="1800" dirty="0"/>
                  <a:t>*grad[</a:t>
                </a:r>
                <a:r>
                  <a:rPr lang="en-GB" sz="1800" dirty="0" err="1"/>
                  <a:t>f,pt</a:t>
                </a:r>
                <a:r>
                  <a:rPr lang="en-GB" sz="1800" dirty="0"/>
                  <a:t>]],</a:t>
                </a:r>
                <a:r>
                  <a:rPr lang="en-GB" sz="1800" dirty="0" err="1"/>
                  <a:t>pt,iters</a:t>
                </a:r>
                <a:r>
                  <a:rPr lang="en-GB" sz="1800" dirty="0"/>
                  <a:t>]];</a:t>
                </a:r>
              </a:p>
              <a:p>
                <a:r>
                  <a:rPr lang="en-GB" sz="1800" dirty="0"/>
                  <a:t>Show[{</a:t>
                </a:r>
                <a:r>
                  <a:rPr lang="en-GB" sz="1800" dirty="0" err="1"/>
                  <a:t>cp,Graphics</a:t>
                </a:r>
                <a:r>
                  <a:rPr lang="en-GB" sz="1800" dirty="0"/>
                  <a:t>[Map[Arrow, Transpose[{Drop[pts,-1],Drop[pts,1]}]]]}]</a:t>
                </a:r>
              </a:p>
              <a:p>
                <a:r>
                  <a:rPr lang="en-GB" sz="1800" dirty="0"/>
                  <a:t>pts=Block[{step=.2,pt={3,4},</a:t>
                </a:r>
                <a:r>
                  <a:rPr lang="en-GB" sz="1800" dirty="0" err="1"/>
                  <a:t>iters</a:t>
                </a:r>
                <a:r>
                  <a:rPr lang="en-GB" sz="1800" dirty="0"/>
                  <a:t>=30},</a:t>
                </a:r>
                <a:r>
                  <a:rPr lang="en-GB" sz="1800" dirty="0" err="1"/>
                  <a:t>NestList</a:t>
                </a:r>
                <a:r>
                  <a:rPr lang="en-GB" sz="1800" dirty="0"/>
                  <a:t>[Function[</a:t>
                </a:r>
                <a:r>
                  <a:rPr lang="en-GB" sz="1800" dirty="0" err="1"/>
                  <a:t>pt,nxt</a:t>
                </a:r>
                <a:r>
                  <a:rPr lang="en-GB" sz="1800" dirty="0"/>
                  <a:t>=</a:t>
                </a:r>
                <a:r>
                  <a:rPr lang="en-GB" sz="1800" dirty="0" err="1"/>
                  <a:t>pt+step</a:t>
                </a:r>
                <a:r>
                  <a:rPr lang="en-GB" sz="1800" dirty="0"/>
                  <a:t>*grad[</a:t>
                </a:r>
                <a:r>
                  <a:rPr lang="en-GB" sz="1800" dirty="0" err="1"/>
                  <a:t>f,pt</a:t>
                </a:r>
                <a:r>
                  <a:rPr lang="en-GB" sz="1800" dirty="0"/>
                  <a:t>]],</a:t>
                </a:r>
                <a:r>
                  <a:rPr lang="en-GB" sz="1800" dirty="0" err="1"/>
                  <a:t>pt,iters</a:t>
                </a:r>
                <a:r>
                  <a:rPr lang="en-GB" sz="1800" dirty="0"/>
                  <a:t>]];</a:t>
                </a:r>
              </a:p>
              <a:p>
                <a:r>
                  <a:rPr lang="en-GB" sz="1800" dirty="0"/>
                  <a:t>Show[{</a:t>
                </a:r>
                <a:r>
                  <a:rPr lang="en-GB" sz="1800" dirty="0" err="1"/>
                  <a:t>cp,Graphics</a:t>
                </a:r>
                <a:r>
                  <a:rPr lang="en-GB" sz="1800" dirty="0"/>
                  <a:t>[Map[Arrow, Transpose[{Drop[pts,-1],Drop[pts,1]}]]]}]</a:t>
                </a:r>
                <a:endParaRPr lang="en-GB" dirty="0"/>
              </a:p>
            </p:txBody>
          </p:sp>
        </mc:Choice>
        <mc:Fallback xmlns="">
          <p:sp>
            <p:nvSpPr>
              <p:cNvPr id="3" name="Notes Placeholder 2"/>
              <p:cNvSpPr>
                <a:spLocks noGrp="1"/>
              </p:cNvSpPr>
              <p:nvPr>
                <p:ph type="body" idx="1"/>
              </p:nvPr>
            </p:nvSpPr>
            <p:spPr/>
            <p:txBody>
              <a:bodyPr>
                <a:normAutofit fontScale="92500" lnSpcReduction="10000"/>
              </a:bodyPr>
              <a:lstStyle/>
              <a:p>
                <a:r>
                  <a:rPr lang="en-GB" dirty="0"/>
                  <a:t>The above contour plots are generated for an “objective” function </a:t>
                </a:r>
                <a:r>
                  <a:rPr lang="en-GB" b="0" i="0">
                    <a:latin typeface="Cambria Math" panose="02040503050406030204" pitchFamily="18" charset="0"/>
                  </a:rPr>
                  <a:t>Ψ(𝑥,𝑦,)=−(𝑥^2+2𝑥𝑦+𝑦^2+𝑦^4/10)</a:t>
                </a:r>
                <a:r>
                  <a:rPr lang="en-GB" dirty="0"/>
                  <a:t>.</a:t>
                </a:r>
              </a:p>
              <a:p>
                <a:r>
                  <a:rPr lang="en-GB" dirty="0"/>
                  <a:t>Each arrow indicates a step (from </a:t>
                </a:r>
                <a:r>
                  <a:rPr lang="en-GB" b="0" i="0">
                    <a:latin typeface="Cambria Math" panose="02040503050406030204" pitchFamily="18" charset="0"/>
                  </a:rPr>
                  <a:t>𝑥</a:t>
                </a:r>
                <a:r>
                  <a:rPr lang="en-GB" dirty="0"/>
                  <a:t> to </a:t>
                </a:r>
                <a:r>
                  <a:rPr lang="en-GB" b="0" i="0">
                    <a:latin typeface="Cambria Math" panose="02040503050406030204" pitchFamily="18" charset="0"/>
                  </a:rPr>
                  <a:t>𝑥_𝑛𝑒𝑥𝑡</a:t>
                </a:r>
                <a:r>
                  <a:rPr lang="en-GB" dirty="0"/>
                  <a:t>). I’ve then</a:t>
                </a:r>
                <a:r>
                  <a:rPr lang="en-GB" baseline="0" dirty="0"/>
                  <a:t> done this 30 times (i.e. 30 iterations)</a:t>
                </a:r>
              </a:p>
              <a:p>
                <a:endParaRPr lang="en-GB" baseline="0" dirty="0"/>
              </a:p>
              <a:p>
                <a:endParaRPr lang="en-GB" baseline="0" dirty="0"/>
              </a:p>
              <a:p>
                <a:r>
                  <a:rPr lang="en-GB" baseline="0" dirty="0"/>
                  <a:t>I’ve generated these plots using the follow code in Mathematica. (No explanation provided!):</a:t>
                </a:r>
              </a:p>
              <a:p>
                <a:endParaRPr lang="en-GB" baseline="0" dirty="0"/>
              </a:p>
              <a:p>
                <a:r>
                  <a:rPr lang="es-ES" sz="1800" dirty="0"/>
                  <a:t>f[</a:t>
                </a:r>
                <a:r>
                  <a:rPr lang="es-ES" sz="1800" dirty="0" err="1"/>
                  <a:t>x_,y</a:t>
                </a:r>
                <a:r>
                  <a:rPr lang="es-ES" sz="1800" dirty="0"/>
                  <a:t>_]:=-(x^2 +2 x y+y^2+ y^4/10)</a:t>
                </a:r>
              </a:p>
              <a:p>
                <a:r>
                  <a:rPr lang="en-GB" sz="1800" dirty="0"/>
                  <a:t>cp=</a:t>
                </a:r>
                <a:r>
                  <a:rPr lang="en-GB" sz="1800" dirty="0" err="1"/>
                  <a:t>ContourPlot</a:t>
                </a:r>
                <a:r>
                  <a:rPr lang="en-GB" sz="1800" dirty="0"/>
                  <a:t>[-f[</a:t>
                </a:r>
                <a:r>
                  <a:rPr lang="en-GB" sz="1800" dirty="0" err="1"/>
                  <a:t>x,y</a:t>
                </a:r>
                <a:r>
                  <a:rPr lang="en-GB" sz="1800" dirty="0"/>
                  <a:t>],{x,-4,4},{y,-4,4},Contours-&gt;50]</a:t>
                </a:r>
                <a:endParaRPr lang="en-GB" sz="1800" baseline="0" dirty="0"/>
              </a:p>
              <a:p>
                <a:r>
                  <a:rPr lang="en-GB" sz="1800" dirty="0"/>
                  <a:t>grad[f_,{</a:t>
                </a:r>
                <a:r>
                  <a:rPr lang="en-GB" sz="1800" dirty="0" err="1"/>
                  <a:t>x_,y</a:t>
                </a:r>
                <a:r>
                  <a:rPr lang="en-GB" sz="1800" dirty="0"/>
                  <a:t>_}]:=Apply[Function[{</a:t>
                </a:r>
                <a:r>
                  <a:rPr lang="en-GB" sz="1800" dirty="0" err="1"/>
                  <a:t>i,j</a:t>
                </a:r>
                <a:r>
                  <a:rPr lang="en-GB" sz="1800" dirty="0"/>
                  <a:t>},Derivative[</a:t>
                </a:r>
                <a:r>
                  <a:rPr lang="en-GB" sz="1800" dirty="0" err="1"/>
                  <a:t>i,j</a:t>
                </a:r>
                <a:r>
                  <a:rPr lang="en-GB" sz="1800" dirty="0"/>
                  <a:t>][f][</a:t>
                </a:r>
                <a:r>
                  <a:rPr lang="en-GB" sz="1800" dirty="0" err="1"/>
                  <a:t>x,y</a:t>
                </a:r>
                <a:r>
                  <a:rPr lang="en-GB" sz="1800" dirty="0"/>
                  <a:t>]],{{1,0},{0,1}},{1}]</a:t>
                </a:r>
              </a:p>
              <a:p>
                <a:endParaRPr lang="en-GB" sz="1800" dirty="0"/>
              </a:p>
              <a:p>
                <a:r>
                  <a:rPr lang="en-GB" sz="1800" dirty="0"/>
                  <a:t>pts=Block[{step=.1,pt={3,4},</a:t>
                </a:r>
                <a:r>
                  <a:rPr lang="en-GB" sz="1800" dirty="0" err="1"/>
                  <a:t>iters</a:t>
                </a:r>
                <a:r>
                  <a:rPr lang="en-GB" sz="1800" dirty="0"/>
                  <a:t>=30},</a:t>
                </a:r>
                <a:r>
                  <a:rPr lang="en-GB" sz="1800" dirty="0" err="1"/>
                  <a:t>NestList</a:t>
                </a:r>
                <a:r>
                  <a:rPr lang="en-GB" sz="1800" dirty="0"/>
                  <a:t>[Function[</a:t>
                </a:r>
                <a:r>
                  <a:rPr lang="en-GB" sz="1800" dirty="0" err="1"/>
                  <a:t>pt,nxt</a:t>
                </a:r>
                <a:r>
                  <a:rPr lang="en-GB" sz="1800" dirty="0"/>
                  <a:t>=</a:t>
                </a:r>
                <a:r>
                  <a:rPr lang="en-GB" sz="1800" dirty="0" err="1"/>
                  <a:t>pt+step</a:t>
                </a:r>
                <a:r>
                  <a:rPr lang="en-GB" sz="1800" dirty="0"/>
                  <a:t>*grad[</a:t>
                </a:r>
                <a:r>
                  <a:rPr lang="en-GB" sz="1800" dirty="0" err="1"/>
                  <a:t>f,pt</a:t>
                </a:r>
                <a:r>
                  <a:rPr lang="en-GB" sz="1800" dirty="0"/>
                  <a:t>]],</a:t>
                </a:r>
                <a:r>
                  <a:rPr lang="en-GB" sz="1800" dirty="0" err="1"/>
                  <a:t>pt,iters</a:t>
                </a:r>
                <a:r>
                  <a:rPr lang="en-GB" sz="1800" dirty="0"/>
                  <a:t>]];</a:t>
                </a:r>
              </a:p>
              <a:p>
                <a:r>
                  <a:rPr lang="en-GB" sz="1800" dirty="0"/>
                  <a:t>Show[{</a:t>
                </a:r>
                <a:r>
                  <a:rPr lang="en-GB" sz="1800" dirty="0" err="1"/>
                  <a:t>cp,Graphics</a:t>
                </a:r>
                <a:r>
                  <a:rPr lang="en-GB" sz="1800" dirty="0"/>
                  <a:t>[Map[Arrow, Transpose[{Drop[pts,-1],Drop[pts,1]}]]]}]</a:t>
                </a:r>
              </a:p>
              <a:p>
                <a:r>
                  <a:rPr lang="en-GB" sz="1800" dirty="0"/>
                  <a:t>pts=Block[{step=.2,pt={3,4},</a:t>
                </a:r>
                <a:r>
                  <a:rPr lang="en-GB" sz="1800" dirty="0" err="1"/>
                  <a:t>iters</a:t>
                </a:r>
                <a:r>
                  <a:rPr lang="en-GB" sz="1800" dirty="0"/>
                  <a:t>=30},</a:t>
                </a:r>
                <a:r>
                  <a:rPr lang="en-GB" sz="1800" dirty="0" err="1"/>
                  <a:t>NestList</a:t>
                </a:r>
                <a:r>
                  <a:rPr lang="en-GB" sz="1800" dirty="0"/>
                  <a:t>[Function[</a:t>
                </a:r>
                <a:r>
                  <a:rPr lang="en-GB" sz="1800" dirty="0" err="1"/>
                  <a:t>pt,nxt</a:t>
                </a:r>
                <a:r>
                  <a:rPr lang="en-GB" sz="1800" dirty="0"/>
                  <a:t>=</a:t>
                </a:r>
                <a:r>
                  <a:rPr lang="en-GB" sz="1800" dirty="0" err="1"/>
                  <a:t>pt+step</a:t>
                </a:r>
                <a:r>
                  <a:rPr lang="en-GB" sz="1800" dirty="0"/>
                  <a:t>*grad[</a:t>
                </a:r>
                <a:r>
                  <a:rPr lang="en-GB" sz="1800" dirty="0" err="1"/>
                  <a:t>f,pt</a:t>
                </a:r>
                <a:r>
                  <a:rPr lang="en-GB" sz="1800" dirty="0"/>
                  <a:t>]],</a:t>
                </a:r>
                <a:r>
                  <a:rPr lang="en-GB" sz="1800" dirty="0" err="1"/>
                  <a:t>pt,iters</a:t>
                </a:r>
                <a:r>
                  <a:rPr lang="en-GB" sz="1800" dirty="0"/>
                  <a:t>]];</a:t>
                </a:r>
              </a:p>
              <a:p>
                <a:r>
                  <a:rPr lang="en-GB" sz="1800" dirty="0"/>
                  <a:t>Show[{</a:t>
                </a:r>
                <a:r>
                  <a:rPr lang="en-GB" sz="1800" dirty="0" err="1"/>
                  <a:t>cp,Graphics</a:t>
                </a:r>
                <a:r>
                  <a:rPr lang="en-GB" sz="1800" dirty="0"/>
                  <a:t>[Map[Arrow, Transpose[{Drop[pts,-1],Drop[pts,1]}]]]}]</a:t>
                </a:r>
                <a:endParaRPr lang="en-GB" dirty="0"/>
              </a:p>
            </p:txBody>
          </p:sp>
        </mc:Fallback>
      </mc:AlternateContent>
      <p:sp>
        <p:nvSpPr>
          <p:cNvPr id="4" name="Slide Number Placeholder 3"/>
          <p:cNvSpPr>
            <a:spLocks noGrp="1"/>
          </p:cNvSpPr>
          <p:nvPr>
            <p:ph type="sldNum" sz="quarter" idx="5"/>
          </p:nvPr>
        </p:nvSpPr>
        <p:spPr/>
        <p:txBody>
          <a:bodyPr/>
          <a:lstStyle/>
          <a:p>
            <a:fld id="{33A4E785-4EFE-407F-8B6E-AC2074548470}" type="slidenum">
              <a:rPr lang="en-GB" smtClean="0"/>
              <a:pPr/>
              <a:t>30</a:t>
            </a:fld>
            <a:endParaRPr lang="en-GB"/>
          </a:p>
        </p:txBody>
      </p:sp>
    </p:spTree>
    <p:extLst>
      <p:ext uri="{BB962C8B-B14F-4D97-AF65-F5344CB8AC3E}">
        <p14:creationId xmlns:p14="http://schemas.microsoft.com/office/powerpoint/2010/main" val="21568375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a:t>MLEM is a commonly used example of an iterative reconstruction algorithm. It is</a:t>
            </a:r>
            <a:r>
              <a:rPr lang="en-AU" baseline="0" dirty="0"/>
              <a:t> an iterative procedure for estimating the Maximum Likelihood (ML) for the Poisson distribution (EM stands for “E</a:t>
            </a:r>
            <a:r>
              <a:rPr lang="en-AU" dirty="0"/>
              <a:t>xpectation Maximisation” which is a general</a:t>
            </a:r>
            <a:r>
              <a:rPr lang="en-AU" baseline="0" dirty="0"/>
              <a:t> method for maximising a probability</a:t>
            </a:r>
            <a:r>
              <a:rPr lang="en-AU" dirty="0"/>
              <a:t>). MLEM is sometimes called EMML.</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Explaining the EM procedure is out-of-scope.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The actual form of the iterative process used by MLEM is on the next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It can be shown that, when iterated until convergence (i.e. iterate an infinite number of times), the MLEM algorithm will provide the ‘most likely’ activity distribution which matches the measured projection data. Furthermore, the likelihood is improved at every iteration.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The algorithm compares by division (and not subtraction) because of the form of the Poisson distribution.</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5"/>
          </p:nvPr>
        </p:nvSpPr>
        <p:spPr/>
        <p:txBody>
          <a:bodyPr/>
          <a:lstStyle/>
          <a:p>
            <a:fld id="{D34A66A2-9BB1-4DA1-94C2-60FCB6DC98B2}" type="slidenum">
              <a:rPr lang="en-GB" smtClean="0"/>
              <a:pPr/>
              <a:t>31</a:t>
            </a:fld>
            <a:endParaRPr lang="en-GB"/>
          </a:p>
        </p:txBody>
      </p:sp>
    </p:spTree>
    <p:extLst>
      <p:ext uri="{BB962C8B-B14F-4D97-AF65-F5344CB8AC3E}">
        <p14:creationId xmlns:p14="http://schemas.microsoft.com/office/powerpoint/2010/main" val="14720034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normAutofit fontScale="4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err="1"/>
                  <a:t>current_estimate</a:t>
                </a:r>
                <a:r>
                  <a:rPr lang="en-AU" dirty="0"/>
                  <a:t> etc stands for the current</a:t>
                </a:r>
                <a:r>
                  <a:rPr lang="en-AU" baseline="0" dirty="0"/>
                  <a:t> </a:t>
                </a:r>
                <a:r>
                  <a:rPr lang="en-AU" dirty="0"/>
                  <a:t>estimated image. The MLEM formula describes</a:t>
                </a:r>
                <a:r>
                  <a:rPr lang="en-AU" baseline="0" dirty="0"/>
                  <a:t> how to generate a (more likely) new estimate. Divisions and multiplications in this formula are “element-wise”, e.g. take the measured sinogram and divide it by the estimated data element by element.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a:t>The algorithm needs to be started with a strictly positive image. As the measured data are positive numbers (as they are counts), you can see that the new estimate is positive. This is by design: we want to find “activity” which is a positive quantity.</a:t>
                </a:r>
              </a:p>
              <a:p>
                <a:pPr marL="0" marR="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a:t>FP[</a:t>
                </a:r>
                <a:r>
                  <a:rPr lang="en-AU" baseline="0" dirty="0" err="1"/>
                  <a:t>current_estimate</a:t>
                </a:r>
                <a:r>
                  <a:rPr lang="en-AU" baseline="0" dirty="0"/>
                  <a:t>] denotes the “forward projection” of the current estimate (including the background term).</a:t>
                </a:r>
              </a:p>
              <a:p>
                <a:pPr marL="0" marR="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a:t>BP[1] is the </a:t>
                </a:r>
                <a:r>
                  <a:rPr lang="en-AU" baseline="0" dirty="0" err="1"/>
                  <a:t>backprojection</a:t>
                </a:r>
                <a:r>
                  <a:rPr lang="en-AU" baseline="0" dirty="0"/>
                  <a:t> of a sinogram that has all values equal to 1. You can see that the division with BP[1] is necessary to let the algorithm converge if </a:t>
                </a:r>
                <a:r>
                  <a:rPr lang="en-AU" baseline="0" dirty="0" err="1"/>
                  <a:t>measured_data</a:t>
                </a:r>
                <a:r>
                  <a:rPr lang="en-AU" baseline="0" dirty="0"/>
                  <a:t> = FP[</a:t>
                </a:r>
                <a:r>
                  <a:rPr lang="en-AU" baseline="0" dirty="0" err="1"/>
                  <a:t>current_estimate</a:t>
                </a:r>
                <a:r>
                  <a:rPr lang="en-AU"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Mathematically, FP is a linear transformation (multiplication with the system matrix, add the background). BP performs</a:t>
                </a:r>
                <a:r>
                  <a:rPr lang="en-AU" baseline="0" dirty="0"/>
                  <a:t> multiplication with the transpose of the system matrix. (This isn’t obvious of course, but can be derived using gradients etc, see notes of previous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It can be seen that this algorithm is related to maximising the Poisson log-likelihood by rewriting it slightly as</a:t>
                </a:r>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𝑛𝑒</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sSub>
                      <m:r>
                        <a:rPr lang="en-GB" b="0" i="1" smtClean="0">
                          <a:latin typeface="Cambria Math" panose="02040503050406030204" pitchFamily="18" charset="0"/>
                        </a:rPr>
                        <m:t>=</m:t>
                      </m:r>
                      <m:r>
                        <a:rPr lang="en-GB" b="0" i="1" smtClean="0">
                          <a:latin typeface="Cambria Math" panose="02040503050406030204" pitchFamily="18" charset="0"/>
                        </a:rPr>
                        <m:t>𝑐𝑢𝑟𝑟𝑒𝑛</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𝑡</m:t>
                          </m:r>
                        </m:e>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𝑐𝑢𝑟𝑟𝑒𝑛𝑡</m:t>
                          </m:r>
                        </m:num>
                        <m:den>
                          <m:r>
                            <a:rPr lang="en-GB" b="0" i="1" smtClean="0">
                              <a:latin typeface="Cambria Math" panose="02040503050406030204" pitchFamily="18" charset="0"/>
                            </a:rPr>
                            <m:t>𝐵𝑃</m:t>
                          </m:r>
                          <m:r>
                            <a:rPr lang="en-GB" b="0" i="1" smtClean="0">
                              <a:latin typeface="Cambria Math" panose="02040503050406030204" pitchFamily="18" charset="0"/>
                            </a:rPr>
                            <m:t>[1]</m:t>
                          </m:r>
                        </m:den>
                      </m:f>
                      <m:r>
                        <a:rPr lang="en-GB" b="0" i="1" smtClean="0">
                          <a:latin typeface="Cambria Math" panose="02040503050406030204" pitchFamily="18" charset="0"/>
                        </a:rPr>
                        <m:t>. </m:t>
                      </m:r>
                      <m:r>
                        <a:rPr lang="en-GB" b="0" i="1" smtClean="0">
                          <a:latin typeface="Cambria Math" panose="02040503050406030204" pitchFamily="18" charset="0"/>
                        </a:rPr>
                        <m:t>𝐵𝑃</m:t>
                      </m:r>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𝑚𝑒𝑎𝑠𝑢𝑟𝑒𝑑</m:t>
                          </m:r>
                        </m:num>
                        <m:den>
                          <m:r>
                            <a:rPr lang="en-GB" b="0" i="1" smtClean="0">
                              <a:latin typeface="Cambria Math" panose="02040503050406030204" pitchFamily="18" charset="0"/>
                            </a:rPr>
                            <m:t>𝐹𝑃</m:t>
                          </m:r>
                          <m:d>
                            <m:dPr>
                              <m:begChr m:val="["/>
                              <m:endChr m:val="]"/>
                              <m:ctrlPr>
                                <a:rPr lang="en-GB" b="0" i="1" smtClean="0">
                                  <a:latin typeface="Cambria Math" panose="02040503050406030204" pitchFamily="18" charset="0"/>
                                </a:rPr>
                              </m:ctrlPr>
                            </m:dPr>
                            <m:e>
                              <m:r>
                                <a:rPr lang="en-GB" b="0" i="1" smtClean="0">
                                  <a:latin typeface="Cambria Math" panose="02040503050406030204" pitchFamily="18" charset="0"/>
                                </a:rPr>
                                <m:t>𝑐𝑢𝑟𝑟𝑒𝑛𝑡</m:t>
                              </m:r>
                            </m:e>
                          </m:d>
                        </m:den>
                      </m:f>
                      <m:r>
                        <a:rPr lang="en-GB" b="0" i="1" smtClean="0">
                          <a:latin typeface="Cambria Math" panose="02040503050406030204" pitchFamily="18" charset="0"/>
                        </a:rPr>
                        <m:t>−1]</m:t>
                      </m:r>
                    </m:oMath>
                  </m:oMathPara>
                </a14:m>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This can be written in terms of the gradient of the Poisson</a:t>
                </a:r>
                <a:r>
                  <a:rPr lang="en-AU" baseline="0" dirty="0"/>
                  <a:t> log-likelihood (derivation is below)</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𝑛𝑒</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𝑤</m:t>
                          </m:r>
                        </m:e>
                        <m:sub/>
                      </m:sSub>
                      <m:r>
                        <a:rPr lang="en-GB" b="0" i="1" smtClean="0">
                          <a:latin typeface="Cambria Math" panose="02040503050406030204" pitchFamily="18" charset="0"/>
                        </a:rPr>
                        <m:t>=</m:t>
                      </m:r>
                      <m:r>
                        <a:rPr lang="en-GB" b="0" i="1" smtClean="0">
                          <a:latin typeface="Cambria Math" panose="02040503050406030204" pitchFamily="18" charset="0"/>
                        </a:rPr>
                        <m:t>𝑐𝑢𝑟𝑟𝑒𝑛</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𝑡</m:t>
                          </m:r>
                        </m:e>
                        <m:sub/>
                      </m:sSub>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𝑐𝑢𝑟𝑟𝑒𝑛𝑡</m:t>
                          </m:r>
                        </m:num>
                        <m:den>
                          <m:r>
                            <a:rPr lang="en-GB" b="0" i="1" smtClean="0">
                              <a:latin typeface="Cambria Math" panose="02040503050406030204" pitchFamily="18" charset="0"/>
                            </a:rPr>
                            <m:t>𝐵𝑃</m:t>
                          </m:r>
                          <m:r>
                            <a:rPr lang="en-GB" b="0" i="1" smtClean="0">
                              <a:latin typeface="Cambria Math" panose="02040503050406030204" pitchFamily="18" charset="0"/>
                            </a:rPr>
                            <m:t>[1]</m:t>
                          </m:r>
                        </m:den>
                      </m:f>
                      <m:r>
                        <a:rPr lang="en-GB" b="0" i="1" smtClean="0">
                          <a:latin typeface="Cambria Math" panose="02040503050406030204" pitchFamily="18" charset="0"/>
                        </a:rPr>
                        <m:t>.</m:t>
                      </m:r>
                      <m:r>
                        <a:rPr lang="en-GB" b="0" i="1" smtClean="0">
                          <a:latin typeface="Cambria Math" panose="02040503050406030204" pitchFamily="18" charset="0"/>
                        </a:rPr>
                        <m:t>𝛻</m:t>
                      </m:r>
                      <m:r>
                        <a:rPr lang="en-GB" b="0" i="1" smtClean="0">
                          <a:latin typeface="Cambria Math" panose="02040503050406030204" pitchFamily="18" charset="0"/>
                          <a:ea typeface="Cambria Math" panose="02040503050406030204" pitchFamily="18" charset="0"/>
                        </a:rPr>
                        <m:t>𝐿</m:t>
                      </m:r>
                    </m:oMath>
                  </m:oMathPara>
                </a14:m>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MLEM is therefore a “gradient-ascent” type algorithm. At convergence, the gradient is zero, which means we are at a maximum. (Strictly speaking, the gradient can be negative wherever the image is zero. This</a:t>
                </a:r>
                <a:r>
                  <a:rPr lang="en-AU" baseline="0" dirty="0"/>
                  <a:t> is due to the non-negativity constraints, i.e. we require to be the image values to be &gt;= 0)</a:t>
                </a:r>
                <a:endParaRPr lang="en-AU" dirty="0"/>
              </a:p>
              <a:p>
                <a:endParaRPr lang="en-GB" dirty="0"/>
              </a:p>
              <a:p>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AU" b="1" dirty="0"/>
                  <a:t>Mathematical side note: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Remember that the logarithm of the Poisson distribution is</a:t>
                </a:r>
              </a:p>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unc>
                        <m:funcPr>
                          <m:ctrlPr>
                            <a:rPr lang="en-GB" sz="1200" i="1" smtClean="0">
                              <a:solidFill>
                                <a:srgbClr val="000000"/>
                              </a:solidFill>
                              <a:latin typeface="Cambria Math" panose="02040503050406030204" pitchFamily="18" charset="0"/>
                            </a:rPr>
                          </m:ctrlPr>
                        </m:funcPr>
                        <m:fName>
                          <m:r>
                            <m:rPr>
                              <m:sty m:val="p"/>
                            </m:rPr>
                            <a:rPr lang="en-GB" sz="1200" i="0">
                              <a:solidFill>
                                <a:srgbClr val="000000"/>
                              </a:solidFill>
                              <a:latin typeface="Cambria Math" panose="02040503050406030204" pitchFamily="18" charset="0"/>
                            </a:rPr>
                            <m:t>log</m:t>
                          </m:r>
                        </m:fName>
                        <m:e>
                          <m:r>
                            <a:rPr lang="en-GB" sz="1200" i="1">
                              <a:solidFill>
                                <a:srgbClr val="000000"/>
                              </a:solidFill>
                              <a:latin typeface="Cambria Math" panose="02040503050406030204" pitchFamily="18" charset="0"/>
                            </a:rPr>
                            <m:t>𝐿</m:t>
                          </m:r>
                        </m:e>
                      </m:func>
                      <m:r>
                        <a:rPr lang="en-GB" sz="1200" i="1">
                          <a:solidFill>
                            <a:srgbClr val="000000"/>
                          </a:solidFill>
                          <a:latin typeface="Cambria Math" panose="02040503050406030204" pitchFamily="18" charset="0"/>
                        </a:rPr>
                        <m:t>(</m:t>
                      </m:r>
                      <m:r>
                        <a:rPr lang="en-GB" sz="1200" i="1">
                          <a:solidFill>
                            <a:srgbClr val="000000"/>
                          </a:solidFill>
                          <a:latin typeface="Cambria Math" panose="02040503050406030204" pitchFamily="18" charset="0"/>
                        </a:rPr>
                        <m:t>𝑦</m:t>
                      </m:r>
                      <m:r>
                        <a:rPr lang="en-GB" sz="1200" i="1">
                          <a:solidFill>
                            <a:srgbClr val="000000"/>
                          </a:solidFill>
                          <a:latin typeface="Cambria Math" panose="02040503050406030204" pitchFamily="18" charset="0"/>
                        </a:rPr>
                        <m:t>,</m:t>
                      </m:r>
                      <m:acc>
                        <m:accPr>
                          <m:chr m:val="̄"/>
                          <m:ctrlPr>
                            <a:rPr lang="en-GB" sz="1200" i="1">
                              <a:solidFill>
                                <a:srgbClr val="000000"/>
                              </a:solidFill>
                              <a:latin typeface="Cambria Math" panose="02040503050406030204" pitchFamily="18" charset="0"/>
                            </a:rPr>
                          </m:ctrlPr>
                        </m:accPr>
                        <m:e>
                          <m:r>
                            <a:rPr lang="en-GB" sz="1200" i="1">
                              <a:solidFill>
                                <a:srgbClr val="000000"/>
                              </a:solidFill>
                              <a:latin typeface="Cambria Math" panose="02040503050406030204" pitchFamily="18" charset="0"/>
                            </a:rPr>
                            <m:t>𝑦</m:t>
                          </m:r>
                        </m:e>
                      </m:acc>
                      <m:r>
                        <a:rPr lang="en-GB" sz="1200" i="1">
                          <a:solidFill>
                            <a:srgbClr val="000000"/>
                          </a:solidFill>
                          <a:latin typeface="Cambria Math" panose="02040503050406030204" pitchFamily="18" charset="0"/>
                        </a:rPr>
                        <m:t>)=</m:t>
                      </m:r>
                      <m:nary>
                        <m:naryPr>
                          <m:chr m:val="∑"/>
                          <m:supHide m:val="on"/>
                          <m:ctrlPr>
                            <a:rPr lang="en-GB" sz="1200" i="1">
                              <a:solidFill>
                                <a:srgbClr val="000000"/>
                              </a:solidFill>
                              <a:latin typeface="Cambria Math" panose="02040503050406030204" pitchFamily="18" charset="0"/>
                            </a:rPr>
                          </m:ctrlPr>
                        </m:naryPr>
                        <m:sub>
                          <m:r>
                            <a:rPr lang="en-GB" sz="1200" i="1">
                              <a:solidFill>
                                <a:srgbClr val="000000"/>
                              </a:solidFill>
                              <a:latin typeface="Cambria Math" panose="02040503050406030204" pitchFamily="18" charset="0"/>
                            </a:rPr>
                            <m:t>𝑏</m:t>
                          </m:r>
                        </m:sub>
                        <m:sup/>
                        <m:e>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sSub>
                            <m:sSubPr>
                              <m:ctrlPr>
                                <a:rPr lang="en-GB" sz="1200" i="1">
                                  <a:solidFill>
                                    <a:srgbClr val="000000"/>
                                  </a:solidFill>
                                  <a:latin typeface="Cambria Math" panose="02040503050406030204" pitchFamily="18" charset="0"/>
                                </a:rPr>
                              </m:ctrlPr>
                            </m:sSubPr>
                            <m:e>
                              <m:acc>
                                <m:accPr>
                                  <m:chr m:val="̄"/>
                                  <m:ctrlPr>
                                    <a:rPr lang="en-GB" sz="1200" i="1">
                                      <a:solidFill>
                                        <a:srgbClr val="000000"/>
                                      </a:solidFill>
                                      <a:latin typeface="Cambria Math" panose="02040503050406030204" pitchFamily="18" charset="0"/>
                                    </a:rPr>
                                  </m:ctrlPr>
                                </m:accPr>
                                <m:e>
                                  <m:func>
                                    <m:funcPr>
                                      <m:ctrlPr>
                                        <a:rPr lang="en-GB" sz="1200" i="1">
                                          <a:solidFill>
                                            <a:srgbClr val="000000"/>
                                          </a:solidFill>
                                          <a:latin typeface="Cambria Math" panose="02040503050406030204" pitchFamily="18" charset="0"/>
                                        </a:rPr>
                                      </m:ctrlPr>
                                    </m:funcPr>
                                    <m:fName>
                                      <m:r>
                                        <m:rPr>
                                          <m:sty m:val="p"/>
                                        </m:rPr>
                                        <a:rPr lang="en-GB" sz="1200" i="0">
                                          <a:solidFill>
                                            <a:srgbClr val="000000"/>
                                          </a:solidFill>
                                          <a:latin typeface="Cambria Math" panose="02040503050406030204" pitchFamily="18" charset="0"/>
                                        </a:rPr>
                                        <m:t>log</m:t>
                                      </m:r>
                                    </m:fName>
                                    <m:e>
                                      <m:r>
                                        <a:rPr lang="en-GB" sz="1200" i="1">
                                          <a:solidFill>
                                            <a:srgbClr val="000000"/>
                                          </a:solidFill>
                                          <a:latin typeface="Cambria Math" panose="02040503050406030204" pitchFamily="18" charset="0"/>
                                        </a:rPr>
                                        <m:t>𝑦</m:t>
                                      </m:r>
                                    </m:e>
                                  </m:func>
                                </m:e>
                              </m:acc>
                            </m:e>
                            <m:sub>
                              <m:r>
                                <a:rPr lang="en-GB" sz="1200" i="1">
                                  <a:solidFill>
                                    <a:srgbClr val="000000"/>
                                  </a:solidFill>
                                  <a:latin typeface="Cambria Math" panose="02040503050406030204" pitchFamily="18" charset="0"/>
                                </a:rPr>
                                <m:t>𝑏</m:t>
                              </m:r>
                            </m:sub>
                          </m:sSub>
                          <m:r>
                            <a:rPr lang="en-GB" sz="1200" i="1">
                              <a:solidFill>
                                <a:srgbClr val="000000"/>
                              </a:solidFill>
                              <a:latin typeface="Cambria Math" panose="02040503050406030204" pitchFamily="18" charset="0"/>
                            </a:rPr>
                            <m:t>−</m:t>
                          </m:r>
                          <m:sSub>
                            <m:sSubPr>
                              <m:ctrlPr>
                                <a:rPr lang="en-GB" sz="1200" i="1">
                                  <a:solidFill>
                                    <a:srgbClr val="000000"/>
                                  </a:solidFill>
                                  <a:latin typeface="Cambria Math" panose="02040503050406030204" pitchFamily="18" charset="0"/>
                                </a:rPr>
                              </m:ctrlPr>
                            </m:sSubPr>
                            <m:e>
                              <m:acc>
                                <m:accPr>
                                  <m:chr m:val="̄"/>
                                  <m:ctrlPr>
                                    <a:rPr lang="en-GB" sz="1200" i="1">
                                      <a:solidFill>
                                        <a:srgbClr val="000000"/>
                                      </a:solidFill>
                                      <a:latin typeface="Cambria Math" panose="02040503050406030204" pitchFamily="18" charset="0"/>
                                    </a:rPr>
                                  </m:ctrlPr>
                                </m:accPr>
                                <m:e>
                                  <m:r>
                                    <a:rPr lang="en-GB" sz="1200" i="1">
                                      <a:solidFill>
                                        <a:srgbClr val="000000"/>
                                      </a:solidFill>
                                      <a:latin typeface="Cambria Math" panose="02040503050406030204" pitchFamily="18" charset="0"/>
                                    </a:rPr>
                                    <m:t>𝑦</m:t>
                                  </m:r>
                                </m:e>
                              </m:acc>
                            </m:e>
                            <m:sub>
                              <m:r>
                                <a:rPr lang="en-GB" sz="1200" i="1">
                                  <a:solidFill>
                                    <a:srgbClr val="000000"/>
                                  </a:solidFill>
                                  <a:latin typeface="Cambria Math" panose="02040503050406030204" pitchFamily="18" charset="0"/>
                                </a:rPr>
                                <m:t>𝑏</m:t>
                              </m:r>
                            </m:sub>
                          </m:sSub>
                          <m:r>
                            <a:rPr lang="en-GB" sz="1200" i="1">
                              <a:solidFill>
                                <a:srgbClr val="000000"/>
                              </a:solidFill>
                              <a:latin typeface="Cambria Math" panose="02040503050406030204" pitchFamily="18" charset="0"/>
                            </a:rPr>
                            <m:t>+</m:t>
                          </m:r>
                          <m:r>
                            <a:rPr lang="en-GB" sz="1200" i="1">
                              <a:solidFill>
                                <a:srgbClr val="000000"/>
                              </a:solidFill>
                              <a:latin typeface="Cambria Math" panose="02040503050406030204" pitchFamily="18" charset="0"/>
                            </a:rPr>
                            <m:t>𝑐𝑠𝑡</m:t>
                          </m:r>
                        </m:e>
                      </m:nary>
                    </m:oMath>
                  </m:oMathPara>
                </a14:m>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for measured data </a:t>
                </a:r>
                <a14:m>
                  <m:oMath xmlns:m="http://schemas.openxmlformats.org/officeDocument/2006/math">
                    <m:r>
                      <a:rPr lang="en-GB" b="0" i="1" smtClean="0">
                        <a:latin typeface="Cambria Math" panose="02040503050406030204" pitchFamily="18" charset="0"/>
                      </a:rPr>
                      <m:t>𝑦</m:t>
                    </m:r>
                  </m:oMath>
                </a14:m>
                <a:r>
                  <a:rPr lang="en-AU" dirty="0"/>
                  <a:t> with (estimated) mean </a:t>
                </a:r>
                <a14:m>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oMath>
                </a14:m>
                <a:r>
                  <a:rPr lang="en-AU" dirty="0"/>
                  <a:t>. To find the</a:t>
                </a:r>
                <a:r>
                  <a:rPr lang="en-AU" baseline="0" dirty="0"/>
                  <a:t> </a:t>
                </a:r>
                <a:r>
                  <a:rPr lang="en-AU" dirty="0"/>
                  <a:t>ML solution,</a:t>
                </a:r>
                <a:r>
                  <a:rPr lang="en-AU" baseline="0" dirty="0"/>
                  <a:t> we can compute the gradient </a:t>
                </a:r>
                <a:r>
                  <a:rPr lang="en-AU" baseline="0" dirty="0" err="1"/>
                  <a:t>w.r.t.</a:t>
                </a:r>
                <a:r>
                  <a:rPr lang="en-AU" baseline="0" dirty="0"/>
                  <a:t> the image </a:t>
                </a:r>
                <a14:m>
                  <m:oMath xmlns:m="http://schemas.openxmlformats.org/officeDocument/2006/math">
                    <m:r>
                      <a:rPr lang="en-GB" b="0" i="1" baseline="0" smtClean="0">
                        <a:latin typeface="Cambria Math" panose="02040503050406030204" pitchFamily="18" charset="0"/>
                      </a:rPr>
                      <m:t>𝜆</m:t>
                    </m:r>
                  </m:oMath>
                </a14:m>
                <a:r>
                  <a:rPr lang="en-AU" baseline="0" dirty="0"/>
                  <a:t>, after plugging in the system model (i.e. the equation of </a:t>
                </a:r>
                <a14:m>
                  <m:oMath xmlns:m="http://schemas.openxmlformats.org/officeDocument/2006/math">
                    <m:acc>
                      <m:accPr>
                        <m:chr m:val="̅"/>
                        <m:ctrlPr>
                          <a:rPr lang="en-GB" b="0" i="1" baseline="0" smtClean="0">
                            <a:latin typeface="Cambria Math" panose="02040503050406030204" pitchFamily="18" charset="0"/>
                          </a:rPr>
                        </m:ctrlPr>
                      </m:accPr>
                      <m:e>
                        <m:r>
                          <a:rPr lang="en-GB" b="0" i="1" baseline="0" smtClean="0">
                            <a:latin typeface="Cambria Math" panose="02040503050406030204" pitchFamily="18" charset="0"/>
                          </a:rPr>
                          <m:t>𝑦</m:t>
                        </m:r>
                      </m:e>
                    </m:acc>
                  </m:oMath>
                </a14:m>
                <a:r>
                  <a:rPr lang="en-AU" baseline="0" dirty="0"/>
                  <a:t> in terms of the image </a:t>
                </a:r>
                <a14:m>
                  <m:oMath xmlns:m="http://schemas.openxmlformats.org/officeDocument/2006/math">
                    <m:r>
                      <a:rPr lang="en-GB" b="0" i="1" baseline="0" smtClean="0">
                        <a:latin typeface="Cambria Math" panose="02040503050406030204" pitchFamily="18" charset="0"/>
                      </a:rPr>
                      <m:t>𝜆</m:t>
                    </m:r>
                  </m:oMath>
                </a14:m>
                <a:r>
                  <a:rPr lang="en-AU" baseline="0" dirty="0"/>
                  <a:t>). In somewhat rough notation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num>
                        <m:den>
                          <m:r>
                            <a:rPr lang="en-GB" sz="1200" b="0" i="1" dirty="0" smtClean="0">
                              <a:solidFill>
                                <a:srgbClr val="000000"/>
                              </a:solidFill>
                              <a:latin typeface="Cambria Math" panose="02040503050406030204" pitchFamily="18" charset="0"/>
                            </a:rPr>
                            <m:t>𝜕𝜆</m:t>
                          </m:r>
                        </m:den>
                      </m:f>
                      <m:func>
                        <m:funcPr>
                          <m:ctrlPr>
                            <a:rPr lang="en-GB" sz="1200" i="1" smtClean="0">
                              <a:solidFill>
                                <a:srgbClr val="000000"/>
                              </a:solidFill>
                              <a:latin typeface="Cambria Math" panose="02040503050406030204" pitchFamily="18" charset="0"/>
                            </a:rPr>
                          </m:ctrlPr>
                        </m:funcPr>
                        <m:fName>
                          <m:r>
                            <m:rPr>
                              <m:sty m:val="p"/>
                            </m:rPr>
                            <a:rPr lang="en-GB" sz="1200" i="0">
                              <a:solidFill>
                                <a:srgbClr val="000000"/>
                              </a:solidFill>
                              <a:latin typeface="Cambria Math" panose="02040503050406030204" pitchFamily="18" charset="0"/>
                            </a:rPr>
                            <m:t>log</m:t>
                          </m:r>
                        </m:fName>
                        <m:e>
                          <m:r>
                            <a:rPr lang="en-GB" sz="1200" i="1">
                              <a:solidFill>
                                <a:srgbClr val="000000"/>
                              </a:solidFill>
                              <a:latin typeface="Cambria Math" panose="02040503050406030204" pitchFamily="18" charset="0"/>
                            </a:rPr>
                            <m:t>𝐿</m:t>
                          </m:r>
                        </m:e>
                      </m:func>
                      <m:d>
                        <m:dPr>
                          <m:ctrlPr>
                            <a:rPr lang="en-GB" sz="1200" i="1">
                              <a:solidFill>
                                <a:srgbClr val="000000"/>
                              </a:solidFill>
                              <a:latin typeface="Cambria Math" panose="02040503050406030204" pitchFamily="18" charset="0"/>
                            </a:rPr>
                          </m:ctrlPr>
                        </m:dPr>
                        <m:e>
                          <m:r>
                            <a:rPr lang="en-GB" sz="1200" i="1">
                              <a:solidFill>
                                <a:srgbClr val="000000"/>
                              </a:solidFill>
                              <a:latin typeface="Cambria Math" panose="02040503050406030204" pitchFamily="18" charset="0"/>
                            </a:rPr>
                            <m:t>𝑦</m:t>
                          </m:r>
                          <m:r>
                            <a:rPr lang="en-GB" sz="1200" i="1">
                              <a:solidFill>
                                <a:srgbClr val="000000"/>
                              </a:solidFill>
                              <a:latin typeface="Cambria Math" panose="02040503050406030204" pitchFamily="18" charset="0"/>
                            </a:rPr>
                            <m:t>,</m:t>
                          </m:r>
                          <m:acc>
                            <m:accPr>
                              <m:chr m:val="̄"/>
                              <m:ctrlPr>
                                <a:rPr lang="en-GB" sz="1200" i="1">
                                  <a:solidFill>
                                    <a:srgbClr val="000000"/>
                                  </a:solidFill>
                                  <a:latin typeface="Cambria Math" panose="02040503050406030204" pitchFamily="18" charset="0"/>
                                </a:rPr>
                              </m:ctrlPr>
                            </m:accPr>
                            <m:e>
                              <m:r>
                                <a:rPr lang="en-GB" sz="1200" i="1">
                                  <a:solidFill>
                                    <a:srgbClr val="000000"/>
                                  </a:solidFill>
                                  <a:latin typeface="Cambria Math" panose="02040503050406030204" pitchFamily="18" charset="0"/>
                                </a:rPr>
                                <m:t>𝑦</m:t>
                              </m:r>
                            </m:e>
                          </m:acc>
                        </m:e>
                      </m:d>
                      <m:r>
                        <a:rPr lang="en-GB" sz="1200" i="1">
                          <a:solidFill>
                            <a:srgbClr val="000000"/>
                          </a:solidFill>
                          <a:latin typeface="Cambria Math" panose="02040503050406030204" pitchFamily="18" charset="0"/>
                        </a:rPr>
                        <m:t>=</m:t>
                      </m:r>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num>
                        <m:den>
                          <m:r>
                            <a:rPr lang="en-GB" sz="1200" b="0" i="1" dirty="0" smtClean="0">
                              <a:solidFill>
                                <a:srgbClr val="000000"/>
                              </a:solidFill>
                              <a:latin typeface="Cambria Math" panose="02040503050406030204" pitchFamily="18" charset="0"/>
                            </a:rPr>
                            <m:t>𝜕</m:t>
                          </m:r>
                          <m:acc>
                            <m:accPr>
                              <m:chr m:val="̅"/>
                              <m:ctrlPr>
                                <a:rPr lang="en-GB" sz="1200" b="0" i="1" dirty="0" smtClean="0">
                                  <a:solidFill>
                                    <a:srgbClr val="000000"/>
                                  </a:solidFill>
                                  <a:latin typeface="Cambria Math" panose="02040503050406030204" pitchFamily="18" charset="0"/>
                                </a:rPr>
                              </m:ctrlPr>
                            </m:accPr>
                            <m:e>
                              <m:r>
                                <a:rPr lang="en-GB" sz="1200" b="0" i="1" dirty="0" smtClean="0">
                                  <a:solidFill>
                                    <a:srgbClr val="000000"/>
                                  </a:solidFill>
                                  <a:latin typeface="Cambria Math" panose="02040503050406030204" pitchFamily="18" charset="0"/>
                                </a:rPr>
                                <m:t>𝑦</m:t>
                              </m:r>
                            </m:e>
                          </m:acc>
                        </m:den>
                      </m:f>
                      <m:func>
                        <m:funcPr>
                          <m:ctrlPr>
                            <a:rPr lang="en-GB" sz="1200" i="1" smtClean="0">
                              <a:solidFill>
                                <a:srgbClr val="000000"/>
                              </a:solidFill>
                              <a:latin typeface="Cambria Math" panose="02040503050406030204" pitchFamily="18" charset="0"/>
                            </a:rPr>
                          </m:ctrlPr>
                        </m:funcPr>
                        <m:fName>
                          <m:r>
                            <m:rPr>
                              <m:sty m:val="p"/>
                            </m:rPr>
                            <a:rPr lang="en-GB" sz="1200" i="0">
                              <a:solidFill>
                                <a:srgbClr val="000000"/>
                              </a:solidFill>
                              <a:latin typeface="Cambria Math" panose="02040503050406030204" pitchFamily="18" charset="0"/>
                            </a:rPr>
                            <m:t>log</m:t>
                          </m:r>
                        </m:fName>
                        <m:e>
                          <m:r>
                            <a:rPr lang="en-GB" sz="1200" i="1">
                              <a:solidFill>
                                <a:srgbClr val="000000"/>
                              </a:solidFill>
                              <a:latin typeface="Cambria Math" panose="02040503050406030204" pitchFamily="18" charset="0"/>
                            </a:rPr>
                            <m:t>𝐿</m:t>
                          </m:r>
                        </m:e>
                      </m:func>
                      <m:r>
                        <a:rPr lang="en-GB" sz="1200" i="1">
                          <a:solidFill>
                            <a:srgbClr val="000000"/>
                          </a:solidFill>
                          <a:latin typeface="Cambria Math" panose="02040503050406030204" pitchFamily="18" charset="0"/>
                        </a:rPr>
                        <m:t>(</m:t>
                      </m:r>
                      <m:r>
                        <a:rPr lang="en-GB" sz="1200" i="1">
                          <a:solidFill>
                            <a:srgbClr val="000000"/>
                          </a:solidFill>
                          <a:latin typeface="Cambria Math" panose="02040503050406030204" pitchFamily="18" charset="0"/>
                        </a:rPr>
                        <m:t>𝑦</m:t>
                      </m:r>
                      <m:r>
                        <a:rPr lang="en-GB" sz="1200" i="1">
                          <a:solidFill>
                            <a:srgbClr val="000000"/>
                          </a:solidFill>
                          <a:latin typeface="Cambria Math" panose="02040503050406030204" pitchFamily="18" charset="0"/>
                        </a:rPr>
                        <m:t>,</m:t>
                      </m:r>
                      <m:acc>
                        <m:accPr>
                          <m:chr m:val="̄"/>
                          <m:ctrlPr>
                            <a:rPr lang="en-GB" sz="1200" i="1">
                              <a:solidFill>
                                <a:srgbClr val="000000"/>
                              </a:solidFill>
                              <a:latin typeface="Cambria Math" panose="02040503050406030204" pitchFamily="18" charset="0"/>
                            </a:rPr>
                          </m:ctrlPr>
                        </m:accPr>
                        <m:e>
                          <m:r>
                            <a:rPr lang="en-GB" sz="1200" i="1">
                              <a:solidFill>
                                <a:srgbClr val="000000"/>
                              </a:solidFill>
                              <a:latin typeface="Cambria Math" panose="02040503050406030204" pitchFamily="18" charset="0"/>
                            </a:rPr>
                            <m:t>𝑦</m:t>
                          </m:r>
                        </m:e>
                      </m:acc>
                      <m:r>
                        <a:rPr lang="en-GB" sz="1200" i="1">
                          <a:solidFill>
                            <a:srgbClr val="000000"/>
                          </a:solidFill>
                          <a:latin typeface="Cambria Math" panose="02040503050406030204" pitchFamily="18" charset="0"/>
                        </a:rPr>
                        <m:t>)</m:t>
                      </m:r>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acc>
                            <m:accPr>
                              <m:chr m:val="̅"/>
                              <m:ctrlPr>
                                <a:rPr lang="en-GB" sz="1200" b="0" i="1" dirty="0" smtClean="0">
                                  <a:solidFill>
                                    <a:srgbClr val="000000"/>
                                  </a:solidFill>
                                  <a:latin typeface="Cambria Math" panose="02040503050406030204" pitchFamily="18" charset="0"/>
                                </a:rPr>
                              </m:ctrlPr>
                            </m:accPr>
                            <m:e>
                              <m:r>
                                <a:rPr lang="en-GB" sz="1200" b="0" i="1" dirty="0" smtClean="0">
                                  <a:solidFill>
                                    <a:srgbClr val="000000"/>
                                  </a:solidFill>
                                  <a:latin typeface="Cambria Math" panose="02040503050406030204" pitchFamily="18" charset="0"/>
                                </a:rPr>
                                <m:t>𝑦</m:t>
                              </m:r>
                            </m:e>
                          </m:acc>
                        </m:num>
                        <m:den>
                          <m:r>
                            <a:rPr lang="en-GB" sz="1200" b="0" i="1" dirty="0" smtClean="0">
                              <a:solidFill>
                                <a:srgbClr val="000000"/>
                              </a:solidFill>
                              <a:latin typeface="Cambria Math" panose="02040503050406030204" pitchFamily="18" charset="0"/>
                            </a:rPr>
                            <m:t>𝜕𝜆</m:t>
                          </m:r>
                        </m:den>
                      </m:f>
                      <m:r>
                        <a:rPr lang="en-GB" sz="1200" i="1">
                          <a:solidFill>
                            <a:srgbClr val="000000"/>
                          </a:solidFill>
                          <a:latin typeface="Cambria Math" panose="02040503050406030204" pitchFamily="18" charset="0"/>
                        </a:rPr>
                        <m:t>=</m:t>
                      </m:r>
                      <m:nary>
                        <m:naryPr>
                          <m:chr m:val="∑"/>
                          <m:supHide m:val="on"/>
                          <m:ctrlPr>
                            <a:rPr lang="en-GB" sz="1200" i="1">
                              <a:solidFill>
                                <a:srgbClr val="000000"/>
                              </a:solidFill>
                              <a:latin typeface="Cambria Math" panose="02040503050406030204" pitchFamily="18" charset="0"/>
                            </a:rPr>
                          </m:ctrlPr>
                        </m:naryPr>
                        <m:sub>
                          <m:r>
                            <a:rPr lang="en-GB" sz="1200" i="1">
                              <a:solidFill>
                                <a:srgbClr val="000000"/>
                              </a:solidFill>
                              <a:latin typeface="Cambria Math" panose="02040503050406030204" pitchFamily="18" charset="0"/>
                            </a:rPr>
                            <m:t>𝑏</m:t>
                          </m:r>
                        </m:sub>
                        <m:sup/>
                        <m:e>
                          <m:d>
                            <m:dPr>
                              <m:ctrlPr>
                                <a:rPr lang="en-GB" sz="1200" i="1" smtClean="0">
                                  <a:solidFill>
                                    <a:srgbClr val="000000"/>
                                  </a:solidFill>
                                  <a:latin typeface="Cambria Math" panose="02040503050406030204" pitchFamily="18" charset="0"/>
                                </a:rPr>
                              </m:ctrlPr>
                            </m:dPr>
                            <m:e>
                              <m:f>
                                <m:fPr>
                                  <m:ctrlPr>
                                    <a:rPr lang="en-GB" sz="1200" b="0" i="1" smtClean="0">
                                      <a:solidFill>
                                        <a:srgbClr val="000000"/>
                                      </a:solidFill>
                                      <a:latin typeface="Cambria Math" panose="02040503050406030204" pitchFamily="18" charset="0"/>
                                    </a:rPr>
                                  </m:ctrlPr>
                                </m:fPr>
                                <m:num>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num>
                                <m:den>
                                  <m:sSub>
                                    <m:sSubPr>
                                      <m:ctrlPr>
                                        <a:rPr lang="en-GB" sz="1200" b="0" i="1" dirty="0"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den>
                              </m:f>
                              <m:r>
                                <a:rPr lang="en-GB" sz="1200" i="1">
                                  <a:solidFill>
                                    <a:srgbClr val="000000"/>
                                  </a:solidFill>
                                  <a:latin typeface="Cambria Math" panose="02040503050406030204" pitchFamily="18" charset="0"/>
                                </a:rPr>
                                <m:t>−</m:t>
                              </m:r>
                              <m:r>
                                <a:rPr lang="en-GB" sz="1200" b="0" i="1" smtClean="0">
                                  <a:solidFill>
                                    <a:srgbClr val="000000"/>
                                  </a:solidFill>
                                  <a:latin typeface="Cambria Math" panose="02040503050406030204" pitchFamily="18" charset="0"/>
                                </a:rPr>
                                <m:t>1</m:t>
                              </m:r>
                            </m:e>
                          </m:d>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sSub>
                                <m:sSubPr>
                                  <m:ctrlPr>
                                    <a:rPr lang="en-GB" sz="1200" b="0" i="1" dirty="0" smtClean="0">
                                      <a:solidFill>
                                        <a:srgbClr val="000000"/>
                                      </a:solidFill>
                                      <a:latin typeface="Cambria Math" panose="02040503050406030204" pitchFamily="18" charset="0"/>
                                    </a:rPr>
                                  </m:ctrlPr>
                                </m:sSubPr>
                                <m:e>
                                  <m:acc>
                                    <m:accPr>
                                      <m:chr m:val="̅"/>
                                      <m:ctrlPr>
                                        <a:rPr lang="en-GB" sz="1200" b="0" i="1" dirty="0" smtClean="0">
                                          <a:solidFill>
                                            <a:srgbClr val="000000"/>
                                          </a:solidFill>
                                          <a:latin typeface="Cambria Math" panose="02040503050406030204" pitchFamily="18" charset="0"/>
                                        </a:rPr>
                                      </m:ctrlPr>
                                    </m:accPr>
                                    <m:e>
                                      <m:r>
                                        <a:rPr lang="en-GB" sz="1200" b="0" i="1" dirty="0"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num>
                            <m:den>
                              <m:r>
                                <a:rPr lang="en-GB" sz="1200" b="0" i="1" dirty="0" smtClean="0">
                                  <a:solidFill>
                                    <a:srgbClr val="000000"/>
                                  </a:solidFill>
                                  <a:latin typeface="Cambria Math" panose="02040503050406030204" pitchFamily="18" charset="0"/>
                                </a:rPr>
                                <m:t>𝜕𝜆</m:t>
                              </m:r>
                            </m:den>
                          </m:f>
                        </m:e>
                      </m:nary>
                    </m:oMath>
                  </m:oMathPara>
                </a14:m>
                <a:endParaRPr lang="en-AU" dirty="0"/>
              </a:p>
              <a:p>
                <a:r>
                  <a:rPr lang="en-GB" dirty="0"/>
                  <a:t>So you can see that it will make sense to divide the measured data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𝑦</m:t>
                        </m:r>
                      </m:e>
                      <m:sub>
                        <m:r>
                          <a:rPr lang="en-GB" b="0" i="1" smtClean="0">
                            <a:latin typeface="Cambria Math" panose="02040503050406030204" pitchFamily="18" charset="0"/>
                          </a:rPr>
                          <m:t>𝑏</m:t>
                        </m:r>
                      </m:sub>
                    </m:sSub>
                  </m:oMath>
                </a14:m>
                <a:r>
                  <a:rPr lang="en-GB" dirty="0"/>
                  <a:t> with the estimated data </a:t>
                </a:r>
                <a14:m>
                  <m:oMath xmlns:m="http://schemas.openxmlformats.org/officeDocument/2006/math">
                    <m:sSub>
                      <m:sSubPr>
                        <m:ctrlPr>
                          <a:rPr lang="en-GB" b="0" i="1" dirty="0" smtClean="0">
                            <a:latin typeface="Cambria Math" panose="02040503050406030204" pitchFamily="18" charset="0"/>
                          </a:rPr>
                        </m:ctrlPr>
                      </m:sSubPr>
                      <m:e>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𝑦</m:t>
                            </m:r>
                          </m:e>
                        </m:acc>
                      </m:e>
                      <m:sub>
                        <m:r>
                          <m:rPr>
                            <m:sty m:val="p"/>
                          </m:rPr>
                          <a:rPr lang="en-GB" b="0" i="0" dirty="0" smtClean="0">
                            <a:latin typeface="Cambria Math" panose="02040503050406030204" pitchFamily="18" charset="0"/>
                          </a:rPr>
                          <m:t>b</m:t>
                        </m:r>
                      </m:sub>
                    </m:sSub>
                  </m:oMath>
                </a14:m>
                <a:r>
                  <a:rPr lang="en-GB" dirty="0"/>
                  <a:t>, and you want that quotient to be as close to 1 as possible. </a:t>
                </a:r>
              </a:p>
              <a:p>
                <a:r>
                  <a:rPr lang="en-GB" dirty="0"/>
                  <a:t>You can now plug-in the system model and derive a gradient ascent algorithm yourself!</a:t>
                </a:r>
              </a:p>
              <a:p>
                <a:endParaRPr lang="en-GB" dirty="0"/>
              </a:p>
              <a:p>
                <a:r>
                  <a:rPr lang="en-GB" dirty="0"/>
                  <a:t>Side note 1: To compute </a:t>
                </a:r>
                <a14:m>
                  <m:oMath xmlns:m="http://schemas.openxmlformats.org/officeDocument/2006/math">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sSub>
                          <m:sSubPr>
                            <m:ctrlPr>
                              <a:rPr lang="en-GB" sz="1200" b="0" i="1" dirty="0" smtClean="0">
                                <a:solidFill>
                                  <a:srgbClr val="000000"/>
                                </a:solidFill>
                                <a:latin typeface="Cambria Math" panose="02040503050406030204" pitchFamily="18" charset="0"/>
                              </a:rPr>
                            </m:ctrlPr>
                          </m:sSubPr>
                          <m:e>
                            <m:acc>
                              <m:accPr>
                                <m:chr m:val="̅"/>
                                <m:ctrlPr>
                                  <a:rPr lang="en-GB" sz="1200" b="0" i="1" dirty="0" smtClean="0">
                                    <a:solidFill>
                                      <a:srgbClr val="000000"/>
                                    </a:solidFill>
                                    <a:latin typeface="Cambria Math" panose="02040503050406030204" pitchFamily="18" charset="0"/>
                                  </a:rPr>
                                </m:ctrlPr>
                              </m:accPr>
                              <m:e>
                                <m:r>
                                  <a:rPr lang="en-GB" sz="1200" b="0" i="1" dirty="0"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num>
                      <m:den>
                        <m:r>
                          <a:rPr lang="en-GB" sz="1200" b="0" i="1" dirty="0" smtClean="0">
                            <a:solidFill>
                              <a:srgbClr val="000000"/>
                            </a:solidFill>
                            <a:latin typeface="Cambria Math" panose="02040503050406030204" pitchFamily="18" charset="0"/>
                          </a:rPr>
                          <m:t>𝜕𝜆</m:t>
                        </m:r>
                      </m:den>
                    </m:f>
                  </m:oMath>
                </a14:m>
                <a:r>
                  <a:rPr lang="en-GB" dirty="0"/>
                  <a:t>, we</a:t>
                </a:r>
                <a:r>
                  <a:rPr lang="en-GB" baseline="0" dirty="0"/>
                  <a:t> can use that </a:t>
                </a:r>
                <a14:m>
                  <m:oMath xmlns:m="http://schemas.openxmlformats.org/officeDocument/2006/math">
                    <m:sSub>
                      <m:sSubPr>
                        <m:ctrlPr>
                          <a:rPr lang="en-GB" b="0" i="1" baseline="0" dirty="0" smtClean="0">
                            <a:latin typeface="Cambria Math" panose="02040503050406030204" pitchFamily="18" charset="0"/>
                          </a:rPr>
                        </m:ctrlPr>
                      </m:sSubPr>
                      <m:e>
                        <m:acc>
                          <m:accPr>
                            <m:chr m:val="̅"/>
                            <m:ctrlPr>
                              <a:rPr lang="en-GB" b="0" i="1" baseline="0" smtClean="0">
                                <a:latin typeface="Cambria Math" panose="02040503050406030204" pitchFamily="18" charset="0"/>
                              </a:rPr>
                            </m:ctrlPr>
                          </m:accPr>
                          <m:e>
                            <m:r>
                              <a:rPr lang="en-GB" b="0" i="1" baseline="0" smtClean="0">
                                <a:latin typeface="Cambria Math" panose="02040503050406030204" pitchFamily="18" charset="0"/>
                              </a:rPr>
                              <m:t>𝑦</m:t>
                            </m:r>
                          </m:e>
                        </m:acc>
                      </m:e>
                      <m:sub>
                        <m:r>
                          <a:rPr lang="en-GB" b="0" i="1" baseline="0" dirty="0" smtClean="0">
                            <a:latin typeface="Cambria Math" panose="02040503050406030204" pitchFamily="18" charset="0"/>
                          </a:rPr>
                          <m:t>𝑏</m:t>
                        </m:r>
                      </m:sub>
                    </m:sSub>
                    <m:r>
                      <a:rPr lang="en-GB" b="0" i="1" baseline="0" dirty="0" smtClean="0">
                        <a:latin typeface="Cambria Math" panose="02040503050406030204" pitchFamily="18" charset="0"/>
                      </a:rPr>
                      <m:t>=</m:t>
                    </m:r>
                    <m:nary>
                      <m:naryPr>
                        <m:chr m:val="∑"/>
                        <m:supHide m:val="on"/>
                        <m:ctrlPr>
                          <a:rPr lang="en-GB" b="0" i="1" baseline="0" dirty="0" smtClean="0">
                            <a:latin typeface="Cambria Math" panose="02040503050406030204" pitchFamily="18" charset="0"/>
                          </a:rPr>
                        </m:ctrlPr>
                      </m:naryPr>
                      <m:sub>
                        <m:r>
                          <a:rPr lang="en-GB" b="0" i="1" baseline="0" dirty="0" smtClean="0">
                            <a:latin typeface="Cambria Math" panose="02040503050406030204" pitchFamily="18" charset="0"/>
                          </a:rPr>
                          <m:t>𝑣</m:t>
                        </m:r>
                      </m:sub>
                      <m:sup/>
                      <m:e>
                        <m:sSub>
                          <m:sSubPr>
                            <m:ctrlPr>
                              <a:rPr lang="en-GB" b="0" i="1" baseline="0" dirty="0" smtClean="0">
                                <a:latin typeface="Cambria Math" panose="02040503050406030204" pitchFamily="18" charset="0"/>
                              </a:rPr>
                            </m:ctrlPr>
                          </m:sSubPr>
                          <m:e>
                            <m:r>
                              <a:rPr lang="en-GB" b="0" i="1" baseline="0" dirty="0" smtClean="0">
                                <a:latin typeface="Cambria Math" panose="02040503050406030204" pitchFamily="18" charset="0"/>
                              </a:rPr>
                              <m:t>𝑝</m:t>
                            </m:r>
                          </m:e>
                          <m:sub>
                            <m:r>
                              <a:rPr lang="en-GB" b="0" i="1" baseline="0" dirty="0" smtClean="0">
                                <a:latin typeface="Cambria Math" panose="02040503050406030204" pitchFamily="18" charset="0"/>
                              </a:rPr>
                              <m:t>𝑏𝑣</m:t>
                            </m:r>
                          </m:sub>
                        </m:sSub>
                        <m:sSub>
                          <m:sSubPr>
                            <m:ctrlPr>
                              <a:rPr lang="en-GB" b="0" i="1" baseline="0" dirty="0" smtClean="0">
                                <a:latin typeface="Cambria Math" panose="02040503050406030204" pitchFamily="18" charset="0"/>
                              </a:rPr>
                            </m:ctrlPr>
                          </m:sSubPr>
                          <m:e>
                            <m:r>
                              <a:rPr lang="en-GB" b="0" i="1" baseline="0" dirty="0" smtClean="0">
                                <a:latin typeface="Cambria Math" panose="02040503050406030204" pitchFamily="18" charset="0"/>
                              </a:rPr>
                              <m:t>𝜆</m:t>
                            </m:r>
                          </m:e>
                          <m:sub>
                            <m:r>
                              <a:rPr lang="en-GB" b="0" i="1" baseline="0" dirty="0" smtClean="0">
                                <a:latin typeface="Cambria Math" panose="02040503050406030204" pitchFamily="18" charset="0"/>
                              </a:rPr>
                              <m:t>𝑣</m:t>
                            </m:r>
                          </m:sub>
                        </m:sSub>
                        <m:r>
                          <a:rPr lang="en-GB" b="0" i="1" baseline="0" dirty="0" smtClean="0">
                            <a:latin typeface="Cambria Math" panose="02040503050406030204" pitchFamily="18" charset="0"/>
                          </a:rPr>
                          <m:t>+</m:t>
                        </m:r>
                        <m:sSub>
                          <m:sSubPr>
                            <m:ctrlPr>
                              <a:rPr lang="en-GB" b="0" i="1" baseline="0" dirty="0" smtClean="0">
                                <a:latin typeface="Cambria Math" panose="02040503050406030204" pitchFamily="18" charset="0"/>
                              </a:rPr>
                            </m:ctrlPr>
                          </m:sSubPr>
                          <m:e>
                            <m:r>
                              <a:rPr lang="en-GB" b="0" i="1" baseline="0" dirty="0" smtClean="0">
                                <a:latin typeface="Cambria Math" panose="02040503050406030204" pitchFamily="18" charset="0"/>
                              </a:rPr>
                              <m:t>𝑟</m:t>
                            </m:r>
                          </m:e>
                          <m:sub>
                            <m:r>
                              <a:rPr lang="en-GB" b="0" i="1" baseline="0" dirty="0" smtClean="0">
                                <a:latin typeface="Cambria Math" panose="02040503050406030204" pitchFamily="18" charset="0"/>
                              </a:rPr>
                              <m:t>𝑏</m:t>
                            </m:r>
                          </m:sub>
                        </m:sSub>
                      </m:e>
                    </m:nary>
                  </m:oMath>
                </a14:m>
                <a:r>
                  <a:rPr lang="en-GB" dirty="0"/>
                  <a:t> with</a:t>
                </a:r>
                <a:r>
                  <a:rPr lang="en-GB" baseline="0" dirty="0"/>
                  <a:t> </a:t>
                </a:r>
                <a14:m>
                  <m:oMath xmlns:m="http://schemas.openxmlformats.org/officeDocument/2006/math">
                    <m:r>
                      <a:rPr lang="en-GB" b="0" i="1" baseline="0" smtClean="0">
                        <a:latin typeface="Cambria Math" panose="02040503050406030204" pitchFamily="18" charset="0"/>
                      </a:rPr>
                      <m:t>𝑝</m:t>
                    </m:r>
                  </m:oMath>
                </a14:m>
                <a:r>
                  <a:rPr lang="en-GB" dirty="0"/>
                  <a:t> the system matrix, and </a:t>
                </a:r>
                <a14:m>
                  <m:oMath xmlns:m="http://schemas.openxmlformats.org/officeDocument/2006/math">
                    <m:r>
                      <a:rPr lang="en-GB" b="0" i="1" smtClean="0">
                        <a:latin typeface="Cambria Math" panose="02040503050406030204" pitchFamily="18" charset="0"/>
                      </a:rPr>
                      <m:t>𝑟</m:t>
                    </m:r>
                  </m:oMath>
                </a14:m>
                <a:r>
                  <a:rPr lang="en-GB" dirty="0"/>
                  <a:t> a background term (e.g. for scatter etc., see later). We</a:t>
                </a:r>
                <a:r>
                  <a:rPr lang="en-GB" baseline="0" dirty="0"/>
                  <a:t> see therefore that </a:t>
                </a:r>
                <a14:m>
                  <m:oMath xmlns:m="http://schemas.openxmlformats.org/officeDocument/2006/math">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sSub>
                          <m:sSubPr>
                            <m:ctrlPr>
                              <a:rPr lang="en-GB" sz="1200" b="0" i="1" dirty="0" smtClean="0">
                                <a:solidFill>
                                  <a:srgbClr val="000000"/>
                                </a:solidFill>
                                <a:latin typeface="Cambria Math" panose="02040503050406030204" pitchFamily="18" charset="0"/>
                              </a:rPr>
                            </m:ctrlPr>
                          </m:sSubPr>
                          <m:e>
                            <m:acc>
                              <m:accPr>
                                <m:chr m:val="̅"/>
                                <m:ctrlPr>
                                  <a:rPr lang="en-GB" sz="1200" b="0" i="1" dirty="0" smtClean="0">
                                    <a:solidFill>
                                      <a:srgbClr val="000000"/>
                                    </a:solidFill>
                                    <a:latin typeface="Cambria Math" panose="02040503050406030204" pitchFamily="18" charset="0"/>
                                  </a:rPr>
                                </m:ctrlPr>
                              </m:accPr>
                              <m:e>
                                <m:r>
                                  <a:rPr lang="en-GB" sz="1200" b="0" i="1" dirty="0"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num>
                      <m:den>
                        <m:r>
                          <a:rPr lang="en-GB" sz="1200" b="0" i="1" dirty="0" smtClean="0">
                            <a:solidFill>
                              <a:srgbClr val="000000"/>
                            </a:solidFill>
                            <a:latin typeface="Cambria Math" panose="02040503050406030204" pitchFamily="18" charset="0"/>
                          </a:rPr>
                          <m:t>𝜕</m:t>
                        </m:r>
                        <m:sSub>
                          <m:sSubPr>
                            <m:ctrlPr>
                              <a:rPr lang="en-GB" sz="1200" b="0" i="1" dirty="0" smtClean="0">
                                <a:solidFill>
                                  <a:srgbClr val="000000"/>
                                </a:solidFill>
                                <a:latin typeface="Cambria Math" panose="02040503050406030204" pitchFamily="18" charset="0"/>
                              </a:rPr>
                            </m:ctrlPr>
                          </m:sSubPr>
                          <m:e>
                            <m:r>
                              <a:rPr lang="en-GB" sz="1200" b="0" i="1" dirty="0" smtClean="0">
                                <a:solidFill>
                                  <a:srgbClr val="000000"/>
                                </a:solidFill>
                                <a:latin typeface="Cambria Math" panose="02040503050406030204" pitchFamily="18" charset="0"/>
                              </a:rPr>
                              <m:t>𝜆</m:t>
                            </m:r>
                          </m:e>
                          <m:sub>
                            <m:r>
                              <a:rPr lang="en-GB" sz="1200" b="0" i="1" dirty="0" smtClean="0">
                                <a:solidFill>
                                  <a:srgbClr val="000000"/>
                                </a:solidFill>
                                <a:latin typeface="Cambria Math" panose="02040503050406030204" pitchFamily="18" charset="0"/>
                              </a:rPr>
                              <m:t>𝑣</m:t>
                            </m:r>
                          </m:sub>
                        </m:sSub>
                      </m:den>
                    </m:f>
                    <m:r>
                      <a:rPr lang="en-GB" sz="1200" b="0" i="0" dirty="0" smtClean="0">
                        <a:solidFill>
                          <a:srgbClr val="000000"/>
                        </a:solidFill>
                        <a:latin typeface="Cambria Math" panose="02040503050406030204" pitchFamily="18" charset="0"/>
                      </a:rPr>
                      <m:t>=</m:t>
                    </m:r>
                    <m:sSub>
                      <m:sSubPr>
                        <m:ctrlPr>
                          <a:rPr lang="en-GB" sz="1200" b="0" i="1" dirty="0" smtClean="0">
                            <a:solidFill>
                              <a:srgbClr val="000000"/>
                            </a:solidFill>
                            <a:latin typeface="Cambria Math" panose="02040503050406030204" pitchFamily="18" charset="0"/>
                          </a:rPr>
                        </m:ctrlPr>
                      </m:sSubPr>
                      <m:e>
                        <m:r>
                          <m:rPr>
                            <m:sty m:val="p"/>
                          </m:rPr>
                          <a:rPr lang="en-GB" sz="1200" b="0" i="0" dirty="0" smtClean="0">
                            <a:solidFill>
                              <a:srgbClr val="000000"/>
                            </a:solidFill>
                            <a:latin typeface="Cambria Math" panose="02040503050406030204" pitchFamily="18" charset="0"/>
                          </a:rPr>
                          <m:t>p</m:t>
                        </m:r>
                      </m:e>
                      <m:sub>
                        <m:r>
                          <m:rPr>
                            <m:sty m:val="p"/>
                          </m:rPr>
                          <a:rPr lang="en-GB" sz="1200" b="0" i="0" dirty="0" smtClean="0">
                            <a:solidFill>
                              <a:srgbClr val="000000"/>
                            </a:solidFill>
                            <a:latin typeface="Cambria Math" panose="02040503050406030204" pitchFamily="18" charset="0"/>
                          </a:rPr>
                          <m:t>bv</m:t>
                        </m:r>
                      </m:sub>
                    </m:sSub>
                  </m:oMath>
                </a14:m>
                <a:r>
                  <a:rPr lang="en-GB" dirty="0"/>
                  <a:t>, i.e. the elements of the system matrix </a:t>
                </a:r>
                <a14:m>
                  <m:oMath xmlns:m="http://schemas.openxmlformats.org/officeDocument/2006/math">
                    <m:r>
                      <a:rPr lang="en-GB" b="0" i="1" smtClean="0">
                        <a:latin typeface="Cambria Math" panose="02040503050406030204" pitchFamily="18" charset="0"/>
                      </a:rPr>
                      <m:t>𝑃</m:t>
                    </m:r>
                  </m:oMath>
                </a14:m>
                <a:r>
                  <a:rPr lang="en-GB" dirty="0"/>
                  <a:t>.</a:t>
                </a:r>
                <a:r>
                  <a:rPr lang="en-GB" baseline="0" dirty="0"/>
                  <a:t>  We can put this together and find that the gradient in voxel </a:t>
                </a:r>
                <a14:m>
                  <m:oMath xmlns:m="http://schemas.openxmlformats.org/officeDocument/2006/math">
                    <m:r>
                      <a:rPr lang="en-GB" b="0" i="1" baseline="0" smtClean="0">
                        <a:latin typeface="Cambria Math" panose="02040503050406030204" pitchFamily="18" charset="0"/>
                      </a:rPr>
                      <m:t>𝑣</m:t>
                    </m:r>
                  </m:oMath>
                </a14:m>
                <a:r>
                  <a:rPr lang="en-GB" baseline="0" dirty="0"/>
                  <a:t> is</a:t>
                </a:r>
              </a:p>
              <a:p>
                <a:endParaRPr lang="en-GB" dirty="0"/>
              </a:p>
              <a:p>
                <a:pPr/>
                <a14:m>
                  <m:oMathPara xmlns:m="http://schemas.openxmlformats.org/officeDocument/2006/math">
                    <m:oMathParaPr>
                      <m:jc m:val="centerGroup"/>
                    </m:oMathParaPr>
                    <m:oMath xmlns:m="http://schemas.openxmlformats.org/officeDocument/2006/math">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num>
                        <m:den>
                          <m:r>
                            <a:rPr lang="en-GB" sz="1200" b="0" i="1" dirty="0" smtClean="0">
                              <a:solidFill>
                                <a:srgbClr val="000000"/>
                              </a:solidFill>
                              <a:latin typeface="Cambria Math" panose="02040503050406030204" pitchFamily="18" charset="0"/>
                            </a:rPr>
                            <m:t>𝜕</m:t>
                          </m:r>
                          <m:sSub>
                            <m:sSubPr>
                              <m:ctrlPr>
                                <a:rPr lang="en-GB" sz="1200" b="0" i="1" dirty="0" smtClean="0">
                                  <a:solidFill>
                                    <a:srgbClr val="000000"/>
                                  </a:solidFill>
                                  <a:latin typeface="Cambria Math" panose="02040503050406030204" pitchFamily="18" charset="0"/>
                                </a:rPr>
                              </m:ctrlPr>
                            </m:sSubPr>
                            <m:e>
                              <m:r>
                                <a:rPr lang="en-GB" sz="1200" b="0" i="1" dirty="0" smtClean="0">
                                  <a:solidFill>
                                    <a:srgbClr val="000000"/>
                                  </a:solidFill>
                                  <a:latin typeface="Cambria Math" panose="02040503050406030204" pitchFamily="18" charset="0"/>
                                </a:rPr>
                                <m:t>𝜆</m:t>
                              </m:r>
                            </m:e>
                            <m:sub>
                              <m:r>
                                <a:rPr lang="en-GB" sz="1200" b="0" i="1" dirty="0" smtClean="0">
                                  <a:solidFill>
                                    <a:srgbClr val="000000"/>
                                  </a:solidFill>
                                  <a:latin typeface="Cambria Math" panose="02040503050406030204" pitchFamily="18" charset="0"/>
                                </a:rPr>
                                <m:t>𝑣</m:t>
                              </m:r>
                            </m:sub>
                          </m:sSub>
                        </m:den>
                      </m:f>
                      <m:func>
                        <m:funcPr>
                          <m:ctrlPr>
                            <a:rPr lang="en-GB" sz="1200" i="1" smtClean="0">
                              <a:solidFill>
                                <a:srgbClr val="000000"/>
                              </a:solidFill>
                              <a:latin typeface="Cambria Math" panose="02040503050406030204" pitchFamily="18" charset="0"/>
                            </a:rPr>
                          </m:ctrlPr>
                        </m:funcPr>
                        <m:fName>
                          <m:r>
                            <m:rPr>
                              <m:sty m:val="p"/>
                            </m:rPr>
                            <a:rPr lang="en-GB" sz="1200" i="0">
                              <a:solidFill>
                                <a:srgbClr val="000000"/>
                              </a:solidFill>
                              <a:latin typeface="Cambria Math" panose="02040503050406030204" pitchFamily="18" charset="0"/>
                            </a:rPr>
                            <m:t>log</m:t>
                          </m:r>
                        </m:fName>
                        <m:e>
                          <m:r>
                            <a:rPr lang="en-GB" sz="1200" i="1">
                              <a:solidFill>
                                <a:srgbClr val="000000"/>
                              </a:solidFill>
                              <a:latin typeface="Cambria Math" panose="02040503050406030204" pitchFamily="18" charset="0"/>
                            </a:rPr>
                            <m:t>𝐿</m:t>
                          </m:r>
                        </m:e>
                      </m:func>
                      <m:d>
                        <m:dPr>
                          <m:ctrlPr>
                            <a:rPr lang="en-GB" sz="1200" i="1">
                              <a:solidFill>
                                <a:srgbClr val="000000"/>
                              </a:solidFill>
                              <a:latin typeface="Cambria Math" panose="02040503050406030204" pitchFamily="18" charset="0"/>
                            </a:rPr>
                          </m:ctrlPr>
                        </m:dPr>
                        <m:e>
                          <m:r>
                            <a:rPr lang="en-GB" sz="1200" i="1">
                              <a:solidFill>
                                <a:srgbClr val="000000"/>
                              </a:solidFill>
                              <a:latin typeface="Cambria Math" panose="02040503050406030204" pitchFamily="18" charset="0"/>
                            </a:rPr>
                            <m:t>𝑦</m:t>
                          </m:r>
                          <m:r>
                            <a:rPr lang="en-GB" sz="1200" i="1">
                              <a:solidFill>
                                <a:srgbClr val="000000"/>
                              </a:solidFill>
                              <a:latin typeface="Cambria Math" panose="02040503050406030204" pitchFamily="18" charset="0"/>
                            </a:rPr>
                            <m:t>,</m:t>
                          </m:r>
                          <m:acc>
                            <m:accPr>
                              <m:chr m:val="̄"/>
                              <m:ctrlPr>
                                <a:rPr lang="en-GB" sz="1200" i="1">
                                  <a:solidFill>
                                    <a:srgbClr val="000000"/>
                                  </a:solidFill>
                                  <a:latin typeface="Cambria Math" panose="02040503050406030204" pitchFamily="18" charset="0"/>
                                </a:rPr>
                              </m:ctrlPr>
                            </m:accPr>
                            <m:e>
                              <m:r>
                                <a:rPr lang="en-GB" sz="1200" i="1">
                                  <a:solidFill>
                                    <a:srgbClr val="000000"/>
                                  </a:solidFill>
                                  <a:latin typeface="Cambria Math" panose="02040503050406030204" pitchFamily="18" charset="0"/>
                                </a:rPr>
                                <m:t>𝑦</m:t>
                              </m:r>
                            </m:e>
                          </m:acc>
                        </m:e>
                      </m:d>
                      <m:r>
                        <a:rPr lang="en-GB" sz="1200" i="1">
                          <a:solidFill>
                            <a:srgbClr val="000000"/>
                          </a:solidFill>
                          <a:latin typeface="Cambria Math" panose="02040503050406030204" pitchFamily="18" charset="0"/>
                        </a:rPr>
                        <m:t>=</m:t>
                      </m:r>
                      <m:nary>
                        <m:naryPr>
                          <m:chr m:val="∑"/>
                          <m:supHide m:val="on"/>
                          <m:ctrlPr>
                            <a:rPr lang="en-GB" sz="1200" i="1">
                              <a:solidFill>
                                <a:srgbClr val="000000"/>
                              </a:solidFill>
                              <a:latin typeface="Cambria Math" panose="02040503050406030204" pitchFamily="18" charset="0"/>
                            </a:rPr>
                          </m:ctrlPr>
                        </m:naryPr>
                        <m:sub>
                          <m:r>
                            <a:rPr lang="en-GB" sz="1200" i="1">
                              <a:solidFill>
                                <a:srgbClr val="000000"/>
                              </a:solidFill>
                              <a:latin typeface="Cambria Math" panose="02040503050406030204" pitchFamily="18" charset="0"/>
                            </a:rPr>
                            <m:t>𝑏</m:t>
                          </m:r>
                        </m:sub>
                        <m:sup/>
                        <m:e>
                          <m:sSub>
                            <m:sSubPr>
                              <m:ctrlPr>
                                <a:rPr lang="en-GB" sz="1200" b="0" i="1" smtClean="0">
                                  <a:solidFill>
                                    <a:srgbClr val="000000"/>
                                  </a:solidFill>
                                  <a:latin typeface="Cambria Math" panose="02040503050406030204" pitchFamily="18" charset="0"/>
                                </a:rPr>
                              </m:ctrlPr>
                            </m:sSubPr>
                            <m:e>
                              <m:r>
                                <a:rPr lang="en-GB" sz="1200" b="0" i="1" smtClean="0">
                                  <a:solidFill>
                                    <a:srgbClr val="000000"/>
                                  </a:solidFill>
                                  <a:latin typeface="Cambria Math" panose="02040503050406030204" pitchFamily="18" charset="0"/>
                                </a:rPr>
                                <m:t>𝑝</m:t>
                              </m:r>
                            </m:e>
                            <m:sub>
                              <m:r>
                                <a:rPr lang="en-GB" sz="1200" b="0" i="1" smtClean="0">
                                  <a:solidFill>
                                    <a:srgbClr val="000000"/>
                                  </a:solidFill>
                                  <a:latin typeface="Cambria Math" panose="02040503050406030204" pitchFamily="18" charset="0"/>
                                </a:rPr>
                                <m:t>𝑏𝑣</m:t>
                              </m:r>
                            </m:sub>
                          </m:sSub>
                          <m:d>
                            <m:dPr>
                              <m:ctrlPr>
                                <a:rPr lang="en-GB" sz="1200" i="1" smtClean="0">
                                  <a:solidFill>
                                    <a:srgbClr val="000000"/>
                                  </a:solidFill>
                                  <a:latin typeface="Cambria Math" panose="02040503050406030204" pitchFamily="18" charset="0"/>
                                </a:rPr>
                              </m:ctrlPr>
                            </m:dPr>
                            <m:e>
                              <m:f>
                                <m:fPr>
                                  <m:ctrlPr>
                                    <a:rPr lang="en-GB" sz="1200" b="0" i="1" smtClean="0">
                                      <a:solidFill>
                                        <a:srgbClr val="000000"/>
                                      </a:solidFill>
                                      <a:latin typeface="Cambria Math" panose="02040503050406030204" pitchFamily="18" charset="0"/>
                                    </a:rPr>
                                  </m:ctrlPr>
                                </m:fPr>
                                <m:num>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num>
                                <m:den>
                                  <m:sSub>
                                    <m:sSubPr>
                                      <m:ctrlPr>
                                        <a:rPr lang="en-GB" sz="1200" b="0" i="1" dirty="0"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den>
                              </m:f>
                              <m:r>
                                <a:rPr lang="en-GB" sz="1200" i="1">
                                  <a:solidFill>
                                    <a:srgbClr val="000000"/>
                                  </a:solidFill>
                                  <a:latin typeface="Cambria Math" panose="02040503050406030204" pitchFamily="18" charset="0"/>
                                </a:rPr>
                                <m:t>−</m:t>
                              </m:r>
                              <m:r>
                                <a:rPr lang="en-GB" sz="1200" b="0" i="1" smtClean="0">
                                  <a:solidFill>
                                    <a:srgbClr val="000000"/>
                                  </a:solidFill>
                                  <a:latin typeface="Cambria Math" panose="02040503050406030204" pitchFamily="18" charset="0"/>
                                </a:rPr>
                                <m:t>1</m:t>
                              </m:r>
                            </m:e>
                          </m:d>
                        </m:e>
                      </m:nary>
                    </m:oMath>
                  </m:oMathPara>
                </a14:m>
                <a:endParaRPr lang="en-GB" sz="1200" b="0" dirty="0">
                  <a:solidFill>
                    <a:srgbClr val="000000"/>
                  </a:solidFill>
                </a:endParaRPr>
              </a:p>
              <a:p>
                <a:r>
                  <a:rPr lang="en-GB" dirty="0"/>
                  <a:t>Note that the sum over the </a:t>
                </a:r>
                <a14:m>
                  <m:oMath xmlns:m="http://schemas.openxmlformats.org/officeDocument/2006/math">
                    <m:r>
                      <a:rPr lang="en-GB" b="0" i="1" smtClean="0">
                        <a:latin typeface="Cambria Math" panose="02040503050406030204" pitchFamily="18" charset="0"/>
                      </a:rPr>
                      <m:t>𝑏</m:t>
                    </m:r>
                    <m:r>
                      <a:rPr lang="en-GB" b="0" i="1" smtClean="0">
                        <a:latin typeface="Cambria Math" panose="02040503050406030204" pitchFamily="18" charset="0"/>
                      </a:rPr>
                      <m:t> </m:t>
                    </m:r>
                  </m:oMath>
                </a14:m>
                <a:r>
                  <a:rPr lang="en-GB" dirty="0"/>
                  <a:t>(i.e. the “bins” in the sinogram)</a:t>
                </a:r>
                <a:r>
                  <a:rPr lang="en-GB" baseline="0" dirty="0"/>
                  <a:t> can be seen as a type of “</a:t>
                </a:r>
                <a:r>
                  <a:rPr lang="en-GB" baseline="0" dirty="0" err="1"/>
                  <a:t>backprojection</a:t>
                </a:r>
                <a:r>
                  <a:rPr lang="en-GB" baseline="0" dirty="0"/>
                  <a:t>” of the sinogram </a:t>
                </a:r>
                <a14:m>
                  <m:oMath xmlns:m="http://schemas.openxmlformats.org/officeDocument/2006/math">
                    <m:d>
                      <m:dPr>
                        <m:ctrlPr>
                          <a:rPr lang="en-GB" sz="1200" i="1" smtClean="0">
                            <a:solidFill>
                              <a:srgbClr val="000000"/>
                            </a:solidFill>
                            <a:latin typeface="Cambria Math" panose="02040503050406030204" pitchFamily="18" charset="0"/>
                          </a:rPr>
                        </m:ctrlPr>
                      </m:dPr>
                      <m:e>
                        <m:f>
                          <m:fPr>
                            <m:ctrlPr>
                              <a:rPr lang="en-GB" sz="1200" b="0" i="1" smtClean="0">
                                <a:solidFill>
                                  <a:srgbClr val="000000"/>
                                </a:solidFill>
                                <a:latin typeface="Cambria Math" panose="02040503050406030204" pitchFamily="18" charset="0"/>
                              </a:rPr>
                            </m:ctrlPr>
                          </m:fPr>
                          <m:num>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num>
                          <m:den>
                            <m:sSub>
                              <m:sSubPr>
                                <m:ctrlPr>
                                  <a:rPr lang="en-GB" sz="1200" b="0" i="1" dirty="0"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den>
                        </m:f>
                        <m:r>
                          <a:rPr lang="en-GB" sz="1200" i="1">
                            <a:solidFill>
                              <a:srgbClr val="000000"/>
                            </a:solidFill>
                            <a:latin typeface="Cambria Math" panose="02040503050406030204" pitchFamily="18" charset="0"/>
                          </a:rPr>
                          <m:t>−</m:t>
                        </m:r>
                        <m:r>
                          <a:rPr lang="en-GB" sz="1200" b="0" i="1" smtClean="0">
                            <a:solidFill>
                              <a:srgbClr val="000000"/>
                            </a:solidFill>
                            <a:latin typeface="Cambria Math" panose="02040503050406030204" pitchFamily="18" charset="0"/>
                          </a:rPr>
                          <m:t>1</m:t>
                        </m:r>
                      </m:e>
                    </m:d>
                  </m:oMath>
                </a14:m>
                <a:r>
                  <a:rPr lang="en-GB" dirty="0"/>
                  <a:t>. (Think about what would happen if</a:t>
                </a:r>
                <a:r>
                  <a:rPr lang="en-GB" baseline="0" dirty="0"/>
                  <a:t> all probabilities would be zero, except for 1 LOR). Yet another way to look at this is that this </a:t>
                </a:r>
                <a:r>
                  <a:rPr lang="en-GB" baseline="0" dirty="0" err="1"/>
                  <a:t>backprojection</a:t>
                </a:r>
                <a:r>
                  <a:rPr lang="en-GB" baseline="0" dirty="0"/>
                  <a:t> corresponds to multiplication of the sinogram with the transpose of the system matrix. In vector notation</a:t>
                </a:r>
              </a:p>
              <a:p>
                <a:pPr/>
                <a14:m>
                  <m:oMathPara xmlns:m="http://schemas.openxmlformats.org/officeDocument/2006/math">
                    <m:oMathParaPr>
                      <m:jc m:val="centerGroup"/>
                    </m:oMathParaPr>
                    <m:oMath xmlns:m="http://schemas.openxmlformats.org/officeDocument/2006/math">
                      <m:f>
                        <m:fPr>
                          <m:ctrlPr>
                            <a:rPr lang="en-GB" sz="1200" b="0" i="1" dirty="0" smtClean="0">
                              <a:solidFill>
                                <a:srgbClr val="000000"/>
                              </a:solidFill>
                              <a:latin typeface="Cambria Math" panose="02040503050406030204" pitchFamily="18" charset="0"/>
                            </a:rPr>
                          </m:ctrlPr>
                        </m:fPr>
                        <m:num>
                          <m:r>
                            <a:rPr lang="en-GB" sz="1200" i="1" dirty="0" smtClean="0">
                              <a:solidFill>
                                <a:srgbClr val="000000"/>
                              </a:solidFill>
                              <a:latin typeface="Cambria Math" panose="02040503050406030204" pitchFamily="18" charset="0"/>
                            </a:rPr>
                            <m:t>𝜕</m:t>
                          </m:r>
                        </m:num>
                        <m:den>
                          <m:r>
                            <a:rPr lang="en-GB" sz="1200" b="0" i="1" dirty="0" smtClean="0">
                              <a:solidFill>
                                <a:srgbClr val="000000"/>
                              </a:solidFill>
                              <a:latin typeface="Cambria Math" panose="02040503050406030204" pitchFamily="18" charset="0"/>
                            </a:rPr>
                            <m:t>𝜕𝜆</m:t>
                          </m:r>
                        </m:den>
                      </m:f>
                      <m:func>
                        <m:funcPr>
                          <m:ctrlPr>
                            <a:rPr lang="en-GB" sz="1200" i="1" smtClean="0">
                              <a:solidFill>
                                <a:srgbClr val="000000"/>
                              </a:solidFill>
                              <a:latin typeface="Cambria Math" panose="02040503050406030204" pitchFamily="18" charset="0"/>
                            </a:rPr>
                          </m:ctrlPr>
                        </m:funcPr>
                        <m:fName>
                          <m:r>
                            <m:rPr>
                              <m:sty m:val="p"/>
                            </m:rPr>
                            <a:rPr lang="en-GB" sz="1200" i="0">
                              <a:solidFill>
                                <a:srgbClr val="000000"/>
                              </a:solidFill>
                              <a:latin typeface="Cambria Math" panose="02040503050406030204" pitchFamily="18" charset="0"/>
                            </a:rPr>
                            <m:t>log</m:t>
                          </m:r>
                        </m:fName>
                        <m:e>
                          <m:r>
                            <a:rPr lang="en-GB" sz="1200" i="1">
                              <a:solidFill>
                                <a:srgbClr val="000000"/>
                              </a:solidFill>
                              <a:latin typeface="Cambria Math" panose="02040503050406030204" pitchFamily="18" charset="0"/>
                            </a:rPr>
                            <m:t>𝐿</m:t>
                          </m:r>
                        </m:e>
                      </m:func>
                      <m:d>
                        <m:dPr>
                          <m:ctrlPr>
                            <a:rPr lang="en-GB" sz="1200" i="1">
                              <a:solidFill>
                                <a:srgbClr val="000000"/>
                              </a:solidFill>
                              <a:latin typeface="Cambria Math" panose="02040503050406030204" pitchFamily="18" charset="0"/>
                            </a:rPr>
                          </m:ctrlPr>
                        </m:dPr>
                        <m:e>
                          <m:r>
                            <a:rPr lang="en-GB" sz="1200" i="1">
                              <a:solidFill>
                                <a:srgbClr val="000000"/>
                              </a:solidFill>
                              <a:latin typeface="Cambria Math" panose="02040503050406030204" pitchFamily="18" charset="0"/>
                            </a:rPr>
                            <m:t>𝑦</m:t>
                          </m:r>
                          <m:r>
                            <a:rPr lang="en-GB" sz="1200" i="1">
                              <a:solidFill>
                                <a:srgbClr val="000000"/>
                              </a:solidFill>
                              <a:latin typeface="Cambria Math" panose="02040503050406030204" pitchFamily="18" charset="0"/>
                            </a:rPr>
                            <m:t>,</m:t>
                          </m:r>
                          <m:acc>
                            <m:accPr>
                              <m:chr m:val="̄"/>
                              <m:ctrlPr>
                                <a:rPr lang="en-GB" sz="1200" i="1">
                                  <a:solidFill>
                                    <a:srgbClr val="000000"/>
                                  </a:solidFill>
                                  <a:latin typeface="Cambria Math" panose="02040503050406030204" pitchFamily="18" charset="0"/>
                                </a:rPr>
                              </m:ctrlPr>
                            </m:accPr>
                            <m:e>
                              <m:r>
                                <a:rPr lang="en-GB" sz="1200" i="1">
                                  <a:solidFill>
                                    <a:srgbClr val="000000"/>
                                  </a:solidFill>
                                  <a:latin typeface="Cambria Math" panose="02040503050406030204" pitchFamily="18" charset="0"/>
                                </a:rPr>
                                <m:t>𝑦</m:t>
                              </m:r>
                            </m:e>
                          </m:acc>
                        </m:e>
                      </m:d>
                      <m:r>
                        <a:rPr lang="en-GB" sz="1200" i="1">
                          <a:solidFill>
                            <a:srgbClr val="000000"/>
                          </a:solidFill>
                          <a:latin typeface="Cambria Math" panose="02040503050406030204" pitchFamily="18" charset="0"/>
                        </a:rPr>
                        <m:t>=</m:t>
                      </m:r>
                      <m:sSup>
                        <m:sSupPr>
                          <m:ctrlPr>
                            <a:rPr lang="en-GB" sz="1200" b="0" i="1" smtClean="0">
                              <a:solidFill>
                                <a:srgbClr val="000000"/>
                              </a:solidFill>
                              <a:latin typeface="Cambria Math" panose="02040503050406030204" pitchFamily="18" charset="0"/>
                            </a:rPr>
                          </m:ctrlPr>
                        </m:sSupPr>
                        <m:e>
                          <m:r>
                            <a:rPr lang="en-GB" sz="1200" b="0" i="1" smtClean="0">
                              <a:solidFill>
                                <a:srgbClr val="000000"/>
                              </a:solidFill>
                              <a:latin typeface="Cambria Math" panose="02040503050406030204" pitchFamily="18" charset="0"/>
                            </a:rPr>
                            <m:t>𝑃</m:t>
                          </m:r>
                        </m:e>
                        <m:sup>
                          <m:r>
                            <a:rPr lang="en-GB" sz="1200" b="0" i="1" smtClean="0">
                              <a:solidFill>
                                <a:srgbClr val="000000"/>
                              </a:solidFill>
                              <a:latin typeface="Cambria Math" panose="02040503050406030204" pitchFamily="18" charset="0"/>
                            </a:rPr>
                            <m:t>𝑇</m:t>
                          </m:r>
                        </m:sup>
                      </m:sSup>
                      <m:d>
                        <m:dPr>
                          <m:ctrlPr>
                            <a:rPr lang="en-GB" sz="1200" i="1" smtClean="0">
                              <a:solidFill>
                                <a:srgbClr val="000000"/>
                              </a:solidFill>
                              <a:latin typeface="Cambria Math" panose="02040503050406030204" pitchFamily="18" charset="0"/>
                            </a:rPr>
                          </m:ctrlPr>
                        </m:dPr>
                        <m:e>
                          <m:f>
                            <m:fPr>
                              <m:ctrlPr>
                                <a:rPr lang="en-GB" sz="1200" b="0" i="1" smtClean="0">
                                  <a:solidFill>
                                    <a:srgbClr val="000000"/>
                                  </a:solidFill>
                                  <a:latin typeface="Cambria Math" panose="02040503050406030204" pitchFamily="18" charset="0"/>
                                </a:rPr>
                              </m:ctrlPr>
                            </m:fPr>
                            <m:num>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num>
                            <m:den>
                              <m:sSub>
                                <m:sSubPr>
                                  <m:ctrlPr>
                                    <a:rPr lang="en-GB" sz="1200" b="0" i="1" dirty="0"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den>
                          </m:f>
                          <m:r>
                            <a:rPr lang="en-GB" sz="1200" i="1">
                              <a:solidFill>
                                <a:srgbClr val="000000"/>
                              </a:solidFill>
                              <a:latin typeface="Cambria Math" panose="02040503050406030204" pitchFamily="18" charset="0"/>
                            </a:rPr>
                            <m:t>−</m:t>
                          </m:r>
                          <m:r>
                            <a:rPr lang="en-GB" sz="1200" b="0" i="1" smtClean="0">
                              <a:solidFill>
                                <a:srgbClr val="000000"/>
                              </a:solidFill>
                              <a:latin typeface="Cambria Math" panose="02040503050406030204" pitchFamily="18" charset="0"/>
                            </a:rPr>
                            <m:t>1</m:t>
                          </m:r>
                        </m:e>
                      </m:d>
                    </m:oMath>
                  </m:oMathPara>
                </a14:m>
                <a:endParaRPr lang="en-GB" baseline="0" dirty="0"/>
              </a:p>
              <a:p>
                <a:endParaRPr lang="en-GB" dirty="0"/>
              </a:p>
              <a:p>
                <a:r>
                  <a:rPr lang="en-GB" dirty="0"/>
                  <a:t>Side note 2: usually, we are interested in images that are non-negative (i.e. we don’t want negative “activity”). That gives some extra complications, but MLEM takes care of that. See also notes for the next slide on MLEM.</a:t>
                </a:r>
              </a:p>
              <a:p>
                <a:endParaRPr lang="en-GB" dirty="0"/>
              </a:p>
              <a:p>
                <a:r>
                  <a:rPr lang="en-GB" dirty="0"/>
                  <a:t>Side note 3: rewriting the gradient as </a:t>
                </a:r>
                <a14:m>
                  <m:oMath xmlns:m="http://schemas.openxmlformats.org/officeDocument/2006/math">
                    <m:nary>
                      <m:naryPr>
                        <m:chr m:val="∑"/>
                        <m:supHide m:val="on"/>
                        <m:ctrlPr>
                          <a:rPr lang="en-GB" sz="1200" i="1" smtClean="0">
                            <a:solidFill>
                              <a:srgbClr val="000000"/>
                            </a:solidFill>
                            <a:latin typeface="Cambria Math" panose="02040503050406030204" pitchFamily="18" charset="0"/>
                          </a:rPr>
                        </m:ctrlPr>
                      </m:naryPr>
                      <m:sub>
                        <m:r>
                          <a:rPr lang="en-GB" sz="1200" i="1">
                            <a:solidFill>
                              <a:srgbClr val="000000"/>
                            </a:solidFill>
                            <a:latin typeface="Cambria Math" panose="02040503050406030204" pitchFamily="18" charset="0"/>
                          </a:rPr>
                          <m:t>𝑏</m:t>
                        </m:r>
                      </m:sub>
                      <m:sup/>
                      <m:e>
                        <m:sSub>
                          <m:sSubPr>
                            <m:ctrlPr>
                              <a:rPr lang="en-GB" sz="1200" b="0" i="1" smtClean="0">
                                <a:solidFill>
                                  <a:srgbClr val="000000"/>
                                </a:solidFill>
                                <a:latin typeface="Cambria Math" panose="02040503050406030204" pitchFamily="18" charset="0"/>
                              </a:rPr>
                            </m:ctrlPr>
                          </m:sSubPr>
                          <m:e>
                            <m:r>
                              <a:rPr lang="en-GB" sz="1200" b="0" i="1" smtClean="0">
                                <a:solidFill>
                                  <a:srgbClr val="000000"/>
                                </a:solidFill>
                                <a:latin typeface="Cambria Math" panose="02040503050406030204" pitchFamily="18" charset="0"/>
                              </a:rPr>
                              <m:t>𝑝</m:t>
                            </m:r>
                          </m:e>
                          <m:sub>
                            <m:r>
                              <a:rPr lang="en-GB" sz="1200" b="0" i="1" smtClean="0">
                                <a:solidFill>
                                  <a:srgbClr val="000000"/>
                                </a:solidFill>
                                <a:latin typeface="Cambria Math" panose="02040503050406030204" pitchFamily="18" charset="0"/>
                              </a:rPr>
                              <m:t>𝑏𝑣</m:t>
                            </m:r>
                          </m:sub>
                        </m:sSub>
                        <m:d>
                          <m:dPr>
                            <m:ctrlPr>
                              <a:rPr lang="en-GB" sz="1200" i="1" smtClean="0">
                                <a:solidFill>
                                  <a:srgbClr val="000000"/>
                                </a:solidFill>
                                <a:latin typeface="Cambria Math" panose="02040503050406030204" pitchFamily="18" charset="0"/>
                              </a:rPr>
                            </m:ctrlPr>
                          </m:dPr>
                          <m:e>
                            <m:f>
                              <m:fPr>
                                <m:ctrlPr>
                                  <a:rPr lang="en-GB" sz="1200" b="0" i="1" smtClean="0">
                                    <a:solidFill>
                                      <a:srgbClr val="000000"/>
                                    </a:solidFill>
                                    <a:latin typeface="Cambria Math" panose="02040503050406030204" pitchFamily="18" charset="0"/>
                                  </a:rPr>
                                </m:ctrlPr>
                              </m:fPr>
                              <m:num>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r>
                                  <a:rPr lang="en-GB" sz="1200" b="0" i="1" smtClean="0">
                                    <a:solidFill>
                                      <a:srgbClr val="000000"/>
                                    </a:solidFill>
                                    <a:latin typeface="Cambria Math" panose="02040503050406030204" pitchFamily="18" charset="0"/>
                                  </a:rPr>
                                  <m:t>−</m:t>
                                </m:r>
                                <m:sSub>
                                  <m:sSubPr>
                                    <m:ctrlPr>
                                      <a:rPr lang="en-GB" sz="1200" b="0" i="1"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smtClean="0">
                                        <a:solidFill>
                                          <a:srgbClr val="000000"/>
                                        </a:solidFill>
                                        <a:latin typeface="Cambria Math" panose="02040503050406030204" pitchFamily="18" charset="0"/>
                                      </a:rPr>
                                      <m:t>𝑏</m:t>
                                    </m:r>
                                  </m:sub>
                                </m:sSub>
                              </m:num>
                              <m:den>
                                <m:sSub>
                                  <m:sSubPr>
                                    <m:ctrlPr>
                                      <a:rPr lang="en-GB" sz="1200" b="0" i="1" dirty="0"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dirty="0" smtClean="0">
                                        <a:solidFill>
                                          <a:srgbClr val="000000"/>
                                        </a:solidFill>
                                        <a:latin typeface="Cambria Math" panose="02040503050406030204" pitchFamily="18" charset="0"/>
                                      </a:rPr>
                                      <m:t>𝑏</m:t>
                                    </m:r>
                                  </m:sub>
                                </m:sSub>
                              </m:den>
                            </m:f>
                          </m:e>
                        </m:d>
                      </m:e>
                    </m:nary>
                  </m:oMath>
                </a14:m>
                <a:r>
                  <a:rPr lang="en-GB" dirty="0"/>
                  <a:t>, you</a:t>
                </a:r>
                <a:r>
                  <a:rPr lang="en-GB" baseline="0" dirty="0"/>
                  <a:t> can possibly see that it looks very similar to what you would get from a weighted least squares problem: </a:t>
                </a:r>
                <a14:m>
                  <m:oMath xmlns:m="http://schemas.openxmlformats.org/officeDocument/2006/math">
                    <m:nary>
                      <m:naryPr>
                        <m:chr m:val="∑"/>
                        <m:supHide m:val="on"/>
                        <m:ctrlPr>
                          <a:rPr lang="en-GB" sz="1200" i="1" smtClean="0">
                            <a:solidFill>
                              <a:srgbClr val="000000"/>
                            </a:solidFill>
                            <a:latin typeface="Cambria Math" panose="02040503050406030204" pitchFamily="18" charset="0"/>
                          </a:rPr>
                        </m:ctrlPr>
                      </m:naryPr>
                      <m:sub>
                        <m:r>
                          <a:rPr lang="en-GB" sz="1200" i="1">
                            <a:solidFill>
                              <a:srgbClr val="000000"/>
                            </a:solidFill>
                            <a:latin typeface="Cambria Math" panose="02040503050406030204" pitchFamily="18" charset="0"/>
                          </a:rPr>
                          <m:t>𝑏</m:t>
                        </m:r>
                      </m:sub>
                      <m:sup/>
                      <m:e>
                        <m:sSub>
                          <m:sSubPr>
                            <m:ctrlPr>
                              <a:rPr lang="en-GB" sz="1200" b="0" i="1" smtClean="0">
                                <a:solidFill>
                                  <a:srgbClr val="000000"/>
                                </a:solidFill>
                                <a:latin typeface="Cambria Math" panose="02040503050406030204" pitchFamily="18" charset="0"/>
                              </a:rPr>
                            </m:ctrlPr>
                          </m:sSubPr>
                          <m:e>
                            <m:r>
                              <a:rPr lang="en-GB" sz="1200" b="0" i="1" smtClean="0">
                                <a:solidFill>
                                  <a:srgbClr val="000000"/>
                                </a:solidFill>
                                <a:latin typeface="Cambria Math" panose="02040503050406030204" pitchFamily="18" charset="0"/>
                              </a:rPr>
                              <m:t>𝑝</m:t>
                            </m:r>
                          </m:e>
                          <m:sub>
                            <m:r>
                              <a:rPr lang="en-GB" sz="1200" b="0" i="1" smtClean="0">
                                <a:solidFill>
                                  <a:srgbClr val="000000"/>
                                </a:solidFill>
                                <a:latin typeface="Cambria Math" panose="02040503050406030204" pitchFamily="18" charset="0"/>
                              </a:rPr>
                              <m:t>𝑏𝑣</m:t>
                            </m:r>
                          </m:sub>
                        </m:sSub>
                        <m:d>
                          <m:dPr>
                            <m:ctrlPr>
                              <a:rPr lang="en-GB" sz="1200" i="1" smtClean="0">
                                <a:solidFill>
                                  <a:srgbClr val="000000"/>
                                </a:solidFill>
                                <a:latin typeface="Cambria Math" panose="02040503050406030204" pitchFamily="18" charset="0"/>
                              </a:rPr>
                            </m:ctrlPr>
                          </m:dPr>
                          <m:e>
                            <m:f>
                              <m:fPr>
                                <m:ctrlPr>
                                  <a:rPr lang="en-GB" sz="1200" b="0" i="1" smtClean="0">
                                    <a:solidFill>
                                      <a:srgbClr val="000000"/>
                                    </a:solidFill>
                                    <a:latin typeface="Cambria Math" panose="02040503050406030204" pitchFamily="18" charset="0"/>
                                  </a:rPr>
                                </m:ctrlPr>
                              </m:fPr>
                              <m:num>
                                <m:sSub>
                                  <m:sSubPr>
                                    <m:ctrlPr>
                                      <a:rPr lang="en-GB" sz="1200" i="1">
                                        <a:solidFill>
                                          <a:srgbClr val="000000"/>
                                        </a:solidFill>
                                        <a:latin typeface="Cambria Math" panose="02040503050406030204" pitchFamily="18" charset="0"/>
                                      </a:rPr>
                                    </m:ctrlPr>
                                  </m:sSubPr>
                                  <m:e>
                                    <m:r>
                                      <a:rPr lang="en-GB" sz="1200" i="1">
                                        <a:solidFill>
                                          <a:srgbClr val="000000"/>
                                        </a:solidFill>
                                        <a:latin typeface="Cambria Math" panose="02040503050406030204" pitchFamily="18" charset="0"/>
                                      </a:rPr>
                                      <m:t>𝑦</m:t>
                                    </m:r>
                                  </m:e>
                                  <m:sub>
                                    <m:r>
                                      <a:rPr lang="en-GB" sz="1200" i="1">
                                        <a:solidFill>
                                          <a:srgbClr val="000000"/>
                                        </a:solidFill>
                                        <a:latin typeface="Cambria Math" panose="02040503050406030204" pitchFamily="18" charset="0"/>
                                      </a:rPr>
                                      <m:t>𝑏</m:t>
                                    </m:r>
                                  </m:sub>
                                </m:sSub>
                                <m:r>
                                  <a:rPr lang="en-GB" sz="1200" b="0" i="1" smtClean="0">
                                    <a:solidFill>
                                      <a:srgbClr val="000000"/>
                                    </a:solidFill>
                                    <a:latin typeface="Cambria Math" panose="02040503050406030204" pitchFamily="18" charset="0"/>
                                  </a:rPr>
                                  <m:t>−</m:t>
                                </m:r>
                                <m:sSub>
                                  <m:sSubPr>
                                    <m:ctrlPr>
                                      <a:rPr lang="en-GB" sz="1200" b="0" i="1" smtClean="0">
                                        <a:solidFill>
                                          <a:srgbClr val="000000"/>
                                        </a:solidFill>
                                        <a:latin typeface="Cambria Math" panose="02040503050406030204" pitchFamily="18" charset="0"/>
                                      </a:rPr>
                                    </m:ctrlPr>
                                  </m:sSubPr>
                                  <m:e>
                                    <m:acc>
                                      <m:accPr>
                                        <m:chr m:val="̅"/>
                                        <m:ctrlPr>
                                          <a:rPr lang="en-GB" sz="1200" b="0" i="1" smtClean="0">
                                            <a:solidFill>
                                              <a:srgbClr val="000000"/>
                                            </a:solidFill>
                                            <a:latin typeface="Cambria Math" panose="02040503050406030204" pitchFamily="18" charset="0"/>
                                          </a:rPr>
                                        </m:ctrlPr>
                                      </m:accPr>
                                      <m:e>
                                        <m:r>
                                          <a:rPr lang="en-GB" sz="1200" b="0" i="1" smtClean="0">
                                            <a:solidFill>
                                              <a:srgbClr val="000000"/>
                                            </a:solidFill>
                                            <a:latin typeface="Cambria Math" panose="02040503050406030204" pitchFamily="18" charset="0"/>
                                          </a:rPr>
                                          <m:t>𝑦</m:t>
                                        </m:r>
                                      </m:e>
                                    </m:acc>
                                  </m:e>
                                  <m:sub>
                                    <m:r>
                                      <a:rPr lang="en-GB" sz="1200" b="0" i="1" smtClean="0">
                                        <a:solidFill>
                                          <a:srgbClr val="000000"/>
                                        </a:solidFill>
                                        <a:latin typeface="Cambria Math" panose="02040503050406030204" pitchFamily="18" charset="0"/>
                                      </a:rPr>
                                      <m:t>𝑏</m:t>
                                    </m:r>
                                  </m:sub>
                                </m:sSub>
                              </m:num>
                              <m:den>
                                <m:sSubSup>
                                  <m:sSubSupPr>
                                    <m:ctrlPr>
                                      <a:rPr lang="en-GB" sz="1200" b="0" i="1" dirty="0" smtClean="0">
                                        <a:solidFill>
                                          <a:srgbClr val="000000"/>
                                        </a:solidFill>
                                        <a:latin typeface="Cambria Math" panose="02040503050406030204" pitchFamily="18" charset="0"/>
                                      </a:rPr>
                                    </m:ctrlPr>
                                  </m:sSubSupPr>
                                  <m:e>
                                    <m:r>
                                      <a:rPr lang="en-GB" sz="1200" b="0" i="1" dirty="0" smtClean="0">
                                        <a:solidFill>
                                          <a:srgbClr val="000000"/>
                                        </a:solidFill>
                                        <a:latin typeface="Cambria Math" panose="02040503050406030204" pitchFamily="18" charset="0"/>
                                      </a:rPr>
                                      <m:t>𝜎</m:t>
                                    </m:r>
                                  </m:e>
                                  <m:sub>
                                    <m:r>
                                      <a:rPr lang="en-GB" sz="1200" b="0" i="1" dirty="0" smtClean="0">
                                        <a:solidFill>
                                          <a:srgbClr val="000000"/>
                                        </a:solidFill>
                                        <a:latin typeface="Cambria Math" panose="02040503050406030204" pitchFamily="18" charset="0"/>
                                      </a:rPr>
                                      <m:t>𝑏</m:t>
                                    </m:r>
                                  </m:sub>
                                  <m:sup>
                                    <m:r>
                                      <a:rPr lang="en-GB" sz="1200" b="0" i="1" dirty="0" smtClean="0">
                                        <a:solidFill>
                                          <a:srgbClr val="000000"/>
                                        </a:solidFill>
                                        <a:latin typeface="Cambria Math" panose="02040503050406030204" pitchFamily="18" charset="0"/>
                                      </a:rPr>
                                      <m:t>2</m:t>
                                    </m:r>
                                  </m:sup>
                                </m:sSubSup>
                              </m:den>
                            </m:f>
                          </m:e>
                        </m:d>
                      </m:e>
                    </m:nary>
                  </m:oMath>
                </a14:m>
                <a:r>
                  <a:rPr lang="en-GB" dirty="0"/>
                  <a:t>.</a:t>
                </a:r>
              </a:p>
              <a:p>
                <a:endParaRPr lang="en-GB" dirty="0"/>
              </a:p>
              <a:p>
                <a:r>
                  <a:rPr lang="en-GB" dirty="0"/>
                  <a:t>Side note 4: if you write gradient ascent for the weighted least squares algorithm, you will get a variation of the SIRT algorithm, see e.g. </a:t>
                </a:r>
                <a:r>
                  <a:rPr lang="en-GB" dirty="0">
                    <a:hlinkClick r:id="rId3"/>
                  </a:rPr>
                  <a:t>The SIRT Algorithm | TomRoelandts.com</a:t>
                </a:r>
                <a:r>
                  <a:rPr lang="en-GB" dirty="0"/>
                  <a:t> where the system matrix is written as </a:t>
                </a:r>
                <a14:m>
                  <m:oMath xmlns:m="http://schemas.openxmlformats.org/officeDocument/2006/math">
                    <m:r>
                      <a:rPr lang="en-GB" b="0" i="1" smtClean="0">
                        <a:latin typeface="Cambria Math" panose="02040503050406030204" pitchFamily="18" charset="0"/>
                      </a:rPr>
                      <m:t>𝐴</m:t>
                    </m:r>
                  </m:oMath>
                </a14:m>
                <a:endParaRPr lang="en-GB" dirty="0"/>
              </a:p>
              <a:p>
                <a:endParaRPr lang="en-GB" dirty="0"/>
              </a:p>
            </p:txBody>
          </p:sp>
        </mc:Choice>
        <mc:Fallback xmlns="">
          <p:sp>
            <p:nvSpPr>
              <p:cNvPr id="3" name="Notes Placeholder 2"/>
              <p:cNvSpPr>
                <a:spLocks noGrp="1"/>
              </p:cNvSpPr>
              <p:nvPr>
                <p:ph type="body" idx="1"/>
              </p:nvPr>
            </p:nvSpPr>
            <p:spPr/>
            <p:txBody>
              <a:bodyPr>
                <a:normAutofit fontScale="40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err="1"/>
                  <a:t>current_estimate</a:t>
                </a:r>
                <a:r>
                  <a:rPr lang="en-AU" dirty="0"/>
                  <a:t> etc stands for the current</a:t>
                </a:r>
                <a:r>
                  <a:rPr lang="en-AU" baseline="0" dirty="0"/>
                  <a:t> </a:t>
                </a:r>
                <a:r>
                  <a:rPr lang="en-AU" dirty="0"/>
                  <a:t>estimated image. The MLEM formula describes</a:t>
                </a:r>
                <a:r>
                  <a:rPr lang="en-AU" baseline="0" dirty="0"/>
                  <a:t> how to generate a (more likely) new estimate. Divisions and multiplications in this formula are “element-wise”, e.g. take the measured sinogram and divide it by the estimated data element by element.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a:t>The algorithm needs to be started with a strictly positive image. As the measured data are positive numbers (as they are counts), you can see that the new estimate is positive. This is by design: we want to find “activity” which is a positive quantity.</a:t>
                </a:r>
              </a:p>
              <a:p>
                <a:pPr marL="0" marR="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a:t>FP[</a:t>
                </a:r>
                <a:r>
                  <a:rPr lang="en-AU" baseline="0" dirty="0" err="1"/>
                  <a:t>current_estimate</a:t>
                </a:r>
                <a:r>
                  <a:rPr lang="en-AU" baseline="0" dirty="0"/>
                  <a:t>] denotes the “forward projection” of the current estimate (including the background term).</a:t>
                </a:r>
              </a:p>
              <a:p>
                <a:pPr marL="0" marR="0" indent="0" algn="l" defTabSz="914400" rtl="0" eaLnBrk="1" fontAlgn="auto" latinLnBrk="0" hangingPunct="1">
                  <a:lnSpc>
                    <a:spcPct val="100000"/>
                  </a:lnSpc>
                  <a:spcBef>
                    <a:spcPts val="0"/>
                  </a:spcBef>
                  <a:spcAft>
                    <a:spcPts val="0"/>
                  </a:spcAft>
                  <a:buClrTx/>
                  <a:buSzTx/>
                  <a:buFontTx/>
                  <a:buNone/>
                  <a:tabLst/>
                  <a:defRPr/>
                </a:pPr>
                <a:endParaRPr lang="en-AU"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AU" baseline="0" dirty="0"/>
                  <a:t>BP[1] is the </a:t>
                </a:r>
                <a:r>
                  <a:rPr lang="en-AU" baseline="0" dirty="0" err="1"/>
                  <a:t>backprojection</a:t>
                </a:r>
                <a:r>
                  <a:rPr lang="en-AU" baseline="0" dirty="0"/>
                  <a:t> of a sinogram that has all values equal to 1. You can see that the division with BP[1] is necessary to let the algorithm converge if </a:t>
                </a:r>
                <a:r>
                  <a:rPr lang="en-AU" baseline="0" dirty="0" err="1"/>
                  <a:t>measured_data</a:t>
                </a:r>
                <a:r>
                  <a:rPr lang="en-AU" baseline="0" dirty="0"/>
                  <a:t> = FP[</a:t>
                </a:r>
                <a:r>
                  <a:rPr lang="en-AU" baseline="0" dirty="0" err="1"/>
                  <a:t>current_estimate</a:t>
                </a:r>
                <a:r>
                  <a:rPr lang="en-AU" baseline="0" dirty="0"/>
                  <a:t>].</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Mathematically, FP is a linear transformation (multiplication with the system matrix, add the background). BP performs</a:t>
                </a:r>
                <a:r>
                  <a:rPr lang="en-AU" baseline="0" dirty="0"/>
                  <a:t> multiplication with the transpose of the system matrix. (This isn’t obvious of course, but can be derived using gradients etc, see notes of previous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It can be seen that this algorithm is related to maximising the Poisson log-likelihood by rewriting it slightly as</a:t>
                </a:r>
              </a:p>
              <a:p>
                <a:pPr marL="0" marR="0" indent="0" algn="l" defTabSz="914400" rtl="0" eaLnBrk="1" fontAlgn="auto" latinLnBrk="0" hangingPunct="1">
                  <a:lnSpc>
                    <a:spcPct val="100000"/>
                  </a:lnSpc>
                  <a:spcBef>
                    <a:spcPts val="0"/>
                  </a:spcBef>
                  <a:spcAft>
                    <a:spcPts val="0"/>
                  </a:spcAft>
                  <a:buClrTx/>
                  <a:buSzTx/>
                  <a:buFontTx/>
                  <a:buNone/>
                  <a:tabLst/>
                  <a:defRPr/>
                </a:pPr>
                <a:r>
                  <a:rPr lang="en-GB" b="0" i="0">
                    <a:latin typeface="Cambria Math" panose="02040503050406030204" pitchFamily="18" charset="0"/>
                  </a:rPr>
                  <a:t>𝑛𝑒𝑤_ =𝑐𝑢𝑟𝑟𝑒𝑛𝑡_ +𝑐𝑢𝑟𝑟𝑒𝑛𝑡/(𝐵𝑃[1]). 𝐵𝑃[𝑚𝑒𝑎𝑠𝑢𝑟𝑒𝑑/𝐹𝑃[𝑐𝑢𝑟𝑟𝑒𝑛𝑡] −1]</a:t>
                </a: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This can be written in terms of the gradient of the Poisson</a:t>
                </a:r>
                <a:r>
                  <a:rPr lang="en-AU" baseline="0" dirty="0"/>
                  <a:t> log-likelihood (derivation is below)</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GB" b="0" i="0">
                    <a:latin typeface="Cambria Math" panose="02040503050406030204" pitchFamily="18" charset="0"/>
                  </a:rPr>
                  <a:t>𝑛𝑒𝑤_ =𝑐𝑢𝑟𝑟𝑒𝑛𝑡_ +𝑐𝑢𝑟𝑟𝑒𝑛𝑡/(𝐵𝑃[1]).𝛻</a:t>
                </a:r>
                <a:r>
                  <a:rPr lang="en-GB" b="0" i="0">
                    <a:latin typeface="Cambria Math" panose="02040503050406030204" pitchFamily="18" charset="0"/>
                    <a:ea typeface="Cambria Math" panose="02040503050406030204" pitchFamily="18" charset="0"/>
                  </a:rPr>
                  <a:t>𝐿</a:t>
                </a: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MLEM is therefore a “gradient-ascent” type algorithm. At convergence, the gradient is zero, which means we are at a maximum. (Strictly speaking, the gradient can be negative wherever the image is zero. This</a:t>
                </a:r>
                <a:r>
                  <a:rPr lang="en-AU" baseline="0" dirty="0"/>
                  <a:t> is due to the non-negativity constraints, i.e. we require to be the image values to be &gt;= 0)</a:t>
                </a:r>
                <a:endParaRPr lang="en-AU" dirty="0"/>
              </a:p>
              <a:p>
                <a:endParaRPr lang="en-GB" dirty="0"/>
              </a:p>
              <a:p>
                <a:endParaRPr lang="en-GB" dirty="0"/>
              </a:p>
              <a:p>
                <a:pPr marL="0" marR="0" indent="0" algn="l" defTabSz="914400" rtl="0" eaLnBrk="1" fontAlgn="auto" latinLnBrk="0" hangingPunct="1">
                  <a:lnSpc>
                    <a:spcPct val="100000"/>
                  </a:lnSpc>
                  <a:spcBef>
                    <a:spcPts val="0"/>
                  </a:spcBef>
                  <a:spcAft>
                    <a:spcPts val="0"/>
                  </a:spcAft>
                  <a:buClrTx/>
                  <a:buSzTx/>
                  <a:buFontTx/>
                  <a:buNone/>
                  <a:tabLst/>
                  <a:defRPr/>
                </a:pPr>
                <a:r>
                  <a:rPr lang="en-AU" b="1" dirty="0"/>
                  <a:t>Mathematical side note:</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Remember that the logarithm of the Poisson distribution is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i="0">
                    <a:solidFill>
                      <a:srgbClr val="000000"/>
                    </a:solidFill>
                    <a:latin typeface="Cambria Math" panose="02040503050406030204" pitchFamily="18" charset="0"/>
                  </a:rPr>
                  <a:t>log⁡𝐿 (𝑦,𝑦 ̄)=∑_𝑏▒〖𝑦_𝑏 (log⁡𝑦 ) ̄_𝑏−𝑦 ̄_𝑏+𝑐𝑠𝑡〗</a:t>
                </a:r>
                <a:endParaRPr lang="en-GB" sz="1200" dirty="0"/>
              </a:p>
              <a:p>
                <a:pPr marL="0" marR="0" indent="0" algn="l" defTabSz="914400" rtl="0" eaLnBrk="1" fontAlgn="auto" latinLnBrk="0" hangingPunct="1">
                  <a:lnSpc>
                    <a:spcPct val="100000"/>
                  </a:lnSpc>
                  <a:spcBef>
                    <a:spcPts val="0"/>
                  </a:spcBef>
                  <a:spcAft>
                    <a:spcPts val="0"/>
                  </a:spcAft>
                  <a:buClrTx/>
                  <a:buSzTx/>
                  <a:buFontTx/>
                  <a:buNone/>
                  <a:tabLst/>
                  <a:defRPr/>
                </a:pPr>
                <a:r>
                  <a:rPr lang="en-AU" dirty="0"/>
                  <a:t>for measured data </a:t>
                </a:r>
                <a:r>
                  <a:rPr lang="en-GB" b="0" i="0">
                    <a:latin typeface="Cambria Math" panose="02040503050406030204" pitchFamily="18" charset="0"/>
                  </a:rPr>
                  <a:t>𝑦</a:t>
                </a:r>
                <a:r>
                  <a:rPr lang="en-AU" dirty="0"/>
                  <a:t> with (estimated) mean </a:t>
                </a:r>
                <a:r>
                  <a:rPr lang="en-GB" b="0" i="0">
                    <a:latin typeface="Cambria Math" panose="02040503050406030204" pitchFamily="18" charset="0"/>
                  </a:rPr>
                  <a:t>𝑦 ̅</a:t>
                </a:r>
                <a:r>
                  <a:rPr lang="en-AU" dirty="0"/>
                  <a:t>. To find the</a:t>
                </a:r>
                <a:r>
                  <a:rPr lang="en-AU" baseline="0" dirty="0"/>
                  <a:t> </a:t>
                </a:r>
                <a:r>
                  <a:rPr lang="en-AU" dirty="0"/>
                  <a:t>ML solution,</a:t>
                </a:r>
                <a:r>
                  <a:rPr lang="en-AU" baseline="0" dirty="0"/>
                  <a:t> we can compute the gradient </a:t>
                </a:r>
                <a:r>
                  <a:rPr lang="en-AU" baseline="0" dirty="0" err="1"/>
                  <a:t>w.r.t.</a:t>
                </a:r>
                <a:r>
                  <a:rPr lang="en-AU" baseline="0" dirty="0"/>
                  <a:t> the image </a:t>
                </a:r>
                <a:r>
                  <a:rPr lang="en-GB" b="0" i="0" baseline="0">
                    <a:latin typeface="Cambria Math" panose="02040503050406030204" pitchFamily="18" charset="0"/>
                  </a:rPr>
                  <a:t>𝜆</a:t>
                </a:r>
                <a:r>
                  <a:rPr lang="en-AU" baseline="0" dirty="0"/>
                  <a:t>, after plugging in the system model (i.e. the equation of </a:t>
                </a:r>
                <a:r>
                  <a:rPr lang="en-GB" b="0" i="0" baseline="0">
                    <a:latin typeface="Cambria Math" panose="02040503050406030204" pitchFamily="18" charset="0"/>
                  </a:rPr>
                  <a:t>𝑦 ̅</a:t>
                </a:r>
                <a:r>
                  <a:rPr lang="en-AU" baseline="0" dirty="0"/>
                  <a:t> in terms of the image </a:t>
                </a:r>
                <a:r>
                  <a:rPr lang="en-GB" b="0" i="0" baseline="0">
                    <a:latin typeface="Cambria Math" panose="02040503050406030204" pitchFamily="18" charset="0"/>
                  </a:rPr>
                  <a:t>𝜆</a:t>
                </a:r>
                <a:r>
                  <a:rPr lang="en-AU" baseline="0" dirty="0"/>
                  <a:t>). In somewhat rough notation</a:t>
                </a:r>
              </a:p>
              <a:p>
                <a:pPr marL="0" marR="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indent="0" algn="l" defTabSz="914400" rtl="0" eaLnBrk="1" fontAlgn="auto" latinLnBrk="0" hangingPunct="1">
                  <a:lnSpc>
                    <a:spcPct val="100000"/>
                  </a:lnSpc>
                  <a:spcBef>
                    <a:spcPts val="0"/>
                  </a:spcBef>
                  <a:spcAft>
                    <a:spcPts val="0"/>
                  </a:spcAft>
                  <a:buClrTx/>
                  <a:buSzTx/>
                  <a:buFontTx/>
                  <a:buNone/>
                  <a:tabLst/>
                  <a:defRPr/>
                </a:pP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/𝜕𝜆</a:t>
                </a:r>
                <a:r>
                  <a:rPr lang="en-GB" sz="1200" b="0" i="0">
                    <a:solidFill>
                      <a:srgbClr val="000000"/>
                    </a:solidFill>
                    <a:latin typeface="Cambria Math" panose="02040503050406030204" pitchFamily="18" charset="0"/>
                  </a:rPr>
                  <a:t> </a:t>
                </a:r>
                <a:r>
                  <a:rPr lang="en-GB" sz="1200" i="0">
                    <a:solidFill>
                      <a:srgbClr val="000000"/>
                    </a:solidFill>
                    <a:latin typeface="Cambria Math" panose="02040503050406030204" pitchFamily="18" charset="0"/>
                  </a:rPr>
                  <a:t> log⁡𝐿 (𝑦,𝑦 ̄ )=</a:t>
                </a: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/(𝜕𝑦 ̅ )</a:t>
                </a:r>
                <a:r>
                  <a:rPr lang="en-GB" sz="1200" b="0" i="0">
                    <a:solidFill>
                      <a:srgbClr val="000000"/>
                    </a:solidFill>
                    <a:latin typeface="Cambria Math" panose="02040503050406030204" pitchFamily="18" charset="0"/>
                  </a:rPr>
                  <a:t> </a:t>
                </a:r>
                <a:r>
                  <a:rPr lang="en-GB" sz="1200" i="0">
                    <a:solidFill>
                      <a:srgbClr val="000000"/>
                    </a:solidFill>
                    <a:latin typeface="Cambria Math" panose="02040503050406030204" pitchFamily="18" charset="0"/>
                  </a:rPr>
                  <a:t> log⁡𝐿 (𝑦,𝑦 ̄)</a:t>
                </a:r>
                <a:r>
                  <a:rPr lang="en-GB" sz="1200" b="0" i="0" dirty="0">
                    <a:solidFill>
                      <a:srgbClr val="000000"/>
                    </a:solidFill>
                    <a:latin typeface="Cambria Math" panose="02040503050406030204" pitchFamily="18" charset="0"/>
                  </a:rPr>
                  <a:t>(</a:t>
                </a: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𝑦 ̅)/𝜕𝜆</a:t>
                </a:r>
                <a:r>
                  <a:rPr lang="en-GB" sz="1200" i="0">
                    <a:solidFill>
                      <a:srgbClr val="000000"/>
                    </a:solidFill>
                    <a:latin typeface="Cambria Math" panose="02040503050406030204" pitchFamily="18" charset="0"/>
                  </a:rPr>
                  <a:t>=∑_𝑏</a:t>
                </a:r>
                <a:r>
                  <a:rPr lang="en-GB" sz="1200" b="0" i="0" dirty="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a:t>
                </a:r>
                <a:r>
                  <a:rPr lang="en-GB" sz="1200" i="0">
                    <a:solidFill>
                      <a:srgbClr val="000000"/>
                    </a:solidFill>
                    <a:latin typeface="Cambria Math" panose="02040503050406030204" pitchFamily="18" charset="0"/>
                  </a:rPr>
                  <a:t>𝑦_𝑏</a:t>
                </a:r>
                <a:r>
                  <a:rPr lang="en-GB" sz="1200" b="0" i="0">
                    <a:solidFill>
                      <a:srgbClr val="000000"/>
                    </a:solidFill>
                    <a:latin typeface="Cambria Math" panose="02040503050406030204" pitchFamily="18" charset="0"/>
                  </a:rPr>
                  <a:t>/𝑦 ̅</a:t>
                </a:r>
                <a:r>
                  <a:rPr lang="en-GB" sz="1200" b="0" i="0" dirty="0">
                    <a:solidFill>
                      <a:srgbClr val="000000"/>
                    </a:solidFill>
                    <a:latin typeface="Cambria Math" panose="02040503050406030204" pitchFamily="18" charset="0"/>
                  </a:rPr>
                  <a:t>_𝑏 </a:t>
                </a:r>
                <a:r>
                  <a:rPr lang="en-GB" sz="1200" i="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1)</a:t>
                </a:r>
                <a:r>
                  <a:rPr lang="en-GB" sz="1200" b="0" i="0" dirty="0">
                    <a:solidFill>
                      <a:srgbClr val="000000"/>
                    </a:solidFill>
                    <a:latin typeface="Cambria Math" panose="02040503050406030204" pitchFamily="18" charset="0"/>
                  </a:rPr>
                  <a:t>  (</a:t>
                </a: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𝑦 ̅_𝑏)/𝜕𝜆</a:t>
                </a:r>
                <a:r>
                  <a:rPr lang="en-GB" sz="1200" b="0" i="0">
                    <a:solidFill>
                      <a:srgbClr val="000000"/>
                    </a:solidFill>
                    <a:latin typeface="Cambria Math" panose="02040503050406030204" pitchFamily="18" charset="0"/>
                  </a:rPr>
                  <a:t>〗</a:t>
                </a:r>
                <a:endParaRPr lang="en-AU" dirty="0"/>
              </a:p>
              <a:p>
                <a:r>
                  <a:rPr lang="en-GB" dirty="0"/>
                  <a:t>So you can see that it will make sense to divide the measured data </a:t>
                </a:r>
                <a:r>
                  <a:rPr lang="en-GB" b="0" i="0">
                    <a:latin typeface="Cambria Math" panose="02040503050406030204" pitchFamily="18" charset="0"/>
                  </a:rPr>
                  <a:t>𝑦_𝑏</a:t>
                </a:r>
                <a:r>
                  <a:rPr lang="en-GB" dirty="0"/>
                  <a:t> with the estimated data </a:t>
                </a:r>
                <a:r>
                  <a:rPr lang="en-GB" b="0" i="0">
                    <a:latin typeface="Cambria Math" panose="02040503050406030204" pitchFamily="18" charset="0"/>
                  </a:rPr>
                  <a:t>𝑦 ̅</a:t>
                </a:r>
                <a:r>
                  <a:rPr lang="en-GB" b="0" i="0" dirty="0">
                    <a:latin typeface="Cambria Math" panose="02040503050406030204" pitchFamily="18" charset="0"/>
                  </a:rPr>
                  <a:t>_b</a:t>
                </a:r>
                <a:r>
                  <a:rPr lang="en-GB" dirty="0"/>
                  <a:t>, and you want that quotient to be as close to 1 as possible. </a:t>
                </a:r>
              </a:p>
              <a:p>
                <a:r>
                  <a:rPr lang="en-GB" dirty="0"/>
                  <a:t>You can now plug-in the system model and derive a gradient ascent algorithm yourself!</a:t>
                </a:r>
              </a:p>
              <a:p>
                <a:endParaRPr lang="en-GB" dirty="0"/>
              </a:p>
              <a:p>
                <a:r>
                  <a:rPr lang="en-GB" dirty="0"/>
                  <a:t>Side note 1: To compute </a:t>
                </a:r>
                <a:r>
                  <a:rPr lang="en-GB" sz="1200" b="0" i="0" dirty="0">
                    <a:solidFill>
                      <a:srgbClr val="000000"/>
                    </a:solidFill>
                    <a:latin typeface="Cambria Math" panose="02040503050406030204" pitchFamily="18" charset="0"/>
                  </a:rPr>
                  <a:t>(</a:t>
                </a: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𝑦 ̅_𝑏)/𝜕𝜆</a:t>
                </a:r>
                <a:r>
                  <a:rPr lang="en-GB" dirty="0"/>
                  <a:t>, we</a:t>
                </a:r>
                <a:r>
                  <a:rPr lang="en-GB" baseline="0" dirty="0"/>
                  <a:t> can use that </a:t>
                </a:r>
                <a:r>
                  <a:rPr lang="en-GB" b="0" i="0" baseline="0">
                    <a:latin typeface="Cambria Math" panose="02040503050406030204" pitchFamily="18" charset="0"/>
                  </a:rPr>
                  <a:t>𝑦 ̅</a:t>
                </a:r>
                <a:r>
                  <a:rPr lang="en-GB" b="0" i="0" baseline="0" dirty="0">
                    <a:latin typeface="Cambria Math" panose="02040503050406030204" pitchFamily="18" charset="0"/>
                  </a:rPr>
                  <a:t>_𝑏=∑_𝑣▒〖𝑝_𝑏𝑣 𝜆_𝑣+𝑟_𝑏 〗</a:t>
                </a:r>
                <a:r>
                  <a:rPr lang="en-GB" dirty="0"/>
                  <a:t> with</a:t>
                </a:r>
                <a:r>
                  <a:rPr lang="en-GB" baseline="0" dirty="0"/>
                  <a:t> </a:t>
                </a:r>
                <a:r>
                  <a:rPr lang="en-GB" b="0" i="0" baseline="0">
                    <a:latin typeface="Cambria Math" panose="02040503050406030204" pitchFamily="18" charset="0"/>
                  </a:rPr>
                  <a:t>𝑝</a:t>
                </a:r>
                <a:r>
                  <a:rPr lang="en-GB" dirty="0"/>
                  <a:t> the system matrix, and </a:t>
                </a:r>
                <a:r>
                  <a:rPr lang="en-GB" b="0" i="0">
                    <a:latin typeface="Cambria Math" panose="02040503050406030204" pitchFamily="18" charset="0"/>
                  </a:rPr>
                  <a:t>𝑟</a:t>
                </a:r>
                <a:r>
                  <a:rPr lang="en-GB" dirty="0"/>
                  <a:t> a background term (e.g. for scatter etc., see later). We</a:t>
                </a:r>
                <a:r>
                  <a:rPr lang="en-GB" baseline="0" dirty="0"/>
                  <a:t> see therefore that </a:t>
                </a:r>
                <a:r>
                  <a:rPr lang="en-GB" sz="1200" b="0" i="0" dirty="0">
                    <a:solidFill>
                      <a:srgbClr val="000000"/>
                    </a:solidFill>
                    <a:latin typeface="Cambria Math" panose="02040503050406030204" pitchFamily="18" charset="0"/>
                  </a:rPr>
                  <a:t>(</a:t>
                </a: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𝑦 ̅_𝑏)/(𝜕𝜆_𝑣 )=p_bv</a:t>
                </a:r>
                <a:r>
                  <a:rPr lang="en-GB" dirty="0"/>
                  <a:t>, i.e. the elements of the system matrix </a:t>
                </a:r>
                <a:r>
                  <a:rPr lang="en-GB" b="0" i="0">
                    <a:latin typeface="Cambria Math" panose="02040503050406030204" pitchFamily="18" charset="0"/>
                  </a:rPr>
                  <a:t>𝑃</a:t>
                </a:r>
                <a:r>
                  <a:rPr lang="en-GB" dirty="0"/>
                  <a:t>.</a:t>
                </a:r>
                <a:r>
                  <a:rPr lang="en-GB" baseline="0" dirty="0"/>
                  <a:t>  We can put this together and find that the gradient in voxel </a:t>
                </a:r>
                <a:r>
                  <a:rPr lang="en-GB" b="0" i="0" baseline="0">
                    <a:latin typeface="Cambria Math" panose="02040503050406030204" pitchFamily="18" charset="0"/>
                  </a:rPr>
                  <a:t>𝑣</a:t>
                </a:r>
                <a:r>
                  <a:rPr lang="en-GB" baseline="0" dirty="0"/>
                  <a:t> is</a:t>
                </a:r>
              </a:p>
              <a:p>
                <a:endParaRPr lang="en-GB" dirty="0"/>
              </a:p>
              <a:p>
                <a:pP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/(𝜕𝜆_𝑣 )</a:t>
                </a:r>
                <a:r>
                  <a:rPr lang="en-GB" sz="1200" b="0" i="0">
                    <a:solidFill>
                      <a:srgbClr val="000000"/>
                    </a:solidFill>
                    <a:latin typeface="Cambria Math" panose="02040503050406030204" pitchFamily="18" charset="0"/>
                  </a:rPr>
                  <a:t> </a:t>
                </a:r>
                <a:r>
                  <a:rPr lang="en-GB" sz="1200" i="0">
                    <a:solidFill>
                      <a:srgbClr val="000000"/>
                    </a:solidFill>
                    <a:latin typeface="Cambria Math" panose="02040503050406030204" pitchFamily="18" charset="0"/>
                  </a:rPr>
                  <a:t> log⁡𝐿 (𝑦,𝑦 ̄ )=∑_𝑏</a:t>
                </a:r>
                <a:r>
                  <a:rPr lang="en-GB" sz="1200" b="0" i="0">
                    <a:solidFill>
                      <a:srgbClr val="000000"/>
                    </a:solidFill>
                    <a:latin typeface="Cambria Math" panose="02040503050406030204" pitchFamily="18" charset="0"/>
                  </a:rPr>
                  <a:t>▒〖𝑝_𝑏𝑣 (</a:t>
                </a:r>
                <a:r>
                  <a:rPr lang="en-GB" sz="1200" i="0">
                    <a:solidFill>
                      <a:srgbClr val="000000"/>
                    </a:solidFill>
                    <a:latin typeface="Cambria Math" panose="02040503050406030204" pitchFamily="18" charset="0"/>
                  </a:rPr>
                  <a:t>𝑦_𝑏</a:t>
                </a:r>
                <a:r>
                  <a:rPr lang="en-GB" sz="1200" b="0" i="0">
                    <a:solidFill>
                      <a:srgbClr val="000000"/>
                    </a:solidFill>
                    <a:latin typeface="Cambria Math" panose="02040503050406030204" pitchFamily="18" charset="0"/>
                  </a:rPr>
                  <a:t>/𝑦 ̅</a:t>
                </a:r>
                <a:r>
                  <a:rPr lang="en-GB" sz="1200" b="0" i="0" dirty="0">
                    <a:solidFill>
                      <a:srgbClr val="000000"/>
                    </a:solidFill>
                    <a:latin typeface="Cambria Math" panose="02040503050406030204" pitchFamily="18" charset="0"/>
                  </a:rPr>
                  <a:t>_𝑏 </a:t>
                </a:r>
                <a:r>
                  <a:rPr lang="en-GB" sz="1200" i="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1) 〗</a:t>
                </a:r>
                <a:endParaRPr lang="en-GB" sz="1200" b="0" dirty="0">
                  <a:solidFill>
                    <a:srgbClr val="000000"/>
                  </a:solidFill>
                </a:endParaRPr>
              </a:p>
              <a:p>
                <a:r>
                  <a:rPr lang="en-GB" dirty="0"/>
                  <a:t>Note that the sum over the </a:t>
                </a:r>
                <a:r>
                  <a:rPr lang="en-GB" b="0" i="0">
                    <a:latin typeface="Cambria Math" panose="02040503050406030204" pitchFamily="18" charset="0"/>
                  </a:rPr>
                  <a:t>𝑏 </a:t>
                </a:r>
                <a:r>
                  <a:rPr lang="en-GB" dirty="0"/>
                  <a:t>(i.e. the “bins” in the sinogram)</a:t>
                </a:r>
                <a:r>
                  <a:rPr lang="en-GB" baseline="0" dirty="0"/>
                  <a:t> can be seen as a type of “</a:t>
                </a:r>
                <a:r>
                  <a:rPr lang="en-GB" baseline="0" dirty="0" err="1"/>
                  <a:t>backprojection</a:t>
                </a:r>
                <a:r>
                  <a:rPr lang="en-GB" baseline="0" dirty="0"/>
                  <a:t>” of the sinogram </a:t>
                </a:r>
                <a:r>
                  <a:rPr lang="en-GB" sz="1200" i="0">
                    <a:solidFill>
                      <a:srgbClr val="000000"/>
                    </a:solidFill>
                    <a:latin typeface="Cambria Math" panose="02040503050406030204" pitchFamily="18" charset="0"/>
                  </a:rPr>
                  <a:t>(𝑦_𝑏</a:t>
                </a:r>
                <a:r>
                  <a:rPr lang="en-GB" sz="1200" b="0" i="0">
                    <a:solidFill>
                      <a:srgbClr val="000000"/>
                    </a:solidFill>
                    <a:latin typeface="Cambria Math" panose="02040503050406030204" pitchFamily="18" charset="0"/>
                  </a:rPr>
                  <a:t>/𝑦 ̅</a:t>
                </a:r>
                <a:r>
                  <a:rPr lang="en-GB" sz="1200" b="0" i="0" dirty="0">
                    <a:solidFill>
                      <a:srgbClr val="000000"/>
                    </a:solidFill>
                    <a:latin typeface="Cambria Math" panose="02040503050406030204" pitchFamily="18" charset="0"/>
                  </a:rPr>
                  <a:t>_𝑏 </a:t>
                </a:r>
                <a:r>
                  <a:rPr lang="en-GB" sz="1200" i="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1)</a:t>
                </a:r>
                <a:r>
                  <a:rPr lang="en-GB" dirty="0"/>
                  <a:t>. (Think about what would happen if</a:t>
                </a:r>
                <a:r>
                  <a:rPr lang="en-GB" baseline="0" dirty="0"/>
                  <a:t> all probabilities would be zero, except for 1 LOR). Yet another way to look at this is that this </a:t>
                </a:r>
                <a:r>
                  <a:rPr lang="en-GB" baseline="0" dirty="0" err="1"/>
                  <a:t>backprojection</a:t>
                </a:r>
                <a:r>
                  <a:rPr lang="en-GB" baseline="0" dirty="0"/>
                  <a:t> corresponds to multiplication of the sinogram with the transpose of the system matrix. In vector notation</a:t>
                </a:r>
              </a:p>
              <a:p>
                <a:pPr/>
                <a:r>
                  <a:rPr lang="en-GB" sz="1200" i="0" dirty="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/𝜕𝜆</a:t>
                </a:r>
                <a:r>
                  <a:rPr lang="en-GB" sz="1200" b="0" i="0">
                    <a:solidFill>
                      <a:srgbClr val="000000"/>
                    </a:solidFill>
                    <a:latin typeface="Cambria Math" panose="02040503050406030204" pitchFamily="18" charset="0"/>
                  </a:rPr>
                  <a:t> </a:t>
                </a:r>
                <a:r>
                  <a:rPr lang="en-GB" sz="1200" i="0">
                    <a:solidFill>
                      <a:srgbClr val="000000"/>
                    </a:solidFill>
                    <a:latin typeface="Cambria Math" panose="02040503050406030204" pitchFamily="18" charset="0"/>
                  </a:rPr>
                  <a:t> log⁡𝐿 (𝑦,𝑦 ̄ )=</a:t>
                </a:r>
                <a:r>
                  <a:rPr lang="en-GB" sz="1200" b="0" i="0">
                    <a:solidFill>
                      <a:srgbClr val="000000"/>
                    </a:solidFill>
                    <a:latin typeface="Cambria Math" panose="02040503050406030204" pitchFamily="18" charset="0"/>
                  </a:rPr>
                  <a:t>𝑃^𝑇 </a:t>
                </a:r>
                <a:r>
                  <a:rPr lang="en-GB" sz="1200" i="0">
                    <a:solidFill>
                      <a:srgbClr val="000000"/>
                    </a:solidFill>
                    <a:latin typeface="Cambria Math" panose="02040503050406030204" pitchFamily="18" charset="0"/>
                  </a:rPr>
                  <a:t>(𝑦_𝑏</a:t>
                </a:r>
                <a:r>
                  <a:rPr lang="en-GB" sz="1200" b="0" i="0">
                    <a:solidFill>
                      <a:srgbClr val="000000"/>
                    </a:solidFill>
                    <a:latin typeface="Cambria Math" panose="02040503050406030204" pitchFamily="18" charset="0"/>
                  </a:rPr>
                  <a:t>/𝑦 ̅</a:t>
                </a:r>
                <a:r>
                  <a:rPr lang="en-GB" sz="1200" b="0" i="0" dirty="0">
                    <a:solidFill>
                      <a:srgbClr val="000000"/>
                    </a:solidFill>
                    <a:latin typeface="Cambria Math" panose="02040503050406030204" pitchFamily="18" charset="0"/>
                  </a:rPr>
                  <a:t>_𝑏 </a:t>
                </a:r>
                <a:r>
                  <a:rPr lang="en-GB" sz="1200" i="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1)</a:t>
                </a:r>
                <a:endParaRPr lang="en-GB" baseline="0" dirty="0"/>
              </a:p>
              <a:p>
                <a:endParaRPr lang="en-GB" dirty="0"/>
              </a:p>
              <a:p>
                <a:r>
                  <a:rPr lang="en-GB" dirty="0"/>
                  <a:t>Side note 2: usually, we are interested in images that are non-negative (i.e. we don’t want negative “activity”). That gives some extra complications, but MLEM takes care of that. See also notes for the next slide on MLEM.</a:t>
                </a:r>
              </a:p>
              <a:p>
                <a:endParaRPr lang="en-GB" dirty="0"/>
              </a:p>
              <a:p>
                <a:r>
                  <a:rPr lang="en-GB" dirty="0"/>
                  <a:t>Side note 3: rewriting the gradient as </a:t>
                </a:r>
                <a:r>
                  <a:rPr lang="en-GB" sz="1200" i="0">
                    <a:solidFill>
                      <a:srgbClr val="000000"/>
                    </a:solidFill>
                    <a:latin typeface="Cambria Math" panose="02040503050406030204" pitchFamily="18" charset="0"/>
                  </a:rPr>
                  <a:t>∑_𝑏</a:t>
                </a:r>
                <a:r>
                  <a:rPr lang="en-GB" sz="1200" b="0" i="0" dirty="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〖𝑝_𝑏𝑣 ((</a:t>
                </a:r>
                <a:r>
                  <a:rPr lang="en-GB" sz="1200" i="0">
                    <a:solidFill>
                      <a:srgbClr val="000000"/>
                    </a:solidFill>
                    <a:latin typeface="Cambria Math" panose="02040503050406030204" pitchFamily="18" charset="0"/>
                  </a:rPr>
                  <a:t>𝑦_𝑏</a:t>
                </a:r>
                <a:r>
                  <a:rPr lang="en-GB" sz="1200" b="0" i="0">
                    <a:solidFill>
                      <a:srgbClr val="000000"/>
                    </a:solidFill>
                    <a:latin typeface="Cambria Math" panose="02040503050406030204" pitchFamily="18" charset="0"/>
                  </a:rPr>
                  <a:t>−𝑦 ̅_𝑏)/𝑦 ̅</a:t>
                </a:r>
                <a:r>
                  <a:rPr lang="en-GB" sz="1200" b="0" i="0" dirty="0">
                    <a:solidFill>
                      <a:srgbClr val="000000"/>
                    </a:solidFill>
                    <a:latin typeface="Cambria Math" panose="02040503050406030204" pitchFamily="18" charset="0"/>
                  </a:rPr>
                  <a:t>_𝑏 ) </a:t>
                </a:r>
                <a:r>
                  <a:rPr lang="en-GB" sz="1200" b="0" i="0">
                    <a:solidFill>
                      <a:srgbClr val="000000"/>
                    </a:solidFill>
                    <a:latin typeface="Cambria Math" panose="02040503050406030204" pitchFamily="18" charset="0"/>
                  </a:rPr>
                  <a:t>〗</a:t>
                </a:r>
                <a:r>
                  <a:rPr lang="en-GB" dirty="0"/>
                  <a:t>, you</a:t>
                </a:r>
                <a:r>
                  <a:rPr lang="en-GB" baseline="0" dirty="0"/>
                  <a:t> can possibly see that it looks very similar to what you would get from a weighted least squares problem: </a:t>
                </a:r>
                <a:r>
                  <a:rPr lang="en-GB" sz="1200" i="0">
                    <a:solidFill>
                      <a:srgbClr val="000000"/>
                    </a:solidFill>
                    <a:latin typeface="Cambria Math" panose="02040503050406030204" pitchFamily="18" charset="0"/>
                  </a:rPr>
                  <a:t>∑_𝑏</a:t>
                </a:r>
                <a:r>
                  <a:rPr lang="en-GB" sz="1200" b="0" i="0" dirty="0">
                    <a:solidFill>
                      <a:srgbClr val="000000"/>
                    </a:solidFill>
                    <a:latin typeface="Cambria Math" panose="02040503050406030204" pitchFamily="18" charset="0"/>
                  </a:rPr>
                  <a:t>▒</a:t>
                </a:r>
                <a:r>
                  <a:rPr lang="en-GB" sz="1200" b="0" i="0">
                    <a:solidFill>
                      <a:srgbClr val="000000"/>
                    </a:solidFill>
                    <a:latin typeface="Cambria Math" panose="02040503050406030204" pitchFamily="18" charset="0"/>
                  </a:rPr>
                  <a:t>〖𝑝_𝑏𝑣 ((</a:t>
                </a:r>
                <a:r>
                  <a:rPr lang="en-GB" sz="1200" i="0">
                    <a:solidFill>
                      <a:srgbClr val="000000"/>
                    </a:solidFill>
                    <a:latin typeface="Cambria Math" panose="02040503050406030204" pitchFamily="18" charset="0"/>
                  </a:rPr>
                  <a:t>𝑦_𝑏</a:t>
                </a:r>
                <a:r>
                  <a:rPr lang="en-GB" sz="1200" b="0" i="0">
                    <a:solidFill>
                      <a:srgbClr val="000000"/>
                    </a:solidFill>
                    <a:latin typeface="Cambria Math" panose="02040503050406030204" pitchFamily="18" charset="0"/>
                  </a:rPr>
                  <a:t>−𝑦 ̅_𝑏)/(</a:t>
                </a:r>
                <a:r>
                  <a:rPr lang="en-GB" sz="1200" b="0" i="0" dirty="0">
                    <a:solidFill>
                      <a:srgbClr val="000000"/>
                    </a:solidFill>
                    <a:latin typeface="Cambria Math" panose="02040503050406030204" pitchFamily="18" charset="0"/>
                  </a:rPr>
                  <a:t>𝜎_𝑏^2 </a:t>
                </a:r>
                <a:r>
                  <a:rPr lang="en-GB" sz="1200" b="0" i="0">
                    <a:solidFill>
                      <a:srgbClr val="000000"/>
                    </a:solidFill>
                    <a:latin typeface="Cambria Math" panose="02040503050406030204" pitchFamily="18" charset="0"/>
                  </a:rPr>
                  <a:t>)</a:t>
                </a:r>
                <a:r>
                  <a:rPr lang="en-GB" sz="1200" b="0" i="0" dirty="0">
                    <a:solidFill>
                      <a:srgbClr val="000000"/>
                    </a:solidFill>
                    <a:latin typeface="Cambria Math" panose="02040503050406030204" pitchFamily="18" charset="0"/>
                  </a:rPr>
                  <a:t>) </a:t>
                </a:r>
                <a:r>
                  <a:rPr lang="en-GB" sz="1200" b="0" i="0">
                    <a:solidFill>
                      <a:srgbClr val="000000"/>
                    </a:solidFill>
                    <a:latin typeface="Cambria Math" panose="02040503050406030204" pitchFamily="18" charset="0"/>
                  </a:rPr>
                  <a:t>〗</a:t>
                </a:r>
                <a:r>
                  <a:rPr lang="en-GB" dirty="0"/>
                  <a:t>.</a:t>
                </a:r>
              </a:p>
              <a:p>
                <a:endParaRPr lang="en-GB" dirty="0"/>
              </a:p>
              <a:p>
                <a:r>
                  <a:rPr lang="en-GB" dirty="0"/>
                  <a:t>Side note 4: if you write gradient ascent for the weighted least squares algorithm, you will get a variation of the SIRT algorithm, see e.g. </a:t>
                </a:r>
                <a:r>
                  <a:rPr lang="en-GB" dirty="0">
                    <a:hlinkClick r:id="rId4"/>
                  </a:rPr>
                  <a:t>The SIRT Algorithm | TomRoelandts.com</a:t>
                </a:r>
                <a:r>
                  <a:rPr lang="en-GB" dirty="0"/>
                  <a:t> where the system matrix is written as </a:t>
                </a:r>
                <a:r>
                  <a:rPr lang="en-GB" b="0" i="0">
                    <a:latin typeface="Cambria Math" panose="02040503050406030204" pitchFamily="18" charset="0"/>
                  </a:rPr>
                  <a:t>𝐴</a:t>
                </a:r>
                <a:endParaRPr lang="en-GB" dirty="0"/>
              </a:p>
              <a:p>
                <a:endParaRPr lang="en-GB" dirty="0"/>
              </a:p>
            </p:txBody>
          </p:sp>
        </mc:Fallback>
      </mc:AlternateContent>
      <p:sp>
        <p:nvSpPr>
          <p:cNvPr id="4" name="Slide Number Placeholder 3"/>
          <p:cNvSpPr>
            <a:spLocks noGrp="1"/>
          </p:cNvSpPr>
          <p:nvPr>
            <p:ph type="sldNum" sz="quarter" idx="10"/>
          </p:nvPr>
        </p:nvSpPr>
        <p:spPr/>
        <p:txBody>
          <a:bodyPr/>
          <a:lstStyle/>
          <a:p>
            <a:fld id="{D34A66A2-9BB1-4DA1-94C2-60FCB6DC98B2}" type="slidenum">
              <a:rPr lang="en-GB" smtClean="0"/>
              <a:pPr/>
              <a:t>32</a:t>
            </a:fld>
            <a:endParaRPr lang="en-GB"/>
          </a:p>
        </p:txBody>
      </p:sp>
    </p:spTree>
    <p:extLst>
      <p:ext uri="{BB962C8B-B14F-4D97-AF65-F5344CB8AC3E}">
        <p14:creationId xmlns:p14="http://schemas.microsoft.com/office/powerpoint/2010/main" val="35370349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shows a movie of the reconstructed</a:t>
            </a:r>
            <a:r>
              <a:rPr lang="en-GB" baseline="0" dirty="0"/>
              <a:t> images over iterations (you need the pptx to see it).</a:t>
            </a:r>
          </a:p>
          <a:p>
            <a:endParaRPr lang="en-GB" baseline="0" dirty="0"/>
          </a:p>
          <a:p>
            <a:r>
              <a:rPr lang="en-GB" dirty="0"/>
              <a:t>The evolution shows that the reconstructed images gradually</a:t>
            </a:r>
            <a:r>
              <a:rPr lang="en-GB" baseline="0" dirty="0"/>
              <a:t> gets sharper over iterations. It starts very smoothly (as the initial image is uniform) but with each iteration, the image gets closer to the “true” image.</a:t>
            </a:r>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33</a:t>
            </a:fld>
            <a:endParaRPr lang="en-GB"/>
          </a:p>
        </p:txBody>
      </p:sp>
    </p:spTree>
    <p:extLst>
      <p:ext uri="{BB962C8B-B14F-4D97-AF65-F5344CB8AC3E}">
        <p14:creationId xmlns:p14="http://schemas.microsoft.com/office/powerpoint/2010/main" val="20319178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shows a movie of the reconstructed</a:t>
            </a:r>
            <a:r>
              <a:rPr lang="en-GB" baseline="0"/>
              <a:t> images over iterations (you need the </a:t>
            </a:r>
            <a:r>
              <a:rPr lang="en-GB" baseline="0" err="1"/>
              <a:t>pptx</a:t>
            </a:r>
            <a:r>
              <a:rPr lang="en-GB" baseline="0"/>
              <a:t> to see it).</a:t>
            </a:r>
          </a:p>
          <a:p>
            <a:endParaRPr lang="en-GB" baseline="0"/>
          </a:p>
          <a:p>
            <a:r>
              <a:rPr lang="en-GB"/>
              <a:t>At later iterations, the</a:t>
            </a:r>
            <a:r>
              <a:rPr lang="en-GB" baseline="0"/>
              <a:t> behaviour is different without and with noise.</a:t>
            </a:r>
          </a:p>
          <a:p>
            <a:endParaRPr lang="en-GB" baseline="0"/>
          </a:p>
          <a:p>
            <a:r>
              <a:rPr lang="en-GB" baseline="0"/>
              <a:t>Without noise, the image stabilises (“converges”). In this case, the final image is still somewhat smooth. That is because in this simulation, some resolution effects were not modelled during the reconstruction (see also a later lecture).</a:t>
            </a:r>
          </a:p>
          <a:p>
            <a:endParaRPr lang="en-GB" baseline="0"/>
          </a:p>
          <a:p>
            <a:r>
              <a:rPr lang="en-GB" baseline="0"/>
              <a:t>With noisy data, the image looks more and more noisy. You can see that the “underlying” image is the same, but noise dominates.</a:t>
            </a:r>
          </a:p>
          <a:p>
            <a:endParaRPr lang="en-GB" baseline="0"/>
          </a:p>
          <a:p>
            <a:r>
              <a:rPr lang="en-GB" baseline="0"/>
              <a:t>See also notes on next slide.</a:t>
            </a:r>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34</a:t>
            </a:fld>
            <a:endParaRPr lang="en-GB"/>
          </a:p>
        </p:txBody>
      </p:sp>
    </p:spTree>
    <p:extLst>
      <p:ext uri="{BB962C8B-B14F-4D97-AF65-F5344CB8AC3E}">
        <p14:creationId xmlns:p14="http://schemas.microsoft.com/office/powerpoint/2010/main" val="37655327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F42BBE-04F6-4B60-A775-3871D2FD5638}" type="slidenum">
              <a:rPr lang="en-US"/>
              <a:pPr/>
              <a:t>35</a:t>
            </a:fld>
            <a:endParaRPr lang="en-US"/>
          </a:p>
        </p:txBody>
      </p:sp>
      <p:sp>
        <p:nvSpPr>
          <p:cNvPr id="307202" name="Rectangle 2"/>
          <p:cNvSpPr>
            <a:spLocks noGrp="1" noRot="1" noChangeAspect="1" noChangeArrowheads="1" noTextEdit="1"/>
          </p:cNvSpPr>
          <p:nvPr>
            <p:ph type="sldImg"/>
          </p:nvPr>
        </p:nvSpPr>
        <p:spPr>
          <a:xfrm>
            <a:off x="1254125" y="779463"/>
            <a:ext cx="4351338" cy="3263900"/>
          </a:xfrm>
          <a:ln>
            <a:noFill/>
          </a:ln>
        </p:spPr>
      </p:sp>
      <p:sp>
        <p:nvSpPr>
          <p:cNvPr id="307203" name="Rectangle 3"/>
          <p:cNvSpPr>
            <a:spLocks noGrp="1" noChangeArrowheads="1"/>
          </p:cNvSpPr>
          <p:nvPr>
            <p:ph type="body" idx="1"/>
          </p:nvPr>
        </p:nvSpPr>
        <p:spPr>
          <a:xfrm>
            <a:off x="914400" y="4357688"/>
            <a:ext cx="5029200" cy="4067175"/>
          </a:xfrm>
          <a:noFill/>
          <a:ln/>
        </p:spPr>
        <p:txBody>
          <a:bodyPr lIns="91701" tIns="45046" rIns="91701" bIns="45046"/>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a:t>The results of iterating with the MLEM algorithm is shown. You can see that early iterations are very smooth</a:t>
            </a:r>
            <a:r>
              <a:rPr lang="en-AU" baseline="0" dirty="0"/>
              <a:t> </a:t>
            </a:r>
            <a:r>
              <a:rPr lang="en-AU" dirty="0"/>
              <a:t>however very quickly you get a good result. The result continues (in terms of likelihood, top-right plot) to improve and gets sharper with increasing iteration number. However, clearly the noise gets worse. This is also illustrated in the bottom-right graph showing the mean square error (MSE) comparing the result with the true object. The MSE initially improves but then noise gets worse so that the overall MSE is worse at high iteration number.</a:t>
            </a:r>
          </a:p>
          <a:p>
            <a:endParaRPr lang="en-AU" dirty="0"/>
          </a:p>
          <a:p>
            <a:r>
              <a:rPr lang="en-AU" dirty="0"/>
              <a:t>This is a general problem with ML image reconstruction. The data is noisy,</a:t>
            </a:r>
            <a:r>
              <a:rPr lang="en-AU" baseline="0" dirty="0"/>
              <a:t> and there is sufficient “freedom” in the model such that a noisy image actually fits the data better than a “reasonable” image. </a:t>
            </a:r>
            <a:r>
              <a:rPr lang="en-AU" dirty="0"/>
              <a:t>You therefore must control the noise by either stopping early or by applying some additional filtering</a:t>
            </a:r>
            <a:r>
              <a:rPr lang="en-AU" baseline="0" dirty="0"/>
              <a:t> or by using </a:t>
            </a:r>
            <a:r>
              <a:rPr lang="en-AU" dirty="0"/>
              <a:t>prior info on the image (MAP).</a:t>
            </a:r>
          </a:p>
        </p:txBody>
      </p:sp>
    </p:spTree>
    <p:extLst>
      <p:ext uri="{BB962C8B-B14F-4D97-AF65-F5344CB8AC3E}">
        <p14:creationId xmlns:p14="http://schemas.microsoft.com/office/powerpoint/2010/main" val="224908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8</a:t>
            </a:fld>
            <a:endParaRPr lang="en-GB"/>
          </a:p>
        </p:txBody>
      </p:sp>
    </p:spTree>
    <p:extLst>
      <p:ext uri="{BB962C8B-B14F-4D97-AF65-F5344CB8AC3E}">
        <p14:creationId xmlns:p14="http://schemas.microsoft.com/office/powerpoint/2010/main" val="13678724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illustrates the idea of subsets. The arrows indicate the directions of the projections, for instance corresponding to 8 different detector positions in SPECT.</a:t>
            </a:r>
          </a:p>
          <a:p>
            <a:endParaRPr lang="en-GB"/>
          </a:p>
          <a:p>
            <a:r>
              <a:rPr lang="en-GB"/>
              <a:t>Each ML-EM iterations will perform all forward projections/ratios/back projections, so for all 8 angles. In contrast, OSEM (in this example) uses only 2 angles. We normally choose the angles as “different” as possible (here there are only 2, so we will take them orthogonal), such that they give as much complementary information about the image. At every update, a different </a:t>
            </a:r>
            <a:r>
              <a:rPr lang="en-GB" b="1"/>
              <a:t>subset</a:t>
            </a:r>
            <a:r>
              <a:rPr lang="en-GB"/>
              <a:t> of all the angles is chosen in a certain </a:t>
            </a:r>
            <a:r>
              <a:rPr lang="en-GB" b="1"/>
              <a:t>order</a:t>
            </a:r>
            <a:r>
              <a:rPr lang="en-GB" b="0"/>
              <a:t>. (You can find some papers on which order is best, and which subsets to take. This is not important for our purposes though).</a:t>
            </a:r>
          </a:p>
          <a:p>
            <a:endParaRPr lang="en-GB" b="0"/>
          </a:p>
          <a:p>
            <a:r>
              <a:rPr lang="en-GB" b="0"/>
              <a:t>As each OSEM update uses less projections, it will take less computation time than an MLEM update. However, if there are enough angles in each subset, they might give “enough” information about the image to give a useful update. This is born out experimentally as well, see next slides.</a:t>
            </a:r>
          </a:p>
        </p:txBody>
      </p:sp>
      <p:sp>
        <p:nvSpPr>
          <p:cNvPr id="4" name="Slide Number Placeholder 3"/>
          <p:cNvSpPr>
            <a:spLocks noGrp="1"/>
          </p:cNvSpPr>
          <p:nvPr>
            <p:ph type="sldNum" sz="quarter" idx="10"/>
          </p:nvPr>
        </p:nvSpPr>
        <p:spPr/>
        <p:txBody>
          <a:bodyPr/>
          <a:lstStyle/>
          <a:p>
            <a:fld id="{D34A66A2-9BB1-4DA1-94C2-60FCB6DC98B2}" type="slidenum">
              <a:rPr lang="en-GB" smtClean="0"/>
              <a:pPr/>
              <a:t>37</a:t>
            </a:fld>
            <a:endParaRPr lang="en-GB"/>
          </a:p>
        </p:txBody>
      </p:sp>
    </p:spTree>
    <p:extLst>
      <p:ext uri="{BB962C8B-B14F-4D97-AF65-F5344CB8AC3E}">
        <p14:creationId xmlns:p14="http://schemas.microsoft.com/office/powerpoint/2010/main" val="35698801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If there</a:t>
            </a:r>
            <a:r>
              <a:rPr lang="en-GB" baseline="0" dirty="0"/>
              <a:t> is enough data in each subset, then the image obtained after </a:t>
            </a:r>
            <a:r>
              <a:rPr lang="en-GB" i="1" baseline="0" dirty="0"/>
              <a:t>N </a:t>
            </a:r>
            <a:r>
              <a:rPr lang="en-GB" baseline="0" dirty="0"/>
              <a:t>updates is almost equal to the image obtained by </a:t>
            </a:r>
            <a:r>
              <a:rPr lang="en-GB" i="1" baseline="0" dirty="0"/>
              <a:t>N</a:t>
            </a:r>
            <a:r>
              <a:rPr lang="en-GB" i="0" baseline="0" dirty="0"/>
              <a:t> MLEM updates.</a:t>
            </a:r>
          </a:p>
          <a:p>
            <a:endParaRPr lang="en-GB" i="0" baseline="0" dirty="0"/>
          </a:p>
          <a:p>
            <a:r>
              <a:rPr lang="en-GB" i="0" baseline="0" dirty="0"/>
              <a:t>However, as the computation time for an OSEM update is much smaller than for an MLEM update (it is smaller with a factor equal to the number of subsets), using subsets dramatically reduces the cost of using an iterative algorithm.</a:t>
            </a:r>
          </a:p>
          <a:p>
            <a:endParaRPr lang="en-GB" i="0" baseline="0" dirty="0"/>
          </a:p>
          <a:p>
            <a:r>
              <a:rPr lang="en-GB" i="0" baseline="0" dirty="0"/>
              <a:t>Put another way, in a (full) OSEM iteration, there are </a:t>
            </a:r>
            <a:r>
              <a:rPr lang="en-GB" i="1" baseline="0" dirty="0" err="1"/>
              <a:t>num_subsets</a:t>
            </a:r>
            <a:r>
              <a:rPr lang="en-GB" i="1" baseline="0" dirty="0"/>
              <a:t> </a:t>
            </a:r>
            <a:r>
              <a:rPr lang="en-GB" i="0" baseline="0" dirty="0"/>
              <a:t>updates, so each OSEM iteration is roughly equivalent to </a:t>
            </a:r>
            <a:r>
              <a:rPr lang="en-GB" i="1" baseline="0" dirty="0" err="1"/>
              <a:t>num_subsets</a:t>
            </a:r>
            <a:r>
              <a:rPr lang="en-GB" i="1" baseline="0" dirty="0"/>
              <a:t> </a:t>
            </a:r>
            <a:r>
              <a:rPr lang="en-GB" i="0" baseline="0" dirty="0"/>
              <a:t>MLEM iterations.</a:t>
            </a:r>
          </a:p>
          <a:p>
            <a:endParaRPr lang="en-GB" i="0" baseline="0" dirty="0"/>
          </a:p>
          <a:p>
            <a:r>
              <a:rPr lang="en-GB" i="0" baseline="0" dirty="0"/>
              <a:t>The figure illustrates this. Each row uses the same number of image updates, but compared to the left column (MLEM), the total computation time is 15 times smaller for the middle column, and 30 times for the right column.</a:t>
            </a:r>
          </a:p>
          <a:p>
            <a:endParaRPr lang="en-GB" i="0" baseline="0" dirty="0"/>
          </a:p>
          <a:p>
            <a:r>
              <a:rPr lang="en-GB" i="0" baseline="0" dirty="0"/>
              <a:t>However, this speed-up is true initially, but starts to break down after a larger number of iterations, and more so when using a large number of subsets. Also, for very noisy data, an OSEM update is noisier than an MLEM update (as OSEM uses less data). So, after a large enough number of updates, images reconstructed with OSEM will be (somewhat) noisier than an MLEM image.</a:t>
            </a:r>
          </a:p>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38</a:t>
            </a:fld>
            <a:endParaRPr lang="en-GB"/>
          </a:p>
        </p:txBody>
      </p:sp>
    </p:spTree>
    <p:extLst>
      <p:ext uri="{BB962C8B-B14F-4D97-AF65-F5344CB8AC3E}">
        <p14:creationId xmlns:p14="http://schemas.microsoft.com/office/powerpoint/2010/main" val="2357623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is a schematic diagram where the blue box is the space of all possible images. The</a:t>
            </a:r>
            <a:r>
              <a:rPr lang="en-GB" baseline="0"/>
              <a:t> initial image is somewhere on the “top right”, while the Maximum Likelihood (ML) solution is the yellow “star”. The black crosses are the ML solutions when using each subset of the data (i.e. each subset will have a slightly different ML solution).</a:t>
            </a:r>
          </a:p>
          <a:p>
            <a:endParaRPr lang="en-GB" baseline="0"/>
          </a:p>
          <a:p>
            <a:r>
              <a:rPr lang="en-GB" baseline="0"/>
              <a:t>The arrows indicate an update. There are 3 arrows corresponding to the 3 subsets. They point “towards” the ML solution of the subset. As long as we are “far” away from the ML solutions, it doesn’t matter which subset we use, or indeed if we used all data (MLEM). However, once we start to get “close”, then each update will be somewhat different, and actually no longer point towards the true ML solution.</a:t>
            </a:r>
          </a:p>
          <a:p>
            <a:endParaRPr lang="en-GB" baseline="0"/>
          </a:p>
          <a:p>
            <a:r>
              <a:rPr lang="en-GB" baseline="0"/>
              <a:t>This proves an intuitive explanation for the observation that initially (i.e. when still far away), each OSEM update is equivalent to an MLEM update, but after a while, OSEM does slightly worse than MLEM. </a:t>
            </a:r>
          </a:p>
          <a:p>
            <a:endParaRPr lang="en-GB" baseline="0"/>
          </a:p>
          <a:p>
            <a:r>
              <a:rPr lang="en-GB" baseline="0"/>
              <a:t>However, we have seen a little earlier that the image is too noisy if you iterate too long anyway, so in practice, OSEM is used for a few iterations only.</a:t>
            </a:r>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39</a:t>
            </a:fld>
            <a:endParaRPr lang="en-GB"/>
          </a:p>
        </p:txBody>
      </p:sp>
    </p:spTree>
    <p:extLst>
      <p:ext uri="{BB962C8B-B14F-4D97-AF65-F5344CB8AC3E}">
        <p14:creationId xmlns:p14="http://schemas.microsoft.com/office/powerpoint/2010/main" val="18053753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40</a:t>
            </a:fld>
            <a:endParaRPr lang="en-GB"/>
          </a:p>
        </p:txBody>
      </p:sp>
    </p:spTree>
    <p:extLst>
      <p:ext uri="{BB962C8B-B14F-4D97-AF65-F5344CB8AC3E}">
        <p14:creationId xmlns:p14="http://schemas.microsoft.com/office/powerpoint/2010/main" val="4091654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shows a movie</a:t>
            </a:r>
            <a:r>
              <a:rPr lang="en-GB" baseline="0" dirty="0"/>
              <a:t> with reconstructed images from increasingly noisy data. The movie is only when putting </a:t>
            </a:r>
            <a:r>
              <a:rPr lang="en-GB" baseline="0" dirty="0" err="1"/>
              <a:t>Powerpoint</a:t>
            </a:r>
            <a:r>
              <a:rPr lang="en-GB" baseline="0" dirty="0"/>
              <a:t> in presentation mode.</a:t>
            </a:r>
          </a:p>
          <a:p>
            <a:endParaRPr lang="en-GB" baseline="0" dirty="0"/>
          </a:p>
          <a:p>
            <a:r>
              <a:rPr lang="en-GB" baseline="0" dirty="0"/>
              <a:t>I’ve used OSEM here (8 subsets, 200 “sub-iterations”, i.e. 200 image updates), but results would be very similar for MLEM.</a:t>
            </a:r>
            <a:endParaRPr lang="en-GB"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41</a:t>
            </a:fld>
            <a:endParaRPr lang="en-GB"/>
          </a:p>
        </p:txBody>
      </p:sp>
    </p:spTree>
    <p:extLst>
      <p:ext uri="{BB962C8B-B14F-4D97-AF65-F5344CB8AC3E}">
        <p14:creationId xmlns:p14="http://schemas.microsoft.com/office/powerpoint/2010/main" val="334081632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a:t>
            </a:r>
            <a:r>
              <a:rPr lang="en-GB" baseline="0" dirty="0"/>
              <a:t> image reconstruction, we always have to balance these 2 “qualities”. For instance, we have seen that with increased iteration number, MLEM images get very noisy, but small objects have higher contrast.</a:t>
            </a:r>
          </a:p>
          <a:p>
            <a:endParaRPr lang="en-GB" baseline="0" dirty="0"/>
          </a:p>
          <a:p>
            <a:r>
              <a:rPr lang="en-GB" baseline="0" dirty="0"/>
              <a:t>Similarly, noise-reduction by filtering will decrease contrast. </a:t>
            </a:r>
          </a:p>
          <a:p>
            <a:endParaRPr lang="en-GB" baseline="0" dirty="0"/>
          </a:p>
          <a:p>
            <a:r>
              <a:rPr lang="en-GB" baseline="0" dirty="0"/>
              <a:t>This trade-off means that there is no “optimal image”. You will have to decided what balance you prefer, which will depend on what you are going to use the image for. In other words, the “optimal image” is task-dependent.</a:t>
            </a:r>
          </a:p>
          <a:p>
            <a:endParaRPr lang="en-GB" baseline="0" dirty="0"/>
          </a:p>
        </p:txBody>
      </p:sp>
      <p:sp>
        <p:nvSpPr>
          <p:cNvPr id="4" name="Slide Number Placeholder 3"/>
          <p:cNvSpPr>
            <a:spLocks noGrp="1"/>
          </p:cNvSpPr>
          <p:nvPr>
            <p:ph type="sldNum" sz="quarter" idx="10"/>
          </p:nvPr>
        </p:nvSpPr>
        <p:spPr/>
        <p:txBody>
          <a:bodyPr/>
          <a:lstStyle/>
          <a:p>
            <a:fld id="{D34A66A2-9BB1-4DA1-94C2-60FCB6DC98B2}" type="slidenum">
              <a:rPr lang="en-GB" smtClean="0"/>
              <a:pPr/>
              <a:t>42</a:t>
            </a:fld>
            <a:endParaRPr lang="en-GB"/>
          </a:p>
        </p:txBody>
      </p:sp>
    </p:spTree>
    <p:extLst>
      <p:ext uri="{BB962C8B-B14F-4D97-AF65-F5344CB8AC3E}">
        <p14:creationId xmlns:p14="http://schemas.microsoft.com/office/powerpoint/2010/main" val="27384984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discusses how to compare 2 different algorithms, each with 1 parameter (e.g. filter FWHM, iteration number).</a:t>
            </a:r>
          </a:p>
        </p:txBody>
      </p:sp>
      <p:sp>
        <p:nvSpPr>
          <p:cNvPr id="4" name="Slide Number Placeholder 3"/>
          <p:cNvSpPr>
            <a:spLocks noGrp="1"/>
          </p:cNvSpPr>
          <p:nvPr>
            <p:ph type="sldNum" sz="quarter" idx="5"/>
          </p:nvPr>
        </p:nvSpPr>
        <p:spPr/>
        <p:txBody>
          <a:bodyPr/>
          <a:lstStyle/>
          <a:p>
            <a:fld id="{33A4E785-4EFE-407F-8B6E-AC2074548470}" type="slidenum">
              <a:rPr lang="en-GB" smtClean="0"/>
              <a:pPr/>
              <a:t>43</a:t>
            </a:fld>
            <a:endParaRPr lang="en-GB"/>
          </a:p>
        </p:txBody>
      </p:sp>
    </p:spTree>
    <p:extLst>
      <p:ext uri="{BB962C8B-B14F-4D97-AF65-F5344CB8AC3E}">
        <p14:creationId xmlns:p14="http://schemas.microsoft.com/office/powerpoint/2010/main" val="12024736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20DEE7B-1834-4CC8-82CA-71A32AE41176}" type="slidenum">
              <a:rPr lang="en-US" altLang="en-US"/>
              <a:pPr/>
              <a:t>44</a:t>
            </a:fld>
            <a:endParaRPr lang="en-US" altLang="en-US"/>
          </a:p>
        </p:txBody>
      </p:sp>
      <p:sp>
        <p:nvSpPr>
          <p:cNvPr id="493570" name="Rectangle 2"/>
          <p:cNvSpPr>
            <a:spLocks noGrp="1" noRot="1" noChangeAspect="1" noChangeArrowheads="1" noTextEdit="1"/>
          </p:cNvSpPr>
          <p:nvPr>
            <p:ph type="sldImg"/>
          </p:nvPr>
        </p:nvSpPr>
        <p:spPr>
          <a:ln/>
        </p:spPr>
      </p:sp>
      <p:sp>
        <p:nvSpPr>
          <p:cNvPr id="493571" name="Rectangle 3"/>
          <p:cNvSpPr>
            <a:spLocks noGrp="1" noChangeArrowheads="1"/>
          </p:cNvSpPr>
          <p:nvPr>
            <p:ph type="body" idx="1"/>
          </p:nvPr>
        </p:nvSpPr>
        <p:spPr/>
        <p:txBody>
          <a:bodyPr/>
          <a:lstStyle/>
          <a:p>
            <a:r>
              <a:rPr lang="en-GB" dirty="0"/>
              <a:t>This slide illustrates that if we’d have only counts in 3 Lines-Of-Response (LORs), FBP would give 3 streaks as reconstructed image (with some negative</a:t>
            </a:r>
            <a:r>
              <a:rPr lang="en-GB" baseline="0" dirty="0"/>
              <a:t> values next to the streaks due to the ramp filter), while MLEM would find the “most likely image”, which here are 3 point sources at the intersection of the lines.</a:t>
            </a:r>
          </a:p>
          <a:p>
            <a:endParaRPr lang="en-GB" baseline="0" dirty="0"/>
          </a:p>
          <a:p>
            <a:r>
              <a:rPr lang="en-GB" baseline="0" dirty="0"/>
              <a:t>Note of course that you cannot reconstruct an image from only 3 LORs. The slide just gives an intuitive explanation why noise in FBP looks like streaks, while it looks like “salt-and-pepper” noise in MLEM.</a:t>
            </a:r>
            <a:endParaRPr lang="en-GB" dirty="0"/>
          </a:p>
        </p:txBody>
      </p:sp>
    </p:spTree>
    <p:extLst>
      <p:ext uri="{BB962C8B-B14F-4D97-AF65-F5344CB8AC3E}">
        <p14:creationId xmlns:p14="http://schemas.microsoft.com/office/powerpoint/2010/main" val="8165517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intents to show the different noise characteristics of  different reconstruction algorithms. The data here was computed by doing repeated simulations, each with a different noise realisation. That gave many different reconstructed images. I then computed the </a:t>
            </a:r>
            <a:r>
              <a:rPr lang="en-GB" dirty="0" err="1"/>
              <a:t>stddev</a:t>
            </a:r>
            <a:r>
              <a:rPr lang="en-GB" dirty="0"/>
              <a:t> for each pixel (over the different noise realisations). </a:t>
            </a:r>
          </a:p>
          <a:p>
            <a:endParaRPr lang="en-GB" dirty="0"/>
          </a:p>
          <a:p>
            <a:r>
              <a:rPr lang="en-GB" dirty="0"/>
              <a:t>If the </a:t>
            </a:r>
            <a:r>
              <a:rPr lang="en-GB" dirty="0" err="1"/>
              <a:t>stddev</a:t>
            </a:r>
            <a:r>
              <a:rPr lang="en-GB" dirty="0"/>
              <a:t> in a pixel is very low, it will have a value which is almost the same in every noise realisation (which is good!).</a:t>
            </a:r>
          </a:p>
          <a:p>
            <a:endParaRPr lang="en-GB" dirty="0"/>
          </a:p>
          <a:p>
            <a:r>
              <a:rPr lang="en-GB" dirty="0"/>
              <a:t>You can see that the FBP “spreads out” the noise over the whole image, while MLEM almost (but not quite) gives the  original Poisson noise distribution (i.e. high </a:t>
            </a:r>
            <a:r>
              <a:rPr lang="en-GB" dirty="0" err="1"/>
              <a:t>stddev</a:t>
            </a:r>
            <a:r>
              <a:rPr lang="en-GB" dirty="0"/>
              <a:t> (but low CV) in high count regions).</a:t>
            </a:r>
          </a:p>
        </p:txBody>
      </p:sp>
      <p:sp>
        <p:nvSpPr>
          <p:cNvPr id="4" name="Slide Number Placeholder 3"/>
          <p:cNvSpPr>
            <a:spLocks noGrp="1"/>
          </p:cNvSpPr>
          <p:nvPr>
            <p:ph type="sldNum" sz="quarter" idx="10"/>
          </p:nvPr>
        </p:nvSpPr>
        <p:spPr/>
        <p:txBody>
          <a:bodyPr/>
          <a:lstStyle/>
          <a:p>
            <a:fld id="{D34A66A2-9BB1-4DA1-94C2-60FCB6DC98B2}" type="slidenum">
              <a:rPr lang="en-GB" smtClean="0"/>
              <a:pPr/>
              <a:t>45</a:t>
            </a:fld>
            <a:endParaRPr lang="en-GB"/>
          </a:p>
        </p:txBody>
      </p:sp>
    </p:spTree>
    <p:extLst>
      <p:ext uri="{BB962C8B-B14F-4D97-AF65-F5344CB8AC3E}">
        <p14:creationId xmlns:p14="http://schemas.microsoft.com/office/powerpoint/2010/main" val="22190765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51</a:t>
            </a:fld>
            <a:endParaRPr lang="en-GB"/>
          </a:p>
        </p:txBody>
      </p:sp>
    </p:spTree>
    <p:extLst>
      <p:ext uri="{BB962C8B-B14F-4D97-AF65-F5344CB8AC3E}">
        <p14:creationId xmlns:p14="http://schemas.microsoft.com/office/powerpoint/2010/main" val="2620585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9</a:t>
            </a:fld>
            <a:endParaRPr lang="en-GB"/>
          </a:p>
        </p:txBody>
      </p:sp>
    </p:spTree>
    <p:extLst>
      <p:ext uri="{BB962C8B-B14F-4D97-AF65-F5344CB8AC3E}">
        <p14:creationId xmlns:p14="http://schemas.microsoft.com/office/powerpoint/2010/main" val="1667374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8A3191-ADDB-4196-899D-80B1E5D3A25B}" type="slidenum">
              <a:rPr lang="en-US"/>
              <a:pPr/>
              <a:t>10</a:t>
            </a:fld>
            <a:endParaRPr lang="en-US"/>
          </a:p>
        </p:txBody>
      </p:sp>
      <p:sp>
        <p:nvSpPr>
          <p:cNvPr id="7170" name="Rectangle 2"/>
          <p:cNvSpPr>
            <a:spLocks noGrp="1" noRot="1" noChangeAspect="1" noChangeArrowheads="1" noTextEdit="1"/>
          </p:cNvSpPr>
          <p:nvPr>
            <p:ph type="sldImg"/>
          </p:nvPr>
        </p:nvSpPr>
        <p:spPr>
          <a:xfrm>
            <a:off x="1217613" y="752475"/>
            <a:ext cx="4056062" cy="3041650"/>
          </a:xfrm>
          <a:ln>
            <a:noFill/>
          </a:ln>
        </p:spPr>
      </p:sp>
      <p:sp>
        <p:nvSpPr>
          <p:cNvPr id="7171" name="Rectangle 3"/>
          <p:cNvSpPr>
            <a:spLocks noGrp="1" noChangeArrowheads="1"/>
          </p:cNvSpPr>
          <p:nvPr>
            <p:ph type="body" idx="1"/>
          </p:nvPr>
        </p:nvSpPr>
        <p:spPr>
          <a:xfrm>
            <a:off x="914400" y="4357688"/>
            <a:ext cx="5029200" cy="4065587"/>
          </a:xfrm>
          <a:noFill/>
          <a:ln/>
        </p:spPr>
        <p:txBody>
          <a:bodyPr lIns="89154" tIns="43794" rIns="89154" bIns="43794"/>
          <a:lstStyle/>
          <a:p>
            <a:r>
              <a:rPr lang="en-AU" dirty="0"/>
              <a:t>Reconstruction is based on knowledge of the geometry of detection. We know that a photon detected at a point on the detector should have travelled in a straight line normal to the detector, even if we don’t know the exact location of the emission.</a:t>
            </a:r>
          </a:p>
          <a:p>
            <a:r>
              <a:rPr lang="en-AU" dirty="0"/>
              <a:t>The simplest method of reconstruction is back projection in which the ray is traced back over the complete reconstruction matrix. We update the reconstruction matrix on computer by assigning a constant number proportional to the number of counts on the projection to every pixel along the ray path.</a:t>
            </a:r>
          </a:p>
          <a:p>
            <a:r>
              <a:rPr lang="en-AU" dirty="0"/>
              <a:t>This process is completed for all projection points completing ray paths which correspond to all detected photons. </a:t>
            </a:r>
          </a:p>
          <a:p>
            <a:endParaRPr lang="en-AU" dirty="0"/>
          </a:p>
        </p:txBody>
      </p:sp>
    </p:spTree>
    <p:extLst>
      <p:ext uri="{BB962C8B-B14F-4D97-AF65-F5344CB8AC3E}">
        <p14:creationId xmlns:p14="http://schemas.microsoft.com/office/powerpoint/2010/main" val="3160488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11</a:t>
            </a:fld>
            <a:endParaRPr lang="en-GB"/>
          </a:p>
        </p:txBody>
      </p:sp>
    </p:spTree>
    <p:extLst>
      <p:ext uri="{BB962C8B-B14F-4D97-AF65-F5344CB8AC3E}">
        <p14:creationId xmlns:p14="http://schemas.microsoft.com/office/powerpoint/2010/main" val="29435811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34A66A2-9BB1-4DA1-94C2-60FCB6DC98B2}" type="slidenum">
              <a:rPr lang="en-GB" smtClean="0"/>
              <a:pPr/>
              <a:t>12</a:t>
            </a:fld>
            <a:endParaRPr lang="en-GB"/>
          </a:p>
        </p:txBody>
      </p:sp>
    </p:spTree>
    <p:extLst>
      <p:ext uri="{BB962C8B-B14F-4D97-AF65-F5344CB8AC3E}">
        <p14:creationId xmlns:p14="http://schemas.microsoft.com/office/powerpoint/2010/main" val="942563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GB" dirty="0"/>
                  <a:t>Notation:</a:t>
                </a:r>
              </a:p>
              <a:p>
                <a:pPr marL="171450" indent="-171450">
                  <a:buFontTx/>
                  <a:buChar char="-"/>
                </a:pPr>
                <a:r>
                  <a:rPr lang="en-GB" dirty="0"/>
                  <a:t>f(</a:t>
                </a:r>
                <a:r>
                  <a:rPr lang="en-GB" dirty="0" err="1"/>
                  <a:t>x,y</a:t>
                </a:r>
                <a:r>
                  <a:rPr lang="en-GB" dirty="0"/>
                  <a:t>) is the image</a:t>
                </a:r>
              </a:p>
              <a:p>
                <a:pPr marL="171450" indent="-171450">
                  <a:buFontTx/>
                  <a:buChar char="-"/>
                </a:pP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𝜑</m:t>
                        </m:r>
                      </m:sub>
                    </m:sSub>
                    <m:r>
                      <a:rPr lang="en-GB" b="0" i="1" smtClean="0">
                        <a:latin typeface="Cambria Math" panose="02040503050406030204" pitchFamily="18" charset="0"/>
                      </a:rPr>
                      <m:t>(</m:t>
                    </m:r>
                    <m:r>
                      <a:rPr lang="en-GB" b="0" i="1" smtClean="0">
                        <a:latin typeface="Cambria Math" panose="02040503050406030204" pitchFamily="18" charset="0"/>
                      </a:rPr>
                      <m:t>𝑠</m:t>
                    </m:r>
                    <m:r>
                      <a:rPr lang="en-GB" b="0" i="1" smtClean="0">
                        <a:latin typeface="Cambria Math" panose="02040503050406030204" pitchFamily="18" charset="0"/>
                      </a:rPr>
                      <m:t>)</m:t>
                    </m:r>
                  </m:oMath>
                </a14:m>
                <a:r>
                  <a:rPr lang="en-GB" dirty="0"/>
                  <a:t> is the projection of the image along a line with angle </a:t>
                </a:r>
                <a14:m>
                  <m:oMath xmlns:m="http://schemas.openxmlformats.org/officeDocument/2006/math">
                    <m:r>
                      <a:rPr lang="en-GB" b="0" i="1" smtClean="0">
                        <a:latin typeface="Cambria Math" panose="02040503050406030204" pitchFamily="18" charset="0"/>
                      </a:rPr>
                      <m:t>𝜑</m:t>
                    </m:r>
                  </m:oMath>
                </a14:m>
                <a:r>
                  <a:rPr lang="en-GB" dirty="0"/>
                  <a:t>, and distance</a:t>
                </a:r>
                <a:r>
                  <a:rPr lang="en-GB" baseline="0" dirty="0"/>
                  <a:t> from the origin </a:t>
                </a:r>
                <a14:m>
                  <m:oMath xmlns:m="http://schemas.openxmlformats.org/officeDocument/2006/math">
                    <m:r>
                      <a:rPr lang="en-GB" b="0" i="1" baseline="0" smtClean="0">
                        <a:latin typeface="Cambria Math" panose="02040503050406030204" pitchFamily="18" charset="0"/>
                      </a:rPr>
                      <m:t>𝑠</m:t>
                    </m:r>
                  </m:oMath>
                </a14:m>
                <a:endParaRPr lang="en-GB" dirty="0"/>
              </a:p>
              <a:p>
                <a:pPr marL="171450" indent="-171450">
                  <a:buFontTx/>
                  <a:buChar char="-"/>
                </a:pPr>
                <a:r>
                  <a:rPr lang="en-GB" dirty="0"/>
                  <a:t>Capitals are used for data after Fourier transform</a:t>
                </a:r>
              </a:p>
              <a:p>
                <a:pPr marL="171450" indent="-171450">
                  <a:buFontTx/>
                  <a:buChar char="-"/>
                </a:pPr>
                <a:endParaRPr lang="en-GB" dirty="0"/>
              </a:p>
              <a:p>
                <a:pPr marL="0" indent="0">
                  <a:buFontTx/>
                  <a:buNone/>
                </a:pPr>
                <a:r>
                  <a:rPr lang="en-GB" baseline="0" dirty="0"/>
                  <a:t>The formulas on the slide show that </a:t>
                </a:r>
                <a14:m>
                  <m:oMath xmlns:m="http://schemas.openxmlformats.org/officeDocument/2006/math">
                    <m:r>
                      <a:rPr lang="en-GB" b="0" i="1" baseline="0" smtClean="0">
                        <a:latin typeface="Cambria Math" panose="02040503050406030204" pitchFamily="18" charset="0"/>
                      </a:rPr>
                      <m:t>𝐹</m:t>
                    </m:r>
                    <m:r>
                      <a:rPr lang="en-GB" b="0" i="1" baseline="0" smtClean="0">
                        <a:latin typeface="Cambria Math" panose="02040503050406030204" pitchFamily="18" charset="0"/>
                      </a:rPr>
                      <m:t>(</m:t>
                    </m:r>
                    <m:sSub>
                      <m:sSubPr>
                        <m:ctrlPr>
                          <a:rPr lang="en-GB" b="0" i="1" baseline="0" smtClean="0">
                            <a:latin typeface="Cambria Math" panose="02040503050406030204" pitchFamily="18" charset="0"/>
                          </a:rPr>
                        </m:ctrlPr>
                      </m:sSubPr>
                      <m:e>
                        <m:r>
                          <a:rPr lang="en-GB" b="0" i="1" baseline="0" smtClean="0">
                            <a:latin typeface="Cambria Math" panose="02040503050406030204" pitchFamily="18" charset="0"/>
                          </a:rPr>
                          <m:t>𝑘</m:t>
                        </m:r>
                      </m:e>
                      <m:sub>
                        <m:r>
                          <a:rPr lang="en-GB" b="0" i="1" baseline="0" smtClean="0">
                            <a:latin typeface="Cambria Math" panose="02040503050406030204" pitchFamily="18" charset="0"/>
                          </a:rPr>
                          <m:t>𝑥</m:t>
                        </m:r>
                      </m:sub>
                    </m:sSub>
                    <m:r>
                      <a:rPr lang="en-GB" b="0" i="1" baseline="0" smtClean="0">
                        <a:latin typeface="Cambria Math" panose="02040503050406030204" pitchFamily="18" charset="0"/>
                      </a:rPr>
                      <m:t>,0)</m:t>
                    </m:r>
                  </m:oMath>
                </a14:m>
                <a:r>
                  <a:rPr lang="en-GB" baseline="0" dirty="0"/>
                  <a:t>, i.e. the data on a horizontal line through the origin (</a:t>
                </a:r>
                <a14:m>
                  <m:oMath xmlns:m="http://schemas.openxmlformats.org/officeDocument/2006/math">
                    <m:sSub>
                      <m:sSubPr>
                        <m:ctrlPr>
                          <a:rPr lang="en-GB" b="0" i="1" baseline="0" smtClean="0">
                            <a:latin typeface="Cambria Math" panose="02040503050406030204" pitchFamily="18" charset="0"/>
                          </a:rPr>
                        </m:ctrlPr>
                      </m:sSubPr>
                      <m:e>
                        <m:r>
                          <a:rPr lang="en-GB" b="0" i="1" baseline="0" smtClean="0">
                            <a:latin typeface="Cambria Math" panose="02040503050406030204" pitchFamily="18" charset="0"/>
                          </a:rPr>
                          <m:t>𝑘</m:t>
                        </m:r>
                      </m:e>
                      <m:sub>
                        <m:r>
                          <a:rPr lang="en-GB" b="0" i="1" baseline="0" smtClean="0">
                            <a:latin typeface="Cambria Math" panose="02040503050406030204" pitchFamily="18" charset="0"/>
                          </a:rPr>
                          <m:t>𝑥</m:t>
                        </m:r>
                      </m:sub>
                    </m:sSub>
                    <m:r>
                      <a:rPr lang="en-GB" b="0" i="1" baseline="0" smtClean="0">
                        <a:latin typeface="Cambria Math" panose="02040503050406030204" pitchFamily="18" charset="0"/>
                      </a:rPr>
                      <m:t>=0, </m:t>
                    </m:r>
                    <m:sSub>
                      <m:sSubPr>
                        <m:ctrlPr>
                          <a:rPr lang="en-GB" b="0" i="1" baseline="0" smtClean="0">
                            <a:latin typeface="Cambria Math" panose="02040503050406030204" pitchFamily="18" charset="0"/>
                          </a:rPr>
                        </m:ctrlPr>
                      </m:sSubPr>
                      <m:e>
                        <m:r>
                          <a:rPr lang="en-GB" b="0" i="1" baseline="0" smtClean="0">
                            <a:latin typeface="Cambria Math" panose="02040503050406030204" pitchFamily="18" charset="0"/>
                          </a:rPr>
                          <m:t>𝑘</m:t>
                        </m:r>
                      </m:e>
                      <m:sub>
                        <m:r>
                          <a:rPr lang="en-GB" b="0" i="1" baseline="0" smtClean="0">
                            <a:latin typeface="Cambria Math" panose="02040503050406030204" pitchFamily="18" charset="0"/>
                          </a:rPr>
                          <m:t>𝑦</m:t>
                        </m:r>
                      </m:sub>
                    </m:sSub>
                    <m:r>
                      <a:rPr lang="en-GB" b="0" i="1" baseline="0" smtClean="0">
                        <a:latin typeface="Cambria Math" panose="02040503050406030204" pitchFamily="18" charset="0"/>
                      </a:rPr>
                      <m:t>=0</m:t>
                    </m:r>
                  </m:oMath>
                </a14:m>
                <a:r>
                  <a:rPr lang="en-GB" baseline="0" dirty="0"/>
                  <a:t>) in the 2D Fourier transform of the image, is equal to the 1D Fourier transform of the projection </a:t>
                </a:r>
                <a14:m>
                  <m:oMath xmlns:m="http://schemas.openxmlformats.org/officeDocument/2006/math">
                    <m:sSub>
                      <m:sSubPr>
                        <m:ctrlPr>
                          <a:rPr lang="en-GB" b="0" i="1" baseline="0" smtClean="0">
                            <a:latin typeface="Cambria Math" panose="02040503050406030204" pitchFamily="18" charset="0"/>
                          </a:rPr>
                        </m:ctrlPr>
                      </m:sSubPr>
                      <m:e>
                        <m:r>
                          <a:rPr lang="en-GB" b="0" i="1" baseline="0" smtClean="0">
                            <a:latin typeface="Cambria Math" panose="02040503050406030204" pitchFamily="18" charset="0"/>
                          </a:rPr>
                          <m:t>𝑝</m:t>
                        </m:r>
                      </m:e>
                      <m:sub>
                        <m:r>
                          <a:rPr lang="en-GB" b="0" i="1" baseline="0" smtClean="0">
                            <a:latin typeface="Cambria Math" panose="02040503050406030204" pitchFamily="18" charset="0"/>
                          </a:rPr>
                          <m:t>𝜑</m:t>
                        </m:r>
                        <m:r>
                          <a:rPr lang="en-GB" b="0" i="1" baseline="0" smtClean="0">
                            <a:latin typeface="Cambria Math" panose="02040503050406030204" pitchFamily="18" charset="0"/>
                          </a:rPr>
                          <m:t>=0</m:t>
                        </m:r>
                      </m:sub>
                    </m:sSub>
                    <m:r>
                      <a:rPr lang="en-GB" b="0" i="1" baseline="0" smtClean="0">
                        <a:latin typeface="Cambria Math" panose="02040503050406030204" pitchFamily="18" charset="0"/>
                      </a:rPr>
                      <m:t>(</m:t>
                    </m:r>
                    <m:r>
                      <a:rPr lang="en-GB" b="0" i="1" baseline="0" smtClean="0">
                        <a:latin typeface="Cambria Math" panose="02040503050406030204" pitchFamily="18" charset="0"/>
                      </a:rPr>
                      <m:t>𝑠</m:t>
                    </m:r>
                    <m:r>
                      <a:rPr lang="en-GB" b="0" i="1" baseline="0" smtClean="0">
                        <a:latin typeface="Cambria Math" panose="02040503050406030204" pitchFamily="18" charset="0"/>
                      </a:rPr>
                      <m:t>) </m:t>
                    </m:r>
                  </m:oMath>
                </a14:m>
                <a:r>
                  <a:rPr lang="en-GB" baseline="0" dirty="0"/>
                  <a:t>of the image, i.e. the line integrals at </a:t>
                </a:r>
                <a14:m>
                  <m:oMath xmlns:m="http://schemas.openxmlformats.org/officeDocument/2006/math">
                    <m:r>
                      <a:rPr lang="en-GB" b="0" i="1" baseline="0" smtClean="0">
                        <a:latin typeface="Cambria Math" panose="02040503050406030204" pitchFamily="18" charset="0"/>
                      </a:rPr>
                      <m:t>𝜑</m:t>
                    </m:r>
                    <m:r>
                      <a:rPr lang="en-GB" b="0" i="1" baseline="0" smtClean="0">
                        <a:latin typeface="Cambria Math" panose="02040503050406030204" pitchFamily="18" charset="0"/>
                      </a:rPr>
                      <m:t>=0</m:t>
                    </m:r>
                  </m:oMath>
                </a14:m>
                <a:r>
                  <a:rPr lang="en-GB" baseline="0" dirty="0"/>
                  <a:t> at different distance </a:t>
                </a:r>
                <a14:m>
                  <m:oMath xmlns:m="http://schemas.openxmlformats.org/officeDocument/2006/math">
                    <m:r>
                      <a:rPr lang="en-GB" b="0" i="1" baseline="0" smtClean="0">
                        <a:latin typeface="Cambria Math" panose="02040503050406030204" pitchFamily="18" charset="0"/>
                      </a:rPr>
                      <m:t>𝑠</m:t>
                    </m:r>
                  </m:oMath>
                </a14:m>
                <a:r>
                  <a:rPr lang="en-GB" baseline="0" dirty="0"/>
                  <a:t> of the line from the origin. Note that </a:t>
                </a:r>
                <a14:m>
                  <m:oMath xmlns:m="http://schemas.openxmlformats.org/officeDocument/2006/math">
                    <m:sSub>
                      <m:sSubPr>
                        <m:ctrlPr>
                          <a:rPr lang="en-GB" b="0" i="1" baseline="0" smtClean="0">
                            <a:latin typeface="Cambria Math" panose="02040503050406030204" pitchFamily="18" charset="0"/>
                          </a:rPr>
                        </m:ctrlPr>
                      </m:sSubPr>
                      <m:e>
                        <m:r>
                          <a:rPr lang="en-GB" b="0" i="1" baseline="0" smtClean="0">
                            <a:latin typeface="Cambria Math" panose="02040503050406030204" pitchFamily="18" charset="0"/>
                          </a:rPr>
                          <m:t>𝑝</m:t>
                        </m:r>
                      </m:e>
                      <m:sub>
                        <m:r>
                          <a:rPr lang="en-GB" b="0" i="1" baseline="0" smtClean="0">
                            <a:latin typeface="Cambria Math" panose="02040503050406030204" pitchFamily="18" charset="0"/>
                          </a:rPr>
                          <m:t>𝜑</m:t>
                        </m:r>
                        <m:r>
                          <a:rPr lang="en-GB" b="0" i="1" baseline="0" smtClean="0">
                            <a:latin typeface="Cambria Math" panose="02040503050406030204" pitchFamily="18" charset="0"/>
                          </a:rPr>
                          <m:t>=0</m:t>
                        </m:r>
                      </m:sub>
                    </m:sSub>
                    <m:r>
                      <a:rPr lang="en-GB" b="0" i="1" baseline="0" smtClean="0">
                        <a:latin typeface="Cambria Math" panose="02040503050406030204" pitchFamily="18" charset="0"/>
                      </a:rPr>
                      <m:t>(</m:t>
                    </m:r>
                    <m:r>
                      <a:rPr lang="en-GB" b="0" i="1" baseline="0" smtClean="0">
                        <a:latin typeface="Cambria Math" panose="02040503050406030204" pitchFamily="18" charset="0"/>
                      </a:rPr>
                      <m:t>𝑠</m:t>
                    </m:r>
                    <m:r>
                      <a:rPr lang="en-GB" b="0" i="1" baseline="0" smtClean="0">
                        <a:latin typeface="Cambria Math" panose="02040503050406030204" pitchFamily="18" charset="0"/>
                      </a:rPr>
                      <m:t>) </m:t>
                    </m:r>
                  </m:oMath>
                </a14:m>
                <a:r>
                  <a:rPr lang="en-GB" baseline="0" dirty="0"/>
                  <a:t> is represented as one line of the sinogram.</a:t>
                </a:r>
              </a:p>
              <a:p>
                <a:pPr marL="0" indent="0">
                  <a:buFontTx/>
                  <a:buNone/>
                </a:pPr>
                <a:endParaRPr lang="en-GB" dirty="0"/>
              </a:p>
              <a:p>
                <a:r>
                  <a:rPr lang="en-GB" dirty="0"/>
                  <a:t>This proof</a:t>
                </a:r>
                <a:r>
                  <a:rPr lang="en-GB" baseline="0" dirty="0"/>
                  <a:t> can be extended to other angles, for instance by rotating the coordinate system. This is a technical detail however (out-of-scope for this course). You would find that the line goes through the centre of the 2D FT of the image (hence “central” in the name of the theorem). You can see this visually represented with the lines of different </a:t>
                </a:r>
                <a:r>
                  <a:rPr lang="en-GB" baseline="0" dirty="0" err="1"/>
                  <a:t>colors</a:t>
                </a:r>
                <a:r>
                  <a:rPr lang="en-GB" baseline="0" dirty="0"/>
                  <a:t>. </a:t>
                </a:r>
              </a:p>
            </p:txBody>
          </p:sp>
        </mc:Choice>
        <mc:Fallback xmlns="">
          <p:sp>
            <p:nvSpPr>
              <p:cNvPr id="3" name="Notes Placeholder 2"/>
              <p:cNvSpPr>
                <a:spLocks noGrp="1"/>
              </p:cNvSpPr>
              <p:nvPr>
                <p:ph type="body" idx="1"/>
              </p:nvPr>
            </p:nvSpPr>
            <p:spPr/>
            <p:txBody>
              <a:bodyPr/>
              <a:lstStyle/>
              <a:p>
                <a:r>
                  <a:rPr lang="en-GB" dirty="0"/>
                  <a:t>Notation:</a:t>
                </a:r>
              </a:p>
              <a:p>
                <a:pPr marL="171450" indent="-171450">
                  <a:buFontTx/>
                  <a:buChar char="-"/>
                </a:pPr>
                <a:r>
                  <a:rPr lang="en-GB" dirty="0"/>
                  <a:t>f(</a:t>
                </a:r>
                <a:r>
                  <a:rPr lang="en-GB" dirty="0" err="1"/>
                  <a:t>x,y</a:t>
                </a:r>
                <a:r>
                  <a:rPr lang="en-GB" dirty="0"/>
                  <a:t>) is the image</a:t>
                </a:r>
              </a:p>
              <a:p>
                <a:pPr marL="171450" indent="-171450">
                  <a:buFontTx/>
                  <a:buChar char="-"/>
                </a:pPr>
                <a:r>
                  <a:rPr lang="en-GB" b="0" i="0">
                    <a:latin typeface="Cambria Math" panose="02040503050406030204" pitchFamily="18" charset="0"/>
                  </a:rPr>
                  <a:t>𝑝_𝜑 (𝑠)</a:t>
                </a:r>
                <a:r>
                  <a:rPr lang="en-GB" dirty="0"/>
                  <a:t> is the projection of the image along a line with angle </a:t>
                </a:r>
                <a:r>
                  <a:rPr lang="en-GB" b="0" i="0">
                    <a:latin typeface="Cambria Math" panose="02040503050406030204" pitchFamily="18" charset="0"/>
                  </a:rPr>
                  <a:t>𝜑</a:t>
                </a:r>
                <a:r>
                  <a:rPr lang="en-GB" dirty="0"/>
                  <a:t>, and distance</a:t>
                </a:r>
                <a:r>
                  <a:rPr lang="en-GB" baseline="0" dirty="0"/>
                  <a:t> from the origin </a:t>
                </a:r>
                <a:r>
                  <a:rPr lang="en-GB" b="0" i="0" baseline="0">
                    <a:latin typeface="Cambria Math" panose="02040503050406030204" pitchFamily="18" charset="0"/>
                  </a:rPr>
                  <a:t>𝑠</a:t>
                </a:r>
                <a:endParaRPr lang="en-GB" dirty="0"/>
              </a:p>
              <a:p>
                <a:pPr marL="171450" indent="-171450">
                  <a:buFontTx/>
                  <a:buChar char="-"/>
                </a:pPr>
                <a:r>
                  <a:rPr lang="en-GB" dirty="0"/>
                  <a:t>Capitals are used for data after Fourier transform</a:t>
                </a:r>
              </a:p>
              <a:p>
                <a:pPr marL="171450" indent="-171450">
                  <a:buFontTx/>
                  <a:buChar char="-"/>
                </a:pPr>
                <a:endParaRPr lang="en-GB" dirty="0"/>
              </a:p>
              <a:p>
                <a:r>
                  <a:rPr lang="en-GB" dirty="0"/>
                  <a:t>This proof</a:t>
                </a:r>
                <a:r>
                  <a:rPr lang="en-GB" baseline="0" dirty="0"/>
                  <a:t> can be extended to other angles, for instance by rotating the coordinate system. This is a technical detail however (out-of-scope for this course). In any case, the important thing is that the line goes through the centre of the 2D FT of the image (hence “central” in the name of the theorem).</a:t>
                </a:r>
              </a:p>
            </p:txBody>
          </p:sp>
        </mc:Fallback>
      </mc:AlternateContent>
      <p:sp>
        <p:nvSpPr>
          <p:cNvPr id="4" name="Slide Number Placeholder 3"/>
          <p:cNvSpPr>
            <a:spLocks noGrp="1"/>
          </p:cNvSpPr>
          <p:nvPr>
            <p:ph type="sldNum" sz="quarter" idx="10"/>
          </p:nvPr>
        </p:nvSpPr>
        <p:spPr/>
        <p:txBody>
          <a:bodyPr/>
          <a:lstStyle/>
          <a:p>
            <a:fld id="{D34A66A2-9BB1-4DA1-94C2-60FCB6DC98B2}" type="slidenum">
              <a:rPr lang="en-GB" smtClean="0"/>
              <a:pPr/>
              <a:t>13</a:t>
            </a:fld>
            <a:endParaRPr lang="en-GB"/>
          </a:p>
        </p:txBody>
      </p:sp>
    </p:spTree>
    <p:extLst>
      <p:ext uri="{BB962C8B-B14F-4D97-AF65-F5344CB8AC3E}">
        <p14:creationId xmlns:p14="http://schemas.microsoft.com/office/powerpoint/2010/main" val="20198969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normAutofit lnSpcReduction="10000"/>
              </a:bodyPr>
              <a:lstStyle/>
              <a:p>
                <a:r>
                  <a:rPr lang="en-GB" dirty="0"/>
                  <a:t>Depending on the definition of the Fourier Transform, we need some 1/(2pi)</a:t>
                </a:r>
                <a:r>
                  <a:rPr lang="en-GB" baseline="0" dirty="0"/>
                  <a:t> factors here, but they are just are global factors.</a:t>
                </a:r>
              </a:p>
              <a:p>
                <a:endParaRPr lang="en-GB" baseline="0" dirty="0"/>
              </a:p>
              <a:p>
                <a:r>
                  <a:rPr lang="en-GB" baseline="0" dirty="0"/>
                  <a:t>The red part of the last formula is the 1D inverse Fourier Transform (FT) of </a:t>
                </a:r>
                <a14:m>
                  <m:oMath xmlns:m="http://schemas.openxmlformats.org/officeDocument/2006/math">
                    <m:r>
                      <a:rPr lang="en-GB" sz="1200" b="0" i="1" smtClean="0">
                        <a:solidFill>
                          <a:srgbClr val="FF0000"/>
                        </a:solidFill>
                        <a:latin typeface="Cambria Math" panose="02040503050406030204" pitchFamily="18" charset="0"/>
                      </a:rPr>
                      <m:t>|</m:t>
                    </m:r>
                    <m:r>
                      <a:rPr lang="en-GB" sz="1200" i="1">
                        <a:solidFill>
                          <a:srgbClr val="FF0000"/>
                        </a:solidFill>
                        <a:latin typeface="Cambria Math" panose="02040503050406030204" pitchFamily="18" charset="0"/>
                      </a:rPr>
                      <m:t>𝑘</m:t>
                    </m:r>
                    <m:r>
                      <a:rPr lang="en-GB" sz="1200" b="0" i="1" smtClean="0">
                        <a:solidFill>
                          <a:srgbClr val="FF0000"/>
                        </a:solidFill>
                        <a:latin typeface="Cambria Math" panose="02040503050406030204" pitchFamily="18" charset="0"/>
                      </a:rPr>
                      <m:t>|</m:t>
                    </m:r>
                    <m:r>
                      <a:rPr lang="en-GB" sz="1200" i="1">
                        <a:solidFill>
                          <a:srgbClr val="FF0000"/>
                        </a:solidFill>
                        <a:latin typeface="Cambria Math" panose="02040503050406030204" pitchFamily="18" charset="0"/>
                      </a:rPr>
                      <m:t> </m:t>
                    </m:r>
                    <m:sSub>
                      <m:sSubPr>
                        <m:ctrlPr>
                          <a:rPr lang="en-GB" sz="1200" i="1">
                            <a:solidFill>
                              <a:srgbClr val="FF0000"/>
                            </a:solidFill>
                            <a:latin typeface="Cambria Math" panose="02040503050406030204" pitchFamily="18" charset="0"/>
                          </a:rPr>
                        </m:ctrlPr>
                      </m:sSubPr>
                      <m:e>
                        <m:r>
                          <a:rPr lang="en-GB" sz="1200" i="1">
                            <a:solidFill>
                              <a:srgbClr val="FF0000"/>
                            </a:solidFill>
                            <a:latin typeface="Cambria Math" panose="02040503050406030204" pitchFamily="18" charset="0"/>
                          </a:rPr>
                          <m:t>𝑃</m:t>
                        </m:r>
                      </m:e>
                      <m:sub>
                        <m:r>
                          <a:rPr lang="en-GB" sz="1200" i="1">
                            <a:solidFill>
                              <a:srgbClr val="FF0000"/>
                            </a:solidFill>
                            <a:latin typeface="Cambria Math" panose="02040503050406030204" pitchFamily="18" charset="0"/>
                          </a:rPr>
                          <m:t>𝜑</m:t>
                        </m:r>
                      </m:sub>
                    </m:sSub>
                    <m:d>
                      <m:dPr>
                        <m:ctrlPr>
                          <a:rPr lang="en-GB" sz="1200" i="1">
                            <a:solidFill>
                              <a:srgbClr val="FF0000"/>
                            </a:solidFill>
                            <a:latin typeface="Cambria Math" panose="02040503050406030204" pitchFamily="18" charset="0"/>
                          </a:rPr>
                        </m:ctrlPr>
                      </m:dPr>
                      <m:e>
                        <m:r>
                          <a:rPr lang="en-GB" sz="1200" i="1">
                            <a:solidFill>
                              <a:srgbClr val="FF0000"/>
                            </a:solidFill>
                            <a:latin typeface="Cambria Math" panose="02040503050406030204" pitchFamily="18" charset="0"/>
                          </a:rPr>
                          <m:t>𝑘</m:t>
                        </m:r>
                      </m:e>
                    </m:d>
                  </m:oMath>
                </a14:m>
                <a:r>
                  <a:rPr lang="en-GB" baseline="0" dirty="0"/>
                  <a:t>. Remember that convolution (in space) with a spatially-invariant filter corresponds to multiplication in frequency space (with the FT of the kernel). So, this formula says that the 1D projection (at a particular </a:t>
                </a:r>
                <a14:m>
                  <m:oMath xmlns:m="http://schemas.openxmlformats.org/officeDocument/2006/math">
                    <m:r>
                      <a:rPr lang="en-GB" sz="1200" b="0" i="1" baseline="0" smtClean="0">
                        <a:solidFill>
                          <a:srgbClr val="FF0000"/>
                        </a:solidFill>
                        <a:latin typeface="Cambria Math" panose="02040503050406030204" pitchFamily="18" charset="0"/>
                      </a:rPr>
                      <m:t>𝜑</m:t>
                    </m:r>
                  </m:oMath>
                </a14:m>
                <a:r>
                  <a:rPr lang="en-GB" baseline="0" dirty="0"/>
                  <a:t>) is convolved with a filter whose FT is </a:t>
                </a:r>
                <a14:m>
                  <m:oMath xmlns:m="http://schemas.openxmlformats.org/officeDocument/2006/math">
                    <m:r>
                      <a:rPr lang="en-GB" sz="1200" b="0" i="1" smtClean="0">
                        <a:solidFill>
                          <a:srgbClr val="FF0000"/>
                        </a:solidFill>
                        <a:latin typeface="Cambria Math" panose="02040503050406030204" pitchFamily="18" charset="0"/>
                      </a:rPr>
                      <m:t>|</m:t>
                    </m:r>
                    <m:r>
                      <a:rPr lang="en-GB" sz="1200" i="1">
                        <a:solidFill>
                          <a:srgbClr val="FF0000"/>
                        </a:solidFill>
                        <a:latin typeface="Cambria Math" panose="02040503050406030204" pitchFamily="18" charset="0"/>
                      </a:rPr>
                      <m:t>𝑘</m:t>
                    </m:r>
                    <m:r>
                      <a:rPr lang="en-GB" sz="1200" b="0" i="1" smtClean="0">
                        <a:solidFill>
                          <a:srgbClr val="FF0000"/>
                        </a:solidFill>
                        <a:latin typeface="Cambria Math" panose="02040503050406030204" pitchFamily="18" charset="0"/>
                      </a:rPr>
                      <m:t>|</m:t>
                    </m:r>
                  </m:oMath>
                </a14:m>
                <a:r>
                  <a:rPr lang="en-GB" baseline="0" dirty="0"/>
                  <a:t>. This is the definition of the ramp filter. </a:t>
                </a:r>
              </a:p>
              <a:p>
                <a:endParaRPr lang="en-GB" baseline="0" dirty="0"/>
              </a:p>
              <a:p>
                <a:r>
                  <a:rPr lang="en-GB" baseline="0" dirty="0"/>
                  <a:t>The integral with the Dirac delta is the back projection of the “red” function. You can (try to) understand this by seeing that at a particular image-point </a:t>
                </a:r>
                <a14:m>
                  <m:oMath xmlns:m="http://schemas.openxmlformats.org/officeDocument/2006/math">
                    <m:r>
                      <a:rPr lang="en-GB" b="0" i="1" baseline="0" smtClean="0">
                        <a:latin typeface="Cambria Math" panose="02040503050406030204" pitchFamily="18" charset="0"/>
                      </a:rPr>
                      <m:t>𝑥</m:t>
                    </m:r>
                    <m:r>
                      <a:rPr lang="en-GB" b="0" i="1" baseline="0" smtClean="0">
                        <a:latin typeface="Cambria Math" panose="02040503050406030204" pitchFamily="18" charset="0"/>
                      </a:rPr>
                      <m:t>,</m:t>
                    </m:r>
                    <m:r>
                      <a:rPr lang="en-GB" b="0" i="1" baseline="0" smtClean="0">
                        <a:latin typeface="Cambria Math" panose="02040503050406030204" pitchFamily="18" charset="0"/>
                      </a:rPr>
                      <m:t>𝑦</m:t>
                    </m:r>
                  </m:oMath>
                </a14:m>
                <a:r>
                  <a:rPr lang="en-GB" baseline="0" dirty="0"/>
                  <a:t>, for every angle </a:t>
                </a:r>
                <a14:m>
                  <m:oMath xmlns:m="http://schemas.openxmlformats.org/officeDocument/2006/math">
                    <m:r>
                      <a:rPr lang="en-GB" b="0" i="1" baseline="0" smtClean="0">
                        <a:latin typeface="Cambria Math" panose="02040503050406030204" pitchFamily="18" charset="0"/>
                      </a:rPr>
                      <m:t>𝜑</m:t>
                    </m:r>
                  </m:oMath>
                </a14:m>
                <a:r>
                  <a:rPr lang="en-GB" baseline="0" dirty="0"/>
                  <a:t>, all  values are accumulated for which </a:t>
                </a:r>
                <a14:m>
                  <m:oMath xmlns:m="http://schemas.openxmlformats.org/officeDocument/2006/math">
                    <m:r>
                      <a:rPr lang="en-GB" sz="1200" i="1" smtClean="0">
                        <a:latin typeface="Cambria Math" panose="02040503050406030204" pitchFamily="18" charset="0"/>
                      </a:rPr>
                      <m:t>𝑥</m:t>
                    </m:r>
                    <m:r>
                      <a:rPr lang="en-GB" sz="1200" i="1" smtClean="0">
                        <a:latin typeface="Cambria Math" panose="02040503050406030204" pitchFamily="18" charset="0"/>
                      </a:rPr>
                      <m:t> </m:t>
                    </m:r>
                    <m:r>
                      <a:rPr lang="en-GB" sz="1200" i="1" smtClean="0">
                        <a:latin typeface="Cambria Math" panose="02040503050406030204" pitchFamily="18" charset="0"/>
                      </a:rPr>
                      <m:t>𝑐𝑜𝑠</m:t>
                    </m:r>
                    <m:r>
                      <a:rPr lang="en-GB" sz="1200" i="1" smtClean="0">
                        <a:latin typeface="Cambria Math" panose="02040503050406030204" pitchFamily="18" charset="0"/>
                      </a:rPr>
                      <m:t>𝜑</m:t>
                    </m:r>
                    <m:r>
                      <a:rPr lang="en-GB" sz="1200" i="1" smtClean="0">
                        <a:latin typeface="Cambria Math" panose="02040503050406030204" pitchFamily="18" charset="0"/>
                      </a:rPr>
                      <m:t>+</m:t>
                    </m:r>
                    <m:r>
                      <a:rPr lang="en-GB" sz="1200" i="1" smtClean="0">
                        <a:latin typeface="Cambria Math" panose="02040503050406030204" pitchFamily="18" charset="0"/>
                      </a:rPr>
                      <m:t>𝑦</m:t>
                    </m:r>
                    <m:r>
                      <a:rPr lang="en-GB" sz="1200" i="1" smtClean="0">
                        <a:latin typeface="Cambria Math" panose="02040503050406030204" pitchFamily="18" charset="0"/>
                      </a:rPr>
                      <m:t> </m:t>
                    </m:r>
                    <m:r>
                      <a:rPr lang="en-GB" sz="1200" i="1" smtClean="0">
                        <a:latin typeface="Cambria Math" panose="02040503050406030204" pitchFamily="18" charset="0"/>
                      </a:rPr>
                      <m:t>𝑠𝑖𝑛</m:t>
                    </m:r>
                    <m:r>
                      <a:rPr lang="en-GB" sz="1200" i="1" smtClean="0">
                        <a:latin typeface="Cambria Math" panose="02040503050406030204" pitchFamily="18" charset="0"/>
                      </a:rPr>
                      <m:t>𝜑</m:t>
                    </m:r>
                    <m:r>
                      <a:rPr lang="en-GB" sz="1200" b="0" i="1" smtClean="0">
                        <a:latin typeface="Cambria Math" panose="02040503050406030204" pitchFamily="18" charset="0"/>
                      </a:rPr>
                      <m:t>−</m:t>
                    </m:r>
                    <m:r>
                      <a:rPr lang="en-GB" sz="1200" b="0" i="1" smtClean="0">
                        <a:latin typeface="Cambria Math" panose="02040503050406030204" pitchFamily="18" charset="0"/>
                      </a:rPr>
                      <m:t>𝑠</m:t>
                    </m:r>
                    <m:r>
                      <a:rPr lang="en-GB" sz="1200" b="0" i="1" smtClean="0">
                        <a:latin typeface="Cambria Math" panose="02040503050406030204" pitchFamily="18" charset="0"/>
                      </a:rPr>
                      <m:t>=0</m:t>
                    </m:r>
                  </m:oMath>
                </a14:m>
                <a:r>
                  <a:rPr lang="en-GB" baseline="0" dirty="0"/>
                  <a:t>, but this is the same as saying that the point </a:t>
                </a:r>
                <a14:m>
                  <m:oMath xmlns:m="http://schemas.openxmlformats.org/officeDocument/2006/math">
                    <m:r>
                      <a:rPr lang="en-GB" b="0" i="1" baseline="0" smtClean="0">
                        <a:latin typeface="Cambria Math" panose="02040503050406030204" pitchFamily="18" charset="0"/>
                      </a:rPr>
                      <m:t>𝑥</m:t>
                    </m:r>
                    <m:r>
                      <a:rPr lang="en-GB" b="0" i="1" baseline="0" smtClean="0">
                        <a:latin typeface="Cambria Math" panose="02040503050406030204" pitchFamily="18" charset="0"/>
                      </a:rPr>
                      <m:t>,</m:t>
                    </m:r>
                    <m:r>
                      <a:rPr lang="en-GB" b="0" i="1" baseline="0" smtClean="0">
                        <a:latin typeface="Cambria Math" panose="02040503050406030204" pitchFamily="18" charset="0"/>
                      </a:rPr>
                      <m:t>𝑦</m:t>
                    </m:r>
                  </m:oMath>
                </a14:m>
                <a:r>
                  <a:rPr lang="en-GB" baseline="0" dirty="0"/>
                  <a:t> is on the line </a:t>
                </a:r>
                <a14:m>
                  <m:oMath xmlns:m="http://schemas.openxmlformats.org/officeDocument/2006/math">
                    <m:r>
                      <a:rPr lang="en-GB" b="0" i="1" baseline="0" smtClean="0">
                        <a:latin typeface="Cambria Math" panose="02040503050406030204" pitchFamily="18" charset="0"/>
                      </a:rPr>
                      <m:t>𝜑</m:t>
                    </m:r>
                    <m:r>
                      <a:rPr lang="en-GB" b="0" i="1" baseline="0" smtClean="0">
                        <a:latin typeface="Cambria Math" panose="02040503050406030204" pitchFamily="18" charset="0"/>
                      </a:rPr>
                      <m:t>,</m:t>
                    </m:r>
                    <m:r>
                      <a:rPr lang="en-GB" b="0" i="1" baseline="0" smtClean="0">
                        <a:latin typeface="Cambria Math" panose="02040503050406030204" pitchFamily="18" charset="0"/>
                      </a:rPr>
                      <m:t>𝑠</m:t>
                    </m:r>
                  </m:oMath>
                </a14:m>
                <a:endParaRPr lang="en-GB" baseline="0" dirty="0"/>
              </a:p>
              <a:p>
                <a:endParaRPr lang="en-GB" baseline="0" dirty="0"/>
              </a:p>
              <a:p>
                <a:r>
                  <a:rPr lang="en-GB" baseline="0" dirty="0"/>
                  <a:t>Clearly, the ramp-filter </a:t>
                </a:r>
                <a14:m>
                  <m:oMath xmlns:m="http://schemas.openxmlformats.org/officeDocument/2006/math">
                    <m:r>
                      <a:rPr lang="en-GB" sz="1200" b="0" i="1" smtClean="0">
                        <a:solidFill>
                          <a:srgbClr val="FF0000"/>
                        </a:solidFill>
                        <a:latin typeface="Cambria Math" panose="02040503050406030204" pitchFamily="18" charset="0"/>
                      </a:rPr>
                      <m:t>|</m:t>
                    </m:r>
                    <m:r>
                      <a:rPr lang="en-GB" sz="1200" i="1">
                        <a:solidFill>
                          <a:srgbClr val="FF0000"/>
                        </a:solidFill>
                        <a:latin typeface="Cambria Math" panose="02040503050406030204" pitchFamily="18" charset="0"/>
                      </a:rPr>
                      <m:t>𝑘</m:t>
                    </m:r>
                    <m:r>
                      <a:rPr lang="en-GB" sz="1200" b="0" i="1" smtClean="0">
                        <a:solidFill>
                          <a:srgbClr val="FF0000"/>
                        </a:solidFill>
                        <a:latin typeface="Cambria Math" panose="02040503050406030204" pitchFamily="18" charset="0"/>
                      </a:rPr>
                      <m:t>|</m:t>
                    </m:r>
                  </m:oMath>
                </a14:m>
                <a:r>
                  <a:rPr lang="en-GB" baseline="0" dirty="0"/>
                  <a:t> enhances high frequencies (it is zero at zero frequencies and linearly increases). This is often a problem is the noise in the data is high-frequency. So, the ramp-filter enhances noise. In practice it is therefore often combined with a low-pass filter to reduce the noise (but of course, this will also reduce resolution). So more later on filtering.</a:t>
                </a:r>
              </a:p>
              <a:p>
                <a:endParaRPr lang="en-GB" baseline="0" dirty="0"/>
              </a:p>
              <a:p>
                <a:r>
                  <a:rPr lang="en-GB" dirty="0"/>
                  <a:t>There is a subtlety</a:t>
                </a:r>
                <a:r>
                  <a:rPr lang="en-GB" baseline="0" dirty="0"/>
                  <a:t> in this derivation. Usually, polar coordinates are defined in the range  </a:t>
                </a:r>
                <a14:m>
                  <m:oMath xmlns:m="http://schemas.openxmlformats.org/officeDocument/2006/math">
                    <m:r>
                      <a:rPr lang="en-GB" b="0" i="0" baseline="0" smtClean="0">
                        <a:latin typeface="Cambria Math" panose="02040503050406030204" pitchFamily="18" charset="0"/>
                      </a:rPr>
                      <m:t>0≤ </m:t>
                    </m:r>
                    <m:r>
                      <a:rPr lang="en-GB" b="0" i="1" baseline="0" smtClean="0">
                        <a:latin typeface="Cambria Math" panose="02040503050406030204" pitchFamily="18" charset="0"/>
                      </a:rPr>
                      <m:t>𝜑</m:t>
                    </m:r>
                    <m:r>
                      <a:rPr lang="en-GB" b="0" i="1" baseline="0" smtClean="0">
                        <a:latin typeface="Cambria Math" panose="02040503050406030204" pitchFamily="18" charset="0"/>
                      </a:rPr>
                      <m:t>&lt;2</m:t>
                    </m:r>
                    <m:r>
                      <a:rPr lang="en-GB" b="0" i="1" baseline="0" smtClean="0">
                        <a:latin typeface="Cambria Math" panose="02040503050406030204" pitchFamily="18" charset="0"/>
                      </a:rPr>
                      <m:t>𝜋</m:t>
                    </m:r>
                  </m:oMath>
                </a14:m>
                <a:r>
                  <a:rPr lang="en-GB" dirty="0"/>
                  <a:t> and </a:t>
                </a:r>
                <a14:m>
                  <m:oMath xmlns:m="http://schemas.openxmlformats.org/officeDocument/2006/math">
                    <m:r>
                      <a:rPr lang="en-GB" b="0" i="1" smtClean="0">
                        <a:latin typeface="Cambria Math" panose="02040503050406030204" pitchFamily="18" charset="0"/>
                      </a:rPr>
                      <m:t>𝑘</m:t>
                    </m:r>
                    <m:r>
                      <a:rPr lang="en-GB" b="0" i="1" smtClean="0">
                        <a:latin typeface="Cambria Math" panose="02040503050406030204" pitchFamily="18" charset="0"/>
                      </a:rPr>
                      <m:t>≥0</m:t>
                    </m:r>
                  </m:oMath>
                </a14:m>
                <a:r>
                  <a:rPr lang="en-GB" dirty="0"/>
                  <a:t>. In that case, the absolute value</a:t>
                </a:r>
                <a:r>
                  <a:rPr lang="en-GB" baseline="0" dirty="0"/>
                  <a:t> of </a:t>
                </a:r>
                <a14:m>
                  <m:oMath xmlns:m="http://schemas.openxmlformats.org/officeDocument/2006/math">
                    <m:r>
                      <a:rPr lang="en-GB" b="0" i="1" baseline="0" smtClean="0">
                        <a:latin typeface="Cambria Math" panose="02040503050406030204" pitchFamily="18" charset="0"/>
                      </a:rPr>
                      <m:t>𝑘</m:t>
                    </m:r>
                  </m:oMath>
                </a14:m>
                <a:r>
                  <a:rPr lang="en-GB" dirty="0"/>
                  <a:t> is not necessary in the derivation above. However, in CT/PET</a:t>
                </a:r>
                <a:r>
                  <a:rPr lang="en-GB" baseline="0" dirty="0"/>
                  <a:t> image reconstruction it is customary to use the range </a:t>
                </a:r>
                <a14:m>
                  <m:oMath xmlns:m="http://schemas.openxmlformats.org/officeDocument/2006/math">
                    <m:r>
                      <a:rPr lang="en-GB" b="0" i="0" baseline="0" smtClean="0">
                        <a:latin typeface="Cambria Math" panose="02040503050406030204" pitchFamily="18" charset="0"/>
                      </a:rPr>
                      <m:t>0≤ </m:t>
                    </m:r>
                    <m:r>
                      <a:rPr lang="en-GB" b="0" i="1" baseline="0" smtClean="0">
                        <a:latin typeface="Cambria Math" panose="02040503050406030204" pitchFamily="18" charset="0"/>
                      </a:rPr>
                      <m:t>𝜑</m:t>
                    </m:r>
                    <m:r>
                      <a:rPr lang="en-GB" b="0" i="1" baseline="0" smtClean="0">
                        <a:latin typeface="Cambria Math" panose="02040503050406030204" pitchFamily="18" charset="0"/>
                      </a:rPr>
                      <m:t>&lt;</m:t>
                    </m:r>
                    <m:r>
                      <a:rPr lang="en-GB" b="0" i="1" baseline="0" smtClean="0">
                        <a:latin typeface="Cambria Math" panose="02040503050406030204" pitchFamily="18" charset="0"/>
                      </a:rPr>
                      <m:t>𝜋</m:t>
                    </m:r>
                  </m:oMath>
                </a14:m>
                <a:r>
                  <a:rPr lang="en-GB" dirty="0"/>
                  <a:t> and </a:t>
                </a:r>
                <a14:m>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m:t>
                    </m:r>
                    <m:r>
                      <a:rPr lang="en-GB" b="0" i="0" smtClean="0">
                        <a:latin typeface="Cambria Math" panose="02040503050406030204" pitchFamily="18" charset="0"/>
                      </a:rPr>
                      <m:t>&lt;</m:t>
                    </m:r>
                    <m:r>
                      <a:rPr lang="en-GB" b="0" i="1" smtClean="0">
                        <a:latin typeface="Cambria Math" panose="02040503050406030204" pitchFamily="18" charset="0"/>
                      </a:rPr>
                      <m:t>𝑘</m:t>
                    </m:r>
                    <m:r>
                      <a:rPr lang="en-GB" b="0" i="1" smtClean="0">
                        <a:latin typeface="Cambria Math" panose="02040503050406030204" pitchFamily="18" charset="0"/>
                      </a:rPr>
                      <m:t>&lt;+∞</m:t>
                    </m:r>
                  </m:oMath>
                </a14:m>
                <a:r>
                  <a:rPr lang="en-GB" dirty="0"/>
                  <a:t>, hence the absolute value.</a:t>
                </a:r>
                <a:r>
                  <a:rPr lang="en-GB" baseline="0" dirty="0"/>
                  <a:t> Note that this choice means that standard 1D Fourier Transforms can be used in projection space (using the range </a:t>
                </a:r>
                <a14:m>
                  <m:oMath xmlns:m="http://schemas.openxmlformats.org/officeDocument/2006/math">
                    <m:r>
                      <a:rPr lang="en-GB" b="0" i="0" baseline="0" smtClean="0">
                        <a:latin typeface="Cambria Math" panose="02040503050406030204" pitchFamily="18" charset="0"/>
                      </a:rPr>
                      <m:t>0≤ </m:t>
                    </m:r>
                    <m:r>
                      <a:rPr lang="en-GB" b="0" i="1" baseline="0" smtClean="0">
                        <a:latin typeface="Cambria Math" panose="02040503050406030204" pitchFamily="18" charset="0"/>
                      </a:rPr>
                      <m:t>𝜑</m:t>
                    </m:r>
                    <m:r>
                      <a:rPr lang="en-GB" b="0" i="1" baseline="0" smtClean="0">
                        <a:latin typeface="Cambria Math" panose="02040503050406030204" pitchFamily="18" charset="0"/>
                      </a:rPr>
                      <m:t>&lt;</m:t>
                    </m:r>
                    <m:r>
                      <a:rPr lang="en-GB" b="0" i="1" baseline="0" smtClean="0">
                        <a:latin typeface="Cambria Math" panose="02040503050406030204" pitchFamily="18" charset="0"/>
                      </a:rPr>
                      <m:t>𝜋</m:t>
                    </m:r>
                  </m:oMath>
                </a14:m>
                <a:r>
                  <a:rPr lang="en-GB" dirty="0"/>
                  <a:t> and </a:t>
                </a:r>
                <a14:m>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m:t>
                    </m:r>
                    <m:r>
                      <a:rPr lang="en-GB" b="0" i="0" smtClean="0">
                        <a:latin typeface="Cambria Math" panose="02040503050406030204" pitchFamily="18" charset="0"/>
                      </a:rPr>
                      <m:t>&lt;</m:t>
                    </m:r>
                    <m:r>
                      <a:rPr lang="en-GB" b="0" i="1" smtClean="0">
                        <a:latin typeface="Cambria Math" panose="02040503050406030204" pitchFamily="18" charset="0"/>
                      </a:rPr>
                      <m:t>𝑠</m:t>
                    </m:r>
                    <m:r>
                      <a:rPr lang="en-GB" b="0" i="1" smtClean="0">
                        <a:latin typeface="Cambria Math" panose="02040503050406030204" pitchFamily="18" charset="0"/>
                      </a:rPr>
                      <m:t>&lt;+∞</m:t>
                    </m:r>
                    <m:r>
                      <a:rPr lang="en-GB" b="0" i="0" smtClean="0">
                        <a:latin typeface="Cambria Math" panose="02040503050406030204" pitchFamily="18" charset="0"/>
                      </a:rPr>
                      <m:t>).</m:t>
                    </m:r>
                  </m:oMath>
                </a14:m>
                <a:endParaRPr lang="en-GB" b="0" dirty="0"/>
              </a:p>
              <a:p>
                <a:endParaRPr lang="en-GB" dirty="0"/>
              </a:p>
            </p:txBody>
          </p:sp>
        </mc:Choice>
        <mc:Fallback xmlns="">
          <p:sp>
            <p:nvSpPr>
              <p:cNvPr id="3" name="Notes Placeholder 2"/>
              <p:cNvSpPr>
                <a:spLocks noGrp="1"/>
              </p:cNvSpPr>
              <p:nvPr>
                <p:ph type="body" idx="1"/>
              </p:nvPr>
            </p:nvSpPr>
            <p:spPr/>
            <p:txBody>
              <a:bodyPr>
                <a:normAutofit lnSpcReduction="10000"/>
              </a:bodyPr>
              <a:lstStyle/>
              <a:p>
                <a:r>
                  <a:rPr lang="en-GB" dirty="0"/>
                  <a:t>Depending on the definition of the Fourier Transform, we need some 1/(2pi)</a:t>
                </a:r>
                <a:r>
                  <a:rPr lang="en-GB" baseline="0" dirty="0"/>
                  <a:t> factors here, but they are just are global factors.</a:t>
                </a:r>
              </a:p>
              <a:p>
                <a:endParaRPr lang="en-GB" baseline="0" dirty="0"/>
              </a:p>
              <a:p>
                <a:r>
                  <a:rPr lang="en-GB" baseline="0" dirty="0"/>
                  <a:t>The red part of the last formula is the 1D inverse Fourier Transform (FT) of </a:t>
                </a:r>
                <a:r>
                  <a:rPr lang="en-GB" sz="1200" b="0" i="0">
                    <a:solidFill>
                      <a:srgbClr val="FF0000"/>
                    </a:solidFill>
                    <a:latin typeface="Cambria Math" panose="02040503050406030204" pitchFamily="18" charset="0"/>
                  </a:rPr>
                  <a:t>|</a:t>
                </a:r>
                <a:r>
                  <a:rPr lang="en-GB" sz="1200" i="0">
                    <a:solidFill>
                      <a:srgbClr val="FF0000"/>
                    </a:solidFill>
                    <a:latin typeface="Cambria Math" panose="02040503050406030204" pitchFamily="18" charset="0"/>
                  </a:rPr>
                  <a:t>𝑘</a:t>
                </a:r>
                <a:r>
                  <a:rPr lang="en-GB" sz="1200" b="0" i="0">
                    <a:solidFill>
                      <a:srgbClr val="FF0000"/>
                    </a:solidFill>
                    <a:latin typeface="Cambria Math" panose="02040503050406030204" pitchFamily="18" charset="0"/>
                  </a:rPr>
                  <a:t>|</a:t>
                </a:r>
                <a:r>
                  <a:rPr lang="en-GB" sz="1200" i="0">
                    <a:solidFill>
                      <a:srgbClr val="FF0000"/>
                    </a:solidFill>
                    <a:latin typeface="Cambria Math" panose="02040503050406030204" pitchFamily="18" charset="0"/>
                  </a:rPr>
                  <a:t> 𝑃_𝜑 (𝑘)</a:t>
                </a:r>
                <a:r>
                  <a:rPr lang="en-GB" baseline="0" dirty="0"/>
                  <a:t>. Remember that convolution (in space) with a spatially-invariant filter corresponds to multiplication in frequency space (with the FT of the kernel). So, this formula says that the 1D projection (at a particular </a:t>
                </a:r>
                <a:r>
                  <a:rPr lang="en-GB" sz="1200" b="0" i="0" baseline="0">
                    <a:solidFill>
                      <a:srgbClr val="FF0000"/>
                    </a:solidFill>
                    <a:latin typeface="Cambria Math" panose="02040503050406030204" pitchFamily="18" charset="0"/>
                  </a:rPr>
                  <a:t>𝜑</a:t>
                </a:r>
                <a:r>
                  <a:rPr lang="en-GB" baseline="0" dirty="0"/>
                  <a:t>) is convolved with a filter whose FT is </a:t>
                </a:r>
                <a:r>
                  <a:rPr lang="en-GB" sz="1200" b="0" i="0">
                    <a:solidFill>
                      <a:srgbClr val="FF0000"/>
                    </a:solidFill>
                    <a:latin typeface="Cambria Math" panose="02040503050406030204" pitchFamily="18" charset="0"/>
                  </a:rPr>
                  <a:t>|</a:t>
                </a:r>
                <a:r>
                  <a:rPr lang="en-GB" sz="1200" i="0">
                    <a:solidFill>
                      <a:srgbClr val="FF0000"/>
                    </a:solidFill>
                    <a:latin typeface="Cambria Math" panose="02040503050406030204" pitchFamily="18" charset="0"/>
                  </a:rPr>
                  <a:t>𝑘</a:t>
                </a:r>
                <a:r>
                  <a:rPr lang="en-GB" sz="1200" b="0" i="0">
                    <a:solidFill>
                      <a:srgbClr val="FF0000"/>
                    </a:solidFill>
                    <a:latin typeface="Cambria Math" panose="02040503050406030204" pitchFamily="18" charset="0"/>
                  </a:rPr>
                  <a:t>|</a:t>
                </a:r>
                <a:r>
                  <a:rPr lang="en-GB" baseline="0" dirty="0"/>
                  <a:t>. This is the definition of the ramp filter. </a:t>
                </a:r>
              </a:p>
              <a:p>
                <a:endParaRPr lang="en-GB" baseline="0" dirty="0"/>
              </a:p>
              <a:p>
                <a:r>
                  <a:rPr lang="en-GB" baseline="0" dirty="0"/>
                  <a:t>The integral with the Dirac delta is the back projection of the “red” function. You can (try to) understand this by seeing that at a particular image-point </a:t>
                </a:r>
                <a:r>
                  <a:rPr lang="en-GB" b="0" i="0" baseline="0">
                    <a:latin typeface="Cambria Math" panose="02040503050406030204" pitchFamily="18" charset="0"/>
                  </a:rPr>
                  <a:t>𝑥,𝑦</a:t>
                </a:r>
                <a:r>
                  <a:rPr lang="en-GB" baseline="0" dirty="0"/>
                  <a:t>, for every angle </a:t>
                </a:r>
                <a:r>
                  <a:rPr lang="en-GB" b="0" i="0" baseline="0">
                    <a:latin typeface="Cambria Math" panose="02040503050406030204" pitchFamily="18" charset="0"/>
                  </a:rPr>
                  <a:t>𝜑</a:t>
                </a:r>
                <a:r>
                  <a:rPr lang="en-GB" baseline="0" dirty="0"/>
                  <a:t>, all  values are accumulated for which </a:t>
                </a:r>
                <a:r>
                  <a:rPr lang="en-GB" sz="1200" i="0">
                    <a:latin typeface="Cambria Math" panose="02040503050406030204" pitchFamily="18" charset="0"/>
                  </a:rPr>
                  <a:t>𝑥 𝑐𝑜𝑠𝜑+𝑦 𝑠𝑖𝑛𝜑</a:t>
                </a:r>
                <a:r>
                  <a:rPr lang="en-GB" sz="1200" b="0" i="0">
                    <a:latin typeface="Cambria Math" panose="02040503050406030204" pitchFamily="18" charset="0"/>
                  </a:rPr>
                  <a:t>−𝑠=0</a:t>
                </a:r>
                <a:r>
                  <a:rPr lang="en-GB" baseline="0" dirty="0"/>
                  <a:t>, but this is the same as saying that the point </a:t>
                </a:r>
                <a:r>
                  <a:rPr lang="en-GB" b="0" i="0" baseline="0">
                    <a:latin typeface="Cambria Math" panose="02040503050406030204" pitchFamily="18" charset="0"/>
                  </a:rPr>
                  <a:t>𝑥,𝑦</a:t>
                </a:r>
                <a:r>
                  <a:rPr lang="en-GB" baseline="0" dirty="0"/>
                  <a:t> is on the line </a:t>
                </a:r>
                <a:r>
                  <a:rPr lang="en-GB" b="0" i="0" baseline="0">
                    <a:latin typeface="Cambria Math" panose="02040503050406030204" pitchFamily="18" charset="0"/>
                  </a:rPr>
                  <a:t>𝜑,𝑠</a:t>
                </a:r>
                <a:endParaRPr lang="en-GB" baseline="0" dirty="0"/>
              </a:p>
              <a:p>
                <a:endParaRPr lang="en-GB" baseline="0" dirty="0"/>
              </a:p>
              <a:p>
                <a:r>
                  <a:rPr lang="en-GB" baseline="0" dirty="0"/>
                  <a:t>Clearly, the ramp-filter </a:t>
                </a:r>
                <a:r>
                  <a:rPr lang="en-GB" sz="1200" b="0" i="0">
                    <a:solidFill>
                      <a:srgbClr val="FF0000"/>
                    </a:solidFill>
                    <a:latin typeface="Cambria Math" panose="02040503050406030204" pitchFamily="18" charset="0"/>
                  </a:rPr>
                  <a:t>|</a:t>
                </a:r>
                <a:r>
                  <a:rPr lang="en-GB" sz="1200" i="0">
                    <a:solidFill>
                      <a:srgbClr val="FF0000"/>
                    </a:solidFill>
                    <a:latin typeface="Cambria Math" panose="02040503050406030204" pitchFamily="18" charset="0"/>
                  </a:rPr>
                  <a:t>𝑘</a:t>
                </a:r>
                <a:r>
                  <a:rPr lang="en-GB" sz="1200" b="0" i="0">
                    <a:solidFill>
                      <a:srgbClr val="FF0000"/>
                    </a:solidFill>
                    <a:latin typeface="Cambria Math" panose="02040503050406030204" pitchFamily="18" charset="0"/>
                  </a:rPr>
                  <a:t>|</a:t>
                </a:r>
                <a:r>
                  <a:rPr lang="en-GB" baseline="0" dirty="0"/>
                  <a:t> enhances high frequencies (it is zero at zero frequencies and linearly increases). This is often a problem is the noise in the data is high-frequency. So, the ramp-filter enhances noise. In practice it is therefore often combined with a low-pass filter to reduce the noise (but of course, this will also reduce resolution). So more later on filtering.</a:t>
                </a:r>
              </a:p>
              <a:p>
                <a:endParaRPr lang="en-GB" baseline="0" dirty="0"/>
              </a:p>
              <a:p>
                <a:r>
                  <a:rPr lang="en-GB" dirty="0"/>
                  <a:t>There is a subtlety</a:t>
                </a:r>
                <a:r>
                  <a:rPr lang="en-GB" baseline="0" dirty="0"/>
                  <a:t> in this derivation. Usually, polar coordinates are defined in the range  </a:t>
                </a:r>
                <a:r>
                  <a:rPr lang="en-GB" b="0" i="0" baseline="0">
                    <a:latin typeface="Cambria Math" panose="02040503050406030204" pitchFamily="18" charset="0"/>
                  </a:rPr>
                  <a:t>0≤ 𝜑&lt;2𝜋</a:t>
                </a:r>
                <a:r>
                  <a:rPr lang="en-GB" dirty="0"/>
                  <a:t> and </a:t>
                </a:r>
                <a:r>
                  <a:rPr lang="en-GB" b="0" i="0">
                    <a:latin typeface="Cambria Math" panose="02040503050406030204" pitchFamily="18" charset="0"/>
                  </a:rPr>
                  <a:t>𝑘≥0</a:t>
                </a:r>
                <a:r>
                  <a:rPr lang="en-GB" dirty="0"/>
                  <a:t>. In that case, the absolute value</a:t>
                </a:r>
                <a:r>
                  <a:rPr lang="en-GB" baseline="0" dirty="0"/>
                  <a:t> of </a:t>
                </a:r>
                <a:r>
                  <a:rPr lang="en-GB" b="0" i="0" baseline="0">
                    <a:latin typeface="Cambria Math" panose="02040503050406030204" pitchFamily="18" charset="0"/>
                  </a:rPr>
                  <a:t>𝑘</a:t>
                </a:r>
                <a:r>
                  <a:rPr lang="en-GB" dirty="0"/>
                  <a:t> is not necessary in the derivation above. However, in CT/PET</a:t>
                </a:r>
                <a:r>
                  <a:rPr lang="en-GB" baseline="0" dirty="0"/>
                  <a:t> image reconstruction it is customary to use the range </a:t>
                </a:r>
                <a:r>
                  <a:rPr lang="en-GB" b="0" i="0" baseline="0">
                    <a:latin typeface="Cambria Math" panose="02040503050406030204" pitchFamily="18" charset="0"/>
                  </a:rPr>
                  <a:t>0≤ 𝜑&lt;𝜋</a:t>
                </a:r>
                <a:r>
                  <a:rPr lang="en-GB" dirty="0"/>
                  <a:t> and </a:t>
                </a:r>
                <a:r>
                  <a:rPr lang="en-GB" b="0" i="0">
                    <a:latin typeface="Cambria Math" panose="02040503050406030204" pitchFamily="18" charset="0"/>
                  </a:rPr>
                  <a:t>−∞&lt;𝑘&lt;+∞</a:t>
                </a:r>
                <a:r>
                  <a:rPr lang="en-GB" dirty="0"/>
                  <a:t>, hence the absolute value.</a:t>
                </a:r>
                <a:r>
                  <a:rPr lang="en-GB" baseline="0" dirty="0"/>
                  <a:t> Note that this choice means that standard 1D Fourier Transforms can be used in projection space (using the range </a:t>
                </a:r>
                <a:r>
                  <a:rPr lang="en-GB" b="0" i="0" baseline="0">
                    <a:latin typeface="Cambria Math" panose="02040503050406030204" pitchFamily="18" charset="0"/>
                  </a:rPr>
                  <a:t>0≤ 𝜑&lt;𝜋</a:t>
                </a:r>
                <a:r>
                  <a:rPr lang="en-GB" dirty="0"/>
                  <a:t> and </a:t>
                </a:r>
                <a:r>
                  <a:rPr lang="en-GB" b="0" i="0">
                    <a:latin typeface="Cambria Math" panose="02040503050406030204" pitchFamily="18" charset="0"/>
                  </a:rPr>
                  <a:t>−∞&lt;𝑠&lt;+∞).</a:t>
                </a:r>
                <a:endParaRPr lang="en-GB" b="0" dirty="0"/>
              </a:p>
              <a:p>
                <a:endParaRPr lang="en-GB" dirty="0"/>
              </a:p>
            </p:txBody>
          </p:sp>
        </mc:Fallback>
      </mc:AlternateContent>
      <p:sp>
        <p:nvSpPr>
          <p:cNvPr id="4" name="Slide Number Placeholder 3"/>
          <p:cNvSpPr>
            <a:spLocks noGrp="1"/>
          </p:cNvSpPr>
          <p:nvPr>
            <p:ph type="sldNum" sz="quarter" idx="10"/>
          </p:nvPr>
        </p:nvSpPr>
        <p:spPr/>
        <p:txBody>
          <a:bodyPr/>
          <a:lstStyle/>
          <a:p>
            <a:fld id="{D34A66A2-9BB1-4DA1-94C2-60FCB6DC98B2}" type="slidenum">
              <a:rPr lang="en-GB" smtClean="0"/>
              <a:pPr/>
              <a:t>14</a:t>
            </a:fld>
            <a:endParaRPr lang="en-GB"/>
          </a:p>
        </p:txBody>
      </p:sp>
    </p:spTree>
    <p:extLst>
      <p:ext uri="{BB962C8B-B14F-4D97-AF65-F5344CB8AC3E}">
        <p14:creationId xmlns:p14="http://schemas.microsoft.com/office/powerpoint/2010/main" val="4167750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92088"/>
          </a:xfrm>
          <a:prstGeom prst="rect">
            <a:avLst/>
          </a:prstGeom>
        </p:spPr>
        <p:txBody>
          <a:bodyPr/>
          <a:lstStyle>
            <a:lvl1pPr>
              <a:defRPr sz="3200"/>
            </a:lvl1pPr>
          </a:lstStyle>
          <a:p>
            <a:r>
              <a:rPr lang="en-US"/>
              <a:t>Click to edit Master title style</a:t>
            </a:r>
            <a:endParaRPr lang="en-GB"/>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720080"/>
          </a:xfrm>
          <a:prstGeom prst="rect">
            <a:avLst/>
          </a:prstGeom>
        </p:spPr>
        <p:txBody>
          <a:bodyPr/>
          <a:lstStyle>
            <a:lvl1pPr>
              <a:defRPr sz="3600"/>
            </a:lvl1pPr>
          </a:lstStyle>
          <a:p>
            <a:r>
              <a:rPr lang="en-US"/>
              <a:t>Click to edit Master title style</a:t>
            </a:r>
            <a:endParaRPr lang="en-GB"/>
          </a:p>
        </p:txBody>
      </p:sp>
      <p:sp>
        <p:nvSpPr>
          <p:cNvPr id="3" name="Table Placeholder 2"/>
          <p:cNvSpPr>
            <a:spLocks noGrp="1"/>
          </p:cNvSpPr>
          <p:nvPr>
            <p:ph type="tbl" idx="1"/>
          </p:nvPr>
        </p:nvSpPr>
        <p:spPr>
          <a:xfrm>
            <a:off x="457200" y="1600200"/>
            <a:ext cx="8229600" cy="4525963"/>
          </a:xfrm>
          <a:prstGeom prst="rect">
            <a:avLst/>
          </a:prstGeom>
        </p:spPr>
        <p:txBody>
          <a:bodyPr/>
          <a:lstStyle/>
          <a:p>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quarter" idx="1"/>
          </p:nvPr>
        </p:nvSpPr>
        <p:spPr>
          <a:xfrm>
            <a:off x="457200" y="1600200"/>
            <a:ext cx="40386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Blank 0">
    <p:spTree>
      <p:nvGrpSpPr>
        <p:cNvPr id="1" name=""/>
        <p:cNvGrpSpPr/>
        <p:nvPr/>
      </p:nvGrpSpPr>
      <p:grpSpPr>
        <a:xfrm>
          <a:off x="0" y="0"/>
          <a:ext cx="0" cy="0"/>
          <a:chOff x="0" y="0"/>
          <a:chExt cx="0" cy="0"/>
        </a:xfrm>
      </p:grpSpPr>
      <p:sp>
        <p:nvSpPr>
          <p:cNvPr id="71" name="Shape 71"/>
          <p:cNvSpPr>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656341053"/>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666889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612584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40916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8229600" cy="720080"/>
          </a:xfrm>
          <a:prstGeom prst="rect">
            <a:avLst/>
          </a:prstGeom>
        </p:spPr>
        <p:txBody>
          <a:bodyPr/>
          <a:lstStyle>
            <a:lvl1pPr>
              <a:defRPr sz="3600" b="1" i="1"/>
            </a:lvl1pPr>
          </a:lstStyle>
          <a:p>
            <a:r>
              <a:rPr lang="en-US"/>
              <a:t>Click to edit Master title style</a:t>
            </a:r>
            <a:endParaRPr lang="en-GB"/>
          </a:p>
        </p:txBody>
      </p:sp>
      <p:sp>
        <p:nvSpPr>
          <p:cNvPr id="3" name="Content Placeholder 2"/>
          <p:cNvSpPr>
            <a:spLocks noGrp="1"/>
          </p:cNvSpPr>
          <p:nvPr>
            <p:ph idx="1"/>
          </p:nvPr>
        </p:nvSpPr>
        <p:spPr>
          <a:xfrm>
            <a:off x="457200" y="1124744"/>
            <a:ext cx="8229600" cy="5001419"/>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B425482A-5A35-4B01-959C-779D832A15FF}"/>
              </a:ext>
            </a:extLst>
          </p:cNvPr>
          <p:cNvPicPr>
            <a:picLocks noChangeAspect="1"/>
          </p:cNvPicPr>
          <p:nvPr userDrawn="1"/>
        </p:nvPicPr>
        <p:blipFill>
          <a:blip r:embed="rId2"/>
          <a:stretch>
            <a:fillRect/>
          </a:stretch>
        </p:blipFill>
        <p:spPr>
          <a:xfrm>
            <a:off x="7811564" y="6469811"/>
            <a:ext cx="1332436" cy="368498"/>
          </a:xfrm>
          <a:prstGeom prst="rect">
            <a:avLst/>
          </a:prstGeom>
        </p:spPr>
      </p:pic>
    </p:spTree>
  </p:cSld>
  <p:clrMapOvr>
    <a:masterClrMapping/>
  </p:clrMapOvr>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40162186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609361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35145175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7" name="Picture 6">
            <a:extLst>
              <a:ext uri="{FF2B5EF4-FFF2-40B4-BE49-F238E27FC236}">
                <a16:creationId xmlns:a16="http://schemas.microsoft.com/office/drawing/2014/main" id="{C050B80E-DE6C-4E0B-8E7A-C83E74AE5003}"/>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b="10572"/>
          <a:stretch/>
        </p:blipFill>
        <p:spPr>
          <a:xfrm>
            <a:off x="7223866" y="59467"/>
            <a:ext cx="1788653" cy="1540733"/>
          </a:xfrm>
          <a:prstGeom prst="rect">
            <a:avLst/>
          </a:prstGeom>
        </p:spPr>
      </p:pic>
    </p:spTree>
    <p:extLst>
      <p:ext uri="{BB962C8B-B14F-4D97-AF65-F5344CB8AC3E}">
        <p14:creationId xmlns:p14="http://schemas.microsoft.com/office/powerpoint/2010/main" val="2576924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7F27EA64-257A-4927-B261-7D8FFB5B2485}"/>
              </a:ext>
            </a:extLst>
          </p:cNvPr>
          <p:cNvGrpSpPr/>
          <p:nvPr userDrawn="1"/>
        </p:nvGrpSpPr>
        <p:grpSpPr>
          <a:xfrm>
            <a:off x="-7088094" y="-79671"/>
            <a:ext cx="9144000" cy="1123577"/>
            <a:chOff x="0" y="-47812"/>
            <a:chExt cx="9144000" cy="842683"/>
          </a:xfrm>
        </p:grpSpPr>
        <p:grpSp>
          <p:nvGrpSpPr>
            <p:cNvPr id="2" name="Group 1">
              <a:extLst>
                <a:ext uri="{FF2B5EF4-FFF2-40B4-BE49-F238E27FC236}">
                  <a16:creationId xmlns:a16="http://schemas.microsoft.com/office/drawing/2014/main" id="{C2CCF192-6156-4308-9951-FED744D95F0E}"/>
                </a:ext>
              </a:extLst>
            </p:cNvPr>
            <p:cNvGrpSpPr/>
            <p:nvPr userDrawn="1"/>
          </p:nvGrpSpPr>
          <p:grpSpPr>
            <a:xfrm>
              <a:off x="0" y="0"/>
              <a:ext cx="9144000" cy="741363"/>
              <a:chOff x="0" y="0"/>
              <a:chExt cx="9144000" cy="741363"/>
            </a:xfrm>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0"/>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solidFill>
                <a:srgbClr val="30557B"/>
              </a:solid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1588"/>
                <a:ext cx="147064" cy="172800"/>
              </a:xfrm>
              <a:prstGeom prst="rect">
                <a:avLst/>
              </a:prstGeom>
              <a:solidFill>
                <a:srgbClr val="30557B"/>
              </a:solidFill>
            </p:spPr>
          </p:pic>
        </p:grpSp>
        <p:sp>
          <p:nvSpPr>
            <p:cNvPr id="4" name="Rectangle 3">
              <a:extLst>
                <a:ext uri="{FF2B5EF4-FFF2-40B4-BE49-F238E27FC236}">
                  <a16:creationId xmlns:a16="http://schemas.microsoft.com/office/drawing/2014/main" id="{AA91C566-E9C0-416D-864B-8131EF657DFE}"/>
                </a:ext>
              </a:extLst>
            </p:cNvPr>
            <p:cNvSpPr/>
            <p:nvPr userDrawn="1"/>
          </p:nvSpPr>
          <p:spPr>
            <a:xfrm>
              <a:off x="0" y="-47812"/>
              <a:ext cx="7189694" cy="8426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grpSp>
      <p:pic>
        <p:nvPicPr>
          <p:cNvPr id="11" name="Picture 10" descr="CCP SyneRBI logo">
            <a:extLst>
              <a:ext uri="{FF2B5EF4-FFF2-40B4-BE49-F238E27FC236}">
                <a16:creationId xmlns:a16="http://schemas.microsoft.com/office/drawing/2014/main" id="{C6DEF96C-3D6F-4E54-8C5E-DEDACFA0C486}"/>
              </a:ext>
            </a:extLst>
          </p:cNvPr>
          <p:cNvPicPr>
            <a:picLocks noChangeAspect="1"/>
          </p:cNvPicPr>
          <p:nvPr userDrawn="1"/>
        </p:nvPicPr>
        <p:blipFill>
          <a:blip r:embed="rId3"/>
          <a:stretch>
            <a:fillRect/>
          </a:stretch>
        </p:blipFill>
        <p:spPr>
          <a:xfrm>
            <a:off x="6520329" y="-173638"/>
            <a:ext cx="2798484" cy="2851103"/>
          </a:xfrm>
          <a:prstGeom prst="rect">
            <a:avLst/>
          </a:prstGeom>
        </p:spPr>
      </p:pic>
    </p:spTree>
    <p:extLst>
      <p:ext uri="{BB962C8B-B14F-4D97-AF65-F5344CB8AC3E}">
        <p14:creationId xmlns:p14="http://schemas.microsoft.com/office/powerpoint/2010/main" val="15204848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8" name="Group 7">
            <a:extLst>
              <a:ext uri="{FF2B5EF4-FFF2-40B4-BE49-F238E27FC236}">
                <a16:creationId xmlns:a16="http://schemas.microsoft.com/office/drawing/2014/main" id="{0CB66A9B-4B90-DC46-A126-E8CAC2742DB3}"/>
              </a:ext>
            </a:extLst>
          </p:cNvPr>
          <p:cNvGrpSpPr/>
          <p:nvPr userDrawn="1"/>
        </p:nvGrpSpPr>
        <p:grpSpPr>
          <a:xfrm>
            <a:off x="0" y="1"/>
            <a:ext cx="9144000" cy="988484"/>
            <a:chOff x="0" y="-1588"/>
            <a:chExt cx="9144000" cy="741363"/>
          </a:xfrm>
          <a:solidFill>
            <a:srgbClr val="30557B"/>
          </a:solidFill>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grpFill/>
          </p:spPr>
        </p:pic>
      </p:grpSp>
    </p:spTree>
    <p:extLst>
      <p:ext uri="{BB962C8B-B14F-4D97-AF65-F5344CB8AC3E}">
        <p14:creationId xmlns:p14="http://schemas.microsoft.com/office/powerpoint/2010/main" val="30082441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FB9841B-A130-5E4E-9109-214AA20474E9}"/>
              </a:ext>
            </a:extLst>
          </p:cNvPr>
          <p:cNvSpPr>
            <a:spLocks noGrp="1"/>
          </p:cNvSpPr>
          <p:nvPr>
            <p:ph type="subTitle" idx="1"/>
          </p:nvPr>
        </p:nvSpPr>
        <p:spPr>
          <a:xfrm>
            <a:off x="1143000" y="3602037"/>
            <a:ext cx="6858000" cy="1655763"/>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grpSp>
        <p:nvGrpSpPr>
          <p:cNvPr id="8" name="Group 7">
            <a:extLst>
              <a:ext uri="{FF2B5EF4-FFF2-40B4-BE49-F238E27FC236}">
                <a16:creationId xmlns:a16="http://schemas.microsoft.com/office/drawing/2014/main" id="{0CB66A9B-4B90-DC46-A126-E8CAC2742DB3}"/>
              </a:ext>
            </a:extLst>
          </p:cNvPr>
          <p:cNvGrpSpPr/>
          <p:nvPr userDrawn="1"/>
        </p:nvGrpSpPr>
        <p:grpSpPr>
          <a:xfrm>
            <a:off x="0" y="1"/>
            <a:ext cx="9144000" cy="988484"/>
            <a:chOff x="0" y="-1588"/>
            <a:chExt cx="9144000" cy="741363"/>
          </a:xfrm>
          <a:solidFill>
            <a:srgbClr val="30557B"/>
          </a:solidFill>
        </p:grpSpPr>
        <p:sp>
          <p:nvSpPr>
            <p:cNvPr id="9" name="Freeform 5">
              <a:extLst>
                <a:ext uri="{FF2B5EF4-FFF2-40B4-BE49-F238E27FC236}">
                  <a16:creationId xmlns:a16="http://schemas.microsoft.com/office/drawing/2014/main" id="{2C80CEF3-0CCC-D149-A2BD-87C84122D251}"/>
                </a:ext>
              </a:extLst>
            </p:cNvPr>
            <p:cNvSpPr>
              <a:spLocks/>
            </p:cNvSpPr>
            <p:nvPr/>
          </p:nvSpPr>
          <p:spPr bwMode="auto">
            <a:xfrm>
              <a:off x="0" y="-1588"/>
              <a:ext cx="9144000" cy="741363"/>
            </a:xfrm>
            <a:custGeom>
              <a:avLst/>
              <a:gdLst>
                <a:gd name="T0" fmla="*/ 0 w 1123"/>
                <a:gd name="T1" fmla="*/ 0 h 90"/>
                <a:gd name="T2" fmla="*/ 0 w 1123"/>
                <a:gd name="T3" fmla="*/ 90 h 90"/>
                <a:gd name="T4" fmla="*/ 957 w 1123"/>
                <a:gd name="T5" fmla="*/ 90 h 90"/>
                <a:gd name="T6" fmla="*/ 955 w 1123"/>
                <a:gd name="T7" fmla="*/ 89 h 90"/>
                <a:gd name="T8" fmla="*/ 949 w 1123"/>
                <a:gd name="T9" fmla="*/ 73 h 90"/>
                <a:gd name="T10" fmla="*/ 949 w 1123"/>
                <a:gd name="T11" fmla="*/ 43 h 90"/>
                <a:gd name="T12" fmla="*/ 966 w 1123"/>
                <a:gd name="T13" fmla="*/ 43 h 90"/>
                <a:gd name="T14" fmla="*/ 966 w 1123"/>
                <a:gd name="T15" fmla="*/ 74 h 90"/>
                <a:gd name="T16" fmla="*/ 967 w 1123"/>
                <a:gd name="T17" fmla="*/ 80 h 90"/>
                <a:gd name="T18" fmla="*/ 973 w 1123"/>
                <a:gd name="T19" fmla="*/ 82 h 90"/>
                <a:gd name="T20" fmla="*/ 978 w 1123"/>
                <a:gd name="T21" fmla="*/ 80 h 90"/>
                <a:gd name="T22" fmla="*/ 980 w 1123"/>
                <a:gd name="T23" fmla="*/ 74 h 90"/>
                <a:gd name="T24" fmla="*/ 980 w 1123"/>
                <a:gd name="T25" fmla="*/ 43 h 90"/>
                <a:gd name="T26" fmla="*/ 996 w 1123"/>
                <a:gd name="T27" fmla="*/ 43 h 90"/>
                <a:gd name="T28" fmla="*/ 996 w 1123"/>
                <a:gd name="T29" fmla="*/ 70 h 90"/>
                <a:gd name="T30" fmla="*/ 990 w 1123"/>
                <a:gd name="T31" fmla="*/ 89 h 90"/>
                <a:gd name="T32" fmla="*/ 988 w 1123"/>
                <a:gd name="T33" fmla="*/ 90 h 90"/>
                <a:gd name="T34" fmla="*/ 1012 w 1123"/>
                <a:gd name="T35" fmla="*/ 90 h 90"/>
                <a:gd name="T36" fmla="*/ 1002 w 1123"/>
                <a:gd name="T37" fmla="*/ 68 h 90"/>
                <a:gd name="T38" fmla="*/ 1028 w 1123"/>
                <a:gd name="T39" fmla="*/ 41 h 90"/>
                <a:gd name="T40" fmla="*/ 1048 w 1123"/>
                <a:gd name="T41" fmla="*/ 49 h 90"/>
                <a:gd name="T42" fmla="*/ 1052 w 1123"/>
                <a:gd name="T43" fmla="*/ 55 h 90"/>
                <a:gd name="T44" fmla="*/ 1039 w 1123"/>
                <a:gd name="T45" fmla="*/ 62 h 90"/>
                <a:gd name="T46" fmla="*/ 1028 w 1123"/>
                <a:gd name="T47" fmla="*/ 53 h 90"/>
                <a:gd name="T48" fmla="*/ 1022 w 1123"/>
                <a:gd name="T49" fmla="*/ 56 h 90"/>
                <a:gd name="T50" fmla="*/ 1018 w 1123"/>
                <a:gd name="T51" fmla="*/ 67 h 90"/>
                <a:gd name="T52" fmla="*/ 1028 w 1123"/>
                <a:gd name="T53" fmla="*/ 82 h 90"/>
                <a:gd name="T54" fmla="*/ 1039 w 1123"/>
                <a:gd name="T55" fmla="*/ 74 h 90"/>
                <a:gd name="T56" fmla="*/ 1052 w 1123"/>
                <a:gd name="T57" fmla="*/ 80 h 90"/>
                <a:gd name="T58" fmla="*/ 1047 w 1123"/>
                <a:gd name="T59" fmla="*/ 87 h 90"/>
                <a:gd name="T60" fmla="*/ 1044 w 1123"/>
                <a:gd name="T61" fmla="*/ 90 h 90"/>
                <a:gd name="T62" fmla="*/ 1059 w 1123"/>
                <a:gd name="T63" fmla="*/ 90 h 90"/>
                <a:gd name="T64" fmla="*/ 1059 w 1123"/>
                <a:gd name="T65" fmla="*/ 43 h 90"/>
                <a:gd name="T66" fmla="*/ 1075 w 1123"/>
                <a:gd name="T67" fmla="*/ 43 h 90"/>
                <a:gd name="T68" fmla="*/ 1075 w 1123"/>
                <a:gd name="T69" fmla="*/ 80 h 90"/>
                <a:gd name="T70" fmla="*/ 1096 w 1123"/>
                <a:gd name="T71" fmla="*/ 80 h 90"/>
                <a:gd name="T72" fmla="*/ 1096 w 1123"/>
                <a:gd name="T73" fmla="*/ 90 h 90"/>
                <a:gd name="T74" fmla="*/ 1123 w 1123"/>
                <a:gd name="T75" fmla="*/ 90 h 90"/>
                <a:gd name="T76" fmla="*/ 1123 w 1123"/>
                <a:gd name="T77" fmla="*/ 0 h 90"/>
                <a:gd name="T78" fmla="*/ 0 w 1123"/>
                <a:gd name="T79"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23" h="90">
                  <a:moveTo>
                    <a:pt x="0" y="0"/>
                  </a:moveTo>
                  <a:cubicBezTo>
                    <a:pt x="0" y="90"/>
                    <a:pt x="0" y="90"/>
                    <a:pt x="0" y="90"/>
                  </a:cubicBezTo>
                  <a:cubicBezTo>
                    <a:pt x="957" y="90"/>
                    <a:pt x="957" y="90"/>
                    <a:pt x="957" y="90"/>
                  </a:cubicBezTo>
                  <a:cubicBezTo>
                    <a:pt x="956" y="90"/>
                    <a:pt x="955" y="89"/>
                    <a:pt x="955" y="89"/>
                  </a:cubicBezTo>
                  <a:cubicBezTo>
                    <a:pt x="950" y="84"/>
                    <a:pt x="950" y="78"/>
                    <a:pt x="949" y="73"/>
                  </a:cubicBezTo>
                  <a:cubicBezTo>
                    <a:pt x="949" y="43"/>
                    <a:pt x="949" y="43"/>
                    <a:pt x="949" y="43"/>
                  </a:cubicBezTo>
                  <a:cubicBezTo>
                    <a:pt x="966" y="43"/>
                    <a:pt x="966" y="43"/>
                    <a:pt x="966" y="43"/>
                  </a:cubicBezTo>
                  <a:cubicBezTo>
                    <a:pt x="966" y="74"/>
                    <a:pt x="966" y="74"/>
                    <a:pt x="966" y="74"/>
                  </a:cubicBezTo>
                  <a:cubicBezTo>
                    <a:pt x="966" y="76"/>
                    <a:pt x="966" y="79"/>
                    <a:pt x="967" y="80"/>
                  </a:cubicBezTo>
                  <a:cubicBezTo>
                    <a:pt x="969" y="82"/>
                    <a:pt x="971" y="82"/>
                    <a:pt x="973" y="82"/>
                  </a:cubicBezTo>
                  <a:cubicBezTo>
                    <a:pt x="975" y="82"/>
                    <a:pt x="977" y="81"/>
                    <a:pt x="978" y="80"/>
                  </a:cubicBezTo>
                  <a:cubicBezTo>
                    <a:pt x="979" y="79"/>
                    <a:pt x="980" y="76"/>
                    <a:pt x="980" y="74"/>
                  </a:cubicBezTo>
                  <a:cubicBezTo>
                    <a:pt x="980" y="43"/>
                    <a:pt x="980" y="43"/>
                    <a:pt x="980" y="43"/>
                  </a:cubicBezTo>
                  <a:cubicBezTo>
                    <a:pt x="996" y="43"/>
                    <a:pt x="996" y="43"/>
                    <a:pt x="996" y="43"/>
                  </a:cubicBezTo>
                  <a:cubicBezTo>
                    <a:pt x="996" y="70"/>
                    <a:pt x="996" y="70"/>
                    <a:pt x="996" y="70"/>
                  </a:cubicBezTo>
                  <a:cubicBezTo>
                    <a:pt x="996" y="75"/>
                    <a:pt x="996" y="83"/>
                    <a:pt x="990" y="89"/>
                  </a:cubicBezTo>
                  <a:cubicBezTo>
                    <a:pt x="989" y="89"/>
                    <a:pt x="989" y="90"/>
                    <a:pt x="988" y="90"/>
                  </a:cubicBezTo>
                  <a:cubicBezTo>
                    <a:pt x="1012" y="90"/>
                    <a:pt x="1012" y="90"/>
                    <a:pt x="1012" y="90"/>
                  </a:cubicBezTo>
                  <a:cubicBezTo>
                    <a:pt x="1005" y="85"/>
                    <a:pt x="1002" y="76"/>
                    <a:pt x="1002" y="68"/>
                  </a:cubicBezTo>
                  <a:cubicBezTo>
                    <a:pt x="1002" y="55"/>
                    <a:pt x="1011" y="41"/>
                    <a:pt x="1028" y="41"/>
                  </a:cubicBezTo>
                  <a:cubicBezTo>
                    <a:pt x="1035" y="41"/>
                    <a:pt x="1043" y="44"/>
                    <a:pt x="1048" y="49"/>
                  </a:cubicBezTo>
                  <a:cubicBezTo>
                    <a:pt x="1050" y="51"/>
                    <a:pt x="1051" y="53"/>
                    <a:pt x="1052" y="55"/>
                  </a:cubicBezTo>
                  <a:cubicBezTo>
                    <a:pt x="1039" y="62"/>
                    <a:pt x="1039" y="62"/>
                    <a:pt x="1039" y="62"/>
                  </a:cubicBezTo>
                  <a:cubicBezTo>
                    <a:pt x="1038" y="59"/>
                    <a:pt x="1035" y="53"/>
                    <a:pt x="1028" y="53"/>
                  </a:cubicBezTo>
                  <a:cubicBezTo>
                    <a:pt x="1025" y="53"/>
                    <a:pt x="1023" y="55"/>
                    <a:pt x="1022" y="56"/>
                  </a:cubicBezTo>
                  <a:cubicBezTo>
                    <a:pt x="1018" y="60"/>
                    <a:pt x="1018" y="65"/>
                    <a:pt x="1018" y="67"/>
                  </a:cubicBezTo>
                  <a:cubicBezTo>
                    <a:pt x="1018" y="75"/>
                    <a:pt x="1021" y="82"/>
                    <a:pt x="1028" y="82"/>
                  </a:cubicBezTo>
                  <a:cubicBezTo>
                    <a:pt x="1036" y="82"/>
                    <a:pt x="1038" y="75"/>
                    <a:pt x="1039" y="74"/>
                  </a:cubicBezTo>
                  <a:cubicBezTo>
                    <a:pt x="1052" y="80"/>
                    <a:pt x="1052" y="80"/>
                    <a:pt x="1052" y="80"/>
                  </a:cubicBezTo>
                  <a:cubicBezTo>
                    <a:pt x="1051" y="83"/>
                    <a:pt x="1050" y="85"/>
                    <a:pt x="1047" y="87"/>
                  </a:cubicBezTo>
                  <a:cubicBezTo>
                    <a:pt x="1046" y="88"/>
                    <a:pt x="1045" y="89"/>
                    <a:pt x="1044" y="90"/>
                  </a:cubicBezTo>
                  <a:cubicBezTo>
                    <a:pt x="1059" y="90"/>
                    <a:pt x="1059" y="90"/>
                    <a:pt x="1059" y="90"/>
                  </a:cubicBezTo>
                  <a:cubicBezTo>
                    <a:pt x="1059" y="43"/>
                    <a:pt x="1059" y="43"/>
                    <a:pt x="1059" y="43"/>
                  </a:cubicBezTo>
                  <a:cubicBezTo>
                    <a:pt x="1075" y="43"/>
                    <a:pt x="1075" y="43"/>
                    <a:pt x="1075" y="43"/>
                  </a:cubicBezTo>
                  <a:cubicBezTo>
                    <a:pt x="1075" y="80"/>
                    <a:pt x="1075" y="80"/>
                    <a:pt x="1075" y="80"/>
                  </a:cubicBezTo>
                  <a:cubicBezTo>
                    <a:pt x="1096" y="80"/>
                    <a:pt x="1096" y="80"/>
                    <a:pt x="1096" y="80"/>
                  </a:cubicBezTo>
                  <a:cubicBezTo>
                    <a:pt x="1096" y="90"/>
                    <a:pt x="1096" y="90"/>
                    <a:pt x="1096" y="90"/>
                  </a:cubicBezTo>
                  <a:cubicBezTo>
                    <a:pt x="1123" y="90"/>
                    <a:pt x="1123" y="90"/>
                    <a:pt x="1123" y="90"/>
                  </a:cubicBezTo>
                  <a:cubicBezTo>
                    <a:pt x="1123" y="0"/>
                    <a:pt x="1123" y="0"/>
                    <a:pt x="1123" y="0"/>
                  </a:cubicBezTo>
                  <a:lnTo>
                    <a:pt x="0" y="0"/>
                  </a:lnTo>
                  <a:close/>
                </a:path>
              </a:pathLst>
            </a:custGeom>
            <a:grpFill/>
            <a:ln>
              <a:noFill/>
            </a:ln>
          </p:spPr>
          <p:txBody>
            <a:bodyPr vert="horz" wrap="square" lIns="91440" tIns="45720" rIns="91440" bIns="45720" numCol="1" anchor="t" anchorCtr="0" compatLnSpc="1">
              <a:prstTxWarp prst="textNoShape">
                <a:avLst/>
              </a:prstTxWarp>
            </a:bodyPr>
            <a:lstStyle/>
            <a:p>
              <a:endParaRPr lang="en-GB" sz="1800"/>
            </a:p>
          </p:txBody>
        </p:sp>
        <p:pic>
          <p:nvPicPr>
            <p:cNvPr id="10" name="Picture 9">
              <a:extLst>
                <a:ext uri="{FF2B5EF4-FFF2-40B4-BE49-F238E27FC236}">
                  <a16:creationId xmlns:a16="http://schemas.microsoft.com/office/drawing/2014/main" id="{52593EEF-9857-CF47-AD24-E852238E703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7524000" y="360000"/>
              <a:ext cx="147064" cy="172800"/>
            </a:xfrm>
            <a:prstGeom prst="rect">
              <a:avLst/>
            </a:prstGeom>
            <a:grpFill/>
          </p:spPr>
        </p:pic>
      </p:grpSp>
    </p:spTree>
    <p:extLst>
      <p:ext uri="{BB962C8B-B14F-4D97-AF65-F5344CB8AC3E}">
        <p14:creationId xmlns:p14="http://schemas.microsoft.com/office/powerpoint/2010/main" val="522153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874879"/>
            <a:ext cx="7772400" cy="1362075"/>
          </a:xfrm>
          <a:prstGeom prst="rect">
            <a:avLst/>
          </a:prstGeo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374692"/>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pic>
        <p:nvPicPr>
          <p:cNvPr id="7" name="Picture 6" descr="SyneRBI logo">
            <a:extLst>
              <a:ext uri="{FF2B5EF4-FFF2-40B4-BE49-F238E27FC236}">
                <a16:creationId xmlns:a16="http://schemas.microsoft.com/office/drawing/2014/main" id="{13705509-C701-4303-BE33-D32EA91E8D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5958" t="10807" r="13829" b="24601"/>
          <a:stretch/>
        </p:blipFill>
        <p:spPr>
          <a:xfrm>
            <a:off x="65005" y="5733256"/>
            <a:ext cx="1496166" cy="1032290"/>
          </a:xfrm>
          <a:prstGeom prst="rect">
            <a:avLst/>
          </a:prstGeom>
        </p:spPr>
      </p:pic>
      <p:pic>
        <p:nvPicPr>
          <p:cNvPr id="6" name="Picture 5">
            <a:extLst>
              <a:ext uri="{FF2B5EF4-FFF2-40B4-BE49-F238E27FC236}">
                <a16:creationId xmlns:a16="http://schemas.microsoft.com/office/drawing/2014/main" id="{68BC92F3-5745-461A-A6E3-12E94EFEDCEE}"/>
              </a:ext>
            </a:extLst>
          </p:cNvPr>
          <p:cNvPicPr>
            <a:picLocks noChangeAspect="1"/>
          </p:cNvPicPr>
          <p:nvPr userDrawn="1"/>
        </p:nvPicPr>
        <p:blipFill>
          <a:blip r:embed="rId3"/>
          <a:stretch>
            <a:fillRect/>
          </a:stretch>
        </p:blipFill>
        <p:spPr>
          <a:xfrm>
            <a:off x="7401469" y="6376086"/>
            <a:ext cx="1742532" cy="48191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648072"/>
          </a:xfrm>
          <a:prstGeom prst="rect">
            <a:avLst/>
          </a:prstGeom>
        </p:spPr>
        <p:txBody>
          <a:bodyPr/>
          <a:lstStyle>
            <a:lvl1pPr>
              <a:defRPr sz="3200" b="1"/>
            </a:lvl1pPr>
          </a:lstStyle>
          <a:p>
            <a:r>
              <a:rPr lang="en-US"/>
              <a:t>Click to edit Master title style</a:t>
            </a:r>
            <a:endParaRPr lang="en-GB"/>
          </a:p>
        </p:txBody>
      </p:sp>
      <p:pic>
        <p:nvPicPr>
          <p:cNvPr id="7" name="Picture 6">
            <a:extLst>
              <a:ext uri="{FF2B5EF4-FFF2-40B4-BE49-F238E27FC236}">
                <a16:creationId xmlns:a16="http://schemas.microsoft.com/office/drawing/2014/main" id="{22F1BEE2-D5F3-2E91-0DC2-0228E0F14288}"/>
              </a:ext>
            </a:extLst>
          </p:cNvPr>
          <p:cNvPicPr>
            <a:picLocks noChangeAspect="1"/>
          </p:cNvPicPr>
          <p:nvPr userDrawn="1"/>
        </p:nvPicPr>
        <p:blipFill>
          <a:blip r:embed="rId2"/>
          <a:stretch>
            <a:fillRect/>
          </a:stretch>
        </p:blipFill>
        <p:spPr>
          <a:xfrm>
            <a:off x="7811564" y="6469811"/>
            <a:ext cx="1332436" cy="36849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5" r:id="rId24"/>
    <p:sldLayoutId id="2147483687" r:id="rId25"/>
    <p:sldLayoutId id="2147483692" r:id="rId26"/>
  </p:sldLayoutIdLst>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7.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image" Target="../media/image12.gif"/><Relationship Id="rId7" Type="http://schemas.openxmlformats.org/officeDocument/2006/relationships/image" Target="../media/image270.png"/><Relationship Id="rId12"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0.png"/><Relationship Id="rId11" Type="http://schemas.openxmlformats.org/officeDocument/2006/relationships/image" Target="../media/image310.png"/><Relationship Id="rId5" Type="http://schemas.openxmlformats.org/officeDocument/2006/relationships/image" Target="../media/image250.png"/><Relationship Id="rId10" Type="http://schemas.openxmlformats.org/officeDocument/2006/relationships/image" Target="../media/image300.png"/><Relationship Id="rId4" Type="http://schemas.openxmlformats.org/officeDocument/2006/relationships/image" Target="../media/image240.png"/><Relationship Id="rId9" Type="http://schemas.openxmlformats.org/officeDocument/2006/relationships/image" Target="../media/image290.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wmf"/><Relationship Id="rId7" Type="http://schemas.openxmlformats.org/officeDocument/2006/relationships/image" Target="../media/image17.wm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18.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2.png"/><Relationship Id="rId10" Type="http://schemas.openxmlformats.org/officeDocument/2006/relationships/image" Target="../media/image28.png"/><Relationship Id="rId4" Type="http://schemas.openxmlformats.org/officeDocument/2006/relationships/image" Target="../media/image19.png"/><Relationship Id="rId9" Type="http://schemas.openxmlformats.org/officeDocument/2006/relationships/image" Target="../media/image2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w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1.png"/><Relationship Id="rId7"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34.svg"/><Relationship Id="rId4" Type="http://schemas.openxmlformats.org/officeDocument/2006/relationships/image" Target="../media/image33.png"/><Relationship Id="rId9" Type="http://schemas.openxmlformats.org/officeDocument/2006/relationships/image" Target="../media/image3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380.png"/><Relationship Id="rId4" Type="http://schemas.openxmlformats.org/officeDocument/2006/relationships/image" Target="../media/image36.wmf"/></Relationships>
</file>

<file path=ppt/slides/_rels/slide33.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8.gif"/></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1.gif"/><Relationship Id="rId4" Type="http://schemas.openxmlformats.org/officeDocument/2006/relationships/image" Target="../media/image40.gif"/></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44.jpe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43.emf"/><Relationship Id="rId5" Type="http://schemas.openxmlformats.org/officeDocument/2006/relationships/oleObject" Target="../embeddings/oleObject3.bin"/><Relationship Id="rId4" Type="http://schemas.openxmlformats.org/officeDocument/2006/relationships/image" Target="../media/image42.e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46.emf"/><Relationship Id="rId5" Type="http://schemas.openxmlformats.org/officeDocument/2006/relationships/oleObject" Target="../embeddings/oleObject5.bin"/><Relationship Id="rId4" Type="http://schemas.openxmlformats.org/officeDocument/2006/relationships/image" Target="../media/image45.e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9.gif"/></Relationships>
</file>

<file path=ppt/slides/_rels/slide42.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customXml" Target="../ink/ink8.xml"/><Relationship Id="rId18" Type="http://schemas.openxmlformats.org/officeDocument/2006/relationships/customXml" Target="../ink/ink12.xml"/><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customXml" Target="../ink/ink7.xml"/><Relationship Id="rId17" Type="http://schemas.openxmlformats.org/officeDocument/2006/relationships/customXml" Target="../ink/ink11.xml"/><Relationship Id="rId2" Type="http://schemas.openxmlformats.org/officeDocument/2006/relationships/notesSlide" Target="../notesSlides/notesSlide36.xml"/><Relationship Id="rId16" Type="http://schemas.openxmlformats.org/officeDocument/2006/relationships/customXml" Target="../ink/ink10.xml"/><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customXml" Target="../ink/ink6.xml"/><Relationship Id="rId5" Type="http://schemas.openxmlformats.org/officeDocument/2006/relationships/customXml" Target="../ink/ink2.xml"/><Relationship Id="rId15" Type="http://schemas.openxmlformats.org/officeDocument/2006/relationships/image" Target="../media/image54.png"/><Relationship Id="rId10" Type="http://schemas.openxmlformats.org/officeDocument/2006/relationships/customXml" Target="../ink/ink5.xml"/><Relationship Id="rId4" Type="http://schemas.openxmlformats.org/officeDocument/2006/relationships/image" Target="../media/image51.png"/><Relationship Id="rId9" Type="http://schemas.openxmlformats.org/officeDocument/2006/relationships/customXml" Target="../ink/ink4.xml"/><Relationship Id="rId14" Type="http://schemas.openxmlformats.org/officeDocument/2006/relationships/customXml" Target="../ink/ink9.xml"/></Relationships>
</file>

<file path=ppt/slides/_rels/slide4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57.wmf"/><Relationship Id="rId4" Type="http://schemas.openxmlformats.org/officeDocument/2006/relationships/image" Target="../media/image56.wmf"/></Relationships>
</file>

<file path=ppt/slides/_rels/slide45.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9.w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8.gif"/><Relationship Id="rId1" Type="http://schemas.openxmlformats.org/officeDocument/2006/relationships/slideLayout" Target="../slideLayouts/slideLayout2.xml"/><Relationship Id="rId5" Type="http://schemas.openxmlformats.org/officeDocument/2006/relationships/image" Target="../media/image63.gif"/><Relationship Id="rId4" Type="http://schemas.openxmlformats.org/officeDocument/2006/relationships/image" Target="../media/image62.gif"/></Relationships>
</file>

<file path=ppt/slides/_rels/slide49.xml.rels><?xml version="1.0" encoding="UTF-8" standalone="yes"?>
<Relationships xmlns="http://schemas.openxmlformats.org/package/2006/relationships"><Relationship Id="rId3" Type="http://schemas.openxmlformats.org/officeDocument/2006/relationships/image" Target="../media/image65.gif"/><Relationship Id="rId2" Type="http://schemas.openxmlformats.org/officeDocument/2006/relationships/image" Target="../media/image64.gif"/><Relationship Id="rId1" Type="http://schemas.openxmlformats.org/officeDocument/2006/relationships/slideLayout" Target="../slideLayouts/slideLayout2.xml"/><Relationship Id="rId5" Type="http://schemas.openxmlformats.org/officeDocument/2006/relationships/image" Target="../media/image67.gif"/><Relationship Id="rId4" Type="http://schemas.openxmlformats.org/officeDocument/2006/relationships/image" Target="../media/image66.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customXml" Target="../ink/ink13.xml"/><Relationship Id="rId7" Type="http://schemas.openxmlformats.org/officeDocument/2006/relationships/customXml" Target="../ink/ink15.xml"/><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70.png"/><Relationship Id="rId5" Type="http://schemas.openxmlformats.org/officeDocument/2006/relationships/customXml" Target="../ink/ink14.xml"/><Relationship Id="rId10" Type="http://schemas.openxmlformats.org/officeDocument/2006/relationships/image" Target="../media/image72.png"/><Relationship Id="rId4" Type="http://schemas.openxmlformats.org/officeDocument/2006/relationships/image" Target="../media/image69.png"/><Relationship Id="rId9" Type="http://schemas.openxmlformats.org/officeDocument/2006/relationships/customXml" Target="../ink/ink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ctrTitle"/>
          </p:nvPr>
        </p:nvSpPr>
        <p:spPr>
          <a:xfrm>
            <a:off x="835025" y="630239"/>
            <a:ext cx="7650163" cy="1714500"/>
          </a:xfrm>
        </p:spPr>
        <p:txBody>
          <a:bodyPr/>
          <a:lstStyle/>
          <a:p>
            <a:pPr algn="ctr"/>
            <a:r>
              <a:rPr lang="en-GB" sz="3600" b="0" i="0" dirty="0">
                <a:solidFill>
                  <a:srgbClr val="19305C"/>
                </a:solidFill>
                <a:effectLst/>
                <a:latin typeface="Arial" panose="020B0604020202020204" pitchFamily="34" charset="0"/>
              </a:rPr>
              <a:t>NPSS Training School</a:t>
            </a:r>
            <a:br>
              <a:rPr lang="en-GB" sz="3600" b="0" i="0" dirty="0">
                <a:solidFill>
                  <a:srgbClr val="19305C"/>
                </a:solidFill>
                <a:effectLst/>
                <a:latin typeface="Arial" panose="020B0604020202020204" pitchFamily="34" charset="0"/>
              </a:rPr>
            </a:br>
            <a:br>
              <a:rPr lang="en-GB" sz="3600" b="0" i="0" dirty="0">
                <a:solidFill>
                  <a:srgbClr val="19305C"/>
                </a:solidFill>
                <a:effectLst/>
                <a:latin typeface="Arial" panose="020B0604020202020204" pitchFamily="34" charset="0"/>
              </a:rPr>
            </a:br>
            <a:r>
              <a:rPr lang="en-GB" sz="3600" b="0" i="0" dirty="0">
                <a:solidFill>
                  <a:srgbClr val="19305C"/>
                </a:solidFill>
                <a:effectLst/>
                <a:latin typeface="Arial" panose="020B0604020202020204" pitchFamily="34" charset="0"/>
              </a:rPr>
              <a:t>Image reconstruction</a:t>
            </a:r>
            <a:br>
              <a:rPr lang="en-GB" sz="2800" b="0" i="0" dirty="0">
                <a:solidFill>
                  <a:srgbClr val="19305C"/>
                </a:solidFill>
                <a:effectLst/>
                <a:latin typeface="Arial" panose="020B0604020202020204" pitchFamily="34" charset="0"/>
              </a:rPr>
            </a:br>
            <a:br>
              <a:rPr lang="en-GB" sz="3600" b="0" i="0" dirty="0">
                <a:solidFill>
                  <a:srgbClr val="19305C"/>
                </a:solidFill>
                <a:effectLst/>
                <a:latin typeface="Arial" panose="020B0604020202020204" pitchFamily="34" charset="0"/>
              </a:rPr>
            </a:br>
            <a:r>
              <a:rPr lang="en-GB" sz="2000" b="0" i="0" dirty="0">
                <a:solidFill>
                  <a:srgbClr val="19305C"/>
                </a:solidFill>
                <a:effectLst/>
                <a:latin typeface="Arial" panose="020B0604020202020204" pitchFamily="34" charset="0"/>
              </a:rPr>
              <a:t>Kris Thielemans</a:t>
            </a:r>
            <a:br>
              <a:rPr lang="en-GB" sz="2400" b="0" i="0" dirty="0">
                <a:solidFill>
                  <a:srgbClr val="19305C"/>
                </a:solidFill>
                <a:effectLst/>
                <a:latin typeface="Arial" panose="020B0604020202020204" pitchFamily="34" charset="0"/>
              </a:rPr>
            </a:br>
            <a:r>
              <a:rPr lang="en-GB" sz="2000" b="0" i="0" dirty="0">
                <a:solidFill>
                  <a:srgbClr val="19305C"/>
                </a:solidFill>
                <a:effectLst/>
                <a:latin typeface="Arial" panose="020B0604020202020204" pitchFamily="34" charset="0"/>
              </a:rPr>
              <a:t>University College London, UK</a:t>
            </a:r>
            <a:br>
              <a:rPr lang="en-GB" sz="2400" b="0" i="0" dirty="0">
                <a:solidFill>
                  <a:srgbClr val="19305C"/>
                </a:solidFill>
                <a:effectLst/>
                <a:latin typeface="Arial" panose="020B0604020202020204" pitchFamily="34" charset="0"/>
              </a:rPr>
            </a:br>
            <a:endParaRPr lang="en-US" dirty="0"/>
          </a:p>
        </p:txBody>
      </p:sp>
      <p:sp>
        <p:nvSpPr>
          <p:cNvPr id="4" name="AutoShape 6" descr="data:image/jpeg;base64,/9j/4AAQSkZJRgABAQAAAQABAAD/2wCEAAkGBwgHBgkIBwgKCgkLDRYPDQwMDRsUFRAWIB0iIiAdHx8kKDQsJCYxJx8fLT0tMTU3Ojo6Iys/RD84QzQ5OjcBCgoKDQwNGg8PGjclHyU3Nzc3Nzc3Nzc3Nzc3Nzc3Nzc3Nzc3Nzc3Nzc3Nzc3Nzc3Nzc3Nzc3Nzc3Nzc3Nzc3N//AABEIAH8AdQMBIgACEQEDEQH/xAAcAAEAAgMBAQEAAAAAAAAAAAAABgcEBQgDAgH/xABLEAABAgUBBAQJCAcFCQEAAAABAgMABAUGERIHITFBExSU0RUWFyJRU1RhkjJWcYGRobPTIzU3QlKVwWJzdISyJTZDcqKjscLxCP/EABQBAQAAAAAAAAAAAAAAAAAAAAD/xAAUEQEAAAAAAAAAAAAAAAAAAAAA/9oADAMBAAIRAxEAPwC8YQhAIQhAIQhAfK1pQkqUQEgZJJwAIqyR2q0WY2irktTiJBbQlG5tbhDZdCic6OABzjVx3DO7hahjlahb9srPP/bivxTAdVQhCAQhCAQhCAQhCAQhCAQhCAQhESvG8BSJ6SodKS3MV2oKCWGl/IZTvy65j90AE454MA2nV6Vodn1JTk8ZWbfl1tSnRqw4pwjA0437vTyjk5p91mYTMNOrQ+hYWhxKiFJUDkEHiDnnFwVK7JCtTl1VeYpVInJKmMpalH5iTDjj7qjoQSSfkkhasDlGjmq+w1ZcjWE21bnWn556XUDTk6dKUJI3Z45JgOg7VrMnXaDJz0jNJmUraTrUCNQXjeFDkc8RG3ilaFczVLuqWkaVT6TTmq5TGn5F1qV0aXVDchzB85JWlafSMiLIsq65a6qYp5COrzsu4WZ2UUoFTDg4j3jccHn9IMBIoQhAIQhAIQhAIQhAIQgeEBrbiq7FBok7VZvPQyrRcIHFR5Ae8nA+uOa6VVJ16nXbeE8tSp6YQmSac37lvnztJ5aW0kD0AiLf2wTtMqdAmLcFepUjPrcaW4icfKQEA6t+ATncOUVf4CkhZKKGi7rZEwamqbcX1tzSpHRhKRnRnIOrlzG+A0beqU2VPLGR1+spQfehprP+pY+yPKpuJRs2obODqdqU25nPDSlof+0SKcoNOdsym0Vq7rcEzLzj0w6pU25oIWEhOP0ec+b6I+J2gykxaVLoyLvtkOSs1MPuqM05pOsICcHo8/uqzu9EBpK+pxNq2dU2lKQ+hmYYS4DvHRPFSfs6SJKq6Xbc2kU+5WlBqRrkrLzM2yj5OlYCXM+8LSpX/wBMYlSoMlN2tRKUm7bZS/TnplS1mbc0rS4UFOP0ecjSrP1encrFvyNQoVBk0XdbImaey8y6tU05hSVOlaMHRk4CiN4EB0ykhQyDkHgRzj9iOWTWpCo0WUlJWqydQm5OWabmlSrmoa9OCeRwSDjdEjgEIQgEIQgEIQgEI+VuJbQVrUEpHEqOAIjddvS2ZCWmWZi4ZBl/QpOEPha0Kx/CnJEBzzdlaoy7oqxnLe6w+Jx1K3lz7uVkLIz7uHDlGp8L2981k/zB2M1cpZsu4t2fr1VqzqjqV1KUDWonfkrdOd556Y8/D9tyW6mWo2+tPyXqnNrdJ95QjSmA8EVSguKCG7UClE4CUz7pJjZuSTbUmZx3Z7PIlh/xVPzATwznOOGOcYY2gV5grFKclKS0vi3TpNpn7wNR+sxgN3dcbUx1huv1UPZGV9ccJVj079/0GA9zV7eBx4rJ/mDsfnhe3vmsn+YOxmi/6jMrKq3T6RWCRjXOyDfSY9GtASr74Co2RPoAm6DUqY5zXTpwOpO7+F3fx5avrgJfsVrFOXfLEtTaN1FT7DiXHBOOL1JCdWCk7uIEdDRzHZ8tQKZdFNqtHvFuXDEwlbrNQllsLLOQFp1DUgkpJHEf1jpCn1Sn1NoO02elptsjOph1Kx9xgMyEIQCEIQGNUet9QmPBxaE50S+g6bOjpMHTqxvxnGccopCq3FeE/qR5RLTlEnIKZaYKMfWWyofbF7LOATv3DlHNzOzGWqUxOmWqdYK2FZebVQylSdROPNU6CeB4DlAaypW9P1Ug1PaDb83g5HT1R1eD9aIwvEVv542r25f5cfTFuWtMTIlZe6Kk7MKOkNIoSlLJ9GA7nMTiQ2DonpJmabuV5pDqdQQ/Si2tPuUkuZBgIL4jN/PG1e3L/Lj88RW/njavbl/lxu7g2dUK3ZlbFXuqdYKSE9IaC6W1HAPmr14PHkY9Lb2aUW5ng3SLqnHk4V+lNDcS3kctZXjPuzAaDxFb+eNq9uX+XDxFb+eNq9uX+XFhK/8Az8EpKlXUABxJp/D/ALsROsWNaFHcLU1tCZW6Dgol6aXcfTpcIgNT4it/PG1e3L/Lj98Rm/njavbl/lxk+KVuJb6Z25Kq3L8emXb7gRj6ekiQW9snodytqVRb7Ymikaltin4Wke9JcBH2QEW8Rm/njavbl/lx9s2X0DqXWL1tdt1JylaKg4CD7iERJajsmo9MqKKdO3i6ibcIDbaaI6vWSM4SUqIUceiNZN2LaMlMLlpzaAJd9s4W07RnUKSfeCrMBtKTN3VSQEyu0631IBzomKgt4f8AW2cfVE9tW8LhnqjLSD9Ys6pOOKxpk5t1LqkgZUQNBBIAJ5cIgtA2QUm4kuqo95mYQ0ElSvBC0Dzs4wVLAPDl/WJlZOx02rc0nWvD3W+rax0PUtGrUhSflazj5WeHKAtUcIQhAI1zoAuCUI3FUo/q9+FtY+zJ+0xsY17/AOv5L/CTH+tmApvY1LpXtRuh0tpPRF8JVzTl7l9kXnjdiKU2K/tFvD/nc/GMXZARbagy09s/ryXW0rCZRSwFDOFDeD9IIjJthyUplj0t50ty8qxTmnHFHclCQ2Con7zHltL/ANwa/wD4Fz/xGNKITMWla0k4MtTSZVLgzjKUtdJj3g9Hgj0GAhe1S65ym0Zp6aSETdRz1GnuDKZZocXXR++5vGEnzUnkSkk7jZRs4p9BpMtUqnKIerEw2HCp1IV1cEbkpHI44njn3RB9qikVTbRRadMeewlyTl1pI3YW5k/cqOgoD5KUlJSRlJ3EGIIxYKKVtJlrjoqG2JJ5l1M6wnzQFkblJHoJxkciM84nsIDTXWy25SU9IkK0TkqtOf3VB9GCPfFTbZ5ViY2nWo0+yhbb5ZbdBT8tJexg+kYJ+2Lcuj9U/wCZlvxkRVO2D9qdnf3jH48BdSEJQkJQAlIGABuAEfUIQCEIQCNY+tIuKRQc5VKTGN3oWzzjZxhVGSM2GltOdFMsL6Rl3TnScYII5ggkEf1AMBTuxFZO0K7OkToWorJQTvB6Y5EXfFIXJQblta9U3Xa9GmHVzIWZ+Waw60ok5UEkYXpVx3pBBHPhEwp+0px+WT1qzbnZmjuLKJErTn3LOnd9IEBtdqT6GNn1eU5wMopHHmohI+8x+oaelrNo77LSnXqexLvdGB5ywlACwB/FoKsD04jUTVNr18zMuitSPge3mHkvKlHFhczOFJyAvBwhGcbt53fZPxuHCAoTbMjqd127ekkenkHAypLre8FTatad/vTw+gxe8rMNTcs1MS6wtl5AW2scFJIyDERuKzlTEpNsU1Eu/ITZK5ilTSihorJyXGnACWV538CknkCSYiVnVq6LGQuj3DblVmqOyspk5mWQH3GkZ3JVpOCMfQRwxwwFwRhTNVkZWpSlOfmEom5zX1dreSvSMqPuAHpiHVLajItoLVKolbqE6chDCZJbY1f2iobh9AMamwaJdFVvR+77wleqqSypmTlid7YPoTyAGrjvJJgJ9dH6p/zMt+MiKp2wftTs7+8Y/HieXRV5x2osUlmh1ZUqmZacmJ5tnU3pQQ5hGCSokpCDuGMmKsvyVvG4L5l69I2zUhLyCmuqNvNYJCFasqAPNWfqxAdBx4TE5Lyy2UTDzba319G0lSgC4rBOE+k4BP1RDBfFY6nq8RK91rRno8I0ascNec49+n6ojNtsXlc+0iSrFz0x+nU6nNuuS8upOEJJGkDPNXnZz/Z5QFwQgOEICG7Wmqq/ZM03QUzip8utaBJ6ukxrGcad/DMUN4M2m+ouj4n++JJeeyq7atdlWqElIsKlpmaW42ozCASknccZjS+Rm9fYJftSO+AxfBm031F0fE/3w8GbTvU3T8T/AHxleRm9fYJftSO+HkZvX2CX7UjvgMXwXtN9RdHxP98PBe031F0fE/3xleRm9fYJftSO+HkZvX2CX7UjvgMXwZtN9RdHxP8AfDwZtN9TdHxP98ZXkZvX2CX7Ujvh5Gb19gl+1I74DG8G7TvU3T8T/fH54M2m+ouj4n++MryM3r7BL9qR3w8jN6+wS/akd8Bi+DNpvqLo+J/vh4L2m+ouj4n++MryM3r7BL9qR3w8jN6+wS/akd8Bi+DNpvqbo+J/vj1lKbtKE2wXWbn6PpE6sqfxjO/nHr5Gb19gl+1I74eRm9fYJftSO+A6g1ADfCKv2KWZWrSFZFclmmutdB0RS6ledOvPDh8oQgP/2Q=="/>
          <p:cNvSpPr>
            <a:spLocks noChangeAspect="1" noChangeArrowheads="1"/>
          </p:cNvSpPr>
          <p:nvPr/>
        </p:nvSpPr>
        <p:spPr bwMode="auto">
          <a:xfrm>
            <a:off x="155575" y="-579438"/>
            <a:ext cx="1114425" cy="12096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5" descr="Black102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8870"/>
            <a:ext cx="9144000" cy="5143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Freeform 3"/>
          <p:cNvSpPr>
            <a:spLocks/>
          </p:cNvSpPr>
          <p:nvPr/>
        </p:nvSpPr>
        <p:spPr bwMode="auto">
          <a:xfrm>
            <a:off x="2138364" y="1682752"/>
            <a:ext cx="1633537" cy="1762134"/>
          </a:xfrm>
          <a:custGeom>
            <a:avLst/>
            <a:gdLst/>
            <a:ahLst/>
            <a:cxnLst>
              <a:cxn ang="0">
                <a:pos x="151" y="0"/>
              </a:cxn>
              <a:cxn ang="0">
                <a:pos x="1113" y="1009"/>
              </a:cxn>
              <a:cxn ang="0">
                <a:pos x="962" y="1168"/>
              </a:cxn>
              <a:cxn ang="0">
                <a:pos x="0" y="159"/>
              </a:cxn>
              <a:cxn ang="0">
                <a:pos x="151" y="0"/>
              </a:cxn>
            </a:cxnLst>
            <a:rect l="0" t="0" r="r" b="b"/>
            <a:pathLst>
              <a:path w="1114" h="1169">
                <a:moveTo>
                  <a:pt x="151" y="0"/>
                </a:moveTo>
                <a:lnTo>
                  <a:pt x="1113" y="1009"/>
                </a:lnTo>
                <a:lnTo>
                  <a:pt x="962" y="1168"/>
                </a:lnTo>
                <a:lnTo>
                  <a:pt x="0" y="159"/>
                </a:lnTo>
                <a:lnTo>
                  <a:pt x="151" y="0"/>
                </a:lnTo>
              </a:path>
            </a:pathLst>
          </a:custGeom>
          <a:solidFill>
            <a:schemeClr val="folHlink"/>
          </a:solidFill>
          <a:ln w="25400" cap="rnd" cmpd="sng">
            <a:solidFill>
              <a:srgbClr val="000000"/>
            </a:solidFill>
            <a:prstDash val="solid"/>
            <a:round/>
            <a:headEnd type="none" w="med" len="med"/>
            <a:tailEnd type="none" w="med" len="med"/>
          </a:ln>
          <a:effectLst/>
        </p:spPr>
        <p:txBody>
          <a:bodyPr/>
          <a:lstStyle/>
          <a:p>
            <a:endParaRPr lang="en-GB"/>
          </a:p>
        </p:txBody>
      </p:sp>
      <p:sp>
        <p:nvSpPr>
          <p:cNvPr id="5124" name="Freeform 4"/>
          <p:cNvSpPr>
            <a:spLocks/>
          </p:cNvSpPr>
          <p:nvPr/>
        </p:nvSpPr>
        <p:spPr bwMode="auto">
          <a:xfrm>
            <a:off x="2138364" y="1682751"/>
            <a:ext cx="1643062" cy="1773247"/>
          </a:xfrm>
          <a:custGeom>
            <a:avLst/>
            <a:gdLst/>
            <a:ahLst/>
            <a:cxnLst>
              <a:cxn ang="0">
                <a:pos x="152" y="0"/>
              </a:cxn>
              <a:cxn ang="0">
                <a:pos x="1119" y="1015"/>
              </a:cxn>
              <a:cxn ang="0">
                <a:pos x="967" y="1175"/>
              </a:cxn>
              <a:cxn ang="0">
                <a:pos x="0" y="160"/>
              </a:cxn>
              <a:cxn ang="0">
                <a:pos x="152" y="0"/>
              </a:cxn>
            </a:cxnLst>
            <a:rect l="0" t="0" r="r" b="b"/>
            <a:pathLst>
              <a:path w="1120" h="1176">
                <a:moveTo>
                  <a:pt x="152" y="0"/>
                </a:moveTo>
                <a:lnTo>
                  <a:pt x="1119" y="1015"/>
                </a:lnTo>
                <a:lnTo>
                  <a:pt x="967" y="1175"/>
                </a:lnTo>
                <a:lnTo>
                  <a:pt x="0" y="160"/>
                </a:lnTo>
                <a:lnTo>
                  <a:pt x="152" y="0"/>
                </a:lnTo>
              </a:path>
            </a:pathLst>
          </a:custGeom>
          <a:noFill/>
          <a:ln w="12700" cap="rnd" cmpd="sng">
            <a:solidFill>
              <a:srgbClr val="000000"/>
            </a:solidFill>
            <a:prstDash val="solid"/>
            <a:round/>
            <a:headEnd type="none" w="med" len="med"/>
            <a:tailEnd type="none" w="med" len="med"/>
          </a:ln>
          <a:effectLst/>
        </p:spPr>
        <p:txBody>
          <a:bodyPr/>
          <a:lstStyle/>
          <a:p>
            <a:endParaRPr lang="en-GB"/>
          </a:p>
        </p:txBody>
      </p:sp>
      <p:sp>
        <p:nvSpPr>
          <p:cNvPr id="5125" name="Rectangle 5"/>
          <p:cNvSpPr>
            <a:spLocks noChangeArrowheads="1"/>
          </p:cNvSpPr>
          <p:nvPr/>
        </p:nvSpPr>
        <p:spPr bwMode="auto">
          <a:xfrm>
            <a:off x="1009651" y="3021024"/>
            <a:ext cx="1751013" cy="1882775"/>
          </a:xfrm>
          <a:prstGeom prst="rect">
            <a:avLst/>
          </a:prstGeom>
          <a:solidFill>
            <a:srgbClr val="CECECE"/>
          </a:solidFill>
          <a:ln w="12700">
            <a:solidFill>
              <a:srgbClr val="000000"/>
            </a:solidFill>
            <a:miter lim="800000"/>
            <a:headEnd/>
            <a:tailEnd/>
          </a:ln>
          <a:effectLst/>
        </p:spPr>
        <p:txBody>
          <a:bodyPr wrap="none" anchor="ctr"/>
          <a:lstStyle/>
          <a:p>
            <a:endParaRPr lang="en-GB"/>
          </a:p>
        </p:txBody>
      </p:sp>
      <p:sp>
        <p:nvSpPr>
          <p:cNvPr id="5126" name="Oval 6"/>
          <p:cNvSpPr>
            <a:spLocks noChangeArrowheads="1"/>
          </p:cNvSpPr>
          <p:nvPr/>
        </p:nvSpPr>
        <p:spPr bwMode="auto">
          <a:xfrm>
            <a:off x="1077914" y="3324236"/>
            <a:ext cx="1603375" cy="1171575"/>
          </a:xfrm>
          <a:prstGeom prst="ellipse">
            <a:avLst/>
          </a:prstGeom>
          <a:noFill/>
          <a:ln w="12700">
            <a:solidFill>
              <a:schemeClr val="bg2"/>
            </a:solidFill>
            <a:round/>
            <a:headEnd/>
            <a:tailEnd/>
          </a:ln>
          <a:effectLst/>
        </p:spPr>
        <p:txBody>
          <a:bodyPr wrap="none" anchor="ctr"/>
          <a:lstStyle/>
          <a:p>
            <a:endParaRPr lang="en-GB"/>
          </a:p>
        </p:txBody>
      </p:sp>
      <p:sp>
        <p:nvSpPr>
          <p:cNvPr id="5127" name="Freeform 7"/>
          <p:cNvSpPr>
            <a:spLocks/>
          </p:cNvSpPr>
          <p:nvPr/>
        </p:nvSpPr>
        <p:spPr bwMode="auto">
          <a:xfrm>
            <a:off x="2119314" y="1897065"/>
            <a:ext cx="1460500" cy="1565283"/>
          </a:xfrm>
          <a:custGeom>
            <a:avLst/>
            <a:gdLst/>
            <a:ahLst/>
            <a:cxnLst>
              <a:cxn ang="0">
                <a:pos x="28" y="0"/>
              </a:cxn>
              <a:cxn ang="0">
                <a:pos x="994" y="1016"/>
              </a:cxn>
              <a:cxn ang="0">
                <a:pos x="966" y="1045"/>
              </a:cxn>
              <a:cxn ang="0">
                <a:pos x="0" y="29"/>
              </a:cxn>
              <a:cxn ang="0">
                <a:pos x="28" y="0"/>
              </a:cxn>
            </a:cxnLst>
            <a:rect l="0" t="0" r="r" b="b"/>
            <a:pathLst>
              <a:path w="995" h="1046">
                <a:moveTo>
                  <a:pt x="28" y="0"/>
                </a:moveTo>
                <a:lnTo>
                  <a:pt x="994" y="1016"/>
                </a:lnTo>
                <a:lnTo>
                  <a:pt x="966" y="1045"/>
                </a:lnTo>
                <a:lnTo>
                  <a:pt x="0" y="29"/>
                </a:lnTo>
                <a:lnTo>
                  <a:pt x="28" y="0"/>
                </a:lnTo>
              </a:path>
            </a:pathLst>
          </a:custGeom>
          <a:solidFill>
            <a:srgbClr val="000000"/>
          </a:solidFill>
          <a:ln w="12700" cap="rnd" cmpd="sng">
            <a:solidFill>
              <a:srgbClr val="000000"/>
            </a:solidFill>
            <a:prstDash val="solid"/>
            <a:round/>
            <a:headEnd type="none" w="med" len="med"/>
            <a:tailEnd type="none" w="med" len="med"/>
          </a:ln>
          <a:effectLst/>
        </p:spPr>
        <p:txBody>
          <a:bodyPr/>
          <a:lstStyle/>
          <a:p>
            <a:endParaRPr lang="en-GB"/>
          </a:p>
        </p:txBody>
      </p:sp>
      <p:sp>
        <p:nvSpPr>
          <p:cNvPr id="5128" name="Rectangle 8"/>
          <p:cNvSpPr>
            <a:spLocks noChangeArrowheads="1"/>
          </p:cNvSpPr>
          <p:nvPr/>
        </p:nvSpPr>
        <p:spPr bwMode="auto">
          <a:xfrm>
            <a:off x="2151064" y="4097349"/>
            <a:ext cx="44450" cy="44450"/>
          </a:xfrm>
          <a:prstGeom prst="rect">
            <a:avLst/>
          </a:prstGeom>
          <a:solidFill>
            <a:srgbClr val="000000"/>
          </a:solidFill>
          <a:ln w="25400">
            <a:solidFill>
              <a:schemeClr val="tx1"/>
            </a:solidFill>
            <a:miter lim="800000"/>
            <a:headEnd/>
            <a:tailEnd/>
          </a:ln>
          <a:effectLst/>
        </p:spPr>
        <p:txBody>
          <a:bodyPr wrap="none" lIns="81653" tIns="41596" rIns="81653" bIns="41596" anchor="ctr"/>
          <a:lstStyle/>
          <a:p>
            <a:pPr algn="ctr" defTabSz="681038"/>
            <a:endParaRPr lang="en-AU" sz="2100">
              <a:latin typeface="Arial" pitchFamily="34" charset="0"/>
            </a:endParaRPr>
          </a:p>
        </p:txBody>
      </p:sp>
      <p:sp>
        <p:nvSpPr>
          <p:cNvPr id="5129" name="Arc 9"/>
          <p:cNvSpPr>
            <a:spLocks/>
          </p:cNvSpPr>
          <p:nvPr/>
        </p:nvSpPr>
        <p:spPr bwMode="auto">
          <a:xfrm>
            <a:off x="3017839" y="2994036"/>
            <a:ext cx="95250" cy="111125"/>
          </a:xfrm>
          <a:custGeom>
            <a:avLst/>
            <a:gdLst>
              <a:gd name="G0" fmla="+- 19736 0 0"/>
              <a:gd name="G1" fmla="+- 0 0 0"/>
              <a:gd name="G2" fmla="+- 21600 0 0"/>
              <a:gd name="T0" fmla="*/ 10254 w 19736"/>
              <a:gd name="T1" fmla="*/ 19408 h 19408"/>
              <a:gd name="T2" fmla="*/ 0 w 19736"/>
              <a:gd name="T3" fmla="*/ 8779 h 19408"/>
              <a:gd name="T4" fmla="*/ 19736 w 19736"/>
              <a:gd name="T5" fmla="*/ 0 h 19408"/>
            </a:gdLst>
            <a:ahLst/>
            <a:cxnLst>
              <a:cxn ang="0">
                <a:pos x="T0" y="T1"/>
              </a:cxn>
              <a:cxn ang="0">
                <a:pos x="T2" y="T3"/>
              </a:cxn>
              <a:cxn ang="0">
                <a:pos x="T4" y="T5"/>
              </a:cxn>
            </a:cxnLst>
            <a:rect l="0" t="0" r="r" b="b"/>
            <a:pathLst>
              <a:path w="19736" h="19408" fill="none" extrusionOk="0">
                <a:moveTo>
                  <a:pt x="10254" y="19407"/>
                </a:moveTo>
                <a:cubicBezTo>
                  <a:pt x="5693" y="17179"/>
                  <a:pt x="2063" y="13416"/>
                  <a:pt x="0" y="8778"/>
                </a:cubicBezTo>
              </a:path>
              <a:path w="19736" h="19408" stroke="0" extrusionOk="0">
                <a:moveTo>
                  <a:pt x="10254" y="19407"/>
                </a:moveTo>
                <a:cubicBezTo>
                  <a:pt x="5693" y="17179"/>
                  <a:pt x="2063" y="13416"/>
                  <a:pt x="0" y="8778"/>
                </a:cubicBezTo>
                <a:lnTo>
                  <a:pt x="19736" y="0"/>
                </a:lnTo>
                <a:close/>
              </a:path>
            </a:pathLst>
          </a:custGeom>
          <a:solidFill>
            <a:schemeClr val="tx1"/>
          </a:solidFill>
          <a:ln w="25400" cap="rnd">
            <a:solidFill>
              <a:schemeClr val="accent1"/>
            </a:solidFill>
            <a:round/>
            <a:headEnd/>
            <a:tailEnd/>
          </a:ln>
          <a:effectLst/>
        </p:spPr>
        <p:txBody>
          <a:bodyPr wrap="none" anchor="ctr"/>
          <a:lstStyle/>
          <a:p>
            <a:endParaRPr lang="en-GB"/>
          </a:p>
        </p:txBody>
      </p:sp>
      <p:sp>
        <p:nvSpPr>
          <p:cNvPr id="5130" name="Line 10"/>
          <p:cNvSpPr>
            <a:spLocks noChangeShapeType="1"/>
          </p:cNvSpPr>
          <p:nvPr/>
        </p:nvSpPr>
        <p:spPr bwMode="auto">
          <a:xfrm flipV="1">
            <a:off x="2176464" y="3087699"/>
            <a:ext cx="855662" cy="1038225"/>
          </a:xfrm>
          <a:prstGeom prst="line">
            <a:avLst/>
          </a:prstGeom>
          <a:noFill/>
          <a:ln w="38100">
            <a:solidFill>
              <a:schemeClr val="tx1"/>
            </a:solidFill>
            <a:round/>
            <a:headEnd/>
            <a:tailEnd/>
          </a:ln>
          <a:effectLst/>
        </p:spPr>
        <p:txBody>
          <a:bodyPr wrap="none" anchor="ctr"/>
          <a:lstStyle/>
          <a:p>
            <a:endParaRPr lang="en-GB"/>
          </a:p>
        </p:txBody>
      </p:sp>
      <p:sp>
        <p:nvSpPr>
          <p:cNvPr id="5131" name="Rectangle 11"/>
          <p:cNvSpPr>
            <a:spLocks noChangeArrowheads="1"/>
          </p:cNvSpPr>
          <p:nvPr/>
        </p:nvSpPr>
        <p:spPr bwMode="auto">
          <a:xfrm>
            <a:off x="804864" y="1785525"/>
            <a:ext cx="1298575" cy="738187"/>
          </a:xfrm>
          <a:prstGeom prst="rect">
            <a:avLst/>
          </a:prstGeom>
          <a:noFill/>
          <a:ln w="25400">
            <a:noFill/>
            <a:miter lim="800000"/>
            <a:headEnd/>
            <a:tailEnd/>
          </a:ln>
          <a:effectLst/>
        </p:spPr>
        <p:txBody>
          <a:bodyPr wrap="none" lIns="81653" tIns="41596" rIns="81653" bIns="41596">
            <a:spAutoFit/>
          </a:bodyPr>
          <a:lstStyle/>
          <a:p>
            <a:pPr defTabSz="681038"/>
            <a:r>
              <a:rPr lang="en-AU" sz="2100" dirty="0">
                <a:latin typeface="Arial" pitchFamily="34" charset="0"/>
              </a:rPr>
              <a:t>  </a:t>
            </a:r>
            <a:r>
              <a:rPr lang="en-AU" sz="1900" dirty="0">
                <a:latin typeface="Arial" pitchFamily="34" charset="0"/>
              </a:rPr>
              <a:t>detector</a:t>
            </a:r>
          </a:p>
          <a:p>
            <a:pPr defTabSz="681038"/>
            <a:r>
              <a:rPr lang="en-AU" sz="1900" dirty="0">
                <a:latin typeface="Arial" pitchFamily="34" charset="0"/>
              </a:rPr>
              <a:t>(projection)</a:t>
            </a:r>
          </a:p>
        </p:txBody>
      </p:sp>
      <p:sp>
        <p:nvSpPr>
          <p:cNvPr id="5132" name="Rectangle 12"/>
          <p:cNvSpPr>
            <a:spLocks noChangeArrowheads="1"/>
          </p:cNvSpPr>
          <p:nvPr/>
        </p:nvSpPr>
        <p:spPr bwMode="auto">
          <a:xfrm>
            <a:off x="1463676" y="5008574"/>
            <a:ext cx="765175" cy="398462"/>
          </a:xfrm>
          <a:prstGeom prst="rect">
            <a:avLst/>
          </a:prstGeom>
          <a:noFill/>
          <a:ln w="25400">
            <a:noFill/>
            <a:miter lim="800000"/>
            <a:headEnd/>
            <a:tailEnd/>
          </a:ln>
          <a:effectLst/>
        </p:spPr>
        <p:txBody>
          <a:bodyPr wrap="none" lIns="81653" tIns="41596" rIns="81653" bIns="41596">
            <a:spAutoFit/>
          </a:bodyPr>
          <a:lstStyle/>
          <a:p>
            <a:pPr defTabSz="681038"/>
            <a:r>
              <a:rPr lang="en-AU" sz="1900">
                <a:latin typeface="Arial" pitchFamily="34" charset="0"/>
              </a:rPr>
              <a:t>object</a:t>
            </a:r>
          </a:p>
        </p:txBody>
      </p:sp>
      <p:sp>
        <p:nvSpPr>
          <p:cNvPr id="5133" name="Rectangle 13"/>
          <p:cNvSpPr>
            <a:spLocks noChangeArrowheads="1"/>
          </p:cNvSpPr>
          <p:nvPr/>
        </p:nvSpPr>
        <p:spPr bwMode="auto">
          <a:xfrm>
            <a:off x="4746626" y="3021024"/>
            <a:ext cx="1752600" cy="1882775"/>
          </a:xfrm>
          <a:prstGeom prst="rect">
            <a:avLst/>
          </a:prstGeom>
          <a:solidFill>
            <a:srgbClr val="CECECE"/>
          </a:solidFill>
          <a:ln w="12700">
            <a:solidFill>
              <a:srgbClr val="000000"/>
            </a:solidFill>
            <a:miter lim="800000"/>
            <a:headEnd/>
            <a:tailEnd/>
          </a:ln>
          <a:effectLst/>
        </p:spPr>
        <p:txBody>
          <a:bodyPr wrap="none" anchor="ctr"/>
          <a:lstStyle/>
          <a:p>
            <a:endParaRPr lang="en-GB"/>
          </a:p>
        </p:txBody>
      </p:sp>
      <p:sp>
        <p:nvSpPr>
          <p:cNvPr id="5134" name="Oval 14"/>
          <p:cNvSpPr>
            <a:spLocks noChangeArrowheads="1"/>
          </p:cNvSpPr>
          <p:nvPr/>
        </p:nvSpPr>
        <p:spPr bwMode="auto">
          <a:xfrm>
            <a:off x="4818064" y="3324236"/>
            <a:ext cx="1600200" cy="1171575"/>
          </a:xfrm>
          <a:prstGeom prst="ellipse">
            <a:avLst/>
          </a:prstGeom>
          <a:noFill/>
          <a:ln w="12700">
            <a:solidFill>
              <a:schemeClr val="bg2"/>
            </a:solidFill>
            <a:round/>
            <a:headEnd/>
            <a:tailEnd/>
          </a:ln>
          <a:effectLst/>
        </p:spPr>
        <p:txBody>
          <a:bodyPr wrap="none" anchor="ctr"/>
          <a:lstStyle/>
          <a:p>
            <a:endParaRPr lang="en-GB"/>
          </a:p>
        </p:txBody>
      </p:sp>
      <p:sp>
        <p:nvSpPr>
          <p:cNvPr id="5135" name="Line 15"/>
          <p:cNvSpPr>
            <a:spLocks noChangeShapeType="1"/>
          </p:cNvSpPr>
          <p:nvPr/>
        </p:nvSpPr>
        <p:spPr bwMode="auto">
          <a:xfrm>
            <a:off x="5873751" y="1938349"/>
            <a:ext cx="1560513" cy="1633537"/>
          </a:xfrm>
          <a:prstGeom prst="line">
            <a:avLst/>
          </a:prstGeom>
          <a:noFill/>
          <a:ln w="28575">
            <a:solidFill>
              <a:schemeClr val="tx2"/>
            </a:solidFill>
            <a:round/>
            <a:headEnd/>
            <a:tailEnd/>
          </a:ln>
          <a:effectLst/>
        </p:spPr>
        <p:txBody>
          <a:bodyPr wrap="none" anchor="ctr"/>
          <a:lstStyle/>
          <a:p>
            <a:endParaRPr lang="en-GB"/>
          </a:p>
        </p:txBody>
      </p:sp>
      <p:sp>
        <p:nvSpPr>
          <p:cNvPr id="5136" name="Freeform 16"/>
          <p:cNvSpPr>
            <a:spLocks/>
          </p:cNvSpPr>
          <p:nvPr/>
        </p:nvSpPr>
        <p:spPr bwMode="auto">
          <a:xfrm>
            <a:off x="5943601" y="1955811"/>
            <a:ext cx="1538288" cy="1635125"/>
          </a:xfrm>
          <a:custGeom>
            <a:avLst/>
            <a:gdLst/>
            <a:ahLst/>
            <a:cxnLst>
              <a:cxn ang="0">
                <a:pos x="30" y="22"/>
              </a:cxn>
              <a:cxn ang="0">
                <a:pos x="81" y="51"/>
              </a:cxn>
              <a:cxn ang="0">
                <a:pos x="133" y="74"/>
              </a:cxn>
              <a:cxn ang="0">
                <a:pos x="155" y="118"/>
              </a:cxn>
              <a:cxn ang="0">
                <a:pos x="192" y="155"/>
              </a:cxn>
              <a:cxn ang="0">
                <a:pos x="222" y="192"/>
              </a:cxn>
              <a:cxn ang="0">
                <a:pos x="273" y="229"/>
              </a:cxn>
              <a:cxn ang="0">
                <a:pos x="318" y="236"/>
              </a:cxn>
              <a:cxn ang="0">
                <a:pos x="362" y="236"/>
              </a:cxn>
              <a:cxn ang="0">
                <a:pos x="406" y="236"/>
              </a:cxn>
              <a:cxn ang="0">
                <a:pos x="451" y="236"/>
              </a:cxn>
              <a:cxn ang="0">
                <a:pos x="495" y="221"/>
              </a:cxn>
              <a:cxn ang="0">
                <a:pos x="539" y="221"/>
              </a:cxn>
              <a:cxn ang="0">
                <a:pos x="584" y="251"/>
              </a:cxn>
              <a:cxn ang="0">
                <a:pos x="591" y="295"/>
              </a:cxn>
              <a:cxn ang="0">
                <a:pos x="591" y="339"/>
              </a:cxn>
              <a:cxn ang="0">
                <a:pos x="613" y="369"/>
              </a:cxn>
              <a:cxn ang="0">
                <a:pos x="657" y="384"/>
              </a:cxn>
              <a:cxn ang="0">
                <a:pos x="702" y="376"/>
              </a:cxn>
              <a:cxn ang="0">
                <a:pos x="746" y="376"/>
              </a:cxn>
              <a:cxn ang="0">
                <a:pos x="798" y="369"/>
              </a:cxn>
              <a:cxn ang="0">
                <a:pos x="849" y="369"/>
              </a:cxn>
              <a:cxn ang="0">
                <a:pos x="894" y="391"/>
              </a:cxn>
              <a:cxn ang="0">
                <a:pos x="923" y="428"/>
              </a:cxn>
              <a:cxn ang="0">
                <a:pos x="945" y="472"/>
              </a:cxn>
              <a:cxn ang="0">
                <a:pos x="945" y="517"/>
              </a:cxn>
              <a:cxn ang="0">
                <a:pos x="945" y="561"/>
              </a:cxn>
              <a:cxn ang="0">
                <a:pos x="945" y="605"/>
              </a:cxn>
              <a:cxn ang="0">
                <a:pos x="945" y="664"/>
              </a:cxn>
              <a:cxn ang="0">
                <a:pos x="938" y="709"/>
              </a:cxn>
              <a:cxn ang="0">
                <a:pos x="931" y="753"/>
              </a:cxn>
              <a:cxn ang="0">
                <a:pos x="923" y="797"/>
              </a:cxn>
              <a:cxn ang="0">
                <a:pos x="923" y="842"/>
              </a:cxn>
              <a:cxn ang="0">
                <a:pos x="938" y="886"/>
              </a:cxn>
              <a:cxn ang="0">
                <a:pos x="982" y="915"/>
              </a:cxn>
              <a:cxn ang="0">
                <a:pos x="1012" y="960"/>
              </a:cxn>
              <a:cxn ang="0">
                <a:pos x="1049" y="989"/>
              </a:cxn>
            </a:cxnLst>
            <a:rect l="0" t="0" r="r" b="b"/>
            <a:pathLst>
              <a:path w="1050" h="990">
                <a:moveTo>
                  <a:pt x="0" y="0"/>
                </a:moveTo>
                <a:lnTo>
                  <a:pt x="30" y="22"/>
                </a:lnTo>
                <a:lnTo>
                  <a:pt x="52" y="37"/>
                </a:lnTo>
                <a:lnTo>
                  <a:pt x="81" y="51"/>
                </a:lnTo>
                <a:lnTo>
                  <a:pt x="111" y="59"/>
                </a:lnTo>
                <a:lnTo>
                  <a:pt x="133" y="74"/>
                </a:lnTo>
                <a:lnTo>
                  <a:pt x="148" y="96"/>
                </a:lnTo>
                <a:lnTo>
                  <a:pt x="155" y="118"/>
                </a:lnTo>
                <a:lnTo>
                  <a:pt x="170" y="140"/>
                </a:lnTo>
                <a:lnTo>
                  <a:pt x="192" y="155"/>
                </a:lnTo>
                <a:lnTo>
                  <a:pt x="200" y="177"/>
                </a:lnTo>
                <a:lnTo>
                  <a:pt x="222" y="192"/>
                </a:lnTo>
                <a:lnTo>
                  <a:pt x="244" y="206"/>
                </a:lnTo>
                <a:lnTo>
                  <a:pt x="273" y="229"/>
                </a:lnTo>
                <a:lnTo>
                  <a:pt x="296" y="236"/>
                </a:lnTo>
                <a:lnTo>
                  <a:pt x="318" y="236"/>
                </a:lnTo>
                <a:lnTo>
                  <a:pt x="340" y="236"/>
                </a:lnTo>
                <a:lnTo>
                  <a:pt x="362" y="236"/>
                </a:lnTo>
                <a:lnTo>
                  <a:pt x="384" y="236"/>
                </a:lnTo>
                <a:lnTo>
                  <a:pt x="406" y="236"/>
                </a:lnTo>
                <a:lnTo>
                  <a:pt x="429" y="236"/>
                </a:lnTo>
                <a:lnTo>
                  <a:pt x="451" y="236"/>
                </a:lnTo>
                <a:lnTo>
                  <a:pt x="473" y="229"/>
                </a:lnTo>
                <a:lnTo>
                  <a:pt x="495" y="221"/>
                </a:lnTo>
                <a:lnTo>
                  <a:pt x="517" y="221"/>
                </a:lnTo>
                <a:lnTo>
                  <a:pt x="539" y="221"/>
                </a:lnTo>
                <a:lnTo>
                  <a:pt x="561" y="229"/>
                </a:lnTo>
                <a:lnTo>
                  <a:pt x="584" y="251"/>
                </a:lnTo>
                <a:lnTo>
                  <a:pt x="584" y="273"/>
                </a:lnTo>
                <a:lnTo>
                  <a:pt x="591" y="295"/>
                </a:lnTo>
                <a:lnTo>
                  <a:pt x="591" y="317"/>
                </a:lnTo>
                <a:lnTo>
                  <a:pt x="591" y="339"/>
                </a:lnTo>
                <a:lnTo>
                  <a:pt x="591" y="362"/>
                </a:lnTo>
                <a:lnTo>
                  <a:pt x="613" y="369"/>
                </a:lnTo>
                <a:lnTo>
                  <a:pt x="635" y="384"/>
                </a:lnTo>
                <a:lnTo>
                  <a:pt x="657" y="384"/>
                </a:lnTo>
                <a:lnTo>
                  <a:pt x="680" y="384"/>
                </a:lnTo>
                <a:lnTo>
                  <a:pt x="702" y="376"/>
                </a:lnTo>
                <a:lnTo>
                  <a:pt x="724" y="376"/>
                </a:lnTo>
                <a:lnTo>
                  <a:pt x="746" y="376"/>
                </a:lnTo>
                <a:lnTo>
                  <a:pt x="776" y="376"/>
                </a:lnTo>
                <a:lnTo>
                  <a:pt x="798" y="369"/>
                </a:lnTo>
                <a:lnTo>
                  <a:pt x="820" y="369"/>
                </a:lnTo>
                <a:lnTo>
                  <a:pt x="849" y="369"/>
                </a:lnTo>
                <a:lnTo>
                  <a:pt x="872" y="369"/>
                </a:lnTo>
                <a:lnTo>
                  <a:pt x="894" y="391"/>
                </a:lnTo>
                <a:lnTo>
                  <a:pt x="916" y="406"/>
                </a:lnTo>
                <a:lnTo>
                  <a:pt x="923" y="428"/>
                </a:lnTo>
                <a:lnTo>
                  <a:pt x="938" y="450"/>
                </a:lnTo>
                <a:lnTo>
                  <a:pt x="945" y="472"/>
                </a:lnTo>
                <a:lnTo>
                  <a:pt x="945" y="494"/>
                </a:lnTo>
                <a:lnTo>
                  <a:pt x="945" y="517"/>
                </a:lnTo>
                <a:lnTo>
                  <a:pt x="945" y="539"/>
                </a:lnTo>
                <a:lnTo>
                  <a:pt x="945" y="561"/>
                </a:lnTo>
                <a:lnTo>
                  <a:pt x="945" y="583"/>
                </a:lnTo>
                <a:lnTo>
                  <a:pt x="945" y="605"/>
                </a:lnTo>
                <a:lnTo>
                  <a:pt x="945" y="635"/>
                </a:lnTo>
                <a:lnTo>
                  <a:pt x="945" y="664"/>
                </a:lnTo>
                <a:lnTo>
                  <a:pt x="938" y="686"/>
                </a:lnTo>
                <a:lnTo>
                  <a:pt x="938" y="709"/>
                </a:lnTo>
                <a:lnTo>
                  <a:pt x="938" y="731"/>
                </a:lnTo>
                <a:lnTo>
                  <a:pt x="931" y="753"/>
                </a:lnTo>
                <a:lnTo>
                  <a:pt x="931" y="775"/>
                </a:lnTo>
                <a:lnTo>
                  <a:pt x="923" y="797"/>
                </a:lnTo>
                <a:lnTo>
                  <a:pt x="923" y="819"/>
                </a:lnTo>
                <a:lnTo>
                  <a:pt x="923" y="842"/>
                </a:lnTo>
                <a:lnTo>
                  <a:pt x="931" y="864"/>
                </a:lnTo>
                <a:lnTo>
                  <a:pt x="938" y="886"/>
                </a:lnTo>
                <a:lnTo>
                  <a:pt x="960" y="901"/>
                </a:lnTo>
                <a:lnTo>
                  <a:pt x="982" y="915"/>
                </a:lnTo>
                <a:lnTo>
                  <a:pt x="997" y="938"/>
                </a:lnTo>
                <a:lnTo>
                  <a:pt x="1012" y="960"/>
                </a:lnTo>
                <a:lnTo>
                  <a:pt x="1027" y="982"/>
                </a:lnTo>
                <a:lnTo>
                  <a:pt x="1049" y="989"/>
                </a:lnTo>
              </a:path>
            </a:pathLst>
          </a:custGeom>
          <a:noFill/>
          <a:ln w="12700" cap="rnd" cmpd="sng">
            <a:solidFill>
              <a:schemeClr val="tx2"/>
            </a:solidFill>
            <a:prstDash val="solid"/>
            <a:round/>
            <a:headEnd type="none" w="med" len="med"/>
            <a:tailEnd type="none" w="med" len="med"/>
          </a:ln>
          <a:effectLst/>
        </p:spPr>
        <p:txBody>
          <a:bodyPr/>
          <a:lstStyle/>
          <a:p>
            <a:endParaRPr lang="en-GB"/>
          </a:p>
        </p:txBody>
      </p:sp>
      <p:sp>
        <p:nvSpPr>
          <p:cNvPr id="5137" name="Line 17"/>
          <p:cNvSpPr>
            <a:spLocks noChangeShapeType="1"/>
          </p:cNvSpPr>
          <p:nvPr/>
        </p:nvSpPr>
        <p:spPr bwMode="auto">
          <a:xfrm flipH="1">
            <a:off x="5394326" y="3084524"/>
            <a:ext cx="1517650" cy="1816100"/>
          </a:xfrm>
          <a:prstGeom prst="line">
            <a:avLst/>
          </a:prstGeom>
          <a:noFill/>
          <a:ln w="28575">
            <a:solidFill>
              <a:schemeClr val="tx1"/>
            </a:solidFill>
            <a:round/>
            <a:headEnd/>
            <a:tailEnd type="triangle" w="med" len="med"/>
          </a:ln>
          <a:effectLst/>
        </p:spPr>
        <p:txBody>
          <a:bodyPr wrap="none" anchor="ctr"/>
          <a:lstStyle/>
          <a:p>
            <a:endParaRPr lang="en-GB"/>
          </a:p>
        </p:txBody>
      </p:sp>
      <p:sp>
        <p:nvSpPr>
          <p:cNvPr id="5138" name="Rectangle 18"/>
          <p:cNvSpPr>
            <a:spLocks noChangeArrowheads="1"/>
          </p:cNvSpPr>
          <p:nvPr/>
        </p:nvSpPr>
        <p:spPr bwMode="auto">
          <a:xfrm>
            <a:off x="6664326" y="3878274"/>
            <a:ext cx="1157288" cy="711200"/>
          </a:xfrm>
          <a:prstGeom prst="rect">
            <a:avLst/>
          </a:prstGeom>
          <a:noFill/>
          <a:ln w="12700">
            <a:noFill/>
            <a:miter lim="800000"/>
            <a:headEnd/>
            <a:tailEnd/>
          </a:ln>
          <a:effectLst/>
        </p:spPr>
        <p:txBody>
          <a:bodyPr wrap="none" lIns="87816" tIns="43138" rIns="87816" bIns="43138">
            <a:spAutoFit/>
          </a:bodyPr>
          <a:lstStyle/>
          <a:p>
            <a:pPr algn="ctr" defTabSz="739775"/>
            <a:r>
              <a:rPr lang="en-AU" sz="1900">
                <a:latin typeface="Arial" pitchFamily="34" charset="0"/>
              </a:rPr>
              <a:t>back</a:t>
            </a:r>
          </a:p>
          <a:p>
            <a:pPr algn="ctr" defTabSz="739775"/>
            <a:r>
              <a:rPr lang="en-AU" sz="1900">
                <a:latin typeface="Arial" pitchFamily="34" charset="0"/>
              </a:rPr>
              <a:t>projection</a:t>
            </a:r>
          </a:p>
        </p:txBody>
      </p:sp>
      <p:sp>
        <p:nvSpPr>
          <p:cNvPr id="5139" name="Rectangle 19"/>
          <p:cNvSpPr>
            <a:spLocks noChangeArrowheads="1"/>
          </p:cNvSpPr>
          <p:nvPr/>
        </p:nvSpPr>
        <p:spPr bwMode="auto">
          <a:xfrm>
            <a:off x="4786314" y="5000636"/>
            <a:ext cx="1603375" cy="401638"/>
          </a:xfrm>
          <a:prstGeom prst="rect">
            <a:avLst/>
          </a:prstGeom>
          <a:noFill/>
          <a:ln w="12700">
            <a:noFill/>
            <a:miter lim="800000"/>
            <a:headEnd/>
            <a:tailEnd/>
          </a:ln>
          <a:effectLst/>
        </p:spPr>
        <p:txBody>
          <a:bodyPr wrap="none" lIns="87816" tIns="43138" rIns="87816" bIns="43138">
            <a:spAutoFit/>
          </a:bodyPr>
          <a:lstStyle/>
          <a:p>
            <a:pPr defTabSz="739775"/>
            <a:r>
              <a:rPr lang="en-AU" sz="1900">
                <a:latin typeface="Arial" pitchFamily="34" charset="0"/>
              </a:rPr>
              <a:t>reconstruction</a:t>
            </a:r>
          </a:p>
        </p:txBody>
      </p:sp>
      <p:sp>
        <p:nvSpPr>
          <p:cNvPr id="5140" name="Oval 20"/>
          <p:cNvSpPr>
            <a:spLocks noChangeArrowheads="1"/>
          </p:cNvSpPr>
          <p:nvPr/>
        </p:nvSpPr>
        <p:spPr bwMode="auto">
          <a:xfrm>
            <a:off x="2078039" y="4038611"/>
            <a:ext cx="171450" cy="192088"/>
          </a:xfrm>
          <a:prstGeom prst="ellipse">
            <a:avLst/>
          </a:prstGeom>
          <a:solidFill>
            <a:schemeClr val="tx1"/>
          </a:solidFill>
          <a:ln w="12700">
            <a:noFill/>
            <a:round/>
            <a:headEnd/>
            <a:tailEnd/>
          </a:ln>
          <a:effectLst/>
        </p:spPr>
        <p:txBody>
          <a:bodyPr wrap="none" anchor="ctr"/>
          <a:lstStyle/>
          <a:p>
            <a:endParaRPr lang="en-GB"/>
          </a:p>
        </p:txBody>
      </p:sp>
      <p:sp>
        <p:nvSpPr>
          <p:cNvPr id="23" name="TextBox 22"/>
          <p:cNvSpPr txBox="1"/>
          <p:nvPr/>
        </p:nvSpPr>
        <p:spPr>
          <a:xfrm>
            <a:off x="1077914" y="5565213"/>
            <a:ext cx="7643866" cy="1200329"/>
          </a:xfrm>
          <a:prstGeom prst="rect">
            <a:avLst/>
          </a:prstGeom>
          <a:noFill/>
        </p:spPr>
        <p:txBody>
          <a:bodyPr wrap="square" rtlCol="0">
            <a:spAutoFit/>
          </a:bodyPr>
          <a:lstStyle/>
          <a:p>
            <a:pPr marL="285750" indent="-285750">
              <a:buFont typeface="Arial" panose="020B0604020202020204" pitchFamily="34" charset="0"/>
              <a:buChar char="•"/>
            </a:pPr>
            <a:r>
              <a:rPr lang="en-GB" dirty="0"/>
              <a:t>Acquisition: we only know direction of detected photons</a:t>
            </a:r>
          </a:p>
          <a:p>
            <a:pPr marL="285750" indent="-285750">
              <a:buFont typeface="Arial" panose="020B0604020202020204" pitchFamily="34" charset="0"/>
              <a:buChar char="•"/>
            </a:pPr>
            <a:r>
              <a:rPr lang="en-GB" dirty="0"/>
              <a:t>Reconstruction: photon could have originated anywhere along the back-projected line; assign counts along line with equal probability, proportional to detected counts (back projection)</a:t>
            </a:r>
          </a:p>
        </p:txBody>
      </p:sp>
      <p:sp>
        <p:nvSpPr>
          <p:cNvPr id="3" name="Title 2"/>
          <p:cNvSpPr>
            <a:spLocks noGrp="1"/>
          </p:cNvSpPr>
          <p:nvPr>
            <p:ph type="title"/>
          </p:nvPr>
        </p:nvSpPr>
        <p:spPr/>
        <p:txBody>
          <a:bodyPr/>
          <a:lstStyle/>
          <a:p>
            <a:r>
              <a:rPr lang="en-GB" dirty="0"/>
              <a:t>1</a:t>
            </a:r>
            <a:r>
              <a:rPr lang="en-GB" baseline="30000" dirty="0"/>
              <a:t>st</a:t>
            </a:r>
            <a:r>
              <a:rPr lang="en-GB" dirty="0"/>
              <a:t> attempt at Reconstruction: </a:t>
            </a:r>
            <a:r>
              <a:rPr lang="en-GB" dirty="0" err="1"/>
              <a:t>backprojection</a:t>
            </a:r>
            <a:endParaRPr lang="en-GB" dirty="0"/>
          </a:p>
        </p:txBody>
      </p:sp>
    </p:spTree>
    <p:extLst>
      <p:ext uri="{BB962C8B-B14F-4D97-AF65-F5344CB8AC3E}">
        <p14:creationId xmlns:p14="http://schemas.microsoft.com/office/powerpoint/2010/main" val="3371499481"/>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2" name="Group 22"/>
          <p:cNvGrpSpPr>
            <a:grpSpLocks noChangeAspect="1"/>
          </p:cNvGrpSpPr>
          <p:nvPr/>
        </p:nvGrpSpPr>
        <p:grpSpPr bwMode="auto">
          <a:xfrm>
            <a:off x="1477220" y="1432352"/>
            <a:ext cx="6720581" cy="2663561"/>
            <a:chOff x="960" y="1417"/>
            <a:chExt cx="4249" cy="1684"/>
          </a:xfrm>
        </p:grpSpPr>
        <p:sp>
          <p:nvSpPr>
            <p:cNvPr id="373" name="AutoShape 21"/>
            <p:cNvSpPr>
              <a:spLocks noChangeAspect="1" noChangeArrowheads="1" noTextEdit="1"/>
            </p:cNvSpPr>
            <p:nvPr/>
          </p:nvSpPr>
          <p:spPr bwMode="auto">
            <a:xfrm>
              <a:off x="960" y="1417"/>
              <a:ext cx="4249" cy="1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374" name="Group 223"/>
            <p:cNvGrpSpPr>
              <a:grpSpLocks/>
            </p:cNvGrpSpPr>
            <p:nvPr/>
          </p:nvGrpSpPr>
          <p:grpSpPr bwMode="auto">
            <a:xfrm>
              <a:off x="960" y="1417"/>
              <a:ext cx="4249" cy="1684"/>
              <a:chOff x="960" y="1417"/>
              <a:chExt cx="4249" cy="1684"/>
            </a:xfrm>
          </p:grpSpPr>
          <p:sp>
            <p:nvSpPr>
              <p:cNvPr id="531" name="Rectangle 23"/>
              <p:cNvSpPr>
                <a:spLocks noChangeArrowheads="1"/>
              </p:cNvSpPr>
              <p:nvPr/>
            </p:nvSpPr>
            <p:spPr bwMode="auto">
              <a:xfrm>
                <a:off x="960" y="1417"/>
                <a:ext cx="4249" cy="16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32" name="Line 24"/>
              <p:cNvSpPr>
                <a:spLocks noChangeShapeType="1"/>
              </p:cNvSpPr>
              <p:nvPr/>
            </p:nvSpPr>
            <p:spPr bwMode="auto">
              <a:xfrm flipV="1">
                <a:off x="1432"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3" name="Rectangle 26"/>
              <p:cNvSpPr>
                <a:spLocks noChangeArrowheads="1"/>
              </p:cNvSpPr>
              <p:nvPr/>
            </p:nvSpPr>
            <p:spPr bwMode="auto">
              <a:xfrm>
                <a:off x="1451"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-3</a:t>
                </a:r>
                <a:endParaRPr kumimoji="1" lang="en-GB" sz="2400" b="1" dirty="0">
                  <a:solidFill>
                    <a:srgbClr val="85582B"/>
                  </a:solidFill>
                  <a:latin typeface="Times New Roman" pitchFamily="18" charset="0"/>
                </a:endParaRPr>
              </a:p>
            </p:txBody>
          </p:sp>
          <p:sp>
            <p:nvSpPr>
              <p:cNvPr id="534" name="Line 27"/>
              <p:cNvSpPr>
                <a:spLocks noChangeShapeType="1"/>
              </p:cNvSpPr>
              <p:nvPr/>
            </p:nvSpPr>
            <p:spPr bwMode="auto">
              <a:xfrm flipV="1">
                <a:off x="1620"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5" name="Rectangle 29"/>
              <p:cNvSpPr>
                <a:spLocks noChangeArrowheads="1"/>
              </p:cNvSpPr>
              <p:nvPr/>
            </p:nvSpPr>
            <p:spPr bwMode="auto">
              <a:xfrm>
                <a:off x="1639"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-2</a:t>
                </a:r>
                <a:endParaRPr kumimoji="1" lang="en-GB" sz="2400" b="1" dirty="0">
                  <a:solidFill>
                    <a:srgbClr val="85582B"/>
                  </a:solidFill>
                  <a:latin typeface="Times New Roman" pitchFamily="18" charset="0"/>
                </a:endParaRPr>
              </a:p>
            </p:txBody>
          </p:sp>
          <p:sp>
            <p:nvSpPr>
              <p:cNvPr id="536" name="Line 30"/>
              <p:cNvSpPr>
                <a:spLocks noChangeShapeType="1"/>
              </p:cNvSpPr>
              <p:nvPr/>
            </p:nvSpPr>
            <p:spPr bwMode="auto">
              <a:xfrm flipV="1">
                <a:off x="1808"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7" name="Rectangle 32"/>
              <p:cNvSpPr>
                <a:spLocks noChangeArrowheads="1"/>
              </p:cNvSpPr>
              <p:nvPr/>
            </p:nvSpPr>
            <p:spPr bwMode="auto">
              <a:xfrm>
                <a:off x="1826"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-1</a:t>
                </a:r>
                <a:endParaRPr kumimoji="1" lang="en-GB" sz="2400" b="1" dirty="0">
                  <a:solidFill>
                    <a:srgbClr val="85582B"/>
                  </a:solidFill>
                  <a:latin typeface="Times New Roman" pitchFamily="18" charset="0"/>
                </a:endParaRPr>
              </a:p>
            </p:txBody>
          </p:sp>
          <p:sp>
            <p:nvSpPr>
              <p:cNvPr id="538" name="Line 33"/>
              <p:cNvSpPr>
                <a:spLocks noChangeShapeType="1"/>
              </p:cNvSpPr>
              <p:nvPr/>
            </p:nvSpPr>
            <p:spPr bwMode="auto">
              <a:xfrm flipV="1">
                <a:off x="1995"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39" name="Rectangle 34"/>
              <p:cNvSpPr>
                <a:spLocks noChangeArrowheads="1"/>
              </p:cNvSpPr>
              <p:nvPr/>
            </p:nvSpPr>
            <p:spPr bwMode="auto">
              <a:xfrm>
                <a:off x="1995"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540" name="Line 35"/>
              <p:cNvSpPr>
                <a:spLocks noChangeShapeType="1"/>
              </p:cNvSpPr>
              <p:nvPr/>
            </p:nvSpPr>
            <p:spPr bwMode="auto">
              <a:xfrm flipV="1">
                <a:off x="2183"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1" name="Rectangle 36"/>
              <p:cNvSpPr>
                <a:spLocks noChangeArrowheads="1"/>
              </p:cNvSpPr>
              <p:nvPr/>
            </p:nvSpPr>
            <p:spPr bwMode="auto">
              <a:xfrm>
                <a:off x="2183"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542" name="Line 37"/>
              <p:cNvSpPr>
                <a:spLocks noChangeShapeType="1"/>
              </p:cNvSpPr>
              <p:nvPr/>
            </p:nvSpPr>
            <p:spPr bwMode="auto">
              <a:xfrm flipV="1">
                <a:off x="2371"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3" name="Rectangle 38"/>
              <p:cNvSpPr>
                <a:spLocks noChangeArrowheads="1"/>
              </p:cNvSpPr>
              <p:nvPr/>
            </p:nvSpPr>
            <p:spPr bwMode="auto">
              <a:xfrm>
                <a:off x="2371"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544" name="Line 39"/>
              <p:cNvSpPr>
                <a:spLocks noChangeShapeType="1"/>
              </p:cNvSpPr>
              <p:nvPr/>
            </p:nvSpPr>
            <p:spPr bwMode="auto">
              <a:xfrm flipV="1">
                <a:off x="2553"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5" name="Rectangle 40"/>
              <p:cNvSpPr>
                <a:spLocks noChangeArrowheads="1"/>
              </p:cNvSpPr>
              <p:nvPr/>
            </p:nvSpPr>
            <p:spPr bwMode="auto">
              <a:xfrm>
                <a:off x="2559"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546" name="Line 41"/>
              <p:cNvSpPr>
                <a:spLocks noChangeShapeType="1"/>
              </p:cNvSpPr>
              <p:nvPr/>
            </p:nvSpPr>
            <p:spPr bwMode="auto">
              <a:xfrm flipV="1">
                <a:off x="146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7" name="Line 42"/>
              <p:cNvSpPr>
                <a:spLocks noChangeShapeType="1"/>
              </p:cNvSpPr>
              <p:nvPr/>
            </p:nvSpPr>
            <p:spPr bwMode="auto">
              <a:xfrm flipV="1">
                <a:off x="150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8" name="Line 43"/>
              <p:cNvSpPr>
                <a:spLocks noChangeShapeType="1"/>
              </p:cNvSpPr>
              <p:nvPr/>
            </p:nvSpPr>
            <p:spPr bwMode="auto">
              <a:xfrm flipV="1">
                <a:off x="154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49" name="Line 44"/>
              <p:cNvSpPr>
                <a:spLocks noChangeShapeType="1"/>
              </p:cNvSpPr>
              <p:nvPr/>
            </p:nvSpPr>
            <p:spPr bwMode="auto">
              <a:xfrm flipV="1">
                <a:off x="158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0" name="Line 45"/>
              <p:cNvSpPr>
                <a:spLocks noChangeShapeType="1"/>
              </p:cNvSpPr>
              <p:nvPr/>
            </p:nvSpPr>
            <p:spPr bwMode="auto">
              <a:xfrm flipV="1">
                <a:off x="165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1" name="Line 46"/>
              <p:cNvSpPr>
                <a:spLocks noChangeShapeType="1"/>
              </p:cNvSpPr>
              <p:nvPr/>
            </p:nvSpPr>
            <p:spPr bwMode="auto">
              <a:xfrm flipV="1">
                <a:off x="169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2" name="Line 47"/>
              <p:cNvSpPr>
                <a:spLocks noChangeShapeType="1"/>
              </p:cNvSpPr>
              <p:nvPr/>
            </p:nvSpPr>
            <p:spPr bwMode="auto">
              <a:xfrm flipV="1">
                <a:off x="1728"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3" name="Line 48"/>
              <p:cNvSpPr>
                <a:spLocks noChangeShapeType="1"/>
              </p:cNvSpPr>
              <p:nvPr/>
            </p:nvSpPr>
            <p:spPr bwMode="auto">
              <a:xfrm flipV="1">
                <a:off x="1768"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4" name="Line 49"/>
              <p:cNvSpPr>
                <a:spLocks noChangeShapeType="1"/>
              </p:cNvSpPr>
              <p:nvPr/>
            </p:nvSpPr>
            <p:spPr bwMode="auto">
              <a:xfrm flipV="1">
                <a:off x="184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5" name="Line 50"/>
              <p:cNvSpPr>
                <a:spLocks noChangeShapeType="1"/>
              </p:cNvSpPr>
              <p:nvPr/>
            </p:nvSpPr>
            <p:spPr bwMode="auto">
              <a:xfrm flipV="1">
                <a:off x="188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6" name="Line 51"/>
              <p:cNvSpPr>
                <a:spLocks noChangeShapeType="1"/>
              </p:cNvSpPr>
              <p:nvPr/>
            </p:nvSpPr>
            <p:spPr bwMode="auto">
              <a:xfrm flipV="1">
                <a:off x="191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7" name="Line 52"/>
              <p:cNvSpPr>
                <a:spLocks noChangeShapeType="1"/>
              </p:cNvSpPr>
              <p:nvPr/>
            </p:nvSpPr>
            <p:spPr bwMode="auto">
              <a:xfrm flipV="1">
                <a:off x="195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8" name="Line 53"/>
              <p:cNvSpPr>
                <a:spLocks noChangeShapeType="1"/>
              </p:cNvSpPr>
              <p:nvPr/>
            </p:nvSpPr>
            <p:spPr bwMode="auto">
              <a:xfrm flipV="1">
                <a:off x="202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59" name="Line 54"/>
              <p:cNvSpPr>
                <a:spLocks noChangeShapeType="1"/>
              </p:cNvSpPr>
              <p:nvPr/>
            </p:nvSpPr>
            <p:spPr bwMode="auto">
              <a:xfrm flipV="1">
                <a:off x="206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0" name="Line 55"/>
              <p:cNvSpPr>
                <a:spLocks noChangeShapeType="1"/>
              </p:cNvSpPr>
              <p:nvPr/>
            </p:nvSpPr>
            <p:spPr bwMode="auto">
              <a:xfrm flipV="1">
                <a:off x="210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1" name="Line 56"/>
              <p:cNvSpPr>
                <a:spLocks noChangeShapeType="1"/>
              </p:cNvSpPr>
              <p:nvPr/>
            </p:nvSpPr>
            <p:spPr bwMode="auto">
              <a:xfrm flipV="1">
                <a:off x="214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2" name="Line 57"/>
              <p:cNvSpPr>
                <a:spLocks noChangeShapeType="1"/>
              </p:cNvSpPr>
              <p:nvPr/>
            </p:nvSpPr>
            <p:spPr bwMode="auto">
              <a:xfrm flipV="1">
                <a:off x="221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3" name="Line 58"/>
              <p:cNvSpPr>
                <a:spLocks noChangeShapeType="1"/>
              </p:cNvSpPr>
              <p:nvPr/>
            </p:nvSpPr>
            <p:spPr bwMode="auto">
              <a:xfrm flipV="1">
                <a:off x="225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4" name="Line 59"/>
              <p:cNvSpPr>
                <a:spLocks noChangeShapeType="1"/>
              </p:cNvSpPr>
              <p:nvPr/>
            </p:nvSpPr>
            <p:spPr bwMode="auto">
              <a:xfrm flipV="1">
                <a:off x="229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5" name="Line 60"/>
              <p:cNvSpPr>
                <a:spLocks noChangeShapeType="1"/>
              </p:cNvSpPr>
              <p:nvPr/>
            </p:nvSpPr>
            <p:spPr bwMode="auto">
              <a:xfrm flipV="1">
                <a:off x="233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6" name="Line 61"/>
              <p:cNvSpPr>
                <a:spLocks noChangeShapeType="1"/>
              </p:cNvSpPr>
              <p:nvPr/>
            </p:nvSpPr>
            <p:spPr bwMode="auto">
              <a:xfrm flipV="1">
                <a:off x="240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7" name="Line 62"/>
              <p:cNvSpPr>
                <a:spLocks noChangeShapeType="1"/>
              </p:cNvSpPr>
              <p:nvPr/>
            </p:nvSpPr>
            <p:spPr bwMode="auto">
              <a:xfrm flipV="1">
                <a:off x="244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8" name="Line 63"/>
              <p:cNvSpPr>
                <a:spLocks noChangeShapeType="1"/>
              </p:cNvSpPr>
              <p:nvPr/>
            </p:nvSpPr>
            <p:spPr bwMode="auto">
              <a:xfrm flipV="1">
                <a:off x="247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9" name="Line 64"/>
              <p:cNvSpPr>
                <a:spLocks noChangeShapeType="1"/>
              </p:cNvSpPr>
              <p:nvPr/>
            </p:nvSpPr>
            <p:spPr bwMode="auto">
              <a:xfrm flipV="1">
                <a:off x="251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0" name="Line 65"/>
              <p:cNvSpPr>
                <a:spLocks noChangeShapeType="1"/>
              </p:cNvSpPr>
              <p:nvPr/>
            </p:nvSpPr>
            <p:spPr bwMode="auto">
              <a:xfrm>
                <a:off x="1409" y="2788"/>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1" name="Rectangle 66"/>
              <p:cNvSpPr>
                <a:spLocks noChangeArrowheads="1"/>
              </p:cNvSpPr>
              <p:nvPr/>
            </p:nvSpPr>
            <p:spPr bwMode="auto">
              <a:xfrm>
                <a:off x="1970" y="2824"/>
                <a:ext cx="62" cy="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spcBef>
                    <a:spcPct val="50000"/>
                  </a:spcBef>
                </a:pPr>
                <a:r>
                  <a:rPr kumimoji="1" lang="en-GB" sz="2400" dirty="0">
                    <a:solidFill>
                      <a:srgbClr val="000000"/>
                    </a:solidFill>
                    <a:latin typeface="Times New Roman" pitchFamily="18" charset="0"/>
                  </a:rPr>
                  <a:t>x</a:t>
                </a:r>
                <a:endParaRPr kumimoji="1" lang="en-GB" sz="2400" b="1" dirty="0">
                  <a:solidFill>
                    <a:srgbClr val="85582B"/>
                  </a:solidFill>
                  <a:latin typeface="Times New Roman" pitchFamily="18" charset="0"/>
                </a:endParaRPr>
              </a:p>
            </p:txBody>
          </p:sp>
          <p:sp>
            <p:nvSpPr>
              <p:cNvPr id="572" name="Line 67"/>
              <p:cNvSpPr>
                <a:spLocks noChangeShapeType="1"/>
              </p:cNvSpPr>
              <p:nvPr/>
            </p:nvSpPr>
            <p:spPr bwMode="auto">
              <a:xfrm>
                <a:off x="1409" y="276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3" name="Rectangle 69"/>
              <p:cNvSpPr>
                <a:spLocks noChangeArrowheads="1"/>
              </p:cNvSpPr>
              <p:nvPr/>
            </p:nvSpPr>
            <p:spPr bwMode="auto">
              <a:xfrm>
                <a:off x="1354" y="2720"/>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-3</a:t>
                </a:r>
                <a:endParaRPr kumimoji="1" lang="en-GB" sz="2400" b="1" dirty="0">
                  <a:solidFill>
                    <a:srgbClr val="85582B"/>
                  </a:solidFill>
                  <a:latin typeface="Times New Roman" pitchFamily="18" charset="0"/>
                </a:endParaRPr>
              </a:p>
            </p:txBody>
          </p:sp>
          <p:sp>
            <p:nvSpPr>
              <p:cNvPr id="574" name="Line 70"/>
              <p:cNvSpPr>
                <a:spLocks noChangeShapeType="1"/>
              </p:cNvSpPr>
              <p:nvPr/>
            </p:nvSpPr>
            <p:spPr bwMode="auto">
              <a:xfrm>
                <a:off x="1409" y="2578"/>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5" name="Rectangle 71"/>
              <p:cNvSpPr>
                <a:spLocks noChangeArrowheads="1"/>
              </p:cNvSpPr>
              <p:nvPr/>
            </p:nvSpPr>
            <p:spPr bwMode="auto">
              <a:xfrm>
                <a:off x="1338" y="2526"/>
                <a:ext cx="0"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endParaRPr kumimoji="1" lang="en-GB" sz="2400" b="1" dirty="0">
                  <a:solidFill>
                    <a:srgbClr val="85582B"/>
                  </a:solidFill>
                  <a:latin typeface="Times New Roman" pitchFamily="18" charset="0"/>
                </a:endParaRPr>
              </a:p>
            </p:txBody>
          </p:sp>
          <p:sp>
            <p:nvSpPr>
              <p:cNvPr id="576" name="Rectangle 72"/>
              <p:cNvSpPr>
                <a:spLocks noChangeArrowheads="1"/>
              </p:cNvSpPr>
              <p:nvPr/>
            </p:nvSpPr>
            <p:spPr bwMode="auto">
              <a:xfrm>
                <a:off x="1354" y="2532"/>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-2</a:t>
                </a:r>
                <a:endParaRPr kumimoji="1" lang="en-GB" sz="2400" b="1" dirty="0">
                  <a:solidFill>
                    <a:srgbClr val="85582B"/>
                  </a:solidFill>
                  <a:latin typeface="Times New Roman" pitchFamily="18" charset="0"/>
                </a:endParaRPr>
              </a:p>
            </p:txBody>
          </p:sp>
          <p:sp>
            <p:nvSpPr>
              <p:cNvPr id="577" name="Line 73"/>
              <p:cNvSpPr>
                <a:spLocks noChangeShapeType="1"/>
              </p:cNvSpPr>
              <p:nvPr/>
            </p:nvSpPr>
            <p:spPr bwMode="auto">
              <a:xfrm>
                <a:off x="1409" y="239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8" name="Rectangle 75"/>
              <p:cNvSpPr>
                <a:spLocks noChangeArrowheads="1"/>
              </p:cNvSpPr>
              <p:nvPr/>
            </p:nvSpPr>
            <p:spPr bwMode="auto">
              <a:xfrm>
                <a:off x="1354" y="2344"/>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-1</a:t>
                </a:r>
                <a:endParaRPr kumimoji="1" lang="en-GB" sz="2400" b="1" dirty="0">
                  <a:solidFill>
                    <a:srgbClr val="85582B"/>
                  </a:solidFill>
                  <a:latin typeface="Times New Roman" pitchFamily="18" charset="0"/>
                </a:endParaRPr>
              </a:p>
            </p:txBody>
          </p:sp>
          <p:sp>
            <p:nvSpPr>
              <p:cNvPr id="579" name="Line 76"/>
              <p:cNvSpPr>
                <a:spLocks noChangeShapeType="1"/>
              </p:cNvSpPr>
              <p:nvPr/>
            </p:nvSpPr>
            <p:spPr bwMode="auto">
              <a:xfrm>
                <a:off x="1409" y="220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0" name="Rectangle 77"/>
              <p:cNvSpPr>
                <a:spLocks noChangeArrowheads="1"/>
              </p:cNvSpPr>
              <p:nvPr/>
            </p:nvSpPr>
            <p:spPr bwMode="auto">
              <a:xfrm>
                <a:off x="1364" y="215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581" name="Line 78"/>
              <p:cNvSpPr>
                <a:spLocks noChangeShapeType="1"/>
              </p:cNvSpPr>
              <p:nvPr/>
            </p:nvSpPr>
            <p:spPr bwMode="auto">
              <a:xfrm>
                <a:off x="1409" y="2014"/>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2" name="Rectangle 79"/>
              <p:cNvSpPr>
                <a:spLocks noChangeArrowheads="1"/>
              </p:cNvSpPr>
              <p:nvPr/>
            </p:nvSpPr>
            <p:spPr bwMode="auto">
              <a:xfrm>
                <a:off x="1364" y="1969"/>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583" name="Line 80"/>
              <p:cNvSpPr>
                <a:spLocks noChangeShapeType="1"/>
              </p:cNvSpPr>
              <p:nvPr/>
            </p:nvSpPr>
            <p:spPr bwMode="auto">
              <a:xfrm>
                <a:off x="1409" y="182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4" name="Rectangle 81"/>
              <p:cNvSpPr>
                <a:spLocks noChangeArrowheads="1"/>
              </p:cNvSpPr>
              <p:nvPr/>
            </p:nvSpPr>
            <p:spPr bwMode="auto">
              <a:xfrm>
                <a:off x="1364" y="178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585" name="Line 82"/>
              <p:cNvSpPr>
                <a:spLocks noChangeShapeType="1"/>
              </p:cNvSpPr>
              <p:nvPr/>
            </p:nvSpPr>
            <p:spPr bwMode="auto">
              <a:xfrm>
                <a:off x="1409" y="163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6" name="Rectangle 83"/>
              <p:cNvSpPr>
                <a:spLocks noChangeArrowheads="1"/>
              </p:cNvSpPr>
              <p:nvPr/>
            </p:nvSpPr>
            <p:spPr bwMode="auto">
              <a:xfrm>
                <a:off x="1364" y="159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587" name="Line 84"/>
              <p:cNvSpPr>
                <a:spLocks noChangeShapeType="1"/>
              </p:cNvSpPr>
              <p:nvPr/>
            </p:nvSpPr>
            <p:spPr bwMode="auto">
              <a:xfrm>
                <a:off x="1409" y="272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8" name="Line 85"/>
              <p:cNvSpPr>
                <a:spLocks noChangeShapeType="1"/>
              </p:cNvSpPr>
              <p:nvPr/>
            </p:nvSpPr>
            <p:spPr bwMode="auto">
              <a:xfrm>
                <a:off x="1409" y="26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9" name="Line 86"/>
              <p:cNvSpPr>
                <a:spLocks noChangeShapeType="1"/>
              </p:cNvSpPr>
              <p:nvPr/>
            </p:nvSpPr>
            <p:spPr bwMode="auto">
              <a:xfrm>
                <a:off x="1409" y="265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0" name="Line 87"/>
              <p:cNvSpPr>
                <a:spLocks noChangeShapeType="1"/>
              </p:cNvSpPr>
              <p:nvPr/>
            </p:nvSpPr>
            <p:spPr bwMode="auto">
              <a:xfrm>
                <a:off x="1409" y="261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1" name="Line 88"/>
              <p:cNvSpPr>
                <a:spLocks noChangeShapeType="1"/>
              </p:cNvSpPr>
              <p:nvPr/>
            </p:nvSpPr>
            <p:spPr bwMode="auto">
              <a:xfrm>
                <a:off x="1409" y="253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2" name="Line 89"/>
              <p:cNvSpPr>
                <a:spLocks noChangeShapeType="1"/>
              </p:cNvSpPr>
              <p:nvPr/>
            </p:nvSpPr>
            <p:spPr bwMode="auto">
              <a:xfrm>
                <a:off x="1409" y="250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3" name="Line 90"/>
              <p:cNvSpPr>
                <a:spLocks noChangeShapeType="1"/>
              </p:cNvSpPr>
              <p:nvPr/>
            </p:nvSpPr>
            <p:spPr bwMode="auto">
              <a:xfrm>
                <a:off x="1409" y="246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4" name="Line 91"/>
              <p:cNvSpPr>
                <a:spLocks noChangeShapeType="1"/>
              </p:cNvSpPr>
              <p:nvPr/>
            </p:nvSpPr>
            <p:spPr bwMode="auto">
              <a:xfrm>
                <a:off x="1409" y="242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5" name="Line 92"/>
              <p:cNvSpPr>
                <a:spLocks noChangeShapeType="1"/>
              </p:cNvSpPr>
              <p:nvPr/>
            </p:nvSpPr>
            <p:spPr bwMode="auto">
              <a:xfrm>
                <a:off x="1409" y="235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6" name="Line 93"/>
              <p:cNvSpPr>
                <a:spLocks noChangeShapeType="1"/>
              </p:cNvSpPr>
              <p:nvPr/>
            </p:nvSpPr>
            <p:spPr bwMode="auto">
              <a:xfrm>
                <a:off x="1409" y="231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7" name="Line 94"/>
              <p:cNvSpPr>
                <a:spLocks noChangeShapeType="1"/>
              </p:cNvSpPr>
              <p:nvPr/>
            </p:nvSpPr>
            <p:spPr bwMode="auto">
              <a:xfrm>
                <a:off x="1409" y="227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8" name="Line 95"/>
              <p:cNvSpPr>
                <a:spLocks noChangeShapeType="1"/>
              </p:cNvSpPr>
              <p:nvPr/>
            </p:nvSpPr>
            <p:spPr bwMode="auto">
              <a:xfrm>
                <a:off x="1409" y="223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9" name="Line 96"/>
              <p:cNvSpPr>
                <a:spLocks noChangeShapeType="1"/>
              </p:cNvSpPr>
              <p:nvPr/>
            </p:nvSpPr>
            <p:spPr bwMode="auto">
              <a:xfrm>
                <a:off x="1409" y="216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0" name="Line 97"/>
              <p:cNvSpPr>
                <a:spLocks noChangeShapeType="1"/>
              </p:cNvSpPr>
              <p:nvPr/>
            </p:nvSpPr>
            <p:spPr bwMode="auto">
              <a:xfrm>
                <a:off x="1409" y="212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1" name="Line 98"/>
              <p:cNvSpPr>
                <a:spLocks noChangeShapeType="1"/>
              </p:cNvSpPr>
              <p:nvPr/>
            </p:nvSpPr>
            <p:spPr bwMode="auto">
              <a:xfrm>
                <a:off x="1409" y="208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2" name="Line 99"/>
              <p:cNvSpPr>
                <a:spLocks noChangeShapeType="1"/>
              </p:cNvSpPr>
              <p:nvPr/>
            </p:nvSpPr>
            <p:spPr bwMode="auto">
              <a:xfrm>
                <a:off x="1409" y="205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3" name="Line 100"/>
              <p:cNvSpPr>
                <a:spLocks noChangeShapeType="1"/>
              </p:cNvSpPr>
              <p:nvPr/>
            </p:nvSpPr>
            <p:spPr bwMode="auto">
              <a:xfrm>
                <a:off x="1409" y="19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4" name="Line 101"/>
              <p:cNvSpPr>
                <a:spLocks noChangeShapeType="1"/>
              </p:cNvSpPr>
              <p:nvPr/>
            </p:nvSpPr>
            <p:spPr bwMode="auto">
              <a:xfrm>
                <a:off x="1409" y="194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5" name="Line 102"/>
              <p:cNvSpPr>
                <a:spLocks noChangeShapeType="1"/>
              </p:cNvSpPr>
              <p:nvPr/>
            </p:nvSpPr>
            <p:spPr bwMode="auto">
              <a:xfrm>
                <a:off x="1409" y="190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6" name="Line 103"/>
              <p:cNvSpPr>
                <a:spLocks noChangeShapeType="1"/>
              </p:cNvSpPr>
              <p:nvPr/>
            </p:nvSpPr>
            <p:spPr bwMode="auto">
              <a:xfrm>
                <a:off x="1409" y="186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7" name="Line 104"/>
              <p:cNvSpPr>
                <a:spLocks noChangeShapeType="1"/>
              </p:cNvSpPr>
              <p:nvPr/>
            </p:nvSpPr>
            <p:spPr bwMode="auto">
              <a:xfrm>
                <a:off x="1409" y="178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8" name="Line 105"/>
              <p:cNvSpPr>
                <a:spLocks noChangeShapeType="1"/>
              </p:cNvSpPr>
              <p:nvPr/>
            </p:nvSpPr>
            <p:spPr bwMode="auto">
              <a:xfrm>
                <a:off x="1409" y="175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9" name="Line 106"/>
              <p:cNvSpPr>
                <a:spLocks noChangeShapeType="1"/>
              </p:cNvSpPr>
              <p:nvPr/>
            </p:nvSpPr>
            <p:spPr bwMode="auto">
              <a:xfrm>
                <a:off x="1409" y="171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0" name="Line 107"/>
              <p:cNvSpPr>
                <a:spLocks noChangeShapeType="1"/>
              </p:cNvSpPr>
              <p:nvPr/>
            </p:nvSpPr>
            <p:spPr bwMode="auto">
              <a:xfrm>
                <a:off x="1409" y="167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1" name="Line 108"/>
              <p:cNvSpPr>
                <a:spLocks noChangeShapeType="1"/>
              </p:cNvSpPr>
              <p:nvPr/>
            </p:nvSpPr>
            <p:spPr bwMode="auto">
              <a:xfrm flipV="1">
                <a:off x="1409"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2" name="Rectangle 109"/>
              <p:cNvSpPr>
                <a:spLocks noChangeArrowheads="1"/>
              </p:cNvSpPr>
              <p:nvPr/>
            </p:nvSpPr>
            <p:spPr bwMode="auto">
              <a:xfrm rot="16200000">
                <a:off x="1161" y="2077"/>
                <a:ext cx="84"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dirty="0">
                    <a:solidFill>
                      <a:srgbClr val="000000"/>
                    </a:solidFill>
                    <a:latin typeface="Times New Roman" pitchFamily="18" charset="0"/>
                  </a:rPr>
                  <a:t>y</a:t>
                </a:r>
                <a:endParaRPr kumimoji="1" lang="en-GB" sz="4400" b="1" dirty="0">
                  <a:solidFill>
                    <a:srgbClr val="85582B"/>
                  </a:solidFill>
                  <a:latin typeface="Times New Roman" pitchFamily="18" charset="0"/>
                </a:endParaRPr>
              </a:p>
            </p:txBody>
          </p:sp>
          <p:sp>
            <p:nvSpPr>
              <p:cNvPr id="613" name="Line 110"/>
              <p:cNvSpPr>
                <a:spLocks noChangeShapeType="1"/>
              </p:cNvSpPr>
              <p:nvPr/>
            </p:nvSpPr>
            <p:spPr bwMode="auto">
              <a:xfrm flipV="1">
                <a:off x="143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4" name="Line 111"/>
              <p:cNvSpPr>
                <a:spLocks noChangeShapeType="1"/>
              </p:cNvSpPr>
              <p:nvPr/>
            </p:nvSpPr>
            <p:spPr bwMode="auto">
              <a:xfrm flipV="1">
                <a:off x="162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5" name="Line 112"/>
              <p:cNvSpPr>
                <a:spLocks noChangeShapeType="1"/>
              </p:cNvSpPr>
              <p:nvPr/>
            </p:nvSpPr>
            <p:spPr bwMode="auto">
              <a:xfrm flipV="1">
                <a:off x="180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6" name="Line 113"/>
              <p:cNvSpPr>
                <a:spLocks noChangeShapeType="1"/>
              </p:cNvSpPr>
              <p:nvPr/>
            </p:nvSpPr>
            <p:spPr bwMode="auto">
              <a:xfrm flipV="1">
                <a:off x="199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7" name="Line 114"/>
              <p:cNvSpPr>
                <a:spLocks noChangeShapeType="1"/>
              </p:cNvSpPr>
              <p:nvPr/>
            </p:nvSpPr>
            <p:spPr bwMode="auto">
              <a:xfrm flipV="1">
                <a:off x="218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8" name="Line 115"/>
              <p:cNvSpPr>
                <a:spLocks noChangeShapeType="1"/>
              </p:cNvSpPr>
              <p:nvPr/>
            </p:nvSpPr>
            <p:spPr bwMode="auto">
              <a:xfrm flipV="1">
                <a:off x="237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9" name="Line 116"/>
              <p:cNvSpPr>
                <a:spLocks noChangeShapeType="1"/>
              </p:cNvSpPr>
              <p:nvPr/>
            </p:nvSpPr>
            <p:spPr bwMode="auto">
              <a:xfrm flipV="1">
                <a:off x="255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0" name="Line 117"/>
              <p:cNvSpPr>
                <a:spLocks noChangeShapeType="1"/>
              </p:cNvSpPr>
              <p:nvPr/>
            </p:nvSpPr>
            <p:spPr bwMode="auto">
              <a:xfrm flipV="1">
                <a:off x="146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1" name="Line 118"/>
              <p:cNvSpPr>
                <a:spLocks noChangeShapeType="1"/>
              </p:cNvSpPr>
              <p:nvPr/>
            </p:nvSpPr>
            <p:spPr bwMode="auto">
              <a:xfrm flipV="1">
                <a:off x="150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2" name="Line 119"/>
              <p:cNvSpPr>
                <a:spLocks noChangeShapeType="1"/>
              </p:cNvSpPr>
              <p:nvPr/>
            </p:nvSpPr>
            <p:spPr bwMode="auto">
              <a:xfrm flipV="1">
                <a:off x="154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3" name="Line 120"/>
              <p:cNvSpPr>
                <a:spLocks noChangeShapeType="1"/>
              </p:cNvSpPr>
              <p:nvPr/>
            </p:nvSpPr>
            <p:spPr bwMode="auto">
              <a:xfrm flipV="1">
                <a:off x="158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4" name="Line 121"/>
              <p:cNvSpPr>
                <a:spLocks noChangeShapeType="1"/>
              </p:cNvSpPr>
              <p:nvPr/>
            </p:nvSpPr>
            <p:spPr bwMode="auto">
              <a:xfrm flipV="1">
                <a:off x="165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5" name="Line 122"/>
              <p:cNvSpPr>
                <a:spLocks noChangeShapeType="1"/>
              </p:cNvSpPr>
              <p:nvPr/>
            </p:nvSpPr>
            <p:spPr bwMode="auto">
              <a:xfrm flipV="1">
                <a:off x="169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6" name="Line 123"/>
              <p:cNvSpPr>
                <a:spLocks noChangeShapeType="1"/>
              </p:cNvSpPr>
              <p:nvPr/>
            </p:nvSpPr>
            <p:spPr bwMode="auto">
              <a:xfrm flipV="1">
                <a:off x="172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7" name="Line 124"/>
              <p:cNvSpPr>
                <a:spLocks noChangeShapeType="1"/>
              </p:cNvSpPr>
              <p:nvPr/>
            </p:nvSpPr>
            <p:spPr bwMode="auto">
              <a:xfrm flipV="1">
                <a:off x="176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8" name="Line 125"/>
              <p:cNvSpPr>
                <a:spLocks noChangeShapeType="1"/>
              </p:cNvSpPr>
              <p:nvPr/>
            </p:nvSpPr>
            <p:spPr bwMode="auto">
              <a:xfrm flipV="1">
                <a:off x="184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9" name="Line 126"/>
              <p:cNvSpPr>
                <a:spLocks noChangeShapeType="1"/>
              </p:cNvSpPr>
              <p:nvPr/>
            </p:nvSpPr>
            <p:spPr bwMode="auto">
              <a:xfrm flipV="1">
                <a:off x="188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0" name="Line 127"/>
              <p:cNvSpPr>
                <a:spLocks noChangeShapeType="1"/>
              </p:cNvSpPr>
              <p:nvPr/>
            </p:nvSpPr>
            <p:spPr bwMode="auto">
              <a:xfrm flipV="1">
                <a:off x="191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1" name="Line 128"/>
              <p:cNvSpPr>
                <a:spLocks noChangeShapeType="1"/>
              </p:cNvSpPr>
              <p:nvPr/>
            </p:nvSpPr>
            <p:spPr bwMode="auto">
              <a:xfrm flipV="1">
                <a:off x="195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2" name="Line 129"/>
              <p:cNvSpPr>
                <a:spLocks noChangeShapeType="1"/>
              </p:cNvSpPr>
              <p:nvPr/>
            </p:nvSpPr>
            <p:spPr bwMode="auto">
              <a:xfrm flipV="1">
                <a:off x="202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3" name="Line 130"/>
              <p:cNvSpPr>
                <a:spLocks noChangeShapeType="1"/>
              </p:cNvSpPr>
              <p:nvPr/>
            </p:nvSpPr>
            <p:spPr bwMode="auto">
              <a:xfrm flipV="1">
                <a:off x="206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4" name="Line 131"/>
              <p:cNvSpPr>
                <a:spLocks noChangeShapeType="1"/>
              </p:cNvSpPr>
              <p:nvPr/>
            </p:nvSpPr>
            <p:spPr bwMode="auto">
              <a:xfrm flipV="1">
                <a:off x="210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5" name="Line 132"/>
              <p:cNvSpPr>
                <a:spLocks noChangeShapeType="1"/>
              </p:cNvSpPr>
              <p:nvPr/>
            </p:nvSpPr>
            <p:spPr bwMode="auto">
              <a:xfrm flipV="1">
                <a:off x="214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6" name="Line 133"/>
              <p:cNvSpPr>
                <a:spLocks noChangeShapeType="1"/>
              </p:cNvSpPr>
              <p:nvPr/>
            </p:nvSpPr>
            <p:spPr bwMode="auto">
              <a:xfrm flipV="1">
                <a:off x="221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7" name="Line 134"/>
              <p:cNvSpPr>
                <a:spLocks noChangeShapeType="1"/>
              </p:cNvSpPr>
              <p:nvPr/>
            </p:nvSpPr>
            <p:spPr bwMode="auto">
              <a:xfrm flipV="1">
                <a:off x="225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8" name="Line 135"/>
              <p:cNvSpPr>
                <a:spLocks noChangeShapeType="1"/>
              </p:cNvSpPr>
              <p:nvPr/>
            </p:nvSpPr>
            <p:spPr bwMode="auto">
              <a:xfrm flipV="1">
                <a:off x="229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39" name="Line 136"/>
              <p:cNvSpPr>
                <a:spLocks noChangeShapeType="1"/>
              </p:cNvSpPr>
              <p:nvPr/>
            </p:nvSpPr>
            <p:spPr bwMode="auto">
              <a:xfrm flipV="1">
                <a:off x="233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0" name="Line 137"/>
              <p:cNvSpPr>
                <a:spLocks noChangeShapeType="1"/>
              </p:cNvSpPr>
              <p:nvPr/>
            </p:nvSpPr>
            <p:spPr bwMode="auto">
              <a:xfrm flipV="1">
                <a:off x="240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1" name="Line 138"/>
              <p:cNvSpPr>
                <a:spLocks noChangeShapeType="1"/>
              </p:cNvSpPr>
              <p:nvPr/>
            </p:nvSpPr>
            <p:spPr bwMode="auto">
              <a:xfrm flipV="1">
                <a:off x="244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2" name="Line 139"/>
              <p:cNvSpPr>
                <a:spLocks noChangeShapeType="1"/>
              </p:cNvSpPr>
              <p:nvPr/>
            </p:nvSpPr>
            <p:spPr bwMode="auto">
              <a:xfrm flipV="1">
                <a:off x="247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3" name="Line 140"/>
              <p:cNvSpPr>
                <a:spLocks noChangeShapeType="1"/>
              </p:cNvSpPr>
              <p:nvPr/>
            </p:nvSpPr>
            <p:spPr bwMode="auto">
              <a:xfrm flipV="1">
                <a:off x="251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4" name="Line 141"/>
              <p:cNvSpPr>
                <a:spLocks noChangeShapeType="1"/>
              </p:cNvSpPr>
              <p:nvPr/>
            </p:nvSpPr>
            <p:spPr bwMode="auto">
              <a:xfrm>
                <a:off x="1409" y="1616"/>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5" name="Line 142"/>
              <p:cNvSpPr>
                <a:spLocks noChangeShapeType="1"/>
              </p:cNvSpPr>
              <p:nvPr/>
            </p:nvSpPr>
            <p:spPr bwMode="auto">
              <a:xfrm>
                <a:off x="2570" y="2765"/>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6" name="Line 143"/>
              <p:cNvSpPr>
                <a:spLocks noChangeShapeType="1"/>
              </p:cNvSpPr>
              <p:nvPr/>
            </p:nvSpPr>
            <p:spPr bwMode="auto">
              <a:xfrm>
                <a:off x="2570" y="2578"/>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7" name="Line 144"/>
              <p:cNvSpPr>
                <a:spLocks noChangeShapeType="1"/>
              </p:cNvSpPr>
              <p:nvPr/>
            </p:nvSpPr>
            <p:spPr bwMode="auto">
              <a:xfrm>
                <a:off x="2570" y="2390"/>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8" name="Line 145"/>
              <p:cNvSpPr>
                <a:spLocks noChangeShapeType="1"/>
              </p:cNvSpPr>
              <p:nvPr/>
            </p:nvSpPr>
            <p:spPr bwMode="auto">
              <a:xfrm>
                <a:off x="2570" y="2202"/>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9" name="Line 146"/>
              <p:cNvSpPr>
                <a:spLocks noChangeShapeType="1"/>
              </p:cNvSpPr>
              <p:nvPr/>
            </p:nvSpPr>
            <p:spPr bwMode="auto">
              <a:xfrm>
                <a:off x="2570" y="2014"/>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0" name="Line 147"/>
              <p:cNvSpPr>
                <a:spLocks noChangeShapeType="1"/>
              </p:cNvSpPr>
              <p:nvPr/>
            </p:nvSpPr>
            <p:spPr bwMode="auto">
              <a:xfrm>
                <a:off x="2570" y="1827"/>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1" name="Line 148"/>
              <p:cNvSpPr>
                <a:spLocks noChangeShapeType="1"/>
              </p:cNvSpPr>
              <p:nvPr/>
            </p:nvSpPr>
            <p:spPr bwMode="auto">
              <a:xfrm>
                <a:off x="2570" y="1639"/>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2" name="Line 149"/>
              <p:cNvSpPr>
                <a:spLocks noChangeShapeType="1"/>
              </p:cNvSpPr>
              <p:nvPr/>
            </p:nvSpPr>
            <p:spPr bwMode="auto">
              <a:xfrm>
                <a:off x="2575" y="272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3" name="Line 150"/>
              <p:cNvSpPr>
                <a:spLocks noChangeShapeType="1"/>
              </p:cNvSpPr>
              <p:nvPr/>
            </p:nvSpPr>
            <p:spPr bwMode="auto">
              <a:xfrm>
                <a:off x="2575" y="26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4" name="Line 151"/>
              <p:cNvSpPr>
                <a:spLocks noChangeShapeType="1"/>
              </p:cNvSpPr>
              <p:nvPr/>
            </p:nvSpPr>
            <p:spPr bwMode="auto">
              <a:xfrm>
                <a:off x="2575" y="265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5" name="Line 152"/>
              <p:cNvSpPr>
                <a:spLocks noChangeShapeType="1"/>
              </p:cNvSpPr>
              <p:nvPr/>
            </p:nvSpPr>
            <p:spPr bwMode="auto">
              <a:xfrm>
                <a:off x="2575" y="261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6" name="Line 153"/>
              <p:cNvSpPr>
                <a:spLocks noChangeShapeType="1"/>
              </p:cNvSpPr>
              <p:nvPr/>
            </p:nvSpPr>
            <p:spPr bwMode="auto">
              <a:xfrm>
                <a:off x="2575" y="253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7" name="Line 154"/>
              <p:cNvSpPr>
                <a:spLocks noChangeShapeType="1"/>
              </p:cNvSpPr>
              <p:nvPr/>
            </p:nvSpPr>
            <p:spPr bwMode="auto">
              <a:xfrm>
                <a:off x="2575" y="250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8" name="Line 155"/>
              <p:cNvSpPr>
                <a:spLocks noChangeShapeType="1"/>
              </p:cNvSpPr>
              <p:nvPr/>
            </p:nvSpPr>
            <p:spPr bwMode="auto">
              <a:xfrm>
                <a:off x="2575" y="246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59" name="Line 156"/>
              <p:cNvSpPr>
                <a:spLocks noChangeShapeType="1"/>
              </p:cNvSpPr>
              <p:nvPr/>
            </p:nvSpPr>
            <p:spPr bwMode="auto">
              <a:xfrm>
                <a:off x="2575" y="242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0" name="Line 157"/>
              <p:cNvSpPr>
                <a:spLocks noChangeShapeType="1"/>
              </p:cNvSpPr>
              <p:nvPr/>
            </p:nvSpPr>
            <p:spPr bwMode="auto">
              <a:xfrm>
                <a:off x="2575" y="235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1" name="Line 158"/>
              <p:cNvSpPr>
                <a:spLocks noChangeShapeType="1"/>
              </p:cNvSpPr>
              <p:nvPr/>
            </p:nvSpPr>
            <p:spPr bwMode="auto">
              <a:xfrm>
                <a:off x="2575" y="231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2" name="Line 159"/>
              <p:cNvSpPr>
                <a:spLocks noChangeShapeType="1"/>
              </p:cNvSpPr>
              <p:nvPr/>
            </p:nvSpPr>
            <p:spPr bwMode="auto">
              <a:xfrm>
                <a:off x="2575" y="227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3" name="Line 160"/>
              <p:cNvSpPr>
                <a:spLocks noChangeShapeType="1"/>
              </p:cNvSpPr>
              <p:nvPr/>
            </p:nvSpPr>
            <p:spPr bwMode="auto">
              <a:xfrm>
                <a:off x="2575" y="223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4" name="Line 161"/>
              <p:cNvSpPr>
                <a:spLocks noChangeShapeType="1"/>
              </p:cNvSpPr>
              <p:nvPr/>
            </p:nvSpPr>
            <p:spPr bwMode="auto">
              <a:xfrm>
                <a:off x="2575" y="216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5" name="Line 162"/>
              <p:cNvSpPr>
                <a:spLocks noChangeShapeType="1"/>
              </p:cNvSpPr>
              <p:nvPr/>
            </p:nvSpPr>
            <p:spPr bwMode="auto">
              <a:xfrm>
                <a:off x="2575" y="212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6" name="Line 163"/>
              <p:cNvSpPr>
                <a:spLocks noChangeShapeType="1"/>
              </p:cNvSpPr>
              <p:nvPr/>
            </p:nvSpPr>
            <p:spPr bwMode="auto">
              <a:xfrm>
                <a:off x="2575" y="208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7" name="Line 164"/>
              <p:cNvSpPr>
                <a:spLocks noChangeShapeType="1"/>
              </p:cNvSpPr>
              <p:nvPr/>
            </p:nvSpPr>
            <p:spPr bwMode="auto">
              <a:xfrm>
                <a:off x="2575" y="205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8" name="Line 165"/>
              <p:cNvSpPr>
                <a:spLocks noChangeShapeType="1"/>
              </p:cNvSpPr>
              <p:nvPr/>
            </p:nvSpPr>
            <p:spPr bwMode="auto">
              <a:xfrm>
                <a:off x="2575" y="19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9" name="Line 166"/>
              <p:cNvSpPr>
                <a:spLocks noChangeShapeType="1"/>
              </p:cNvSpPr>
              <p:nvPr/>
            </p:nvSpPr>
            <p:spPr bwMode="auto">
              <a:xfrm>
                <a:off x="2575" y="194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0" name="Line 167"/>
              <p:cNvSpPr>
                <a:spLocks noChangeShapeType="1"/>
              </p:cNvSpPr>
              <p:nvPr/>
            </p:nvSpPr>
            <p:spPr bwMode="auto">
              <a:xfrm>
                <a:off x="2575" y="190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1" name="Line 168"/>
              <p:cNvSpPr>
                <a:spLocks noChangeShapeType="1"/>
              </p:cNvSpPr>
              <p:nvPr/>
            </p:nvSpPr>
            <p:spPr bwMode="auto">
              <a:xfrm>
                <a:off x="2575" y="186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2" name="Line 169"/>
              <p:cNvSpPr>
                <a:spLocks noChangeShapeType="1"/>
              </p:cNvSpPr>
              <p:nvPr/>
            </p:nvSpPr>
            <p:spPr bwMode="auto">
              <a:xfrm>
                <a:off x="2575" y="178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3" name="Line 170"/>
              <p:cNvSpPr>
                <a:spLocks noChangeShapeType="1"/>
              </p:cNvSpPr>
              <p:nvPr/>
            </p:nvSpPr>
            <p:spPr bwMode="auto">
              <a:xfrm>
                <a:off x="2575" y="175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4" name="Line 171"/>
              <p:cNvSpPr>
                <a:spLocks noChangeShapeType="1"/>
              </p:cNvSpPr>
              <p:nvPr/>
            </p:nvSpPr>
            <p:spPr bwMode="auto">
              <a:xfrm>
                <a:off x="2575" y="171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5" name="Line 172"/>
              <p:cNvSpPr>
                <a:spLocks noChangeShapeType="1"/>
              </p:cNvSpPr>
              <p:nvPr/>
            </p:nvSpPr>
            <p:spPr bwMode="auto">
              <a:xfrm>
                <a:off x="2575" y="167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6" name="Line 173"/>
              <p:cNvSpPr>
                <a:spLocks noChangeShapeType="1"/>
              </p:cNvSpPr>
              <p:nvPr/>
            </p:nvSpPr>
            <p:spPr bwMode="auto">
              <a:xfrm flipV="1">
                <a:off x="2575"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7" name="Rectangle 174"/>
              <p:cNvSpPr>
                <a:spLocks noChangeArrowheads="1"/>
              </p:cNvSpPr>
              <p:nvPr/>
            </p:nvSpPr>
            <p:spPr bwMode="auto">
              <a:xfrm>
                <a:off x="1864" y="1431"/>
                <a:ext cx="3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dirty="0">
                    <a:solidFill>
                      <a:srgbClr val="000000"/>
                    </a:solidFill>
                  </a:rPr>
                  <a:t>Image</a:t>
                </a:r>
                <a:endParaRPr kumimoji="1" lang="en-GB" sz="3200" b="1" dirty="0">
                  <a:solidFill>
                    <a:srgbClr val="85582B"/>
                  </a:solidFill>
                  <a:latin typeface="Times New Roman" pitchFamily="18" charset="0"/>
                </a:endParaRPr>
              </a:p>
            </p:txBody>
          </p:sp>
          <p:pic>
            <p:nvPicPr>
              <p:cNvPr id="678" name="Picture 1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 y="1639"/>
                <a:ext cx="1126" cy="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9" name="Rectangle 176"/>
              <p:cNvSpPr>
                <a:spLocks noChangeArrowheads="1"/>
              </p:cNvSpPr>
              <p:nvPr/>
            </p:nvSpPr>
            <p:spPr bwMode="auto">
              <a:xfrm>
                <a:off x="2712" y="1838"/>
                <a:ext cx="227" cy="9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0" name="Rectangle 177"/>
              <p:cNvSpPr>
                <a:spLocks noChangeArrowheads="1"/>
              </p:cNvSpPr>
              <p:nvPr/>
            </p:nvSpPr>
            <p:spPr bwMode="auto">
              <a:xfrm>
                <a:off x="2672" y="1798"/>
                <a:ext cx="228" cy="9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1" name="Rectangle 178"/>
              <p:cNvSpPr>
                <a:spLocks noChangeArrowheads="1"/>
              </p:cNvSpPr>
              <p:nvPr/>
            </p:nvSpPr>
            <p:spPr bwMode="auto">
              <a:xfrm>
                <a:off x="2672" y="1798"/>
                <a:ext cx="228" cy="9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682" name="Rectangle 179"/>
              <p:cNvSpPr>
                <a:spLocks noChangeArrowheads="1"/>
              </p:cNvSpPr>
              <p:nvPr/>
            </p:nvSpPr>
            <p:spPr bwMode="auto">
              <a:xfrm>
                <a:off x="2718" y="2600"/>
                <a:ext cx="22" cy="3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3" name="Rectangle 180"/>
              <p:cNvSpPr>
                <a:spLocks noChangeArrowheads="1"/>
              </p:cNvSpPr>
              <p:nvPr/>
            </p:nvSpPr>
            <p:spPr bwMode="auto">
              <a:xfrm>
                <a:off x="2776" y="2572"/>
                <a:ext cx="6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684" name="Rectangle 181"/>
              <p:cNvSpPr>
                <a:spLocks noChangeArrowheads="1"/>
              </p:cNvSpPr>
              <p:nvPr/>
            </p:nvSpPr>
            <p:spPr bwMode="auto">
              <a:xfrm>
                <a:off x="2718" y="2561"/>
                <a:ext cx="22" cy="39"/>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5" name="Rectangle 182"/>
              <p:cNvSpPr>
                <a:spLocks noChangeArrowheads="1"/>
              </p:cNvSpPr>
              <p:nvPr/>
            </p:nvSpPr>
            <p:spPr bwMode="auto">
              <a:xfrm>
                <a:off x="2718" y="2521"/>
                <a:ext cx="22" cy="40"/>
              </a:xfrm>
              <a:prstGeom prst="rect">
                <a:avLst/>
              </a:prstGeom>
              <a:solidFill>
                <a:srgbClr val="1A1A1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6" name="Rectangle 183"/>
              <p:cNvSpPr>
                <a:spLocks noChangeArrowheads="1"/>
              </p:cNvSpPr>
              <p:nvPr/>
            </p:nvSpPr>
            <p:spPr bwMode="auto">
              <a:xfrm>
                <a:off x="2718" y="2481"/>
                <a:ext cx="22" cy="4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7" name="Rectangle 184"/>
              <p:cNvSpPr>
                <a:spLocks noChangeArrowheads="1"/>
              </p:cNvSpPr>
              <p:nvPr/>
            </p:nvSpPr>
            <p:spPr bwMode="auto">
              <a:xfrm>
                <a:off x="2718" y="2447"/>
                <a:ext cx="22" cy="34"/>
              </a:xfrm>
              <a:prstGeom prst="rect">
                <a:avLst/>
              </a:prstGeom>
              <a:solidFill>
                <a:srgbClr val="36363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8" name="Rectangle 185"/>
              <p:cNvSpPr>
                <a:spLocks noChangeArrowheads="1"/>
              </p:cNvSpPr>
              <p:nvPr/>
            </p:nvSpPr>
            <p:spPr bwMode="auto">
              <a:xfrm>
                <a:off x="2718" y="2407"/>
                <a:ext cx="22" cy="40"/>
              </a:xfrm>
              <a:prstGeom prst="rect">
                <a:avLst/>
              </a:prstGeom>
              <a:solidFill>
                <a:srgbClr val="4343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89" name="Rectangle 186"/>
              <p:cNvSpPr>
                <a:spLocks noChangeArrowheads="1"/>
              </p:cNvSpPr>
              <p:nvPr/>
            </p:nvSpPr>
            <p:spPr bwMode="auto">
              <a:xfrm>
                <a:off x="2718" y="2367"/>
                <a:ext cx="22" cy="40"/>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0" name="Rectangle 187"/>
              <p:cNvSpPr>
                <a:spLocks noChangeArrowheads="1"/>
              </p:cNvSpPr>
              <p:nvPr/>
            </p:nvSpPr>
            <p:spPr bwMode="auto">
              <a:xfrm>
                <a:off x="2718" y="2333"/>
                <a:ext cx="22" cy="34"/>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1" name="Rectangle 188"/>
              <p:cNvSpPr>
                <a:spLocks noChangeArrowheads="1"/>
              </p:cNvSpPr>
              <p:nvPr/>
            </p:nvSpPr>
            <p:spPr bwMode="auto">
              <a:xfrm>
                <a:off x="2718" y="2293"/>
                <a:ext cx="22" cy="40"/>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2" name="Rectangle 189"/>
              <p:cNvSpPr>
                <a:spLocks noChangeArrowheads="1"/>
              </p:cNvSpPr>
              <p:nvPr/>
            </p:nvSpPr>
            <p:spPr bwMode="auto">
              <a:xfrm>
                <a:off x="2718" y="2253"/>
                <a:ext cx="22" cy="40"/>
              </a:xfrm>
              <a:prstGeom prst="rect">
                <a:avLst/>
              </a:prstGeom>
              <a:solidFill>
                <a:srgbClr val="7979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3" name="Rectangle 190"/>
              <p:cNvSpPr>
                <a:spLocks noChangeArrowheads="1"/>
              </p:cNvSpPr>
              <p:nvPr/>
            </p:nvSpPr>
            <p:spPr bwMode="auto">
              <a:xfrm>
                <a:off x="2718" y="2219"/>
                <a:ext cx="22" cy="34"/>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4" name="Rectangle 191"/>
              <p:cNvSpPr>
                <a:spLocks noChangeArrowheads="1"/>
              </p:cNvSpPr>
              <p:nvPr/>
            </p:nvSpPr>
            <p:spPr bwMode="auto">
              <a:xfrm>
                <a:off x="2718" y="2179"/>
                <a:ext cx="22" cy="40"/>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5" name="Rectangle 192"/>
              <p:cNvSpPr>
                <a:spLocks noChangeArrowheads="1"/>
              </p:cNvSpPr>
              <p:nvPr/>
            </p:nvSpPr>
            <p:spPr bwMode="auto">
              <a:xfrm>
                <a:off x="2718" y="2140"/>
                <a:ext cx="22" cy="3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6" name="Rectangle 193"/>
              <p:cNvSpPr>
                <a:spLocks noChangeArrowheads="1"/>
              </p:cNvSpPr>
              <p:nvPr/>
            </p:nvSpPr>
            <p:spPr bwMode="auto">
              <a:xfrm>
                <a:off x="2718" y="2100"/>
                <a:ext cx="22" cy="40"/>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7" name="Rectangle 194"/>
              <p:cNvSpPr>
                <a:spLocks noChangeArrowheads="1"/>
              </p:cNvSpPr>
              <p:nvPr/>
            </p:nvSpPr>
            <p:spPr bwMode="auto">
              <a:xfrm>
                <a:off x="2718" y="2066"/>
                <a:ext cx="22" cy="34"/>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8" name="Rectangle 195"/>
              <p:cNvSpPr>
                <a:spLocks noChangeArrowheads="1"/>
              </p:cNvSpPr>
              <p:nvPr/>
            </p:nvSpPr>
            <p:spPr bwMode="auto">
              <a:xfrm>
                <a:off x="2718" y="2026"/>
                <a:ext cx="22" cy="40"/>
              </a:xfrm>
              <a:prstGeom prst="rect">
                <a:avLst/>
              </a:prstGeom>
              <a:solidFill>
                <a:srgbClr val="C9C9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699" name="Rectangle 196"/>
              <p:cNvSpPr>
                <a:spLocks noChangeArrowheads="1"/>
              </p:cNvSpPr>
              <p:nvPr/>
            </p:nvSpPr>
            <p:spPr bwMode="auto">
              <a:xfrm>
                <a:off x="2718" y="1986"/>
                <a:ext cx="22" cy="40"/>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700" name="Rectangle 197"/>
              <p:cNvSpPr>
                <a:spLocks noChangeArrowheads="1"/>
              </p:cNvSpPr>
              <p:nvPr/>
            </p:nvSpPr>
            <p:spPr bwMode="auto">
              <a:xfrm>
                <a:off x="2718" y="1952"/>
                <a:ext cx="22" cy="34"/>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701" name="Rectangle 198"/>
              <p:cNvSpPr>
                <a:spLocks noChangeArrowheads="1"/>
              </p:cNvSpPr>
              <p:nvPr/>
            </p:nvSpPr>
            <p:spPr bwMode="auto">
              <a:xfrm>
                <a:off x="2718" y="1912"/>
                <a:ext cx="22" cy="4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702" name="Rectangle 199"/>
              <p:cNvSpPr>
                <a:spLocks noChangeArrowheads="1"/>
              </p:cNvSpPr>
              <p:nvPr/>
            </p:nvSpPr>
            <p:spPr bwMode="auto">
              <a:xfrm>
                <a:off x="2718" y="1872"/>
                <a:ext cx="22" cy="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703" name="Rectangle 200"/>
              <p:cNvSpPr>
                <a:spLocks noChangeArrowheads="1"/>
              </p:cNvSpPr>
              <p:nvPr/>
            </p:nvSpPr>
            <p:spPr bwMode="auto">
              <a:xfrm>
                <a:off x="2776" y="1849"/>
                <a:ext cx="6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704" name="Line 201"/>
              <p:cNvSpPr>
                <a:spLocks noChangeShapeType="1"/>
              </p:cNvSpPr>
              <p:nvPr/>
            </p:nvSpPr>
            <p:spPr bwMode="auto">
              <a:xfrm flipV="1">
                <a:off x="3548"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5" name="Rectangle 203"/>
              <p:cNvSpPr>
                <a:spLocks noChangeArrowheads="1"/>
              </p:cNvSpPr>
              <p:nvPr/>
            </p:nvSpPr>
            <p:spPr bwMode="auto">
              <a:xfrm>
                <a:off x="3567"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-3</a:t>
                </a:r>
                <a:endParaRPr kumimoji="1" lang="en-GB" sz="2400" b="1" dirty="0">
                  <a:solidFill>
                    <a:srgbClr val="85582B"/>
                  </a:solidFill>
                  <a:latin typeface="Times New Roman" pitchFamily="18" charset="0"/>
                </a:endParaRPr>
              </a:p>
            </p:txBody>
          </p:sp>
          <p:sp>
            <p:nvSpPr>
              <p:cNvPr id="706" name="Line 204"/>
              <p:cNvSpPr>
                <a:spLocks noChangeShapeType="1"/>
              </p:cNvSpPr>
              <p:nvPr/>
            </p:nvSpPr>
            <p:spPr bwMode="auto">
              <a:xfrm flipV="1">
                <a:off x="3736"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7" name="Rectangle 206"/>
              <p:cNvSpPr>
                <a:spLocks noChangeArrowheads="1"/>
              </p:cNvSpPr>
              <p:nvPr/>
            </p:nvSpPr>
            <p:spPr bwMode="auto">
              <a:xfrm>
                <a:off x="3754"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-2</a:t>
                </a:r>
                <a:endParaRPr kumimoji="1" lang="en-GB" sz="2400" b="1" dirty="0">
                  <a:solidFill>
                    <a:srgbClr val="85582B"/>
                  </a:solidFill>
                  <a:latin typeface="Times New Roman" pitchFamily="18" charset="0"/>
                </a:endParaRPr>
              </a:p>
            </p:txBody>
          </p:sp>
          <p:sp>
            <p:nvSpPr>
              <p:cNvPr id="708" name="Line 207"/>
              <p:cNvSpPr>
                <a:spLocks noChangeShapeType="1"/>
              </p:cNvSpPr>
              <p:nvPr/>
            </p:nvSpPr>
            <p:spPr bwMode="auto">
              <a:xfrm flipV="1">
                <a:off x="3923"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9" name="Rectangle 209"/>
              <p:cNvSpPr>
                <a:spLocks noChangeArrowheads="1"/>
              </p:cNvSpPr>
              <p:nvPr/>
            </p:nvSpPr>
            <p:spPr bwMode="auto">
              <a:xfrm>
                <a:off x="3942"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-1</a:t>
                </a:r>
                <a:endParaRPr kumimoji="1" lang="en-GB" sz="2400" b="1" dirty="0">
                  <a:solidFill>
                    <a:srgbClr val="85582B"/>
                  </a:solidFill>
                  <a:latin typeface="Times New Roman" pitchFamily="18" charset="0"/>
                </a:endParaRPr>
              </a:p>
            </p:txBody>
          </p:sp>
          <p:sp>
            <p:nvSpPr>
              <p:cNvPr id="710" name="Line 210"/>
              <p:cNvSpPr>
                <a:spLocks noChangeShapeType="1"/>
              </p:cNvSpPr>
              <p:nvPr/>
            </p:nvSpPr>
            <p:spPr bwMode="auto">
              <a:xfrm flipV="1">
                <a:off x="4111"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1" name="Rectangle 211"/>
              <p:cNvSpPr>
                <a:spLocks noChangeArrowheads="1"/>
              </p:cNvSpPr>
              <p:nvPr/>
            </p:nvSpPr>
            <p:spPr bwMode="auto">
              <a:xfrm>
                <a:off x="4111"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712" name="Line 212"/>
              <p:cNvSpPr>
                <a:spLocks noChangeShapeType="1"/>
              </p:cNvSpPr>
              <p:nvPr/>
            </p:nvSpPr>
            <p:spPr bwMode="auto">
              <a:xfrm flipV="1">
                <a:off x="4299"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3" name="Rectangle 213"/>
              <p:cNvSpPr>
                <a:spLocks noChangeArrowheads="1"/>
              </p:cNvSpPr>
              <p:nvPr/>
            </p:nvSpPr>
            <p:spPr bwMode="auto">
              <a:xfrm>
                <a:off x="4299"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714" name="Line 214"/>
              <p:cNvSpPr>
                <a:spLocks noChangeShapeType="1"/>
              </p:cNvSpPr>
              <p:nvPr/>
            </p:nvSpPr>
            <p:spPr bwMode="auto">
              <a:xfrm flipV="1">
                <a:off x="4487"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5" name="Rectangle 215"/>
              <p:cNvSpPr>
                <a:spLocks noChangeArrowheads="1"/>
              </p:cNvSpPr>
              <p:nvPr/>
            </p:nvSpPr>
            <p:spPr bwMode="auto">
              <a:xfrm>
                <a:off x="4487"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dirty="0">
                    <a:solidFill>
                      <a:srgbClr val="000000"/>
                    </a:solidFill>
                    <a:latin typeface="Times New Roman" pitchFamily="18" charset="0"/>
                  </a:rPr>
                  <a:t>2</a:t>
                </a:r>
                <a:endParaRPr kumimoji="1" lang="en-GB" sz="2400" b="1" dirty="0">
                  <a:solidFill>
                    <a:srgbClr val="85582B"/>
                  </a:solidFill>
                  <a:latin typeface="Times New Roman" pitchFamily="18" charset="0"/>
                </a:endParaRPr>
              </a:p>
            </p:txBody>
          </p:sp>
          <p:sp>
            <p:nvSpPr>
              <p:cNvPr id="716" name="Line 216"/>
              <p:cNvSpPr>
                <a:spLocks noChangeShapeType="1"/>
              </p:cNvSpPr>
              <p:nvPr/>
            </p:nvSpPr>
            <p:spPr bwMode="auto">
              <a:xfrm flipV="1">
                <a:off x="4674"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7" name="Rectangle 217"/>
              <p:cNvSpPr>
                <a:spLocks noChangeArrowheads="1"/>
              </p:cNvSpPr>
              <p:nvPr/>
            </p:nvSpPr>
            <p:spPr bwMode="auto">
              <a:xfrm>
                <a:off x="4675"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718" name="Line 218"/>
              <p:cNvSpPr>
                <a:spLocks noChangeShapeType="1"/>
              </p:cNvSpPr>
              <p:nvPr/>
            </p:nvSpPr>
            <p:spPr bwMode="auto">
              <a:xfrm flipV="1">
                <a:off x="358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9" name="Line 219"/>
              <p:cNvSpPr>
                <a:spLocks noChangeShapeType="1"/>
              </p:cNvSpPr>
              <p:nvPr/>
            </p:nvSpPr>
            <p:spPr bwMode="auto">
              <a:xfrm flipV="1">
                <a:off x="362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0" name="Line 220"/>
              <p:cNvSpPr>
                <a:spLocks noChangeShapeType="1"/>
              </p:cNvSpPr>
              <p:nvPr/>
            </p:nvSpPr>
            <p:spPr bwMode="auto">
              <a:xfrm flipV="1">
                <a:off x="365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1" name="Line 221"/>
              <p:cNvSpPr>
                <a:spLocks noChangeShapeType="1"/>
              </p:cNvSpPr>
              <p:nvPr/>
            </p:nvSpPr>
            <p:spPr bwMode="auto">
              <a:xfrm flipV="1">
                <a:off x="369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2" name="Line 222"/>
              <p:cNvSpPr>
                <a:spLocks noChangeShapeType="1"/>
              </p:cNvSpPr>
              <p:nvPr/>
            </p:nvSpPr>
            <p:spPr bwMode="auto">
              <a:xfrm flipV="1">
                <a:off x="377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375" name="Line 224"/>
            <p:cNvSpPr>
              <a:spLocks noChangeShapeType="1"/>
            </p:cNvSpPr>
            <p:nvPr/>
          </p:nvSpPr>
          <p:spPr bwMode="auto">
            <a:xfrm flipV="1">
              <a:off x="381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6" name="Line 225"/>
            <p:cNvSpPr>
              <a:spLocks noChangeShapeType="1"/>
            </p:cNvSpPr>
            <p:nvPr/>
          </p:nvSpPr>
          <p:spPr bwMode="auto">
            <a:xfrm flipV="1">
              <a:off x="384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7" name="Line 226"/>
            <p:cNvSpPr>
              <a:spLocks noChangeShapeType="1"/>
            </p:cNvSpPr>
            <p:nvPr/>
          </p:nvSpPr>
          <p:spPr bwMode="auto">
            <a:xfrm flipV="1">
              <a:off x="388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8" name="Line 227"/>
            <p:cNvSpPr>
              <a:spLocks noChangeShapeType="1"/>
            </p:cNvSpPr>
            <p:nvPr/>
          </p:nvSpPr>
          <p:spPr bwMode="auto">
            <a:xfrm flipV="1">
              <a:off x="3958"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79" name="Line 228"/>
            <p:cNvSpPr>
              <a:spLocks noChangeShapeType="1"/>
            </p:cNvSpPr>
            <p:nvPr/>
          </p:nvSpPr>
          <p:spPr bwMode="auto">
            <a:xfrm flipV="1">
              <a:off x="399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0" name="Line 229"/>
            <p:cNvSpPr>
              <a:spLocks noChangeShapeType="1"/>
            </p:cNvSpPr>
            <p:nvPr/>
          </p:nvSpPr>
          <p:spPr bwMode="auto">
            <a:xfrm flipV="1">
              <a:off x="403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1" name="Line 230"/>
            <p:cNvSpPr>
              <a:spLocks noChangeShapeType="1"/>
            </p:cNvSpPr>
            <p:nvPr/>
          </p:nvSpPr>
          <p:spPr bwMode="auto">
            <a:xfrm flipV="1">
              <a:off x="407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2" name="Line 231"/>
            <p:cNvSpPr>
              <a:spLocks noChangeShapeType="1"/>
            </p:cNvSpPr>
            <p:nvPr/>
          </p:nvSpPr>
          <p:spPr bwMode="auto">
            <a:xfrm flipV="1">
              <a:off x="414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3" name="Line 232"/>
            <p:cNvSpPr>
              <a:spLocks noChangeShapeType="1"/>
            </p:cNvSpPr>
            <p:nvPr/>
          </p:nvSpPr>
          <p:spPr bwMode="auto">
            <a:xfrm flipV="1">
              <a:off x="418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4" name="Line 233"/>
            <p:cNvSpPr>
              <a:spLocks noChangeShapeType="1"/>
            </p:cNvSpPr>
            <p:nvPr/>
          </p:nvSpPr>
          <p:spPr bwMode="auto">
            <a:xfrm flipV="1">
              <a:off x="421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5" name="Line 234"/>
            <p:cNvSpPr>
              <a:spLocks noChangeShapeType="1"/>
            </p:cNvSpPr>
            <p:nvPr/>
          </p:nvSpPr>
          <p:spPr bwMode="auto">
            <a:xfrm flipV="1">
              <a:off x="425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6" name="Line 235"/>
            <p:cNvSpPr>
              <a:spLocks noChangeShapeType="1"/>
            </p:cNvSpPr>
            <p:nvPr/>
          </p:nvSpPr>
          <p:spPr bwMode="auto">
            <a:xfrm flipV="1">
              <a:off x="433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7" name="Line 236"/>
            <p:cNvSpPr>
              <a:spLocks noChangeShapeType="1"/>
            </p:cNvSpPr>
            <p:nvPr/>
          </p:nvSpPr>
          <p:spPr bwMode="auto">
            <a:xfrm flipV="1">
              <a:off x="437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8" name="Line 237"/>
            <p:cNvSpPr>
              <a:spLocks noChangeShapeType="1"/>
            </p:cNvSpPr>
            <p:nvPr/>
          </p:nvSpPr>
          <p:spPr bwMode="auto">
            <a:xfrm flipV="1">
              <a:off x="440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89" name="Line 238"/>
            <p:cNvSpPr>
              <a:spLocks noChangeShapeType="1"/>
            </p:cNvSpPr>
            <p:nvPr/>
          </p:nvSpPr>
          <p:spPr bwMode="auto">
            <a:xfrm flipV="1">
              <a:off x="444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0" name="Line 239"/>
            <p:cNvSpPr>
              <a:spLocks noChangeShapeType="1"/>
            </p:cNvSpPr>
            <p:nvPr/>
          </p:nvSpPr>
          <p:spPr bwMode="auto">
            <a:xfrm flipV="1">
              <a:off x="452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1" name="Line 240"/>
            <p:cNvSpPr>
              <a:spLocks noChangeShapeType="1"/>
            </p:cNvSpPr>
            <p:nvPr/>
          </p:nvSpPr>
          <p:spPr bwMode="auto">
            <a:xfrm flipV="1">
              <a:off x="456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2" name="Line 241"/>
            <p:cNvSpPr>
              <a:spLocks noChangeShapeType="1"/>
            </p:cNvSpPr>
            <p:nvPr/>
          </p:nvSpPr>
          <p:spPr bwMode="auto">
            <a:xfrm flipV="1">
              <a:off x="459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3" name="Line 242"/>
            <p:cNvSpPr>
              <a:spLocks noChangeShapeType="1"/>
            </p:cNvSpPr>
            <p:nvPr/>
          </p:nvSpPr>
          <p:spPr bwMode="auto">
            <a:xfrm flipV="1">
              <a:off x="463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4" name="Line 243"/>
            <p:cNvSpPr>
              <a:spLocks noChangeShapeType="1"/>
            </p:cNvSpPr>
            <p:nvPr/>
          </p:nvSpPr>
          <p:spPr bwMode="auto">
            <a:xfrm>
              <a:off x="3525" y="2788"/>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5" name="Rectangle 244"/>
            <p:cNvSpPr>
              <a:spLocks noChangeArrowheads="1"/>
            </p:cNvSpPr>
            <p:nvPr/>
          </p:nvSpPr>
          <p:spPr bwMode="auto">
            <a:xfrm>
              <a:off x="4101" y="2834"/>
              <a:ext cx="6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dirty="0">
                  <a:solidFill>
                    <a:srgbClr val="000000"/>
                  </a:solidFill>
                  <a:latin typeface="Times New Roman" pitchFamily="18" charset="0"/>
                </a:rPr>
                <a:t>s</a:t>
              </a:r>
              <a:endParaRPr kumimoji="1" lang="en-GB" sz="2400" b="1" dirty="0">
                <a:solidFill>
                  <a:srgbClr val="85582B"/>
                </a:solidFill>
                <a:latin typeface="Times New Roman" pitchFamily="18" charset="0"/>
              </a:endParaRPr>
            </a:p>
          </p:txBody>
        </p:sp>
        <p:sp>
          <p:nvSpPr>
            <p:cNvPr id="396" name="Line 245"/>
            <p:cNvSpPr>
              <a:spLocks noChangeShapeType="1"/>
            </p:cNvSpPr>
            <p:nvPr/>
          </p:nvSpPr>
          <p:spPr bwMode="auto">
            <a:xfrm>
              <a:off x="3525" y="276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7" name="Rectangle 246"/>
            <p:cNvSpPr>
              <a:spLocks noChangeArrowheads="1"/>
            </p:cNvSpPr>
            <p:nvPr/>
          </p:nvSpPr>
          <p:spPr bwMode="auto">
            <a:xfrm>
              <a:off x="3480" y="2720"/>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398" name="Line 247"/>
            <p:cNvSpPr>
              <a:spLocks noChangeShapeType="1"/>
            </p:cNvSpPr>
            <p:nvPr/>
          </p:nvSpPr>
          <p:spPr bwMode="auto">
            <a:xfrm>
              <a:off x="3525" y="258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99" name="Rectangle 248"/>
            <p:cNvSpPr>
              <a:spLocks noChangeArrowheads="1"/>
            </p:cNvSpPr>
            <p:nvPr/>
          </p:nvSpPr>
          <p:spPr bwMode="auto">
            <a:xfrm>
              <a:off x="3416" y="2538"/>
              <a:ext cx="1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0.5</a:t>
              </a:r>
              <a:endParaRPr kumimoji="1" lang="en-GB" sz="2400" b="1">
                <a:solidFill>
                  <a:srgbClr val="85582B"/>
                </a:solidFill>
                <a:latin typeface="Times New Roman" pitchFamily="18" charset="0"/>
              </a:endParaRPr>
            </a:p>
          </p:txBody>
        </p:sp>
        <p:sp>
          <p:nvSpPr>
            <p:cNvPr id="400" name="Line 249"/>
            <p:cNvSpPr>
              <a:spLocks noChangeShapeType="1"/>
            </p:cNvSpPr>
            <p:nvPr/>
          </p:nvSpPr>
          <p:spPr bwMode="auto">
            <a:xfrm>
              <a:off x="3525" y="240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1" name="Rectangle 250"/>
            <p:cNvSpPr>
              <a:spLocks noChangeArrowheads="1"/>
            </p:cNvSpPr>
            <p:nvPr/>
          </p:nvSpPr>
          <p:spPr bwMode="auto">
            <a:xfrm>
              <a:off x="3480" y="236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02" name="Line 251"/>
            <p:cNvSpPr>
              <a:spLocks noChangeShapeType="1"/>
            </p:cNvSpPr>
            <p:nvPr/>
          </p:nvSpPr>
          <p:spPr bwMode="auto">
            <a:xfrm>
              <a:off x="3525" y="222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3" name="Rectangle 252"/>
            <p:cNvSpPr>
              <a:spLocks noChangeArrowheads="1"/>
            </p:cNvSpPr>
            <p:nvPr/>
          </p:nvSpPr>
          <p:spPr bwMode="auto">
            <a:xfrm>
              <a:off x="3416" y="2179"/>
              <a:ext cx="1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1.5</a:t>
              </a:r>
              <a:endParaRPr kumimoji="1" lang="en-GB" sz="2400" b="1">
                <a:solidFill>
                  <a:srgbClr val="85582B"/>
                </a:solidFill>
                <a:latin typeface="Times New Roman" pitchFamily="18" charset="0"/>
              </a:endParaRPr>
            </a:p>
          </p:txBody>
        </p:sp>
        <p:sp>
          <p:nvSpPr>
            <p:cNvPr id="404" name="Line 253"/>
            <p:cNvSpPr>
              <a:spLocks noChangeShapeType="1"/>
            </p:cNvSpPr>
            <p:nvPr/>
          </p:nvSpPr>
          <p:spPr bwMode="auto">
            <a:xfrm>
              <a:off x="3525" y="204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5" name="Rectangle 254"/>
            <p:cNvSpPr>
              <a:spLocks noChangeArrowheads="1"/>
            </p:cNvSpPr>
            <p:nvPr/>
          </p:nvSpPr>
          <p:spPr bwMode="auto">
            <a:xfrm>
              <a:off x="3480" y="200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06" name="Line 255"/>
            <p:cNvSpPr>
              <a:spLocks noChangeShapeType="1"/>
            </p:cNvSpPr>
            <p:nvPr/>
          </p:nvSpPr>
          <p:spPr bwMode="auto">
            <a:xfrm>
              <a:off x="3525" y="186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7" name="Rectangle 256"/>
            <p:cNvSpPr>
              <a:spLocks noChangeArrowheads="1"/>
            </p:cNvSpPr>
            <p:nvPr/>
          </p:nvSpPr>
          <p:spPr bwMode="auto">
            <a:xfrm>
              <a:off x="3416" y="1821"/>
              <a:ext cx="1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2.5</a:t>
              </a:r>
              <a:endParaRPr kumimoji="1" lang="en-GB" sz="2400" b="1">
                <a:solidFill>
                  <a:srgbClr val="85582B"/>
                </a:solidFill>
                <a:latin typeface="Times New Roman" pitchFamily="18" charset="0"/>
              </a:endParaRPr>
            </a:p>
          </p:txBody>
        </p:sp>
        <p:sp>
          <p:nvSpPr>
            <p:cNvPr id="408" name="Line 257"/>
            <p:cNvSpPr>
              <a:spLocks noChangeShapeType="1"/>
            </p:cNvSpPr>
            <p:nvPr/>
          </p:nvSpPr>
          <p:spPr bwMode="auto">
            <a:xfrm>
              <a:off x="3525" y="169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09" name="Rectangle 258"/>
            <p:cNvSpPr>
              <a:spLocks noChangeArrowheads="1"/>
            </p:cNvSpPr>
            <p:nvPr/>
          </p:nvSpPr>
          <p:spPr bwMode="auto">
            <a:xfrm>
              <a:off x="3480" y="164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10" name="Line 259"/>
            <p:cNvSpPr>
              <a:spLocks noChangeShapeType="1"/>
            </p:cNvSpPr>
            <p:nvPr/>
          </p:nvSpPr>
          <p:spPr bwMode="auto">
            <a:xfrm>
              <a:off x="3525" y="272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1" name="Line 260"/>
            <p:cNvSpPr>
              <a:spLocks noChangeShapeType="1"/>
            </p:cNvSpPr>
            <p:nvPr/>
          </p:nvSpPr>
          <p:spPr bwMode="auto">
            <a:xfrm>
              <a:off x="3525" y="269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2" name="Line 261"/>
            <p:cNvSpPr>
              <a:spLocks noChangeShapeType="1"/>
            </p:cNvSpPr>
            <p:nvPr/>
          </p:nvSpPr>
          <p:spPr bwMode="auto">
            <a:xfrm>
              <a:off x="3525" y="265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3" name="Line 262"/>
            <p:cNvSpPr>
              <a:spLocks noChangeShapeType="1"/>
            </p:cNvSpPr>
            <p:nvPr/>
          </p:nvSpPr>
          <p:spPr bwMode="auto">
            <a:xfrm>
              <a:off x="3525" y="262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4" name="Line 263"/>
            <p:cNvSpPr>
              <a:spLocks noChangeShapeType="1"/>
            </p:cNvSpPr>
            <p:nvPr/>
          </p:nvSpPr>
          <p:spPr bwMode="auto">
            <a:xfrm>
              <a:off x="3525" y="254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5" name="Line 264"/>
            <p:cNvSpPr>
              <a:spLocks noChangeShapeType="1"/>
            </p:cNvSpPr>
            <p:nvPr/>
          </p:nvSpPr>
          <p:spPr bwMode="auto">
            <a:xfrm>
              <a:off x="3525" y="251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6" name="Line 265"/>
            <p:cNvSpPr>
              <a:spLocks noChangeShapeType="1"/>
            </p:cNvSpPr>
            <p:nvPr/>
          </p:nvSpPr>
          <p:spPr bwMode="auto">
            <a:xfrm>
              <a:off x="3525" y="247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7" name="Line 266"/>
            <p:cNvSpPr>
              <a:spLocks noChangeShapeType="1"/>
            </p:cNvSpPr>
            <p:nvPr/>
          </p:nvSpPr>
          <p:spPr bwMode="auto">
            <a:xfrm>
              <a:off x="3525" y="244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8" name="Line 267"/>
            <p:cNvSpPr>
              <a:spLocks noChangeShapeType="1"/>
            </p:cNvSpPr>
            <p:nvPr/>
          </p:nvSpPr>
          <p:spPr bwMode="auto">
            <a:xfrm>
              <a:off x="3525" y="237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19" name="Line 268"/>
            <p:cNvSpPr>
              <a:spLocks noChangeShapeType="1"/>
            </p:cNvSpPr>
            <p:nvPr/>
          </p:nvSpPr>
          <p:spPr bwMode="auto">
            <a:xfrm>
              <a:off x="3525" y="233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0" name="Line 269"/>
            <p:cNvSpPr>
              <a:spLocks noChangeShapeType="1"/>
            </p:cNvSpPr>
            <p:nvPr/>
          </p:nvSpPr>
          <p:spPr bwMode="auto">
            <a:xfrm>
              <a:off x="3525" y="229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1" name="Line 270"/>
            <p:cNvSpPr>
              <a:spLocks noChangeShapeType="1"/>
            </p:cNvSpPr>
            <p:nvPr/>
          </p:nvSpPr>
          <p:spPr bwMode="auto">
            <a:xfrm>
              <a:off x="3525" y="226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2" name="Line 271"/>
            <p:cNvSpPr>
              <a:spLocks noChangeShapeType="1"/>
            </p:cNvSpPr>
            <p:nvPr/>
          </p:nvSpPr>
          <p:spPr bwMode="auto">
            <a:xfrm>
              <a:off x="3525" y="219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3" name="Line 272"/>
            <p:cNvSpPr>
              <a:spLocks noChangeShapeType="1"/>
            </p:cNvSpPr>
            <p:nvPr/>
          </p:nvSpPr>
          <p:spPr bwMode="auto">
            <a:xfrm>
              <a:off x="3525" y="215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4" name="Line 273"/>
            <p:cNvSpPr>
              <a:spLocks noChangeShapeType="1"/>
            </p:cNvSpPr>
            <p:nvPr/>
          </p:nvSpPr>
          <p:spPr bwMode="auto">
            <a:xfrm>
              <a:off x="3525" y="211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5" name="Line 274"/>
            <p:cNvSpPr>
              <a:spLocks noChangeShapeType="1"/>
            </p:cNvSpPr>
            <p:nvPr/>
          </p:nvSpPr>
          <p:spPr bwMode="auto">
            <a:xfrm>
              <a:off x="3525" y="208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6" name="Line 275"/>
            <p:cNvSpPr>
              <a:spLocks noChangeShapeType="1"/>
            </p:cNvSpPr>
            <p:nvPr/>
          </p:nvSpPr>
          <p:spPr bwMode="auto">
            <a:xfrm>
              <a:off x="3525" y="2014"/>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7" name="Line 276"/>
            <p:cNvSpPr>
              <a:spLocks noChangeShapeType="1"/>
            </p:cNvSpPr>
            <p:nvPr/>
          </p:nvSpPr>
          <p:spPr bwMode="auto">
            <a:xfrm>
              <a:off x="3525" y="197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8" name="Line 277"/>
            <p:cNvSpPr>
              <a:spLocks noChangeShapeType="1"/>
            </p:cNvSpPr>
            <p:nvPr/>
          </p:nvSpPr>
          <p:spPr bwMode="auto">
            <a:xfrm>
              <a:off x="3525" y="194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29" name="Line 278"/>
            <p:cNvSpPr>
              <a:spLocks noChangeShapeType="1"/>
            </p:cNvSpPr>
            <p:nvPr/>
          </p:nvSpPr>
          <p:spPr bwMode="auto">
            <a:xfrm>
              <a:off x="3525" y="190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0" name="Line 279"/>
            <p:cNvSpPr>
              <a:spLocks noChangeShapeType="1"/>
            </p:cNvSpPr>
            <p:nvPr/>
          </p:nvSpPr>
          <p:spPr bwMode="auto">
            <a:xfrm>
              <a:off x="3525" y="183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1" name="Line 280"/>
            <p:cNvSpPr>
              <a:spLocks noChangeShapeType="1"/>
            </p:cNvSpPr>
            <p:nvPr/>
          </p:nvSpPr>
          <p:spPr bwMode="auto">
            <a:xfrm>
              <a:off x="3525" y="1798"/>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2" name="Line 281"/>
            <p:cNvSpPr>
              <a:spLocks noChangeShapeType="1"/>
            </p:cNvSpPr>
            <p:nvPr/>
          </p:nvSpPr>
          <p:spPr bwMode="auto">
            <a:xfrm>
              <a:off x="3525" y="1758"/>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3" name="Line 282"/>
            <p:cNvSpPr>
              <a:spLocks noChangeShapeType="1"/>
            </p:cNvSpPr>
            <p:nvPr/>
          </p:nvSpPr>
          <p:spPr bwMode="auto">
            <a:xfrm>
              <a:off x="3525" y="1724"/>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4" name="Line 283"/>
            <p:cNvSpPr>
              <a:spLocks noChangeShapeType="1"/>
            </p:cNvSpPr>
            <p:nvPr/>
          </p:nvSpPr>
          <p:spPr bwMode="auto">
            <a:xfrm>
              <a:off x="3525" y="165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5" name="Line 284"/>
            <p:cNvSpPr>
              <a:spLocks noChangeShapeType="1"/>
            </p:cNvSpPr>
            <p:nvPr/>
          </p:nvSpPr>
          <p:spPr bwMode="auto">
            <a:xfrm>
              <a:off x="3525" y="161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6" name="Line 285"/>
            <p:cNvSpPr>
              <a:spLocks noChangeShapeType="1"/>
            </p:cNvSpPr>
            <p:nvPr/>
          </p:nvSpPr>
          <p:spPr bwMode="auto">
            <a:xfrm flipV="1">
              <a:off x="3525"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7" name="Rectangle 286"/>
            <p:cNvSpPr>
              <a:spLocks noChangeArrowheads="1"/>
            </p:cNvSpPr>
            <p:nvPr/>
          </p:nvSpPr>
          <p:spPr bwMode="auto">
            <a:xfrm rot="16200000">
              <a:off x="3281" y="2062"/>
              <a:ext cx="88"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b="1" dirty="0">
                  <a:latin typeface="Symbol" panose="05050102010706020507" pitchFamily="18" charset="2"/>
                </a:rPr>
                <a:t>f</a:t>
              </a:r>
            </a:p>
          </p:txBody>
        </p:sp>
        <p:sp>
          <p:nvSpPr>
            <p:cNvPr id="438" name="Line 287"/>
            <p:cNvSpPr>
              <a:spLocks noChangeShapeType="1"/>
            </p:cNvSpPr>
            <p:nvPr/>
          </p:nvSpPr>
          <p:spPr bwMode="auto">
            <a:xfrm flipV="1">
              <a:off x="354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39" name="Line 288"/>
            <p:cNvSpPr>
              <a:spLocks noChangeShapeType="1"/>
            </p:cNvSpPr>
            <p:nvPr/>
          </p:nvSpPr>
          <p:spPr bwMode="auto">
            <a:xfrm flipV="1">
              <a:off x="373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 name="Line 289"/>
            <p:cNvSpPr>
              <a:spLocks noChangeShapeType="1"/>
            </p:cNvSpPr>
            <p:nvPr/>
          </p:nvSpPr>
          <p:spPr bwMode="auto">
            <a:xfrm flipV="1">
              <a:off x="392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1" name="Line 290"/>
            <p:cNvSpPr>
              <a:spLocks noChangeShapeType="1"/>
            </p:cNvSpPr>
            <p:nvPr/>
          </p:nvSpPr>
          <p:spPr bwMode="auto">
            <a:xfrm flipV="1">
              <a:off x="411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2" name="Line 291"/>
            <p:cNvSpPr>
              <a:spLocks noChangeShapeType="1"/>
            </p:cNvSpPr>
            <p:nvPr/>
          </p:nvSpPr>
          <p:spPr bwMode="auto">
            <a:xfrm flipV="1">
              <a:off x="429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3" name="Line 292"/>
            <p:cNvSpPr>
              <a:spLocks noChangeShapeType="1"/>
            </p:cNvSpPr>
            <p:nvPr/>
          </p:nvSpPr>
          <p:spPr bwMode="auto">
            <a:xfrm flipV="1">
              <a:off x="448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4" name="Line 293"/>
            <p:cNvSpPr>
              <a:spLocks noChangeShapeType="1"/>
            </p:cNvSpPr>
            <p:nvPr/>
          </p:nvSpPr>
          <p:spPr bwMode="auto">
            <a:xfrm flipV="1">
              <a:off x="467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5" name="Line 294"/>
            <p:cNvSpPr>
              <a:spLocks noChangeShapeType="1"/>
            </p:cNvSpPr>
            <p:nvPr/>
          </p:nvSpPr>
          <p:spPr bwMode="auto">
            <a:xfrm flipV="1">
              <a:off x="358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6" name="Line 295"/>
            <p:cNvSpPr>
              <a:spLocks noChangeShapeType="1"/>
            </p:cNvSpPr>
            <p:nvPr/>
          </p:nvSpPr>
          <p:spPr bwMode="auto">
            <a:xfrm flipV="1">
              <a:off x="362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7" name="Line 296"/>
            <p:cNvSpPr>
              <a:spLocks noChangeShapeType="1"/>
            </p:cNvSpPr>
            <p:nvPr/>
          </p:nvSpPr>
          <p:spPr bwMode="auto">
            <a:xfrm flipV="1">
              <a:off x="365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8" name="Line 297"/>
            <p:cNvSpPr>
              <a:spLocks noChangeShapeType="1"/>
            </p:cNvSpPr>
            <p:nvPr/>
          </p:nvSpPr>
          <p:spPr bwMode="auto">
            <a:xfrm flipV="1">
              <a:off x="369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9" name="Line 298"/>
            <p:cNvSpPr>
              <a:spLocks noChangeShapeType="1"/>
            </p:cNvSpPr>
            <p:nvPr/>
          </p:nvSpPr>
          <p:spPr bwMode="auto">
            <a:xfrm flipV="1">
              <a:off x="377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0" name="Line 299"/>
            <p:cNvSpPr>
              <a:spLocks noChangeShapeType="1"/>
            </p:cNvSpPr>
            <p:nvPr/>
          </p:nvSpPr>
          <p:spPr bwMode="auto">
            <a:xfrm flipV="1">
              <a:off x="381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1" name="Line 300"/>
            <p:cNvSpPr>
              <a:spLocks noChangeShapeType="1"/>
            </p:cNvSpPr>
            <p:nvPr/>
          </p:nvSpPr>
          <p:spPr bwMode="auto">
            <a:xfrm flipV="1">
              <a:off x="384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2" name="Line 301"/>
            <p:cNvSpPr>
              <a:spLocks noChangeShapeType="1"/>
            </p:cNvSpPr>
            <p:nvPr/>
          </p:nvSpPr>
          <p:spPr bwMode="auto">
            <a:xfrm flipV="1">
              <a:off x="388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3" name="Line 302"/>
            <p:cNvSpPr>
              <a:spLocks noChangeShapeType="1"/>
            </p:cNvSpPr>
            <p:nvPr/>
          </p:nvSpPr>
          <p:spPr bwMode="auto">
            <a:xfrm flipV="1">
              <a:off x="395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4" name="Line 303"/>
            <p:cNvSpPr>
              <a:spLocks noChangeShapeType="1"/>
            </p:cNvSpPr>
            <p:nvPr/>
          </p:nvSpPr>
          <p:spPr bwMode="auto">
            <a:xfrm flipV="1">
              <a:off x="399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5" name="Line 304"/>
            <p:cNvSpPr>
              <a:spLocks noChangeShapeType="1"/>
            </p:cNvSpPr>
            <p:nvPr/>
          </p:nvSpPr>
          <p:spPr bwMode="auto">
            <a:xfrm flipV="1">
              <a:off x="403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6" name="Line 305"/>
            <p:cNvSpPr>
              <a:spLocks noChangeShapeType="1"/>
            </p:cNvSpPr>
            <p:nvPr/>
          </p:nvSpPr>
          <p:spPr bwMode="auto">
            <a:xfrm flipV="1">
              <a:off x="407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7" name="Line 306"/>
            <p:cNvSpPr>
              <a:spLocks noChangeShapeType="1"/>
            </p:cNvSpPr>
            <p:nvPr/>
          </p:nvSpPr>
          <p:spPr bwMode="auto">
            <a:xfrm flipV="1">
              <a:off x="414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8" name="Line 307"/>
            <p:cNvSpPr>
              <a:spLocks noChangeShapeType="1"/>
            </p:cNvSpPr>
            <p:nvPr/>
          </p:nvSpPr>
          <p:spPr bwMode="auto">
            <a:xfrm flipV="1">
              <a:off x="418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59" name="Line 308"/>
            <p:cNvSpPr>
              <a:spLocks noChangeShapeType="1"/>
            </p:cNvSpPr>
            <p:nvPr/>
          </p:nvSpPr>
          <p:spPr bwMode="auto">
            <a:xfrm flipV="1">
              <a:off x="421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0" name="Line 309"/>
            <p:cNvSpPr>
              <a:spLocks noChangeShapeType="1"/>
            </p:cNvSpPr>
            <p:nvPr/>
          </p:nvSpPr>
          <p:spPr bwMode="auto">
            <a:xfrm flipV="1">
              <a:off x="425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1" name="Line 310"/>
            <p:cNvSpPr>
              <a:spLocks noChangeShapeType="1"/>
            </p:cNvSpPr>
            <p:nvPr/>
          </p:nvSpPr>
          <p:spPr bwMode="auto">
            <a:xfrm flipV="1">
              <a:off x="433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2" name="Line 311"/>
            <p:cNvSpPr>
              <a:spLocks noChangeShapeType="1"/>
            </p:cNvSpPr>
            <p:nvPr/>
          </p:nvSpPr>
          <p:spPr bwMode="auto">
            <a:xfrm flipV="1">
              <a:off x="437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3" name="Line 312"/>
            <p:cNvSpPr>
              <a:spLocks noChangeShapeType="1"/>
            </p:cNvSpPr>
            <p:nvPr/>
          </p:nvSpPr>
          <p:spPr bwMode="auto">
            <a:xfrm flipV="1">
              <a:off x="440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4" name="Line 313"/>
            <p:cNvSpPr>
              <a:spLocks noChangeShapeType="1"/>
            </p:cNvSpPr>
            <p:nvPr/>
          </p:nvSpPr>
          <p:spPr bwMode="auto">
            <a:xfrm flipV="1">
              <a:off x="444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5" name="Line 314"/>
            <p:cNvSpPr>
              <a:spLocks noChangeShapeType="1"/>
            </p:cNvSpPr>
            <p:nvPr/>
          </p:nvSpPr>
          <p:spPr bwMode="auto">
            <a:xfrm flipV="1">
              <a:off x="452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6" name="Line 315"/>
            <p:cNvSpPr>
              <a:spLocks noChangeShapeType="1"/>
            </p:cNvSpPr>
            <p:nvPr/>
          </p:nvSpPr>
          <p:spPr bwMode="auto">
            <a:xfrm flipV="1">
              <a:off x="456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7" name="Line 316"/>
            <p:cNvSpPr>
              <a:spLocks noChangeShapeType="1"/>
            </p:cNvSpPr>
            <p:nvPr/>
          </p:nvSpPr>
          <p:spPr bwMode="auto">
            <a:xfrm flipV="1">
              <a:off x="459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8" name="Line 317"/>
            <p:cNvSpPr>
              <a:spLocks noChangeShapeType="1"/>
            </p:cNvSpPr>
            <p:nvPr/>
          </p:nvSpPr>
          <p:spPr bwMode="auto">
            <a:xfrm flipV="1">
              <a:off x="463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69" name="Line 318"/>
            <p:cNvSpPr>
              <a:spLocks noChangeShapeType="1"/>
            </p:cNvSpPr>
            <p:nvPr/>
          </p:nvSpPr>
          <p:spPr bwMode="auto">
            <a:xfrm>
              <a:off x="3525" y="1616"/>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0" name="Line 319"/>
            <p:cNvSpPr>
              <a:spLocks noChangeShapeType="1"/>
            </p:cNvSpPr>
            <p:nvPr/>
          </p:nvSpPr>
          <p:spPr bwMode="auto">
            <a:xfrm>
              <a:off x="4686" y="2765"/>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1" name="Line 320"/>
            <p:cNvSpPr>
              <a:spLocks noChangeShapeType="1"/>
            </p:cNvSpPr>
            <p:nvPr/>
          </p:nvSpPr>
          <p:spPr bwMode="auto">
            <a:xfrm>
              <a:off x="4686" y="2583"/>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2" name="Line 321"/>
            <p:cNvSpPr>
              <a:spLocks noChangeShapeType="1"/>
            </p:cNvSpPr>
            <p:nvPr/>
          </p:nvSpPr>
          <p:spPr bwMode="auto">
            <a:xfrm>
              <a:off x="4686" y="2407"/>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3" name="Line 322"/>
            <p:cNvSpPr>
              <a:spLocks noChangeShapeType="1"/>
            </p:cNvSpPr>
            <p:nvPr/>
          </p:nvSpPr>
          <p:spPr bwMode="auto">
            <a:xfrm>
              <a:off x="4686" y="2225"/>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4" name="Line 323"/>
            <p:cNvSpPr>
              <a:spLocks noChangeShapeType="1"/>
            </p:cNvSpPr>
            <p:nvPr/>
          </p:nvSpPr>
          <p:spPr bwMode="auto">
            <a:xfrm>
              <a:off x="4686" y="2049"/>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5" name="Line 324"/>
            <p:cNvSpPr>
              <a:spLocks noChangeShapeType="1"/>
            </p:cNvSpPr>
            <p:nvPr/>
          </p:nvSpPr>
          <p:spPr bwMode="auto">
            <a:xfrm>
              <a:off x="4686" y="1866"/>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6" name="Line 325"/>
            <p:cNvSpPr>
              <a:spLocks noChangeShapeType="1"/>
            </p:cNvSpPr>
            <p:nvPr/>
          </p:nvSpPr>
          <p:spPr bwMode="auto">
            <a:xfrm>
              <a:off x="4686" y="1690"/>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7" name="Line 326"/>
            <p:cNvSpPr>
              <a:spLocks noChangeShapeType="1"/>
            </p:cNvSpPr>
            <p:nvPr/>
          </p:nvSpPr>
          <p:spPr bwMode="auto">
            <a:xfrm>
              <a:off x="4691" y="272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8" name="Line 327"/>
            <p:cNvSpPr>
              <a:spLocks noChangeShapeType="1"/>
            </p:cNvSpPr>
            <p:nvPr/>
          </p:nvSpPr>
          <p:spPr bwMode="auto">
            <a:xfrm>
              <a:off x="4691" y="26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79" name="Line 328"/>
            <p:cNvSpPr>
              <a:spLocks noChangeShapeType="1"/>
            </p:cNvSpPr>
            <p:nvPr/>
          </p:nvSpPr>
          <p:spPr bwMode="auto">
            <a:xfrm>
              <a:off x="4691" y="265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0" name="Line 329"/>
            <p:cNvSpPr>
              <a:spLocks noChangeShapeType="1"/>
            </p:cNvSpPr>
            <p:nvPr/>
          </p:nvSpPr>
          <p:spPr bwMode="auto">
            <a:xfrm>
              <a:off x="4691" y="262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1" name="Line 330"/>
            <p:cNvSpPr>
              <a:spLocks noChangeShapeType="1"/>
            </p:cNvSpPr>
            <p:nvPr/>
          </p:nvSpPr>
          <p:spPr bwMode="auto">
            <a:xfrm>
              <a:off x="4691" y="254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2" name="Line 331"/>
            <p:cNvSpPr>
              <a:spLocks noChangeShapeType="1"/>
            </p:cNvSpPr>
            <p:nvPr/>
          </p:nvSpPr>
          <p:spPr bwMode="auto">
            <a:xfrm>
              <a:off x="4691" y="251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3" name="Line 332"/>
            <p:cNvSpPr>
              <a:spLocks noChangeShapeType="1"/>
            </p:cNvSpPr>
            <p:nvPr/>
          </p:nvSpPr>
          <p:spPr bwMode="auto">
            <a:xfrm>
              <a:off x="4691" y="24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4" name="Line 333"/>
            <p:cNvSpPr>
              <a:spLocks noChangeShapeType="1"/>
            </p:cNvSpPr>
            <p:nvPr/>
          </p:nvSpPr>
          <p:spPr bwMode="auto">
            <a:xfrm>
              <a:off x="4691" y="244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5" name="Line 334"/>
            <p:cNvSpPr>
              <a:spLocks noChangeShapeType="1"/>
            </p:cNvSpPr>
            <p:nvPr/>
          </p:nvSpPr>
          <p:spPr bwMode="auto">
            <a:xfrm>
              <a:off x="4691" y="237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6" name="Line 335"/>
            <p:cNvSpPr>
              <a:spLocks noChangeShapeType="1"/>
            </p:cNvSpPr>
            <p:nvPr/>
          </p:nvSpPr>
          <p:spPr bwMode="auto">
            <a:xfrm>
              <a:off x="4691" y="233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7" name="Line 336"/>
            <p:cNvSpPr>
              <a:spLocks noChangeShapeType="1"/>
            </p:cNvSpPr>
            <p:nvPr/>
          </p:nvSpPr>
          <p:spPr bwMode="auto">
            <a:xfrm>
              <a:off x="4691" y="229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8" name="Line 337"/>
            <p:cNvSpPr>
              <a:spLocks noChangeShapeType="1"/>
            </p:cNvSpPr>
            <p:nvPr/>
          </p:nvSpPr>
          <p:spPr bwMode="auto">
            <a:xfrm>
              <a:off x="4691" y="226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89" name="Line 338"/>
            <p:cNvSpPr>
              <a:spLocks noChangeShapeType="1"/>
            </p:cNvSpPr>
            <p:nvPr/>
          </p:nvSpPr>
          <p:spPr bwMode="auto">
            <a:xfrm>
              <a:off x="4691" y="21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0" name="Line 339"/>
            <p:cNvSpPr>
              <a:spLocks noChangeShapeType="1"/>
            </p:cNvSpPr>
            <p:nvPr/>
          </p:nvSpPr>
          <p:spPr bwMode="auto">
            <a:xfrm>
              <a:off x="4691" y="215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1" name="Line 340"/>
            <p:cNvSpPr>
              <a:spLocks noChangeShapeType="1"/>
            </p:cNvSpPr>
            <p:nvPr/>
          </p:nvSpPr>
          <p:spPr bwMode="auto">
            <a:xfrm>
              <a:off x="4691" y="211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2" name="Line 341"/>
            <p:cNvSpPr>
              <a:spLocks noChangeShapeType="1"/>
            </p:cNvSpPr>
            <p:nvPr/>
          </p:nvSpPr>
          <p:spPr bwMode="auto">
            <a:xfrm>
              <a:off x="4691" y="208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3" name="Line 342"/>
            <p:cNvSpPr>
              <a:spLocks noChangeShapeType="1"/>
            </p:cNvSpPr>
            <p:nvPr/>
          </p:nvSpPr>
          <p:spPr bwMode="auto">
            <a:xfrm>
              <a:off x="4691" y="201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4" name="Line 343"/>
            <p:cNvSpPr>
              <a:spLocks noChangeShapeType="1"/>
            </p:cNvSpPr>
            <p:nvPr/>
          </p:nvSpPr>
          <p:spPr bwMode="auto">
            <a:xfrm>
              <a:off x="4691" y="19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5" name="Line 344"/>
            <p:cNvSpPr>
              <a:spLocks noChangeShapeType="1"/>
            </p:cNvSpPr>
            <p:nvPr/>
          </p:nvSpPr>
          <p:spPr bwMode="auto">
            <a:xfrm>
              <a:off x="4691" y="194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6" name="Line 345"/>
            <p:cNvSpPr>
              <a:spLocks noChangeShapeType="1"/>
            </p:cNvSpPr>
            <p:nvPr/>
          </p:nvSpPr>
          <p:spPr bwMode="auto">
            <a:xfrm>
              <a:off x="4691" y="190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7" name="Line 346"/>
            <p:cNvSpPr>
              <a:spLocks noChangeShapeType="1"/>
            </p:cNvSpPr>
            <p:nvPr/>
          </p:nvSpPr>
          <p:spPr bwMode="auto">
            <a:xfrm>
              <a:off x="4691" y="183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8" name="Line 347"/>
            <p:cNvSpPr>
              <a:spLocks noChangeShapeType="1"/>
            </p:cNvSpPr>
            <p:nvPr/>
          </p:nvSpPr>
          <p:spPr bwMode="auto">
            <a:xfrm>
              <a:off x="4691" y="179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99" name="Line 348"/>
            <p:cNvSpPr>
              <a:spLocks noChangeShapeType="1"/>
            </p:cNvSpPr>
            <p:nvPr/>
          </p:nvSpPr>
          <p:spPr bwMode="auto">
            <a:xfrm>
              <a:off x="4691" y="175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0" name="Line 349"/>
            <p:cNvSpPr>
              <a:spLocks noChangeShapeType="1"/>
            </p:cNvSpPr>
            <p:nvPr/>
          </p:nvSpPr>
          <p:spPr bwMode="auto">
            <a:xfrm>
              <a:off x="4691" y="172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1" name="Line 350"/>
            <p:cNvSpPr>
              <a:spLocks noChangeShapeType="1"/>
            </p:cNvSpPr>
            <p:nvPr/>
          </p:nvSpPr>
          <p:spPr bwMode="auto">
            <a:xfrm>
              <a:off x="4691" y="165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2" name="Line 351"/>
            <p:cNvSpPr>
              <a:spLocks noChangeShapeType="1"/>
            </p:cNvSpPr>
            <p:nvPr/>
          </p:nvSpPr>
          <p:spPr bwMode="auto">
            <a:xfrm>
              <a:off x="4691" y="161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3" name="Line 352"/>
            <p:cNvSpPr>
              <a:spLocks noChangeShapeType="1"/>
            </p:cNvSpPr>
            <p:nvPr/>
          </p:nvSpPr>
          <p:spPr bwMode="auto">
            <a:xfrm flipV="1">
              <a:off x="4691"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04" name="Rectangle 353"/>
            <p:cNvSpPr>
              <a:spLocks noChangeArrowheads="1"/>
            </p:cNvSpPr>
            <p:nvPr/>
          </p:nvSpPr>
          <p:spPr bwMode="auto">
            <a:xfrm>
              <a:off x="3866" y="1431"/>
              <a:ext cx="626"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dirty="0">
                  <a:solidFill>
                    <a:srgbClr val="000000"/>
                  </a:solidFill>
                </a:rPr>
                <a:t>Projections</a:t>
              </a:r>
              <a:endParaRPr kumimoji="1" lang="en-GB" sz="3200" b="1" dirty="0">
                <a:solidFill>
                  <a:srgbClr val="85582B"/>
                </a:solidFill>
                <a:latin typeface="Times New Roman" pitchFamily="18" charset="0"/>
              </a:endParaRPr>
            </a:p>
          </p:txBody>
        </p:sp>
        <p:pic>
          <p:nvPicPr>
            <p:cNvPr id="505" name="Picture 35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8" y="1639"/>
              <a:ext cx="1126" cy="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6" name="Rectangle 355"/>
            <p:cNvSpPr>
              <a:spLocks noChangeArrowheads="1"/>
            </p:cNvSpPr>
            <p:nvPr/>
          </p:nvSpPr>
          <p:spPr bwMode="auto">
            <a:xfrm>
              <a:off x="4822" y="1838"/>
              <a:ext cx="228" cy="9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7" name="Rectangle 356"/>
            <p:cNvSpPr>
              <a:spLocks noChangeArrowheads="1"/>
            </p:cNvSpPr>
            <p:nvPr/>
          </p:nvSpPr>
          <p:spPr bwMode="auto">
            <a:xfrm>
              <a:off x="4782" y="1798"/>
              <a:ext cx="234" cy="9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08" name="Rectangle 357"/>
            <p:cNvSpPr>
              <a:spLocks noChangeArrowheads="1"/>
            </p:cNvSpPr>
            <p:nvPr/>
          </p:nvSpPr>
          <p:spPr bwMode="auto">
            <a:xfrm>
              <a:off x="4782" y="1798"/>
              <a:ext cx="234" cy="9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509" name="Rectangle 358"/>
            <p:cNvSpPr>
              <a:spLocks noChangeArrowheads="1"/>
            </p:cNvSpPr>
            <p:nvPr/>
          </p:nvSpPr>
          <p:spPr bwMode="auto">
            <a:xfrm>
              <a:off x="4828" y="2600"/>
              <a:ext cx="28" cy="3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0" name="Rectangle 359"/>
            <p:cNvSpPr>
              <a:spLocks noChangeArrowheads="1"/>
            </p:cNvSpPr>
            <p:nvPr/>
          </p:nvSpPr>
          <p:spPr bwMode="auto">
            <a:xfrm>
              <a:off x="4892" y="2572"/>
              <a:ext cx="6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511" name="Rectangle 360"/>
            <p:cNvSpPr>
              <a:spLocks noChangeArrowheads="1"/>
            </p:cNvSpPr>
            <p:nvPr/>
          </p:nvSpPr>
          <p:spPr bwMode="auto">
            <a:xfrm>
              <a:off x="4828" y="2561"/>
              <a:ext cx="28" cy="39"/>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2" name="Rectangle 361"/>
            <p:cNvSpPr>
              <a:spLocks noChangeArrowheads="1"/>
            </p:cNvSpPr>
            <p:nvPr/>
          </p:nvSpPr>
          <p:spPr bwMode="auto">
            <a:xfrm>
              <a:off x="4828" y="2521"/>
              <a:ext cx="28" cy="40"/>
            </a:xfrm>
            <a:prstGeom prst="rect">
              <a:avLst/>
            </a:prstGeom>
            <a:solidFill>
              <a:srgbClr val="1A1A1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3" name="Rectangle 362"/>
            <p:cNvSpPr>
              <a:spLocks noChangeArrowheads="1"/>
            </p:cNvSpPr>
            <p:nvPr/>
          </p:nvSpPr>
          <p:spPr bwMode="auto">
            <a:xfrm>
              <a:off x="4828" y="2481"/>
              <a:ext cx="28" cy="4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4" name="Rectangle 363"/>
            <p:cNvSpPr>
              <a:spLocks noChangeArrowheads="1"/>
            </p:cNvSpPr>
            <p:nvPr/>
          </p:nvSpPr>
          <p:spPr bwMode="auto">
            <a:xfrm>
              <a:off x="4828" y="2447"/>
              <a:ext cx="28" cy="34"/>
            </a:xfrm>
            <a:prstGeom prst="rect">
              <a:avLst/>
            </a:prstGeom>
            <a:solidFill>
              <a:srgbClr val="36363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5" name="Rectangle 364"/>
            <p:cNvSpPr>
              <a:spLocks noChangeArrowheads="1"/>
            </p:cNvSpPr>
            <p:nvPr/>
          </p:nvSpPr>
          <p:spPr bwMode="auto">
            <a:xfrm>
              <a:off x="4828" y="2407"/>
              <a:ext cx="28" cy="40"/>
            </a:xfrm>
            <a:prstGeom prst="rect">
              <a:avLst/>
            </a:prstGeom>
            <a:solidFill>
              <a:srgbClr val="4343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6" name="Rectangle 365"/>
            <p:cNvSpPr>
              <a:spLocks noChangeArrowheads="1"/>
            </p:cNvSpPr>
            <p:nvPr/>
          </p:nvSpPr>
          <p:spPr bwMode="auto">
            <a:xfrm>
              <a:off x="4828" y="2367"/>
              <a:ext cx="28" cy="40"/>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7" name="Rectangle 366"/>
            <p:cNvSpPr>
              <a:spLocks noChangeArrowheads="1"/>
            </p:cNvSpPr>
            <p:nvPr/>
          </p:nvSpPr>
          <p:spPr bwMode="auto">
            <a:xfrm>
              <a:off x="4828" y="2333"/>
              <a:ext cx="28" cy="34"/>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8" name="Rectangle 367"/>
            <p:cNvSpPr>
              <a:spLocks noChangeArrowheads="1"/>
            </p:cNvSpPr>
            <p:nvPr/>
          </p:nvSpPr>
          <p:spPr bwMode="auto">
            <a:xfrm>
              <a:off x="4828" y="2293"/>
              <a:ext cx="28" cy="40"/>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9" name="Rectangle 368"/>
            <p:cNvSpPr>
              <a:spLocks noChangeArrowheads="1"/>
            </p:cNvSpPr>
            <p:nvPr/>
          </p:nvSpPr>
          <p:spPr bwMode="auto">
            <a:xfrm>
              <a:off x="4828" y="2253"/>
              <a:ext cx="28" cy="40"/>
            </a:xfrm>
            <a:prstGeom prst="rect">
              <a:avLst/>
            </a:prstGeom>
            <a:solidFill>
              <a:srgbClr val="7979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0" name="Rectangle 369"/>
            <p:cNvSpPr>
              <a:spLocks noChangeArrowheads="1"/>
            </p:cNvSpPr>
            <p:nvPr/>
          </p:nvSpPr>
          <p:spPr bwMode="auto">
            <a:xfrm>
              <a:off x="4828" y="2219"/>
              <a:ext cx="28" cy="34"/>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1" name="Rectangle 370"/>
            <p:cNvSpPr>
              <a:spLocks noChangeArrowheads="1"/>
            </p:cNvSpPr>
            <p:nvPr/>
          </p:nvSpPr>
          <p:spPr bwMode="auto">
            <a:xfrm>
              <a:off x="4828" y="2179"/>
              <a:ext cx="28" cy="40"/>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2" name="Rectangle 371"/>
            <p:cNvSpPr>
              <a:spLocks noChangeArrowheads="1"/>
            </p:cNvSpPr>
            <p:nvPr/>
          </p:nvSpPr>
          <p:spPr bwMode="auto">
            <a:xfrm>
              <a:off x="4828" y="2140"/>
              <a:ext cx="28" cy="3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3" name="Rectangle 372"/>
            <p:cNvSpPr>
              <a:spLocks noChangeArrowheads="1"/>
            </p:cNvSpPr>
            <p:nvPr/>
          </p:nvSpPr>
          <p:spPr bwMode="auto">
            <a:xfrm>
              <a:off x="4828" y="2100"/>
              <a:ext cx="28" cy="40"/>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4" name="Rectangle 373"/>
            <p:cNvSpPr>
              <a:spLocks noChangeArrowheads="1"/>
            </p:cNvSpPr>
            <p:nvPr/>
          </p:nvSpPr>
          <p:spPr bwMode="auto">
            <a:xfrm>
              <a:off x="4828" y="2066"/>
              <a:ext cx="28" cy="34"/>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5" name="Rectangle 374"/>
            <p:cNvSpPr>
              <a:spLocks noChangeArrowheads="1"/>
            </p:cNvSpPr>
            <p:nvPr/>
          </p:nvSpPr>
          <p:spPr bwMode="auto">
            <a:xfrm>
              <a:off x="4828" y="2026"/>
              <a:ext cx="28" cy="40"/>
            </a:xfrm>
            <a:prstGeom prst="rect">
              <a:avLst/>
            </a:prstGeom>
            <a:solidFill>
              <a:srgbClr val="C9C9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6" name="Rectangle 375"/>
            <p:cNvSpPr>
              <a:spLocks noChangeArrowheads="1"/>
            </p:cNvSpPr>
            <p:nvPr/>
          </p:nvSpPr>
          <p:spPr bwMode="auto">
            <a:xfrm>
              <a:off x="4828" y="1986"/>
              <a:ext cx="28" cy="40"/>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7" name="Rectangle 376"/>
            <p:cNvSpPr>
              <a:spLocks noChangeArrowheads="1"/>
            </p:cNvSpPr>
            <p:nvPr/>
          </p:nvSpPr>
          <p:spPr bwMode="auto">
            <a:xfrm>
              <a:off x="4828" y="1952"/>
              <a:ext cx="28" cy="34"/>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8" name="Rectangle 377"/>
            <p:cNvSpPr>
              <a:spLocks noChangeArrowheads="1"/>
            </p:cNvSpPr>
            <p:nvPr/>
          </p:nvSpPr>
          <p:spPr bwMode="auto">
            <a:xfrm>
              <a:off x="4828" y="1912"/>
              <a:ext cx="28" cy="4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29" name="Rectangle 378"/>
            <p:cNvSpPr>
              <a:spLocks noChangeArrowheads="1"/>
            </p:cNvSpPr>
            <p:nvPr/>
          </p:nvSpPr>
          <p:spPr bwMode="auto">
            <a:xfrm>
              <a:off x="4828" y="1872"/>
              <a:ext cx="28" cy="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30" name="Rectangle 379"/>
            <p:cNvSpPr>
              <a:spLocks noChangeArrowheads="1"/>
            </p:cNvSpPr>
            <p:nvPr/>
          </p:nvSpPr>
          <p:spPr bwMode="auto">
            <a:xfrm>
              <a:off x="4899" y="1849"/>
              <a:ext cx="30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1.2         </a:t>
              </a:r>
              <a:endParaRPr kumimoji="1" lang="en-GB" sz="2400" b="1">
                <a:solidFill>
                  <a:srgbClr val="85582B"/>
                </a:solidFill>
                <a:latin typeface="Times New Roman" pitchFamily="18" charset="0"/>
              </a:endParaRPr>
            </a:p>
          </p:txBody>
        </p:sp>
      </p:grpSp>
      <p:sp>
        <p:nvSpPr>
          <p:cNvPr id="456706" name="Rectangle 2"/>
          <p:cNvSpPr>
            <a:spLocks noGrp="1" noChangeArrowheads="1"/>
          </p:cNvSpPr>
          <p:nvPr>
            <p:ph type="title"/>
          </p:nvPr>
        </p:nvSpPr>
        <p:spPr/>
        <p:txBody>
          <a:bodyPr/>
          <a:lstStyle/>
          <a:p>
            <a:r>
              <a:rPr lang="en-GB" sz="4000" dirty="0"/>
              <a:t>Back projection illustrated</a:t>
            </a:r>
          </a:p>
        </p:txBody>
      </p:sp>
      <p:grpSp>
        <p:nvGrpSpPr>
          <p:cNvPr id="457082" name="Group 378"/>
          <p:cNvGrpSpPr>
            <a:grpSpLocks/>
          </p:cNvGrpSpPr>
          <p:nvPr/>
        </p:nvGrpSpPr>
        <p:grpSpPr bwMode="auto">
          <a:xfrm>
            <a:off x="1833563" y="3151610"/>
            <a:ext cx="5513387" cy="3328988"/>
            <a:chOff x="1155" y="1830"/>
            <a:chExt cx="3473" cy="2097"/>
          </a:xfrm>
        </p:grpSpPr>
        <p:pic>
          <p:nvPicPr>
            <p:cNvPr id="456711" name="Picture 7"/>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5" y="2531"/>
              <a:ext cx="1396" cy="1396"/>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7073" name="Line 369"/>
            <p:cNvSpPr>
              <a:spLocks noChangeShapeType="1"/>
            </p:cNvSpPr>
            <p:nvPr/>
          </p:nvSpPr>
          <p:spPr bwMode="auto">
            <a:xfrm flipV="1">
              <a:off x="1992" y="1830"/>
              <a:ext cx="0" cy="258"/>
            </a:xfrm>
            <a:prstGeom prst="line">
              <a:avLst/>
            </a:prstGeom>
            <a:noFill/>
            <a:ln w="76200">
              <a:solidFill>
                <a:schemeClr val="hlink"/>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57078" name="Line 374"/>
            <p:cNvSpPr>
              <a:spLocks noChangeShapeType="1"/>
            </p:cNvSpPr>
            <p:nvPr/>
          </p:nvSpPr>
          <p:spPr bwMode="auto">
            <a:xfrm>
              <a:off x="3520" y="2084"/>
              <a:ext cx="1108" cy="0"/>
            </a:xfrm>
            <a:prstGeom prst="line">
              <a:avLst/>
            </a:prstGeom>
            <a:noFill/>
            <a:ln w="38100">
              <a:solidFill>
                <a:schemeClr va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pSp>
      <p:grpSp>
        <p:nvGrpSpPr>
          <p:cNvPr id="457083" name="Group 379"/>
          <p:cNvGrpSpPr>
            <a:grpSpLocks/>
          </p:cNvGrpSpPr>
          <p:nvPr/>
        </p:nvGrpSpPr>
        <p:grpSpPr bwMode="auto">
          <a:xfrm>
            <a:off x="3494088" y="3185059"/>
            <a:ext cx="3944937" cy="3336925"/>
            <a:chOff x="2201" y="1816"/>
            <a:chExt cx="2485" cy="2102"/>
          </a:xfrm>
        </p:grpSpPr>
        <p:pic>
          <p:nvPicPr>
            <p:cNvPr id="456712" name="Picture 8"/>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9" y="2531"/>
              <a:ext cx="1387" cy="1387"/>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57076" name="Line 372"/>
            <p:cNvSpPr>
              <a:spLocks noChangeShapeType="1"/>
            </p:cNvSpPr>
            <p:nvPr/>
          </p:nvSpPr>
          <p:spPr bwMode="auto">
            <a:xfrm rot="20114070" flipH="1" flipV="1">
              <a:off x="2201" y="1816"/>
              <a:ext cx="5" cy="247"/>
            </a:xfrm>
            <a:prstGeom prst="line">
              <a:avLst/>
            </a:prstGeom>
            <a:noFill/>
            <a:ln w="76200">
              <a:solidFill>
                <a:srgbClr val="FFC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57079" name="Line 375"/>
            <p:cNvSpPr>
              <a:spLocks noChangeShapeType="1"/>
            </p:cNvSpPr>
            <p:nvPr/>
          </p:nvSpPr>
          <p:spPr bwMode="auto">
            <a:xfrm>
              <a:off x="3524" y="1876"/>
              <a:ext cx="1108" cy="0"/>
            </a:xfrm>
            <a:prstGeom prst="line">
              <a:avLst/>
            </a:prstGeom>
            <a:noFill/>
            <a:ln w="38100">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pSp>
      <mc:AlternateContent xmlns:mc="http://schemas.openxmlformats.org/markup-compatibility/2006" xmlns:a14="http://schemas.microsoft.com/office/drawing/2010/main">
        <mc:Choice Requires="a14">
          <p:sp>
            <p:nvSpPr>
              <p:cNvPr id="2" name="TextBox 1"/>
              <p:cNvSpPr txBox="1"/>
              <p:nvPr/>
            </p:nvSpPr>
            <p:spPr>
              <a:xfrm>
                <a:off x="2716891" y="6295932"/>
                <a:ext cx="864339"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𝝓</m:t>
                      </m:r>
                      <m:r>
                        <a:rPr lang="en-GB" b="1" i="1" smtClean="0">
                          <a:latin typeface="Cambria Math" panose="02040503050406030204" pitchFamily="18" charset="0"/>
                        </a:rPr>
                        <m:t>=</m:t>
                      </m:r>
                      <m:r>
                        <a:rPr lang="en-GB" b="1" i="1" smtClean="0">
                          <a:latin typeface="Cambria Math" panose="02040503050406030204" pitchFamily="18" charset="0"/>
                        </a:rPr>
                        <m:t>𝟎</m:t>
                      </m:r>
                    </m:oMath>
                  </m:oMathPara>
                </a14:m>
                <a:endParaRPr lang="en-GB" b="1" dirty="0"/>
              </a:p>
            </p:txBody>
          </p:sp>
        </mc:Choice>
        <mc:Fallback xmlns="">
          <p:sp>
            <p:nvSpPr>
              <p:cNvPr id="2" name="TextBox 1"/>
              <p:cNvSpPr txBox="1">
                <a:spLocks noRot="1" noChangeAspect="1" noMove="1" noResize="1" noEditPoints="1" noAdjustHandles="1" noChangeArrowheads="1" noChangeShapeType="1" noTextEdit="1"/>
              </p:cNvSpPr>
              <p:nvPr/>
            </p:nvSpPr>
            <p:spPr>
              <a:xfrm>
                <a:off x="2716891" y="6295932"/>
                <a:ext cx="864339" cy="369332"/>
              </a:xfrm>
              <a:prstGeom prst="rect">
                <a:avLst/>
              </a:prstGeom>
              <a:blipFill rotWithShape="0">
                <a:blip r:embed="rId7"/>
                <a:stretch>
                  <a:fillRect b="-15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3" name="TextBox 362"/>
              <p:cNvSpPr txBox="1"/>
              <p:nvPr/>
            </p:nvSpPr>
            <p:spPr>
              <a:xfrm>
                <a:off x="6029268" y="6323761"/>
                <a:ext cx="1088760"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b="1" i="1" smtClean="0">
                          <a:latin typeface="Cambria Math" panose="02040503050406030204" pitchFamily="18" charset="0"/>
                        </a:rPr>
                        <m:t>𝝓</m:t>
                      </m:r>
                      <m:r>
                        <a:rPr lang="en-GB" b="1" i="1" smtClean="0">
                          <a:latin typeface="Cambria Math" panose="02040503050406030204" pitchFamily="18" charset="0"/>
                        </a:rPr>
                        <m:t>=</m:t>
                      </m:r>
                      <m:r>
                        <a:rPr lang="en-GB" b="1" i="1" smtClean="0">
                          <a:latin typeface="Cambria Math" panose="02040503050406030204" pitchFamily="18" charset="0"/>
                        </a:rPr>
                        <m:t>𝟎</m:t>
                      </m:r>
                      <m:r>
                        <a:rPr lang="en-GB" b="1" i="1" smtClean="0">
                          <a:latin typeface="Cambria Math" panose="02040503050406030204" pitchFamily="18" charset="0"/>
                        </a:rPr>
                        <m:t>.</m:t>
                      </m:r>
                      <m:r>
                        <a:rPr lang="en-GB" b="1" i="1" smtClean="0">
                          <a:latin typeface="Cambria Math" panose="02040503050406030204" pitchFamily="18" charset="0"/>
                        </a:rPr>
                        <m:t>𝟓</m:t>
                      </m:r>
                    </m:oMath>
                  </m:oMathPara>
                </a14:m>
                <a:endParaRPr lang="en-GB" b="1" dirty="0"/>
              </a:p>
            </p:txBody>
          </p:sp>
        </mc:Choice>
        <mc:Fallback xmlns="">
          <p:sp>
            <p:nvSpPr>
              <p:cNvPr id="363" name="TextBox 362"/>
              <p:cNvSpPr txBox="1">
                <a:spLocks noRot="1" noChangeAspect="1" noMove="1" noResize="1" noEditPoints="1" noAdjustHandles="1" noChangeArrowheads="1" noChangeShapeType="1" noTextEdit="1"/>
              </p:cNvSpPr>
              <p:nvPr/>
            </p:nvSpPr>
            <p:spPr>
              <a:xfrm>
                <a:off x="6029268" y="6323761"/>
                <a:ext cx="1088760" cy="369332"/>
              </a:xfrm>
              <a:prstGeom prst="rect">
                <a:avLst/>
              </a:prstGeom>
              <a:blipFill rotWithShape="0">
                <a:blip r:embed="rId8"/>
                <a:stretch>
                  <a:fillRect b="-14754"/>
                </a:stretch>
              </a:blipFill>
            </p:spPr>
            <p:txBody>
              <a:bodyPr/>
              <a:lstStyle/>
              <a:p>
                <a:r>
                  <a:rPr lang="en-GB">
                    <a:noFill/>
                  </a:rPr>
                  <a:t> </a:t>
                </a:r>
              </a:p>
            </p:txBody>
          </p:sp>
        </mc:Fallback>
      </mc:AlternateContent>
    </p:spTree>
    <p:extLst>
      <p:ext uri="{BB962C8B-B14F-4D97-AF65-F5344CB8AC3E}">
        <p14:creationId xmlns:p14="http://schemas.microsoft.com/office/powerpoint/2010/main" val="41648130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708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child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nodeType="clickEffect">
                                  <p:stCondLst>
                                    <p:cond delay="0"/>
                                  </p:stCondLst>
                                  <p:childTnLst>
                                    <p:set>
                                      <p:cBhvr>
                                        <p:cTn id="13" dur="1" fill="hold">
                                          <p:stCondLst>
                                            <p:cond delay="0"/>
                                          </p:stCondLst>
                                        </p:cTn>
                                        <p:tgtEl>
                                          <p:spTgt spid="457083"/>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0"/>
                                          </p:stCondLst>
                                        </p:cTn>
                                        <p:tgtEl>
                                          <p:spTgt spid="3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6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55682" name="Rectangle 2"/>
          <p:cNvSpPr>
            <a:spLocks noGrp="1" noChangeArrowheads="1"/>
          </p:cNvSpPr>
          <p:nvPr>
            <p:ph type="title"/>
          </p:nvPr>
        </p:nvSpPr>
        <p:spPr/>
        <p:txBody>
          <a:bodyPr/>
          <a:lstStyle/>
          <a:p>
            <a:r>
              <a:rPr lang="en-GB" sz="4000" dirty="0"/>
              <a:t>Back projection </a:t>
            </a:r>
            <a:br>
              <a:rPr lang="en-GB" sz="4000" dirty="0"/>
            </a:br>
            <a:r>
              <a:rPr lang="en-GB" sz="3200" dirty="0"/>
              <a:t>(sum of all angles)</a:t>
            </a:r>
          </a:p>
        </p:txBody>
      </p:sp>
      <p:pic>
        <p:nvPicPr>
          <p:cNvPr id="45568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3625" y="1401187"/>
            <a:ext cx="4470400" cy="3722687"/>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 name="TextBox 1"/>
              <p:cNvSpPr txBox="1"/>
              <p:nvPr/>
            </p:nvSpPr>
            <p:spPr>
              <a:xfrm flipH="1">
                <a:off x="752301" y="4987633"/>
                <a:ext cx="7359536" cy="1754326"/>
              </a:xfrm>
              <a:prstGeom prst="rect">
                <a:avLst/>
              </a:prstGeom>
              <a:noFill/>
            </p:spPr>
            <p:txBody>
              <a:bodyPr wrap="square" rtlCol="0">
                <a:spAutoFit/>
              </a:bodyPr>
              <a:lstStyle/>
              <a:p>
                <a:r>
                  <a:rPr lang="en-GB" dirty="0"/>
                  <a:t>Image corresponds to (very) smooth version of original.</a:t>
                </a:r>
              </a:p>
              <a:p>
                <a:endParaRPr lang="en-GB" b="0" i="1" dirty="0">
                  <a:latin typeface="Cambria Math" panose="02040503050406030204" pitchFamily="18" charset="0"/>
                </a:endParaRPr>
              </a:p>
              <a:p>
                <a14:m>
                  <m:oMath xmlns:m="http://schemas.openxmlformats.org/officeDocument/2006/math">
                    <m:r>
                      <a:rPr lang="en-GB" b="0" i="1" smtClean="0">
                        <a:latin typeface="Cambria Math" panose="02040503050406030204" pitchFamily="18" charset="0"/>
                      </a:rPr>
                      <m:t>⇒ </m:t>
                    </m:r>
                  </m:oMath>
                </a14:m>
                <a:r>
                  <a:rPr lang="en-GB" dirty="0"/>
                  <a:t>We will need to apply a sharpening filter. This can be done </a:t>
                </a:r>
                <a:r>
                  <a:rPr lang="en-GB" i="1" dirty="0"/>
                  <a:t>before </a:t>
                </a:r>
                <a:r>
                  <a:rPr lang="en-GB" dirty="0"/>
                  <a:t>or </a:t>
                </a:r>
                <a:r>
                  <a:rPr lang="en-GB" i="1" dirty="0"/>
                  <a:t>after </a:t>
                </a:r>
                <a:r>
                  <a:rPr lang="en-GB" dirty="0" err="1"/>
                  <a:t>backprojection</a:t>
                </a:r>
                <a:r>
                  <a:rPr lang="en-GB" dirty="0"/>
                  <a:t>. </a:t>
                </a:r>
              </a:p>
              <a:p>
                <a:pPr marL="285750" indent="-285750">
                  <a:buFont typeface="Arial" panose="020B0604020202020204" pitchFamily="34" charset="0"/>
                  <a:buChar char="•"/>
                </a:pPr>
                <a:r>
                  <a:rPr lang="en-GB" dirty="0"/>
                  <a:t>Before: 	</a:t>
                </a:r>
                <a:r>
                  <a:rPr lang="en-GB" i="1" dirty="0"/>
                  <a:t>Filtered Back Projection (FBP) </a:t>
                </a:r>
                <a:r>
                  <a:rPr lang="en-GB" dirty="0"/>
                  <a:t>(most popular)</a:t>
                </a:r>
                <a:endParaRPr lang="en-GB" i="1" dirty="0"/>
              </a:p>
              <a:p>
                <a:pPr marL="285750" indent="-285750">
                  <a:buFont typeface="Arial" panose="020B0604020202020204" pitchFamily="34" charset="0"/>
                  <a:buChar char="•"/>
                </a:pPr>
                <a:r>
                  <a:rPr lang="en-GB" dirty="0"/>
                  <a:t>After:</a:t>
                </a:r>
                <a:r>
                  <a:rPr lang="en-GB" i="1" dirty="0"/>
                  <a:t> 		Back Project and Filter (BPF)</a:t>
                </a:r>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flipH="1">
                <a:off x="752301" y="4987633"/>
                <a:ext cx="7359536" cy="1754326"/>
              </a:xfrm>
              <a:prstGeom prst="rect">
                <a:avLst/>
              </a:prstGeom>
              <a:blipFill rotWithShape="0">
                <a:blip r:embed="rId4"/>
                <a:stretch>
                  <a:fillRect l="-662" t="-1736" r="-828" b="-4514"/>
                </a:stretch>
              </a:blipFill>
            </p:spPr>
            <p:txBody>
              <a:bodyPr/>
              <a:lstStyle/>
              <a:p>
                <a:r>
                  <a:rPr lang="en-GB">
                    <a:noFill/>
                  </a:rPr>
                  <a:t> </a:t>
                </a:r>
              </a:p>
            </p:txBody>
          </p:sp>
        </mc:Fallback>
      </mc:AlternateContent>
    </p:spTree>
    <p:extLst>
      <p:ext uri="{BB962C8B-B14F-4D97-AF65-F5344CB8AC3E}">
        <p14:creationId xmlns:p14="http://schemas.microsoft.com/office/powerpoint/2010/main" val="3951740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1854" y="5204102"/>
            <a:ext cx="4130146" cy="369332"/>
          </a:xfrm>
          <a:prstGeom prst="rect">
            <a:avLst/>
          </a:prstGeom>
          <a:noFill/>
        </p:spPr>
        <p:txBody>
          <a:bodyPr wrap="square" rtlCol="0">
            <a:spAutoFit/>
          </a:bodyPr>
          <a:lstStyle/>
          <a:p>
            <a:r>
              <a:rPr lang="en-GB" b="1" dirty="0"/>
              <a:t>Sketch of proof</a:t>
            </a:r>
            <a:endParaRPr lang="en-GB" dirty="0"/>
          </a:p>
        </p:txBody>
      </p:sp>
      <p:grpSp>
        <p:nvGrpSpPr>
          <p:cNvPr id="7" name="Group 6"/>
          <p:cNvGrpSpPr/>
          <p:nvPr/>
        </p:nvGrpSpPr>
        <p:grpSpPr>
          <a:xfrm>
            <a:off x="1041426" y="1648473"/>
            <a:ext cx="7005877" cy="3701739"/>
            <a:chOff x="1295426" y="1902473"/>
            <a:chExt cx="7005877" cy="3701739"/>
          </a:xfrm>
        </p:grpSpPr>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1751" y="1902473"/>
              <a:ext cx="6999552" cy="3651433"/>
            </a:xfrm>
            <a:prstGeom prst="rect">
              <a:avLst/>
            </a:prstGeom>
          </p:spPr>
        </p:pic>
        <mc:AlternateContent xmlns:mc="http://schemas.openxmlformats.org/markup-compatibility/2006" xmlns:a14="http://schemas.microsoft.com/office/drawing/2010/main">
          <mc:Choice Requires="a14">
            <p:sp>
              <p:nvSpPr>
                <p:cNvPr id="15" name="TextBox 14"/>
                <p:cNvSpPr txBox="1"/>
                <p:nvPr/>
              </p:nvSpPr>
              <p:spPr>
                <a:xfrm rot="16200000">
                  <a:off x="1351994" y="3508874"/>
                  <a:ext cx="311150" cy="424283"/>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𝑘</m:t>
                            </m:r>
                          </m:e>
                          <m:sub>
                            <m:r>
                              <a:rPr lang="en-GB" sz="2000" b="0" i="1" smtClean="0">
                                <a:latin typeface="Cambria Math" panose="02040503050406030204" pitchFamily="18" charset="0"/>
                              </a:rPr>
                              <m:t>𝑦</m:t>
                            </m:r>
                          </m:sub>
                        </m:sSub>
                      </m:oMath>
                    </m:oMathPara>
                  </a14:m>
                  <a:endParaRPr lang="en-GB" sz="2000" dirty="0"/>
                </a:p>
              </p:txBody>
            </p:sp>
          </mc:Choice>
          <mc:Fallback xmlns="">
            <p:sp>
              <p:nvSpPr>
                <p:cNvPr id="15" name="TextBox 14"/>
                <p:cNvSpPr txBox="1">
                  <a:spLocks noRot="1" noChangeAspect="1" noMove="1" noResize="1" noEditPoints="1" noAdjustHandles="1" noChangeArrowheads="1" noChangeShapeType="1" noTextEdit="1"/>
                </p:cNvSpPr>
                <p:nvPr/>
              </p:nvSpPr>
              <p:spPr>
                <a:xfrm rot="16200000">
                  <a:off x="1351994" y="3508874"/>
                  <a:ext cx="311150" cy="424283"/>
                </a:xfrm>
                <a:prstGeom prst="rect">
                  <a:avLst/>
                </a:prstGeom>
                <a:blipFill rotWithShape="0">
                  <a:blip r:embed="rId4"/>
                  <a:stretch>
                    <a:fillRect t="-35294" r="-5797"/>
                  </a:stretch>
                </a:blipFill>
              </p:spPr>
              <p:txBody>
                <a:bodyPr/>
                <a:lstStyle/>
                <a:p>
                  <a:r>
                    <a:rPr lang="en-GB">
                      <a:noFill/>
                    </a:rPr>
                    <a:t> </a:t>
                  </a:r>
                </a:p>
              </p:txBody>
            </p:sp>
          </mc:Fallback>
        </mc:AlternateContent>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1750" y="1902473"/>
              <a:ext cx="6999552" cy="3651433"/>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2996643" y="5204102"/>
                  <a:ext cx="311150" cy="400110"/>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𝑘</m:t>
                            </m:r>
                          </m:e>
                          <m:sub>
                            <m:r>
                              <a:rPr lang="en-GB" sz="2000" b="0" i="1" smtClean="0">
                                <a:latin typeface="Cambria Math" panose="02040503050406030204" pitchFamily="18" charset="0"/>
                              </a:rPr>
                              <m:t>𝑥</m:t>
                            </m:r>
                          </m:sub>
                        </m:sSub>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2996643" y="5204102"/>
                  <a:ext cx="311150" cy="400110"/>
                </a:xfrm>
                <a:prstGeom prst="rect">
                  <a:avLst/>
                </a:prstGeom>
                <a:blipFill rotWithShape="0">
                  <a:blip r:embed="rId5"/>
                  <a:stretch>
                    <a:fillRect r="-254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6628843" y="5178949"/>
                  <a:ext cx="311150" cy="400110"/>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𝑘</m:t>
                        </m:r>
                      </m:oMath>
                    </m:oMathPara>
                  </a14:m>
                  <a:endParaRPr lang="en-GB" sz="2000" dirty="0"/>
                </a:p>
              </p:txBody>
            </p:sp>
          </mc:Choice>
          <mc:Fallback xmlns="">
            <p:sp>
              <p:nvSpPr>
                <p:cNvPr id="10" name="TextBox 9"/>
                <p:cNvSpPr txBox="1">
                  <a:spLocks noRot="1" noChangeAspect="1" noMove="1" noResize="1" noEditPoints="1" noAdjustHandles="1" noChangeArrowheads="1" noChangeShapeType="1" noTextEdit="1"/>
                </p:cNvSpPr>
                <p:nvPr/>
              </p:nvSpPr>
              <p:spPr>
                <a:xfrm>
                  <a:off x="6628843" y="5178949"/>
                  <a:ext cx="311150" cy="400110"/>
                </a:xfrm>
                <a:prstGeom prst="rect">
                  <a:avLst/>
                </a:prstGeom>
                <a:blipFill rotWithShape="0">
                  <a:blip r:embed="rId6"/>
                  <a:stretch>
                    <a:fillRect r="-39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rot="16200000">
                  <a:off x="1351993" y="3508874"/>
                  <a:ext cx="311150" cy="424283"/>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𝑘</m:t>
                            </m:r>
                          </m:e>
                          <m:sub>
                            <m:r>
                              <a:rPr lang="en-GB" sz="2000" b="0" i="1" smtClean="0">
                                <a:latin typeface="Cambria Math" panose="02040503050406030204" pitchFamily="18" charset="0"/>
                              </a:rPr>
                              <m:t>𝑦</m:t>
                            </m:r>
                          </m:sub>
                        </m:sSub>
                      </m:oMath>
                    </m:oMathPara>
                  </a14:m>
                  <a:endParaRPr lang="en-GB" sz="2000" dirty="0"/>
                </a:p>
              </p:txBody>
            </p:sp>
          </mc:Choice>
          <mc:Fallback xmlns="">
            <p:sp>
              <p:nvSpPr>
                <p:cNvPr id="11" name="TextBox 10"/>
                <p:cNvSpPr txBox="1">
                  <a:spLocks noRot="1" noChangeAspect="1" noMove="1" noResize="1" noEditPoints="1" noAdjustHandles="1" noChangeArrowheads="1" noChangeShapeType="1" noTextEdit="1"/>
                </p:cNvSpPr>
                <p:nvPr/>
              </p:nvSpPr>
              <p:spPr>
                <a:xfrm rot="16200000">
                  <a:off x="1351993" y="3508874"/>
                  <a:ext cx="311150" cy="424283"/>
                </a:xfrm>
                <a:prstGeom prst="rect">
                  <a:avLst/>
                </a:prstGeom>
                <a:blipFill rotWithShape="0">
                  <a:blip r:embed="rId4"/>
                  <a:stretch>
                    <a:fillRect t="-35294" r="-579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rot="16200000">
                  <a:off x="4927043" y="3470359"/>
                  <a:ext cx="311150" cy="400110"/>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000" b="0" i="1" smtClean="0">
                            <a:latin typeface="Cambria Math" panose="02040503050406030204" pitchFamily="18" charset="0"/>
                          </a:rPr>
                          <m:t>φ</m:t>
                        </m:r>
                      </m:oMath>
                    </m:oMathPara>
                  </a14:m>
                  <a:endParaRPr lang="en-GB" sz="2000" b="0" dirty="0"/>
                </a:p>
              </p:txBody>
            </p:sp>
          </mc:Choice>
          <mc:Fallback xmlns="">
            <p:sp>
              <p:nvSpPr>
                <p:cNvPr id="12" name="TextBox 11"/>
                <p:cNvSpPr txBox="1">
                  <a:spLocks noRot="1" noChangeAspect="1" noMove="1" noResize="1" noEditPoints="1" noAdjustHandles="1" noChangeArrowheads="1" noChangeShapeType="1" noTextEdit="1"/>
                </p:cNvSpPr>
                <p:nvPr/>
              </p:nvSpPr>
              <p:spPr>
                <a:xfrm rot="16200000">
                  <a:off x="4927043" y="3470359"/>
                  <a:ext cx="311150" cy="400110"/>
                </a:xfrm>
                <a:prstGeom prst="rect">
                  <a:avLst/>
                </a:prstGeom>
                <a:blipFill rotWithShape="0">
                  <a:blip r:embed="rId7"/>
                  <a:stretch>
                    <a:fillRect t="-17647" r="-10606"/>
                  </a:stretch>
                </a:blipFill>
              </p:spPr>
              <p:txBody>
                <a:bodyPr/>
                <a:lstStyle/>
                <a:p>
                  <a:r>
                    <a:rPr lang="en-GB">
                      <a:noFill/>
                    </a:rPr>
                    <a:t> </a:t>
                  </a:r>
                </a:p>
              </p:txBody>
            </p:sp>
          </mc:Fallback>
        </mc:AlternateContent>
      </p:grpSp>
      <p:sp>
        <p:nvSpPr>
          <p:cNvPr id="441346" name="Rectangle 2"/>
          <p:cNvSpPr>
            <a:spLocks noGrp="1" noChangeArrowheads="1"/>
          </p:cNvSpPr>
          <p:nvPr>
            <p:ph type="title"/>
          </p:nvPr>
        </p:nvSpPr>
        <p:spPr/>
        <p:txBody>
          <a:bodyPr/>
          <a:lstStyle/>
          <a:p>
            <a:r>
              <a:rPr lang="en-GB" dirty="0"/>
              <a:t>Central Slice Theorem</a:t>
            </a:r>
            <a:br>
              <a:rPr lang="en-GB" dirty="0"/>
            </a:br>
            <a:r>
              <a:rPr lang="en-GB" sz="2400" dirty="0">
                <a:solidFill>
                  <a:srgbClr val="BBE0E3">
                    <a:lumMod val="50000"/>
                  </a:srgbClr>
                </a:solidFill>
              </a:rPr>
              <a:t>(basis for proof of FBP)</a:t>
            </a:r>
            <a:endParaRPr lang="en-GB" sz="3600" dirty="0"/>
          </a:p>
        </p:txBody>
      </p:sp>
      <mc:AlternateContent xmlns:mc="http://schemas.openxmlformats.org/markup-compatibility/2006" xmlns:a14="http://schemas.microsoft.com/office/drawing/2010/main">
        <mc:Choice Requires="a14">
          <p:sp>
            <p:nvSpPr>
              <p:cNvPr id="2" name="TextBox 1"/>
              <p:cNvSpPr txBox="1"/>
              <p:nvPr/>
            </p:nvSpPr>
            <p:spPr>
              <a:xfrm>
                <a:off x="619828" y="5553906"/>
                <a:ext cx="4840068" cy="4124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𝐹</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𝑥</m:t>
                              </m:r>
                            </m:sub>
                          </m:sSub>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𝑦</m:t>
                              </m:r>
                            </m:sub>
                          </m:sSub>
                        </m:e>
                      </m:d>
                      <m:r>
                        <a:rPr lang="en-GB" b="0" i="1" smtClean="0">
                          <a:latin typeface="Cambria Math" panose="02040503050406030204" pitchFamily="18" charset="0"/>
                        </a:rPr>
                        <m:t>=</m:t>
                      </m:r>
                      <m:r>
                        <a:rPr lang="en-GB" i="1">
                          <a:latin typeface="Cambria Math" panose="02040503050406030204" pitchFamily="18" charset="0"/>
                        </a:rPr>
                        <m:t>∫</m:t>
                      </m:r>
                      <m:r>
                        <a:rPr lang="en-GB" i="1">
                          <a:latin typeface="Cambria Math" panose="02040503050406030204" pitchFamily="18" charset="0"/>
                        </a:rPr>
                        <m:t>𝑑𝑥</m:t>
                      </m:r>
                      <m:r>
                        <a:rPr lang="en-GB" i="1">
                          <a:latin typeface="Cambria Math" panose="02040503050406030204" pitchFamily="18" charset="0"/>
                        </a:rPr>
                        <m:t> </m:t>
                      </m:r>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m:t>
                          </m:r>
                          <m:r>
                            <a:rPr lang="en-GB" i="1">
                              <a:latin typeface="Cambria Math" panose="02040503050406030204" pitchFamily="18" charset="0"/>
                            </a:rPr>
                            <m:t>𝑖</m:t>
                          </m:r>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𝑥</m:t>
                              </m:r>
                            </m:sub>
                          </m:sSub>
                          <m:r>
                            <a:rPr lang="en-GB" i="1">
                              <a:latin typeface="Cambria Math" panose="02040503050406030204" pitchFamily="18" charset="0"/>
                            </a:rPr>
                            <m:t>𝑥</m:t>
                          </m:r>
                        </m:sup>
                      </m:sSup>
                      <m:r>
                        <a:rPr lang="en-GB" i="1">
                          <a:latin typeface="Cambria Math" panose="02040503050406030204" pitchFamily="18" charset="0"/>
                        </a:rPr>
                        <m:t>∫</m:t>
                      </m:r>
                      <m:r>
                        <a:rPr lang="en-GB" i="1">
                          <a:latin typeface="Cambria Math" panose="02040503050406030204" pitchFamily="18" charset="0"/>
                        </a:rPr>
                        <m:t>𝑑𝑦</m:t>
                      </m:r>
                      <m:r>
                        <a:rPr lang="en-GB" i="1">
                          <a:latin typeface="Cambria Math" panose="02040503050406030204" pitchFamily="18" charset="0"/>
                        </a:rPr>
                        <m:t> </m:t>
                      </m:r>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i="1">
                              <a:latin typeface="Cambria Math" panose="02040503050406030204" pitchFamily="18" charset="0"/>
                            </a:rPr>
                            <m:t>−</m:t>
                          </m:r>
                          <m:r>
                            <a:rPr lang="en-GB" i="1">
                              <a:latin typeface="Cambria Math" panose="02040503050406030204" pitchFamily="18" charset="0"/>
                            </a:rPr>
                            <m:t>𝑖</m:t>
                          </m:r>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𝑦</m:t>
                              </m:r>
                            </m:sub>
                          </m:sSub>
                          <m:r>
                            <a:rPr lang="en-GB" i="1">
                              <a:latin typeface="Cambria Math" panose="02040503050406030204" pitchFamily="18" charset="0"/>
                            </a:rPr>
                            <m:t>𝑦</m:t>
                          </m:r>
                        </m:sup>
                      </m:sSup>
                      <m:r>
                        <a:rPr lang="en-GB" i="1">
                          <a:latin typeface="Cambria Math" panose="02040503050406030204" pitchFamily="18" charset="0"/>
                        </a:rPr>
                        <m:t>𝑓</m:t>
                      </m:r>
                      <m:r>
                        <a:rPr lang="en-GB" i="1">
                          <a:latin typeface="Cambria Math" panose="02040503050406030204" pitchFamily="18" charset="0"/>
                        </a:rPr>
                        <m:t>(</m:t>
                      </m:r>
                      <m:r>
                        <a:rPr lang="en-GB" i="1">
                          <a:latin typeface="Cambria Math" panose="02040503050406030204" pitchFamily="18" charset="0"/>
                        </a:rPr>
                        <m:t>𝑥</m:t>
                      </m:r>
                      <m:r>
                        <a:rPr lang="en-GB" i="1">
                          <a:latin typeface="Cambria Math" panose="02040503050406030204" pitchFamily="18" charset="0"/>
                        </a:rPr>
                        <m:t>,</m:t>
                      </m:r>
                      <m:r>
                        <a:rPr lang="en-GB" i="1">
                          <a:latin typeface="Cambria Math" panose="02040503050406030204" pitchFamily="18" charset="0"/>
                        </a:rPr>
                        <m:t>𝑦</m:t>
                      </m:r>
                      <m:r>
                        <a:rPr lang="en-GB" i="1">
                          <a:latin typeface="Cambria Math" panose="02040503050406030204" pitchFamily="18" charset="0"/>
                        </a:rPr>
                        <m:t>)</m:t>
                      </m:r>
                    </m:oMath>
                  </m:oMathPara>
                </a14:m>
                <a:endParaRPr lang="en-GB" dirty="0"/>
              </a:p>
            </p:txBody>
          </p:sp>
        </mc:Choice>
        <mc:Fallback xmlns="">
          <p:sp>
            <p:nvSpPr>
              <p:cNvPr id="2" name="TextBox 1"/>
              <p:cNvSpPr txBox="1">
                <a:spLocks noRot="1" noChangeAspect="1" noMove="1" noResize="1" noEditPoints="1" noAdjustHandles="1" noChangeArrowheads="1" noChangeShapeType="1" noTextEdit="1"/>
              </p:cNvSpPr>
              <p:nvPr/>
            </p:nvSpPr>
            <p:spPr>
              <a:xfrm>
                <a:off x="619828" y="5553906"/>
                <a:ext cx="4840068" cy="412485"/>
              </a:xfrm>
              <a:prstGeom prst="rect">
                <a:avLst/>
              </a:prstGeom>
              <a:blipFill rotWithShape="0">
                <a:blip r:embed="rId8"/>
                <a:stretch>
                  <a:fillRect b="-117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93010" y="6017899"/>
                <a:ext cx="4189553" cy="404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𝐹</m:t>
                      </m:r>
                      <m:d>
                        <m:dPr>
                          <m:ctrlPr>
                            <a:rPr lang="en-GB" b="0" i="1" smtClean="0">
                              <a:latin typeface="Cambria Math" panose="02040503050406030204" pitchFamily="18" charset="0"/>
                            </a:rPr>
                          </m:ctrlPr>
                        </m:dPr>
                        <m:e>
                          <m:sSub>
                            <m:sSubPr>
                              <m:ctrlPr>
                                <a:rPr lang="en-GB" b="0" i="1" smtClean="0">
                                  <a:latin typeface="Cambria Math" panose="02040503050406030204" pitchFamily="18" charset="0"/>
                                </a:rPr>
                              </m:ctrlPr>
                            </m:sSubPr>
                            <m:e>
                              <m:r>
                                <a:rPr lang="en-GB" b="0" i="1" smtClean="0">
                                  <a:latin typeface="Cambria Math" panose="02040503050406030204" pitchFamily="18" charset="0"/>
                                </a:rPr>
                                <m:t>𝑘</m:t>
                              </m:r>
                            </m:e>
                            <m:sub>
                              <m:r>
                                <a:rPr lang="en-GB" b="0" i="1" smtClean="0">
                                  <a:latin typeface="Cambria Math" panose="02040503050406030204" pitchFamily="18" charset="0"/>
                                </a:rPr>
                                <m:t>𝑥</m:t>
                              </m:r>
                            </m:sub>
                          </m:sSub>
                          <m:r>
                            <a:rPr lang="en-GB" b="0" i="1" smtClean="0">
                              <a:latin typeface="Cambria Math" panose="02040503050406030204" pitchFamily="18" charset="0"/>
                            </a:rPr>
                            <m:t>, 0</m:t>
                          </m:r>
                        </m:e>
                      </m:d>
                      <m:r>
                        <a:rPr lang="en-GB" b="0" i="1" smtClean="0">
                          <a:latin typeface="Cambria Math" panose="02040503050406030204" pitchFamily="18" charset="0"/>
                        </a:rPr>
                        <m:t>=∫</m:t>
                      </m:r>
                      <m:r>
                        <a:rPr lang="en-GB" b="0" i="1" smtClean="0">
                          <a:latin typeface="Cambria Math" panose="02040503050406030204" pitchFamily="18" charset="0"/>
                        </a:rPr>
                        <m:t>𝑑𝑥</m:t>
                      </m:r>
                      <m:r>
                        <a:rPr lang="en-GB" b="0" i="1" smtClean="0">
                          <a:latin typeface="Cambria Math" panose="02040503050406030204" pitchFamily="18" charset="0"/>
                        </a:rPr>
                        <m:t> </m:t>
                      </m:r>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b="0" i="1" smtClean="0">
                              <a:latin typeface="Cambria Math" panose="02040503050406030204" pitchFamily="18" charset="0"/>
                            </a:rPr>
                            <m:t>−</m:t>
                          </m:r>
                          <m:r>
                            <a:rPr lang="en-GB" i="1">
                              <a:latin typeface="Cambria Math" panose="02040503050406030204" pitchFamily="18" charset="0"/>
                            </a:rPr>
                            <m:t>𝑖</m:t>
                          </m:r>
                          <m:sSub>
                            <m:sSubPr>
                              <m:ctrlPr>
                                <a:rPr lang="en-GB" i="1">
                                  <a:latin typeface="Cambria Math" panose="02040503050406030204" pitchFamily="18" charset="0"/>
                                </a:rPr>
                              </m:ctrlPr>
                            </m:sSubPr>
                            <m:e>
                              <m:r>
                                <a:rPr lang="en-GB" i="1">
                                  <a:latin typeface="Cambria Math" panose="02040503050406030204" pitchFamily="18" charset="0"/>
                                </a:rPr>
                                <m:t>𝑘</m:t>
                              </m:r>
                            </m:e>
                            <m:sub>
                              <m:r>
                                <a:rPr lang="en-GB" i="1">
                                  <a:latin typeface="Cambria Math" panose="02040503050406030204" pitchFamily="18" charset="0"/>
                                </a:rPr>
                                <m:t>𝑥</m:t>
                              </m:r>
                            </m:sub>
                          </m:sSub>
                          <m:r>
                            <a:rPr lang="en-GB" i="1">
                              <a:latin typeface="Cambria Math" panose="02040503050406030204" pitchFamily="18" charset="0"/>
                            </a:rPr>
                            <m:t>𝑥</m:t>
                          </m:r>
                        </m:sup>
                      </m:sSup>
                      <m:d>
                        <m:dPr>
                          <m:begChr m:val="["/>
                          <m:endChr m:val="]"/>
                          <m:ctrlPr>
                            <a:rPr lang="en-GB" i="1" smtClean="0">
                              <a:solidFill>
                                <a:srgbClr val="C00000"/>
                              </a:solidFill>
                              <a:latin typeface="Cambria Math" panose="02040503050406030204" pitchFamily="18" charset="0"/>
                            </a:rPr>
                          </m:ctrlPr>
                        </m:dPr>
                        <m:e>
                          <m:r>
                            <a:rPr lang="en-GB" i="1">
                              <a:solidFill>
                                <a:srgbClr val="C00000"/>
                              </a:solidFill>
                              <a:latin typeface="Cambria Math" panose="02040503050406030204" pitchFamily="18" charset="0"/>
                            </a:rPr>
                            <m:t>∫</m:t>
                          </m:r>
                          <m:r>
                            <a:rPr lang="en-GB" i="1">
                              <a:solidFill>
                                <a:srgbClr val="C00000"/>
                              </a:solidFill>
                              <a:latin typeface="Cambria Math" panose="02040503050406030204" pitchFamily="18" charset="0"/>
                            </a:rPr>
                            <m:t>𝑑𝑦</m:t>
                          </m:r>
                          <m:r>
                            <a:rPr lang="en-GB" i="1">
                              <a:solidFill>
                                <a:srgbClr val="C00000"/>
                              </a:solidFill>
                              <a:latin typeface="Cambria Math" panose="02040503050406030204" pitchFamily="18" charset="0"/>
                            </a:rPr>
                            <m:t> </m:t>
                          </m:r>
                          <m:r>
                            <a:rPr lang="en-GB" i="1">
                              <a:solidFill>
                                <a:srgbClr val="C00000"/>
                              </a:solidFill>
                              <a:latin typeface="Cambria Math" panose="02040503050406030204" pitchFamily="18" charset="0"/>
                            </a:rPr>
                            <m:t>𝑓</m:t>
                          </m:r>
                          <m:r>
                            <a:rPr lang="en-GB" i="1">
                              <a:solidFill>
                                <a:srgbClr val="C00000"/>
                              </a:solidFill>
                              <a:latin typeface="Cambria Math" panose="02040503050406030204" pitchFamily="18" charset="0"/>
                            </a:rPr>
                            <m:t>(</m:t>
                          </m:r>
                          <m:r>
                            <a:rPr lang="en-GB" i="1">
                              <a:solidFill>
                                <a:srgbClr val="C00000"/>
                              </a:solidFill>
                              <a:latin typeface="Cambria Math" panose="02040503050406030204" pitchFamily="18" charset="0"/>
                            </a:rPr>
                            <m:t>𝑥</m:t>
                          </m:r>
                          <m:r>
                            <a:rPr lang="en-GB" i="1">
                              <a:solidFill>
                                <a:srgbClr val="C00000"/>
                              </a:solidFill>
                              <a:latin typeface="Cambria Math" panose="02040503050406030204" pitchFamily="18" charset="0"/>
                            </a:rPr>
                            <m:t>,</m:t>
                          </m:r>
                          <m:r>
                            <a:rPr lang="en-GB" i="1">
                              <a:solidFill>
                                <a:srgbClr val="C00000"/>
                              </a:solidFill>
                              <a:latin typeface="Cambria Math" panose="02040503050406030204" pitchFamily="18" charset="0"/>
                            </a:rPr>
                            <m:t>𝑦</m:t>
                          </m:r>
                          <m:r>
                            <a:rPr lang="en-GB" i="1">
                              <a:solidFill>
                                <a:srgbClr val="C00000"/>
                              </a:solidFill>
                              <a:latin typeface="Cambria Math" panose="02040503050406030204" pitchFamily="18" charset="0"/>
                            </a:rPr>
                            <m:t>)</m:t>
                          </m:r>
                          <m:r>
                            <m:rPr>
                              <m:nor/>
                            </m:rPr>
                            <a:rPr lang="en-GB" dirty="0">
                              <a:solidFill>
                                <a:srgbClr val="C00000"/>
                              </a:solidFill>
                            </a:rPr>
                            <m:t> </m:t>
                          </m:r>
                        </m:e>
                      </m:d>
                    </m:oMath>
                  </m:oMathPara>
                </a14:m>
                <a:endParaRPr lang="en-GB" dirty="0">
                  <a:solidFill>
                    <a:srgbClr val="C00000"/>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693010" y="6017899"/>
                <a:ext cx="4189553" cy="404983"/>
              </a:xfrm>
              <a:prstGeom prst="rect">
                <a:avLst/>
              </a:prstGeom>
              <a:blipFill rotWithShape="0">
                <a:blip r:embed="rId9"/>
                <a:stretch>
                  <a:fillRect b="-13433"/>
                </a:stretch>
              </a:blipFill>
            </p:spPr>
            <p:txBody>
              <a:bodyPr/>
              <a:lstStyle/>
              <a:p>
                <a:r>
                  <a:rPr lang="en-GB">
                    <a:noFill/>
                  </a:rPr>
                  <a:t> </a:t>
                </a:r>
              </a:p>
            </p:txBody>
          </p:sp>
        </mc:Fallback>
      </mc:AlternateContent>
      <p:sp>
        <p:nvSpPr>
          <p:cNvPr id="4" name="TextBox 3"/>
          <p:cNvSpPr txBox="1"/>
          <p:nvPr/>
        </p:nvSpPr>
        <p:spPr>
          <a:xfrm>
            <a:off x="2757412" y="6474390"/>
            <a:ext cx="2414444" cy="307777"/>
          </a:xfrm>
          <a:prstGeom prst="rect">
            <a:avLst/>
          </a:prstGeom>
          <a:noFill/>
        </p:spPr>
        <p:txBody>
          <a:bodyPr wrap="none" rtlCol="0">
            <a:spAutoFit/>
          </a:bodyPr>
          <a:lstStyle/>
          <a:p>
            <a:r>
              <a:rPr lang="en-GB" sz="1400" dirty="0">
                <a:solidFill>
                  <a:srgbClr val="C00000"/>
                </a:solidFill>
              </a:rPr>
              <a:t>Projection along vertical line</a:t>
            </a:r>
          </a:p>
        </p:txBody>
      </p:sp>
      <mc:AlternateContent xmlns:mc="http://schemas.openxmlformats.org/markup-compatibility/2006" xmlns:a14="http://schemas.microsoft.com/office/drawing/2010/main">
        <mc:Choice Requires="a14">
          <p:sp>
            <p:nvSpPr>
              <p:cNvPr id="16" name="TextBox 15"/>
              <p:cNvSpPr txBox="1"/>
              <p:nvPr/>
            </p:nvSpPr>
            <p:spPr>
              <a:xfrm>
                <a:off x="5082618" y="5967593"/>
                <a:ext cx="4189553" cy="71256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𝐹</m:t>
                      </m:r>
                      <m:d>
                        <m:dPr>
                          <m:ctrlPr>
                            <a:rPr lang="en-GB" b="0" i="1" smtClean="0">
                              <a:latin typeface="Cambria Math" panose="02040503050406030204" pitchFamily="18" charset="0"/>
                            </a:rPr>
                          </m:ctrlPr>
                        </m:dPr>
                        <m:e>
                          <m:r>
                            <a:rPr lang="en-GB" b="0" i="1" smtClean="0">
                              <a:latin typeface="Cambria Math" panose="02040503050406030204" pitchFamily="18" charset="0"/>
                            </a:rPr>
                            <m:t>𝑘</m:t>
                          </m:r>
                          <m:r>
                            <a:rPr lang="en-GB" b="0" i="1" smtClean="0">
                              <a:latin typeface="Cambria Math" panose="02040503050406030204" pitchFamily="18" charset="0"/>
                            </a:rPr>
                            <m:t>, 0</m:t>
                          </m:r>
                        </m:e>
                      </m:d>
                      <m:r>
                        <m:rPr>
                          <m:aln/>
                        </m:rPr>
                        <a:rPr lang="en-GB" b="0" i="1" smtClean="0">
                          <a:latin typeface="Cambria Math" panose="02040503050406030204" pitchFamily="18" charset="0"/>
                        </a:rPr>
                        <m:t>=</m:t>
                      </m:r>
                      <m:r>
                        <a:rPr lang="en-GB" b="0" i="1" smtClean="0">
                          <a:latin typeface="Cambria Math" panose="02040503050406030204" pitchFamily="18" charset="0"/>
                        </a:rPr>
                        <m:t>∫</m:t>
                      </m:r>
                      <m:r>
                        <a:rPr lang="en-GB" b="0" i="1" smtClean="0">
                          <a:latin typeface="Cambria Math" panose="02040503050406030204" pitchFamily="18" charset="0"/>
                        </a:rPr>
                        <m:t>𝑑𝑠</m:t>
                      </m:r>
                      <m:r>
                        <a:rPr lang="en-GB" b="0" i="1" smtClean="0">
                          <a:latin typeface="Cambria Math" panose="02040503050406030204" pitchFamily="18" charset="0"/>
                        </a:rPr>
                        <m:t> </m:t>
                      </m:r>
                      <m:sSup>
                        <m:sSupPr>
                          <m:ctrlPr>
                            <a:rPr lang="en-GB" i="1">
                              <a:latin typeface="Cambria Math" panose="02040503050406030204" pitchFamily="18" charset="0"/>
                            </a:rPr>
                          </m:ctrlPr>
                        </m:sSupPr>
                        <m:e>
                          <m:r>
                            <a:rPr lang="en-GB" i="1">
                              <a:latin typeface="Cambria Math" panose="02040503050406030204" pitchFamily="18" charset="0"/>
                            </a:rPr>
                            <m:t>𝑒</m:t>
                          </m:r>
                        </m:e>
                        <m:sup>
                          <m:r>
                            <a:rPr lang="en-GB" b="0" i="1" smtClean="0">
                              <a:latin typeface="Cambria Math" panose="02040503050406030204" pitchFamily="18" charset="0"/>
                            </a:rPr>
                            <m:t>−</m:t>
                          </m:r>
                          <m:r>
                            <a:rPr lang="en-GB" i="1">
                              <a:latin typeface="Cambria Math" panose="02040503050406030204" pitchFamily="18" charset="0"/>
                            </a:rPr>
                            <m:t>𝑖</m:t>
                          </m:r>
                          <m:r>
                            <a:rPr lang="en-GB" b="0" i="1" smtClean="0">
                              <a:latin typeface="Cambria Math" panose="02040503050406030204" pitchFamily="18" charset="0"/>
                            </a:rPr>
                            <m:t>𝑘𝑠</m:t>
                          </m:r>
                        </m:sup>
                      </m:sSup>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𝑝</m:t>
                          </m:r>
                        </m:e>
                        <m:sub>
                          <m:r>
                            <a:rPr lang="en-GB" b="0" i="1" smtClean="0">
                              <a:latin typeface="Cambria Math" panose="02040503050406030204" pitchFamily="18" charset="0"/>
                            </a:rPr>
                            <m:t>𝜑</m:t>
                          </m:r>
                          <m:r>
                            <a:rPr lang="en-GB" b="0" i="1" smtClean="0">
                              <a:latin typeface="Cambria Math" panose="02040503050406030204" pitchFamily="18" charset="0"/>
                            </a:rPr>
                            <m:t>=0</m:t>
                          </m:r>
                        </m:sub>
                      </m:sSub>
                      <m:d>
                        <m:dPr>
                          <m:ctrlPr>
                            <a:rPr lang="en-GB" b="0" i="1" smtClean="0">
                              <a:latin typeface="Cambria Math" panose="02040503050406030204" pitchFamily="18" charset="0"/>
                            </a:rPr>
                          </m:ctrlPr>
                        </m:dPr>
                        <m:e>
                          <m:r>
                            <a:rPr lang="en-GB" b="0" i="1" smtClean="0">
                              <a:latin typeface="Cambria Math" panose="02040503050406030204" pitchFamily="18" charset="0"/>
                            </a:rPr>
                            <m:t>𝑠</m:t>
                          </m:r>
                        </m:e>
                      </m:d>
                    </m:oMath>
                    <m:oMath xmlns:m="http://schemas.openxmlformats.org/officeDocument/2006/math">
                      <m:r>
                        <m:rPr>
                          <m:aln/>
                        </m:rPr>
                        <a:rPr lang="en-GB" b="0" i="1" smtClean="0">
                          <a:latin typeface="Cambria Math" panose="02040503050406030204" pitchFamily="18" charset="0"/>
                        </a:rPr>
                        <m:t>=</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𝜑</m:t>
                          </m:r>
                          <m:r>
                            <a:rPr lang="en-GB" b="0" i="1" smtClean="0">
                              <a:latin typeface="Cambria Math" panose="02040503050406030204" pitchFamily="18" charset="0"/>
                            </a:rPr>
                            <m:t>=0</m:t>
                          </m:r>
                        </m:sub>
                      </m:sSub>
                      <m:r>
                        <a:rPr lang="en-GB" b="0" i="1" smtClean="0">
                          <a:latin typeface="Cambria Math" panose="02040503050406030204" pitchFamily="18" charset="0"/>
                        </a:rPr>
                        <m:t>(</m:t>
                      </m:r>
                      <m:r>
                        <a:rPr lang="en-GB" b="0" i="1" smtClean="0">
                          <a:latin typeface="Cambria Math" panose="02040503050406030204" pitchFamily="18" charset="0"/>
                        </a:rPr>
                        <m:t>𝑘</m:t>
                      </m:r>
                      <m:r>
                        <a:rPr lang="en-GB" b="0" i="1" smtClean="0">
                          <a:latin typeface="Cambria Math" panose="02040503050406030204" pitchFamily="18" charset="0"/>
                        </a:rPr>
                        <m:t>)</m:t>
                      </m:r>
                    </m:oMath>
                  </m:oMathPara>
                </a14:m>
                <a:endParaRPr lang="en-GB" dirty="0">
                  <a:solidFill>
                    <a:srgbClr val="C00000"/>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5082618" y="5967593"/>
                <a:ext cx="4189553" cy="712567"/>
              </a:xfrm>
              <a:prstGeom prst="rect">
                <a:avLst/>
              </a:prstGeom>
              <a:blipFill rotWithShape="0">
                <a:blip r:embed="rId10"/>
                <a:stretch>
                  <a:fillRect b="-34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9711" y="2234478"/>
                <a:ext cx="1512081" cy="51725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b="1" i="1">
                          <a:latin typeface="Cambria Math" panose="02040503050406030204" pitchFamily="18" charset="0"/>
                        </a:rPr>
                        <m:t>𝑭</m:t>
                      </m:r>
                      <m:d>
                        <m:dPr>
                          <m:ctrlPr>
                            <a:rPr lang="en-GB" sz="2400" b="1" i="1">
                              <a:latin typeface="Cambria Math" panose="02040503050406030204" pitchFamily="18" charset="0"/>
                            </a:rPr>
                          </m:ctrlPr>
                        </m:dPr>
                        <m:e>
                          <m:sSub>
                            <m:sSubPr>
                              <m:ctrlPr>
                                <a:rPr lang="en-GB" sz="2400" b="1" i="1">
                                  <a:latin typeface="Cambria Math" panose="02040503050406030204" pitchFamily="18" charset="0"/>
                                </a:rPr>
                              </m:ctrlPr>
                            </m:sSubPr>
                            <m:e>
                              <m:r>
                                <a:rPr lang="en-GB" sz="2400" b="1" i="1">
                                  <a:latin typeface="Cambria Math" panose="02040503050406030204" pitchFamily="18" charset="0"/>
                                </a:rPr>
                                <m:t>𝒌</m:t>
                              </m:r>
                            </m:e>
                            <m:sub>
                              <m:r>
                                <a:rPr lang="en-GB" sz="2400" b="1" i="1">
                                  <a:latin typeface="Cambria Math" panose="02040503050406030204" pitchFamily="18" charset="0"/>
                                </a:rPr>
                                <m:t>𝒙</m:t>
                              </m:r>
                            </m:sub>
                          </m:sSub>
                          <m:r>
                            <a:rPr lang="en-GB" sz="2400" b="1" i="1">
                              <a:latin typeface="Cambria Math" panose="02040503050406030204" pitchFamily="18" charset="0"/>
                            </a:rPr>
                            <m:t>, </m:t>
                          </m:r>
                          <m:sSub>
                            <m:sSubPr>
                              <m:ctrlPr>
                                <a:rPr lang="en-GB" sz="2400" b="1" i="1">
                                  <a:latin typeface="Cambria Math" panose="02040503050406030204" pitchFamily="18" charset="0"/>
                                </a:rPr>
                              </m:ctrlPr>
                            </m:sSubPr>
                            <m:e>
                              <m:r>
                                <a:rPr lang="en-GB" sz="2400" b="1" i="1">
                                  <a:latin typeface="Cambria Math" panose="02040503050406030204" pitchFamily="18" charset="0"/>
                                </a:rPr>
                                <m:t>𝒌</m:t>
                              </m:r>
                            </m:e>
                            <m:sub>
                              <m:r>
                                <a:rPr lang="en-GB" sz="2400" b="1" i="1">
                                  <a:latin typeface="Cambria Math" panose="02040503050406030204" pitchFamily="18" charset="0"/>
                                </a:rPr>
                                <m:t>𝒚</m:t>
                              </m:r>
                            </m:sub>
                          </m:sSub>
                        </m:e>
                      </m:d>
                    </m:oMath>
                  </m:oMathPara>
                </a14:m>
                <a:endParaRPr lang="en-GB" b="1" dirty="0"/>
              </a:p>
            </p:txBody>
          </p:sp>
        </mc:Choice>
        <mc:Fallback xmlns="">
          <p:sp>
            <p:nvSpPr>
              <p:cNvPr id="8" name="Rectangle 7"/>
              <p:cNvSpPr>
                <a:spLocks noRot="1" noChangeAspect="1" noMove="1" noResize="1" noEditPoints="1" noAdjustHandles="1" noChangeArrowheads="1" noChangeShapeType="1" noTextEdit="1"/>
              </p:cNvSpPr>
              <p:nvPr/>
            </p:nvSpPr>
            <p:spPr>
              <a:xfrm>
                <a:off x="49711" y="2234478"/>
                <a:ext cx="1512081" cy="517257"/>
              </a:xfrm>
              <a:prstGeom prst="rect">
                <a:avLst/>
              </a:prstGeom>
              <a:blipFill rotWithShape="0">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7962267" y="2212325"/>
                <a:ext cx="1262332" cy="562077"/>
              </a:xfrm>
              <a:prstGeom prst="rect">
                <a:avLst/>
              </a:prstGeom>
            </p:spPr>
            <p:txBody>
              <a:bodyPr wrap="none">
                <a:spAutoFit/>
              </a:bodyPr>
              <a:lstStyle/>
              <a:p>
                <a:pPr/>
                <a14:m>
                  <m:oMathPara xmlns:m="http://schemas.openxmlformats.org/officeDocument/2006/math">
                    <m:oMathParaPr>
                      <m:jc m:val="center"/>
                    </m:oMathParaPr>
                    <m:oMath xmlns:m="http://schemas.openxmlformats.org/officeDocument/2006/math">
                      <m:sSub>
                        <m:sSubPr>
                          <m:ctrlPr>
                            <a:rPr lang="en-GB" sz="2800" b="1" i="1">
                              <a:latin typeface="Cambria Math" panose="02040503050406030204" pitchFamily="18" charset="0"/>
                            </a:rPr>
                          </m:ctrlPr>
                        </m:sSubPr>
                        <m:e>
                          <m:r>
                            <a:rPr lang="en-GB" sz="2800" b="1" i="1">
                              <a:latin typeface="Cambria Math" panose="02040503050406030204" pitchFamily="18" charset="0"/>
                            </a:rPr>
                            <m:t>𝑷</m:t>
                          </m:r>
                        </m:e>
                        <m:sub>
                          <m:r>
                            <a:rPr lang="en-GB" sz="2800" b="1" i="1">
                              <a:latin typeface="Cambria Math" panose="02040503050406030204" pitchFamily="18" charset="0"/>
                            </a:rPr>
                            <m:t>𝝋</m:t>
                          </m:r>
                        </m:sub>
                      </m:sSub>
                      <m:r>
                        <a:rPr lang="en-GB" sz="2800" b="1" i="1">
                          <a:latin typeface="Cambria Math" panose="02040503050406030204" pitchFamily="18" charset="0"/>
                        </a:rPr>
                        <m:t>(</m:t>
                      </m:r>
                      <m:r>
                        <a:rPr lang="en-GB" sz="2800" b="1" i="1">
                          <a:latin typeface="Cambria Math" panose="02040503050406030204" pitchFamily="18" charset="0"/>
                        </a:rPr>
                        <m:t>𝒌</m:t>
                      </m:r>
                      <m:r>
                        <a:rPr lang="en-GB" sz="2800" b="1" i="1">
                          <a:latin typeface="Cambria Math" panose="02040503050406030204" pitchFamily="18" charset="0"/>
                        </a:rPr>
                        <m:t>)</m:t>
                      </m:r>
                    </m:oMath>
                  </m:oMathPara>
                </a14:m>
                <a:endParaRPr lang="en-GB" sz="2800" b="1" dirty="0">
                  <a:solidFill>
                    <a:srgbClr val="C00000"/>
                  </a:solidFill>
                </a:endParaRPr>
              </a:p>
            </p:txBody>
          </p:sp>
        </mc:Choice>
        <mc:Fallback xmlns="">
          <p:sp>
            <p:nvSpPr>
              <p:cNvPr id="9" name="Rectangle 8"/>
              <p:cNvSpPr>
                <a:spLocks noRot="1" noChangeAspect="1" noMove="1" noResize="1" noEditPoints="1" noAdjustHandles="1" noChangeArrowheads="1" noChangeShapeType="1" noTextEdit="1"/>
              </p:cNvSpPr>
              <p:nvPr/>
            </p:nvSpPr>
            <p:spPr>
              <a:xfrm>
                <a:off x="7962267" y="2212325"/>
                <a:ext cx="1262332" cy="562077"/>
              </a:xfrm>
              <a:prstGeom prst="rect">
                <a:avLst/>
              </a:prstGeom>
              <a:blipFill rotWithShape="0">
                <a:blip r:embed="rId12"/>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1367237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P spid="14" grpId="0"/>
      <p:bldP spid="4"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Sketch of proof of FBP</a:t>
            </a:r>
          </a:p>
        </p:txBody>
      </p:sp>
      <mc:AlternateContent xmlns:mc="http://schemas.openxmlformats.org/markup-compatibility/2006" xmlns:a14="http://schemas.microsoft.com/office/drawing/2010/main">
        <mc:Choice Requires="a14">
          <p:sp>
            <p:nvSpPr>
              <p:cNvPr id="4" name="Content Placeholder 3"/>
              <p:cNvSpPr txBox="1">
                <a:spLocks noGrp="1"/>
              </p:cNvSpPr>
              <p:nvPr>
                <p:ph idx="1"/>
              </p:nvPr>
            </p:nvSpPr>
            <p:spPr>
              <a:xfrm>
                <a:off x="304800" y="1231900"/>
                <a:ext cx="8839200" cy="5283947"/>
              </a:xfrm>
              <a:prstGeom prst="rect">
                <a:avLst/>
              </a:prstGeom>
              <a:noFill/>
            </p:spPr>
            <p:txBody>
              <a:bodyPr wrap="square" rtlCol="0">
                <a:spAutoFit/>
              </a:bodyPr>
              <a:lstStyle/>
              <a:p>
                <a:pPr marL="0" indent="0">
                  <a:spcBef>
                    <a:spcPts val="800"/>
                  </a:spcBef>
                  <a:buNone/>
                </a:pPr>
                <a:r>
                  <a:rPr lang="en-GB" sz="2400" b="1" dirty="0"/>
                  <a:t>Inverse Fourier transform formula</a:t>
                </a:r>
              </a:p>
              <a:p>
                <a:pPr marL="0" indent="0">
                  <a:spcBef>
                    <a:spcPts val="800"/>
                  </a:spcBef>
                  <a:buNone/>
                </a:pPr>
                <a:r>
                  <a:rPr lang="en-GB" sz="2400" b="1" dirty="0"/>
                  <a:t>      </a:t>
                </a:r>
                <a14:m>
                  <m:oMath xmlns:m="http://schemas.openxmlformats.org/officeDocument/2006/math">
                    <m:r>
                      <a:rPr lang="en-GB" sz="2400" i="1" smtClean="0">
                        <a:latin typeface="Cambria Math" panose="02040503050406030204" pitchFamily="18" charset="0"/>
                      </a:rPr>
                      <m:t>𝑓</m:t>
                    </m:r>
                    <m:d>
                      <m:dPr>
                        <m:ctrlPr>
                          <a:rPr lang="en-GB" sz="2400" i="1" smtClean="0">
                            <a:latin typeface="Cambria Math" panose="02040503050406030204" pitchFamily="18" charset="0"/>
                          </a:rPr>
                        </m:ctrlPr>
                      </m:dPr>
                      <m:e>
                        <m:r>
                          <a:rPr lang="en-GB" sz="2400" i="1" smtClean="0">
                            <a:latin typeface="Cambria Math" panose="02040503050406030204" pitchFamily="18" charset="0"/>
                          </a:rPr>
                          <m:t>𝑥</m:t>
                        </m:r>
                        <m:r>
                          <a:rPr lang="en-GB" sz="2400" i="1" smtClean="0">
                            <a:latin typeface="Cambria Math" panose="02040503050406030204" pitchFamily="18" charset="0"/>
                          </a:rPr>
                          <m:t>,</m:t>
                        </m:r>
                        <m:r>
                          <a:rPr lang="en-GB" sz="2400" i="1" smtClean="0">
                            <a:latin typeface="Cambria Math" panose="02040503050406030204" pitchFamily="18" charset="0"/>
                          </a:rPr>
                          <m:t>𝑦</m:t>
                        </m:r>
                      </m:e>
                    </m:d>
                    <m:r>
                      <m:rPr>
                        <m:aln/>
                      </m:rPr>
                      <a:rPr lang="en-GB" sz="2400" b="0" i="1" smtClean="0">
                        <a:latin typeface="Cambria Math" panose="02040503050406030204" pitchFamily="18" charset="0"/>
                      </a:rPr>
                      <m:t>=</m:t>
                    </m:r>
                    <m:r>
                      <a:rPr lang="en-GB" sz="2400" b="0" i="1" smtClean="0">
                        <a:latin typeface="Cambria Math" panose="02040503050406030204" pitchFamily="18" charset="0"/>
                      </a:rPr>
                      <m:t>∫</m:t>
                    </m:r>
                    <m:r>
                      <a:rPr lang="en-GB" sz="2400" b="0" i="1" smtClean="0">
                        <a:latin typeface="Cambria Math" panose="02040503050406030204" pitchFamily="18" charset="0"/>
                      </a:rPr>
                      <m:t>𝑑</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𝑘</m:t>
                        </m:r>
                      </m:e>
                      <m:sub>
                        <m:r>
                          <a:rPr lang="en-GB" sz="2400" b="0" i="1" smtClean="0">
                            <a:latin typeface="Cambria Math" panose="02040503050406030204" pitchFamily="18" charset="0"/>
                          </a:rPr>
                          <m:t>𝑥</m:t>
                        </m:r>
                      </m:sub>
                    </m:sSub>
                    <m:r>
                      <a:rPr lang="en-GB" sz="2400" b="0" i="1" smtClean="0">
                        <a:latin typeface="Cambria Math" panose="02040503050406030204" pitchFamily="18" charset="0"/>
                      </a:rPr>
                      <m:t>∫</m:t>
                    </m:r>
                    <m:r>
                      <a:rPr lang="en-GB" sz="2400" b="0" i="1" smtClean="0">
                        <a:latin typeface="Cambria Math" panose="02040503050406030204" pitchFamily="18" charset="0"/>
                      </a:rPr>
                      <m:t>𝑑</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𝑘</m:t>
                        </m:r>
                      </m:e>
                      <m:sub>
                        <m:r>
                          <a:rPr lang="en-GB" sz="2400" b="0" i="1" smtClean="0">
                            <a:latin typeface="Cambria Math" panose="02040503050406030204" pitchFamily="18" charset="0"/>
                          </a:rPr>
                          <m:t>𝑦</m:t>
                        </m:r>
                      </m:sub>
                    </m:sSub>
                    <m:r>
                      <a:rPr lang="en-GB" sz="2400" b="0" i="1" smtClean="0">
                        <a:latin typeface="Cambria Math" panose="02040503050406030204" pitchFamily="18" charset="0"/>
                      </a:rPr>
                      <m:t> </m:t>
                    </m:r>
                    <m:sSup>
                      <m:sSupPr>
                        <m:ctrlPr>
                          <a:rPr lang="en-GB" sz="2400" b="0" i="1" smtClean="0">
                            <a:latin typeface="Cambria Math" panose="02040503050406030204" pitchFamily="18" charset="0"/>
                          </a:rPr>
                        </m:ctrlPr>
                      </m:sSupPr>
                      <m:e>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sSub>
                              <m:sSubPr>
                                <m:ctrlPr>
                                  <a:rPr lang="en-GB" sz="2400" i="1">
                                    <a:latin typeface="Cambria Math" panose="02040503050406030204" pitchFamily="18" charset="0"/>
                                  </a:rPr>
                                </m:ctrlPr>
                              </m:sSubPr>
                              <m:e>
                                <m:r>
                                  <a:rPr lang="en-GB" sz="2400" i="1">
                                    <a:latin typeface="Cambria Math" panose="02040503050406030204" pitchFamily="18" charset="0"/>
                                  </a:rPr>
                                  <m:t>𝑘</m:t>
                                </m:r>
                              </m:e>
                              <m:sub>
                                <m:r>
                                  <a:rPr lang="en-GB" sz="2400" i="1">
                                    <a:latin typeface="Cambria Math" panose="02040503050406030204" pitchFamily="18" charset="0"/>
                                  </a:rPr>
                                  <m:t>𝑥</m:t>
                                </m:r>
                              </m:sub>
                            </m:sSub>
                            <m:r>
                              <a:rPr lang="en-GB" sz="2400" i="1">
                                <a:latin typeface="Cambria Math" panose="02040503050406030204" pitchFamily="18" charset="0"/>
                              </a:rPr>
                              <m:t>𝑥</m:t>
                            </m:r>
                          </m:sup>
                        </m:sSup>
                        <m:r>
                          <a:rPr lang="en-GB" sz="2400" b="0" i="1" smtClean="0">
                            <a:latin typeface="Cambria Math" panose="02040503050406030204" pitchFamily="18" charset="0"/>
                          </a:rPr>
                          <m:t>𝑒</m:t>
                        </m:r>
                      </m:e>
                      <m:sup>
                        <m:r>
                          <a:rPr lang="en-GB" sz="2400" i="1">
                            <a:latin typeface="Cambria Math" panose="02040503050406030204" pitchFamily="18" charset="0"/>
                          </a:rPr>
                          <m:t>𝑖</m:t>
                        </m:r>
                        <m:sSub>
                          <m:sSubPr>
                            <m:ctrlPr>
                              <a:rPr lang="en-GB" sz="2400" i="1">
                                <a:latin typeface="Cambria Math" panose="02040503050406030204" pitchFamily="18" charset="0"/>
                              </a:rPr>
                            </m:ctrlPr>
                          </m:sSubPr>
                          <m:e>
                            <m:r>
                              <a:rPr lang="en-GB" sz="2400" i="1">
                                <a:latin typeface="Cambria Math" panose="02040503050406030204" pitchFamily="18" charset="0"/>
                              </a:rPr>
                              <m:t>𝑘</m:t>
                            </m:r>
                          </m:e>
                          <m:sub>
                            <m:r>
                              <a:rPr lang="en-GB" sz="2400" i="1">
                                <a:latin typeface="Cambria Math" panose="02040503050406030204" pitchFamily="18" charset="0"/>
                              </a:rPr>
                              <m:t>𝑦</m:t>
                            </m:r>
                          </m:sub>
                        </m:sSub>
                        <m:r>
                          <a:rPr lang="en-GB" sz="2400" i="1">
                            <a:latin typeface="Cambria Math" panose="02040503050406030204" pitchFamily="18" charset="0"/>
                          </a:rPr>
                          <m:t>𝑦</m:t>
                        </m:r>
                      </m:sup>
                    </m:sSup>
                    <m:r>
                      <a:rPr lang="en-GB" sz="2400" i="1" smtClean="0">
                        <a:solidFill>
                          <a:srgbClr val="FF0000"/>
                        </a:solidFill>
                        <a:latin typeface="Cambria Math" panose="02040503050406030204" pitchFamily="18" charset="0"/>
                      </a:rPr>
                      <m:t>𝐹</m:t>
                    </m:r>
                    <m:d>
                      <m:dPr>
                        <m:ctrlPr>
                          <a:rPr lang="en-GB" sz="2400" i="1">
                            <a:solidFill>
                              <a:srgbClr val="FF0000"/>
                            </a:solidFill>
                            <a:latin typeface="Cambria Math" panose="02040503050406030204" pitchFamily="18" charset="0"/>
                          </a:rPr>
                        </m:ctrlPr>
                      </m:dPr>
                      <m:e>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𝑘</m:t>
                            </m:r>
                          </m:e>
                          <m:sub>
                            <m:r>
                              <a:rPr lang="en-GB" sz="2400" i="1">
                                <a:solidFill>
                                  <a:srgbClr val="FF0000"/>
                                </a:solidFill>
                                <a:latin typeface="Cambria Math" panose="02040503050406030204" pitchFamily="18" charset="0"/>
                              </a:rPr>
                              <m:t>𝑥</m:t>
                            </m:r>
                          </m:sub>
                        </m:sSub>
                        <m:r>
                          <a:rPr lang="en-GB" sz="2400" i="1">
                            <a:solidFill>
                              <a:srgbClr val="FF0000"/>
                            </a:solidFill>
                            <a:latin typeface="Cambria Math" panose="02040503050406030204" pitchFamily="18" charset="0"/>
                          </a:rPr>
                          <m:t>, </m:t>
                        </m:r>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𝑘</m:t>
                            </m:r>
                          </m:e>
                          <m:sub>
                            <m:r>
                              <a:rPr lang="en-GB" sz="2400" i="1">
                                <a:solidFill>
                                  <a:srgbClr val="FF0000"/>
                                </a:solidFill>
                                <a:latin typeface="Cambria Math" panose="02040503050406030204" pitchFamily="18" charset="0"/>
                              </a:rPr>
                              <m:t>𝑦</m:t>
                            </m:r>
                          </m:sub>
                        </m:sSub>
                      </m:e>
                    </m:d>
                  </m:oMath>
                </a14:m>
                <a:endParaRPr lang="en-GB" sz="2800" dirty="0"/>
              </a:p>
              <a:p>
                <a:pPr marL="0" indent="0">
                  <a:spcBef>
                    <a:spcPts val="800"/>
                  </a:spcBef>
                  <a:buNone/>
                </a:pPr>
                <a:r>
                  <a:rPr lang="en-GB" sz="2400" b="1" dirty="0"/>
                  <a:t>Go to polar coordinates in 2D k-space:</a:t>
                </a:r>
              </a:p>
              <a:p>
                <a:pPr marL="0" indent="0">
                  <a:spcBef>
                    <a:spcPts val="800"/>
                  </a:spcBef>
                  <a:buNone/>
                </a:pPr>
                <a:r>
                  <a:rPr lang="en-GB" sz="2400" b="0" dirty="0"/>
                  <a:t>                 </a:t>
                </a:r>
                <a14:m>
                  <m:oMath xmlns:m="http://schemas.openxmlformats.org/officeDocument/2006/math">
                    <m:r>
                      <m:rPr>
                        <m:aln/>
                      </m:rPr>
                      <a:rPr lang="en-GB" sz="2400" b="0" i="0" smtClean="0">
                        <a:latin typeface="Cambria Math" panose="02040503050406030204" pitchFamily="18" charset="0"/>
                      </a:rPr>
                      <m:t>=</m:t>
                    </m:r>
                    <m:r>
                      <a:rPr lang="en-GB" sz="2400" i="1">
                        <a:latin typeface="Cambria Math" panose="02040503050406030204" pitchFamily="18" charset="0"/>
                      </a:rPr>
                      <m:t>∫</m:t>
                    </m:r>
                    <m:r>
                      <a:rPr lang="en-GB" sz="2400" b="0" i="1" smtClean="0">
                        <a:latin typeface="Cambria Math" panose="02040503050406030204" pitchFamily="18" charset="0"/>
                      </a:rPr>
                      <m:t>𝑑</m:t>
                    </m:r>
                    <m:r>
                      <a:rPr lang="en-GB" sz="2400" b="0" i="1" smtClean="0">
                        <a:latin typeface="Cambria Math" panose="02040503050406030204" pitchFamily="18" charset="0"/>
                      </a:rPr>
                      <m:t>𝜑</m:t>
                    </m:r>
                    <m:r>
                      <a:rPr lang="en-GB" sz="2400" b="0" i="1" smtClean="0">
                        <a:latin typeface="Cambria Math" panose="02040503050406030204" pitchFamily="18" charset="0"/>
                      </a:rPr>
                      <m:t>∫</m:t>
                    </m:r>
                    <m:r>
                      <a:rPr lang="en-GB" sz="2400" i="1">
                        <a:latin typeface="Cambria Math" panose="02040503050406030204" pitchFamily="18" charset="0"/>
                      </a:rPr>
                      <m:t>𝑑</m:t>
                    </m:r>
                    <m:r>
                      <a:rPr lang="en-GB" sz="2400" b="0" i="1" smtClean="0">
                        <a:latin typeface="Cambria Math" panose="02040503050406030204" pitchFamily="18" charset="0"/>
                      </a:rPr>
                      <m:t>𝑘</m:t>
                    </m:r>
                    <m:r>
                      <a:rPr lang="en-GB" sz="2400" b="0" i="1" smtClean="0">
                        <a:latin typeface="Cambria Math" panose="02040503050406030204" pitchFamily="18" charset="0"/>
                      </a:rPr>
                      <m:t> |</m:t>
                    </m:r>
                    <m:r>
                      <a:rPr lang="en-GB" sz="2400" b="0" i="1" smtClean="0">
                        <a:latin typeface="Cambria Math" panose="02040503050406030204" pitchFamily="18" charset="0"/>
                      </a:rPr>
                      <m:t>𝑘</m:t>
                    </m:r>
                    <m:r>
                      <a:rPr lang="en-GB" sz="2400" b="0" i="1" smtClean="0">
                        <a:latin typeface="Cambria Math" panose="02040503050406030204" pitchFamily="18" charset="0"/>
                      </a:rPr>
                      <m:t>| </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r>
                          <a:rPr lang="en-GB" sz="2400" b="0" i="1" smtClean="0">
                            <a:latin typeface="Cambria Math" panose="02040503050406030204" pitchFamily="18" charset="0"/>
                          </a:rPr>
                          <m:t>𝑘</m:t>
                        </m:r>
                        <m:r>
                          <a:rPr lang="en-GB" sz="2400" b="0" i="1" smtClean="0">
                            <a:latin typeface="Cambria Math" panose="02040503050406030204" pitchFamily="18" charset="0"/>
                          </a:rPr>
                          <m:t>(</m:t>
                        </m:r>
                        <m:r>
                          <a:rPr lang="en-GB" sz="2400" i="1">
                            <a:latin typeface="Cambria Math" panose="02040503050406030204" pitchFamily="18" charset="0"/>
                          </a:rPr>
                          <m:t>𝑥</m:t>
                        </m:r>
                        <m:r>
                          <a:rPr lang="en-GB" sz="2400" b="0" i="1" smtClean="0">
                            <a:latin typeface="Cambria Math" panose="02040503050406030204" pitchFamily="18" charset="0"/>
                          </a:rPr>
                          <m:t> </m:t>
                        </m:r>
                        <m:r>
                          <a:rPr lang="en-GB" sz="2400" b="0" i="1" smtClean="0">
                            <a:latin typeface="Cambria Math" panose="02040503050406030204" pitchFamily="18" charset="0"/>
                          </a:rPr>
                          <m:t>𝑐𝑜𝑠</m:t>
                        </m:r>
                        <m:r>
                          <a:rPr lang="en-GB" sz="2400" b="0" i="1" smtClean="0">
                            <a:latin typeface="Cambria Math" panose="02040503050406030204" pitchFamily="18" charset="0"/>
                          </a:rPr>
                          <m:t>𝜑</m:t>
                        </m:r>
                        <m:r>
                          <a:rPr lang="en-GB" sz="2400" b="0" i="1" smtClean="0">
                            <a:latin typeface="Cambria Math" panose="02040503050406030204" pitchFamily="18" charset="0"/>
                          </a:rPr>
                          <m:t>+</m:t>
                        </m:r>
                        <m:r>
                          <a:rPr lang="en-GB" sz="2400" b="0" i="1" smtClean="0">
                            <a:latin typeface="Cambria Math" panose="02040503050406030204" pitchFamily="18" charset="0"/>
                          </a:rPr>
                          <m:t>𝑦</m:t>
                        </m:r>
                        <m:r>
                          <a:rPr lang="en-GB" sz="2400" b="0" i="1" smtClean="0">
                            <a:latin typeface="Cambria Math" panose="02040503050406030204" pitchFamily="18" charset="0"/>
                          </a:rPr>
                          <m:t> </m:t>
                        </m:r>
                        <m:r>
                          <a:rPr lang="en-GB" sz="2400" b="0" i="1" smtClean="0">
                            <a:latin typeface="Cambria Math" panose="02040503050406030204" pitchFamily="18" charset="0"/>
                          </a:rPr>
                          <m:t>𝑠𝑖𝑛</m:t>
                        </m:r>
                        <m:r>
                          <a:rPr lang="en-GB" sz="2400" b="0" i="1" smtClean="0">
                            <a:latin typeface="Cambria Math" panose="02040503050406030204" pitchFamily="18" charset="0"/>
                          </a:rPr>
                          <m:t>𝜑</m:t>
                        </m:r>
                        <m:r>
                          <a:rPr lang="en-GB" sz="2400" b="0" i="1" smtClean="0">
                            <a:latin typeface="Cambria Math" panose="02040503050406030204" pitchFamily="18" charset="0"/>
                          </a:rPr>
                          <m:t>)</m:t>
                        </m:r>
                      </m:sup>
                    </m:sSup>
                    <m:r>
                      <a:rPr lang="en-GB" sz="2400" i="1" smtClean="0">
                        <a:solidFill>
                          <a:srgbClr val="FF0000"/>
                        </a:solidFill>
                        <a:latin typeface="Cambria Math" panose="02040503050406030204" pitchFamily="18" charset="0"/>
                      </a:rPr>
                      <m:t>𝐹</m:t>
                    </m:r>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𝑘</m:t>
                        </m:r>
                        <m:func>
                          <m:funcPr>
                            <m:ctrlPr>
                              <a:rPr lang="en-GB" sz="2400" i="1">
                                <a:solidFill>
                                  <a:srgbClr val="FF0000"/>
                                </a:solidFill>
                                <a:latin typeface="Cambria Math" panose="02040503050406030204" pitchFamily="18" charset="0"/>
                              </a:rPr>
                            </m:ctrlPr>
                          </m:funcPr>
                          <m:fName>
                            <m:r>
                              <m:rPr>
                                <m:sty m:val="p"/>
                              </m:rPr>
                              <a:rPr lang="en-GB" sz="2400">
                                <a:solidFill>
                                  <a:srgbClr val="FF0000"/>
                                </a:solidFill>
                                <a:latin typeface="Cambria Math" panose="02040503050406030204" pitchFamily="18" charset="0"/>
                              </a:rPr>
                              <m:t>cos</m:t>
                            </m:r>
                          </m:fName>
                          <m:e>
                            <m:r>
                              <a:rPr lang="en-GB" sz="2400" i="1">
                                <a:solidFill>
                                  <a:srgbClr val="FF0000"/>
                                </a:solidFill>
                                <a:latin typeface="Cambria Math" panose="02040503050406030204" pitchFamily="18" charset="0"/>
                              </a:rPr>
                              <m:t>𝜑</m:t>
                            </m:r>
                          </m:e>
                        </m:func>
                        <m:r>
                          <a:rPr lang="en-GB" sz="2400" i="1">
                            <a:solidFill>
                              <a:srgbClr val="FF0000"/>
                            </a:solidFill>
                            <a:latin typeface="Cambria Math" panose="02040503050406030204" pitchFamily="18" charset="0"/>
                          </a:rPr>
                          <m:t>, </m:t>
                        </m:r>
                        <m:r>
                          <a:rPr lang="en-GB" sz="2400" i="1">
                            <a:solidFill>
                              <a:srgbClr val="FF0000"/>
                            </a:solidFill>
                            <a:latin typeface="Cambria Math" panose="02040503050406030204" pitchFamily="18" charset="0"/>
                          </a:rPr>
                          <m:t>𝑘</m:t>
                        </m:r>
                        <m:func>
                          <m:funcPr>
                            <m:ctrlPr>
                              <a:rPr lang="en-GB" sz="2400" i="1">
                                <a:solidFill>
                                  <a:srgbClr val="FF0000"/>
                                </a:solidFill>
                                <a:latin typeface="Cambria Math" panose="02040503050406030204" pitchFamily="18" charset="0"/>
                              </a:rPr>
                            </m:ctrlPr>
                          </m:funcPr>
                          <m:fName>
                            <m:r>
                              <m:rPr>
                                <m:sty m:val="p"/>
                              </m:rPr>
                              <a:rPr lang="en-GB" sz="2400">
                                <a:solidFill>
                                  <a:srgbClr val="FF0000"/>
                                </a:solidFill>
                                <a:latin typeface="Cambria Math" panose="02040503050406030204" pitchFamily="18" charset="0"/>
                              </a:rPr>
                              <m:t>sin</m:t>
                            </m:r>
                          </m:fName>
                          <m:e>
                            <m:r>
                              <a:rPr lang="en-GB" sz="2400" i="1">
                                <a:solidFill>
                                  <a:srgbClr val="FF0000"/>
                                </a:solidFill>
                                <a:latin typeface="Cambria Math" panose="02040503050406030204" pitchFamily="18" charset="0"/>
                              </a:rPr>
                              <m:t>𝜑</m:t>
                            </m:r>
                          </m:e>
                        </m:func>
                      </m:e>
                    </m:d>
                  </m:oMath>
                </a14:m>
                <a:endParaRPr lang="en-GB" sz="2400" dirty="0"/>
              </a:p>
              <a:p>
                <a:pPr marL="0" indent="0">
                  <a:spcBef>
                    <a:spcPts val="800"/>
                  </a:spcBef>
                  <a:buNone/>
                </a:pPr>
                <a:r>
                  <a:rPr lang="en-GB" sz="2400" b="1" dirty="0"/>
                  <a:t>Use central slice theorem:</a:t>
                </a:r>
                <a:br>
                  <a:rPr lang="en-GB" sz="2400" i="1" dirty="0"/>
                </a:br>
                <a:r>
                  <a:rPr lang="en-GB" sz="2400" i="1" dirty="0"/>
                  <a:t>	</a:t>
                </a:r>
                <a:r>
                  <a:rPr lang="en-GB" sz="2400" dirty="0"/>
                  <a:t>use</a:t>
                </a:r>
                <a:r>
                  <a:rPr lang="en-GB" sz="2000" dirty="0"/>
                  <a:t> </a:t>
                </a:r>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m:t>
                        </m:r>
                      </m:e>
                      <m:sub>
                        <m:r>
                          <a:rPr lang="en-GB" sz="2000" i="1">
                            <a:latin typeface="Cambria Math" panose="02040503050406030204" pitchFamily="18" charset="0"/>
                          </a:rPr>
                          <m:t>𝜑</m:t>
                        </m:r>
                      </m:sub>
                    </m:sSub>
                  </m:oMath>
                </a14:m>
                <a:r>
                  <a:rPr lang="en-GB" sz="2000" dirty="0"/>
                  <a:t> (the 1D-FT of projection at angle </a:t>
                </a:r>
                <a14:m>
                  <m:oMath xmlns:m="http://schemas.openxmlformats.org/officeDocument/2006/math">
                    <m:r>
                      <m:rPr>
                        <m:sty m:val="p"/>
                      </m:rPr>
                      <a:rPr lang="en-GB" sz="2000" i="0">
                        <a:latin typeface="Cambria Math" panose="02040503050406030204" pitchFamily="18" charset="0"/>
                      </a:rPr>
                      <m:t>φ</m:t>
                    </m:r>
                  </m:oMath>
                </a14:m>
                <a:r>
                  <a:rPr lang="en-GB" sz="2000" dirty="0"/>
                  <a:t>)</a:t>
                </a:r>
              </a:p>
              <a:p>
                <a:pPr marL="0" indent="0">
                  <a:spcBef>
                    <a:spcPts val="800"/>
                  </a:spcBef>
                  <a:buNone/>
                </a:pPr>
                <a:r>
                  <a:rPr lang="en-GB" sz="2400" b="0" dirty="0"/>
                  <a:t>                 </a:t>
                </a:r>
                <a14:m>
                  <m:oMath xmlns:m="http://schemas.openxmlformats.org/officeDocument/2006/math">
                    <m:r>
                      <a:rPr lang="en-GB" sz="2400" b="0" i="1" smtClean="0">
                        <a:latin typeface="Cambria Math" panose="02040503050406030204" pitchFamily="18" charset="0"/>
                      </a:rPr>
                      <m:t>=</m:t>
                    </m:r>
                    <m:r>
                      <a:rPr lang="en-GB" sz="2400" i="1">
                        <a:latin typeface="Cambria Math" panose="02040503050406030204" pitchFamily="18" charset="0"/>
                      </a:rPr>
                      <m:t>∫</m:t>
                    </m:r>
                    <m:r>
                      <a:rPr lang="en-GB" sz="2400" i="1">
                        <a:latin typeface="Cambria Math" panose="02040503050406030204" pitchFamily="18" charset="0"/>
                      </a:rPr>
                      <m:t>𝑑</m:t>
                    </m:r>
                    <m:r>
                      <a:rPr lang="en-GB" sz="2400" i="1">
                        <a:latin typeface="Cambria Math" panose="02040503050406030204" pitchFamily="18" charset="0"/>
                      </a:rPr>
                      <m:t>𝜑</m:t>
                    </m:r>
                    <m:r>
                      <a:rPr lang="en-GB" sz="2400" b="0" i="1" smtClean="0">
                        <a:latin typeface="Cambria Math" panose="02040503050406030204" pitchFamily="18" charset="0"/>
                      </a:rPr>
                      <m:t>∫</m:t>
                    </m:r>
                    <m:r>
                      <a:rPr lang="en-GB" sz="2400" i="1">
                        <a:latin typeface="Cambria Math" panose="02040503050406030204" pitchFamily="18" charset="0"/>
                      </a:rPr>
                      <m:t>𝑑𝑘</m:t>
                    </m:r>
                    <m:sSup>
                      <m:sSupPr>
                        <m:ctrlPr>
                          <a:rPr lang="en-GB" sz="2400" i="1">
                            <a:latin typeface="Cambria Math" panose="02040503050406030204" pitchFamily="18" charset="0"/>
                          </a:rPr>
                        </m:ctrlPr>
                      </m:sSupPr>
                      <m:e>
                        <m:d>
                          <m:dPr>
                            <m:begChr m:val="|"/>
                            <m:endChr m:val="|"/>
                            <m:ctrlPr>
                              <a:rPr lang="en-GB" sz="2400" i="1">
                                <a:latin typeface="Cambria Math" panose="02040503050406030204" pitchFamily="18" charset="0"/>
                              </a:rPr>
                            </m:ctrlPr>
                          </m:dPr>
                          <m:e>
                            <m:r>
                              <a:rPr lang="en-GB" sz="2400" i="1">
                                <a:latin typeface="Cambria Math" panose="02040503050406030204" pitchFamily="18" charset="0"/>
                              </a:rPr>
                              <m:t>𝑘</m:t>
                            </m:r>
                          </m:e>
                        </m:d>
                        <m:r>
                          <a:rPr lang="en-GB" sz="2400" b="0" i="1" smtClean="0">
                            <a:latin typeface="Cambria Math" panose="02040503050406030204" pitchFamily="18" charset="0"/>
                          </a:rPr>
                          <m:t> </m:t>
                        </m:r>
                        <m:r>
                          <a:rPr lang="en-GB" sz="2400" i="1">
                            <a:latin typeface="Cambria Math" panose="02040503050406030204" pitchFamily="18" charset="0"/>
                          </a:rPr>
                          <m:t>𝑒</m:t>
                        </m:r>
                      </m:e>
                      <m:sup>
                        <m:r>
                          <a:rPr lang="en-GB" sz="2400" i="1">
                            <a:latin typeface="Cambria Math" panose="02040503050406030204" pitchFamily="18" charset="0"/>
                          </a:rPr>
                          <m:t>𝑖𝑘</m:t>
                        </m:r>
                        <m:r>
                          <a:rPr lang="en-GB" sz="2400" i="1">
                            <a:latin typeface="Cambria Math" panose="02040503050406030204" pitchFamily="18" charset="0"/>
                          </a:rPr>
                          <m:t>(</m:t>
                        </m:r>
                        <m:r>
                          <a:rPr lang="en-GB" sz="2400" i="1">
                            <a:latin typeface="Cambria Math" panose="02040503050406030204" pitchFamily="18" charset="0"/>
                          </a:rPr>
                          <m:t>𝑥</m:t>
                        </m:r>
                        <m:r>
                          <a:rPr lang="en-GB" sz="2400" i="1">
                            <a:latin typeface="Cambria Math" panose="02040503050406030204" pitchFamily="18" charset="0"/>
                          </a:rPr>
                          <m:t> </m:t>
                        </m:r>
                        <m:r>
                          <a:rPr lang="en-GB" sz="2400" i="1">
                            <a:latin typeface="Cambria Math" panose="02040503050406030204" pitchFamily="18" charset="0"/>
                          </a:rPr>
                          <m:t>𝑐𝑜𝑠</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𝑦</m:t>
                        </m:r>
                        <m:r>
                          <a:rPr lang="en-GB" sz="2400" i="1">
                            <a:latin typeface="Cambria Math" panose="02040503050406030204" pitchFamily="18" charset="0"/>
                          </a:rPr>
                          <m:t> </m:t>
                        </m:r>
                        <m:r>
                          <a:rPr lang="en-GB" sz="2400" i="1">
                            <a:latin typeface="Cambria Math" panose="02040503050406030204" pitchFamily="18" charset="0"/>
                          </a:rPr>
                          <m:t>𝑠𝑖𝑛</m:t>
                        </m:r>
                        <m:r>
                          <a:rPr lang="en-GB" sz="2400" i="1">
                            <a:latin typeface="Cambria Math" panose="02040503050406030204" pitchFamily="18" charset="0"/>
                          </a:rPr>
                          <m:t>𝜑</m:t>
                        </m:r>
                        <m:r>
                          <a:rPr lang="en-GB" sz="2400" i="1">
                            <a:latin typeface="Cambria Math" panose="02040503050406030204" pitchFamily="18" charset="0"/>
                          </a:rPr>
                          <m:t>)</m:t>
                        </m:r>
                      </m:sup>
                    </m:sSup>
                    <m:sSub>
                      <m:sSubPr>
                        <m:ctrlPr>
                          <a:rPr lang="en-GB" sz="2400" i="1" smtClean="0">
                            <a:solidFill>
                              <a:srgbClr val="FF0000"/>
                            </a:solidFill>
                            <a:latin typeface="Cambria Math" panose="02040503050406030204" pitchFamily="18" charset="0"/>
                          </a:rPr>
                        </m:ctrlPr>
                      </m:sSubPr>
                      <m:e>
                        <m:r>
                          <a:rPr lang="en-GB" sz="2400" b="0" i="1" smtClean="0">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𝜑</m:t>
                        </m:r>
                      </m:sub>
                    </m:sSub>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𝑘</m:t>
                        </m:r>
                      </m:e>
                    </m:d>
                  </m:oMath>
                </a14:m>
                <a:endParaRPr lang="en-GB" sz="2400" dirty="0"/>
              </a:p>
              <a:p>
                <a:pPr marL="0" indent="0">
                  <a:spcBef>
                    <a:spcPts val="800"/>
                  </a:spcBef>
                  <a:buNone/>
                </a:pPr>
                <a:r>
                  <a:rPr lang="en-GB" sz="2400" b="1" dirty="0"/>
                  <a:t>Write using Dirac delta function</a:t>
                </a:r>
              </a:p>
              <a:p>
                <a:pPr marL="0" indent="0">
                  <a:spcBef>
                    <a:spcPts val="800"/>
                  </a:spcBef>
                  <a:buNone/>
                </a:pPr>
                <a:r>
                  <a:rPr lang="en-GB" sz="2400" dirty="0"/>
                  <a:t>                 </a:t>
                </a:r>
                <a14:m>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𝑑</m:t>
                    </m:r>
                    <m:r>
                      <a:rPr lang="en-GB" sz="2400" i="1">
                        <a:latin typeface="Cambria Math" panose="02040503050406030204" pitchFamily="18" charset="0"/>
                      </a:rPr>
                      <m:t>𝜑</m:t>
                    </m:r>
                    <m:r>
                      <a:rPr lang="en-GB" sz="2400" b="0" i="1" smtClean="0">
                        <a:latin typeface="Cambria Math" panose="02040503050406030204" pitchFamily="18" charset="0"/>
                      </a:rPr>
                      <m:t>𝑑𝑠</m:t>
                    </m:r>
                    <m:r>
                      <a:rPr lang="en-GB" sz="2400" b="0" i="1" smtClean="0">
                        <a:latin typeface="Cambria Math" panose="02040503050406030204" pitchFamily="18" charset="0"/>
                      </a:rPr>
                      <m:t> </m:t>
                    </m:r>
                    <m:r>
                      <a:rPr lang="en-GB" sz="2400" b="0" i="1" smtClean="0">
                        <a:latin typeface="Cambria Math" panose="02040503050406030204" pitchFamily="18" charset="0"/>
                      </a:rPr>
                      <m:t>𝛿</m:t>
                    </m:r>
                    <m:d>
                      <m:dPr>
                        <m:ctrlPr>
                          <a:rPr lang="en-GB" sz="2400" b="0" i="1" smtClean="0">
                            <a:latin typeface="Cambria Math" panose="02040503050406030204" pitchFamily="18" charset="0"/>
                          </a:rPr>
                        </m:ctrlPr>
                      </m:dPr>
                      <m:e>
                        <m:r>
                          <a:rPr lang="en-GB" sz="2400" i="1">
                            <a:latin typeface="Cambria Math" panose="02040503050406030204" pitchFamily="18" charset="0"/>
                          </a:rPr>
                          <m:t>𝑥</m:t>
                        </m:r>
                        <m:r>
                          <a:rPr lang="en-GB" sz="2400" i="1">
                            <a:latin typeface="Cambria Math" panose="02040503050406030204" pitchFamily="18" charset="0"/>
                          </a:rPr>
                          <m:t> </m:t>
                        </m:r>
                        <m:r>
                          <a:rPr lang="en-GB" sz="2400" i="1">
                            <a:latin typeface="Cambria Math" panose="02040503050406030204" pitchFamily="18" charset="0"/>
                          </a:rPr>
                          <m:t>𝑐𝑜𝑠</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𝑦</m:t>
                        </m:r>
                        <m:r>
                          <a:rPr lang="en-GB" sz="2400" i="1">
                            <a:latin typeface="Cambria Math" panose="02040503050406030204" pitchFamily="18" charset="0"/>
                          </a:rPr>
                          <m:t> </m:t>
                        </m:r>
                        <m:r>
                          <a:rPr lang="en-GB" sz="2400" i="1">
                            <a:latin typeface="Cambria Math" panose="02040503050406030204" pitchFamily="18" charset="0"/>
                          </a:rPr>
                          <m:t>𝑠𝑖𝑛</m:t>
                        </m:r>
                        <m:r>
                          <a:rPr lang="en-GB" sz="2400" i="1">
                            <a:latin typeface="Cambria Math" panose="02040503050406030204" pitchFamily="18" charset="0"/>
                          </a:rPr>
                          <m:t>𝜑</m:t>
                        </m:r>
                        <m:r>
                          <a:rPr lang="en-GB" sz="2400" b="0" i="1" smtClean="0">
                            <a:latin typeface="Cambria Math" panose="02040503050406030204" pitchFamily="18" charset="0"/>
                          </a:rPr>
                          <m:t>−</m:t>
                        </m:r>
                        <m:r>
                          <a:rPr lang="en-GB" sz="2400" b="0" i="1" smtClean="0">
                            <a:latin typeface="Cambria Math" panose="02040503050406030204" pitchFamily="18" charset="0"/>
                          </a:rPr>
                          <m:t>𝑠</m:t>
                        </m:r>
                      </m:e>
                    </m:d>
                    <m:r>
                      <a:rPr lang="en-GB" sz="2400" b="0" i="1" smtClean="0">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𝑑𝑘</m:t>
                    </m:r>
                    <m:sSup>
                      <m:sSupPr>
                        <m:ctrlPr>
                          <a:rPr lang="en-GB" sz="2400" i="1">
                            <a:solidFill>
                              <a:srgbClr val="FF0000"/>
                            </a:solidFill>
                            <a:latin typeface="Cambria Math" panose="02040503050406030204" pitchFamily="18" charset="0"/>
                          </a:rPr>
                        </m:ctrlPr>
                      </m:sSupPr>
                      <m:e>
                        <m:r>
                          <a:rPr lang="en-GB" sz="2400" i="1">
                            <a:solidFill>
                              <a:srgbClr val="FF0000"/>
                            </a:solidFill>
                            <a:latin typeface="Cambria Math" panose="02040503050406030204" pitchFamily="18" charset="0"/>
                          </a:rPr>
                          <m:t>𝑒</m:t>
                        </m:r>
                      </m:e>
                      <m:sup>
                        <m:r>
                          <a:rPr lang="en-GB" sz="2400" i="1">
                            <a:solidFill>
                              <a:srgbClr val="FF0000"/>
                            </a:solidFill>
                            <a:latin typeface="Cambria Math" panose="02040503050406030204" pitchFamily="18" charset="0"/>
                          </a:rPr>
                          <m:t>𝑖𝑘</m:t>
                        </m:r>
                        <m:r>
                          <a:rPr lang="en-GB" sz="2400" b="0" i="1" smtClean="0">
                            <a:solidFill>
                              <a:srgbClr val="FF0000"/>
                            </a:solidFill>
                            <a:latin typeface="Cambria Math" panose="02040503050406030204" pitchFamily="18" charset="0"/>
                          </a:rPr>
                          <m:t>𝑠</m:t>
                        </m:r>
                      </m:sup>
                    </m:sSup>
                    <m:r>
                      <a:rPr lang="en-GB" sz="2400" b="0" i="1" smtClean="0">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𝑘</m:t>
                    </m:r>
                    <m:r>
                      <a:rPr lang="en-GB" sz="2400" b="0" i="1" smtClean="0">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 </m:t>
                    </m:r>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𝜑</m:t>
                        </m:r>
                      </m:sub>
                    </m:sSub>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𝑘</m:t>
                        </m:r>
                      </m:e>
                    </m:d>
                  </m:oMath>
                </a14:m>
                <a:endParaRPr lang="en-GB" sz="2400" dirty="0"/>
              </a:p>
              <a:p>
                <a:pPr marL="0" indent="0">
                  <a:spcBef>
                    <a:spcPts val="800"/>
                  </a:spcBef>
                  <a:buNone/>
                </a:pPr>
                <a:r>
                  <a:rPr lang="en-GB" sz="2400" b="1" dirty="0"/>
                  <a:t>This says:</a:t>
                </a:r>
                <a:r>
                  <a:rPr lang="en-GB" sz="2800" b="1" dirty="0"/>
                  <a:t> </a:t>
                </a:r>
                <a:br>
                  <a:rPr lang="en-GB" sz="2800" dirty="0"/>
                </a:br>
                <a:r>
                  <a:rPr lang="en-GB" sz="2800" dirty="0"/>
                  <a:t>	back-project </a:t>
                </a:r>
                <a:r>
                  <a:rPr lang="en-GB" sz="2800" dirty="0">
                    <a:solidFill>
                      <a:srgbClr val="FF0000"/>
                    </a:solidFill>
                  </a:rPr>
                  <a:t>ramp-filtered projections</a:t>
                </a:r>
              </a:p>
            </p:txBody>
          </p:sp>
        </mc:Choice>
        <mc:Fallback xmlns="">
          <p:sp>
            <p:nvSpPr>
              <p:cNvPr id="4" name="Content Placeholder 3"/>
              <p:cNvSpPr txBox="1">
                <a:spLocks noGrp="1" noRot="1" noChangeAspect="1" noMove="1" noResize="1" noEditPoints="1" noAdjustHandles="1" noChangeArrowheads="1" noChangeShapeType="1" noTextEdit="1"/>
              </p:cNvSpPr>
              <p:nvPr>
                <p:ph idx="1"/>
              </p:nvPr>
            </p:nvSpPr>
            <p:spPr>
              <a:xfrm>
                <a:off x="304800" y="1231900"/>
                <a:ext cx="8839200" cy="5283947"/>
              </a:xfrm>
              <a:prstGeom prst="rect">
                <a:avLst/>
              </a:prstGeom>
              <a:blipFill>
                <a:blip r:embed="rId3"/>
                <a:stretch>
                  <a:fillRect l="-1034" t="-807" b="-2191"/>
                </a:stretch>
              </a:blipFill>
            </p:spPr>
            <p:txBody>
              <a:bodyPr/>
              <a:lstStyle/>
              <a:p>
                <a:r>
                  <a:rPr lang="en-GB">
                    <a:noFill/>
                  </a:rPr>
                  <a:t> </a:t>
                </a:r>
              </a:p>
            </p:txBody>
          </p:sp>
        </mc:Fallback>
      </mc:AlternateContent>
    </p:spTree>
    <p:extLst>
      <p:ext uri="{BB962C8B-B14F-4D97-AF65-F5344CB8AC3E}">
        <p14:creationId xmlns:p14="http://schemas.microsoft.com/office/powerpoint/2010/main" val="3307436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0" nodeType="after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
                                            <p:txEl>
                                              <p:pRg st="6" end="6"/>
                                            </p:txEl>
                                          </p:spTgt>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0" nodeType="after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8248"/>
            <a:ext cx="8229600" cy="720080"/>
          </a:xfrm>
        </p:spPr>
        <p:txBody>
          <a:bodyPr/>
          <a:lstStyle/>
          <a:p>
            <a:r>
              <a:rPr lang="en-GB" dirty="0"/>
              <a:t>Sketch of proof of BPF</a:t>
            </a:r>
          </a:p>
        </p:txBody>
      </p:sp>
      <mc:AlternateContent xmlns:mc="http://schemas.openxmlformats.org/markup-compatibility/2006" xmlns:a14="http://schemas.microsoft.com/office/drawing/2010/main">
        <mc:Choice Requires="a14">
          <p:sp>
            <p:nvSpPr>
              <p:cNvPr id="4" name="Content Placeholder 3"/>
              <p:cNvSpPr txBox="1">
                <a:spLocks noGrp="1"/>
              </p:cNvSpPr>
              <p:nvPr>
                <p:ph idx="1"/>
              </p:nvPr>
            </p:nvSpPr>
            <p:spPr>
              <a:xfrm>
                <a:off x="304800" y="650875"/>
                <a:ext cx="8839200" cy="6311471"/>
              </a:xfrm>
              <a:prstGeom prst="rect">
                <a:avLst/>
              </a:prstGeom>
              <a:solidFill>
                <a:schemeClr val="bg1"/>
              </a:solidFill>
            </p:spPr>
            <p:txBody>
              <a:bodyPr wrap="square" rtlCol="0">
                <a:spAutoFit/>
              </a:bodyPr>
              <a:lstStyle/>
              <a:p>
                <a:pPr marL="0" indent="0">
                  <a:spcBef>
                    <a:spcPts val="800"/>
                  </a:spcBef>
                  <a:buNone/>
                </a:pPr>
                <a:r>
                  <a:rPr lang="en-GB" sz="2400" b="1" dirty="0"/>
                  <a:t>Backprojection</a:t>
                </a:r>
              </a:p>
              <a:p>
                <a:pPr marL="0" indent="0">
                  <a:spcBef>
                    <a:spcPts val="800"/>
                  </a:spcBef>
                  <a:buNone/>
                </a:pPr>
                <a:r>
                  <a:rPr lang="en-GB" sz="2400" b="1" dirty="0"/>
                  <a:t>      </a:t>
                </a:r>
                <a14:m>
                  <m:oMath xmlns:m="http://schemas.openxmlformats.org/officeDocument/2006/math">
                    <m:r>
                      <a:rPr lang="en-GB" sz="2400" b="0" i="1" smtClean="0">
                        <a:latin typeface="Cambria Math" panose="02040503050406030204" pitchFamily="18" charset="0"/>
                      </a:rPr>
                      <m:t>𝑏𝑝</m:t>
                    </m:r>
                    <m:d>
                      <m:dPr>
                        <m:ctrlPr>
                          <a:rPr lang="en-GB" sz="2400" i="1" smtClean="0">
                            <a:latin typeface="Cambria Math" panose="02040503050406030204" pitchFamily="18" charset="0"/>
                          </a:rPr>
                        </m:ctrlPr>
                      </m:dPr>
                      <m:e>
                        <m:r>
                          <a:rPr lang="en-GB" sz="2400" i="1" smtClean="0">
                            <a:latin typeface="Cambria Math" panose="02040503050406030204" pitchFamily="18" charset="0"/>
                          </a:rPr>
                          <m:t>𝑥</m:t>
                        </m:r>
                        <m:r>
                          <a:rPr lang="en-GB" sz="2400" i="1" smtClean="0">
                            <a:latin typeface="Cambria Math" panose="02040503050406030204" pitchFamily="18" charset="0"/>
                          </a:rPr>
                          <m:t>,</m:t>
                        </m:r>
                        <m:r>
                          <a:rPr lang="en-GB" sz="2400" i="1" smtClean="0">
                            <a:latin typeface="Cambria Math" panose="02040503050406030204" pitchFamily="18" charset="0"/>
                          </a:rPr>
                          <m:t>𝑦</m:t>
                        </m:r>
                      </m:e>
                    </m:d>
                    <m:r>
                      <m:rPr>
                        <m:aln/>
                      </m:rPr>
                      <a:rPr lang="en-GB" sz="2400" b="0" i="1" smtClean="0">
                        <a:latin typeface="Cambria Math" panose="02040503050406030204" pitchFamily="18" charset="0"/>
                      </a:rPr>
                      <m:t>=</m:t>
                    </m:r>
                    <m:r>
                      <a:rPr lang="en-GB" sz="2400" i="1">
                        <a:latin typeface="Cambria Math" panose="02040503050406030204" pitchFamily="18" charset="0"/>
                      </a:rPr>
                      <m:t>∫</m:t>
                    </m:r>
                    <m:r>
                      <a:rPr lang="en-GB" sz="2400" i="1">
                        <a:latin typeface="Cambria Math" panose="02040503050406030204" pitchFamily="18" charset="0"/>
                      </a:rPr>
                      <m:t>𝑑</m:t>
                    </m:r>
                    <m:r>
                      <a:rPr lang="en-GB" sz="2400" i="1">
                        <a:latin typeface="Cambria Math" panose="02040503050406030204" pitchFamily="18" charset="0"/>
                      </a:rPr>
                      <m:t>𝜑</m:t>
                    </m:r>
                    <m:r>
                      <a:rPr lang="en-GB" sz="2400" i="1">
                        <a:latin typeface="Cambria Math" panose="02040503050406030204" pitchFamily="18" charset="0"/>
                      </a:rPr>
                      <m:t>𝑑𝑠</m:t>
                    </m:r>
                    <m:r>
                      <a:rPr lang="en-GB" sz="2400" i="1">
                        <a:latin typeface="Cambria Math" panose="02040503050406030204" pitchFamily="18" charset="0"/>
                      </a:rPr>
                      <m:t> </m:t>
                    </m:r>
                    <m:r>
                      <a:rPr lang="en-GB" sz="2400" i="1">
                        <a:latin typeface="Cambria Math" panose="02040503050406030204" pitchFamily="18" charset="0"/>
                      </a:rPr>
                      <m:t>𝛿</m:t>
                    </m:r>
                    <m:d>
                      <m:dPr>
                        <m:ctrlPr>
                          <a:rPr lang="en-GB" sz="2400" i="1">
                            <a:latin typeface="Cambria Math" panose="02040503050406030204" pitchFamily="18" charset="0"/>
                          </a:rPr>
                        </m:ctrlPr>
                      </m:dPr>
                      <m:e>
                        <m:r>
                          <a:rPr lang="en-GB" sz="2400" i="1">
                            <a:latin typeface="Cambria Math" panose="02040503050406030204" pitchFamily="18" charset="0"/>
                          </a:rPr>
                          <m:t>𝑥</m:t>
                        </m:r>
                        <m:r>
                          <a:rPr lang="en-GB" sz="2400" i="1">
                            <a:latin typeface="Cambria Math" panose="02040503050406030204" pitchFamily="18" charset="0"/>
                          </a:rPr>
                          <m:t> </m:t>
                        </m:r>
                        <m:r>
                          <a:rPr lang="en-GB" sz="2400" i="1">
                            <a:latin typeface="Cambria Math" panose="02040503050406030204" pitchFamily="18" charset="0"/>
                          </a:rPr>
                          <m:t>𝑐𝑜𝑠</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𝑦</m:t>
                        </m:r>
                        <m:r>
                          <a:rPr lang="en-GB" sz="2400" i="1">
                            <a:latin typeface="Cambria Math" panose="02040503050406030204" pitchFamily="18" charset="0"/>
                          </a:rPr>
                          <m:t> </m:t>
                        </m:r>
                        <m:r>
                          <a:rPr lang="en-GB" sz="2400" i="1">
                            <a:latin typeface="Cambria Math" panose="02040503050406030204" pitchFamily="18" charset="0"/>
                          </a:rPr>
                          <m:t>𝑠𝑖𝑛</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𝑠</m:t>
                        </m:r>
                      </m:e>
                    </m:d>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 </m:t>
                        </m:r>
                        <m:r>
                          <a:rPr lang="en-GB" sz="2400" b="0" i="1" smtClean="0">
                            <a:latin typeface="Cambria Math" panose="02040503050406030204" pitchFamily="18" charset="0"/>
                          </a:rPr>
                          <m:t>𝑝</m:t>
                        </m:r>
                      </m:e>
                      <m:sub>
                        <m:r>
                          <a:rPr lang="en-GB" sz="2400" b="0" i="1" smtClean="0">
                            <a:latin typeface="Cambria Math" panose="02040503050406030204" pitchFamily="18" charset="0"/>
                          </a:rPr>
                          <m:t>𝜑</m:t>
                        </m:r>
                      </m:sub>
                    </m:sSub>
                    <m:r>
                      <a:rPr lang="en-GB" sz="2400" b="0" i="1" smtClean="0">
                        <a:latin typeface="Cambria Math" panose="02040503050406030204" pitchFamily="18" charset="0"/>
                      </a:rPr>
                      <m:t>(</m:t>
                    </m:r>
                    <m:r>
                      <a:rPr lang="en-GB" sz="2400" b="0" i="1" smtClean="0">
                        <a:latin typeface="Cambria Math" panose="02040503050406030204" pitchFamily="18" charset="0"/>
                      </a:rPr>
                      <m:t>𝑠</m:t>
                    </m:r>
                    <m:r>
                      <a:rPr lang="en-GB" sz="2400" b="0" i="1" smtClean="0">
                        <a:latin typeface="Cambria Math" panose="02040503050406030204" pitchFamily="18" charset="0"/>
                      </a:rPr>
                      <m:t>)</m:t>
                    </m:r>
                  </m:oMath>
                </a14:m>
                <a:endParaRPr lang="en-GB" sz="2800" dirty="0"/>
              </a:p>
              <a:p>
                <a:pPr marL="0" indent="0">
                  <a:spcBef>
                    <a:spcPts val="800"/>
                  </a:spcBef>
                  <a:buNone/>
                </a:pPr>
                <a:r>
                  <a:rPr lang="en-GB" sz="2400" b="1" dirty="0"/>
                  <a:t>Inverse 1D Fourier transform formula on projections</a:t>
                </a:r>
              </a:p>
              <a:p>
                <a:pPr marL="0" indent="0">
                  <a:spcBef>
                    <a:spcPts val="800"/>
                  </a:spcBef>
                  <a:buNone/>
                </a:pPr>
                <a:r>
                  <a:rPr lang="en-GB" sz="2400" b="0" dirty="0"/>
                  <a:t>           </a:t>
                </a:r>
                <a14:m>
                  <m:oMath xmlns:m="http://schemas.openxmlformats.org/officeDocument/2006/math">
                    <m:r>
                      <m:rPr>
                        <m:aln/>
                      </m:rPr>
                      <a:rPr lang="en-GB" sz="2400" b="0" i="0" smtClean="0">
                        <a:latin typeface="Cambria Math" panose="02040503050406030204" pitchFamily="18" charset="0"/>
                      </a:rPr>
                      <m:t>=</m:t>
                    </m:r>
                    <m:r>
                      <a:rPr lang="en-GB" sz="2400" i="1">
                        <a:latin typeface="Cambria Math" panose="02040503050406030204" pitchFamily="18" charset="0"/>
                      </a:rPr>
                      <m:t>∫</m:t>
                    </m:r>
                    <m:r>
                      <a:rPr lang="en-GB" sz="2400" b="0" i="1" smtClean="0">
                        <a:latin typeface="Cambria Math" panose="02040503050406030204" pitchFamily="18" charset="0"/>
                      </a:rPr>
                      <m:t>𝑑</m:t>
                    </m:r>
                    <m:r>
                      <a:rPr lang="en-GB" sz="2400" b="0" i="1" smtClean="0">
                        <a:latin typeface="Cambria Math" panose="02040503050406030204" pitchFamily="18" charset="0"/>
                      </a:rPr>
                      <m:t>𝜑</m:t>
                    </m:r>
                    <m:r>
                      <a:rPr lang="en-GB" sz="2400" b="0" i="1" smtClean="0">
                        <a:latin typeface="Cambria Math" panose="02040503050406030204" pitchFamily="18" charset="0"/>
                      </a:rPr>
                      <m:t>𝑑𝑠</m:t>
                    </m:r>
                    <m:r>
                      <a:rPr lang="en-GB" sz="2400" b="0" i="1" smtClean="0">
                        <a:latin typeface="Cambria Math" panose="02040503050406030204" pitchFamily="18" charset="0"/>
                      </a:rPr>
                      <m:t> </m:t>
                    </m:r>
                    <m:r>
                      <a:rPr lang="en-GB" sz="2400" i="1">
                        <a:latin typeface="Cambria Math" panose="02040503050406030204" pitchFamily="18" charset="0"/>
                      </a:rPr>
                      <m:t>𝛿</m:t>
                    </m:r>
                    <m:d>
                      <m:dPr>
                        <m:ctrlPr>
                          <a:rPr lang="en-GB" sz="2400" i="1">
                            <a:latin typeface="Cambria Math" panose="02040503050406030204" pitchFamily="18" charset="0"/>
                          </a:rPr>
                        </m:ctrlPr>
                      </m:dPr>
                      <m:e>
                        <m:r>
                          <a:rPr lang="en-GB" sz="2400" i="1">
                            <a:latin typeface="Cambria Math" panose="02040503050406030204" pitchFamily="18" charset="0"/>
                          </a:rPr>
                          <m:t>𝑥</m:t>
                        </m:r>
                        <m:r>
                          <a:rPr lang="en-GB" sz="2400" i="1">
                            <a:latin typeface="Cambria Math" panose="02040503050406030204" pitchFamily="18" charset="0"/>
                          </a:rPr>
                          <m:t> </m:t>
                        </m:r>
                        <m:r>
                          <a:rPr lang="en-GB" sz="2400" i="1">
                            <a:latin typeface="Cambria Math" panose="02040503050406030204" pitchFamily="18" charset="0"/>
                          </a:rPr>
                          <m:t>𝑐𝑜𝑠</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𝑦</m:t>
                        </m:r>
                        <m:r>
                          <a:rPr lang="en-GB" sz="2400" i="1">
                            <a:latin typeface="Cambria Math" panose="02040503050406030204" pitchFamily="18" charset="0"/>
                          </a:rPr>
                          <m:t> </m:t>
                        </m:r>
                        <m:r>
                          <a:rPr lang="en-GB" sz="2400" i="1">
                            <a:latin typeface="Cambria Math" panose="02040503050406030204" pitchFamily="18" charset="0"/>
                          </a:rPr>
                          <m:t>𝑠𝑖𝑛</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𝑠</m:t>
                        </m:r>
                      </m:e>
                    </m:d>
                    <m:r>
                      <a:rPr lang="en-GB" sz="2400" i="1" smtClean="0">
                        <a:solidFill>
                          <a:srgbClr val="FF0000"/>
                        </a:solidFill>
                        <a:latin typeface="Cambria Math" panose="02040503050406030204" pitchFamily="18" charset="0"/>
                      </a:rPr>
                      <m:t>∫</m:t>
                    </m:r>
                    <m:r>
                      <a:rPr lang="en-GB" sz="2400" i="1">
                        <a:solidFill>
                          <a:srgbClr val="FF0000"/>
                        </a:solidFill>
                        <a:latin typeface="Cambria Math" panose="02040503050406030204" pitchFamily="18" charset="0"/>
                      </a:rPr>
                      <m:t>𝑑𝑘</m:t>
                    </m:r>
                    <m:sSup>
                      <m:sSupPr>
                        <m:ctrlPr>
                          <a:rPr lang="en-GB" sz="2400" i="1">
                            <a:solidFill>
                              <a:srgbClr val="FF0000"/>
                            </a:solidFill>
                            <a:latin typeface="Cambria Math" panose="02040503050406030204" pitchFamily="18" charset="0"/>
                          </a:rPr>
                        </m:ctrlPr>
                      </m:sSupPr>
                      <m:e>
                        <m:r>
                          <a:rPr lang="en-GB" sz="2400" i="1">
                            <a:solidFill>
                              <a:srgbClr val="FF0000"/>
                            </a:solidFill>
                            <a:latin typeface="Cambria Math" panose="02040503050406030204" pitchFamily="18" charset="0"/>
                          </a:rPr>
                          <m:t>𝑒</m:t>
                        </m:r>
                      </m:e>
                      <m:sup>
                        <m:r>
                          <a:rPr lang="en-GB" sz="2400" i="1">
                            <a:solidFill>
                              <a:srgbClr val="FF0000"/>
                            </a:solidFill>
                            <a:latin typeface="Cambria Math" panose="02040503050406030204" pitchFamily="18" charset="0"/>
                          </a:rPr>
                          <m:t>𝑖</m:t>
                        </m:r>
                        <m:r>
                          <a:rPr lang="en-GB" sz="2400" b="0" i="1" smtClean="0">
                            <a:solidFill>
                              <a:srgbClr val="FF0000"/>
                            </a:solidFill>
                            <a:latin typeface="Cambria Math" panose="02040503050406030204" pitchFamily="18" charset="0"/>
                          </a:rPr>
                          <m:t>𝑘𝑠</m:t>
                        </m:r>
                      </m:sup>
                    </m:sSup>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𝑃</m:t>
                        </m:r>
                      </m:e>
                      <m:sub>
                        <m:r>
                          <a:rPr lang="en-GB" sz="2400" i="1">
                            <a:solidFill>
                              <a:srgbClr val="FF0000"/>
                            </a:solidFill>
                            <a:latin typeface="Cambria Math" panose="02040503050406030204" pitchFamily="18" charset="0"/>
                          </a:rPr>
                          <m:t>𝜑</m:t>
                        </m:r>
                      </m:sub>
                    </m:sSub>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𝑘</m:t>
                        </m:r>
                      </m:e>
                    </m:d>
                  </m:oMath>
                </a14:m>
                <a:endParaRPr lang="en-GB" sz="2400" dirty="0"/>
              </a:p>
              <a:p>
                <a:pPr marL="0" indent="0">
                  <a:spcBef>
                    <a:spcPts val="800"/>
                  </a:spcBef>
                  <a:buNone/>
                </a:pPr>
                <a:r>
                  <a:rPr lang="en-GB" sz="2400" b="1" dirty="0"/>
                  <a:t>Integrate over </a:t>
                </a:r>
                <a14:m>
                  <m:oMath xmlns:m="http://schemas.openxmlformats.org/officeDocument/2006/math">
                    <m:r>
                      <a:rPr lang="en-GB" sz="2400" b="1" i="1" smtClean="0">
                        <a:latin typeface="Cambria Math" panose="02040503050406030204" pitchFamily="18" charset="0"/>
                      </a:rPr>
                      <m:t>𝒔</m:t>
                    </m:r>
                  </m:oMath>
                </a14:m>
                <a:endParaRPr lang="en-GB" sz="2400" dirty="0"/>
              </a:p>
              <a:p>
                <a:pPr marL="0" indent="0">
                  <a:spcBef>
                    <a:spcPts val="800"/>
                  </a:spcBef>
                  <a:buNone/>
                </a:pPr>
                <a:r>
                  <a:rPr lang="en-GB" sz="2400" dirty="0"/>
                  <a:t>           </a:t>
                </a:r>
                <a14:m>
                  <m:oMath xmlns:m="http://schemas.openxmlformats.org/officeDocument/2006/math">
                    <m:r>
                      <m:rPr>
                        <m:aln/>
                      </m:rPr>
                      <a:rPr lang="en-GB" sz="2400">
                        <a:latin typeface="Cambria Math" panose="02040503050406030204" pitchFamily="18" charset="0"/>
                      </a:rPr>
                      <m:t>=</m:t>
                    </m:r>
                    <m:r>
                      <a:rPr lang="en-GB" sz="2400" i="1" smtClean="0">
                        <a:latin typeface="Cambria Math" panose="02040503050406030204" pitchFamily="18" charset="0"/>
                      </a:rPr>
                      <m:t>∫</m:t>
                    </m:r>
                    <m:r>
                      <a:rPr lang="en-GB" sz="2400" b="1">
                        <a:latin typeface="Cambria Math" panose="02040503050406030204" pitchFamily="18" charset="0"/>
                      </a:rPr>
                      <m:t>𝑑</m:t>
                    </m:r>
                    <m:r>
                      <a:rPr lang="en-GB" sz="2400" b="1">
                        <a:latin typeface="Cambria Math" panose="02040503050406030204" pitchFamily="18" charset="0"/>
                      </a:rPr>
                      <m:t>𝜑</m:t>
                    </m:r>
                    <m:r>
                      <a:rPr lang="en-GB" sz="2400" b="1">
                        <a:latin typeface="Cambria Math" panose="02040503050406030204" pitchFamily="18" charset="0"/>
                      </a:rPr>
                      <m:t>𝑑𝑘</m:t>
                    </m:r>
                    <m:sSup>
                      <m:sSupPr>
                        <m:ctrlPr>
                          <a:rPr lang="en-GB" sz="2400" b="1" i="1">
                            <a:latin typeface="Cambria Math" panose="02040503050406030204" pitchFamily="18" charset="0"/>
                          </a:rPr>
                        </m:ctrlPr>
                      </m:sSupPr>
                      <m:e>
                        <m:r>
                          <a:rPr lang="en-GB" sz="2400" b="1">
                            <a:latin typeface="Cambria Math" panose="02040503050406030204" pitchFamily="18" charset="0"/>
                          </a:rPr>
                          <m:t> </m:t>
                        </m:r>
                        <m:r>
                          <a:rPr lang="en-GB" sz="2400" b="1">
                            <a:latin typeface="Cambria Math" panose="02040503050406030204" pitchFamily="18" charset="0"/>
                          </a:rPr>
                          <m:t>𝑒</m:t>
                        </m:r>
                      </m:e>
                      <m:sup>
                        <m:r>
                          <a:rPr lang="en-GB" sz="2400" b="1">
                            <a:latin typeface="Cambria Math" panose="02040503050406030204" pitchFamily="18" charset="0"/>
                          </a:rPr>
                          <m:t>𝑖𝑘</m:t>
                        </m:r>
                        <m:r>
                          <a:rPr lang="en-GB" sz="2400" b="1">
                            <a:latin typeface="Cambria Math" panose="02040503050406030204" pitchFamily="18" charset="0"/>
                          </a:rPr>
                          <m:t>(</m:t>
                        </m:r>
                        <m:r>
                          <a:rPr lang="en-GB" sz="2400" b="1">
                            <a:latin typeface="Cambria Math" panose="02040503050406030204" pitchFamily="18" charset="0"/>
                          </a:rPr>
                          <m:t>𝑥</m:t>
                        </m:r>
                        <m:r>
                          <a:rPr lang="en-GB" sz="2400" b="1">
                            <a:latin typeface="Cambria Math" panose="02040503050406030204" pitchFamily="18" charset="0"/>
                          </a:rPr>
                          <m:t> </m:t>
                        </m:r>
                        <m:r>
                          <a:rPr lang="en-GB" sz="2400" b="1">
                            <a:latin typeface="Cambria Math" panose="02040503050406030204" pitchFamily="18" charset="0"/>
                          </a:rPr>
                          <m:t>𝑐𝑜𝑠</m:t>
                        </m:r>
                        <m:r>
                          <a:rPr lang="en-GB" sz="2400" b="1">
                            <a:latin typeface="Cambria Math" panose="02040503050406030204" pitchFamily="18" charset="0"/>
                          </a:rPr>
                          <m:t>𝜑</m:t>
                        </m:r>
                        <m:r>
                          <a:rPr lang="en-GB" sz="2400" b="1">
                            <a:latin typeface="Cambria Math" panose="02040503050406030204" pitchFamily="18" charset="0"/>
                          </a:rPr>
                          <m:t>+</m:t>
                        </m:r>
                        <m:r>
                          <a:rPr lang="en-GB" sz="2400" b="1">
                            <a:latin typeface="Cambria Math" panose="02040503050406030204" pitchFamily="18" charset="0"/>
                          </a:rPr>
                          <m:t>𝑦</m:t>
                        </m:r>
                        <m:r>
                          <a:rPr lang="en-GB" sz="2400" b="1">
                            <a:latin typeface="Cambria Math" panose="02040503050406030204" pitchFamily="18" charset="0"/>
                          </a:rPr>
                          <m:t> </m:t>
                        </m:r>
                        <m:r>
                          <a:rPr lang="en-GB" sz="2400" b="1">
                            <a:latin typeface="Cambria Math" panose="02040503050406030204" pitchFamily="18" charset="0"/>
                          </a:rPr>
                          <m:t>𝑠𝑖𝑛</m:t>
                        </m:r>
                        <m:r>
                          <a:rPr lang="en-GB" sz="2400" b="1">
                            <a:latin typeface="Cambria Math" panose="02040503050406030204" pitchFamily="18" charset="0"/>
                          </a:rPr>
                          <m:t>𝜑</m:t>
                        </m:r>
                        <m:r>
                          <a:rPr lang="en-GB" sz="2400" b="1">
                            <a:latin typeface="Cambria Math" panose="02040503050406030204" pitchFamily="18" charset="0"/>
                          </a:rPr>
                          <m:t>)</m:t>
                        </m:r>
                      </m:sup>
                    </m:sSup>
                    <m:sSub>
                      <m:sSubPr>
                        <m:ctrlPr>
                          <a:rPr lang="en-GB" sz="2400" b="1" i="1">
                            <a:latin typeface="Cambria Math" panose="02040503050406030204" pitchFamily="18" charset="0"/>
                          </a:rPr>
                        </m:ctrlPr>
                      </m:sSubPr>
                      <m:e>
                        <m:r>
                          <a:rPr lang="en-GB" sz="2400" b="1">
                            <a:latin typeface="Cambria Math" panose="02040503050406030204" pitchFamily="18" charset="0"/>
                          </a:rPr>
                          <m:t>𝑃</m:t>
                        </m:r>
                      </m:e>
                      <m:sub>
                        <m:r>
                          <a:rPr lang="en-GB" sz="2400" b="1">
                            <a:latin typeface="Cambria Math" panose="02040503050406030204" pitchFamily="18" charset="0"/>
                          </a:rPr>
                          <m:t>𝜑</m:t>
                        </m:r>
                      </m:sub>
                    </m:sSub>
                    <m:d>
                      <m:dPr>
                        <m:ctrlPr>
                          <a:rPr lang="en-GB" sz="2400" b="1" i="1">
                            <a:latin typeface="Cambria Math" panose="02040503050406030204" pitchFamily="18" charset="0"/>
                          </a:rPr>
                        </m:ctrlPr>
                      </m:dPr>
                      <m:e>
                        <m:r>
                          <a:rPr lang="en-GB" sz="2400" b="1">
                            <a:latin typeface="Cambria Math" panose="02040503050406030204" pitchFamily="18" charset="0"/>
                          </a:rPr>
                          <m:t>𝑘</m:t>
                        </m:r>
                      </m:e>
                    </m:d>
                  </m:oMath>
                </a14:m>
                <a:endParaRPr lang="en-GB" sz="2400" b="1" dirty="0"/>
              </a:p>
              <a:p>
                <a:pPr marL="0" indent="0">
                  <a:spcBef>
                    <a:spcPts val="800"/>
                  </a:spcBef>
                  <a:buNone/>
                </a:pPr>
                <a:r>
                  <a:rPr lang="en-GB" sz="2400" b="1" dirty="0"/>
                  <a:t>Use central slice theorem: </a:t>
                </a:r>
                <a:r>
                  <a:rPr lang="en-GB" sz="2000" dirty="0"/>
                  <a:t>replace </a:t>
                </a:r>
                <a14:m>
                  <m:oMath xmlns:m="http://schemas.openxmlformats.org/officeDocument/2006/math">
                    <m:sSub>
                      <m:sSubPr>
                        <m:ctrlPr>
                          <a:rPr lang="en-GB" sz="2000" i="1">
                            <a:latin typeface="Cambria Math" panose="02040503050406030204" pitchFamily="18" charset="0"/>
                          </a:rPr>
                        </m:ctrlPr>
                      </m:sSubPr>
                      <m:e>
                        <m:r>
                          <a:rPr lang="en-GB" sz="2000" i="1">
                            <a:latin typeface="Cambria Math" panose="02040503050406030204" pitchFamily="18" charset="0"/>
                          </a:rPr>
                          <m:t>𝑃</m:t>
                        </m:r>
                      </m:e>
                      <m:sub>
                        <m:r>
                          <a:rPr lang="en-GB" sz="2000" i="1">
                            <a:latin typeface="Cambria Math" panose="02040503050406030204" pitchFamily="18" charset="0"/>
                          </a:rPr>
                          <m:t>𝜑</m:t>
                        </m:r>
                      </m:sub>
                    </m:sSub>
                  </m:oMath>
                </a14:m>
                <a:endParaRPr lang="en-GB" sz="2000" i="1" dirty="0"/>
              </a:p>
              <a:p>
                <a:pPr marL="0" indent="0">
                  <a:spcBef>
                    <a:spcPts val="800"/>
                  </a:spcBef>
                  <a:buNone/>
                </a:pPr>
                <a:r>
                  <a:rPr lang="en-GB" sz="2400" dirty="0"/>
                  <a:t>           </a:t>
                </a:r>
                <a14:m>
                  <m:oMath xmlns:m="http://schemas.openxmlformats.org/officeDocument/2006/math">
                    <m:r>
                      <a:rPr lang="en-GB" sz="2400" b="0" i="1" smtClean="0">
                        <a:latin typeface="Cambria Math" panose="02040503050406030204" pitchFamily="18" charset="0"/>
                      </a:rPr>
                      <m:t>=</m:t>
                    </m:r>
                    <m:r>
                      <a:rPr lang="en-GB" sz="2400" i="1">
                        <a:latin typeface="Cambria Math" panose="02040503050406030204" pitchFamily="18" charset="0"/>
                      </a:rPr>
                      <m:t>∫</m:t>
                    </m:r>
                    <m:r>
                      <a:rPr lang="en-GB" sz="2400" i="1">
                        <a:latin typeface="Cambria Math" panose="02040503050406030204" pitchFamily="18" charset="0"/>
                      </a:rPr>
                      <m:t>𝑑</m:t>
                    </m:r>
                    <m:r>
                      <a:rPr lang="en-GB" sz="2400" i="1">
                        <a:latin typeface="Cambria Math" panose="02040503050406030204" pitchFamily="18" charset="0"/>
                      </a:rPr>
                      <m:t>𝜑</m:t>
                    </m:r>
                    <m:r>
                      <a:rPr lang="en-GB" sz="2400" b="0" i="1" smtClean="0">
                        <a:latin typeface="Cambria Math" panose="02040503050406030204" pitchFamily="18" charset="0"/>
                      </a:rPr>
                      <m:t>𝑑𝑘</m:t>
                    </m:r>
                    <m:r>
                      <a:rPr lang="en-GB" sz="2400" b="0" i="1" smtClean="0">
                        <a:latin typeface="Cambria Math" panose="02040503050406030204" pitchFamily="18" charset="0"/>
                      </a:rPr>
                      <m:t> </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𝑖𝑘</m:t>
                        </m:r>
                        <m:r>
                          <a:rPr lang="en-GB" sz="2400" i="1">
                            <a:latin typeface="Cambria Math" panose="02040503050406030204" pitchFamily="18" charset="0"/>
                          </a:rPr>
                          <m:t>(</m:t>
                        </m:r>
                        <m:r>
                          <a:rPr lang="en-GB" sz="2400" i="1">
                            <a:latin typeface="Cambria Math" panose="02040503050406030204" pitchFamily="18" charset="0"/>
                          </a:rPr>
                          <m:t>𝑥</m:t>
                        </m:r>
                        <m:r>
                          <a:rPr lang="en-GB" sz="2400" i="1">
                            <a:latin typeface="Cambria Math" panose="02040503050406030204" pitchFamily="18" charset="0"/>
                          </a:rPr>
                          <m:t> </m:t>
                        </m:r>
                        <m:r>
                          <a:rPr lang="en-GB" sz="2400" i="1">
                            <a:latin typeface="Cambria Math" panose="02040503050406030204" pitchFamily="18" charset="0"/>
                          </a:rPr>
                          <m:t>𝑐𝑜𝑠</m:t>
                        </m:r>
                        <m:r>
                          <a:rPr lang="en-GB" sz="2400" i="1">
                            <a:latin typeface="Cambria Math" panose="02040503050406030204" pitchFamily="18" charset="0"/>
                          </a:rPr>
                          <m:t>𝜑</m:t>
                        </m:r>
                        <m:r>
                          <a:rPr lang="en-GB" sz="2400" i="1">
                            <a:latin typeface="Cambria Math" panose="02040503050406030204" pitchFamily="18" charset="0"/>
                          </a:rPr>
                          <m:t>+</m:t>
                        </m:r>
                        <m:r>
                          <a:rPr lang="en-GB" sz="2400" i="1">
                            <a:latin typeface="Cambria Math" panose="02040503050406030204" pitchFamily="18" charset="0"/>
                          </a:rPr>
                          <m:t>𝑦</m:t>
                        </m:r>
                        <m:r>
                          <a:rPr lang="en-GB" sz="2400" i="1">
                            <a:latin typeface="Cambria Math" panose="02040503050406030204" pitchFamily="18" charset="0"/>
                          </a:rPr>
                          <m:t> </m:t>
                        </m:r>
                        <m:r>
                          <a:rPr lang="en-GB" sz="2400" i="1">
                            <a:latin typeface="Cambria Math" panose="02040503050406030204" pitchFamily="18" charset="0"/>
                          </a:rPr>
                          <m:t>𝑠𝑖𝑛</m:t>
                        </m:r>
                        <m:r>
                          <a:rPr lang="en-GB" sz="2400" i="1">
                            <a:latin typeface="Cambria Math" panose="02040503050406030204" pitchFamily="18" charset="0"/>
                          </a:rPr>
                          <m:t>𝜑</m:t>
                        </m:r>
                        <m:r>
                          <a:rPr lang="en-GB" sz="2400" i="1">
                            <a:latin typeface="Cambria Math" panose="02040503050406030204" pitchFamily="18" charset="0"/>
                          </a:rPr>
                          <m:t>)</m:t>
                        </m:r>
                      </m:sup>
                    </m:sSup>
                    <m:r>
                      <a:rPr lang="en-GB" sz="2400" i="1" smtClean="0">
                        <a:solidFill>
                          <a:srgbClr val="FF0000"/>
                        </a:solidFill>
                        <a:latin typeface="Cambria Math" panose="02040503050406030204" pitchFamily="18" charset="0"/>
                      </a:rPr>
                      <m:t>𝐹</m:t>
                    </m:r>
                    <m:d>
                      <m:dPr>
                        <m:ctrlPr>
                          <a:rPr lang="en-GB" sz="2400" i="1">
                            <a:solidFill>
                              <a:srgbClr val="FF0000"/>
                            </a:solidFill>
                            <a:latin typeface="Cambria Math" panose="02040503050406030204" pitchFamily="18" charset="0"/>
                          </a:rPr>
                        </m:ctrlPr>
                      </m:dPr>
                      <m:e>
                        <m:r>
                          <a:rPr lang="en-GB" sz="2400" i="1">
                            <a:solidFill>
                              <a:srgbClr val="FF0000"/>
                            </a:solidFill>
                            <a:latin typeface="Cambria Math" panose="02040503050406030204" pitchFamily="18" charset="0"/>
                          </a:rPr>
                          <m:t>𝑘</m:t>
                        </m:r>
                        <m:func>
                          <m:funcPr>
                            <m:ctrlPr>
                              <a:rPr lang="en-GB" sz="2400" i="1">
                                <a:solidFill>
                                  <a:srgbClr val="FF0000"/>
                                </a:solidFill>
                                <a:latin typeface="Cambria Math" panose="02040503050406030204" pitchFamily="18" charset="0"/>
                              </a:rPr>
                            </m:ctrlPr>
                          </m:funcPr>
                          <m:fName>
                            <m:r>
                              <m:rPr>
                                <m:sty m:val="p"/>
                              </m:rPr>
                              <a:rPr lang="en-GB" sz="2400">
                                <a:solidFill>
                                  <a:srgbClr val="FF0000"/>
                                </a:solidFill>
                                <a:latin typeface="Cambria Math" panose="02040503050406030204" pitchFamily="18" charset="0"/>
                              </a:rPr>
                              <m:t>cos</m:t>
                            </m:r>
                          </m:fName>
                          <m:e>
                            <m:r>
                              <a:rPr lang="en-GB" sz="2400" i="1">
                                <a:solidFill>
                                  <a:srgbClr val="FF0000"/>
                                </a:solidFill>
                                <a:latin typeface="Cambria Math" panose="02040503050406030204" pitchFamily="18" charset="0"/>
                              </a:rPr>
                              <m:t>𝜑</m:t>
                            </m:r>
                          </m:e>
                        </m:func>
                        <m:r>
                          <a:rPr lang="en-GB" sz="2400" i="1">
                            <a:solidFill>
                              <a:srgbClr val="FF0000"/>
                            </a:solidFill>
                            <a:latin typeface="Cambria Math" panose="02040503050406030204" pitchFamily="18" charset="0"/>
                          </a:rPr>
                          <m:t>, </m:t>
                        </m:r>
                        <m:r>
                          <a:rPr lang="en-GB" sz="2400" i="1">
                            <a:solidFill>
                              <a:srgbClr val="FF0000"/>
                            </a:solidFill>
                            <a:latin typeface="Cambria Math" panose="02040503050406030204" pitchFamily="18" charset="0"/>
                          </a:rPr>
                          <m:t>𝑘</m:t>
                        </m:r>
                        <m:func>
                          <m:funcPr>
                            <m:ctrlPr>
                              <a:rPr lang="en-GB" sz="2400" i="1">
                                <a:solidFill>
                                  <a:srgbClr val="FF0000"/>
                                </a:solidFill>
                                <a:latin typeface="Cambria Math" panose="02040503050406030204" pitchFamily="18" charset="0"/>
                              </a:rPr>
                            </m:ctrlPr>
                          </m:funcPr>
                          <m:fName>
                            <m:r>
                              <m:rPr>
                                <m:sty m:val="p"/>
                              </m:rPr>
                              <a:rPr lang="en-GB" sz="2400">
                                <a:solidFill>
                                  <a:srgbClr val="FF0000"/>
                                </a:solidFill>
                                <a:latin typeface="Cambria Math" panose="02040503050406030204" pitchFamily="18" charset="0"/>
                              </a:rPr>
                              <m:t>sin</m:t>
                            </m:r>
                          </m:fName>
                          <m:e>
                            <m:r>
                              <a:rPr lang="en-GB" sz="2400" i="1">
                                <a:solidFill>
                                  <a:srgbClr val="FF0000"/>
                                </a:solidFill>
                                <a:latin typeface="Cambria Math" panose="02040503050406030204" pitchFamily="18" charset="0"/>
                              </a:rPr>
                              <m:t>𝜑</m:t>
                            </m:r>
                          </m:e>
                        </m:func>
                      </m:e>
                    </m:d>
                  </m:oMath>
                </a14:m>
                <a:endParaRPr lang="en-GB" sz="2400" dirty="0"/>
              </a:p>
              <a:p>
                <a:pPr marL="0" indent="0">
                  <a:spcBef>
                    <a:spcPts val="800"/>
                  </a:spcBef>
                  <a:buNone/>
                </a:pPr>
                <a:r>
                  <a:rPr lang="en-GB" sz="2400" b="1" dirty="0"/>
                  <a:t>Go to Cartesian k-space coordinates</a:t>
                </a:r>
              </a:p>
              <a:p>
                <a:pPr marL="0" indent="0">
                  <a:spcBef>
                    <a:spcPts val="800"/>
                  </a:spcBef>
                  <a:buNone/>
                </a:pPr>
                <a:r>
                  <a:rPr lang="en-GB" sz="2400" dirty="0"/>
                  <a:t>                </a:t>
                </a:r>
                <a14:m>
                  <m:oMath xmlns:m="http://schemas.openxmlformats.org/officeDocument/2006/math">
                    <m:r>
                      <a:rPr lang="en-GB" sz="2400" i="1">
                        <a:latin typeface="Cambria Math" panose="02040503050406030204" pitchFamily="18" charset="0"/>
                      </a:rPr>
                      <m:t>=∫</m:t>
                    </m:r>
                    <m:r>
                      <a:rPr lang="en-GB" sz="2400" i="1">
                        <a:latin typeface="Cambria Math" panose="02040503050406030204" pitchFamily="18" charset="0"/>
                      </a:rPr>
                      <m:t>𝑑</m:t>
                    </m:r>
                    <m:sSub>
                      <m:sSubPr>
                        <m:ctrlPr>
                          <a:rPr lang="en-GB" sz="2400" i="1">
                            <a:latin typeface="Cambria Math" panose="02040503050406030204" pitchFamily="18" charset="0"/>
                          </a:rPr>
                        </m:ctrlPr>
                      </m:sSubPr>
                      <m:e>
                        <m:r>
                          <a:rPr lang="en-GB" sz="2400" i="1">
                            <a:latin typeface="Cambria Math" panose="02040503050406030204" pitchFamily="18" charset="0"/>
                          </a:rPr>
                          <m:t>𝑘</m:t>
                        </m:r>
                      </m:e>
                      <m:sub>
                        <m:r>
                          <a:rPr lang="en-GB" sz="2400" i="1">
                            <a:latin typeface="Cambria Math" panose="02040503050406030204" pitchFamily="18" charset="0"/>
                          </a:rPr>
                          <m:t>𝑥</m:t>
                        </m:r>
                      </m:sub>
                    </m:sSub>
                    <m:r>
                      <a:rPr lang="en-GB" sz="2400" i="1">
                        <a:latin typeface="Cambria Math" panose="02040503050406030204" pitchFamily="18" charset="0"/>
                      </a:rPr>
                      <m:t>𝑑</m:t>
                    </m:r>
                    <m:sSub>
                      <m:sSubPr>
                        <m:ctrlPr>
                          <a:rPr lang="en-GB" sz="2400" i="1">
                            <a:latin typeface="Cambria Math" panose="02040503050406030204" pitchFamily="18" charset="0"/>
                          </a:rPr>
                        </m:ctrlPr>
                      </m:sSubPr>
                      <m:e>
                        <m:r>
                          <a:rPr lang="en-GB" sz="2400" i="1">
                            <a:latin typeface="Cambria Math" panose="02040503050406030204" pitchFamily="18" charset="0"/>
                          </a:rPr>
                          <m:t>𝑘</m:t>
                        </m:r>
                      </m:e>
                      <m:sub>
                        <m:r>
                          <a:rPr lang="en-GB" sz="2400" i="1">
                            <a:latin typeface="Cambria Math" panose="02040503050406030204" pitchFamily="18" charset="0"/>
                          </a:rPr>
                          <m:t>𝑦</m:t>
                        </m:r>
                      </m:sub>
                    </m:sSub>
                    <m:r>
                      <a:rPr lang="en-GB" sz="2400" b="0" i="1" smtClean="0">
                        <a:latin typeface="Cambria Math" panose="02040503050406030204" pitchFamily="18" charset="0"/>
                      </a:rPr>
                      <m:t> </m:t>
                    </m:r>
                    <m:sSup>
                      <m:sSupPr>
                        <m:ctrlPr>
                          <a:rPr lang="en-GB" sz="2400" i="1">
                            <a:latin typeface="Cambria Math" panose="02040503050406030204" pitchFamily="18" charset="0"/>
                          </a:rPr>
                        </m:ctrlPr>
                      </m:sSupPr>
                      <m:e>
                        <m:r>
                          <a:rPr lang="en-GB" sz="2400" i="1">
                            <a:latin typeface="Cambria Math" panose="02040503050406030204" pitchFamily="18" charset="0"/>
                          </a:rPr>
                          <m:t>𝑒</m:t>
                        </m:r>
                      </m:e>
                      <m:sup>
                        <m:r>
                          <a:rPr lang="en-GB" sz="2400" i="1">
                            <a:latin typeface="Cambria Math" panose="02040503050406030204" pitchFamily="18" charset="0"/>
                          </a:rPr>
                          <m:t>𝑖</m:t>
                        </m:r>
                        <m:d>
                          <m:dPr>
                            <m:ctrlPr>
                              <a:rPr lang="en-GB" sz="2400" i="1">
                                <a:latin typeface="Cambria Math" panose="02040503050406030204" pitchFamily="18" charset="0"/>
                              </a:rPr>
                            </m:ctrlPr>
                          </m:dPr>
                          <m:e>
                            <m:sSub>
                              <m:sSubPr>
                                <m:ctrlPr>
                                  <a:rPr lang="en-GB" sz="2400" i="1">
                                    <a:latin typeface="Cambria Math" panose="02040503050406030204" pitchFamily="18" charset="0"/>
                                  </a:rPr>
                                </m:ctrlPr>
                              </m:sSubPr>
                              <m:e>
                                <m:r>
                                  <a:rPr lang="en-GB" sz="2400" i="1">
                                    <a:latin typeface="Cambria Math" panose="02040503050406030204" pitchFamily="18" charset="0"/>
                                  </a:rPr>
                                  <m:t>𝑘</m:t>
                                </m:r>
                              </m:e>
                              <m:sub>
                                <m:r>
                                  <a:rPr lang="en-GB" sz="2400" i="1">
                                    <a:latin typeface="Cambria Math" panose="02040503050406030204" pitchFamily="18" charset="0"/>
                                  </a:rPr>
                                  <m:t>𝑥</m:t>
                                </m:r>
                              </m:sub>
                            </m:sSub>
                            <m:r>
                              <a:rPr lang="en-GB" sz="2400" i="1">
                                <a:latin typeface="Cambria Math" panose="02040503050406030204" pitchFamily="18" charset="0"/>
                              </a:rPr>
                              <m:t>𝑥</m:t>
                            </m:r>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𝑘</m:t>
                                </m:r>
                              </m:e>
                              <m:sub>
                                <m:r>
                                  <a:rPr lang="en-GB" sz="2400" i="1">
                                    <a:latin typeface="Cambria Math" panose="02040503050406030204" pitchFamily="18" charset="0"/>
                                  </a:rPr>
                                  <m:t>𝑦</m:t>
                                </m:r>
                              </m:sub>
                            </m:sSub>
                            <m:r>
                              <a:rPr lang="en-GB" sz="2400" i="1">
                                <a:latin typeface="Cambria Math" panose="02040503050406030204" pitchFamily="18" charset="0"/>
                              </a:rPr>
                              <m:t>𝑦</m:t>
                            </m:r>
                          </m:e>
                        </m:d>
                      </m:sup>
                    </m:sSup>
                    <m:f>
                      <m:fPr>
                        <m:ctrlPr>
                          <a:rPr lang="en-GB" sz="2400" i="1">
                            <a:solidFill>
                              <a:srgbClr val="FF0000"/>
                            </a:solidFill>
                            <a:latin typeface="Cambria Math" panose="02040503050406030204" pitchFamily="18" charset="0"/>
                          </a:rPr>
                        </m:ctrlPr>
                      </m:fPr>
                      <m:num>
                        <m:r>
                          <a:rPr lang="en-GB" sz="2400" i="1">
                            <a:solidFill>
                              <a:srgbClr val="FF0000"/>
                            </a:solidFill>
                            <a:latin typeface="Cambria Math" panose="02040503050406030204" pitchFamily="18" charset="0"/>
                          </a:rPr>
                          <m:t>1</m:t>
                        </m:r>
                      </m:num>
                      <m:den>
                        <m:rad>
                          <m:radPr>
                            <m:degHide m:val="on"/>
                            <m:ctrlPr>
                              <a:rPr lang="en-GB" sz="2400" i="1">
                                <a:solidFill>
                                  <a:srgbClr val="FF0000"/>
                                </a:solidFill>
                                <a:latin typeface="Cambria Math" panose="02040503050406030204" pitchFamily="18" charset="0"/>
                              </a:rPr>
                            </m:ctrlPr>
                          </m:radPr>
                          <m:deg/>
                          <m:e>
                            <m:sSubSup>
                              <m:sSubSupPr>
                                <m:ctrlPr>
                                  <a:rPr lang="en-GB" sz="2400" i="1">
                                    <a:solidFill>
                                      <a:srgbClr val="FF0000"/>
                                    </a:solidFill>
                                    <a:latin typeface="Cambria Math" panose="02040503050406030204" pitchFamily="18" charset="0"/>
                                  </a:rPr>
                                </m:ctrlPr>
                              </m:sSubSupPr>
                              <m:e>
                                <m:r>
                                  <a:rPr lang="en-GB" sz="2400" i="1">
                                    <a:solidFill>
                                      <a:srgbClr val="FF0000"/>
                                    </a:solidFill>
                                    <a:latin typeface="Cambria Math" panose="02040503050406030204" pitchFamily="18" charset="0"/>
                                  </a:rPr>
                                  <m:t>𝑘</m:t>
                                </m:r>
                              </m:e>
                              <m:sub>
                                <m:r>
                                  <a:rPr lang="en-GB" sz="2400" i="1">
                                    <a:solidFill>
                                      <a:srgbClr val="FF0000"/>
                                    </a:solidFill>
                                    <a:latin typeface="Cambria Math" panose="02040503050406030204" pitchFamily="18" charset="0"/>
                                  </a:rPr>
                                  <m:t>𝑥</m:t>
                                </m:r>
                              </m:sub>
                              <m:sup>
                                <m:r>
                                  <a:rPr lang="en-GB" sz="2400" i="1">
                                    <a:solidFill>
                                      <a:srgbClr val="FF0000"/>
                                    </a:solidFill>
                                    <a:latin typeface="Cambria Math" panose="02040503050406030204" pitchFamily="18" charset="0"/>
                                  </a:rPr>
                                  <m:t>2</m:t>
                                </m:r>
                              </m:sup>
                            </m:sSubSup>
                            <m:r>
                              <a:rPr lang="en-GB" sz="2400" i="1">
                                <a:solidFill>
                                  <a:srgbClr val="FF0000"/>
                                </a:solidFill>
                                <a:latin typeface="Cambria Math" panose="02040503050406030204" pitchFamily="18" charset="0"/>
                              </a:rPr>
                              <m:t>+</m:t>
                            </m:r>
                            <m:sSubSup>
                              <m:sSubSupPr>
                                <m:ctrlPr>
                                  <a:rPr lang="en-GB" sz="2400" i="1">
                                    <a:solidFill>
                                      <a:srgbClr val="FF0000"/>
                                    </a:solidFill>
                                    <a:latin typeface="Cambria Math" panose="02040503050406030204" pitchFamily="18" charset="0"/>
                                  </a:rPr>
                                </m:ctrlPr>
                              </m:sSubSupPr>
                              <m:e>
                                <m:r>
                                  <a:rPr lang="en-GB" sz="2400" i="1">
                                    <a:solidFill>
                                      <a:srgbClr val="FF0000"/>
                                    </a:solidFill>
                                    <a:latin typeface="Cambria Math" panose="02040503050406030204" pitchFamily="18" charset="0"/>
                                  </a:rPr>
                                  <m:t>𝑘</m:t>
                                </m:r>
                              </m:e>
                              <m:sub>
                                <m:r>
                                  <a:rPr lang="en-GB" sz="2400" i="1">
                                    <a:solidFill>
                                      <a:srgbClr val="FF0000"/>
                                    </a:solidFill>
                                    <a:latin typeface="Cambria Math" panose="02040503050406030204" pitchFamily="18" charset="0"/>
                                  </a:rPr>
                                  <m:t>𝑦</m:t>
                                </m:r>
                              </m:sub>
                              <m:sup>
                                <m:r>
                                  <a:rPr lang="en-GB" sz="2400" i="1">
                                    <a:solidFill>
                                      <a:srgbClr val="FF0000"/>
                                    </a:solidFill>
                                    <a:latin typeface="Cambria Math" panose="02040503050406030204" pitchFamily="18" charset="0"/>
                                  </a:rPr>
                                  <m:t>2</m:t>
                                </m:r>
                              </m:sup>
                            </m:sSubSup>
                          </m:e>
                        </m:rad>
                      </m:den>
                    </m:f>
                    <m:r>
                      <a:rPr lang="en-GB" sz="2400" i="1">
                        <a:solidFill>
                          <a:srgbClr val="FF0000"/>
                        </a:solidFill>
                        <a:latin typeface="Cambria Math" panose="02040503050406030204" pitchFamily="18" charset="0"/>
                      </a:rPr>
                      <m:t>𝐹</m:t>
                    </m:r>
                    <m:d>
                      <m:dPr>
                        <m:ctrlPr>
                          <a:rPr lang="en-GB" sz="2400" i="1">
                            <a:solidFill>
                              <a:srgbClr val="FF0000"/>
                            </a:solidFill>
                            <a:latin typeface="Cambria Math" panose="02040503050406030204" pitchFamily="18" charset="0"/>
                          </a:rPr>
                        </m:ctrlPr>
                      </m:dPr>
                      <m:e>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𝑘</m:t>
                            </m:r>
                          </m:e>
                          <m:sub>
                            <m:r>
                              <a:rPr lang="en-GB" sz="2400" i="1">
                                <a:solidFill>
                                  <a:srgbClr val="FF0000"/>
                                </a:solidFill>
                                <a:latin typeface="Cambria Math" panose="02040503050406030204" pitchFamily="18" charset="0"/>
                              </a:rPr>
                              <m:t>𝑥</m:t>
                            </m:r>
                          </m:sub>
                        </m:sSub>
                        <m:r>
                          <a:rPr lang="en-GB" sz="2400" i="1">
                            <a:solidFill>
                              <a:srgbClr val="FF0000"/>
                            </a:solidFill>
                            <a:latin typeface="Cambria Math" panose="02040503050406030204" pitchFamily="18" charset="0"/>
                          </a:rPr>
                          <m:t>, </m:t>
                        </m:r>
                        <m:sSub>
                          <m:sSubPr>
                            <m:ctrlPr>
                              <a:rPr lang="en-GB" sz="2400" i="1">
                                <a:solidFill>
                                  <a:srgbClr val="FF0000"/>
                                </a:solidFill>
                                <a:latin typeface="Cambria Math" panose="02040503050406030204" pitchFamily="18" charset="0"/>
                              </a:rPr>
                            </m:ctrlPr>
                          </m:sSubPr>
                          <m:e>
                            <m:r>
                              <a:rPr lang="en-GB" sz="2400" i="1">
                                <a:solidFill>
                                  <a:srgbClr val="FF0000"/>
                                </a:solidFill>
                                <a:latin typeface="Cambria Math" panose="02040503050406030204" pitchFamily="18" charset="0"/>
                              </a:rPr>
                              <m:t>𝑘</m:t>
                            </m:r>
                          </m:e>
                          <m:sub>
                            <m:r>
                              <a:rPr lang="en-GB" sz="2400" i="1">
                                <a:solidFill>
                                  <a:srgbClr val="FF0000"/>
                                </a:solidFill>
                                <a:latin typeface="Cambria Math" panose="02040503050406030204" pitchFamily="18" charset="0"/>
                              </a:rPr>
                              <m:t>𝑦</m:t>
                            </m:r>
                          </m:sub>
                        </m:sSub>
                      </m:e>
                    </m:d>
                  </m:oMath>
                </a14:m>
                <a:endParaRPr lang="en-GB" sz="2400" dirty="0"/>
              </a:p>
              <a:p>
                <a:pPr marL="0" indent="0">
                  <a:spcBef>
                    <a:spcPts val="800"/>
                  </a:spcBef>
                  <a:buNone/>
                </a:pPr>
                <a:r>
                  <a:rPr lang="en-GB" sz="2400" b="1" dirty="0"/>
                  <a:t>This says:</a:t>
                </a:r>
                <a:r>
                  <a:rPr lang="en-GB" sz="2800" b="1" dirty="0"/>
                  <a:t> </a:t>
                </a:r>
                <a:br>
                  <a:rPr lang="en-GB" sz="2800" dirty="0"/>
                </a:br>
                <a:r>
                  <a:rPr lang="en-GB" sz="2800" dirty="0"/>
                  <a:t>	back-projection is </a:t>
                </a:r>
                <a:r>
                  <a:rPr lang="en-GB" sz="2800" dirty="0">
                    <a:solidFill>
                      <a:srgbClr val="FF0000"/>
                    </a:solidFill>
                  </a:rPr>
                  <a:t>inverse</a:t>
                </a:r>
                <a:r>
                  <a:rPr lang="en-GB" sz="2800" dirty="0"/>
                  <a:t> </a:t>
                </a:r>
                <a:r>
                  <a:rPr lang="en-GB" sz="2800" dirty="0">
                    <a:solidFill>
                      <a:srgbClr val="FF0000"/>
                    </a:solidFill>
                  </a:rPr>
                  <a:t>ramp-filtered image</a:t>
                </a:r>
              </a:p>
            </p:txBody>
          </p:sp>
        </mc:Choice>
        <mc:Fallback xmlns="">
          <p:sp>
            <p:nvSpPr>
              <p:cNvPr id="4" name="Content Placeholder 3"/>
              <p:cNvSpPr txBox="1">
                <a:spLocks noGrp="1" noRot="1" noChangeAspect="1" noMove="1" noResize="1" noEditPoints="1" noAdjustHandles="1" noChangeArrowheads="1" noChangeShapeType="1" noTextEdit="1"/>
              </p:cNvSpPr>
              <p:nvPr>
                <p:ph idx="1"/>
              </p:nvPr>
            </p:nvSpPr>
            <p:spPr>
              <a:xfrm>
                <a:off x="304800" y="650875"/>
                <a:ext cx="8839200" cy="6311471"/>
              </a:xfrm>
              <a:prstGeom prst="rect">
                <a:avLst/>
              </a:prstGeom>
              <a:blipFill>
                <a:blip r:embed="rId3"/>
                <a:stretch>
                  <a:fillRect l="-1034" t="-676" b="-1739"/>
                </a:stretch>
              </a:blipFill>
            </p:spPr>
            <p:txBody>
              <a:bodyPr/>
              <a:lstStyle/>
              <a:p>
                <a:r>
                  <a:rPr lang="en-GB">
                    <a:noFill/>
                  </a:rPr>
                  <a:t> </a:t>
                </a:r>
              </a:p>
            </p:txBody>
          </p:sp>
        </mc:Fallback>
      </mc:AlternateContent>
    </p:spTree>
    <p:extLst>
      <p:ext uri="{BB962C8B-B14F-4D97-AF65-F5344CB8AC3E}">
        <p14:creationId xmlns:p14="http://schemas.microsoft.com/office/powerpoint/2010/main" val="4228215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Analytic Algorithms</a:t>
            </a:r>
          </a:p>
          <a:p>
            <a:endParaRPr lang="en-GB" dirty="0"/>
          </a:p>
          <a:p>
            <a:r>
              <a:rPr lang="en-GB" dirty="0"/>
              <a:t>Iterative Algorithms</a:t>
            </a:r>
          </a:p>
          <a:p>
            <a:endParaRPr lang="en-GB" dirty="0"/>
          </a:p>
          <a:p>
            <a:r>
              <a:rPr lang="en-GB" dirty="0"/>
              <a:t>Noise characteristics in image reconstruction</a:t>
            </a:r>
          </a:p>
        </p:txBody>
      </p:sp>
      <p:sp>
        <p:nvSpPr>
          <p:cNvPr id="4" name="Left Arrow 3"/>
          <p:cNvSpPr/>
          <p:nvPr/>
        </p:nvSpPr>
        <p:spPr>
          <a:xfrm>
            <a:off x="7550150" y="2200727"/>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96455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07554" name="Rectangle 2"/>
          <p:cNvSpPr>
            <a:spLocks noGrp="1" noChangeArrowheads="1"/>
          </p:cNvSpPr>
          <p:nvPr>
            <p:ph type="title"/>
          </p:nvPr>
        </p:nvSpPr>
        <p:spPr/>
        <p:txBody>
          <a:bodyPr/>
          <a:lstStyle/>
          <a:p>
            <a:r>
              <a:rPr lang="en-US" sz="4000"/>
              <a:t>What are the data?</a:t>
            </a:r>
          </a:p>
        </p:txBody>
      </p:sp>
      <p:sp>
        <p:nvSpPr>
          <p:cNvPr id="407555" name="Rectangle 3"/>
          <p:cNvSpPr>
            <a:spLocks noGrp="1" noChangeArrowheads="1"/>
          </p:cNvSpPr>
          <p:nvPr>
            <p:ph type="body" idx="1"/>
          </p:nvPr>
        </p:nvSpPr>
        <p:spPr>
          <a:xfrm>
            <a:off x="1041400" y="1555681"/>
            <a:ext cx="8600660" cy="5145157"/>
          </a:xfrm>
        </p:spPr>
        <p:txBody>
          <a:bodyPr/>
          <a:lstStyle/>
          <a:p>
            <a:r>
              <a:rPr kumimoji="1" lang="en-US" sz="2400" b="1" kern="1200">
                <a:solidFill>
                  <a:schemeClr val="hlink"/>
                </a:solidFill>
                <a:latin typeface="Times New Roman" pitchFamily="18" charset="0"/>
              </a:rPr>
              <a:t>Projections</a:t>
            </a:r>
            <a:br>
              <a:rPr kumimoji="1" lang="en-US" sz="2400" b="1" kern="1200">
                <a:solidFill>
                  <a:schemeClr val="hlink"/>
                </a:solidFill>
                <a:latin typeface="Times New Roman" pitchFamily="18" charset="0"/>
              </a:rPr>
            </a:br>
            <a:r>
              <a:rPr kumimoji="1" lang="en-US" sz="2400" b="1" kern="1200">
                <a:solidFill>
                  <a:schemeClr val="hlink"/>
                </a:solidFill>
                <a:latin typeface="Times New Roman" pitchFamily="18" charset="0"/>
              </a:rPr>
              <a:t>(basis for derivation of FBP)</a:t>
            </a:r>
          </a:p>
        </p:txBody>
      </p:sp>
      <p:pic>
        <p:nvPicPr>
          <p:cNvPr id="40756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2863" y="1223963"/>
            <a:ext cx="3240087" cy="5095875"/>
          </a:xfrm>
          <a:prstGeom prst="rect">
            <a:avLst/>
          </a:prstGeom>
          <a:noFill/>
          <a:extLst>
            <a:ext uri="{909E8E84-426E-40DD-AFC4-6F175D3DCCD1}">
              <a14:hiddenFill xmlns:a14="http://schemas.microsoft.com/office/drawing/2010/main">
                <a:solidFill>
                  <a:srgbClr val="FFFFFF"/>
                </a:solidFill>
              </a14:hiddenFill>
            </a:ext>
          </a:extLst>
        </p:spPr>
      </p:pic>
      <p:grpSp>
        <p:nvGrpSpPr>
          <p:cNvPr id="407569" name="Group 17"/>
          <p:cNvGrpSpPr>
            <a:grpSpLocks/>
          </p:cNvGrpSpPr>
          <p:nvPr/>
        </p:nvGrpSpPr>
        <p:grpSpPr bwMode="auto">
          <a:xfrm>
            <a:off x="1041400" y="1236663"/>
            <a:ext cx="7334250" cy="5095875"/>
            <a:chOff x="656" y="779"/>
            <a:chExt cx="4620" cy="3210"/>
          </a:xfrm>
        </p:grpSpPr>
        <p:sp>
          <p:nvSpPr>
            <p:cNvPr id="407561" name="Text Box 9"/>
            <p:cNvSpPr txBox="1">
              <a:spLocks noChangeArrowheads="1"/>
            </p:cNvSpPr>
            <p:nvPr/>
          </p:nvSpPr>
          <p:spPr bwMode="auto">
            <a:xfrm>
              <a:off x="656" y="1568"/>
              <a:ext cx="2440" cy="523"/>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kumimoji="1" lang="en-US" sz="2400" b="1">
                  <a:solidFill>
                    <a:schemeClr val="hlink"/>
                  </a:solidFill>
                  <a:latin typeface="Times New Roman" pitchFamily="18" charset="0"/>
                </a:rPr>
                <a:t>   Add Attenuation, scatter,</a:t>
              </a:r>
              <a:br>
                <a:rPr kumimoji="1" lang="en-US" sz="2400" b="1">
                  <a:solidFill>
                    <a:schemeClr val="hlink"/>
                  </a:solidFill>
                  <a:latin typeface="Times New Roman" pitchFamily="18" charset="0"/>
                </a:rPr>
              </a:br>
              <a:r>
                <a:rPr kumimoji="1" lang="en-US" sz="2400" b="1">
                  <a:solidFill>
                    <a:schemeClr val="hlink"/>
                  </a:solidFill>
                  <a:latin typeface="Times New Roman" pitchFamily="18" charset="0"/>
                </a:rPr>
                <a:t>    randoms (PET)</a:t>
              </a:r>
            </a:p>
          </p:txBody>
        </p:sp>
        <p:pic>
          <p:nvPicPr>
            <p:cNvPr id="407562"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 y="779"/>
              <a:ext cx="2041" cy="32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07570" name="Group 18"/>
          <p:cNvGrpSpPr>
            <a:grpSpLocks/>
          </p:cNvGrpSpPr>
          <p:nvPr/>
        </p:nvGrpSpPr>
        <p:grpSpPr bwMode="auto">
          <a:xfrm>
            <a:off x="1041400" y="1236663"/>
            <a:ext cx="7308850" cy="5095875"/>
            <a:chOff x="656" y="779"/>
            <a:chExt cx="4604" cy="3210"/>
          </a:xfrm>
        </p:grpSpPr>
        <p:sp>
          <p:nvSpPr>
            <p:cNvPr id="407563" name="Text Box 11"/>
            <p:cNvSpPr txBox="1">
              <a:spLocks noChangeArrowheads="1"/>
            </p:cNvSpPr>
            <p:nvPr/>
          </p:nvSpPr>
          <p:spPr bwMode="auto">
            <a:xfrm>
              <a:off x="656" y="2280"/>
              <a:ext cx="2440" cy="485"/>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kumimoji="1" lang="en-US" sz="2400" b="1">
                  <a:solidFill>
                    <a:schemeClr val="hlink"/>
                  </a:solidFill>
                  <a:latin typeface="Times New Roman" pitchFamily="18" charset="0"/>
                </a:rPr>
                <a:t>   Detection efficiencies</a:t>
              </a:r>
              <a:br>
                <a:rPr kumimoji="1" lang="en-US" sz="2400" b="1">
                  <a:solidFill>
                    <a:schemeClr val="hlink"/>
                  </a:solidFill>
                  <a:latin typeface="Times New Roman" pitchFamily="18" charset="0"/>
                </a:rPr>
              </a:br>
              <a:r>
                <a:rPr kumimoji="1" lang="en-US" sz="2000" b="1">
                  <a:solidFill>
                    <a:schemeClr val="hlink"/>
                  </a:solidFill>
                  <a:latin typeface="Times New Roman" pitchFamily="18" charset="0"/>
                </a:rPr>
                <a:t>(e.g. defective detector</a:t>
              </a:r>
              <a:r>
                <a:rPr kumimoji="1" lang="en-US" b="1">
                  <a:solidFill>
                    <a:schemeClr val="hlink"/>
                  </a:solidFill>
                  <a:latin typeface="Times New Roman" pitchFamily="18" charset="0"/>
                </a:rPr>
                <a:t> block)</a:t>
              </a:r>
            </a:p>
          </p:txBody>
        </p:sp>
        <p:pic>
          <p:nvPicPr>
            <p:cNvPr id="40756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9" y="779"/>
              <a:ext cx="2041" cy="3210"/>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07571" name="Group 19"/>
          <p:cNvGrpSpPr>
            <a:grpSpLocks/>
          </p:cNvGrpSpPr>
          <p:nvPr/>
        </p:nvGrpSpPr>
        <p:grpSpPr bwMode="auto">
          <a:xfrm>
            <a:off x="1041400" y="1206500"/>
            <a:ext cx="7332663" cy="5129213"/>
            <a:chOff x="656" y="760"/>
            <a:chExt cx="4619" cy="3231"/>
          </a:xfrm>
        </p:grpSpPr>
        <p:sp>
          <p:nvSpPr>
            <p:cNvPr id="407565" name="Text Box 13"/>
            <p:cNvSpPr txBox="1">
              <a:spLocks noChangeArrowheads="1"/>
            </p:cNvSpPr>
            <p:nvPr/>
          </p:nvSpPr>
          <p:spPr bwMode="auto">
            <a:xfrm>
              <a:off x="656" y="2840"/>
              <a:ext cx="2440" cy="523"/>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kumimoji="1" lang="en-US" sz="2400" b="1">
                  <a:solidFill>
                    <a:schemeClr val="hlink"/>
                  </a:solidFill>
                  <a:latin typeface="Times New Roman" pitchFamily="18" charset="0"/>
                </a:rPr>
                <a:t>   Gaps between blocks (PET)</a:t>
              </a:r>
            </a:p>
          </p:txBody>
        </p:sp>
        <p:pic>
          <p:nvPicPr>
            <p:cNvPr id="407566"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0" y="760"/>
              <a:ext cx="2055" cy="3231"/>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07572" name="Group 20" descr="a sequence of images showing increasing &quot;corruption&quot; of sinogram data"/>
          <p:cNvGrpSpPr>
            <a:grpSpLocks/>
          </p:cNvGrpSpPr>
          <p:nvPr/>
        </p:nvGrpSpPr>
        <p:grpSpPr bwMode="auto">
          <a:xfrm>
            <a:off x="1042197" y="1260141"/>
            <a:ext cx="7281863" cy="5068887"/>
            <a:chOff x="648" y="767"/>
            <a:chExt cx="4587" cy="3193"/>
          </a:xfrm>
        </p:grpSpPr>
        <p:sp>
          <p:nvSpPr>
            <p:cNvPr id="407567" name="Text Box 15"/>
            <p:cNvSpPr txBox="1">
              <a:spLocks noChangeArrowheads="1"/>
            </p:cNvSpPr>
            <p:nvPr/>
          </p:nvSpPr>
          <p:spPr bwMode="auto">
            <a:xfrm>
              <a:off x="648" y="3424"/>
              <a:ext cx="2440" cy="288"/>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spcBef>
                  <a:spcPct val="50000"/>
                </a:spcBef>
                <a:buFontTx/>
                <a:buChar char="•"/>
              </a:pPr>
              <a:r>
                <a:rPr kumimoji="1" lang="en-US" sz="2400" b="1">
                  <a:solidFill>
                    <a:schemeClr val="hlink"/>
                  </a:solidFill>
                  <a:latin typeface="Times New Roman" pitchFamily="18" charset="0"/>
                </a:rPr>
                <a:t>   Noise!</a:t>
              </a:r>
            </a:p>
          </p:txBody>
        </p:sp>
        <p:pic>
          <p:nvPicPr>
            <p:cNvPr id="407568"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03" y="767"/>
              <a:ext cx="2032" cy="3193"/>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32416934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0756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0756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0757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0757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07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Iterative image reconstruction</a:t>
            </a:r>
          </a:p>
        </p:txBody>
      </p:sp>
      <p:sp>
        <p:nvSpPr>
          <p:cNvPr id="3" name="Content Placeholder 2"/>
          <p:cNvSpPr>
            <a:spLocks noGrp="1"/>
          </p:cNvSpPr>
          <p:nvPr>
            <p:ph idx="1"/>
          </p:nvPr>
        </p:nvSpPr>
        <p:spPr>
          <a:xfrm>
            <a:off x="304799" y="1264258"/>
            <a:ext cx="8922327" cy="5481100"/>
          </a:xfrm>
        </p:spPr>
        <p:txBody>
          <a:bodyPr/>
          <a:lstStyle/>
          <a:p>
            <a:pPr marL="0" indent="0">
              <a:buNone/>
            </a:pPr>
            <a:r>
              <a:rPr lang="en-GB"/>
              <a:t>Basic idea:</a:t>
            </a:r>
          </a:p>
          <a:p>
            <a:r>
              <a:rPr lang="en-GB"/>
              <a:t>We can </a:t>
            </a:r>
            <a:r>
              <a:rPr lang="en-GB" b="1" i="1"/>
              <a:t>model</a:t>
            </a:r>
            <a:r>
              <a:rPr lang="en-GB"/>
              <a:t> the acquisition process:</a:t>
            </a:r>
            <a:br>
              <a:rPr lang="en-GB"/>
            </a:br>
            <a:r>
              <a:rPr lang="en-GB"/>
              <a:t>	“</a:t>
            </a:r>
            <a:r>
              <a:rPr lang="en-GB" sz="2800" i="1"/>
              <a:t>given an image, this is what I will measure”</a:t>
            </a:r>
            <a:br>
              <a:rPr lang="en-GB" i="1"/>
            </a:br>
            <a:r>
              <a:rPr lang="en-GB" b="1" i="1" err="1"/>
              <a:t>estimated</a:t>
            </a:r>
            <a:r>
              <a:rPr lang="en-GB" i="1" err="1"/>
              <a:t>_</a:t>
            </a:r>
            <a:r>
              <a:rPr lang="en-GB" b="1" i="1" err="1"/>
              <a:t>data</a:t>
            </a:r>
            <a:r>
              <a:rPr lang="en-GB" b="1" i="1"/>
              <a:t> = </a:t>
            </a:r>
            <a:br>
              <a:rPr lang="en-GB" b="1" i="1"/>
            </a:br>
            <a:r>
              <a:rPr lang="en-GB" b="1" i="1"/>
              <a:t>       </a:t>
            </a:r>
            <a:r>
              <a:rPr lang="en-GB" b="1" i="1" err="1"/>
              <a:t>forward_project</a:t>
            </a:r>
            <a:r>
              <a:rPr lang="en-GB" b="1" i="1"/>
              <a:t>(image)+background</a:t>
            </a:r>
          </a:p>
          <a:p>
            <a:pPr marL="0" indent="0">
              <a:buNone/>
            </a:pPr>
            <a:endParaRPr lang="en-GB" i="1"/>
          </a:p>
          <a:p>
            <a:r>
              <a:rPr lang="en-GB"/>
              <a:t>Try to find an </a:t>
            </a:r>
            <a:r>
              <a:rPr lang="en-GB" i="1"/>
              <a:t>image</a:t>
            </a:r>
            <a:r>
              <a:rPr lang="en-GB"/>
              <a:t> such that we </a:t>
            </a:r>
            <a:r>
              <a:rPr lang="en-GB" b="1" i="1"/>
              <a:t>fit</a:t>
            </a:r>
            <a:r>
              <a:rPr lang="en-GB"/>
              <a:t> the </a:t>
            </a:r>
            <a:r>
              <a:rPr lang="en-GB" i="1"/>
              <a:t>measured data</a:t>
            </a:r>
            <a:r>
              <a:rPr lang="en-GB"/>
              <a:t>:</a:t>
            </a:r>
            <a:br>
              <a:rPr lang="en-GB"/>
            </a:br>
            <a:r>
              <a:rPr lang="en-GB" b="1" i="1" err="1"/>
              <a:t>measured_data</a:t>
            </a:r>
            <a:r>
              <a:rPr lang="en-GB" b="1" i="1"/>
              <a:t> ~ </a:t>
            </a:r>
            <a:r>
              <a:rPr lang="en-GB" b="1" i="1" err="1"/>
              <a:t>estimated</a:t>
            </a:r>
            <a:r>
              <a:rPr lang="en-GB" i="1" err="1"/>
              <a:t>_</a:t>
            </a:r>
            <a:r>
              <a:rPr lang="en-GB" b="1" i="1" err="1"/>
              <a:t>data</a:t>
            </a:r>
            <a:endParaRPr lang="en-GB" b="1" i="1"/>
          </a:p>
          <a:p>
            <a:pPr marL="0" indent="0">
              <a:buNone/>
            </a:pPr>
            <a:r>
              <a:rPr lang="en-GB"/>
              <a:t> 	This fit has to be done iteratively.</a:t>
            </a:r>
          </a:p>
          <a:p>
            <a:pPr marL="0" indent="0">
              <a:buNone/>
            </a:pPr>
            <a:endParaRPr lang="en-GB"/>
          </a:p>
        </p:txBody>
      </p:sp>
    </p:spTree>
    <p:extLst>
      <p:ext uri="{BB962C8B-B14F-4D97-AF65-F5344CB8AC3E}">
        <p14:creationId xmlns:p14="http://schemas.microsoft.com/office/powerpoint/2010/main" val="21510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11690-5791-4553-803F-D592A034BA6C}"/>
              </a:ext>
            </a:extLst>
          </p:cNvPr>
          <p:cNvSpPr>
            <a:spLocks noGrp="1"/>
          </p:cNvSpPr>
          <p:nvPr>
            <p:ph type="title"/>
          </p:nvPr>
        </p:nvSpPr>
        <p:spPr/>
        <p:txBody>
          <a:bodyPr/>
          <a:lstStyle/>
          <a:p>
            <a:r>
              <a:rPr lang="en-GB" dirty="0"/>
              <a:t>Components of </a:t>
            </a:r>
            <a:br>
              <a:rPr lang="en-GB" dirty="0"/>
            </a:br>
            <a:r>
              <a:rPr lang="en-GB" dirty="0"/>
              <a:t>“iterative reconstruction” </a:t>
            </a:r>
          </a:p>
        </p:txBody>
      </p:sp>
      <p:sp>
        <p:nvSpPr>
          <p:cNvPr id="3" name="Content Placeholder 2">
            <a:extLst>
              <a:ext uri="{FF2B5EF4-FFF2-40B4-BE49-F238E27FC236}">
                <a16:creationId xmlns:a16="http://schemas.microsoft.com/office/drawing/2014/main" id="{99298F9A-BF98-4EEB-858B-A105B353921B}"/>
              </a:ext>
            </a:extLst>
          </p:cNvPr>
          <p:cNvSpPr>
            <a:spLocks noGrp="1"/>
          </p:cNvSpPr>
          <p:nvPr>
            <p:ph idx="1"/>
          </p:nvPr>
        </p:nvSpPr>
        <p:spPr>
          <a:xfrm>
            <a:off x="304800" y="2224800"/>
            <a:ext cx="8600660" cy="4520557"/>
          </a:xfrm>
        </p:spPr>
        <p:txBody>
          <a:bodyPr/>
          <a:lstStyle/>
          <a:p>
            <a:pPr marL="514350" indent="-514350">
              <a:buFont typeface="+mj-lt"/>
              <a:buAutoNum type="arabicPeriod"/>
            </a:pPr>
            <a:r>
              <a:rPr lang="en-GB" dirty="0"/>
              <a:t>Forward model</a:t>
            </a:r>
          </a:p>
          <a:p>
            <a:pPr marL="514350" indent="-514350">
              <a:buFont typeface="+mj-lt"/>
              <a:buAutoNum type="arabicPeriod"/>
            </a:pPr>
            <a:r>
              <a:rPr lang="en-GB" dirty="0"/>
              <a:t>Goodness-of-fit function</a:t>
            </a:r>
          </a:p>
          <a:p>
            <a:pPr marL="514350" indent="-514350">
              <a:buFont typeface="+mj-lt"/>
              <a:buAutoNum type="arabicPeriod"/>
            </a:pPr>
            <a:r>
              <a:rPr lang="en-GB" dirty="0"/>
              <a:t>Iterative scheme to improve the fit (i.e. increase the goodness-of-fit)</a:t>
            </a:r>
          </a:p>
        </p:txBody>
      </p:sp>
    </p:spTree>
    <p:extLst>
      <p:ext uri="{BB962C8B-B14F-4D97-AF65-F5344CB8AC3E}">
        <p14:creationId xmlns:p14="http://schemas.microsoft.com/office/powerpoint/2010/main" val="4114036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48D819B-59A0-4B52-8A0C-E787C6F31666}"/>
              </a:ext>
            </a:extLst>
          </p:cNvPr>
          <p:cNvSpPr>
            <a:spLocks noGrp="1"/>
          </p:cNvSpPr>
          <p:nvPr>
            <p:ph type="title"/>
          </p:nvPr>
        </p:nvSpPr>
        <p:spPr>
          <a:xfrm>
            <a:off x="722313" y="4406901"/>
            <a:ext cx="7772400" cy="750292"/>
          </a:xfrm>
        </p:spPr>
        <p:txBody>
          <a:bodyPr/>
          <a:lstStyle/>
          <a:p>
            <a:r>
              <a:rPr lang="en-GB" dirty="0"/>
              <a:t>Aims and Structure</a:t>
            </a:r>
          </a:p>
        </p:txBody>
      </p:sp>
      <p:sp>
        <p:nvSpPr>
          <p:cNvPr id="6" name="Text Placeholder 5">
            <a:extLst>
              <a:ext uri="{FF2B5EF4-FFF2-40B4-BE49-F238E27FC236}">
                <a16:creationId xmlns:a16="http://schemas.microsoft.com/office/drawing/2014/main" id="{BEBF7CBD-D519-43CE-85E9-43CF69F8CD26}"/>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3442228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
          <p:cNvSpPr>
            <a:spLocks noChangeArrowheads="1"/>
          </p:cNvSpPr>
          <p:nvPr/>
        </p:nvSpPr>
        <p:spPr bwMode="auto">
          <a:xfrm>
            <a:off x="6964516" y="1567063"/>
            <a:ext cx="1447800" cy="1524000"/>
          </a:xfrm>
          <a:prstGeom prst="rect">
            <a:avLst/>
          </a:prstGeom>
          <a:solidFill>
            <a:schemeClr val="accent1"/>
          </a:solidFill>
          <a:ln w="9525">
            <a:solidFill>
              <a:schemeClr val="tx1"/>
            </a:solidFill>
            <a:miter lim="800000"/>
            <a:headEnd/>
            <a:tailEnd/>
          </a:ln>
          <a:effectLst/>
        </p:spPr>
        <p:txBody>
          <a:bodyPr wrap="none" anchor="ctr"/>
          <a:lstStyle/>
          <a:p>
            <a:endParaRPr lang="en-GB"/>
          </a:p>
        </p:txBody>
      </p:sp>
      <p:sp>
        <p:nvSpPr>
          <p:cNvPr id="303107" name="Rectangle 3"/>
          <p:cNvSpPr>
            <a:spLocks noChangeArrowheads="1"/>
          </p:cNvSpPr>
          <p:nvPr/>
        </p:nvSpPr>
        <p:spPr bwMode="auto">
          <a:xfrm>
            <a:off x="3767138" y="3935413"/>
            <a:ext cx="1371600" cy="2057400"/>
          </a:xfrm>
          <a:prstGeom prst="rect">
            <a:avLst/>
          </a:prstGeom>
          <a:solidFill>
            <a:srgbClr val="919191"/>
          </a:solidFill>
          <a:ln w="12700">
            <a:solidFill>
              <a:srgbClr val="C0FEF9"/>
            </a:solidFill>
            <a:miter lim="800000"/>
            <a:headEnd/>
            <a:tailEnd/>
          </a:ln>
          <a:effectLst/>
        </p:spPr>
        <p:txBody>
          <a:bodyPr wrap="none" anchor="ctr"/>
          <a:lstStyle/>
          <a:p>
            <a:endParaRPr lang="en-GB"/>
          </a:p>
        </p:txBody>
      </p:sp>
      <p:sp>
        <p:nvSpPr>
          <p:cNvPr id="303108" name="Rectangle 4"/>
          <p:cNvSpPr>
            <a:spLocks noChangeArrowheads="1"/>
          </p:cNvSpPr>
          <p:nvPr/>
        </p:nvSpPr>
        <p:spPr bwMode="auto">
          <a:xfrm>
            <a:off x="6934200" y="4038600"/>
            <a:ext cx="1371600" cy="1524000"/>
          </a:xfrm>
          <a:prstGeom prst="rect">
            <a:avLst/>
          </a:prstGeom>
          <a:solidFill>
            <a:srgbClr val="919191"/>
          </a:solidFill>
          <a:ln w="12700">
            <a:solidFill>
              <a:srgbClr val="C0FEF9"/>
            </a:solidFill>
            <a:miter lim="800000"/>
            <a:headEnd/>
            <a:tailEnd/>
          </a:ln>
          <a:effectLst/>
        </p:spPr>
        <p:txBody>
          <a:bodyPr wrap="none" anchor="ctr"/>
          <a:lstStyle/>
          <a:p>
            <a:endParaRPr lang="en-GB"/>
          </a:p>
        </p:txBody>
      </p:sp>
      <p:sp>
        <p:nvSpPr>
          <p:cNvPr id="303109" name="Rectangle 5"/>
          <p:cNvSpPr>
            <a:spLocks noGrp="1" noChangeArrowheads="1"/>
          </p:cNvSpPr>
          <p:nvPr>
            <p:ph type="title"/>
          </p:nvPr>
        </p:nvSpPr>
        <p:spPr>
          <a:xfrm>
            <a:off x="221704" y="4868863"/>
            <a:ext cx="2964975" cy="1773332"/>
          </a:xfrm>
          <a:noFill/>
          <a:ln/>
        </p:spPr>
        <p:txBody>
          <a:bodyPr wrap="none" lIns="61625" tIns="24651" rIns="61625" bIns="24651">
            <a:spAutoFit/>
          </a:bodyPr>
          <a:lstStyle/>
          <a:p>
            <a:pPr algn="ctr" defTabSz="762000"/>
            <a:r>
              <a:rPr lang="en-AU" sz="2800" dirty="0">
                <a:solidFill>
                  <a:schemeClr val="tx1"/>
                </a:solidFill>
              </a:rPr>
              <a:t>Example</a:t>
            </a:r>
            <a:br>
              <a:rPr lang="en-AU" sz="2800" dirty="0">
                <a:solidFill>
                  <a:schemeClr val="tx1"/>
                </a:solidFill>
              </a:rPr>
            </a:br>
            <a:r>
              <a:rPr lang="en-AU" sz="2800" dirty="0">
                <a:solidFill>
                  <a:schemeClr val="tx1"/>
                </a:solidFill>
              </a:rPr>
              <a:t>of one particular </a:t>
            </a:r>
            <a:br>
              <a:rPr lang="en-AU" sz="2800" dirty="0">
                <a:solidFill>
                  <a:schemeClr val="tx1"/>
                </a:solidFill>
              </a:rPr>
            </a:br>
            <a:r>
              <a:rPr lang="en-AU" sz="2800" dirty="0">
                <a:solidFill>
                  <a:schemeClr val="tx1"/>
                </a:solidFill>
              </a:rPr>
              <a:t>iterative algorithm</a:t>
            </a:r>
            <a:br>
              <a:rPr lang="en-AU" sz="2800" dirty="0">
                <a:solidFill>
                  <a:schemeClr val="tx1"/>
                </a:solidFill>
              </a:rPr>
            </a:br>
            <a:r>
              <a:rPr lang="en-AU" sz="2800" dirty="0">
                <a:solidFill>
                  <a:schemeClr val="tx1"/>
                </a:solidFill>
              </a:rPr>
              <a:t>(MLEM, see later)</a:t>
            </a:r>
          </a:p>
        </p:txBody>
      </p:sp>
      <p:sp>
        <p:nvSpPr>
          <p:cNvPr id="303121" name="Rectangle 17"/>
          <p:cNvSpPr>
            <a:spLocks noChangeArrowheads="1"/>
          </p:cNvSpPr>
          <p:nvPr/>
        </p:nvSpPr>
        <p:spPr bwMode="auto">
          <a:xfrm>
            <a:off x="3779838" y="3213100"/>
            <a:ext cx="1482725" cy="577850"/>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000" b="1">
                <a:solidFill>
                  <a:schemeClr val="bg1"/>
                </a:solidFill>
              </a:rPr>
              <a:t>  original</a:t>
            </a:r>
          </a:p>
          <a:p>
            <a:pPr defTabSz="682625" eaLnBrk="0" hangingPunct="0">
              <a:lnSpc>
                <a:spcPct val="87000"/>
              </a:lnSpc>
            </a:pPr>
            <a:r>
              <a:rPr lang="en-AU" sz="2000" b="1">
                <a:solidFill>
                  <a:schemeClr val="bg1"/>
                </a:solidFill>
              </a:rPr>
              <a:t>projections</a:t>
            </a:r>
          </a:p>
        </p:txBody>
      </p:sp>
      <p:sp>
        <p:nvSpPr>
          <p:cNvPr id="303122" name="Rectangle 18"/>
          <p:cNvSpPr>
            <a:spLocks noChangeArrowheads="1"/>
          </p:cNvSpPr>
          <p:nvPr/>
        </p:nvSpPr>
        <p:spPr bwMode="auto">
          <a:xfrm>
            <a:off x="3789363" y="6080125"/>
            <a:ext cx="1482725" cy="577850"/>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000" b="1">
                <a:solidFill>
                  <a:schemeClr val="bg1"/>
                </a:solidFill>
              </a:rPr>
              <a:t>estimated</a:t>
            </a:r>
          </a:p>
          <a:p>
            <a:pPr defTabSz="682625" eaLnBrk="0" hangingPunct="0">
              <a:lnSpc>
                <a:spcPct val="87000"/>
              </a:lnSpc>
            </a:pPr>
            <a:r>
              <a:rPr lang="en-AU" sz="2000" b="1">
                <a:solidFill>
                  <a:schemeClr val="bg1"/>
                </a:solidFill>
              </a:rPr>
              <a:t>projections</a:t>
            </a:r>
          </a:p>
        </p:txBody>
      </p:sp>
      <p:sp>
        <p:nvSpPr>
          <p:cNvPr id="303123" name="Line 19"/>
          <p:cNvSpPr>
            <a:spLocks noChangeShapeType="1"/>
          </p:cNvSpPr>
          <p:nvPr/>
        </p:nvSpPr>
        <p:spPr bwMode="auto">
          <a:xfrm flipH="1">
            <a:off x="5562600" y="4876800"/>
            <a:ext cx="842963" cy="0"/>
          </a:xfrm>
          <a:prstGeom prst="line">
            <a:avLst/>
          </a:prstGeom>
          <a:noFill/>
          <a:ln w="57150">
            <a:solidFill>
              <a:schemeClr val="hlink"/>
            </a:solidFill>
            <a:round/>
            <a:headEnd/>
            <a:tailEnd type="triangle" w="med" len="med"/>
          </a:ln>
          <a:effectLst/>
        </p:spPr>
        <p:txBody>
          <a:bodyPr wrap="none" anchor="ctr"/>
          <a:lstStyle/>
          <a:p>
            <a:endParaRPr lang="en-GB"/>
          </a:p>
        </p:txBody>
      </p:sp>
      <p:sp>
        <p:nvSpPr>
          <p:cNvPr id="303124" name="Line 20"/>
          <p:cNvSpPr>
            <a:spLocks noChangeShapeType="1"/>
          </p:cNvSpPr>
          <p:nvPr/>
        </p:nvSpPr>
        <p:spPr bwMode="auto">
          <a:xfrm flipV="1">
            <a:off x="5638800" y="2438400"/>
            <a:ext cx="914400" cy="0"/>
          </a:xfrm>
          <a:prstGeom prst="line">
            <a:avLst/>
          </a:prstGeom>
          <a:noFill/>
          <a:ln w="57150">
            <a:solidFill>
              <a:schemeClr val="hlink"/>
            </a:solidFill>
            <a:round/>
            <a:headEnd/>
            <a:tailEnd type="triangle" w="med" len="med"/>
          </a:ln>
          <a:effectLst/>
        </p:spPr>
        <p:txBody>
          <a:bodyPr wrap="none" anchor="ctr"/>
          <a:lstStyle/>
          <a:p>
            <a:endParaRPr lang="en-GB"/>
          </a:p>
        </p:txBody>
      </p:sp>
      <p:sp>
        <p:nvSpPr>
          <p:cNvPr id="303125" name="Rectangle 21"/>
          <p:cNvSpPr>
            <a:spLocks noChangeArrowheads="1"/>
          </p:cNvSpPr>
          <p:nvPr/>
        </p:nvSpPr>
        <p:spPr bwMode="auto">
          <a:xfrm>
            <a:off x="7138988" y="5715000"/>
            <a:ext cx="1143000" cy="577850"/>
          </a:xfrm>
          <a:prstGeom prst="rect">
            <a:avLst/>
          </a:prstGeom>
          <a:noFill/>
          <a:ln w="12700">
            <a:noFill/>
            <a:miter lim="800000"/>
            <a:headEnd/>
            <a:tailEnd/>
          </a:ln>
          <a:effectLst/>
        </p:spPr>
        <p:txBody>
          <a:bodyPr wrap="none" lIns="57005" tIns="23109" rIns="57005" bIns="23109">
            <a:spAutoFit/>
          </a:bodyPr>
          <a:lstStyle/>
          <a:p>
            <a:pPr algn="ctr" defTabSz="682625" eaLnBrk="0" hangingPunct="0">
              <a:lnSpc>
                <a:spcPct val="87000"/>
              </a:lnSpc>
            </a:pPr>
            <a:r>
              <a:rPr lang="en-AU" sz="2000" b="1">
                <a:solidFill>
                  <a:schemeClr val="bg1"/>
                </a:solidFill>
              </a:rPr>
              <a:t>current</a:t>
            </a:r>
          </a:p>
          <a:p>
            <a:pPr algn="ctr" defTabSz="682625" eaLnBrk="0" hangingPunct="0">
              <a:lnSpc>
                <a:spcPct val="87000"/>
              </a:lnSpc>
            </a:pPr>
            <a:r>
              <a:rPr lang="en-AU" sz="2000" b="1">
                <a:solidFill>
                  <a:schemeClr val="bg1"/>
                </a:solidFill>
              </a:rPr>
              <a:t>estimate</a:t>
            </a:r>
          </a:p>
        </p:txBody>
      </p:sp>
      <p:sp>
        <p:nvSpPr>
          <p:cNvPr id="303126" name="Rectangle 22"/>
          <p:cNvSpPr>
            <a:spLocks noChangeArrowheads="1"/>
          </p:cNvSpPr>
          <p:nvPr/>
        </p:nvSpPr>
        <p:spPr bwMode="auto">
          <a:xfrm>
            <a:off x="7010400" y="2057400"/>
            <a:ext cx="1605916" cy="635805"/>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200" b="1" u="sng" dirty="0">
                <a:solidFill>
                  <a:schemeClr val="bg1"/>
                </a:solidFill>
              </a:rPr>
              <a:t>measured  </a:t>
            </a:r>
          </a:p>
          <a:p>
            <a:pPr defTabSz="682625" eaLnBrk="0" hangingPunct="0">
              <a:lnSpc>
                <a:spcPct val="87000"/>
              </a:lnSpc>
            </a:pPr>
            <a:r>
              <a:rPr lang="en-AU" sz="2200" b="1" dirty="0">
                <a:solidFill>
                  <a:schemeClr val="bg1"/>
                </a:solidFill>
              </a:rPr>
              <a:t>estimated </a:t>
            </a:r>
          </a:p>
        </p:txBody>
      </p:sp>
      <p:sp>
        <p:nvSpPr>
          <p:cNvPr id="303127" name="Line 23"/>
          <p:cNvSpPr>
            <a:spLocks noChangeShapeType="1"/>
          </p:cNvSpPr>
          <p:nvPr/>
        </p:nvSpPr>
        <p:spPr bwMode="auto">
          <a:xfrm>
            <a:off x="7620000" y="3124200"/>
            <a:ext cx="0" cy="788988"/>
          </a:xfrm>
          <a:prstGeom prst="line">
            <a:avLst/>
          </a:prstGeom>
          <a:noFill/>
          <a:ln w="57150">
            <a:solidFill>
              <a:schemeClr val="hlink"/>
            </a:solidFill>
            <a:round/>
            <a:headEnd/>
            <a:tailEnd type="triangle" w="med" len="med"/>
          </a:ln>
          <a:effectLst/>
        </p:spPr>
        <p:txBody>
          <a:bodyPr wrap="none" anchor="ctr"/>
          <a:lstStyle/>
          <a:p>
            <a:endParaRPr lang="en-GB"/>
          </a:p>
        </p:txBody>
      </p:sp>
      <p:sp>
        <p:nvSpPr>
          <p:cNvPr id="303128" name="Rectangle 24"/>
          <p:cNvSpPr>
            <a:spLocks noChangeArrowheads="1"/>
          </p:cNvSpPr>
          <p:nvPr/>
        </p:nvSpPr>
        <p:spPr bwMode="auto">
          <a:xfrm>
            <a:off x="7772400" y="3200400"/>
            <a:ext cx="1141413" cy="631825"/>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200" b="1">
                <a:solidFill>
                  <a:schemeClr val="bg1"/>
                </a:solidFill>
              </a:rPr>
              <a:t>update</a:t>
            </a:r>
          </a:p>
          <a:p>
            <a:pPr defTabSz="682625" eaLnBrk="0" hangingPunct="0">
              <a:lnSpc>
                <a:spcPct val="87000"/>
              </a:lnSpc>
            </a:pPr>
            <a:r>
              <a:rPr lang="en-AU" sz="2200" b="1">
                <a:solidFill>
                  <a:schemeClr val="bg1"/>
                </a:solidFill>
              </a:rPr>
              <a:t>(x ratio)</a:t>
            </a:r>
          </a:p>
        </p:txBody>
      </p:sp>
      <p:sp>
        <p:nvSpPr>
          <p:cNvPr id="303129" name="Rectangle 25"/>
          <p:cNvSpPr>
            <a:spLocks noChangeArrowheads="1"/>
          </p:cNvSpPr>
          <p:nvPr/>
        </p:nvSpPr>
        <p:spPr bwMode="auto">
          <a:xfrm>
            <a:off x="5715000" y="5029200"/>
            <a:ext cx="471488" cy="339725"/>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200" b="1">
                <a:solidFill>
                  <a:schemeClr val="bg1"/>
                </a:solidFill>
              </a:rPr>
              <a:t>FP</a:t>
            </a:r>
          </a:p>
        </p:txBody>
      </p:sp>
      <p:sp>
        <p:nvSpPr>
          <p:cNvPr id="303130" name="Rectangle 26"/>
          <p:cNvSpPr>
            <a:spLocks noChangeArrowheads="1"/>
          </p:cNvSpPr>
          <p:nvPr/>
        </p:nvSpPr>
        <p:spPr bwMode="auto">
          <a:xfrm>
            <a:off x="5791200" y="1981200"/>
            <a:ext cx="501650" cy="339725"/>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200" b="1">
                <a:solidFill>
                  <a:schemeClr val="bg1"/>
                </a:solidFill>
              </a:rPr>
              <a:t>BP</a:t>
            </a:r>
          </a:p>
        </p:txBody>
      </p:sp>
      <p:pic>
        <p:nvPicPr>
          <p:cNvPr id="303131" name="Picture 27"/>
          <p:cNvPicPr>
            <a:picLocks noChangeArrowheads="1"/>
          </p:cNvPicPr>
          <p:nvPr/>
        </p:nvPicPr>
        <p:blipFill>
          <a:blip r:embed="rId3" cstate="print"/>
          <a:srcRect/>
          <a:stretch>
            <a:fillRect/>
          </a:stretch>
        </p:blipFill>
        <p:spPr bwMode="auto">
          <a:xfrm>
            <a:off x="6934200" y="4038600"/>
            <a:ext cx="1400175" cy="1576388"/>
          </a:xfrm>
          <a:prstGeom prst="rect">
            <a:avLst/>
          </a:prstGeom>
          <a:noFill/>
          <a:ln w="12700">
            <a:solidFill>
              <a:srgbClr val="C0FEF9"/>
            </a:solidFill>
            <a:miter lim="800000"/>
            <a:headEnd/>
            <a:tailEnd/>
          </a:ln>
          <a:effectLst/>
        </p:spPr>
      </p:pic>
      <p:pic>
        <p:nvPicPr>
          <p:cNvPr id="303132" name="Picture 28"/>
          <p:cNvPicPr>
            <a:picLocks noChangeArrowheads="1"/>
          </p:cNvPicPr>
          <p:nvPr/>
        </p:nvPicPr>
        <p:blipFill>
          <a:blip r:embed="rId4" cstate="print"/>
          <a:srcRect/>
          <a:stretch>
            <a:fillRect/>
          </a:stretch>
        </p:blipFill>
        <p:spPr bwMode="auto">
          <a:xfrm>
            <a:off x="3767138" y="3935413"/>
            <a:ext cx="1400175" cy="2101850"/>
          </a:xfrm>
          <a:prstGeom prst="rect">
            <a:avLst/>
          </a:prstGeom>
          <a:noFill/>
          <a:ln w="12700">
            <a:solidFill>
              <a:srgbClr val="C0FEF9"/>
            </a:solidFill>
            <a:miter lim="800000"/>
            <a:headEnd/>
            <a:tailEnd/>
          </a:ln>
          <a:effectLst/>
        </p:spPr>
      </p:pic>
      <p:pic>
        <p:nvPicPr>
          <p:cNvPr id="303133" name="Picture 29"/>
          <p:cNvPicPr>
            <a:picLocks noChangeArrowheads="1"/>
          </p:cNvPicPr>
          <p:nvPr/>
        </p:nvPicPr>
        <p:blipFill>
          <a:blip r:embed="rId5" cstate="print"/>
          <a:srcRect/>
          <a:stretch>
            <a:fillRect/>
          </a:stretch>
        </p:blipFill>
        <p:spPr bwMode="auto">
          <a:xfrm>
            <a:off x="3708400" y="1125538"/>
            <a:ext cx="1447800" cy="2057400"/>
          </a:xfrm>
          <a:prstGeom prst="rect">
            <a:avLst/>
          </a:prstGeom>
          <a:noFill/>
          <a:ln w="12700">
            <a:solidFill>
              <a:srgbClr val="C0FEF9"/>
            </a:solidFill>
            <a:miter lim="800000"/>
            <a:headEnd/>
            <a:tailEnd/>
          </a:ln>
          <a:effectLst/>
        </p:spPr>
      </p:pic>
      <p:pic>
        <p:nvPicPr>
          <p:cNvPr id="303134" name="Picture 30"/>
          <p:cNvPicPr>
            <a:picLocks noChangeArrowheads="1"/>
          </p:cNvPicPr>
          <p:nvPr/>
        </p:nvPicPr>
        <p:blipFill>
          <a:blip r:embed="rId6" cstate="print"/>
          <a:srcRect/>
          <a:stretch>
            <a:fillRect/>
          </a:stretch>
        </p:blipFill>
        <p:spPr bwMode="auto">
          <a:xfrm>
            <a:off x="3767138" y="3935413"/>
            <a:ext cx="1401762" cy="2101850"/>
          </a:xfrm>
          <a:prstGeom prst="rect">
            <a:avLst/>
          </a:prstGeom>
          <a:noFill/>
          <a:ln w="12700">
            <a:solidFill>
              <a:srgbClr val="C0FEF9"/>
            </a:solidFill>
            <a:miter lim="800000"/>
            <a:headEnd/>
            <a:tailEnd/>
          </a:ln>
          <a:effectLst/>
        </p:spPr>
      </p:pic>
      <p:pic>
        <p:nvPicPr>
          <p:cNvPr id="303135" name="Picture 31"/>
          <p:cNvPicPr>
            <a:picLocks noChangeArrowheads="1"/>
          </p:cNvPicPr>
          <p:nvPr/>
        </p:nvPicPr>
        <p:blipFill>
          <a:blip r:embed="rId7" cstate="print"/>
          <a:srcRect/>
          <a:stretch>
            <a:fillRect/>
          </a:stretch>
        </p:blipFill>
        <p:spPr bwMode="auto">
          <a:xfrm>
            <a:off x="3779838" y="3933825"/>
            <a:ext cx="1400175" cy="2101850"/>
          </a:xfrm>
          <a:prstGeom prst="rect">
            <a:avLst/>
          </a:prstGeom>
          <a:noFill/>
          <a:ln w="12700">
            <a:solidFill>
              <a:srgbClr val="C0FEF9"/>
            </a:solidFill>
            <a:miter lim="800000"/>
            <a:headEnd/>
            <a:tailEnd/>
          </a:ln>
          <a:effectLst/>
        </p:spPr>
      </p:pic>
      <p:pic>
        <p:nvPicPr>
          <p:cNvPr id="303136" name="Picture 32"/>
          <p:cNvPicPr>
            <a:picLocks noChangeArrowheads="1"/>
          </p:cNvPicPr>
          <p:nvPr/>
        </p:nvPicPr>
        <p:blipFill>
          <a:blip r:embed="rId8" cstate="print"/>
          <a:srcRect/>
          <a:stretch>
            <a:fillRect/>
          </a:stretch>
        </p:blipFill>
        <p:spPr bwMode="auto">
          <a:xfrm>
            <a:off x="6934200" y="4038600"/>
            <a:ext cx="1400175" cy="1576388"/>
          </a:xfrm>
          <a:prstGeom prst="rect">
            <a:avLst/>
          </a:prstGeom>
          <a:noFill/>
          <a:ln w="12700">
            <a:solidFill>
              <a:srgbClr val="C0FEF9"/>
            </a:solidFill>
            <a:miter lim="800000"/>
            <a:headEnd/>
            <a:tailEnd/>
          </a:ln>
          <a:effectLst/>
        </p:spPr>
      </p:pic>
      <p:pic>
        <p:nvPicPr>
          <p:cNvPr id="303137" name="Picture 33"/>
          <p:cNvPicPr>
            <a:picLocks noChangeArrowheads="1"/>
          </p:cNvPicPr>
          <p:nvPr/>
        </p:nvPicPr>
        <p:blipFill>
          <a:blip r:embed="rId9" cstate="print"/>
          <a:srcRect/>
          <a:stretch>
            <a:fillRect/>
          </a:stretch>
        </p:blipFill>
        <p:spPr bwMode="auto">
          <a:xfrm>
            <a:off x="6934200" y="4038600"/>
            <a:ext cx="1401763" cy="1574800"/>
          </a:xfrm>
          <a:prstGeom prst="rect">
            <a:avLst/>
          </a:prstGeom>
          <a:noFill/>
          <a:ln w="12700">
            <a:solidFill>
              <a:srgbClr val="C0FEF9"/>
            </a:solidFill>
            <a:miter lim="800000"/>
            <a:headEnd/>
            <a:tailEnd/>
          </a:ln>
          <a:effectLst/>
        </p:spPr>
      </p:pic>
      <p:pic>
        <p:nvPicPr>
          <p:cNvPr id="303138" name="Picture 34"/>
          <p:cNvPicPr>
            <a:picLocks noChangeArrowheads="1"/>
          </p:cNvPicPr>
          <p:nvPr/>
        </p:nvPicPr>
        <p:blipFill>
          <a:blip r:embed="rId9" cstate="print"/>
          <a:srcRect/>
          <a:stretch>
            <a:fillRect/>
          </a:stretch>
        </p:blipFill>
        <p:spPr bwMode="auto">
          <a:xfrm>
            <a:off x="457200" y="1447800"/>
            <a:ext cx="1401763" cy="1574800"/>
          </a:xfrm>
          <a:prstGeom prst="rect">
            <a:avLst/>
          </a:prstGeom>
          <a:noFill/>
          <a:ln w="12700">
            <a:solidFill>
              <a:srgbClr val="C0FEF9"/>
            </a:solidFill>
            <a:miter lim="800000"/>
            <a:headEnd/>
            <a:tailEnd/>
          </a:ln>
          <a:effectLst/>
        </p:spPr>
      </p:pic>
      <p:sp>
        <p:nvSpPr>
          <p:cNvPr id="303139" name="Oval 35"/>
          <p:cNvSpPr>
            <a:spLocks noChangeArrowheads="1"/>
          </p:cNvSpPr>
          <p:nvPr/>
        </p:nvSpPr>
        <p:spPr bwMode="auto">
          <a:xfrm>
            <a:off x="533400" y="1828800"/>
            <a:ext cx="1143000" cy="914400"/>
          </a:xfrm>
          <a:prstGeom prst="ellipse">
            <a:avLst/>
          </a:prstGeom>
          <a:noFill/>
          <a:ln w="9525">
            <a:solidFill>
              <a:schemeClr val="tx1"/>
            </a:solidFill>
            <a:round/>
            <a:headEnd/>
            <a:tailEnd/>
          </a:ln>
          <a:effectLst/>
        </p:spPr>
        <p:txBody>
          <a:bodyPr wrap="none" anchor="ctr"/>
          <a:lstStyle/>
          <a:p>
            <a:endParaRPr lang="en-GB"/>
          </a:p>
        </p:txBody>
      </p:sp>
      <p:sp>
        <p:nvSpPr>
          <p:cNvPr id="303140" name="AutoShape 36">
            <a:hlinkClick r:id="" action="ppaction://noaction" highlightClick="1"/>
          </p:cNvPr>
          <p:cNvSpPr>
            <a:spLocks noChangeArrowheads="1"/>
          </p:cNvSpPr>
          <p:nvPr/>
        </p:nvSpPr>
        <p:spPr bwMode="auto">
          <a:xfrm>
            <a:off x="5318125" y="3048000"/>
            <a:ext cx="1042988" cy="1042988"/>
          </a:xfrm>
          <a:prstGeom prst="actionButtonHelp">
            <a:avLst/>
          </a:prstGeom>
          <a:solidFill>
            <a:schemeClr val="accent1"/>
          </a:solidFill>
          <a:ln w="9525">
            <a:solidFill>
              <a:schemeClr val="tx1"/>
            </a:solidFill>
            <a:miter lim="800000"/>
            <a:headEnd/>
            <a:tailEnd/>
          </a:ln>
          <a:effectLst/>
        </p:spPr>
        <p:txBody>
          <a:bodyPr wrap="none" anchor="ctr"/>
          <a:lstStyle/>
          <a:p>
            <a:endParaRPr lang="en-GB"/>
          </a:p>
        </p:txBody>
      </p:sp>
      <p:sp>
        <p:nvSpPr>
          <p:cNvPr id="303141" name="AutoShape 37">
            <a:hlinkClick r:id="" action="ppaction://noaction" highlightClick="1"/>
          </p:cNvPr>
          <p:cNvSpPr>
            <a:spLocks noChangeArrowheads="1"/>
          </p:cNvSpPr>
          <p:nvPr/>
        </p:nvSpPr>
        <p:spPr bwMode="auto">
          <a:xfrm>
            <a:off x="5318125" y="3048000"/>
            <a:ext cx="1042988" cy="1042988"/>
          </a:xfrm>
          <a:prstGeom prst="actionButtonHelp">
            <a:avLst/>
          </a:prstGeom>
          <a:solidFill>
            <a:schemeClr val="accent1"/>
          </a:solidFill>
          <a:ln w="9525">
            <a:solidFill>
              <a:schemeClr val="tx1"/>
            </a:solidFill>
            <a:miter lim="800000"/>
            <a:headEnd/>
            <a:tailEnd/>
          </a:ln>
          <a:effectLst/>
        </p:spPr>
        <p:txBody>
          <a:bodyPr wrap="none" anchor="ctr"/>
          <a:lstStyle/>
          <a:p>
            <a:endParaRPr lang="en-GB"/>
          </a:p>
        </p:txBody>
      </p:sp>
      <p:sp>
        <p:nvSpPr>
          <p:cNvPr id="303142" name="AutoShape 38">
            <a:hlinkClick r:id="" action="ppaction://noaction" highlightClick="1"/>
          </p:cNvPr>
          <p:cNvSpPr>
            <a:spLocks noChangeArrowheads="1"/>
          </p:cNvSpPr>
          <p:nvPr/>
        </p:nvSpPr>
        <p:spPr bwMode="auto">
          <a:xfrm>
            <a:off x="5318125" y="3048000"/>
            <a:ext cx="1042988" cy="1042988"/>
          </a:xfrm>
          <a:prstGeom prst="actionButtonHelp">
            <a:avLst/>
          </a:prstGeom>
          <a:solidFill>
            <a:schemeClr val="accent1"/>
          </a:solidFill>
          <a:ln w="9525">
            <a:solidFill>
              <a:schemeClr val="tx1"/>
            </a:solidFill>
            <a:miter lim="800000"/>
            <a:headEnd/>
            <a:tailEnd/>
          </a:ln>
          <a:effectLst/>
        </p:spPr>
        <p:txBody>
          <a:bodyPr wrap="none" anchor="ctr"/>
          <a:lstStyle/>
          <a:p>
            <a:endParaRPr lang="en-GB"/>
          </a:p>
        </p:txBody>
      </p:sp>
      <p:sp>
        <p:nvSpPr>
          <p:cNvPr id="303143" name="AutoShape 39">
            <a:hlinkClick r:id="" action="ppaction://noaction" highlightClick="1"/>
          </p:cNvPr>
          <p:cNvSpPr>
            <a:spLocks noChangeArrowheads="1"/>
          </p:cNvSpPr>
          <p:nvPr/>
        </p:nvSpPr>
        <p:spPr bwMode="auto">
          <a:xfrm>
            <a:off x="5292725" y="3068638"/>
            <a:ext cx="1042988" cy="1042987"/>
          </a:xfrm>
          <a:prstGeom prst="actionButtonHelp">
            <a:avLst/>
          </a:prstGeom>
          <a:solidFill>
            <a:schemeClr val="accent1"/>
          </a:solidFill>
          <a:ln w="9525">
            <a:solidFill>
              <a:schemeClr val="tx1"/>
            </a:solidFill>
            <a:miter lim="800000"/>
            <a:headEnd/>
            <a:tailEnd/>
          </a:ln>
          <a:effectLst/>
        </p:spPr>
        <p:txBody>
          <a:bodyPr wrap="none" anchor="ctr"/>
          <a:lstStyle/>
          <a:p>
            <a:endParaRPr lang="en-GB"/>
          </a:p>
        </p:txBody>
      </p:sp>
      <p:sp>
        <p:nvSpPr>
          <p:cNvPr id="303146" name="Line 42"/>
          <p:cNvSpPr>
            <a:spLocks noChangeShapeType="1"/>
          </p:cNvSpPr>
          <p:nvPr/>
        </p:nvSpPr>
        <p:spPr bwMode="auto">
          <a:xfrm flipH="1">
            <a:off x="5580063" y="4868863"/>
            <a:ext cx="842962" cy="0"/>
          </a:xfrm>
          <a:prstGeom prst="line">
            <a:avLst/>
          </a:prstGeom>
          <a:noFill/>
          <a:ln w="57150">
            <a:solidFill>
              <a:srgbClr val="CC99FF"/>
            </a:solidFill>
            <a:round/>
            <a:headEnd/>
            <a:tailEnd type="triangle" w="med" len="med"/>
          </a:ln>
          <a:effectLst/>
        </p:spPr>
        <p:txBody>
          <a:bodyPr wrap="none" anchor="ctr"/>
          <a:lstStyle/>
          <a:p>
            <a:endParaRPr lang="en-GB"/>
          </a:p>
        </p:txBody>
      </p:sp>
      <p:sp>
        <p:nvSpPr>
          <p:cNvPr id="303147" name="Line 43"/>
          <p:cNvSpPr>
            <a:spLocks noChangeShapeType="1"/>
          </p:cNvSpPr>
          <p:nvPr/>
        </p:nvSpPr>
        <p:spPr bwMode="auto">
          <a:xfrm flipV="1">
            <a:off x="5651500" y="2420938"/>
            <a:ext cx="914400" cy="0"/>
          </a:xfrm>
          <a:prstGeom prst="line">
            <a:avLst/>
          </a:prstGeom>
          <a:noFill/>
          <a:ln w="57150">
            <a:solidFill>
              <a:srgbClr val="CC99FF"/>
            </a:solidFill>
            <a:round/>
            <a:headEnd/>
            <a:tailEnd type="triangle" w="med" len="med"/>
          </a:ln>
          <a:effectLst/>
        </p:spPr>
        <p:txBody>
          <a:bodyPr wrap="none" anchor="ctr"/>
          <a:lstStyle/>
          <a:p>
            <a:endParaRPr lang="en-GB"/>
          </a:p>
        </p:txBody>
      </p:sp>
      <p:sp>
        <p:nvSpPr>
          <p:cNvPr id="303148" name="Line 44"/>
          <p:cNvSpPr>
            <a:spLocks noChangeShapeType="1"/>
          </p:cNvSpPr>
          <p:nvPr/>
        </p:nvSpPr>
        <p:spPr bwMode="auto">
          <a:xfrm>
            <a:off x="7596188" y="3141663"/>
            <a:ext cx="0" cy="788987"/>
          </a:xfrm>
          <a:prstGeom prst="line">
            <a:avLst/>
          </a:prstGeom>
          <a:noFill/>
          <a:ln w="57150">
            <a:solidFill>
              <a:srgbClr val="CC99FF"/>
            </a:solidFill>
            <a:round/>
            <a:headEnd/>
            <a:tailEnd type="triangle" w="med" len="med"/>
          </a:ln>
          <a:effectLst/>
        </p:spPr>
        <p:txBody>
          <a:bodyPr wrap="none" anchor="ctr"/>
          <a:lstStyle/>
          <a:p>
            <a:endParaRPr lang="en-GB"/>
          </a:p>
        </p:txBody>
      </p:sp>
      <p:sp>
        <p:nvSpPr>
          <p:cNvPr id="303149" name="Line 45"/>
          <p:cNvSpPr>
            <a:spLocks noChangeShapeType="1"/>
          </p:cNvSpPr>
          <p:nvPr/>
        </p:nvSpPr>
        <p:spPr bwMode="auto">
          <a:xfrm flipH="1">
            <a:off x="5580063" y="4868863"/>
            <a:ext cx="842962" cy="0"/>
          </a:xfrm>
          <a:prstGeom prst="line">
            <a:avLst/>
          </a:prstGeom>
          <a:noFill/>
          <a:ln w="57150">
            <a:solidFill>
              <a:srgbClr val="F2D77F"/>
            </a:solidFill>
            <a:round/>
            <a:headEnd/>
            <a:tailEnd type="triangle" w="med" len="med"/>
          </a:ln>
          <a:effectLst/>
        </p:spPr>
        <p:txBody>
          <a:bodyPr wrap="none" anchor="ctr"/>
          <a:lstStyle/>
          <a:p>
            <a:endParaRPr lang="en-GB"/>
          </a:p>
        </p:txBody>
      </p:sp>
      <p:sp>
        <p:nvSpPr>
          <p:cNvPr id="303150" name="Line 46"/>
          <p:cNvSpPr>
            <a:spLocks noChangeShapeType="1"/>
          </p:cNvSpPr>
          <p:nvPr/>
        </p:nvSpPr>
        <p:spPr bwMode="auto">
          <a:xfrm flipV="1">
            <a:off x="5651500" y="2420938"/>
            <a:ext cx="914400" cy="0"/>
          </a:xfrm>
          <a:prstGeom prst="line">
            <a:avLst/>
          </a:prstGeom>
          <a:noFill/>
          <a:ln w="57150">
            <a:solidFill>
              <a:srgbClr val="F2D77F"/>
            </a:solidFill>
            <a:round/>
            <a:headEnd/>
            <a:tailEnd type="triangle" w="med" len="med"/>
          </a:ln>
          <a:effectLst/>
        </p:spPr>
        <p:txBody>
          <a:bodyPr wrap="none" anchor="ctr"/>
          <a:lstStyle/>
          <a:p>
            <a:endParaRPr lang="en-GB"/>
          </a:p>
        </p:txBody>
      </p:sp>
      <p:sp>
        <p:nvSpPr>
          <p:cNvPr id="303151" name="Line 47"/>
          <p:cNvSpPr>
            <a:spLocks noChangeShapeType="1"/>
          </p:cNvSpPr>
          <p:nvPr/>
        </p:nvSpPr>
        <p:spPr bwMode="auto">
          <a:xfrm>
            <a:off x="7596188" y="3141663"/>
            <a:ext cx="0" cy="788987"/>
          </a:xfrm>
          <a:prstGeom prst="line">
            <a:avLst/>
          </a:prstGeom>
          <a:noFill/>
          <a:ln w="57150">
            <a:solidFill>
              <a:srgbClr val="F2D77F"/>
            </a:solidFill>
            <a:round/>
            <a:headEnd/>
            <a:tailEnd type="triangle" w="med" len="med"/>
          </a:ln>
          <a:effectLst/>
        </p:spPr>
        <p:txBody>
          <a:bodyPr wrap="none" anchor="ctr"/>
          <a:lstStyle/>
          <a:p>
            <a:endParaRPr lang="en-GB"/>
          </a:p>
        </p:txBody>
      </p:sp>
      <p:sp>
        <p:nvSpPr>
          <p:cNvPr id="303152" name="Line 48"/>
          <p:cNvSpPr>
            <a:spLocks noChangeShapeType="1"/>
          </p:cNvSpPr>
          <p:nvPr/>
        </p:nvSpPr>
        <p:spPr bwMode="auto">
          <a:xfrm flipH="1">
            <a:off x="5580063" y="4868863"/>
            <a:ext cx="842962" cy="0"/>
          </a:xfrm>
          <a:prstGeom prst="line">
            <a:avLst/>
          </a:prstGeom>
          <a:noFill/>
          <a:ln w="57150">
            <a:solidFill>
              <a:schemeClr val="accent2"/>
            </a:solidFill>
            <a:round/>
            <a:headEnd/>
            <a:tailEnd type="triangle" w="med" len="med"/>
          </a:ln>
          <a:effectLst/>
        </p:spPr>
        <p:txBody>
          <a:bodyPr wrap="none" anchor="ctr"/>
          <a:lstStyle/>
          <a:p>
            <a:endParaRPr lang="en-GB"/>
          </a:p>
        </p:txBody>
      </p:sp>
      <p:sp>
        <p:nvSpPr>
          <p:cNvPr id="303153" name="Line 49"/>
          <p:cNvSpPr>
            <a:spLocks noChangeShapeType="1"/>
          </p:cNvSpPr>
          <p:nvPr/>
        </p:nvSpPr>
        <p:spPr bwMode="auto">
          <a:xfrm flipV="1">
            <a:off x="5651500" y="2420938"/>
            <a:ext cx="914400" cy="0"/>
          </a:xfrm>
          <a:prstGeom prst="line">
            <a:avLst/>
          </a:prstGeom>
          <a:noFill/>
          <a:ln w="57150">
            <a:solidFill>
              <a:schemeClr val="accent2"/>
            </a:solidFill>
            <a:round/>
            <a:headEnd/>
            <a:tailEnd type="triangle" w="med" len="med"/>
          </a:ln>
          <a:effectLst/>
        </p:spPr>
        <p:txBody>
          <a:bodyPr wrap="none" anchor="ctr"/>
          <a:lstStyle/>
          <a:p>
            <a:endParaRPr lang="en-GB"/>
          </a:p>
        </p:txBody>
      </p:sp>
      <p:sp>
        <p:nvSpPr>
          <p:cNvPr id="303312" name="Line 208"/>
          <p:cNvSpPr>
            <a:spLocks noChangeShapeType="1"/>
          </p:cNvSpPr>
          <p:nvPr/>
        </p:nvSpPr>
        <p:spPr bwMode="auto">
          <a:xfrm>
            <a:off x="2413722" y="2297545"/>
            <a:ext cx="850900" cy="0"/>
          </a:xfrm>
          <a:prstGeom prst="line">
            <a:avLst/>
          </a:prstGeom>
          <a:noFill/>
          <a:ln w="57150">
            <a:solidFill>
              <a:schemeClr val="accent2"/>
            </a:solidFill>
            <a:round/>
            <a:headEnd/>
            <a:tailEnd type="triangle" w="med" len="med"/>
          </a:ln>
          <a:effectLst/>
        </p:spPr>
        <p:txBody>
          <a:bodyPr wrap="none" anchor="ctr"/>
          <a:lstStyle/>
          <a:p>
            <a:endParaRPr lang="en-GB"/>
          </a:p>
        </p:txBody>
      </p:sp>
      <p:sp>
        <p:nvSpPr>
          <p:cNvPr id="303313" name="Rectangle 209"/>
          <p:cNvSpPr>
            <a:spLocks noChangeArrowheads="1"/>
          </p:cNvSpPr>
          <p:nvPr/>
        </p:nvSpPr>
        <p:spPr bwMode="auto">
          <a:xfrm>
            <a:off x="1116013" y="3213100"/>
            <a:ext cx="946150" cy="312738"/>
          </a:xfrm>
          <a:prstGeom prst="rect">
            <a:avLst/>
          </a:prstGeom>
          <a:noFill/>
          <a:ln w="12700">
            <a:noFill/>
            <a:miter lim="800000"/>
            <a:headEnd/>
            <a:tailEnd/>
          </a:ln>
          <a:effectLst/>
        </p:spPr>
        <p:txBody>
          <a:bodyPr wrap="none" lIns="57005" tIns="23109" rIns="57005" bIns="23109">
            <a:spAutoFit/>
          </a:bodyPr>
          <a:lstStyle/>
          <a:p>
            <a:pPr defTabSz="682625" eaLnBrk="0" hangingPunct="0">
              <a:lnSpc>
                <a:spcPct val="87000"/>
              </a:lnSpc>
            </a:pPr>
            <a:r>
              <a:rPr lang="en-AU" sz="2000" b="1">
                <a:solidFill>
                  <a:schemeClr val="bg1"/>
                </a:solidFill>
              </a:rPr>
              <a:t>patient</a:t>
            </a:r>
          </a:p>
        </p:txBody>
      </p:sp>
      <p:sp>
        <p:nvSpPr>
          <p:cNvPr id="303160" name="TextBox 303159"/>
          <p:cNvSpPr txBox="1"/>
          <p:nvPr/>
        </p:nvSpPr>
        <p:spPr>
          <a:xfrm>
            <a:off x="6914378" y="5713412"/>
            <a:ext cx="1439818" cy="338554"/>
          </a:xfrm>
          <a:prstGeom prst="rect">
            <a:avLst/>
          </a:prstGeom>
          <a:noFill/>
        </p:spPr>
        <p:txBody>
          <a:bodyPr wrap="none" rtlCol="0">
            <a:spAutoFit/>
          </a:bodyPr>
          <a:lstStyle/>
          <a:p>
            <a:r>
              <a:rPr lang="en-GB" sz="1600" dirty="0"/>
              <a:t>current image</a:t>
            </a:r>
          </a:p>
        </p:txBody>
      </p:sp>
      <p:sp>
        <p:nvSpPr>
          <p:cNvPr id="303163" name="TextBox 303162"/>
          <p:cNvSpPr txBox="1"/>
          <p:nvPr/>
        </p:nvSpPr>
        <p:spPr>
          <a:xfrm>
            <a:off x="653494" y="983218"/>
            <a:ext cx="877163" cy="369332"/>
          </a:xfrm>
          <a:prstGeom prst="rect">
            <a:avLst/>
          </a:prstGeom>
          <a:noFill/>
        </p:spPr>
        <p:txBody>
          <a:bodyPr wrap="none" rtlCol="0">
            <a:spAutoFit/>
          </a:bodyPr>
          <a:lstStyle/>
          <a:p>
            <a:r>
              <a:rPr lang="en-GB" dirty="0"/>
              <a:t>patient</a:t>
            </a:r>
          </a:p>
        </p:txBody>
      </p:sp>
      <p:sp>
        <p:nvSpPr>
          <p:cNvPr id="212" name="TextBox 211"/>
          <p:cNvSpPr txBox="1"/>
          <p:nvPr/>
        </p:nvSpPr>
        <p:spPr>
          <a:xfrm>
            <a:off x="3591163" y="683975"/>
            <a:ext cx="1723549" cy="369332"/>
          </a:xfrm>
          <a:prstGeom prst="rect">
            <a:avLst/>
          </a:prstGeom>
          <a:noFill/>
        </p:spPr>
        <p:txBody>
          <a:bodyPr wrap="none" rtlCol="0">
            <a:spAutoFit/>
          </a:bodyPr>
          <a:lstStyle/>
          <a:p>
            <a:r>
              <a:rPr lang="en-GB" dirty="0"/>
              <a:t>measured data</a:t>
            </a:r>
          </a:p>
        </p:txBody>
      </p:sp>
      <p:sp>
        <p:nvSpPr>
          <p:cNvPr id="213" name="TextBox 212"/>
          <p:cNvSpPr txBox="1"/>
          <p:nvPr/>
        </p:nvSpPr>
        <p:spPr>
          <a:xfrm>
            <a:off x="3539014" y="3516312"/>
            <a:ext cx="1697901" cy="369332"/>
          </a:xfrm>
          <a:prstGeom prst="rect">
            <a:avLst/>
          </a:prstGeom>
          <a:noFill/>
        </p:spPr>
        <p:txBody>
          <a:bodyPr wrap="none" rtlCol="0">
            <a:spAutoFit/>
          </a:bodyPr>
          <a:lstStyle/>
          <a:p>
            <a:r>
              <a:rPr lang="en-GB" dirty="0"/>
              <a:t>estimated data</a:t>
            </a:r>
          </a:p>
        </p:txBody>
      </p:sp>
      <p:pic>
        <p:nvPicPr>
          <p:cNvPr id="214" name="Picture 8"/>
          <p:cNvPicPr>
            <a:picLocks noChangeAspect="1" noChangeArrowheads="1"/>
          </p:cNvPicPr>
          <p:nvPr/>
        </p:nvPicPr>
        <p:blipFill>
          <a:blip r:embed="rId10" cstate="print"/>
          <a:srcRect/>
          <a:stretch>
            <a:fillRect/>
          </a:stretch>
        </p:blipFill>
        <p:spPr bwMode="auto">
          <a:xfrm>
            <a:off x="2085793" y="1053307"/>
            <a:ext cx="1398923" cy="986747"/>
          </a:xfrm>
          <a:prstGeom prst="rect">
            <a:avLst/>
          </a:prstGeom>
          <a:noFill/>
          <a:ln w="9525">
            <a:solidFill>
              <a:schemeClr val="bg1"/>
            </a:solidFill>
            <a:miter lim="800000"/>
            <a:headEnd/>
            <a:tailEnd/>
          </a:ln>
        </p:spPr>
      </p:pic>
    </p:spTree>
    <p:extLst>
      <p:ext uri="{BB962C8B-B14F-4D97-AF65-F5344CB8AC3E}">
        <p14:creationId xmlns:p14="http://schemas.microsoft.com/office/powerpoint/2010/main" val="11797699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303123"/>
                                        </p:tgtEl>
                                        <p:attrNameLst>
                                          <p:attrName>style.visibility</p:attrName>
                                        </p:attrNameLst>
                                      </p:cBhvr>
                                      <p:to>
                                        <p:strVal val="visible"/>
                                      </p:to>
                                    </p:set>
                                    <p:anim calcmode="lin" valueType="num">
                                      <p:cBhvr>
                                        <p:cTn id="7" dur="500" fill="hold"/>
                                        <p:tgtEl>
                                          <p:spTgt spid="303123"/>
                                        </p:tgtEl>
                                        <p:attrNameLst>
                                          <p:attrName>ppt_x</p:attrName>
                                        </p:attrNameLst>
                                      </p:cBhvr>
                                      <p:tavLst>
                                        <p:tav tm="0">
                                          <p:val>
                                            <p:strVal val="#ppt_x+#ppt_w/2"/>
                                          </p:val>
                                        </p:tav>
                                        <p:tav tm="100000">
                                          <p:val>
                                            <p:strVal val="#ppt_x"/>
                                          </p:val>
                                        </p:tav>
                                      </p:tavLst>
                                    </p:anim>
                                    <p:anim calcmode="lin" valueType="num">
                                      <p:cBhvr>
                                        <p:cTn id="8" dur="500" fill="hold"/>
                                        <p:tgtEl>
                                          <p:spTgt spid="303123"/>
                                        </p:tgtEl>
                                        <p:attrNameLst>
                                          <p:attrName>ppt_y</p:attrName>
                                        </p:attrNameLst>
                                      </p:cBhvr>
                                      <p:tavLst>
                                        <p:tav tm="0">
                                          <p:val>
                                            <p:strVal val="#ppt_y"/>
                                          </p:val>
                                        </p:tav>
                                        <p:tav tm="100000">
                                          <p:val>
                                            <p:strVal val="#ppt_y"/>
                                          </p:val>
                                        </p:tav>
                                      </p:tavLst>
                                    </p:anim>
                                    <p:anim calcmode="lin" valueType="num">
                                      <p:cBhvr>
                                        <p:cTn id="9" dur="500" fill="hold"/>
                                        <p:tgtEl>
                                          <p:spTgt spid="303123"/>
                                        </p:tgtEl>
                                        <p:attrNameLst>
                                          <p:attrName>ppt_w</p:attrName>
                                        </p:attrNameLst>
                                      </p:cBhvr>
                                      <p:tavLst>
                                        <p:tav tm="0">
                                          <p:val>
                                            <p:fltVal val="0"/>
                                          </p:val>
                                        </p:tav>
                                        <p:tav tm="100000">
                                          <p:val>
                                            <p:strVal val="#ppt_w"/>
                                          </p:val>
                                        </p:tav>
                                      </p:tavLst>
                                    </p:anim>
                                    <p:anim calcmode="lin" valueType="num">
                                      <p:cBhvr>
                                        <p:cTn id="10" dur="500" fill="hold"/>
                                        <p:tgtEl>
                                          <p:spTgt spid="303123"/>
                                        </p:tgtEl>
                                        <p:attrNameLst>
                                          <p:attrName>ppt_h</p:attrName>
                                        </p:attrNameLst>
                                      </p:cBhvr>
                                      <p:tavLst>
                                        <p:tav tm="0">
                                          <p:val>
                                            <p:strVal val="#ppt_h"/>
                                          </p:val>
                                        </p:tav>
                                        <p:tav tm="100000">
                                          <p:val>
                                            <p:strVal val="#ppt_h"/>
                                          </p:val>
                                        </p:tav>
                                      </p:tavLst>
                                    </p:anim>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499"/>
                                          </p:stCondLst>
                                        </p:cTn>
                                        <p:tgtEl>
                                          <p:spTgt spid="303107"/>
                                        </p:tgtEl>
                                        <p:attrNameLst>
                                          <p:attrName>style.visibility</p:attrName>
                                        </p:attrNameLst>
                                      </p:cBhvr>
                                      <p:to>
                                        <p:strVal val="visible"/>
                                      </p:to>
                                    </p:se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213"/>
                                        </p:tgtEl>
                                        <p:attrNameLst>
                                          <p:attrName>style.visibility</p:attrName>
                                        </p:attrNameLst>
                                      </p:cBhvr>
                                      <p:to>
                                        <p:strVal val="visible"/>
                                      </p:to>
                                    </p:set>
                                  </p:childTnLst>
                                </p:cTn>
                              </p:par>
                            </p:childTnLst>
                          </p:cTn>
                        </p:par>
                        <p:par>
                          <p:cTn id="17" fill="hold">
                            <p:stCondLst>
                              <p:cond delay="1000"/>
                            </p:stCondLst>
                            <p:childTnLst>
                              <p:par>
                                <p:cTn id="18" presetID="9" presetClass="entr" presetSubtype="0" fill="hold" grpId="0" nodeType="afterEffect">
                                  <p:stCondLst>
                                    <p:cond delay="0"/>
                                  </p:stCondLst>
                                  <p:childTnLst>
                                    <p:set>
                                      <p:cBhvr>
                                        <p:cTn id="19" dur="1" fill="hold">
                                          <p:stCondLst>
                                            <p:cond delay="0"/>
                                          </p:stCondLst>
                                        </p:cTn>
                                        <p:tgtEl>
                                          <p:spTgt spid="303141"/>
                                        </p:tgtEl>
                                        <p:attrNameLst>
                                          <p:attrName>style.visibility</p:attrName>
                                        </p:attrNameLst>
                                      </p:cBhvr>
                                      <p:to>
                                        <p:strVal val="visible"/>
                                      </p:to>
                                    </p:set>
                                    <p:animEffect transition="in" filter="dissolve">
                                      <p:cBhvr>
                                        <p:cTn id="20" dur="500"/>
                                        <p:tgtEl>
                                          <p:spTgt spid="303141"/>
                                        </p:tgtEl>
                                      </p:cBhvr>
                                    </p:animEffect>
                                  </p:childTnLst>
                                  <p:subTnLst>
                                    <p:set>
                                      <p:cBhvr override="childStyle">
                                        <p:cTn dur="1" fill="hold" display="0" masterRel="nextClick" afterEffect="1"/>
                                        <p:tgtEl>
                                          <p:spTgt spid="303141"/>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7" presetClass="entr" presetSubtype="8" fill="hold" grpId="0" nodeType="clickEffect">
                                  <p:stCondLst>
                                    <p:cond delay="0"/>
                                  </p:stCondLst>
                                  <p:childTnLst>
                                    <p:set>
                                      <p:cBhvr>
                                        <p:cTn id="24" dur="1" fill="hold">
                                          <p:stCondLst>
                                            <p:cond delay="0"/>
                                          </p:stCondLst>
                                        </p:cTn>
                                        <p:tgtEl>
                                          <p:spTgt spid="303124"/>
                                        </p:tgtEl>
                                        <p:attrNameLst>
                                          <p:attrName>style.visibility</p:attrName>
                                        </p:attrNameLst>
                                      </p:cBhvr>
                                      <p:to>
                                        <p:strVal val="visible"/>
                                      </p:to>
                                    </p:set>
                                    <p:anim calcmode="lin" valueType="num">
                                      <p:cBhvr>
                                        <p:cTn id="25" dur="500" fill="hold"/>
                                        <p:tgtEl>
                                          <p:spTgt spid="303124"/>
                                        </p:tgtEl>
                                        <p:attrNameLst>
                                          <p:attrName>ppt_x</p:attrName>
                                        </p:attrNameLst>
                                      </p:cBhvr>
                                      <p:tavLst>
                                        <p:tav tm="0">
                                          <p:val>
                                            <p:strVal val="#ppt_x-#ppt_w/2"/>
                                          </p:val>
                                        </p:tav>
                                        <p:tav tm="100000">
                                          <p:val>
                                            <p:strVal val="#ppt_x"/>
                                          </p:val>
                                        </p:tav>
                                      </p:tavLst>
                                    </p:anim>
                                    <p:anim calcmode="lin" valueType="num">
                                      <p:cBhvr>
                                        <p:cTn id="26" dur="500" fill="hold"/>
                                        <p:tgtEl>
                                          <p:spTgt spid="303124"/>
                                        </p:tgtEl>
                                        <p:attrNameLst>
                                          <p:attrName>ppt_y</p:attrName>
                                        </p:attrNameLst>
                                      </p:cBhvr>
                                      <p:tavLst>
                                        <p:tav tm="0">
                                          <p:val>
                                            <p:strVal val="#ppt_y"/>
                                          </p:val>
                                        </p:tav>
                                        <p:tav tm="100000">
                                          <p:val>
                                            <p:strVal val="#ppt_y"/>
                                          </p:val>
                                        </p:tav>
                                      </p:tavLst>
                                    </p:anim>
                                    <p:anim calcmode="lin" valueType="num">
                                      <p:cBhvr>
                                        <p:cTn id="27" dur="500" fill="hold"/>
                                        <p:tgtEl>
                                          <p:spTgt spid="303124"/>
                                        </p:tgtEl>
                                        <p:attrNameLst>
                                          <p:attrName>ppt_w</p:attrName>
                                        </p:attrNameLst>
                                      </p:cBhvr>
                                      <p:tavLst>
                                        <p:tav tm="0">
                                          <p:val>
                                            <p:fltVal val="0"/>
                                          </p:val>
                                        </p:tav>
                                        <p:tav tm="100000">
                                          <p:val>
                                            <p:strVal val="#ppt_w"/>
                                          </p:val>
                                        </p:tav>
                                      </p:tavLst>
                                    </p:anim>
                                    <p:anim calcmode="lin" valueType="num">
                                      <p:cBhvr>
                                        <p:cTn id="28" dur="500" fill="hold"/>
                                        <p:tgtEl>
                                          <p:spTgt spid="303124"/>
                                        </p:tgtEl>
                                        <p:attrNameLst>
                                          <p:attrName>ppt_h</p:attrName>
                                        </p:attrNameLst>
                                      </p:cBhvr>
                                      <p:tavLst>
                                        <p:tav tm="0">
                                          <p:val>
                                            <p:strVal val="#ppt_h"/>
                                          </p:val>
                                        </p:tav>
                                        <p:tav tm="100000">
                                          <p:val>
                                            <p:strVal val="#ppt_h"/>
                                          </p:val>
                                        </p:tav>
                                      </p:tavLst>
                                    </p:anim>
                                  </p:childTnLst>
                                </p:cTn>
                              </p:par>
                            </p:childTnLst>
                          </p:cTn>
                        </p:par>
                        <p:par>
                          <p:cTn id="29" fill="hold">
                            <p:stCondLst>
                              <p:cond delay="500"/>
                            </p:stCondLst>
                            <p:childTnLst>
                              <p:par>
                                <p:cTn id="30" presetID="1" presetClass="entr" presetSubtype="0" fill="hold" grpId="0" nodeType="afterEffect">
                                  <p:stCondLst>
                                    <p:cond delay="0"/>
                                  </p:stCondLst>
                                  <p:childTnLst>
                                    <p:set>
                                      <p:cBhvr>
                                        <p:cTn id="31" dur="1" fill="hold">
                                          <p:stCondLst>
                                            <p:cond delay="499"/>
                                          </p:stCondLst>
                                        </p:cTn>
                                        <p:tgtEl>
                                          <p:spTgt spid="303106"/>
                                        </p:tgtEl>
                                        <p:attrNameLst>
                                          <p:attrName>style.visibility</p:attrName>
                                        </p:attrNameLst>
                                      </p:cBhvr>
                                      <p:to>
                                        <p:strVal val="visible"/>
                                      </p:to>
                                    </p:set>
                                  </p:childTnLst>
                                </p:cTn>
                              </p:par>
                            </p:childTnLst>
                          </p:cTn>
                        </p:par>
                        <p:par>
                          <p:cTn id="32" fill="hold">
                            <p:stCondLst>
                              <p:cond delay="1000"/>
                            </p:stCondLst>
                            <p:childTnLst>
                              <p:par>
                                <p:cTn id="33" presetID="1" presetClass="entr" presetSubtype="0" fill="hold" grpId="0" nodeType="afterEffect">
                                  <p:stCondLst>
                                    <p:cond delay="0"/>
                                  </p:stCondLst>
                                  <p:childTnLst>
                                    <p:set>
                                      <p:cBhvr>
                                        <p:cTn id="34" dur="1" fill="hold">
                                          <p:stCondLst>
                                            <p:cond delay="499"/>
                                          </p:stCondLst>
                                        </p:cTn>
                                        <p:tgtEl>
                                          <p:spTgt spid="30312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7" presetClass="entr" presetSubtype="1" fill="hold" grpId="0" nodeType="clickEffect">
                                  <p:stCondLst>
                                    <p:cond delay="0"/>
                                  </p:stCondLst>
                                  <p:childTnLst>
                                    <p:set>
                                      <p:cBhvr>
                                        <p:cTn id="38" dur="1" fill="hold">
                                          <p:stCondLst>
                                            <p:cond delay="0"/>
                                          </p:stCondLst>
                                        </p:cTn>
                                        <p:tgtEl>
                                          <p:spTgt spid="303127"/>
                                        </p:tgtEl>
                                        <p:attrNameLst>
                                          <p:attrName>style.visibility</p:attrName>
                                        </p:attrNameLst>
                                      </p:cBhvr>
                                      <p:to>
                                        <p:strVal val="visible"/>
                                      </p:to>
                                    </p:set>
                                    <p:anim calcmode="lin" valueType="num">
                                      <p:cBhvr>
                                        <p:cTn id="39" dur="500" fill="hold"/>
                                        <p:tgtEl>
                                          <p:spTgt spid="303127"/>
                                        </p:tgtEl>
                                        <p:attrNameLst>
                                          <p:attrName>ppt_x</p:attrName>
                                        </p:attrNameLst>
                                      </p:cBhvr>
                                      <p:tavLst>
                                        <p:tav tm="0">
                                          <p:val>
                                            <p:strVal val="#ppt_x"/>
                                          </p:val>
                                        </p:tav>
                                        <p:tav tm="100000">
                                          <p:val>
                                            <p:strVal val="#ppt_x"/>
                                          </p:val>
                                        </p:tav>
                                      </p:tavLst>
                                    </p:anim>
                                    <p:anim calcmode="lin" valueType="num">
                                      <p:cBhvr>
                                        <p:cTn id="40" dur="500" fill="hold"/>
                                        <p:tgtEl>
                                          <p:spTgt spid="303127"/>
                                        </p:tgtEl>
                                        <p:attrNameLst>
                                          <p:attrName>ppt_y</p:attrName>
                                        </p:attrNameLst>
                                      </p:cBhvr>
                                      <p:tavLst>
                                        <p:tav tm="0">
                                          <p:val>
                                            <p:strVal val="#ppt_y-#ppt_h/2"/>
                                          </p:val>
                                        </p:tav>
                                        <p:tav tm="100000">
                                          <p:val>
                                            <p:strVal val="#ppt_y"/>
                                          </p:val>
                                        </p:tav>
                                      </p:tavLst>
                                    </p:anim>
                                    <p:anim calcmode="lin" valueType="num">
                                      <p:cBhvr>
                                        <p:cTn id="41" dur="500" fill="hold"/>
                                        <p:tgtEl>
                                          <p:spTgt spid="303127"/>
                                        </p:tgtEl>
                                        <p:attrNameLst>
                                          <p:attrName>ppt_w</p:attrName>
                                        </p:attrNameLst>
                                      </p:cBhvr>
                                      <p:tavLst>
                                        <p:tav tm="0">
                                          <p:val>
                                            <p:strVal val="#ppt_w"/>
                                          </p:val>
                                        </p:tav>
                                        <p:tav tm="100000">
                                          <p:val>
                                            <p:strVal val="#ppt_w"/>
                                          </p:val>
                                        </p:tav>
                                      </p:tavLst>
                                    </p:anim>
                                    <p:anim calcmode="lin" valueType="num">
                                      <p:cBhvr>
                                        <p:cTn id="42" dur="500" fill="hold"/>
                                        <p:tgtEl>
                                          <p:spTgt spid="303127"/>
                                        </p:tgtEl>
                                        <p:attrNameLst>
                                          <p:attrName>ppt_h</p:attrName>
                                        </p:attrNameLst>
                                      </p:cBhvr>
                                      <p:tavLst>
                                        <p:tav tm="0">
                                          <p:val>
                                            <p:fltVal val="0"/>
                                          </p:val>
                                        </p:tav>
                                        <p:tav tm="100000">
                                          <p:val>
                                            <p:strVal val="#ppt_h"/>
                                          </p:val>
                                        </p:tav>
                                      </p:tavLst>
                                    </p:anim>
                                  </p:childTnLst>
                                </p:cTn>
                              </p:par>
                            </p:childTnLst>
                          </p:cTn>
                        </p:par>
                        <p:par>
                          <p:cTn id="43" fill="hold">
                            <p:stCondLst>
                              <p:cond delay="500"/>
                            </p:stCondLst>
                            <p:childTnLst>
                              <p:par>
                                <p:cTn id="44" presetID="1" presetClass="entr" presetSubtype="0" fill="hold" nodeType="afterEffect">
                                  <p:stCondLst>
                                    <p:cond delay="0"/>
                                  </p:stCondLst>
                                  <p:childTnLst>
                                    <p:set>
                                      <p:cBhvr>
                                        <p:cTn id="45" dur="1" fill="hold">
                                          <p:stCondLst>
                                            <p:cond delay="499"/>
                                          </p:stCondLst>
                                        </p:cTn>
                                        <p:tgtEl>
                                          <p:spTgt spid="303131"/>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7" presetClass="entr" presetSubtype="2" fill="hold" grpId="0" nodeType="clickEffect">
                                  <p:stCondLst>
                                    <p:cond delay="0"/>
                                  </p:stCondLst>
                                  <p:childTnLst>
                                    <p:set>
                                      <p:cBhvr>
                                        <p:cTn id="49" dur="1" fill="hold">
                                          <p:stCondLst>
                                            <p:cond delay="0"/>
                                          </p:stCondLst>
                                        </p:cTn>
                                        <p:tgtEl>
                                          <p:spTgt spid="303146"/>
                                        </p:tgtEl>
                                        <p:attrNameLst>
                                          <p:attrName>style.visibility</p:attrName>
                                        </p:attrNameLst>
                                      </p:cBhvr>
                                      <p:to>
                                        <p:strVal val="visible"/>
                                      </p:to>
                                    </p:set>
                                    <p:anim calcmode="lin" valueType="num">
                                      <p:cBhvr>
                                        <p:cTn id="50" dur="500" fill="hold"/>
                                        <p:tgtEl>
                                          <p:spTgt spid="303146"/>
                                        </p:tgtEl>
                                        <p:attrNameLst>
                                          <p:attrName>ppt_x</p:attrName>
                                        </p:attrNameLst>
                                      </p:cBhvr>
                                      <p:tavLst>
                                        <p:tav tm="0">
                                          <p:val>
                                            <p:strVal val="#ppt_x+#ppt_w/2"/>
                                          </p:val>
                                        </p:tav>
                                        <p:tav tm="100000">
                                          <p:val>
                                            <p:strVal val="#ppt_x"/>
                                          </p:val>
                                        </p:tav>
                                      </p:tavLst>
                                    </p:anim>
                                    <p:anim calcmode="lin" valueType="num">
                                      <p:cBhvr>
                                        <p:cTn id="51" dur="500" fill="hold"/>
                                        <p:tgtEl>
                                          <p:spTgt spid="303146"/>
                                        </p:tgtEl>
                                        <p:attrNameLst>
                                          <p:attrName>ppt_y</p:attrName>
                                        </p:attrNameLst>
                                      </p:cBhvr>
                                      <p:tavLst>
                                        <p:tav tm="0">
                                          <p:val>
                                            <p:strVal val="#ppt_y"/>
                                          </p:val>
                                        </p:tav>
                                        <p:tav tm="100000">
                                          <p:val>
                                            <p:strVal val="#ppt_y"/>
                                          </p:val>
                                        </p:tav>
                                      </p:tavLst>
                                    </p:anim>
                                    <p:anim calcmode="lin" valueType="num">
                                      <p:cBhvr>
                                        <p:cTn id="52" dur="500" fill="hold"/>
                                        <p:tgtEl>
                                          <p:spTgt spid="303146"/>
                                        </p:tgtEl>
                                        <p:attrNameLst>
                                          <p:attrName>ppt_w</p:attrName>
                                        </p:attrNameLst>
                                      </p:cBhvr>
                                      <p:tavLst>
                                        <p:tav tm="0">
                                          <p:val>
                                            <p:fltVal val="0"/>
                                          </p:val>
                                        </p:tav>
                                        <p:tav tm="100000">
                                          <p:val>
                                            <p:strVal val="#ppt_w"/>
                                          </p:val>
                                        </p:tav>
                                      </p:tavLst>
                                    </p:anim>
                                    <p:anim calcmode="lin" valueType="num">
                                      <p:cBhvr>
                                        <p:cTn id="53" dur="500" fill="hold"/>
                                        <p:tgtEl>
                                          <p:spTgt spid="303146"/>
                                        </p:tgtEl>
                                        <p:attrNameLst>
                                          <p:attrName>ppt_h</p:attrName>
                                        </p:attrNameLst>
                                      </p:cBhvr>
                                      <p:tavLst>
                                        <p:tav tm="0">
                                          <p:val>
                                            <p:strVal val="#ppt_h"/>
                                          </p:val>
                                        </p:tav>
                                        <p:tav tm="100000">
                                          <p:val>
                                            <p:strVal val="#ppt_h"/>
                                          </p:val>
                                        </p:tav>
                                      </p:tavLst>
                                    </p:anim>
                                  </p:childTnLst>
                                </p:cTn>
                              </p:par>
                            </p:childTnLst>
                          </p:cTn>
                        </p:par>
                        <p:par>
                          <p:cTn id="54" fill="hold">
                            <p:stCondLst>
                              <p:cond delay="500"/>
                            </p:stCondLst>
                            <p:childTnLst>
                              <p:par>
                                <p:cTn id="55" presetID="1" presetClass="entr" presetSubtype="0" fill="hold" nodeType="afterEffect">
                                  <p:stCondLst>
                                    <p:cond delay="0"/>
                                  </p:stCondLst>
                                  <p:childTnLst>
                                    <p:set>
                                      <p:cBhvr>
                                        <p:cTn id="56" dur="1" fill="hold">
                                          <p:stCondLst>
                                            <p:cond delay="499"/>
                                          </p:stCondLst>
                                        </p:cTn>
                                        <p:tgtEl>
                                          <p:spTgt spid="303132"/>
                                        </p:tgtEl>
                                        <p:attrNameLst>
                                          <p:attrName>style.visibility</p:attrName>
                                        </p:attrNameLst>
                                      </p:cBhvr>
                                      <p:to>
                                        <p:strVal val="visible"/>
                                      </p:to>
                                    </p:set>
                                  </p:childTnLst>
                                </p:cTn>
                              </p:par>
                            </p:childTnLst>
                          </p:cTn>
                        </p:par>
                        <p:par>
                          <p:cTn id="57" fill="hold">
                            <p:stCondLst>
                              <p:cond delay="1000"/>
                            </p:stCondLst>
                            <p:childTnLst>
                              <p:par>
                                <p:cTn id="58" presetID="9" presetClass="entr" presetSubtype="0" fill="hold" grpId="0" nodeType="afterEffect">
                                  <p:stCondLst>
                                    <p:cond delay="0"/>
                                  </p:stCondLst>
                                  <p:childTnLst>
                                    <p:set>
                                      <p:cBhvr>
                                        <p:cTn id="59" dur="1" fill="hold">
                                          <p:stCondLst>
                                            <p:cond delay="0"/>
                                          </p:stCondLst>
                                        </p:cTn>
                                        <p:tgtEl>
                                          <p:spTgt spid="303140"/>
                                        </p:tgtEl>
                                        <p:attrNameLst>
                                          <p:attrName>style.visibility</p:attrName>
                                        </p:attrNameLst>
                                      </p:cBhvr>
                                      <p:to>
                                        <p:strVal val="visible"/>
                                      </p:to>
                                    </p:set>
                                    <p:animEffect transition="in" filter="dissolve">
                                      <p:cBhvr>
                                        <p:cTn id="60" dur="500"/>
                                        <p:tgtEl>
                                          <p:spTgt spid="303140"/>
                                        </p:tgtEl>
                                      </p:cBhvr>
                                    </p:animEffect>
                                  </p:childTnLst>
                                  <p:subTnLst>
                                    <p:set>
                                      <p:cBhvr override="childStyle">
                                        <p:cTn dur="1" fill="hold" display="0" masterRel="nextClick" afterEffect="1"/>
                                        <p:tgtEl>
                                          <p:spTgt spid="303140"/>
                                        </p:tgtEl>
                                        <p:attrNameLst>
                                          <p:attrName>style.visibility</p:attrName>
                                        </p:attrNameLst>
                                      </p:cBhvr>
                                      <p:to>
                                        <p:strVal val="hidden"/>
                                      </p:to>
                                    </p:set>
                                  </p:subTnLst>
                                </p:cTn>
                              </p:par>
                            </p:childTnLst>
                          </p:cTn>
                        </p:par>
                      </p:childTnLst>
                    </p:cTn>
                  </p:par>
                  <p:par>
                    <p:cTn id="61" fill="hold">
                      <p:stCondLst>
                        <p:cond delay="indefinite"/>
                      </p:stCondLst>
                      <p:childTnLst>
                        <p:par>
                          <p:cTn id="62" fill="hold">
                            <p:stCondLst>
                              <p:cond delay="0"/>
                            </p:stCondLst>
                            <p:childTnLst>
                              <p:par>
                                <p:cTn id="63" presetID="17" presetClass="entr" presetSubtype="8" fill="hold" grpId="0" nodeType="clickEffect">
                                  <p:stCondLst>
                                    <p:cond delay="0"/>
                                  </p:stCondLst>
                                  <p:childTnLst>
                                    <p:set>
                                      <p:cBhvr>
                                        <p:cTn id="64" dur="1" fill="hold">
                                          <p:stCondLst>
                                            <p:cond delay="0"/>
                                          </p:stCondLst>
                                        </p:cTn>
                                        <p:tgtEl>
                                          <p:spTgt spid="303147"/>
                                        </p:tgtEl>
                                        <p:attrNameLst>
                                          <p:attrName>style.visibility</p:attrName>
                                        </p:attrNameLst>
                                      </p:cBhvr>
                                      <p:to>
                                        <p:strVal val="visible"/>
                                      </p:to>
                                    </p:set>
                                    <p:anim calcmode="lin" valueType="num">
                                      <p:cBhvr>
                                        <p:cTn id="65" dur="500" fill="hold"/>
                                        <p:tgtEl>
                                          <p:spTgt spid="303147"/>
                                        </p:tgtEl>
                                        <p:attrNameLst>
                                          <p:attrName>ppt_x</p:attrName>
                                        </p:attrNameLst>
                                      </p:cBhvr>
                                      <p:tavLst>
                                        <p:tav tm="0">
                                          <p:val>
                                            <p:strVal val="#ppt_x-#ppt_w/2"/>
                                          </p:val>
                                        </p:tav>
                                        <p:tav tm="100000">
                                          <p:val>
                                            <p:strVal val="#ppt_x"/>
                                          </p:val>
                                        </p:tav>
                                      </p:tavLst>
                                    </p:anim>
                                    <p:anim calcmode="lin" valueType="num">
                                      <p:cBhvr>
                                        <p:cTn id="66" dur="500" fill="hold"/>
                                        <p:tgtEl>
                                          <p:spTgt spid="303147"/>
                                        </p:tgtEl>
                                        <p:attrNameLst>
                                          <p:attrName>ppt_y</p:attrName>
                                        </p:attrNameLst>
                                      </p:cBhvr>
                                      <p:tavLst>
                                        <p:tav tm="0">
                                          <p:val>
                                            <p:strVal val="#ppt_y"/>
                                          </p:val>
                                        </p:tav>
                                        <p:tav tm="100000">
                                          <p:val>
                                            <p:strVal val="#ppt_y"/>
                                          </p:val>
                                        </p:tav>
                                      </p:tavLst>
                                    </p:anim>
                                    <p:anim calcmode="lin" valueType="num">
                                      <p:cBhvr>
                                        <p:cTn id="67" dur="500" fill="hold"/>
                                        <p:tgtEl>
                                          <p:spTgt spid="303147"/>
                                        </p:tgtEl>
                                        <p:attrNameLst>
                                          <p:attrName>ppt_w</p:attrName>
                                        </p:attrNameLst>
                                      </p:cBhvr>
                                      <p:tavLst>
                                        <p:tav tm="0">
                                          <p:val>
                                            <p:fltVal val="0"/>
                                          </p:val>
                                        </p:tav>
                                        <p:tav tm="100000">
                                          <p:val>
                                            <p:strVal val="#ppt_w"/>
                                          </p:val>
                                        </p:tav>
                                      </p:tavLst>
                                    </p:anim>
                                    <p:anim calcmode="lin" valueType="num">
                                      <p:cBhvr>
                                        <p:cTn id="68" dur="500" fill="hold"/>
                                        <p:tgtEl>
                                          <p:spTgt spid="303147"/>
                                        </p:tgtEl>
                                        <p:attrNameLst>
                                          <p:attrName>ppt_h</p:attrName>
                                        </p:attrNameLst>
                                      </p:cBhvr>
                                      <p:tavLst>
                                        <p:tav tm="0">
                                          <p:val>
                                            <p:strVal val="#ppt_h"/>
                                          </p:val>
                                        </p:tav>
                                        <p:tav tm="100000">
                                          <p:val>
                                            <p:strVal val="#ppt_h"/>
                                          </p:val>
                                        </p:tav>
                                      </p:tavLst>
                                    </p:anim>
                                  </p:childTnLst>
                                </p:cTn>
                              </p:par>
                            </p:childTnLst>
                          </p:cTn>
                        </p:par>
                        <p:par>
                          <p:cTn id="69" fill="hold">
                            <p:stCondLst>
                              <p:cond delay="500"/>
                            </p:stCondLst>
                            <p:childTnLst>
                              <p:par>
                                <p:cTn id="70" presetID="17" presetClass="entr" presetSubtype="1" fill="hold" grpId="0" nodeType="afterEffect">
                                  <p:stCondLst>
                                    <p:cond delay="0"/>
                                  </p:stCondLst>
                                  <p:childTnLst>
                                    <p:set>
                                      <p:cBhvr>
                                        <p:cTn id="71" dur="1" fill="hold">
                                          <p:stCondLst>
                                            <p:cond delay="0"/>
                                          </p:stCondLst>
                                        </p:cTn>
                                        <p:tgtEl>
                                          <p:spTgt spid="303148"/>
                                        </p:tgtEl>
                                        <p:attrNameLst>
                                          <p:attrName>style.visibility</p:attrName>
                                        </p:attrNameLst>
                                      </p:cBhvr>
                                      <p:to>
                                        <p:strVal val="visible"/>
                                      </p:to>
                                    </p:set>
                                    <p:anim calcmode="lin" valueType="num">
                                      <p:cBhvr>
                                        <p:cTn id="72" dur="500" fill="hold"/>
                                        <p:tgtEl>
                                          <p:spTgt spid="303148"/>
                                        </p:tgtEl>
                                        <p:attrNameLst>
                                          <p:attrName>ppt_x</p:attrName>
                                        </p:attrNameLst>
                                      </p:cBhvr>
                                      <p:tavLst>
                                        <p:tav tm="0">
                                          <p:val>
                                            <p:strVal val="#ppt_x"/>
                                          </p:val>
                                        </p:tav>
                                        <p:tav tm="100000">
                                          <p:val>
                                            <p:strVal val="#ppt_x"/>
                                          </p:val>
                                        </p:tav>
                                      </p:tavLst>
                                    </p:anim>
                                    <p:anim calcmode="lin" valueType="num">
                                      <p:cBhvr>
                                        <p:cTn id="73" dur="500" fill="hold"/>
                                        <p:tgtEl>
                                          <p:spTgt spid="303148"/>
                                        </p:tgtEl>
                                        <p:attrNameLst>
                                          <p:attrName>ppt_y</p:attrName>
                                        </p:attrNameLst>
                                      </p:cBhvr>
                                      <p:tavLst>
                                        <p:tav tm="0">
                                          <p:val>
                                            <p:strVal val="#ppt_y-#ppt_h/2"/>
                                          </p:val>
                                        </p:tav>
                                        <p:tav tm="100000">
                                          <p:val>
                                            <p:strVal val="#ppt_y"/>
                                          </p:val>
                                        </p:tav>
                                      </p:tavLst>
                                    </p:anim>
                                    <p:anim calcmode="lin" valueType="num">
                                      <p:cBhvr>
                                        <p:cTn id="74" dur="500" fill="hold"/>
                                        <p:tgtEl>
                                          <p:spTgt spid="303148"/>
                                        </p:tgtEl>
                                        <p:attrNameLst>
                                          <p:attrName>ppt_w</p:attrName>
                                        </p:attrNameLst>
                                      </p:cBhvr>
                                      <p:tavLst>
                                        <p:tav tm="0">
                                          <p:val>
                                            <p:strVal val="#ppt_w"/>
                                          </p:val>
                                        </p:tav>
                                        <p:tav tm="100000">
                                          <p:val>
                                            <p:strVal val="#ppt_w"/>
                                          </p:val>
                                        </p:tav>
                                      </p:tavLst>
                                    </p:anim>
                                    <p:anim calcmode="lin" valueType="num">
                                      <p:cBhvr>
                                        <p:cTn id="75" dur="500" fill="hold"/>
                                        <p:tgtEl>
                                          <p:spTgt spid="303148"/>
                                        </p:tgtEl>
                                        <p:attrNameLst>
                                          <p:attrName>ppt_h</p:attrName>
                                        </p:attrNameLst>
                                      </p:cBhvr>
                                      <p:tavLst>
                                        <p:tav tm="0">
                                          <p:val>
                                            <p:fltVal val="0"/>
                                          </p:val>
                                        </p:tav>
                                        <p:tav tm="100000">
                                          <p:val>
                                            <p:strVal val="#ppt_h"/>
                                          </p:val>
                                        </p:tav>
                                      </p:tavLst>
                                    </p:anim>
                                  </p:childTnLst>
                                </p:cTn>
                              </p:par>
                            </p:childTnLst>
                          </p:cTn>
                        </p:par>
                        <p:par>
                          <p:cTn id="76" fill="hold">
                            <p:stCondLst>
                              <p:cond delay="1000"/>
                            </p:stCondLst>
                            <p:childTnLst>
                              <p:par>
                                <p:cTn id="77" presetID="1" presetClass="entr" presetSubtype="0" fill="hold" nodeType="afterEffect">
                                  <p:stCondLst>
                                    <p:cond delay="0"/>
                                  </p:stCondLst>
                                  <p:childTnLst>
                                    <p:set>
                                      <p:cBhvr>
                                        <p:cTn id="78" dur="1" fill="hold">
                                          <p:stCondLst>
                                            <p:cond delay="499"/>
                                          </p:stCondLst>
                                        </p:cTn>
                                        <p:tgtEl>
                                          <p:spTgt spid="30313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7" presetClass="entr" presetSubtype="2" fill="hold" grpId="0" nodeType="clickEffect">
                                  <p:stCondLst>
                                    <p:cond delay="0"/>
                                  </p:stCondLst>
                                  <p:childTnLst>
                                    <p:set>
                                      <p:cBhvr>
                                        <p:cTn id="82" dur="1" fill="hold">
                                          <p:stCondLst>
                                            <p:cond delay="0"/>
                                          </p:stCondLst>
                                        </p:cTn>
                                        <p:tgtEl>
                                          <p:spTgt spid="303149"/>
                                        </p:tgtEl>
                                        <p:attrNameLst>
                                          <p:attrName>style.visibility</p:attrName>
                                        </p:attrNameLst>
                                      </p:cBhvr>
                                      <p:to>
                                        <p:strVal val="visible"/>
                                      </p:to>
                                    </p:set>
                                    <p:anim calcmode="lin" valueType="num">
                                      <p:cBhvr>
                                        <p:cTn id="83" dur="500" fill="hold"/>
                                        <p:tgtEl>
                                          <p:spTgt spid="303149"/>
                                        </p:tgtEl>
                                        <p:attrNameLst>
                                          <p:attrName>ppt_x</p:attrName>
                                        </p:attrNameLst>
                                      </p:cBhvr>
                                      <p:tavLst>
                                        <p:tav tm="0">
                                          <p:val>
                                            <p:strVal val="#ppt_x+#ppt_w/2"/>
                                          </p:val>
                                        </p:tav>
                                        <p:tav tm="100000">
                                          <p:val>
                                            <p:strVal val="#ppt_x"/>
                                          </p:val>
                                        </p:tav>
                                      </p:tavLst>
                                    </p:anim>
                                    <p:anim calcmode="lin" valueType="num">
                                      <p:cBhvr>
                                        <p:cTn id="84" dur="500" fill="hold"/>
                                        <p:tgtEl>
                                          <p:spTgt spid="303149"/>
                                        </p:tgtEl>
                                        <p:attrNameLst>
                                          <p:attrName>ppt_y</p:attrName>
                                        </p:attrNameLst>
                                      </p:cBhvr>
                                      <p:tavLst>
                                        <p:tav tm="0">
                                          <p:val>
                                            <p:strVal val="#ppt_y"/>
                                          </p:val>
                                        </p:tav>
                                        <p:tav tm="100000">
                                          <p:val>
                                            <p:strVal val="#ppt_y"/>
                                          </p:val>
                                        </p:tav>
                                      </p:tavLst>
                                    </p:anim>
                                    <p:anim calcmode="lin" valueType="num">
                                      <p:cBhvr>
                                        <p:cTn id="85" dur="500" fill="hold"/>
                                        <p:tgtEl>
                                          <p:spTgt spid="303149"/>
                                        </p:tgtEl>
                                        <p:attrNameLst>
                                          <p:attrName>ppt_w</p:attrName>
                                        </p:attrNameLst>
                                      </p:cBhvr>
                                      <p:tavLst>
                                        <p:tav tm="0">
                                          <p:val>
                                            <p:fltVal val="0"/>
                                          </p:val>
                                        </p:tav>
                                        <p:tav tm="100000">
                                          <p:val>
                                            <p:strVal val="#ppt_w"/>
                                          </p:val>
                                        </p:tav>
                                      </p:tavLst>
                                    </p:anim>
                                    <p:anim calcmode="lin" valueType="num">
                                      <p:cBhvr>
                                        <p:cTn id="86" dur="500" fill="hold"/>
                                        <p:tgtEl>
                                          <p:spTgt spid="303149"/>
                                        </p:tgtEl>
                                        <p:attrNameLst>
                                          <p:attrName>ppt_h</p:attrName>
                                        </p:attrNameLst>
                                      </p:cBhvr>
                                      <p:tavLst>
                                        <p:tav tm="0">
                                          <p:val>
                                            <p:strVal val="#ppt_h"/>
                                          </p:val>
                                        </p:tav>
                                        <p:tav tm="100000">
                                          <p:val>
                                            <p:strVal val="#ppt_h"/>
                                          </p:val>
                                        </p:tav>
                                      </p:tavLst>
                                    </p:anim>
                                  </p:childTnLst>
                                </p:cTn>
                              </p:par>
                            </p:childTnLst>
                          </p:cTn>
                        </p:par>
                        <p:par>
                          <p:cTn id="87" fill="hold">
                            <p:stCondLst>
                              <p:cond delay="500"/>
                            </p:stCondLst>
                            <p:childTnLst>
                              <p:par>
                                <p:cTn id="88" presetID="1" presetClass="entr" presetSubtype="0" fill="hold" nodeType="afterEffect">
                                  <p:stCondLst>
                                    <p:cond delay="0"/>
                                  </p:stCondLst>
                                  <p:childTnLst>
                                    <p:set>
                                      <p:cBhvr>
                                        <p:cTn id="89" dur="1" fill="hold">
                                          <p:stCondLst>
                                            <p:cond delay="499"/>
                                          </p:stCondLst>
                                        </p:cTn>
                                        <p:tgtEl>
                                          <p:spTgt spid="303134"/>
                                        </p:tgtEl>
                                        <p:attrNameLst>
                                          <p:attrName>style.visibility</p:attrName>
                                        </p:attrNameLst>
                                      </p:cBhvr>
                                      <p:to>
                                        <p:strVal val="visible"/>
                                      </p:to>
                                    </p:set>
                                  </p:childTnLst>
                                </p:cTn>
                              </p:par>
                            </p:childTnLst>
                          </p:cTn>
                        </p:par>
                        <p:par>
                          <p:cTn id="90" fill="hold">
                            <p:stCondLst>
                              <p:cond delay="1000"/>
                            </p:stCondLst>
                            <p:childTnLst>
                              <p:par>
                                <p:cTn id="91" presetID="9" presetClass="entr" presetSubtype="0" fill="hold" grpId="0" nodeType="afterEffect">
                                  <p:stCondLst>
                                    <p:cond delay="0"/>
                                  </p:stCondLst>
                                  <p:childTnLst>
                                    <p:set>
                                      <p:cBhvr>
                                        <p:cTn id="92" dur="1" fill="hold">
                                          <p:stCondLst>
                                            <p:cond delay="0"/>
                                          </p:stCondLst>
                                        </p:cTn>
                                        <p:tgtEl>
                                          <p:spTgt spid="303142"/>
                                        </p:tgtEl>
                                        <p:attrNameLst>
                                          <p:attrName>style.visibility</p:attrName>
                                        </p:attrNameLst>
                                      </p:cBhvr>
                                      <p:to>
                                        <p:strVal val="visible"/>
                                      </p:to>
                                    </p:set>
                                    <p:animEffect transition="in" filter="dissolve">
                                      <p:cBhvr>
                                        <p:cTn id="93" dur="500"/>
                                        <p:tgtEl>
                                          <p:spTgt spid="303142"/>
                                        </p:tgtEl>
                                      </p:cBhvr>
                                    </p:animEffect>
                                  </p:childTnLst>
                                  <p:subTnLst>
                                    <p:set>
                                      <p:cBhvr override="childStyle">
                                        <p:cTn dur="1" fill="hold" display="0" masterRel="nextClick" afterEffect="1"/>
                                        <p:tgtEl>
                                          <p:spTgt spid="303142"/>
                                        </p:tgtEl>
                                        <p:attrNameLst>
                                          <p:attrName>style.visibility</p:attrName>
                                        </p:attrNameLst>
                                      </p:cBhvr>
                                      <p:to>
                                        <p:strVal val="hidden"/>
                                      </p:to>
                                    </p:set>
                                  </p:subTnLst>
                                </p:cTn>
                              </p:par>
                            </p:childTnLst>
                          </p:cTn>
                        </p:par>
                      </p:childTnLst>
                    </p:cTn>
                  </p:par>
                  <p:par>
                    <p:cTn id="94" fill="hold">
                      <p:stCondLst>
                        <p:cond delay="indefinite"/>
                      </p:stCondLst>
                      <p:childTnLst>
                        <p:par>
                          <p:cTn id="95" fill="hold">
                            <p:stCondLst>
                              <p:cond delay="0"/>
                            </p:stCondLst>
                            <p:childTnLst>
                              <p:par>
                                <p:cTn id="96" presetID="17" presetClass="entr" presetSubtype="8" fill="hold" grpId="0" nodeType="clickEffect">
                                  <p:stCondLst>
                                    <p:cond delay="0"/>
                                  </p:stCondLst>
                                  <p:childTnLst>
                                    <p:set>
                                      <p:cBhvr>
                                        <p:cTn id="97" dur="1" fill="hold">
                                          <p:stCondLst>
                                            <p:cond delay="0"/>
                                          </p:stCondLst>
                                        </p:cTn>
                                        <p:tgtEl>
                                          <p:spTgt spid="303150"/>
                                        </p:tgtEl>
                                        <p:attrNameLst>
                                          <p:attrName>style.visibility</p:attrName>
                                        </p:attrNameLst>
                                      </p:cBhvr>
                                      <p:to>
                                        <p:strVal val="visible"/>
                                      </p:to>
                                    </p:set>
                                    <p:anim calcmode="lin" valueType="num">
                                      <p:cBhvr>
                                        <p:cTn id="98" dur="500" fill="hold"/>
                                        <p:tgtEl>
                                          <p:spTgt spid="303150"/>
                                        </p:tgtEl>
                                        <p:attrNameLst>
                                          <p:attrName>ppt_x</p:attrName>
                                        </p:attrNameLst>
                                      </p:cBhvr>
                                      <p:tavLst>
                                        <p:tav tm="0">
                                          <p:val>
                                            <p:strVal val="#ppt_x-#ppt_w/2"/>
                                          </p:val>
                                        </p:tav>
                                        <p:tav tm="100000">
                                          <p:val>
                                            <p:strVal val="#ppt_x"/>
                                          </p:val>
                                        </p:tav>
                                      </p:tavLst>
                                    </p:anim>
                                    <p:anim calcmode="lin" valueType="num">
                                      <p:cBhvr>
                                        <p:cTn id="99" dur="500" fill="hold"/>
                                        <p:tgtEl>
                                          <p:spTgt spid="303150"/>
                                        </p:tgtEl>
                                        <p:attrNameLst>
                                          <p:attrName>ppt_y</p:attrName>
                                        </p:attrNameLst>
                                      </p:cBhvr>
                                      <p:tavLst>
                                        <p:tav tm="0">
                                          <p:val>
                                            <p:strVal val="#ppt_y"/>
                                          </p:val>
                                        </p:tav>
                                        <p:tav tm="100000">
                                          <p:val>
                                            <p:strVal val="#ppt_y"/>
                                          </p:val>
                                        </p:tav>
                                      </p:tavLst>
                                    </p:anim>
                                    <p:anim calcmode="lin" valueType="num">
                                      <p:cBhvr>
                                        <p:cTn id="100" dur="500" fill="hold"/>
                                        <p:tgtEl>
                                          <p:spTgt spid="303150"/>
                                        </p:tgtEl>
                                        <p:attrNameLst>
                                          <p:attrName>ppt_w</p:attrName>
                                        </p:attrNameLst>
                                      </p:cBhvr>
                                      <p:tavLst>
                                        <p:tav tm="0">
                                          <p:val>
                                            <p:fltVal val="0"/>
                                          </p:val>
                                        </p:tav>
                                        <p:tav tm="100000">
                                          <p:val>
                                            <p:strVal val="#ppt_w"/>
                                          </p:val>
                                        </p:tav>
                                      </p:tavLst>
                                    </p:anim>
                                    <p:anim calcmode="lin" valueType="num">
                                      <p:cBhvr>
                                        <p:cTn id="101" dur="500" fill="hold"/>
                                        <p:tgtEl>
                                          <p:spTgt spid="303150"/>
                                        </p:tgtEl>
                                        <p:attrNameLst>
                                          <p:attrName>ppt_h</p:attrName>
                                        </p:attrNameLst>
                                      </p:cBhvr>
                                      <p:tavLst>
                                        <p:tav tm="0">
                                          <p:val>
                                            <p:strVal val="#ppt_h"/>
                                          </p:val>
                                        </p:tav>
                                        <p:tav tm="100000">
                                          <p:val>
                                            <p:strVal val="#ppt_h"/>
                                          </p:val>
                                        </p:tav>
                                      </p:tavLst>
                                    </p:anim>
                                  </p:childTnLst>
                                </p:cTn>
                              </p:par>
                            </p:childTnLst>
                          </p:cTn>
                        </p:par>
                        <p:par>
                          <p:cTn id="102" fill="hold">
                            <p:stCondLst>
                              <p:cond delay="500"/>
                            </p:stCondLst>
                            <p:childTnLst>
                              <p:par>
                                <p:cTn id="103" presetID="17" presetClass="entr" presetSubtype="1" fill="hold" grpId="0" nodeType="afterEffect">
                                  <p:stCondLst>
                                    <p:cond delay="0"/>
                                  </p:stCondLst>
                                  <p:childTnLst>
                                    <p:set>
                                      <p:cBhvr>
                                        <p:cTn id="104" dur="1" fill="hold">
                                          <p:stCondLst>
                                            <p:cond delay="0"/>
                                          </p:stCondLst>
                                        </p:cTn>
                                        <p:tgtEl>
                                          <p:spTgt spid="303151"/>
                                        </p:tgtEl>
                                        <p:attrNameLst>
                                          <p:attrName>style.visibility</p:attrName>
                                        </p:attrNameLst>
                                      </p:cBhvr>
                                      <p:to>
                                        <p:strVal val="visible"/>
                                      </p:to>
                                    </p:set>
                                    <p:anim calcmode="lin" valueType="num">
                                      <p:cBhvr>
                                        <p:cTn id="105" dur="500" fill="hold"/>
                                        <p:tgtEl>
                                          <p:spTgt spid="303151"/>
                                        </p:tgtEl>
                                        <p:attrNameLst>
                                          <p:attrName>ppt_x</p:attrName>
                                        </p:attrNameLst>
                                      </p:cBhvr>
                                      <p:tavLst>
                                        <p:tav tm="0">
                                          <p:val>
                                            <p:strVal val="#ppt_x"/>
                                          </p:val>
                                        </p:tav>
                                        <p:tav tm="100000">
                                          <p:val>
                                            <p:strVal val="#ppt_x"/>
                                          </p:val>
                                        </p:tav>
                                      </p:tavLst>
                                    </p:anim>
                                    <p:anim calcmode="lin" valueType="num">
                                      <p:cBhvr>
                                        <p:cTn id="106" dur="500" fill="hold"/>
                                        <p:tgtEl>
                                          <p:spTgt spid="303151"/>
                                        </p:tgtEl>
                                        <p:attrNameLst>
                                          <p:attrName>ppt_y</p:attrName>
                                        </p:attrNameLst>
                                      </p:cBhvr>
                                      <p:tavLst>
                                        <p:tav tm="0">
                                          <p:val>
                                            <p:strVal val="#ppt_y-#ppt_h/2"/>
                                          </p:val>
                                        </p:tav>
                                        <p:tav tm="100000">
                                          <p:val>
                                            <p:strVal val="#ppt_y"/>
                                          </p:val>
                                        </p:tav>
                                      </p:tavLst>
                                    </p:anim>
                                    <p:anim calcmode="lin" valueType="num">
                                      <p:cBhvr>
                                        <p:cTn id="107" dur="500" fill="hold"/>
                                        <p:tgtEl>
                                          <p:spTgt spid="303151"/>
                                        </p:tgtEl>
                                        <p:attrNameLst>
                                          <p:attrName>ppt_w</p:attrName>
                                        </p:attrNameLst>
                                      </p:cBhvr>
                                      <p:tavLst>
                                        <p:tav tm="0">
                                          <p:val>
                                            <p:strVal val="#ppt_w"/>
                                          </p:val>
                                        </p:tav>
                                        <p:tav tm="100000">
                                          <p:val>
                                            <p:strVal val="#ppt_w"/>
                                          </p:val>
                                        </p:tav>
                                      </p:tavLst>
                                    </p:anim>
                                    <p:anim calcmode="lin" valueType="num">
                                      <p:cBhvr>
                                        <p:cTn id="108" dur="500" fill="hold"/>
                                        <p:tgtEl>
                                          <p:spTgt spid="303151"/>
                                        </p:tgtEl>
                                        <p:attrNameLst>
                                          <p:attrName>ppt_h</p:attrName>
                                        </p:attrNameLst>
                                      </p:cBhvr>
                                      <p:tavLst>
                                        <p:tav tm="0">
                                          <p:val>
                                            <p:fltVal val="0"/>
                                          </p:val>
                                        </p:tav>
                                        <p:tav tm="100000">
                                          <p:val>
                                            <p:strVal val="#ppt_h"/>
                                          </p:val>
                                        </p:tav>
                                      </p:tavLst>
                                    </p:anim>
                                  </p:childTnLst>
                                </p:cTn>
                              </p:par>
                            </p:childTnLst>
                          </p:cTn>
                        </p:par>
                        <p:par>
                          <p:cTn id="109" fill="hold">
                            <p:stCondLst>
                              <p:cond delay="1000"/>
                            </p:stCondLst>
                            <p:childTnLst>
                              <p:par>
                                <p:cTn id="110" presetID="1" presetClass="entr" presetSubtype="0" fill="hold" nodeType="afterEffect">
                                  <p:stCondLst>
                                    <p:cond delay="0"/>
                                  </p:stCondLst>
                                  <p:childTnLst>
                                    <p:set>
                                      <p:cBhvr>
                                        <p:cTn id="111" dur="1" fill="hold">
                                          <p:stCondLst>
                                            <p:cond delay="499"/>
                                          </p:stCondLst>
                                        </p:cTn>
                                        <p:tgtEl>
                                          <p:spTgt spid="303137"/>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7" presetClass="entr" presetSubtype="2" fill="hold" grpId="0" nodeType="clickEffect">
                                  <p:stCondLst>
                                    <p:cond delay="0"/>
                                  </p:stCondLst>
                                  <p:childTnLst>
                                    <p:set>
                                      <p:cBhvr>
                                        <p:cTn id="115" dur="1" fill="hold">
                                          <p:stCondLst>
                                            <p:cond delay="0"/>
                                          </p:stCondLst>
                                        </p:cTn>
                                        <p:tgtEl>
                                          <p:spTgt spid="303152"/>
                                        </p:tgtEl>
                                        <p:attrNameLst>
                                          <p:attrName>style.visibility</p:attrName>
                                        </p:attrNameLst>
                                      </p:cBhvr>
                                      <p:to>
                                        <p:strVal val="visible"/>
                                      </p:to>
                                    </p:set>
                                    <p:anim calcmode="lin" valueType="num">
                                      <p:cBhvr>
                                        <p:cTn id="116" dur="500" fill="hold"/>
                                        <p:tgtEl>
                                          <p:spTgt spid="303152"/>
                                        </p:tgtEl>
                                        <p:attrNameLst>
                                          <p:attrName>ppt_x</p:attrName>
                                        </p:attrNameLst>
                                      </p:cBhvr>
                                      <p:tavLst>
                                        <p:tav tm="0">
                                          <p:val>
                                            <p:strVal val="#ppt_x+#ppt_w/2"/>
                                          </p:val>
                                        </p:tav>
                                        <p:tav tm="100000">
                                          <p:val>
                                            <p:strVal val="#ppt_x"/>
                                          </p:val>
                                        </p:tav>
                                      </p:tavLst>
                                    </p:anim>
                                    <p:anim calcmode="lin" valueType="num">
                                      <p:cBhvr>
                                        <p:cTn id="117" dur="500" fill="hold"/>
                                        <p:tgtEl>
                                          <p:spTgt spid="303152"/>
                                        </p:tgtEl>
                                        <p:attrNameLst>
                                          <p:attrName>ppt_y</p:attrName>
                                        </p:attrNameLst>
                                      </p:cBhvr>
                                      <p:tavLst>
                                        <p:tav tm="0">
                                          <p:val>
                                            <p:strVal val="#ppt_y"/>
                                          </p:val>
                                        </p:tav>
                                        <p:tav tm="100000">
                                          <p:val>
                                            <p:strVal val="#ppt_y"/>
                                          </p:val>
                                        </p:tav>
                                      </p:tavLst>
                                    </p:anim>
                                    <p:anim calcmode="lin" valueType="num">
                                      <p:cBhvr>
                                        <p:cTn id="118" dur="500" fill="hold"/>
                                        <p:tgtEl>
                                          <p:spTgt spid="303152"/>
                                        </p:tgtEl>
                                        <p:attrNameLst>
                                          <p:attrName>ppt_w</p:attrName>
                                        </p:attrNameLst>
                                      </p:cBhvr>
                                      <p:tavLst>
                                        <p:tav tm="0">
                                          <p:val>
                                            <p:fltVal val="0"/>
                                          </p:val>
                                        </p:tav>
                                        <p:tav tm="100000">
                                          <p:val>
                                            <p:strVal val="#ppt_w"/>
                                          </p:val>
                                        </p:tav>
                                      </p:tavLst>
                                    </p:anim>
                                    <p:anim calcmode="lin" valueType="num">
                                      <p:cBhvr>
                                        <p:cTn id="119" dur="500" fill="hold"/>
                                        <p:tgtEl>
                                          <p:spTgt spid="303152"/>
                                        </p:tgtEl>
                                        <p:attrNameLst>
                                          <p:attrName>ppt_h</p:attrName>
                                        </p:attrNameLst>
                                      </p:cBhvr>
                                      <p:tavLst>
                                        <p:tav tm="0">
                                          <p:val>
                                            <p:strVal val="#ppt_h"/>
                                          </p:val>
                                        </p:tav>
                                        <p:tav tm="100000">
                                          <p:val>
                                            <p:strVal val="#ppt_h"/>
                                          </p:val>
                                        </p:tav>
                                      </p:tavLst>
                                    </p:anim>
                                  </p:childTnLst>
                                </p:cTn>
                              </p:par>
                            </p:childTnLst>
                          </p:cTn>
                        </p:par>
                        <p:par>
                          <p:cTn id="120" fill="hold">
                            <p:stCondLst>
                              <p:cond delay="500"/>
                            </p:stCondLst>
                            <p:childTnLst>
                              <p:par>
                                <p:cTn id="121" presetID="1" presetClass="entr" presetSubtype="0" fill="hold" nodeType="afterEffect">
                                  <p:stCondLst>
                                    <p:cond delay="0"/>
                                  </p:stCondLst>
                                  <p:childTnLst>
                                    <p:set>
                                      <p:cBhvr>
                                        <p:cTn id="122" dur="1" fill="hold">
                                          <p:stCondLst>
                                            <p:cond delay="499"/>
                                          </p:stCondLst>
                                        </p:cTn>
                                        <p:tgtEl>
                                          <p:spTgt spid="303135"/>
                                        </p:tgtEl>
                                        <p:attrNameLst>
                                          <p:attrName>style.visibility</p:attrName>
                                        </p:attrNameLst>
                                      </p:cBhvr>
                                      <p:to>
                                        <p:strVal val="visible"/>
                                      </p:to>
                                    </p:set>
                                  </p:childTnLst>
                                </p:cTn>
                              </p:par>
                            </p:childTnLst>
                          </p:cTn>
                        </p:par>
                        <p:par>
                          <p:cTn id="123" fill="hold">
                            <p:stCondLst>
                              <p:cond delay="1000"/>
                            </p:stCondLst>
                            <p:childTnLst>
                              <p:par>
                                <p:cTn id="124" presetID="9" presetClass="entr" presetSubtype="0" fill="hold" grpId="0" nodeType="afterEffect">
                                  <p:stCondLst>
                                    <p:cond delay="0"/>
                                  </p:stCondLst>
                                  <p:childTnLst>
                                    <p:set>
                                      <p:cBhvr>
                                        <p:cTn id="125" dur="1" fill="hold">
                                          <p:stCondLst>
                                            <p:cond delay="0"/>
                                          </p:stCondLst>
                                        </p:cTn>
                                        <p:tgtEl>
                                          <p:spTgt spid="303143"/>
                                        </p:tgtEl>
                                        <p:attrNameLst>
                                          <p:attrName>style.visibility</p:attrName>
                                        </p:attrNameLst>
                                      </p:cBhvr>
                                      <p:to>
                                        <p:strVal val="visible"/>
                                      </p:to>
                                    </p:set>
                                    <p:animEffect transition="in" filter="dissolve">
                                      <p:cBhvr>
                                        <p:cTn id="126" dur="500"/>
                                        <p:tgtEl>
                                          <p:spTgt spid="303143"/>
                                        </p:tgtEl>
                                      </p:cBhvr>
                                    </p:animEffect>
                                  </p:childTnLst>
                                  <p:subTnLst>
                                    <p:set>
                                      <p:cBhvr override="childStyle">
                                        <p:cTn dur="1" fill="hold" display="0" masterRel="nextClick" afterEffect="1"/>
                                        <p:tgtEl>
                                          <p:spTgt spid="303143"/>
                                        </p:tgtEl>
                                        <p:attrNameLst>
                                          <p:attrName>style.visibility</p:attrName>
                                        </p:attrNameLst>
                                      </p:cBhvr>
                                      <p:to>
                                        <p:strVal val="hidden"/>
                                      </p:to>
                                    </p:set>
                                  </p:subTnLst>
                                </p:cTn>
                              </p:par>
                            </p:childTnLst>
                          </p:cTn>
                        </p:par>
                      </p:childTnLst>
                    </p:cTn>
                  </p:par>
                  <p:par>
                    <p:cTn id="127" fill="hold">
                      <p:stCondLst>
                        <p:cond delay="indefinite"/>
                      </p:stCondLst>
                      <p:childTnLst>
                        <p:par>
                          <p:cTn id="128" fill="hold">
                            <p:stCondLst>
                              <p:cond delay="0"/>
                            </p:stCondLst>
                            <p:childTnLst>
                              <p:par>
                                <p:cTn id="129" presetID="17" presetClass="entr" presetSubtype="8" fill="hold" grpId="0" nodeType="clickEffect">
                                  <p:stCondLst>
                                    <p:cond delay="0"/>
                                  </p:stCondLst>
                                  <p:childTnLst>
                                    <p:set>
                                      <p:cBhvr>
                                        <p:cTn id="130" dur="1" fill="hold">
                                          <p:stCondLst>
                                            <p:cond delay="0"/>
                                          </p:stCondLst>
                                        </p:cTn>
                                        <p:tgtEl>
                                          <p:spTgt spid="303153"/>
                                        </p:tgtEl>
                                        <p:attrNameLst>
                                          <p:attrName>style.visibility</p:attrName>
                                        </p:attrNameLst>
                                      </p:cBhvr>
                                      <p:to>
                                        <p:strVal val="visible"/>
                                      </p:to>
                                    </p:set>
                                    <p:anim calcmode="lin" valueType="num">
                                      <p:cBhvr>
                                        <p:cTn id="131" dur="500" fill="hold"/>
                                        <p:tgtEl>
                                          <p:spTgt spid="303153"/>
                                        </p:tgtEl>
                                        <p:attrNameLst>
                                          <p:attrName>ppt_x</p:attrName>
                                        </p:attrNameLst>
                                      </p:cBhvr>
                                      <p:tavLst>
                                        <p:tav tm="0">
                                          <p:val>
                                            <p:strVal val="#ppt_x-#ppt_w/2"/>
                                          </p:val>
                                        </p:tav>
                                        <p:tav tm="100000">
                                          <p:val>
                                            <p:strVal val="#ppt_x"/>
                                          </p:val>
                                        </p:tav>
                                      </p:tavLst>
                                    </p:anim>
                                    <p:anim calcmode="lin" valueType="num">
                                      <p:cBhvr>
                                        <p:cTn id="132" dur="500" fill="hold"/>
                                        <p:tgtEl>
                                          <p:spTgt spid="303153"/>
                                        </p:tgtEl>
                                        <p:attrNameLst>
                                          <p:attrName>ppt_y</p:attrName>
                                        </p:attrNameLst>
                                      </p:cBhvr>
                                      <p:tavLst>
                                        <p:tav tm="0">
                                          <p:val>
                                            <p:strVal val="#ppt_y"/>
                                          </p:val>
                                        </p:tav>
                                        <p:tav tm="100000">
                                          <p:val>
                                            <p:strVal val="#ppt_y"/>
                                          </p:val>
                                        </p:tav>
                                      </p:tavLst>
                                    </p:anim>
                                    <p:anim calcmode="lin" valueType="num">
                                      <p:cBhvr>
                                        <p:cTn id="133" dur="500" fill="hold"/>
                                        <p:tgtEl>
                                          <p:spTgt spid="303153"/>
                                        </p:tgtEl>
                                        <p:attrNameLst>
                                          <p:attrName>ppt_w</p:attrName>
                                        </p:attrNameLst>
                                      </p:cBhvr>
                                      <p:tavLst>
                                        <p:tav tm="0">
                                          <p:val>
                                            <p:fltVal val="0"/>
                                          </p:val>
                                        </p:tav>
                                        <p:tav tm="100000">
                                          <p:val>
                                            <p:strVal val="#ppt_w"/>
                                          </p:val>
                                        </p:tav>
                                      </p:tavLst>
                                    </p:anim>
                                    <p:anim calcmode="lin" valueType="num">
                                      <p:cBhvr>
                                        <p:cTn id="134" dur="500" fill="hold"/>
                                        <p:tgtEl>
                                          <p:spTgt spid="30315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6" grpId="0" animBg="1"/>
      <p:bldP spid="303107" grpId="0" animBg="1"/>
      <p:bldP spid="303123" grpId="0" animBg="1"/>
      <p:bldP spid="303124" grpId="0" animBg="1"/>
      <p:bldP spid="303126" grpId="0" autoUpdateAnimBg="0"/>
      <p:bldP spid="303127" grpId="0" animBg="1"/>
      <p:bldP spid="303140" grpId="0" animBg="1"/>
      <p:bldP spid="303141" grpId="0" animBg="1"/>
      <p:bldP spid="303142" grpId="0" animBg="1"/>
      <p:bldP spid="303143" grpId="0" animBg="1"/>
      <p:bldP spid="303146" grpId="0" animBg="1"/>
      <p:bldP spid="303147" grpId="0" animBg="1"/>
      <p:bldP spid="303148" grpId="0" animBg="1"/>
      <p:bldP spid="303149" grpId="0" animBg="1"/>
      <p:bldP spid="303150" grpId="0" animBg="1"/>
      <p:bldP spid="303151" grpId="0" animBg="1"/>
      <p:bldP spid="303152" grpId="0" animBg="1"/>
      <p:bldP spid="303153" grpId="0" animBg="1"/>
      <p:bldP spid="2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Analytic Algorithms</a:t>
            </a:r>
          </a:p>
          <a:p>
            <a:endParaRPr lang="en-GB" dirty="0"/>
          </a:p>
          <a:p>
            <a:r>
              <a:rPr lang="en-GB" dirty="0"/>
              <a:t>Iterative Algorithms</a:t>
            </a:r>
          </a:p>
          <a:p>
            <a:pPr lvl="1"/>
            <a:r>
              <a:rPr lang="en-GB" dirty="0"/>
              <a:t>Forward Model</a:t>
            </a:r>
          </a:p>
          <a:p>
            <a:pPr lvl="1"/>
            <a:r>
              <a:rPr lang="en-GB" dirty="0"/>
              <a:t>Goodness-of-fit: Maximum Likelihood</a:t>
            </a:r>
          </a:p>
          <a:p>
            <a:pPr lvl="1"/>
            <a:r>
              <a:rPr lang="en-GB" dirty="0"/>
              <a:t>Example algorithms</a:t>
            </a:r>
          </a:p>
          <a:p>
            <a:endParaRPr lang="en-GB" dirty="0"/>
          </a:p>
          <a:p>
            <a:r>
              <a:rPr lang="en-GB" dirty="0"/>
              <a:t>Noise characteristics in image reconstruction</a:t>
            </a:r>
          </a:p>
        </p:txBody>
      </p:sp>
      <p:sp>
        <p:nvSpPr>
          <p:cNvPr id="4" name="Left Arrow 3"/>
          <p:cNvSpPr/>
          <p:nvPr/>
        </p:nvSpPr>
        <p:spPr>
          <a:xfrm>
            <a:off x="7550150" y="2832100"/>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85594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2" name="Rectangle 4"/>
          <p:cNvSpPr>
            <a:spLocks noChangeArrowheads="1"/>
          </p:cNvSpPr>
          <p:nvPr/>
        </p:nvSpPr>
        <p:spPr bwMode="auto">
          <a:xfrm>
            <a:off x="157956" y="947740"/>
            <a:ext cx="5834063" cy="4955203"/>
          </a:xfrm>
          <a:prstGeom prst="rect">
            <a:avLst/>
          </a:prstGeom>
          <a:noFill/>
          <a:ln w="9525">
            <a:noFill/>
            <a:miter lim="800000"/>
            <a:headEnd/>
            <a:tailEnd/>
          </a:ln>
          <a:effectLst/>
        </p:spPr>
        <p:txBody>
          <a:bodyPr>
            <a:spAutoFit/>
          </a:bodyPr>
          <a:lstStyle/>
          <a:p>
            <a:r>
              <a:rPr lang="en-AU" sz="2800" b="1" dirty="0"/>
              <a:t>Modelling the system </a:t>
            </a:r>
            <a:br>
              <a:rPr lang="en-AU" sz="2800" b="1" dirty="0"/>
            </a:br>
            <a:r>
              <a:rPr lang="en-AU" sz="2800" b="1" dirty="0"/>
              <a:t>(“system matrix”)</a:t>
            </a:r>
          </a:p>
          <a:p>
            <a:endParaRPr lang="en-AU" sz="2000" dirty="0"/>
          </a:p>
          <a:p>
            <a:r>
              <a:rPr lang="en-AU" sz="2000" dirty="0"/>
              <a:t>What is the probability that a photon emitted from location X will be detected at detector pair Y </a:t>
            </a:r>
            <a:br>
              <a:rPr lang="en-AU" sz="2000" dirty="0"/>
            </a:br>
            <a:r>
              <a:rPr lang="en-AU" sz="1600" dirty="0"/>
              <a:t>(if there is no background)</a:t>
            </a:r>
            <a:r>
              <a:rPr lang="en-AU" sz="2000" dirty="0"/>
              <a:t>?</a:t>
            </a:r>
          </a:p>
          <a:p>
            <a:endParaRPr lang="en-AU" sz="2000" dirty="0"/>
          </a:p>
          <a:p>
            <a:r>
              <a:rPr lang="en-AU" sz="2000" dirty="0"/>
              <a:t>Can include</a:t>
            </a:r>
          </a:p>
          <a:p>
            <a:pPr marL="885825" lvl="1" indent="-342900">
              <a:buFontTx/>
              <a:buChar char="-"/>
            </a:pPr>
            <a:r>
              <a:rPr lang="en-AU" sz="2000" dirty="0"/>
              <a:t>detector geometry, detection efficiency, collimators, …</a:t>
            </a:r>
          </a:p>
          <a:p>
            <a:pPr marL="885825" lvl="1" indent="-342900">
              <a:buFontTx/>
              <a:buChar char="-"/>
            </a:pPr>
            <a:r>
              <a:rPr lang="en-AU" sz="2000" dirty="0"/>
              <a:t>attenuation</a:t>
            </a:r>
          </a:p>
          <a:p>
            <a:pPr marL="885825" lvl="1" indent="-342900">
              <a:buFontTx/>
              <a:buChar char="-"/>
            </a:pPr>
            <a:r>
              <a:rPr lang="en-AU" sz="2000" dirty="0"/>
              <a:t>scatter</a:t>
            </a:r>
          </a:p>
          <a:p>
            <a:pPr marL="542925" lvl="1"/>
            <a:endParaRPr lang="en-AU" sz="2000" dirty="0"/>
          </a:p>
          <a:p>
            <a:pPr marL="85725"/>
            <a:r>
              <a:rPr lang="en-AU" sz="2000" dirty="0"/>
              <a:t>Estimated data is obtained by </a:t>
            </a:r>
            <a:r>
              <a:rPr lang="en-AU" sz="2000" b="1" dirty="0"/>
              <a:t>summing</a:t>
            </a:r>
            <a:r>
              <a:rPr lang="en-AU" sz="2000" dirty="0"/>
              <a:t> over all locations of (counts at X * detection probability)</a:t>
            </a:r>
          </a:p>
        </p:txBody>
      </p:sp>
      <p:grpSp>
        <p:nvGrpSpPr>
          <p:cNvPr id="3" name="Group 2" descr="PET scanner illustration with several Lines of Response">
            <a:extLst>
              <a:ext uri="{FF2B5EF4-FFF2-40B4-BE49-F238E27FC236}">
                <a16:creationId xmlns:a16="http://schemas.microsoft.com/office/drawing/2014/main" id="{FC97C61C-90D5-4AAB-AA2C-2D787F09D9FC}"/>
              </a:ext>
            </a:extLst>
          </p:cNvPr>
          <p:cNvGrpSpPr/>
          <p:nvPr/>
        </p:nvGrpSpPr>
        <p:grpSpPr>
          <a:xfrm>
            <a:off x="6152357" y="1482335"/>
            <a:ext cx="2833687" cy="2447925"/>
            <a:chOff x="6230938" y="4206875"/>
            <a:chExt cx="2833687" cy="2447925"/>
          </a:xfrm>
        </p:grpSpPr>
        <p:sp>
          <p:nvSpPr>
            <p:cNvPr id="299010" name="Oval 2"/>
            <p:cNvSpPr>
              <a:spLocks noChangeArrowheads="1"/>
            </p:cNvSpPr>
            <p:nvPr/>
          </p:nvSpPr>
          <p:spPr bwMode="auto">
            <a:xfrm>
              <a:off x="6230938" y="4206875"/>
              <a:ext cx="2519362" cy="2447925"/>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299024" name="Oval 16"/>
            <p:cNvSpPr>
              <a:spLocks noChangeArrowheads="1"/>
            </p:cNvSpPr>
            <p:nvPr/>
          </p:nvSpPr>
          <p:spPr bwMode="auto">
            <a:xfrm>
              <a:off x="6446838" y="4422775"/>
              <a:ext cx="2087562" cy="2016125"/>
            </a:xfrm>
            <a:prstGeom prst="ellipse">
              <a:avLst/>
            </a:prstGeom>
            <a:solidFill>
              <a:schemeClr val="tx1"/>
            </a:solidFill>
            <a:ln w="9525">
              <a:solidFill>
                <a:schemeClr val="tx1"/>
              </a:solidFill>
              <a:round/>
              <a:headEnd/>
              <a:tailEnd/>
            </a:ln>
            <a:effectLst/>
          </p:spPr>
          <p:txBody>
            <a:bodyPr wrap="none" anchor="ctr"/>
            <a:lstStyle/>
            <a:p>
              <a:endParaRPr lang="en-GB"/>
            </a:p>
          </p:txBody>
        </p:sp>
        <p:sp>
          <p:nvSpPr>
            <p:cNvPr id="299025" name="Oval 17"/>
            <p:cNvSpPr>
              <a:spLocks noChangeArrowheads="1"/>
            </p:cNvSpPr>
            <p:nvPr/>
          </p:nvSpPr>
          <p:spPr bwMode="auto">
            <a:xfrm>
              <a:off x="6807200" y="4999038"/>
              <a:ext cx="1406525" cy="877887"/>
            </a:xfrm>
            <a:prstGeom prst="ellipse">
              <a:avLst/>
            </a:prstGeom>
            <a:solidFill>
              <a:srgbClr val="CCCCFF"/>
            </a:solidFill>
            <a:ln w="12700">
              <a:solidFill>
                <a:schemeClr val="bg1"/>
              </a:solidFill>
              <a:round/>
              <a:headEnd/>
              <a:tailEnd/>
            </a:ln>
            <a:effectLst/>
          </p:spPr>
          <p:txBody>
            <a:bodyPr wrap="none" anchor="ctr"/>
            <a:lstStyle/>
            <a:p>
              <a:endParaRPr lang="en-GB"/>
            </a:p>
          </p:txBody>
        </p:sp>
        <p:sp>
          <p:nvSpPr>
            <p:cNvPr id="299026" name="Oval 18"/>
            <p:cNvSpPr>
              <a:spLocks noChangeArrowheads="1"/>
            </p:cNvSpPr>
            <p:nvPr/>
          </p:nvSpPr>
          <p:spPr bwMode="auto">
            <a:xfrm>
              <a:off x="7670800" y="5502275"/>
              <a:ext cx="150813" cy="144463"/>
            </a:xfrm>
            <a:prstGeom prst="ellipse">
              <a:avLst/>
            </a:prstGeom>
            <a:solidFill>
              <a:schemeClr val="tx1"/>
            </a:solidFill>
            <a:ln w="12700">
              <a:solidFill>
                <a:schemeClr val="bg1"/>
              </a:solidFill>
              <a:round/>
              <a:headEnd/>
              <a:tailEnd/>
            </a:ln>
            <a:effectLst/>
          </p:spPr>
          <p:txBody>
            <a:bodyPr wrap="none" anchor="ctr"/>
            <a:lstStyle/>
            <a:p>
              <a:endParaRPr lang="en-GB"/>
            </a:p>
          </p:txBody>
        </p:sp>
        <p:sp>
          <p:nvSpPr>
            <p:cNvPr id="299027" name="Line 19"/>
            <p:cNvSpPr>
              <a:spLocks noChangeShapeType="1"/>
            </p:cNvSpPr>
            <p:nvPr/>
          </p:nvSpPr>
          <p:spPr bwMode="auto">
            <a:xfrm flipH="1">
              <a:off x="7526338" y="4567238"/>
              <a:ext cx="504825" cy="1871662"/>
            </a:xfrm>
            <a:prstGeom prst="line">
              <a:avLst/>
            </a:prstGeom>
            <a:noFill/>
            <a:ln w="38100">
              <a:solidFill>
                <a:schemeClr val="bg1"/>
              </a:solidFill>
              <a:round/>
              <a:headEnd type="triangle" w="med" len="med"/>
              <a:tailEnd type="triangle" w="med" len="med"/>
            </a:ln>
            <a:effectLst/>
          </p:spPr>
          <p:txBody>
            <a:bodyPr/>
            <a:lstStyle/>
            <a:p>
              <a:endParaRPr lang="en-GB"/>
            </a:p>
          </p:txBody>
        </p:sp>
        <p:sp>
          <p:nvSpPr>
            <p:cNvPr id="299028" name="Line 20"/>
            <p:cNvSpPr>
              <a:spLocks noChangeShapeType="1"/>
            </p:cNvSpPr>
            <p:nvPr/>
          </p:nvSpPr>
          <p:spPr bwMode="auto">
            <a:xfrm>
              <a:off x="7672388" y="4422775"/>
              <a:ext cx="142875" cy="1944688"/>
            </a:xfrm>
            <a:prstGeom prst="line">
              <a:avLst/>
            </a:prstGeom>
            <a:noFill/>
            <a:ln w="38100">
              <a:solidFill>
                <a:schemeClr val="bg1"/>
              </a:solidFill>
              <a:round/>
              <a:headEnd type="triangle" w="med" len="med"/>
              <a:tailEnd type="triangle" w="med" len="med"/>
            </a:ln>
            <a:effectLst/>
          </p:spPr>
          <p:txBody>
            <a:bodyPr/>
            <a:lstStyle/>
            <a:p>
              <a:endParaRPr lang="en-GB"/>
            </a:p>
          </p:txBody>
        </p:sp>
        <p:sp>
          <p:nvSpPr>
            <p:cNvPr id="299029" name="Line 21"/>
            <p:cNvSpPr>
              <a:spLocks noChangeShapeType="1"/>
            </p:cNvSpPr>
            <p:nvPr/>
          </p:nvSpPr>
          <p:spPr bwMode="auto">
            <a:xfrm flipH="1">
              <a:off x="7167563" y="4783138"/>
              <a:ext cx="1150937" cy="1655762"/>
            </a:xfrm>
            <a:prstGeom prst="line">
              <a:avLst/>
            </a:prstGeom>
            <a:noFill/>
            <a:ln w="38100">
              <a:solidFill>
                <a:schemeClr val="bg1"/>
              </a:solidFill>
              <a:round/>
              <a:headEnd type="triangle" w="med" len="med"/>
              <a:tailEnd type="triangle" w="med" len="med"/>
            </a:ln>
            <a:effectLst/>
          </p:spPr>
          <p:txBody>
            <a:bodyPr/>
            <a:lstStyle/>
            <a:p>
              <a:endParaRPr lang="en-GB"/>
            </a:p>
          </p:txBody>
        </p:sp>
        <p:sp>
          <p:nvSpPr>
            <p:cNvPr id="299030" name="Line 22"/>
            <p:cNvSpPr>
              <a:spLocks noChangeShapeType="1"/>
            </p:cNvSpPr>
            <p:nvPr/>
          </p:nvSpPr>
          <p:spPr bwMode="auto">
            <a:xfrm flipH="1">
              <a:off x="6878638" y="4972050"/>
              <a:ext cx="1584325" cy="1322388"/>
            </a:xfrm>
            <a:prstGeom prst="line">
              <a:avLst/>
            </a:prstGeom>
            <a:noFill/>
            <a:ln w="38100">
              <a:solidFill>
                <a:schemeClr val="bg1"/>
              </a:solidFill>
              <a:round/>
              <a:headEnd type="triangle" w="med" len="med"/>
              <a:tailEnd type="triangle" w="med" len="med"/>
            </a:ln>
            <a:effectLst/>
          </p:spPr>
          <p:txBody>
            <a:bodyPr/>
            <a:lstStyle/>
            <a:p>
              <a:endParaRPr lang="en-GB"/>
            </a:p>
          </p:txBody>
        </p:sp>
        <p:sp>
          <p:nvSpPr>
            <p:cNvPr id="299031" name="Text Box 23"/>
            <p:cNvSpPr txBox="1">
              <a:spLocks noChangeArrowheads="1"/>
            </p:cNvSpPr>
            <p:nvPr/>
          </p:nvSpPr>
          <p:spPr bwMode="auto">
            <a:xfrm>
              <a:off x="6950075" y="5070475"/>
              <a:ext cx="360363" cy="457200"/>
            </a:xfrm>
            <a:prstGeom prst="rect">
              <a:avLst/>
            </a:prstGeom>
            <a:noFill/>
            <a:ln w="9525">
              <a:noFill/>
              <a:miter lim="800000"/>
              <a:headEnd/>
              <a:tailEnd/>
            </a:ln>
            <a:effectLst/>
          </p:spPr>
          <p:txBody>
            <a:bodyPr wrap="none">
              <a:spAutoFit/>
            </a:bodyPr>
            <a:lstStyle/>
            <a:p>
              <a:r>
                <a:rPr lang="en-GB" sz="2400" b="1">
                  <a:latin typeface="Symbol" pitchFamily="18" charset="2"/>
                </a:rPr>
                <a:t>m</a:t>
              </a:r>
              <a:endParaRPr lang="en-US" sz="2400" b="1">
                <a:latin typeface="Symbol" pitchFamily="18" charset="2"/>
              </a:endParaRPr>
            </a:p>
          </p:txBody>
        </p:sp>
        <p:sp>
          <p:nvSpPr>
            <p:cNvPr id="299034" name="Text Box 26"/>
            <p:cNvSpPr txBox="1">
              <a:spLocks noChangeArrowheads="1"/>
            </p:cNvSpPr>
            <p:nvPr/>
          </p:nvSpPr>
          <p:spPr bwMode="auto">
            <a:xfrm>
              <a:off x="7326313" y="5337175"/>
              <a:ext cx="420687" cy="519113"/>
            </a:xfrm>
            <a:prstGeom prst="rect">
              <a:avLst/>
            </a:prstGeom>
            <a:noFill/>
            <a:ln w="9525">
              <a:noFill/>
              <a:miter lim="800000"/>
              <a:headEnd/>
              <a:tailEnd/>
            </a:ln>
            <a:effectLst/>
          </p:spPr>
          <p:txBody>
            <a:bodyPr wrap="none">
              <a:spAutoFit/>
            </a:bodyPr>
            <a:lstStyle/>
            <a:p>
              <a:r>
                <a:rPr lang="en-GB" b="1">
                  <a:solidFill>
                    <a:srgbClr val="FF3300"/>
                  </a:solidFill>
                </a:rPr>
                <a:t>X</a:t>
              </a:r>
            </a:p>
          </p:txBody>
        </p:sp>
        <p:sp>
          <p:nvSpPr>
            <p:cNvPr id="299035" name="Text Box 27"/>
            <p:cNvSpPr txBox="1">
              <a:spLocks noChangeArrowheads="1"/>
            </p:cNvSpPr>
            <p:nvPr/>
          </p:nvSpPr>
          <p:spPr bwMode="auto">
            <a:xfrm>
              <a:off x="8509000" y="4667250"/>
              <a:ext cx="555625" cy="519113"/>
            </a:xfrm>
            <a:prstGeom prst="rect">
              <a:avLst/>
            </a:prstGeom>
            <a:noFill/>
            <a:ln w="9525">
              <a:noFill/>
              <a:miter lim="800000"/>
              <a:headEnd/>
              <a:tailEnd/>
            </a:ln>
            <a:effectLst/>
          </p:spPr>
          <p:txBody>
            <a:bodyPr wrap="none">
              <a:spAutoFit/>
            </a:bodyPr>
            <a:lstStyle/>
            <a:p>
              <a:r>
                <a:rPr lang="en-GB" b="1">
                  <a:solidFill>
                    <a:srgbClr val="FF3300"/>
                  </a:solidFill>
                </a:rPr>
                <a:t>Y</a:t>
              </a:r>
              <a:r>
                <a:rPr lang="en-GB" b="1" baseline="-25000">
                  <a:solidFill>
                    <a:srgbClr val="FF3300"/>
                  </a:solidFill>
                </a:rPr>
                <a:t>1</a:t>
              </a:r>
            </a:p>
          </p:txBody>
        </p:sp>
        <p:sp>
          <p:nvSpPr>
            <p:cNvPr id="299036" name="Text Box 28"/>
            <p:cNvSpPr txBox="1">
              <a:spLocks noChangeArrowheads="1"/>
            </p:cNvSpPr>
            <p:nvPr/>
          </p:nvSpPr>
          <p:spPr bwMode="auto">
            <a:xfrm>
              <a:off x="6248400" y="6089650"/>
              <a:ext cx="555625" cy="519113"/>
            </a:xfrm>
            <a:prstGeom prst="rect">
              <a:avLst/>
            </a:prstGeom>
            <a:noFill/>
            <a:ln w="9525">
              <a:noFill/>
              <a:miter lim="800000"/>
              <a:headEnd/>
              <a:tailEnd/>
            </a:ln>
            <a:effectLst/>
          </p:spPr>
          <p:txBody>
            <a:bodyPr wrap="none">
              <a:spAutoFit/>
            </a:bodyPr>
            <a:lstStyle/>
            <a:p>
              <a:r>
                <a:rPr lang="en-GB" b="1">
                  <a:solidFill>
                    <a:srgbClr val="FF3300"/>
                  </a:solidFill>
                </a:rPr>
                <a:t>Y</a:t>
              </a:r>
              <a:r>
                <a:rPr lang="en-GB" b="1" baseline="-25000">
                  <a:solidFill>
                    <a:srgbClr val="FF3300"/>
                  </a:solidFill>
                </a:rPr>
                <a:t>2</a:t>
              </a:r>
            </a:p>
          </p:txBody>
        </p:sp>
      </p:grpSp>
      <p:sp>
        <p:nvSpPr>
          <p:cNvPr id="2" name="Title 1"/>
          <p:cNvSpPr>
            <a:spLocks noGrp="1"/>
          </p:cNvSpPr>
          <p:nvPr>
            <p:ph type="title"/>
          </p:nvPr>
        </p:nvSpPr>
        <p:spPr/>
        <p:txBody>
          <a:bodyPr/>
          <a:lstStyle/>
          <a:p>
            <a:r>
              <a:rPr lang="en-GB" dirty="0"/>
              <a:t>forward model</a:t>
            </a:r>
          </a:p>
        </p:txBody>
      </p:sp>
    </p:spTree>
    <p:extLst>
      <p:ext uri="{BB962C8B-B14F-4D97-AF65-F5344CB8AC3E}">
        <p14:creationId xmlns:p14="http://schemas.microsoft.com/office/powerpoint/2010/main" val="3417377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901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901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901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9012">
                                            <p:txEl>
                                              <p:pRg st="7" end="7"/>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90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F2F939-380E-4A36-A306-B7EEE227A64B}"/>
              </a:ext>
            </a:extLst>
          </p:cNvPr>
          <p:cNvSpPr>
            <a:spLocks noGrp="1"/>
          </p:cNvSpPr>
          <p:nvPr>
            <p:ph type="title"/>
          </p:nvPr>
        </p:nvSpPr>
        <p:spPr/>
        <p:txBody>
          <a:bodyPr/>
          <a:lstStyle/>
          <a:p>
            <a:r>
              <a:rPr lang="en-GB" sz="4000" dirty="0"/>
              <a:t>Different way to say the same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7C74C6B-94E8-4046-9EE8-CDCB6805A1F3}"/>
                  </a:ext>
                </a:extLst>
              </p:cNvPr>
              <p:cNvSpPr>
                <a:spLocks noGrp="1"/>
              </p:cNvSpPr>
              <p:nvPr>
                <p:ph idx="1"/>
              </p:nvPr>
            </p:nvSpPr>
            <p:spPr/>
            <p:txBody>
              <a:bodyPr/>
              <a:lstStyle/>
              <a:p>
                <a:r>
                  <a:rPr lang="en-GB" dirty="0"/>
                  <a:t>Total radioactivity distribution (</a:t>
                </a:r>
                <a:r>
                  <a:rPr lang="en-GB" i="1" dirty="0"/>
                  <a:t>i.e. </a:t>
                </a:r>
                <a:r>
                  <a:rPr lang="en-GB" dirty="0"/>
                  <a:t>the patient) is a sum of point sources (“voxels”)</a:t>
                </a:r>
              </a:p>
              <a:p>
                <a:r>
                  <a:rPr lang="en-GB" dirty="0"/>
                  <a:t>First solve the simple problem:</a:t>
                </a:r>
                <a:br>
                  <a:rPr lang="en-GB" dirty="0"/>
                </a:br>
                <a:r>
                  <a:rPr lang="en-GB" dirty="0"/>
                  <a:t>model the acquisition for a single point source:</a:t>
                </a:r>
              </a:p>
              <a:p>
                <a:pPr marL="457200" lvl="1" indent="0">
                  <a:buNone/>
                </a:pPr>
                <a:r>
                  <a:rPr lang="en-GB" dirty="0"/>
                  <a:t>mean number of counts at Y =</a:t>
                </a:r>
                <a:br>
                  <a:rPr lang="en-GB" dirty="0"/>
                </a:br>
                <a:r>
                  <a:rPr lang="en-GB" dirty="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𝑃</m:t>
                        </m:r>
                      </m:e>
                      <m:sub>
                        <m:r>
                          <a:rPr lang="en-GB" b="0" i="1" smtClean="0">
                            <a:latin typeface="Cambria Math" panose="02040503050406030204" pitchFamily="18" charset="0"/>
                          </a:rPr>
                          <m:t>𝑌𝑋</m:t>
                        </m:r>
                      </m:sub>
                    </m:sSub>
                  </m:oMath>
                </a14:m>
                <a:r>
                  <a:rPr lang="en-GB" dirty="0"/>
                  <a:t>* (counts at X)</a:t>
                </a:r>
              </a:p>
              <a:p>
                <a:r>
                  <a:rPr lang="en-GB" dirty="0"/>
                  <a:t>Now solve the big problem by summing!</a:t>
                </a:r>
              </a:p>
            </p:txBody>
          </p:sp>
        </mc:Choice>
        <mc:Fallback xmlns="">
          <p:sp>
            <p:nvSpPr>
              <p:cNvPr id="3" name="Content Placeholder 2">
                <a:extLst>
                  <a:ext uri="{FF2B5EF4-FFF2-40B4-BE49-F238E27FC236}">
                    <a16:creationId xmlns:a16="http://schemas.microsoft.com/office/drawing/2014/main" id="{57C74C6B-94E8-4046-9EE8-CDCB6805A1F3}"/>
                  </a:ext>
                </a:extLst>
              </p:cNvPr>
              <p:cNvSpPr>
                <a:spLocks noGrp="1" noRot="1" noChangeAspect="1" noMove="1" noResize="1" noEditPoints="1" noAdjustHandles="1" noChangeArrowheads="1" noChangeShapeType="1" noTextEdit="1"/>
              </p:cNvSpPr>
              <p:nvPr>
                <p:ph idx="1"/>
              </p:nvPr>
            </p:nvSpPr>
            <p:spPr>
              <a:blipFill>
                <a:blip r:embed="rId2"/>
                <a:stretch>
                  <a:fillRect l="-1704" t="-1585"/>
                </a:stretch>
              </a:blipFill>
            </p:spPr>
            <p:txBody>
              <a:bodyPr/>
              <a:lstStyle/>
              <a:p>
                <a:r>
                  <a:rPr lang="en-GB">
                    <a:noFill/>
                  </a:rPr>
                  <a:t> </a:t>
                </a:r>
              </a:p>
            </p:txBody>
          </p:sp>
        </mc:Fallback>
      </mc:AlternateContent>
    </p:spTree>
    <p:extLst>
      <p:ext uri="{BB962C8B-B14F-4D97-AF65-F5344CB8AC3E}">
        <p14:creationId xmlns:p14="http://schemas.microsoft.com/office/powerpoint/2010/main" val="4154381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3456710" y="1616863"/>
            <a:ext cx="2440643" cy="2384982"/>
            <a:chOff x="5802344" y="1798418"/>
            <a:chExt cx="2440643" cy="2384982"/>
          </a:xfrm>
        </p:grpSpPr>
        <p:grpSp>
          <p:nvGrpSpPr>
            <p:cNvPr id="48" name="Group 18"/>
            <p:cNvGrpSpPr>
              <a:grpSpLocks/>
            </p:cNvGrpSpPr>
            <p:nvPr/>
          </p:nvGrpSpPr>
          <p:grpSpPr bwMode="auto">
            <a:xfrm>
              <a:off x="5814520" y="1798418"/>
              <a:ext cx="2424408" cy="2384982"/>
              <a:chOff x="389" y="1918"/>
              <a:chExt cx="1792" cy="1726"/>
            </a:xfrm>
            <a:solidFill>
              <a:srgbClr val="FF00FF"/>
            </a:solidFill>
          </p:grpSpPr>
          <p:grpSp>
            <p:nvGrpSpPr>
              <p:cNvPr id="75" name="Group 19"/>
              <p:cNvGrpSpPr>
                <a:grpSpLocks/>
              </p:cNvGrpSpPr>
              <p:nvPr/>
            </p:nvGrpSpPr>
            <p:grpSpPr bwMode="auto">
              <a:xfrm>
                <a:off x="389" y="1918"/>
                <a:ext cx="1792" cy="1726"/>
                <a:chOff x="389" y="1918"/>
                <a:chExt cx="1792" cy="1726"/>
              </a:xfrm>
              <a:grpFill/>
            </p:grpSpPr>
            <p:sp>
              <p:nvSpPr>
                <p:cNvPr id="84" name="Oval 20"/>
                <p:cNvSpPr>
                  <a:spLocks noChangeArrowheads="1"/>
                </p:cNvSpPr>
                <p:nvPr/>
              </p:nvSpPr>
              <p:spPr bwMode="auto">
                <a:xfrm>
                  <a:off x="394" y="1928"/>
                  <a:ext cx="1782" cy="1711"/>
                </a:xfrm>
                <a:prstGeom prst="ellipse">
                  <a:avLst/>
                </a:prstGeom>
                <a:grp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5" name="Oval 21"/>
                <p:cNvSpPr>
                  <a:spLocks noChangeArrowheads="1"/>
                </p:cNvSpPr>
                <p:nvPr/>
              </p:nvSpPr>
              <p:spPr bwMode="auto">
                <a:xfrm>
                  <a:off x="389" y="1924"/>
                  <a:ext cx="1792" cy="1720"/>
                </a:xfrm>
                <a:prstGeom prst="ellips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6" name="Line 22"/>
                <p:cNvSpPr>
                  <a:spLocks noChangeShapeType="1"/>
                </p:cNvSpPr>
                <p:nvPr/>
              </p:nvSpPr>
              <p:spPr bwMode="auto">
                <a:xfrm>
                  <a:off x="1280" y="1918"/>
                  <a:ext cx="0" cy="172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76" name="Group 23"/>
              <p:cNvGrpSpPr>
                <a:grpSpLocks/>
              </p:cNvGrpSpPr>
              <p:nvPr/>
            </p:nvGrpSpPr>
            <p:grpSpPr bwMode="auto">
              <a:xfrm>
                <a:off x="389" y="2175"/>
                <a:ext cx="1792" cy="1193"/>
                <a:chOff x="389" y="2175"/>
                <a:chExt cx="1792" cy="1193"/>
              </a:xfrm>
              <a:grpFill/>
            </p:grpSpPr>
            <p:sp>
              <p:nvSpPr>
                <p:cNvPr id="79" name="Line 24"/>
                <p:cNvSpPr>
                  <a:spLocks noChangeShapeType="1"/>
                </p:cNvSpPr>
                <p:nvPr/>
              </p:nvSpPr>
              <p:spPr bwMode="auto">
                <a:xfrm>
                  <a:off x="389" y="2781"/>
                  <a:ext cx="1792" cy="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0" name="Line 25"/>
                <p:cNvSpPr>
                  <a:spLocks noChangeShapeType="1"/>
                </p:cNvSpPr>
                <p:nvPr/>
              </p:nvSpPr>
              <p:spPr bwMode="auto">
                <a:xfrm flipH="1">
                  <a:off x="607" y="2175"/>
                  <a:ext cx="1343" cy="1187"/>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1" name="Line 26"/>
                <p:cNvSpPr>
                  <a:spLocks noChangeShapeType="1"/>
                </p:cNvSpPr>
                <p:nvPr/>
              </p:nvSpPr>
              <p:spPr bwMode="auto">
                <a:xfrm>
                  <a:off x="630" y="2212"/>
                  <a:ext cx="1330" cy="115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2" name="Line 27"/>
                <p:cNvSpPr>
                  <a:spLocks noChangeShapeType="1"/>
                </p:cNvSpPr>
                <p:nvPr/>
              </p:nvSpPr>
              <p:spPr bwMode="auto">
                <a:xfrm flipH="1">
                  <a:off x="429" y="2470"/>
                  <a:ext cx="1705" cy="60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3" name="Line 28"/>
                <p:cNvSpPr>
                  <a:spLocks noChangeShapeType="1"/>
                </p:cNvSpPr>
                <p:nvPr/>
              </p:nvSpPr>
              <p:spPr bwMode="auto">
                <a:xfrm>
                  <a:off x="445" y="2501"/>
                  <a:ext cx="1680" cy="56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77" name="Line 29"/>
              <p:cNvSpPr>
                <a:spLocks noChangeShapeType="1"/>
              </p:cNvSpPr>
              <p:nvPr/>
            </p:nvSpPr>
            <p:spPr bwMode="auto">
              <a:xfrm>
                <a:off x="933" y="1998"/>
                <a:ext cx="697" cy="1578"/>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8" name="Line 30"/>
              <p:cNvSpPr>
                <a:spLocks noChangeShapeType="1"/>
              </p:cNvSpPr>
              <p:nvPr/>
            </p:nvSpPr>
            <p:spPr bwMode="auto">
              <a:xfrm flipH="1">
                <a:off x="911" y="1985"/>
                <a:ext cx="731" cy="157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49" name="Line 31"/>
            <p:cNvSpPr>
              <a:spLocks noChangeShapeType="1"/>
            </p:cNvSpPr>
            <p:nvPr/>
          </p:nvSpPr>
          <p:spPr bwMode="auto">
            <a:xfrm>
              <a:off x="6311037" y="2036087"/>
              <a:ext cx="1423257" cy="19262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0" name="Line 32"/>
            <p:cNvSpPr>
              <a:spLocks noChangeShapeType="1"/>
            </p:cNvSpPr>
            <p:nvPr/>
          </p:nvSpPr>
          <p:spPr bwMode="auto">
            <a:xfrm flipH="1">
              <a:off x="6279920" y="2026415"/>
              <a:ext cx="1466550" cy="19276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 name="Line 33"/>
            <p:cNvSpPr>
              <a:spLocks noChangeShapeType="1"/>
            </p:cNvSpPr>
            <p:nvPr/>
          </p:nvSpPr>
          <p:spPr bwMode="auto">
            <a:xfrm>
              <a:off x="6791318" y="1841254"/>
              <a:ext cx="464047"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2" name="Line 34"/>
            <p:cNvSpPr>
              <a:spLocks noChangeShapeType="1"/>
            </p:cNvSpPr>
            <p:nvPr/>
          </p:nvSpPr>
          <p:spPr bwMode="auto">
            <a:xfrm flipH="1">
              <a:off x="6769672" y="1841254"/>
              <a:ext cx="507340"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3" name="Line 35"/>
            <p:cNvSpPr>
              <a:spLocks noChangeShapeType="1"/>
            </p:cNvSpPr>
            <p:nvPr/>
          </p:nvSpPr>
          <p:spPr bwMode="auto">
            <a:xfrm flipV="1">
              <a:off x="5994457" y="2317974"/>
              <a:ext cx="2046947" cy="13279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4" name="Line 36"/>
            <p:cNvSpPr>
              <a:spLocks noChangeShapeType="1"/>
            </p:cNvSpPr>
            <p:nvPr/>
          </p:nvSpPr>
          <p:spPr bwMode="auto">
            <a:xfrm flipH="1" flipV="1">
              <a:off x="5963340" y="2352519"/>
              <a:ext cx="2143003" cy="127678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5" name="Line 37"/>
            <p:cNvSpPr>
              <a:spLocks noChangeShapeType="1"/>
            </p:cNvSpPr>
            <p:nvPr/>
          </p:nvSpPr>
          <p:spPr bwMode="auto">
            <a:xfrm>
              <a:off x="5832108" y="2789167"/>
              <a:ext cx="2381115"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6" name="Line 38"/>
            <p:cNvSpPr>
              <a:spLocks noChangeShapeType="1"/>
            </p:cNvSpPr>
            <p:nvPr/>
          </p:nvSpPr>
          <p:spPr bwMode="auto">
            <a:xfrm flipH="1">
              <a:off x="5810461" y="2789167"/>
              <a:ext cx="2424408"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7" name="Line 39"/>
            <p:cNvSpPr>
              <a:spLocks noChangeShapeType="1"/>
            </p:cNvSpPr>
            <p:nvPr/>
          </p:nvSpPr>
          <p:spPr bwMode="auto">
            <a:xfrm flipH="1">
              <a:off x="6887375" y="1806709"/>
              <a:ext cx="270581"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8" name="Line 40"/>
            <p:cNvSpPr>
              <a:spLocks noChangeShapeType="1"/>
            </p:cNvSpPr>
            <p:nvPr/>
          </p:nvSpPr>
          <p:spPr bwMode="auto">
            <a:xfrm>
              <a:off x="6909021" y="1806709"/>
              <a:ext cx="208348"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9" name="Line 41"/>
            <p:cNvSpPr>
              <a:spLocks noChangeShapeType="1"/>
            </p:cNvSpPr>
            <p:nvPr/>
          </p:nvSpPr>
          <p:spPr bwMode="auto">
            <a:xfrm>
              <a:off x="6661439" y="1857835"/>
              <a:ext cx="723805" cy="226614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0" name="Line 42"/>
            <p:cNvSpPr>
              <a:spLocks noChangeShapeType="1"/>
            </p:cNvSpPr>
            <p:nvPr/>
          </p:nvSpPr>
          <p:spPr bwMode="auto">
            <a:xfrm flipH="1">
              <a:off x="6647910" y="1866126"/>
              <a:ext cx="749510" cy="224956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1" name="Line 43"/>
            <p:cNvSpPr>
              <a:spLocks noChangeShapeType="1"/>
            </p:cNvSpPr>
            <p:nvPr/>
          </p:nvSpPr>
          <p:spPr bwMode="auto">
            <a:xfrm>
              <a:off x="6430092" y="1968379"/>
              <a:ext cx="1193263" cy="206993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2" name="Line 44"/>
            <p:cNvSpPr>
              <a:spLocks noChangeShapeType="1"/>
            </p:cNvSpPr>
            <p:nvPr/>
          </p:nvSpPr>
          <p:spPr bwMode="auto">
            <a:xfrm flipH="1">
              <a:off x="6393564" y="1950416"/>
              <a:ext cx="1235203" cy="207131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3" name="Line 45"/>
            <p:cNvSpPr>
              <a:spLocks noChangeShapeType="1"/>
            </p:cNvSpPr>
            <p:nvPr/>
          </p:nvSpPr>
          <p:spPr bwMode="auto">
            <a:xfrm>
              <a:off x="6225803" y="2112086"/>
              <a:ext cx="1611311" cy="176593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4" name="Line 46"/>
            <p:cNvSpPr>
              <a:spLocks noChangeShapeType="1"/>
            </p:cNvSpPr>
            <p:nvPr/>
          </p:nvSpPr>
          <p:spPr bwMode="auto">
            <a:xfrm>
              <a:off x="6053984" y="2272374"/>
              <a:ext cx="1954949" cy="142739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5" name="Line 47"/>
            <p:cNvSpPr>
              <a:spLocks noChangeShapeType="1"/>
            </p:cNvSpPr>
            <p:nvPr/>
          </p:nvSpPr>
          <p:spPr bwMode="auto">
            <a:xfrm flipH="1">
              <a:off x="6032338" y="2255793"/>
              <a:ext cx="1945479" cy="146055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6" name="Line 48"/>
            <p:cNvSpPr>
              <a:spLocks noChangeShapeType="1"/>
            </p:cNvSpPr>
            <p:nvPr/>
          </p:nvSpPr>
          <p:spPr bwMode="auto">
            <a:xfrm>
              <a:off x="5925458" y="2493462"/>
              <a:ext cx="2184944" cy="99489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7" name="Line 49"/>
            <p:cNvSpPr>
              <a:spLocks noChangeShapeType="1"/>
            </p:cNvSpPr>
            <p:nvPr/>
          </p:nvSpPr>
          <p:spPr bwMode="auto">
            <a:xfrm>
              <a:off x="5859166" y="2696586"/>
              <a:ext cx="2336469" cy="59693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8" name="Line 50"/>
            <p:cNvSpPr>
              <a:spLocks noChangeShapeType="1"/>
            </p:cNvSpPr>
            <p:nvPr/>
          </p:nvSpPr>
          <p:spPr bwMode="auto">
            <a:xfrm flipH="1">
              <a:off x="5828049" y="2680005"/>
              <a:ext cx="2372997" cy="62180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9" name="Line 51"/>
            <p:cNvSpPr>
              <a:spLocks noChangeShapeType="1"/>
            </p:cNvSpPr>
            <p:nvPr/>
          </p:nvSpPr>
          <p:spPr bwMode="auto">
            <a:xfrm>
              <a:off x="5823990" y="2891420"/>
              <a:ext cx="2397350" cy="1989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0" name="Line 52"/>
            <p:cNvSpPr>
              <a:spLocks noChangeShapeType="1"/>
            </p:cNvSpPr>
            <p:nvPr/>
          </p:nvSpPr>
          <p:spPr bwMode="auto">
            <a:xfrm flipH="1">
              <a:off x="5802344" y="2899710"/>
              <a:ext cx="2440643" cy="1727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1" name="Line 53"/>
            <p:cNvSpPr>
              <a:spLocks noChangeShapeType="1"/>
            </p:cNvSpPr>
            <p:nvPr/>
          </p:nvSpPr>
          <p:spPr bwMode="auto">
            <a:xfrm flipV="1">
              <a:off x="5944399" y="2428518"/>
              <a:ext cx="2166003" cy="110681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2" name="Line 54"/>
            <p:cNvSpPr>
              <a:spLocks noChangeShapeType="1"/>
            </p:cNvSpPr>
            <p:nvPr/>
          </p:nvSpPr>
          <p:spPr bwMode="auto">
            <a:xfrm flipH="1">
              <a:off x="6185216" y="2103795"/>
              <a:ext cx="1638369" cy="177422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3" name="Oval 55"/>
            <p:cNvSpPr>
              <a:spLocks noChangeArrowheads="1"/>
            </p:cNvSpPr>
            <p:nvPr/>
          </p:nvSpPr>
          <p:spPr bwMode="auto">
            <a:xfrm>
              <a:off x="5966045" y="1957325"/>
              <a:ext cx="2129474" cy="2067168"/>
            </a:xfrm>
            <a:prstGeom prst="ellipse">
              <a:avLst/>
            </a:prstGeom>
            <a:solidFill>
              <a:srgbClr val="FFFFFF"/>
            </a:solid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4" name="Oval 56"/>
            <p:cNvSpPr>
              <a:spLocks noChangeArrowheads="1"/>
            </p:cNvSpPr>
            <p:nvPr/>
          </p:nvSpPr>
          <p:spPr bwMode="auto">
            <a:xfrm>
              <a:off x="5959281" y="1950416"/>
              <a:ext cx="2144356" cy="2079605"/>
            </a:xfrm>
            <a:prstGeom prst="ellipse">
              <a:avLst/>
            </a:prstGeom>
            <a:noFill/>
            <a:ln w="254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7" name="Oval 14"/>
          <p:cNvSpPr>
            <a:spLocks noChangeArrowheads="1"/>
          </p:cNvSpPr>
          <p:nvPr/>
        </p:nvSpPr>
        <p:spPr bwMode="auto">
          <a:xfrm>
            <a:off x="3940199" y="2403995"/>
            <a:ext cx="1363729" cy="1019766"/>
          </a:xfrm>
          <a:prstGeom prst="ellipse">
            <a:avLst/>
          </a:prstGeom>
          <a:noFill/>
          <a:ln w="12700">
            <a:solidFill>
              <a:schemeClr val="bg2"/>
            </a:solidFill>
            <a:round/>
            <a:headEnd/>
            <a:tailEnd/>
          </a:ln>
          <a:effectLst/>
        </p:spPr>
        <p:txBody>
          <a:bodyPr wrap="none" anchor="ctr"/>
          <a:lstStyle/>
          <a:p>
            <a:endParaRPr lang="en-GB"/>
          </a:p>
        </p:txBody>
      </p:sp>
      <p:grpSp>
        <p:nvGrpSpPr>
          <p:cNvPr id="14" name="Group 13"/>
          <p:cNvGrpSpPr/>
          <p:nvPr/>
        </p:nvGrpSpPr>
        <p:grpSpPr>
          <a:xfrm>
            <a:off x="4444107" y="1829201"/>
            <a:ext cx="855530" cy="1941937"/>
            <a:chOff x="4444107" y="1829201"/>
            <a:chExt cx="855530" cy="1941937"/>
          </a:xfrm>
        </p:grpSpPr>
        <p:sp>
          <p:nvSpPr>
            <p:cNvPr id="88" name="Line 17"/>
            <p:cNvSpPr>
              <a:spLocks noChangeShapeType="1"/>
            </p:cNvSpPr>
            <p:nvPr/>
          </p:nvSpPr>
          <p:spPr bwMode="auto">
            <a:xfrm flipH="1">
              <a:off x="4444107" y="2875341"/>
              <a:ext cx="802497" cy="895797"/>
            </a:xfrm>
            <a:prstGeom prst="line">
              <a:avLst/>
            </a:prstGeom>
            <a:noFill/>
            <a:ln w="28575">
              <a:solidFill>
                <a:srgbClr val="FFC000"/>
              </a:solidFill>
              <a:round/>
              <a:headEnd type="triangle" w="med" len="med"/>
              <a:tailEnd type="triangle" w="med" len="med"/>
            </a:ln>
            <a:effectLst/>
          </p:spPr>
          <p:txBody>
            <a:bodyPr wrap="none" anchor="ctr"/>
            <a:lstStyle/>
            <a:p>
              <a:endParaRPr lang="en-GB"/>
            </a:p>
          </p:txBody>
        </p:sp>
        <p:sp>
          <p:nvSpPr>
            <p:cNvPr id="89" name="Oval 20"/>
            <p:cNvSpPr>
              <a:spLocks noChangeArrowheads="1"/>
            </p:cNvSpPr>
            <p:nvPr/>
          </p:nvSpPr>
          <p:spPr bwMode="auto">
            <a:xfrm>
              <a:off x="4943942" y="3030793"/>
              <a:ext cx="146114" cy="167198"/>
            </a:xfrm>
            <a:prstGeom prst="ellipse">
              <a:avLst/>
            </a:prstGeom>
            <a:solidFill>
              <a:schemeClr val="tx1"/>
            </a:solidFill>
            <a:ln w="12700">
              <a:noFill/>
              <a:round/>
              <a:headEnd/>
              <a:tailEnd/>
            </a:ln>
            <a:effectLst/>
          </p:spPr>
          <p:txBody>
            <a:bodyPr wrap="none" anchor="ctr"/>
            <a:lstStyle/>
            <a:p>
              <a:endParaRPr lang="en-GB"/>
            </a:p>
          </p:txBody>
        </p:sp>
        <p:sp>
          <p:nvSpPr>
            <p:cNvPr id="90" name="Line 10"/>
            <p:cNvSpPr>
              <a:spLocks noChangeShapeType="1"/>
            </p:cNvSpPr>
            <p:nvPr/>
          </p:nvSpPr>
          <p:spPr bwMode="auto">
            <a:xfrm flipH="1" flipV="1">
              <a:off x="5068139" y="1829201"/>
              <a:ext cx="195624" cy="1033268"/>
            </a:xfrm>
            <a:prstGeom prst="line">
              <a:avLst/>
            </a:prstGeom>
            <a:noFill/>
            <a:ln w="38100">
              <a:solidFill>
                <a:srgbClr val="FFC000"/>
              </a:solidFill>
              <a:round/>
              <a:headEnd type="none" w="med" len="med"/>
              <a:tailEnd type="triangle" w="med" len="med"/>
            </a:ln>
            <a:effectLst/>
          </p:spPr>
          <p:txBody>
            <a:bodyPr wrap="none" anchor="ctr"/>
            <a:lstStyle/>
            <a:p>
              <a:endParaRPr lang="en-GB"/>
            </a:p>
          </p:txBody>
        </p:sp>
        <p:sp>
          <p:nvSpPr>
            <p:cNvPr id="91" name="Oval 20"/>
            <p:cNvSpPr>
              <a:spLocks noChangeArrowheads="1"/>
            </p:cNvSpPr>
            <p:nvPr/>
          </p:nvSpPr>
          <p:spPr bwMode="auto">
            <a:xfrm>
              <a:off x="5153523" y="2789848"/>
              <a:ext cx="146114" cy="167198"/>
            </a:xfrm>
            <a:prstGeom prst="ellipse">
              <a:avLst/>
            </a:prstGeom>
            <a:solidFill>
              <a:srgbClr val="0070C0"/>
            </a:solidFill>
            <a:ln w="12700">
              <a:noFill/>
              <a:round/>
              <a:headEnd/>
              <a:tailEnd/>
            </a:ln>
            <a:effectLst/>
          </p:spPr>
          <p:txBody>
            <a:bodyPr wrap="none" anchor="ctr"/>
            <a:lstStyle/>
            <a:p>
              <a:endParaRPr lang="en-GB"/>
            </a:p>
          </p:txBody>
        </p:sp>
      </p:grpSp>
      <p:grpSp>
        <p:nvGrpSpPr>
          <p:cNvPr id="12" name="Group 11"/>
          <p:cNvGrpSpPr/>
          <p:nvPr/>
        </p:nvGrpSpPr>
        <p:grpSpPr>
          <a:xfrm>
            <a:off x="6376168" y="1624814"/>
            <a:ext cx="2440643" cy="2426436"/>
            <a:chOff x="6376168" y="1624814"/>
            <a:chExt cx="2440643" cy="2426436"/>
          </a:xfrm>
        </p:grpSpPr>
        <p:grpSp>
          <p:nvGrpSpPr>
            <p:cNvPr id="98" name="Group 97"/>
            <p:cNvGrpSpPr/>
            <p:nvPr/>
          </p:nvGrpSpPr>
          <p:grpSpPr>
            <a:xfrm>
              <a:off x="6376168" y="1624814"/>
              <a:ext cx="2440643" cy="2384982"/>
              <a:chOff x="5802344" y="1798418"/>
              <a:chExt cx="2440643" cy="2384982"/>
            </a:xfrm>
          </p:grpSpPr>
          <p:grpSp>
            <p:nvGrpSpPr>
              <p:cNvPr id="108" name="Group 18"/>
              <p:cNvGrpSpPr>
                <a:grpSpLocks/>
              </p:cNvGrpSpPr>
              <p:nvPr/>
            </p:nvGrpSpPr>
            <p:grpSpPr bwMode="auto">
              <a:xfrm>
                <a:off x="5814520" y="1798418"/>
                <a:ext cx="2424408" cy="2384982"/>
                <a:chOff x="389" y="1918"/>
                <a:chExt cx="1792" cy="1726"/>
              </a:xfrm>
              <a:solidFill>
                <a:srgbClr val="FF00FF"/>
              </a:solidFill>
            </p:grpSpPr>
            <p:grpSp>
              <p:nvGrpSpPr>
                <p:cNvPr id="135" name="Group 19"/>
                <p:cNvGrpSpPr>
                  <a:grpSpLocks/>
                </p:cNvGrpSpPr>
                <p:nvPr/>
              </p:nvGrpSpPr>
              <p:grpSpPr bwMode="auto">
                <a:xfrm>
                  <a:off x="389" y="1918"/>
                  <a:ext cx="1792" cy="1726"/>
                  <a:chOff x="389" y="1918"/>
                  <a:chExt cx="1792" cy="1726"/>
                </a:xfrm>
                <a:grpFill/>
              </p:grpSpPr>
              <p:sp>
                <p:nvSpPr>
                  <p:cNvPr id="144" name="Oval 20"/>
                  <p:cNvSpPr>
                    <a:spLocks noChangeArrowheads="1"/>
                  </p:cNvSpPr>
                  <p:nvPr/>
                </p:nvSpPr>
                <p:spPr bwMode="auto">
                  <a:xfrm>
                    <a:off x="394" y="1928"/>
                    <a:ext cx="1782" cy="1711"/>
                  </a:xfrm>
                  <a:prstGeom prst="ellipse">
                    <a:avLst/>
                  </a:prstGeom>
                  <a:grp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5" name="Oval 21"/>
                  <p:cNvSpPr>
                    <a:spLocks noChangeArrowheads="1"/>
                  </p:cNvSpPr>
                  <p:nvPr/>
                </p:nvSpPr>
                <p:spPr bwMode="auto">
                  <a:xfrm>
                    <a:off x="389" y="1924"/>
                    <a:ext cx="1792" cy="1720"/>
                  </a:xfrm>
                  <a:prstGeom prst="ellips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6" name="Line 22"/>
                  <p:cNvSpPr>
                    <a:spLocks noChangeShapeType="1"/>
                  </p:cNvSpPr>
                  <p:nvPr/>
                </p:nvSpPr>
                <p:spPr bwMode="auto">
                  <a:xfrm>
                    <a:off x="1280" y="1918"/>
                    <a:ext cx="0" cy="172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36" name="Group 23"/>
                <p:cNvGrpSpPr>
                  <a:grpSpLocks/>
                </p:cNvGrpSpPr>
                <p:nvPr/>
              </p:nvGrpSpPr>
              <p:grpSpPr bwMode="auto">
                <a:xfrm>
                  <a:off x="389" y="2175"/>
                  <a:ext cx="1792" cy="1193"/>
                  <a:chOff x="389" y="2175"/>
                  <a:chExt cx="1792" cy="1193"/>
                </a:xfrm>
                <a:grpFill/>
              </p:grpSpPr>
              <p:sp>
                <p:nvSpPr>
                  <p:cNvPr id="139" name="Line 24"/>
                  <p:cNvSpPr>
                    <a:spLocks noChangeShapeType="1"/>
                  </p:cNvSpPr>
                  <p:nvPr/>
                </p:nvSpPr>
                <p:spPr bwMode="auto">
                  <a:xfrm>
                    <a:off x="389" y="2781"/>
                    <a:ext cx="1792" cy="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0" name="Line 25"/>
                  <p:cNvSpPr>
                    <a:spLocks noChangeShapeType="1"/>
                  </p:cNvSpPr>
                  <p:nvPr/>
                </p:nvSpPr>
                <p:spPr bwMode="auto">
                  <a:xfrm flipH="1">
                    <a:off x="607" y="2175"/>
                    <a:ext cx="1343" cy="1187"/>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1" name="Line 26"/>
                  <p:cNvSpPr>
                    <a:spLocks noChangeShapeType="1"/>
                  </p:cNvSpPr>
                  <p:nvPr/>
                </p:nvSpPr>
                <p:spPr bwMode="auto">
                  <a:xfrm>
                    <a:off x="630" y="2212"/>
                    <a:ext cx="1330" cy="115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2" name="Line 27"/>
                  <p:cNvSpPr>
                    <a:spLocks noChangeShapeType="1"/>
                  </p:cNvSpPr>
                  <p:nvPr/>
                </p:nvSpPr>
                <p:spPr bwMode="auto">
                  <a:xfrm flipH="1">
                    <a:off x="429" y="2470"/>
                    <a:ext cx="1705" cy="60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3" name="Line 28"/>
                  <p:cNvSpPr>
                    <a:spLocks noChangeShapeType="1"/>
                  </p:cNvSpPr>
                  <p:nvPr/>
                </p:nvSpPr>
                <p:spPr bwMode="auto">
                  <a:xfrm>
                    <a:off x="445" y="2501"/>
                    <a:ext cx="1680" cy="56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37" name="Line 29"/>
                <p:cNvSpPr>
                  <a:spLocks noChangeShapeType="1"/>
                </p:cNvSpPr>
                <p:nvPr/>
              </p:nvSpPr>
              <p:spPr bwMode="auto">
                <a:xfrm>
                  <a:off x="933" y="1998"/>
                  <a:ext cx="697" cy="1578"/>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8" name="Line 30"/>
                <p:cNvSpPr>
                  <a:spLocks noChangeShapeType="1"/>
                </p:cNvSpPr>
                <p:nvPr/>
              </p:nvSpPr>
              <p:spPr bwMode="auto">
                <a:xfrm flipH="1">
                  <a:off x="911" y="1985"/>
                  <a:ext cx="731" cy="157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09" name="Line 31"/>
              <p:cNvSpPr>
                <a:spLocks noChangeShapeType="1"/>
              </p:cNvSpPr>
              <p:nvPr/>
            </p:nvSpPr>
            <p:spPr bwMode="auto">
              <a:xfrm>
                <a:off x="6311037" y="2036087"/>
                <a:ext cx="1423257" cy="19262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 name="Line 32"/>
              <p:cNvSpPr>
                <a:spLocks noChangeShapeType="1"/>
              </p:cNvSpPr>
              <p:nvPr/>
            </p:nvSpPr>
            <p:spPr bwMode="auto">
              <a:xfrm flipH="1">
                <a:off x="6279920" y="2026415"/>
                <a:ext cx="1466550" cy="19276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1" name="Line 33"/>
              <p:cNvSpPr>
                <a:spLocks noChangeShapeType="1"/>
              </p:cNvSpPr>
              <p:nvPr/>
            </p:nvSpPr>
            <p:spPr bwMode="auto">
              <a:xfrm>
                <a:off x="6791318" y="1841254"/>
                <a:ext cx="464047"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 name="Line 34"/>
              <p:cNvSpPr>
                <a:spLocks noChangeShapeType="1"/>
              </p:cNvSpPr>
              <p:nvPr/>
            </p:nvSpPr>
            <p:spPr bwMode="auto">
              <a:xfrm flipH="1">
                <a:off x="6769672" y="1841254"/>
                <a:ext cx="507340"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3" name="Line 35"/>
              <p:cNvSpPr>
                <a:spLocks noChangeShapeType="1"/>
              </p:cNvSpPr>
              <p:nvPr/>
            </p:nvSpPr>
            <p:spPr bwMode="auto">
              <a:xfrm flipV="1">
                <a:off x="5994457" y="2317974"/>
                <a:ext cx="2046947" cy="13279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4" name="Line 36"/>
              <p:cNvSpPr>
                <a:spLocks noChangeShapeType="1"/>
              </p:cNvSpPr>
              <p:nvPr/>
            </p:nvSpPr>
            <p:spPr bwMode="auto">
              <a:xfrm flipH="1" flipV="1">
                <a:off x="5963340" y="2352519"/>
                <a:ext cx="2143003" cy="127678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5" name="Line 37"/>
              <p:cNvSpPr>
                <a:spLocks noChangeShapeType="1"/>
              </p:cNvSpPr>
              <p:nvPr/>
            </p:nvSpPr>
            <p:spPr bwMode="auto">
              <a:xfrm>
                <a:off x="5832108" y="2789167"/>
                <a:ext cx="2381115"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 name="Line 38"/>
              <p:cNvSpPr>
                <a:spLocks noChangeShapeType="1"/>
              </p:cNvSpPr>
              <p:nvPr/>
            </p:nvSpPr>
            <p:spPr bwMode="auto">
              <a:xfrm flipH="1">
                <a:off x="5810461" y="2789167"/>
                <a:ext cx="2424408"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7" name="Line 39"/>
              <p:cNvSpPr>
                <a:spLocks noChangeShapeType="1"/>
              </p:cNvSpPr>
              <p:nvPr/>
            </p:nvSpPr>
            <p:spPr bwMode="auto">
              <a:xfrm flipH="1">
                <a:off x="6887375" y="1806709"/>
                <a:ext cx="270581"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 name="Line 40"/>
              <p:cNvSpPr>
                <a:spLocks noChangeShapeType="1"/>
              </p:cNvSpPr>
              <p:nvPr/>
            </p:nvSpPr>
            <p:spPr bwMode="auto">
              <a:xfrm>
                <a:off x="6909021" y="1806709"/>
                <a:ext cx="208348"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 name="Line 41"/>
              <p:cNvSpPr>
                <a:spLocks noChangeShapeType="1"/>
              </p:cNvSpPr>
              <p:nvPr/>
            </p:nvSpPr>
            <p:spPr bwMode="auto">
              <a:xfrm>
                <a:off x="6661439" y="1857835"/>
                <a:ext cx="723805" cy="226614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 name="Line 42"/>
              <p:cNvSpPr>
                <a:spLocks noChangeShapeType="1"/>
              </p:cNvSpPr>
              <p:nvPr/>
            </p:nvSpPr>
            <p:spPr bwMode="auto">
              <a:xfrm flipH="1">
                <a:off x="6647910" y="1866126"/>
                <a:ext cx="749510" cy="224956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43"/>
              <p:cNvSpPr>
                <a:spLocks noChangeShapeType="1"/>
              </p:cNvSpPr>
              <p:nvPr/>
            </p:nvSpPr>
            <p:spPr bwMode="auto">
              <a:xfrm>
                <a:off x="6430092" y="1968379"/>
                <a:ext cx="1193263" cy="206993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44"/>
              <p:cNvSpPr>
                <a:spLocks noChangeShapeType="1"/>
              </p:cNvSpPr>
              <p:nvPr/>
            </p:nvSpPr>
            <p:spPr bwMode="auto">
              <a:xfrm flipH="1">
                <a:off x="6393564" y="1950416"/>
                <a:ext cx="1235203" cy="207131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 name="Line 45"/>
              <p:cNvSpPr>
                <a:spLocks noChangeShapeType="1"/>
              </p:cNvSpPr>
              <p:nvPr/>
            </p:nvSpPr>
            <p:spPr bwMode="auto">
              <a:xfrm>
                <a:off x="6225803" y="2112086"/>
                <a:ext cx="1611311" cy="176593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 name="Line 46"/>
              <p:cNvSpPr>
                <a:spLocks noChangeShapeType="1"/>
              </p:cNvSpPr>
              <p:nvPr/>
            </p:nvSpPr>
            <p:spPr bwMode="auto">
              <a:xfrm>
                <a:off x="6053984" y="2272374"/>
                <a:ext cx="1954949" cy="142739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5" name="Line 47"/>
              <p:cNvSpPr>
                <a:spLocks noChangeShapeType="1"/>
              </p:cNvSpPr>
              <p:nvPr/>
            </p:nvSpPr>
            <p:spPr bwMode="auto">
              <a:xfrm flipH="1">
                <a:off x="6032338" y="2255793"/>
                <a:ext cx="1945479" cy="146055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6" name="Line 48"/>
              <p:cNvSpPr>
                <a:spLocks noChangeShapeType="1"/>
              </p:cNvSpPr>
              <p:nvPr/>
            </p:nvSpPr>
            <p:spPr bwMode="auto">
              <a:xfrm>
                <a:off x="5925458" y="2493462"/>
                <a:ext cx="2184944" cy="99489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7" name="Line 49"/>
              <p:cNvSpPr>
                <a:spLocks noChangeShapeType="1"/>
              </p:cNvSpPr>
              <p:nvPr/>
            </p:nvSpPr>
            <p:spPr bwMode="auto">
              <a:xfrm>
                <a:off x="5859166" y="2696586"/>
                <a:ext cx="2336469" cy="59693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8" name="Line 50"/>
              <p:cNvSpPr>
                <a:spLocks noChangeShapeType="1"/>
              </p:cNvSpPr>
              <p:nvPr/>
            </p:nvSpPr>
            <p:spPr bwMode="auto">
              <a:xfrm flipH="1">
                <a:off x="5828049" y="2680005"/>
                <a:ext cx="2372997" cy="62180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9" name="Line 51"/>
              <p:cNvSpPr>
                <a:spLocks noChangeShapeType="1"/>
              </p:cNvSpPr>
              <p:nvPr/>
            </p:nvSpPr>
            <p:spPr bwMode="auto">
              <a:xfrm>
                <a:off x="5823990" y="2891420"/>
                <a:ext cx="2397350" cy="1989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0" name="Line 52"/>
              <p:cNvSpPr>
                <a:spLocks noChangeShapeType="1"/>
              </p:cNvSpPr>
              <p:nvPr/>
            </p:nvSpPr>
            <p:spPr bwMode="auto">
              <a:xfrm flipH="1">
                <a:off x="5802344" y="2899710"/>
                <a:ext cx="2440643" cy="1727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1" name="Line 53"/>
              <p:cNvSpPr>
                <a:spLocks noChangeShapeType="1"/>
              </p:cNvSpPr>
              <p:nvPr/>
            </p:nvSpPr>
            <p:spPr bwMode="auto">
              <a:xfrm flipV="1">
                <a:off x="5944399" y="2428518"/>
                <a:ext cx="2166003" cy="110681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2" name="Line 54"/>
              <p:cNvSpPr>
                <a:spLocks noChangeShapeType="1"/>
              </p:cNvSpPr>
              <p:nvPr/>
            </p:nvSpPr>
            <p:spPr bwMode="auto">
              <a:xfrm flipH="1">
                <a:off x="6185216" y="2103795"/>
                <a:ext cx="1638369" cy="177422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3" name="Oval 55"/>
              <p:cNvSpPr>
                <a:spLocks noChangeArrowheads="1"/>
              </p:cNvSpPr>
              <p:nvPr/>
            </p:nvSpPr>
            <p:spPr bwMode="auto">
              <a:xfrm>
                <a:off x="5966045" y="1957325"/>
                <a:ext cx="2129474" cy="2067168"/>
              </a:xfrm>
              <a:prstGeom prst="ellipse">
                <a:avLst/>
              </a:prstGeom>
              <a:solidFill>
                <a:srgbClr val="FFFFFF"/>
              </a:solid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34" name="Oval 56"/>
              <p:cNvSpPr>
                <a:spLocks noChangeArrowheads="1"/>
              </p:cNvSpPr>
              <p:nvPr/>
            </p:nvSpPr>
            <p:spPr bwMode="auto">
              <a:xfrm>
                <a:off x="5959281" y="1950416"/>
                <a:ext cx="2144356" cy="2079605"/>
              </a:xfrm>
              <a:prstGeom prst="ellipse">
                <a:avLst/>
              </a:prstGeom>
              <a:noFill/>
              <a:ln w="254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99" name="Oval 14"/>
            <p:cNvSpPr>
              <a:spLocks noChangeArrowheads="1"/>
            </p:cNvSpPr>
            <p:nvPr/>
          </p:nvSpPr>
          <p:spPr bwMode="auto">
            <a:xfrm>
              <a:off x="6859657" y="2403995"/>
              <a:ext cx="1363729" cy="1019766"/>
            </a:xfrm>
            <a:prstGeom prst="ellipse">
              <a:avLst/>
            </a:prstGeom>
            <a:noFill/>
            <a:ln w="12700">
              <a:solidFill>
                <a:schemeClr val="bg2"/>
              </a:solidFill>
              <a:round/>
              <a:headEnd/>
              <a:tailEnd/>
            </a:ln>
            <a:effectLst/>
          </p:spPr>
          <p:txBody>
            <a:bodyPr wrap="none" anchor="ctr"/>
            <a:lstStyle/>
            <a:p>
              <a:endParaRPr lang="en-GB"/>
            </a:p>
          </p:txBody>
        </p:sp>
        <p:sp>
          <p:nvSpPr>
            <p:cNvPr id="100" name="Line 17"/>
            <p:cNvSpPr>
              <a:spLocks noChangeShapeType="1"/>
            </p:cNvSpPr>
            <p:nvPr/>
          </p:nvSpPr>
          <p:spPr bwMode="auto">
            <a:xfrm flipH="1">
              <a:off x="7209970" y="2352519"/>
              <a:ext cx="1318665" cy="1698731"/>
            </a:xfrm>
            <a:prstGeom prst="line">
              <a:avLst/>
            </a:prstGeom>
            <a:noFill/>
            <a:ln w="28575">
              <a:solidFill>
                <a:srgbClr val="FFC000"/>
              </a:solidFill>
              <a:round/>
              <a:headEnd type="triangle" w="med" len="med"/>
              <a:tailEnd type="triangle" w="med" len="med"/>
            </a:ln>
            <a:effectLst/>
          </p:spPr>
          <p:txBody>
            <a:bodyPr wrap="none" anchor="ctr"/>
            <a:lstStyle/>
            <a:p>
              <a:endParaRPr lang="en-GB"/>
            </a:p>
          </p:txBody>
        </p:sp>
        <p:sp>
          <p:nvSpPr>
            <p:cNvPr id="101" name="Oval 20"/>
            <p:cNvSpPr>
              <a:spLocks noChangeArrowheads="1"/>
            </p:cNvSpPr>
            <p:nvPr/>
          </p:nvSpPr>
          <p:spPr bwMode="auto">
            <a:xfrm>
              <a:off x="7863400" y="3030793"/>
              <a:ext cx="146114" cy="167198"/>
            </a:xfrm>
            <a:prstGeom prst="ellipse">
              <a:avLst/>
            </a:prstGeom>
            <a:solidFill>
              <a:schemeClr val="tx1"/>
            </a:solidFill>
            <a:ln w="12700">
              <a:noFill/>
              <a:round/>
              <a:headEnd/>
              <a:tailEnd/>
            </a:ln>
            <a:effectLst/>
          </p:spPr>
          <p:txBody>
            <a:bodyPr wrap="none" anchor="ctr"/>
            <a:lstStyle/>
            <a:p>
              <a:endParaRPr lang="en-GB"/>
            </a:p>
          </p:txBody>
        </p:sp>
        <p:sp>
          <p:nvSpPr>
            <p:cNvPr id="104" name="Line 17"/>
            <p:cNvSpPr>
              <a:spLocks noChangeShapeType="1"/>
            </p:cNvSpPr>
            <p:nvPr/>
          </p:nvSpPr>
          <p:spPr bwMode="auto">
            <a:xfrm flipH="1">
              <a:off x="7066149" y="2621341"/>
              <a:ext cx="445862" cy="1044387"/>
            </a:xfrm>
            <a:prstGeom prst="line">
              <a:avLst/>
            </a:prstGeom>
            <a:noFill/>
            <a:ln w="28575">
              <a:solidFill>
                <a:srgbClr val="FFC000"/>
              </a:solidFill>
              <a:round/>
              <a:headEnd type="triangle" w="med" len="med"/>
              <a:tailEnd type="triangle" w="med" len="med"/>
            </a:ln>
            <a:effectLst/>
          </p:spPr>
          <p:txBody>
            <a:bodyPr wrap="none" anchor="ctr"/>
            <a:lstStyle/>
            <a:p>
              <a:endParaRPr lang="en-GB"/>
            </a:p>
          </p:txBody>
        </p:sp>
        <p:sp>
          <p:nvSpPr>
            <p:cNvPr id="105" name="Oval 20"/>
            <p:cNvSpPr>
              <a:spLocks noChangeArrowheads="1"/>
            </p:cNvSpPr>
            <p:nvPr/>
          </p:nvSpPr>
          <p:spPr bwMode="auto">
            <a:xfrm>
              <a:off x="7209971" y="3063956"/>
              <a:ext cx="146114" cy="167198"/>
            </a:xfrm>
            <a:prstGeom prst="ellipse">
              <a:avLst/>
            </a:prstGeom>
            <a:solidFill>
              <a:schemeClr val="tx1"/>
            </a:solidFill>
            <a:ln w="12700">
              <a:noFill/>
              <a:round/>
              <a:headEnd/>
              <a:tailEnd/>
            </a:ln>
            <a:effectLst/>
          </p:spPr>
          <p:txBody>
            <a:bodyPr wrap="none" anchor="ctr"/>
            <a:lstStyle/>
            <a:p>
              <a:endParaRPr lang="en-GB"/>
            </a:p>
          </p:txBody>
        </p:sp>
      </p:grpSp>
      <p:grpSp>
        <p:nvGrpSpPr>
          <p:cNvPr id="3" name="Group 2"/>
          <p:cNvGrpSpPr/>
          <p:nvPr/>
        </p:nvGrpSpPr>
        <p:grpSpPr>
          <a:xfrm>
            <a:off x="571400" y="1624814"/>
            <a:ext cx="2440643" cy="2384982"/>
            <a:chOff x="571400" y="1475369"/>
            <a:chExt cx="2440643" cy="2384982"/>
          </a:xfrm>
        </p:grpSpPr>
        <p:grpSp>
          <p:nvGrpSpPr>
            <p:cNvPr id="148" name="Group 147"/>
            <p:cNvGrpSpPr/>
            <p:nvPr/>
          </p:nvGrpSpPr>
          <p:grpSpPr>
            <a:xfrm>
              <a:off x="571400" y="1475369"/>
              <a:ext cx="2440643" cy="2384982"/>
              <a:chOff x="5802344" y="1798418"/>
              <a:chExt cx="2440643" cy="2384982"/>
            </a:xfrm>
          </p:grpSpPr>
          <p:grpSp>
            <p:nvGrpSpPr>
              <p:cNvPr id="158" name="Group 18"/>
              <p:cNvGrpSpPr>
                <a:grpSpLocks/>
              </p:cNvGrpSpPr>
              <p:nvPr/>
            </p:nvGrpSpPr>
            <p:grpSpPr bwMode="auto">
              <a:xfrm>
                <a:off x="5814520" y="1798418"/>
                <a:ext cx="2424408" cy="2384982"/>
                <a:chOff x="389" y="1918"/>
                <a:chExt cx="1792" cy="1726"/>
              </a:xfrm>
              <a:solidFill>
                <a:srgbClr val="FF00FF"/>
              </a:solidFill>
            </p:grpSpPr>
            <p:grpSp>
              <p:nvGrpSpPr>
                <p:cNvPr id="185" name="Group 19"/>
                <p:cNvGrpSpPr>
                  <a:grpSpLocks/>
                </p:cNvGrpSpPr>
                <p:nvPr/>
              </p:nvGrpSpPr>
              <p:grpSpPr bwMode="auto">
                <a:xfrm>
                  <a:off x="389" y="1918"/>
                  <a:ext cx="1792" cy="1726"/>
                  <a:chOff x="389" y="1918"/>
                  <a:chExt cx="1792" cy="1726"/>
                </a:xfrm>
                <a:grpFill/>
              </p:grpSpPr>
              <p:sp>
                <p:nvSpPr>
                  <p:cNvPr id="194" name="Oval 20"/>
                  <p:cNvSpPr>
                    <a:spLocks noChangeArrowheads="1"/>
                  </p:cNvSpPr>
                  <p:nvPr/>
                </p:nvSpPr>
                <p:spPr bwMode="auto">
                  <a:xfrm>
                    <a:off x="394" y="1928"/>
                    <a:ext cx="1782" cy="1711"/>
                  </a:xfrm>
                  <a:prstGeom prst="ellipse">
                    <a:avLst/>
                  </a:prstGeom>
                  <a:grp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5" name="Oval 21"/>
                  <p:cNvSpPr>
                    <a:spLocks noChangeArrowheads="1"/>
                  </p:cNvSpPr>
                  <p:nvPr/>
                </p:nvSpPr>
                <p:spPr bwMode="auto">
                  <a:xfrm>
                    <a:off x="389" y="1924"/>
                    <a:ext cx="1792" cy="1720"/>
                  </a:xfrm>
                  <a:prstGeom prst="ellips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6" name="Line 22"/>
                  <p:cNvSpPr>
                    <a:spLocks noChangeShapeType="1"/>
                  </p:cNvSpPr>
                  <p:nvPr/>
                </p:nvSpPr>
                <p:spPr bwMode="auto">
                  <a:xfrm>
                    <a:off x="1280" y="1918"/>
                    <a:ext cx="0" cy="172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86" name="Group 23"/>
                <p:cNvGrpSpPr>
                  <a:grpSpLocks/>
                </p:cNvGrpSpPr>
                <p:nvPr/>
              </p:nvGrpSpPr>
              <p:grpSpPr bwMode="auto">
                <a:xfrm>
                  <a:off x="389" y="2175"/>
                  <a:ext cx="1792" cy="1193"/>
                  <a:chOff x="389" y="2175"/>
                  <a:chExt cx="1792" cy="1193"/>
                </a:xfrm>
                <a:grpFill/>
              </p:grpSpPr>
              <p:sp>
                <p:nvSpPr>
                  <p:cNvPr id="189" name="Line 24"/>
                  <p:cNvSpPr>
                    <a:spLocks noChangeShapeType="1"/>
                  </p:cNvSpPr>
                  <p:nvPr/>
                </p:nvSpPr>
                <p:spPr bwMode="auto">
                  <a:xfrm>
                    <a:off x="389" y="2781"/>
                    <a:ext cx="1792" cy="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0" name="Line 25"/>
                  <p:cNvSpPr>
                    <a:spLocks noChangeShapeType="1"/>
                  </p:cNvSpPr>
                  <p:nvPr/>
                </p:nvSpPr>
                <p:spPr bwMode="auto">
                  <a:xfrm flipH="1">
                    <a:off x="607" y="2175"/>
                    <a:ext cx="1343" cy="1187"/>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1" name="Line 26"/>
                  <p:cNvSpPr>
                    <a:spLocks noChangeShapeType="1"/>
                  </p:cNvSpPr>
                  <p:nvPr/>
                </p:nvSpPr>
                <p:spPr bwMode="auto">
                  <a:xfrm>
                    <a:off x="630" y="2212"/>
                    <a:ext cx="1330" cy="115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2" name="Line 27"/>
                  <p:cNvSpPr>
                    <a:spLocks noChangeShapeType="1"/>
                  </p:cNvSpPr>
                  <p:nvPr/>
                </p:nvSpPr>
                <p:spPr bwMode="auto">
                  <a:xfrm flipH="1">
                    <a:off x="429" y="2470"/>
                    <a:ext cx="1705" cy="60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3" name="Line 28"/>
                  <p:cNvSpPr>
                    <a:spLocks noChangeShapeType="1"/>
                  </p:cNvSpPr>
                  <p:nvPr/>
                </p:nvSpPr>
                <p:spPr bwMode="auto">
                  <a:xfrm>
                    <a:off x="445" y="2501"/>
                    <a:ext cx="1680" cy="56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87" name="Line 29"/>
                <p:cNvSpPr>
                  <a:spLocks noChangeShapeType="1"/>
                </p:cNvSpPr>
                <p:nvPr/>
              </p:nvSpPr>
              <p:spPr bwMode="auto">
                <a:xfrm>
                  <a:off x="933" y="1998"/>
                  <a:ext cx="697" cy="1578"/>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8" name="Line 30"/>
                <p:cNvSpPr>
                  <a:spLocks noChangeShapeType="1"/>
                </p:cNvSpPr>
                <p:nvPr/>
              </p:nvSpPr>
              <p:spPr bwMode="auto">
                <a:xfrm flipH="1">
                  <a:off x="911" y="1985"/>
                  <a:ext cx="731" cy="157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59" name="Line 31"/>
              <p:cNvSpPr>
                <a:spLocks noChangeShapeType="1"/>
              </p:cNvSpPr>
              <p:nvPr/>
            </p:nvSpPr>
            <p:spPr bwMode="auto">
              <a:xfrm>
                <a:off x="6311037" y="2036087"/>
                <a:ext cx="1423257" cy="19262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0" name="Line 32"/>
              <p:cNvSpPr>
                <a:spLocks noChangeShapeType="1"/>
              </p:cNvSpPr>
              <p:nvPr/>
            </p:nvSpPr>
            <p:spPr bwMode="auto">
              <a:xfrm flipH="1">
                <a:off x="6279920" y="2026415"/>
                <a:ext cx="1466550" cy="19276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1" name="Line 33"/>
              <p:cNvSpPr>
                <a:spLocks noChangeShapeType="1"/>
              </p:cNvSpPr>
              <p:nvPr/>
            </p:nvSpPr>
            <p:spPr bwMode="auto">
              <a:xfrm>
                <a:off x="6791318" y="1841254"/>
                <a:ext cx="464047"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2" name="Line 34"/>
              <p:cNvSpPr>
                <a:spLocks noChangeShapeType="1"/>
              </p:cNvSpPr>
              <p:nvPr/>
            </p:nvSpPr>
            <p:spPr bwMode="auto">
              <a:xfrm flipH="1">
                <a:off x="6769672" y="1841254"/>
                <a:ext cx="507340"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3" name="Line 35"/>
              <p:cNvSpPr>
                <a:spLocks noChangeShapeType="1"/>
              </p:cNvSpPr>
              <p:nvPr/>
            </p:nvSpPr>
            <p:spPr bwMode="auto">
              <a:xfrm flipV="1">
                <a:off x="5994457" y="2317974"/>
                <a:ext cx="2046947" cy="13279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4" name="Line 36"/>
              <p:cNvSpPr>
                <a:spLocks noChangeShapeType="1"/>
              </p:cNvSpPr>
              <p:nvPr/>
            </p:nvSpPr>
            <p:spPr bwMode="auto">
              <a:xfrm flipH="1" flipV="1">
                <a:off x="5963340" y="2352519"/>
                <a:ext cx="2143003" cy="127678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5" name="Line 37"/>
              <p:cNvSpPr>
                <a:spLocks noChangeShapeType="1"/>
              </p:cNvSpPr>
              <p:nvPr/>
            </p:nvSpPr>
            <p:spPr bwMode="auto">
              <a:xfrm>
                <a:off x="5832108" y="2789167"/>
                <a:ext cx="2381115"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6" name="Line 38"/>
              <p:cNvSpPr>
                <a:spLocks noChangeShapeType="1"/>
              </p:cNvSpPr>
              <p:nvPr/>
            </p:nvSpPr>
            <p:spPr bwMode="auto">
              <a:xfrm flipH="1">
                <a:off x="5810461" y="2789167"/>
                <a:ext cx="2424408"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7" name="Line 39"/>
              <p:cNvSpPr>
                <a:spLocks noChangeShapeType="1"/>
              </p:cNvSpPr>
              <p:nvPr/>
            </p:nvSpPr>
            <p:spPr bwMode="auto">
              <a:xfrm flipH="1">
                <a:off x="6887375" y="1806709"/>
                <a:ext cx="270581"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8" name="Line 40"/>
              <p:cNvSpPr>
                <a:spLocks noChangeShapeType="1"/>
              </p:cNvSpPr>
              <p:nvPr/>
            </p:nvSpPr>
            <p:spPr bwMode="auto">
              <a:xfrm>
                <a:off x="6909021" y="1806709"/>
                <a:ext cx="208348"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9" name="Line 41"/>
              <p:cNvSpPr>
                <a:spLocks noChangeShapeType="1"/>
              </p:cNvSpPr>
              <p:nvPr/>
            </p:nvSpPr>
            <p:spPr bwMode="auto">
              <a:xfrm>
                <a:off x="6661439" y="1857835"/>
                <a:ext cx="723805" cy="226614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0" name="Line 42"/>
              <p:cNvSpPr>
                <a:spLocks noChangeShapeType="1"/>
              </p:cNvSpPr>
              <p:nvPr/>
            </p:nvSpPr>
            <p:spPr bwMode="auto">
              <a:xfrm flipH="1">
                <a:off x="6647910" y="1866126"/>
                <a:ext cx="749510" cy="224956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1" name="Line 43"/>
              <p:cNvSpPr>
                <a:spLocks noChangeShapeType="1"/>
              </p:cNvSpPr>
              <p:nvPr/>
            </p:nvSpPr>
            <p:spPr bwMode="auto">
              <a:xfrm>
                <a:off x="6430092" y="1968379"/>
                <a:ext cx="1193263" cy="206993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2" name="Line 44"/>
              <p:cNvSpPr>
                <a:spLocks noChangeShapeType="1"/>
              </p:cNvSpPr>
              <p:nvPr/>
            </p:nvSpPr>
            <p:spPr bwMode="auto">
              <a:xfrm flipH="1">
                <a:off x="6393564" y="1950416"/>
                <a:ext cx="1235203" cy="207131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3" name="Line 45"/>
              <p:cNvSpPr>
                <a:spLocks noChangeShapeType="1"/>
              </p:cNvSpPr>
              <p:nvPr/>
            </p:nvSpPr>
            <p:spPr bwMode="auto">
              <a:xfrm>
                <a:off x="6225803" y="2112086"/>
                <a:ext cx="1611311" cy="176593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4" name="Line 46"/>
              <p:cNvSpPr>
                <a:spLocks noChangeShapeType="1"/>
              </p:cNvSpPr>
              <p:nvPr/>
            </p:nvSpPr>
            <p:spPr bwMode="auto">
              <a:xfrm>
                <a:off x="6053984" y="2272374"/>
                <a:ext cx="1954949" cy="142739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5" name="Line 47"/>
              <p:cNvSpPr>
                <a:spLocks noChangeShapeType="1"/>
              </p:cNvSpPr>
              <p:nvPr/>
            </p:nvSpPr>
            <p:spPr bwMode="auto">
              <a:xfrm flipH="1">
                <a:off x="6032338" y="2255793"/>
                <a:ext cx="1945479" cy="146055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6" name="Line 48"/>
              <p:cNvSpPr>
                <a:spLocks noChangeShapeType="1"/>
              </p:cNvSpPr>
              <p:nvPr/>
            </p:nvSpPr>
            <p:spPr bwMode="auto">
              <a:xfrm>
                <a:off x="5925458" y="2493462"/>
                <a:ext cx="2184944" cy="99489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7" name="Line 49"/>
              <p:cNvSpPr>
                <a:spLocks noChangeShapeType="1"/>
              </p:cNvSpPr>
              <p:nvPr/>
            </p:nvSpPr>
            <p:spPr bwMode="auto">
              <a:xfrm>
                <a:off x="5859166" y="2696586"/>
                <a:ext cx="2336469" cy="59693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8" name="Line 50"/>
              <p:cNvSpPr>
                <a:spLocks noChangeShapeType="1"/>
              </p:cNvSpPr>
              <p:nvPr/>
            </p:nvSpPr>
            <p:spPr bwMode="auto">
              <a:xfrm flipH="1">
                <a:off x="5828049" y="2680005"/>
                <a:ext cx="2372997" cy="62180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9" name="Line 51"/>
              <p:cNvSpPr>
                <a:spLocks noChangeShapeType="1"/>
              </p:cNvSpPr>
              <p:nvPr/>
            </p:nvSpPr>
            <p:spPr bwMode="auto">
              <a:xfrm>
                <a:off x="5823990" y="2891420"/>
                <a:ext cx="2397350" cy="1989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0" name="Line 52"/>
              <p:cNvSpPr>
                <a:spLocks noChangeShapeType="1"/>
              </p:cNvSpPr>
              <p:nvPr/>
            </p:nvSpPr>
            <p:spPr bwMode="auto">
              <a:xfrm flipH="1">
                <a:off x="5802344" y="2899710"/>
                <a:ext cx="2440643" cy="1727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 name="Line 53"/>
              <p:cNvSpPr>
                <a:spLocks noChangeShapeType="1"/>
              </p:cNvSpPr>
              <p:nvPr/>
            </p:nvSpPr>
            <p:spPr bwMode="auto">
              <a:xfrm flipV="1">
                <a:off x="5944399" y="2428518"/>
                <a:ext cx="2166003" cy="110681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2" name="Line 54"/>
              <p:cNvSpPr>
                <a:spLocks noChangeShapeType="1"/>
              </p:cNvSpPr>
              <p:nvPr/>
            </p:nvSpPr>
            <p:spPr bwMode="auto">
              <a:xfrm flipH="1">
                <a:off x="6185216" y="2103795"/>
                <a:ext cx="1638369" cy="177422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 name="Oval 55"/>
              <p:cNvSpPr>
                <a:spLocks noChangeArrowheads="1"/>
              </p:cNvSpPr>
              <p:nvPr/>
            </p:nvSpPr>
            <p:spPr bwMode="auto">
              <a:xfrm>
                <a:off x="5966045" y="1957325"/>
                <a:ext cx="2129474" cy="2067168"/>
              </a:xfrm>
              <a:prstGeom prst="ellipse">
                <a:avLst/>
              </a:prstGeom>
              <a:solidFill>
                <a:srgbClr val="FFFFFF"/>
              </a:solid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4" name="Oval 56"/>
              <p:cNvSpPr>
                <a:spLocks noChangeArrowheads="1"/>
              </p:cNvSpPr>
              <p:nvPr/>
            </p:nvSpPr>
            <p:spPr bwMode="auto">
              <a:xfrm>
                <a:off x="5959281" y="1950416"/>
                <a:ext cx="2144356" cy="2079605"/>
              </a:xfrm>
              <a:prstGeom prst="ellipse">
                <a:avLst/>
              </a:prstGeom>
              <a:noFill/>
              <a:ln w="254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49" name="Oval 14"/>
            <p:cNvSpPr>
              <a:spLocks noChangeArrowheads="1"/>
            </p:cNvSpPr>
            <p:nvPr/>
          </p:nvSpPr>
          <p:spPr bwMode="auto">
            <a:xfrm>
              <a:off x="1054889" y="2254550"/>
              <a:ext cx="1363729" cy="1019766"/>
            </a:xfrm>
            <a:prstGeom prst="ellipse">
              <a:avLst/>
            </a:prstGeom>
            <a:noFill/>
            <a:ln w="12700">
              <a:solidFill>
                <a:schemeClr val="bg2"/>
              </a:solidFill>
              <a:round/>
              <a:headEnd/>
              <a:tailEnd/>
            </a:ln>
            <a:effectLst/>
          </p:spPr>
          <p:txBody>
            <a:bodyPr wrap="none" anchor="ctr"/>
            <a:lstStyle/>
            <a:p>
              <a:endParaRPr lang="en-GB"/>
            </a:p>
          </p:txBody>
        </p:sp>
        <p:sp>
          <p:nvSpPr>
            <p:cNvPr id="154" name="Line 17"/>
            <p:cNvSpPr>
              <a:spLocks noChangeShapeType="1"/>
            </p:cNvSpPr>
            <p:nvPr/>
          </p:nvSpPr>
          <p:spPr bwMode="auto">
            <a:xfrm flipH="1">
              <a:off x="1285233" y="1652240"/>
              <a:ext cx="665631" cy="1864044"/>
            </a:xfrm>
            <a:prstGeom prst="line">
              <a:avLst/>
            </a:prstGeom>
            <a:noFill/>
            <a:ln w="28575">
              <a:solidFill>
                <a:srgbClr val="FFC000"/>
              </a:solidFill>
              <a:round/>
              <a:headEnd type="triangle" w="med" len="med"/>
              <a:tailEnd type="triangle" w="med" len="med"/>
            </a:ln>
            <a:effectLst/>
          </p:spPr>
          <p:txBody>
            <a:bodyPr wrap="none" anchor="ctr"/>
            <a:lstStyle/>
            <a:p>
              <a:endParaRPr lang="en-GB"/>
            </a:p>
          </p:txBody>
        </p:sp>
        <p:sp>
          <p:nvSpPr>
            <p:cNvPr id="155" name="Oval 20"/>
            <p:cNvSpPr>
              <a:spLocks noChangeArrowheads="1"/>
            </p:cNvSpPr>
            <p:nvPr/>
          </p:nvSpPr>
          <p:spPr bwMode="auto">
            <a:xfrm>
              <a:off x="1405203" y="2914511"/>
              <a:ext cx="146114" cy="167198"/>
            </a:xfrm>
            <a:prstGeom prst="ellipse">
              <a:avLst/>
            </a:prstGeom>
            <a:solidFill>
              <a:schemeClr val="tx1"/>
            </a:solidFill>
            <a:ln w="12700">
              <a:noFill/>
              <a:round/>
              <a:headEnd/>
              <a:tailEnd/>
            </a:ln>
            <a:effectLst/>
          </p:spPr>
          <p:txBody>
            <a:bodyPr wrap="none" anchor="ctr"/>
            <a:lstStyle/>
            <a:p>
              <a:endParaRPr lang="en-GB"/>
            </a:p>
          </p:txBody>
        </p:sp>
      </p:grpSp>
      <p:sp>
        <p:nvSpPr>
          <p:cNvPr id="15" name="Title 14"/>
          <p:cNvSpPr>
            <a:spLocks noGrp="1"/>
          </p:cNvSpPr>
          <p:nvPr>
            <p:ph type="title"/>
          </p:nvPr>
        </p:nvSpPr>
        <p:spPr/>
        <p:txBody>
          <a:bodyPr/>
          <a:lstStyle/>
          <a:p>
            <a:r>
              <a:rPr lang="en-AU" altLang="en-AU" dirty="0"/>
              <a:t>Types of PET coincidences</a:t>
            </a:r>
            <a:br>
              <a:rPr lang="en-AU" altLang="en-AU" dirty="0"/>
            </a:br>
            <a:endParaRPr lang="en-GB" dirty="0"/>
          </a:p>
        </p:txBody>
      </p:sp>
      <p:sp>
        <p:nvSpPr>
          <p:cNvPr id="17" name="TextBox 16"/>
          <p:cNvSpPr txBox="1"/>
          <p:nvPr/>
        </p:nvSpPr>
        <p:spPr>
          <a:xfrm>
            <a:off x="672844" y="4256746"/>
            <a:ext cx="2074029" cy="369332"/>
          </a:xfrm>
          <a:prstGeom prst="rect">
            <a:avLst/>
          </a:prstGeom>
          <a:noFill/>
        </p:spPr>
        <p:txBody>
          <a:bodyPr wrap="none" rtlCol="0">
            <a:spAutoFit/>
          </a:bodyPr>
          <a:lstStyle/>
          <a:p>
            <a:pPr algn="ctr"/>
            <a:r>
              <a:rPr lang="en-GB" dirty="0"/>
              <a:t>True (</a:t>
            </a:r>
            <a:r>
              <a:rPr lang="en-GB" dirty="0" err="1"/>
              <a:t>unscattered</a:t>
            </a:r>
            <a:r>
              <a:rPr lang="en-GB" dirty="0"/>
              <a:t>)</a:t>
            </a:r>
          </a:p>
        </p:txBody>
      </p:sp>
      <p:sp>
        <p:nvSpPr>
          <p:cNvPr id="206" name="TextBox 205"/>
          <p:cNvSpPr txBox="1"/>
          <p:nvPr/>
        </p:nvSpPr>
        <p:spPr>
          <a:xfrm>
            <a:off x="3868406" y="4282349"/>
            <a:ext cx="1172117" cy="369332"/>
          </a:xfrm>
          <a:prstGeom prst="rect">
            <a:avLst/>
          </a:prstGeom>
          <a:noFill/>
        </p:spPr>
        <p:txBody>
          <a:bodyPr wrap="none" rtlCol="0">
            <a:spAutoFit/>
          </a:bodyPr>
          <a:lstStyle/>
          <a:p>
            <a:pPr algn="ctr"/>
            <a:r>
              <a:rPr lang="en-GB" dirty="0"/>
              <a:t>Scattered</a:t>
            </a:r>
          </a:p>
        </p:txBody>
      </p:sp>
      <p:sp>
        <p:nvSpPr>
          <p:cNvPr id="207" name="TextBox 206"/>
          <p:cNvSpPr txBox="1"/>
          <p:nvPr/>
        </p:nvSpPr>
        <p:spPr>
          <a:xfrm>
            <a:off x="6585563" y="4254762"/>
            <a:ext cx="1394934" cy="646331"/>
          </a:xfrm>
          <a:prstGeom prst="rect">
            <a:avLst/>
          </a:prstGeom>
          <a:noFill/>
        </p:spPr>
        <p:txBody>
          <a:bodyPr wrap="none" rtlCol="0">
            <a:spAutoFit/>
          </a:bodyPr>
          <a:lstStyle/>
          <a:p>
            <a:pPr algn="ctr"/>
            <a:r>
              <a:rPr lang="en-GB" dirty="0"/>
              <a:t>Accidental</a:t>
            </a:r>
            <a:br>
              <a:rPr lang="en-GB" dirty="0"/>
            </a:br>
            <a:r>
              <a:rPr lang="en-GB" dirty="0"/>
              <a:t>or “random”</a:t>
            </a:r>
          </a:p>
        </p:txBody>
      </p:sp>
      <p:sp>
        <p:nvSpPr>
          <p:cNvPr id="18" name="TextBox 17"/>
          <p:cNvSpPr txBox="1"/>
          <p:nvPr/>
        </p:nvSpPr>
        <p:spPr>
          <a:xfrm>
            <a:off x="248165" y="4871421"/>
            <a:ext cx="4397422" cy="1477328"/>
          </a:xfrm>
          <a:prstGeom prst="rect">
            <a:avLst/>
          </a:prstGeom>
          <a:noFill/>
        </p:spPr>
        <p:txBody>
          <a:bodyPr wrap="none" rtlCol="0">
            <a:spAutoFit/>
          </a:bodyPr>
          <a:lstStyle/>
          <a:p>
            <a:r>
              <a:rPr lang="en-GB" b="1" dirty="0"/>
              <a:t>Measured data:</a:t>
            </a:r>
          </a:p>
          <a:p>
            <a:endParaRPr lang="en-GB" b="1" dirty="0"/>
          </a:p>
          <a:p>
            <a:r>
              <a:rPr lang="en-GB" dirty="0"/>
              <a:t>“Prompts” = Trues + Scatters + </a:t>
            </a:r>
            <a:r>
              <a:rPr lang="en-GB" dirty="0" err="1"/>
              <a:t>Randoms</a:t>
            </a:r>
            <a:endParaRPr lang="en-GB" dirty="0"/>
          </a:p>
          <a:p>
            <a:endParaRPr lang="en-GB" dirty="0"/>
          </a:p>
          <a:p>
            <a:r>
              <a:rPr lang="en-GB" dirty="0"/>
              <a:t>P =T +S +R</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CB9ABBDD-BAF3-FEFA-F56D-F73920E2D660}"/>
                  </a:ext>
                </a:extLst>
              </p:cNvPr>
              <p:cNvSpPr txBox="1"/>
              <p:nvPr/>
            </p:nvSpPr>
            <p:spPr>
              <a:xfrm>
                <a:off x="4677074" y="4862705"/>
                <a:ext cx="3636701" cy="923330"/>
              </a:xfrm>
              <a:prstGeom prst="rect">
                <a:avLst/>
              </a:prstGeom>
              <a:noFill/>
            </p:spPr>
            <p:txBody>
              <a:bodyPr wrap="none" rtlCol="0">
                <a:spAutoFit/>
              </a:bodyPr>
              <a:lstStyle/>
              <a:p>
                <a:r>
                  <a:rPr lang="en-GB" b="1" dirty="0"/>
                  <a:t>Acquisition model:</a:t>
                </a:r>
              </a:p>
              <a:p>
                <a:endParaRPr lang="en-GB" b="1" dirty="0"/>
              </a:p>
              <a:p>
                <a:r>
                  <a:rPr lang="en-GB" dirty="0"/>
                  <a:t>“Prompts” = </a:t>
                </a:r>
                <a14:m>
                  <m:oMath xmlns:m="http://schemas.openxmlformats.org/officeDocument/2006/math">
                    <m:r>
                      <a:rPr lang="en-GB" b="0" i="1" smtClean="0">
                        <a:latin typeface="Cambria Math" panose="02040503050406030204" pitchFamily="18" charset="0"/>
                      </a:rPr>
                      <m:t>𝑦</m:t>
                    </m:r>
                    <m:r>
                      <a:rPr lang="en-GB" b="0" i="1" smtClean="0">
                        <a:latin typeface="Cambria Math" panose="02040503050406030204" pitchFamily="18" charset="0"/>
                      </a:rPr>
                      <m:t> </m:t>
                    </m:r>
                  </m:oMath>
                </a14:m>
                <a:r>
                  <a:rPr lang="en-GB" dirty="0"/>
                  <a:t>= </a:t>
                </a:r>
                <a14:m>
                  <m:oMath xmlns:m="http://schemas.openxmlformats.org/officeDocument/2006/math">
                    <m:r>
                      <a:rPr lang="en-GB" b="0" i="1" smtClean="0">
                        <a:latin typeface="Cambria Math" panose="02040503050406030204" pitchFamily="18" charset="0"/>
                      </a:rPr>
                      <m:t>𝑃</m:t>
                    </m:r>
                    <m:r>
                      <a:rPr lang="en-GB" b="0" i="1" smtClean="0">
                        <a:latin typeface="Cambria Math" panose="02040503050406030204" pitchFamily="18" charset="0"/>
                      </a:rPr>
                      <m:t> </m:t>
                    </m:r>
                    <m:r>
                      <a:rPr lang="en-GB" b="0" i="1" smtClean="0">
                        <a:latin typeface="Cambria Math" panose="02040503050406030204" pitchFamily="18" charset="0"/>
                      </a:rPr>
                      <m:t>𝜆</m:t>
                    </m:r>
                  </m:oMath>
                </a14:m>
                <a:r>
                  <a:rPr lang="en-GB" dirty="0"/>
                  <a:t> + background</a:t>
                </a:r>
              </a:p>
            </p:txBody>
          </p:sp>
        </mc:Choice>
        <mc:Fallback xmlns="">
          <p:sp>
            <p:nvSpPr>
              <p:cNvPr id="5" name="TextBox 4">
                <a:extLst>
                  <a:ext uri="{FF2B5EF4-FFF2-40B4-BE49-F238E27FC236}">
                    <a16:creationId xmlns:a16="http://schemas.microsoft.com/office/drawing/2014/main" id="{CB9ABBDD-BAF3-FEFA-F56D-F73920E2D660}"/>
                  </a:ext>
                </a:extLst>
              </p:cNvPr>
              <p:cNvSpPr txBox="1">
                <a:spLocks noRot="1" noChangeAspect="1" noMove="1" noResize="1" noEditPoints="1" noAdjustHandles="1" noChangeArrowheads="1" noChangeShapeType="1" noTextEdit="1"/>
              </p:cNvSpPr>
              <p:nvPr/>
            </p:nvSpPr>
            <p:spPr>
              <a:xfrm>
                <a:off x="4677074" y="4862705"/>
                <a:ext cx="3636701" cy="923330"/>
              </a:xfrm>
              <a:prstGeom prst="rect">
                <a:avLst/>
              </a:prstGeom>
              <a:blipFill>
                <a:blip r:embed="rId3"/>
                <a:stretch>
                  <a:fillRect l="-1340" t="-3974" r="-838" b="-9934"/>
                </a:stretch>
              </a:blipFill>
            </p:spPr>
            <p:txBody>
              <a:bodyPr/>
              <a:lstStyle/>
              <a:p>
                <a:r>
                  <a:rPr lang="en-GB">
                    <a:noFill/>
                  </a:rPr>
                  <a:t> </a:t>
                </a:r>
              </a:p>
            </p:txBody>
          </p:sp>
        </mc:Fallback>
      </mc:AlternateContent>
    </p:spTree>
    <p:extLst>
      <p:ext uri="{BB962C8B-B14F-4D97-AF65-F5344CB8AC3E}">
        <p14:creationId xmlns:p14="http://schemas.microsoft.com/office/powerpoint/2010/main" val="4148166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206" grpId="0"/>
      <p:bldP spid="207" grpId="0"/>
      <p:bldP spid="18"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Analytic Algorithms</a:t>
            </a:r>
          </a:p>
          <a:p>
            <a:endParaRPr lang="en-GB" dirty="0"/>
          </a:p>
          <a:p>
            <a:r>
              <a:rPr lang="en-GB" dirty="0"/>
              <a:t>Iterative Algorithms</a:t>
            </a:r>
          </a:p>
          <a:p>
            <a:pPr lvl="1"/>
            <a:r>
              <a:rPr lang="en-GB" dirty="0"/>
              <a:t>Forward Model</a:t>
            </a:r>
          </a:p>
          <a:p>
            <a:pPr lvl="1"/>
            <a:r>
              <a:rPr lang="en-GB" dirty="0"/>
              <a:t>Goodness-of-fit: Maximum Likelihood</a:t>
            </a:r>
          </a:p>
          <a:p>
            <a:pPr lvl="1"/>
            <a:r>
              <a:rPr lang="en-GB" dirty="0"/>
              <a:t>Example algorithms</a:t>
            </a:r>
          </a:p>
          <a:p>
            <a:endParaRPr lang="en-GB" dirty="0"/>
          </a:p>
          <a:p>
            <a:r>
              <a:rPr lang="en-GB" dirty="0"/>
              <a:t>Noise characteristics in image reconstruction</a:t>
            </a:r>
          </a:p>
        </p:txBody>
      </p:sp>
      <p:sp>
        <p:nvSpPr>
          <p:cNvPr id="4" name="Left Arrow 3"/>
          <p:cNvSpPr/>
          <p:nvPr/>
        </p:nvSpPr>
        <p:spPr>
          <a:xfrm>
            <a:off x="7550150" y="3311071"/>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9495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What is a good fit?</a:t>
            </a:r>
          </a:p>
        </p:txBody>
      </p:sp>
      <p:sp>
        <p:nvSpPr>
          <p:cNvPr id="3" name="Content Placeholder 2"/>
          <p:cNvSpPr>
            <a:spLocks noGrp="1"/>
          </p:cNvSpPr>
          <p:nvPr>
            <p:ph idx="1"/>
          </p:nvPr>
        </p:nvSpPr>
        <p:spPr>
          <a:xfrm>
            <a:off x="304800" y="1600200"/>
            <a:ext cx="5465618" cy="5145157"/>
          </a:xfrm>
        </p:spPr>
        <p:txBody>
          <a:bodyPr/>
          <a:lstStyle/>
          <a:p>
            <a:r>
              <a:rPr lang="en-GB"/>
              <a:t>“goodness-of-fit” needs to take noise into account</a:t>
            </a:r>
          </a:p>
        </p:txBody>
      </p:sp>
      <p:pic>
        <p:nvPicPr>
          <p:cNvPr id="10"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1687" y="1230313"/>
            <a:ext cx="3262313" cy="5129213"/>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81687" y="1292225"/>
            <a:ext cx="3199968" cy="5029660"/>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6686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4"/>
          <p:cNvSpPr>
            <a:spLocks noGrp="1"/>
          </p:cNvSpPr>
          <p:nvPr>
            <p:ph type="dt" sz="half" idx="4294967295"/>
          </p:nvPr>
        </p:nvSpPr>
        <p:spPr>
          <a:xfrm>
            <a:off x="457200" y="6340616"/>
            <a:ext cx="2133600" cy="457200"/>
          </a:xfrm>
          <a:prstGeom prst="rect">
            <a:avLst/>
          </a:prstGeom>
        </p:spPr>
        <p:txBody>
          <a:bodyPr/>
          <a:lstStyle/>
          <a:p>
            <a:r>
              <a:rPr lang="en-US"/>
              <a:t>                </a:t>
            </a:r>
            <a:endParaRPr lang="en-GB"/>
          </a:p>
        </p:txBody>
      </p:sp>
      <p:sp>
        <p:nvSpPr>
          <p:cNvPr id="409602" name="Rectangle 2"/>
          <p:cNvSpPr>
            <a:spLocks noGrp="1" noChangeArrowheads="1"/>
          </p:cNvSpPr>
          <p:nvPr>
            <p:ph type="title"/>
          </p:nvPr>
        </p:nvSpPr>
        <p:spPr>
          <a:xfrm>
            <a:off x="495300" y="580155"/>
            <a:ext cx="8229600" cy="774700"/>
          </a:xfrm>
        </p:spPr>
        <p:txBody>
          <a:bodyPr/>
          <a:lstStyle/>
          <a:p>
            <a:r>
              <a:rPr lang="en-US" sz="4000"/>
              <a:t>Statistical Estimation</a:t>
            </a:r>
          </a:p>
        </p:txBody>
      </p:sp>
      <p:grpSp>
        <p:nvGrpSpPr>
          <p:cNvPr id="409609" name="Group 9"/>
          <p:cNvGrpSpPr>
            <a:grpSpLocks/>
          </p:cNvGrpSpPr>
          <p:nvPr/>
        </p:nvGrpSpPr>
        <p:grpSpPr bwMode="auto">
          <a:xfrm>
            <a:off x="1239982" y="4225634"/>
            <a:ext cx="6565900" cy="1255713"/>
            <a:chOff x="768" y="2640"/>
            <a:chExt cx="4136" cy="791"/>
          </a:xfrm>
        </p:grpSpPr>
        <p:sp>
          <p:nvSpPr>
            <p:cNvPr id="409604" name="Rectangle 4"/>
            <p:cNvSpPr>
              <a:spLocks noChangeArrowheads="1"/>
            </p:cNvSpPr>
            <p:nvPr/>
          </p:nvSpPr>
          <p:spPr bwMode="auto">
            <a:xfrm>
              <a:off x="768" y="2640"/>
              <a:ext cx="2984" cy="28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409605" name="Text Box 5"/>
            <p:cNvSpPr txBox="1">
              <a:spLocks noChangeArrowheads="1"/>
            </p:cNvSpPr>
            <p:nvPr/>
          </p:nvSpPr>
          <p:spPr bwMode="auto">
            <a:xfrm>
              <a:off x="872" y="3024"/>
              <a:ext cx="4032" cy="407"/>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Contains all info: </a:t>
              </a:r>
              <a:br>
                <a:rPr lang="en-GB"/>
              </a:br>
              <a:r>
                <a:rPr lang="en-GB"/>
                <a:t>1) forward model &amp; noise model 2) </a:t>
              </a:r>
              <a:r>
                <a:rPr lang="en-GB" i="1"/>
                <a:t>a priori</a:t>
              </a:r>
              <a:r>
                <a:rPr lang="en-GB"/>
                <a:t> info on images</a:t>
              </a:r>
            </a:p>
          </p:txBody>
        </p:sp>
      </p:grpSp>
      <p:sp>
        <p:nvSpPr>
          <p:cNvPr id="409603" name="Rectangle 3"/>
          <p:cNvSpPr>
            <a:spLocks noGrp="1" noChangeArrowheads="1"/>
          </p:cNvSpPr>
          <p:nvPr>
            <p:ph type="body" idx="1"/>
          </p:nvPr>
        </p:nvSpPr>
        <p:spPr>
          <a:xfrm>
            <a:off x="469900" y="1043704"/>
            <a:ext cx="8229600" cy="5848927"/>
          </a:xfrm>
        </p:spPr>
        <p:txBody>
          <a:bodyPr/>
          <a:lstStyle/>
          <a:p>
            <a:r>
              <a:rPr lang="en-US" sz="2400"/>
              <a:t>Main idea</a:t>
            </a:r>
          </a:p>
          <a:p>
            <a:pPr lvl="1">
              <a:spcAft>
                <a:spcPct val="20000"/>
              </a:spcAft>
            </a:pPr>
            <a:r>
              <a:rPr lang="en-US" sz="2400" b="1" i="1" err="1"/>
              <a:t>Prob</a:t>
            </a:r>
            <a:r>
              <a:rPr lang="en-US" sz="2400" b="1" i="1"/>
              <a:t>(Image | Data)</a:t>
            </a:r>
            <a:r>
              <a:rPr lang="en-US" sz="2400"/>
              <a:t> </a:t>
            </a:r>
            <a:br>
              <a:rPr lang="en-US"/>
            </a:br>
            <a:r>
              <a:rPr lang="en-US" sz="1800"/>
              <a:t>Probability that the distribution of the tracer corresponds to a certain image, given the current measured data</a:t>
            </a:r>
            <a:r>
              <a:rPr lang="en-US" sz="2000"/>
              <a:t> </a:t>
            </a:r>
            <a:r>
              <a:rPr lang="en-US" sz="2000" i="1"/>
              <a:t>		</a:t>
            </a:r>
            <a:endParaRPr lang="en-US" sz="2000" b="1" i="1"/>
          </a:p>
          <a:p>
            <a:pPr lvl="1"/>
            <a:r>
              <a:rPr lang="en-US" sz="2400"/>
              <a:t>Find the most probable image</a:t>
            </a:r>
            <a:br>
              <a:rPr lang="en-US" sz="2400"/>
            </a:br>
            <a:r>
              <a:rPr lang="en-US" sz="2400" i="1"/>
              <a:t>Maximum a Posteriori (MAP)</a:t>
            </a:r>
            <a:endParaRPr lang="en-US" sz="1800">
              <a:solidFill>
                <a:schemeClr val="hlink"/>
              </a:solidFill>
            </a:endParaRPr>
          </a:p>
          <a:p>
            <a:r>
              <a:rPr lang="en-US" sz="2400"/>
              <a:t>How ? </a:t>
            </a:r>
            <a:r>
              <a:rPr lang="en-US" sz="1800"/>
              <a:t>(use Bayes’ Theorem)</a:t>
            </a:r>
            <a:endParaRPr lang="en-US" sz="2400"/>
          </a:p>
          <a:p>
            <a:pPr>
              <a:lnSpc>
                <a:spcPct val="120000"/>
              </a:lnSpc>
              <a:buFont typeface="Wingdings" pitchFamily="2" charset="2"/>
              <a:buNone/>
            </a:pPr>
            <a:r>
              <a:rPr lang="en-US" sz="2400" b="1" i="1"/>
              <a:t>    </a:t>
            </a:r>
            <a:r>
              <a:rPr lang="en-US" sz="2400" b="1" i="1" err="1"/>
              <a:t>Prob</a:t>
            </a:r>
            <a:r>
              <a:rPr lang="en-US" sz="2400" b="1" i="1"/>
              <a:t>(Image | Data)=</a:t>
            </a:r>
            <a:br>
              <a:rPr lang="en-US" sz="2400" b="1" i="1"/>
            </a:br>
            <a:r>
              <a:rPr lang="en-US" sz="2400" b="1" i="1"/>
              <a:t>      </a:t>
            </a:r>
            <a:r>
              <a:rPr lang="en-US" sz="2400" b="1" i="1" err="1"/>
              <a:t>Prob</a:t>
            </a:r>
            <a:r>
              <a:rPr lang="en-US" sz="2400" b="1" i="1"/>
              <a:t>(Data | Image)*</a:t>
            </a:r>
            <a:r>
              <a:rPr lang="en-US" sz="2400" b="1" i="1" err="1"/>
              <a:t>Prob</a:t>
            </a:r>
            <a:r>
              <a:rPr lang="en-US" sz="2400" b="1" i="1"/>
              <a:t>(Image)/</a:t>
            </a:r>
            <a:r>
              <a:rPr lang="en-US" sz="2400" b="1" i="1" err="1"/>
              <a:t>Prob</a:t>
            </a:r>
            <a:r>
              <a:rPr lang="en-US" sz="2400" b="1" i="1"/>
              <a:t>(Data)</a:t>
            </a:r>
          </a:p>
          <a:p>
            <a:pPr>
              <a:lnSpc>
                <a:spcPct val="120000"/>
              </a:lnSpc>
              <a:buFont typeface="Wingdings" pitchFamily="2" charset="2"/>
              <a:buNone/>
            </a:pPr>
            <a:endParaRPr lang="en-US" sz="2400" b="1" i="1"/>
          </a:p>
          <a:p>
            <a:pPr>
              <a:lnSpc>
                <a:spcPct val="120000"/>
              </a:lnSpc>
              <a:buFont typeface="Wingdings" pitchFamily="2" charset="2"/>
              <a:buNone/>
            </a:pPr>
            <a:endParaRPr lang="en-US" sz="2400" b="1" i="1"/>
          </a:p>
          <a:p>
            <a:pPr>
              <a:lnSpc>
                <a:spcPct val="120000"/>
              </a:lnSpc>
            </a:pPr>
            <a:r>
              <a:rPr lang="en-GB" sz="2400"/>
              <a:t>Maximum Likelihood (ML): No </a:t>
            </a:r>
            <a:r>
              <a:rPr lang="en-GB" sz="2400" i="1"/>
              <a:t>a priori </a:t>
            </a:r>
            <a:r>
              <a:rPr lang="en-GB" sz="2400"/>
              <a:t>info on image</a:t>
            </a:r>
            <a:br>
              <a:rPr lang="en-GB" sz="2400"/>
            </a:br>
            <a:r>
              <a:rPr lang="en-GB" sz="2400"/>
              <a:t>	</a:t>
            </a:r>
            <a:r>
              <a:rPr lang="en-GB" sz="2400" b="1" i="1"/>
              <a:t>Prob(Image)=constant</a:t>
            </a:r>
            <a:endParaRPr lang="en-GB" sz="1800" b="1" i="1"/>
          </a:p>
          <a:p>
            <a:pPr>
              <a:lnSpc>
                <a:spcPct val="120000"/>
              </a:lnSpc>
              <a:buFont typeface="Wingdings" pitchFamily="2" charset="2"/>
              <a:buNone/>
            </a:pPr>
            <a:endParaRPr lang="en-US" sz="2400" b="1" i="1"/>
          </a:p>
        </p:txBody>
      </p:sp>
    </p:spTree>
    <p:extLst>
      <p:ext uri="{BB962C8B-B14F-4D97-AF65-F5344CB8AC3E}">
        <p14:creationId xmlns:p14="http://schemas.microsoft.com/office/powerpoint/2010/main" val="16270252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0960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0960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0960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09603">
                                            <p:txEl>
                                              <p:pRg st="3" end="3"/>
                                            </p:txEl>
                                          </p:spTgt>
                                        </p:tgtEl>
                                        <p:attrNameLst>
                                          <p:attrName>style.visibility</p:attrName>
                                        </p:attrNameLst>
                                      </p:cBhvr>
                                      <p:to>
                                        <p:strVal val="visible"/>
                                      </p:to>
                                    </p:set>
                                  </p:childTnLst>
                                </p:cTn>
                              </p:par>
                            </p:childTnLst>
                          </p:cTn>
                        </p:par>
                        <p:par>
                          <p:cTn id="15" fill="hold" nodeType="afterGroup">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409603">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0960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40960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03" grpId="0" uiExpand="1"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512002" name="Rectangle 2"/>
          <p:cNvSpPr>
            <a:spLocks noGrp="1" noChangeArrowheads="1"/>
          </p:cNvSpPr>
          <p:nvPr>
            <p:ph type="title"/>
          </p:nvPr>
        </p:nvSpPr>
        <p:spPr/>
        <p:txBody>
          <a:bodyPr/>
          <a:lstStyle/>
          <a:p>
            <a:r>
              <a:rPr lang="en-GB"/>
              <a:t>Maximum Likelihood (ML) Examples</a:t>
            </a:r>
          </a:p>
        </p:txBody>
      </p:sp>
      <mc:AlternateContent xmlns:mc="http://schemas.openxmlformats.org/markup-compatibility/2006" xmlns:a14="http://schemas.microsoft.com/office/drawing/2010/main">
        <mc:Choice Requires="a14">
          <p:sp>
            <p:nvSpPr>
              <p:cNvPr id="512003" name="Rectangle 3"/>
              <p:cNvSpPr>
                <a:spLocks noGrp="1" noChangeArrowheads="1"/>
              </p:cNvSpPr>
              <p:nvPr>
                <p:ph type="body" idx="1"/>
              </p:nvPr>
            </p:nvSpPr>
            <p:spPr/>
            <p:txBody>
              <a:bodyPr/>
              <a:lstStyle/>
              <a:p>
                <a:pPr marL="0" indent="0">
                  <a:buNone/>
                </a:pPr>
                <a:r>
                  <a:rPr lang="en-US" sz="2800" b="1" i="1" dirty="0"/>
                  <a:t>Prob(Data | Image) = </a:t>
                </a:r>
                <a14:m>
                  <m:oMath xmlns:m="http://schemas.openxmlformats.org/officeDocument/2006/math">
                    <m:r>
                      <a:rPr lang="en-GB" sz="2800" b="1" i="1" smtClean="0">
                        <a:latin typeface="Cambria Math" panose="02040503050406030204" pitchFamily="18" charset="0"/>
                      </a:rPr>
                      <m:t>𝑳</m:t>
                    </m:r>
                    <m:r>
                      <a:rPr lang="en-GB" sz="2800" b="1" i="1" smtClean="0">
                        <a:latin typeface="Cambria Math" panose="02040503050406030204" pitchFamily="18" charset="0"/>
                      </a:rPr>
                      <m:t>(</m:t>
                    </m:r>
                    <m:r>
                      <a:rPr lang="en-GB" sz="2800" b="1" i="1" smtClean="0">
                        <a:latin typeface="Cambria Math" panose="02040503050406030204" pitchFamily="18" charset="0"/>
                      </a:rPr>
                      <m:t>𝒚</m:t>
                    </m:r>
                    <m:r>
                      <a:rPr lang="en-GB" sz="2800" b="1" i="1" smtClean="0">
                        <a:latin typeface="Cambria Math" panose="02040503050406030204" pitchFamily="18" charset="0"/>
                      </a:rPr>
                      <m:t>, </m:t>
                    </m:r>
                    <m:bar>
                      <m:barPr>
                        <m:pos m:val="top"/>
                        <m:ctrlPr>
                          <a:rPr lang="en-GB" sz="2800" b="1" i="1" smtClean="0">
                            <a:latin typeface="Cambria Math" panose="02040503050406030204" pitchFamily="18" charset="0"/>
                          </a:rPr>
                        </m:ctrlPr>
                      </m:barPr>
                      <m:e>
                        <m:r>
                          <a:rPr lang="en-GB" sz="2800" b="1" i="1" smtClean="0">
                            <a:latin typeface="Cambria Math" panose="02040503050406030204" pitchFamily="18" charset="0"/>
                          </a:rPr>
                          <m:t>𝒚</m:t>
                        </m:r>
                      </m:e>
                    </m:bar>
                    <m:r>
                      <a:rPr lang="en-GB" sz="2800" b="1" i="1" smtClean="0">
                        <a:latin typeface="Cambria Math" panose="02040503050406030204" pitchFamily="18" charset="0"/>
                      </a:rPr>
                      <m:t>)</m:t>
                    </m:r>
                  </m:oMath>
                </a14:m>
                <a:r>
                  <a:rPr lang="en-GB" sz="2800" dirty="0"/>
                  <a:t>   (</a:t>
                </a:r>
                <a:r>
                  <a:rPr lang="en-GB" sz="2800" i="1" dirty="0"/>
                  <a:t>likelihood</a:t>
                </a:r>
                <a:r>
                  <a:rPr lang="en-GB" sz="2800" dirty="0"/>
                  <a:t>)</a:t>
                </a:r>
                <a:br>
                  <a:rPr lang="en-GB" sz="2800" dirty="0"/>
                </a:br>
                <a:r>
                  <a:rPr lang="en-GB" sz="2800" dirty="0"/>
                  <a:t>       </a:t>
                </a:r>
                <a14:m>
                  <m:oMath xmlns:m="http://schemas.openxmlformats.org/officeDocument/2006/math">
                    <m:r>
                      <a:rPr lang="en-GB" sz="2400" b="1" i="1" smtClean="0">
                        <a:latin typeface="Cambria Math" panose="02040503050406030204" pitchFamily="18" charset="0"/>
                      </a:rPr>
                      <m:t>𝒚</m:t>
                    </m:r>
                  </m:oMath>
                </a14:m>
                <a:r>
                  <a:rPr lang="en-GB" sz="2400" dirty="0"/>
                  <a:t>: measured data;</a:t>
                </a:r>
                <a:br>
                  <a:rPr lang="en-GB" sz="2400" dirty="0"/>
                </a:br>
                <a:r>
                  <a:rPr lang="en-GB" sz="2400" dirty="0"/>
                  <a:t>        </a:t>
                </a:r>
                <a14:m>
                  <m:oMath xmlns:m="http://schemas.openxmlformats.org/officeDocument/2006/math">
                    <m:bar>
                      <m:barPr>
                        <m:pos m:val="top"/>
                        <m:ctrlPr>
                          <a:rPr lang="en-GB" sz="2400" b="1" i="1">
                            <a:latin typeface="Cambria Math" panose="02040503050406030204" pitchFamily="18" charset="0"/>
                          </a:rPr>
                        </m:ctrlPr>
                      </m:barPr>
                      <m:e>
                        <m:r>
                          <a:rPr lang="en-GB" sz="2400" b="1" i="1">
                            <a:latin typeface="Cambria Math" panose="02040503050406030204" pitchFamily="18" charset="0"/>
                          </a:rPr>
                          <m:t>𝒚</m:t>
                        </m:r>
                      </m:e>
                    </m:bar>
                  </m:oMath>
                </a14:m>
                <a:r>
                  <a:rPr lang="en-GB" sz="2400" dirty="0"/>
                  <a:t>: estimated data </a:t>
                </a:r>
                <a:r>
                  <a:rPr lang="en-GB" sz="2000" dirty="0"/>
                  <a:t>(depends on the image)</a:t>
                </a:r>
                <a:endParaRPr lang="en-GB" sz="2400" dirty="0"/>
              </a:p>
              <a:p>
                <a:pPr marL="0" indent="0">
                  <a:buNone/>
                </a:pPr>
                <a:endParaRPr lang="en-GB" sz="2400" dirty="0"/>
              </a:p>
              <a:p>
                <a:r>
                  <a:rPr lang="en-GB" sz="2800" dirty="0"/>
                  <a:t>Normal distribution</a:t>
                </a:r>
              </a:p>
              <a:p>
                <a:endParaRPr lang="en-GB" sz="2800" dirty="0"/>
              </a:p>
              <a:p>
                <a:pPr marL="0" indent="0">
                  <a:buNone/>
                </a:pPr>
                <a:endParaRPr lang="en-GB" sz="2800" dirty="0"/>
              </a:p>
              <a:p>
                <a:pPr marL="0" indent="0">
                  <a:buNone/>
                </a:pPr>
                <a:r>
                  <a:rPr lang="en-GB" sz="2000" dirty="0"/>
                  <a:t>	In this case, ML = Weighted Least Squares fitting</a:t>
                </a:r>
              </a:p>
              <a:p>
                <a:pPr marL="0" indent="0">
                  <a:buNone/>
                </a:pPr>
                <a:endParaRPr lang="en-GB" sz="2000" dirty="0"/>
              </a:p>
              <a:p>
                <a:r>
                  <a:rPr lang="en-GB" sz="2800" dirty="0"/>
                  <a:t>Poisson distribution</a:t>
                </a:r>
              </a:p>
              <a:p>
                <a:endParaRPr lang="en-GB" sz="2800" dirty="0"/>
              </a:p>
              <a:p>
                <a:endParaRPr lang="en-GB" sz="2800" dirty="0"/>
              </a:p>
              <a:p>
                <a:pPr>
                  <a:buFont typeface="Wingdings" pitchFamily="2" charset="2"/>
                  <a:buNone/>
                </a:pPr>
                <a:endParaRPr lang="en-GB" sz="2800" dirty="0"/>
              </a:p>
            </p:txBody>
          </p:sp>
        </mc:Choice>
        <mc:Fallback xmlns="">
          <p:sp>
            <p:nvSpPr>
              <p:cNvPr id="512003" name="Rectangle 3"/>
              <p:cNvSpPr>
                <a:spLocks noGrp="1" noRot="1" noChangeAspect="1" noMove="1" noResize="1" noEditPoints="1" noAdjustHandles="1" noChangeArrowheads="1" noChangeShapeType="1" noTextEdit="1"/>
              </p:cNvSpPr>
              <p:nvPr>
                <p:ph type="body" idx="1"/>
              </p:nvPr>
            </p:nvSpPr>
            <p:spPr>
              <a:blipFill>
                <a:blip r:embed="rId3"/>
                <a:stretch>
                  <a:fillRect l="-1481" t="-134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2004" name="Object 4"/>
              <p:cNvSpPr txBox="1"/>
              <p:nvPr/>
            </p:nvSpPr>
            <p:spPr bwMode="auto">
              <a:xfrm>
                <a:off x="1744662" y="3414713"/>
                <a:ext cx="5062537" cy="1073150"/>
              </a:xfrm>
              <a:prstGeom prst="rect">
                <a:avLst/>
              </a:prstGeom>
              <a:noFill/>
              <a:ln>
                <a:noFill/>
              </a:ln>
              <a:effectLst/>
            </p:spPr>
            <p:txBody>
              <a:bodyPr>
                <a:normAutofit/>
              </a:bodyPr>
              <a:lstStyle/>
              <a:p>
                <a:pPr/>
                <a14:m>
                  <m:oMathPara xmlns:m="http://schemas.openxmlformats.org/officeDocument/2006/math">
                    <m:oMathParaPr>
                      <m:jc m:val="left"/>
                    </m:oMathParaPr>
                    <m:oMath xmlns:m="http://schemas.openxmlformats.org/officeDocument/2006/math">
                      <m:func>
                        <m:funcPr>
                          <m:ctrlPr>
                            <a:rPr lang="en-GB" sz="2400" i="1">
                              <a:solidFill>
                                <a:srgbClr val="000000"/>
                              </a:solidFill>
                              <a:latin typeface="Cambria Math" panose="02040503050406030204" pitchFamily="18" charset="0"/>
                            </a:rPr>
                          </m:ctrlPr>
                        </m:funcPr>
                        <m:fName>
                          <m:r>
                            <m:rPr>
                              <m:sty m:val="p"/>
                            </m:rPr>
                            <a:rPr lang="en-GB" sz="2400" i="0">
                              <a:solidFill>
                                <a:srgbClr val="000000"/>
                              </a:solidFill>
                              <a:latin typeface="Cambria Math" panose="02040503050406030204" pitchFamily="18" charset="0"/>
                            </a:rPr>
                            <m:t>log</m:t>
                          </m:r>
                        </m:fName>
                        <m:e>
                          <m:r>
                            <a:rPr lang="en-GB" sz="2400" i="1">
                              <a:solidFill>
                                <a:srgbClr val="000000"/>
                              </a:solidFill>
                              <a:latin typeface="Cambria Math" panose="02040503050406030204" pitchFamily="18" charset="0"/>
                            </a:rPr>
                            <m:t>𝐿</m:t>
                          </m:r>
                        </m:e>
                      </m:func>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𝑦</m:t>
                      </m:r>
                      <m:r>
                        <a:rPr lang="en-GB" sz="2400" i="1">
                          <a:solidFill>
                            <a:srgbClr val="000000"/>
                          </a:solidFill>
                          <a:latin typeface="Cambria Math" panose="02040503050406030204" pitchFamily="18" charset="0"/>
                        </a:rPr>
                        <m:t>,</m:t>
                      </m:r>
                      <m:acc>
                        <m:accPr>
                          <m:chr m:val="̄"/>
                          <m:ctrlPr>
                            <a:rPr lang="en-GB" sz="2400" i="1">
                              <a:solidFill>
                                <a:srgbClr val="000000"/>
                              </a:solidFill>
                              <a:latin typeface="Cambria Math" panose="02040503050406030204" pitchFamily="18" charset="0"/>
                            </a:rPr>
                          </m:ctrlPr>
                        </m:accPr>
                        <m:e>
                          <m:r>
                            <a:rPr lang="en-GB" sz="2400" i="1">
                              <a:solidFill>
                                <a:srgbClr val="000000"/>
                              </a:solidFill>
                              <a:latin typeface="Cambria Math" panose="02040503050406030204" pitchFamily="18" charset="0"/>
                            </a:rPr>
                            <m:t>𝑦</m:t>
                          </m:r>
                        </m:e>
                      </m:acc>
                      <m:r>
                        <a:rPr lang="en-GB" sz="2400" i="1">
                          <a:solidFill>
                            <a:srgbClr val="000000"/>
                          </a:solidFill>
                          <a:latin typeface="Cambria Math" panose="02040503050406030204" pitchFamily="18" charset="0"/>
                        </a:rPr>
                        <m:t>)=−</m:t>
                      </m:r>
                      <m:nary>
                        <m:naryPr>
                          <m:chr m:val="∑"/>
                          <m:supHide m:val="on"/>
                          <m:ctrlPr>
                            <a:rPr lang="en-GB" sz="2400" i="1">
                              <a:solidFill>
                                <a:srgbClr val="000000"/>
                              </a:solidFill>
                              <a:latin typeface="Cambria Math" panose="02040503050406030204" pitchFamily="18" charset="0"/>
                            </a:rPr>
                          </m:ctrlPr>
                        </m:naryPr>
                        <m:sub>
                          <m:r>
                            <a:rPr lang="en-GB" sz="2400" i="1">
                              <a:solidFill>
                                <a:srgbClr val="000000"/>
                              </a:solidFill>
                              <a:latin typeface="Cambria Math" panose="02040503050406030204" pitchFamily="18" charset="0"/>
                            </a:rPr>
                            <m:t>𝑏</m:t>
                          </m:r>
                        </m:sub>
                        <m:sup/>
                        <m:e>
                          <m:f>
                            <m:fPr>
                              <m:ctrlPr>
                                <a:rPr lang="en-GB" sz="2400" i="1">
                                  <a:solidFill>
                                    <a:srgbClr val="000000"/>
                                  </a:solidFill>
                                  <a:latin typeface="Cambria Math" panose="02040503050406030204" pitchFamily="18" charset="0"/>
                                </a:rPr>
                              </m:ctrlPr>
                            </m:fPr>
                            <m:num>
                              <m:sSup>
                                <m:sSupPr>
                                  <m:ctrlPr>
                                    <a:rPr lang="en-GB" sz="2400" i="1">
                                      <a:solidFill>
                                        <a:srgbClr val="000000"/>
                                      </a:solidFill>
                                      <a:latin typeface="Cambria Math" panose="02040503050406030204" pitchFamily="18" charset="0"/>
                                    </a:rPr>
                                  </m:ctrlPr>
                                </m:sSupPr>
                                <m:e>
                                  <m:d>
                                    <m:dPr>
                                      <m:ctrlPr>
                                        <a:rPr lang="en-GB" sz="2400" i="1">
                                          <a:solidFill>
                                            <a:srgbClr val="000000"/>
                                          </a:solidFill>
                                          <a:latin typeface="Cambria Math" panose="02040503050406030204" pitchFamily="18" charset="0"/>
                                        </a:rPr>
                                      </m:ctrlPr>
                                    </m:dPr>
                                    <m:e>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𝑦</m:t>
                                          </m:r>
                                        </m:e>
                                        <m:sub>
                                          <m:r>
                                            <a:rPr lang="en-GB" sz="2400" i="1">
                                              <a:solidFill>
                                                <a:srgbClr val="000000"/>
                                              </a:solidFill>
                                              <a:latin typeface="Cambria Math" panose="02040503050406030204" pitchFamily="18" charset="0"/>
                                            </a:rPr>
                                            <m:t>𝑏</m:t>
                                          </m:r>
                                        </m:sub>
                                      </m:sSub>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acc>
                                            <m:accPr>
                                              <m:chr m:val="̄"/>
                                              <m:ctrlPr>
                                                <a:rPr lang="en-GB" sz="2400" i="1">
                                                  <a:solidFill>
                                                    <a:srgbClr val="000000"/>
                                                  </a:solidFill>
                                                  <a:latin typeface="Cambria Math" panose="02040503050406030204" pitchFamily="18" charset="0"/>
                                                </a:rPr>
                                              </m:ctrlPr>
                                            </m:accPr>
                                            <m:e>
                                              <m:r>
                                                <a:rPr lang="en-GB" sz="2400" i="1">
                                                  <a:solidFill>
                                                    <a:srgbClr val="000000"/>
                                                  </a:solidFill>
                                                  <a:latin typeface="Cambria Math" panose="02040503050406030204" pitchFamily="18" charset="0"/>
                                                </a:rPr>
                                                <m:t>𝑦</m:t>
                                              </m:r>
                                            </m:e>
                                          </m:acc>
                                        </m:e>
                                        <m:sub>
                                          <m:r>
                                            <a:rPr lang="en-GB" sz="2400" i="1">
                                              <a:solidFill>
                                                <a:srgbClr val="000000"/>
                                              </a:solidFill>
                                              <a:latin typeface="Cambria Math" panose="02040503050406030204" pitchFamily="18" charset="0"/>
                                            </a:rPr>
                                            <m:t>𝑏</m:t>
                                          </m:r>
                                        </m:sub>
                                      </m:sSub>
                                    </m:e>
                                  </m:d>
                                </m:e>
                                <m:sup>
                                  <m:r>
                                    <a:rPr lang="en-GB" sz="2400" i="1">
                                      <a:solidFill>
                                        <a:srgbClr val="000000"/>
                                      </a:solidFill>
                                      <a:latin typeface="Cambria Math" panose="02040503050406030204" pitchFamily="18" charset="0"/>
                                    </a:rPr>
                                    <m:t>2</m:t>
                                  </m:r>
                                </m:sup>
                              </m:sSup>
                            </m:num>
                            <m:den>
                              <m:r>
                                <a:rPr lang="en-GB" sz="2400" i="1">
                                  <a:solidFill>
                                    <a:srgbClr val="000000"/>
                                  </a:solidFill>
                                  <a:latin typeface="Cambria Math" panose="02040503050406030204" pitchFamily="18" charset="0"/>
                                </a:rPr>
                                <m:t>2</m:t>
                              </m:r>
                              <m:sSup>
                                <m:sSupPr>
                                  <m:ctrlPr>
                                    <a:rPr lang="en-GB" sz="2400" i="1">
                                      <a:solidFill>
                                        <a:srgbClr val="000000"/>
                                      </a:solidFill>
                                      <a:latin typeface="Cambria Math" panose="02040503050406030204" pitchFamily="18" charset="0"/>
                                    </a:rPr>
                                  </m:ctrlPr>
                                </m:sSupPr>
                                <m:e>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𝜎</m:t>
                                      </m:r>
                                    </m:e>
                                    <m:sub>
                                      <m:r>
                                        <a:rPr lang="en-GB" sz="2400" i="1">
                                          <a:solidFill>
                                            <a:srgbClr val="000000"/>
                                          </a:solidFill>
                                          <a:latin typeface="Cambria Math" panose="02040503050406030204" pitchFamily="18" charset="0"/>
                                        </a:rPr>
                                        <m:t>𝑏</m:t>
                                      </m:r>
                                    </m:sub>
                                  </m:sSub>
                                </m:e>
                                <m:sup>
                                  <m:r>
                                    <a:rPr lang="en-GB" sz="2400" i="1">
                                      <a:solidFill>
                                        <a:srgbClr val="000000"/>
                                      </a:solidFill>
                                      <a:latin typeface="Cambria Math" panose="02040503050406030204" pitchFamily="18" charset="0"/>
                                    </a:rPr>
                                    <m:t>2</m:t>
                                  </m:r>
                                </m:sup>
                              </m:sSup>
                            </m:den>
                          </m:f>
                        </m:e>
                      </m:nary>
                      <m:r>
                        <a:rPr lang="en-GB" i="1">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𝑐𝑠𝑡</m:t>
                      </m:r>
                    </m:oMath>
                  </m:oMathPara>
                </a14:m>
                <a:endParaRPr lang="en-GB" dirty="0"/>
              </a:p>
            </p:txBody>
          </p:sp>
        </mc:Choice>
        <mc:Fallback xmlns="">
          <p:sp>
            <p:nvSpPr>
              <p:cNvPr id="512004" name="Object 4"/>
              <p:cNvSpPr txBox="1">
                <a:spLocks noRot="1" noChangeAspect="1" noMove="1" noResize="1" noEditPoints="1" noAdjustHandles="1" noChangeArrowheads="1" noChangeShapeType="1" noTextEdit="1"/>
              </p:cNvSpPr>
              <p:nvPr/>
            </p:nvSpPr>
            <p:spPr bwMode="auto">
              <a:xfrm>
                <a:off x="1744662" y="3414713"/>
                <a:ext cx="5062537" cy="1073150"/>
              </a:xfrm>
              <a:prstGeom prst="rect">
                <a:avLst/>
              </a:prstGeom>
              <a:blipFill>
                <a:blip r:embed="rId4"/>
                <a:stretch>
                  <a:fillRect/>
                </a:stretch>
              </a:blipFill>
              <a:ln>
                <a:no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 name="Object 1"/>
              <p:cNvSpPr txBox="1"/>
              <p:nvPr/>
            </p:nvSpPr>
            <p:spPr bwMode="auto">
              <a:xfrm>
                <a:off x="1801812" y="5808663"/>
                <a:ext cx="5614987" cy="749300"/>
              </a:xfrm>
              <a:prstGeom prst="rect">
                <a:avLst/>
              </a:prstGeom>
              <a:noFill/>
              <a:ln>
                <a:noFill/>
              </a:ln>
              <a:effectLst/>
            </p:spPr>
            <p:txBody>
              <a:bodyPr>
                <a:noAutofit/>
              </a:bodyPr>
              <a:lstStyle/>
              <a:p>
                <a:pPr/>
                <a14:m>
                  <m:oMathPara xmlns:m="http://schemas.openxmlformats.org/officeDocument/2006/math">
                    <m:oMathParaPr>
                      <m:jc m:val="left"/>
                    </m:oMathParaPr>
                    <m:oMath xmlns:m="http://schemas.openxmlformats.org/officeDocument/2006/math">
                      <m:func>
                        <m:funcPr>
                          <m:ctrlPr>
                            <a:rPr lang="en-GB" sz="2400" i="1" smtClean="0">
                              <a:solidFill>
                                <a:srgbClr val="000000"/>
                              </a:solidFill>
                              <a:latin typeface="Cambria Math" panose="02040503050406030204" pitchFamily="18" charset="0"/>
                            </a:rPr>
                          </m:ctrlPr>
                        </m:funcPr>
                        <m:fName>
                          <m:r>
                            <m:rPr>
                              <m:sty m:val="p"/>
                            </m:rPr>
                            <a:rPr lang="en-GB" sz="2400" i="0">
                              <a:solidFill>
                                <a:srgbClr val="000000"/>
                              </a:solidFill>
                              <a:latin typeface="Cambria Math" panose="02040503050406030204" pitchFamily="18" charset="0"/>
                            </a:rPr>
                            <m:t>log</m:t>
                          </m:r>
                        </m:fName>
                        <m:e>
                          <m:r>
                            <a:rPr lang="en-GB" sz="2400" i="1">
                              <a:solidFill>
                                <a:srgbClr val="000000"/>
                              </a:solidFill>
                              <a:latin typeface="Cambria Math" panose="02040503050406030204" pitchFamily="18" charset="0"/>
                            </a:rPr>
                            <m:t>𝐿</m:t>
                          </m:r>
                        </m:e>
                      </m:func>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𝑦</m:t>
                      </m:r>
                      <m:r>
                        <a:rPr lang="en-GB" sz="2400" i="1">
                          <a:solidFill>
                            <a:srgbClr val="000000"/>
                          </a:solidFill>
                          <a:latin typeface="Cambria Math" panose="02040503050406030204" pitchFamily="18" charset="0"/>
                        </a:rPr>
                        <m:t>,</m:t>
                      </m:r>
                      <m:acc>
                        <m:accPr>
                          <m:chr m:val="̄"/>
                          <m:ctrlPr>
                            <a:rPr lang="en-GB" sz="2400" i="1">
                              <a:solidFill>
                                <a:srgbClr val="000000"/>
                              </a:solidFill>
                              <a:latin typeface="Cambria Math" panose="02040503050406030204" pitchFamily="18" charset="0"/>
                            </a:rPr>
                          </m:ctrlPr>
                        </m:accPr>
                        <m:e>
                          <m:r>
                            <a:rPr lang="en-GB" sz="2400" i="1">
                              <a:solidFill>
                                <a:srgbClr val="000000"/>
                              </a:solidFill>
                              <a:latin typeface="Cambria Math" panose="02040503050406030204" pitchFamily="18" charset="0"/>
                            </a:rPr>
                            <m:t>𝑦</m:t>
                          </m:r>
                        </m:e>
                      </m:acc>
                      <m:r>
                        <a:rPr lang="en-GB" sz="2400" i="1">
                          <a:solidFill>
                            <a:srgbClr val="000000"/>
                          </a:solidFill>
                          <a:latin typeface="Cambria Math" panose="02040503050406030204" pitchFamily="18" charset="0"/>
                        </a:rPr>
                        <m:t>)=</m:t>
                      </m:r>
                      <m:nary>
                        <m:naryPr>
                          <m:chr m:val="∑"/>
                          <m:supHide m:val="on"/>
                          <m:ctrlPr>
                            <a:rPr lang="en-GB" sz="2400" i="1">
                              <a:solidFill>
                                <a:srgbClr val="000000"/>
                              </a:solidFill>
                              <a:latin typeface="Cambria Math" panose="02040503050406030204" pitchFamily="18" charset="0"/>
                            </a:rPr>
                          </m:ctrlPr>
                        </m:naryPr>
                        <m:sub>
                          <m:r>
                            <a:rPr lang="en-GB" sz="2400" i="1">
                              <a:solidFill>
                                <a:srgbClr val="000000"/>
                              </a:solidFill>
                              <a:latin typeface="Cambria Math" panose="02040503050406030204" pitchFamily="18" charset="0"/>
                            </a:rPr>
                            <m:t>𝑏</m:t>
                          </m:r>
                        </m:sub>
                        <m:sup/>
                        <m:e>
                          <m:sSub>
                            <m:sSubPr>
                              <m:ctrlPr>
                                <a:rPr lang="en-GB" sz="2400" i="1">
                                  <a:solidFill>
                                    <a:srgbClr val="000000"/>
                                  </a:solidFill>
                                  <a:latin typeface="Cambria Math" panose="02040503050406030204" pitchFamily="18" charset="0"/>
                                </a:rPr>
                              </m:ctrlPr>
                            </m:sSubPr>
                            <m:e>
                              <m:r>
                                <a:rPr lang="en-GB" sz="2400" i="1">
                                  <a:solidFill>
                                    <a:srgbClr val="000000"/>
                                  </a:solidFill>
                                  <a:latin typeface="Cambria Math" panose="02040503050406030204" pitchFamily="18" charset="0"/>
                                </a:rPr>
                                <m:t>𝑦</m:t>
                              </m:r>
                            </m:e>
                            <m:sub>
                              <m:r>
                                <a:rPr lang="en-GB" sz="2400" i="1">
                                  <a:solidFill>
                                    <a:srgbClr val="000000"/>
                                  </a:solidFill>
                                  <a:latin typeface="Cambria Math" panose="02040503050406030204" pitchFamily="18" charset="0"/>
                                </a:rPr>
                                <m:t>𝑏</m:t>
                              </m:r>
                            </m:sub>
                          </m:sSub>
                          <m:func>
                            <m:funcPr>
                              <m:ctrlPr>
                                <a:rPr lang="en-GB" sz="2400" b="0" i="1" smtClean="0">
                                  <a:solidFill>
                                    <a:srgbClr val="000000"/>
                                  </a:solidFill>
                                  <a:latin typeface="Cambria Math" panose="02040503050406030204" pitchFamily="18" charset="0"/>
                                </a:rPr>
                              </m:ctrlPr>
                            </m:funcPr>
                            <m:fName>
                              <m:r>
                                <m:rPr>
                                  <m:sty m:val="p"/>
                                </m:rPr>
                                <a:rPr lang="en-GB" sz="2400" b="0" i="0" smtClean="0">
                                  <a:solidFill>
                                    <a:srgbClr val="000000"/>
                                  </a:solidFill>
                                  <a:latin typeface="Cambria Math" panose="02040503050406030204" pitchFamily="18" charset="0"/>
                                </a:rPr>
                                <m:t>log</m:t>
                              </m:r>
                            </m:fName>
                            <m:e>
                              <m:sSub>
                                <m:sSubPr>
                                  <m:ctrlPr>
                                    <a:rPr lang="en-GB" sz="2400" i="1">
                                      <a:solidFill>
                                        <a:srgbClr val="000000"/>
                                      </a:solidFill>
                                      <a:latin typeface="Cambria Math" panose="02040503050406030204" pitchFamily="18" charset="0"/>
                                    </a:rPr>
                                  </m:ctrlPr>
                                </m:sSubPr>
                                <m:e>
                                  <m:acc>
                                    <m:accPr>
                                      <m:chr m:val="̅"/>
                                      <m:ctrlPr>
                                        <a:rPr lang="en-GB" sz="2400" i="1">
                                          <a:solidFill>
                                            <a:srgbClr val="000000"/>
                                          </a:solidFill>
                                          <a:latin typeface="Cambria Math" panose="02040503050406030204" pitchFamily="18" charset="0"/>
                                        </a:rPr>
                                      </m:ctrlPr>
                                    </m:accPr>
                                    <m:e>
                                      <m:r>
                                        <a:rPr lang="en-GB" sz="2400" i="1">
                                          <a:solidFill>
                                            <a:srgbClr val="000000"/>
                                          </a:solidFill>
                                          <a:latin typeface="Cambria Math" panose="02040503050406030204" pitchFamily="18" charset="0"/>
                                        </a:rPr>
                                        <m:t>𝑦</m:t>
                                      </m:r>
                                    </m:e>
                                  </m:acc>
                                </m:e>
                                <m:sub>
                                  <m:r>
                                    <a:rPr lang="en-GB" sz="2400" i="1">
                                      <a:solidFill>
                                        <a:srgbClr val="000000"/>
                                      </a:solidFill>
                                      <a:latin typeface="Cambria Math" panose="02040503050406030204" pitchFamily="18" charset="0"/>
                                    </a:rPr>
                                    <m:t>𝑏</m:t>
                                  </m:r>
                                </m:sub>
                              </m:sSub>
                            </m:e>
                          </m:func>
                          <m:r>
                            <a:rPr lang="en-GB" sz="2400" i="1">
                              <a:solidFill>
                                <a:srgbClr val="000000"/>
                              </a:solidFill>
                              <a:latin typeface="Cambria Math" panose="02040503050406030204" pitchFamily="18" charset="0"/>
                            </a:rPr>
                            <m:t>−</m:t>
                          </m:r>
                          <m:sSub>
                            <m:sSubPr>
                              <m:ctrlPr>
                                <a:rPr lang="en-GB" sz="2400" i="1">
                                  <a:solidFill>
                                    <a:srgbClr val="000000"/>
                                  </a:solidFill>
                                  <a:latin typeface="Cambria Math" panose="02040503050406030204" pitchFamily="18" charset="0"/>
                                </a:rPr>
                              </m:ctrlPr>
                            </m:sSubPr>
                            <m:e>
                              <m:acc>
                                <m:accPr>
                                  <m:chr m:val="̄"/>
                                  <m:ctrlPr>
                                    <a:rPr lang="en-GB" sz="2400" i="1">
                                      <a:solidFill>
                                        <a:srgbClr val="000000"/>
                                      </a:solidFill>
                                      <a:latin typeface="Cambria Math" panose="02040503050406030204" pitchFamily="18" charset="0"/>
                                    </a:rPr>
                                  </m:ctrlPr>
                                </m:accPr>
                                <m:e>
                                  <m:r>
                                    <a:rPr lang="en-GB" sz="2400" i="1">
                                      <a:solidFill>
                                        <a:srgbClr val="000000"/>
                                      </a:solidFill>
                                      <a:latin typeface="Cambria Math" panose="02040503050406030204" pitchFamily="18" charset="0"/>
                                    </a:rPr>
                                    <m:t>𝑦</m:t>
                                  </m:r>
                                </m:e>
                              </m:acc>
                            </m:e>
                            <m:sub>
                              <m:r>
                                <a:rPr lang="en-GB" sz="2400" i="1">
                                  <a:solidFill>
                                    <a:srgbClr val="000000"/>
                                  </a:solidFill>
                                  <a:latin typeface="Cambria Math" panose="02040503050406030204" pitchFamily="18" charset="0"/>
                                </a:rPr>
                                <m:t>𝑏</m:t>
                              </m:r>
                            </m:sub>
                          </m:sSub>
                          <m:r>
                            <a:rPr lang="en-GB" sz="2400" i="1">
                              <a:solidFill>
                                <a:srgbClr val="000000"/>
                              </a:solidFill>
                              <a:latin typeface="Cambria Math" panose="02040503050406030204" pitchFamily="18" charset="0"/>
                            </a:rPr>
                            <m:t>+</m:t>
                          </m:r>
                          <m:r>
                            <a:rPr lang="en-GB" sz="2400" i="1">
                              <a:solidFill>
                                <a:srgbClr val="000000"/>
                              </a:solidFill>
                              <a:latin typeface="Cambria Math" panose="02040503050406030204" pitchFamily="18" charset="0"/>
                            </a:rPr>
                            <m:t>𝑐𝑠𝑡</m:t>
                          </m:r>
                        </m:e>
                      </m:nary>
                    </m:oMath>
                  </m:oMathPara>
                </a14:m>
                <a:endParaRPr lang="en-GB" sz="2400"/>
              </a:p>
            </p:txBody>
          </p:sp>
        </mc:Choice>
        <mc:Fallback xmlns="">
          <p:sp>
            <p:nvSpPr>
              <p:cNvPr id="2" name="Object 1"/>
              <p:cNvSpPr txBox="1">
                <a:spLocks noRot="1" noChangeAspect="1" noMove="1" noResize="1" noEditPoints="1" noAdjustHandles="1" noChangeArrowheads="1" noChangeShapeType="1" noTextEdit="1"/>
              </p:cNvSpPr>
              <p:nvPr/>
            </p:nvSpPr>
            <p:spPr bwMode="auto">
              <a:xfrm>
                <a:off x="1801812" y="5808663"/>
                <a:ext cx="5614987" cy="749300"/>
              </a:xfrm>
              <a:prstGeom prst="rect">
                <a:avLst/>
              </a:prstGeom>
              <a:blipFill>
                <a:blip r:embed="rId5"/>
                <a:stretch>
                  <a:fillRect b="-24390"/>
                </a:stretch>
              </a:blipFill>
              <a:ln>
                <a:no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DCE062B-B78A-41D3-BDD7-D5353F0BBF6D}"/>
                  </a:ext>
                </a:extLst>
              </p:cNvPr>
              <p:cNvSpPr txBox="1"/>
              <p:nvPr/>
            </p:nvSpPr>
            <p:spPr>
              <a:xfrm>
                <a:off x="8151811" y="3951288"/>
                <a:ext cx="1023257" cy="1169551"/>
              </a:xfrm>
              <a:prstGeom prst="rect">
                <a:avLst/>
              </a:prstGeom>
              <a:noFill/>
            </p:spPr>
            <p:txBody>
              <a:bodyPr wrap="square" rtlCol="0">
                <a:spAutoFit/>
              </a:bodyPr>
              <a:lstStyle/>
              <a:p>
                <a14:m>
                  <m:oMath xmlns:m="http://schemas.openxmlformats.org/officeDocument/2006/math">
                    <m:r>
                      <a:rPr lang="en-GB" sz="1400" b="0" i="1" smtClean="0">
                        <a:latin typeface="Cambria Math" panose="02040503050406030204" pitchFamily="18" charset="0"/>
                      </a:rPr>
                      <m:t>𝑐𝑠𝑡</m:t>
                    </m:r>
                  </m:oMath>
                </a14:m>
                <a:r>
                  <a:rPr lang="en-GB" sz="1400" dirty="0"/>
                  <a:t>: </a:t>
                </a:r>
                <a:br>
                  <a:rPr lang="en-GB" sz="1400" dirty="0"/>
                </a:br>
                <a:r>
                  <a:rPr lang="en-GB" sz="1400" dirty="0"/>
                  <a:t>terms that do not depend on the image</a:t>
                </a:r>
              </a:p>
            </p:txBody>
          </p:sp>
        </mc:Choice>
        <mc:Fallback xmlns="">
          <p:sp>
            <p:nvSpPr>
              <p:cNvPr id="3" name="TextBox 2">
                <a:extLst>
                  <a:ext uri="{FF2B5EF4-FFF2-40B4-BE49-F238E27FC236}">
                    <a16:creationId xmlns:a16="http://schemas.microsoft.com/office/drawing/2014/main" id="{9DCE062B-B78A-41D3-BDD7-D5353F0BBF6D}"/>
                  </a:ext>
                </a:extLst>
              </p:cNvPr>
              <p:cNvSpPr txBox="1">
                <a:spLocks noRot="1" noChangeAspect="1" noMove="1" noResize="1" noEditPoints="1" noAdjustHandles="1" noChangeArrowheads="1" noChangeShapeType="1" noTextEdit="1"/>
              </p:cNvSpPr>
              <p:nvPr/>
            </p:nvSpPr>
            <p:spPr>
              <a:xfrm>
                <a:off x="8151811" y="3951288"/>
                <a:ext cx="1023257" cy="1169551"/>
              </a:xfrm>
              <a:prstGeom prst="rect">
                <a:avLst/>
              </a:prstGeom>
              <a:blipFill>
                <a:blip r:embed="rId6"/>
                <a:stretch>
                  <a:fillRect l="-1786" t="-1042" r="-5952" b="-4688"/>
                </a:stretch>
              </a:blipFill>
            </p:spPr>
            <p:txBody>
              <a:bodyPr/>
              <a:lstStyle/>
              <a:p>
                <a:r>
                  <a:rPr lang="en-US">
                    <a:noFill/>
                  </a:rPr>
                  <a:t> </a:t>
                </a:r>
              </a:p>
            </p:txBody>
          </p:sp>
        </mc:Fallback>
      </mc:AlternateContent>
    </p:spTree>
    <p:extLst>
      <p:ext uri="{BB962C8B-B14F-4D97-AF65-F5344CB8AC3E}">
        <p14:creationId xmlns:p14="http://schemas.microsoft.com/office/powerpoint/2010/main" val="2203161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00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00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200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12003">
                                            <p:txEl>
                                              <p:pRg st="7" end="7"/>
                                            </p:txEl>
                                          </p:spTgt>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04" grpId="0"/>
      <p:bldP spid="2" grpId="0"/>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Analytic Algorithms</a:t>
            </a:r>
          </a:p>
          <a:p>
            <a:endParaRPr lang="en-GB" dirty="0"/>
          </a:p>
          <a:p>
            <a:r>
              <a:rPr lang="en-GB" dirty="0"/>
              <a:t>Iterative Algorithms</a:t>
            </a:r>
          </a:p>
          <a:p>
            <a:pPr lvl="1"/>
            <a:r>
              <a:rPr lang="en-GB" dirty="0"/>
              <a:t>Forward Model</a:t>
            </a:r>
          </a:p>
          <a:p>
            <a:pPr lvl="1"/>
            <a:r>
              <a:rPr lang="en-GB" dirty="0"/>
              <a:t>Goodness-of-fit: Maximum Likelihood</a:t>
            </a:r>
          </a:p>
          <a:p>
            <a:pPr lvl="1"/>
            <a:r>
              <a:rPr lang="en-GB" dirty="0"/>
              <a:t>Example algorithms</a:t>
            </a:r>
          </a:p>
          <a:p>
            <a:endParaRPr lang="en-GB" dirty="0"/>
          </a:p>
          <a:p>
            <a:r>
              <a:rPr lang="en-GB" dirty="0"/>
              <a:t>Noise characteristics in image reconstruction</a:t>
            </a:r>
          </a:p>
        </p:txBody>
      </p:sp>
      <p:sp>
        <p:nvSpPr>
          <p:cNvPr id="4" name="Left Arrow 3"/>
          <p:cNvSpPr/>
          <p:nvPr/>
        </p:nvSpPr>
        <p:spPr>
          <a:xfrm>
            <a:off x="7550150" y="3891646"/>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6051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C587D82-5D98-423C-AB24-DC24C0DDEC0A}"/>
              </a:ext>
            </a:extLst>
          </p:cNvPr>
          <p:cNvSpPr>
            <a:spLocks noGrp="1"/>
          </p:cNvSpPr>
          <p:nvPr>
            <p:ph type="title"/>
          </p:nvPr>
        </p:nvSpPr>
        <p:spPr/>
        <p:txBody>
          <a:bodyPr/>
          <a:lstStyle/>
          <a:p>
            <a:r>
              <a:rPr lang="en-GB" dirty="0"/>
              <a:t>Aims</a:t>
            </a:r>
          </a:p>
        </p:txBody>
      </p:sp>
      <p:sp>
        <p:nvSpPr>
          <p:cNvPr id="5" name="Content Placeholder 4">
            <a:extLst>
              <a:ext uri="{FF2B5EF4-FFF2-40B4-BE49-F238E27FC236}">
                <a16:creationId xmlns:a16="http://schemas.microsoft.com/office/drawing/2014/main" id="{26152CC0-CBE0-441B-820E-6716806BF7F8}"/>
              </a:ext>
            </a:extLst>
          </p:cNvPr>
          <p:cNvSpPr>
            <a:spLocks noGrp="1"/>
          </p:cNvSpPr>
          <p:nvPr>
            <p:ph idx="1"/>
          </p:nvPr>
        </p:nvSpPr>
        <p:spPr/>
        <p:txBody>
          <a:bodyPr/>
          <a:lstStyle/>
          <a:p>
            <a:pPr marL="0" indent="0">
              <a:buNone/>
            </a:pPr>
            <a:r>
              <a:rPr lang="en-GB" dirty="0"/>
              <a:t>For you to gain</a:t>
            </a:r>
          </a:p>
          <a:p>
            <a:r>
              <a:rPr lang="en-GB" dirty="0"/>
              <a:t>understanding of image reconstruction</a:t>
            </a:r>
          </a:p>
          <a:p>
            <a:pPr lvl="1"/>
            <a:r>
              <a:rPr lang="en-GB" sz="2400" dirty="0"/>
              <a:t>Concepts</a:t>
            </a:r>
          </a:p>
          <a:p>
            <a:pPr lvl="1"/>
            <a:r>
              <a:rPr lang="en-GB" sz="2400" dirty="0"/>
              <a:t>Most common algorithms</a:t>
            </a:r>
          </a:p>
          <a:p>
            <a:pPr lvl="1"/>
            <a:r>
              <a:rPr lang="en-GB" sz="2400" dirty="0"/>
              <a:t>Some ideas of the future</a:t>
            </a:r>
          </a:p>
          <a:p>
            <a:r>
              <a:rPr lang="en-GB" dirty="0"/>
              <a:t>hands-on experience using SIRF</a:t>
            </a:r>
          </a:p>
          <a:p>
            <a:pPr lvl="1"/>
            <a:r>
              <a:rPr lang="en-GB" sz="2400" dirty="0"/>
              <a:t>Use and evaluate existing algorithms</a:t>
            </a:r>
          </a:p>
          <a:p>
            <a:pPr lvl="1"/>
            <a:r>
              <a:rPr lang="en-GB" sz="2400" dirty="0"/>
              <a:t>Allow you to implement your own, or combine existing ones</a:t>
            </a:r>
          </a:p>
        </p:txBody>
      </p:sp>
    </p:spTree>
    <p:extLst>
      <p:ext uri="{BB962C8B-B14F-4D97-AF65-F5344CB8AC3E}">
        <p14:creationId xmlns:p14="http://schemas.microsoft.com/office/powerpoint/2010/main" val="4255755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82392-5723-0B48-1B20-34313E0F6119}"/>
              </a:ext>
            </a:extLst>
          </p:cNvPr>
          <p:cNvSpPr>
            <a:spLocks noGrp="1"/>
          </p:cNvSpPr>
          <p:nvPr>
            <p:ph type="title"/>
          </p:nvPr>
        </p:nvSpPr>
        <p:spPr/>
        <p:txBody>
          <a:bodyPr/>
          <a:lstStyle/>
          <a:p>
            <a:r>
              <a:rPr lang="en-GB" dirty="0"/>
              <a:t>Gradient ascent</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39DADDC0-D187-E444-02ED-A1BA59D1E746}"/>
                  </a:ext>
                </a:extLst>
              </p:cNvPr>
              <p:cNvSpPr>
                <a:spLocks noGrp="1"/>
              </p:cNvSpPr>
              <p:nvPr>
                <p:ph idx="1"/>
              </p:nvPr>
            </p:nvSpPr>
            <p:spPr/>
            <p:txBody>
              <a:bodyPr/>
              <a:lstStyle/>
              <a:p>
                <a:r>
                  <a:rPr lang="en-GB" b="0" dirty="0">
                    <a:latin typeface="Cambria Math" panose="02040503050406030204" pitchFamily="18" charset="0"/>
                  </a:rPr>
                  <a:t>Generic algorithm to maximise </a:t>
                </a:r>
                <a14:m>
                  <m:oMath xmlns:m="http://schemas.openxmlformats.org/officeDocument/2006/math">
                    <m:r>
                      <m:rPr>
                        <m:sty m:val="p"/>
                      </m:rPr>
                      <a:rPr lang="en-GB" b="0" i="0" smtClean="0">
                        <a:latin typeface="Cambria Math" panose="02040503050406030204" pitchFamily="18" charset="0"/>
                      </a:rPr>
                      <m:t>Ψ</m:t>
                    </m:r>
                    <m:r>
                      <a:rPr lang="en-GB" b="0" i="1" smtClean="0">
                        <a:latin typeface="Cambria Math" panose="02040503050406030204" pitchFamily="18" charset="0"/>
                      </a:rPr>
                      <m:t>(</m:t>
                    </m:r>
                    <m:r>
                      <a:rPr lang="en-GB" b="1" i="1" smtClean="0">
                        <a:latin typeface="Cambria Math" panose="02040503050406030204" pitchFamily="18" charset="0"/>
                      </a:rPr>
                      <m:t>𝒙</m:t>
                    </m:r>
                    <m:r>
                      <a:rPr lang="en-GB" b="0" i="1" smtClean="0">
                        <a:latin typeface="Cambria Math" panose="02040503050406030204" pitchFamily="18" charset="0"/>
                      </a:rPr>
                      <m:t>)</m:t>
                    </m:r>
                  </m:oMath>
                </a14:m>
                <a:endParaRPr lang="en-GB" b="0" dirty="0">
                  <a:latin typeface="Cambria Math" panose="02040503050406030204" pitchFamily="18" charset="0"/>
                </a:endParaRPr>
              </a:p>
              <a:p>
                <a14:m>
                  <m:oMath xmlns:m="http://schemas.openxmlformats.org/officeDocument/2006/math">
                    <m:sSub>
                      <m:sSubPr>
                        <m:ctrlPr>
                          <a:rPr lang="en-GB" b="0" i="1" smtClean="0">
                            <a:latin typeface="Cambria Math" panose="02040503050406030204" pitchFamily="18" charset="0"/>
                          </a:rPr>
                        </m:ctrlPr>
                      </m:sSubPr>
                      <m:e>
                        <m:r>
                          <a:rPr lang="en-GB" b="1" i="1" smtClean="0">
                            <a:latin typeface="Cambria Math" panose="02040503050406030204" pitchFamily="18" charset="0"/>
                          </a:rPr>
                          <m:t>𝒙</m:t>
                        </m:r>
                      </m:e>
                      <m:sub>
                        <m:r>
                          <a:rPr lang="en-GB" b="0" i="1" smtClean="0">
                            <a:latin typeface="Cambria Math" panose="02040503050406030204" pitchFamily="18" charset="0"/>
                          </a:rPr>
                          <m:t>𝑛𝑒𝑥𝑡</m:t>
                        </m:r>
                      </m:sub>
                    </m:sSub>
                    <m:r>
                      <a:rPr lang="en-GB" b="0" i="1" smtClean="0">
                        <a:latin typeface="Cambria Math" panose="02040503050406030204" pitchFamily="18" charset="0"/>
                      </a:rPr>
                      <m:t>=</m:t>
                    </m:r>
                    <m:r>
                      <a:rPr lang="en-GB" b="1" i="1" smtClean="0">
                        <a:latin typeface="Cambria Math" panose="02040503050406030204" pitchFamily="18" charset="0"/>
                      </a:rPr>
                      <m:t>𝒙</m:t>
                    </m:r>
                    <m:r>
                      <a:rPr lang="en-GB" b="1" i="1" smtClean="0">
                        <a:latin typeface="Cambria Math" panose="02040503050406030204" pitchFamily="18" charset="0"/>
                      </a:rPr>
                      <m:t>+</m:t>
                    </m:r>
                    <m:r>
                      <a:rPr lang="en-GB" b="0" i="1" smtClean="0">
                        <a:latin typeface="Cambria Math" panose="02040503050406030204" pitchFamily="18" charset="0"/>
                      </a:rPr>
                      <m:t>𝛼</m:t>
                    </m:r>
                    <m:r>
                      <a:rPr lang="en-GB" b="0" i="1" smtClean="0">
                        <a:latin typeface="Cambria Math" panose="02040503050406030204" pitchFamily="18" charset="0"/>
                      </a:rPr>
                      <m:t> </m:t>
                    </m:r>
                    <m:r>
                      <m:rPr>
                        <m:sty m:val="p"/>
                      </m:rPr>
                      <a:rPr lang="en-GB" b="0" i="0" smtClean="0">
                        <a:latin typeface="Cambria Math" panose="02040503050406030204" pitchFamily="18" charset="0"/>
                      </a:rPr>
                      <m:t>∇Ψ</m:t>
                    </m:r>
                    <m:d>
                      <m:dPr>
                        <m:ctrlPr>
                          <a:rPr lang="en-GB" b="0" i="1" smtClean="0">
                            <a:latin typeface="Cambria Math" panose="02040503050406030204" pitchFamily="18" charset="0"/>
                          </a:rPr>
                        </m:ctrlPr>
                      </m:dPr>
                      <m:e>
                        <m:r>
                          <a:rPr lang="en-GB" b="1" i="1" smtClean="0">
                            <a:latin typeface="Cambria Math" panose="02040503050406030204" pitchFamily="18" charset="0"/>
                          </a:rPr>
                          <m:t>𝒙</m:t>
                        </m:r>
                      </m:e>
                    </m:d>
                  </m:oMath>
                </a14:m>
                <a:endParaRPr lang="en-GB" dirty="0"/>
              </a:p>
              <a:p>
                <a:endParaRPr lang="en-GB" dirty="0"/>
              </a:p>
            </p:txBody>
          </p:sp>
        </mc:Choice>
        <mc:Fallback xmlns="">
          <p:sp>
            <p:nvSpPr>
              <p:cNvPr id="9" name="Content Placeholder 8">
                <a:extLst>
                  <a:ext uri="{FF2B5EF4-FFF2-40B4-BE49-F238E27FC236}">
                    <a16:creationId xmlns:a16="http://schemas.microsoft.com/office/drawing/2014/main" id="{39DADDC0-D187-E444-02ED-A1BA59D1E746}"/>
                  </a:ext>
                </a:extLst>
              </p:cNvPr>
              <p:cNvSpPr>
                <a:spLocks noGrp="1" noRot="1" noChangeAspect="1" noMove="1" noResize="1" noEditPoints="1" noAdjustHandles="1" noChangeArrowheads="1" noChangeShapeType="1" noTextEdit="1"/>
              </p:cNvSpPr>
              <p:nvPr>
                <p:ph idx="1"/>
              </p:nvPr>
            </p:nvSpPr>
            <p:spPr>
              <a:blipFill>
                <a:blip r:embed="rId3"/>
                <a:stretch>
                  <a:fillRect l="-1852" t="-1585"/>
                </a:stretch>
              </a:blipFill>
            </p:spPr>
            <p:txBody>
              <a:bodyPr/>
              <a:lstStyle/>
              <a:p>
                <a:r>
                  <a:rPr lang="en-GB">
                    <a:noFill/>
                  </a:rPr>
                  <a:t> </a:t>
                </a:r>
              </a:p>
            </p:txBody>
          </p:sp>
        </mc:Fallback>
      </mc:AlternateContent>
      <p:pic>
        <p:nvPicPr>
          <p:cNvPr id="10" name="Content Placeholder 4">
            <a:extLst>
              <a:ext uri="{FF2B5EF4-FFF2-40B4-BE49-F238E27FC236}">
                <a16:creationId xmlns:a16="http://schemas.microsoft.com/office/drawing/2014/main" id="{A5790B1E-9503-A501-C2EB-AF35028905E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13321" y="2810154"/>
            <a:ext cx="3485382" cy="3507166"/>
          </a:xfrm>
          <a:prstGeom prst="rect">
            <a:avLst/>
          </a:prstGeom>
        </p:spPr>
      </p:pic>
      <p:pic>
        <p:nvPicPr>
          <p:cNvPr id="11" name="Picture 10">
            <a:extLst>
              <a:ext uri="{FF2B5EF4-FFF2-40B4-BE49-F238E27FC236}">
                <a16:creationId xmlns:a16="http://schemas.microsoft.com/office/drawing/2014/main" id="{BC131C1B-3267-C042-F98C-753E2865C34F}"/>
              </a:ext>
            </a:extLst>
          </p:cNvPr>
          <p:cNvPicPr>
            <a:picLocks noChangeAspect="1"/>
          </p:cNvPicPr>
          <p:nvPr/>
        </p:nvPicPr>
        <p:blipFill>
          <a:blip r:embed="rId6"/>
          <a:stretch>
            <a:fillRect/>
          </a:stretch>
        </p:blipFill>
        <p:spPr>
          <a:xfrm>
            <a:off x="5054824" y="2807218"/>
            <a:ext cx="3485382" cy="3510102"/>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1260395-857B-322D-47F8-D6F5D9726C52}"/>
                  </a:ext>
                </a:extLst>
              </p:cNvPr>
              <p:cNvSpPr txBox="1"/>
              <p:nvPr/>
            </p:nvSpPr>
            <p:spPr>
              <a:xfrm>
                <a:off x="2255949" y="2345553"/>
                <a:ext cx="100012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400">
                          <a:latin typeface="Cambria Math" panose="02040503050406030204" pitchFamily="18" charset="0"/>
                        </a:rPr>
                        <m:t>small</m:t>
                      </m:r>
                      <m:r>
                        <a:rPr lang="en-GB" sz="2400">
                          <a:latin typeface="Cambria Math" panose="02040503050406030204" pitchFamily="18" charset="0"/>
                        </a:rPr>
                        <m:t> </m:t>
                      </m:r>
                      <m:r>
                        <a:rPr lang="en-GB" sz="2400" b="0" i="1" smtClean="0">
                          <a:latin typeface="Cambria Math" panose="02040503050406030204" pitchFamily="18" charset="0"/>
                        </a:rPr>
                        <m:t>𝛼</m:t>
                      </m:r>
                    </m:oMath>
                  </m:oMathPara>
                </a14:m>
                <a:endParaRPr lang="en-GB" dirty="0"/>
              </a:p>
            </p:txBody>
          </p:sp>
        </mc:Choice>
        <mc:Fallback xmlns="">
          <p:sp>
            <p:nvSpPr>
              <p:cNvPr id="12" name="TextBox 11">
                <a:extLst>
                  <a:ext uri="{FF2B5EF4-FFF2-40B4-BE49-F238E27FC236}">
                    <a16:creationId xmlns:a16="http://schemas.microsoft.com/office/drawing/2014/main" id="{F1260395-857B-322D-47F8-D6F5D9726C52}"/>
                  </a:ext>
                </a:extLst>
              </p:cNvPr>
              <p:cNvSpPr txBox="1">
                <a:spLocks noRot="1" noChangeAspect="1" noMove="1" noResize="1" noEditPoints="1" noAdjustHandles="1" noChangeArrowheads="1" noChangeShapeType="1" noTextEdit="1"/>
              </p:cNvSpPr>
              <p:nvPr/>
            </p:nvSpPr>
            <p:spPr>
              <a:xfrm>
                <a:off x="2255949" y="2345553"/>
                <a:ext cx="1000125" cy="461665"/>
              </a:xfrm>
              <a:prstGeom prst="rect">
                <a:avLst/>
              </a:prstGeom>
              <a:blipFill>
                <a:blip r:embed="rId7"/>
                <a:stretch>
                  <a:fillRect l="-1829" r="-1219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A86F49C-A3FE-6793-AEAD-CDDFC4628883}"/>
                  </a:ext>
                </a:extLst>
              </p:cNvPr>
              <p:cNvSpPr txBox="1"/>
              <p:nvPr/>
            </p:nvSpPr>
            <p:spPr>
              <a:xfrm>
                <a:off x="6297452" y="2345553"/>
                <a:ext cx="1000125"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400" smtClean="0">
                          <a:latin typeface="Cambria Math" panose="02040503050406030204" pitchFamily="18" charset="0"/>
                        </a:rPr>
                        <m:t>l</m:t>
                      </m:r>
                      <m:r>
                        <m:rPr>
                          <m:sty m:val="p"/>
                        </m:rPr>
                        <a:rPr lang="en-GB" sz="2400" b="0" i="0" smtClean="0">
                          <a:latin typeface="Cambria Math" panose="02040503050406030204" pitchFamily="18" charset="0"/>
                        </a:rPr>
                        <m:t>arger</m:t>
                      </m:r>
                      <m:r>
                        <a:rPr lang="en-GB" sz="2400">
                          <a:latin typeface="Cambria Math" panose="02040503050406030204" pitchFamily="18" charset="0"/>
                        </a:rPr>
                        <m:t> </m:t>
                      </m:r>
                      <m:r>
                        <a:rPr lang="en-GB" sz="2400" b="0" i="1" smtClean="0">
                          <a:latin typeface="Cambria Math" panose="02040503050406030204" pitchFamily="18" charset="0"/>
                        </a:rPr>
                        <m:t>𝛼</m:t>
                      </m:r>
                    </m:oMath>
                  </m:oMathPara>
                </a14:m>
                <a:endParaRPr lang="en-GB" dirty="0"/>
              </a:p>
            </p:txBody>
          </p:sp>
        </mc:Choice>
        <mc:Fallback xmlns="">
          <p:sp>
            <p:nvSpPr>
              <p:cNvPr id="13" name="TextBox 12">
                <a:extLst>
                  <a:ext uri="{FF2B5EF4-FFF2-40B4-BE49-F238E27FC236}">
                    <a16:creationId xmlns:a16="http://schemas.microsoft.com/office/drawing/2014/main" id="{3A86F49C-A3FE-6793-AEAD-CDDFC4628883}"/>
                  </a:ext>
                </a:extLst>
              </p:cNvPr>
              <p:cNvSpPr txBox="1">
                <a:spLocks noRot="1" noChangeAspect="1" noMove="1" noResize="1" noEditPoints="1" noAdjustHandles="1" noChangeArrowheads="1" noChangeShapeType="1" noTextEdit="1"/>
              </p:cNvSpPr>
              <p:nvPr/>
            </p:nvSpPr>
            <p:spPr>
              <a:xfrm>
                <a:off x="6297452" y="2345553"/>
                <a:ext cx="1000125" cy="461665"/>
              </a:xfrm>
              <a:prstGeom prst="rect">
                <a:avLst/>
              </a:prstGeom>
              <a:blipFill>
                <a:blip r:embed="rId8"/>
                <a:stretch>
                  <a:fillRect l="-1829" r="-20732" b="-1184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EF633D5-D7D6-8189-12FD-F773462F50B1}"/>
                  </a:ext>
                </a:extLst>
              </p:cNvPr>
              <p:cNvSpPr txBox="1"/>
              <p:nvPr/>
            </p:nvSpPr>
            <p:spPr>
              <a:xfrm>
                <a:off x="2756011" y="6488668"/>
                <a:ext cx="4130564" cy="369332"/>
              </a:xfrm>
              <a:prstGeom prst="rect">
                <a:avLst/>
              </a:prstGeom>
              <a:noFill/>
            </p:spPr>
            <p:txBody>
              <a:bodyPr wrap="square" rtlCol="0">
                <a:spAutoFit/>
              </a:bodyPr>
              <a:lstStyle/>
              <a:p>
                <a:r>
                  <a:rPr lang="en-GB" dirty="0"/>
                  <a:t>Not so easy to choose the step size </a:t>
                </a:r>
                <a14:m>
                  <m:oMath xmlns:m="http://schemas.openxmlformats.org/officeDocument/2006/math">
                    <m:r>
                      <a:rPr lang="en-GB" b="0" i="1" smtClean="0">
                        <a:latin typeface="Cambria Math" panose="02040503050406030204" pitchFamily="18" charset="0"/>
                      </a:rPr>
                      <m:t>𝛼</m:t>
                    </m:r>
                  </m:oMath>
                </a14:m>
                <a:endParaRPr lang="en-GB" dirty="0"/>
              </a:p>
            </p:txBody>
          </p:sp>
        </mc:Choice>
        <mc:Fallback xmlns="">
          <p:sp>
            <p:nvSpPr>
              <p:cNvPr id="14" name="TextBox 13">
                <a:extLst>
                  <a:ext uri="{FF2B5EF4-FFF2-40B4-BE49-F238E27FC236}">
                    <a16:creationId xmlns:a16="http://schemas.microsoft.com/office/drawing/2014/main" id="{1EF633D5-D7D6-8189-12FD-F773462F50B1}"/>
                  </a:ext>
                </a:extLst>
              </p:cNvPr>
              <p:cNvSpPr txBox="1">
                <a:spLocks noRot="1" noChangeAspect="1" noMove="1" noResize="1" noEditPoints="1" noAdjustHandles="1" noChangeArrowheads="1" noChangeShapeType="1" noTextEdit="1"/>
              </p:cNvSpPr>
              <p:nvPr/>
            </p:nvSpPr>
            <p:spPr>
              <a:xfrm>
                <a:off x="2756011" y="6488668"/>
                <a:ext cx="4130564" cy="369332"/>
              </a:xfrm>
              <a:prstGeom prst="rect">
                <a:avLst/>
              </a:prstGeom>
              <a:blipFill>
                <a:blip r:embed="rId9"/>
                <a:stretch>
                  <a:fillRect l="-1180" t="-8197" b="-24590"/>
                </a:stretch>
              </a:blipFill>
            </p:spPr>
            <p:txBody>
              <a:bodyPr/>
              <a:lstStyle/>
              <a:p>
                <a:r>
                  <a:rPr lang="en-GB">
                    <a:noFill/>
                  </a:rPr>
                  <a:t> </a:t>
                </a:r>
              </a:p>
            </p:txBody>
          </p:sp>
        </mc:Fallback>
      </mc:AlternateContent>
    </p:spTree>
    <p:extLst>
      <p:ext uri="{BB962C8B-B14F-4D97-AF65-F5344CB8AC3E}">
        <p14:creationId xmlns:p14="http://schemas.microsoft.com/office/powerpoint/2010/main" val="137577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EABF24-89FA-45B9-98C1-44224D7C4212}"/>
              </a:ext>
            </a:extLst>
          </p:cNvPr>
          <p:cNvSpPr>
            <a:spLocks noGrp="1"/>
          </p:cNvSpPr>
          <p:nvPr>
            <p:ph type="title"/>
          </p:nvPr>
        </p:nvSpPr>
        <p:spPr/>
        <p:txBody>
          <a:bodyPr/>
          <a:lstStyle/>
          <a:p>
            <a:r>
              <a:rPr lang="en-GB"/>
              <a:t>MLEM: </a:t>
            </a:r>
            <a:r>
              <a:rPr lang="en-GB" sz="3600"/>
              <a:t>Maximum Likelihood via Expectation Maximisation</a:t>
            </a:r>
            <a:endParaRPr lang="en-GB"/>
          </a:p>
        </p:txBody>
      </p:sp>
      <p:sp>
        <p:nvSpPr>
          <p:cNvPr id="3" name="Content Placeholder 2">
            <a:extLst>
              <a:ext uri="{FF2B5EF4-FFF2-40B4-BE49-F238E27FC236}">
                <a16:creationId xmlns:a16="http://schemas.microsoft.com/office/drawing/2014/main" id="{92E08C66-BBE2-479B-9738-CB45A3F8D456}"/>
              </a:ext>
            </a:extLst>
          </p:cNvPr>
          <p:cNvSpPr>
            <a:spLocks noGrp="1"/>
          </p:cNvSpPr>
          <p:nvPr>
            <p:ph idx="1"/>
          </p:nvPr>
        </p:nvSpPr>
        <p:spPr>
          <a:xfrm>
            <a:off x="304800" y="2190044"/>
            <a:ext cx="8600660" cy="4555313"/>
          </a:xfrm>
        </p:spPr>
        <p:txBody>
          <a:bodyPr/>
          <a:lstStyle/>
          <a:p>
            <a:r>
              <a:rPr lang="en-GB" dirty="0"/>
              <a:t>A “standard” iterative algorithm for Maximum Likelihood (ML) estimation (for Poisson data)</a:t>
            </a:r>
          </a:p>
          <a:p>
            <a:r>
              <a:rPr lang="en-GB" dirty="0"/>
              <a:t>It converges to the ML solution.</a:t>
            </a:r>
          </a:p>
          <a:p>
            <a:r>
              <a:rPr lang="en-GB" dirty="0"/>
              <a:t>It involves forward and back projection, and compares measured and estimated data by division.</a:t>
            </a:r>
          </a:p>
          <a:p>
            <a:endParaRPr lang="en-GB" dirty="0"/>
          </a:p>
        </p:txBody>
      </p:sp>
    </p:spTree>
    <p:extLst>
      <p:ext uri="{BB962C8B-B14F-4D97-AF65-F5344CB8AC3E}">
        <p14:creationId xmlns:p14="http://schemas.microsoft.com/office/powerpoint/2010/main" val="17406799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5155" name="Object 3"/>
          <p:cNvGraphicFramePr>
            <a:graphicFrameLocks noChangeAspect="1"/>
          </p:cNvGraphicFramePr>
          <p:nvPr>
            <p:extLst>
              <p:ext uri="{D42A27DB-BD31-4B8C-83A1-F6EECF244321}">
                <p14:modId xmlns:p14="http://schemas.microsoft.com/office/powerpoint/2010/main" val="194387020"/>
              </p:ext>
            </p:extLst>
          </p:nvPr>
        </p:nvGraphicFramePr>
        <p:xfrm>
          <a:off x="415692" y="717737"/>
          <a:ext cx="8312616" cy="2265740"/>
        </p:xfrm>
        <a:graphic>
          <a:graphicData uri="http://schemas.openxmlformats.org/presentationml/2006/ole">
            <mc:AlternateContent xmlns:mc="http://schemas.openxmlformats.org/markup-compatibility/2006">
              <mc:Choice xmlns:v="urn:schemas-microsoft-com:vml" Requires="v">
                <p:oleObj name="Equation" r:id="rId3" imgW="4178160" imgH="1143000" progId="Equation.3">
                  <p:embed/>
                </p:oleObj>
              </mc:Choice>
              <mc:Fallback>
                <p:oleObj name="Equation" r:id="rId3" imgW="4178160" imgH="1143000" progId="Equation.3">
                  <p:embed/>
                  <p:pic>
                    <p:nvPicPr>
                      <p:cNvPr id="305155" name="Object 3"/>
                      <p:cNvPicPr>
                        <a:picLocks noChangeAspect="1" noChangeArrowheads="1"/>
                      </p:cNvPicPr>
                      <p:nvPr/>
                    </p:nvPicPr>
                    <p:blipFill>
                      <a:blip r:embed="rId4"/>
                      <a:srcRect/>
                      <a:stretch>
                        <a:fillRect/>
                      </a:stretch>
                    </p:blipFill>
                    <p:spPr bwMode="auto">
                      <a:xfrm>
                        <a:off x="415692" y="717737"/>
                        <a:ext cx="8312616" cy="2265740"/>
                      </a:xfrm>
                      <a:prstGeom prst="rect">
                        <a:avLst/>
                      </a:prstGeom>
                      <a:solidFill>
                        <a:srgbClr val="DDDDDD"/>
                      </a:solidFill>
                      <a:ln w="38100">
                        <a:solidFill>
                          <a:schemeClr val="tx1"/>
                        </a:solidFill>
                        <a:miter lim="800000"/>
                        <a:headEnd/>
                        <a:tailEnd/>
                      </a:ln>
                    </p:spPr>
                  </p:pic>
                </p:oleObj>
              </mc:Fallback>
            </mc:AlternateContent>
          </a:graphicData>
        </a:graphic>
      </p:graphicFrame>
      <p:sp>
        <p:nvSpPr>
          <p:cNvPr id="6" name="Text Box 2"/>
          <p:cNvSpPr txBox="1">
            <a:spLocks noGrp="1" noChangeArrowheads="1"/>
          </p:cNvSpPr>
          <p:nvPr>
            <p:ph type="title"/>
          </p:nvPr>
        </p:nvSpPr>
        <p:spPr bwMode="auto">
          <a:xfrm>
            <a:off x="1813071" y="71452"/>
            <a:ext cx="5517857" cy="769441"/>
          </a:xfrm>
          <a:prstGeom prst="rect">
            <a:avLst/>
          </a:prstGeom>
          <a:noFill/>
          <a:ln w="9525">
            <a:noFill/>
            <a:miter lim="800000"/>
            <a:headEnd/>
            <a:tailEnd/>
          </a:ln>
          <a:effectLst/>
        </p:spPr>
        <p:txBody>
          <a:bodyPr wrap="none">
            <a:spAutoFit/>
          </a:bodyPr>
          <a:lstStyle/>
          <a:p>
            <a:r>
              <a:rPr lang="en-GB"/>
              <a:t>MLEM reconstruction</a:t>
            </a:r>
            <a:endParaRPr lang="en-US"/>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1A83542-26BB-F73E-75FE-32631539783B}"/>
                  </a:ext>
                </a:extLst>
              </p:cNvPr>
              <p:cNvSpPr txBox="1"/>
              <p:nvPr/>
            </p:nvSpPr>
            <p:spPr>
              <a:xfrm>
                <a:off x="313765" y="3191436"/>
                <a:ext cx="7853083" cy="318818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400" b="1" dirty="0"/>
                  <a:t>Relation to maximising the Poisson log-likelihood</a:t>
                </a:r>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000" b="0" i="1" smtClean="0">
                          <a:latin typeface="Cambria Math" panose="02040503050406030204" pitchFamily="18" charset="0"/>
                        </a:rPr>
                        <m:t>𝑛𝑒</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𝑤</m:t>
                          </m:r>
                        </m:e>
                        <m:sub/>
                      </m:sSub>
                      <m:r>
                        <a:rPr lang="en-GB" sz="2000" b="0" i="1" smtClean="0">
                          <a:latin typeface="Cambria Math" panose="02040503050406030204" pitchFamily="18" charset="0"/>
                        </a:rPr>
                        <m:t>=</m:t>
                      </m:r>
                      <m:r>
                        <a:rPr lang="en-GB" sz="2000" b="0" i="1" smtClean="0">
                          <a:latin typeface="Cambria Math" panose="02040503050406030204" pitchFamily="18" charset="0"/>
                        </a:rPr>
                        <m:t>𝑐𝑢𝑟𝑟𝑒𝑛</m:t>
                      </m:r>
                      <m:sSub>
                        <m:sSubPr>
                          <m:ctrlPr>
                            <a:rPr lang="en-GB" sz="2000" b="0" i="1" smtClean="0">
                              <a:latin typeface="Cambria Math" panose="02040503050406030204" pitchFamily="18" charset="0"/>
                            </a:rPr>
                          </m:ctrlPr>
                        </m:sSubPr>
                        <m:e>
                          <m:r>
                            <a:rPr lang="en-GB" sz="2000" b="0" i="1" smtClean="0">
                              <a:latin typeface="Cambria Math" panose="02040503050406030204" pitchFamily="18" charset="0"/>
                            </a:rPr>
                            <m:t>𝑡</m:t>
                          </m:r>
                        </m:e>
                        <m:sub/>
                      </m:sSub>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𝑐𝑢𝑟𝑟𝑒𝑛𝑡</m:t>
                          </m:r>
                        </m:num>
                        <m:den>
                          <m:r>
                            <a:rPr lang="en-GB" sz="2000" b="0" i="1" smtClean="0">
                              <a:latin typeface="Cambria Math" panose="02040503050406030204" pitchFamily="18" charset="0"/>
                            </a:rPr>
                            <m:t>𝐵𝑃</m:t>
                          </m:r>
                          <m:r>
                            <a:rPr lang="en-GB" sz="2000" b="0" i="1" smtClean="0">
                              <a:latin typeface="Cambria Math" panose="02040503050406030204" pitchFamily="18" charset="0"/>
                            </a:rPr>
                            <m:t>[1]</m:t>
                          </m:r>
                        </m:den>
                      </m:f>
                      <m:r>
                        <a:rPr lang="en-GB" sz="2000" b="0" i="1" smtClean="0">
                          <a:latin typeface="Cambria Math" panose="02040503050406030204" pitchFamily="18" charset="0"/>
                        </a:rPr>
                        <m:t>. </m:t>
                      </m:r>
                      <m:r>
                        <a:rPr lang="en-GB" sz="2000" b="0" i="1" smtClean="0">
                          <a:latin typeface="Cambria Math" panose="02040503050406030204" pitchFamily="18" charset="0"/>
                        </a:rPr>
                        <m:t>𝐵𝑃</m:t>
                      </m:r>
                      <m:r>
                        <a:rPr lang="en-GB" sz="2000" b="0" i="1" smtClean="0">
                          <a:latin typeface="Cambria Math" panose="02040503050406030204" pitchFamily="18" charset="0"/>
                        </a:rPr>
                        <m:t>[</m:t>
                      </m:r>
                      <m:f>
                        <m:fPr>
                          <m:ctrlPr>
                            <a:rPr lang="en-GB" sz="2000" b="0" i="1" smtClean="0">
                              <a:latin typeface="Cambria Math" panose="02040503050406030204" pitchFamily="18" charset="0"/>
                            </a:rPr>
                          </m:ctrlPr>
                        </m:fPr>
                        <m:num>
                          <m:r>
                            <a:rPr lang="en-GB" sz="2000" b="0" i="1" smtClean="0">
                              <a:latin typeface="Cambria Math" panose="02040503050406030204" pitchFamily="18" charset="0"/>
                            </a:rPr>
                            <m:t>𝑚𝑒𝑎𝑠𝑢𝑟𝑒𝑑</m:t>
                          </m:r>
                        </m:num>
                        <m:den>
                          <m:r>
                            <a:rPr lang="en-GB" sz="2000" b="0" i="1" smtClean="0">
                              <a:latin typeface="Cambria Math" panose="02040503050406030204" pitchFamily="18" charset="0"/>
                            </a:rPr>
                            <m:t>𝐹𝑃</m:t>
                          </m:r>
                          <m:d>
                            <m:dPr>
                              <m:begChr m:val="["/>
                              <m:endChr m:val="]"/>
                              <m:ctrlPr>
                                <a:rPr lang="en-GB" sz="2000" b="0" i="1" smtClean="0">
                                  <a:latin typeface="Cambria Math" panose="02040503050406030204" pitchFamily="18" charset="0"/>
                                </a:rPr>
                              </m:ctrlPr>
                            </m:dPr>
                            <m:e>
                              <m:r>
                                <a:rPr lang="en-GB" sz="2000" b="0" i="1" smtClean="0">
                                  <a:latin typeface="Cambria Math" panose="02040503050406030204" pitchFamily="18" charset="0"/>
                                </a:rPr>
                                <m:t>𝑐𝑢𝑟𝑟𝑒𝑛𝑡</m:t>
                              </m:r>
                            </m:e>
                          </m:d>
                        </m:den>
                      </m:f>
                      <m:r>
                        <a:rPr lang="en-GB" sz="2000" b="0" i="1" smtClean="0">
                          <a:latin typeface="Cambria Math" panose="02040503050406030204" pitchFamily="18" charset="0"/>
                        </a:rPr>
                        <m:t>−1]</m:t>
                      </m:r>
                    </m:oMath>
                  </m:oMathPara>
                </a14:m>
                <a:endParaRPr lang="en-AU" sz="2000" dirty="0"/>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dirty="0"/>
              </a:p>
              <a:p>
                <a:pPr marL="0" marR="0" indent="0" algn="l" defTabSz="914400" rtl="0" eaLnBrk="1" fontAlgn="auto" latinLnBrk="0" hangingPunct="1">
                  <a:lnSpc>
                    <a:spcPct val="100000"/>
                  </a:lnSpc>
                  <a:spcBef>
                    <a:spcPts val="0"/>
                  </a:spcBef>
                  <a:spcAft>
                    <a:spcPts val="0"/>
                  </a:spcAft>
                  <a:buClrTx/>
                  <a:buSzTx/>
                  <a:buFontTx/>
                  <a:buNone/>
                  <a:tabLst/>
                  <a:defRPr/>
                </a:pPr>
                <a:r>
                  <a:rPr lang="en-AU" sz="2000" dirty="0"/>
                  <a:t>Rewrite in terms of the gradient of the Poisson</a:t>
                </a:r>
                <a:r>
                  <a:rPr lang="en-AU" sz="2000" baseline="0" dirty="0"/>
                  <a:t> log-likelihood</a:t>
                </a:r>
              </a:p>
              <a:p>
                <a:pPr marL="0" marR="0" indent="0" algn="l" defTabSz="914400" rtl="0" eaLnBrk="1" fontAlgn="auto" latinLnBrk="0" hangingPunct="1">
                  <a:lnSpc>
                    <a:spcPct val="100000"/>
                  </a:lnSpc>
                  <a:spcBef>
                    <a:spcPts val="0"/>
                  </a:spcBef>
                  <a:spcAft>
                    <a:spcPts val="0"/>
                  </a:spcAft>
                  <a:buClrTx/>
                  <a:buSzTx/>
                  <a:buFontTx/>
                  <a:buNone/>
                  <a:tabLst/>
                  <a:defRPr/>
                </a:pPr>
                <a:endParaRPr lang="en-AU" sz="2000" dirty="0"/>
              </a:p>
              <a:p>
                <a:pPr marL="0" marR="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800" b="0" i="1" smtClean="0">
                          <a:latin typeface="Cambria Math" panose="02040503050406030204" pitchFamily="18" charset="0"/>
                        </a:rPr>
                        <m:t>𝑛𝑒</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𝑤</m:t>
                          </m:r>
                        </m:e>
                        <m:sub/>
                      </m:sSub>
                      <m:r>
                        <a:rPr lang="en-GB" sz="2800" b="0" i="1" smtClean="0">
                          <a:latin typeface="Cambria Math" panose="02040503050406030204" pitchFamily="18" charset="0"/>
                        </a:rPr>
                        <m:t>=</m:t>
                      </m:r>
                      <m:r>
                        <a:rPr lang="en-GB" sz="2800" b="0" i="1" smtClean="0">
                          <a:latin typeface="Cambria Math" panose="02040503050406030204" pitchFamily="18" charset="0"/>
                        </a:rPr>
                        <m:t>𝑐𝑢𝑟𝑟𝑒𝑛</m:t>
                      </m:r>
                      <m:sSub>
                        <m:sSubPr>
                          <m:ctrlPr>
                            <a:rPr lang="en-GB" sz="2800" b="0" i="1" smtClean="0">
                              <a:latin typeface="Cambria Math" panose="02040503050406030204" pitchFamily="18" charset="0"/>
                            </a:rPr>
                          </m:ctrlPr>
                        </m:sSubPr>
                        <m:e>
                          <m:r>
                            <a:rPr lang="en-GB" sz="2800" b="0" i="1" smtClean="0">
                              <a:latin typeface="Cambria Math" panose="02040503050406030204" pitchFamily="18" charset="0"/>
                            </a:rPr>
                            <m:t>𝑡</m:t>
                          </m:r>
                        </m:e>
                        <m:sub/>
                      </m:sSub>
                      <m:r>
                        <a:rPr lang="en-GB" sz="2800" b="0" i="1" smtClean="0">
                          <a:latin typeface="Cambria Math" panose="02040503050406030204" pitchFamily="18" charset="0"/>
                        </a:rPr>
                        <m:t>+</m:t>
                      </m:r>
                      <m:f>
                        <m:fPr>
                          <m:ctrlPr>
                            <a:rPr lang="en-GB" sz="2800" b="0" i="1" smtClean="0">
                              <a:latin typeface="Cambria Math" panose="02040503050406030204" pitchFamily="18" charset="0"/>
                            </a:rPr>
                          </m:ctrlPr>
                        </m:fPr>
                        <m:num>
                          <m:r>
                            <a:rPr lang="en-GB" sz="2800" b="0" i="1" smtClean="0">
                              <a:latin typeface="Cambria Math" panose="02040503050406030204" pitchFamily="18" charset="0"/>
                            </a:rPr>
                            <m:t>𝑐𝑢𝑟𝑟𝑒𝑛𝑡</m:t>
                          </m:r>
                        </m:num>
                        <m:den>
                          <m:r>
                            <a:rPr lang="en-GB" sz="2800" b="0" i="1" smtClean="0">
                              <a:latin typeface="Cambria Math" panose="02040503050406030204" pitchFamily="18" charset="0"/>
                            </a:rPr>
                            <m:t>𝐵𝑃</m:t>
                          </m:r>
                          <m:r>
                            <a:rPr lang="en-GB" sz="2800" b="0" i="1" smtClean="0">
                              <a:latin typeface="Cambria Math" panose="02040503050406030204" pitchFamily="18" charset="0"/>
                            </a:rPr>
                            <m:t>[1]</m:t>
                          </m:r>
                        </m:den>
                      </m:f>
                      <m:r>
                        <a:rPr lang="en-GB" sz="2800" b="0" i="1" smtClean="0">
                          <a:latin typeface="Cambria Math" panose="02040503050406030204" pitchFamily="18" charset="0"/>
                        </a:rPr>
                        <m:t>.</m:t>
                      </m:r>
                      <m:r>
                        <a:rPr lang="en-GB" sz="2800" b="1" i="1" smtClean="0">
                          <a:latin typeface="Cambria Math" panose="02040503050406030204" pitchFamily="18" charset="0"/>
                        </a:rPr>
                        <m:t>𝜵</m:t>
                      </m:r>
                      <m:r>
                        <a:rPr lang="en-GB" sz="2800" b="1" i="1" smtClean="0">
                          <a:latin typeface="Cambria Math" panose="02040503050406030204" pitchFamily="18" charset="0"/>
                          <a:ea typeface="Cambria Math" panose="02040503050406030204" pitchFamily="18" charset="0"/>
                        </a:rPr>
                        <m:t>𝑳</m:t>
                      </m:r>
                    </m:oMath>
                  </m:oMathPara>
                </a14:m>
                <a:endParaRPr lang="en-AU" sz="2000" b="1" dirty="0"/>
              </a:p>
              <a:p>
                <a:endParaRPr lang="en-GB" sz="2000" dirty="0"/>
              </a:p>
            </p:txBody>
          </p:sp>
        </mc:Choice>
        <mc:Fallback xmlns="">
          <p:sp>
            <p:nvSpPr>
              <p:cNvPr id="2" name="TextBox 1">
                <a:extLst>
                  <a:ext uri="{FF2B5EF4-FFF2-40B4-BE49-F238E27FC236}">
                    <a16:creationId xmlns:a16="http://schemas.microsoft.com/office/drawing/2014/main" id="{11A83542-26BB-F73E-75FE-32631539783B}"/>
                  </a:ext>
                </a:extLst>
              </p:cNvPr>
              <p:cNvSpPr txBox="1">
                <a:spLocks noRot="1" noChangeAspect="1" noMove="1" noResize="1" noEditPoints="1" noAdjustHandles="1" noChangeArrowheads="1" noChangeShapeType="1" noTextEdit="1"/>
              </p:cNvSpPr>
              <p:nvPr/>
            </p:nvSpPr>
            <p:spPr>
              <a:xfrm>
                <a:off x="313765" y="3191436"/>
                <a:ext cx="7853083" cy="3188180"/>
              </a:xfrm>
              <a:prstGeom prst="rect">
                <a:avLst/>
              </a:prstGeom>
              <a:blipFill>
                <a:blip r:embed="rId6"/>
                <a:stretch>
                  <a:fillRect l="-1164" t="-1338"/>
                </a:stretch>
              </a:blipFill>
            </p:spPr>
            <p:txBody>
              <a:bodyPr/>
              <a:lstStyle/>
              <a:p>
                <a:r>
                  <a:rPr lang="en-US">
                    <a:noFill/>
                  </a:rPr>
                  <a:t> </a:t>
                </a:r>
              </a:p>
            </p:txBody>
          </p:sp>
        </mc:Fallback>
      </mc:AlternateContent>
    </p:spTree>
    <p:extLst>
      <p:ext uri="{BB962C8B-B14F-4D97-AF65-F5344CB8AC3E}">
        <p14:creationId xmlns:p14="http://schemas.microsoft.com/office/powerpoint/2010/main" val="4187169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a:t>MLEM Evolution over initial iterations</a:t>
            </a:r>
          </a:p>
        </p:txBody>
      </p:sp>
      <p:sp>
        <p:nvSpPr>
          <p:cNvPr id="8" name="Content Placeholder 7"/>
          <p:cNvSpPr>
            <a:spLocks noGrp="1"/>
          </p:cNvSpPr>
          <p:nvPr>
            <p:ph idx="1"/>
          </p:nvPr>
        </p:nvSpPr>
        <p:spPr/>
        <p:txBody>
          <a:bodyPr>
            <a:normAutofit/>
          </a:bodyPr>
          <a:lstStyle/>
          <a:p>
            <a:pPr marL="0" indent="0">
              <a:buNone/>
            </a:pPr>
            <a:r>
              <a:rPr lang="en-GB" sz="2800"/>
              <a:t>Start with uniform image</a:t>
            </a:r>
          </a:p>
          <a:p>
            <a:pPr marL="0" indent="0">
              <a:buNone/>
            </a:pPr>
            <a:r>
              <a:rPr lang="en-GB" sz="2800"/>
              <a:t>Display images in terms of iteration number (1 - 50)</a:t>
            </a:r>
          </a:p>
        </p:txBody>
      </p:sp>
      <p:sp>
        <p:nvSpPr>
          <p:cNvPr id="2" name="TextBox 1"/>
          <p:cNvSpPr txBox="1"/>
          <p:nvPr/>
        </p:nvSpPr>
        <p:spPr>
          <a:xfrm>
            <a:off x="1238864" y="2664542"/>
            <a:ext cx="2064774" cy="369332"/>
          </a:xfrm>
          <a:prstGeom prst="rect">
            <a:avLst/>
          </a:prstGeom>
          <a:noFill/>
        </p:spPr>
        <p:txBody>
          <a:bodyPr wrap="square" rtlCol="0">
            <a:spAutoFit/>
          </a:bodyPr>
          <a:lstStyle/>
          <a:p>
            <a:pPr algn="ctr"/>
            <a:r>
              <a:rPr lang="en-GB"/>
              <a:t>no noise</a:t>
            </a:r>
          </a:p>
        </p:txBody>
      </p:sp>
      <p:sp>
        <p:nvSpPr>
          <p:cNvPr id="10" name="TextBox 9"/>
          <p:cNvSpPr txBox="1"/>
          <p:nvPr/>
        </p:nvSpPr>
        <p:spPr>
          <a:xfrm>
            <a:off x="5816650" y="2654712"/>
            <a:ext cx="2064774" cy="369332"/>
          </a:xfrm>
          <a:prstGeom prst="rect">
            <a:avLst/>
          </a:prstGeom>
          <a:noFill/>
        </p:spPr>
        <p:txBody>
          <a:bodyPr wrap="square" rtlCol="0">
            <a:spAutoFit/>
          </a:bodyPr>
          <a:lstStyle/>
          <a:p>
            <a:pPr algn="ctr"/>
            <a:r>
              <a:rPr lang="en-GB"/>
              <a:t>with noise</a:t>
            </a:r>
          </a:p>
        </p:txBody>
      </p:sp>
      <p:pic>
        <p:nvPicPr>
          <p:cNvPr id="9" name="Picture 4" descr="C:\Users\kris\Documents\data\STIRschool\PSF\em_beginning.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54796" y="3325918"/>
            <a:ext cx="3017454" cy="3017454"/>
          </a:xfrm>
          <a:prstGeom prst="rect">
            <a:avLst/>
          </a:prstGeom>
          <a:noFill/>
          <a:extLst>
            <a:ext uri="{909E8E84-426E-40DD-AFC4-6F175D3DCCD1}">
              <a14:hiddenFill xmlns:a14="http://schemas.microsoft.com/office/drawing/2010/main">
                <a:solidFill>
                  <a:srgbClr val="FFFFFF"/>
                </a:solidFill>
              </a14:hiddenFill>
            </a:ext>
          </a:extLst>
        </p:spPr>
      </p:pic>
      <p:pic>
        <p:nvPicPr>
          <p:cNvPr id="592898" name="Picture 2" descr="C:\Users\kris\Documents\data\STIRschool\PSF\em_beginning_noise.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532582" y="3325918"/>
            <a:ext cx="3017454" cy="30174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628374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GB" sz="4000"/>
              <a:t>MLEM Evolution over later iterations</a:t>
            </a:r>
          </a:p>
        </p:txBody>
      </p:sp>
      <p:sp>
        <p:nvSpPr>
          <p:cNvPr id="8" name="Content Placeholder 7"/>
          <p:cNvSpPr>
            <a:spLocks noGrp="1"/>
          </p:cNvSpPr>
          <p:nvPr>
            <p:ph idx="1"/>
          </p:nvPr>
        </p:nvSpPr>
        <p:spPr>
          <a:xfrm>
            <a:off x="457200" y="1200150"/>
            <a:ext cx="8229600" cy="4926014"/>
          </a:xfrm>
        </p:spPr>
        <p:txBody>
          <a:bodyPr>
            <a:normAutofit/>
          </a:bodyPr>
          <a:lstStyle/>
          <a:p>
            <a:pPr marL="0" indent="0">
              <a:buNone/>
            </a:pPr>
            <a:r>
              <a:rPr lang="en-GB" sz="2400"/>
              <a:t>Display images in terms of </a:t>
            </a:r>
            <a:br>
              <a:rPr lang="en-GB" sz="2400"/>
            </a:br>
            <a:r>
              <a:rPr lang="en-GB" sz="2400"/>
              <a:t>         </a:t>
            </a:r>
            <a:r>
              <a:rPr lang="en-GB" sz="2400" i="1"/>
              <a:t>log(</a:t>
            </a:r>
            <a:r>
              <a:rPr lang="en-GB" sz="2400" i="1" err="1"/>
              <a:t>iteration_number</a:t>
            </a:r>
            <a:r>
              <a:rPr lang="en-GB" sz="2400" i="1"/>
              <a:t>)</a:t>
            </a:r>
            <a:br>
              <a:rPr lang="en-GB" sz="2400" i="1"/>
            </a:br>
            <a:r>
              <a:rPr lang="en-GB" sz="1600"/>
              <a:t>(because EMML convergence slows down)</a:t>
            </a:r>
          </a:p>
        </p:txBody>
      </p:sp>
      <p:pic>
        <p:nvPicPr>
          <p:cNvPr id="5908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9859" y="1157804"/>
            <a:ext cx="3165126" cy="1798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90853" name="Picture 5" descr="C:\Users\kris\Documents\data\STIRschool\PSF\em.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809101" y="3212697"/>
            <a:ext cx="3163150" cy="3163150"/>
          </a:xfrm>
          <a:prstGeom prst="rect">
            <a:avLst/>
          </a:prstGeom>
          <a:noFill/>
          <a:extLst>
            <a:ext uri="{909E8E84-426E-40DD-AFC4-6F175D3DCCD1}">
              <a14:hiddenFill xmlns:a14="http://schemas.microsoft.com/office/drawing/2010/main">
                <a:solidFill>
                  <a:srgbClr val="FFFFFF"/>
                </a:solidFill>
              </a14:hiddenFill>
            </a:ext>
          </a:extLst>
        </p:spPr>
      </p:pic>
      <p:pic>
        <p:nvPicPr>
          <p:cNvPr id="590854" name="Picture 6" descr="C:\Users\kris\Documents\data\STIRschool\PSF\em_noise.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504873" y="3212697"/>
            <a:ext cx="3163150" cy="316315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1238864" y="2864567"/>
            <a:ext cx="2064774" cy="369332"/>
          </a:xfrm>
          <a:prstGeom prst="rect">
            <a:avLst/>
          </a:prstGeom>
          <a:noFill/>
        </p:spPr>
        <p:txBody>
          <a:bodyPr wrap="square" rtlCol="0">
            <a:spAutoFit/>
          </a:bodyPr>
          <a:lstStyle/>
          <a:p>
            <a:pPr algn="ctr"/>
            <a:r>
              <a:rPr lang="en-GB"/>
              <a:t>no noise</a:t>
            </a:r>
          </a:p>
        </p:txBody>
      </p:sp>
      <p:sp>
        <p:nvSpPr>
          <p:cNvPr id="14" name="TextBox 13"/>
          <p:cNvSpPr txBox="1"/>
          <p:nvPr/>
        </p:nvSpPr>
        <p:spPr>
          <a:xfrm>
            <a:off x="5846146" y="2870108"/>
            <a:ext cx="2064774" cy="369332"/>
          </a:xfrm>
          <a:prstGeom prst="rect">
            <a:avLst/>
          </a:prstGeom>
          <a:noFill/>
        </p:spPr>
        <p:txBody>
          <a:bodyPr wrap="square" rtlCol="0">
            <a:spAutoFit/>
          </a:bodyPr>
          <a:lstStyle/>
          <a:p>
            <a:pPr algn="ctr"/>
            <a:r>
              <a:rPr lang="en-GB"/>
              <a:t>with noise</a:t>
            </a:r>
          </a:p>
        </p:txBody>
      </p:sp>
    </p:spTree>
    <p:extLst>
      <p:ext uri="{BB962C8B-B14F-4D97-AF65-F5344CB8AC3E}">
        <p14:creationId xmlns:p14="http://schemas.microsoft.com/office/powerpoint/2010/main" val="24457693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2"/>
          <p:cNvSpPr>
            <a:spLocks noGrp="1" noChangeArrowheads="1"/>
          </p:cNvSpPr>
          <p:nvPr>
            <p:ph type="title"/>
          </p:nvPr>
        </p:nvSpPr>
        <p:spPr>
          <a:xfrm>
            <a:off x="431238" y="280279"/>
            <a:ext cx="4841801" cy="1034662"/>
          </a:xfrm>
          <a:noFill/>
          <a:ln/>
        </p:spPr>
        <p:txBody>
          <a:bodyPr wrap="square" lIns="61617" tIns="24648" rIns="61617" bIns="24648">
            <a:spAutoFit/>
          </a:bodyPr>
          <a:lstStyle/>
          <a:p>
            <a:pPr defTabSz="619125"/>
            <a:r>
              <a:rPr lang="en-AU" sz="3200" dirty="0">
                <a:solidFill>
                  <a:schemeClr val="tx1"/>
                </a:solidFill>
                <a:latin typeface="Times New Roman" pitchFamily="18" charset="0"/>
              </a:rPr>
              <a:t>MLEM evolution</a:t>
            </a:r>
            <a:br>
              <a:rPr lang="en-AU" sz="3200" dirty="0">
                <a:solidFill>
                  <a:schemeClr val="tx1"/>
                </a:solidFill>
                <a:latin typeface="Times New Roman" pitchFamily="18" charset="0"/>
              </a:rPr>
            </a:br>
            <a:r>
              <a:rPr lang="en-AU" sz="3200" dirty="0">
                <a:solidFill>
                  <a:schemeClr val="tx1"/>
                </a:solidFill>
                <a:latin typeface="Times New Roman" pitchFamily="18" charset="0"/>
              </a:rPr>
              <a:t>over iterations</a:t>
            </a:r>
          </a:p>
        </p:txBody>
      </p:sp>
      <p:sp>
        <p:nvSpPr>
          <p:cNvPr id="306180" name="Rectangle 4"/>
          <p:cNvSpPr>
            <a:spLocks noChangeArrowheads="1"/>
          </p:cNvSpPr>
          <p:nvPr/>
        </p:nvSpPr>
        <p:spPr bwMode="auto">
          <a:xfrm>
            <a:off x="1365250" y="3011488"/>
            <a:ext cx="3609975" cy="295275"/>
          </a:xfrm>
          <a:prstGeom prst="rect">
            <a:avLst/>
          </a:prstGeom>
          <a:noFill/>
          <a:ln w="12700">
            <a:noFill/>
            <a:miter lim="800000"/>
            <a:headEnd/>
            <a:tailEnd/>
          </a:ln>
          <a:effectLst/>
        </p:spPr>
        <p:txBody>
          <a:bodyPr lIns="81643" tIns="41592" rIns="81643" bIns="41592">
            <a:spAutoFit/>
          </a:bodyPr>
          <a:lstStyle/>
          <a:p>
            <a:pPr defTabSz="682625" eaLnBrk="0" hangingPunct="0"/>
            <a:r>
              <a:rPr lang="en-AU" sz="1400" b="1">
                <a:solidFill>
                  <a:schemeClr val="bg1"/>
                </a:solidFill>
              </a:rPr>
              <a:t>  1                             2                             5</a:t>
            </a:r>
          </a:p>
        </p:txBody>
      </p:sp>
      <p:sp>
        <p:nvSpPr>
          <p:cNvPr id="306181" name="Rectangle 5"/>
          <p:cNvSpPr>
            <a:spLocks noChangeArrowheads="1"/>
          </p:cNvSpPr>
          <p:nvPr/>
        </p:nvSpPr>
        <p:spPr bwMode="auto">
          <a:xfrm>
            <a:off x="1343025" y="4545013"/>
            <a:ext cx="3595688" cy="295275"/>
          </a:xfrm>
          <a:prstGeom prst="rect">
            <a:avLst/>
          </a:prstGeom>
          <a:noFill/>
          <a:ln w="12700">
            <a:noFill/>
            <a:miter lim="800000"/>
            <a:headEnd/>
            <a:tailEnd/>
          </a:ln>
          <a:effectLst/>
        </p:spPr>
        <p:txBody>
          <a:bodyPr lIns="81643" tIns="41592" rIns="81643" bIns="41592">
            <a:spAutoFit/>
          </a:bodyPr>
          <a:lstStyle/>
          <a:p>
            <a:pPr defTabSz="682625" eaLnBrk="0" hangingPunct="0"/>
            <a:r>
              <a:rPr lang="en-AU" sz="1400" b="1">
                <a:solidFill>
                  <a:schemeClr val="bg1"/>
                </a:solidFill>
              </a:rPr>
              <a:t>  10                           15                         20</a:t>
            </a:r>
          </a:p>
        </p:txBody>
      </p:sp>
      <p:sp>
        <p:nvSpPr>
          <p:cNvPr id="306182" name="Rectangle 6"/>
          <p:cNvSpPr>
            <a:spLocks noChangeArrowheads="1"/>
          </p:cNvSpPr>
          <p:nvPr/>
        </p:nvSpPr>
        <p:spPr bwMode="auto">
          <a:xfrm>
            <a:off x="1471613" y="6142038"/>
            <a:ext cx="3452812" cy="295275"/>
          </a:xfrm>
          <a:prstGeom prst="rect">
            <a:avLst/>
          </a:prstGeom>
          <a:noFill/>
          <a:ln w="12700">
            <a:noFill/>
            <a:miter lim="800000"/>
            <a:headEnd/>
            <a:tailEnd/>
          </a:ln>
          <a:effectLst/>
        </p:spPr>
        <p:txBody>
          <a:bodyPr lIns="81643" tIns="41592" rIns="81643" bIns="41592">
            <a:spAutoFit/>
          </a:bodyPr>
          <a:lstStyle/>
          <a:p>
            <a:pPr defTabSz="682625" eaLnBrk="0" hangingPunct="0"/>
            <a:r>
              <a:rPr lang="en-AU" sz="1400" b="1">
                <a:solidFill>
                  <a:schemeClr val="bg1"/>
                </a:solidFill>
              </a:rPr>
              <a:t>   50                      100                       150</a:t>
            </a:r>
          </a:p>
        </p:txBody>
      </p:sp>
      <p:graphicFrame>
        <p:nvGraphicFramePr>
          <p:cNvPr id="306183" name="Object 7">
            <a:hlinkClick r:id="" action="ppaction://ole?verb=0"/>
          </p:cNvPr>
          <p:cNvGraphicFramePr>
            <a:graphicFrameLocks/>
          </p:cNvGraphicFramePr>
          <p:nvPr>
            <p:extLst>
              <p:ext uri="{D42A27DB-BD31-4B8C-83A1-F6EECF244321}">
                <p14:modId xmlns:p14="http://schemas.microsoft.com/office/powerpoint/2010/main" val="1696069349"/>
              </p:ext>
            </p:extLst>
          </p:nvPr>
        </p:nvGraphicFramePr>
        <p:xfrm>
          <a:off x="5463486" y="3479364"/>
          <a:ext cx="3331795" cy="2426571"/>
        </p:xfrm>
        <a:graphic>
          <a:graphicData uri="http://schemas.openxmlformats.org/presentationml/2006/ole">
            <mc:AlternateContent xmlns:mc="http://schemas.openxmlformats.org/markup-compatibility/2006">
              <mc:Choice xmlns:v="urn:schemas-microsoft-com:vml" Requires="v">
                <p:oleObj name="Worksheet" r:id="rId3" imgW="11795760" imgH="11627916" progId="Excel.Sheet.8">
                  <p:embed followColorScheme="full"/>
                </p:oleObj>
              </mc:Choice>
              <mc:Fallback>
                <p:oleObj name="Worksheet" r:id="rId3" imgW="11795760" imgH="11627916" progId="Excel.Sheet.8">
                  <p:embed followColorScheme="full"/>
                  <p:pic>
                    <p:nvPicPr>
                      <p:cNvPr id="306183" name="Object 7">
                        <a:hlinkClick r:id="" action="ppaction://ole?verb=0"/>
                      </p:cNvPr>
                      <p:cNvPicPr>
                        <a:picLocks noChangeArrowheads="1"/>
                      </p:cNvPicPr>
                      <p:nvPr/>
                    </p:nvPicPr>
                    <p:blipFill>
                      <a:blip r:embed="rId4"/>
                      <a:srcRect/>
                      <a:stretch>
                        <a:fillRect/>
                      </a:stretch>
                    </p:blipFill>
                    <p:spPr bwMode="auto">
                      <a:xfrm>
                        <a:off x="5463486" y="3479364"/>
                        <a:ext cx="3331795" cy="2426571"/>
                      </a:xfrm>
                      <a:prstGeom prst="rect">
                        <a:avLst/>
                      </a:prstGeom>
                      <a:noFill/>
                      <a:ln>
                        <a:noFill/>
                      </a:ln>
                      <a:effectLst/>
                    </p:spPr>
                  </p:pic>
                </p:oleObj>
              </mc:Fallback>
            </mc:AlternateContent>
          </a:graphicData>
        </a:graphic>
      </p:graphicFrame>
      <p:sp>
        <p:nvSpPr>
          <p:cNvPr id="306185" name="Text Box 9"/>
          <p:cNvSpPr txBox="1">
            <a:spLocks noChangeArrowheads="1"/>
          </p:cNvSpPr>
          <p:nvPr/>
        </p:nvSpPr>
        <p:spPr bwMode="auto">
          <a:xfrm>
            <a:off x="5641975" y="193039"/>
            <a:ext cx="3326552" cy="369332"/>
          </a:xfrm>
          <a:prstGeom prst="rect">
            <a:avLst/>
          </a:prstGeom>
          <a:noFill/>
          <a:ln w="9525">
            <a:noFill/>
            <a:miter lim="800000"/>
            <a:headEnd/>
            <a:tailEnd/>
          </a:ln>
          <a:effectLst/>
        </p:spPr>
        <p:txBody>
          <a:bodyPr wrap="none">
            <a:spAutoFit/>
          </a:bodyPr>
          <a:lstStyle/>
          <a:p>
            <a:pPr eaLnBrk="0" hangingPunct="0"/>
            <a:r>
              <a:rPr lang="en-AU" dirty="0"/>
              <a:t>comparison with measurement</a:t>
            </a:r>
          </a:p>
        </p:txBody>
      </p:sp>
      <p:sp>
        <p:nvSpPr>
          <p:cNvPr id="306186" name="Text Box 10"/>
          <p:cNvSpPr txBox="1">
            <a:spLocks noChangeArrowheads="1"/>
          </p:cNvSpPr>
          <p:nvPr/>
        </p:nvSpPr>
        <p:spPr bwMode="auto">
          <a:xfrm>
            <a:off x="5923860" y="3065265"/>
            <a:ext cx="2993127" cy="369332"/>
          </a:xfrm>
          <a:prstGeom prst="rect">
            <a:avLst/>
          </a:prstGeom>
          <a:noFill/>
          <a:ln w="9525">
            <a:noFill/>
            <a:miter lim="800000"/>
            <a:headEnd/>
            <a:tailEnd/>
          </a:ln>
          <a:effectLst/>
        </p:spPr>
        <p:txBody>
          <a:bodyPr wrap="none">
            <a:spAutoFit/>
          </a:bodyPr>
          <a:lstStyle/>
          <a:p>
            <a:pPr eaLnBrk="0" hangingPunct="0"/>
            <a:r>
              <a:rPr lang="en-AU" dirty="0"/>
              <a:t>comparison with true object</a:t>
            </a:r>
          </a:p>
        </p:txBody>
      </p:sp>
      <p:graphicFrame>
        <p:nvGraphicFramePr>
          <p:cNvPr id="3076" name="Object 4">
            <a:hlinkClick r:id="" action="ppaction://ole?verb=0"/>
          </p:cNvPr>
          <p:cNvGraphicFramePr>
            <a:graphicFrameLocks/>
          </p:cNvGraphicFramePr>
          <p:nvPr>
            <p:extLst>
              <p:ext uri="{D42A27DB-BD31-4B8C-83A1-F6EECF244321}">
                <p14:modId xmlns:p14="http://schemas.microsoft.com/office/powerpoint/2010/main" val="3949213183"/>
              </p:ext>
            </p:extLst>
          </p:nvPr>
        </p:nvGraphicFramePr>
        <p:xfrm>
          <a:off x="5641975" y="571500"/>
          <a:ext cx="3275012" cy="1968500"/>
        </p:xfrm>
        <a:graphic>
          <a:graphicData uri="http://schemas.openxmlformats.org/presentationml/2006/ole">
            <mc:AlternateContent xmlns:mc="http://schemas.openxmlformats.org/markup-compatibility/2006">
              <mc:Choice xmlns:v="urn:schemas-microsoft-com:vml" Requires="v">
                <p:oleObj name="Worksheet" r:id="rId5" imgW="5471089" imgH="3444130" progId="Excel.Sheet.8">
                  <p:embed followColorScheme="full"/>
                </p:oleObj>
              </mc:Choice>
              <mc:Fallback>
                <p:oleObj name="Worksheet" r:id="rId5" imgW="5471089" imgH="3444130" progId="Excel.Sheet.8">
                  <p:embed followColorScheme="full"/>
                  <p:pic>
                    <p:nvPicPr>
                      <p:cNvPr id="3076" name="Object 4">
                        <a:hlinkClick r:id="" action="ppaction://ole?verb=0"/>
                      </p:cNvPr>
                      <p:cNvPicPr>
                        <a:picLocks noChangeArrowheads="1"/>
                      </p:cNvPicPr>
                      <p:nvPr/>
                    </p:nvPicPr>
                    <p:blipFill>
                      <a:blip r:embed="rId6"/>
                      <a:srcRect/>
                      <a:stretch>
                        <a:fillRect/>
                      </a:stretch>
                    </p:blipFill>
                    <p:spPr bwMode="auto">
                      <a:xfrm>
                        <a:off x="5641975" y="571500"/>
                        <a:ext cx="3275012" cy="1968500"/>
                      </a:xfrm>
                      <a:prstGeom prst="rect">
                        <a:avLst/>
                      </a:prstGeom>
                      <a:noFill/>
                      <a:ln>
                        <a:noFill/>
                      </a:ln>
                      <a:effectLst/>
                    </p:spPr>
                  </p:pic>
                </p:oleObj>
              </mc:Fallback>
            </mc:AlternateContent>
          </a:graphicData>
        </a:graphic>
      </p:graphicFrame>
      <p:pic>
        <p:nvPicPr>
          <p:cNvPr id="2" name="Picture 2" descr="FDG_MLEM iterations">
            <a:extLst>
              <a:ext uri="{FF2B5EF4-FFF2-40B4-BE49-F238E27FC236}">
                <a16:creationId xmlns:a16="http://schemas.microsoft.com/office/drawing/2014/main" id="{B480BF23-370C-AAD5-0C85-D3D709395D5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b="5574"/>
          <a:stretch>
            <a:fillRect/>
          </a:stretch>
        </p:blipFill>
        <p:spPr bwMode="auto">
          <a:xfrm>
            <a:off x="234262" y="1555750"/>
            <a:ext cx="5293256" cy="515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066392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618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618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61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6185" grpId="0"/>
      <p:bldP spid="30618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1B864-A540-DA2F-9B6A-FA8796BF9914}"/>
              </a:ext>
            </a:extLst>
          </p:cNvPr>
          <p:cNvSpPr>
            <a:spLocks noGrp="1"/>
          </p:cNvSpPr>
          <p:nvPr>
            <p:ph type="title"/>
          </p:nvPr>
        </p:nvSpPr>
        <p:spPr/>
        <p:txBody>
          <a:bodyPr/>
          <a:lstStyle/>
          <a:p>
            <a:r>
              <a:rPr lang="en-GB" dirty="0"/>
              <a:t>Problems with MLEM</a:t>
            </a:r>
          </a:p>
        </p:txBody>
      </p:sp>
      <p:sp>
        <p:nvSpPr>
          <p:cNvPr id="3" name="Content Placeholder 2">
            <a:extLst>
              <a:ext uri="{FF2B5EF4-FFF2-40B4-BE49-F238E27FC236}">
                <a16:creationId xmlns:a16="http://schemas.microsoft.com/office/drawing/2014/main" id="{D123D6D0-C312-B6B7-1C04-B58F8F0697AA}"/>
              </a:ext>
            </a:extLst>
          </p:cNvPr>
          <p:cNvSpPr>
            <a:spLocks noGrp="1"/>
          </p:cNvSpPr>
          <p:nvPr>
            <p:ph idx="1"/>
          </p:nvPr>
        </p:nvSpPr>
        <p:spPr/>
        <p:txBody>
          <a:bodyPr/>
          <a:lstStyle/>
          <a:p>
            <a:r>
              <a:rPr lang="en-GB" dirty="0"/>
              <a:t>Lots of iterations needed to get close to the Maximum Likelihood solution</a:t>
            </a:r>
            <a:br>
              <a:rPr lang="en-GB" dirty="0"/>
            </a:br>
            <a:r>
              <a:rPr lang="en-GB" sz="2400" dirty="0"/>
              <a:t>(the algorithm slows down)</a:t>
            </a:r>
          </a:p>
          <a:p>
            <a:r>
              <a:rPr lang="en-GB" dirty="0"/>
              <a:t>Too many iterations leads to undesirable images</a:t>
            </a:r>
          </a:p>
          <a:p>
            <a:r>
              <a:rPr lang="en-GB" dirty="0"/>
              <a:t>Not enough iterations leads to blurring</a:t>
            </a:r>
            <a:br>
              <a:rPr lang="en-GB" dirty="0"/>
            </a:br>
            <a:r>
              <a:rPr lang="en-GB" sz="2400" dirty="0"/>
              <a:t>(and other difficulties)</a:t>
            </a:r>
            <a:endParaRPr lang="en-GB" dirty="0"/>
          </a:p>
          <a:p>
            <a:r>
              <a:rPr lang="en-GB" dirty="0"/>
              <a:t>Each update needs a lot of computation</a:t>
            </a:r>
            <a:br>
              <a:rPr lang="en-GB" dirty="0"/>
            </a:br>
            <a:r>
              <a:rPr lang="en-GB" sz="2400" dirty="0"/>
              <a:t>(forward projection, back projection, some algebra)</a:t>
            </a:r>
            <a:endParaRPr lang="en-GB" dirty="0"/>
          </a:p>
        </p:txBody>
      </p:sp>
    </p:spTree>
    <p:extLst>
      <p:ext uri="{BB962C8B-B14F-4D97-AF65-F5344CB8AC3E}">
        <p14:creationId xmlns:p14="http://schemas.microsoft.com/office/powerpoint/2010/main" val="793924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ChangeArrowheads="1"/>
          </p:cNvSpPr>
          <p:nvPr/>
        </p:nvSpPr>
        <p:spPr bwMode="auto">
          <a:xfrm>
            <a:off x="209550" y="2209804"/>
            <a:ext cx="8934450" cy="4137025"/>
          </a:xfrm>
          <a:prstGeom prst="rect">
            <a:avLst/>
          </a:prstGeom>
          <a:solidFill>
            <a:schemeClr val="accent1"/>
          </a:solidFill>
          <a:ln w="9525">
            <a:solidFill>
              <a:schemeClr val="tx1"/>
            </a:solidFill>
            <a:miter lim="800000"/>
            <a:headEnd/>
            <a:tailEnd/>
          </a:ln>
          <a:effectLst/>
        </p:spPr>
        <p:txBody>
          <a:bodyPr wrap="none" anchor="ctr"/>
          <a:lstStyle/>
          <a:p>
            <a:endParaRPr lang="en-GB"/>
          </a:p>
        </p:txBody>
      </p:sp>
      <p:grpSp>
        <p:nvGrpSpPr>
          <p:cNvPr id="2" name="Group 3"/>
          <p:cNvGrpSpPr>
            <a:grpSpLocks/>
          </p:cNvGrpSpPr>
          <p:nvPr/>
        </p:nvGrpSpPr>
        <p:grpSpPr bwMode="auto">
          <a:xfrm>
            <a:off x="303213" y="2295529"/>
            <a:ext cx="1431925" cy="1493838"/>
            <a:chOff x="845" y="1421"/>
            <a:chExt cx="1401" cy="1353"/>
          </a:xfrm>
        </p:grpSpPr>
        <p:sp>
          <p:nvSpPr>
            <p:cNvPr id="309252" name="Oval 4"/>
            <p:cNvSpPr>
              <a:spLocks noChangeArrowheads="1"/>
            </p:cNvSpPr>
            <p:nvPr/>
          </p:nvSpPr>
          <p:spPr bwMode="auto">
            <a:xfrm>
              <a:off x="845" y="1421"/>
              <a:ext cx="1401" cy="1353"/>
            </a:xfrm>
            <a:prstGeom prst="ellipse">
              <a:avLst/>
            </a:prstGeom>
            <a:noFill/>
            <a:ln w="9525">
              <a:solidFill>
                <a:schemeClr val="tx1"/>
              </a:solidFill>
              <a:round/>
              <a:headEnd/>
              <a:tailEnd/>
            </a:ln>
            <a:effectLst/>
          </p:spPr>
          <p:txBody>
            <a:bodyPr wrap="none" anchor="ctr"/>
            <a:lstStyle/>
            <a:p>
              <a:endParaRPr lang="en-GB"/>
            </a:p>
          </p:txBody>
        </p:sp>
        <p:sp>
          <p:nvSpPr>
            <p:cNvPr id="309253" name="Line 5"/>
            <p:cNvSpPr>
              <a:spLocks noChangeShapeType="1"/>
            </p:cNvSpPr>
            <p:nvPr/>
          </p:nvSpPr>
          <p:spPr bwMode="auto">
            <a:xfrm flipV="1">
              <a:off x="1565" y="1421"/>
              <a:ext cx="0" cy="653"/>
            </a:xfrm>
            <a:prstGeom prst="line">
              <a:avLst/>
            </a:prstGeom>
            <a:noFill/>
            <a:ln w="9525">
              <a:solidFill>
                <a:schemeClr val="tx1"/>
              </a:solidFill>
              <a:round/>
              <a:headEnd/>
              <a:tailEnd type="triangle" w="med" len="med"/>
            </a:ln>
            <a:effectLst/>
          </p:spPr>
          <p:txBody>
            <a:bodyPr/>
            <a:lstStyle/>
            <a:p>
              <a:endParaRPr lang="en-GB"/>
            </a:p>
          </p:txBody>
        </p:sp>
        <p:sp>
          <p:nvSpPr>
            <p:cNvPr id="309254" name="Line 6"/>
            <p:cNvSpPr>
              <a:spLocks noChangeShapeType="1"/>
            </p:cNvSpPr>
            <p:nvPr/>
          </p:nvSpPr>
          <p:spPr bwMode="auto">
            <a:xfrm rot="5316449" flipV="1">
              <a:off x="1893" y="1739"/>
              <a:ext cx="1" cy="653"/>
            </a:xfrm>
            <a:prstGeom prst="line">
              <a:avLst/>
            </a:prstGeom>
            <a:noFill/>
            <a:ln w="9525">
              <a:solidFill>
                <a:schemeClr val="tx1"/>
              </a:solidFill>
              <a:round/>
              <a:headEnd/>
              <a:tailEnd type="triangle" w="med" len="med"/>
            </a:ln>
            <a:effectLst/>
          </p:spPr>
          <p:txBody>
            <a:bodyPr/>
            <a:lstStyle/>
            <a:p>
              <a:endParaRPr lang="en-GB"/>
            </a:p>
          </p:txBody>
        </p:sp>
        <p:sp>
          <p:nvSpPr>
            <p:cNvPr id="309255" name="Line 7"/>
            <p:cNvSpPr>
              <a:spLocks noChangeShapeType="1"/>
            </p:cNvSpPr>
            <p:nvPr/>
          </p:nvSpPr>
          <p:spPr bwMode="auto">
            <a:xfrm rot="2801273" flipV="1">
              <a:off x="1817" y="1519"/>
              <a:ext cx="1" cy="653"/>
            </a:xfrm>
            <a:prstGeom prst="line">
              <a:avLst/>
            </a:prstGeom>
            <a:noFill/>
            <a:ln w="9525">
              <a:solidFill>
                <a:schemeClr val="tx1"/>
              </a:solidFill>
              <a:round/>
              <a:headEnd/>
              <a:tailEnd type="triangle" w="med" len="med"/>
            </a:ln>
            <a:effectLst/>
          </p:spPr>
          <p:txBody>
            <a:bodyPr/>
            <a:lstStyle/>
            <a:p>
              <a:endParaRPr lang="en-GB"/>
            </a:p>
          </p:txBody>
        </p:sp>
        <p:sp>
          <p:nvSpPr>
            <p:cNvPr id="309256" name="Line 8"/>
            <p:cNvSpPr>
              <a:spLocks noChangeShapeType="1"/>
            </p:cNvSpPr>
            <p:nvPr/>
          </p:nvSpPr>
          <p:spPr bwMode="auto">
            <a:xfrm rot="-3190471">
              <a:off x="1845" y="1962"/>
              <a:ext cx="6" cy="647"/>
            </a:xfrm>
            <a:prstGeom prst="line">
              <a:avLst/>
            </a:prstGeom>
            <a:noFill/>
            <a:ln w="9525">
              <a:solidFill>
                <a:schemeClr val="tx1"/>
              </a:solidFill>
              <a:round/>
              <a:headEnd/>
              <a:tailEnd type="triangle" w="med" len="med"/>
            </a:ln>
            <a:effectLst/>
          </p:spPr>
          <p:txBody>
            <a:bodyPr/>
            <a:lstStyle/>
            <a:p>
              <a:endParaRPr lang="en-GB"/>
            </a:p>
          </p:txBody>
        </p:sp>
        <p:sp>
          <p:nvSpPr>
            <p:cNvPr id="309257" name="Line 9"/>
            <p:cNvSpPr>
              <a:spLocks noChangeShapeType="1"/>
            </p:cNvSpPr>
            <p:nvPr/>
          </p:nvSpPr>
          <p:spPr bwMode="auto">
            <a:xfrm rot="13611335" flipV="1">
              <a:off x="1334" y="1977"/>
              <a:ext cx="1" cy="653"/>
            </a:xfrm>
            <a:prstGeom prst="line">
              <a:avLst/>
            </a:prstGeom>
            <a:noFill/>
            <a:ln w="9525">
              <a:solidFill>
                <a:schemeClr val="tx1"/>
              </a:solidFill>
              <a:round/>
              <a:headEnd/>
              <a:tailEnd type="triangle" w="med" len="med"/>
            </a:ln>
            <a:effectLst/>
          </p:spPr>
          <p:txBody>
            <a:bodyPr/>
            <a:lstStyle/>
            <a:p>
              <a:endParaRPr lang="en-GB"/>
            </a:p>
          </p:txBody>
        </p:sp>
        <p:sp>
          <p:nvSpPr>
            <p:cNvPr id="309258" name="Line 10"/>
            <p:cNvSpPr>
              <a:spLocks noChangeShapeType="1"/>
            </p:cNvSpPr>
            <p:nvPr/>
          </p:nvSpPr>
          <p:spPr bwMode="auto">
            <a:xfrm rot="16200000" flipV="1">
              <a:off x="1219" y="1757"/>
              <a:ext cx="1" cy="653"/>
            </a:xfrm>
            <a:prstGeom prst="line">
              <a:avLst/>
            </a:prstGeom>
            <a:noFill/>
            <a:ln w="9525">
              <a:solidFill>
                <a:schemeClr val="tx1"/>
              </a:solidFill>
              <a:round/>
              <a:headEnd/>
              <a:tailEnd type="triangle" w="med" len="med"/>
            </a:ln>
            <a:effectLst/>
          </p:spPr>
          <p:txBody>
            <a:bodyPr/>
            <a:lstStyle/>
            <a:p>
              <a:endParaRPr lang="en-GB"/>
            </a:p>
          </p:txBody>
        </p:sp>
        <p:sp>
          <p:nvSpPr>
            <p:cNvPr id="309259" name="Line 11"/>
            <p:cNvSpPr>
              <a:spLocks noChangeShapeType="1"/>
            </p:cNvSpPr>
            <p:nvPr/>
          </p:nvSpPr>
          <p:spPr bwMode="auto">
            <a:xfrm rot="18749986" flipV="1">
              <a:off x="1288" y="1509"/>
              <a:ext cx="1" cy="653"/>
            </a:xfrm>
            <a:prstGeom prst="line">
              <a:avLst/>
            </a:prstGeom>
            <a:noFill/>
            <a:ln w="9525">
              <a:solidFill>
                <a:schemeClr val="tx1"/>
              </a:solidFill>
              <a:round/>
              <a:headEnd/>
              <a:tailEnd type="triangle" w="med" len="med"/>
            </a:ln>
            <a:effectLst/>
          </p:spPr>
          <p:txBody>
            <a:bodyPr/>
            <a:lstStyle/>
            <a:p>
              <a:endParaRPr lang="en-GB"/>
            </a:p>
          </p:txBody>
        </p:sp>
        <p:sp>
          <p:nvSpPr>
            <p:cNvPr id="309260" name="Line 12"/>
            <p:cNvSpPr>
              <a:spLocks noChangeShapeType="1"/>
            </p:cNvSpPr>
            <p:nvPr/>
          </p:nvSpPr>
          <p:spPr bwMode="auto">
            <a:xfrm rot="10800000" flipV="1">
              <a:off x="1578" y="2104"/>
              <a:ext cx="0" cy="653"/>
            </a:xfrm>
            <a:prstGeom prst="line">
              <a:avLst/>
            </a:prstGeom>
            <a:noFill/>
            <a:ln w="9525">
              <a:solidFill>
                <a:schemeClr val="tx1"/>
              </a:solidFill>
              <a:round/>
              <a:headEnd/>
              <a:tailEnd type="triangle" w="med" len="med"/>
            </a:ln>
            <a:effectLst/>
          </p:spPr>
          <p:txBody>
            <a:bodyPr/>
            <a:lstStyle/>
            <a:p>
              <a:endParaRPr lang="en-GB"/>
            </a:p>
          </p:txBody>
        </p:sp>
      </p:grpSp>
      <p:grpSp>
        <p:nvGrpSpPr>
          <p:cNvPr id="3" name="Group 13"/>
          <p:cNvGrpSpPr>
            <a:grpSpLocks/>
          </p:cNvGrpSpPr>
          <p:nvPr/>
        </p:nvGrpSpPr>
        <p:grpSpPr bwMode="auto">
          <a:xfrm>
            <a:off x="5773738" y="2295529"/>
            <a:ext cx="1431925" cy="1493838"/>
            <a:chOff x="845" y="1421"/>
            <a:chExt cx="1401" cy="1353"/>
          </a:xfrm>
        </p:grpSpPr>
        <p:sp>
          <p:nvSpPr>
            <p:cNvPr id="309262" name="Oval 14"/>
            <p:cNvSpPr>
              <a:spLocks noChangeArrowheads="1"/>
            </p:cNvSpPr>
            <p:nvPr/>
          </p:nvSpPr>
          <p:spPr bwMode="auto">
            <a:xfrm>
              <a:off x="845" y="1421"/>
              <a:ext cx="1401" cy="1353"/>
            </a:xfrm>
            <a:prstGeom prst="ellipse">
              <a:avLst/>
            </a:prstGeom>
            <a:noFill/>
            <a:ln w="9525">
              <a:solidFill>
                <a:schemeClr val="tx1"/>
              </a:solidFill>
              <a:round/>
              <a:headEnd/>
              <a:tailEnd/>
            </a:ln>
            <a:effectLst/>
          </p:spPr>
          <p:txBody>
            <a:bodyPr wrap="none" anchor="ctr"/>
            <a:lstStyle/>
            <a:p>
              <a:endParaRPr lang="en-GB"/>
            </a:p>
          </p:txBody>
        </p:sp>
        <p:sp>
          <p:nvSpPr>
            <p:cNvPr id="309263" name="Line 15"/>
            <p:cNvSpPr>
              <a:spLocks noChangeShapeType="1"/>
            </p:cNvSpPr>
            <p:nvPr/>
          </p:nvSpPr>
          <p:spPr bwMode="auto">
            <a:xfrm flipV="1">
              <a:off x="1565" y="1421"/>
              <a:ext cx="0" cy="653"/>
            </a:xfrm>
            <a:prstGeom prst="line">
              <a:avLst/>
            </a:prstGeom>
            <a:noFill/>
            <a:ln w="9525">
              <a:solidFill>
                <a:schemeClr val="tx1"/>
              </a:solidFill>
              <a:round/>
              <a:headEnd/>
              <a:tailEnd type="triangle" w="med" len="med"/>
            </a:ln>
            <a:effectLst/>
          </p:spPr>
          <p:txBody>
            <a:bodyPr/>
            <a:lstStyle/>
            <a:p>
              <a:endParaRPr lang="en-GB"/>
            </a:p>
          </p:txBody>
        </p:sp>
        <p:sp>
          <p:nvSpPr>
            <p:cNvPr id="309264" name="Line 16"/>
            <p:cNvSpPr>
              <a:spLocks noChangeShapeType="1"/>
            </p:cNvSpPr>
            <p:nvPr/>
          </p:nvSpPr>
          <p:spPr bwMode="auto">
            <a:xfrm rot="5316449" flipV="1">
              <a:off x="1893" y="1739"/>
              <a:ext cx="1" cy="653"/>
            </a:xfrm>
            <a:prstGeom prst="line">
              <a:avLst/>
            </a:prstGeom>
            <a:noFill/>
            <a:ln w="9525">
              <a:solidFill>
                <a:schemeClr val="tx1"/>
              </a:solidFill>
              <a:round/>
              <a:headEnd/>
              <a:tailEnd type="triangle" w="med" len="med"/>
            </a:ln>
            <a:effectLst/>
          </p:spPr>
          <p:txBody>
            <a:bodyPr/>
            <a:lstStyle/>
            <a:p>
              <a:endParaRPr lang="en-GB"/>
            </a:p>
          </p:txBody>
        </p:sp>
        <p:sp>
          <p:nvSpPr>
            <p:cNvPr id="309265" name="Line 17"/>
            <p:cNvSpPr>
              <a:spLocks noChangeShapeType="1"/>
            </p:cNvSpPr>
            <p:nvPr/>
          </p:nvSpPr>
          <p:spPr bwMode="auto">
            <a:xfrm rot="2801273" flipV="1">
              <a:off x="1817" y="1519"/>
              <a:ext cx="1" cy="653"/>
            </a:xfrm>
            <a:prstGeom prst="line">
              <a:avLst/>
            </a:prstGeom>
            <a:noFill/>
            <a:ln w="9525">
              <a:solidFill>
                <a:schemeClr val="tx1"/>
              </a:solidFill>
              <a:round/>
              <a:headEnd/>
              <a:tailEnd type="triangle" w="med" len="med"/>
            </a:ln>
            <a:effectLst/>
          </p:spPr>
          <p:txBody>
            <a:bodyPr/>
            <a:lstStyle/>
            <a:p>
              <a:endParaRPr lang="en-GB"/>
            </a:p>
          </p:txBody>
        </p:sp>
        <p:sp>
          <p:nvSpPr>
            <p:cNvPr id="309266" name="Line 18"/>
            <p:cNvSpPr>
              <a:spLocks noChangeShapeType="1"/>
            </p:cNvSpPr>
            <p:nvPr/>
          </p:nvSpPr>
          <p:spPr bwMode="auto">
            <a:xfrm rot="-3190471">
              <a:off x="1845" y="1962"/>
              <a:ext cx="6" cy="647"/>
            </a:xfrm>
            <a:prstGeom prst="line">
              <a:avLst/>
            </a:prstGeom>
            <a:noFill/>
            <a:ln w="9525">
              <a:solidFill>
                <a:schemeClr val="tx1"/>
              </a:solidFill>
              <a:round/>
              <a:headEnd/>
              <a:tailEnd type="triangle" w="med" len="med"/>
            </a:ln>
            <a:effectLst/>
          </p:spPr>
          <p:txBody>
            <a:bodyPr/>
            <a:lstStyle/>
            <a:p>
              <a:endParaRPr lang="en-GB"/>
            </a:p>
          </p:txBody>
        </p:sp>
        <p:sp>
          <p:nvSpPr>
            <p:cNvPr id="309267" name="Line 19"/>
            <p:cNvSpPr>
              <a:spLocks noChangeShapeType="1"/>
            </p:cNvSpPr>
            <p:nvPr/>
          </p:nvSpPr>
          <p:spPr bwMode="auto">
            <a:xfrm rot="13611335" flipV="1">
              <a:off x="1334" y="1977"/>
              <a:ext cx="1" cy="653"/>
            </a:xfrm>
            <a:prstGeom prst="line">
              <a:avLst/>
            </a:prstGeom>
            <a:noFill/>
            <a:ln w="9525">
              <a:solidFill>
                <a:schemeClr val="tx1"/>
              </a:solidFill>
              <a:round/>
              <a:headEnd/>
              <a:tailEnd type="triangle" w="med" len="med"/>
            </a:ln>
            <a:effectLst/>
          </p:spPr>
          <p:txBody>
            <a:bodyPr/>
            <a:lstStyle/>
            <a:p>
              <a:endParaRPr lang="en-GB"/>
            </a:p>
          </p:txBody>
        </p:sp>
        <p:sp>
          <p:nvSpPr>
            <p:cNvPr id="309268" name="Line 20"/>
            <p:cNvSpPr>
              <a:spLocks noChangeShapeType="1"/>
            </p:cNvSpPr>
            <p:nvPr/>
          </p:nvSpPr>
          <p:spPr bwMode="auto">
            <a:xfrm rot="16200000" flipV="1">
              <a:off x="1219" y="1757"/>
              <a:ext cx="1" cy="653"/>
            </a:xfrm>
            <a:prstGeom prst="line">
              <a:avLst/>
            </a:prstGeom>
            <a:noFill/>
            <a:ln w="9525">
              <a:solidFill>
                <a:schemeClr val="tx1"/>
              </a:solidFill>
              <a:round/>
              <a:headEnd/>
              <a:tailEnd type="triangle" w="med" len="med"/>
            </a:ln>
            <a:effectLst/>
          </p:spPr>
          <p:txBody>
            <a:bodyPr/>
            <a:lstStyle/>
            <a:p>
              <a:endParaRPr lang="en-GB"/>
            </a:p>
          </p:txBody>
        </p:sp>
        <p:sp>
          <p:nvSpPr>
            <p:cNvPr id="309269" name="Line 21"/>
            <p:cNvSpPr>
              <a:spLocks noChangeShapeType="1"/>
            </p:cNvSpPr>
            <p:nvPr/>
          </p:nvSpPr>
          <p:spPr bwMode="auto">
            <a:xfrm rot="18749986" flipV="1">
              <a:off x="1288" y="1509"/>
              <a:ext cx="1" cy="653"/>
            </a:xfrm>
            <a:prstGeom prst="line">
              <a:avLst/>
            </a:prstGeom>
            <a:noFill/>
            <a:ln w="9525">
              <a:solidFill>
                <a:schemeClr val="tx1"/>
              </a:solidFill>
              <a:round/>
              <a:headEnd/>
              <a:tailEnd type="triangle" w="med" len="med"/>
            </a:ln>
            <a:effectLst/>
          </p:spPr>
          <p:txBody>
            <a:bodyPr/>
            <a:lstStyle/>
            <a:p>
              <a:endParaRPr lang="en-GB"/>
            </a:p>
          </p:txBody>
        </p:sp>
        <p:sp>
          <p:nvSpPr>
            <p:cNvPr id="309270" name="Line 22"/>
            <p:cNvSpPr>
              <a:spLocks noChangeShapeType="1"/>
            </p:cNvSpPr>
            <p:nvPr/>
          </p:nvSpPr>
          <p:spPr bwMode="auto">
            <a:xfrm rot="10800000" flipV="1">
              <a:off x="1578" y="2104"/>
              <a:ext cx="0" cy="653"/>
            </a:xfrm>
            <a:prstGeom prst="line">
              <a:avLst/>
            </a:prstGeom>
            <a:noFill/>
            <a:ln w="9525">
              <a:solidFill>
                <a:schemeClr val="tx1"/>
              </a:solidFill>
              <a:round/>
              <a:headEnd/>
              <a:tailEnd type="triangle" w="med" len="med"/>
            </a:ln>
            <a:effectLst/>
          </p:spPr>
          <p:txBody>
            <a:bodyPr/>
            <a:lstStyle/>
            <a:p>
              <a:endParaRPr lang="en-GB"/>
            </a:p>
          </p:txBody>
        </p:sp>
      </p:grpSp>
      <p:grpSp>
        <p:nvGrpSpPr>
          <p:cNvPr id="4" name="Group 23"/>
          <p:cNvGrpSpPr>
            <a:grpSpLocks/>
          </p:cNvGrpSpPr>
          <p:nvPr/>
        </p:nvGrpSpPr>
        <p:grpSpPr bwMode="auto">
          <a:xfrm>
            <a:off x="2116138" y="2295529"/>
            <a:ext cx="1431925" cy="1493838"/>
            <a:chOff x="845" y="1421"/>
            <a:chExt cx="1401" cy="1353"/>
          </a:xfrm>
        </p:grpSpPr>
        <p:sp>
          <p:nvSpPr>
            <p:cNvPr id="309272" name="Oval 24"/>
            <p:cNvSpPr>
              <a:spLocks noChangeArrowheads="1"/>
            </p:cNvSpPr>
            <p:nvPr/>
          </p:nvSpPr>
          <p:spPr bwMode="auto">
            <a:xfrm>
              <a:off x="845" y="1421"/>
              <a:ext cx="1401" cy="1353"/>
            </a:xfrm>
            <a:prstGeom prst="ellipse">
              <a:avLst/>
            </a:prstGeom>
            <a:noFill/>
            <a:ln w="9525">
              <a:solidFill>
                <a:schemeClr val="tx1"/>
              </a:solidFill>
              <a:round/>
              <a:headEnd/>
              <a:tailEnd/>
            </a:ln>
            <a:effectLst/>
          </p:spPr>
          <p:txBody>
            <a:bodyPr wrap="none" anchor="ctr"/>
            <a:lstStyle/>
            <a:p>
              <a:endParaRPr lang="en-GB"/>
            </a:p>
          </p:txBody>
        </p:sp>
        <p:sp>
          <p:nvSpPr>
            <p:cNvPr id="309273" name="Line 25"/>
            <p:cNvSpPr>
              <a:spLocks noChangeShapeType="1"/>
            </p:cNvSpPr>
            <p:nvPr/>
          </p:nvSpPr>
          <p:spPr bwMode="auto">
            <a:xfrm flipV="1">
              <a:off x="1565" y="1421"/>
              <a:ext cx="0" cy="653"/>
            </a:xfrm>
            <a:prstGeom prst="line">
              <a:avLst/>
            </a:prstGeom>
            <a:noFill/>
            <a:ln w="9525">
              <a:solidFill>
                <a:schemeClr val="tx1"/>
              </a:solidFill>
              <a:round/>
              <a:headEnd/>
              <a:tailEnd type="triangle" w="med" len="med"/>
            </a:ln>
            <a:effectLst/>
          </p:spPr>
          <p:txBody>
            <a:bodyPr/>
            <a:lstStyle/>
            <a:p>
              <a:endParaRPr lang="en-GB"/>
            </a:p>
          </p:txBody>
        </p:sp>
        <p:sp>
          <p:nvSpPr>
            <p:cNvPr id="309274" name="Line 26"/>
            <p:cNvSpPr>
              <a:spLocks noChangeShapeType="1"/>
            </p:cNvSpPr>
            <p:nvPr/>
          </p:nvSpPr>
          <p:spPr bwMode="auto">
            <a:xfrm rot="5316449" flipV="1">
              <a:off x="1893" y="1739"/>
              <a:ext cx="1" cy="653"/>
            </a:xfrm>
            <a:prstGeom prst="line">
              <a:avLst/>
            </a:prstGeom>
            <a:noFill/>
            <a:ln w="9525">
              <a:solidFill>
                <a:schemeClr val="tx1"/>
              </a:solidFill>
              <a:round/>
              <a:headEnd/>
              <a:tailEnd type="triangle" w="med" len="med"/>
            </a:ln>
            <a:effectLst/>
          </p:spPr>
          <p:txBody>
            <a:bodyPr/>
            <a:lstStyle/>
            <a:p>
              <a:endParaRPr lang="en-GB"/>
            </a:p>
          </p:txBody>
        </p:sp>
        <p:sp>
          <p:nvSpPr>
            <p:cNvPr id="309275" name="Line 27"/>
            <p:cNvSpPr>
              <a:spLocks noChangeShapeType="1"/>
            </p:cNvSpPr>
            <p:nvPr/>
          </p:nvSpPr>
          <p:spPr bwMode="auto">
            <a:xfrm rot="2801273" flipV="1">
              <a:off x="1817" y="1519"/>
              <a:ext cx="1" cy="653"/>
            </a:xfrm>
            <a:prstGeom prst="line">
              <a:avLst/>
            </a:prstGeom>
            <a:noFill/>
            <a:ln w="9525">
              <a:solidFill>
                <a:schemeClr val="tx1"/>
              </a:solidFill>
              <a:round/>
              <a:headEnd/>
              <a:tailEnd type="triangle" w="med" len="med"/>
            </a:ln>
            <a:effectLst/>
          </p:spPr>
          <p:txBody>
            <a:bodyPr/>
            <a:lstStyle/>
            <a:p>
              <a:endParaRPr lang="en-GB"/>
            </a:p>
          </p:txBody>
        </p:sp>
        <p:sp>
          <p:nvSpPr>
            <p:cNvPr id="309276" name="Line 28"/>
            <p:cNvSpPr>
              <a:spLocks noChangeShapeType="1"/>
            </p:cNvSpPr>
            <p:nvPr/>
          </p:nvSpPr>
          <p:spPr bwMode="auto">
            <a:xfrm rot="-3190471">
              <a:off x="1845" y="1962"/>
              <a:ext cx="6" cy="647"/>
            </a:xfrm>
            <a:prstGeom prst="line">
              <a:avLst/>
            </a:prstGeom>
            <a:noFill/>
            <a:ln w="9525">
              <a:solidFill>
                <a:schemeClr val="tx1"/>
              </a:solidFill>
              <a:round/>
              <a:headEnd/>
              <a:tailEnd type="triangle" w="med" len="med"/>
            </a:ln>
            <a:effectLst/>
          </p:spPr>
          <p:txBody>
            <a:bodyPr/>
            <a:lstStyle/>
            <a:p>
              <a:endParaRPr lang="en-GB"/>
            </a:p>
          </p:txBody>
        </p:sp>
        <p:sp>
          <p:nvSpPr>
            <p:cNvPr id="309277" name="Line 29"/>
            <p:cNvSpPr>
              <a:spLocks noChangeShapeType="1"/>
            </p:cNvSpPr>
            <p:nvPr/>
          </p:nvSpPr>
          <p:spPr bwMode="auto">
            <a:xfrm rot="13611335" flipV="1">
              <a:off x="1334" y="1977"/>
              <a:ext cx="1" cy="653"/>
            </a:xfrm>
            <a:prstGeom prst="line">
              <a:avLst/>
            </a:prstGeom>
            <a:noFill/>
            <a:ln w="9525">
              <a:solidFill>
                <a:schemeClr val="tx1"/>
              </a:solidFill>
              <a:round/>
              <a:headEnd/>
              <a:tailEnd type="triangle" w="med" len="med"/>
            </a:ln>
            <a:effectLst/>
          </p:spPr>
          <p:txBody>
            <a:bodyPr/>
            <a:lstStyle/>
            <a:p>
              <a:endParaRPr lang="en-GB"/>
            </a:p>
          </p:txBody>
        </p:sp>
        <p:sp>
          <p:nvSpPr>
            <p:cNvPr id="309278" name="Line 30"/>
            <p:cNvSpPr>
              <a:spLocks noChangeShapeType="1"/>
            </p:cNvSpPr>
            <p:nvPr/>
          </p:nvSpPr>
          <p:spPr bwMode="auto">
            <a:xfrm rot="16200000" flipV="1">
              <a:off x="1219" y="1757"/>
              <a:ext cx="1" cy="653"/>
            </a:xfrm>
            <a:prstGeom prst="line">
              <a:avLst/>
            </a:prstGeom>
            <a:noFill/>
            <a:ln w="9525">
              <a:solidFill>
                <a:schemeClr val="tx1"/>
              </a:solidFill>
              <a:round/>
              <a:headEnd/>
              <a:tailEnd type="triangle" w="med" len="med"/>
            </a:ln>
            <a:effectLst/>
          </p:spPr>
          <p:txBody>
            <a:bodyPr/>
            <a:lstStyle/>
            <a:p>
              <a:endParaRPr lang="en-GB"/>
            </a:p>
          </p:txBody>
        </p:sp>
        <p:sp>
          <p:nvSpPr>
            <p:cNvPr id="309279" name="Line 31"/>
            <p:cNvSpPr>
              <a:spLocks noChangeShapeType="1"/>
            </p:cNvSpPr>
            <p:nvPr/>
          </p:nvSpPr>
          <p:spPr bwMode="auto">
            <a:xfrm rot="18749986" flipV="1">
              <a:off x="1288" y="1509"/>
              <a:ext cx="1" cy="653"/>
            </a:xfrm>
            <a:prstGeom prst="line">
              <a:avLst/>
            </a:prstGeom>
            <a:noFill/>
            <a:ln w="9525">
              <a:solidFill>
                <a:schemeClr val="tx1"/>
              </a:solidFill>
              <a:round/>
              <a:headEnd/>
              <a:tailEnd type="triangle" w="med" len="med"/>
            </a:ln>
            <a:effectLst/>
          </p:spPr>
          <p:txBody>
            <a:bodyPr/>
            <a:lstStyle/>
            <a:p>
              <a:endParaRPr lang="en-GB"/>
            </a:p>
          </p:txBody>
        </p:sp>
        <p:sp>
          <p:nvSpPr>
            <p:cNvPr id="309280" name="Line 32"/>
            <p:cNvSpPr>
              <a:spLocks noChangeShapeType="1"/>
            </p:cNvSpPr>
            <p:nvPr/>
          </p:nvSpPr>
          <p:spPr bwMode="auto">
            <a:xfrm rot="10800000" flipV="1">
              <a:off x="1578" y="2104"/>
              <a:ext cx="0" cy="653"/>
            </a:xfrm>
            <a:prstGeom prst="line">
              <a:avLst/>
            </a:prstGeom>
            <a:noFill/>
            <a:ln w="9525">
              <a:solidFill>
                <a:schemeClr val="tx1"/>
              </a:solidFill>
              <a:round/>
              <a:headEnd/>
              <a:tailEnd type="triangle" w="med" len="med"/>
            </a:ln>
            <a:effectLst/>
          </p:spPr>
          <p:txBody>
            <a:bodyPr/>
            <a:lstStyle/>
            <a:p>
              <a:endParaRPr lang="en-GB"/>
            </a:p>
          </p:txBody>
        </p:sp>
      </p:grpSp>
      <p:grpSp>
        <p:nvGrpSpPr>
          <p:cNvPr id="5" name="Group 33"/>
          <p:cNvGrpSpPr>
            <a:grpSpLocks/>
          </p:cNvGrpSpPr>
          <p:nvPr/>
        </p:nvGrpSpPr>
        <p:grpSpPr bwMode="auto">
          <a:xfrm>
            <a:off x="3960813" y="2295529"/>
            <a:ext cx="1431925" cy="1493838"/>
            <a:chOff x="845" y="1421"/>
            <a:chExt cx="1401" cy="1353"/>
          </a:xfrm>
        </p:grpSpPr>
        <p:sp>
          <p:nvSpPr>
            <p:cNvPr id="309282" name="Oval 34"/>
            <p:cNvSpPr>
              <a:spLocks noChangeArrowheads="1"/>
            </p:cNvSpPr>
            <p:nvPr/>
          </p:nvSpPr>
          <p:spPr bwMode="auto">
            <a:xfrm>
              <a:off x="845" y="1421"/>
              <a:ext cx="1401" cy="1353"/>
            </a:xfrm>
            <a:prstGeom prst="ellipse">
              <a:avLst/>
            </a:prstGeom>
            <a:noFill/>
            <a:ln w="9525">
              <a:solidFill>
                <a:schemeClr val="tx1"/>
              </a:solidFill>
              <a:round/>
              <a:headEnd/>
              <a:tailEnd/>
            </a:ln>
            <a:effectLst/>
          </p:spPr>
          <p:txBody>
            <a:bodyPr wrap="none" anchor="ctr"/>
            <a:lstStyle/>
            <a:p>
              <a:endParaRPr lang="en-GB"/>
            </a:p>
          </p:txBody>
        </p:sp>
        <p:sp>
          <p:nvSpPr>
            <p:cNvPr id="309283" name="Line 35"/>
            <p:cNvSpPr>
              <a:spLocks noChangeShapeType="1"/>
            </p:cNvSpPr>
            <p:nvPr/>
          </p:nvSpPr>
          <p:spPr bwMode="auto">
            <a:xfrm flipV="1">
              <a:off x="1565" y="1421"/>
              <a:ext cx="0" cy="653"/>
            </a:xfrm>
            <a:prstGeom prst="line">
              <a:avLst/>
            </a:prstGeom>
            <a:noFill/>
            <a:ln w="9525">
              <a:solidFill>
                <a:schemeClr val="tx1"/>
              </a:solidFill>
              <a:round/>
              <a:headEnd/>
              <a:tailEnd type="triangle" w="med" len="med"/>
            </a:ln>
            <a:effectLst/>
          </p:spPr>
          <p:txBody>
            <a:bodyPr/>
            <a:lstStyle/>
            <a:p>
              <a:endParaRPr lang="en-GB"/>
            </a:p>
          </p:txBody>
        </p:sp>
        <p:sp>
          <p:nvSpPr>
            <p:cNvPr id="309284" name="Line 36"/>
            <p:cNvSpPr>
              <a:spLocks noChangeShapeType="1"/>
            </p:cNvSpPr>
            <p:nvPr/>
          </p:nvSpPr>
          <p:spPr bwMode="auto">
            <a:xfrm rot="5316449" flipV="1">
              <a:off x="1893" y="1739"/>
              <a:ext cx="1" cy="653"/>
            </a:xfrm>
            <a:prstGeom prst="line">
              <a:avLst/>
            </a:prstGeom>
            <a:noFill/>
            <a:ln w="9525">
              <a:solidFill>
                <a:schemeClr val="tx1"/>
              </a:solidFill>
              <a:round/>
              <a:headEnd/>
              <a:tailEnd type="triangle" w="med" len="med"/>
            </a:ln>
            <a:effectLst/>
          </p:spPr>
          <p:txBody>
            <a:bodyPr/>
            <a:lstStyle/>
            <a:p>
              <a:endParaRPr lang="en-GB"/>
            </a:p>
          </p:txBody>
        </p:sp>
        <p:sp>
          <p:nvSpPr>
            <p:cNvPr id="309285" name="Line 37"/>
            <p:cNvSpPr>
              <a:spLocks noChangeShapeType="1"/>
            </p:cNvSpPr>
            <p:nvPr/>
          </p:nvSpPr>
          <p:spPr bwMode="auto">
            <a:xfrm rot="2801273" flipV="1">
              <a:off x="1817" y="1519"/>
              <a:ext cx="1" cy="653"/>
            </a:xfrm>
            <a:prstGeom prst="line">
              <a:avLst/>
            </a:prstGeom>
            <a:noFill/>
            <a:ln w="9525">
              <a:solidFill>
                <a:schemeClr val="tx1"/>
              </a:solidFill>
              <a:round/>
              <a:headEnd/>
              <a:tailEnd type="triangle" w="med" len="med"/>
            </a:ln>
            <a:effectLst/>
          </p:spPr>
          <p:txBody>
            <a:bodyPr/>
            <a:lstStyle/>
            <a:p>
              <a:endParaRPr lang="en-GB"/>
            </a:p>
          </p:txBody>
        </p:sp>
        <p:sp>
          <p:nvSpPr>
            <p:cNvPr id="309286" name="Line 38"/>
            <p:cNvSpPr>
              <a:spLocks noChangeShapeType="1"/>
            </p:cNvSpPr>
            <p:nvPr/>
          </p:nvSpPr>
          <p:spPr bwMode="auto">
            <a:xfrm rot="-3190471">
              <a:off x="1845" y="1962"/>
              <a:ext cx="6" cy="647"/>
            </a:xfrm>
            <a:prstGeom prst="line">
              <a:avLst/>
            </a:prstGeom>
            <a:noFill/>
            <a:ln w="9525">
              <a:solidFill>
                <a:schemeClr val="tx1"/>
              </a:solidFill>
              <a:round/>
              <a:headEnd/>
              <a:tailEnd type="triangle" w="med" len="med"/>
            </a:ln>
            <a:effectLst/>
          </p:spPr>
          <p:txBody>
            <a:bodyPr/>
            <a:lstStyle/>
            <a:p>
              <a:endParaRPr lang="en-GB"/>
            </a:p>
          </p:txBody>
        </p:sp>
        <p:sp>
          <p:nvSpPr>
            <p:cNvPr id="309287" name="Line 39"/>
            <p:cNvSpPr>
              <a:spLocks noChangeShapeType="1"/>
            </p:cNvSpPr>
            <p:nvPr/>
          </p:nvSpPr>
          <p:spPr bwMode="auto">
            <a:xfrm rot="13611335" flipV="1">
              <a:off x="1334" y="1977"/>
              <a:ext cx="1" cy="653"/>
            </a:xfrm>
            <a:prstGeom prst="line">
              <a:avLst/>
            </a:prstGeom>
            <a:noFill/>
            <a:ln w="9525">
              <a:solidFill>
                <a:schemeClr val="tx1"/>
              </a:solidFill>
              <a:round/>
              <a:headEnd/>
              <a:tailEnd type="triangle" w="med" len="med"/>
            </a:ln>
            <a:effectLst/>
          </p:spPr>
          <p:txBody>
            <a:bodyPr/>
            <a:lstStyle/>
            <a:p>
              <a:endParaRPr lang="en-GB"/>
            </a:p>
          </p:txBody>
        </p:sp>
        <p:sp>
          <p:nvSpPr>
            <p:cNvPr id="309288" name="Line 40"/>
            <p:cNvSpPr>
              <a:spLocks noChangeShapeType="1"/>
            </p:cNvSpPr>
            <p:nvPr/>
          </p:nvSpPr>
          <p:spPr bwMode="auto">
            <a:xfrm rot="16200000" flipV="1">
              <a:off x="1219" y="1757"/>
              <a:ext cx="1" cy="653"/>
            </a:xfrm>
            <a:prstGeom prst="line">
              <a:avLst/>
            </a:prstGeom>
            <a:noFill/>
            <a:ln w="9525">
              <a:solidFill>
                <a:schemeClr val="tx1"/>
              </a:solidFill>
              <a:round/>
              <a:headEnd/>
              <a:tailEnd type="triangle" w="med" len="med"/>
            </a:ln>
            <a:effectLst/>
          </p:spPr>
          <p:txBody>
            <a:bodyPr/>
            <a:lstStyle/>
            <a:p>
              <a:endParaRPr lang="en-GB"/>
            </a:p>
          </p:txBody>
        </p:sp>
        <p:sp>
          <p:nvSpPr>
            <p:cNvPr id="309289" name="Line 41"/>
            <p:cNvSpPr>
              <a:spLocks noChangeShapeType="1"/>
            </p:cNvSpPr>
            <p:nvPr/>
          </p:nvSpPr>
          <p:spPr bwMode="auto">
            <a:xfrm rot="18749986" flipV="1">
              <a:off x="1288" y="1509"/>
              <a:ext cx="1" cy="653"/>
            </a:xfrm>
            <a:prstGeom prst="line">
              <a:avLst/>
            </a:prstGeom>
            <a:noFill/>
            <a:ln w="9525">
              <a:solidFill>
                <a:schemeClr val="tx1"/>
              </a:solidFill>
              <a:round/>
              <a:headEnd/>
              <a:tailEnd type="triangle" w="med" len="med"/>
            </a:ln>
            <a:effectLst/>
          </p:spPr>
          <p:txBody>
            <a:bodyPr/>
            <a:lstStyle/>
            <a:p>
              <a:endParaRPr lang="en-GB"/>
            </a:p>
          </p:txBody>
        </p:sp>
        <p:sp>
          <p:nvSpPr>
            <p:cNvPr id="309290" name="Line 42"/>
            <p:cNvSpPr>
              <a:spLocks noChangeShapeType="1"/>
            </p:cNvSpPr>
            <p:nvPr/>
          </p:nvSpPr>
          <p:spPr bwMode="auto">
            <a:xfrm rot="10800000" flipV="1">
              <a:off x="1578" y="2104"/>
              <a:ext cx="0" cy="653"/>
            </a:xfrm>
            <a:prstGeom prst="line">
              <a:avLst/>
            </a:prstGeom>
            <a:noFill/>
            <a:ln w="9525">
              <a:solidFill>
                <a:schemeClr val="tx1"/>
              </a:solidFill>
              <a:round/>
              <a:headEnd/>
              <a:tailEnd type="triangle" w="med" len="med"/>
            </a:ln>
            <a:effectLst/>
          </p:spPr>
          <p:txBody>
            <a:bodyPr/>
            <a:lstStyle/>
            <a:p>
              <a:endParaRPr lang="en-GB"/>
            </a:p>
          </p:txBody>
        </p:sp>
      </p:grpSp>
      <p:sp>
        <p:nvSpPr>
          <p:cNvPr id="309291" name="Oval 43"/>
          <p:cNvSpPr>
            <a:spLocks noChangeArrowheads="1"/>
          </p:cNvSpPr>
          <p:nvPr/>
        </p:nvSpPr>
        <p:spPr bwMode="auto">
          <a:xfrm>
            <a:off x="303213" y="4230692"/>
            <a:ext cx="1431925" cy="1493837"/>
          </a:xfrm>
          <a:prstGeom prst="ellipse">
            <a:avLst/>
          </a:prstGeom>
          <a:noFill/>
          <a:ln w="9525">
            <a:solidFill>
              <a:schemeClr val="tx1"/>
            </a:solidFill>
            <a:round/>
            <a:headEnd/>
            <a:tailEnd/>
          </a:ln>
          <a:effectLst/>
        </p:spPr>
        <p:txBody>
          <a:bodyPr wrap="none" anchor="ctr"/>
          <a:lstStyle/>
          <a:p>
            <a:endParaRPr lang="en-GB"/>
          </a:p>
        </p:txBody>
      </p:sp>
      <p:sp>
        <p:nvSpPr>
          <p:cNvPr id="309292" name="Line 44"/>
          <p:cNvSpPr>
            <a:spLocks noChangeShapeType="1"/>
          </p:cNvSpPr>
          <p:nvPr/>
        </p:nvSpPr>
        <p:spPr bwMode="auto">
          <a:xfrm flipV="1">
            <a:off x="1039813" y="4230692"/>
            <a:ext cx="0" cy="720725"/>
          </a:xfrm>
          <a:prstGeom prst="line">
            <a:avLst/>
          </a:prstGeom>
          <a:noFill/>
          <a:ln w="9525">
            <a:solidFill>
              <a:schemeClr val="tx1"/>
            </a:solidFill>
            <a:round/>
            <a:headEnd/>
            <a:tailEnd type="triangle" w="med" len="med"/>
          </a:ln>
          <a:effectLst/>
        </p:spPr>
        <p:txBody>
          <a:bodyPr/>
          <a:lstStyle/>
          <a:p>
            <a:endParaRPr lang="en-GB"/>
          </a:p>
        </p:txBody>
      </p:sp>
      <p:sp>
        <p:nvSpPr>
          <p:cNvPr id="309293" name="Line 45"/>
          <p:cNvSpPr>
            <a:spLocks noChangeShapeType="1"/>
          </p:cNvSpPr>
          <p:nvPr/>
        </p:nvSpPr>
        <p:spPr bwMode="auto">
          <a:xfrm rot="5316449" flipV="1">
            <a:off x="1373981" y="4609311"/>
            <a:ext cx="1587" cy="666750"/>
          </a:xfrm>
          <a:prstGeom prst="line">
            <a:avLst/>
          </a:prstGeom>
          <a:noFill/>
          <a:ln w="9525">
            <a:solidFill>
              <a:schemeClr val="tx1"/>
            </a:solidFill>
            <a:round/>
            <a:headEnd/>
            <a:tailEnd type="triangle" w="med" len="med"/>
          </a:ln>
          <a:effectLst/>
        </p:spPr>
        <p:txBody>
          <a:bodyPr/>
          <a:lstStyle/>
          <a:p>
            <a:endParaRPr lang="en-GB"/>
          </a:p>
        </p:txBody>
      </p:sp>
      <p:sp>
        <p:nvSpPr>
          <p:cNvPr id="309294" name="Oval 46"/>
          <p:cNvSpPr>
            <a:spLocks noChangeArrowheads="1"/>
          </p:cNvSpPr>
          <p:nvPr/>
        </p:nvSpPr>
        <p:spPr bwMode="auto">
          <a:xfrm>
            <a:off x="2116138" y="4230692"/>
            <a:ext cx="1431925" cy="1493837"/>
          </a:xfrm>
          <a:prstGeom prst="ellipse">
            <a:avLst/>
          </a:prstGeom>
          <a:noFill/>
          <a:ln w="9525">
            <a:solidFill>
              <a:schemeClr val="tx1"/>
            </a:solidFill>
            <a:round/>
            <a:headEnd/>
            <a:tailEnd/>
          </a:ln>
          <a:effectLst/>
        </p:spPr>
        <p:txBody>
          <a:bodyPr wrap="none" anchor="ctr"/>
          <a:lstStyle/>
          <a:p>
            <a:endParaRPr lang="en-GB"/>
          </a:p>
        </p:txBody>
      </p:sp>
      <p:sp>
        <p:nvSpPr>
          <p:cNvPr id="309295" name="Line 47"/>
          <p:cNvSpPr>
            <a:spLocks noChangeShapeType="1"/>
          </p:cNvSpPr>
          <p:nvPr/>
        </p:nvSpPr>
        <p:spPr bwMode="auto">
          <a:xfrm rot="16200000" flipV="1">
            <a:off x="2497931" y="4628361"/>
            <a:ext cx="1587" cy="666750"/>
          </a:xfrm>
          <a:prstGeom prst="line">
            <a:avLst/>
          </a:prstGeom>
          <a:noFill/>
          <a:ln w="9525">
            <a:solidFill>
              <a:schemeClr val="tx1"/>
            </a:solidFill>
            <a:round/>
            <a:headEnd/>
            <a:tailEnd type="triangle" w="med" len="med"/>
          </a:ln>
          <a:effectLst/>
        </p:spPr>
        <p:txBody>
          <a:bodyPr/>
          <a:lstStyle/>
          <a:p>
            <a:endParaRPr lang="en-GB"/>
          </a:p>
        </p:txBody>
      </p:sp>
      <p:sp>
        <p:nvSpPr>
          <p:cNvPr id="309296" name="Line 48"/>
          <p:cNvSpPr>
            <a:spLocks noChangeShapeType="1"/>
          </p:cNvSpPr>
          <p:nvPr/>
        </p:nvSpPr>
        <p:spPr bwMode="auto">
          <a:xfrm rot="10800000" flipV="1">
            <a:off x="2865438" y="4984754"/>
            <a:ext cx="0" cy="720725"/>
          </a:xfrm>
          <a:prstGeom prst="line">
            <a:avLst/>
          </a:prstGeom>
          <a:noFill/>
          <a:ln w="9525">
            <a:solidFill>
              <a:schemeClr val="tx1"/>
            </a:solidFill>
            <a:round/>
            <a:headEnd/>
            <a:tailEnd type="triangle" w="med" len="med"/>
          </a:ln>
          <a:effectLst/>
        </p:spPr>
        <p:txBody>
          <a:bodyPr/>
          <a:lstStyle/>
          <a:p>
            <a:endParaRPr lang="en-GB"/>
          </a:p>
        </p:txBody>
      </p:sp>
      <p:sp>
        <p:nvSpPr>
          <p:cNvPr id="309297" name="Oval 49"/>
          <p:cNvSpPr>
            <a:spLocks noChangeArrowheads="1"/>
          </p:cNvSpPr>
          <p:nvPr/>
        </p:nvSpPr>
        <p:spPr bwMode="auto">
          <a:xfrm>
            <a:off x="3960813" y="4230692"/>
            <a:ext cx="1431925" cy="1493837"/>
          </a:xfrm>
          <a:prstGeom prst="ellipse">
            <a:avLst/>
          </a:prstGeom>
          <a:noFill/>
          <a:ln w="9525">
            <a:solidFill>
              <a:schemeClr val="tx1"/>
            </a:solidFill>
            <a:round/>
            <a:headEnd/>
            <a:tailEnd/>
          </a:ln>
          <a:effectLst/>
        </p:spPr>
        <p:txBody>
          <a:bodyPr wrap="none" anchor="ctr"/>
          <a:lstStyle/>
          <a:p>
            <a:endParaRPr lang="en-GB"/>
          </a:p>
        </p:txBody>
      </p:sp>
      <p:sp>
        <p:nvSpPr>
          <p:cNvPr id="309298" name="Line 50"/>
          <p:cNvSpPr>
            <a:spLocks noChangeShapeType="1"/>
          </p:cNvSpPr>
          <p:nvPr/>
        </p:nvSpPr>
        <p:spPr bwMode="auto">
          <a:xfrm rot="2801273" flipV="1">
            <a:off x="4953794" y="4366423"/>
            <a:ext cx="1588" cy="666750"/>
          </a:xfrm>
          <a:prstGeom prst="line">
            <a:avLst/>
          </a:prstGeom>
          <a:noFill/>
          <a:ln w="9525">
            <a:solidFill>
              <a:schemeClr val="tx1"/>
            </a:solidFill>
            <a:round/>
            <a:headEnd/>
            <a:tailEnd type="triangle" w="med" len="med"/>
          </a:ln>
          <a:effectLst/>
        </p:spPr>
        <p:txBody>
          <a:bodyPr/>
          <a:lstStyle/>
          <a:p>
            <a:endParaRPr lang="en-GB"/>
          </a:p>
        </p:txBody>
      </p:sp>
      <p:sp>
        <p:nvSpPr>
          <p:cNvPr id="309299" name="Line 51"/>
          <p:cNvSpPr>
            <a:spLocks noChangeShapeType="1"/>
          </p:cNvSpPr>
          <p:nvPr/>
        </p:nvSpPr>
        <p:spPr bwMode="auto">
          <a:xfrm rot="-3190471">
            <a:off x="4982369" y="4855373"/>
            <a:ext cx="6350" cy="661988"/>
          </a:xfrm>
          <a:prstGeom prst="line">
            <a:avLst/>
          </a:prstGeom>
          <a:noFill/>
          <a:ln w="9525">
            <a:solidFill>
              <a:schemeClr val="tx1"/>
            </a:solidFill>
            <a:round/>
            <a:headEnd/>
            <a:tailEnd type="triangle" w="med" len="med"/>
          </a:ln>
          <a:effectLst/>
        </p:spPr>
        <p:txBody>
          <a:bodyPr/>
          <a:lstStyle/>
          <a:p>
            <a:endParaRPr lang="en-GB"/>
          </a:p>
        </p:txBody>
      </p:sp>
      <p:sp>
        <p:nvSpPr>
          <p:cNvPr id="309300" name="Oval 52"/>
          <p:cNvSpPr>
            <a:spLocks noChangeArrowheads="1"/>
          </p:cNvSpPr>
          <p:nvPr/>
        </p:nvSpPr>
        <p:spPr bwMode="auto">
          <a:xfrm>
            <a:off x="5773738" y="4230692"/>
            <a:ext cx="1431925" cy="1493837"/>
          </a:xfrm>
          <a:prstGeom prst="ellipse">
            <a:avLst/>
          </a:prstGeom>
          <a:noFill/>
          <a:ln w="9525">
            <a:solidFill>
              <a:schemeClr val="tx1"/>
            </a:solidFill>
            <a:round/>
            <a:headEnd/>
            <a:tailEnd/>
          </a:ln>
          <a:effectLst/>
        </p:spPr>
        <p:txBody>
          <a:bodyPr wrap="none" anchor="ctr"/>
          <a:lstStyle/>
          <a:p>
            <a:endParaRPr lang="en-GB"/>
          </a:p>
        </p:txBody>
      </p:sp>
      <p:sp>
        <p:nvSpPr>
          <p:cNvPr id="309301" name="Line 53"/>
          <p:cNvSpPr>
            <a:spLocks noChangeShapeType="1"/>
          </p:cNvSpPr>
          <p:nvPr/>
        </p:nvSpPr>
        <p:spPr bwMode="auto">
          <a:xfrm rot="13611335" flipV="1">
            <a:off x="6273006" y="4871248"/>
            <a:ext cx="1588" cy="666750"/>
          </a:xfrm>
          <a:prstGeom prst="line">
            <a:avLst/>
          </a:prstGeom>
          <a:noFill/>
          <a:ln w="9525">
            <a:solidFill>
              <a:schemeClr val="tx1"/>
            </a:solidFill>
            <a:round/>
            <a:headEnd/>
            <a:tailEnd type="triangle" w="med" len="med"/>
          </a:ln>
          <a:effectLst/>
        </p:spPr>
        <p:txBody>
          <a:bodyPr/>
          <a:lstStyle/>
          <a:p>
            <a:endParaRPr lang="en-GB"/>
          </a:p>
        </p:txBody>
      </p:sp>
      <p:sp>
        <p:nvSpPr>
          <p:cNvPr id="309302" name="Line 54"/>
          <p:cNvSpPr>
            <a:spLocks noChangeShapeType="1"/>
          </p:cNvSpPr>
          <p:nvPr/>
        </p:nvSpPr>
        <p:spPr bwMode="auto">
          <a:xfrm rot="18749986" flipV="1">
            <a:off x="6226175" y="4354517"/>
            <a:ext cx="1587" cy="668338"/>
          </a:xfrm>
          <a:prstGeom prst="line">
            <a:avLst/>
          </a:prstGeom>
          <a:noFill/>
          <a:ln w="9525">
            <a:solidFill>
              <a:schemeClr val="tx1"/>
            </a:solidFill>
            <a:round/>
            <a:headEnd/>
            <a:tailEnd type="triangle" w="med" len="med"/>
          </a:ln>
          <a:effectLst/>
        </p:spPr>
        <p:txBody>
          <a:bodyPr/>
          <a:lstStyle/>
          <a:p>
            <a:endParaRPr lang="en-GB"/>
          </a:p>
        </p:txBody>
      </p:sp>
      <p:sp>
        <p:nvSpPr>
          <p:cNvPr id="309303" name="Text Box 55"/>
          <p:cNvSpPr txBox="1">
            <a:spLocks noChangeArrowheads="1"/>
          </p:cNvSpPr>
          <p:nvPr/>
        </p:nvSpPr>
        <p:spPr bwMode="auto">
          <a:xfrm>
            <a:off x="7490460" y="2743204"/>
            <a:ext cx="1313180" cy="646331"/>
          </a:xfrm>
          <a:prstGeom prst="rect">
            <a:avLst/>
          </a:prstGeom>
          <a:noFill/>
          <a:ln w="9525">
            <a:noFill/>
            <a:miter lim="800000"/>
            <a:headEnd/>
            <a:tailEnd/>
          </a:ln>
          <a:effectLst/>
        </p:spPr>
        <p:txBody>
          <a:bodyPr wrap="none">
            <a:spAutoFit/>
          </a:bodyPr>
          <a:lstStyle/>
          <a:p>
            <a:pPr algn="ctr"/>
            <a:r>
              <a:rPr lang="en-GB"/>
              <a:t>ML-EM</a:t>
            </a:r>
          </a:p>
          <a:p>
            <a:pPr algn="ctr"/>
            <a:r>
              <a:rPr lang="en-GB"/>
              <a:t>4 iterations</a:t>
            </a:r>
            <a:endParaRPr lang="en-US"/>
          </a:p>
        </p:txBody>
      </p:sp>
      <p:sp>
        <p:nvSpPr>
          <p:cNvPr id="309304" name="Text Box 56"/>
          <p:cNvSpPr txBox="1">
            <a:spLocks noChangeArrowheads="1"/>
          </p:cNvSpPr>
          <p:nvPr/>
        </p:nvSpPr>
        <p:spPr bwMode="auto">
          <a:xfrm>
            <a:off x="7527531" y="4638679"/>
            <a:ext cx="1197764" cy="646331"/>
          </a:xfrm>
          <a:prstGeom prst="rect">
            <a:avLst/>
          </a:prstGeom>
          <a:noFill/>
          <a:ln w="9525">
            <a:noFill/>
            <a:miter lim="800000"/>
            <a:headEnd/>
            <a:tailEnd/>
          </a:ln>
          <a:effectLst/>
        </p:spPr>
        <p:txBody>
          <a:bodyPr wrap="none">
            <a:spAutoFit/>
          </a:bodyPr>
          <a:lstStyle/>
          <a:p>
            <a:pPr algn="ctr"/>
            <a:r>
              <a:rPr lang="en-GB"/>
              <a:t>OS-EM</a:t>
            </a:r>
          </a:p>
          <a:p>
            <a:pPr algn="ctr"/>
            <a:r>
              <a:rPr lang="en-GB"/>
              <a:t>1 iteration</a:t>
            </a:r>
            <a:endParaRPr lang="en-US"/>
          </a:p>
        </p:txBody>
      </p:sp>
      <p:sp>
        <p:nvSpPr>
          <p:cNvPr id="309305" name="Text Box 57"/>
          <p:cNvSpPr txBox="1">
            <a:spLocks noChangeArrowheads="1"/>
          </p:cNvSpPr>
          <p:nvPr/>
        </p:nvSpPr>
        <p:spPr bwMode="auto">
          <a:xfrm>
            <a:off x="379413" y="5821367"/>
            <a:ext cx="1111250" cy="366712"/>
          </a:xfrm>
          <a:prstGeom prst="rect">
            <a:avLst/>
          </a:prstGeom>
          <a:noFill/>
          <a:ln w="9525">
            <a:noFill/>
            <a:miter lim="800000"/>
            <a:headEnd/>
            <a:tailEnd/>
          </a:ln>
          <a:effectLst/>
        </p:spPr>
        <p:txBody>
          <a:bodyPr wrap="none">
            <a:spAutoFit/>
          </a:bodyPr>
          <a:lstStyle/>
          <a:p>
            <a:r>
              <a:rPr lang="en-GB"/>
              <a:t>Update 1</a:t>
            </a:r>
            <a:endParaRPr lang="en-US"/>
          </a:p>
        </p:txBody>
      </p:sp>
      <p:sp>
        <p:nvSpPr>
          <p:cNvPr id="309306" name="Text Box 58"/>
          <p:cNvSpPr txBox="1">
            <a:spLocks noChangeArrowheads="1"/>
          </p:cNvSpPr>
          <p:nvPr/>
        </p:nvSpPr>
        <p:spPr bwMode="auto">
          <a:xfrm>
            <a:off x="2227263" y="5821367"/>
            <a:ext cx="1111250" cy="366712"/>
          </a:xfrm>
          <a:prstGeom prst="rect">
            <a:avLst/>
          </a:prstGeom>
          <a:noFill/>
          <a:ln w="9525">
            <a:noFill/>
            <a:miter lim="800000"/>
            <a:headEnd/>
            <a:tailEnd/>
          </a:ln>
          <a:effectLst/>
        </p:spPr>
        <p:txBody>
          <a:bodyPr wrap="none">
            <a:spAutoFit/>
          </a:bodyPr>
          <a:lstStyle/>
          <a:p>
            <a:r>
              <a:rPr lang="en-GB"/>
              <a:t>Update 2</a:t>
            </a:r>
            <a:endParaRPr lang="en-US"/>
          </a:p>
        </p:txBody>
      </p:sp>
      <p:sp>
        <p:nvSpPr>
          <p:cNvPr id="309307" name="Text Box 59"/>
          <p:cNvSpPr txBox="1">
            <a:spLocks noChangeArrowheads="1"/>
          </p:cNvSpPr>
          <p:nvPr/>
        </p:nvSpPr>
        <p:spPr bwMode="auto">
          <a:xfrm>
            <a:off x="4086225" y="5821367"/>
            <a:ext cx="1111250" cy="366712"/>
          </a:xfrm>
          <a:prstGeom prst="rect">
            <a:avLst/>
          </a:prstGeom>
          <a:noFill/>
          <a:ln w="9525">
            <a:noFill/>
            <a:miter lim="800000"/>
            <a:headEnd/>
            <a:tailEnd/>
          </a:ln>
          <a:effectLst/>
        </p:spPr>
        <p:txBody>
          <a:bodyPr wrap="none">
            <a:spAutoFit/>
          </a:bodyPr>
          <a:lstStyle/>
          <a:p>
            <a:r>
              <a:rPr lang="en-GB"/>
              <a:t>Update 3</a:t>
            </a:r>
            <a:endParaRPr lang="en-US"/>
          </a:p>
        </p:txBody>
      </p:sp>
      <p:sp>
        <p:nvSpPr>
          <p:cNvPr id="309308" name="Text Box 60"/>
          <p:cNvSpPr txBox="1">
            <a:spLocks noChangeArrowheads="1"/>
          </p:cNvSpPr>
          <p:nvPr/>
        </p:nvSpPr>
        <p:spPr bwMode="auto">
          <a:xfrm>
            <a:off x="6035675" y="5821367"/>
            <a:ext cx="1111250" cy="366712"/>
          </a:xfrm>
          <a:prstGeom prst="rect">
            <a:avLst/>
          </a:prstGeom>
          <a:noFill/>
          <a:ln w="9525">
            <a:noFill/>
            <a:miter lim="800000"/>
            <a:headEnd/>
            <a:tailEnd/>
          </a:ln>
          <a:effectLst/>
        </p:spPr>
        <p:txBody>
          <a:bodyPr wrap="none">
            <a:spAutoFit/>
          </a:bodyPr>
          <a:lstStyle/>
          <a:p>
            <a:r>
              <a:rPr lang="en-GB"/>
              <a:t>Update 4</a:t>
            </a:r>
            <a:endParaRPr lang="en-US"/>
          </a:p>
        </p:txBody>
      </p:sp>
      <p:sp>
        <p:nvSpPr>
          <p:cNvPr id="309309" name="Text Box 61"/>
          <p:cNvSpPr txBox="1">
            <a:spLocks noChangeArrowheads="1"/>
          </p:cNvSpPr>
          <p:nvPr/>
        </p:nvSpPr>
        <p:spPr bwMode="auto">
          <a:xfrm>
            <a:off x="457200" y="1422560"/>
            <a:ext cx="6934591" cy="646331"/>
          </a:xfrm>
          <a:prstGeom prst="rect">
            <a:avLst/>
          </a:prstGeom>
          <a:noFill/>
          <a:ln w="9525">
            <a:noFill/>
            <a:miter lim="800000"/>
            <a:headEnd/>
            <a:tailEnd/>
          </a:ln>
          <a:effectLst/>
        </p:spPr>
        <p:txBody>
          <a:bodyPr wrap="none">
            <a:spAutoFit/>
          </a:bodyPr>
          <a:lstStyle/>
          <a:p>
            <a:r>
              <a:rPr lang="en-GB"/>
              <a:t>ML-EM: </a:t>
            </a:r>
            <a:r>
              <a:rPr lang="en-GB" b="1"/>
              <a:t>each update </a:t>
            </a:r>
            <a:r>
              <a:rPr lang="en-GB"/>
              <a:t>involves BP and FP for </a:t>
            </a:r>
            <a:r>
              <a:rPr lang="en-GB" b="1"/>
              <a:t>all</a:t>
            </a:r>
            <a:r>
              <a:rPr lang="en-GB"/>
              <a:t> projection angles</a:t>
            </a:r>
          </a:p>
          <a:p>
            <a:r>
              <a:rPr lang="en-GB"/>
              <a:t>OSEM: </a:t>
            </a:r>
            <a:r>
              <a:rPr lang="en-GB" b="1"/>
              <a:t>each update </a:t>
            </a:r>
            <a:r>
              <a:rPr lang="en-GB"/>
              <a:t>only uses </a:t>
            </a:r>
            <a:r>
              <a:rPr lang="en-GB" b="1"/>
              <a:t>a subset </a:t>
            </a:r>
            <a:r>
              <a:rPr lang="en-GB"/>
              <a:t>of projection angles</a:t>
            </a:r>
            <a:endParaRPr lang="en-US"/>
          </a:p>
        </p:txBody>
      </p:sp>
      <p:sp>
        <p:nvSpPr>
          <p:cNvPr id="62" name="Text Box 69"/>
          <p:cNvSpPr txBox="1">
            <a:spLocks noChangeArrowheads="1"/>
          </p:cNvSpPr>
          <p:nvPr/>
        </p:nvSpPr>
        <p:spPr bwMode="auto">
          <a:xfrm>
            <a:off x="285720" y="6445270"/>
            <a:ext cx="8715404" cy="369308"/>
          </a:xfrm>
          <a:prstGeom prst="rect">
            <a:avLst/>
          </a:prstGeom>
          <a:noFill/>
          <a:ln w="9525">
            <a:noFill/>
            <a:miter lim="800000"/>
            <a:headEnd/>
            <a:tailEnd/>
          </a:ln>
          <a:effectLst/>
        </p:spPr>
        <p:txBody>
          <a:bodyPr wrap="square" lIns="91418" tIns="45708" rIns="91418" bIns="45708">
            <a:spAutoFit/>
          </a:bodyPr>
          <a:lstStyle/>
          <a:p>
            <a:pPr algn="ctr" eaLnBrk="0" hangingPunct="0"/>
            <a:r>
              <a:rPr lang="en-AU"/>
              <a:t>Much less computation per image update</a:t>
            </a:r>
          </a:p>
        </p:txBody>
      </p:sp>
      <p:sp>
        <p:nvSpPr>
          <p:cNvPr id="6" name="Title 5"/>
          <p:cNvSpPr>
            <a:spLocks noGrp="1"/>
          </p:cNvSpPr>
          <p:nvPr>
            <p:ph type="title"/>
          </p:nvPr>
        </p:nvSpPr>
        <p:spPr/>
        <p:txBody>
          <a:bodyPr/>
          <a:lstStyle/>
          <a:p>
            <a:r>
              <a:rPr lang="en-GB"/>
              <a:t>Acceleration: Ordered Subsets</a:t>
            </a:r>
          </a:p>
        </p:txBody>
      </p:sp>
    </p:spTree>
    <p:extLst>
      <p:ext uri="{BB962C8B-B14F-4D97-AF65-F5344CB8AC3E}">
        <p14:creationId xmlns:p14="http://schemas.microsoft.com/office/powerpoint/2010/main" val="3743363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2328" name="Object 8">
            <a:hlinkClick r:id="" action="ppaction://ole?verb=0"/>
          </p:cNvPr>
          <p:cNvGraphicFramePr>
            <a:graphicFrameLocks/>
          </p:cNvGraphicFramePr>
          <p:nvPr>
            <p:extLst>
              <p:ext uri="{D42A27DB-BD31-4B8C-83A1-F6EECF244321}">
                <p14:modId xmlns:p14="http://schemas.microsoft.com/office/powerpoint/2010/main" val="2145432350"/>
              </p:ext>
            </p:extLst>
          </p:nvPr>
        </p:nvGraphicFramePr>
        <p:xfrm>
          <a:off x="5367338" y="652463"/>
          <a:ext cx="3967162" cy="3024187"/>
        </p:xfrm>
        <a:graphic>
          <a:graphicData uri="http://schemas.openxmlformats.org/presentationml/2006/ole">
            <mc:AlternateContent xmlns:mc="http://schemas.openxmlformats.org/markup-compatibility/2006">
              <mc:Choice xmlns:v="urn:schemas-microsoft-com:vml" Requires="v">
                <p:oleObj name="Worksheet" r:id="rId3" imgW="11795760" imgH="11795901" progId="Excel.Sheet.8">
                  <p:embed followColorScheme="full"/>
                </p:oleObj>
              </mc:Choice>
              <mc:Fallback>
                <p:oleObj name="Worksheet" r:id="rId3" imgW="11795760" imgH="11795901" progId="Excel.Sheet.8">
                  <p:embed followColorScheme="full"/>
                  <p:pic>
                    <p:nvPicPr>
                      <p:cNvPr id="312328" name="Object 8">
                        <a:hlinkClick r:id="" action="ppaction://ole?verb=0"/>
                      </p:cNvPr>
                      <p:cNvPicPr>
                        <a:picLocks noChangeArrowheads="1"/>
                      </p:cNvPicPr>
                      <p:nvPr/>
                    </p:nvPicPr>
                    <p:blipFill>
                      <a:blip r:embed="rId4"/>
                      <a:srcRect/>
                      <a:stretch>
                        <a:fillRect/>
                      </a:stretch>
                    </p:blipFill>
                    <p:spPr bwMode="auto">
                      <a:xfrm>
                        <a:off x="5367338" y="652463"/>
                        <a:ext cx="3967162" cy="3024187"/>
                      </a:xfrm>
                      <a:prstGeom prst="rect">
                        <a:avLst/>
                      </a:prstGeom>
                      <a:noFill/>
                      <a:ln>
                        <a:noFill/>
                      </a:ln>
                      <a:effectLst/>
                    </p:spPr>
                  </p:pic>
                </p:oleObj>
              </mc:Fallback>
            </mc:AlternateContent>
          </a:graphicData>
        </a:graphic>
      </p:graphicFrame>
      <p:graphicFrame>
        <p:nvGraphicFramePr>
          <p:cNvPr id="312329" name="Object 9">
            <a:hlinkClick r:id="" action="ppaction://ole?verb=0"/>
          </p:cNvPr>
          <p:cNvGraphicFramePr>
            <a:graphicFrameLocks/>
          </p:cNvGraphicFramePr>
          <p:nvPr>
            <p:extLst>
              <p:ext uri="{D42A27DB-BD31-4B8C-83A1-F6EECF244321}">
                <p14:modId xmlns:p14="http://schemas.microsoft.com/office/powerpoint/2010/main" val="3239859733"/>
              </p:ext>
            </p:extLst>
          </p:nvPr>
        </p:nvGraphicFramePr>
        <p:xfrm>
          <a:off x="5628640" y="3962401"/>
          <a:ext cx="3708399" cy="2974974"/>
        </p:xfrm>
        <a:graphic>
          <a:graphicData uri="http://schemas.openxmlformats.org/presentationml/2006/ole">
            <mc:AlternateContent xmlns:mc="http://schemas.openxmlformats.org/markup-compatibility/2006">
              <mc:Choice xmlns:v="urn:schemas-microsoft-com:vml" Requires="v">
                <p:oleObj name="Worksheet" r:id="rId5" imgW="11780449" imgH="11605433" progId="Excel.Sheet.8">
                  <p:embed followColorScheme="full"/>
                </p:oleObj>
              </mc:Choice>
              <mc:Fallback>
                <p:oleObj name="Worksheet" r:id="rId5" imgW="11780449" imgH="11605433" progId="Excel.Sheet.8">
                  <p:embed followColorScheme="full"/>
                  <p:pic>
                    <p:nvPicPr>
                      <p:cNvPr id="312329" name="Object 9">
                        <a:hlinkClick r:id="" action="ppaction://ole?verb=0"/>
                      </p:cNvPr>
                      <p:cNvPicPr>
                        <a:picLocks noChangeArrowheads="1"/>
                      </p:cNvPicPr>
                      <p:nvPr/>
                    </p:nvPicPr>
                    <p:blipFill>
                      <a:blip r:embed="rId6"/>
                      <a:srcRect/>
                      <a:stretch>
                        <a:fillRect/>
                      </a:stretch>
                    </p:blipFill>
                    <p:spPr bwMode="auto">
                      <a:xfrm>
                        <a:off x="5628640" y="3962401"/>
                        <a:ext cx="3708399" cy="2974974"/>
                      </a:xfrm>
                      <a:prstGeom prst="rect">
                        <a:avLst/>
                      </a:prstGeom>
                      <a:noFill/>
                      <a:ln>
                        <a:noFill/>
                      </a:ln>
                      <a:effectLst/>
                    </p:spPr>
                  </p:pic>
                </p:oleObj>
              </mc:Fallback>
            </mc:AlternateContent>
          </a:graphicData>
        </a:graphic>
      </p:graphicFrame>
      <p:sp>
        <p:nvSpPr>
          <p:cNvPr id="3" name="Rectangle 2"/>
          <p:cNvSpPr/>
          <p:nvPr/>
        </p:nvSpPr>
        <p:spPr>
          <a:xfrm>
            <a:off x="359243" y="754618"/>
            <a:ext cx="5190845" cy="523220"/>
          </a:xfrm>
          <a:prstGeom prst="rect">
            <a:avLst/>
          </a:prstGeom>
        </p:spPr>
        <p:txBody>
          <a:bodyPr wrap="none">
            <a:spAutoFit/>
          </a:bodyPr>
          <a:lstStyle/>
          <a:p>
            <a:r>
              <a:rPr lang="en-GB" sz="2800" b="1" dirty="0"/>
              <a:t>Acceleration ~ no. of subsets</a:t>
            </a:r>
          </a:p>
        </p:txBody>
      </p:sp>
      <p:sp>
        <p:nvSpPr>
          <p:cNvPr id="312326" name="Rectangle 6"/>
          <p:cNvSpPr>
            <a:spLocks noChangeArrowheads="1"/>
          </p:cNvSpPr>
          <p:nvPr/>
        </p:nvSpPr>
        <p:spPr bwMode="auto">
          <a:xfrm>
            <a:off x="1063625" y="1637463"/>
            <a:ext cx="671613" cy="459076"/>
          </a:xfrm>
          <a:prstGeom prst="rect">
            <a:avLst/>
          </a:prstGeom>
          <a:noFill/>
          <a:ln w="25400">
            <a:noFill/>
            <a:miter lim="800000"/>
            <a:headEnd/>
            <a:tailEnd/>
          </a:ln>
          <a:effectLst/>
        </p:spPr>
        <p:txBody>
          <a:bodyPr wrap="none" lIns="87290" tIns="44438" rIns="87290" bIns="44438">
            <a:spAutoFit/>
          </a:bodyPr>
          <a:lstStyle/>
          <a:p>
            <a:pPr defTabSz="731838" eaLnBrk="0" hangingPunct="0"/>
            <a:r>
              <a:rPr lang="en-US" sz="2400" b="1" dirty="0">
                <a:latin typeface="Times New Roman" pitchFamily="18" charset="0"/>
              </a:rPr>
              <a:t>EM</a:t>
            </a:r>
          </a:p>
        </p:txBody>
      </p:sp>
      <p:sp>
        <p:nvSpPr>
          <p:cNvPr id="312327" name="Rectangle 7"/>
          <p:cNvSpPr>
            <a:spLocks noChangeArrowheads="1"/>
          </p:cNvSpPr>
          <p:nvPr/>
        </p:nvSpPr>
        <p:spPr bwMode="auto">
          <a:xfrm>
            <a:off x="2157412" y="1272338"/>
            <a:ext cx="1493837" cy="828408"/>
          </a:xfrm>
          <a:prstGeom prst="rect">
            <a:avLst/>
          </a:prstGeom>
          <a:noFill/>
          <a:ln w="25400">
            <a:noFill/>
            <a:miter lim="800000"/>
            <a:headEnd/>
            <a:tailEnd/>
          </a:ln>
          <a:effectLst/>
        </p:spPr>
        <p:txBody>
          <a:bodyPr wrap="square" lIns="87290" tIns="44438" rIns="87290" bIns="44438">
            <a:spAutoFit/>
          </a:bodyPr>
          <a:lstStyle/>
          <a:p>
            <a:pPr algn="ctr" defTabSz="731838" eaLnBrk="0" hangingPunct="0"/>
            <a:r>
              <a:rPr lang="en-US" sz="2400" b="1" dirty="0">
                <a:latin typeface="Times New Roman" pitchFamily="18" charset="0"/>
              </a:rPr>
              <a:t>OSEM </a:t>
            </a:r>
          </a:p>
          <a:p>
            <a:pPr algn="ctr" defTabSz="731838" eaLnBrk="0" hangingPunct="0"/>
            <a:r>
              <a:rPr lang="en-US" sz="2400" b="1" dirty="0">
                <a:latin typeface="Times New Roman" pitchFamily="18" charset="0"/>
              </a:rPr>
              <a:t>15 subsets</a:t>
            </a:r>
          </a:p>
        </p:txBody>
      </p:sp>
      <p:sp>
        <p:nvSpPr>
          <p:cNvPr id="312330" name="Rectangle 10"/>
          <p:cNvSpPr>
            <a:spLocks noChangeArrowheads="1"/>
          </p:cNvSpPr>
          <p:nvPr/>
        </p:nvSpPr>
        <p:spPr bwMode="auto">
          <a:xfrm>
            <a:off x="3598170" y="1283450"/>
            <a:ext cx="1524690" cy="828408"/>
          </a:xfrm>
          <a:prstGeom prst="rect">
            <a:avLst/>
          </a:prstGeom>
          <a:noFill/>
          <a:ln w="25400">
            <a:noFill/>
            <a:miter lim="800000"/>
            <a:headEnd/>
            <a:tailEnd/>
          </a:ln>
          <a:effectLst/>
        </p:spPr>
        <p:txBody>
          <a:bodyPr wrap="square" lIns="87290" tIns="44438" rIns="87290" bIns="44438">
            <a:spAutoFit/>
          </a:bodyPr>
          <a:lstStyle/>
          <a:p>
            <a:pPr algn="ctr" defTabSz="731838" eaLnBrk="0" hangingPunct="0"/>
            <a:r>
              <a:rPr lang="en-US" sz="2400" b="1" dirty="0">
                <a:latin typeface="Times New Roman" pitchFamily="18" charset="0"/>
              </a:rPr>
              <a:t>OSEM </a:t>
            </a:r>
          </a:p>
          <a:p>
            <a:pPr algn="ctr" defTabSz="731838" eaLnBrk="0" hangingPunct="0"/>
            <a:r>
              <a:rPr lang="en-US" sz="2400" b="1" dirty="0">
                <a:latin typeface="Times New Roman" pitchFamily="18" charset="0"/>
              </a:rPr>
              <a:t>30 subsets</a:t>
            </a:r>
          </a:p>
        </p:txBody>
      </p:sp>
      <p:sp>
        <p:nvSpPr>
          <p:cNvPr id="4" name="TextBox 3">
            <a:extLst>
              <a:ext uri="{FF2B5EF4-FFF2-40B4-BE49-F238E27FC236}">
                <a16:creationId xmlns:a16="http://schemas.microsoft.com/office/drawing/2014/main" id="{1D7A0F4E-A49F-4589-ADF8-50B7AEF96731}"/>
              </a:ext>
            </a:extLst>
          </p:cNvPr>
          <p:cNvSpPr txBox="1"/>
          <p:nvPr/>
        </p:nvSpPr>
        <p:spPr>
          <a:xfrm>
            <a:off x="231819" y="2465012"/>
            <a:ext cx="750843" cy="3416320"/>
          </a:xfrm>
          <a:prstGeom prst="rect">
            <a:avLst/>
          </a:prstGeom>
          <a:noFill/>
        </p:spPr>
        <p:txBody>
          <a:bodyPr wrap="square" rtlCol="0">
            <a:spAutoFit/>
          </a:bodyPr>
          <a:lstStyle/>
          <a:p>
            <a:r>
              <a:rPr lang="en-GB" sz="2400" b="1" dirty="0"/>
              <a:t>30</a:t>
            </a:r>
          </a:p>
          <a:p>
            <a:endParaRPr lang="en-GB" sz="2400" b="1" dirty="0"/>
          </a:p>
          <a:p>
            <a:endParaRPr lang="en-GB" sz="2400" b="1" dirty="0"/>
          </a:p>
          <a:p>
            <a:endParaRPr lang="en-GB" sz="2400" b="1" dirty="0"/>
          </a:p>
          <a:p>
            <a:r>
              <a:rPr lang="en-GB" sz="2400" b="1" dirty="0"/>
              <a:t>60</a:t>
            </a:r>
          </a:p>
          <a:p>
            <a:endParaRPr lang="en-GB" sz="2400" b="1" dirty="0"/>
          </a:p>
          <a:p>
            <a:endParaRPr lang="en-GB" sz="2400" b="1" dirty="0"/>
          </a:p>
          <a:p>
            <a:endParaRPr lang="en-GB" sz="2400" b="1" dirty="0"/>
          </a:p>
          <a:p>
            <a:r>
              <a:rPr lang="en-GB" sz="2400" b="1" dirty="0"/>
              <a:t>120</a:t>
            </a:r>
          </a:p>
        </p:txBody>
      </p:sp>
      <p:sp>
        <p:nvSpPr>
          <p:cNvPr id="9" name="TextBox 8">
            <a:extLst>
              <a:ext uri="{FF2B5EF4-FFF2-40B4-BE49-F238E27FC236}">
                <a16:creationId xmlns:a16="http://schemas.microsoft.com/office/drawing/2014/main" id="{1539D5CA-636C-4BD1-BD15-41DED6E08F6C}"/>
              </a:ext>
            </a:extLst>
          </p:cNvPr>
          <p:cNvSpPr txBox="1"/>
          <p:nvPr/>
        </p:nvSpPr>
        <p:spPr>
          <a:xfrm>
            <a:off x="-20573" y="1912813"/>
            <a:ext cx="1138105" cy="646331"/>
          </a:xfrm>
          <a:prstGeom prst="rect">
            <a:avLst/>
          </a:prstGeom>
          <a:noFill/>
        </p:spPr>
        <p:txBody>
          <a:bodyPr wrap="square" rtlCol="0">
            <a:spAutoFit/>
          </a:bodyPr>
          <a:lstStyle/>
          <a:p>
            <a:r>
              <a:rPr lang="en-GB" dirty="0"/>
              <a:t>No. of updates</a:t>
            </a:r>
          </a:p>
        </p:txBody>
      </p:sp>
      <p:grpSp>
        <p:nvGrpSpPr>
          <p:cNvPr id="12" name="Group 11">
            <a:extLst>
              <a:ext uri="{FF2B5EF4-FFF2-40B4-BE49-F238E27FC236}">
                <a16:creationId xmlns:a16="http://schemas.microsoft.com/office/drawing/2014/main" id="{B620CFD4-517C-979E-8F25-0E92E9D9653F}"/>
              </a:ext>
            </a:extLst>
          </p:cNvPr>
          <p:cNvGrpSpPr/>
          <p:nvPr/>
        </p:nvGrpSpPr>
        <p:grpSpPr>
          <a:xfrm>
            <a:off x="1117532" y="1982443"/>
            <a:ext cx="4468339" cy="4891940"/>
            <a:chOff x="1841500" y="1295400"/>
            <a:chExt cx="4762500" cy="5300912"/>
          </a:xfrm>
        </p:grpSpPr>
        <p:pic>
          <p:nvPicPr>
            <p:cNvPr id="13" name="Picture 12" descr="Figure 26_new_nobold">
              <a:extLst>
                <a:ext uri="{FF2B5EF4-FFF2-40B4-BE49-F238E27FC236}">
                  <a16:creationId xmlns:a16="http://schemas.microsoft.com/office/drawing/2014/main" id="{0070C0C6-2AFC-FB72-B7F5-5327EB10D021}"/>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 t="7451" r="433" b="6588"/>
            <a:stretch/>
          </p:blipFill>
          <p:spPr bwMode="auto">
            <a:xfrm>
              <a:off x="1841500" y="1295400"/>
              <a:ext cx="4749800" cy="4743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031F409B-DE62-7609-F189-3DEF4081EEB8}"/>
                </a:ext>
              </a:extLst>
            </p:cNvPr>
            <p:cNvSpPr txBox="1"/>
            <p:nvPr/>
          </p:nvSpPr>
          <p:spPr>
            <a:xfrm>
              <a:off x="1849437" y="5962649"/>
              <a:ext cx="4754563" cy="633663"/>
            </a:xfrm>
            <a:prstGeom prst="rect">
              <a:avLst/>
            </a:prstGeom>
            <a:noFill/>
            <a:ln>
              <a:noFill/>
            </a:ln>
          </p:spPr>
          <p:txBody>
            <a:bodyPr wrap="square" rtlCol="0">
              <a:spAutoFit/>
            </a:bodyPr>
            <a:lstStyle/>
            <a:p>
              <a:r>
                <a:rPr lang="en-GB" sz="1600" b="1" dirty="0"/>
                <a:t>Numbers “inside” indicate number of (full)  iterations (each using all the data)</a:t>
              </a:r>
            </a:p>
          </p:txBody>
        </p:sp>
      </p:grpSp>
    </p:spTree>
    <p:extLst>
      <p:ext uri="{BB962C8B-B14F-4D97-AF65-F5344CB8AC3E}">
        <p14:creationId xmlns:p14="http://schemas.microsoft.com/office/powerpoint/2010/main" val="3330670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23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2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515074" name="Rectangle 2"/>
          <p:cNvSpPr>
            <a:spLocks noGrp="1" noChangeArrowheads="1"/>
          </p:cNvSpPr>
          <p:nvPr>
            <p:ph type="title"/>
          </p:nvPr>
        </p:nvSpPr>
        <p:spPr/>
        <p:txBody>
          <a:bodyPr/>
          <a:lstStyle/>
          <a:p>
            <a:r>
              <a:rPr lang="en-GB"/>
              <a:t>OSEM: why does it work?</a:t>
            </a:r>
          </a:p>
        </p:txBody>
      </p:sp>
      <p:sp>
        <p:nvSpPr>
          <p:cNvPr id="515076" name="Rectangle 4"/>
          <p:cNvSpPr>
            <a:spLocks noChangeArrowheads="1"/>
          </p:cNvSpPr>
          <p:nvPr/>
        </p:nvSpPr>
        <p:spPr bwMode="auto">
          <a:xfrm>
            <a:off x="1561380" y="1602704"/>
            <a:ext cx="6515819" cy="3545829"/>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endParaRPr lang="en-GB"/>
          </a:p>
        </p:txBody>
      </p:sp>
      <p:sp>
        <p:nvSpPr>
          <p:cNvPr id="515077" name="AutoShape 5"/>
          <p:cNvSpPr>
            <a:spLocks noChangeArrowheads="1"/>
          </p:cNvSpPr>
          <p:nvPr/>
        </p:nvSpPr>
        <p:spPr bwMode="auto">
          <a:xfrm>
            <a:off x="3009900" y="3556000"/>
            <a:ext cx="241300" cy="304800"/>
          </a:xfrm>
          <a:prstGeom prst="star4">
            <a:avLst>
              <a:gd name="adj" fmla="val 12500"/>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515093" name="Group 21"/>
          <p:cNvGrpSpPr>
            <a:grpSpLocks/>
          </p:cNvGrpSpPr>
          <p:nvPr/>
        </p:nvGrpSpPr>
        <p:grpSpPr bwMode="auto">
          <a:xfrm>
            <a:off x="6540500" y="2895600"/>
            <a:ext cx="787400" cy="469900"/>
            <a:chOff x="4120" y="1824"/>
            <a:chExt cx="496" cy="296"/>
          </a:xfrm>
        </p:grpSpPr>
        <p:sp>
          <p:nvSpPr>
            <p:cNvPr id="515080" name="AutoShape 8"/>
            <p:cNvSpPr>
              <a:spLocks noChangeArrowheads="1"/>
            </p:cNvSpPr>
            <p:nvPr/>
          </p:nvSpPr>
          <p:spPr bwMode="auto">
            <a:xfrm>
              <a:off x="4504" y="1824"/>
              <a:ext cx="112" cy="136"/>
            </a:xfrm>
            <a:prstGeom prst="diamond">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en-GB"/>
            </a:p>
          </p:txBody>
        </p:sp>
        <p:sp>
          <p:nvSpPr>
            <p:cNvPr id="515081" name="Line 9"/>
            <p:cNvSpPr>
              <a:spLocks noChangeShapeType="1"/>
            </p:cNvSpPr>
            <p:nvPr/>
          </p:nvSpPr>
          <p:spPr bwMode="auto">
            <a:xfrm flipH="1">
              <a:off x="4120" y="1864"/>
              <a:ext cx="408" cy="104"/>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515082" name="Line 10"/>
            <p:cNvSpPr>
              <a:spLocks noChangeShapeType="1"/>
            </p:cNvSpPr>
            <p:nvPr/>
          </p:nvSpPr>
          <p:spPr bwMode="auto">
            <a:xfrm flipH="1">
              <a:off x="4136" y="1888"/>
              <a:ext cx="392" cy="17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515083" name="Line 11"/>
            <p:cNvSpPr>
              <a:spLocks noChangeShapeType="1"/>
            </p:cNvSpPr>
            <p:nvPr/>
          </p:nvSpPr>
          <p:spPr bwMode="auto">
            <a:xfrm flipH="1">
              <a:off x="4152" y="1904"/>
              <a:ext cx="400" cy="21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pSp>
      <p:sp>
        <p:nvSpPr>
          <p:cNvPr id="515084" name="AutoShape 12"/>
          <p:cNvSpPr>
            <a:spLocks noChangeArrowheads="1"/>
          </p:cNvSpPr>
          <p:nvPr/>
        </p:nvSpPr>
        <p:spPr bwMode="auto">
          <a:xfrm>
            <a:off x="3492500" y="3644900"/>
            <a:ext cx="241300" cy="304800"/>
          </a:xfrm>
          <a:prstGeom prst="star4">
            <a:avLst>
              <a:gd name="adj" fmla="val 12500"/>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15085" name="AutoShape 13"/>
          <p:cNvSpPr>
            <a:spLocks noChangeArrowheads="1"/>
          </p:cNvSpPr>
          <p:nvPr/>
        </p:nvSpPr>
        <p:spPr bwMode="auto">
          <a:xfrm>
            <a:off x="2781300" y="4178300"/>
            <a:ext cx="241300" cy="304800"/>
          </a:xfrm>
          <a:prstGeom prst="star4">
            <a:avLst>
              <a:gd name="adj" fmla="val 12500"/>
            </a:avLst>
          </a:prstGeom>
          <a:solidFill>
            <a:schemeClr val="accent1"/>
          </a:solidFill>
          <a:ln w="381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15086" name="AutoShape 14"/>
          <p:cNvSpPr>
            <a:spLocks noChangeArrowheads="1"/>
          </p:cNvSpPr>
          <p:nvPr/>
        </p:nvSpPr>
        <p:spPr bwMode="auto">
          <a:xfrm>
            <a:off x="3048000" y="3949700"/>
            <a:ext cx="317500" cy="304800"/>
          </a:xfrm>
          <a:prstGeom prst="irregularSeal1">
            <a:avLst/>
          </a:prstGeom>
          <a:solidFill>
            <a:schemeClr val="accent1"/>
          </a:solidFill>
          <a:ln w="28575">
            <a:solidFill>
              <a:srgbClr val="FAF02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nvGrpSpPr>
          <p:cNvPr id="515092" name="Group 20"/>
          <p:cNvGrpSpPr>
            <a:grpSpLocks/>
          </p:cNvGrpSpPr>
          <p:nvPr/>
        </p:nvGrpSpPr>
        <p:grpSpPr bwMode="auto">
          <a:xfrm>
            <a:off x="4038600" y="3530600"/>
            <a:ext cx="812800" cy="469900"/>
            <a:chOff x="2544" y="2224"/>
            <a:chExt cx="512" cy="296"/>
          </a:xfrm>
        </p:grpSpPr>
        <p:sp>
          <p:nvSpPr>
            <p:cNvPr id="515087" name="AutoShape 15"/>
            <p:cNvSpPr>
              <a:spLocks noChangeArrowheads="1"/>
            </p:cNvSpPr>
            <p:nvPr/>
          </p:nvSpPr>
          <p:spPr bwMode="auto">
            <a:xfrm>
              <a:off x="2944" y="2224"/>
              <a:ext cx="112" cy="136"/>
            </a:xfrm>
            <a:prstGeom prst="diamond">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515088" name="Line 16"/>
            <p:cNvSpPr>
              <a:spLocks noChangeShapeType="1"/>
            </p:cNvSpPr>
            <p:nvPr/>
          </p:nvSpPr>
          <p:spPr bwMode="auto">
            <a:xfrm flipH="1">
              <a:off x="2544" y="2264"/>
              <a:ext cx="424" cy="32"/>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515089" name="Line 17"/>
            <p:cNvSpPr>
              <a:spLocks noChangeShapeType="1"/>
            </p:cNvSpPr>
            <p:nvPr/>
          </p:nvSpPr>
          <p:spPr bwMode="auto">
            <a:xfrm flipH="1">
              <a:off x="2552" y="2288"/>
              <a:ext cx="416" cy="9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515090" name="Line 18"/>
            <p:cNvSpPr>
              <a:spLocks noChangeShapeType="1"/>
            </p:cNvSpPr>
            <p:nvPr/>
          </p:nvSpPr>
          <p:spPr bwMode="auto">
            <a:xfrm flipH="1">
              <a:off x="2592" y="2304"/>
              <a:ext cx="400" cy="216"/>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pSp>
      <p:sp>
        <p:nvSpPr>
          <p:cNvPr id="515094" name="Text Box 22"/>
          <p:cNvSpPr txBox="1">
            <a:spLocks noChangeArrowheads="1"/>
          </p:cNvSpPr>
          <p:nvPr/>
        </p:nvSpPr>
        <p:spPr bwMode="auto">
          <a:xfrm>
            <a:off x="5092700" y="1699083"/>
            <a:ext cx="3632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a:t>Illustration </a:t>
            </a:r>
            <a:r>
              <a:rPr lang="en-US">
                <a:cs typeface="Arial" charset="0"/>
              </a:rPr>
              <a:t>à la J .</a:t>
            </a:r>
            <a:r>
              <a:rPr lang="en-US" err="1">
                <a:cs typeface="Arial" charset="0"/>
              </a:rPr>
              <a:t>Fessler</a:t>
            </a:r>
            <a:endParaRPr lang="en-US">
              <a:cs typeface="Arial" charset="0"/>
            </a:endParaRPr>
          </a:p>
        </p:txBody>
      </p:sp>
      <p:sp>
        <p:nvSpPr>
          <p:cNvPr id="515095" name="Text Box 23"/>
          <p:cNvSpPr txBox="1">
            <a:spLocks noChangeArrowheads="1"/>
          </p:cNvSpPr>
          <p:nvPr/>
        </p:nvSpPr>
        <p:spPr bwMode="auto">
          <a:xfrm>
            <a:off x="883249" y="5402503"/>
            <a:ext cx="7936302"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sz="2400"/>
              <a:t>Note that OSEM does not converge to the ML solution</a:t>
            </a:r>
            <a:br>
              <a:rPr lang="en-GB" sz="2000"/>
            </a:br>
            <a:r>
              <a:rPr lang="en-GB"/>
              <a:t>(worse for noisier data)</a:t>
            </a:r>
          </a:p>
          <a:p>
            <a:pPr>
              <a:spcBef>
                <a:spcPct val="50000"/>
              </a:spcBef>
            </a:pPr>
            <a:r>
              <a:rPr lang="en-GB" sz="2400"/>
              <a:t>but it is never used at high iteration number anyway.</a:t>
            </a:r>
          </a:p>
        </p:txBody>
      </p:sp>
      <p:sp>
        <p:nvSpPr>
          <p:cNvPr id="515096" name="Text Box 24"/>
          <p:cNvSpPr txBox="1">
            <a:spLocks noChangeArrowheads="1"/>
          </p:cNvSpPr>
          <p:nvPr/>
        </p:nvSpPr>
        <p:spPr bwMode="auto">
          <a:xfrm>
            <a:off x="1069914" y="1536940"/>
            <a:ext cx="457200" cy="3776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sz="2200"/>
              <a:t>Image </a:t>
            </a:r>
            <a:br>
              <a:rPr lang="en-GB" sz="2200"/>
            </a:br>
            <a:br>
              <a:rPr lang="en-GB" sz="2200"/>
            </a:br>
            <a:r>
              <a:rPr lang="en-GB" sz="2200"/>
              <a:t>space</a:t>
            </a:r>
          </a:p>
        </p:txBody>
      </p:sp>
    </p:spTree>
    <p:extLst>
      <p:ext uri="{BB962C8B-B14F-4D97-AF65-F5344CB8AC3E}">
        <p14:creationId xmlns:p14="http://schemas.microsoft.com/office/powerpoint/2010/main" val="2958227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1509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1509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509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509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509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D70AA-5A2D-48BF-B292-0938D5382E65}"/>
              </a:ext>
            </a:extLst>
          </p:cNvPr>
          <p:cNvSpPr>
            <a:spLocks noGrp="1"/>
          </p:cNvSpPr>
          <p:nvPr>
            <p:ph type="title"/>
          </p:nvPr>
        </p:nvSpPr>
        <p:spPr/>
        <p:txBody>
          <a:bodyPr/>
          <a:lstStyle/>
          <a:p>
            <a:r>
              <a:rPr lang="en-GB" dirty="0"/>
              <a:t>Additional aims</a:t>
            </a:r>
          </a:p>
        </p:txBody>
      </p:sp>
      <p:sp>
        <p:nvSpPr>
          <p:cNvPr id="3" name="Content Placeholder 2">
            <a:extLst>
              <a:ext uri="{FF2B5EF4-FFF2-40B4-BE49-F238E27FC236}">
                <a16:creationId xmlns:a16="http://schemas.microsoft.com/office/drawing/2014/main" id="{352F3A32-7598-4CE0-9245-C25BA2FFFD4D}"/>
              </a:ext>
            </a:extLst>
          </p:cNvPr>
          <p:cNvSpPr>
            <a:spLocks noGrp="1"/>
          </p:cNvSpPr>
          <p:nvPr>
            <p:ph idx="1"/>
          </p:nvPr>
        </p:nvSpPr>
        <p:spPr/>
        <p:txBody>
          <a:bodyPr/>
          <a:lstStyle/>
          <a:p>
            <a:r>
              <a:rPr lang="en-GB" dirty="0"/>
              <a:t>Join/grow a community of researchers improving image quality and willing to </a:t>
            </a:r>
            <a:r>
              <a:rPr lang="en-GB" i="1" dirty="0"/>
              <a:t>share</a:t>
            </a:r>
            <a:r>
              <a:rPr lang="en-GB" dirty="0"/>
              <a:t> experience and software</a:t>
            </a:r>
          </a:p>
          <a:p>
            <a:pPr lvl="1"/>
            <a:r>
              <a:rPr lang="en-GB" dirty="0"/>
              <a:t>sharing between modalities as well as fields (medical and material science)</a:t>
            </a:r>
          </a:p>
          <a:p>
            <a:pPr lvl="1"/>
            <a:r>
              <a:rPr lang="en-GB" dirty="0"/>
              <a:t>international</a:t>
            </a:r>
          </a:p>
          <a:p>
            <a:r>
              <a:rPr lang="en-GB" dirty="0"/>
              <a:t>Accelerate research and translation into practice</a:t>
            </a:r>
          </a:p>
        </p:txBody>
      </p:sp>
    </p:spTree>
    <p:extLst>
      <p:ext uri="{BB962C8B-B14F-4D97-AF65-F5344CB8AC3E}">
        <p14:creationId xmlns:p14="http://schemas.microsoft.com/office/powerpoint/2010/main" val="33828208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Analytic Algorithms</a:t>
            </a:r>
          </a:p>
          <a:p>
            <a:endParaRPr lang="en-GB" dirty="0"/>
          </a:p>
          <a:p>
            <a:r>
              <a:rPr lang="en-GB" dirty="0"/>
              <a:t>Iterative Algorithms</a:t>
            </a:r>
          </a:p>
          <a:p>
            <a:pPr lvl="1"/>
            <a:r>
              <a:rPr lang="en-GB" dirty="0"/>
              <a:t>Forward Model</a:t>
            </a:r>
          </a:p>
          <a:p>
            <a:pPr lvl="1"/>
            <a:r>
              <a:rPr lang="en-GB" dirty="0"/>
              <a:t>Goodness-of-fit: Maximum Likelihood</a:t>
            </a:r>
          </a:p>
          <a:p>
            <a:pPr lvl="1"/>
            <a:r>
              <a:rPr lang="en-GB" dirty="0"/>
              <a:t>Example algorithms</a:t>
            </a:r>
          </a:p>
          <a:p>
            <a:endParaRPr lang="en-GB" dirty="0"/>
          </a:p>
          <a:p>
            <a:r>
              <a:rPr lang="en-GB" dirty="0"/>
              <a:t>Noise characteristics in image reconstruction</a:t>
            </a:r>
          </a:p>
        </p:txBody>
      </p:sp>
      <p:sp>
        <p:nvSpPr>
          <p:cNvPr id="4" name="Left Arrow 3"/>
          <p:cNvSpPr/>
          <p:nvPr/>
        </p:nvSpPr>
        <p:spPr>
          <a:xfrm>
            <a:off x="7550150" y="5081815"/>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71252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44418" name="Rectangle 2"/>
          <p:cNvSpPr>
            <a:spLocks noGrp="1" noChangeArrowheads="1"/>
          </p:cNvSpPr>
          <p:nvPr>
            <p:ph type="title"/>
          </p:nvPr>
        </p:nvSpPr>
        <p:spPr>
          <a:xfrm>
            <a:off x="990600" y="673100"/>
            <a:ext cx="7785100" cy="1479550"/>
          </a:xfrm>
        </p:spPr>
        <p:txBody>
          <a:bodyPr/>
          <a:lstStyle/>
          <a:p>
            <a:r>
              <a:rPr lang="en-US" sz="4000" dirty="0"/>
              <a:t>OSEM vs. FBP for increasing degree of noise</a:t>
            </a:r>
          </a:p>
        </p:txBody>
      </p:sp>
      <p:sp>
        <p:nvSpPr>
          <p:cNvPr id="444419" name="Rectangle 3"/>
          <p:cNvSpPr>
            <a:spLocks noGrp="1" noChangeArrowheads="1"/>
          </p:cNvSpPr>
          <p:nvPr>
            <p:ph type="body" idx="1"/>
          </p:nvPr>
        </p:nvSpPr>
        <p:spPr>
          <a:xfrm>
            <a:off x="457200" y="2063750"/>
            <a:ext cx="8229600" cy="4070350"/>
          </a:xfrm>
        </p:spPr>
        <p:txBody>
          <a:bodyPr/>
          <a:lstStyle/>
          <a:p>
            <a:pPr marL="0" indent="0">
              <a:buNone/>
            </a:pPr>
            <a:r>
              <a:rPr lang="en-US" sz="2400" dirty="0"/>
              <a:t>Start with very low noise (i.e. high counts) and increase noise (MLEM stopped after 200 iterations)</a:t>
            </a:r>
          </a:p>
        </p:txBody>
      </p:sp>
      <p:pic>
        <p:nvPicPr>
          <p:cNvPr id="14" name="Picture 13" descr="Animated picture shown FBP reconstructions with increasing amount of noise, displayed in an infinite loop.&#10;&#10;The images get increasingly &quot;streaky&quot; with higher noise.">
            <a:extLst>
              <a:ext uri="{FF2B5EF4-FFF2-40B4-BE49-F238E27FC236}">
                <a16:creationId xmlns:a16="http://schemas.microsoft.com/office/drawing/2014/main" id="{2B2F8833-72B5-4B8D-A43A-812C1A06F0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2482850"/>
            <a:ext cx="6096000" cy="4572000"/>
          </a:xfrm>
          <a:prstGeom prst="rect">
            <a:avLst/>
          </a:prstGeom>
        </p:spPr>
      </p:pic>
      <p:pic>
        <p:nvPicPr>
          <p:cNvPr id="16" name="Picture 15" descr="Animated picture shown OSEM reconstructions with increasing amount of noise, displayed in an infinite loop.&#10;&#10;The images get increasingly &quot;grainy&quot; with higher noise.">
            <a:extLst>
              <a:ext uri="{FF2B5EF4-FFF2-40B4-BE49-F238E27FC236}">
                <a16:creationId xmlns:a16="http://schemas.microsoft.com/office/drawing/2014/main" id="{F32DED11-2DD5-4FFC-9DBD-9C0657052B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2482850"/>
            <a:ext cx="6096000" cy="4572000"/>
          </a:xfrm>
          <a:prstGeom prst="rect">
            <a:avLst/>
          </a:prstGeom>
        </p:spPr>
      </p:pic>
      <p:sp>
        <p:nvSpPr>
          <p:cNvPr id="2" name="TextBox 1"/>
          <p:cNvSpPr txBox="1"/>
          <p:nvPr/>
        </p:nvSpPr>
        <p:spPr>
          <a:xfrm>
            <a:off x="1524000" y="2520950"/>
            <a:ext cx="1644650" cy="400110"/>
          </a:xfrm>
          <a:prstGeom prst="rect">
            <a:avLst/>
          </a:prstGeom>
          <a:noFill/>
        </p:spPr>
        <p:txBody>
          <a:bodyPr wrap="square" rtlCol="0">
            <a:spAutoFit/>
          </a:bodyPr>
          <a:lstStyle/>
          <a:p>
            <a:pPr algn="ctr"/>
            <a:r>
              <a:rPr lang="en-GB" sz="2000" b="1" dirty="0"/>
              <a:t>OSEM</a:t>
            </a:r>
          </a:p>
        </p:txBody>
      </p:sp>
      <p:sp>
        <p:nvSpPr>
          <p:cNvPr id="7" name="TextBox 6"/>
          <p:cNvSpPr txBox="1"/>
          <p:nvPr/>
        </p:nvSpPr>
        <p:spPr>
          <a:xfrm>
            <a:off x="6264275" y="2520950"/>
            <a:ext cx="1644650" cy="400110"/>
          </a:xfrm>
          <a:prstGeom prst="rect">
            <a:avLst/>
          </a:prstGeom>
          <a:noFill/>
        </p:spPr>
        <p:txBody>
          <a:bodyPr wrap="square" rtlCol="0">
            <a:spAutoFit/>
          </a:bodyPr>
          <a:lstStyle/>
          <a:p>
            <a:pPr algn="ctr"/>
            <a:r>
              <a:rPr lang="en-GB" sz="2000" b="1" dirty="0"/>
              <a:t>FBP</a:t>
            </a:r>
          </a:p>
        </p:txBody>
      </p:sp>
    </p:spTree>
    <p:extLst>
      <p:ext uri="{BB962C8B-B14F-4D97-AF65-F5344CB8AC3E}">
        <p14:creationId xmlns:p14="http://schemas.microsoft.com/office/powerpoint/2010/main" val="37092421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589722"/>
            <a:ext cx="8600661" cy="1465724"/>
          </a:xfrm>
        </p:spPr>
        <p:txBody>
          <a:bodyPr/>
          <a:lstStyle/>
          <a:p>
            <a:r>
              <a:rPr lang="en-GB" dirty="0"/>
              <a:t>Fundamental trade-off</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9689" y="4056635"/>
            <a:ext cx="5203362" cy="2861849"/>
          </a:xfrm>
          <a:prstGeom prst="rect">
            <a:avLst/>
          </a:prstGeom>
        </p:spPr>
      </p:pic>
      <p:sp>
        <p:nvSpPr>
          <p:cNvPr id="7" name="Rectangle 6"/>
          <p:cNvSpPr/>
          <p:nvPr/>
        </p:nvSpPr>
        <p:spPr>
          <a:xfrm>
            <a:off x="54895" y="2206992"/>
            <a:ext cx="4480714" cy="2123658"/>
          </a:xfrm>
          <a:prstGeom prst="rect">
            <a:avLst/>
          </a:prstGeom>
          <a:noFill/>
        </p:spPr>
        <p:txBody>
          <a:bodyPr wrap="none" lIns="91440" tIns="45720" rIns="91440" bIns="45720">
            <a:spAutoFit/>
          </a:bodyPr>
          <a:lstStyle/>
          <a:p>
            <a:pPr algn="ct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Noise-reduction</a:t>
            </a:r>
            <a:b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b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Visual appeal</a:t>
            </a:r>
            <a:b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br>
            <a:endParaRPr lang="en-GB"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Rectangle 7"/>
          <p:cNvSpPr/>
          <p:nvPr/>
        </p:nvSpPr>
        <p:spPr>
          <a:xfrm>
            <a:off x="4605129" y="1933456"/>
            <a:ext cx="4858296" cy="2123658"/>
          </a:xfrm>
          <a:prstGeom prst="rect">
            <a:avLst/>
          </a:prstGeom>
          <a:noFill/>
        </p:spPr>
        <p:txBody>
          <a:bodyPr wrap="square" lIns="91440" tIns="45720" rIns="91440" bIns="45720">
            <a:spAutoFit/>
          </a:bodyPr>
          <a:lstStyle/>
          <a:p>
            <a:pPr algn="ct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ea typeface="+mn-ea"/>
                <a:cs typeface="+mn-cs"/>
              </a:rPr>
              <a:t>Contrast</a:t>
            </a:r>
            <a:br>
              <a:rPr lang="en-US" sz="5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ea typeface="+mn-ea"/>
                <a:cs typeface="+mn-cs"/>
              </a:rPr>
            </a:br>
            <a:r>
              <a:rPr lang="en-US" sz="4400" b="1" kern="1200"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latin typeface="+mn-lt"/>
                <a:ea typeface="+mn-ea"/>
                <a:cs typeface="+mn-cs"/>
              </a:rPr>
              <a:t>Resolution</a:t>
            </a:r>
          </a:p>
          <a:p>
            <a:pPr algn="ctr"/>
            <a:r>
              <a:rPr lang="en-US" sz="4400" b="1" i="1" dirty="0">
                <a:ln w="9525">
                  <a:solidFill>
                    <a:schemeClr val="bg1"/>
                  </a:solidFill>
                  <a:prstDash val="solid"/>
                </a:ln>
                <a:effectLst>
                  <a:outerShdw blurRad="12700" dist="38100" dir="2700000" algn="tl" rotWithShape="0">
                    <a:schemeClr val="bg1">
                      <a:lumMod val="50000"/>
                    </a:schemeClr>
                  </a:outerShdw>
                </a:effectLst>
              </a:rPr>
              <a:t>Quantification</a:t>
            </a:r>
            <a:endParaRPr lang="en-GB" sz="5400" b="1" i="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69008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262DF-0642-FF51-A6DE-51F16E298C0C}"/>
              </a:ext>
            </a:extLst>
          </p:cNvPr>
          <p:cNvSpPr>
            <a:spLocks noGrp="1"/>
          </p:cNvSpPr>
          <p:nvPr>
            <p:ph type="title"/>
          </p:nvPr>
        </p:nvSpPr>
        <p:spPr/>
        <p:txBody>
          <a:bodyPr/>
          <a:lstStyle/>
          <a:p>
            <a:r>
              <a:rPr lang="en-GB" dirty="0"/>
              <a:t>How to evaluate?</a:t>
            </a:r>
          </a:p>
        </p:txBody>
      </p:sp>
      <p:sp>
        <p:nvSpPr>
          <p:cNvPr id="3" name="Content Placeholder 2">
            <a:extLst>
              <a:ext uri="{FF2B5EF4-FFF2-40B4-BE49-F238E27FC236}">
                <a16:creationId xmlns:a16="http://schemas.microsoft.com/office/drawing/2014/main" id="{403940D8-4654-2288-C1ED-3B1D3FB6A77E}"/>
              </a:ext>
            </a:extLst>
          </p:cNvPr>
          <p:cNvSpPr>
            <a:spLocks noGrp="1"/>
          </p:cNvSpPr>
          <p:nvPr>
            <p:ph idx="1"/>
          </p:nvPr>
        </p:nvSpPr>
        <p:spPr/>
        <p:txBody>
          <a:bodyPr/>
          <a:lstStyle/>
          <a:p>
            <a:pPr marL="0" indent="0">
              <a:buNone/>
            </a:pPr>
            <a:r>
              <a:rPr lang="en-GB" dirty="0"/>
              <a:t>Trade-off curves</a:t>
            </a:r>
          </a:p>
        </p:txBody>
      </p:sp>
      <p:cxnSp>
        <p:nvCxnSpPr>
          <p:cNvPr id="5" name="Straight Arrow Connector 4">
            <a:extLst>
              <a:ext uri="{FF2B5EF4-FFF2-40B4-BE49-F238E27FC236}">
                <a16:creationId xmlns:a16="http://schemas.microsoft.com/office/drawing/2014/main" id="{02CC5422-3D23-D648-A3F9-9A9DFDA056B3}"/>
              </a:ext>
            </a:extLst>
          </p:cNvPr>
          <p:cNvCxnSpPr/>
          <p:nvPr/>
        </p:nvCxnSpPr>
        <p:spPr>
          <a:xfrm>
            <a:off x="2099388" y="5047861"/>
            <a:ext cx="541175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 name="Straight Arrow Connector 5">
            <a:extLst>
              <a:ext uri="{FF2B5EF4-FFF2-40B4-BE49-F238E27FC236}">
                <a16:creationId xmlns:a16="http://schemas.microsoft.com/office/drawing/2014/main" id="{BEFB6D9F-2443-6027-C431-B8D306FD74E0}"/>
              </a:ext>
            </a:extLst>
          </p:cNvPr>
          <p:cNvCxnSpPr>
            <a:cxnSpLocks/>
          </p:cNvCxnSpPr>
          <p:nvPr/>
        </p:nvCxnSpPr>
        <p:spPr>
          <a:xfrm flipV="1">
            <a:off x="2099388" y="2012302"/>
            <a:ext cx="0" cy="30355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 name="TextBox 7">
            <a:extLst>
              <a:ext uri="{FF2B5EF4-FFF2-40B4-BE49-F238E27FC236}">
                <a16:creationId xmlns:a16="http://schemas.microsoft.com/office/drawing/2014/main" id="{D3E7B3B4-7B66-9BF7-09E5-332B4187E330}"/>
              </a:ext>
            </a:extLst>
          </p:cNvPr>
          <p:cNvSpPr txBox="1"/>
          <p:nvPr/>
        </p:nvSpPr>
        <p:spPr>
          <a:xfrm>
            <a:off x="7189746" y="5223424"/>
            <a:ext cx="1045479" cy="523220"/>
          </a:xfrm>
          <a:prstGeom prst="rect">
            <a:avLst/>
          </a:prstGeom>
          <a:noFill/>
        </p:spPr>
        <p:txBody>
          <a:bodyPr wrap="none" rtlCol="0">
            <a:spAutoFit/>
          </a:bodyPr>
          <a:lstStyle/>
          <a:p>
            <a:r>
              <a:rPr lang="en-GB" sz="2800" dirty="0"/>
              <a:t>noise</a:t>
            </a:r>
          </a:p>
        </p:txBody>
      </p:sp>
      <p:sp>
        <p:nvSpPr>
          <p:cNvPr id="9" name="TextBox 8">
            <a:extLst>
              <a:ext uri="{FF2B5EF4-FFF2-40B4-BE49-F238E27FC236}">
                <a16:creationId xmlns:a16="http://schemas.microsoft.com/office/drawing/2014/main" id="{2B8B84D4-FC86-5F2E-1A70-DE0DA86E8412}"/>
              </a:ext>
            </a:extLst>
          </p:cNvPr>
          <p:cNvSpPr txBox="1"/>
          <p:nvPr/>
        </p:nvSpPr>
        <p:spPr>
          <a:xfrm>
            <a:off x="642766" y="2006015"/>
            <a:ext cx="1463862" cy="523220"/>
          </a:xfrm>
          <a:prstGeom prst="rect">
            <a:avLst/>
          </a:prstGeom>
          <a:noFill/>
        </p:spPr>
        <p:txBody>
          <a:bodyPr wrap="none" rtlCol="0">
            <a:spAutoFit/>
          </a:bodyPr>
          <a:lstStyle/>
          <a:p>
            <a:r>
              <a:rPr lang="en-GB" sz="2800" dirty="0"/>
              <a:t>contrast</a:t>
            </a:r>
          </a:p>
        </p:txBody>
      </p:sp>
      <mc:AlternateContent xmlns:mc="http://schemas.openxmlformats.org/markup-compatibility/2006" xmlns:p14="http://schemas.microsoft.com/office/powerpoint/2010/main">
        <mc:Choice Requires="p14">
          <p:contentPart p14:bwMode="auto" r:id="rId3">
            <p14:nvContentPartPr>
              <p14:cNvPr id="10" name="Ink 9">
                <a:extLst>
                  <a:ext uri="{FF2B5EF4-FFF2-40B4-BE49-F238E27FC236}">
                    <a16:creationId xmlns:a16="http://schemas.microsoft.com/office/drawing/2014/main" id="{815B82C1-0F77-06BF-F479-C09665D839CE}"/>
                  </a:ext>
                </a:extLst>
              </p14:cNvPr>
              <p14:cNvContentPartPr/>
              <p14:nvPr/>
            </p14:nvContentPartPr>
            <p14:xfrm>
              <a:off x="2827543" y="1970934"/>
              <a:ext cx="4842000" cy="2723040"/>
            </p14:xfrm>
          </p:contentPart>
        </mc:Choice>
        <mc:Fallback xmlns="">
          <p:pic>
            <p:nvPicPr>
              <p:cNvPr id="10" name="Ink 9">
                <a:extLst>
                  <a:ext uri="{FF2B5EF4-FFF2-40B4-BE49-F238E27FC236}">
                    <a16:creationId xmlns:a16="http://schemas.microsoft.com/office/drawing/2014/main" id="{815B82C1-0F77-06BF-F479-C09665D839CE}"/>
                  </a:ext>
                </a:extLst>
              </p:cNvPr>
              <p:cNvPicPr/>
              <p:nvPr/>
            </p:nvPicPr>
            <p:blipFill>
              <a:blip r:embed="rId4"/>
              <a:stretch>
                <a:fillRect/>
              </a:stretch>
            </p:blipFill>
            <p:spPr>
              <a:xfrm>
                <a:off x="2818543" y="1961934"/>
                <a:ext cx="4859640" cy="27406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447A5345-DA18-53CC-28FF-FE6FEFE78B90}"/>
                  </a:ext>
                </a:extLst>
              </p14:cNvPr>
              <p14:cNvContentPartPr/>
              <p14:nvPr/>
            </p14:nvContentPartPr>
            <p14:xfrm>
              <a:off x="2762743" y="2078574"/>
              <a:ext cx="4729680" cy="2667960"/>
            </p14:xfrm>
          </p:contentPart>
        </mc:Choice>
        <mc:Fallback xmlns="">
          <p:pic>
            <p:nvPicPr>
              <p:cNvPr id="12" name="Ink 11">
                <a:extLst>
                  <a:ext uri="{FF2B5EF4-FFF2-40B4-BE49-F238E27FC236}">
                    <a16:creationId xmlns:a16="http://schemas.microsoft.com/office/drawing/2014/main" id="{447A5345-DA18-53CC-28FF-FE6FEFE78B90}"/>
                  </a:ext>
                </a:extLst>
              </p:cNvPr>
              <p:cNvPicPr/>
              <p:nvPr/>
            </p:nvPicPr>
            <p:blipFill>
              <a:blip r:embed="rId6"/>
              <a:stretch>
                <a:fillRect/>
              </a:stretch>
            </p:blipFill>
            <p:spPr>
              <a:xfrm>
                <a:off x="2754103" y="2069574"/>
                <a:ext cx="4747320" cy="2685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626B0AEE-1CD0-8ECC-ED06-83C790E99772}"/>
                  </a:ext>
                </a:extLst>
              </p14:cNvPr>
              <p14:cNvContentPartPr/>
              <p14:nvPr/>
            </p14:nvContentPartPr>
            <p14:xfrm>
              <a:off x="3470863" y="1389894"/>
              <a:ext cx="360" cy="360"/>
            </p14:xfrm>
          </p:contentPart>
        </mc:Choice>
        <mc:Fallback xmlns="">
          <p:pic>
            <p:nvPicPr>
              <p:cNvPr id="13" name="Ink 12">
                <a:extLst>
                  <a:ext uri="{FF2B5EF4-FFF2-40B4-BE49-F238E27FC236}">
                    <a16:creationId xmlns:a16="http://schemas.microsoft.com/office/drawing/2014/main" id="{626B0AEE-1CD0-8ECC-ED06-83C790E99772}"/>
                  </a:ext>
                </a:extLst>
              </p:cNvPr>
              <p:cNvPicPr/>
              <p:nvPr/>
            </p:nvPicPr>
            <p:blipFill>
              <a:blip r:embed="rId8"/>
              <a:stretch>
                <a:fillRect/>
              </a:stretch>
            </p:blipFill>
            <p:spPr>
              <a:xfrm>
                <a:off x="3461863" y="1380894"/>
                <a:ext cx="18000" cy="18000"/>
              </a:xfrm>
              <a:prstGeom prst="rect">
                <a:avLst/>
              </a:prstGeom>
            </p:spPr>
          </p:pic>
        </mc:Fallback>
      </mc:AlternateContent>
      <p:grpSp>
        <p:nvGrpSpPr>
          <p:cNvPr id="17" name="Group 16">
            <a:extLst>
              <a:ext uri="{FF2B5EF4-FFF2-40B4-BE49-F238E27FC236}">
                <a16:creationId xmlns:a16="http://schemas.microsoft.com/office/drawing/2014/main" id="{AF0D01F3-AF1F-4B40-201B-243D9DEE46C9}"/>
              </a:ext>
            </a:extLst>
          </p:cNvPr>
          <p:cNvGrpSpPr/>
          <p:nvPr/>
        </p:nvGrpSpPr>
        <p:grpSpPr>
          <a:xfrm>
            <a:off x="3190783" y="1408614"/>
            <a:ext cx="360" cy="360"/>
            <a:chOff x="3190783" y="1408614"/>
            <a:chExt cx="360" cy="360"/>
          </a:xfrm>
        </p:grpSpPr>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0C0512CD-8E18-56FF-E761-F2BA834C2550}"/>
                    </a:ext>
                  </a:extLst>
                </p14:cNvPr>
                <p14:cNvContentPartPr/>
                <p14:nvPr/>
              </p14:nvContentPartPr>
              <p14:xfrm>
                <a:off x="3190783" y="1408614"/>
                <a:ext cx="360" cy="360"/>
              </p14:xfrm>
            </p:contentPart>
          </mc:Choice>
          <mc:Fallback xmlns="">
            <p:pic>
              <p:nvPicPr>
                <p:cNvPr id="14" name="Ink 13">
                  <a:extLst>
                    <a:ext uri="{FF2B5EF4-FFF2-40B4-BE49-F238E27FC236}">
                      <a16:creationId xmlns:a16="http://schemas.microsoft.com/office/drawing/2014/main" id="{0C0512CD-8E18-56FF-E761-F2BA834C2550}"/>
                    </a:ext>
                  </a:extLst>
                </p:cNvPr>
                <p:cNvPicPr/>
                <p:nvPr/>
              </p:nvPicPr>
              <p:blipFill>
                <a:blip r:embed="rId8"/>
                <a:stretch>
                  <a:fillRect/>
                </a:stretch>
              </p:blipFill>
              <p:spPr>
                <a:xfrm>
                  <a:off x="3182143" y="139997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5" name="Ink 14">
                  <a:extLst>
                    <a:ext uri="{FF2B5EF4-FFF2-40B4-BE49-F238E27FC236}">
                      <a16:creationId xmlns:a16="http://schemas.microsoft.com/office/drawing/2014/main" id="{54524F56-E2C2-86AF-FCB9-5B71B58A0027}"/>
                    </a:ext>
                  </a:extLst>
                </p14:cNvPr>
                <p14:cNvContentPartPr/>
                <p14:nvPr/>
              </p14:nvContentPartPr>
              <p14:xfrm>
                <a:off x="3190783" y="1408614"/>
                <a:ext cx="360" cy="360"/>
              </p14:xfrm>
            </p:contentPart>
          </mc:Choice>
          <mc:Fallback xmlns="">
            <p:pic>
              <p:nvPicPr>
                <p:cNvPr id="15" name="Ink 14">
                  <a:extLst>
                    <a:ext uri="{FF2B5EF4-FFF2-40B4-BE49-F238E27FC236}">
                      <a16:creationId xmlns:a16="http://schemas.microsoft.com/office/drawing/2014/main" id="{54524F56-E2C2-86AF-FCB9-5B71B58A0027}"/>
                    </a:ext>
                  </a:extLst>
                </p:cNvPr>
                <p:cNvPicPr/>
                <p:nvPr/>
              </p:nvPicPr>
              <p:blipFill>
                <a:blip r:embed="rId8"/>
                <a:stretch>
                  <a:fillRect/>
                </a:stretch>
              </p:blipFill>
              <p:spPr>
                <a:xfrm>
                  <a:off x="3182143" y="139997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6" name="Ink 15">
                  <a:extLst>
                    <a:ext uri="{FF2B5EF4-FFF2-40B4-BE49-F238E27FC236}">
                      <a16:creationId xmlns:a16="http://schemas.microsoft.com/office/drawing/2014/main" id="{27A2368E-96D5-5162-9CFE-4DD6B610A358}"/>
                    </a:ext>
                  </a:extLst>
                </p14:cNvPr>
                <p14:cNvContentPartPr/>
                <p14:nvPr/>
              </p14:nvContentPartPr>
              <p14:xfrm>
                <a:off x="3190783" y="1408614"/>
                <a:ext cx="360" cy="360"/>
              </p14:xfrm>
            </p:contentPart>
          </mc:Choice>
          <mc:Fallback xmlns="">
            <p:pic>
              <p:nvPicPr>
                <p:cNvPr id="16" name="Ink 15">
                  <a:extLst>
                    <a:ext uri="{FF2B5EF4-FFF2-40B4-BE49-F238E27FC236}">
                      <a16:creationId xmlns:a16="http://schemas.microsoft.com/office/drawing/2014/main" id="{27A2368E-96D5-5162-9CFE-4DD6B610A358}"/>
                    </a:ext>
                  </a:extLst>
                </p:cNvPr>
                <p:cNvPicPr/>
                <p:nvPr/>
              </p:nvPicPr>
              <p:blipFill>
                <a:blip r:embed="rId8"/>
                <a:stretch>
                  <a:fillRect/>
                </a:stretch>
              </p:blipFill>
              <p:spPr>
                <a:xfrm>
                  <a:off x="3182143" y="1399974"/>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2">
            <p14:nvContentPartPr>
              <p14:cNvPr id="18" name="Ink 17">
                <a:extLst>
                  <a:ext uri="{FF2B5EF4-FFF2-40B4-BE49-F238E27FC236}">
                    <a16:creationId xmlns:a16="http://schemas.microsoft.com/office/drawing/2014/main" id="{D7CEC79A-E4A7-CEB8-351F-20731FFF2CFF}"/>
                  </a:ext>
                </a:extLst>
              </p14:cNvPr>
              <p14:cNvContentPartPr/>
              <p14:nvPr/>
            </p14:nvContentPartPr>
            <p14:xfrm>
              <a:off x="3461503" y="1501854"/>
              <a:ext cx="360" cy="360"/>
            </p14:xfrm>
          </p:contentPart>
        </mc:Choice>
        <mc:Fallback xmlns="">
          <p:pic>
            <p:nvPicPr>
              <p:cNvPr id="18" name="Ink 17">
                <a:extLst>
                  <a:ext uri="{FF2B5EF4-FFF2-40B4-BE49-F238E27FC236}">
                    <a16:creationId xmlns:a16="http://schemas.microsoft.com/office/drawing/2014/main" id="{D7CEC79A-E4A7-CEB8-351F-20731FFF2CFF}"/>
                  </a:ext>
                </a:extLst>
              </p:cNvPr>
              <p:cNvPicPr/>
              <p:nvPr/>
            </p:nvPicPr>
            <p:blipFill>
              <a:blip r:embed="rId8"/>
              <a:stretch>
                <a:fillRect/>
              </a:stretch>
            </p:blipFill>
            <p:spPr>
              <a:xfrm>
                <a:off x="3452503" y="1492854"/>
                <a:ext cx="18000" cy="18000"/>
              </a:xfrm>
              <a:prstGeom prst="rect">
                <a:avLst/>
              </a:prstGeom>
            </p:spPr>
          </p:pic>
        </mc:Fallback>
      </mc:AlternateContent>
      <p:grpSp>
        <p:nvGrpSpPr>
          <p:cNvPr id="23" name="Group 22">
            <a:extLst>
              <a:ext uri="{FF2B5EF4-FFF2-40B4-BE49-F238E27FC236}">
                <a16:creationId xmlns:a16="http://schemas.microsoft.com/office/drawing/2014/main" id="{09B974C4-3074-708D-2CAA-6E9CD6508F70}"/>
              </a:ext>
            </a:extLst>
          </p:cNvPr>
          <p:cNvGrpSpPr/>
          <p:nvPr/>
        </p:nvGrpSpPr>
        <p:grpSpPr>
          <a:xfrm>
            <a:off x="3358903" y="1492494"/>
            <a:ext cx="360" cy="360"/>
            <a:chOff x="3358903" y="1492494"/>
            <a:chExt cx="360" cy="360"/>
          </a:xfrm>
        </p:grpSpPr>
        <mc:AlternateContent xmlns:mc="http://schemas.openxmlformats.org/markup-compatibility/2006" xmlns:p14="http://schemas.microsoft.com/office/powerpoint/2010/main">
          <mc:Choice Requires="p14">
            <p:contentPart p14:bwMode="auto" r:id="rId13">
              <p14:nvContentPartPr>
                <p14:cNvPr id="19" name="Ink 18">
                  <a:extLst>
                    <a:ext uri="{FF2B5EF4-FFF2-40B4-BE49-F238E27FC236}">
                      <a16:creationId xmlns:a16="http://schemas.microsoft.com/office/drawing/2014/main" id="{D8F6D30B-D415-2C0E-7BAD-0F1485B3EE5F}"/>
                    </a:ext>
                  </a:extLst>
                </p14:cNvPr>
                <p14:cNvContentPartPr/>
                <p14:nvPr/>
              </p14:nvContentPartPr>
              <p14:xfrm>
                <a:off x="3358903" y="1492494"/>
                <a:ext cx="360" cy="360"/>
              </p14:xfrm>
            </p:contentPart>
          </mc:Choice>
          <mc:Fallback xmlns="">
            <p:pic>
              <p:nvPicPr>
                <p:cNvPr id="19" name="Ink 18">
                  <a:extLst>
                    <a:ext uri="{FF2B5EF4-FFF2-40B4-BE49-F238E27FC236}">
                      <a16:creationId xmlns:a16="http://schemas.microsoft.com/office/drawing/2014/main" id="{D8F6D30B-D415-2C0E-7BAD-0F1485B3EE5F}"/>
                    </a:ext>
                  </a:extLst>
                </p:cNvPr>
                <p:cNvPicPr/>
                <p:nvPr/>
              </p:nvPicPr>
              <p:blipFill>
                <a:blip r:embed="rId8"/>
                <a:stretch>
                  <a:fillRect/>
                </a:stretch>
              </p:blipFill>
              <p:spPr>
                <a:xfrm>
                  <a:off x="3349903" y="148385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0" name="Ink 19">
                  <a:extLst>
                    <a:ext uri="{FF2B5EF4-FFF2-40B4-BE49-F238E27FC236}">
                      <a16:creationId xmlns:a16="http://schemas.microsoft.com/office/drawing/2014/main" id="{3C7B8F49-9008-73FE-1892-14482BBACA04}"/>
                    </a:ext>
                  </a:extLst>
                </p14:cNvPr>
                <p14:cNvContentPartPr/>
                <p14:nvPr/>
              </p14:nvContentPartPr>
              <p14:xfrm>
                <a:off x="3358903" y="1492494"/>
                <a:ext cx="360" cy="360"/>
              </p14:xfrm>
            </p:contentPart>
          </mc:Choice>
          <mc:Fallback xmlns="">
            <p:pic>
              <p:nvPicPr>
                <p:cNvPr id="20" name="Ink 19">
                  <a:extLst>
                    <a:ext uri="{FF2B5EF4-FFF2-40B4-BE49-F238E27FC236}">
                      <a16:creationId xmlns:a16="http://schemas.microsoft.com/office/drawing/2014/main" id="{3C7B8F49-9008-73FE-1892-14482BBACA04}"/>
                    </a:ext>
                  </a:extLst>
                </p:cNvPr>
                <p:cNvPicPr/>
                <p:nvPr/>
              </p:nvPicPr>
              <p:blipFill>
                <a:blip r:embed="rId15"/>
                <a:stretch>
                  <a:fillRect/>
                </a:stretch>
              </p:blipFill>
              <p:spPr>
                <a:xfrm>
                  <a:off x="3349903" y="148385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 name="Ink 21">
                  <a:extLst>
                    <a:ext uri="{FF2B5EF4-FFF2-40B4-BE49-F238E27FC236}">
                      <a16:creationId xmlns:a16="http://schemas.microsoft.com/office/drawing/2014/main" id="{10FEC640-8F46-7F0F-32A1-03898B9E4582}"/>
                    </a:ext>
                  </a:extLst>
                </p14:cNvPr>
                <p14:cNvContentPartPr/>
                <p14:nvPr/>
              </p14:nvContentPartPr>
              <p14:xfrm>
                <a:off x="3358903" y="1492494"/>
                <a:ext cx="360" cy="360"/>
              </p14:xfrm>
            </p:contentPart>
          </mc:Choice>
          <mc:Fallback xmlns="">
            <p:pic>
              <p:nvPicPr>
                <p:cNvPr id="22" name="Ink 21">
                  <a:extLst>
                    <a:ext uri="{FF2B5EF4-FFF2-40B4-BE49-F238E27FC236}">
                      <a16:creationId xmlns:a16="http://schemas.microsoft.com/office/drawing/2014/main" id="{10FEC640-8F46-7F0F-32A1-03898B9E4582}"/>
                    </a:ext>
                  </a:extLst>
                </p:cNvPr>
                <p:cNvPicPr/>
                <p:nvPr/>
              </p:nvPicPr>
              <p:blipFill>
                <a:blip r:embed="rId8"/>
                <a:stretch>
                  <a:fillRect/>
                </a:stretch>
              </p:blipFill>
              <p:spPr>
                <a:xfrm>
                  <a:off x="3349903" y="1483854"/>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
            <p14:nvContentPartPr>
              <p14:cNvPr id="24" name="Ink 23">
                <a:extLst>
                  <a:ext uri="{FF2B5EF4-FFF2-40B4-BE49-F238E27FC236}">
                    <a16:creationId xmlns:a16="http://schemas.microsoft.com/office/drawing/2014/main" id="{E299455A-E03F-41C9-D7DD-A613B432E61A}"/>
                  </a:ext>
                </a:extLst>
              </p14:cNvPr>
              <p14:cNvContentPartPr/>
              <p14:nvPr/>
            </p14:nvContentPartPr>
            <p14:xfrm>
              <a:off x="3470863" y="1398894"/>
              <a:ext cx="360" cy="360"/>
            </p14:xfrm>
          </p:contentPart>
        </mc:Choice>
        <mc:Fallback xmlns="">
          <p:pic>
            <p:nvPicPr>
              <p:cNvPr id="24" name="Ink 23">
                <a:extLst>
                  <a:ext uri="{FF2B5EF4-FFF2-40B4-BE49-F238E27FC236}">
                    <a16:creationId xmlns:a16="http://schemas.microsoft.com/office/drawing/2014/main" id="{E299455A-E03F-41C9-D7DD-A613B432E61A}"/>
                  </a:ext>
                </a:extLst>
              </p:cNvPr>
              <p:cNvPicPr/>
              <p:nvPr/>
            </p:nvPicPr>
            <p:blipFill>
              <a:blip r:embed="rId8"/>
              <a:stretch>
                <a:fillRect/>
              </a:stretch>
            </p:blipFill>
            <p:spPr>
              <a:xfrm>
                <a:off x="3461863" y="139025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25" name="Ink 24">
                <a:extLst>
                  <a:ext uri="{FF2B5EF4-FFF2-40B4-BE49-F238E27FC236}">
                    <a16:creationId xmlns:a16="http://schemas.microsoft.com/office/drawing/2014/main" id="{3E744CBA-776A-4FB1-9048-7D217B031D0B}"/>
                  </a:ext>
                </a:extLst>
              </p14:cNvPr>
              <p14:cNvContentPartPr/>
              <p14:nvPr/>
            </p14:nvContentPartPr>
            <p14:xfrm>
              <a:off x="3069463" y="1408614"/>
              <a:ext cx="360" cy="360"/>
            </p14:xfrm>
          </p:contentPart>
        </mc:Choice>
        <mc:Fallback xmlns="">
          <p:pic>
            <p:nvPicPr>
              <p:cNvPr id="25" name="Ink 24">
                <a:extLst>
                  <a:ext uri="{FF2B5EF4-FFF2-40B4-BE49-F238E27FC236}">
                    <a16:creationId xmlns:a16="http://schemas.microsoft.com/office/drawing/2014/main" id="{3E744CBA-776A-4FB1-9048-7D217B031D0B}"/>
                  </a:ext>
                </a:extLst>
              </p:cNvPr>
              <p:cNvPicPr/>
              <p:nvPr/>
            </p:nvPicPr>
            <p:blipFill>
              <a:blip r:embed="rId8"/>
              <a:stretch>
                <a:fillRect/>
              </a:stretch>
            </p:blipFill>
            <p:spPr>
              <a:xfrm>
                <a:off x="3060823" y="1399974"/>
                <a:ext cx="18000" cy="18000"/>
              </a:xfrm>
              <a:prstGeom prst="rect">
                <a:avLst/>
              </a:prstGeom>
            </p:spPr>
          </p:pic>
        </mc:Fallback>
      </mc:AlternateContent>
      <p:cxnSp>
        <p:nvCxnSpPr>
          <p:cNvPr id="27" name="Straight Connector 26">
            <a:extLst>
              <a:ext uri="{FF2B5EF4-FFF2-40B4-BE49-F238E27FC236}">
                <a16:creationId xmlns:a16="http://schemas.microsoft.com/office/drawing/2014/main" id="{D421F9FE-B877-C14C-FF95-FBDB2F357023}"/>
              </a:ext>
            </a:extLst>
          </p:cNvPr>
          <p:cNvCxnSpPr/>
          <p:nvPr/>
        </p:nvCxnSpPr>
        <p:spPr>
          <a:xfrm>
            <a:off x="2500604" y="3004457"/>
            <a:ext cx="4497355" cy="0"/>
          </a:xfrm>
          <a:prstGeom prst="line">
            <a:avLst/>
          </a:prstGeom>
        </p:spPr>
        <p:style>
          <a:lnRef idx="3">
            <a:schemeClr val="accent2"/>
          </a:lnRef>
          <a:fillRef idx="0">
            <a:schemeClr val="accent2"/>
          </a:fillRef>
          <a:effectRef idx="2">
            <a:schemeClr val="accent2"/>
          </a:effectRef>
          <a:fontRef idx="minor">
            <a:schemeClr val="tx1"/>
          </a:fontRef>
        </p:style>
      </p:cxnSp>
      <p:sp>
        <p:nvSpPr>
          <p:cNvPr id="28" name="TextBox 27">
            <a:extLst>
              <a:ext uri="{FF2B5EF4-FFF2-40B4-BE49-F238E27FC236}">
                <a16:creationId xmlns:a16="http://schemas.microsoft.com/office/drawing/2014/main" id="{B14BB7C6-648C-1607-178F-334510F7CD87}"/>
              </a:ext>
            </a:extLst>
          </p:cNvPr>
          <p:cNvSpPr txBox="1"/>
          <p:nvPr/>
        </p:nvSpPr>
        <p:spPr>
          <a:xfrm>
            <a:off x="436881" y="5746644"/>
            <a:ext cx="7670791" cy="707886"/>
          </a:xfrm>
          <a:prstGeom prst="rect">
            <a:avLst/>
          </a:prstGeom>
          <a:noFill/>
        </p:spPr>
        <p:txBody>
          <a:bodyPr wrap="square" rtlCol="0">
            <a:spAutoFit/>
          </a:bodyPr>
          <a:lstStyle/>
          <a:p>
            <a:r>
              <a:rPr lang="en-GB" sz="2000" dirty="0"/>
              <a:t>Allows comparing different algorithms (lower curves are better)</a:t>
            </a:r>
          </a:p>
          <a:p>
            <a:r>
              <a:rPr lang="en-GB" sz="2000" dirty="0"/>
              <a:t>Does not allow determining optimal parameter</a:t>
            </a:r>
          </a:p>
        </p:txBody>
      </p:sp>
    </p:spTree>
    <p:extLst>
      <p:ext uri="{BB962C8B-B14F-4D97-AF65-F5344CB8AC3E}">
        <p14:creationId xmlns:p14="http://schemas.microsoft.com/office/powerpoint/2010/main" val="1347971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45457" name="Picture 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60800" y="2328481"/>
            <a:ext cx="2451100" cy="3272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45442" name="Rectangle 2"/>
          <p:cNvSpPr>
            <a:spLocks noGrp="1" noChangeArrowheads="1"/>
          </p:cNvSpPr>
          <p:nvPr>
            <p:ph type="title"/>
          </p:nvPr>
        </p:nvSpPr>
        <p:spPr/>
        <p:txBody>
          <a:bodyPr/>
          <a:lstStyle/>
          <a:p>
            <a:r>
              <a:rPr lang="en-US" sz="4000"/>
              <a:t>Why streaks/spikes?</a:t>
            </a:r>
          </a:p>
        </p:txBody>
      </p:sp>
      <p:sp>
        <p:nvSpPr>
          <p:cNvPr id="445443" name="Rectangle 3"/>
          <p:cNvSpPr>
            <a:spLocks noGrp="1" noChangeArrowheads="1"/>
          </p:cNvSpPr>
          <p:nvPr>
            <p:ph type="body" idx="1"/>
          </p:nvPr>
        </p:nvSpPr>
        <p:spPr/>
        <p:txBody>
          <a:bodyPr/>
          <a:lstStyle/>
          <a:p>
            <a:r>
              <a:rPr lang="en-US"/>
              <a:t>Very low count illustration</a:t>
            </a:r>
          </a:p>
          <a:p>
            <a:pPr lvl="1"/>
            <a:r>
              <a:rPr lang="en-US"/>
              <a:t>3 counts!</a:t>
            </a:r>
          </a:p>
        </p:txBody>
      </p:sp>
      <p:grpSp>
        <p:nvGrpSpPr>
          <p:cNvPr id="445444" name="Group 4"/>
          <p:cNvGrpSpPr>
            <a:grpSpLocks/>
          </p:cNvGrpSpPr>
          <p:nvPr/>
        </p:nvGrpSpPr>
        <p:grpSpPr bwMode="auto">
          <a:xfrm>
            <a:off x="3471863" y="1971675"/>
            <a:ext cx="3240087" cy="3803650"/>
            <a:chOff x="907" y="1568"/>
            <a:chExt cx="2041" cy="2396"/>
          </a:xfrm>
        </p:grpSpPr>
        <p:pic>
          <p:nvPicPr>
            <p:cNvPr id="44544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7" y="1923"/>
              <a:ext cx="2041" cy="2041"/>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5446" name="Text Box 6"/>
            <p:cNvSpPr txBox="1">
              <a:spLocks noChangeArrowheads="1"/>
            </p:cNvSpPr>
            <p:nvPr/>
          </p:nvSpPr>
          <p:spPr bwMode="auto">
            <a:xfrm>
              <a:off x="1488" y="1568"/>
              <a:ext cx="1072" cy="288"/>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kumimoji="1" lang="en-US" sz="2400" b="1" dirty="0">
                  <a:latin typeface="Times New Roman" pitchFamily="18" charset="0"/>
                </a:rPr>
                <a:t>FBP</a:t>
              </a:r>
            </a:p>
          </p:txBody>
        </p:sp>
      </p:grpSp>
      <p:grpSp>
        <p:nvGrpSpPr>
          <p:cNvPr id="445447" name="Group 7"/>
          <p:cNvGrpSpPr>
            <a:grpSpLocks/>
          </p:cNvGrpSpPr>
          <p:nvPr/>
        </p:nvGrpSpPr>
        <p:grpSpPr bwMode="auto">
          <a:xfrm>
            <a:off x="3454526" y="1933576"/>
            <a:ext cx="3240087" cy="3841750"/>
            <a:chOff x="3269" y="1536"/>
            <a:chExt cx="2041" cy="2420"/>
          </a:xfrm>
        </p:grpSpPr>
        <p:pic>
          <p:nvPicPr>
            <p:cNvPr id="445448"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69" y="1915"/>
              <a:ext cx="2041" cy="2041"/>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5449" name="Text Box 9"/>
            <p:cNvSpPr txBox="1">
              <a:spLocks noChangeArrowheads="1"/>
            </p:cNvSpPr>
            <p:nvPr/>
          </p:nvSpPr>
          <p:spPr bwMode="auto">
            <a:xfrm>
              <a:off x="3792" y="1536"/>
              <a:ext cx="1048" cy="288"/>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kumimoji="1" lang="en-US" sz="2400" b="1">
                  <a:latin typeface="Times New Roman" pitchFamily="18" charset="0"/>
                </a:rPr>
                <a:t>ML</a:t>
              </a:r>
            </a:p>
          </p:txBody>
        </p:sp>
      </p:grpSp>
      <p:grpSp>
        <p:nvGrpSpPr>
          <p:cNvPr id="445454" name="Group 14"/>
          <p:cNvGrpSpPr>
            <a:grpSpLocks/>
          </p:cNvGrpSpPr>
          <p:nvPr/>
        </p:nvGrpSpPr>
        <p:grpSpPr bwMode="auto">
          <a:xfrm>
            <a:off x="2501900" y="1752600"/>
            <a:ext cx="5181600" cy="4800600"/>
            <a:chOff x="2648" y="1104"/>
            <a:chExt cx="3264" cy="3024"/>
          </a:xfrm>
        </p:grpSpPr>
        <p:sp>
          <p:nvSpPr>
            <p:cNvPr id="445450" name="Oval 10"/>
            <p:cNvSpPr>
              <a:spLocks noChangeArrowheads="1"/>
            </p:cNvSpPr>
            <p:nvPr/>
          </p:nvSpPr>
          <p:spPr bwMode="auto">
            <a:xfrm>
              <a:off x="2648" y="1104"/>
              <a:ext cx="3264" cy="3024"/>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sp>
          <p:nvSpPr>
            <p:cNvPr id="445451" name="Line 11"/>
            <p:cNvSpPr>
              <a:spLocks noChangeShapeType="1"/>
            </p:cNvSpPr>
            <p:nvPr/>
          </p:nvSpPr>
          <p:spPr bwMode="auto">
            <a:xfrm flipV="1">
              <a:off x="3024" y="1504"/>
              <a:ext cx="2344" cy="2024"/>
            </a:xfrm>
            <a:prstGeom prst="line">
              <a:avLst/>
            </a:prstGeom>
            <a:noFill/>
            <a:ln w="38100">
              <a:solidFill>
                <a:srgbClr val="FAF02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5452" name="Line 12"/>
            <p:cNvSpPr>
              <a:spLocks noChangeShapeType="1"/>
            </p:cNvSpPr>
            <p:nvPr/>
          </p:nvSpPr>
          <p:spPr bwMode="auto">
            <a:xfrm>
              <a:off x="3000" y="1672"/>
              <a:ext cx="2008" cy="2320"/>
            </a:xfrm>
            <a:prstGeom prst="line">
              <a:avLst/>
            </a:prstGeom>
            <a:noFill/>
            <a:ln w="38100">
              <a:solidFill>
                <a:srgbClr val="FAF02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5453" name="Line 13"/>
            <p:cNvSpPr>
              <a:spLocks noChangeShapeType="1"/>
            </p:cNvSpPr>
            <p:nvPr/>
          </p:nvSpPr>
          <p:spPr bwMode="auto">
            <a:xfrm flipV="1">
              <a:off x="2648" y="1842"/>
              <a:ext cx="3044" cy="982"/>
            </a:xfrm>
            <a:prstGeom prst="line">
              <a:avLst/>
            </a:prstGeom>
            <a:noFill/>
            <a:ln w="38100">
              <a:solidFill>
                <a:srgbClr val="FAF02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grpSp>
    </p:spTree>
    <p:extLst>
      <p:ext uri="{BB962C8B-B14F-4D97-AF65-F5344CB8AC3E}">
        <p14:creationId xmlns:p14="http://schemas.microsoft.com/office/powerpoint/2010/main" val="37645810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5454"/>
                                        </p:tgtEl>
                                        <p:attrNameLst>
                                          <p:attrName>style.visibility</p:attrName>
                                        </p:attrNameLst>
                                      </p:cBhvr>
                                      <p:to>
                                        <p:strVal val="visible"/>
                                      </p:to>
                                    </p:set>
                                  </p:childTnLst>
                                  <p:subTnLst>
                                    <p:set>
                                      <p:cBhvr override="childStyle">
                                        <p:cTn dur="1" fill="hold" display="0" masterRel="nextClick" afterEffect="1"/>
                                        <p:tgtEl>
                                          <p:spTgt spid="445454"/>
                                        </p:tgtEl>
                                        <p:attrNameLst>
                                          <p:attrName>style.visibility</p:attrName>
                                        </p:attrNameLst>
                                      </p:cBhvr>
                                      <p:to>
                                        <p:strVal val="hidden"/>
                                      </p:to>
                                    </p:set>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5444"/>
                                        </p:tgtEl>
                                        <p:attrNameLst>
                                          <p:attrName>style.visibility</p:attrName>
                                        </p:attrNameLst>
                                      </p:cBhvr>
                                      <p:to>
                                        <p:strVal val="visible"/>
                                      </p:to>
                                    </p:set>
                                  </p:childTnLst>
                                  <p:subTnLst>
                                    <p:set>
                                      <p:cBhvr override="childStyle">
                                        <p:cTn dur="1" fill="hold" display="0" masterRel="nextClick" afterEffect="1"/>
                                        <p:tgtEl>
                                          <p:spTgt spid="445444"/>
                                        </p:tgtEl>
                                        <p:attrNameLst>
                                          <p:attrName>style.visibility</p:attrName>
                                        </p:attrNameLst>
                                      </p:cBhvr>
                                      <p:to>
                                        <p:strVal val="hidden"/>
                                      </p:to>
                                    </p:set>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45447"/>
                                        </p:tgtEl>
                                        <p:attrNameLst>
                                          <p:attrName>style.visibility</p:attrName>
                                        </p:attrNameLst>
                                      </p:cBhvr>
                                      <p:to>
                                        <p:strVal val="visible"/>
                                      </p:to>
                                    </p:set>
                                  </p:childTnLst>
                                  <p:subTnLst>
                                    <p:set>
                                      <p:cBhvr override="childStyle">
                                        <p:cTn dur="1" fill="hold" display="0" masterRel="nextClick" afterEffect="1"/>
                                        <p:tgtEl>
                                          <p:spTgt spid="445447"/>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454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6466" name="Rectangle 2"/>
          <p:cNvSpPr>
            <a:spLocks noGrp="1" noChangeArrowheads="1"/>
          </p:cNvSpPr>
          <p:nvPr>
            <p:ph type="title"/>
          </p:nvPr>
        </p:nvSpPr>
        <p:spPr/>
        <p:txBody>
          <a:bodyPr/>
          <a:lstStyle/>
          <a:p>
            <a:r>
              <a:rPr lang="en-US" sz="4000" dirty="0"/>
              <a:t>Pixel-wise </a:t>
            </a:r>
            <a:r>
              <a:rPr lang="en-US" sz="4000" dirty="0" err="1"/>
              <a:t>stddev</a:t>
            </a:r>
            <a:r>
              <a:rPr lang="en-US" sz="4000" dirty="0"/>
              <a:t> images for FBP/MLEM</a:t>
            </a:r>
          </a:p>
        </p:txBody>
      </p:sp>
      <p:sp>
        <p:nvSpPr>
          <p:cNvPr id="446467" name="Rectangle 3"/>
          <p:cNvSpPr>
            <a:spLocks noGrp="1" noChangeArrowheads="1"/>
          </p:cNvSpPr>
          <p:nvPr>
            <p:ph type="body" idx="1"/>
          </p:nvPr>
        </p:nvSpPr>
        <p:spPr>
          <a:xfrm>
            <a:off x="304800" y="1809750"/>
            <a:ext cx="8600660" cy="4935607"/>
          </a:xfrm>
        </p:spPr>
        <p:txBody>
          <a:bodyPr/>
          <a:lstStyle/>
          <a:p>
            <a:pPr lvl="1">
              <a:buFont typeface="Wingdings" pitchFamily="2" charset="2"/>
              <a:buNone/>
            </a:pPr>
            <a:r>
              <a:rPr lang="en-US" sz="2400" dirty="0"/>
              <a:t>Compute standard deviation of each pixel value (over repeated measurements), and display this as an image</a:t>
            </a:r>
          </a:p>
        </p:txBody>
      </p:sp>
      <p:grpSp>
        <p:nvGrpSpPr>
          <p:cNvPr id="446473" name="Group 9"/>
          <p:cNvGrpSpPr>
            <a:grpSpLocks/>
          </p:cNvGrpSpPr>
          <p:nvPr/>
        </p:nvGrpSpPr>
        <p:grpSpPr bwMode="auto">
          <a:xfrm>
            <a:off x="1249363" y="2622550"/>
            <a:ext cx="3240087" cy="3651250"/>
            <a:chOff x="3259" y="1248"/>
            <a:chExt cx="2041" cy="2300"/>
          </a:xfrm>
        </p:grpSpPr>
        <p:sp>
          <p:nvSpPr>
            <p:cNvPr id="446469" name="Text Box 5"/>
            <p:cNvSpPr txBox="1">
              <a:spLocks noChangeArrowheads="1"/>
            </p:cNvSpPr>
            <p:nvPr/>
          </p:nvSpPr>
          <p:spPr bwMode="auto">
            <a:xfrm>
              <a:off x="3792" y="1248"/>
              <a:ext cx="1048" cy="288"/>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kumimoji="1" lang="en-US" sz="2400" b="1" dirty="0">
                  <a:latin typeface="Times New Roman" pitchFamily="18" charset="0"/>
                </a:rPr>
                <a:t>ML</a:t>
              </a:r>
            </a:p>
          </p:txBody>
        </p:sp>
        <p:pic>
          <p:nvPicPr>
            <p:cNvPr id="44647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9" y="1507"/>
              <a:ext cx="2041" cy="2041"/>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46472" name="Group 8"/>
          <p:cNvGrpSpPr>
            <a:grpSpLocks/>
          </p:cNvGrpSpPr>
          <p:nvPr/>
        </p:nvGrpSpPr>
        <p:grpSpPr bwMode="auto">
          <a:xfrm>
            <a:off x="5275263" y="2647950"/>
            <a:ext cx="3240087" cy="3625850"/>
            <a:chOff x="835" y="1280"/>
            <a:chExt cx="2041" cy="2284"/>
          </a:xfrm>
        </p:grpSpPr>
        <p:sp>
          <p:nvSpPr>
            <p:cNvPr id="446468" name="Text Box 4"/>
            <p:cNvSpPr txBox="1">
              <a:spLocks noChangeArrowheads="1"/>
            </p:cNvSpPr>
            <p:nvPr/>
          </p:nvSpPr>
          <p:spPr bwMode="auto">
            <a:xfrm>
              <a:off x="1488" y="1280"/>
              <a:ext cx="1072" cy="288"/>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spcBef>
                  <a:spcPct val="50000"/>
                </a:spcBef>
              </a:pPr>
              <a:r>
                <a:rPr kumimoji="1" lang="en-US" sz="2400" b="1">
                  <a:latin typeface="Times New Roman" pitchFamily="18" charset="0"/>
                </a:rPr>
                <a:t>FBP</a:t>
              </a:r>
            </a:p>
          </p:txBody>
        </p:sp>
        <p:pic>
          <p:nvPicPr>
            <p:cNvPr id="44647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 y="1523"/>
              <a:ext cx="2041" cy="2041"/>
            </a:xfrm>
            <a:prstGeom prst="rect">
              <a:avLst/>
            </a:prstGeom>
            <a:noFill/>
            <a:ln>
              <a:noFill/>
            </a:ln>
            <a:effectLst/>
            <a:extLst>
              <a:ext uri="{909E8E84-426E-40DD-AFC4-6F175D3DCCD1}">
                <a14:hiddenFill xmlns:a14="http://schemas.microsoft.com/office/drawing/2010/main">
                  <a:solidFill>
                    <a:srgbClr val="FAF02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21305566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R</a:t>
            </a:r>
            <a:r>
              <a:rPr lang="en-GB" i="1" dirty="0"/>
              <a:t>esolution recovery</a:t>
            </a:r>
          </a:p>
        </p:txBody>
      </p:sp>
      <p:sp>
        <p:nvSpPr>
          <p:cNvPr id="3" name="Content Placeholder 2"/>
          <p:cNvSpPr>
            <a:spLocks noGrp="1"/>
          </p:cNvSpPr>
          <p:nvPr>
            <p:ph idx="1"/>
          </p:nvPr>
        </p:nvSpPr>
        <p:spPr/>
        <p:txBody>
          <a:bodyPr>
            <a:normAutofit/>
          </a:bodyPr>
          <a:lstStyle/>
          <a:p>
            <a:r>
              <a:rPr lang="en-GB" dirty="0"/>
              <a:t>Data is identical</a:t>
            </a:r>
          </a:p>
          <a:p>
            <a:r>
              <a:rPr lang="en-GB" dirty="0"/>
              <a:t>Model changes </a:t>
            </a:r>
          </a:p>
          <a:p>
            <a:pPr lvl="1"/>
            <a:r>
              <a:rPr lang="en-GB" dirty="0"/>
              <a:t>A matrix includes blurring</a:t>
            </a:r>
          </a:p>
          <a:p>
            <a:r>
              <a:rPr lang="en-GB" dirty="0"/>
              <a:t>Algorithm changes needed?</a:t>
            </a:r>
          </a:p>
          <a:p>
            <a:pPr lvl="1"/>
            <a:r>
              <a:rPr lang="en-GB" dirty="0"/>
              <a:t>No, mathematical model is the same, so same algorithms can be used</a:t>
            </a:r>
          </a:p>
          <a:p>
            <a:r>
              <a:rPr lang="en-GB" dirty="0"/>
              <a:t>Numerical Conditioning changes?</a:t>
            </a:r>
          </a:p>
          <a:p>
            <a:pPr lvl="1"/>
            <a:r>
              <a:rPr lang="en-GB" dirty="0"/>
              <a:t>Yes: worse conditioned, so worse convergence rate</a:t>
            </a:r>
          </a:p>
        </p:txBody>
      </p:sp>
      <p:sp>
        <p:nvSpPr>
          <p:cNvPr id="4" name="Date Placeholder 3"/>
          <p:cNvSpPr>
            <a:spLocks noGrp="1"/>
          </p:cNvSpPr>
          <p:nvPr>
            <p:ph type="dt" sz="half" idx="10"/>
          </p:nvPr>
        </p:nvSpPr>
        <p:spPr/>
        <p:txBody>
          <a:bodyPr/>
          <a:lstStyle/>
          <a:p>
            <a:r>
              <a:rPr lang="en-US"/>
              <a:t>                </a:t>
            </a:r>
            <a:endParaRPr lang="en-GB"/>
          </a:p>
        </p:txBody>
      </p:sp>
    </p:spTree>
    <p:extLst>
      <p:ext uri="{BB962C8B-B14F-4D97-AF65-F5344CB8AC3E}">
        <p14:creationId xmlns:p14="http://schemas.microsoft.com/office/powerpoint/2010/main" val="361652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2821" name="Rectangle 5"/>
          <p:cNvSpPr>
            <a:spLocks noGrp="1" noChangeArrowheads="1"/>
          </p:cNvSpPr>
          <p:nvPr>
            <p:ph type="title" idx="4294967295"/>
          </p:nvPr>
        </p:nvSpPr>
        <p:spPr>
          <a:xfrm>
            <a:off x="57600" y="410462"/>
            <a:ext cx="8229600" cy="774700"/>
          </a:xfrm>
        </p:spPr>
        <p:txBody>
          <a:bodyPr/>
          <a:lstStyle/>
          <a:p>
            <a:r>
              <a:rPr lang="it-IT" dirty="0"/>
              <a:t>Improved resolution and noise?</a:t>
            </a:r>
          </a:p>
        </p:txBody>
      </p:sp>
      <p:sp>
        <p:nvSpPr>
          <p:cNvPr id="802840" name="Text Box 24"/>
          <p:cNvSpPr txBox="1">
            <a:spLocks noChangeArrowheads="1"/>
          </p:cNvSpPr>
          <p:nvPr/>
        </p:nvSpPr>
        <p:spPr bwMode="auto">
          <a:xfrm>
            <a:off x="1825625" y="6343141"/>
            <a:ext cx="619283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sz="1600" dirty="0"/>
              <a:t>E. Rapisarda, V. Bettinardi, K. Thielemans et al, PMB 2010, </a:t>
            </a:r>
            <a:br>
              <a:rPr lang="en-GB" sz="1600" dirty="0"/>
            </a:br>
            <a:r>
              <a:rPr lang="en-GB" sz="1400" dirty="0"/>
              <a:t>IOP Copyright, not for redistribution</a:t>
            </a:r>
            <a:endParaRPr lang="en-US" sz="1400" dirty="0"/>
          </a:p>
        </p:txBody>
      </p:sp>
      <p:pic>
        <p:nvPicPr>
          <p:cNvPr id="560132" name="Immagine 187" descr="Figure8_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196" y="1714804"/>
            <a:ext cx="2940857" cy="4223877"/>
          </a:xfrm>
          <a:prstGeom prst="rect">
            <a:avLst/>
          </a:prstGeom>
          <a:noFill/>
          <a:extLst>
            <a:ext uri="{909E8E84-426E-40DD-AFC4-6F175D3DCCD1}">
              <a14:hiddenFill xmlns:a14="http://schemas.microsoft.com/office/drawing/2010/main">
                <a:solidFill>
                  <a:srgbClr val="FFFFFF"/>
                </a:solidFill>
              </a14:hiddenFill>
            </a:ext>
          </a:extLst>
        </p:spPr>
      </p:pic>
      <p:pic>
        <p:nvPicPr>
          <p:cNvPr id="560135" name="Immagine 186" descr="C:\Documents and Settings\ER.EUGENIO.000\Desktop\ToSubmit - reviewers\Figure8_c.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0637" y="1714804"/>
            <a:ext cx="2938454" cy="42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0136" name="Immagine 187" descr="C:\Documents and Settings\ER.EUGENIO.000\Desktop\ToSubmit - reviewers\Figure8_r.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3675" y="1714804"/>
            <a:ext cx="2940857" cy="4223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766920" y="1185162"/>
            <a:ext cx="2163097" cy="369332"/>
          </a:xfrm>
          <a:prstGeom prst="rect">
            <a:avLst/>
          </a:prstGeom>
          <a:noFill/>
        </p:spPr>
        <p:txBody>
          <a:bodyPr wrap="square" rtlCol="0">
            <a:spAutoFit/>
          </a:bodyPr>
          <a:lstStyle/>
          <a:p>
            <a:pPr algn="ctr"/>
            <a:r>
              <a:rPr lang="en-GB" dirty="0"/>
              <a:t>No PSF</a:t>
            </a:r>
          </a:p>
        </p:txBody>
      </p:sp>
      <p:sp>
        <p:nvSpPr>
          <p:cNvPr id="40" name="TextBox 39"/>
          <p:cNvSpPr txBox="1"/>
          <p:nvPr/>
        </p:nvSpPr>
        <p:spPr>
          <a:xfrm>
            <a:off x="3591233" y="1046663"/>
            <a:ext cx="2163097" cy="646331"/>
          </a:xfrm>
          <a:prstGeom prst="rect">
            <a:avLst/>
          </a:prstGeom>
          <a:noFill/>
        </p:spPr>
        <p:txBody>
          <a:bodyPr wrap="square" rtlCol="0">
            <a:spAutoFit/>
          </a:bodyPr>
          <a:lstStyle/>
          <a:p>
            <a:pPr algn="ctr"/>
            <a:r>
              <a:rPr lang="en-GB" dirty="0"/>
              <a:t>No PSF</a:t>
            </a:r>
            <a:br>
              <a:rPr lang="en-GB" dirty="0"/>
            </a:br>
            <a:r>
              <a:rPr lang="en-GB" dirty="0"/>
              <a:t>post-filtered</a:t>
            </a:r>
          </a:p>
        </p:txBody>
      </p:sp>
      <p:sp>
        <p:nvSpPr>
          <p:cNvPr id="41" name="TextBox 40"/>
          <p:cNvSpPr txBox="1"/>
          <p:nvPr/>
        </p:nvSpPr>
        <p:spPr>
          <a:xfrm>
            <a:off x="6415546" y="1185162"/>
            <a:ext cx="2163097" cy="369332"/>
          </a:xfrm>
          <a:prstGeom prst="rect">
            <a:avLst/>
          </a:prstGeom>
          <a:noFill/>
        </p:spPr>
        <p:txBody>
          <a:bodyPr wrap="square" rtlCol="0">
            <a:spAutoFit/>
          </a:bodyPr>
          <a:lstStyle/>
          <a:p>
            <a:pPr algn="ctr"/>
            <a:r>
              <a:rPr lang="en-GB" dirty="0"/>
              <a:t>With PSF</a:t>
            </a:r>
          </a:p>
        </p:txBody>
      </p:sp>
    </p:spTree>
    <p:extLst>
      <p:ext uri="{BB962C8B-B14F-4D97-AF65-F5344CB8AC3E}">
        <p14:creationId xmlns:p14="http://schemas.microsoft.com/office/powerpoint/2010/main" val="380552010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                </a:t>
            </a:r>
            <a:endParaRPr lang="en-GB"/>
          </a:p>
        </p:txBody>
      </p:sp>
      <p:sp>
        <p:nvSpPr>
          <p:cNvPr id="5" name="TextBox 4"/>
          <p:cNvSpPr txBox="1"/>
          <p:nvPr/>
        </p:nvSpPr>
        <p:spPr>
          <a:xfrm>
            <a:off x="294968" y="1473389"/>
            <a:ext cx="461665" cy="1592744"/>
          </a:xfrm>
          <a:prstGeom prst="rect">
            <a:avLst/>
          </a:prstGeom>
          <a:noFill/>
        </p:spPr>
        <p:txBody>
          <a:bodyPr vert="vert270" wrap="none" rtlCol="0">
            <a:spAutoFit/>
          </a:bodyPr>
          <a:lstStyle/>
          <a:p>
            <a:r>
              <a:rPr lang="en-GB" dirty="0"/>
              <a:t>No PSF model</a:t>
            </a:r>
          </a:p>
        </p:txBody>
      </p:sp>
      <p:sp>
        <p:nvSpPr>
          <p:cNvPr id="20" name="TextBox 19"/>
          <p:cNvSpPr txBox="1"/>
          <p:nvPr/>
        </p:nvSpPr>
        <p:spPr>
          <a:xfrm>
            <a:off x="294967" y="4418050"/>
            <a:ext cx="461665" cy="1759456"/>
          </a:xfrm>
          <a:prstGeom prst="rect">
            <a:avLst/>
          </a:prstGeom>
          <a:noFill/>
        </p:spPr>
        <p:txBody>
          <a:bodyPr vert="vert270" wrap="none" rtlCol="0">
            <a:spAutoFit/>
          </a:bodyPr>
          <a:lstStyle/>
          <a:p>
            <a:r>
              <a:rPr lang="en-GB" dirty="0"/>
              <a:t>With PSF model</a:t>
            </a:r>
          </a:p>
        </p:txBody>
      </p:sp>
      <p:sp>
        <p:nvSpPr>
          <p:cNvPr id="6" name="TextBox 5"/>
          <p:cNvSpPr txBox="1"/>
          <p:nvPr/>
        </p:nvSpPr>
        <p:spPr>
          <a:xfrm>
            <a:off x="1976471" y="247954"/>
            <a:ext cx="1095172" cy="369332"/>
          </a:xfrm>
          <a:prstGeom prst="rect">
            <a:avLst/>
          </a:prstGeom>
          <a:noFill/>
        </p:spPr>
        <p:txBody>
          <a:bodyPr wrap="none" rtlCol="0">
            <a:spAutoFit/>
          </a:bodyPr>
          <a:lstStyle/>
          <a:p>
            <a:pPr algn="ctr"/>
            <a:r>
              <a:rPr lang="en-GB" dirty="0"/>
              <a:t>No noise</a:t>
            </a:r>
          </a:p>
        </p:txBody>
      </p:sp>
      <p:sp>
        <p:nvSpPr>
          <p:cNvPr id="22" name="TextBox 21"/>
          <p:cNvSpPr txBox="1"/>
          <p:nvPr/>
        </p:nvSpPr>
        <p:spPr>
          <a:xfrm>
            <a:off x="6032719" y="247954"/>
            <a:ext cx="1261885" cy="369332"/>
          </a:xfrm>
          <a:prstGeom prst="rect">
            <a:avLst/>
          </a:prstGeom>
          <a:noFill/>
        </p:spPr>
        <p:txBody>
          <a:bodyPr wrap="none" rtlCol="0">
            <a:spAutoFit/>
          </a:bodyPr>
          <a:lstStyle/>
          <a:p>
            <a:pPr algn="ctr"/>
            <a:r>
              <a:rPr lang="en-GB" dirty="0"/>
              <a:t>With noise</a:t>
            </a:r>
          </a:p>
        </p:txBody>
      </p:sp>
      <p:sp>
        <p:nvSpPr>
          <p:cNvPr id="7" name="TextBox 6"/>
          <p:cNvSpPr txBox="1"/>
          <p:nvPr/>
        </p:nvSpPr>
        <p:spPr>
          <a:xfrm>
            <a:off x="8375859" y="2513179"/>
            <a:ext cx="615553" cy="2689198"/>
          </a:xfrm>
          <a:prstGeom prst="rect">
            <a:avLst/>
          </a:prstGeom>
          <a:noFill/>
        </p:spPr>
        <p:txBody>
          <a:bodyPr vert="vert" wrap="none" rtlCol="0">
            <a:spAutoFit/>
          </a:bodyPr>
          <a:lstStyle/>
          <a:p>
            <a:r>
              <a:rPr lang="en-GB" sz="2800" b="1" dirty="0"/>
              <a:t>Early iterations</a:t>
            </a:r>
          </a:p>
        </p:txBody>
      </p:sp>
      <p:pic>
        <p:nvPicPr>
          <p:cNvPr id="593922" name="Picture 2" descr="C:\Users\kris\Documents\data\STIRschool\PSF\em_beginning_nois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223662" y="829761"/>
            <a:ext cx="288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93924" name="Picture 4" descr="C:\Users\kris\Documents\data\STIRschool\PSF\em_beginning.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084057" y="829761"/>
            <a:ext cx="288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93925" name="Picture 5" descr="C:\Users\kris\Documents\data\STIRschool\PSF\em_beginning_noise_psf.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223661" y="3857778"/>
            <a:ext cx="288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93926" name="Picture 6" descr="C:\Users\kris\Documents\data\STIRschool\PSF\em_beginning_psf.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084057" y="3857778"/>
            <a:ext cx="2880000" cy="28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13595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                </a:t>
            </a:r>
            <a:endParaRPr lang="en-GB"/>
          </a:p>
        </p:txBody>
      </p:sp>
      <p:pic>
        <p:nvPicPr>
          <p:cNvPr id="589830" name="Picture 6" descr="C:\Users\kris\Documents\data\STIRschool\PSF\em.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084057" y="829761"/>
            <a:ext cx="288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89831" name="Picture 7" descr="C:\Users\kris\Documents\data\STIRschool\PSF\em_psf.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084057" y="3857778"/>
            <a:ext cx="288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89832" name="Picture 8" descr="C:\Users\kris\Documents\data\STIRschool\PSF\em_noise.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5223662" y="829761"/>
            <a:ext cx="2880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589833" name="Picture 9" descr="C:\Users\kris\Documents\data\STIRschool\PSF\em_noise_psf.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5223662" y="3857778"/>
            <a:ext cx="2880000" cy="288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94968" y="1473389"/>
            <a:ext cx="461665" cy="1592744"/>
          </a:xfrm>
          <a:prstGeom prst="rect">
            <a:avLst/>
          </a:prstGeom>
          <a:noFill/>
        </p:spPr>
        <p:txBody>
          <a:bodyPr vert="vert270" wrap="none" rtlCol="0">
            <a:spAutoFit/>
          </a:bodyPr>
          <a:lstStyle/>
          <a:p>
            <a:r>
              <a:rPr lang="en-GB" dirty="0"/>
              <a:t>No PSF model</a:t>
            </a:r>
          </a:p>
        </p:txBody>
      </p:sp>
      <p:sp>
        <p:nvSpPr>
          <p:cNvPr id="20" name="TextBox 19"/>
          <p:cNvSpPr txBox="1"/>
          <p:nvPr/>
        </p:nvSpPr>
        <p:spPr>
          <a:xfrm>
            <a:off x="294967" y="4418050"/>
            <a:ext cx="461665" cy="1759456"/>
          </a:xfrm>
          <a:prstGeom prst="rect">
            <a:avLst/>
          </a:prstGeom>
          <a:noFill/>
        </p:spPr>
        <p:txBody>
          <a:bodyPr vert="vert270" wrap="none" rtlCol="0">
            <a:spAutoFit/>
          </a:bodyPr>
          <a:lstStyle/>
          <a:p>
            <a:r>
              <a:rPr lang="en-GB" dirty="0"/>
              <a:t>With PSF model</a:t>
            </a:r>
          </a:p>
        </p:txBody>
      </p:sp>
      <p:sp>
        <p:nvSpPr>
          <p:cNvPr id="6" name="TextBox 5"/>
          <p:cNvSpPr txBox="1"/>
          <p:nvPr/>
        </p:nvSpPr>
        <p:spPr>
          <a:xfrm>
            <a:off x="1976471" y="247954"/>
            <a:ext cx="1095172" cy="369332"/>
          </a:xfrm>
          <a:prstGeom prst="rect">
            <a:avLst/>
          </a:prstGeom>
          <a:noFill/>
        </p:spPr>
        <p:txBody>
          <a:bodyPr wrap="none" rtlCol="0">
            <a:spAutoFit/>
          </a:bodyPr>
          <a:lstStyle/>
          <a:p>
            <a:pPr algn="ctr"/>
            <a:r>
              <a:rPr lang="en-GB" dirty="0"/>
              <a:t>No noise</a:t>
            </a:r>
          </a:p>
        </p:txBody>
      </p:sp>
      <p:sp>
        <p:nvSpPr>
          <p:cNvPr id="22" name="TextBox 21"/>
          <p:cNvSpPr txBox="1"/>
          <p:nvPr/>
        </p:nvSpPr>
        <p:spPr>
          <a:xfrm>
            <a:off x="6032719" y="247954"/>
            <a:ext cx="1261885" cy="369332"/>
          </a:xfrm>
          <a:prstGeom prst="rect">
            <a:avLst/>
          </a:prstGeom>
          <a:noFill/>
        </p:spPr>
        <p:txBody>
          <a:bodyPr wrap="none" rtlCol="0">
            <a:spAutoFit/>
          </a:bodyPr>
          <a:lstStyle/>
          <a:p>
            <a:pPr algn="ctr"/>
            <a:r>
              <a:rPr lang="en-GB" dirty="0"/>
              <a:t>With noise</a:t>
            </a:r>
          </a:p>
        </p:txBody>
      </p:sp>
      <p:sp>
        <p:nvSpPr>
          <p:cNvPr id="7" name="TextBox 6"/>
          <p:cNvSpPr txBox="1"/>
          <p:nvPr/>
        </p:nvSpPr>
        <p:spPr>
          <a:xfrm>
            <a:off x="8375859" y="1374639"/>
            <a:ext cx="615553" cy="4827604"/>
          </a:xfrm>
          <a:prstGeom prst="rect">
            <a:avLst/>
          </a:prstGeom>
          <a:noFill/>
        </p:spPr>
        <p:txBody>
          <a:bodyPr vert="vert" wrap="none" rtlCol="0">
            <a:spAutoFit/>
          </a:bodyPr>
          <a:lstStyle/>
          <a:p>
            <a:r>
              <a:rPr lang="en-GB" sz="2800" b="1" dirty="0"/>
              <a:t>Late iterations (logarithmic)</a:t>
            </a:r>
          </a:p>
        </p:txBody>
      </p:sp>
    </p:spTree>
    <p:extLst>
      <p:ext uri="{BB962C8B-B14F-4D97-AF65-F5344CB8AC3E}">
        <p14:creationId xmlns:p14="http://schemas.microsoft.com/office/powerpoint/2010/main" val="30635789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86B8C-59BA-4751-B52A-C2956275F28A}"/>
              </a:ext>
            </a:extLst>
          </p:cNvPr>
          <p:cNvSpPr>
            <a:spLocks noGrp="1"/>
          </p:cNvSpPr>
          <p:nvPr>
            <p:ph type="title"/>
          </p:nvPr>
        </p:nvSpPr>
        <p:spPr/>
        <p:txBody>
          <a:bodyPr/>
          <a:lstStyle/>
          <a:p>
            <a:r>
              <a:rPr lang="en-GB" dirty="0"/>
              <a:t>Schedule</a:t>
            </a:r>
          </a:p>
        </p:txBody>
      </p:sp>
      <p:sp>
        <p:nvSpPr>
          <p:cNvPr id="3" name="Content Placeholder 2">
            <a:extLst>
              <a:ext uri="{FF2B5EF4-FFF2-40B4-BE49-F238E27FC236}">
                <a16:creationId xmlns:a16="http://schemas.microsoft.com/office/drawing/2014/main" id="{05E00033-F431-49D3-8106-37043CA0564F}"/>
              </a:ext>
            </a:extLst>
          </p:cNvPr>
          <p:cNvSpPr>
            <a:spLocks noGrp="1"/>
          </p:cNvSpPr>
          <p:nvPr>
            <p:ph idx="1"/>
          </p:nvPr>
        </p:nvSpPr>
        <p:spPr>
          <a:xfrm>
            <a:off x="457200" y="1124744"/>
            <a:ext cx="8686800" cy="5001419"/>
          </a:xfrm>
        </p:spPr>
        <p:txBody>
          <a:bodyPr/>
          <a:lstStyle/>
          <a:p>
            <a:pPr marL="0" indent="0">
              <a:buNone/>
            </a:pPr>
            <a:r>
              <a:rPr lang="en-GB" b="1" i="0" dirty="0">
                <a:solidFill>
                  <a:srgbClr val="444444"/>
                </a:solidFill>
                <a:effectLst/>
                <a:latin typeface="PT Sans"/>
              </a:rPr>
              <a:t>Today</a:t>
            </a:r>
          </a:p>
          <a:p>
            <a:r>
              <a:rPr lang="en-GB" sz="2800" dirty="0">
                <a:solidFill>
                  <a:srgbClr val="444444"/>
                </a:solidFill>
                <a:latin typeface="PT Sans"/>
              </a:rPr>
              <a:t>Lecture: basics of PET image reconstruction</a:t>
            </a:r>
          </a:p>
          <a:p>
            <a:pPr marL="0" indent="0">
              <a:buNone/>
            </a:pPr>
            <a:r>
              <a:rPr lang="en-GB" b="1" i="0" dirty="0">
                <a:solidFill>
                  <a:srgbClr val="444444"/>
                </a:solidFill>
                <a:effectLst/>
                <a:latin typeface="PT Sans"/>
              </a:rPr>
              <a:t>Tomorrow</a:t>
            </a:r>
          </a:p>
          <a:p>
            <a:r>
              <a:rPr lang="en-GB" sz="2800" b="0" i="0" dirty="0">
                <a:solidFill>
                  <a:srgbClr val="444444"/>
                </a:solidFill>
                <a:effectLst/>
                <a:latin typeface="PT Sans"/>
              </a:rPr>
              <a:t>Demonstration of tools</a:t>
            </a:r>
            <a:endParaRPr lang="en-GB" sz="2800" dirty="0">
              <a:solidFill>
                <a:srgbClr val="444444"/>
              </a:solidFill>
              <a:latin typeface="PT Sans"/>
            </a:endParaRPr>
          </a:p>
          <a:p>
            <a:r>
              <a:rPr lang="en-GB" sz="2800" dirty="0"/>
              <a:t>Hands-on: Simulation and “simple” reconstruction</a:t>
            </a:r>
            <a:endParaRPr lang="en-GB" sz="2400" dirty="0"/>
          </a:p>
          <a:p>
            <a:pPr marL="0" indent="0">
              <a:buNone/>
            </a:pPr>
            <a:r>
              <a:rPr lang="en-GB" dirty="0"/>
              <a:t>Coffee</a:t>
            </a:r>
          </a:p>
          <a:p>
            <a:r>
              <a:rPr lang="en-GB" sz="2800" dirty="0"/>
              <a:t>Lectures and Hands-on: MAP and multi-modal data</a:t>
            </a:r>
          </a:p>
          <a:p>
            <a:r>
              <a:rPr lang="en-GB" sz="2800" dirty="0"/>
              <a:t>Lunch</a:t>
            </a:r>
          </a:p>
          <a:p>
            <a:pPr marL="0" indent="0">
              <a:buNone/>
            </a:pPr>
            <a:endParaRPr lang="en-GB" dirty="0"/>
          </a:p>
        </p:txBody>
      </p:sp>
    </p:spTree>
    <p:extLst>
      <p:ext uri="{BB962C8B-B14F-4D97-AF65-F5344CB8AC3E}">
        <p14:creationId xmlns:p14="http://schemas.microsoft.com/office/powerpoint/2010/main" val="246326385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4551544-233B-9126-699F-F9D86D47D2EC}"/>
              </a:ext>
            </a:extLst>
          </p:cNvPr>
          <p:cNvSpPr>
            <a:spLocks noGrp="1"/>
          </p:cNvSpPr>
          <p:nvPr>
            <p:ph type="title"/>
          </p:nvPr>
        </p:nvSpPr>
        <p:spPr/>
        <p:txBody>
          <a:bodyPr/>
          <a:lstStyle/>
          <a:p>
            <a:r>
              <a:rPr lang="en-GB" dirty="0"/>
              <a:t>Go to </a:t>
            </a:r>
            <a:r>
              <a:rPr lang="en-GB"/>
              <a:t>Mentimeter</a:t>
            </a:r>
          </a:p>
        </p:txBody>
      </p:sp>
      <p:sp>
        <p:nvSpPr>
          <p:cNvPr id="5" name="Text Placeholder 4">
            <a:extLst>
              <a:ext uri="{FF2B5EF4-FFF2-40B4-BE49-F238E27FC236}">
                <a16:creationId xmlns:a16="http://schemas.microsoft.com/office/drawing/2014/main" id="{C2FA0D2E-DC73-2F61-C8F6-579A6B00CC52}"/>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579750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Summary</a:t>
            </a:r>
          </a:p>
        </p:txBody>
      </p:sp>
      <p:sp>
        <p:nvSpPr>
          <p:cNvPr id="3" name="Content Placeholder 2"/>
          <p:cNvSpPr>
            <a:spLocks noGrp="1"/>
          </p:cNvSpPr>
          <p:nvPr>
            <p:ph idx="1"/>
          </p:nvPr>
        </p:nvSpPr>
        <p:spPr>
          <a:xfrm>
            <a:off x="304800" y="1270000"/>
            <a:ext cx="8600660" cy="5386457"/>
          </a:xfrm>
        </p:spPr>
        <p:txBody>
          <a:bodyPr/>
          <a:lstStyle/>
          <a:p>
            <a:r>
              <a:rPr lang="en-GB" sz="2800" dirty="0"/>
              <a:t>Choices need to be made that determine trade-off between resolution/contrast and noise.</a:t>
            </a:r>
          </a:p>
          <a:p>
            <a:r>
              <a:rPr lang="en-GB" sz="2800" dirty="0"/>
              <a:t>Iterative algorithms allow incorporation of</a:t>
            </a:r>
          </a:p>
          <a:p>
            <a:pPr lvl="1"/>
            <a:r>
              <a:rPr lang="en-GB" sz="2400" dirty="0"/>
              <a:t>Accurate system model</a:t>
            </a:r>
          </a:p>
          <a:p>
            <a:pPr lvl="1"/>
            <a:r>
              <a:rPr lang="en-GB" sz="2400" dirty="0"/>
              <a:t>Noise model</a:t>
            </a:r>
          </a:p>
          <a:p>
            <a:endParaRPr lang="en-GB" sz="2800" dirty="0"/>
          </a:p>
        </p:txBody>
      </p:sp>
      <p:graphicFrame>
        <p:nvGraphicFramePr>
          <p:cNvPr id="4" name="Table 4">
            <a:extLst>
              <a:ext uri="{FF2B5EF4-FFF2-40B4-BE49-F238E27FC236}">
                <a16:creationId xmlns:a16="http://schemas.microsoft.com/office/drawing/2014/main" id="{A950F104-4959-6C9E-D433-CB69E46CE819}"/>
              </a:ext>
            </a:extLst>
          </p:cNvPr>
          <p:cNvGraphicFramePr>
            <a:graphicFrameLocks noGrp="1"/>
          </p:cNvGraphicFramePr>
          <p:nvPr>
            <p:extLst>
              <p:ext uri="{D42A27DB-BD31-4B8C-83A1-F6EECF244321}">
                <p14:modId xmlns:p14="http://schemas.microsoft.com/office/powerpoint/2010/main" val="501318537"/>
              </p:ext>
            </p:extLst>
          </p:nvPr>
        </p:nvGraphicFramePr>
        <p:xfrm>
          <a:off x="1234750" y="3781814"/>
          <a:ext cx="6938865" cy="2651760"/>
        </p:xfrm>
        <a:graphic>
          <a:graphicData uri="http://schemas.openxmlformats.org/drawingml/2006/table">
            <a:tbl>
              <a:tblPr firstRow="1" bandRow="1">
                <a:tableStyleId>{21E4AEA4-8DFA-4A89-87EB-49C32662AFE0}</a:tableStyleId>
              </a:tblPr>
              <a:tblGrid>
                <a:gridCol w="2853432">
                  <a:extLst>
                    <a:ext uri="{9D8B030D-6E8A-4147-A177-3AD203B41FA5}">
                      <a16:colId xmlns:a16="http://schemas.microsoft.com/office/drawing/2014/main" val="4188623492"/>
                    </a:ext>
                  </a:extLst>
                </a:gridCol>
                <a:gridCol w="2107345">
                  <a:extLst>
                    <a:ext uri="{9D8B030D-6E8A-4147-A177-3AD203B41FA5}">
                      <a16:colId xmlns:a16="http://schemas.microsoft.com/office/drawing/2014/main" val="13698796"/>
                    </a:ext>
                  </a:extLst>
                </a:gridCol>
                <a:gridCol w="1978088">
                  <a:extLst>
                    <a:ext uri="{9D8B030D-6E8A-4147-A177-3AD203B41FA5}">
                      <a16:colId xmlns:a16="http://schemas.microsoft.com/office/drawing/2014/main" val="2508273591"/>
                    </a:ext>
                  </a:extLst>
                </a:gridCol>
              </a:tblGrid>
              <a:tr h="370840">
                <a:tc>
                  <a:txBody>
                    <a:bodyPr/>
                    <a:lstStyle/>
                    <a:p>
                      <a:endParaRPr lang="en-GB" sz="2400" dirty="0"/>
                    </a:p>
                  </a:txBody>
                  <a:tcPr/>
                </a:tc>
                <a:tc>
                  <a:txBody>
                    <a:bodyPr/>
                    <a:lstStyle/>
                    <a:p>
                      <a:pPr algn="ctr"/>
                      <a:r>
                        <a:rPr lang="en-GB" sz="2400" dirty="0"/>
                        <a:t>Analytic</a:t>
                      </a:r>
                    </a:p>
                  </a:txBody>
                  <a:tcPr/>
                </a:tc>
                <a:tc>
                  <a:txBody>
                    <a:bodyPr/>
                    <a:lstStyle/>
                    <a:p>
                      <a:pPr algn="ctr"/>
                      <a:r>
                        <a:rPr lang="en-GB" sz="2400" dirty="0"/>
                        <a:t>Iterative</a:t>
                      </a:r>
                    </a:p>
                  </a:txBody>
                  <a:tcPr/>
                </a:tc>
                <a:extLst>
                  <a:ext uri="{0D108BD9-81ED-4DB2-BD59-A6C34878D82A}">
                    <a16:rowId xmlns:a16="http://schemas.microsoft.com/office/drawing/2014/main" val="3189606454"/>
                  </a:ext>
                </a:extLst>
              </a:tr>
              <a:tr h="370840">
                <a:tc>
                  <a:txBody>
                    <a:bodyPr/>
                    <a:lstStyle/>
                    <a:p>
                      <a:r>
                        <a:rPr lang="en-GB" sz="2400" dirty="0"/>
                        <a:t>Speed</a:t>
                      </a:r>
                    </a:p>
                  </a:txBody>
                  <a:tcPr/>
                </a:tc>
                <a:tc>
                  <a:txBody>
                    <a:bodyPr/>
                    <a:lstStyle/>
                    <a:p>
                      <a:pPr algn="ctr"/>
                      <a:r>
                        <a:rPr lang="en-GB" sz="2400" dirty="0"/>
                        <a:t>😀</a:t>
                      </a:r>
                    </a:p>
                  </a:txBody>
                  <a:tcPr/>
                </a:tc>
                <a:tc>
                  <a:txBody>
                    <a:bodyPr/>
                    <a:lstStyle/>
                    <a:p>
                      <a:pPr algn="ctr"/>
                      <a:r>
                        <a:rPr lang="en-GB" sz="2400" dirty="0"/>
                        <a:t>😢</a:t>
                      </a:r>
                    </a:p>
                  </a:txBody>
                  <a:tcPr/>
                </a:tc>
                <a:extLst>
                  <a:ext uri="{0D108BD9-81ED-4DB2-BD59-A6C34878D82A}">
                    <a16:rowId xmlns:a16="http://schemas.microsoft.com/office/drawing/2014/main" val="3118061784"/>
                  </a:ext>
                </a:extLst>
              </a:tr>
              <a:tr h="370840">
                <a:tc>
                  <a:txBody>
                    <a:bodyPr/>
                    <a:lstStyle/>
                    <a:p>
                      <a:r>
                        <a:rPr lang="en-GB" sz="2400" dirty="0"/>
                        <a:t>Predictable performance</a:t>
                      </a:r>
                    </a:p>
                  </a:txBody>
                  <a:tcPr/>
                </a:tc>
                <a:tc>
                  <a:txBody>
                    <a:bodyPr/>
                    <a:lstStyle/>
                    <a:p>
                      <a:pPr algn="ctr"/>
                      <a:r>
                        <a:rPr lang="en-GB" sz="2400" dirty="0"/>
                        <a:t>😀</a:t>
                      </a:r>
                    </a:p>
                  </a:txBody>
                  <a:tcPr/>
                </a:tc>
                <a:tc>
                  <a:txBody>
                    <a:bodyPr/>
                    <a:lstStyle/>
                    <a:p>
                      <a:pPr algn="ctr"/>
                      <a:r>
                        <a:rPr lang="en-GB" sz="2400" dirty="0"/>
                        <a:t>😢</a:t>
                      </a:r>
                    </a:p>
                  </a:txBody>
                  <a:tcPr/>
                </a:tc>
                <a:extLst>
                  <a:ext uri="{0D108BD9-81ED-4DB2-BD59-A6C34878D82A}">
                    <a16:rowId xmlns:a16="http://schemas.microsoft.com/office/drawing/2014/main" val="1231708204"/>
                  </a:ext>
                </a:extLst>
              </a:tr>
              <a:tr h="370840">
                <a:tc>
                  <a:txBody>
                    <a:bodyPr/>
                    <a:lstStyle/>
                    <a:p>
                      <a:r>
                        <a:rPr lang="en-GB" sz="2400" dirty="0"/>
                        <a:t>Flexibility</a:t>
                      </a:r>
                    </a:p>
                  </a:txBody>
                  <a:tcPr/>
                </a:tc>
                <a:tc>
                  <a:txBody>
                    <a:bodyPr/>
                    <a:lstStyle/>
                    <a:p>
                      <a:pPr algn="ctr"/>
                      <a:r>
                        <a:rPr lang="en-GB" sz="2400" dirty="0"/>
                        <a:t>😢</a:t>
                      </a:r>
                    </a:p>
                  </a:txBody>
                  <a:tcPr/>
                </a:tc>
                <a:tc>
                  <a:txBody>
                    <a:bodyPr/>
                    <a:lstStyle/>
                    <a:p>
                      <a:pPr algn="ctr"/>
                      <a:r>
                        <a:rPr lang="en-GB" sz="2400" dirty="0"/>
                        <a:t>😀</a:t>
                      </a:r>
                    </a:p>
                  </a:txBody>
                  <a:tcPr/>
                </a:tc>
                <a:extLst>
                  <a:ext uri="{0D108BD9-81ED-4DB2-BD59-A6C34878D82A}">
                    <a16:rowId xmlns:a16="http://schemas.microsoft.com/office/drawing/2014/main" val="3564901735"/>
                  </a:ext>
                </a:extLst>
              </a:tr>
              <a:tr h="370840">
                <a:tc>
                  <a:txBody>
                    <a:bodyPr/>
                    <a:lstStyle/>
                    <a:p>
                      <a:r>
                        <a:rPr lang="en-GB" sz="2400" dirty="0"/>
                        <a:t>SNR/detectability</a:t>
                      </a:r>
                    </a:p>
                  </a:txBody>
                  <a:tcPr/>
                </a:tc>
                <a:tc>
                  <a:txBody>
                    <a:bodyPr/>
                    <a:lstStyle/>
                    <a:p>
                      <a:pPr algn="ctr"/>
                      <a:r>
                        <a:rPr lang="en-GB" sz="2400" dirty="0"/>
                        <a:t>😢</a:t>
                      </a:r>
                    </a:p>
                  </a:txBody>
                  <a:tcPr/>
                </a:tc>
                <a:tc>
                  <a:txBody>
                    <a:bodyPr/>
                    <a:lstStyle/>
                    <a:p>
                      <a:pPr algn="ctr"/>
                      <a:r>
                        <a:rPr lang="en-GB" sz="2400" dirty="0"/>
                        <a:t>😀</a:t>
                      </a:r>
                    </a:p>
                  </a:txBody>
                  <a:tcPr/>
                </a:tc>
                <a:extLst>
                  <a:ext uri="{0D108BD9-81ED-4DB2-BD59-A6C34878D82A}">
                    <a16:rowId xmlns:a16="http://schemas.microsoft.com/office/drawing/2014/main" val="2269034998"/>
                  </a:ext>
                </a:extLst>
              </a:tr>
            </a:tbl>
          </a:graphicData>
        </a:graphic>
      </p:graphicFrame>
    </p:spTree>
    <p:extLst>
      <p:ext uri="{BB962C8B-B14F-4D97-AF65-F5344CB8AC3E}">
        <p14:creationId xmlns:p14="http://schemas.microsoft.com/office/powerpoint/2010/main" val="177188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A06E8AF-0DB8-2261-E4D6-B4DCA3DCE8FF}"/>
              </a:ext>
            </a:extLst>
          </p:cNvPr>
          <p:cNvPicPr>
            <a:picLocks noChangeAspect="1"/>
          </p:cNvPicPr>
          <p:nvPr/>
        </p:nvPicPr>
        <p:blipFill>
          <a:blip r:embed="rId2"/>
          <a:stretch>
            <a:fillRect/>
          </a:stretch>
        </p:blipFill>
        <p:spPr>
          <a:xfrm>
            <a:off x="0" y="-17919"/>
            <a:ext cx="9585064" cy="6590567"/>
          </a:xfrm>
          <a:prstGeom prst="rect">
            <a:avLst/>
          </a:prstGeom>
        </p:spPr>
      </p:pic>
      <p:grpSp>
        <p:nvGrpSpPr>
          <p:cNvPr id="8" name="Group 7">
            <a:extLst>
              <a:ext uri="{FF2B5EF4-FFF2-40B4-BE49-F238E27FC236}">
                <a16:creationId xmlns:a16="http://schemas.microsoft.com/office/drawing/2014/main" id="{5E4843CE-9748-FA6D-BEDA-DF70F6699261}"/>
              </a:ext>
            </a:extLst>
          </p:cNvPr>
          <p:cNvGrpSpPr/>
          <p:nvPr/>
        </p:nvGrpSpPr>
        <p:grpSpPr>
          <a:xfrm>
            <a:off x="3715624" y="2358106"/>
            <a:ext cx="1516680" cy="945720"/>
            <a:chOff x="3715624" y="2358106"/>
            <a:chExt cx="1516680" cy="945720"/>
          </a:xfrm>
        </p:grpSpPr>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178A748D-264C-CF28-7390-1AC8DF3205D5}"/>
                    </a:ext>
                  </a:extLst>
                </p14:cNvPr>
                <p14:cNvContentPartPr/>
                <p14:nvPr/>
              </p14:nvContentPartPr>
              <p14:xfrm>
                <a:off x="4513384" y="2863991"/>
                <a:ext cx="360" cy="360"/>
              </p14:xfrm>
            </p:contentPart>
          </mc:Choice>
          <mc:Fallback xmlns="">
            <p:pic>
              <p:nvPicPr>
                <p:cNvPr id="6" name="Ink 5">
                  <a:extLst>
                    <a:ext uri="{FF2B5EF4-FFF2-40B4-BE49-F238E27FC236}">
                      <a16:creationId xmlns:a16="http://schemas.microsoft.com/office/drawing/2014/main" id="{178A748D-264C-CF28-7390-1AC8DF3205D5}"/>
                    </a:ext>
                  </a:extLst>
                </p:cNvPr>
                <p:cNvPicPr/>
                <p:nvPr/>
              </p:nvPicPr>
              <p:blipFill>
                <a:blip r:embed="rId4"/>
                <a:stretch>
                  <a:fillRect/>
                </a:stretch>
              </p:blipFill>
              <p:spPr>
                <a:xfrm>
                  <a:off x="4504744" y="2855351"/>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F6774CFA-2D2F-A49E-49D0-08705CE03E7C}"/>
                    </a:ext>
                  </a:extLst>
                </p14:cNvPr>
                <p14:cNvContentPartPr/>
                <p14:nvPr/>
              </p14:nvContentPartPr>
              <p14:xfrm>
                <a:off x="3715624" y="2358106"/>
                <a:ext cx="1516680" cy="945720"/>
              </p14:xfrm>
            </p:contentPart>
          </mc:Choice>
          <mc:Fallback xmlns="">
            <p:pic>
              <p:nvPicPr>
                <p:cNvPr id="7" name="Ink 6">
                  <a:extLst>
                    <a:ext uri="{FF2B5EF4-FFF2-40B4-BE49-F238E27FC236}">
                      <a16:creationId xmlns:a16="http://schemas.microsoft.com/office/drawing/2014/main" id="{F6774CFA-2D2F-A49E-49D0-08705CE03E7C}"/>
                    </a:ext>
                  </a:extLst>
                </p:cNvPr>
                <p:cNvPicPr/>
                <p:nvPr/>
              </p:nvPicPr>
              <p:blipFill>
                <a:blip r:embed="rId6"/>
                <a:stretch>
                  <a:fillRect/>
                </a:stretch>
              </p:blipFill>
              <p:spPr>
                <a:xfrm>
                  <a:off x="3706624" y="2349466"/>
                  <a:ext cx="1534320" cy="96336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7">
            <p14:nvContentPartPr>
              <p14:cNvPr id="9" name="Ink 8">
                <a:extLst>
                  <a:ext uri="{FF2B5EF4-FFF2-40B4-BE49-F238E27FC236}">
                    <a16:creationId xmlns:a16="http://schemas.microsoft.com/office/drawing/2014/main" id="{D37549DA-B387-C543-C694-176F56A63D53}"/>
                  </a:ext>
                </a:extLst>
              </p14:cNvPr>
              <p14:cNvContentPartPr/>
              <p14:nvPr/>
            </p14:nvContentPartPr>
            <p14:xfrm>
              <a:off x="4151224" y="3616306"/>
              <a:ext cx="2639160" cy="687240"/>
            </p14:xfrm>
          </p:contentPart>
        </mc:Choice>
        <mc:Fallback xmlns="">
          <p:pic>
            <p:nvPicPr>
              <p:cNvPr id="9" name="Ink 8">
                <a:extLst>
                  <a:ext uri="{FF2B5EF4-FFF2-40B4-BE49-F238E27FC236}">
                    <a16:creationId xmlns:a16="http://schemas.microsoft.com/office/drawing/2014/main" id="{D37549DA-B387-C543-C694-176F56A63D53}"/>
                  </a:ext>
                </a:extLst>
              </p:cNvPr>
              <p:cNvPicPr/>
              <p:nvPr/>
            </p:nvPicPr>
            <p:blipFill>
              <a:blip r:embed="rId8"/>
              <a:stretch>
                <a:fillRect/>
              </a:stretch>
            </p:blipFill>
            <p:spPr>
              <a:xfrm>
                <a:off x="4142584" y="3607666"/>
                <a:ext cx="2656800" cy="70488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0" name="Ink 9">
                <a:extLst>
                  <a:ext uri="{FF2B5EF4-FFF2-40B4-BE49-F238E27FC236}">
                    <a16:creationId xmlns:a16="http://schemas.microsoft.com/office/drawing/2014/main" id="{FBFA104E-FF1D-22D1-69A5-F7B51672C262}"/>
                  </a:ext>
                </a:extLst>
              </p14:cNvPr>
              <p14:cNvContentPartPr/>
              <p14:nvPr/>
            </p14:nvContentPartPr>
            <p14:xfrm>
              <a:off x="1773064" y="5027506"/>
              <a:ext cx="3414960" cy="1022760"/>
            </p14:xfrm>
          </p:contentPart>
        </mc:Choice>
        <mc:Fallback xmlns="">
          <p:pic>
            <p:nvPicPr>
              <p:cNvPr id="10" name="Ink 9">
                <a:extLst>
                  <a:ext uri="{FF2B5EF4-FFF2-40B4-BE49-F238E27FC236}">
                    <a16:creationId xmlns:a16="http://schemas.microsoft.com/office/drawing/2014/main" id="{FBFA104E-FF1D-22D1-69A5-F7B51672C262}"/>
                  </a:ext>
                </a:extLst>
              </p:cNvPr>
              <p:cNvPicPr/>
              <p:nvPr/>
            </p:nvPicPr>
            <p:blipFill>
              <a:blip r:embed="rId10"/>
              <a:stretch>
                <a:fillRect/>
              </a:stretch>
            </p:blipFill>
            <p:spPr>
              <a:xfrm>
                <a:off x="1764424" y="5018506"/>
                <a:ext cx="3432600" cy="1040400"/>
              </a:xfrm>
              <a:prstGeom prst="rect">
                <a:avLst/>
              </a:prstGeom>
            </p:spPr>
          </p:pic>
        </mc:Fallback>
      </mc:AlternateContent>
    </p:spTree>
    <p:extLst>
      <p:ext uri="{BB962C8B-B14F-4D97-AF65-F5344CB8AC3E}">
        <p14:creationId xmlns:p14="http://schemas.microsoft.com/office/powerpoint/2010/main" val="3368003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457200" y="4725707"/>
            <a:ext cx="8382344" cy="1938992"/>
          </a:xfrm>
          <a:prstGeom prst="rect">
            <a:avLst/>
          </a:prstGeom>
          <a:noFill/>
        </p:spPr>
        <p:txBody>
          <a:bodyPr wrap="square" rtlCol="0">
            <a:spAutoFit/>
          </a:bodyPr>
          <a:lstStyle/>
          <a:p>
            <a:pPr marL="285750" indent="-285750">
              <a:buFont typeface="Arial" panose="020B0604020202020204" pitchFamily="34" charset="0"/>
              <a:buChar char="•"/>
            </a:pPr>
            <a:r>
              <a:rPr lang="en-GB" sz="2000"/>
              <a:t>For each detected event, the emission occurred on a </a:t>
            </a:r>
            <a:r>
              <a:rPr lang="en-GB" sz="2000" b="1" i="1"/>
              <a:t>Line Of Response </a:t>
            </a:r>
            <a:r>
              <a:rPr lang="en-GB" sz="2000"/>
              <a:t>(LOR)</a:t>
            </a:r>
          </a:p>
          <a:p>
            <a:pPr marL="285750" indent="-285750">
              <a:buFont typeface="Arial" panose="020B0604020202020204" pitchFamily="34" charset="0"/>
              <a:buChar char="•"/>
            </a:pPr>
            <a:r>
              <a:rPr lang="en-GB" sz="2000"/>
              <a:t>The mean number of detected events will therefore be proportional to the accumulated activity on that LOR</a:t>
            </a:r>
          </a:p>
          <a:p>
            <a:pPr marL="285750" indent="-285750">
              <a:buFont typeface="Arial" panose="020B0604020202020204" pitchFamily="34" charset="0"/>
              <a:buChar char="•"/>
            </a:pPr>
            <a:r>
              <a:rPr lang="en-GB" sz="2000"/>
              <a:t>Hence, the (mean of the) data are (proportional to) </a:t>
            </a:r>
            <a:r>
              <a:rPr lang="en-GB" sz="2000" b="1" i="1"/>
              <a:t>line-integrals through the activity image</a:t>
            </a:r>
            <a:r>
              <a:rPr lang="en-GB" sz="2000"/>
              <a:t>.</a:t>
            </a:r>
          </a:p>
        </p:txBody>
      </p:sp>
      <p:sp>
        <p:nvSpPr>
          <p:cNvPr id="3" name="Title 2"/>
          <p:cNvSpPr>
            <a:spLocks noGrp="1"/>
          </p:cNvSpPr>
          <p:nvPr>
            <p:ph type="title"/>
          </p:nvPr>
        </p:nvSpPr>
        <p:spPr/>
        <p:txBody>
          <a:bodyPr/>
          <a:lstStyle/>
          <a:p>
            <a:r>
              <a:rPr lang="en-GB" dirty="0"/>
              <a:t>What are the data? </a:t>
            </a:r>
            <a:br>
              <a:rPr lang="en-GB" dirty="0"/>
            </a:br>
            <a:r>
              <a:rPr lang="en-GB" dirty="0"/>
              <a:t>First approximation: projections</a:t>
            </a:r>
          </a:p>
        </p:txBody>
      </p:sp>
      <p:grpSp>
        <p:nvGrpSpPr>
          <p:cNvPr id="2" name="Group 1">
            <a:extLst>
              <a:ext uri="{FF2B5EF4-FFF2-40B4-BE49-F238E27FC236}">
                <a16:creationId xmlns:a16="http://schemas.microsoft.com/office/drawing/2014/main" id="{740A8ACC-94C4-163C-9FEE-093B9143B3BF}"/>
              </a:ext>
            </a:extLst>
          </p:cNvPr>
          <p:cNvGrpSpPr/>
          <p:nvPr/>
        </p:nvGrpSpPr>
        <p:grpSpPr>
          <a:xfrm>
            <a:off x="3263539" y="1732734"/>
            <a:ext cx="2440643" cy="2384982"/>
            <a:chOff x="5802344" y="1798418"/>
            <a:chExt cx="2440643" cy="2384982"/>
          </a:xfrm>
        </p:grpSpPr>
        <p:grpSp>
          <p:nvGrpSpPr>
            <p:cNvPr id="5" name="Group 4" descr="representation of PET scanner"/>
            <p:cNvGrpSpPr/>
            <p:nvPr/>
          </p:nvGrpSpPr>
          <p:grpSpPr>
            <a:xfrm>
              <a:off x="5802344" y="1798418"/>
              <a:ext cx="2440643" cy="2384982"/>
              <a:chOff x="5802344" y="1798418"/>
              <a:chExt cx="2440643" cy="2384982"/>
            </a:xfrm>
          </p:grpSpPr>
          <p:grpSp>
            <p:nvGrpSpPr>
              <p:cNvPr id="86" name="Group 18"/>
              <p:cNvGrpSpPr>
                <a:grpSpLocks/>
              </p:cNvGrpSpPr>
              <p:nvPr/>
            </p:nvGrpSpPr>
            <p:grpSpPr bwMode="auto">
              <a:xfrm>
                <a:off x="5814520" y="1798418"/>
                <a:ext cx="2424408" cy="2384982"/>
                <a:chOff x="389" y="1918"/>
                <a:chExt cx="1792" cy="1726"/>
              </a:xfrm>
              <a:solidFill>
                <a:srgbClr val="FF00FF"/>
              </a:solidFill>
            </p:grpSpPr>
            <p:grpSp>
              <p:nvGrpSpPr>
                <p:cNvPr id="113" name="Group 19"/>
                <p:cNvGrpSpPr>
                  <a:grpSpLocks/>
                </p:cNvGrpSpPr>
                <p:nvPr/>
              </p:nvGrpSpPr>
              <p:grpSpPr bwMode="auto">
                <a:xfrm>
                  <a:off x="389" y="1918"/>
                  <a:ext cx="1792" cy="1726"/>
                  <a:chOff x="389" y="1918"/>
                  <a:chExt cx="1792" cy="1726"/>
                </a:xfrm>
                <a:grpFill/>
              </p:grpSpPr>
              <p:sp>
                <p:nvSpPr>
                  <p:cNvPr id="122" name="Oval 20"/>
                  <p:cNvSpPr>
                    <a:spLocks noChangeArrowheads="1"/>
                  </p:cNvSpPr>
                  <p:nvPr/>
                </p:nvSpPr>
                <p:spPr bwMode="auto">
                  <a:xfrm>
                    <a:off x="394" y="1928"/>
                    <a:ext cx="1782" cy="1711"/>
                  </a:xfrm>
                  <a:prstGeom prst="ellipse">
                    <a:avLst/>
                  </a:prstGeom>
                  <a:grp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 name="Oval 21"/>
                  <p:cNvSpPr>
                    <a:spLocks noChangeArrowheads="1"/>
                  </p:cNvSpPr>
                  <p:nvPr/>
                </p:nvSpPr>
                <p:spPr bwMode="auto">
                  <a:xfrm>
                    <a:off x="389" y="1924"/>
                    <a:ext cx="1792" cy="1720"/>
                  </a:xfrm>
                  <a:prstGeom prst="ellips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 name="Line 22"/>
                  <p:cNvSpPr>
                    <a:spLocks noChangeShapeType="1"/>
                  </p:cNvSpPr>
                  <p:nvPr/>
                </p:nvSpPr>
                <p:spPr bwMode="auto">
                  <a:xfrm>
                    <a:off x="1280" y="1918"/>
                    <a:ext cx="0" cy="172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nvGrpSpPr>
                <p:cNvPr id="114" name="Group 23"/>
                <p:cNvGrpSpPr>
                  <a:grpSpLocks/>
                </p:cNvGrpSpPr>
                <p:nvPr/>
              </p:nvGrpSpPr>
              <p:grpSpPr bwMode="auto">
                <a:xfrm>
                  <a:off x="389" y="2175"/>
                  <a:ext cx="1792" cy="1193"/>
                  <a:chOff x="389" y="2175"/>
                  <a:chExt cx="1792" cy="1193"/>
                </a:xfrm>
                <a:grpFill/>
              </p:grpSpPr>
              <p:sp>
                <p:nvSpPr>
                  <p:cNvPr id="117" name="Line 24"/>
                  <p:cNvSpPr>
                    <a:spLocks noChangeShapeType="1"/>
                  </p:cNvSpPr>
                  <p:nvPr/>
                </p:nvSpPr>
                <p:spPr bwMode="auto">
                  <a:xfrm>
                    <a:off x="389" y="2781"/>
                    <a:ext cx="1792" cy="0"/>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8" name="Line 25"/>
                  <p:cNvSpPr>
                    <a:spLocks noChangeShapeType="1"/>
                  </p:cNvSpPr>
                  <p:nvPr/>
                </p:nvSpPr>
                <p:spPr bwMode="auto">
                  <a:xfrm flipH="1">
                    <a:off x="607" y="2175"/>
                    <a:ext cx="1343" cy="1187"/>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9" name="Line 26"/>
                  <p:cNvSpPr>
                    <a:spLocks noChangeShapeType="1"/>
                  </p:cNvSpPr>
                  <p:nvPr/>
                </p:nvSpPr>
                <p:spPr bwMode="auto">
                  <a:xfrm>
                    <a:off x="630" y="2212"/>
                    <a:ext cx="1330" cy="115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0" name="Line 27"/>
                  <p:cNvSpPr>
                    <a:spLocks noChangeShapeType="1"/>
                  </p:cNvSpPr>
                  <p:nvPr/>
                </p:nvSpPr>
                <p:spPr bwMode="auto">
                  <a:xfrm flipH="1">
                    <a:off x="429" y="2470"/>
                    <a:ext cx="1705" cy="60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8"/>
                  <p:cNvSpPr>
                    <a:spLocks noChangeShapeType="1"/>
                  </p:cNvSpPr>
                  <p:nvPr/>
                </p:nvSpPr>
                <p:spPr bwMode="auto">
                  <a:xfrm>
                    <a:off x="445" y="2501"/>
                    <a:ext cx="1680" cy="566"/>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115" name="Line 29"/>
                <p:cNvSpPr>
                  <a:spLocks noChangeShapeType="1"/>
                </p:cNvSpPr>
                <p:nvPr/>
              </p:nvSpPr>
              <p:spPr bwMode="auto">
                <a:xfrm>
                  <a:off x="933" y="1998"/>
                  <a:ext cx="697" cy="1578"/>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6" name="Line 30"/>
                <p:cNvSpPr>
                  <a:spLocks noChangeShapeType="1"/>
                </p:cNvSpPr>
                <p:nvPr/>
              </p:nvSpPr>
              <p:spPr bwMode="auto">
                <a:xfrm flipH="1">
                  <a:off x="911" y="1985"/>
                  <a:ext cx="731" cy="1579"/>
                </a:xfrm>
                <a:prstGeom prst="line">
                  <a:avLst/>
                </a:prstGeom>
                <a:grpFill/>
                <a:ln w="25400">
                  <a:solidFill>
                    <a:srgbClr val="000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87" name="Line 31"/>
              <p:cNvSpPr>
                <a:spLocks noChangeShapeType="1"/>
              </p:cNvSpPr>
              <p:nvPr/>
            </p:nvSpPr>
            <p:spPr bwMode="auto">
              <a:xfrm>
                <a:off x="6311037" y="2036087"/>
                <a:ext cx="1423257" cy="19262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8" name="Line 32"/>
              <p:cNvSpPr>
                <a:spLocks noChangeShapeType="1"/>
              </p:cNvSpPr>
              <p:nvPr/>
            </p:nvSpPr>
            <p:spPr bwMode="auto">
              <a:xfrm flipH="1">
                <a:off x="6279920" y="2026415"/>
                <a:ext cx="1466550" cy="19276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9" name="Line 33"/>
              <p:cNvSpPr>
                <a:spLocks noChangeShapeType="1"/>
              </p:cNvSpPr>
              <p:nvPr/>
            </p:nvSpPr>
            <p:spPr bwMode="auto">
              <a:xfrm>
                <a:off x="6791318" y="1841254"/>
                <a:ext cx="464047"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0" name="Line 34"/>
              <p:cNvSpPr>
                <a:spLocks noChangeShapeType="1"/>
              </p:cNvSpPr>
              <p:nvPr/>
            </p:nvSpPr>
            <p:spPr bwMode="auto">
              <a:xfrm flipH="1">
                <a:off x="6769672" y="1841254"/>
                <a:ext cx="507340" cy="2307601"/>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1" name="Line 35"/>
              <p:cNvSpPr>
                <a:spLocks noChangeShapeType="1"/>
              </p:cNvSpPr>
              <p:nvPr/>
            </p:nvSpPr>
            <p:spPr bwMode="auto">
              <a:xfrm flipV="1">
                <a:off x="5994457" y="2317974"/>
                <a:ext cx="2046947" cy="132790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2" name="Line 36"/>
              <p:cNvSpPr>
                <a:spLocks noChangeShapeType="1"/>
              </p:cNvSpPr>
              <p:nvPr/>
            </p:nvSpPr>
            <p:spPr bwMode="auto">
              <a:xfrm flipH="1" flipV="1">
                <a:off x="5963340" y="2352519"/>
                <a:ext cx="2143003" cy="127678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3" name="Line 37"/>
              <p:cNvSpPr>
                <a:spLocks noChangeShapeType="1"/>
              </p:cNvSpPr>
              <p:nvPr/>
            </p:nvSpPr>
            <p:spPr bwMode="auto">
              <a:xfrm>
                <a:off x="5832108" y="2789167"/>
                <a:ext cx="2381115"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4" name="Line 38"/>
              <p:cNvSpPr>
                <a:spLocks noChangeShapeType="1"/>
              </p:cNvSpPr>
              <p:nvPr/>
            </p:nvSpPr>
            <p:spPr bwMode="auto">
              <a:xfrm flipH="1">
                <a:off x="5810461" y="2789167"/>
                <a:ext cx="2424408" cy="402103"/>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5" name="Line 39"/>
              <p:cNvSpPr>
                <a:spLocks noChangeShapeType="1"/>
              </p:cNvSpPr>
              <p:nvPr/>
            </p:nvSpPr>
            <p:spPr bwMode="auto">
              <a:xfrm flipH="1">
                <a:off x="6887375" y="1806709"/>
                <a:ext cx="270581"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6" name="Line 40"/>
              <p:cNvSpPr>
                <a:spLocks noChangeShapeType="1"/>
              </p:cNvSpPr>
              <p:nvPr/>
            </p:nvSpPr>
            <p:spPr bwMode="auto">
              <a:xfrm>
                <a:off x="6909021" y="1806709"/>
                <a:ext cx="208348" cy="2368400"/>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7" name="Line 41"/>
              <p:cNvSpPr>
                <a:spLocks noChangeShapeType="1"/>
              </p:cNvSpPr>
              <p:nvPr/>
            </p:nvSpPr>
            <p:spPr bwMode="auto">
              <a:xfrm>
                <a:off x="6661439" y="1857835"/>
                <a:ext cx="723805" cy="226614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8" name="Line 42"/>
              <p:cNvSpPr>
                <a:spLocks noChangeShapeType="1"/>
              </p:cNvSpPr>
              <p:nvPr/>
            </p:nvSpPr>
            <p:spPr bwMode="auto">
              <a:xfrm flipH="1">
                <a:off x="6647910" y="1866126"/>
                <a:ext cx="749510" cy="224956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9" name="Line 43"/>
              <p:cNvSpPr>
                <a:spLocks noChangeShapeType="1"/>
              </p:cNvSpPr>
              <p:nvPr/>
            </p:nvSpPr>
            <p:spPr bwMode="auto">
              <a:xfrm>
                <a:off x="6430092" y="1968379"/>
                <a:ext cx="1193263" cy="2069932"/>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0" name="Line 44"/>
              <p:cNvSpPr>
                <a:spLocks noChangeShapeType="1"/>
              </p:cNvSpPr>
              <p:nvPr/>
            </p:nvSpPr>
            <p:spPr bwMode="auto">
              <a:xfrm flipH="1">
                <a:off x="6393564" y="1950416"/>
                <a:ext cx="1235203" cy="207131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1" name="Line 45"/>
              <p:cNvSpPr>
                <a:spLocks noChangeShapeType="1"/>
              </p:cNvSpPr>
              <p:nvPr/>
            </p:nvSpPr>
            <p:spPr bwMode="auto">
              <a:xfrm>
                <a:off x="6225803" y="2112086"/>
                <a:ext cx="1611311" cy="176593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2" name="Line 46"/>
              <p:cNvSpPr>
                <a:spLocks noChangeShapeType="1"/>
              </p:cNvSpPr>
              <p:nvPr/>
            </p:nvSpPr>
            <p:spPr bwMode="auto">
              <a:xfrm>
                <a:off x="6053984" y="2272374"/>
                <a:ext cx="1954949" cy="142739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 name="Line 47"/>
              <p:cNvSpPr>
                <a:spLocks noChangeShapeType="1"/>
              </p:cNvSpPr>
              <p:nvPr/>
            </p:nvSpPr>
            <p:spPr bwMode="auto">
              <a:xfrm flipH="1">
                <a:off x="6032338" y="2255793"/>
                <a:ext cx="1945479" cy="146055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4" name="Line 48"/>
              <p:cNvSpPr>
                <a:spLocks noChangeShapeType="1"/>
              </p:cNvSpPr>
              <p:nvPr/>
            </p:nvSpPr>
            <p:spPr bwMode="auto">
              <a:xfrm>
                <a:off x="5925458" y="2493462"/>
                <a:ext cx="2184944" cy="994894"/>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5" name="Line 49"/>
              <p:cNvSpPr>
                <a:spLocks noChangeShapeType="1"/>
              </p:cNvSpPr>
              <p:nvPr/>
            </p:nvSpPr>
            <p:spPr bwMode="auto">
              <a:xfrm>
                <a:off x="5859166" y="2696586"/>
                <a:ext cx="2336469" cy="596936"/>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6" name="Line 50"/>
              <p:cNvSpPr>
                <a:spLocks noChangeShapeType="1"/>
              </p:cNvSpPr>
              <p:nvPr/>
            </p:nvSpPr>
            <p:spPr bwMode="auto">
              <a:xfrm flipH="1">
                <a:off x="5828049" y="2680005"/>
                <a:ext cx="2372997" cy="62180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7" name="Line 51"/>
              <p:cNvSpPr>
                <a:spLocks noChangeShapeType="1"/>
              </p:cNvSpPr>
              <p:nvPr/>
            </p:nvSpPr>
            <p:spPr bwMode="auto">
              <a:xfrm>
                <a:off x="5823990" y="2891420"/>
                <a:ext cx="2397350" cy="19897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8" name="Line 52"/>
              <p:cNvSpPr>
                <a:spLocks noChangeShapeType="1"/>
              </p:cNvSpPr>
              <p:nvPr/>
            </p:nvSpPr>
            <p:spPr bwMode="auto">
              <a:xfrm flipH="1">
                <a:off x="5802344" y="2899710"/>
                <a:ext cx="2440643" cy="172725"/>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9" name="Line 53"/>
              <p:cNvSpPr>
                <a:spLocks noChangeShapeType="1"/>
              </p:cNvSpPr>
              <p:nvPr/>
            </p:nvSpPr>
            <p:spPr bwMode="auto">
              <a:xfrm flipV="1">
                <a:off x="5944399" y="2428518"/>
                <a:ext cx="2166003" cy="1106819"/>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0" name="Line 54"/>
              <p:cNvSpPr>
                <a:spLocks noChangeShapeType="1"/>
              </p:cNvSpPr>
              <p:nvPr/>
            </p:nvSpPr>
            <p:spPr bwMode="auto">
              <a:xfrm flipH="1">
                <a:off x="6185216" y="2103795"/>
                <a:ext cx="1638369" cy="1774227"/>
              </a:xfrm>
              <a:prstGeom prst="line">
                <a:avLst/>
              </a:prstGeom>
              <a:noFill/>
              <a:ln w="2540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1" name="Oval 55"/>
              <p:cNvSpPr>
                <a:spLocks noChangeArrowheads="1"/>
              </p:cNvSpPr>
              <p:nvPr/>
            </p:nvSpPr>
            <p:spPr bwMode="auto">
              <a:xfrm>
                <a:off x="5966045" y="1957325"/>
                <a:ext cx="2129474" cy="2067168"/>
              </a:xfrm>
              <a:prstGeom prst="ellipse">
                <a:avLst/>
              </a:prstGeom>
              <a:solidFill>
                <a:srgbClr val="FFFFFF"/>
              </a:solidFill>
              <a:ln>
                <a:noFill/>
              </a:ln>
              <a:effectLst/>
              <a:extLst>
                <a:ext uri="{91240B29-F687-4F45-9708-019B960494DF}">
                  <a14:hiddenLine xmlns:a14="http://schemas.microsoft.com/office/drawing/2010/main" w="127000">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2" name="Oval 56"/>
              <p:cNvSpPr>
                <a:spLocks noChangeArrowheads="1"/>
              </p:cNvSpPr>
              <p:nvPr/>
            </p:nvSpPr>
            <p:spPr bwMode="auto">
              <a:xfrm>
                <a:off x="5959281" y="1950416"/>
                <a:ext cx="2144356" cy="2079605"/>
              </a:xfrm>
              <a:prstGeom prst="ellipse">
                <a:avLst/>
              </a:prstGeom>
              <a:noFill/>
              <a:ln w="25400">
                <a:solidFill>
                  <a:srgbClr val="00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sp>
          <p:nvSpPr>
            <p:cNvPr id="5134" name="Oval 14"/>
            <p:cNvSpPr>
              <a:spLocks noChangeArrowheads="1"/>
            </p:cNvSpPr>
            <p:nvPr/>
          </p:nvSpPr>
          <p:spPr bwMode="auto">
            <a:xfrm>
              <a:off x="6285833" y="2577599"/>
              <a:ext cx="1363729" cy="1019766"/>
            </a:xfrm>
            <a:prstGeom prst="ellipse">
              <a:avLst/>
            </a:prstGeom>
            <a:noFill/>
            <a:ln w="12700">
              <a:solidFill>
                <a:schemeClr val="bg2"/>
              </a:solidFill>
              <a:round/>
              <a:headEnd/>
              <a:tailEnd/>
            </a:ln>
            <a:effectLst/>
          </p:spPr>
          <p:txBody>
            <a:bodyPr wrap="none" anchor="ctr"/>
            <a:lstStyle/>
            <a:p>
              <a:endParaRPr lang="en-GB"/>
            </a:p>
          </p:txBody>
        </p:sp>
        <p:sp>
          <p:nvSpPr>
            <p:cNvPr id="5137" name="Line 17"/>
            <p:cNvSpPr>
              <a:spLocks noChangeShapeType="1"/>
            </p:cNvSpPr>
            <p:nvPr/>
          </p:nvSpPr>
          <p:spPr bwMode="auto">
            <a:xfrm flipH="1">
              <a:off x="6789741" y="2566785"/>
              <a:ext cx="1151322" cy="1377958"/>
            </a:xfrm>
            <a:prstGeom prst="line">
              <a:avLst/>
            </a:prstGeom>
            <a:noFill/>
            <a:ln w="28575">
              <a:solidFill>
                <a:schemeClr val="tx1"/>
              </a:solidFill>
              <a:round/>
              <a:headEnd type="triangle" w="med" len="med"/>
              <a:tailEnd type="triangle" w="med" len="med"/>
            </a:ln>
            <a:effectLst/>
          </p:spPr>
          <p:txBody>
            <a:bodyPr wrap="none" anchor="ctr"/>
            <a:lstStyle/>
            <a:p>
              <a:endParaRPr lang="en-GB"/>
            </a:p>
          </p:txBody>
        </p:sp>
        <p:sp>
          <p:nvSpPr>
            <p:cNvPr id="126" name="Oval 20"/>
            <p:cNvSpPr>
              <a:spLocks noChangeArrowheads="1"/>
            </p:cNvSpPr>
            <p:nvPr/>
          </p:nvSpPr>
          <p:spPr bwMode="auto">
            <a:xfrm>
              <a:off x="7327355" y="3134206"/>
              <a:ext cx="146114" cy="167198"/>
            </a:xfrm>
            <a:prstGeom prst="ellipse">
              <a:avLst/>
            </a:prstGeom>
            <a:solidFill>
              <a:schemeClr val="tx1"/>
            </a:solidFill>
            <a:ln w="12700">
              <a:noFill/>
              <a:round/>
              <a:headEnd/>
              <a:tailEnd/>
            </a:ln>
            <a:effectLst/>
          </p:spPr>
          <p:txBody>
            <a:bodyPr wrap="none" anchor="ctr"/>
            <a:lstStyle/>
            <a:p>
              <a:endParaRPr lang="en-GB"/>
            </a:p>
          </p:txBody>
        </p:sp>
      </p:grpSp>
    </p:spTree>
    <p:extLst>
      <p:ext uri="{BB962C8B-B14F-4D97-AF65-F5344CB8AC3E}">
        <p14:creationId xmlns:p14="http://schemas.microsoft.com/office/powerpoint/2010/main" val="21389456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40322" name="Rectangle 2"/>
          <p:cNvSpPr>
            <a:spLocks noGrp="1" noChangeArrowheads="1"/>
          </p:cNvSpPr>
          <p:nvPr>
            <p:ph type="title"/>
          </p:nvPr>
        </p:nvSpPr>
        <p:spPr/>
        <p:txBody>
          <a:bodyPr/>
          <a:lstStyle/>
          <a:p>
            <a:r>
              <a:rPr lang="en-GB"/>
              <a:t>Projection data (sinogram)</a:t>
            </a:r>
          </a:p>
        </p:txBody>
      </p:sp>
      <p:sp>
        <p:nvSpPr>
          <p:cNvPr id="440323" name="Rectangle 3"/>
          <p:cNvSpPr>
            <a:spLocks noGrp="1" noChangeArrowheads="1"/>
          </p:cNvSpPr>
          <p:nvPr>
            <p:ph type="body" idx="1"/>
          </p:nvPr>
        </p:nvSpPr>
        <p:spPr>
          <a:xfrm>
            <a:off x="413851" y="1289791"/>
            <a:ext cx="7772400" cy="5257800"/>
          </a:xfrm>
        </p:spPr>
        <p:txBody>
          <a:bodyPr/>
          <a:lstStyle/>
          <a:p>
            <a:pPr marL="0" indent="0">
              <a:buNone/>
            </a:pPr>
            <a:r>
              <a:rPr lang="en-GB" sz="2000"/>
              <a:t>Line integrals through the object (X-ray transform)</a:t>
            </a:r>
          </a:p>
        </p:txBody>
      </p:sp>
      <p:grpSp>
        <p:nvGrpSpPr>
          <p:cNvPr id="440342" name="Group 22"/>
          <p:cNvGrpSpPr>
            <a:grpSpLocks noChangeAspect="1"/>
          </p:cNvGrpSpPr>
          <p:nvPr/>
        </p:nvGrpSpPr>
        <p:grpSpPr bwMode="auto">
          <a:xfrm>
            <a:off x="928574" y="1647037"/>
            <a:ext cx="7747695" cy="3070631"/>
            <a:chOff x="960" y="1417"/>
            <a:chExt cx="4249" cy="1684"/>
          </a:xfrm>
        </p:grpSpPr>
        <p:sp>
          <p:nvSpPr>
            <p:cNvPr id="440341" name="AutoShape 21"/>
            <p:cNvSpPr>
              <a:spLocks noChangeAspect="1" noChangeArrowheads="1" noTextEdit="1"/>
            </p:cNvSpPr>
            <p:nvPr/>
          </p:nvSpPr>
          <p:spPr bwMode="auto">
            <a:xfrm>
              <a:off x="960" y="1417"/>
              <a:ext cx="4249" cy="1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grpSp>
          <p:nvGrpSpPr>
            <p:cNvPr id="440543" name="Group 223"/>
            <p:cNvGrpSpPr>
              <a:grpSpLocks/>
            </p:cNvGrpSpPr>
            <p:nvPr/>
          </p:nvGrpSpPr>
          <p:grpSpPr bwMode="auto">
            <a:xfrm>
              <a:off x="960" y="1417"/>
              <a:ext cx="4249" cy="1684"/>
              <a:chOff x="960" y="1417"/>
              <a:chExt cx="4249" cy="1684"/>
            </a:xfrm>
          </p:grpSpPr>
          <p:sp>
            <p:nvSpPr>
              <p:cNvPr id="440343" name="Rectangle 23"/>
              <p:cNvSpPr>
                <a:spLocks noChangeArrowheads="1"/>
              </p:cNvSpPr>
              <p:nvPr/>
            </p:nvSpPr>
            <p:spPr bwMode="auto">
              <a:xfrm>
                <a:off x="960" y="1417"/>
                <a:ext cx="4249" cy="168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344" name="Line 24"/>
              <p:cNvSpPr>
                <a:spLocks noChangeShapeType="1"/>
              </p:cNvSpPr>
              <p:nvPr/>
            </p:nvSpPr>
            <p:spPr bwMode="auto">
              <a:xfrm flipV="1">
                <a:off x="1432"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46" name="Rectangle 26"/>
              <p:cNvSpPr>
                <a:spLocks noChangeArrowheads="1"/>
              </p:cNvSpPr>
              <p:nvPr/>
            </p:nvSpPr>
            <p:spPr bwMode="auto">
              <a:xfrm>
                <a:off x="1451"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347" name="Line 27"/>
              <p:cNvSpPr>
                <a:spLocks noChangeShapeType="1"/>
              </p:cNvSpPr>
              <p:nvPr/>
            </p:nvSpPr>
            <p:spPr bwMode="auto">
              <a:xfrm flipV="1">
                <a:off x="1620"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49" name="Rectangle 29"/>
              <p:cNvSpPr>
                <a:spLocks noChangeArrowheads="1"/>
              </p:cNvSpPr>
              <p:nvPr/>
            </p:nvSpPr>
            <p:spPr bwMode="auto">
              <a:xfrm>
                <a:off x="1639"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350" name="Line 30"/>
              <p:cNvSpPr>
                <a:spLocks noChangeShapeType="1"/>
              </p:cNvSpPr>
              <p:nvPr/>
            </p:nvSpPr>
            <p:spPr bwMode="auto">
              <a:xfrm flipV="1">
                <a:off x="1808"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52" name="Rectangle 32"/>
              <p:cNvSpPr>
                <a:spLocks noChangeArrowheads="1"/>
              </p:cNvSpPr>
              <p:nvPr/>
            </p:nvSpPr>
            <p:spPr bwMode="auto">
              <a:xfrm>
                <a:off x="1826"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353" name="Line 33"/>
              <p:cNvSpPr>
                <a:spLocks noChangeShapeType="1"/>
              </p:cNvSpPr>
              <p:nvPr/>
            </p:nvSpPr>
            <p:spPr bwMode="auto">
              <a:xfrm flipV="1">
                <a:off x="1995"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54" name="Rectangle 34"/>
              <p:cNvSpPr>
                <a:spLocks noChangeArrowheads="1"/>
              </p:cNvSpPr>
              <p:nvPr/>
            </p:nvSpPr>
            <p:spPr bwMode="auto">
              <a:xfrm>
                <a:off x="1995"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440355" name="Line 35"/>
              <p:cNvSpPr>
                <a:spLocks noChangeShapeType="1"/>
              </p:cNvSpPr>
              <p:nvPr/>
            </p:nvSpPr>
            <p:spPr bwMode="auto">
              <a:xfrm flipV="1">
                <a:off x="2183"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56" name="Rectangle 36"/>
              <p:cNvSpPr>
                <a:spLocks noChangeArrowheads="1"/>
              </p:cNvSpPr>
              <p:nvPr/>
            </p:nvSpPr>
            <p:spPr bwMode="auto">
              <a:xfrm>
                <a:off x="2183"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357" name="Line 37"/>
              <p:cNvSpPr>
                <a:spLocks noChangeShapeType="1"/>
              </p:cNvSpPr>
              <p:nvPr/>
            </p:nvSpPr>
            <p:spPr bwMode="auto">
              <a:xfrm flipV="1">
                <a:off x="2371"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58" name="Rectangle 38"/>
              <p:cNvSpPr>
                <a:spLocks noChangeArrowheads="1"/>
              </p:cNvSpPr>
              <p:nvPr/>
            </p:nvSpPr>
            <p:spPr bwMode="auto">
              <a:xfrm>
                <a:off x="2371"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359" name="Line 39"/>
              <p:cNvSpPr>
                <a:spLocks noChangeShapeType="1"/>
              </p:cNvSpPr>
              <p:nvPr/>
            </p:nvSpPr>
            <p:spPr bwMode="auto">
              <a:xfrm flipV="1">
                <a:off x="2553"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0" name="Rectangle 40"/>
              <p:cNvSpPr>
                <a:spLocks noChangeArrowheads="1"/>
              </p:cNvSpPr>
              <p:nvPr/>
            </p:nvSpPr>
            <p:spPr bwMode="auto">
              <a:xfrm>
                <a:off x="2559"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361" name="Line 41"/>
              <p:cNvSpPr>
                <a:spLocks noChangeShapeType="1"/>
              </p:cNvSpPr>
              <p:nvPr/>
            </p:nvSpPr>
            <p:spPr bwMode="auto">
              <a:xfrm flipV="1">
                <a:off x="146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2" name="Line 42"/>
              <p:cNvSpPr>
                <a:spLocks noChangeShapeType="1"/>
              </p:cNvSpPr>
              <p:nvPr/>
            </p:nvSpPr>
            <p:spPr bwMode="auto">
              <a:xfrm flipV="1">
                <a:off x="150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3" name="Line 43"/>
              <p:cNvSpPr>
                <a:spLocks noChangeShapeType="1"/>
              </p:cNvSpPr>
              <p:nvPr/>
            </p:nvSpPr>
            <p:spPr bwMode="auto">
              <a:xfrm flipV="1">
                <a:off x="154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4" name="Line 44"/>
              <p:cNvSpPr>
                <a:spLocks noChangeShapeType="1"/>
              </p:cNvSpPr>
              <p:nvPr/>
            </p:nvSpPr>
            <p:spPr bwMode="auto">
              <a:xfrm flipV="1">
                <a:off x="158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5" name="Line 45"/>
              <p:cNvSpPr>
                <a:spLocks noChangeShapeType="1"/>
              </p:cNvSpPr>
              <p:nvPr/>
            </p:nvSpPr>
            <p:spPr bwMode="auto">
              <a:xfrm flipV="1">
                <a:off x="165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6" name="Line 46"/>
              <p:cNvSpPr>
                <a:spLocks noChangeShapeType="1"/>
              </p:cNvSpPr>
              <p:nvPr/>
            </p:nvSpPr>
            <p:spPr bwMode="auto">
              <a:xfrm flipV="1">
                <a:off x="169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7" name="Line 47"/>
              <p:cNvSpPr>
                <a:spLocks noChangeShapeType="1"/>
              </p:cNvSpPr>
              <p:nvPr/>
            </p:nvSpPr>
            <p:spPr bwMode="auto">
              <a:xfrm flipV="1">
                <a:off x="1728"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8" name="Line 48"/>
              <p:cNvSpPr>
                <a:spLocks noChangeShapeType="1"/>
              </p:cNvSpPr>
              <p:nvPr/>
            </p:nvSpPr>
            <p:spPr bwMode="auto">
              <a:xfrm flipV="1">
                <a:off x="1768"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69" name="Line 49"/>
              <p:cNvSpPr>
                <a:spLocks noChangeShapeType="1"/>
              </p:cNvSpPr>
              <p:nvPr/>
            </p:nvSpPr>
            <p:spPr bwMode="auto">
              <a:xfrm flipV="1">
                <a:off x="184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0" name="Line 50"/>
              <p:cNvSpPr>
                <a:spLocks noChangeShapeType="1"/>
              </p:cNvSpPr>
              <p:nvPr/>
            </p:nvSpPr>
            <p:spPr bwMode="auto">
              <a:xfrm flipV="1">
                <a:off x="188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1" name="Line 51"/>
              <p:cNvSpPr>
                <a:spLocks noChangeShapeType="1"/>
              </p:cNvSpPr>
              <p:nvPr/>
            </p:nvSpPr>
            <p:spPr bwMode="auto">
              <a:xfrm flipV="1">
                <a:off x="191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2" name="Line 52"/>
              <p:cNvSpPr>
                <a:spLocks noChangeShapeType="1"/>
              </p:cNvSpPr>
              <p:nvPr/>
            </p:nvSpPr>
            <p:spPr bwMode="auto">
              <a:xfrm flipV="1">
                <a:off x="195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3" name="Line 53"/>
              <p:cNvSpPr>
                <a:spLocks noChangeShapeType="1"/>
              </p:cNvSpPr>
              <p:nvPr/>
            </p:nvSpPr>
            <p:spPr bwMode="auto">
              <a:xfrm flipV="1">
                <a:off x="202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4" name="Line 54"/>
              <p:cNvSpPr>
                <a:spLocks noChangeShapeType="1"/>
              </p:cNvSpPr>
              <p:nvPr/>
            </p:nvSpPr>
            <p:spPr bwMode="auto">
              <a:xfrm flipV="1">
                <a:off x="206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5" name="Line 55"/>
              <p:cNvSpPr>
                <a:spLocks noChangeShapeType="1"/>
              </p:cNvSpPr>
              <p:nvPr/>
            </p:nvSpPr>
            <p:spPr bwMode="auto">
              <a:xfrm flipV="1">
                <a:off x="210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6" name="Line 56"/>
              <p:cNvSpPr>
                <a:spLocks noChangeShapeType="1"/>
              </p:cNvSpPr>
              <p:nvPr/>
            </p:nvSpPr>
            <p:spPr bwMode="auto">
              <a:xfrm flipV="1">
                <a:off x="214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7" name="Line 57"/>
              <p:cNvSpPr>
                <a:spLocks noChangeShapeType="1"/>
              </p:cNvSpPr>
              <p:nvPr/>
            </p:nvSpPr>
            <p:spPr bwMode="auto">
              <a:xfrm flipV="1">
                <a:off x="221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8" name="Line 58"/>
              <p:cNvSpPr>
                <a:spLocks noChangeShapeType="1"/>
              </p:cNvSpPr>
              <p:nvPr/>
            </p:nvSpPr>
            <p:spPr bwMode="auto">
              <a:xfrm flipV="1">
                <a:off x="225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79" name="Line 59"/>
              <p:cNvSpPr>
                <a:spLocks noChangeShapeType="1"/>
              </p:cNvSpPr>
              <p:nvPr/>
            </p:nvSpPr>
            <p:spPr bwMode="auto">
              <a:xfrm flipV="1">
                <a:off x="229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0" name="Line 60"/>
              <p:cNvSpPr>
                <a:spLocks noChangeShapeType="1"/>
              </p:cNvSpPr>
              <p:nvPr/>
            </p:nvSpPr>
            <p:spPr bwMode="auto">
              <a:xfrm flipV="1">
                <a:off x="233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1" name="Line 61"/>
              <p:cNvSpPr>
                <a:spLocks noChangeShapeType="1"/>
              </p:cNvSpPr>
              <p:nvPr/>
            </p:nvSpPr>
            <p:spPr bwMode="auto">
              <a:xfrm flipV="1">
                <a:off x="240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2" name="Line 62"/>
              <p:cNvSpPr>
                <a:spLocks noChangeShapeType="1"/>
              </p:cNvSpPr>
              <p:nvPr/>
            </p:nvSpPr>
            <p:spPr bwMode="auto">
              <a:xfrm flipV="1">
                <a:off x="244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3" name="Line 63"/>
              <p:cNvSpPr>
                <a:spLocks noChangeShapeType="1"/>
              </p:cNvSpPr>
              <p:nvPr/>
            </p:nvSpPr>
            <p:spPr bwMode="auto">
              <a:xfrm flipV="1">
                <a:off x="247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4" name="Line 64"/>
              <p:cNvSpPr>
                <a:spLocks noChangeShapeType="1"/>
              </p:cNvSpPr>
              <p:nvPr/>
            </p:nvSpPr>
            <p:spPr bwMode="auto">
              <a:xfrm flipV="1">
                <a:off x="251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5" name="Line 65"/>
              <p:cNvSpPr>
                <a:spLocks noChangeShapeType="1"/>
              </p:cNvSpPr>
              <p:nvPr/>
            </p:nvSpPr>
            <p:spPr bwMode="auto">
              <a:xfrm>
                <a:off x="1409" y="2788"/>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6" name="Rectangle 66"/>
              <p:cNvSpPr>
                <a:spLocks noChangeArrowheads="1"/>
              </p:cNvSpPr>
              <p:nvPr/>
            </p:nvSpPr>
            <p:spPr bwMode="auto">
              <a:xfrm>
                <a:off x="1970" y="2826"/>
                <a:ext cx="84"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a:solidFill>
                      <a:srgbClr val="000000"/>
                    </a:solidFill>
                    <a:latin typeface="Times New Roman" pitchFamily="18" charset="0"/>
                  </a:rPr>
                  <a:t>x</a:t>
                </a:r>
                <a:endParaRPr kumimoji="1" lang="en-GB" sz="2400" b="1">
                  <a:solidFill>
                    <a:srgbClr val="85582B"/>
                  </a:solidFill>
                  <a:latin typeface="Times New Roman" pitchFamily="18" charset="0"/>
                </a:endParaRPr>
              </a:p>
            </p:txBody>
          </p:sp>
          <p:sp>
            <p:nvSpPr>
              <p:cNvPr id="440387" name="Line 67"/>
              <p:cNvSpPr>
                <a:spLocks noChangeShapeType="1"/>
              </p:cNvSpPr>
              <p:nvPr/>
            </p:nvSpPr>
            <p:spPr bwMode="auto">
              <a:xfrm>
                <a:off x="1409" y="276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89" name="Rectangle 69"/>
              <p:cNvSpPr>
                <a:spLocks noChangeArrowheads="1"/>
              </p:cNvSpPr>
              <p:nvPr/>
            </p:nvSpPr>
            <p:spPr bwMode="auto">
              <a:xfrm>
                <a:off x="1354" y="2720"/>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390" name="Line 70"/>
              <p:cNvSpPr>
                <a:spLocks noChangeShapeType="1"/>
              </p:cNvSpPr>
              <p:nvPr/>
            </p:nvSpPr>
            <p:spPr bwMode="auto">
              <a:xfrm>
                <a:off x="1409" y="2578"/>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91" name="Rectangle 71"/>
              <p:cNvSpPr>
                <a:spLocks noChangeArrowheads="1"/>
              </p:cNvSpPr>
              <p:nvPr/>
            </p:nvSpPr>
            <p:spPr bwMode="auto">
              <a:xfrm>
                <a:off x="1338" y="2526"/>
                <a:ext cx="0"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endParaRPr kumimoji="1" lang="en-GB" sz="2400" b="1">
                  <a:solidFill>
                    <a:srgbClr val="85582B"/>
                  </a:solidFill>
                  <a:latin typeface="Times New Roman" pitchFamily="18" charset="0"/>
                </a:endParaRPr>
              </a:p>
            </p:txBody>
          </p:sp>
          <p:sp>
            <p:nvSpPr>
              <p:cNvPr id="440392" name="Rectangle 72"/>
              <p:cNvSpPr>
                <a:spLocks noChangeArrowheads="1"/>
              </p:cNvSpPr>
              <p:nvPr/>
            </p:nvSpPr>
            <p:spPr bwMode="auto">
              <a:xfrm>
                <a:off x="1354" y="2532"/>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393" name="Line 73"/>
              <p:cNvSpPr>
                <a:spLocks noChangeShapeType="1"/>
              </p:cNvSpPr>
              <p:nvPr/>
            </p:nvSpPr>
            <p:spPr bwMode="auto">
              <a:xfrm>
                <a:off x="1409" y="239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95" name="Rectangle 75"/>
              <p:cNvSpPr>
                <a:spLocks noChangeArrowheads="1"/>
              </p:cNvSpPr>
              <p:nvPr/>
            </p:nvSpPr>
            <p:spPr bwMode="auto">
              <a:xfrm>
                <a:off x="1354" y="2344"/>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396" name="Line 76"/>
              <p:cNvSpPr>
                <a:spLocks noChangeShapeType="1"/>
              </p:cNvSpPr>
              <p:nvPr/>
            </p:nvSpPr>
            <p:spPr bwMode="auto">
              <a:xfrm>
                <a:off x="1409" y="220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97" name="Rectangle 77"/>
              <p:cNvSpPr>
                <a:spLocks noChangeArrowheads="1"/>
              </p:cNvSpPr>
              <p:nvPr/>
            </p:nvSpPr>
            <p:spPr bwMode="auto">
              <a:xfrm>
                <a:off x="1364" y="2157"/>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440398" name="Line 78"/>
              <p:cNvSpPr>
                <a:spLocks noChangeShapeType="1"/>
              </p:cNvSpPr>
              <p:nvPr/>
            </p:nvSpPr>
            <p:spPr bwMode="auto">
              <a:xfrm>
                <a:off x="1409" y="2014"/>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399" name="Rectangle 79"/>
              <p:cNvSpPr>
                <a:spLocks noChangeArrowheads="1"/>
              </p:cNvSpPr>
              <p:nvPr/>
            </p:nvSpPr>
            <p:spPr bwMode="auto">
              <a:xfrm>
                <a:off x="1364" y="1969"/>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400" name="Line 80"/>
              <p:cNvSpPr>
                <a:spLocks noChangeShapeType="1"/>
              </p:cNvSpPr>
              <p:nvPr/>
            </p:nvSpPr>
            <p:spPr bwMode="auto">
              <a:xfrm>
                <a:off x="1409" y="182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1" name="Rectangle 81"/>
              <p:cNvSpPr>
                <a:spLocks noChangeArrowheads="1"/>
              </p:cNvSpPr>
              <p:nvPr/>
            </p:nvSpPr>
            <p:spPr bwMode="auto">
              <a:xfrm>
                <a:off x="1364" y="178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402" name="Line 82"/>
              <p:cNvSpPr>
                <a:spLocks noChangeShapeType="1"/>
              </p:cNvSpPr>
              <p:nvPr/>
            </p:nvSpPr>
            <p:spPr bwMode="auto">
              <a:xfrm>
                <a:off x="1409" y="163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3" name="Rectangle 83"/>
              <p:cNvSpPr>
                <a:spLocks noChangeArrowheads="1"/>
              </p:cNvSpPr>
              <p:nvPr/>
            </p:nvSpPr>
            <p:spPr bwMode="auto">
              <a:xfrm>
                <a:off x="1364" y="159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404" name="Line 84"/>
              <p:cNvSpPr>
                <a:spLocks noChangeShapeType="1"/>
              </p:cNvSpPr>
              <p:nvPr/>
            </p:nvSpPr>
            <p:spPr bwMode="auto">
              <a:xfrm>
                <a:off x="1409" y="272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5" name="Line 85"/>
              <p:cNvSpPr>
                <a:spLocks noChangeShapeType="1"/>
              </p:cNvSpPr>
              <p:nvPr/>
            </p:nvSpPr>
            <p:spPr bwMode="auto">
              <a:xfrm>
                <a:off x="1409" y="26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6" name="Line 86"/>
              <p:cNvSpPr>
                <a:spLocks noChangeShapeType="1"/>
              </p:cNvSpPr>
              <p:nvPr/>
            </p:nvSpPr>
            <p:spPr bwMode="auto">
              <a:xfrm>
                <a:off x="1409" y="265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7" name="Line 87"/>
              <p:cNvSpPr>
                <a:spLocks noChangeShapeType="1"/>
              </p:cNvSpPr>
              <p:nvPr/>
            </p:nvSpPr>
            <p:spPr bwMode="auto">
              <a:xfrm>
                <a:off x="1409" y="261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8" name="Line 88"/>
              <p:cNvSpPr>
                <a:spLocks noChangeShapeType="1"/>
              </p:cNvSpPr>
              <p:nvPr/>
            </p:nvSpPr>
            <p:spPr bwMode="auto">
              <a:xfrm>
                <a:off x="1409" y="253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09" name="Line 89"/>
              <p:cNvSpPr>
                <a:spLocks noChangeShapeType="1"/>
              </p:cNvSpPr>
              <p:nvPr/>
            </p:nvSpPr>
            <p:spPr bwMode="auto">
              <a:xfrm>
                <a:off x="1409" y="250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0" name="Line 90"/>
              <p:cNvSpPr>
                <a:spLocks noChangeShapeType="1"/>
              </p:cNvSpPr>
              <p:nvPr/>
            </p:nvSpPr>
            <p:spPr bwMode="auto">
              <a:xfrm>
                <a:off x="1409" y="246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1" name="Line 91"/>
              <p:cNvSpPr>
                <a:spLocks noChangeShapeType="1"/>
              </p:cNvSpPr>
              <p:nvPr/>
            </p:nvSpPr>
            <p:spPr bwMode="auto">
              <a:xfrm>
                <a:off x="1409" y="242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2" name="Line 92"/>
              <p:cNvSpPr>
                <a:spLocks noChangeShapeType="1"/>
              </p:cNvSpPr>
              <p:nvPr/>
            </p:nvSpPr>
            <p:spPr bwMode="auto">
              <a:xfrm>
                <a:off x="1409" y="235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3" name="Line 93"/>
              <p:cNvSpPr>
                <a:spLocks noChangeShapeType="1"/>
              </p:cNvSpPr>
              <p:nvPr/>
            </p:nvSpPr>
            <p:spPr bwMode="auto">
              <a:xfrm>
                <a:off x="1409" y="231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4" name="Line 94"/>
              <p:cNvSpPr>
                <a:spLocks noChangeShapeType="1"/>
              </p:cNvSpPr>
              <p:nvPr/>
            </p:nvSpPr>
            <p:spPr bwMode="auto">
              <a:xfrm>
                <a:off x="1409" y="227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5" name="Line 95"/>
              <p:cNvSpPr>
                <a:spLocks noChangeShapeType="1"/>
              </p:cNvSpPr>
              <p:nvPr/>
            </p:nvSpPr>
            <p:spPr bwMode="auto">
              <a:xfrm>
                <a:off x="1409" y="223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6" name="Line 96"/>
              <p:cNvSpPr>
                <a:spLocks noChangeShapeType="1"/>
              </p:cNvSpPr>
              <p:nvPr/>
            </p:nvSpPr>
            <p:spPr bwMode="auto">
              <a:xfrm>
                <a:off x="1409" y="216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7" name="Line 97"/>
              <p:cNvSpPr>
                <a:spLocks noChangeShapeType="1"/>
              </p:cNvSpPr>
              <p:nvPr/>
            </p:nvSpPr>
            <p:spPr bwMode="auto">
              <a:xfrm>
                <a:off x="1409" y="212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8" name="Line 98"/>
              <p:cNvSpPr>
                <a:spLocks noChangeShapeType="1"/>
              </p:cNvSpPr>
              <p:nvPr/>
            </p:nvSpPr>
            <p:spPr bwMode="auto">
              <a:xfrm>
                <a:off x="1409" y="208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19" name="Line 99"/>
              <p:cNvSpPr>
                <a:spLocks noChangeShapeType="1"/>
              </p:cNvSpPr>
              <p:nvPr/>
            </p:nvSpPr>
            <p:spPr bwMode="auto">
              <a:xfrm>
                <a:off x="1409" y="205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0" name="Line 100"/>
              <p:cNvSpPr>
                <a:spLocks noChangeShapeType="1"/>
              </p:cNvSpPr>
              <p:nvPr/>
            </p:nvSpPr>
            <p:spPr bwMode="auto">
              <a:xfrm>
                <a:off x="1409" y="19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1" name="Line 101"/>
              <p:cNvSpPr>
                <a:spLocks noChangeShapeType="1"/>
              </p:cNvSpPr>
              <p:nvPr/>
            </p:nvSpPr>
            <p:spPr bwMode="auto">
              <a:xfrm>
                <a:off x="1409" y="194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2" name="Line 102"/>
              <p:cNvSpPr>
                <a:spLocks noChangeShapeType="1"/>
              </p:cNvSpPr>
              <p:nvPr/>
            </p:nvSpPr>
            <p:spPr bwMode="auto">
              <a:xfrm>
                <a:off x="1409" y="190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3" name="Line 103"/>
              <p:cNvSpPr>
                <a:spLocks noChangeShapeType="1"/>
              </p:cNvSpPr>
              <p:nvPr/>
            </p:nvSpPr>
            <p:spPr bwMode="auto">
              <a:xfrm>
                <a:off x="1409" y="186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4" name="Line 104"/>
              <p:cNvSpPr>
                <a:spLocks noChangeShapeType="1"/>
              </p:cNvSpPr>
              <p:nvPr/>
            </p:nvSpPr>
            <p:spPr bwMode="auto">
              <a:xfrm>
                <a:off x="1409" y="178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5" name="Line 105"/>
              <p:cNvSpPr>
                <a:spLocks noChangeShapeType="1"/>
              </p:cNvSpPr>
              <p:nvPr/>
            </p:nvSpPr>
            <p:spPr bwMode="auto">
              <a:xfrm>
                <a:off x="1409" y="175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6" name="Line 106"/>
              <p:cNvSpPr>
                <a:spLocks noChangeShapeType="1"/>
              </p:cNvSpPr>
              <p:nvPr/>
            </p:nvSpPr>
            <p:spPr bwMode="auto">
              <a:xfrm>
                <a:off x="1409" y="171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7" name="Line 107"/>
              <p:cNvSpPr>
                <a:spLocks noChangeShapeType="1"/>
              </p:cNvSpPr>
              <p:nvPr/>
            </p:nvSpPr>
            <p:spPr bwMode="auto">
              <a:xfrm>
                <a:off x="1409" y="167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8" name="Line 108"/>
              <p:cNvSpPr>
                <a:spLocks noChangeShapeType="1"/>
              </p:cNvSpPr>
              <p:nvPr/>
            </p:nvSpPr>
            <p:spPr bwMode="auto">
              <a:xfrm flipV="1">
                <a:off x="1409"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29" name="Rectangle 109"/>
              <p:cNvSpPr>
                <a:spLocks noChangeArrowheads="1"/>
              </p:cNvSpPr>
              <p:nvPr/>
            </p:nvSpPr>
            <p:spPr bwMode="auto">
              <a:xfrm rot="16200000">
                <a:off x="1161" y="2077"/>
                <a:ext cx="84"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a:solidFill>
                      <a:srgbClr val="000000"/>
                    </a:solidFill>
                    <a:latin typeface="Times New Roman" pitchFamily="18" charset="0"/>
                  </a:rPr>
                  <a:t>y</a:t>
                </a:r>
                <a:endParaRPr kumimoji="1" lang="en-GB" sz="4400" b="1">
                  <a:solidFill>
                    <a:srgbClr val="85582B"/>
                  </a:solidFill>
                  <a:latin typeface="Times New Roman" pitchFamily="18" charset="0"/>
                </a:endParaRPr>
              </a:p>
            </p:txBody>
          </p:sp>
          <p:sp>
            <p:nvSpPr>
              <p:cNvPr id="440430" name="Line 110"/>
              <p:cNvSpPr>
                <a:spLocks noChangeShapeType="1"/>
              </p:cNvSpPr>
              <p:nvPr/>
            </p:nvSpPr>
            <p:spPr bwMode="auto">
              <a:xfrm flipV="1">
                <a:off x="143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1" name="Line 111"/>
              <p:cNvSpPr>
                <a:spLocks noChangeShapeType="1"/>
              </p:cNvSpPr>
              <p:nvPr/>
            </p:nvSpPr>
            <p:spPr bwMode="auto">
              <a:xfrm flipV="1">
                <a:off x="162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2" name="Line 112"/>
              <p:cNvSpPr>
                <a:spLocks noChangeShapeType="1"/>
              </p:cNvSpPr>
              <p:nvPr/>
            </p:nvSpPr>
            <p:spPr bwMode="auto">
              <a:xfrm flipV="1">
                <a:off x="180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3" name="Line 113"/>
              <p:cNvSpPr>
                <a:spLocks noChangeShapeType="1"/>
              </p:cNvSpPr>
              <p:nvPr/>
            </p:nvSpPr>
            <p:spPr bwMode="auto">
              <a:xfrm flipV="1">
                <a:off x="199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4" name="Line 114"/>
              <p:cNvSpPr>
                <a:spLocks noChangeShapeType="1"/>
              </p:cNvSpPr>
              <p:nvPr/>
            </p:nvSpPr>
            <p:spPr bwMode="auto">
              <a:xfrm flipV="1">
                <a:off x="218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5" name="Line 115"/>
              <p:cNvSpPr>
                <a:spLocks noChangeShapeType="1"/>
              </p:cNvSpPr>
              <p:nvPr/>
            </p:nvSpPr>
            <p:spPr bwMode="auto">
              <a:xfrm flipV="1">
                <a:off x="237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6" name="Line 116"/>
              <p:cNvSpPr>
                <a:spLocks noChangeShapeType="1"/>
              </p:cNvSpPr>
              <p:nvPr/>
            </p:nvSpPr>
            <p:spPr bwMode="auto">
              <a:xfrm flipV="1">
                <a:off x="255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7" name="Line 117"/>
              <p:cNvSpPr>
                <a:spLocks noChangeShapeType="1"/>
              </p:cNvSpPr>
              <p:nvPr/>
            </p:nvSpPr>
            <p:spPr bwMode="auto">
              <a:xfrm flipV="1">
                <a:off x="146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8" name="Line 118"/>
              <p:cNvSpPr>
                <a:spLocks noChangeShapeType="1"/>
              </p:cNvSpPr>
              <p:nvPr/>
            </p:nvSpPr>
            <p:spPr bwMode="auto">
              <a:xfrm flipV="1">
                <a:off x="150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39" name="Line 119"/>
              <p:cNvSpPr>
                <a:spLocks noChangeShapeType="1"/>
              </p:cNvSpPr>
              <p:nvPr/>
            </p:nvSpPr>
            <p:spPr bwMode="auto">
              <a:xfrm flipV="1">
                <a:off x="154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0" name="Line 120"/>
              <p:cNvSpPr>
                <a:spLocks noChangeShapeType="1"/>
              </p:cNvSpPr>
              <p:nvPr/>
            </p:nvSpPr>
            <p:spPr bwMode="auto">
              <a:xfrm flipV="1">
                <a:off x="158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1" name="Line 121"/>
              <p:cNvSpPr>
                <a:spLocks noChangeShapeType="1"/>
              </p:cNvSpPr>
              <p:nvPr/>
            </p:nvSpPr>
            <p:spPr bwMode="auto">
              <a:xfrm flipV="1">
                <a:off x="165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2" name="Line 122"/>
              <p:cNvSpPr>
                <a:spLocks noChangeShapeType="1"/>
              </p:cNvSpPr>
              <p:nvPr/>
            </p:nvSpPr>
            <p:spPr bwMode="auto">
              <a:xfrm flipV="1">
                <a:off x="169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3" name="Line 123"/>
              <p:cNvSpPr>
                <a:spLocks noChangeShapeType="1"/>
              </p:cNvSpPr>
              <p:nvPr/>
            </p:nvSpPr>
            <p:spPr bwMode="auto">
              <a:xfrm flipV="1">
                <a:off x="172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4" name="Line 124"/>
              <p:cNvSpPr>
                <a:spLocks noChangeShapeType="1"/>
              </p:cNvSpPr>
              <p:nvPr/>
            </p:nvSpPr>
            <p:spPr bwMode="auto">
              <a:xfrm flipV="1">
                <a:off x="176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5" name="Line 125"/>
              <p:cNvSpPr>
                <a:spLocks noChangeShapeType="1"/>
              </p:cNvSpPr>
              <p:nvPr/>
            </p:nvSpPr>
            <p:spPr bwMode="auto">
              <a:xfrm flipV="1">
                <a:off x="184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6" name="Line 126"/>
              <p:cNvSpPr>
                <a:spLocks noChangeShapeType="1"/>
              </p:cNvSpPr>
              <p:nvPr/>
            </p:nvSpPr>
            <p:spPr bwMode="auto">
              <a:xfrm flipV="1">
                <a:off x="188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7" name="Line 127"/>
              <p:cNvSpPr>
                <a:spLocks noChangeShapeType="1"/>
              </p:cNvSpPr>
              <p:nvPr/>
            </p:nvSpPr>
            <p:spPr bwMode="auto">
              <a:xfrm flipV="1">
                <a:off x="191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8" name="Line 128"/>
              <p:cNvSpPr>
                <a:spLocks noChangeShapeType="1"/>
              </p:cNvSpPr>
              <p:nvPr/>
            </p:nvSpPr>
            <p:spPr bwMode="auto">
              <a:xfrm flipV="1">
                <a:off x="195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49" name="Line 129"/>
              <p:cNvSpPr>
                <a:spLocks noChangeShapeType="1"/>
              </p:cNvSpPr>
              <p:nvPr/>
            </p:nvSpPr>
            <p:spPr bwMode="auto">
              <a:xfrm flipV="1">
                <a:off x="202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0" name="Line 130"/>
              <p:cNvSpPr>
                <a:spLocks noChangeShapeType="1"/>
              </p:cNvSpPr>
              <p:nvPr/>
            </p:nvSpPr>
            <p:spPr bwMode="auto">
              <a:xfrm flipV="1">
                <a:off x="206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1" name="Line 131"/>
              <p:cNvSpPr>
                <a:spLocks noChangeShapeType="1"/>
              </p:cNvSpPr>
              <p:nvPr/>
            </p:nvSpPr>
            <p:spPr bwMode="auto">
              <a:xfrm flipV="1">
                <a:off x="210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2" name="Line 132"/>
              <p:cNvSpPr>
                <a:spLocks noChangeShapeType="1"/>
              </p:cNvSpPr>
              <p:nvPr/>
            </p:nvSpPr>
            <p:spPr bwMode="auto">
              <a:xfrm flipV="1">
                <a:off x="214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3" name="Line 133"/>
              <p:cNvSpPr>
                <a:spLocks noChangeShapeType="1"/>
              </p:cNvSpPr>
              <p:nvPr/>
            </p:nvSpPr>
            <p:spPr bwMode="auto">
              <a:xfrm flipV="1">
                <a:off x="221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4" name="Line 134"/>
              <p:cNvSpPr>
                <a:spLocks noChangeShapeType="1"/>
              </p:cNvSpPr>
              <p:nvPr/>
            </p:nvSpPr>
            <p:spPr bwMode="auto">
              <a:xfrm flipV="1">
                <a:off x="225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5" name="Line 135"/>
              <p:cNvSpPr>
                <a:spLocks noChangeShapeType="1"/>
              </p:cNvSpPr>
              <p:nvPr/>
            </p:nvSpPr>
            <p:spPr bwMode="auto">
              <a:xfrm flipV="1">
                <a:off x="229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6" name="Line 136"/>
              <p:cNvSpPr>
                <a:spLocks noChangeShapeType="1"/>
              </p:cNvSpPr>
              <p:nvPr/>
            </p:nvSpPr>
            <p:spPr bwMode="auto">
              <a:xfrm flipV="1">
                <a:off x="233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7" name="Line 137"/>
              <p:cNvSpPr>
                <a:spLocks noChangeShapeType="1"/>
              </p:cNvSpPr>
              <p:nvPr/>
            </p:nvSpPr>
            <p:spPr bwMode="auto">
              <a:xfrm flipV="1">
                <a:off x="240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8" name="Line 138"/>
              <p:cNvSpPr>
                <a:spLocks noChangeShapeType="1"/>
              </p:cNvSpPr>
              <p:nvPr/>
            </p:nvSpPr>
            <p:spPr bwMode="auto">
              <a:xfrm flipV="1">
                <a:off x="244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59" name="Line 139"/>
              <p:cNvSpPr>
                <a:spLocks noChangeShapeType="1"/>
              </p:cNvSpPr>
              <p:nvPr/>
            </p:nvSpPr>
            <p:spPr bwMode="auto">
              <a:xfrm flipV="1">
                <a:off x="247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0" name="Line 140"/>
              <p:cNvSpPr>
                <a:spLocks noChangeShapeType="1"/>
              </p:cNvSpPr>
              <p:nvPr/>
            </p:nvSpPr>
            <p:spPr bwMode="auto">
              <a:xfrm flipV="1">
                <a:off x="251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1" name="Line 141"/>
              <p:cNvSpPr>
                <a:spLocks noChangeShapeType="1"/>
              </p:cNvSpPr>
              <p:nvPr/>
            </p:nvSpPr>
            <p:spPr bwMode="auto">
              <a:xfrm>
                <a:off x="1409" y="1616"/>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2" name="Line 142"/>
              <p:cNvSpPr>
                <a:spLocks noChangeShapeType="1"/>
              </p:cNvSpPr>
              <p:nvPr/>
            </p:nvSpPr>
            <p:spPr bwMode="auto">
              <a:xfrm>
                <a:off x="2570" y="2765"/>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3" name="Line 143"/>
              <p:cNvSpPr>
                <a:spLocks noChangeShapeType="1"/>
              </p:cNvSpPr>
              <p:nvPr/>
            </p:nvSpPr>
            <p:spPr bwMode="auto">
              <a:xfrm>
                <a:off x="2570" y="2578"/>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4" name="Line 144"/>
              <p:cNvSpPr>
                <a:spLocks noChangeShapeType="1"/>
              </p:cNvSpPr>
              <p:nvPr/>
            </p:nvSpPr>
            <p:spPr bwMode="auto">
              <a:xfrm>
                <a:off x="2570" y="2390"/>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5" name="Line 145"/>
              <p:cNvSpPr>
                <a:spLocks noChangeShapeType="1"/>
              </p:cNvSpPr>
              <p:nvPr/>
            </p:nvSpPr>
            <p:spPr bwMode="auto">
              <a:xfrm>
                <a:off x="2570" y="2202"/>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6" name="Line 146"/>
              <p:cNvSpPr>
                <a:spLocks noChangeShapeType="1"/>
              </p:cNvSpPr>
              <p:nvPr/>
            </p:nvSpPr>
            <p:spPr bwMode="auto">
              <a:xfrm>
                <a:off x="2570" y="2014"/>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7" name="Line 147"/>
              <p:cNvSpPr>
                <a:spLocks noChangeShapeType="1"/>
              </p:cNvSpPr>
              <p:nvPr/>
            </p:nvSpPr>
            <p:spPr bwMode="auto">
              <a:xfrm>
                <a:off x="2570" y="1827"/>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8" name="Line 148"/>
              <p:cNvSpPr>
                <a:spLocks noChangeShapeType="1"/>
              </p:cNvSpPr>
              <p:nvPr/>
            </p:nvSpPr>
            <p:spPr bwMode="auto">
              <a:xfrm>
                <a:off x="2570" y="1639"/>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69" name="Line 149"/>
              <p:cNvSpPr>
                <a:spLocks noChangeShapeType="1"/>
              </p:cNvSpPr>
              <p:nvPr/>
            </p:nvSpPr>
            <p:spPr bwMode="auto">
              <a:xfrm>
                <a:off x="2575" y="272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0" name="Line 150"/>
              <p:cNvSpPr>
                <a:spLocks noChangeShapeType="1"/>
              </p:cNvSpPr>
              <p:nvPr/>
            </p:nvSpPr>
            <p:spPr bwMode="auto">
              <a:xfrm>
                <a:off x="2575" y="26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1" name="Line 151"/>
              <p:cNvSpPr>
                <a:spLocks noChangeShapeType="1"/>
              </p:cNvSpPr>
              <p:nvPr/>
            </p:nvSpPr>
            <p:spPr bwMode="auto">
              <a:xfrm>
                <a:off x="2575" y="265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2" name="Line 152"/>
              <p:cNvSpPr>
                <a:spLocks noChangeShapeType="1"/>
              </p:cNvSpPr>
              <p:nvPr/>
            </p:nvSpPr>
            <p:spPr bwMode="auto">
              <a:xfrm>
                <a:off x="2575" y="261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3" name="Line 153"/>
              <p:cNvSpPr>
                <a:spLocks noChangeShapeType="1"/>
              </p:cNvSpPr>
              <p:nvPr/>
            </p:nvSpPr>
            <p:spPr bwMode="auto">
              <a:xfrm>
                <a:off x="2575" y="253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4" name="Line 154"/>
              <p:cNvSpPr>
                <a:spLocks noChangeShapeType="1"/>
              </p:cNvSpPr>
              <p:nvPr/>
            </p:nvSpPr>
            <p:spPr bwMode="auto">
              <a:xfrm>
                <a:off x="2575" y="250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5" name="Line 155"/>
              <p:cNvSpPr>
                <a:spLocks noChangeShapeType="1"/>
              </p:cNvSpPr>
              <p:nvPr/>
            </p:nvSpPr>
            <p:spPr bwMode="auto">
              <a:xfrm>
                <a:off x="2575" y="246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6" name="Line 156"/>
              <p:cNvSpPr>
                <a:spLocks noChangeShapeType="1"/>
              </p:cNvSpPr>
              <p:nvPr/>
            </p:nvSpPr>
            <p:spPr bwMode="auto">
              <a:xfrm>
                <a:off x="2575" y="242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7" name="Line 157"/>
              <p:cNvSpPr>
                <a:spLocks noChangeShapeType="1"/>
              </p:cNvSpPr>
              <p:nvPr/>
            </p:nvSpPr>
            <p:spPr bwMode="auto">
              <a:xfrm>
                <a:off x="2575" y="235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8" name="Line 158"/>
              <p:cNvSpPr>
                <a:spLocks noChangeShapeType="1"/>
              </p:cNvSpPr>
              <p:nvPr/>
            </p:nvSpPr>
            <p:spPr bwMode="auto">
              <a:xfrm>
                <a:off x="2575" y="231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79" name="Line 159"/>
              <p:cNvSpPr>
                <a:spLocks noChangeShapeType="1"/>
              </p:cNvSpPr>
              <p:nvPr/>
            </p:nvSpPr>
            <p:spPr bwMode="auto">
              <a:xfrm>
                <a:off x="2575" y="227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0" name="Line 160"/>
              <p:cNvSpPr>
                <a:spLocks noChangeShapeType="1"/>
              </p:cNvSpPr>
              <p:nvPr/>
            </p:nvSpPr>
            <p:spPr bwMode="auto">
              <a:xfrm>
                <a:off x="2575" y="223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1" name="Line 161"/>
              <p:cNvSpPr>
                <a:spLocks noChangeShapeType="1"/>
              </p:cNvSpPr>
              <p:nvPr/>
            </p:nvSpPr>
            <p:spPr bwMode="auto">
              <a:xfrm>
                <a:off x="2575" y="216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2" name="Line 162"/>
              <p:cNvSpPr>
                <a:spLocks noChangeShapeType="1"/>
              </p:cNvSpPr>
              <p:nvPr/>
            </p:nvSpPr>
            <p:spPr bwMode="auto">
              <a:xfrm>
                <a:off x="2575" y="212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3" name="Line 163"/>
              <p:cNvSpPr>
                <a:spLocks noChangeShapeType="1"/>
              </p:cNvSpPr>
              <p:nvPr/>
            </p:nvSpPr>
            <p:spPr bwMode="auto">
              <a:xfrm>
                <a:off x="2575" y="208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4" name="Line 164"/>
              <p:cNvSpPr>
                <a:spLocks noChangeShapeType="1"/>
              </p:cNvSpPr>
              <p:nvPr/>
            </p:nvSpPr>
            <p:spPr bwMode="auto">
              <a:xfrm>
                <a:off x="2575" y="205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5" name="Line 165"/>
              <p:cNvSpPr>
                <a:spLocks noChangeShapeType="1"/>
              </p:cNvSpPr>
              <p:nvPr/>
            </p:nvSpPr>
            <p:spPr bwMode="auto">
              <a:xfrm>
                <a:off x="2575" y="19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6" name="Line 166"/>
              <p:cNvSpPr>
                <a:spLocks noChangeShapeType="1"/>
              </p:cNvSpPr>
              <p:nvPr/>
            </p:nvSpPr>
            <p:spPr bwMode="auto">
              <a:xfrm>
                <a:off x="2575" y="194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7" name="Line 167"/>
              <p:cNvSpPr>
                <a:spLocks noChangeShapeType="1"/>
              </p:cNvSpPr>
              <p:nvPr/>
            </p:nvSpPr>
            <p:spPr bwMode="auto">
              <a:xfrm>
                <a:off x="2575" y="190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8" name="Line 168"/>
              <p:cNvSpPr>
                <a:spLocks noChangeShapeType="1"/>
              </p:cNvSpPr>
              <p:nvPr/>
            </p:nvSpPr>
            <p:spPr bwMode="auto">
              <a:xfrm>
                <a:off x="2575" y="186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89" name="Line 169"/>
              <p:cNvSpPr>
                <a:spLocks noChangeShapeType="1"/>
              </p:cNvSpPr>
              <p:nvPr/>
            </p:nvSpPr>
            <p:spPr bwMode="auto">
              <a:xfrm>
                <a:off x="2575" y="178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90" name="Line 170"/>
              <p:cNvSpPr>
                <a:spLocks noChangeShapeType="1"/>
              </p:cNvSpPr>
              <p:nvPr/>
            </p:nvSpPr>
            <p:spPr bwMode="auto">
              <a:xfrm>
                <a:off x="2575" y="175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91" name="Line 171"/>
              <p:cNvSpPr>
                <a:spLocks noChangeShapeType="1"/>
              </p:cNvSpPr>
              <p:nvPr/>
            </p:nvSpPr>
            <p:spPr bwMode="auto">
              <a:xfrm>
                <a:off x="2575" y="171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92" name="Line 172"/>
              <p:cNvSpPr>
                <a:spLocks noChangeShapeType="1"/>
              </p:cNvSpPr>
              <p:nvPr/>
            </p:nvSpPr>
            <p:spPr bwMode="auto">
              <a:xfrm>
                <a:off x="2575" y="167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93" name="Line 173"/>
              <p:cNvSpPr>
                <a:spLocks noChangeShapeType="1"/>
              </p:cNvSpPr>
              <p:nvPr/>
            </p:nvSpPr>
            <p:spPr bwMode="auto">
              <a:xfrm flipV="1">
                <a:off x="2575"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494" name="Rectangle 174"/>
              <p:cNvSpPr>
                <a:spLocks noChangeArrowheads="1"/>
              </p:cNvSpPr>
              <p:nvPr/>
            </p:nvSpPr>
            <p:spPr bwMode="auto">
              <a:xfrm>
                <a:off x="1864" y="1431"/>
                <a:ext cx="352"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a:solidFill>
                      <a:srgbClr val="000000"/>
                    </a:solidFill>
                  </a:rPr>
                  <a:t>Image</a:t>
                </a:r>
                <a:endParaRPr kumimoji="1" lang="en-GB" sz="3200" b="1">
                  <a:solidFill>
                    <a:srgbClr val="85582B"/>
                  </a:solidFill>
                  <a:latin typeface="Times New Roman" pitchFamily="18" charset="0"/>
                </a:endParaRPr>
              </a:p>
            </p:txBody>
          </p:sp>
          <p:pic>
            <p:nvPicPr>
              <p:cNvPr id="440495" name="Picture 175" descr="illustration of projection lines through on object with 2 sphe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2" y="1639"/>
                <a:ext cx="1126" cy="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96" name="Rectangle 176"/>
              <p:cNvSpPr>
                <a:spLocks noChangeArrowheads="1"/>
              </p:cNvSpPr>
              <p:nvPr/>
            </p:nvSpPr>
            <p:spPr bwMode="auto">
              <a:xfrm>
                <a:off x="2712" y="1838"/>
                <a:ext cx="227" cy="9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497" name="Rectangle 177"/>
              <p:cNvSpPr>
                <a:spLocks noChangeArrowheads="1"/>
              </p:cNvSpPr>
              <p:nvPr/>
            </p:nvSpPr>
            <p:spPr bwMode="auto">
              <a:xfrm>
                <a:off x="2672" y="1798"/>
                <a:ext cx="228" cy="9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498" name="Rectangle 178"/>
              <p:cNvSpPr>
                <a:spLocks noChangeArrowheads="1"/>
              </p:cNvSpPr>
              <p:nvPr/>
            </p:nvSpPr>
            <p:spPr bwMode="auto">
              <a:xfrm>
                <a:off x="2672" y="1798"/>
                <a:ext cx="228" cy="9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40499" name="Rectangle 179"/>
              <p:cNvSpPr>
                <a:spLocks noChangeArrowheads="1"/>
              </p:cNvSpPr>
              <p:nvPr/>
            </p:nvSpPr>
            <p:spPr bwMode="auto">
              <a:xfrm>
                <a:off x="2718" y="2600"/>
                <a:ext cx="22" cy="3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0" name="Rectangle 180"/>
              <p:cNvSpPr>
                <a:spLocks noChangeArrowheads="1"/>
              </p:cNvSpPr>
              <p:nvPr/>
            </p:nvSpPr>
            <p:spPr bwMode="auto">
              <a:xfrm>
                <a:off x="2776" y="2572"/>
                <a:ext cx="6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440501" name="Rectangle 181"/>
              <p:cNvSpPr>
                <a:spLocks noChangeArrowheads="1"/>
              </p:cNvSpPr>
              <p:nvPr/>
            </p:nvSpPr>
            <p:spPr bwMode="auto">
              <a:xfrm>
                <a:off x="2718" y="2561"/>
                <a:ext cx="22" cy="39"/>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2" name="Rectangle 182"/>
              <p:cNvSpPr>
                <a:spLocks noChangeArrowheads="1"/>
              </p:cNvSpPr>
              <p:nvPr/>
            </p:nvSpPr>
            <p:spPr bwMode="auto">
              <a:xfrm>
                <a:off x="2718" y="2521"/>
                <a:ext cx="22" cy="40"/>
              </a:xfrm>
              <a:prstGeom prst="rect">
                <a:avLst/>
              </a:prstGeom>
              <a:solidFill>
                <a:srgbClr val="1A1A1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3" name="Rectangle 183"/>
              <p:cNvSpPr>
                <a:spLocks noChangeArrowheads="1"/>
              </p:cNvSpPr>
              <p:nvPr/>
            </p:nvSpPr>
            <p:spPr bwMode="auto">
              <a:xfrm>
                <a:off x="2718" y="2481"/>
                <a:ext cx="22" cy="4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4" name="Rectangle 184"/>
              <p:cNvSpPr>
                <a:spLocks noChangeArrowheads="1"/>
              </p:cNvSpPr>
              <p:nvPr/>
            </p:nvSpPr>
            <p:spPr bwMode="auto">
              <a:xfrm>
                <a:off x="2718" y="2447"/>
                <a:ext cx="22" cy="34"/>
              </a:xfrm>
              <a:prstGeom prst="rect">
                <a:avLst/>
              </a:prstGeom>
              <a:solidFill>
                <a:srgbClr val="36363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5" name="Rectangle 185"/>
              <p:cNvSpPr>
                <a:spLocks noChangeArrowheads="1"/>
              </p:cNvSpPr>
              <p:nvPr/>
            </p:nvSpPr>
            <p:spPr bwMode="auto">
              <a:xfrm>
                <a:off x="2718" y="2407"/>
                <a:ext cx="22" cy="40"/>
              </a:xfrm>
              <a:prstGeom prst="rect">
                <a:avLst/>
              </a:prstGeom>
              <a:solidFill>
                <a:srgbClr val="4343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6" name="Rectangle 186"/>
              <p:cNvSpPr>
                <a:spLocks noChangeArrowheads="1"/>
              </p:cNvSpPr>
              <p:nvPr/>
            </p:nvSpPr>
            <p:spPr bwMode="auto">
              <a:xfrm>
                <a:off x="2718" y="2367"/>
                <a:ext cx="22" cy="40"/>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7" name="Rectangle 187"/>
              <p:cNvSpPr>
                <a:spLocks noChangeArrowheads="1"/>
              </p:cNvSpPr>
              <p:nvPr/>
            </p:nvSpPr>
            <p:spPr bwMode="auto">
              <a:xfrm>
                <a:off x="2718" y="2333"/>
                <a:ext cx="22" cy="34"/>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8" name="Rectangle 188"/>
              <p:cNvSpPr>
                <a:spLocks noChangeArrowheads="1"/>
              </p:cNvSpPr>
              <p:nvPr/>
            </p:nvSpPr>
            <p:spPr bwMode="auto">
              <a:xfrm>
                <a:off x="2718" y="2293"/>
                <a:ext cx="22" cy="40"/>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09" name="Rectangle 189"/>
              <p:cNvSpPr>
                <a:spLocks noChangeArrowheads="1"/>
              </p:cNvSpPr>
              <p:nvPr/>
            </p:nvSpPr>
            <p:spPr bwMode="auto">
              <a:xfrm>
                <a:off x="2718" y="2253"/>
                <a:ext cx="22" cy="40"/>
              </a:xfrm>
              <a:prstGeom prst="rect">
                <a:avLst/>
              </a:prstGeom>
              <a:solidFill>
                <a:srgbClr val="7979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0" name="Rectangle 190"/>
              <p:cNvSpPr>
                <a:spLocks noChangeArrowheads="1"/>
              </p:cNvSpPr>
              <p:nvPr/>
            </p:nvSpPr>
            <p:spPr bwMode="auto">
              <a:xfrm>
                <a:off x="2718" y="2219"/>
                <a:ext cx="22" cy="34"/>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1" name="Rectangle 191"/>
              <p:cNvSpPr>
                <a:spLocks noChangeArrowheads="1"/>
              </p:cNvSpPr>
              <p:nvPr/>
            </p:nvSpPr>
            <p:spPr bwMode="auto">
              <a:xfrm>
                <a:off x="2718" y="2179"/>
                <a:ext cx="22" cy="40"/>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2" name="Rectangle 192"/>
              <p:cNvSpPr>
                <a:spLocks noChangeArrowheads="1"/>
              </p:cNvSpPr>
              <p:nvPr/>
            </p:nvSpPr>
            <p:spPr bwMode="auto">
              <a:xfrm>
                <a:off x="2718" y="2140"/>
                <a:ext cx="22" cy="3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3" name="Rectangle 193"/>
              <p:cNvSpPr>
                <a:spLocks noChangeArrowheads="1"/>
              </p:cNvSpPr>
              <p:nvPr/>
            </p:nvSpPr>
            <p:spPr bwMode="auto">
              <a:xfrm>
                <a:off x="2718" y="2100"/>
                <a:ext cx="22" cy="40"/>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4" name="Rectangle 194"/>
              <p:cNvSpPr>
                <a:spLocks noChangeArrowheads="1"/>
              </p:cNvSpPr>
              <p:nvPr/>
            </p:nvSpPr>
            <p:spPr bwMode="auto">
              <a:xfrm>
                <a:off x="2718" y="2066"/>
                <a:ext cx="22" cy="34"/>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5" name="Rectangle 195"/>
              <p:cNvSpPr>
                <a:spLocks noChangeArrowheads="1"/>
              </p:cNvSpPr>
              <p:nvPr/>
            </p:nvSpPr>
            <p:spPr bwMode="auto">
              <a:xfrm>
                <a:off x="2718" y="2026"/>
                <a:ext cx="22" cy="40"/>
              </a:xfrm>
              <a:prstGeom prst="rect">
                <a:avLst/>
              </a:prstGeom>
              <a:solidFill>
                <a:srgbClr val="C9C9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6" name="Rectangle 196"/>
              <p:cNvSpPr>
                <a:spLocks noChangeArrowheads="1"/>
              </p:cNvSpPr>
              <p:nvPr/>
            </p:nvSpPr>
            <p:spPr bwMode="auto">
              <a:xfrm>
                <a:off x="2718" y="1986"/>
                <a:ext cx="22" cy="40"/>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7" name="Rectangle 197"/>
              <p:cNvSpPr>
                <a:spLocks noChangeArrowheads="1"/>
              </p:cNvSpPr>
              <p:nvPr/>
            </p:nvSpPr>
            <p:spPr bwMode="auto">
              <a:xfrm>
                <a:off x="2718" y="1952"/>
                <a:ext cx="22" cy="34"/>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8" name="Rectangle 198"/>
              <p:cNvSpPr>
                <a:spLocks noChangeArrowheads="1"/>
              </p:cNvSpPr>
              <p:nvPr/>
            </p:nvSpPr>
            <p:spPr bwMode="auto">
              <a:xfrm>
                <a:off x="2718" y="1912"/>
                <a:ext cx="22" cy="4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19" name="Rectangle 199"/>
              <p:cNvSpPr>
                <a:spLocks noChangeArrowheads="1"/>
              </p:cNvSpPr>
              <p:nvPr/>
            </p:nvSpPr>
            <p:spPr bwMode="auto">
              <a:xfrm>
                <a:off x="2718" y="1872"/>
                <a:ext cx="22" cy="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520" name="Rectangle 200"/>
              <p:cNvSpPr>
                <a:spLocks noChangeArrowheads="1"/>
              </p:cNvSpPr>
              <p:nvPr/>
            </p:nvSpPr>
            <p:spPr bwMode="auto">
              <a:xfrm>
                <a:off x="2776" y="1849"/>
                <a:ext cx="6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521" name="Line 201"/>
              <p:cNvSpPr>
                <a:spLocks noChangeShapeType="1"/>
              </p:cNvSpPr>
              <p:nvPr/>
            </p:nvSpPr>
            <p:spPr bwMode="auto">
              <a:xfrm flipV="1">
                <a:off x="3548"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23" name="Rectangle 203"/>
              <p:cNvSpPr>
                <a:spLocks noChangeArrowheads="1"/>
              </p:cNvSpPr>
              <p:nvPr/>
            </p:nvSpPr>
            <p:spPr bwMode="auto">
              <a:xfrm>
                <a:off x="3567"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524" name="Line 204"/>
              <p:cNvSpPr>
                <a:spLocks noChangeShapeType="1"/>
              </p:cNvSpPr>
              <p:nvPr/>
            </p:nvSpPr>
            <p:spPr bwMode="auto">
              <a:xfrm flipV="1">
                <a:off x="3736"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26" name="Rectangle 206"/>
              <p:cNvSpPr>
                <a:spLocks noChangeArrowheads="1"/>
              </p:cNvSpPr>
              <p:nvPr/>
            </p:nvSpPr>
            <p:spPr bwMode="auto">
              <a:xfrm>
                <a:off x="3754"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527" name="Line 207"/>
              <p:cNvSpPr>
                <a:spLocks noChangeShapeType="1"/>
              </p:cNvSpPr>
              <p:nvPr/>
            </p:nvSpPr>
            <p:spPr bwMode="auto">
              <a:xfrm flipV="1">
                <a:off x="3923"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29" name="Rectangle 209"/>
              <p:cNvSpPr>
                <a:spLocks noChangeArrowheads="1"/>
              </p:cNvSpPr>
              <p:nvPr/>
            </p:nvSpPr>
            <p:spPr bwMode="auto">
              <a:xfrm>
                <a:off x="3942" y="2811"/>
                <a:ext cx="64" cy="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530" name="Line 210"/>
              <p:cNvSpPr>
                <a:spLocks noChangeShapeType="1"/>
              </p:cNvSpPr>
              <p:nvPr/>
            </p:nvSpPr>
            <p:spPr bwMode="auto">
              <a:xfrm flipV="1">
                <a:off x="4111"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31" name="Rectangle 211"/>
              <p:cNvSpPr>
                <a:spLocks noChangeArrowheads="1"/>
              </p:cNvSpPr>
              <p:nvPr/>
            </p:nvSpPr>
            <p:spPr bwMode="auto">
              <a:xfrm>
                <a:off x="4111"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440532" name="Line 212"/>
              <p:cNvSpPr>
                <a:spLocks noChangeShapeType="1"/>
              </p:cNvSpPr>
              <p:nvPr/>
            </p:nvSpPr>
            <p:spPr bwMode="auto">
              <a:xfrm flipV="1">
                <a:off x="4299"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33" name="Rectangle 213"/>
              <p:cNvSpPr>
                <a:spLocks noChangeArrowheads="1"/>
              </p:cNvSpPr>
              <p:nvPr/>
            </p:nvSpPr>
            <p:spPr bwMode="auto">
              <a:xfrm>
                <a:off x="4299"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534" name="Line 214"/>
              <p:cNvSpPr>
                <a:spLocks noChangeShapeType="1"/>
              </p:cNvSpPr>
              <p:nvPr/>
            </p:nvSpPr>
            <p:spPr bwMode="auto">
              <a:xfrm flipV="1">
                <a:off x="4487"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35" name="Rectangle 215"/>
              <p:cNvSpPr>
                <a:spLocks noChangeArrowheads="1"/>
              </p:cNvSpPr>
              <p:nvPr/>
            </p:nvSpPr>
            <p:spPr bwMode="auto">
              <a:xfrm>
                <a:off x="4487"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536" name="Line 216"/>
              <p:cNvSpPr>
                <a:spLocks noChangeShapeType="1"/>
              </p:cNvSpPr>
              <p:nvPr/>
            </p:nvSpPr>
            <p:spPr bwMode="auto">
              <a:xfrm flipV="1">
                <a:off x="4674" y="2777"/>
                <a:ext cx="1" cy="1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37" name="Rectangle 217"/>
              <p:cNvSpPr>
                <a:spLocks noChangeArrowheads="1"/>
              </p:cNvSpPr>
              <p:nvPr/>
            </p:nvSpPr>
            <p:spPr bwMode="auto">
              <a:xfrm>
                <a:off x="4675" y="281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538" name="Line 218"/>
              <p:cNvSpPr>
                <a:spLocks noChangeShapeType="1"/>
              </p:cNvSpPr>
              <p:nvPr/>
            </p:nvSpPr>
            <p:spPr bwMode="auto">
              <a:xfrm flipV="1">
                <a:off x="358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39" name="Line 219"/>
              <p:cNvSpPr>
                <a:spLocks noChangeShapeType="1"/>
              </p:cNvSpPr>
              <p:nvPr/>
            </p:nvSpPr>
            <p:spPr bwMode="auto">
              <a:xfrm flipV="1">
                <a:off x="362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0" name="Line 220"/>
              <p:cNvSpPr>
                <a:spLocks noChangeShapeType="1"/>
              </p:cNvSpPr>
              <p:nvPr/>
            </p:nvSpPr>
            <p:spPr bwMode="auto">
              <a:xfrm flipV="1">
                <a:off x="365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1" name="Line 221"/>
              <p:cNvSpPr>
                <a:spLocks noChangeShapeType="1"/>
              </p:cNvSpPr>
              <p:nvPr/>
            </p:nvSpPr>
            <p:spPr bwMode="auto">
              <a:xfrm flipV="1">
                <a:off x="3696"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2" name="Line 222"/>
              <p:cNvSpPr>
                <a:spLocks noChangeShapeType="1"/>
              </p:cNvSpPr>
              <p:nvPr/>
            </p:nvSpPr>
            <p:spPr bwMode="auto">
              <a:xfrm flipV="1">
                <a:off x="377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440544" name="Line 224"/>
            <p:cNvSpPr>
              <a:spLocks noChangeShapeType="1"/>
            </p:cNvSpPr>
            <p:nvPr/>
          </p:nvSpPr>
          <p:spPr bwMode="auto">
            <a:xfrm flipV="1">
              <a:off x="3810"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5" name="Line 225"/>
            <p:cNvSpPr>
              <a:spLocks noChangeShapeType="1"/>
            </p:cNvSpPr>
            <p:nvPr/>
          </p:nvSpPr>
          <p:spPr bwMode="auto">
            <a:xfrm flipV="1">
              <a:off x="384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6" name="Line 226"/>
            <p:cNvSpPr>
              <a:spLocks noChangeShapeType="1"/>
            </p:cNvSpPr>
            <p:nvPr/>
          </p:nvSpPr>
          <p:spPr bwMode="auto">
            <a:xfrm flipV="1">
              <a:off x="3884"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7" name="Line 227"/>
            <p:cNvSpPr>
              <a:spLocks noChangeShapeType="1"/>
            </p:cNvSpPr>
            <p:nvPr/>
          </p:nvSpPr>
          <p:spPr bwMode="auto">
            <a:xfrm flipV="1">
              <a:off x="3958"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8" name="Line 228"/>
            <p:cNvSpPr>
              <a:spLocks noChangeShapeType="1"/>
            </p:cNvSpPr>
            <p:nvPr/>
          </p:nvSpPr>
          <p:spPr bwMode="auto">
            <a:xfrm flipV="1">
              <a:off x="399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49" name="Line 229"/>
            <p:cNvSpPr>
              <a:spLocks noChangeShapeType="1"/>
            </p:cNvSpPr>
            <p:nvPr/>
          </p:nvSpPr>
          <p:spPr bwMode="auto">
            <a:xfrm flipV="1">
              <a:off x="4032"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0" name="Line 230"/>
            <p:cNvSpPr>
              <a:spLocks noChangeShapeType="1"/>
            </p:cNvSpPr>
            <p:nvPr/>
          </p:nvSpPr>
          <p:spPr bwMode="auto">
            <a:xfrm flipV="1">
              <a:off x="407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1" name="Line 231"/>
            <p:cNvSpPr>
              <a:spLocks noChangeShapeType="1"/>
            </p:cNvSpPr>
            <p:nvPr/>
          </p:nvSpPr>
          <p:spPr bwMode="auto">
            <a:xfrm flipV="1">
              <a:off x="414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2" name="Line 232"/>
            <p:cNvSpPr>
              <a:spLocks noChangeShapeType="1"/>
            </p:cNvSpPr>
            <p:nvPr/>
          </p:nvSpPr>
          <p:spPr bwMode="auto">
            <a:xfrm flipV="1">
              <a:off x="418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3" name="Line 233"/>
            <p:cNvSpPr>
              <a:spLocks noChangeShapeType="1"/>
            </p:cNvSpPr>
            <p:nvPr/>
          </p:nvSpPr>
          <p:spPr bwMode="auto">
            <a:xfrm flipV="1">
              <a:off x="421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4" name="Line 234"/>
            <p:cNvSpPr>
              <a:spLocks noChangeShapeType="1"/>
            </p:cNvSpPr>
            <p:nvPr/>
          </p:nvSpPr>
          <p:spPr bwMode="auto">
            <a:xfrm flipV="1">
              <a:off x="4259"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5" name="Line 235"/>
            <p:cNvSpPr>
              <a:spLocks noChangeShapeType="1"/>
            </p:cNvSpPr>
            <p:nvPr/>
          </p:nvSpPr>
          <p:spPr bwMode="auto">
            <a:xfrm flipV="1">
              <a:off x="433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6" name="Line 236"/>
            <p:cNvSpPr>
              <a:spLocks noChangeShapeType="1"/>
            </p:cNvSpPr>
            <p:nvPr/>
          </p:nvSpPr>
          <p:spPr bwMode="auto">
            <a:xfrm flipV="1">
              <a:off x="4373"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7" name="Line 237"/>
            <p:cNvSpPr>
              <a:spLocks noChangeShapeType="1"/>
            </p:cNvSpPr>
            <p:nvPr/>
          </p:nvSpPr>
          <p:spPr bwMode="auto">
            <a:xfrm flipV="1">
              <a:off x="440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8" name="Line 238"/>
            <p:cNvSpPr>
              <a:spLocks noChangeShapeType="1"/>
            </p:cNvSpPr>
            <p:nvPr/>
          </p:nvSpPr>
          <p:spPr bwMode="auto">
            <a:xfrm flipV="1">
              <a:off x="4447"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59" name="Line 239"/>
            <p:cNvSpPr>
              <a:spLocks noChangeShapeType="1"/>
            </p:cNvSpPr>
            <p:nvPr/>
          </p:nvSpPr>
          <p:spPr bwMode="auto">
            <a:xfrm flipV="1">
              <a:off x="452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0" name="Line 240"/>
            <p:cNvSpPr>
              <a:spLocks noChangeShapeType="1"/>
            </p:cNvSpPr>
            <p:nvPr/>
          </p:nvSpPr>
          <p:spPr bwMode="auto">
            <a:xfrm flipV="1">
              <a:off x="4561"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1" name="Line 241"/>
            <p:cNvSpPr>
              <a:spLocks noChangeShapeType="1"/>
            </p:cNvSpPr>
            <p:nvPr/>
          </p:nvSpPr>
          <p:spPr bwMode="auto">
            <a:xfrm flipV="1">
              <a:off x="459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2" name="Line 242"/>
            <p:cNvSpPr>
              <a:spLocks noChangeShapeType="1"/>
            </p:cNvSpPr>
            <p:nvPr/>
          </p:nvSpPr>
          <p:spPr bwMode="auto">
            <a:xfrm flipV="1">
              <a:off x="4635" y="2782"/>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3" name="Line 243"/>
            <p:cNvSpPr>
              <a:spLocks noChangeShapeType="1"/>
            </p:cNvSpPr>
            <p:nvPr/>
          </p:nvSpPr>
          <p:spPr bwMode="auto">
            <a:xfrm>
              <a:off x="3525" y="2788"/>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4" name="Rectangle 244"/>
            <p:cNvSpPr>
              <a:spLocks noChangeArrowheads="1"/>
            </p:cNvSpPr>
            <p:nvPr/>
          </p:nvSpPr>
          <p:spPr bwMode="auto">
            <a:xfrm>
              <a:off x="4101" y="2826"/>
              <a:ext cx="66"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a:solidFill>
                    <a:srgbClr val="000000"/>
                  </a:solidFill>
                  <a:latin typeface="Times New Roman" pitchFamily="18" charset="0"/>
                </a:rPr>
                <a:t>s</a:t>
              </a:r>
              <a:endParaRPr kumimoji="1" lang="en-GB" sz="2400" b="1">
                <a:solidFill>
                  <a:srgbClr val="85582B"/>
                </a:solidFill>
                <a:latin typeface="Times New Roman" pitchFamily="18" charset="0"/>
              </a:endParaRPr>
            </a:p>
          </p:txBody>
        </p:sp>
        <p:sp>
          <p:nvSpPr>
            <p:cNvPr id="440565" name="Line 245"/>
            <p:cNvSpPr>
              <a:spLocks noChangeShapeType="1"/>
            </p:cNvSpPr>
            <p:nvPr/>
          </p:nvSpPr>
          <p:spPr bwMode="auto">
            <a:xfrm>
              <a:off x="3525" y="276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6" name="Rectangle 246"/>
            <p:cNvSpPr>
              <a:spLocks noChangeArrowheads="1"/>
            </p:cNvSpPr>
            <p:nvPr/>
          </p:nvSpPr>
          <p:spPr bwMode="auto">
            <a:xfrm>
              <a:off x="3480" y="2720"/>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440567" name="Line 247"/>
            <p:cNvSpPr>
              <a:spLocks noChangeShapeType="1"/>
            </p:cNvSpPr>
            <p:nvPr/>
          </p:nvSpPr>
          <p:spPr bwMode="auto">
            <a:xfrm>
              <a:off x="3525" y="258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68" name="Rectangle 248"/>
            <p:cNvSpPr>
              <a:spLocks noChangeArrowheads="1"/>
            </p:cNvSpPr>
            <p:nvPr/>
          </p:nvSpPr>
          <p:spPr bwMode="auto">
            <a:xfrm>
              <a:off x="3416" y="2538"/>
              <a:ext cx="1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0.5</a:t>
              </a:r>
              <a:endParaRPr kumimoji="1" lang="en-GB" sz="2400" b="1">
                <a:solidFill>
                  <a:srgbClr val="85582B"/>
                </a:solidFill>
                <a:latin typeface="Times New Roman" pitchFamily="18" charset="0"/>
              </a:endParaRPr>
            </a:p>
          </p:txBody>
        </p:sp>
        <p:sp>
          <p:nvSpPr>
            <p:cNvPr id="440569" name="Line 249"/>
            <p:cNvSpPr>
              <a:spLocks noChangeShapeType="1"/>
            </p:cNvSpPr>
            <p:nvPr/>
          </p:nvSpPr>
          <p:spPr bwMode="auto">
            <a:xfrm>
              <a:off x="3525" y="240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70" name="Rectangle 250"/>
            <p:cNvSpPr>
              <a:spLocks noChangeArrowheads="1"/>
            </p:cNvSpPr>
            <p:nvPr/>
          </p:nvSpPr>
          <p:spPr bwMode="auto">
            <a:xfrm>
              <a:off x="3480" y="2361"/>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a:t>
              </a:r>
              <a:endParaRPr kumimoji="1" lang="en-GB" sz="2400" b="1">
                <a:solidFill>
                  <a:srgbClr val="85582B"/>
                </a:solidFill>
                <a:latin typeface="Times New Roman" pitchFamily="18" charset="0"/>
              </a:endParaRPr>
            </a:p>
          </p:txBody>
        </p:sp>
        <p:sp>
          <p:nvSpPr>
            <p:cNvPr id="440571" name="Line 251"/>
            <p:cNvSpPr>
              <a:spLocks noChangeShapeType="1"/>
            </p:cNvSpPr>
            <p:nvPr/>
          </p:nvSpPr>
          <p:spPr bwMode="auto">
            <a:xfrm>
              <a:off x="3525" y="222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72" name="Rectangle 252"/>
            <p:cNvSpPr>
              <a:spLocks noChangeArrowheads="1"/>
            </p:cNvSpPr>
            <p:nvPr/>
          </p:nvSpPr>
          <p:spPr bwMode="auto">
            <a:xfrm>
              <a:off x="3416" y="2179"/>
              <a:ext cx="1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1.5</a:t>
              </a:r>
              <a:endParaRPr kumimoji="1" lang="en-GB" sz="2400" b="1">
                <a:solidFill>
                  <a:srgbClr val="85582B"/>
                </a:solidFill>
                <a:latin typeface="Times New Roman" pitchFamily="18" charset="0"/>
              </a:endParaRPr>
            </a:p>
          </p:txBody>
        </p:sp>
        <p:sp>
          <p:nvSpPr>
            <p:cNvPr id="440573" name="Line 253"/>
            <p:cNvSpPr>
              <a:spLocks noChangeShapeType="1"/>
            </p:cNvSpPr>
            <p:nvPr/>
          </p:nvSpPr>
          <p:spPr bwMode="auto">
            <a:xfrm>
              <a:off x="3525" y="204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74" name="Rectangle 254"/>
            <p:cNvSpPr>
              <a:spLocks noChangeArrowheads="1"/>
            </p:cNvSpPr>
            <p:nvPr/>
          </p:nvSpPr>
          <p:spPr bwMode="auto">
            <a:xfrm>
              <a:off x="3480" y="2003"/>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a:t>
              </a:r>
              <a:endParaRPr kumimoji="1" lang="en-GB" sz="2400" b="1">
                <a:solidFill>
                  <a:srgbClr val="85582B"/>
                </a:solidFill>
                <a:latin typeface="Times New Roman" pitchFamily="18" charset="0"/>
              </a:endParaRPr>
            </a:p>
          </p:txBody>
        </p:sp>
        <p:sp>
          <p:nvSpPr>
            <p:cNvPr id="440575" name="Line 255"/>
            <p:cNvSpPr>
              <a:spLocks noChangeShapeType="1"/>
            </p:cNvSpPr>
            <p:nvPr/>
          </p:nvSpPr>
          <p:spPr bwMode="auto">
            <a:xfrm>
              <a:off x="3525" y="186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76" name="Rectangle 256"/>
            <p:cNvSpPr>
              <a:spLocks noChangeArrowheads="1"/>
            </p:cNvSpPr>
            <p:nvPr/>
          </p:nvSpPr>
          <p:spPr bwMode="auto">
            <a:xfrm>
              <a:off x="3416" y="1821"/>
              <a:ext cx="110"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2.5</a:t>
              </a:r>
              <a:endParaRPr kumimoji="1" lang="en-GB" sz="2400" b="1">
                <a:solidFill>
                  <a:srgbClr val="85582B"/>
                </a:solidFill>
                <a:latin typeface="Times New Roman" pitchFamily="18" charset="0"/>
              </a:endParaRPr>
            </a:p>
          </p:txBody>
        </p:sp>
        <p:sp>
          <p:nvSpPr>
            <p:cNvPr id="440577" name="Line 257"/>
            <p:cNvSpPr>
              <a:spLocks noChangeShapeType="1"/>
            </p:cNvSpPr>
            <p:nvPr/>
          </p:nvSpPr>
          <p:spPr bwMode="auto">
            <a:xfrm>
              <a:off x="3525" y="169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78" name="Rectangle 258"/>
            <p:cNvSpPr>
              <a:spLocks noChangeArrowheads="1"/>
            </p:cNvSpPr>
            <p:nvPr/>
          </p:nvSpPr>
          <p:spPr bwMode="auto">
            <a:xfrm>
              <a:off x="3480" y="1645"/>
              <a:ext cx="44"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3</a:t>
              </a:r>
              <a:endParaRPr kumimoji="1" lang="en-GB" sz="2400" b="1">
                <a:solidFill>
                  <a:srgbClr val="85582B"/>
                </a:solidFill>
                <a:latin typeface="Times New Roman" pitchFamily="18" charset="0"/>
              </a:endParaRPr>
            </a:p>
          </p:txBody>
        </p:sp>
        <p:sp>
          <p:nvSpPr>
            <p:cNvPr id="440579" name="Line 259"/>
            <p:cNvSpPr>
              <a:spLocks noChangeShapeType="1"/>
            </p:cNvSpPr>
            <p:nvPr/>
          </p:nvSpPr>
          <p:spPr bwMode="auto">
            <a:xfrm>
              <a:off x="3525" y="272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0" name="Line 260"/>
            <p:cNvSpPr>
              <a:spLocks noChangeShapeType="1"/>
            </p:cNvSpPr>
            <p:nvPr/>
          </p:nvSpPr>
          <p:spPr bwMode="auto">
            <a:xfrm>
              <a:off x="3525" y="269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1" name="Line 261"/>
            <p:cNvSpPr>
              <a:spLocks noChangeShapeType="1"/>
            </p:cNvSpPr>
            <p:nvPr/>
          </p:nvSpPr>
          <p:spPr bwMode="auto">
            <a:xfrm>
              <a:off x="3525" y="265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2" name="Line 262"/>
            <p:cNvSpPr>
              <a:spLocks noChangeShapeType="1"/>
            </p:cNvSpPr>
            <p:nvPr/>
          </p:nvSpPr>
          <p:spPr bwMode="auto">
            <a:xfrm>
              <a:off x="3525" y="262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3" name="Line 263"/>
            <p:cNvSpPr>
              <a:spLocks noChangeShapeType="1"/>
            </p:cNvSpPr>
            <p:nvPr/>
          </p:nvSpPr>
          <p:spPr bwMode="auto">
            <a:xfrm>
              <a:off x="3525" y="254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4" name="Line 264"/>
            <p:cNvSpPr>
              <a:spLocks noChangeShapeType="1"/>
            </p:cNvSpPr>
            <p:nvPr/>
          </p:nvSpPr>
          <p:spPr bwMode="auto">
            <a:xfrm>
              <a:off x="3525" y="251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5" name="Line 265"/>
            <p:cNvSpPr>
              <a:spLocks noChangeShapeType="1"/>
            </p:cNvSpPr>
            <p:nvPr/>
          </p:nvSpPr>
          <p:spPr bwMode="auto">
            <a:xfrm>
              <a:off x="3525" y="247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6" name="Line 266"/>
            <p:cNvSpPr>
              <a:spLocks noChangeShapeType="1"/>
            </p:cNvSpPr>
            <p:nvPr/>
          </p:nvSpPr>
          <p:spPr bwMode="auto">
            <a:xfrm>
              <a:off x="3525" y="244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7" name="Line 267"/>
            <p:cNvSpPr>
              <a:spLocks noChangeShapeType="1"/>
            </p:cNvSpPr>
            <p:nvPr/>
          </p:nvSpPr>
          <p:spPr bwMode="auto">
            <a:xfrm>
              <a:off x="3525" y="237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8" name="Line 268"/>
            <p:cNvSpPr>
              <a:spLocks noChangeShapeType="1"/>
            </p:cNvSpPr>
            <p:nvPr/>
          </p:nvSpPr>
          <p:spPr bwMode="auto">
            <a:xfrm>
              <a:off x="3525" y="233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89" name="Line 269"/>
            <p:cNvSpPr>
              <a:spLocks noChangeShapeType="1"/>
            </p:cNvSpPr>
            <p:nvPr/>
          </p:nvSpPr>
          <p:spPr bwMode="auto">
            <a:xfrm>
              <a:off x="3525" y="2299"/>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0" name="Line 270"/>
            <p:cNvSpPr>
              <a:spLocks noChangeShapeType="1"/>
            </p:cNvSpPr>
            <p:nvPr/>
          </p:nvSpPr>
          <p:spPr bwMode="auto">
            <a:xfrm>
              <a:off x="3525" y="226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1" name="Line 271"/>
            <p:cNvSpPr>
              <a:spLocks noChangeShapeType="1"/>
            </p:cNvSpPr>
            <p:nvPr/>
          </p:nvSpPr>
          <p:spPr bwMode="auto">
            <a:xfrm>
              <a:off x="3525" y="2191"/>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2" name="Line 272"/>
            <p:cNvSpPr>
              <a:spLocks noChangeShapeType="1"/>
            </p:cNvSpPr>
            <p:nvPr/>
          </p:nvSpPr>
          <p:spPr bwMode="auto">
            <a:xfrm>
              <a:off x="3525" y="215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3" name="Line 273"/>
            <p:cNvSpPr>
              <a:spLocks noChangeShapeType="1"/>
            </p:cNvSpPr>
            <p:nvPr/>
          </p:nvSpPr>
          <p:spPr bwMode="auto">
            <a:xfrm>
              <a:off x="3525" y="2117"/>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4" name="Line 274"/>
            <p:cNvSpPr>
              <a:spLocks noChangeShapeType="1"/>
            </p:cNvSpPr>
            <p:nvPr/>
          </p:nvSpPr>
          <p:spPr bwMode="auto">
            <a:xfrm>
              <a:off x="3525" y="2083"/>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5" name="Line 275"/>
            <p:cNvSpPr>
              <a:spLocks noChangeShapeType="1"/>
            </p:cNvSpPr>
            <p:nvPr/>
          </p:nvSpPr>
          <p:spPr bwMode="auto">
            <a:xfrm>
              <a:off x="3525" y="2014"/>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6" name="Line 276"/>
            <p:cNvSpPr>
              <a:spLocks noChangeShapeType="1"/>
            </p:cNvSpPr>
            <p:nvPr/>
          </p:nvSpPr>
          <p:spPr bwMode="auto">
            <a:xfrm>
              <a:off x="3525" y="1975"/>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7" name="Line 277"/>
            <p:cNvSpPr>
              <a:spLocks noChangeShapeType="1"/>
            </p:cNvSpPr>
            <p:nvPr/>
          </p:nvSpPr>
          <p:spPr bwMode="auto">
            <a:xfrm>
              <a:off x="3525" y="1940"/>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8" name="Line 278"/>
            <p:cNvSpPr>
              <a:spLocks noChangeShapeType="1"/>
            </p:cNvSpPr>
            <p:nvPr/>
          </p:nvSpPr>
          <p:spPr bwMode="auto">
            <a:xfrm>
              <a:off x="3525" y="190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599" name="Line 279"/>
            <p:cNvSpPr>
              <a:spLocks noChangeShapeType="1"/>
            </p:cNvSpPr>
            <p:nvPr/>
          </p:nvSpPr>
          <p:spPr bwMode="auto">
            <a:xfrm>
              <a:off x="3525" y="1832"/>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0" name="Line 280"/>
            <p:cNvSpPr>
              <a:spLocks noChangeShapeType="1"/>
            </p:cNvSpPr>
            <p:nvPr/>
          </p:nvSpPr>
          <p:spPr bwMode="auto">
            <a:xfrm>
              <a:off x="3525" y="1798"/>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1" name="Line 281"/>
            <p:cNvSpPr>
              <a:spLocks noChangeShapeType="1"/>
            </p:cNvSpPr>
            <p:nvPr/>
          </p:nvSpPr>
          <p:spPr bwMode="auto">
            <a:xfrm>
              <a:off x="3525" y="1758"/>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2" name="Line 282"/>
            <p:cNvSpPr>
              <a:spLocks noChangeShapeType="1"/>
            </p:cNvSpPr>
            <p:nvPr/>
          </p:nvSpPr>
          <p:spPr bwMode="auto">
            <a:xfrm>
              <a:off x="3525" y="1724"/>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3" name="Line 283"/>
            <p:cNvSpPr>
              <a:spLocks noChangeShapeType="1"/>
            </p:cNvSpPr>
            <p:nvPr/>
          </p:nvSpPr>
          <p:spPr bwMode="auto">
            <a:xfrm>
              <a:off x="3525" y="165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4" name="Line 284"/>
            <p:cNvSpPr>
              <a:spLocks noChangeShapeType="1"/>
            </p:cNvSpPr>
            <p:nvPr/>
          </p:nvSpPr>
          <p:spPr bwMode="auto">
            <a:xfrm>
              <a:off x="3525" y="1616"/>
              <a:ext cx="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5" name="Line 285"/>
            <p:cNvSpPr>
              <a:spLocks noChangeShapeType="1"/>
            </p:cNvSpPr>
            <p:nvPr/>
          </p:nvSpPr>
          <p:spPr bwMode="auto">
            <a:xfrm flipV="1">
              <a:off x="3525"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6" name="Rectangle 286"/>
            <p:cNvSpPr>
              <a:spLocks noChangeArrowheads="1"/>
            </p:cNvSpPr>
            <p:nvPr/>
          </p:nvSpPr>
          <p:spPr bwMode="auto">
            <a:xfrm rot="16200000">
              <a:off x="3281" y="2062"/>
              <a:ext cx="88" cy="2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400" b="1">
                  <a:latin typeface="Symbol" panose="05050102010706020507" pitchFamily="18" charset="2"/>
                </a:rPr>
                <a:t>f</a:t>
              </a:r>
            </a:p>
          </p:txBody>
        </p:sp>
        <p:sp>
          <p:nvSpPr>
            <p:cNvPr id="440607" name="Line 287"/>
            <p:cNvSpPr>
              <a:spLocks noChangeShapeType="1"/>
            </p:cNvSpPr>
            <p:nvPr/>
          </p:nvSpPr>
          <p:spPr bwMode="auto">
            <a:xfrm flipV="1">
              <a:off x="354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8" name="Line 288"/>
            <p:cNvSpPr>
              <a:spLocks noChangeShapeType="1"/>
            </p:cNvSpPr>
            <p:nvPr/>
          </p:nvSpPr>
          <p:spPr bwMode="auto">
            <a:xfrm flipV="1">
              <a:off x="373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09" name="Line 289"/>
            <p:cNvSpPr>
              <a:spLocks noChangeShapeType="1"/>
            </p:cNvSpPr>
            <p:nvPr/>
          </p:nvSpPr>
          <p:spPr bwMode="auto">
            <a:xfrm flipV="1">
              <a:off x="392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0" name="Line 290"/>
            <p:cNvSpPr>
              <a:spLocks noChangeShapeType="1"/>
            </p:cNvSpPr>
            <p:nvPr/>
          </p:nvSpPr>
          <p:spPr bwMode="auto">
            <a:xfrm flipV="1">
              <a:off x="411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1" name="Line 291"/>
            <p:cNvSpPr>
              <a:spLocks noChangeShapeType="1"/>
            </p:cNvSpPr>
            <p:nvPr/>
          </p:nvSpPr>
          <p:spPr bwMode="auto">
            <a:xfrm flipV="1">
              <a:off x="429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2" name="Line 292"/>
            <p:cNvSpPr>
              <a:spLocks noChangeShapeType="1"/>
            </p:cNvSpPr>
            <p:nvPr/>
          </p:nvSpPr>
          <p:spPr bwMode="auto">
            <a:xfrm flipV="1">
              <a:off x="448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3" name="Line 293"/>
            <p:cNvSpPr>
              <a:spLocks noChangeShapeType="1"/>
            </p:cNvSpPr>
            <p:nvPr/>
          </p:nvSpPr>
          <p:spPr bwMode="auto">
            <a:xfrm flipV="1">
              <a:off x="467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4" name="Line 294"/>
            <p:cNvSpPr>
              <a:spLocks noChangeShapeType="1"/>
            </p:cNvSpPr>
            <p:nvPr/>
          </p:nvSpPr>
          <p:spPr bwMode="auto">
            <a:xfrm flipV="1">
              <a:off x="358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5" name="Line 295"/>
            <p:cNvSpPr>
              <a:spLocks noChangeShapeType="1"/>
            </p:cNvSpPr>
            <p:nvPr/>
          </p:nvSpPr>
          <p:spPr bwMode="auto">
            <a:xfrm flipV="1">
              <a:off x="362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6" name="Line 296"/>
            <p:cNvSpPr>
              <a:spLocks noChangeShapeType="1"/>
            </p:cNvSpPr>
            <p:nvPr/>
          </p:nvSpPr>
          <p:spPr bwMode="auto">
            <a:xfrm flipV="1">
              <a:off x="365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7" name="Line 297"/>
            <p:cNvSpPr>
              <a:spLocks noChangeShapeType="1"/>
            </p:cNvSpPr>
            <p:nvPr/>
          </p:nvSpPr>
          <p:spPr bwMode="auto">
            <a:xfrm flipV="1">
              <a:off x="3696"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8" name="Line 298"/>
            <p:cNvSpPr>
              <a:spLocks noChangeShapeType="1"/>
            </p:cNvSpPr>
            <p:nvPr/>
          </p:nvSpPr>
          <p:spPr bwMode="auto">
            <a:xfrm flipV="1">
              <a:off x="377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19" name="Line 299"/>
            <p:cNvSpPr>
              <a:spLocks noChangeShapeType="1"/>
            </p:cNvSpPr>
            <p:nvPr/>
          </p:nvSpPr>
          <p:spPr bwMode="auto">
            <a:xfrm flipV="1">
              <a:off x="3810"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0" name="Line 300"/>
            <p:cNvSpPr>
              <a:spLocks noChangeShapeType="1"/>
            </p:cNvSpPr>
            <p:nvPr/>
          </p:nvSpPr>
          <p:spPr bwMode="auto">
            <a:xfrm flipV="1">
              <a:off x="384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1" name="Line 301"/>
            <p:cNvSpPr>
              <a:spLocks noChangeShapeType="1"/>
            </p:cNvSpPr>
            <p:nvPr/>
          </p:nvSpPr>
          <p:spPr bwMode="auto">
            <a:xfrm flipV="1">
              <a:off x="3884"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2" name="Line 302"/>
            <p:cNvSpPr>
              <a:spLocks noChangeShapeType="1"/>
            </p:cNvSpPr>
            <p:nvPr/>
          </p:nvSpPr>
          <p:spPr bwMode="auto">
            <a:xfrm flipV="1">
              <a:off x="3958"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3" name="Line 303"/>
            <p:cNvSpPr>
              <a:spLocks noChangeShapeType="1"/>
            </p:cNvSpPr>
            <p:nvPr/>
          </p:nvSpPr>
          <p:spPr bwMode="auto">
            <a:xfrm flipV="1">
              <a:off x="399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4" name="Line 304"/>
            <p:cNvSpPr>
              <a:spLocks noChangeShapeType="1"/>
            </p:cNvSpPr>
            <p:nvPr/>
          </p:nvSpPr>
          <p:spPr bwMode="auto">
            <a:xfrm flipV="1">
              <a:off x="4032"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5" name="Line 305"/>
            <p:cNvSpPr>
              <a:spLocks noChangeShapeType="1"/>
            </p:cNvSpPr>
            <p:nvPr/>
          </p:nvSpPr>
          <p:spPr bwMode="auto">
            <a:xfrm flipV="1">
              <a:off x="407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6" name="Line 306"/>
            <p:cNvSpPr>
              <a:spLocks noChangeShapeType="1"/>
            </p:cNvSpPr>
            <p:nvPr/>
          </p:nvSpPr>
          <p:spPr bwMode="auto">
            <a:xfrm flipV="1">
              <a:off x="414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7" name="Line 307"/>
            <p:cNvSpPr>
              <a:spLocks noChangeShapeType="1"/>
            </p:cNvSpPr>
            <p:nvPr/>
          </p:nvSpPr>
          <p:spPr bwMode="auto">
            <a:xfrm flipV="1">
              <a:off x="418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8" name="Line 308"/>
            <p:cNvSpPr>
              <a:spLocks noChangeShapeType="1"/>
            </p:cNvSpPr>
            <p:nvPr/>
          </p:nvSpPr>
          <p:spPr bwMode="auto">
            <a:xfrm flipV="1">
              <a:off x="421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29" name="Line 309"/>
            <p:cNvSpPr>
              <a:spLocks noChangeShapeType="1"/>
            </p:cNvSpPr>
            <p:nvPr/>
          </p:nvSpPr>
          <p:spPr bwMode="auto">
            <a:xfrm flipV="1">
              <a:off x="4259"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0" name="Line 310"/>
            <p:cNvSpPr>
              <a:spLocks noChangeShapeType="1"/>
            </p:cNvSpPr>
            <p:nvPr/>
          </p:nvSpPr>
          <p:spPr bwMode="auto">
            <a:xfrm flipV="1">
              <a:off x="433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1" name="Line 311"/>
            <p:cNvSpPr>
              <a:spLocks noChangeShapeType="1"/>
            </p:cNvSpPr>
            <p:nvPr/>
          </p:nvSpPr>
          <p:spPr bwMode="auto">
            <a:xfrm flipV="1">
              <a:off x="4373"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2" name="Line 312"/>
            <p:cNvSpPr>
              <a:spLocks noChangeShapeType="1"/>
            </p:cNvSpPr>
            <p:nvPr/>
          </p:nvSpPr>
          <p:spPr bwMode="auto">
            <a:xfrm flipV="1">
              <a:off x="440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3" name="Line 313"/>
            <p:cNvSpPr>
              <a:spLocks noChangeShapeType="1"/>
            </p:cNvSpPr>
            <p:nvPr/>
          </p:nvSpPr>
          <p:spPr bwMode="auto">
            <a:xfrm flipV="1">
              <a:off x="4447"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4" name="Line 314"/>
            <p:cNvSpPr>
              <a:spLocks noChangeShapeType="1"/>
            </p:cNvSpPr>
            <p:nvPr/>
          </p:nvSpPr>
          <p:spPr bwMode="auto">
            <a:xfrm flipV="1">
              <a:off x="452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5" name="Line 315"/>
            <p:cNvSpPr>
              <a:spLocks noChangeShapeType="1"/>
            </p:cNvSpPr>
            <p:nvPr/>
          </p:nvSpPr>
          <p:spPr bwMode="auto">
            <a:xfrm flipV="1">
              <a:off x="4561"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6" name="Line 316"/>
            <p:cNvSpPr>
              <a:spLocks noChangeShapeType="1"/>
            </p:cNvSpPr>
            <p:nvPr/>
          </p:nvSpPr>
          <p:spPr bwMode="auto">
            <a:xfrm flipV="1">
              <a:off x="459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7" name="Line 317"/>
            <p:cNvSpPr>
              <a:spLocks noChangeShapeType="1"/>
            </p:cNvSpPr>
            <p:nvPr/>
          </p:nvSpPr>
          <p:spPr bwMode="auto">
            <a:xfrm flipV="1">
              <a:off x="4635" y="1616"/>
              <a:ext cx="1" cy="6"/>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8" name="Line 318"/>
            <p:cNvSpPr>
              <a:spLocks noChangeShapeType="1"/>
            </p:cNvSpPr>
            <p:nvPr/>
          </p:nvSpPr>
          <p:spPr bwMode="auto">
            <a:xfrm>
              <a:off x="3525" y="1616"/>
              <a:ext cx="1166"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39" name="Line 319"/>
            <p:cNvSpPr>
              <a:spLocks noChangeShapeType="1"/>
            </p:cNvSpPr>
            <p:nvPr/>
          </p:nvSpPr>
          <p:spPr bwMode="auto">
            <a:xfrm>
              <a:off x="4686" y="2765"/>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0" name="Line 320"/>
            <p:cNvSpPr>
              <a:spLocks noChangeShapeType="1"/>
            </p:cNvSpPr>
            <p:nvPr/>
          </p:nvSpPr>
          <p:spPr bwMode="auto">
            <a:xfrm>
              <a:off x="4686" y="2583"/>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1" name="Line 321"/>
            <p:cNvSpPr>
              <a:spLocks noChangeShapeType="1"/>
            </p:cNvSpPr>
            <p:nvPr/>
          </p:nvSpPr>
          <p:spPr bwMode="auto">
            <a:xfrm>
              <a:off x="4686" y="2407"/>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2" name="Line 322"/>
            <p:cNvSpPr>
              <a:spLocks noChangeShapeType="1"/>
            </p:cNvSpPr>
            <p:nvPr/>
          </p:nvSpPr>
          <p:spPr bwMode="auto">
            <a:xfrm>
              <a:off x="4686" y="2225"/>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3" name="Line 323"/>
            <p:cNvSpPr>
              <a:spLocks noChangeShapeType="1"/>
            </p:cNvSpPr>
            <p:nvPr/>
          </p:nvSpPr>
          <p:spPr bwMode="auto">
            <a:xfrm>
              <a:off x="4686" y="2049"/>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4" name="Line 324"/>
            <p:cNvSpPr>
              <a:spLocks noChangeShapeType="1"/>
            </p:cNvSpPr>
            <p:nvPr/>
          </p:nvSpPr>
          <p:spPr bwMode="auto">
            <a:xfrm>
              <a:off x="4686" y="1866"/>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5" name="Line 325"/>
            <p:cNvSpPr>
              <a:spLocks noChangeShapeType="1"/>
            </p:cNvSpPr>
            <p:nvPr/>
          </p:nvSpPr>
          <p:spPr bwMode="auto">
            <a:xfrm>
              <a:off x="4686" y="1690"/>
              <a:ext cx="5"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6" name="Line 326"/>
            <p:cNvSpPr>
              <a:spLocks noChangeShapeType="1"/>
            </p:cNvSpPr>
            <p:nvPr/>
          </p:nvSpPr>
          <p:spPr bwMode="auto">
            <a:xfrm>
              <a:off x="4691" y="272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7" name="Line 327"/>
            <p:cNvSpPr>
              <a:spLocks noChangeShapeType="1"/>
            </p:cNvSpPr>
            <p:nvPr/>
          </p:nvSpPr>
          <p:spPr bwMode="auto">
            <a:xfrm>
              <a:off x="4691" y="26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8" name="Line 328"/>
            <p:cNvSpPr>
              <a:spLocks noChangeShapeType="1"/>
            </p:cNvSpPr>
            <p:nvPr/>
          </p:nvSpPr>
          <p:spPr bwMode="auto">
            <a:xfrm>
              <a:off x="4691" y="265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49" name="Line 329"/>
            <p:cNvSpPr>
              <a:spLocks noChangeShapeType="1"/>
            </p:cNvSpPr>
            <p:nvPr/>
          </p:nvSpPr>
          <p:spPr bwMode="auto">
            <a:xfrm>
              <a:off x="4691" y="262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0" name="Line 330"/>
            <p:cNvSpPr>
              <a:spLocks noChangeShapeType="1"/>
            </p:cNvSpPr>
            <p:nvPr/>
          </p:nvSpPr>
          <p:spPr bwMode="auto">
            <a:xfrm>
              <a:off x="4691" y="254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1" name="Line 331"/>
            <p:cNvSpPr>
              <a:spLocks noChangeShapeType="1"/>
            </p:cNvSpPr>
            <p:nvPr/>
          </p:nvSpPr>
          <p:spPr bwMode="auto">
            <a:xfrm>
              <a:off x="4691" y="251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2" name="Line 332"/>
            <p:cNvSpPr>
              <a:spLocks noChangeShapeType="1"/>
            </p:cNvSpPr>
            <p:nvPr/>
          </p:nvSpPr>
          <p:spPr bwMode="auto">
            <a:xfrm>
              <a:off x="4691" y="24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3" name="Line 333"/>
            <p:cNvSpPr>
              <a:spLocks noChangeShapeType="1"/>
            </p:cNvSpPr>
            <p:nvPr/>
          </p:nvSpPr>
          <p:spPr bwMode="auto">
            <a:xfrm>
              <a:off x="4691" y="244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4" name="Line 334"/>
            <p:cNvSpPr>
              <a:spLocks noChangeShapeType="1"/>
            </p:cNvSpPr>
            <p:nvPr/>
          </p:nvSpPr>
          <p:spPr bwMode="auto">
            <a:xfrm>
              <a:off x="4691" y="237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5" name="Line 335"/>
            <p:cNvSpPr>
              <a:spLocks noChangeShapeType="1"/>
            </p:cNvSpPr>
            <p:nvPr/>
          </p:nvSpPr>
          <p:spPr bwMode="auto">
            <a:xfrm>
              <a:off x="4691" y="233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6" name="Line 336"/>
            <p:cNvSpPr>
              <a:spLocks noChangeShapeType="1"/>
            </p:cNvSpPr>
            <p:nvPr/>
          </p:nvSpPr>
          <p:spPr bwMode="auto">
            <a:xfrm>
              <a:off x="4691" y="2299"/>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7" name="Line 337"/>
            <p:cNvSpPr>
              <a:spLocks noChangeShapeType="1"/>
            </p:cNvSpPr>
            <p:nvPr/>
          </p:nvSpPr>
          <p:spPr bwMode="auto">
            <a:xfrm>
              <a:off x="4691" y="226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8" name="Line 338"/>
            <p:cNvSpPr>
              <a:spLocks noChangeShapeType="1"/>
            </p:cNvSpPr>
            <p:nvPr/>
          </p:nvSpPr>
          <p:spPr bwMode="auto">
            <a:xfrm>
              <a:off x="4691" y="2191"/>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59" name="Line 339"/>
            <p:cNvSpPr>
              <a:spLocks noChangeShapeType="1"/>
            </p:cNvSpPr>
            <p:nvPr/>
          </p:nvSpPr>
          <p:spPr bwMode="auto">
            <a:xfrm>
              <a:off x="4691" y="215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0" name="Line 340"/>
            <p:cNvSpPr>
              <a:spLocks noChangeShapeType="1"/>
            </p:cNvSpPr>
            <p:nvPr/>
          </p:nvSpPr>
          <p:spPr bwMode="auto">
            <a:xfrm>
              <a:off x="4691" y="2117"/>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1" name="Line 341"/>
            <p:cNvSpPr>
              <a:spLocks noChangeShapeType="1"/>
            </p:cNvSpPr>
            <p:nvPr/>
          </p:nvSpPr>
          <p:spPr bwMode="auto">
            <a:xfrm>
              <a:off x="4691" y="2083"/>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2" name="Line 342"/>
            <p:cNvSpPr>
              <a:spLocks noChangeShapeType="1"/>
            </p:cNvSpPr>
            <p:nvPr/>
          </p:nvSpPr>
          <p:spPr bwMode="auto">
            <a:xfrm>
              <a:off x="4691" y="201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3" name="Line 343"/>
            <p:cNvSpPr>
              <a:spLocks noChangeShapeType="1"/>
            </p:cNvSpPr>
            <p:nvPr/>
          </p:nvSpPr>
          <p:spPr bwMode="auto">
            <a:xfrm>
              <a:off x="4691" y="1975"/>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4" name="Line 344"/>
            <p:cNvSpPr>
              <a:spLocks noChangeShapeType="1"/>
            </p:cNvSpPr>
            <p:nvPr/>
          </p:nvSpPr>
          <p:spPr bwMode="auto">
            <a:xfrm>
              <a:off x="4691" y="1940"/>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5" name="Line 345"/>
            <p:cNvSpPr>
              <a:spLocks noChangeShapeType="1"/>
            </p:cNvSpPr>
            <p:nvPr/>
          </p:nvSpPr>
          <p:spPr bwMode="auto">
            <a:xfrm>
              <a:off x="4691" y="190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6" name="Line 346"/>
            <p:cNvSpPr>
              <a:spLocks noChangeShapeType="1"/>
            </p:cNvSpPr>
            <p:nvPr/>
          </p:nvSpPr>
          <p:spPr bwMode="auto">
            <a:xfrm>
              <a:off x="4691" y="1832"/>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7" name="Line 347"/>
            <p:cNvSpPr>
              <a:spLocks noChangeShapeType="1"/>
            </p:cNvSpPr>
            <p:nvPr/>
          </p:nvSpPr>
          <p:spPr bwMode="auto">
            <a:xfrm>
              <a:off x="4691" y="179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8" name="Line 348"/>
            <p:cNvSpPr>
              <a:spLocks noChangeShapeType="1"/>
            </p:cNvSpPr>
            <p:nvPr/>
          </p:nvSpPr>
          <p:spPr bwMode="auto">
            <a:xfrm>
              <a:off x="4691" y="1758"/>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69" name="Line 349"/>
            <p:cNvSpPr>
              <a:spLocks noChangeShapeType="1"/>
            </p:cNvSpPr>
            <p:nvPr/>
          </p:nvSpPr>
          <p:spPr bwMode="auto">
            <a:xfrm>
              <a:off x="4691" y="1724"/>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70" name="Line 350"/>
            <p:cNvSpPr>
              <a:spLocks noChangeShapeType="1"/>
            </p:cNvSpPr>
            <p:nvPr/>
          </p:nvSpPr>
          <p:spPr bwMode="auto">
            <a:xfrm>
              <a:off x="4691" y="165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71" name="Line 351"/>
            <p:cNvSpPr>
              <a:spLocks noChangeShapeType="1"/>
            </p:cNvSpPr>
            <p:nvPr/>
          </p:nvSpPr>
          <p:spPr bwMode="auto">
            <a:xfrm>
              <a:off x="4691" y="1616"/>
              <a:ext cx="1" cy="1"/>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72" name="Line 352"/>
            <p:cNvSpPr>
              <a:spLocks noChangeShapeType="1"/>
            </p:cNvSpPr>
            <p:nvPr/>
          </p:nvSpPr>
          <p:spPr bwMode="auto">
            <a:xfrm flipV="1">
              <a:off x="4691" y="1616"/>
              <a:ext cx="1" cy="1172"/>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440673" name="Rectangle 353"/>
            <p:cNvSpPr>
              <a:spLocks noChangeArrowheads="1"/>
            </p:cNvSpPr>
            <p:nvPr/>
          </p:nvSpPr>
          <p:spPr bwMode="auto">
            <a:xfrm>
              <a:off x="3866" y="1431"/>
              <a:ext cx="626"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a:solidFill>
                    <a:srgbClr val="000000"/>
                  </a:solidFill>
                </a:rPr>
                <a:t>Projections</a:t>
              </a:r>
              <a:endParaRPr kumimoji="1" lang="en-GB" sz="3200" b="1">
                <a:solidFill>
                  <a:srgbClr val="85582B"/>
                </a:solidFill>
                <a:latin typeface="Times New Roman" pitchFamily="18" charset="0"/>
              </a:endParaRPr>
            </a:p>
          </p:txBody>
        </p:sp>
        <p:pic>
          <p:nvPicPr>
            <p:cNvPr id="440674" name="Picture 354" descr="illustration of projections (or &quot;line integrals&quot;) through on object with 2 spheres, in a sinogra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8" y="1639"/>
              <a:ext cx="1126" cy="1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675" name="Rectangle 355"/>
            <p:cNvSpPr>
              <a:spLocks noChangeArrowheads="1"/>
            </p:cNvSpPr>
            <p:nvPr/>
          </p:nvSpPr>
          <p:spPr bwMode="auto">
            <a:xfrm>
              <a:off x="4822" y="1838"/>
              <a:ext cx="228" cy="9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76" name="Rectangle 356"/>
            <p:cNvSpPr>
              <a:spLocks noChangeArrowheads="1"/>
            </p:cNvSpPr>
            <p:nvPr/>
          </p:nvSpPr>
          <p:spPr bwMode="auto">
            <a:xfrm>
              <a:off x="4782" y="1798"/>
              <a:ext cx="234" cy="91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77" name="Rectangle 357"/>
            <p:cNvSpPr>
              <a:spLocks noChangeArrowheads="1"/>
            </p:cNvSpPr>
            <p:nvPr/>
          </p:nvSpPr>
          <p:spPr bwMode="auto">
            <a:xfrm>
              <a:off x="4782" y="1798"/>
              <a:ext cx="234" cy="916"/>
            </a:xfrm>
            <a:prstGeom prst="rect">
              <a:avLst/>
            </a:prstGeom>
            <a:noFill/>
            <a:ln w="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440678" name="Rectangle 358"/>
            <p:cNvSpPr>
              <a:spLocks noChangeArrowheads="1"/>
            </p:cNvSpPr>
            <p:nvPr/>
          </p:nvSpPr>
          <p:spPr bwMode="auto">
            <a:xfrm>
              <a:off x="4828" y="2600"/>
              <a:ext cx="28" cy="34"/>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79" name="Rectangle 359"/>
            <p:cNvSpPr>
              <a:spLocks noChangeArrowheads="1"/>
            </p:cNvSpPr>
            <p:nvPr/>
          </p:nvSpPr>
          <p:spPr bwMode="auto">
            <a:xfrm>
              <a:off x="4892" y="2572"/>
              <a:ext cx="66"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0.</a:t>
              </a:r>
              <a:endParaRPr kumimoji="1" lang="en-GB" sz="2400" b="1">
                <a:solidFill>
                  <a:srgbClr val="85582B"/>
                </a:solidFill>
                <a:latin typeface="Times New Roman" pitchFamily="18" charset="0"/>
              </a:endParaRPr>
            </a:p>
          </p:txBody>
        </p:sp>
        <p:sp>
          <p:nvSpPr>
            <p:cNvPr id="440680" name="Rectangle 360"/>
            <p:cNvSpPr>
              <a:spLocks noChangeArrowheads="1"/>
            </p:cNvSpPr>
            <p:nvPr/>
          </p:nvSpPr>
          <p:spPr bwMode="auto">
            <a:xfrm>
              <a:off x="4828" y="2561"/>
              <a:ext cx="28" cy="39"/>
            </a:xfrm>
            <a:prstGeom prst="rect">
              <a:avLst/>
            </a:prstGeom>
            <a:solidFill>
              <a:srgbClr val="0D0D0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1" name="Rectangle 361"/>
            <p:cNvSpPr>
              <a:spLocks noChangeArrowheads="1"/>
            </p:cNvSpPr>
            <p:nvPr/>
          </p:nvSpPr>
          <p:spPr bwMode="auto">
            <a:xfrm>
              <a:off x="4828" y="2521"/>
              <a:ext cx="28" cy="40"/>
            </a:xfrm>
            <a:prstGeom prst="rect">
              <a:avLst/>
            </a:prstGeom>
            <a:solidFill>
              <a:srgbClr val="1A1A1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2" name="Rectangle 362"/>
            <p:cNvSpPr>
              <a:spLocks noChangeArrowheads="1"/>
            </p:cNvSpPr>
            <p:nvPr/>
          </p:nvSpPr>
          <p:spPr bwMode="auto">
            <a:xfrm>
              <a:off x="4828" y="2481"/>
              <a:ext cx="28" cy="40"/>
            </a:xfrm>
            <a:prstGeom prst="rect">
              <a:avLst/>
            </a:prstGeom>
            <a:solidFill>
              <a:srgbClr val="28282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3" name="Rectangle 363"/>
            <p:cNvSpPr>
              <a:spLocks noChangeArrowheads="1"/>
            </p:cNvSpPr>
            <p:nvPr/>
          </p:nvSpPr>
          <p:spPr bwMode="auto">
            <a:xfrm>
              <a:off x="4828" y="2447"/>
              <a:ext cx="28" cy="34"/>
            </a:xfrm>
            <a:prstGeom prst="rect">
              <a:avLst/>
            </a:prstGeom>
            <a:solidFill>
              <a:srgbClr val="36363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4" name="Rectangle 364"/>
            <p:cNvSpPr>
              <a:spLocks noChangeArrowheads="1"/>
            </p:cNvSpPr>
            <p:nvPr/>
          </p:nvSpPr>
          <p:spPr bwMode="auto">
            <a:xfrm>
              <a:off x="4828" y="2407"/>
              <a:ext cx="28" cy="40"/>
            </a:xfrm>
            <a:prstGeom prst="rect">
              <a:avLst/>
            </a:prstGeom>
            <a:solidFill>
              <a:srgbClr val="434343"/>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5" name="Rectangle 365"/>
            <p:cNvSpPr>
              <a:spLocks noChangeArrowheads="1"/>
            </p:cNvSpPr>
            <p:nvPr/>
          </p:nvSpPr>
          <p:spPr bwMode="auto">
            <a:xfrm>
              <a:off x="4828" y="2367"/>
              <a:ext cx="28" cy="40"/>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6" name="Rectangle 366"/>
            <p:cNvSpPr>
              <a:spLocks noChangeArrowheads="1"/>
            </p:cNvSpPr>
            <p:nvPr/>
          </p:nvSpPr>
          <p:spPr bwMode="auto">
            <a:xfrm>
              <a:off x="4828" y="2333"/>
              <a:ext cx="28" cy="34"/>
            </a:xfrm>
            <a:prstGeom prst="rect">
              <a:avLst/>
            </a:prstGeom>
            <a:solidFill>
              <a:srgbClr val="5E5E5E"/>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7" name="Rectangle 367"/>
            <p:cNvSpPr>
              <a:spLocks noChangeArrowheads="1"/>
            </p:cNvSpPr>
            <p:nvPr/>
          </p:nvSpPr>
          <p:spPr bwMode="auto">
            <a:xfrm>
              <a:off x="4828" y="2293"/>
              <a:ext cx="28" cy="40"/>
            </a:xfrm>
            <a:prstGeom prst="rect">
              <a:avLst/>
            </a:prstGeom>
            <a:solidFill>
              <a:srgbClr val="6B6B6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8" name="Rectangle 368"/>
            <p:cNvSpPr>
              <a:spLocks noChangeArrowheads="1"/>
            </p:cNvSpPr>
            <p:nvPr/>
          </p:nvSpPr>
          <p:spPr bwMode="auto">
            <a:xfrm>
              <a:off x="4828" y="2253"/>
              <a:ext cx="28" cy="40"/>
            </a:xfrm>
            <a:prstGeom prst="rect">
              <a:avLst/>
            </a:prstGeom>
            <a:solidFill>
              <a:srgbClr val="79797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89" name="Rectangle 369"/>
            <p:cNvSpPr>
              <a:spLocks noChangeArrowheads="1"/>
            </p:cNvSpPr>
            <p:nvPr/>
          </p:nvSpPr>
          <p:spPr bwMode="auto">
            <a:xfrm>
              <a:off x="4828" y="2219"/>
              <a:ext cx="28" cy="34"/>
            </a:xfrm>
            <a:prstGeom prst="rect">
              <a:avLst/>
            </a:prstGeom>
            <a:solidFill>
              <a:srgbClr val="86868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0" name="Rectangle 370"/>
            <p:cNvSpPr>
              <a:spLocks noChangeArrowheads="1"/>
            </p:cNvSpPr>
            <p:nvPr/>
          </p:nvSpPr>
          <p:spPr bwMode="auto">
            <a:xfrm>
              <a:off x="4828" y="2179"/>
              <a:ext cx="28" cy="40"/>
            </a:xfrm>
            <a:prstGeom prst="rect">
              <a:avLst/>
            </a:prstGeom>
            <a:solidFill>
              <a:srgbClr val="94949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1" name="Rectangle 371"/>
            <p:cNvSpPr>
              <a:spLocks noChangeArrowheads="1"/>
            </p:cNvSpPr>
            <p:nvPr/>
          </p:nvSpPr>
          <p:spPr bwMode="auto">
            <a:xfrm>
              <a:off x="4828" y="2140"/>
              <a:ext cx="28" cy="39"/>
            </a:xfrm>
            <a:prstGeom prst="rect">
              <a:avLst/>
            </a:prstGeom>
            <a:solidFill>
              <a:srgbClr val="A1A1A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2" name="Rectangle 372"/>
            <p:cNvSpPr>
              <a:spLocks noChangeArrowheads="1"/>
            </p:cNvSpPr>
            <p:nvPr/>
          </p:nvSpPr>
          <p:spPr bwMode="auto">
            <a:xfrm>
              <a:off x="4828" y="2100"/>
              <a:ext cx="28" cy="40"/>
            </a:xfrm>
            <a:prstGeom prst="rect">
              <a:avLst/>
            </a:prstGeom>
            <a:solidFill>
              <a:srgbClr val="AFAFA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3" name="Rectangle 373"/>
            <p:cNvSpPr>
              <a:spLocks noChangeArrowheads="1"/>
            </p:cNvSpPr>
            <p:nvPr/>
          </p:nvSpPr>
          <p:spPr bwMode="auto">
            <a:xfrm>
              <a:off x="4828" y="2066"/>
              <a:ext cx="28" cy="34"/>
            </a:xfrm>
            <a:prstGeom prst="rect">
              <a:avLst/>
            </a:prstGeom>
            <a:solidFill>
              <a:srgbClr val="BCBCB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4" name="Rectangle 374"/>
            <p:cNvSpPr>
              <a:spLocks noChangeArrowheads="1"/>
            </p:cNvSpPr>
            <p:nvPr/>
          </p:nvSpPr>
          <p:spPr bwMode="auto">
            <a:xfrm>
              <a:off x="4828" y="2026"/>
              <a:ext cx="28" cy="40"/>
            </a:xfrm>
            <a:prstGeom prst="rect">
              <a:avLst/>
            </a:prstGeom>
            <a:solidFill>
              <a:srgbClr val="C9C9C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5" name="Rectangle 375"/>
            <p:cNvSpPr>
              <a:spLocks noChangeArrowheads="1"/>
            </p:cNvSpPr>
            <p:nvPr/>
          </p:nvSpPr>
          <p:spPr bwMode="auto">
            <a:xfrm>
              <a:off x="4828" y="1986"/>
              <a:ext cx="28" cy="40"/>
            </a:xfrm>
            <a:prstGeom prst="rect">
              <a:avLst/>
            </a:prstGeom>
            <a:solidFill>
              <a:srgbClr val="D7D7D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6" name="Rectangle 376"/>
            <p:cNvSpPr>
              <a:spLocks noChangeArrowheads="1"/>
            </p:cNvSpPr>
            <p:nvPr/>
          </p:nvSpPr>
          <p:spPr bwMode="auto">
            <a:xfrm>
              <a:off x="4828" y="1952"/>
              <a:ext cx="28" cy="34"/>
            </a:xfrm>
            <a:prstGeom prst="rect">
              <a:avLst/>
            </a:prstGeom>
            <a:solidFill>
              <a:srgbClr val="E5E5E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7" name="Rectangle 377"/>
            <p:cNvSpPr>
              <a:spLocks noChangeArrowheads="1"/>
            </p:cNvSpPr>
            <p:nvPr/>
          </p:nvSpPr>
          <p:spPr bwMode="auto">
            <a:xfrm>
              <a:off x="4828" y="1912"/>
              <a:ext cx="28" cy="4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8" name="Rectangle 378"/>
            <p:cNvSpPr>
              <a:spLocks noChangeArrowheads="1"/>
            </p:cNvSpPr>
            <p:nvPr/>
          </p:nvSpPr>
          <p:spPr bwMode="auto">
            <a:xfrm>
              <a:off x="4828" y="1872"/>
              <a:ext cx="28" cy="4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40699" name="Rectangle 379"/>
            <p:cNvSpPr>
              <a:spLocks noChangeArrowheads="1"/>
            </p:cNvSpPr>
            <p:nvPr/>
          </p:nvSpPr>
          <p:spPr bwMode="auto">
            <a:xfrm>
              <a:off x="4899" y="1849"/>
              <a:ext cx="308" cy="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1100">
                  <a:solidFill>
                    <a:srgbClr val="000000"/>
                  </a:solidFill>
                  <a:latin typeface="Times New Roman" pitchFamily="18" charset="0"/>
                </a:rPr>
                <a:t>1.2         </a:t>
              </a:r>
              <a:endParaRPr kumimoji="1" lang="en-GB" sz="2400" b="1">
                <a:solidFill>
                  <a:srgbClr val="85582B"/>
                </a:solidFill>
                <a:latin typeface="Times New Roman" pitchFamily="18" charset="0"/>
              </a:endParaRPr>
            </a:p>
          </p:txBody>
        </p:sp>
      </p:grpSp>
      <p:grpSp>
        <p:nvGrpSpPr>
          <p:cNvPr id="441091" name="Group 771"/>
          <p:cNvGrpSpPr>
            <a:grpSpLocks/>
          </p:cNvGrpSpPr>
          <p:nvPr/>
        </p:nvGrpSpPr>
        <p:grpSpPr bwMode="auto">
          <a:xfrm>
            <a:off x="2807876" y="1978825"/>
            <a:ext cx="3930683" cy="2113189"/>
            <a:chOff x="1992" y="1620"/>
            <a:chExt cx="2161" cy="1167"/>
          </a:xfrm>
        </p:grpSpPr>
        <p:sp>
          <p:nvSpPr>
            <p:cNvPr id="440327" name="Line 7"/>
            <p:cNvSpPr>
              <a:spLocks noChangeShapeType="1"/>
            </p:cNvSpPr>
            <p:nvPr/>
          </p:nvSpPr>
          <p:spPr bwMode="auto">
            <a:xfrm flipV="1">
              <a:off x="1992" y="1620"/>
              <a:ext cx="0" cy="1134"/>
            </a:xfrm>
            <a:prstGeom prst="line">
              <a:avLst/>
            </a:prstGeom>
            <a:noFill/>
            <a:ln w="2857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0329" name="Oval 9"/>
            <p:cNvSpPr>
              <a:spLocks noChangeArrowheads="1"/>
            </p:cNvSpPr>
            <p:nvPr/>
          </p:nvSpPr>
          <p:spPr bwMode="auto">
            <a:xfrm>
              <a:off x="4080" y="2714"/>
              <a:ext cx="73" cy="73"/>
            </a:xfrm>
            <a:prstGeom prst="ellipse">
              <a:avLst/>
            </a:prstGeom>
            <a:solidFill>
              <a:schemeClr val="hlink"/>
            </a:solidFill>
            <a:ln w="28575">
              <a:solidFill>
                <a:srgbClr val="00B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2" name="Group 772"/>
          <p:cNvGrpSpPr>
            <a:grpSpLocks/>
          </p:cNvGrpSpPr>
          <p:nvPr/>
        </p:nvGrpSpPr>
        <p:grpSpPr bwMode="auto">
          <a:xfrm>
            <a:off x="3004726" y="1978825"/>
            <a:ext cx="3930683" cy="2113189"/>
            <a:chOff x="2116" y="1624"/>
            <a:chExt cx="2161" cy="1167"/>
          </a:xfrm>
        </p:grpSpPr>
        <p:sp>
          <p:nvSpPr>
            <p:cNvPr id="440332" name="Line 12"/>
            <p:cNvSpPr>
              <a:spLocks noChangeShapeType="1"/>
            </p:cNvSpPr>
            <p:nvPr/>
          </p:nvSpPr>
          <p:spPr bwMode="auto">
            <a:xfrm flipV="1">
              <a:off x="2116" y="1624"/>
              <a:ext cx="0" cy="1134"/>
            </a:xfrm>
            <a:prstGeom prst="line">
              <a:avLst/>
            </a:prstGeom>
            <a:noFill/>
            <a:ln w="2857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0333" name="Oval 13"/>
            <p:cNvSpPr>
              <a:spLocks noChangeArrowheads="1"/>
            </p:cNvSpPr>
            <p:nvPr/>
          </p:nvSpPr>
          <p:spPr bwMode="auto">
            <a:xfrm>
              <a:off x="4204" y="2718"/>
              <a:ext cx="73" cy="73"/>
            </a:xfrm>
            <a:prstGeom prst="ellipse">
              <a:avLst/>
            </a:prstGeom>
            <a:solidFill>
              <a:schemeClr val="hlink"/>
            </a:solidFill>
            <a:ln w="28575">
              <a:solidFill>
                <a:srgbClr val="00B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3" name="Group 773"/>
          <p:cNvGrpSpPr>
            <a:grpSpLocks/>
          </p:cNvGrpSpPr>
          <p:nvPr/>
        </p:nvGrpSpPr>
        <p:grpSpPr bwMode="auto">
          <a:xfrm>
            <a:off x="3207926" y="1978825"/>
            <a:ext cx="3930683" cy="2113189"/>
            <a:chOff x="2244" y="1624"/>
            <a:chExt cx="2161" cy="1167"/>
          </a:xfrm>
        </p:grpSpPr>
        <p:sp>
          <p:nvSpPr>
            <p:cNvPr id="440335" name="Line 15"/>
            <p:cNvSpPr>
              <a:spLocks noChangeShapeType="1"/>
            </p:cNvSpPr>
            <p:nvPr/>
          </p:nvSpPr>
          <p:spPr bwMode="auto">
            <a:xfrm flipV="1">
              <a:off x="2244" y="1624"/>
              <a:ext cx="0" cy="1134"/>
            </a:xfrm>
            <a:prstGeom prst="line">
              <a:avLst/>
            </a:prstGeom>
            <a:noFill/>
            <a:ln w="2857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0336" name="Oval 16"/>
            <p:cNvSpPr>
              <a:spLocks noChangeArrowheads="1"/>
            </p:cNvSpPr>
            <p:nvPr/>
          </p:nvSpPr>
          <p:spPr bwMode="auto">
            <a:xfrm>
              <a:off x="4332" y="2718"/>
              <a:ext cx="73" cy="73"/>
            </a:xfrm>
            <a:prstGeom prst="ellipse">
              <a:avLst/>
            </a:prstGeom>
            <a:solidFill>
              <a:schemeClr val="hlink"/>
            </a:solidFill>
            <a:ln w="28575">
              <a:solidFill>
                <a:srgbClr val="00B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4" name="Group 774"/>
          <p:cNvGrpSpPr>
            <a:grpSpLocks/>
          </p:cNvGrpSpPr>
          <p:nvPr/>
        </p:nvGrpSpPr>
        <p:grpSpPr bwMode="auto">
          <a:xfrm>
            <a:off x="3423826" y="1978825"/>
            <a:ext cx="3930683" cy="2113189"/>
            <a:chOff x="2380" y="1624"/>
            <a:chExt cx="2161" cy="1167"/>
          </a:xfrm>
        </p:grpSpPr>
        <p:sp>
          <p:nvSpPr>
            <p:cNvPr id="440338" name="Line 18"/>
            <p:cNvSpPr>
              <a:spLocks noChangeShapeType="1"/>
            </p:cNvSpPr>
            <p:nvPr/>
          </p:nvSpPr>
          <p:spPr bwMode="auto">
            <a:xfrm flipV="1">
              <a:off x="2380" y="1624"/>
              <a:ext cx="0" cy="1134"/>
            </a:xfrm>
            <a:prstGeom prst="line">
              <a:avLst/>
            </a:prstGeom>
            <a:noFill/>
            <a:ln w="28575">
              <a:solidFill>
                <a:srgbClr val="00B05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0339" name="Oval 19"/>
            <p:cNvSpPr>
              <a:spLocks noChangeArrowheads="1"/>
            </p:cNvSpPr>
            <p:nvPr/>
          </p:nvSpPr>
          <p:spPr bwMode="auto">
            <a:xfrm>
              <a:off x="4468" y="2718"/>
              <a:ext cx="73" cy="73"/>
            </a:xfrm>
            <a:prstGeom prst="ellipse">
              <a:avLst/>
            </a:prstGeom>
            <a:solidFill>
              <a:schemeClr val="hlink"/>
            </a:solidFill>
            <a:ln w="28575">
              <a:solidFill>
                <a:srgbClr val="00B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8" name="Group 778"/>
          <p:cNvGrpSpPr>
            <a:grpSpLocks/>
          </p:cNvGrpSpPr>
          <p:nvPr/>
        </p:nvGrpSpPr>
        <p:grpSpPr bwMode="auto">
          <a:xfrm>
            <a:off x="2858677" y="2091538"/>
            <a:ext cx="3874297" cy="2053432"/>
            <a:chOff x="2024" y="1697"/>
            <a:chExt cx="2130" cy="1134"/>
          </a:xfrm>
          <a:solidFill>
            <a:srgbClr val="FFC000"/>
          </a:solidFill>
        </p:grpSpPr>
        <p:sp>
          <p:nvSpPr>
            <p:cNvPr id="441076" name="Line 756"/>
            <p:cNvSpPr>
              <a:spLocks noChangeShapeType="1"/>
            </p:cNvSpPr>
            <p:nvPr/>
          </p:nvSpPr>
          <p:spPr bwMode="auto">
            <a:xfrm rot="20114070" flipV="1">
              <a:off x="2024" y="1697"/>
              <a:ext cx="0" cy="1134"/>
            </a:xfrm>
            <a:prstGeom prst="lin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1087" name="Oval 767"/>
            <p:cNvSpPr>
              <a:spLocks noChangeArrowheads="1"/>
            </p:cNvSpPr>
            <p:nvPr/>
          </p:nvSpPr>
          <p:spPr bwMode="auto">
            <a:xfrm>
              <a:off x="4081" y="2526"/>
              <a:ext cx="73" cy="73"/>
            </a:xfrm>
            <a:prstGeom prst="ellips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7" name="Group 777"/>
          <p:cNvGrpSpPr>
            <a:grpSpLocks/>
          </p:cNvGrpSpPr>
          <p:nvPr/>
        </p:nvGrpSpPr>
        <p:grpSpPr bwMode="auto">
          <a:xfrm>
            <a:off x="3039652" y="1996399"/>
            <a:ext cx="3892486" cy="2053432"/>
            <a:chOff x="2138" y="1646"/>
            <a:chExt cx="2140" cy="1134"/>
          </a:xfrm>
          <a:solidFill>
            <a:srgbClr val="FFC000"/>
          </a:solidFill>
        </p:grpSpPr>
        <p:sp>
          <p:nvSpPr>
            <p:cNvPr id="441079" name="Line 759"/>
            <p:cNvSpPr>
              <a:spLocks noChangeShapeType="1"/>
            </p:cNvSpPr>
            <p:nvPr/>
          </p:nvSpPr>
          <p:spPr bwMode="auto">
            <a:xfrm rot="20114070" flipV="1">
              <a:off x="2138" y="1646"/>
              <a:ext cx="0" cy="1134"/>
            </a:xfrm>
            <a:prstGeom prst="lin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1088" name="Oval 768"/>
            <p:cNvSpPr>
              <a:spLocks noChangeArrowheads="1"/>
            </p:cNvSpPr>
            <p:nvPr/>
          </p:nvSpPr>
          <p:spPr bwMode="auto">
            <a:xfrm>
              <a:off x="4205" y="2527"/>
              <a:ext cx="73" cy="73"/>
            </a:xfrm>
            <a:prstGeom prst="ellips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6" name="Group 776"/>
          <p:cNvGrpSpPr>
            <a:grpSpLocks/>
          </p:cNvGrpSpPr>
          <p:nvPr/>
        </p:nvGrpSpPr>
        <p:grpSpPr bwMode="auto">
          <a:xfrm>
            <a:off x="3223801" y="1903586"/>
            <a:ext cx="3914313" cy="2053432"/>
            <a:chOff x="2254" y="1592"/>
            <a:chExt cx="2152" cy="1134"/>
          </a:xfrm>
          <a:solidFill>
            <a:srgbClr val="FFC000"/>
          </a:solidFill>
        </p:grpSpPr>
        <p:sp>
          <p:nvSpPr>
            <p:cNvPr id="441082" name="Line 762"/>
            <p:cNvSpPr>
              <a:spLocks noChangeShapeType="1"/>
            </p:cNvSpPr>
            <p:nvPr/>
          </p:nvSpPr>
          <p:spPr bwMode="auto">
            <a:xfrm rot="20114070" flipV="1">
              <a:off x="2254" y="1592"/>
              <a:ext cx="0" cy="1134"/>
            </a:xfrm>
            <a:prstGeom prst="lin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1089" name="Oval 769"/>
            <p:cNvSpPr>
              <a:spLocks noChangeArrowheads="1"/>
            </p:cNvSpPr>
            <p:nvPr/>
          </p:nvSpPr>
          <p:spPr bwMode="auto">
            <a:xfrm>
              <a:off x="4333" y="2527"/>
              <a:ext cx="73" cy="73"/>
            </a:xfrm>
            <a:prstGeom prst="ellips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grpSp>
        <p:nvGrpSpPr>
          <p:cNvPr id="441095" name="Group 775"/>
          <p:cNvGrpSpPr>
            <a:grpSpLocks/>
          </p:cNvGrpSpPr>
          <p:nvPr/>
        </p:nvGrpSpPr>
        <p:grpSpPr bwMode="auto">
          <a:xfrm>
            <a:off x="3419065" y="1806011"/>
            <a:ext cx="3937958" cy="2053432"/>
            <a:chOff x="2377" y="1535"/>
            <a:chExt cx="2165" cy="1134"/>
          </a:xfrm>
          <a:solidFill>
            <a:srgbClr val="FFC000"/>
          </a:solidFill>
        </p:grpSpPr>
        <p:sp>
          <p:nvSpPr>
            <p:cNvPr id="441085" name="Line 765"/>
            <p:cNvSpPr>
              <a:spLocks noChangeShapeType="1"/>
            </p:cNvSpPr>
            <p:nvPr/>
          </p:nvSpPr>
          <p:spPr bwMode="auto">
            <a:xfrm rot="20114070" flipV="1">
              <a:off x="2377" y="1535"/>
              <a:ext cx="0" cy="1134"/>
            </a:xfrm>
            <a:prstGeom prst="lin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441090" name="Oval 770"/>
            <p:cNvSpPr>
              <a:spLocks noChangeArrowheads="1"/>
            </p:cNvSpPr>
            <p:nvPr/>
          </p:nvSpPr>
          <p:spPr bwMode="auto">
            <a:xfrm>
              <a:off x="4469" y="2527"/>
              <a:ext cx="73" cy="73"/>
            </a:xfrm>
            <a:prstGeom prst="ellipse">
              <a:avLst/>
            </a:prstGeom>
            <a:grpFill/>
            <a:ln w="28575">
              <a:solidFill>
                <a:srgbClr val="FFC0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GB"/>
            </a:p>
          </p:txBody>
        </p:sp>
      </p:grpSp>
      <p:cxnSp>
        <p:nvCxnSpPr>
          <p:cNvPr id="6" name="Straight Arrow Connector 5"/>
          <p:cNvCxnSpPr/>
          <p:nvPr/>
        </p:nvCxnSpPr>
        <p:spPr>
          <a:xfrm>
            <a:off x="1701580" y="6039522"/>
            <a:ext cx="2505394" cy="0"/>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95" name="Straight Arrow Connector 394"/>
          <p:cNvCxnSpPr/>
          <p:nvPr/>
        </p:nvCxnSpPr>
        <p:spPr>
          <a:xfrm flipV="1">
            <a:off x="2805485" y="5153024"/>
            <a:ext cx="0" cy="1613287"/>
          </a:xfrm>
          <a:prstGeom prst="straightConnector1">
            <a:avLst/>
          </a:prstGeom>
          <a:ln w="28575">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049745" y="5291733"/>
            <a:ext cx="966609" cy="149134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99" name="Straight Connector 398"/>
          <p:cNvCxnSpPr/>
          <p:nvPr/>
        </p:nvCxnSpPr>
        <p:spPr>
          <a:xfrm>
            <a:off x="2326237" y="5322206"/>
            <a:ext cx="966609" cy="1491345"/>
          </a:xfrm>
          <a:prstGeom prst="line">
            <a:avLst/>
          </a:prstGeom>
          <a:ln w="28575">
            <a:solidFill>
              <a:srgbClr val="FFC000"/>
            </a:solidFill>
            <a:prstDash val="sysDot"/>
          </a:ln>
        </p:spPr>
        <p:style>
          <a:lnRef idx="1">
            <a:schemeClr val="accent1"/>
          </a:lnRef>
          <a:fillRef idx="0">
            <a:schemeClr val="accent1"/>
          </a:fillRef>
          <a:effectRef idx="0">
            <a:schemeClr val="accent1"/>
          </a:effectRef>
          <a:fontRef idx="minor">
            <a:schemeClr val="tx1"/>
          </a:fontRef>
        </p:style>
      </p:cxnSp>
      <p:cxnSp>
        <p:nvCxnSpPr>
          <p:cNvPr id="400" name="Straight Connector 399"/>
          <p:cNvCxnSpPr/>
          <p:nvPr/>
        </p:nvCxnSpPr>
        <p:spPr>
          <a:xfrm flipV="1">
            <a:off x="2820151" y="5741534"/>
            <a:ext cx="578308" cy="327530"/>
          </a:xfrm>
          <a:prstGeom prst="line">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Freeform 20"/>
          <p:cNvSpPr/>
          <p:nvPr/>
        </p:nvSpPr>
        <p:spPr>
          <a:xfrm>
            <a:off x="2434228" y="5369137"/>
            <a:ext cx="355572" cy="112317"/>
          </a:xfrm>
          <a:custGeom>
            <a:avLst/>
            <a:gdLst>
              <a:gd name="connsiteX0" fmla="*/ 0 w 291746"/>
              <a:gd name="connsiteY0" fmla="*/ 428099 h 428099"/>
              <a:gd name="connsiteX1" fmla="*/ 184107 w 291746"/>
              <a:gd name="connsiteY1" fmla="*/ 4652 h 428099"/>
              <a:gd name="connsiteX2" fmla="*/ 282298 w 291746"/>
              <a:gd name="connsiteY2" fmla="*/ 201033 h 428099"/>
              <a:gd name="connsiteX3" fmla="*/ 282298 w 291746"/>
              <a:gd name="connsiteY3" fmla="*/ 182623 h 428099"/>
              <a:gd name="connsiteX0" fmla="*/ 0 w 299737"/>
              <a:gd name="connsiteY0" fmla="*/ 281379 h 281379"/>
              <a:gd name="connsiteX1" fmla="*/ 73642 w 299737"/>
              <a:gd name="connsiteY1" fmla="*/ 10377 h 281379"/>
              <a:gd name="connsiteX2" fmla="*/ 282298 w 299737"/>
              <a:gd name="connsiteY2" fmla="*/ 54313 h 281379"/>
              <a:gd name="connsiteX3" fmla="*/ 282298 w 299737"/>
              <a:gd name="connsiteY3" fmla="*/ 35903 h 281379"/>
              <a:gd name="connsiteX0" fmla="*/ 0 w 298390"/>
              <a:gd name="connsiteY0" fmla="*/ 307195 h 307195"/>
              <a:gd name="connsiteX1" fmla="*/ 92053 w 298390"/>
              <a:gd name="connsiteY1" fmla="*/ 8475 h 307195"/>
              <a:gd name="connsiteX2" fmla="*/ 282298 w 298390"/>
              <a:gd name="connsiteY2" fmla="*/ 80129 h 307195"/>
              <a:gd name="connsiteX3" fmla="*/ 282298 w 298390"/>
              <a:gd name="connsiteY3" fmla="*/ 61719 h 307195"/>
              <a:gd name="connsiteX0" fmla="*/ 0 w 298390"/>
              <a:gd name="connsiteY0" fmla="*/ 307195 h 307195"/>
              <a:gd name="connsiteX1" fmla="*/ 92053 w 298390"/>
              <a:gd name="connsiteY1" fmla="*/ 8475 h 307195"/>
              <a:gd name="connsiteX2" fmla="*/ 282298 w 298390"/>
              <a:gd name="connsiteY2" fmla="*/ 80129 h 307195"/>
              <a:gd name="connsiteX3" fmla="*/ 282298 w 298390"/>
              <a:gd name="connsiteY3" fmla="*/ 61719 h 307195"/>
              <a:gd name="connsiteX0" fmla="*/ 0 w 298390"/>
              <a:gd name="connsiteY0" fmla="*/ 307195 h 307195"/>
              <a:gd name="connsiteX1" fmla="*/ 92053 w 298390"/>
              <a:gd name="connsiteY1" fmla="*/ 8475 h 307195"/>
              <a:gd name="connsiteX2" fmla="*/ 282298 w 298390"/>
              <a:gd name="connsiteY2" fmla="*/ 80129 h 307195"/>
              <a:gd name="connsiteX3" fmla="*/ 282298 w 298390"/>
              <a:gd name="connsiteY3" fmla="*/ 61719 h 307195"/>
              <a:gd name="connsiteX0" fmla="*/ 0 w 298390"/>
              <a:gd name="connsiteY0" fmla="*/ 307195 h 307195"/>
              <a:gd name="connsiteX1" fmla="*/ 92053 w 298390"/>
              <a:gd name="connsiteY1" fmla="*/ 8475 h 307195"/>
              <a:gd name="connsiteX2" fmla="*/ 282298 w 298390"/>
              <a:gd name="connsiteY2" fmla="*/ 80129 h 307195"/>
              <a:gd name="connsiteX3" fmla="*/ 282298 w 298390"/>
              <a:gd name="connsiteY3" fmla="*/ 61719 h 307195"/>
              <a:gd name="connsiteX0" fmla="*/ 0 w 297319"/>
              <a:gd name="connsiteY0" fmla="*/ 256868 h 256868"/>
              <a:gd name="connsiteX1" fmla="*/ 106722 w 297319"/>
              <a:gd name="connsiteY1" fmla="*/ 13360 h 256868"/>
              <a:gd name="connsiteX2" fmla="*/ 282298 w 297319"/>
              <a:gd name="connsiteY2" fmla="*/ 29802 h 256868"/>
              <a:gd name="connsiteX3" fmla="*/ 282298 w 297319"/>
              <a:gd name="connsiteY3" fmla="*/ 11392 h 256868"/>
              <a:gd name="connsiteX0" fmla="*/ 0 w 314434"/>
              <a:gd name="connsiteY0" fmla="*/ 256868 h 256868"/>
              <a:gd name="connsiteX1" fmla="*/ 123837 w 314434"/>
              <a:gd name="connsiteY1" fmla="*/ 13360 h 256868"/>
              <a:gd name="connsiteX2" fmla="*/ 299413 w 314434"/>
              <a:gd name="connsiteY2" fmla="*/ 29802 h 256868"/>
              <a:gd name="connsiteX3" fmla="*/ 299413 w 314434"/>
              <a:gd name="connsiteY3" fmla="*/ 11392 h 256868"/>
              <a:gd name="connsiteX0" fmla="*/ 0 w 314434"/>
              <a:gd name="connsiteY0" fmla="*/ 256868 h 256868"/>
              <a:gd name="connsiteX1" fmla="*/ 123837 w 314434"/>
              <a:gd name="connsiteY1" fmla="*/ 13360 h 256868"/>
              <a:gd name="connsiteX2" fmla="*/ 299413 w 314434"/>
              <a:gd name="connsiteY2" fmla="*/ 29802 h 256868"/>
              <a:gd name="connsiteX3" fmla="*/ 299413 w 314434"/>
              <a:gd name="connsiteY3" fmla="*/ 11392 h 256868"/>
              <a:gd name="connsiteX0" fmla="*/ 0 w 312614"/>
              <a:gd name="connsiteY0" fmla="*/ 257144 h 257144"/>
              <a:gd name="connsiteX1" fmla="*/ 123837 w 312614"/>
              <a:gd name="connsiteY1" fmla="*/ 13636 h 257144"/>
              <a:gd name="connsiteX2" fmla="*/ 299413 w 312614"/>
              <a:gd name="connsiteY2" fmla="*/ 30078 h 257144"/>
              <a:gd name="connsiteX3" fmla="*/ 294524 w 312614"/>
              <a:gd name="connsiteY3" fmla="*/ 22712 h 257144"/>
              <a:gd name="connsiteX0" fmla="*/ 0 w 311039"/>
              <a:gd name="connsiteY0" fmla="*/ 257578 h 257578"/>
              <a:gd name="connsiteX1" fmla="*/ 123837 w 311039"/>
              <a:gd name="connsiteY1" fmla="*/ 14070 h 257578"/>
              <a:gd name="connsiteX2" fmla="*/ 299413 w 311039"/>
              <a:gd name="connsiteY2" fmla="*/ 30512 h 257578"/>
              <a:gd name="connsiteX3" fmla="*/ 289634 w 311039"/>
              <a:gd name="connsiteY3" fmla="*/ 39709 h 257578"/>
              <a:gd name="connsiteX0" fmla="*/ 0 w 313491"/>
              <a:gd name="connsiteY0" fmla="*/ 258032 h 258032"/>
              <a:gd name="connsiteX1" fmla="*/ 123837 w 313491"/>
              <a:gd name="connsiteY1" fmla="*/ 14524 h 258032"/>
              <a:gd name="connsiteX2" fmla="*/ 299413 w 313491"/>
              <a:gd name="connsiteY2" fmla="*/ 30966 h 258032"/>
              <a:gd name="connsiteX3" fmla="*/ 296969 w 313491"/>
              <a:gd name="connsiteY3" fmla="*/ 56727 h 258032"/>
              <a:gd name="connsiteX0" fmla="*/ 0 w 313491"/>
              <a:gd name="connsiteY0" fmla="*/ 258032 h 258032"/>
              <a:gd name="connsiteX1" fmla="*/ 123837 w 313491"/>
              <a:gd name="connsiteY1" fmla="*/ 14524 h 258032"/>
              <a:gd name="connsiteX2" fmla="*/ 299413 w 313491"/>
              <a:gd name="connsiteY2" fmla="*/ 30966 h 258032"/>
              <a:gd name="connsiteX3" fmla="*/ 296969 w 313491"/>
              <a:gd name="connsiteY3" fmla="*/ 56727 h 258032"/>
              <a:gd name="connsiteX0" fmla="*/ 0 w 313491"/>
              <a:gd name="connsiteY0" fmla="*/ 258032 h 258032"/>
              <a:gd name="connsiteX1" fmla="*/ 123837 w 313491"/>
              <a:gd name="connsiteY1" fmla="*/ 14524 h 258032"/>
              <a:gd name="connsiteX2" fmla="*/ 299413 w 313491"/>
              <a:gd name="connsiteY2" fmla="*/ 30966 h 258032"/>
              <a:gd name="connsiteX3" fmla="*/ 296969 w 313491"/>
              <a:gd name="connsiteY3" fmla="*/ 56727 h 258032"/>
              <a:gd name="connsiteX0" fmla="*/ 0 w 313491"/>
              <a:gd name="connsiteY0" fmla="*/ 258032 h 258032"/>
              <a:gd name="connsiteX1" fmla="*/ 123837 w 313491"/>
              <a:gd name="connsiteY1" fmla="*/ 14525 h 258032"/>
              <a:gd name="connsiteX2" fmla="*/ 299413 w 313491"/>
              <a:gd name="connsiteY2" fmla="*/ 30966 h 258032"/>
              <a:gd name="connsiteX3" fmla="*/ 296969 w 313491"/>
              <a:gd name="connsiteY3" fmla="*/ 56727 h 258032"/>
              <a:gd name="connsiteX0" fmla="*/ 0 w 314572"/>
              <a:gd name="connsiteY0" fmla="*/ 262704 h 262704"/>
              <a:gd name="connsiteX1" fmla="*/ 109168 w 314572"/>
              <a:gd name="connsiteY1" fmla="*/ 13676 h 262704"/>
              <a:gd name="connsiteX2" fmla="*/ 299413 w 314572"/>
              <a:gd name="connsiteY2" fmla="*/ 35638 h 262704"/>
              <a:gd name="connsiteX3" fmla="*/ 296969 w 314572"/>
              <a:gd name="connsiteY3" fmla="*/ 61399 h 262704"/>
              <a:gd name="connsiteX0" fmla="*/ 0 w 313131"/>
              <a:gd name="connsiteY0" fmla="*/ 227089 h 227089"/>
              <a:gd name="connsiteX1" fmla="*/ 128727 w 313131"/>
              <a:gd name="connsiteY1" fmla="*/ 33273 h 227089"/>
              <a:gd name="connsiteX2" fmla="*/ 299413 w 313131"/>
              <a:gd name="connsiteY2" fmla="*/ 23 h 227089"/>
              <a:gd name="connsiteX3" fmla="*/ 296969 w 313131"/>
              <a:gd name="connsiteY3" fmla="*/ 25784 h 227089"/>
              <a:gd name="connsiteX0" fmla="*/ 0 w 320036"/>
              <a:gd name="connsiteY0" fmla="*/ 229783 h 229783"/>
              <a:gd name="connsiteX1" fmla="*/ 128727 w 320036"/>
              <a:gd name="connsiteY1" fmla="*/ 35967 h 229783"/>
              <a:gd name="connsiteX2" fmla="*/ 299413 w 320036"/>
              <a:gd name="connsiteY2" fmla="*/ 2717 h 229783"/>
              <a:gd name="connsiteX3" fmla="*/ 311638 w 320036"/>
              <a:gd name="connsiteY3" fmla="*/ 72648 h 229783"/>
              <a:gd name="connsiteX0" fmla="*/ 0 w 299413"/>
              <a:gd name="connsiteY0" fmla="*/ 229783 h 229783"/>
              <a:gd name="connsiteX1" fmla="*/ 128727 w 299413"/>
              <a:gd name="connsiteY1" fmla="*/ 35967 h 229783"/>
              <a:gd name="connsiteX2" fmla="*/ 299413 w 299413"/>
              <a:gd name="connsiteY2" fmla="*/ 2717 h 229783"/>
              <a:gd name="connsiteX0" fmla="*/ 0 w 299413"/>
              <a:gd name="connsiteY0" fmla="*/ 227066 h 227066"/>
              <a:gd name="connsiteX1" fmla="*/ 299413 w 299413"/>
              <a:gd name="connsiteY1" fmla="*/ 0 h 227066"/>
              <a:gd name="connsiteX0" fmla="*/ 0 w 299413"/>
              <a:gd name="connsiteY0" fmla="*/ 227066 h 227066"/>
              <a:gd name="connsiteX1" fmla="*/ 299413 w 299413"/>
              <a:gd name="connsiteY1" fmla="*/ 0 h 227066"/>
              <a:gd name="connsiteX0" fmla="*/ 0 w 299413"/>
              <a:gd name="connsiteY0" fmla="*/ 227066 h 227066"/>
              <a:gd name="connsiteX1" fmla="*/ 299413 w 299413"/>
              <a:gd name="connsiteY1" fmla="*/ 0 h 227066"/>
              <a:gd name="connsiteX0" fmla="*/ 0 w 299413"/>
              <a:gd name="connsiteY0" fmla="*/ 227066 h 227066"/>
              <a:gd name="connsiteX1" fmla="*/ 299413 w 299413"/>
              <a:gd name="connsiteY1" fmla="*/ 0 h 227066"/>
              <a:gd name="connsiteX0" fmla="*/ 0 w 299413"/>
              <a:gd name="connsiteY0" fmla="*/ 227066 h 227066"/>
              <a:gd name="connsiteX1" fmla="*/ 299413 w 299413"/>
              <a:gd name="connsiteY1" fmla="*/ 0 h 227066"/>
              <a:gd name="connsiteX0" fmla="*/ 0 w 299413"/>
              <a:gd name="connsiteY0" fmla="*/ 228100 h 228100"/>
              <a:gd name="connsiteX1" fmla="*/ 299413 w 299413"/>
              <a:gd name="connsiteY1" fmla="*/ 1034 h 228100"/>
              <a:gd name="connsiteX0" fmla="*/ 0 w 299413"/>
              <a:gd name="connsiteY0" fmla="*/ 228100 h 228100"/>
              <a:gd name="connsiteX1" fmla="*/ 299413 w 299413"/>
              <a:gd name="connsiteY1" fmla="*/ 1034 h 228100"/>
              <a:gd name="connsiteX0" fmla="*/ 0 w 299413"/>
              <a:gd name="connsiteY0" fmla="*/ 228479 h 228479"/>
              <a:gd name="connsiteX1" fmla="*/ 299413 w 299413"/>
              <a:gd name="connsiteY1" fmla="*/ 1413 h 228479"/>
            </a:gdLst>
            <a:ahLst/>
            <a:cxnLst>
              <a:cxn ang="0">
                <a:pos x="connsiteX0" y="connsiteY0"/>
              </a:cxn>
              <a:cxn ang="0">
                <a:pos x="connsiteX1" y="connsiteY1"/>
              </a:cxn>
            </a:cxnLst>
            <a:rect l="l" t="t" r="r" b="b"/>
            <a:pathLst>
              <a:path w="299413" h="228479">
                <a:moveTo>
                  <a:pt x="0" y="228479"/>
                </a:moveTo>
                <a:cubicBezTo>
                  <a:pt x="104566" y="77507"/>
                  <a:pt x="199609" y="-12523"/>
                  <a:pt x="299413" y="141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12" name="Rectangle 286"/>
          <p:cNvSpPr>
            <a:spLocks noChangeArrowheads="1"/>
          </p:cNvSpPr>
          <p:nvPr/>
        </p:nvSpPr>
        <p:spPr bwMode="auto">
          <a:xfrm>
            <a:off x="2503614" y="5027736"/>
            <a:ext cx="158004" cy="341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eaLnBrk="0" hangingPunct="0">
              <a:spcBef>
                <a:spcPct val="50000"/>
              </a:spcBef>
            </a:pPr>
            <a:r>
              <a:rPr kumimoji="1" lang="en-GB" sz="2000" b="1">
                <a:latin typeface="Symbol" panose="05050102010706020507" pitchFamily="18" charset="2"/>
              </a:rPr>
              <a:t>f</a:t>
            </a:r>
          </a:p>
        </p:txBody>
      </p:sp>
      <p:sp>
        <p:nvSpPr>
          <p:cNvPr id="22" name="TextBox 21"/>
          <p:cNvSpPr txBox="1"/>
          <p:nvPr/>
        </p:nvSpPr>
        <p:spPr>
          <a:xfrm>
            <a:off x="2967725" y="5592589"/>
            <a:ext cx="54294" cy="410000"/>
          </a:xfrm>
          <a:prstGeom prst="rect">
            <a:avLst/>
          </a:prstGeom>
          <a:noFill/>
        </p:spPr>
        <p:txBody>
          <a:bodyPr wrap="square" rtlCol="0">
            <a:spAutoFit/>
          </a:bodyPr>
          <a:lstStyle/>
          <a:p>
            <a:r>
              <a:rPr lang="en-GB"/>
              <a:t>s</a:t>
            </a:r>
          </a:p>
        </p:txBody>
      </p:sp>
      <p:sp>
        <p:nvSpPr>
          <p:cNvPr id="414" name="TextBox 413"/>
          <p:cNvSpPr txBox="1"/>
          <p:nvPr/>
        </p:nvSpPr>
        <p:spPr>
          <a:xfrm>
            <a:off x="4155044" y="5982534"/>
            <a:ext cx="54294" cy="410000"/>
          </a:xfrm>
          <a:prstGeom prst="rect">
            <a:avLst/>
          </a:prstGeom>
          <a:noFill/>
        </p:spPr>
        <p:txBody>
          <a:bodyPr wrap="square" rtlCol="0">
            <a:spAutoFit/>
          </a:bodyPr>
          <a:lstStyle/>
          <a:p>
            <a:r>
              <a:rPr lang="en-GB"/>
              <a:t>x</a:t>
            </a:r>
          </a:p>
        </p:txBody>
      </p:sp>
      <p:sp>
        <p:nvSpPr>
          <p:cNvPr id="415" name="TextBox 414"/>
          <p:cNvSpPr txBox="1"/>
          <p:nvPr/>
        </p:nvSpPr>
        <p:spPr>
          <a:xfrm>
            <a:off x="2805485" y="4803371"/>
            <a:ext cx="54294" cy="410000"/>
          </a:xfrm>
          <a:prstGeom prst="rect">
            <a:avLst/>
          </a:prstGeom>
          <a:noFill/>
        </p:spPr>
        <p:txBody>
          <a:bodyPr wrap="square" rtlCol="0">
            <a:spAutoFit/>
          </a:bodyPr>
          <a:lstStyle/>
          <a:p>
            <a:r>
              <a:rPr lang="en-GB"/>
              <a:t>y</a:t>
            </a:r>
          </a:p>
        </p:txBody>
      </p:sp>
    </p:spTree>
    <p:extLst>
      <p:ext uri="{BB962C8B-B14F-4D97-AF65-F5344CB8AC3E}">
        <p14:creationId xmlns:p14="http://schemas.microsoft.com/office/powerpoint/2010/main" val="24276495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109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109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4109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4109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4109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4109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41096"/>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4410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Contents</a:t>
            </a:r>
          </a:p>
        </p:txBody>
      </p:sp>
      <p:sp>
        <p:nvSpPr>
          <p:cNvPr id="3" name="Content Placeholder 2"/>
          <p:cNvSpPr>
            <a:spLocks noGrp="1"/>
          </p:cNvSpPr>
          <p:nvPr>
            <p:ph idx="1"/>
          </p:nvPr>
        </p:nvSpPr>
        <p:spPr/>
        <p:txBody>
          <a:bodyPr/>
          <a:lstStyle/>
          <a:p>
            <a:r>
              <a:rPr lang="en-GB" dirty="0"/>
              <a:t>Analytic Algorithms</a:t>
            </a:r>
          </a:p>
          <a:p>
            <a:endParaRPr lang="en-GB" dirty="0"/>
          </a:p>
          <a:p>
            <a:r>
              <a:rPr lang="en-GB" dirty="0"/>
              <a:t>Iterative Algorithms</a:t>
            </a:r>
          </a:p>
          <a:p>
            <a:endParaRPr lang="en-GB" dirty="0"/>
          </a:p>
          <a:p>
            <a:r>
              <a:rPr lang="en-GB" dirty="0"/>
              <a:t>Noise characteristics in image reconstruction</a:t>
            </a:r>
          </a:p>
        </p:txBody>
      </p:sp>
      <p:sp>
        <p:nvSpPr>
          <p:cNvPr id="4" name="Left Arrow 3"/>
          <p:cNvSpPr/>
          <p:nvPr/>
        </p:nvSpPr>
        <p:spPr>
          <a:xfrm>
            <a:off x="7550150" y="1026160"/>
            <a:ext cx="1593850" cy="5969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693114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4"/>
          <p:cNvSpPr>
            <a:spLocks noGrp="1"/>
          </p:cNvSpPr>
          <p:nvPr>
            <p:ph type="dt" sz="half" idx="4294967295"/>
          </p:nvPr>
        </p:nvSpPr>
        <p:spPr>
          <a:xfrm>
            <a:off x="457200" y="6243638"/>
            <a:ext cx="2133600" cy="457200"/>
          </a:xfrm>
          <a:prstGeom prst="rect">
            <a:avLst/>
          </a:prstGeom>
        </p:spPr>
        <p:txBody>
          <a:bodyPr/>
          <a:lstStyle/>
          <a:p>
            <a:r>
              <a:rPr lang="en-US"/>
              <a:t>                </a:t>
            </a:r>
            <a:endParaRPr lang="en-GB"/>
          </a:p>
        </p:txBody>
      </p:sp>
      <p:sp>
        <p:nvSpPr>
          <p:cNvPr id="408578" name="Rectangle 2"/>
          <p:cNvSpPr>
            <a:spLocks noGrp="1" noChangeArrowheads="1"/>
          </p:cNvSpPr>
          <p:nvPr>
            <p:ph type="title"/>
          </p:nvPr>
        </p:nvSpPr>
        <p:spPr/>
        <p:txBody>
          <a:bodyPr/>
          <a:lstStyle/>
          <a:p>
            <a:r>
              <a:rPr lang="en-US" sz="4000"/>
              <a:t>Analytic methods (FBP et al)</a:t>
            </a:r>
          </a:p>
        </p:txBody>
      </p:sp>
      <p:sp>
        <p:nvSpPr>
          <p:cNvPr id="408579" name="Rectangle 3"/>
          <p:cNvSpPr>
            <a:spLocks noGrp="1" noChangeArrowheads="1"/>
          </p:cNvSpPr>
          <p:nvPr>
            <p:ph type="body" idx="1"/>
          </p:nvPr>
        </p:nvSpPr>
        <p:spPr/>
        <p:txBody>
          <a:bodyPr/>
          <a:lstStyle/>
          <a:p>
            <a:r>
              <a:rPr lang="en-US" sz="2800" dirty="0"/>
              <a:t>Are based on mathematical inversion of the complete set of ‘</a:t>
            </a:r>
            <a:r>
              <a:rPr lang="en-US" sz="2800" b="1" dirty="0"/>
              <a:t>line integrals</a:t>
            </a:r>
            <a:r>
              <a:rPr lang="en-US" sz="2800" dirty="0"/>
              <a:t>’ (</a:t>
            </a:r>
            <a:r>
              <a:rPr lang="en-US" sz="2800" i="1" dirty="0"/>
              <a:t>X-ray transform</a:t>
            </a:r>
            <a:r>
              <a:rPr lang="en-US" sz="2800" dirty="0"/>
              <a:t>)</a:t>
            </a:r>
          </a:p>
          <a:p>
            <a:endParaRPr lang="en-US" sz="2800" dirty="0"/>
          </a:p>
          <a:p>
            <a:r>
              <a:rPr lang="en-US" sz="2800" dirty="0"/>
              <a:t>Common to CT, SPECT, PET, even some MRI sequences.</a:t>
            </a:r>
          </a:p>
          <a:p>
            <a:endParaRPr lang="en-US" sz="2800" dirty="0"/>
          </a:p>
          <a:p>
            <a:r>
              <a:rPr lang="en-US" sz="2800" dirty="0"/>
              <a:t>Measured data have to be </a:t>
            </a:r>
            <a:r>
              <a:rPr lang="en-US" sz="2800" b="1" dirty="0" err="1"/>
              <a:t>precorrected</a:t>
            </a:r>
            <a:r>
              <a:rPr lang="en-US" sz="2800" dirty="0"/>
              <a:t> (i.e. attenuation, scatter etc.) to get as close as possible to line integrals before they can be handed to FBP.</a:t>
            </a:r>
          </a:p>
          <a:p>
            <a:endParaRPr lang="en-US" dirty="0"/>
          </a:p>
        </p:txBody>
      </p:sp>
    </p:spTree>
    <p:extLst>
      <p:ext uri="{BB962C8B-B14F-4D97-AF65-F5344CB8AC3E}">
        <p14:creationId xmlns:p14="http://schemas.microsoft.com/office/powerpoint/2010/main" val="3601074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0857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408579">
                                            <p:txEl>
                                              <p:pRg st="2" end="2"/>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0857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579" grpId="0" build="p"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vited_Leaders xmlns="2ae341fd-0083-4ef7-b82f-92653a6f00c8" xsi:nil="true"/>
    <FolderType xmlns="2ae341fd-0083-4ef7-b82f-92653a6f00c8" xsi:nil="true"/>
    <AppVersion xmlns="2ae341fd-0083-4ef7-b82f-92653a6f00c8" xsi:nil="true"/>
    <LMS_Mappings xmlns="2ae341fd-0083-4ef7-b82f-92653a6f00c8" xsi:nil="true"/>
    <IsNotebookLocked xmlns="2ae341fd-0083-4ef7-b82f-92653a6f00c8" xsi:nil="true"/>
    <Templates xmlns="2ae341fd-0083-4ef7-b82f-92653a6f00c8" xsi:nil="true"/>
    <Self_Registration_Enabled xmlns="2ae341fd-0083-4ef7-b82f-92653a6f00c8" xsi:nil="true"/>
    <Has_Leaders_Only_SectionGroup xmlns="2ae341fd-0083-4ef7-b82f-92653a6f00c8" xsi:nil="true"/>
    <DefaultSectionNames xmlns="2ae341fd-0083-4ef7-b82f-92653a6f00c8" xsi:nil="true"/>
    <Is_Collaboration_Space_Locked xmlns="2ae341fd-0083-4ef7-b82f-92653a6f00c8" xsi:nil="true"/>
    <NotebookType xmlns="2ae341fd-0083-4ef7-b82f-92653a6f00c8" xsi:nil="true"/>
    <CultureName xmlns="2ae341fd-0083-4ef7-b82f-92653a6f00c8" xsi:nil="true"/>
    <Owner xmlns="2ae341fd-0083-4ef7-b82f-92653a6f00c8">
      <UserInfo>
        <DisplayName/>
        <AccountId xsi:nil="true"/>
        <AccountType/>
      </UserInfo>
    </Owner>
    <Member_Groups xmlns="2ae341fd-0083-4ef7-b82f-92653a6f00c8">
      <UserInfo>
        <DisplayName/>
        <AccountId xsi:nil="true"/>
        <AccountType/>
      </UserInfo>
    </Member_Groups>
    <Invited_Members xmlns="2ae341fd-0083-4ef7-b82f-92653a6f00c8" xsi:nil="true"/>
    <TeamsChannelId xmlns="2ae341fd-0083-4ef7-b82f-92653a6f00c8" xsi:nil="true"/>
    <Leaders xmlns="2ae341fd-0083-4ef7-b82f-92653a6f00c8">
      <UserInfo>
        <DisplayName/>
        <AccountId xsi:nil="true"/>
        <AccountType/>
      </UserInfo>
    </Leaders>
    <Distribution_Groups xmlns="2ae341fd-0083-4ef7-b82f-92653a6f00c8" xsi:nil="true"/>
    <Math_Settings xmlns="2ae341fd-0083-4ef7-b82f-92653a6f00c8" xsi:nil="true"/>
    <Members xmlns="2ae341fd-0083-4ef7-b82f-92653a6f00c8">
      <UserInfo>
        <DisplayName/>
        <AccountId xsi:nil="true"/>
        <AccountType/>
      </UserInfo>
    </Members>
    <TaxCatchAll xmlns="14f93d00-6a04-45c5-bb84-1cdf16c7c3a8" xsi:nil="true"/>
    <lcf76f155ced4ddcb4097134ff3c332f xmlns="2ae341fd-0083-4ef7-b82f-92653a6f00c8">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71EF6764DE1F44094AF962FF688A34B" ma:contentTypeVersion="36" ma:contentTypeDescription="Create a new document." ma:contentTypeScope="" ma:versionID="31f6caa56f83df4385d9f134a9a120c1">
  <xsd:schema xmlns:xsd="http://www.w3.org/2001/XMLSchema" xmlns:xs="http://www.w3.org/2001/XMLSchema" xmlns:p="http://schemas.microsoft.com/office/2006/metadata/properties" xmlns:ns2="2ae341fd-0083-4ef7-b82f-92653a6f00c8" xmlns:ns3="14f93d00-6a04-45c5-bb84-1cdf16c7c3a8" targetNamespace="http://schemas.microsoft.com/office/2006/metadata/properties" ma:root="true" ma:fieldsID="bfb3895f5d138bbdd67f0eef92ae837b" ns2:_="" ns3:_="">
    <xsd:import namespace="2ae341fd-0083-4ef7-b82f-92653a6f00c8"/>
    <xsd:import namespace="14f93d00-6a04-45c5-bb84-1cdf16c7c3a8"/>
    <xsd:element name="properties">
      <xsd:complexType>
        <xsd:sequence>
          <xsd:element name="documentManagement">
            <xsd:complexType>
              <xsd:all>
                <xsd:element ref="ns2:NotebookType" minOccurs="0"/>
                <xsd:element ref="ns2:FolderType" minOccurs="0"/>
                <xsd:element ref="ns2:CultureName" minOccurs="0"/>
                <xsd:element ref="ns2:AppVersion" minOccurs="0"/>
                <xsd:element ref="ns2:TeamsChannelId" minOccurs="0"/>
                <xsd:element ref="ns2:Owner" minOccurs="0"/>
                <xsd:element ref="ns2:Math_Settings" minOccurs="0"/>
                <xsd:element ref="ns2:DefaultSectionNames" minOccurs="0"/>
                <xsd:element ref="ns2:Templates" minOccurs="0"/>
                <xsd:element ref="ns2:Leaders" minOccurs="0"/>
                <xsd:element ref="ns2:Members" minOccurs="0"/>
                <xsd:element ref="ns2:Member_Groups" minOccurs="0"/>
                <xsd:element ref="ns2:Distribution_Groups" minOccurs="0"/>
                <xsd:element ref="ns2:LMS_Mappings" minOccurs="0"/>
                <xsd:element ref="ns2:Invited_Leaders" minOccurs="0"/>
                <xsd:element ref="ns2:Invited_Members" minOccurs="0"/>
                <xsd:element ref="ns2:Self_Registration_Enabled" minOccurs="0"/>
                <xsd:element ref="ns2:Has_Leaders_Only_SectionGroup" minOccurs="0"/>
                <xsd:element ref="ns2:Is_Collaboration_Space_Locked" minOccurs="0"/>
                <xsd:element ref="ns2:IsNotebookLocked" minOccurs="0"/>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e341fd-0083-4ef7-b82f-92653a6f00c8" elementFormDefault="qualified">
    <xsd:import namespace="http://schemas.microsoft.com/office/2006/documentManagement/types"/>
    <xsd:import namespace="http://schemas.microsoft.com/office/infopath/2007/PartnerControls"/>
    <xsd:element name="NotebookType" ma:index="8" nillable="true" ma:displayName="Notebook Type" ma:internalName="NotebookType">
      <xsd:simpleType>
        <xsd:restriction base="dms:Text"/>
      </xsd:simpleType>
    </xsd:element>
    <xsd:element name="FolderType" ma:index="9" nillable="true" ma:displayName="Folder Type" ma:internalName="FolderType">
      <xsd:simpleType>
        <xsd:restriction base="dms:Text"/>
      </xsd:simpleType>
    </xsd:element>
    <xsd:element name="CultureName" ma:index="10" nillable="true" ma:displayName="Culture Name" ma:internalName="CultureName">
      <xsd:simpleType>
        <xsd:restriction base="dms:Text"/>
      </xsd:simpleType>
    </xsd:element>
    <xsd:element name="AppVersion" ma:index="11" nillable="true" ma:displayName="App Version" ma:internalName="AppVersion">
      <xsd:simpleType>
        <xsd:restriction base="dms:Text"/>
      </xsd:simpleType>
    </xsd:element>
    <xsd:element name="TeamsChannelId" ma:index="12" nillable="true" ma:displayName="Teams Channel Id" ma:internalName="TeamsChannelId">
      <xsd:simpleType>
        <xsd:restriction base="dms:Text"/>
      </xsd:simpleType>
    </xsd:element>
    <xsd:element name="Owner" ma:index="13" nillable="true" ma:displayName="Owner"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ath_Settings" ma:index="14" nillable="true" ma:displayName="Math Settings" ma:internalName="Math_Settings">
      <xsd:simpleType>
        <xsd:restriction base="dms:Text"/>
      </xsd:simpleType>
    </xsd:element>
    <xsd:element name="DefaultSectionNames" ma:index="15" nillable="true" ma:displayName="Default Section Names" ma:internalName="DefaultSectionNames">
      <xsd:simpleType>
        <xsd:restriction base="dms:Note">
          <xsd:maxLength value="255"/>
        </xsd:restriction>
      </xsd:simpleType>
    </xsd:element>
    <xsd:element name="Templates" ma:index="16" nillable="true" ma:displayName="Templates" ma:internalName="Templates">
      <xsd:simpleType>
        <xsd:restriction base="dms:Note">
          <xsd:maxLength value="255"/>
        </xsd:restriction>
      </xsd:simpleType>
    </xsd:element>
    <xsd:element name="Leaders" ma:index="17" nillable="true" ma:displayName="Leaders" ma:internalName="Lead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s" ma:index="18" nillable="true" ma:displayName="Members" ma:internalName="Member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mber_Groups" ma:index="19" nillable="true" ma:displayName="Member Groups" ma:internalName="Member_Groups">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Distribution_Groups" ma:index="20" nillable="true" ma:displayName="Distribution Groups" ma:internalName="Distribution_Groups">
      <xsd:simpleType>
        <xsd:restriction base="dms:Note">
          <xsd:maxLength value="255"/>
        </xsd:restriction>
      </xsd:simpleType>
    </xsd:element>
    <xsd:element name="LMS_Mappings" ma:index="21" nillable="true" ma:displayName="LMS Mappings" ma:internalName="LMS_Mappings">
      <xsd:simpleType>
        <xsd:restriction base="dms:Note">
          <xsd:maxLength value="255"/>
        </xsd:restriction>
      </xsd:simpleType>
    </xsd:element>
    <xsd:element name="Invited_Leaders" ma:index="22" nillable="true" ma:displayName="Invited Leaders" ma:internalName="Invited_Leaders">
      <xsd:simpleType>
        <xsd:restriction base="dms:Note">
          <xsd:maxLength value="255"/>
        </xsd:restriction>
      </xsd:simpleType>
    </xsd:element>
    <xsd:element name="Invited_Members" ma:index="23" nillable="true" ma:displayName="Invited Members" ma:internalName="Invited_Members">
      <xsd:simpleType>
        <xsd:restriction base="dms:Note">
          <xsd:maxLength value="255"/>
        </xsd:restriction>
      </xsd:simpleType>
    </xsd:element>
    <xsd:element name="Self_Registration_Enabled" ma:index="24" nillable="true" ma:displayName="Self Registration Enabled" ma:internalName="Self_Registration_Enabled">
      <xsd:simpleType>
        <xsd:restriction base="dms:Boolean"/>
      </xsd:simpleType>
    </xsd:element>
    <xsd:element name="Has_Leaders_Only_SectionGroup" ma:index="25" nillable="true" ma:displayName="Has Leaders Only SectionGroup" ma:internalName="Has_Leaders_Only_SectionGroup">
      <xsd:simpleType>
        <xsd:restriction base="dms:Boolean"/>
      </xsd:simpleType>
    </xsd:element>
    <xsd:element name="Is_Collaboration_Space_Locked" ma:index="26" nillable="true" ma:displayName="Is Collaboration Space Locked" ma:internalName="Is_Collaboration_Space_Locked">
      <xsd:simpleType>
        <xsd:restriction base="dms:Boolean"/>
      </xsd:simpleType>
    </xsd:element>
    <xsd:element name="IsNotebookLocked" ma:index="27" nillable="true" ma:displayName="Is Notebook Locked" ma:internalName="IsNotebookLocked">
      <xsd:simpleType>
        <xsd:restriction base="dms:Boolean"/>
      </xsd:simpleType>
    </xsd:element>
    <xsd:element name="MediaServiceMetadata" ma:index="28" nillable="true" ma:displayName="MediaServiceMetadata" ma:hidden="true" ma:internalName="MediaServiceMetadata" ma:readOnly="true">
      <xsd:simpleType>
        <xsd:restriction base="dms:Note"/>
      </xsd:simpleType>
    </xsd:element>
    <xsd:element name="MediaServiceFastMetadata" ma:index="29" nillable="true" ma:displayName="MediaServiceFastMetadata" ma:hidden="true" ma:internalName="MediaServiceFastMetadata" ma:readOnly="true">
      <xsd:simpleType>
        <xsd:restriction base="dms:Note"/>
      </xsd:simpleType>
    </xsd:element>
    <xsd:element name="MediaServiceAutoKeyPoints" ma:index="32" nillable="true" ma:displayName="MediaServiceAutoKeyPoints" ma:hidden="true" ma:internalName="MediaServiceAutoKeyPoints" ma:readOnly="true">
      <xsd:simpleType>
        <xsd:restriction base="dms:Note"/>
      </xsd:simpleType>
    </xsd:element>
    <xsd:element name="MediaServiceKeyPoints" ma:index="33" nillable="true" ma:displayName="KeyPoints" ma:internalName="MediaServiceKeyPoints" ma:readOnly="true">
      <xsd:simpleType>
        <xsd:restriction base="dms:Note">
          <xsd:maxLength value="255"/>
        </xsd:restriction>
      </xsd:simpleType>
    </xsd:element>
    <xsd:element name="MediaServiceAutoTags" ma:index="34" nillable="true" ma:displayName="Tags" ma:internalName="MediaServiceAutoTags" ma:readOnly="true">
      <xsd:simpleType>
        <xsd:restriction base="dms:Text"/>
      </xsd:simpleType>
    </xsd:element>
    <xsd:element name="MediaServiceGenerationTime" ma:index="35" nillable="true" ma:displayName="MediaServiceGenerationTime" ma:hidden="true" ma:internalName="MediaServiceGenerationTime" ma:readOnly="true">
      <xsd:simpleType>
        <xsd:restriction base="dms:Text"/>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DateTaken" ma:index="37" nillable="true" ma:displayName="MediaServiceDateTaken" ma:hidden="true" ma:internalName="MediaServiceDateTaken" ma:readOnly="true">
      <xsd:simpleType>
        <xsd:restriction base="dms:Text"/>
      </xsd:simpleType>
    </xsd:element>
    <xsd:element name="MediaServiceOCR" ma:index="38" nillable="true" ma:displayName="Extracted Text" ma:internalName="MediaServiceOCR" ma:readOnly="true">
      <xsd:simpleType>
        <xsd:restriction base="dms:Note">
          <xsd:maxLength value="255"/>
        </xsd:restriction>
      </xsd:simpleType>
    </xsd:element>
    <xsd:element name="MediaServiceLocation" ma:index="39" nillable="true" ma:displayName="Location" ma:internalName="MediaServiceLocation" ma:readOnly="true">
      <xsd:simpleType>
        <xsd:restriction base="dms:Text"/>
      </xsd:simpleType>
    </xsd:element>
    <xsd:element name="MediaLengthInSeconds" ma:index="40" nillable="true" ma:displayName="Length (seconds)" ma:internalName="MediaLengthInSeconds" ma:readOnly="true">
      <xsd:simpleType>
        <xsd:restriction base="dms:Unknown"/>
      </xsd:simpleType>
    </xsd:element>
    <xsd:element name="lcf76f155ced4ddcb4097134ff3c332f" ma:index="42" nillable="true" ma:taxonomy="true" ma:internalName="lcf76f155ced4ddcb4097134ff3c332f" ma:taxonomyFieldName="MediaServiceImageTags" ma:displayName="Image Tags" ma:readOnly="false" ma:fieldId="{5cf76f15-5ced-4ddc-b409-7134ff3c332f}" ma:taxonomyMulti="true" ma:sspId="579a89b1-2c2c-4f7f-9bd7-7914fb13a02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4f93d00-6a04-45c5-bb84-1cdf16c7c3a8" elementFormDefault="qualified">
    <xsd:import namespace="http://schemas.microsoft.com/office/2006/documentManagement/types"/>
    <xsd:import namespace="http://schemas.microsoft.com/office/infopath/2007/PartnerControls"/>
    <xsd:element name="SharedWithUsers" ma:index="3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1" nillable="true" ma:displayName="Shared With Details" ma:internalName="SharedWithDetails" ma:readOnly="true">
      <xsd:simpleType>
        <xsd:restriction base="dms:Note">
          <xsd:maxLength value="255"/>
        </xsd:restriction>
      </xsd:simpleType>
    </xsd:element>
    <xsd:element name="TaxCatchAll" ma:index="43" nillable="true" ma:displayName="Taxonomy Catch All Column" ma:hidden="true" ma:list="{02de9a06-7b41-4b19-a51a-634c7d66877c}" ma:internalName="TaxCatchAll" ma:showField="CatchAllData" ma:web="14f93d00-6a04-45c5-bb84-1cdf16c7c3a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E7C284-F620-42EA-81CC-0F6129FE50E9}">
  <ds:schemaRefs>
    <ds:schemaRef ds:uri="http://schemas.microsoft.com/sharepoint/v3/contenttype/forms"/>
  </ds:schemaRefs>
</ds:datastoreItem>
</file>

<file path=customXml/itemProps2.xml><?xml version="1.0" encoding="utf-8"?>
<ds:datastoreItem xmlns:ds="http://schemas.openxmlformats.org/officeDocument/2006/customXml" ds:itemID="{AD756DFD-FCAC-400E-826E-85C481F0E524}">
  <ds:schemaRefs>
    <ds:schemaRef ds:uri="http://schemas.microsoft.com/office/2006/documentManagement/types"/>
    <ds:schemaRef ds:uri="http://purl.org/dc/terms/"/>
    <ds:schemaRef ds:uri="http://www.w3.org/XML/1998/namespace"/>
    <ds:schemaRef ds:uri="http://purl.org/dc/dcmitype/"/>
    <ds:schemaRef ds:uri="2ae341fd-0083-4ef7-b82f-92653a6f00c8"/>
    <ds:schemaRef ds:uri="http://purl.org/dc/elements/1.1/"/>
    <ds:schemaRef ds:uri="14f93d00-6a04-45c5-bb84-1cdf16c7c3a8"/>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7E04E64D-10BB-487E-9567-E07F0058B779}">
  <ds:schemaRefs>
    <ds:schemaRef ds:uri="14f93d00-6a04-45c5-bb84-1cdf16c7c3a8"/>
    <ds:schemaRef ds:uri="2ae341fd-0083-4ef7-b82f-92653a6f00c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1543</TotalTime>
  <Words>7050</Words>
  <Application>Microsoft Office PowerPoint</Application>
  <PresentationFormat>On-screen Show (4:3)</PresentationFormat>
  <Paragraphs>707</Paragraphs>
  <Slides>52</Slides>
  <Notes>39</Notes>
  <HiddenSlides>2</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Default Design</vt:lpstr>
      <vt:lpstr>NPSS Training School  Image reconstruction  Kris Thielemans University College London, UK </vt:lpstr>
      <vt:lpstr>Aims and Structure</vt:lpstr>
      <vt:lpstr>Aims</vt:lpstr>
      <vt:lpstr>Additional aims</vt:lpstr>
      <vt:lpstr>Schedule</vt:lpstr>
      <vt:lpstr>What are the data?  First approximation: projections</vt:lpstr>
      <vt:lpstr>Projection data (sinogram)</vt:lpstr>
      <vt:lpstr>Contents</vt:lpstr>
      <vt:lpstr>Analytic methods (FBP et al)</vt:lpstr>
      <vt:lpstr>1st attempt at Reconstruction: backprojection</vt:lpstr>
      <vt:lpstr>Back projection illustrated</vt:lpstr>
      <vt:lpstr>Back projection  (sum of all angles)</vt:lpstr>
      <vt:lpstr>Central Slice Theorem (basis for proof of FBP)</vt:lpstr>
      <vt:lpstr>Sketch of proof of FBP</vt:lpstr>
      <vt:lpstr>Sketch of proof of BPF</vt:lpstr>
      <vt:lpstr>Contents</vt:lpstr>
      <vt:lpstr>What are the data?</vt:lpstr>
      <vt:lpstr>Iterative image reconstruction</vt:lpstr>
      <vt:lpstr>Components of  “iterative reconstruction” </vt:lpstr>
      <vt:lpstr>Example of one particular  iterative algorithm (MLEM, see later)</vt:lpstr>
      <vt:lpstr>Contents</vt:lpstr>
      <vt:lpstr>forward model</vt:lpstr>
      <vt:lpstr>Different way to say the same</vt:lpstr>
      <vt:lpstr>Types of PET coincidences </vt:lpstr>
      <vt:lpstr>Contents</vt:lpstr>
      <vt:lpstr>What is a good fit?</vt:lpstr>
      <vt:lpstr>Statistical Estimation</vt:lpstr>
      <vt:lpstr>Maximum Likelihood (ML) Examples</vt:lpstr>
      <vt:lpstr>Contents</vt:lpstr>
      <vt:lpstr>Gradient ascent</vt:lpstr>
      <vt:lpstr>MLEM: Maximum Likelihood via Expectation Maximisation</vt:lpstr>
      <vt:lpstr>MLEM reconstruction</vt:lpstr>
      <vt:lpstr>MLEM Evolution over initial iterations</vt:lpstr>
      <vt:lpstr>MLEM Evolution over later iterations</vt:lpstr>
      <vt:lpstr>MLEM evolution over iterations</vt:lpstr>
      <vt:lpstr>Problems with MLEM</vt:lpstr>
      <vt:lpstr>Acceleration: Ordered Subsets</vt:lpstr>
      <vt:lpstr>PowerPoint Presentation</vt:lpstr>
      <vt:lpstr>OSEM: why does it work?</vt:lpstr>
      <vt:lpstr>Contents</vt:lpstr>
      <vt:lpstr>OSEM vs. FBP for increasing degree of noise</vt:lpstr>
      <vt:lpstr>Fundamental trade-off</vt:lpstr>
      <vt:lpstr>How to evaluate?</vt:lpstr>
      <vt:lpstr>Why streaks/spikes?</vt:lpstr>
      <vt:lpstr>Pixel-wise stddev images for FBP/MLEM</vt:lpstr>
      <vt:lpstr>Resolution recovery</vt:lpstr>
      <vt:lpstr>Improved resolution and noise?</vt:lpstr>
      <vt:lpstr>PowerPoint Presentation</vt:lpstr>
      <vt:lpstr>PowerPoint Presentation</vt:lpstr>
      <vt:lpstr>Go to Mentimeter</vt:lpstr>
      <vt:lpstr>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Thielemans, Kris</dc:creator>
  <cp:lastModifiedBy>Thielemans, Kris</cp:lastModifiedBy>
  <cp:revision>2</cp:revision>
  <dcterms:created xsi:type="dcterms:W3CDTF">2020-12-16T09:29:54Z</dcterms:created>
  <dcterms:modified xsi:type="dcterms:W3CDTF">2023-01-27T08:37:46Z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0x010100371EF6764DE1F44094AF962FF688A34B</vt:lpwstr>
  </property>
  <property fmtid="{D5CDD505-2E9C-101B-9397-08002B2CF9AE}" pid="3" name="MediaServiceImageTags">
    <vt:lpwstr/>
  </property>
</Properties>
</file>