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13.xml" ContentType="application/vnd.openxmlformats-officedocument.presentationml.notesSlide+xml"/>
  <Override PartName="/ppt/tags/tag1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7.xml" ContentType="application/vnd.openxmlformats-officedocument.presentationml.tags+xml"/>
  <Override PartName="/ppt/notesSlides/notesSlide19.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32" r:id="rId4"/>
    <p:sldMasterId id="2147484031" r:id="rId5"/>
  </p:sldMasterIdLst>
  <p:notesMasterIdLst>
    <p:notesMasterId r:id="rId49"/>
  </p:notesMasterIdLst>
  <p:handoutMasterIdLst>
    <p:handoutMasterId r:id="rId50"/>
  </p:handoutMasterIdLst>
  <p:sldIdLst>
    <p:sldId id="579"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5" r:id="rId24"/>
    <p:sldId id="398" r:id="rId25"/>
    <p:sldId id="276" r:id="rId26"/>
    <p:sldId id="277" r:id="rId27"/>
    <p:sldId id="278" r:id="rId28"/>
    <p:sldId id="399" r:id="rId29"/>
    <p:sldId id="280" r:id="rId30"/>
    <p:sldId id="503" r:id="rId31"/>
    <p:sldId id="286" r:id="rId32"/>
    <p:sldId id="287" r:id="rId33"/>
    <p:sldId id="288" r:id="rId34"/>
    <p:sldId id="289" r:id="rId35"/>
    <p:sldId id="400" r:id="rId36"/>
    <p:sldId id="495" r:id="rId37"/>
    <p:sldId id="290" r:id="rId38"/>
    <p:sldId id="304" r:id="rId39"/>
    <p:sldId id="498" r:id="rId40"/>
    <p:sldId id="307" r:id="rId41"/>
    <p:sldId id="295" r:id="rId42"/>
    <p:sldId id="296" r:id="rId43"/>
    <p:sldId id="1246" r:id="rId44"/>
    <p:sldId id="297" r:id="rId45"/>
    <p:sldId id="632" r:id="rId46"/>
    <p:sldId id="502" r:id="rId47"/>
    <p:sldId id="499" r:id="rId48"/>
  </p:sldIdLst>
  <p:sldSz cx="9144000" cy="5143500" type="screen16x9"/>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89">
          <p15:clr>
            <a:srgbClr val="A4A3A4"/>
          </p15:clr>
        </p15:guide>
        <p15:guide id="2" orient="horz" pos="2608">
          <p15:clr>
            <a:srgbClr val="A4A3A4"/>
          </p15:clr>
        </p15:guide>
        <p15:guide id="3" orient="horz" pos="3024">
          <p15:clr>
            <a:srgbClr val="A4A3A4"/>
          </p15:clr>
        </p15:guide>
        <p15:guide id="4" orient="horz" pos="1637">
          <p15:clr>
            <a:srgbClr val="A4A3A4"/>
          </p15:clr>
        </p15:guide>
        <p15:guide id="5" orient="horz" pos="215">
          <p15:clr>
            <a:srgbClr val="A4A3A4"/>
          </p15:clr>
        </p15:guide>
        <p15:guide id="6" orient="horz" pos="1103">
          <p15:clr>
            <a:srgbClr val="A4A3A4"/>
          </p15:clr>
        </p15:guide>
        <p15:guide id="7" orient="horz" pos="401">
          <p15:clr>
            <a:srgbClr val="A4A3A4"/>
          </p15:clr>
        </p15:guide>
        <p15:guide id="8" orient="horz" pos="2954">
          <p15:clr>
            <a:srgbClr val="A4A3A4"/>
          </p15:clr>
        </p15:guide>
        <p15:guide id="9" orient="horz" pos="173">
          <p15:clr>
            <a:srgbClr val="A4A3A4"/>
          </p15:clr>
        </p15:guide>
        <p15:guide id="10" pos="175">
          <p15:clr>
            <a:srgbClr val="A4A3A4"/>
          </p15:clr>
        </p15:guide>
        <p15:guide id="11" pos="5590">
          <p15:clr>
            <a:srgbClr val="A4A3A4"/>
          </p15:clr>
        </p15:guide>
        <p15:guide id="12" pos="2880">
          <p15:clr>
            <a:srgbClr val="A4A3A4"/>
          </p15:clr>
        </p15:guide>
        <p15:guide id="13" pos="776">
          <p15:clr>
            <a:srgbClr val="A4A3A4"/>
          </p15:clr>
        </p15:guide>
        <p15:guide id="14" pos="1411">
          <p15:clr>
            <a:srgbClr val="A4A3A4"/>
          </p15:clr>
        </p15:guide>
        <p15:guide id="15" pos="5287">
          <p15:clr>
            <a:srgbClr val="A4A3A4"/>
          </p15:clr>
        </p15:guide>
        <p15:guide id="16" pos="346">
          <p15:clr>
            <a:srgbClr val="A4A3A4"/>
          </p15:clr>
        </p15:guide>
        <p15:guide id="17" pos="4090">
          <p15:clr>
            <a:srgbClr val="A4A3A4"/>
          </p15:clr>
        </p15:guide>
      </p15:sldGuideLst>
    </p:ext>
    <p:ext uri="{2D200454-40CA-4A62-9FC3-DE9A4176ACB9}">
      <p15:notesGuideLst xmlns:p15="http://schemas.microsoft.com/office/powerpoint/2012/main">
        <p15:guide id="1" orient="horz" pos="2592">
          <p15:clr>
            <a:srgbClr val="A4A3A4"/>
          </p15:clr>
        </p15:guide>
        <p15:guide id="2" orient="horz" pos="5542">
          <p15:clr>
            <a:srgbClr val="A4A3A4"/>
          </p15:clr>
        </p15:guide>
        <p15:guide id="3" orient="horz" pos="5777">
          <p15:clr>
            <a:srgbClr val="A4A3A4"/>
          </p15:clr>
        </p15:guide>
        <p15:guide id="4" pos="286">
          <p15:clr>
            <a:srgbClr val="A4A3A4"/>
          </p15:clr>
        </p15:guide>
        <p15:guide id="5" pos="403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8024"/>
    <a:srgbClr val="052049"/>
    <a:srgbClr val="D883FF"/>
    <a:srgbClr val="000000"/>
    <a:srgbClr val="90BD31"/>
    <a:srgbClr val="18A3AC"/>
    <a:srgbClr val="178CCB"/>
    <a:srgbClr val="EC1848"/>
    <a:srgbClr val="E8E7DE"/>
    <a:srgbClr val="F5F0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34" autoAdjust="0"/>
    <p:restoredTop sz="89044" autoAdjust="0"/>
  </p:normalViewPr>
  <p:slideViewPr>
    <p:cSldViewPr snapToGrid="0" showGuides="1">
      <p:cViewPr varScale="1">
        <p:scale>
          <a:sx n="133" d="100"/>
          <a:sy n="133" d="100"/>
        </p:scale>
        <p:origin x="560" y="184"/>
      </p:cViewPr>
      <p:guideLst>
        <p:guide orient="horz" pos="789"/>
        <p:guide orient="horz" pos="2608"/>
        <p:guide orient="horz" pos="3024"/>
        <p:guide orient="horz" pos="1637"/>
        <p:guide orient="horz" pos="215"/>
        <p:guide orient="horz" pos="1103"/>
        <p:guide orient="horz" pos="401"/>
        <p:guide orient="horz" pos="2954"/>
        <p:guide orient="horz" pos="173"/>
        <p:guide pos="175"/>
        <p:guide pos="5590"/>
        <p:guide pos="2880"/>
        <p:guide pos="776"/>
        <p:guide pos="1411"/>
        <p:guide pos="5287"/>
        <p:guide pos="346"/>
        <p:guide pos="4090"/>
      </p:guideLst>
    </p:cSldViewPr>
  </p:slideViewPr>
  <p:notesTextViewPr>
    <p:cViewPr>
      <p:scale>
        <a:sx n="100" d="100"/>
        <a:sy n="100" d="100"/>
      </p:scale>
      <p:origin x="0" y="0"/>
    </p:cViewPr>
  </p:notesTextViewPr>
  <p:sorterViewPr>
    <p:cViewPr>
      <p:scale>
        <a:sx n="71" d="100"/>
        <a:sy n="71" d="100"/>
      </p:scale>
      <p:origin x="0" y="0"/>
    </p:cViewPr>
  </p:sorterViewPr>
  <p:notesViewPr>
    <p:cSldViewPr snapToGrid="0">
      <p:cViewPr varScale="1">
        <p:scale>
          <a:sx n="70" d="100"/>
          <a:sy n="70" d="100"/>
        </p:scale>
        <p:origin x="-3450" y="-114"/>
      </p:cViewPr>
      <p:guideLst>
        <p:guide orient="horz" pos="2592"/>
        <p:guide orient="horz" pos="5542"/>
        <p:guide orient="horz" pos="5777"/>
        <p:guide pos="286"/>
        <p:guide pos="4033"/>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Header Placeholder 1"/>
          <p:cNvSpPr>
            <a:spLocks noGrp="1"/>
          </p:cNvSpPr>
          <p:nvPr>
            <p:ph type="hdr" sz="quarter"/>
          </p:nvPr>
        </p:nvSpPr>
        <p:spPr>
          <a:xfrm>
            <a:off x="2220616" y="8863084"/>
            <a:ext cx="2664646" cy="137851"/>
          </a:xfrm>
          <a:prstGeom prst="rect">
            <a:avLst/>
          </a:prstGeom>
        </p:spPr>
        <p:txBody>
          <a:bodyPr vert="horz" wrap="square" lIns="0" tIns="0" rIns="0" bIns="0" rtlCol="0" anchor="t" anchorCtr="0"/>
          <a:lstStyle>
            <a:lvl1pPr algn="l">
              <a:defRPr sz="800"/>
            </a:lvl1pPr>
          </a:lstStyle>
          <a:p>
            <a:pPr>
              <a:lnSpc>
                <a:spcPct val="95000"/>
              </a:lnSpc>
            </a:pPr>
            <a:r>
              <a:rPr lang="en-US" dirty="0">
                <a:latin typeface="Arial" pitchFamily="34" charset="0"/>
                <a:cs typeface="Arial" pitchFamily="34" charset="0"/>
              </a:rPr>
              <a:t>[ADD PRESENTATION TITLE: INSERT TAB &gt; HEADER &amp; FOOTER &gt; NOTES AND HANDOUTS]</a:t>
            </a:r>
          </a:p>
        </p:txBody>
      </p:sp>
      <p:sp>
        <p:nvSpPr>
          <p:cNvPr id="7" name="Date Placeholder 2"/>
          <p:cNvSpPr>
            <a:spLocks noGrp="1"/>
          </p:cNvSpPr>
          <p:nvPr>
            <p:ph type="dt" idx="1"/>
          </p:nvPr>
        </p:nvSpPr>
        <p:spPr>
          <a:xfrm>
            <a:off x="1199311" y="8856576"/>
            <a:ext cx="880135" cy="146304"/>
          </a:xfrm>
          <a:prstGeom prst="rect">
            <a:avLst/>
          </a:prstGeom>
        </p:spPr>
        <p:txBody>
          <a:bodyPr vert="horz" lIns="0" tIns="0" rIns="0" bIns="0" rtlCol="0"/>
          <a:lstStyle>
            <a:lvl1pPr algn="r">
              <a:defRPr sz="800"/>
            </a:lvl1pPr>
          </a:lstStyle>
          <a:p>
            <a:pPr algn="l"/>
            <a:fld id="{9535A4AE-AB74-4BDA-B84A-019528CC2B4D}" type="datetimeFigureOut">
              <a:rPr lang="en-US" smtClean="0">
                <a:latin typeface="Arial" pitchFamily="34" charset="0"/>
                <a:cs typeface="Arial" pitchFamily="34" charset="0"/>
              </a:rPr>
              <a:pPr algn="l"/>
              <a:t>1/25/23</a:t>
            </a:fld>
            <a:endParaRPr lang="en-US" dirty="0">
              <a:latin typeface="Arial" pitchFamily="34" charset="0"/>
              <a:cs typeface="Arial" pitchFamily="34" charset="0"/>
            </a:endParaRPr>
          </a:p>
        </p:txBody>
      </p:sp>
      <p:cxnSp>
        <p:nvCxnSpPr>
          <p:cNvPr id="44" name="Straight Connector 43"/>
          <p:cNvCxnSpPr/>
          <p:nvPr/>
        </p:nvCxnSpPr>
        <p:spPr>
          <a:xfrm>
            <a:off x="455585" y="8795705"/>
            <a:ext cx="59436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Slide Number Placeholder 6"/>
          <p:cNvSpPr>
            <a:spLocks noGrp="1"/>
          </p:cNvSpPr>
          <p:nvPr>
            <p:ph type="sldNum" sz="quarter" idx="3"/>
          </p:nvPr>
        </p:nvSpPr>
        <p:spPr>
          <a:xfrm>
            <a:off x="441507" y="8857103"/>
            <a:ext cx="554100" cy="105317"/>
          </a:xfrm>
          <a:prstGeom prst="rect">
            <a:avLst/>
          </a:prstGeom>
        </p:spPr>
        <p:txBody>
          <a:bodyPr vert="horz" wrap="square" lIns="0" tIns="0" rIns="0" bIns="0" rtlCol="0" anchor="b" anchorCtr="0"/>
          <a:lstStyle>
            <a:lvl1pPr marL="0" algn="l" defTabSz="914400" rtl="0" eaLnBrk="1" latinLnBrk="0" hangingPunct="1">
              <a:defRPr lang="en-US" sz="800" kern="1200" smtClean="0">
                <a:solidFill>
                  <a:schemeClr val="tx1"/>
                </a:solidFill>
                <a:latin typeface="+mn-lt"/>
                <a:ea typeface="+mn-ea"/>
                <a:cs typeface="+mn-cs"/>
              </a:defRPr>
            </a:lvl1pPr>
          </a:lstStyle>
          <a:p>
            <a:fld id="{111E5896-917A-4035-A860-408E1EC3CD51}" type="slidenum">
              <a:rPr lang="en-US">
                <a:latin typeface="Arial" pitchFamily="34" charset="0"/>
                <a:cs typeface="Arial" pitchFamily="34" charset="0"/>
              </a:rPr>
              <a:pPr/>
              <a:t>‹#›</a:t>
            </a:fld>
            <a:endParaRPr lang="en-US" dirty="0">
              <a:latin typeface="Arial" pitchFamily="34" charset="0"/>
              <a:cs typeface="Arial" pitchFamily="34" charset="0"/>
            </a:endParaRPr>
          </a:p>
        </p:txBody>
      </p:sp>
      <p:pic>
        <p:nvPicPr>
          <p:cNvPr id="2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2406" y="8866372"/>
            <a:ext cx="599982" cy="2911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832942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12750" y="400050"/>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441268" y="4080297"/>
            <a:ext cx="5961120" cy="4480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1" name="Header Placeholder 1"/>
          <p:cNvSpPr>
            <a:spLocks noGrp="1"/>
          </p:cNvSpPr>
          <p:nvPr>
            <p:ph type="hdr" sz="quarter"/>
          </p:nvPr>
        </p:nvSpPr>
        <p:spPr>
          <a:xfrm>
            <a:off x="2227340" y="8863084"/>
            <a:ext cx="2664646" cy="137851"/>
          </a:xfrm>
          <a:prstGeom prst="rect">
            <a:avLst/>
          </a:prstGeom>
        </p:spPr>
        <p:txBody>
          <a:bodyPr vert="horz" wrap="square" lIns="0" tIns="0" rIns="0" bIns="0" rtlCol="0" anchor="t" anchorCtr="0"/>
          <a:lstStyle>
            <a:lvl1pPr algn="l">
              <a:defRPr sz="800" i="0"/>
            </a:lvl1pPr>
          </a:lstStyle>
          <a:p>
            <a:pPr>
              <a:lnSpc>
                <a:spcPct val="95000"/>
              </a:lnSpc>
            </a:pPr>
            <a:r>
              <a:rPr lang="en-US">
                <a:latin typeface="Arial" pitchFamily="34" charset="0"/>
                <a:cs typeface="Arial" pitchFamily="34" charset="0"/>
              </a:rPr>
              <a:t>[ADD PRESENTATION TITLE: INSERT TAB &gt; HEADER &amp; FOOTER &gt; NOTES AND HANDOUTS]</a:t>
            </a:r>
            <a:endParaRPr lang="en-US" dirty="0">
              <a:latin typeface="Arial" pitchFamily="34" charset="0"/>
              <a:cs typeface="Arial" pitchFamily="34" charset="0"/>
            </a:endParaRPr>
          </a:p>
        </p:txBody>
      </p:sp>
      <p:sp>
        <p:nvSpPr>
          <p:cNvPr id="12" name="Date Placeholder 2"/>
          <p:cNvSpPr>
            <a:spLocks noGrp="1"/>
          </p:cNvSpPr>
          <p:nvPr>
            <p:ph type="dt" idx="1"/>
          </p:nvPr>
        </p:nvSpPr>
        <p:spPr>
          <a:xfrm>
            <a:off x="1206035" y="8856576"/>
            <a:ext cx="880135" cy="146304"/>
          </a:xfrm>
          <a:prstGeom prst="rect">
            <a:avLst/>
          </a:prstGeom>
        </p:spPr>
        <p:txBody>
          <a:bodyPr vert="horz" lIns="0" tIns="0" rIns="0" bIns="0" rtlCol="0"/>
          <a:lstStyle>
            <a:lvl1pPr algn="r">
              <a:defRPr sz="800" i="0"/>
            </a:lvl1pPr>
          </a:lstStyle>
          <a:p>
            <a:pPr algn="l"/>
            <a:fld id="{9535A4AE-AB74-4BDA-B84A-019528CC2B4D}" type="datetimeFigureOut">
              <a:rPr lang="en-US" smtClean="0">
                <a:latin typeface="Arial" pitchFamily="34" charset="0"/>
                <a:cs typeface="Arial" pitchFamily="34" charset="0"/>
              </a:rPr>
              <a:pPr algn="l"/>
              <a:t>1/25/23</a:t>
            </a:fld>
            <a:endParaRPr lang="en-US" dirty="0">
              <a:latin typeface="Arial" pitchFamily="34" charset="0"/>
              <a:cs typeface="Arial" pitchFamily="34" charset="0"/>
            </a:endParaRPr>
          </a:p>
        </p:txBody>
      </p:sp>
      <p:sp>
        <p:nvSpPr>
          <p:cNvPr id="28" name="Slide Number Placeholder 6"/>
          <p:cNvSpPr>
            <a:spLocks noGrp="1"/>
          </p:cNvSpPr>
          <p:nvPr>
            <p:ph type="sldNum" sz="quarter" idx="5"/>
          </p:nvPr>
        </p:nvSpPr>
        <p:spPr>
          <a:xfrm>
            <a:off x="448231" y="8857103"/>
            <a:ext cx="554100" cy="105317"/>
          </a:xfrm>
          <a:prstGeom prst="rect">
            <a:avLst/>
          </a:prstGeom>
        </p:spPr>
        <p:txBody>
          <a:bodyPr vert="horz" wrap="square" lIns="0" tIns="0" rIns="0" bIns="0" rtlCol="0" anchor="b" anchorCtr="0"/>
          <a:lstStyle>
            <a:lvl1pPr marL="0" algn="l" defTabSz="914400" rtl="0" eaLnBrk="1" latinLnBrk="0" hangingPunct="1">
              <a:defRPr lang="en-US" sz="800" i="0" kern="1200" smtClean="0">
                <a:solidFill>
                  <a:schemeClr val="tx1"/>
                </a:solidFill>
                <a:latin typeface="+mn-lt"/>
                <a:ea typeface="+mn-ea"/>
                <a:cs typeface="+mn-cs"/>
              </a:defRPr>
            </a:lvl1pPr>
          </a:lstStyle>
          <a:p>
            <a:fld id="{111E5896-917A-4035-A860-408E1EC3CD51}" type="slidenum">
              <a:rPr lang="en-US" smtClean="0">
                <a:latin typeface="Arial" pitchFamily="34" charset="0"/>
                <a:cs typeface="Arial" pitchFamily="34" charset="0"/>
              </a:rPr>
              <a:pPr/>
              <a:t>‹#›</a:t>
            </a:fld>
            <a:endParaRPr lang="en-US" dirty="0">
              <a:latin typeface="Arial" pitchFamily="34" charset="0"/>
              <a:cs typeface="Arial" pitchFamily="34" charset="0"/>
            </a:endParaRPr>
          </a:p>
        </p:txBody>
      </p:sp>
      <p:cxnSp>
        <p:nvCxnSpPr>
          <p:cNvPr id="29" name="Straight Connector 28"/>
          <p:cNvCxnSpPr/>
          <p:nvPr/>
        </p:nvCxnSpPr>
        <p:spPr>
          <a:xfrm>
            <a:off x="455585" y="8795705"/>
            <a:ext cx="59436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3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2406" y="8866372"/>
            <a:ext cx="599982" cy="2911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450748310"/>
      </p:ext>
    </p:extLst>
  </p:cSld>
  <p:clrMap bg1="lt1" tx1="dk1" bg2="lt2" tx2="dk2" accent1="accent1" accent2="accent2" accent3="accent3" accent4="accent4" accent5="accent5" accent6="accent6" hlink="hlink" folHlink="folHlink"/>
  <p:hf/>
  <p:notesStyle>
    <a:lvl1pPr marL="114300" indent="-114300" algn="l" defTabSz="914400" rtl="0" eaLnBrk="1" latinLnBrk="0" hangingPunct="1">
      <a:spcBef>
        <a:spcPts val="800"/>
      </a:spcBef>
      <a:buFont typeface="Arial" pitchFamily="34" charset="0"/>
      <a:buChar char="•"/>
      <a:defRPr sz="1200" kern="1200">
        <a:solidFill>
          <a:schemeClr val="tx1"/>
        </a:solidFill>
        <a:latin typeface="Arial" pitchFamily="34" charset="0"/>
        <a:ea typeface="+mn-ea"/>
        <a:cs typeface="Arial" pitchFamily="34" charset="0"/>
      </a:defRPr>
    </a:lvl1pPr>
    <a:lvl2pPr marL="285750" indent="-112713" algn="l" defTabSz="914400" rtl="0" eaLnBrk="1" latinLnBrk="0" hangingPunct="1">
      <a:spcBef>
        <a:spcPts val="200"/>
      </a:spcBef>
      <a:buFont typeface="Arial" pitchFamily="34" charset="0"/>
      <a:buChar char="•"/>
      <a:defRPr sz="1100" kern="1200">
        <a:solidFill>
          <a:schemeClr val="tx1"/>
        </a:solidFill>
        <a:latin typeface="Arial" pitchFamily="34" charset="0"/>
        <a:ea typeface="+mn-ea"/>
        <a:cs typeface="Arial" pitchFamily="34" charset="0"/>
      </a:defRPr>
    </a:lvl2pPr>
    <a:lvl3pPr marL="403225" indent="-117475" algn="l" defTabSz="914400" rtl="0" eaLnBrk="1" latinLnBrk="0" hangingPunct="1">
      <a:spcBef>
        <a:spcPts val="200"/>
      </a:spcBef>
      <a:buFont typeface="Arial" pitchFamily="34" charset="0"/>
      <a:buChar char="•"/>
      <a:defRPr sz="1050" kern="1200">
        <a:solidFill>
          <a:schemeClr val="tx1"/>
        </a:solidFill>
        <a:latin typeface="Arial" pitchFamily="34" charset="0"/>
        <a:ea typeface="+mn-ea"/>
        <a:cs typeface="Arial" pitchFamily="34" charset="0"/>
      </a:defRPr>
    </a:lvl3pPr>
    <a:lvl4pPr marL="569913" indent="-112713" algn="l" defTabSz="914400" rtl="0" eaLnBrk="1" latinLnBrk="0" hangingPunct="1">
      <a:spcBef>
        <a:spcPts val="200"/>
      </a:spcBef>
      <a:buFont typeface="Arial" pitchFamily="34" charset="0"/>
      <a:buChar char="•"/>
      <a:defRPr sz="1050" kern="1200">
        <a:solidFill>
          <a:schemeClr val="tx1"/>
        </a:solidFill>
        <a:latin typeface="Arial" pitchFamily="34" charset="0"/>
        <a:ea typeface="+mn-ea"/>
        <a:cs typeface="Arial" pitchFamily="34" charset="0"/>
      </a:defRPr>
    </a:lvl4pPr>
    <a:lvl5pPr marL="457200" indent="114300" algn="l" defTabSz="914400" rtl="0" eaLnBrk="1" latinLnBrk="0" hangingPunct="1">
      <a:buFont typeface="Arial" pitchFamily="34" charset="0"/>
      <a:buChar char="•"/>
      <a:defRPr sz="1050" kern="1200">
        <a:solidFill>
          <a:schemeClr val="tx1"/>
        </a:solidFill>
        <a:latin typeface="+mn-lt"/>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76870BC3-C0C4-9D42-9750-122BF9CC70AE}" type="slidenum">
              <a:rPr lang="en-US" sz="1300" b="0">
                <a:solidFill>
                  <a:schemeClr val="tx1"/>
                </a:solidFill>
              </a:rPr>
              <a:pPr/>
              <a:t>5</a:t>
            </a:fld>
            <a:endParaRPr lang="en-US" sz="1300" b="0">
              <a:solidFill>
                <a:schemeClr val="tx1"/>
              </a:solidFill>
            </a:endParaRPr>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SPECT Ultrasound an MRI SPECT images from Shekar et al., Radiographics 23:1673, 2003</a:t>
            </a:r>
          </a:p>
          <a:p>
            <a:endParaRPr lang="en-US">
              <a:ea typeface="ＭＳ Ｐゴシック" charset="0"/>
              <a:cs typeface="ＭＳ Ｐゴシック" charset="0"/>
            </a:endParaRPr>
          </a:p>
          <a:p>
            <a:r>
              <a:rPr lang="en-US">
                <a:ea typeface="ＭＳ Ｐゴシック" charset="0"/>
                <a:cs typeface="ＭＳ Ｐゴシック" charset="0"/>
              </a:rPr>
              <a:t>Since the beginning of nuclear medicine, users have recognized that radionuclide imaging lacks anatomical information and offers relatively poor spatial resolution.  For this reason, there always has bee a strong interest in combining SPECT and PET images with anatomical information from different modalities.  One way to do this is to acquire the anatomical and functional information on different systems in separate procedures, and then combine the resulting images in software.  This offers the flexibility of allowing the combination of images that don</a:t>
            </a:r>
            <a:r>
              <a:rPr lang="ja-JP" altLang="en-US">
                <a:ea typeface="ＭＳ Ｐゴシック" charset="0"/>
                <a:cs typeface="ＭＳ Ｐゴシック" charset="0"/>
              </a:rPr>
              <a:t>’</a:t>
            </a:r>
            <a:r>
              <a:rPr lang="en-US" altLang="ja-JP">
                <a:ea typeface="ＭＳ Ｐゴシック" charset="0"/>
                <a:cs typeface="ＭＳ Ｐゴシック" charset="0"/>
              </a:rPr>
              <a:t>t exist in a combined system.  It can work well in a localized region or where body parts can be constrained so that they don</a:t>
            </a:r>
            <a:r>
              <a:rPr lang="ja-JP" altLang="en-US">
                <a:ea typeface="ＭＳ Ｐゴシック" charset="0"/>
                <a:cs typeface="ＭＳ Ｐゴシック" charset="0"/>
              </a:rPr>
              <a:t>’</a:t>
            </a:r>
            <a:r>
              <a:rPr lang="en-US" altLang="ja-JP">
                <a:ea typeface="ＭＳ Ｐゴシック" charset="0"/>
                <a:cs typeface="ＭＳ Ｐゴシック" charset="0"/>
              </a:rPr>
              <a:t>t move excessively, for example in the head and brain.  </a:t>
            </a:r>
          </a:p>
          <a:p>
            <a:endParaRPr lang="en-US">
              <a:ea typeface="ＭＳ Ｐゴシック" charset="0"/>
              <a:cs typeface="ＭＳ Ｐゴシック" charset="0"/>
            </a:endParaRPr>
          </a:p>
        </p:txBody>
      </p:sp>
    </p:spTree>
    <p:extLst>
      <p:ext uri="{BB962C8B-B14F-4D97-AF65-F5344CB8AC3E}">
        <p14:creationId xmlns:p14="http://schemas.microsoft.com/office/powerpoint/2010/main" val="933093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A48CCFE7-98B4-8E45-8F46-FD3641D38585}" type="slidenum">
              <a:rPr lang="en-US" sz="1300" b="0">
                <a:solidFill>
                  <a:schemeClr val="tx1"/>
                </a:solidFill>
              </a:rPr>
              <a:pPr/>
              <a:t>15</a:t>
            </a:fld>
            <a:endParaRPr lang="en-US" sz="1300" b="0">
              <a:solidFill>
                <a:schemeClr val="tx1"/>
              </a:solidFill>
            </a:endParaRPr>
          </a:p>
        </p:txBody>
      </p:sp>
      <p:sp>
        <p:nvSpPr>
          <p:cNvPr id="63490" name="Rectangle 2"/>
          <p:cNvSpPr>
            <a:spLocks noGrp="1" noRot="1" noChangeAspect="1" noChangeArrowheads="1" noTextEdit="1"/>
          </p:cNvSpPr>
          <p:nvPr>
            <p:ph type="sldImg"/>
          </p:nvPr>
        </p:nvSpPr>
        <p:spPr>
          <a:xfrm>
            <a:off x="457200" y="720725"/>
            <a:ext cx="6402388" cy="3602038"/>
          </a:xfrm>
          <a:ln/>
        </p:spPr>
      </p:sp>
      <p:sp>
        <p:nvSpPr>
          <p:cNvPr id="63491" name="Rectangle 3"/>
          <p:cNvSpPr>
            <a:spLocks noGrp="1" noChangeArrowheads="1"/>
          </p:cNvSpPr>
          <p:nvPr>
            <p:ph type="body" idx="1"/>
          </p:nvPr>
        </p:nvSpPr>
        <p:spPr>
          <a:xfrm>
            <a:off x="973138" y="4560888"/>
            <a:ext cx="5368925" cy="4321175"/>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10857817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08BA2BB2-9F92-EB42-8519-4C2F2D1C7815}" type="slidenum">
              <a:rPr lang="en-US" sz="1300" b="0">
                <a:solidFill>
                  <a:schemeClr val="tx1"/>
                </a:solidFill>
              </a:rPr>
              <a:pPr/>
              <a:t>16</a:t>
            </a:fld>
            <a:endParaRPr lang="en-US" sz="1300" b="0">
              <a:solidFill>
                <a:schemeClr val="tx1"/>
              </a:solidFill>
            </a:endParaRPr>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xfrm>
            <a:off x="974725" y="4560888"/>
            <a:ext cx="5365750" cy="4321175"/>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677123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9F639F41-6717-B046-9056-20F723E04874}" type="slidenum">
              <a:rPr lang="en-US" sz="1300" b="0">
                <a:solidFill>
                  <a:schemeClr val="tx1"/>
                </a:solidFill>
              </a:rPr>
              <a:pPr/>
              <a:t>19</a:t>
            </a:fld>
            <a:endParaRPr lang="en-US" sz="1300" b="0">
              <a:solidFill>
                <a:schemeClr val="tx1"/>
              </a:solidFill>
            </a:endParaRPr>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xfrm>
            <a:off x="974725" y="4560888"/>
            <a:ext cx="5365750" cy="4321175"/>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787068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7E0B6C73-9FC2-A940-844F-61E6E4E8B2CF}" type="slidenum">
              <a:rPr lang="en-US" sz="1300" b="0">
                <a:solidFill>
                  <a:schemeClr val="tx1"/>
                </a:solidFill>
              </a:rPr>
              <a:pPr/>
              <a:t>21</a:t>
            </a:fld>
            <a:endParaRPr lang="en-US" sz="1300" b="0">
              <a:solidFill>
                <a:schemeClr val="tx1"/>
              </a:solidFill>
            </a:endParaRPr>
          </a:p>
        </p:txBody>
      </p:sp>
      <p:sp>
        <p:nvSpPr>
          <p:cNvPr id="73730" name="Rectangle 2"/>
          <p:cNvSpPr>
            <a:spLocks noGrp="1" noRot="1" noChangeAspect="1" noChangeArrowheads="1" noTextEdit="1"/>
          </p:cNvSpPr>
          <p:nvPr>
            <p:ph type="sldImg"/>
          </p:nvPr>
        </p:nvSpPr>
        <p:spPr>
          <a:xfrm>
            <a:off x="457200" y="720725"/>
            <a:ext cx="6402388" cy="3602038"/>
          </a:xfrm>
          <a:ln/>
        </p:spPr>
      </p:sp>
      <p:sp>
        <p:nvSpPr>
          <p:cNvPr id="73731" name="Rectangle 3"/>
          <p:cNvSpPr>
            <a:spLocks noGrp="1" noChangeArrowheads="1"/>
          </p:cNvSpPr>
          <p:nvPr>
            <p:ph type="body" idx="1"/>
          </p:nvPr>
        </p:nvSpPr>
        <p:spPr>
          <a:xfrm>
            <a:off x="973138" y="4560888"/>
            <a:ext cx="5368925" cy="4321175"/>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1778775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D7720791-4CB4-894F-9A17-D7182AEB94BD}" type="slidenum">
              <a:rPr lang="en-US" sz="1300" b="0">
                <a:solidFill>
                  <a:schemeClr val="tx1"/>
                </a:solidFill>
              </a:rPr>
              <a:pPr/>
              <a:t>22</a:t>
            </a:fld>
            <a:endParaRPr lang="en-US" sz="1300" b="0">
              <a:solidFill>
                <a:schemeClr val="tx1"/>
              </a:solidFill>
            </a:endParaRPr>
          </a:p>
        </p:txBody>
      </p:sp>
      <p:sp>
        <p:nvSpPr>
          <p:cNvPr id="75778" name="Rectangle 2"/>
          <p:cNvSpPr>
            <a:spLocks noGrp="1" noRot="1" noChangeAspect="1" noChangeArrowheads="1" noTextEdit="1"/>
          </p:cNvSpPr>
          <p:nvPr>
            <p:ph type="sldImg"/>
          </p:nvPr>
        </p:nvSpPr>
        <p:spPr>
          <a:xfrm>
            <a:off x="457200" y="720725"/>
            <a:ext cx="6402388" cy="3602038"/>
          </a:xfrm>
          <a:ln/>
        </p:spPr>
      </p:sp>
      <p:sp>
        <p:nvSpPr>
          <p:cNvPr id="75779" name="Rectangle 3"/>
          <p:cNvSpPr>
            <a:spLocks noGrp="1" noChangeArrowheads="1"/>
          </p:cNvSpPr>
          <p:nvPr>
            <p:ph type="body" idx="1"/>
          </p:nvPr>
        </p:nvSpPr>
        <p:spPr>
          <a:xfrm>
            <a:off x="973138" y="4560888"/>
            <a:ext cx="5368925" cy="4321175"/>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033722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AB84A215-3F2D-274E-8317-509169DDE45C}" type="slidenum">
              <a:rPr lang="en-US" sz="1300" b="0">
                <a:solidFill>
                  <a:schemeClr val="tx1"/>
                </a:solidFill>
              </a:rPr>
              <a:pPr/>
              <a:t>23</a:t>
            </a:fld>
            <a:endParaRPr lang="en-US" sz="1300" b="0">
              <a:solidFill>
                <a:schemeClr val="tx1"/>
              </a:solidFill>
            </a:endParaRPr>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xfrm>
            <a:off x="974725" y="4560888"/>
            <a:ext cx="5365750" cy="4321175"/>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18781833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www.youtube.com</a:t>
            </a:r>
            <a:r>
              <a:rPr lang="en-US" dirty="0"/>
              <a:t>/</a:t>
            </a:r>
            <a:r>
              <a:rPr lang="en-US" dirty="0" err="1"/>
              <a:t>watch?time_continue</a:t>
            </a:r>
            <a:r>
              <a:rPr lang="en-US" dirty="0"/>
              <a:t>=6&amp;v=</a:t>
            </a:r>
            <a:r>
              <a:rPr lang="en-US" dirty="0" err="1"/>
              <a:t>JaszDkmgfMY</a:t>
            </a:r>
            <a:endParaRPr lang="en-US" dirty="0"/>
          </a:p>
        </p:txBody>
      </p:sp>
      <p:sp>
        <p:nvSpPr>
          <p:cNvPr id="4" name="Header Placeholder 3"/>
          <p:cNvSpPr>
            <a:spLocks noGrp="1"/>
          </p:cNvSpPr>
          <p:nvPr>
            <p:ph type="hdr" sz="quarter"/>
          </p:nvPr>
        </p:nvSpPr>
        <p:spPr/>
        <p:txBody>
          <a:bodyPr/>
          <a:lstStyle/>
          <a:p>
            <a:pPr>
              <a:lnSpc>
                <a:spcPct val="95000"/>
              </a:lnSpc>
            </a:pPr>
            <a:r>
              <a:rPr lang="en-US">
                <a:latin typeface="Arial" pitchFamily="34" charset="0"/>
                <a:cs typeface="Arial" pitchFamily="34" charset="0"/>
              </a:rPr>
              <a:t>[ADD PRESENTATION TITLE: INSERT TAB &gt; HEADER &amp; FOOTER &gt; NOTES AND HANDOUTS]</a:t>
            </a:r>
            <a:endParaRPr lang="en-US" dirty="0">
              <a:latin typeface="Arial" pitchFamily="34" charset="0"/>
              <a:cs typeface="Arial" pitchFamily="34" charset="0"/>
            </a:endParaRPr>
          </a:p>
        </p:txBody>
      </p:sp>
      <p:sp>
        <p:nvSpPr>
          <p:cNvPr id="5" name="Date Placeholder 4"/>
          <p:cNvSpPr>
            <a:spLocks noGrp="1"/>
          </p:cNvSpPr>
          <p:nvPr>
            <p:ph type="dt" idx="1"/>
          </p:nvPr>
        </p:nvSpPr>
        <p:spPr/>
        <p:txBody>
          <a:bodyPr/>
          <a:lstStyle/>
          <a:p>
            <a:pPr algn="l"/>
            <a:fld id="{C1AE11DB-9906-B946-84A1-0C95DAEC7432}" type="datetime1">
              <a:rPr lang="en-US" smtClean="0">
                <a:latin typeface="Arial" pitchFamily="34" charset="0"/>
                <a:cs typeface="Arial" pitchFamily="34" charset="0"/>
              </a:rPr>
              <a:t>1/25/23</a:t>
            </a:fld>
            <a:endParaRPr lang="en-US" dirty="0">
              <a:latin typeface="Arial" pitchFamily="34" charset="0"/>
              <a:cs typeface="Arial" pitchFamily="34" charset="0"/>
            </a:endParaRPr>
          </a:p>
        </p:txBody>
      </p:sp>
      <p:sp>
        <p:nvSpPr>
          <p:cNvPr id="6" name="Slide Number Placeholder 5"/>
          <p:cNvSpPr>
            <a:spLocks noGrp="1"/>
          </p:cNvSpPr>
          <p:nvPr>
            <p:ph type="sldNum" sz="quarter" idx="5"/>
          </p:nvPr>
        </p:nvSpPr>
        <p:spPr/>
        <p:txBody>
          <a:bodyPr/>
          <a:lstStyle/>
          <a:p>
            <a:fld id="{111E5896-917A-4035-A860-408E1EC3CD51}" type="slidenum">
              <a:rPr lang="en-US" smtClean="0">
                <a:latin typeface="Arial" pitchFamily="34" charset="0"/>
                <a:cs typeface="Arial" pitchFamily="34" charset="0"/>
              </a:rPr>
              <a:pPr/>
              <a:t>32</a:t>
            </a:fld>
            <a:endParaRPr lang="en-US" dirty="0">
              <a:latin typeface="Arial" pitchFamily="34" charset="0"/>
              <a:cs typeface="Arial" pitchFamily="34" charset="0"/>
            </a:endParaRPr>
          </a:p>
        </p:txBody>
      </p:sp>
    </p:spTree>
    <p:extLst>
      <p:ext uri="{BB962C8B-B14F-4D97-AF65-F5344CB8AC3E}">
        <p14:creationId xmlns:p14="http://schemas.microsoft.com/office/powerpoint/2010/main" val="3262747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03288">
              <a:defRPr sz="2400" b="1">
                <a:solidFill>
                  <a:srgbClr val="0000FF"/>
                </a:solidFill>
                <a:latin typeface="Arial" charset="0"/>
                <a:ea typeface="ＭＳ Ｐゴシック" charset="0"/>
                <a:cs typeface="ＭＳ Ｐゴシック" charset="0"/>
              </a:defRPr>
            </a:lvl1pPr>
            <a:lvl2pPr marL="742950" indent="-285750" defTabSz="903288">
              <a:defRPr sz="2400" b="1">
                <a:solidFill>
                  <a:srgbClr val="0000FF"/>
                </a:solidFill>
                <a:latin typeface="Arial" charset="0"/>
                <a:ea typeface="ＭＳ Ｐゴシック" charset="0"/>
              </a:defRPr>
            </a:lvl2pPr>
            <a:lvl3pPr marL="1143000" indent="-228600" defTabSz="903288">
              <a:defRPr sz="2400" b="1">
                <a:solidFill>
                  <a:srgbClr val="0000FF"/>
                </a:solidFill>
                <a:latin typeface="Arial" charset="0"/>
                <a:ea typeface="ＭＳ Ｐゴシック" charset="0"/>
              </a:defRPr>
            </a:lvl3pPr>
            <a:lvl4pPr marL="1600200" indent="-228600" defTabSz="903288">
              <a:defRPr sz="2400" b="1">
                <a:solidFill>
                  <a:srgbClr val="0000FF"/>
                </a:solidFill>
                <a:latin typeface="Arial" charset="0"/>
                <a:ea typeface="ＭＳ Ｐゴシック" charset="0"/>
              </a:defRPr>
            </a:lvl4pPr>
            <a:lvl5pPr marL="2057400" indent="-228600" defTabSz="903288">
              <a:defRPr sz="2400" b="1">
                <a:solidFill>
                  <a:srgbClr val="0000FF"/>
                </a:solidFill>
                <a:latin typeface="Arial" charset="0"/>
                <a:ea typeface="ＭＳ Ｐゴシック" charset="0"/>
              </a:defRPr>
            </a:lvl5pPr>
            <a:lvl6pPr marL="2514600" indent="-228600" defTabSz="90328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0328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0328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0328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DFE3AD12-02F8-4748-9E33-AD7D7E093D10}" type="slidenum">
              <a:rPr lang="de-DE" sz="1200" b="0">
                <a:solidFill>
                  <a:srgbClr val="000000"/>
                </a:solidFill>
                <a:latin typeface="Siemens Sans" charset="0"/>
              </a:rPr>
              <a:pPr/>
              <a:t>34</a:t>
            </a:fld>
            <a:endParaRPr lang="de-DE" sz="1200" b="0">
              <a:solidFill>
                <a:srgbClr val="000000"/>
              </a:solidFill>
              <a:latin typeface="Siemens Sans" charset="0"/>
            </a:endParaRPr>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Siemens Sans" charset="0"/>
              <a:ea typeface="ＭＳ Ｐゴシック" charset="0"/>
              <a:cs typeface="ＭＳ Ｐゴシック" charset="0"/>
            </a:endParaRPr>
          </a:p>
        </p:txBody>
      </p:sp>
    </p:spTree>
    <p:extLst>
      <p:ext uri="{BB962C8B-B14F-4D97-AF65-F5344CB8AC3E}">
        <p14:creationId xmlns:p14="http://schemas.microsoft.com/office/powerpoint/2010/main" val="15180536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a:ln/>
        </p:spPr>
      </p:sp>
      <p:sp>
        <p:nvSpPr>
          <p:cNvPr id="90114"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
        <p:nvSpPr>
          <p:cNvPr id="90115"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15BF5CB6-B450-9543-A9C8-89AB268A0C14}" type="slidenum">
              <a:rPr lang="en-US" sz="1300" b="0">
                <a:solidFill>
                  <a:srgbClr val="000000"/>
                </a:solidFill>
                <a:latin typeface="Calibri" charset="0"/>
              </a:rPr>
              <a:pPr/>
              <a:t>35</a:t>
            </a:fld>
            <a:endParaRPr lang="en-US" sz="1300" b="0">
              <a:solidFill>
                <a:srgbClr val="000000"/>
              </a:solidFill>
              <a:latin typeface="Calibri" charset="0"/>
            </a:endParaRPr>
          </a:p>
        </p:txBody>
      </p:sp>
    </p:spTree>
    <p:extLst>
      <p:ext uri="{BB962C8B-B14F-4D97-AF65-F5344CB8AC3E}">
        <p14:creationId xmlns:p14="http://schemas.microsoft.com/office/powerpoint/2010/main" val="20990342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925CD104-72C7-40CB-AB61-5DC52F622834}"/>
              </a:ext>
            </a:extLst>
          </p:cNvPr>
          <p:cNvSpPr>
            <a:spLocks noGrp="1"/>
          </p:cNvSpPr>
          <p:nvPr>
            <p:ph type="body" idx="1"/>
          </p:nvPr>
        </p:nvSpPr>
        <p:spPr/>
        <p:txBody>
          <a:bodyPr/>
          <a:lstStyle/>
          <a:p>
            <a:pPr marL="171450" indent="-171450">
              <a:buFont typeface="Arial" panose="020B0604020202020204" pitchFamily="34" charset="0"/>
              <a:buChar char="•"/>
            </a:pPr>
            <a:r>
              <a:rPr lang="en-US" dirty="0"/>
              <a:t>However, this approach can correct attenuation and scatter simultaneously in image space, without using CT or MR images. </a:t>
            </a:r>
          </a:p>
        </p:txBody>
      </p:sp>
    </p:spTree>
    <p:extLst>
      <p:ext uri="{BB962C8B-B14F-4D97-AF65-F5344CB8AC3E}">
        <p14:creationId xmlns:p14="http://schemas.microsoft.com/office/powerpoint/2010/main" val="3046443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E4E613C0-EFD5-814C-9BF1-03B8322EC25A}" type="slidenum">
              <a:rPr lang="en-US" sz="1300" b="0">
                <a:solidFill>
                  <a:srgbClr val="000000"/>
                </a:solidFill>
              </a:rPr>
              <a:pPr/>
              <a:t>6</a:t>
            </a:fld>
            <a:endParaRPr lang="en-US" sz="1300" b="0">
              <a:solidFill>
                <a:srgbClr val="000000"/>
              </a:solidFill>
            </a:endParaRPr>
          </a:p>
        </p:txBody>
      </p:sp>
      <p:sp>
        <p:nvSpPr>
          <p:cNvPr id="46082" name="Rectangle 2"/>
          <p:cNvSpPr>
            <a:spLocks noGrp="1" noRot="1" noChangeAspect="1" noChangeArrowheads="1" noTextEdit="1"/>
          </p:cNvSpPr>
          <p:nvPr>
            <p:ph type="sldImg"/>
          </p:nvPr>
        </p:nvSpPr>
        <p:spPr>
          <a:xfrm>
            <a:off x="457200" y="720725"/>
            <a:ext cx="6402388" cy="3602038"/>
          </a:xfrm>
          <a:ln/>
        </p:spPr>
      </p:sp>
      <p:sp>
        <p:nvSpPr>
          <p:cNvPr id="46083" name="Rectangle 3"/>
          <p:cNvSpPr>
            <a:spLocks noGrp="1" noChangeArrowheads="1"/>
          </p:cNvSpPr>
          <p:nvPr>
            <p:ph type="body" idx="1"/>
          </p:nvPr>
        </p:nvSpPr>
        <p:spPr>
          <a:xfrm>
            <a:off x="973138" y="4560888"/>
            <a:ext cx="5368925" cy="4321175"/>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4107072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84A3F26C-7C84-2B4A-83BE-E1E0D6A49F55}" type="slidenum">
              <a:rPr lang="en-US" sz="1300" b="0">
                <a:solidFill>
                  <a:srgbClr val="000000"/>
                </a:solidFill>
              </a:rPr>
              <a:pPr/>
              <a:t>7</a:t>
            </a:fld>
            <a:endParaRPr lang="en-US" sz="1300" b="0">
              <a:solidFill>
                <a:srgbClr val="000000"/>
              </a:solidFill>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xfrm>
            <a:off x="974725" y="4560888"/>
            <a:ext cx="5365750" cy="4321175"/>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185417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5B421911-BCFB-9F43-9A82-16604FDAD162}" type="slidenum">
              <a:rPr lang="en-US" sz="1300" b="0">
                <a:solidFill>
                  <a:srgbClr val="000000"/>
                </a:solidFill>
              </a:rPr>
              <a:pPr/>
              <a:t>8</a:t>
            </a:fld>
            <a:endParaRPr lang="en-US" sz="1300" b="0">
              <a:solidFill>
                <a:srgbClr val="000000"/>
              </a:solidFill>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663603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6B889030-0F32-AB4A-B24F-235115A733BF}" type="slidenum">
              <a:rPr lang="en-US" sz="1300" b="0">
                <a:solidFill>
                  <a:srgbClr val="000000"/>
                </a:solidFill>
              </a:rPr>
              <a:pPr/>
              <a:t>9</a:t>
            </a:fld>
            <a:endParaRPr lang="en-US" sz="1300" b="0">
              <a:solidFill>
                <a:srgbClr val="000000"/>
              </a:solidFill>
            </a:endParaRPr>
          </a:p>
        </p:txBody>
      </p:sp>
      <p:sp>
        <p:nvSpPr>
          <p:cNvPr id="52226" name="Rectangle 2"/>
          <p:cNvSpPr>
            <a:spLocks noGrp="1" noRot="1" noChangeAspect="1" noChangeArrowheads="1" noTextEdit="1"/>
          </p:cNvSpPr>
          <p:nvPr>
            <p:ph type="sldImg"/>
          </p:nvPr>
        </p:nvSpPr>
        <p:spPr>
          <a:xfrm>
            <a:off x="457200" y="720725"/>
            <a:ext cx="6402388" cy="3602038"/>
          </a:xfrm>
          <a:ln/>
        </p:spPr>
      </p:sp>
      <p:sp>
        <p:nvSpPr>
          <p:cNvPr id="52227" name="Rectangle 3"/>
          <p:cNvSpPr>
            <a:spLocks noGrp="1" noChangeArrowheads="1"/>
          </p:cNvSpPr>
          <p:nvPr>
            <p:ph type="body" idx="1"/>
          </p:nvPr>
        </p:nvSpPr>
        <p:spPr>
          <a:xfrm>
            <a:off x="973138" y="4560888"/>
            <a:ext cx="5368925" cy="4321175"/>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1288831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60B84BEB-6DF4-884E-9DC8-4ABEA7DA47C7}" type="slidenum">
              <a:rPr lang="en-US" sz="1300" b="0">
                <a:solidFill>
                  <a:srgbClr val="000000"/>
                </a:solidFill>
              </a:rPr>
              <a:pPr/>
              <a:t>10</a:t>
            </a:fld>
            <a:endParaRPr lang="en-US" sz="1300" b="0">
              <a:solidFill>
                <a:srgbClr val="000000"/>
              </a:solidFill>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3027312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1500CD94-896F-8E48-8624-1AB1D716F6F7}" type="slidenum">
              <a:rPr lang="en-US" sz="1300" b="0">
                <a:solidFill>
                  <a:srgbClr val="000000"/>
                </a:solidFill>
              </a:rPr>
              <a:pPr/>
              <a:t>11</a:t>
            </a:fld>
            <a:endParaRPr lang="en-US" sz="1300" b="0">
              <a:solidFill>
                <a:srgbClr val="000000"/>
              </a:solidFill>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xfrm>
            <a:off x="974725" y="4560888"/>
            <a:ext cx="5365750" cy="4321175"/>
          </a:xfr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8156774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B2C513EC-A6F6-964F-9A18-92D757027171}" type="slidenum">
              <a:rPr lang="en-US" sz="1300" b="0">
                <a:solidFill>
                  <a:srgbClr val="000000"/>
                </a:solidFill>
              </a:rPr>
              <a:pPr/>
              <a:t>13</a:t>
            </a:fld>
            <a:endParaRPr lang="en-US" sz="1300" b="0">
              <a:solidFill>
                <a:srgbClr val="000000"/>
              </a:solidFill>
            </a:endParaRPr>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360754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73138">
              <a:defRPr sz="2400" b="1">
                <a:solidFill>
                  <a:srgbClr val="0000FF"/>
                </a:solidFill>
                <a:latin typeface="Arial" charset="0"/>
                <a:ea typeface="ＭＳ Ｐゴシック" charset="0"/>
                <a:cs typeface="ＭＳ Ｐゴシック" charset="0"/>
              </a:defRPr>
            </a:lvl1pPr>
            <a:lvl2pPr marL="742950" indent="-285750" defTabSz="973138">
              <a:defRPr sz="2400" b="1">
                <a:solidFill>
                  <a:srgbClr val="0000FF"/>
                </a:solidFill>
                <a:latin typeface="Arial" charset="0"/>
                <a:ea typeface="ＭＳ Ｐゴシック" charset="0"/>
              </a:defRPr>
            </a:lvl2pPr>
            <a:lvl3pPr marL="1143000" indent="-228600" defTabSz="973138">
              <a:defRPr sz="2400" b="1">
                <a:solidFill>
                  <a:srgbClr val="0000FF"/>
                </a:solidFill>
                <a:latin typeface="Arial" charset="0"/>
                <a:ea typeface="ＭＳ Ｐゴシック" charset="0"/>
              </a:defRPr>
            </a:lvl3pPr>
            <a:lvl4pPr marL="1600200" indent="-228600" defTabSz="973138">
              <a:defRPr sz="2400" b="1">
                <a:solidFill>
                  <a:srgbClr val="0000FF"/>
                </a:solidFill>
                <a:latin typeface="Arial" charset="0"/>
                <a:ea typeface="ＭＳ Ｐゴシック" charset="0"/>
              </a:defRPr>
            </a:lvl4pPr>
            <a:lvl5pPr marL="2057400" indent="-228600" defTabSz="973138">
              <a:defRPr sz="2400" b="1">
                <a:solidFill>
                  <a:srgbClr val="0000FF"/>
                </a:solidFill>
                <a:latin typeface="Arial" charset="0"/>
                <a:ea typeface="ＭＳ Ｐゴシック" charset="0"/>
              </a:defRPr>
            </a:lvl5pPr>
            <a:lvl6pPr marL="25146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defTabSz="973138"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fld id="{7E47532C-2A5E-6B4C-BEA5-B75BC4E58DD0}" type="slidenum">
              <a:rPr lang="en-US" sz="1300" b="0">
                <a:solidFill>
                  <a:srgbClr val="000000"/>
                </a:solidFill>
              </a:rPr>
              <a:pPr/>
              <a:t>14</a:t>
            </a:fld>
            <a:endParaRPr lang="en-US" sz="1300" b="0">
              <a:solidFill>
                <a:srgbClr val="000000"/>
              </a:solidFill>
            </a:endParaRPr>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12296463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14.jpeg"/><Relationship Id="rId5" Type="http://schemas.openxmlformats.org/officeDocument/2006/relationships/image" Target="../media/image10.emf"/><Relationship Id="rId4" Type="http://schemas.openxmlformats.org/officeDocument/2006/relationships/image" Target="../media/image13.jpe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External Co-branding Title">
    <p:bg>
      <p:bgPr>
        <a:solidFill>
          <a:schemeClr val="tx2"/>
        </a:solidFill>
        <a:effectLst/>
      </p:bgPr>
    </p:bg>
    <p:spTree>
      <p:nvGrpSpPr>
        <p:cNvPr id="1" name=""/>
        <p:cNvGrpSpPr/>
        <p:nvPr/>
      </p:nvGrpSpPr>
      <p:grpSpPr>
        <a:xfrm>
          <a:off x="0" y="0"/>
          <a:ext cx="0" cy="0"/>
          <a:chOff x="0" y="0"/>
          <a:chExt cx="0" cy="0"/>
        </a:xfrm>
      </p:grpSpPr>
      <p:sp>
        <p:nvSpPr>
          <p:cNvPr id="35" name="Title 34"/>
          <p:cNvSpPr>
            <a:spLocks noGrp="1"/>
          </p:cNvSpPr>
          <p:nvPr>
            <p:ph type="title" hasCustomPrompt="1"/>
          </p:nvPr>
        </p:nvSpPr>
        <p:spPr>
          <a:xfrm>
            <a:off x="457722" y="2121645"/>
            <a:ext cx="6595720" cy="507831"/>
          </a:xfrm>
        </p:spPr>
        <p:txBody>
          <a:bodyPr vert="horz" wrap="square" lIns="91440" tIns="45720" rIns="91440" bIns="45720" rtlCol="0" anchor="b">
            <a:spAutoFit/>
          </a:bodyPr>
          <a:lstStyle>
            <a:lvl1pPr>
              <a:lnSpc>
                <a:spcPct val="95000"/>
              </a:lnSpc>
              <a:defRPr kumimoji="0" lang="en-US" sz="3000" b="0" i="0" u="none" strike="noStrike" kern="1200" cap="none" spc="0" normalizeH="0" baseline="0" noProof="0" dirty="0">
                <a:ln>
                  <a:noFill/>
                </a:ln>
                <a:solidFill>
                  <a:schemeClr val="bg1"/>
                </a:solidFill>
                <a:effectLst/>
                <a:uLnTx/>
                <a:uFillTx/>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Title Slide Here</a:t>
            </a:r>
          </a:p>
        </p:txBody>
      </p:sp>
      <p:sp>
        <p:nvSpPr>
          <p:cNvPr id="38" name="Text Placeholder 2"/>
          <p:cNvSpPr>
            <a:spLocks noGrp="1"/>
          </p:cNvSpPr>
          <p:nvPr>
            <p:ph type="body" idx="1" hasCustomPrompt="1"/>
          </p:nvPr>
        </p:nvSpPr>
        <p:spPr>
          <a:xfrm>
            <a:off x="463814" y="2554942"/>
            <a:ext cx="6570016" cy="380873"/>
          </a:xfrm>
        </p:spPr>
        <p:txBody>
          <a:bodyPr anchor="t" anchorCtr="0">
            <a:noAutofit/>
          </a:bodyPr>
          <a:lstStyle>
            <a:lvl1pPr marL="0" indent="0" algn="l" defTabSz="914400" rtl="0" eaLnBrk="1" latinLnBrk="0" hangingPunct="1">
              <a:lnSpc>
                <a:spcPct val="90000"/>
              </a:lnSpc>
              <a:spcBef>
                <a:spcPts val="600"/>
              </a:spcBef>
              <a:buFont typeface="Arial" pitchFamily="34" charset="0"/>
              <a:buNone/>
              <a:defRPr sz="3000" i="1" spc="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a:t>Subtitle Title Here</a:t>
            </a:r>
          </a:p>
        </p:txBody>
      </p:sp>
      <p:sp>
        <p:nvSpPr>
          <p:cNvPr id="3" name="Text Placeholder 2"/>
          <p:cNvSpPr>
            <a:spLocks noGrp="1"/>
          </p:cNvSpPr>
          <p:nvPr>
            <p:ph type="body" sz="quarter" idx="10"/>
          </p:nvPr>
        </p:nvSpPr>
        <p:spPr>
          <a:xfrm>
            <a:off x="548283" y="3253984"/>
            <a:ext cx="6477000" cy="145256"/>
          </a:xfrm>
        </p:spPr>
        <p:txBody>
          <a:bodyPr vert="horz" wrap="square" lIns="0" tIns="0" rIns="0" bIns="0" rtlCol="0" anchor="t" anchorCtr="0"/>
          <a:lstStyle>
            <a:lvl1pPr marL="0" indent="0">
              <a:spcBef>
                <a:spcPts val="0"/>
              </a:spcBef>
              <a:buFontTx/>
              <a:buNone/>
              <a:defRPr lang="en-US" sz="1400" i="0" dirty="0" smtClean="0">
                <a:solidFill>
                  <a:schemeClr val="bg1"/>
                </a:solidFill>
                <a:cs typeface="Arial" pitchFamily="34" charset="0"/>
              </a:defRPr>
            </a:lvl1pPr>
            <a:lvl2pPr>
              <a:defRPr lang="en-US" sz="1800" dirty="0" smtClean="0">
                <a:latin typeface="+mn-lt"/>
              </a:defRPr>
            </a:lvl2pPr>
            <a:lvl3pPr>
              <a:defRPr lang="en-US" sz="1800" dirty="0" smtClean="0">
                <a:latin typeface="+mn-lt"/>
              </a:defRPr>
            </a:lvl3pPr>
            <a:lvl4pPr>
              <a:defRPr lang="en-US" sz="1800" dirty="0" smtClean="0">
                <a:latin typeface="+mn-lt"/>
              </a:defRPr>
            </a:lvl4pPr>
            <a:lvl5pPr>
              <a:defRPr lang="en-US" sz="1800" dirty="0">
                <a:latin typeface="+mn-lt"/>
              </a:defRPr>
            </a:lvl5pPr>
          </a:lstStyle>
          <a:p>
            <a:pPr marL="0" lvl="0"/>
            <a:r>
              <a:rPr lang="en-US" dirty="0"/>
              <a:t>Click to edit Master text styles</a:t>
            </a:r>
          </a:p>
        </p:txBody>
      </p:sp>
      <p:pic>
        <p:nvPicPr>
          <p:cNvPr id="12" name="Picture 11" descr="UCSF_sig_white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043" y="542472"/>
            <a:ext cx="1049132" cy="682171"/>
          </a:xfrm>
          <a:prstGeom prst="rect">
            <a:avLst/>
          </a:prstGeom>
        </p:spPr>
      </p:pic>
    </p:spTree>
    <p:extLst>
      <p:ext uri="{BB962C8B-B14F-4D97-AF65-F5344CB8AC3E}">
        <p14:creationId xmlns:p14="http://schemas.microsoft.com/office/powerpoint/2010/main" val="398180410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4">
    <p:bg bwMode="ltGray">
      <p:bgPr>
        <a:solidFill>
          <a:schemeClr val="tx2"/>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0" y="0"/>
            <a:ext cx="9144000" cy="5143500"/>
          </a:xfrm>
          <a:prstGeom prst="rect">
            <a:avLst/>
          </a:prstGeom>
        </p:spPr>
      </p:pic>
      <p:sp>
        <p:nvSpPr>
          <p:cNvPr id="6" name="Rectangle 5"/>
          <p:cNvSpPr/>
          <p:nvPr userDrawn="1"/>
        </p:nvSpPr>
        <p:spPr bwMode="ltGray">
          <a:xfrm>
            <a:off x="287487" y="275035"/>
            <a:ext cx="6205388" cy="3864769"/>
          </a:xfrm>
          <a:prstGeom prst="rect">
            <a:avLst/>
          </a:prstGeom>
          <a:solidFill>
            <a:schemeClr val="accent6"/>
          </a:solidFill>
          <a:ln w="19050" algn="ctr">
            <a:noFill/>
            <a:miter lim="800000"/>
            <a:headEnd/>
            <a:tailEnd/>
          </a:ln>
        </p:spPr>
        <p:txBody>
          <a:bodyPr wrap="none" rtlCol="0" anchor="ctr"/>
          <a:lstStyle/>
          <a:p>
            <a:pPr lvl="0" algn="ctr">
              <a:lnSpc>
                <a:spcPct val="90000"/>
              </a:lnSpc>
            </a:pPr>
            <a:endParaRPr lang="en-US" sz="1600" b="1" dirty="0" err="1">
              <a:solidFill>
                <a:schemeClr val="bg1"/>
              </a:solidFill>
              <a:latin typeface="+mj-lt"/>
            </a:endParaRPr>
          </a:p>
        </p:txBody>
      </p:sp>
      <p:sp>
        <p:nvSpPr>
          <p:cNvPr id="35" name="Title 34"/>
          <p:cNvSpPr>
            <a:spLocks noGrp="1"/>
          </p:cNvSpPr>
          <p:nvPr>
            <p:ph type="title" hasCustomPrompt="1"/>
          </p:nvPr>
        </p:nvSpPr>
        <p:spPr>
          <a:xfrm>
            <a:off x="460085" y="1790698"/>
            <a:ext cx="6032790" cy="507831"/>
          </a:xfrm>
        </p:spPr>
        <p:txBody>
          <a:bodyPr vert="horz" wrap="square" lIns="91440" tIns="45720" rIns="91440" bIns="45720" rtlCol="0" anchor="b">
            <a:spAutoFit/>
          </a:bodyPr>
          <a:lstStyle>
            <a:lvl1pPr>
              <a:lnSpc>
                <a:spcPct val="95000"/>
              </a:lnSpc>
              <a:defRPr kumimoji="0" lang="en-US" sz="3000" b="0" i="0" u="none" strike="noStrike" kern="1200" cap="none" spc="0" normalizeH="0" baseline="0" noProof="0" dirty="0">
                <a:ln>
                  <a:noFill/>
                </a:ln>
                <a:solidFill>
                  <a:schemeClr val="bg1"/>
                </a:solidFill>
                <a:effectLst/>
                <a:uLnTx/>
                <a:uFillTx/>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Title Slide Here</a:t>
            </a:r>
          </a:p>
        </p:txBody>
      </p:sp>
      <p:sp>
        <p:nvSpPr>
          <p:cNvPr id="38" name="Text Placeholder 2"/>
          <p:cNvSpPr>
            <a:spLocks noGrp="1"/>
          </p:cNvSpPr>
          <p:nvPr>
            <p:ph type="body" idx="1" hasCustomPrompt="1"/>
          </p:nvPr>
        </p:nvSpPr>
        <p:spPr>
          <a:xfrm>
            <a:off x="466178" y="2216645"/>
            <a:ext cx="6026698" cy="380873"/>
          </a:xfrm>
        </p:spPr>
        <p:txBody>
          <a:bodyPr anchor="t" anchorCtr="0">
            <a:noAutofit/>
          </a:bodyPr>
          <a:lstStyle>
            <a:lvl1pPr marL="0" indent="0" algn="l" defTabSz="914400" rtl="0" eaLnBrk="1" latinLnBrk="0" hangingPunct="1">
              <a:lnSpc>
                <a:spcPct val="90000"/>
              </a:lnSpc>
              <a:spcBef>
                <a:spcPts val="600"/>
              </a:spcBef>
              <a:buFont typeface="Arial" pitchFamily="34" charset="0"/>
              <a:buNone/>
              <a:defRPr sz="3000" i="1" spc="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a:t>Subtitle Title Here</a:t>
            </a:r>
          </a:p>
        </p:txBody>
      </p:sp>
      <p:sp>
        <p:nvSpPr>
          <p:cNvPr id="46" name="Date Placeholder 4"/>
          <p:cNvSpPr>
            <a:spLocks noGrp="1"/>
          </p:cNvSpPr>
          <p:nvPr>
            <p:ph type="dt" sz="half" idx="2"/>
          </p:nvPr>
        </p:nvSpPr>
        <p:spPr>
          <a:xfrm>
            <a:off x="549786" y="3680815"/>
            <a:ext cx="1925338" cy="178955"/>
          </a:xfrm>
          <a:prstGeom prst="rect">
            <a:avLst/>
          </a:prstGeom>
        </p:spPr>
        <p:txBody>
          <a:bodyPr vert="horz" wrap="square" lIns="0" tIns="0" rIns="0" bIns="0" rtlCol="0" anchor="b" anchorCtr="0"/>
          <a:lstStyle>
            <a:lvl1pPr algn="l">
              <a:defRPr sz="1000" i="0">
                <a:solidFill>
                  <a:schemeClr val="bg1"/>
                </a:solidFill>
                <a:latin typeface="Arial" pitchFamily="34" charset="0"/>
                <a:cs typeface="Arial" pitchFamily="34" charset="0"/>
              </a:defRPr>
            </a:lvl1pPr>
          </a:lstStyle>
          <a:p>
            <a:fld id="{7CA65D26-67D5-4CD2-90EC-E629659F24B3}" type="datetime1">
              <a:rPr lang="en-US" smtClean="0"/>
              <a:pPr/>
              <a:t>1/25/23</a:t>
            </a:fld>
            <a:endParaRPr lang="en-US" dirty="0"/>
          </a:p>
        </p:txBody>
      </p:sp>
      <p:sp>
        <p:nvSpPr>
          <p:cNvPr id="3" name="Text Placeholder 2"/>
          <p:cNvSpPr>
            <a:spLocks noGrp="1"/>
          </p:cNvSpPr>
          <p:nvPr>
            <p:ph type="body" sz="quarter" idx="10"/>
          </p:nvPr>
        </p:nvSpPr>
        <p:spPr>
          <a:xfrm>
            <a:off x="548179" y="3072725"/>
            <a:ext cx="5944696" cy="273844"/>
          </a:xfrm>
        </p:spPr>
        <p:txBody>
          <a:bodyPr vert="horz" wrap="square" lIns="0" tIns="0" rIns="0" bIns="0" rtlCol="0" anchor="t" anchorCtr="0"/>
          <a:lstStyle>
            <a:lvl1pPr marL="0" indent="0">
              <a:spcBef>
                <a:spcPts val="0"/>
              </a:spcBef>
              <a:buNone/>
              <a:defRPr lang="en-US" sz="1400" i="0" dirty="0" smtClean="0">
                <a:solidFill>
                  <a:schemeClr val="bg1"/>
                </a:solidFill>
                <a:cs typeface="Arial" pitchFamily="34" charset="0"/>
              </a:defRPr>
            </a:lvl1pPr>
            <a:lvl2pPr>
              <a:defRPr lang="en-US" sz="1800" dirty="0" smtClean="0">
                <a:latin typeface="+mn-lt"/>
              </a:defRPr>
            </a:lvl2pPr>
            <a:lvl3pPr>
              <a:defRPr lang="en-US" sz="1800" dirty="0" smtClean="0">
                <a:latin typeface="+mn-lt"/>
              </a:defRPr>
            </a:lvl3pPr>
            <a:lvl4pPr>
              <a:defRPr lang="en-US" sz="1800" dirty="0" smtClean="0">
                <a:latin typeface="+mn-lt"/>
              </a:defRPr>
            </a:lvl4pPr>
            <a:lvl5pPr>
              <a:defRPr lang="en-US" sz="1800" dirty="0">
                <a:latin typeface="+mn-lt"/>
              </a:defRPr>
            </a:lvl5pPr>
          </a:lstStyle>
          <a:p>
            <a:pPr marL="0" lvl="0"/>
            <a:r>
              <a:rPr lang="en-US" dirty="0"/>
              <a:t>Click to edit Master text styles</a:t>
            </a:r>
          </a:p>
        </p:txBody>
      </p:sp>
      <p:pic>
        <p:nvPicPr>
          <p:cNvPr id="9" name="Picture 8" descr="UCSF_sig_whit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5191" y="546708"/>
            <a:ext cx="799867" cy="520092"/>
          </a:xfrm>
          <a:prstGeom prst="rect">
            <a:avLst/>
          </a:prstGeom>
        </p:spPr>
      </p:pic>
    </p:spTree>
    <p:extLst>
      <p:ext uri="{BB962C8B-B14F-4D97-AF65-F5344CB8AC3E}">
        <p14:creationId xmlns:p14="http://schemas.microsoft.com/office/powerpoint/2010/main" val="384326599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5">
    <p:bg bwMode="ltGray">
      <p:bgPr>
        <a:solidFill>
          <a:schemeClr val="tx2"/>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l="2647" t="13225" r="3105" b="7252"/>
          <a:stretch/>
        </p:blipFill>
        <p:spPr bwMode="ltGray">
          <a:xfrm>
            <a:off x="0" y="0"/>
            <a:ext cx="9143999" cy="5143500"/>
          </a:xfrm>
          <a:prstGeom prst="rect">
            <a:avLst/>
          </a:prstGeom>
          <a:noFill/>
          <a:ln>
            <a:noFill/>
          </a:ln>
        </p:spPr>
      </p:pic>
      <p:sp>
        <p:nvSpPr>
          <p:cNvPr id="6" name="Rectangle 5"/>
          <p:cNvSpPr/>
          <p:nvPr userDrawn="1"/>
        </p:nvSpPr>
        <p:spPr bwMode="ltGray">
          <a:xfrm>
            <a:off x="287487" y="275035"/>
            <a:ext cx="6205388" cy="3864769"/>
          </a:xfrm>
          <a:prstGeom prst="rect">
            <a:avLst/>
          </a:prstGeom>
          <a:solidFill>
            <a:schemeClr val="accent3"/>
          </a:solidFill>
          <a:ln w="19050" algn="ctr">
            <a:noFill/>
            <a:miter lim="800000"/>
            <a:headEnd/>
            <a:tailEnd/>
          </a:ln>
        </p:spPr>
        <p:txBody>
          <a:bodyPr wrap="none" rtlCol="0" anchor="ctr"/>
          <a:lstStyle/>
          <a:p>
            <a:pPr lvl="0" algn="ctr">
              <a:lnSpc>
                <a:spcPct val="90000"/>
              </a:lnSpc>
            </a:pPr>
            <a:endParaRPr lang="en-US" sz="1600" b="1" dirty="0" err="1">
              <a:solidFill>
                <a:schemeClr val="bg1"/>
              </a:solidFill>
              <a:latin typeface="+mj-lt"/>
            </a:endParaRPr>
          </a:p>
        </p:txBody>
      </p:sp>
      <p:sp>
        <p:nvSpPr>
          <p:cNvPr id="35" name="Title 34"/>
          <p:cNvSpPr>
            <a:spLocks noGrp="1"/>
          </p:cNvSpPr>
          <p:nvPr>
            <p:ph type="title" hasCustomPrompt="1"/>
          </p:nvPr>
        </p:nvSpPr>
        <p:spPr>
          <a:xfrm>
            <a:off x="460085" y="1790698"/>
            <a:ext cx="6032790" cy="507831"/>
          </a:xfrm>
        </p:spPr>
        <p:txBody>
          <a:bodyPr vert="horz" wrap="square" lIns="91440" tIns="45720" rIns="91440" bIns="45720" rtlCol="0" anchor="b">
            <a:spAutoFit/>
          </a:bodyPr>
          <a:lstStyle>
            <a:lvl1pPr>
              <a:lnSpc>
                <a:spcPct val="95000"/>
              </a:lnSpc>
              <a:defRPr kumimoji="0" lang="en-US" sz="3000" b="0" i="0" u="none" strike="noStrike" kern="1200" cap="none" spc="0" normalizeH="0" baseline="0" noProof="0" dirty="0">
                <a:ln>
                  <a:noFill/>
                </a:ln>
                <a:solidFill>
                  <a:schemeClr val="bg1"/>
                </a:solidFill>
                <a:effectLst/>
                <a:uLnTx/>
                <a:uFillTx/>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Title Slide Here</a:t>
            </a:r>
          </a:p>
        </p:txBody>
      </p:sp>
      <p:sp>
        <p:nvSpPr>
          <p:cNvPr id="38" name="Text Placeholder 2"/>
          <p:cNvSpPr>
            <a:spLocks noGrp="1"/>
          </p:cNvSpPr>
          <p:nvPr>
            <p:ph type="body" idx="1" hasCustomPrompt="1"/>
          </p:nvPr>
        </p:nvSpPr>
        <p:spPr>
          <a:xfrm>
            <a:off x="466178" y="2216645"/>
            <a:ext cx="6026698" cy="380873"/>
          </a:xfrm>
        </p:spPr>
        <p:txBody>
          <a:bodyPr anchor="t" anchorCtr="0">
            <a:noAutofit/>
          </a:bodyPr>
          <a:lstStyle>
            <a:lvl1pPr marL="0" indent="0" algn="l" defTabSz="914400" rtl="0" eaLnBrk="1" latinLnBrk="0" hangingPunct="1">
              <a:lnSpc>
                <a:spcPct val="90000"/>
              </a:lnSpc>
              <a:spcBef>
                <a:spcPts val="600"/>
              </a:spcBef>
              <a:buFont typeface="Arial" pitchFamily="34" charset="0"/>
              <a:buNone/>
              <a:defRPr sz="3000" i="1" spc="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a:t>Subtitle Title Here</a:t>
            </a:r>
          </a:p>
        </p:txBody>
      </p:sp>
      <p:sp>
        <p:nvSpPr>
          <p:cNvPr id="46" name="Date Placeholder 4"/>
          <p:cNvSpPr>
            <a:spLocks noGrp="1"/>
          </p:cNvSpPr>
          <p:nvPr>
            <p:ph type="dt" sz="half" idx="2"/>
          </p:nvPr>
        </p:nvSpPr>
        <p:spPr>
          <a:xfrm>
            <a:off x="549786" y="3680815"/>
            <a:ext cx="1925338" cy="178955"/>
          </a:xfrm>
          <a:prstGeom prst="rect">
            <a:avLst/>
          </a:prstGeom>
        </p:spPr>
        <p:txBody>
          <a:bodyPr vert="horz" wrap="square" lIns="0" tIns="0" rIns="0" bIns="0" rtlCol="0" anchor="b" anchorCtr="0"/>
          <a:lstStyle>
            <a:lvl1pPr algn="l">
              <a:defRPr sz="1000" i="0">
                <a:solidFill>
                  <a:schemeClr val="bg1"/>
                </a:solidFill>
                <a:latin typeface="Arial" pitchFamily="34" charset="0"/>
                <a:cs typeface="Arial" pitchFamily="34" charset="0"/>
              </a:defRPr>
            </a:lvl1pPr>
          </a:lstStyle>
          <a:p>
            <a:fld id="{7CA65D26-67D5-4CD2-90EC-E629659F24B3}" type="datetime1">
              <a:rPr lang="en-US" smtClean="0"/>
              <a:pPr/>
              <a:t>1/25/23</a:t>
            </a:fld>
            <a:endParaRPr lang="en-US" dirty="0"/>
          </a:p>
        </p:txBody>
      </p:sp>
      <p:sp>
        <p:nvSpPr>
          <p:cNvPr id="3" name="Text Placeholder 2"/>
          <p:cNvSpPr>
            <a:spLocks noGrp="1"/>
          </p:cNvSpPr>
          <p:nvPr>
            <p:ph type="body" sz="quarter" idx="10"/>
          </p:nvPr>
        </p:nvSpPr>
        <p:spPr>
          <a:xfrm>
            <a:off x="548179" y="3072725"/>
            <a:ext cx="5944696" cy="273844"/>
          </a:xfrm>
        </p:spPr>
        <p:txBody>
          <a:bodyPr vert="horz" wrap="square" lIns="0" tIns="0" rIns="0" bIns="0" rtlCol="0" anchor="t" anchorCtr="0"/>
          <a:lstStyle>
            <a:lvl1pPr marL="0" indent="0">
              <a:spcBef>
                <a:spcPts val="0"/>
              </a:spcBef>
              <a:buNone/>
              <a:defRPr lang="en-US" sz="1400" i="0" dirty="0" smtClean="0">
                <a:solidFill>
                  <a:schemeClr val="bg1"/>
                </a:solidFill>
                <a:cs typeface="Arial" pitchFamily="34" charset="0"/>
              </a:defRPr>
            </a:lvl1pPr>
            <a:lvl2pPr>
              <a:defRPr lang="en-US" sz="1800" dirty="0" smtClean="0">
                <a:latin typeface="+mn-lt"/>
              </a:defRPr>
            </a:lvl2pPr>
            <a:lvl3pPr>
              <a:defRPr lang="en-US" sz="1800" dirty="0" smtClean="0">
                <a:latin typeface="+mn-lt"/>
              </a:defRPr>
            </a:lvl3pPr>
            <a:lvl4pPr>
              <a:defRPr lang="en-US" sz="1800" dirty="0" smtClean="0">
                <a:latin typeface="+mn-lt"/>
              </a:defRPr>
            </a:lvl4pPr>
            <a:lvl5pPr>
              <a:defRPr lang="en-US" sz="1800" dirty="0">
                <a:latin typeface="+mn-lt"/>
              </a:defRPr>
            </a:lvl5pPr>
          </a:lstStyle>
          <a:p>
            <a:pPr marL="0" lvl="0"/>
            <a:r>
              <a:rPr lang="en-US" dirty="0"/>
              <a:t>Click to edit Master text styles</a:t>
            </a:r>
          </a:p>
        </p:txBody>
      </p:sp>
      <p:pic>
        <p:nvPicPr>
          <p:cNvPr id="9" name="Picture 8" descr="UCSF_sig_whit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5191" y="546708"/>
            <a:ext cx="799867" cy="520092"/>
          </a:xfrm>
          <a:prstGeom prst="rect">
            <a:avLst/>
          </a:prstGeom>
        </p:spPr>
      </p:pic>
    </p:spTree>
    <p:extLst>
      <p:ext uri="{BB962C8B-B14F-4D97-AF65-F5344CB8AC3E}">
        <p14:creationId xmlns:p14="http://schemas.microsoft.com/office/powerpoint/2010/main" val="131880393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Image">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a:extLst>
              <a:ext uri="{28A0092B-C50C-407E-A947-70E740481C1C}">
                <a14:useLocalDpi xmlns:a14="http://schemas.microsoft.com/office/drawing/2010/main" val="0"/>
              </a:ext>
            </a:extLst>
          </a:blip>
          <a:srcRect l="12775" t="17789" r="5570" b="13314"/>
          <a:stretch/>
        </p:blipFill>
        <p:spPr>
          <a:xfrm>
            <a:off x="-1" y="0"/>
            <a:ext cx="9144001" cy="5143500"/>
          </a:xfrm>
          <a:prstGeom prst="rect">
            <a:avLst/>
          </a:prstGeom>
          <a:noFill/>
          <a:ln>
            <a:noFill/>
          </a:ln>
        </p:spPr>
      </p:pic>
      <p:sp>
        <p:nvSpPr>
          <p:cNvPr id="6" name="Rectangle 5"/>
          <p:cNvSpPr/>
          <p:nvPr userDrawn="1"/>
        </p:nvSpPr>
        <p:spPr bwMode="invGray">
          <a:xfrm>
            <a:off x="0" y="-1"/>
            <a:ext cx="9144000" cy="5143501"/>
          </a:xfrm>
          <a:prstGeom prst="rect">
            <a:avLst/>
          </a:prstGeom>
          <a:solidFill>
            <a:srgbClr val="000000">
              <a:alpha val="40000"/>
            </a:srgbClr>
          </a:solidFill>
          <a:ln w="19050" algn="ctr">
            <a:noFill/>
            <a:miter lim="800000"/>
            <a:headEnd/>
            <a:tailEnd/>
          </a:ln>
        </p:spPr>
        <p:txBody>
          <a:bodyPr wrap="none" rtlCol="0" anchor="ctr"/>
          <a:lstStyle/>
          <a:p>
            <a:pPr algn="ctr">
              <a:lnSpc>
                <a:spcPct val="90000"/>
              </a:lnSpc>
            </a:pPr>
            <a:endParaRPr lang="en-US" sz="1600" b="1" dirty="0" err="1">
              <a:solidFill>
                <a:schemeClr val="bg1"/>
              </a:solidFill>
              <a:latin typeface="+mj-lt"/>
            </a:endParaRPr>
          </a:p>
        </p:txBody>
      </p:sp>
      <p:sp>
        <p:nvSpPr>
          <p:cNvPr id="2" name="Title 1"/>
          <p:cNvSpPr>
            <a:spLocks noGrp="1"/>
          </p:cNvSpPr>
          <p:nvPr>
            <p:ph type="title" hasCustomPrompt="1"/>
          </p:nvPr>
        </p:nvSpPr>
        <p:spPr>
          <a:xfrm>
            <a:off x="346334" y="1841282"/>
            <a:ext cx="8089901" cy="1144929"/>
          </a:xfrm>
        </p:spPr>
        <p:txBody>
          <a:bodyPr vert="horz" wrap="square" lIns="91440" tIns="45720" rIns="91440" bIns="45720" rtlCol="0" anchor="b" anchorCtr="0">
            <a:spAutoFit/>
          </a:bodyPr>
          <a:lstStyle>
            <a:lvl1pPr marL="280988" indent="-280988">
              <a:lnSpc>
                <a:spcPct val="90000"/>
              </a:lnSpc>
              <a:defRPr lang="en-US" sz="3800" spc="-20" baseline="0" dirty="0">
                <a:solidFill>
                  <a:schemeClr val="bg2"/>
                </a:solidFill>
              </a:defRPr>
            </a:lvl1pPr>
          </a:lstStyle>
          <a:p>
            <a:pPr lvl="0"/>
            <a:r>
              <a:rPr lang="en-US" dirty="0"/>
              <a:t>“Lorem ipsum dolor site </a:t>
            </a:r>
            <a:r>
              <a:rPr lang="en-US" dirty="0" err="1"/>
              <a:t>amet</a:t>
            </a:r>
            <a:r>
              <a:rPr lang="en-US" dirty="0"/>
              <a:t>, </a:t>
            </a:r>
            <a:r>
              <a:rPr lang="en-US" dirty="0" err="1"/>
              <a:t>consectetur</a:t>
            </a:r>
            <a:r>
              <a:rPr lang="en-US" dirty="0"/>
              <a:t> </a:t>
            </a:r>
            <a:r>
              <a:rPr lang="en-US" dirty="0" err="1"/>
              <a:t>adi</a:t>
            </a:r>
            <a:r>
              <a:rPr lang="en-US" dirty="0"/>
              <a:t> </a:t>
            </a:r>
            <a:r>
              <a:rPr lang="en-US" dirty="0" err="1"/>
              <a:t>isicing</a:t>
            </a:r>
            <a:r>
              <a:rPr lang="en-US" dirty="0"/>
              <a:t> </a:t>
            </a:r>
            <a:r>
              <a:rPr lang="en-US" dirty="0" err="1"/>
              <a:t>elit</a:t>
            </a:r>
            <a:r>
              <a:rPr lang="en-US" dirty="0"/>
              <a:t>.”</a:t>
            </a:r>
          </a:p>
        </p:txBody>
      </p:sp>
      <p:sp>
        <p:nvSpPr>
          <p:cNvPr id="3" name="Content Placeholder 2"/>
          <p:cNvSpPr>
            <a:spLocks noGrp="1"/>
          </p:cNvSpPr>
          <p:nvPr>
            <p:ph idx="1" hasCustomPrompt="1"/>
          </p:nvPr>
        </p:nvSpPr>
        <p:spPr>
          <a:xfrm>
            <a:off x="645331" y="3294849"/>
            <a:ext cx="8325548" cy="541425"/>
          </a:xfrm>
        </p:spPr>
        <p:txBody>
          <a:bodyPr vert="horz" wrap="square" lIns="91440" tIns="45720" rIns="91440" bIns="45720" rtlCol="0">
            <a:noAutofit/>
          </a:bodyPr>
          <a:lstStyle>
            <a:lvl1pPr marL="0" indent="0">
              <a:spcBef>
                <a:spcPts val="300"/>
              </a:spcBef>
              <a:buNone/>
              <a:defRPr lang="en-US" sz="1600" baseline="0" dirty="0" smtClean="0">
                <a:solidFill>
                  <a:schemeClr val="bg2"/>
                </a:solidFill>
              </a:defRPr>
            </a:lvl1pPr>
            <a:lvl2pPr marL="230187" indent="0">
              <a:buNone/>
              <a:defRPr lang="en-US" dirty="0" smtClean="0"/>
            </a:lvl2pPr>
            <a:lvl3pPr marL="515937" indent="0">
              <a:buNone/>
              <a:defRPr lang="en-US" dirty="0" smtClean="0"/>
            </a:lvl3pPr>
            <a:lvl4pPr marL="800100" indent="0">
              <a:buNone/>
              <a:defRPr lang="en-US" dirty="0" smtClean="0"/>
            </a:lvl4pPr>
            <a:lvl5pPr marL="1085850" indent="0">
              <a:buNone/>
              <a:defRPr lang="en-US" dirty="0"/>
            </a:lvl5pPr>
          </a:lstStyle>
          <a:p>
            <a:pPr lvl="0"/>
            <a:r>
              <a:rPr lang="en-US" dirty="0"/>
              <a:t>Author’s Name Here</a:t>
            </a:r>
          </a:p>
          <a:p>
            <a:pPr lvl="0"/>
            <a:r>
              <a:rPr lang="en-US" dirty="0"/>
              <a:t>Position Title Here</a:t>
            </a:r>
          </a:p>
        </p:txBody>
      </p:sp>
      <p:sp>
        <p:nvSpPr>
          <p:cNvPr id="15" name="Date Placeholder 4"/>
          <p:cNvSpPr>
            <a:spLocks noGrp="1"/>
          </p:cNvSpPr>
          <p:nvPr>
            <p:ph type="dt" sz="half" idx="2"/>
          </p:nvPr>
        </p:nvSpPr>
        <p:spPr>
          <a:xfrm>
            <a:off x="6104538" y="4839271"/>
            <a:ext cx="927193" cy="116426"/>
          </a:xfrm>
          <a:prstGeom prst="rect">
            <a:avLst/>
          </a:prstGeom>
        </p:spPr>
        <p:txBody>
          <a:bodyPr vert="horz" wrap="square" lIns="0" tIns="0" rIns="0" bIns="0" rtlCol="0" anchor="b" anchorCtr="0"/>
          <a:lstStyle>
            <a:lvl1pPr algn="l">
              <a:defRPr sz="700" i="0">
                <a:solidFill>
                  <a:schemeClr val="bg2"/>
                </a:solidFill>
                <a:latin typeface="Arial" pitchFamily="34" charset="0"/>
                <a:cs typeface="Arial" pitchFamily="34" charset="0"/>
              </a:defRPr>
            </a:lvl1pPr>
          </a:lstStyle>
          <a:p>
            <a:fld id="{9EB3265C-F0D4-410E-8C75-9C1664655489}" type="datetime1">
              <a:rPr lang="en-US" smtClean="0"/>
              <a:pPr/>
              <a:t>1/25/23</a:t>
            </a:fld>
            <a:endParaRPr lang="en-US" dirty="0"/>
          </a:p>
        </p:txBody>
      </p:sp>
      <p:sp>
        <p:nvSpPr>
          <p:cNvPr id="21" name="Footer Placeholder 5"/>
          <p:cNvSpPr>
            <a:spLocks noGrp="1"/>
          </p:cNvSpPr>
          <p:nvPr>
            <p:ph type="ftr" sz="quarter" idx="3"/>
          </p:nvPr>
        </p:nvSpPr>
        <p:spPr>
          <a:xfrm>
            <a:off x="548150" y="4852596"/>
            <a:ext cx="4310907" cy="103485"/>
          </a:xfrm>
          <a:prstGeom prst="rect">
            <a:avLst/>
          </a:prstGeom>
        </p:spPr>
        <p:txBody>
          <a:bodyPr vert="horz" wrap="square" lIns="0" tIns="0" rIns="0" bIns="0" rtlCol="0" anchor="b" anchorCtr="0"/>
          <a:lstStyle>
            <a:lvl1pPr algn="l">
              <a:defRPr sz="700" i="0">
                <a:solidFill>
                  <a:schemeClr val="bg2"/>
                </a:solidFill>
                <a:latin typeface="Arial" pitchFamily="34" charset="0"/>
                <a:cs typeface="Arial" pitchFamily="34" charset="0"/>
              </a:defRPr>
            </a:lvl1pPr>
          </a:lstStyle>
          <a:p>
            <a:r>
              <a:rPr lang="en-US"/>
              <a:t>Presentation Title and/or Sub Brand Name Here</a:t>
            </a:r>
            <a:endParaRPr lang="en-US" dirty="0"/>
          </a:p>
        </p:txBody>
      </p:sp>
      <p:sp>
        <p:nvSpPr>
          <p:cNvPr id="22" name="Slide Number Placeholder 6"/>
          <p:cNvSpPr>
            <a:spLocks noGrp="1"/>
          </p:cNvSpPr>
          <p:nvPr>
            <p:ph type="sldNum" sz="quarter" idx="4"/>
          </p:nvPr>
        </p:nvSpPr>
        <p:spPr>
          <a:xfrm>
            <a:off x="272105" y="4840128"/>
            <a:ext cx="246061" cy="116425"/>
          </a:xfrm>
          <a:prstGeom prst="rect">
            <a:avLst/>
          </a:prstGeom>
        </p:spPr>
        <p:txBody>
          <a:bodyPr vert="horz" wrap="square" lIns="0" tIns="0" rIns="0" bIns="0" rtlCol="0" anchor="b" anchorCtr="0"/>
          <a:lstStyle>
            <a:lvl1pPr algn="l">
              <a:defRPr sz="700" i="0">
                <a:solidFill>
                  <a:schemeClr val="bg2"/>
                </a:solidFill>
                <a:latin typeface="Arial" pitchFamily="34" charset="0"/>
                <a:cs typeface="Arial" pitchFamily="34" charset="0"/>
              </a:defRPr>
            </a:lvl1pPr>
          </a:lstStyle>
          <a:p>
            <a:fld id="{7BCC8D0D-EAEC-449D-9161-023DFF90F2E2}" type="slidenum">
              <a:rPr lang="en-US" smtClean="0"/>
              <a:pPr/>
              <a:t>‹#›</a:t>
            </a:fld>
            <a:endParaRPr lang="en-US" dirty="0"/>
          </a:p>
        </p:txBody>
      </p:sp>
      <p:pic>
        <p:nvPicPr>
          <p:cNvPr id="24" name="Picture 41"/>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35957"/>
          <a:stretch/>
        </p:blipFill>
        <p:spPr bwMode="invGray">
          <a:xfrm>
            <a:off x="8395919" y="4800600"/>
            <a:ext cx="588400" cy="24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25" name="Straight Connector 24"/>
          <p:cNvCxnSpPr/>
          <p:nvPr userDrawn="1"/>
        </p:nvCxnSpPr>
        <p:spPr>
          <a:xfrm>
            <a:off x="277813" y="4687560"/>
            <a:ext cx="8595360" cy="0"/>
          </a:xfrm>
          <a:prstGeom prst="line">
            <a:avLst/>
          </a:prstGeom>
          <a:noFill/>
          <a:ln w="3175" cap="flat">
            <a:solidFill>
              <a:schemeClr val="bg2"/>
            </a:solidFill>
            <a:prstDash val="solid"/>
            <a:miter lim="800000"/>
            <a:headEnd/>
            <a:tailEnd/>
          </a:ln>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val="167996700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on Whi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8959" y="744420"/>
            <a:ext cx="8715166" cy="2723823"/>
          </a:xfrm>
        </p:spPr>
        <p:txBody>
          <a:bodyPr vert="horz" wrap="square" lIns="91440" tIns="45720" rIns="91440" bIns="45720" rtlCol="0" anchor="b" anchorCtr="0">
            <a:spAutoFit/>
          </a:bodyPr>
          <a:lstStyle>
            <a:lvl1pPr marL="280988" indent="-280988">
              <a:lnSpc>
                <a:spcPct val="90000"/>
              </a:lnSpc>
              <a:defRPr lang="en-US" sz="3800" spc="-20" baseline="0" dirty="0"/>
            </a:lvl1pPr>
          </a:lstStyle>
          <a:p>
            <a:pPr lvl="0"/>
            <a:r>
              <a:rPr lang="en-US" dirty="0"/>
              <a:t>“	Lorem ipsum dolor site </a:t>
            </a:r>
            <a:r>
              <a:rPr lang="en-US" dirty="0" err="1"/>
              <a:t>amet</a:t>
            </a:r>
            <a:r>
              <a:rPr lang="en-US" dirty="0"/>
              <a:t>, </a:t>
            </a:r>
            <a:r>
              <a:rPr lang="en-US" dirty="0" err="1"/>
              <a:t>consectetur</a:t>
            </a:r>
            <a:r>
              <a:rPr lang="en-US" dirty="0"/>
              <a:t> </a:t>
            </a:r>
            <a:r>
              <a:rPr lang="en-US" dirty="0" err="1"/>
              <a:t>adi</a:t>
            </a:r>
            <a:r>
              <a:rPr lang="en-US" dirty="0"/>
              <a:t> </a:t>
            </a:r>
            <a:r>
              <a:rPr lang="en-US" dirty="0" err="1"/>
              <a:t>isicing</a:t>
            </a:r>
            <a:r>
              <a:rPr lang="en-US" dirty="0"/>
              <a:t> </a:t>
            </a:r>
            <a:r>
              <a:rPr lang="en-US" dirty="0" err="1"/>
              <a:t>elit</a:t>
            </a:r>
            <a:r>
              <a:rPr lang="en-US" dirty="0"/>
              <a:t>, </a:t>
            </a:r>
            <a:r>
              <a:rPr lang="en-US" dirty="0" err="1"/>
              <a:t>sedo</a:t>
            </a:r>
            <a:r>
              <a:rPr lang="en-US" dirty="0"/>
              <a:t>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labotre</a:t>
            </a:r>
            <a:r>
              <a:rPr lang="en-US" dirty="0"/>
              <a:t> et </a:t>
            </a:r>
            <a:r>
              <a:rPr lang="en-US" dirty="0" err="1"/>
              <a:t>dolore</a:t>
            </a:r>
            <a:r>
              <a:rPr lang="en-US" dirty="0"/>
              <a:t> magna </a:t>
            </a:r>
            <a:r>
              <a:rPr lang="en-US" dirty="0" err="1"/>
              <a:t>aliqua</a:t>
            </a:r>
            <a:r>
              <a:rPr lang="en-US" dirty="0"/>
              <a:t>. </a:t>
            </a:r>
            <a:r>
              <a:rPr lang="en-US" dirty="0" err="1"/>
              <a:t>Ut</a:t>
            </a:r>
            <a:r>
              <a:rPr lang="en-US" dirty="0"/>
              <a:t> </a:t>
            </a:r>
            <a:r>
              <a:rPr lang="en-US" dirty="0" err="1"/>
              <a:t>enim</a:t>
            </a:r>
            <a:r>
              <a:rPr lang="en-US" dirty="0"/>
              <a:t> ad minim et </a:t>
            </a:r>
            <a:r>
              <a:rPr lang="en-US" dirty="0" err="1"/>
              <a:t>venium</a:t>
            </a:r>
            <a:r>
              <a:rPr lang="en-US" dirty="0"/>
              <a:t>, </a:t>
            </a:r>
            <a:r>
              <a:rPr lang="en-US" dirty="0" err="1"/>
              <a:t>quis</a:t>
            </a:r>
            <a:r>
              <a:rPr lang="en-US" dirty="0"/>
              <a:t> </a:t>
            </a:r>
            <a:r>
              <a:rPr lang="en-US" dirty="0" err="1"/>
              <a:t>nostrud</a:t>
            </a:r>
            <a:r>
              <a:rPr lang="en-US" dirty="0"/>
              <a:t> </a:t>
            </a:r>
            <a:r>
              <a:rPr lang="en-US" dirty="0" err="1"/>
              <a:t>elit</a:t>
            </a:r>
            <a:r>
              <a:rPr lang="en-US" dirty="0"/>
              <a:t>.”</a:t>
            </a:r>
          </a:p>
        </p:txBody>
      </p:sp>
      <p:sp>
        <p:nvSpPr>
          <p:cNvPr id="3" name="Content Placeholder 2"/>
          <p:cNvSpPr>
            <a:spLocks noGrp="1"/>
          </p:cNvSpPr>
          <p:nvPr>
            <p:ph idx="1" hasCustomPrompt="1"/>
          </p:nvPr>
        </p:nvSpPr>
        <p:spPr>
          <a:xfrm>
            <a:off x="458637" y="3691156"/>
            <a:ext cx="7934476" cy="541425"/>
          </a:xfrm>
        </p:spPr>
        <p:txBody>
          <a:bodyPr vert="horz" wrap="square" lIns="91440" tIns="45720" rIns="91440" bIns="45720" rtlCol="0">
            <a:noAutofit/>
          </a:bodyPr>
          <a:lstStyle>
            <a:lvl1pPr marL="0" indent="0">
              <a:spcBef>
                <a:spcPts val="300"/>
              </a:spcBef>
              <a:buNone/>
              <a:defRPr lang="en-US" sz="1200" baseline="0" dirty="0" smtClean="0"/>
            </a:lvl1pPr>
            <a:lvl2pPr marL="230187" indent="0">
              <a:buNone/>
              <a:defRPr lang="en-US" dirty="0" smtClean="0"/>
            </a:lvl2pPr>
            <a:lvl3pPr marL="515937" indent="0">
              <a:buNone/>
              <a:defRPr lang="en-US" dirty="0" smtClean="0"/>
            </a:lvl3pPr>
            <a:lvl4pPr marL="800100" indent="0">
              <a:buNone/>
              <a:defRPr lang="en-US" dirty="0" smtClean="0"/>
            </a:lvl4pPr>
            <a:lvl5pPr marL="1085850" indent="0">
              <a:buNone/>
              <a:defRPr lang="en-US" dirty="0"/>
            </a:lvl5pPr>
          </a:lstStyle>
          <a:p>
            <a:pPr lvl="0"/>
            <a:r>
              <a:rPr lang="en-US" dirty="0"/>
              <a:t>Author’s Name Here</a:t>
            </a:r>
          </a:p>
          <a:p>
            <a:pPr lvl="0"/>
            <a:r>
              <a:rPr lang="en-US" dirty="0"/>
              <a:t>Position Title Here</a:t>
            </a:r>
          </a:p>
        </p:txBody>
      </p:sp>
    </p:spTree>
    <p:extLst>
      <p:ext uri="{BB962C8B-B14F-4D97-AF65-F5344CB8AC3E}">
        <p14:creationId xmlns:p14="http://schemas.microsoft.com/office/powerpoint/2010/main" val="25521368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20469"/>
            <a:ext cx="8089901" cy="563231"/>
          </a:xfrm>
        </p:spPr>
        <p:txBody>
          <a:bodyPr vert="horz" wrap="square" lIns="91440" tIns="45720" rIns="91440" bIns="45720" rtlCol="0" anchor="t" anchorCtr="0">
            <a:spAutoFit/>
          </a:bodyPr>
          <a:lstStyle>
            <a:lvl1pPr>
              <a:defRPr lang="en-US" dirty="0"/>
            </a:lvl1pPr>
          </a:lstStyle>
          <a:p>
            <a:pPr lvl="0"/>
            <a:r>
              <a:rPr lang="en-US" dirty="0"/>
              <a:t>Slide Title Here</a:t>
            </a:r>
          </a:p>
        </p:txBody>
      </p:sp>
      <p:sp>
        <p:nvSpPr>
          <p:cNvPr id="3" name="Content Placeholder 2"/>
          <p:cNvSpPr>
            <a:spLocks noGrp="1"/>
          </p:cNvSpPr>
          <p:nvPr>
            <p:ph idx="1" hasCustomPrompt="1"/>
          </p:nvPr>
        </p:nvSpPr>
        <p:spPr>
          <a:xfrm>
            <a:off x="436525" y="1135339"/>
            <a:ext cx="8325548" cy="3008627"/>
          </a:xfrm>
        </p:spPr>
        <p:txBody>
          <a:bodyPr vert="horz" wrap="square" lIns="91440" tIns="45720" rIns="91440" bIns="45720" rtlCol="0">
            <a:no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Head and Content w/Subhea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19993"/>
            <a:ext cx="8089901" cy="563231"/>
          </a:xfrm>
        </p:spPr>
        <p:txBody>
          <a:bodyPr vert="horz" wrap="square" lIns="91440" tIns="45720" rIns="91440" bIns="45720" rtlCol="0" anchor="t" anchorCtr="0">
            <a:spAutoFit/>
          </a:bodyPr>
          <a:lstStyle>
            <a:lvl1pPr>
              <a:defRPr lang="en-US" dirty="0"/>
            </a:lvl1pPr>
          </a:lstStyle>
          <a:p>
            <a:pPr lvl="0"/>
            <a:r>
              <a:rPr lang="en-US" dirty="0"/>
              <a:t>Slide Title Here</a:t>
            </a:r>
          </a:p>
        </p:txBody>
      </p:sp>
      <p:sp>
        <p:nvSpPr>
          <p:cNvPr id="3" name="Content Placeholder 2"/>
          <p:cNvSpPr>
            <a:spLocks noGrp="1"/>
          </p:cNvSpPr>
          <p:nvPr>
            <p:ph idx="1" hasCustomPrompt="1"/>
          </p:nvPr>
        </p:nvSpPr>
        <p:spPr>
          <a:xfrm>
            <a:off x="436525" y="1478869"/>
            <a:ext cx="8325548" cy="3008627"/>
          </a:xfrm>
        </p:spPr>
        <p:txBody>
          <a:bodyPr vert="horz" wrap="square" lIns="91440" tIns="45720" rIns="91440" bIns="45720" rtlCol="0">
            <a:no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2"/>
          <p:cNvSpPr>
            <a:spLocks noGrp="1"/>
          </p:cNvSpPr>
          <p:nvPr>
            <p:ph type="body" idx="10" hasCustomPrompt="1"/>
          </p:nvPr>
        </p:nvSpPr>
        <p:spPr>
          <a:xfrm>
            <a:off x="445387" y="1135288"/>
            <a:ext cx="8087171" cy="235449"/>
          </a:xfrm>
        </p:spPr>
        <p:txBody>
          <a:bodyPr anchor="t"/>
          <a:lstStyle>
            <a:lvl1pPr marL="0" indent="0">
              <a:buNone/>
              <a:defRPr sz="1800" b="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Subhead</a:t>
            </a:r>
          </a:p>
        </p:txBody>
      </p:sp>
    </p:spTree>
    <p:extLst>
      <p:ext uri="{BB962C8B-B14F-4D97-AF65-F5344CB8AC3E}">
        <p14:creationId xmlns:p14="http://schemas.microsoft.com/office/powerpoint/2010/main" val="2574316033"/>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Head and 2-Column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22767"/>
            <a:ext cx="8080375" cy="563231"/>
          </a:xfrm>
        </p:spPr>
        <p:txBody>
          <a:bodyPr vert="horz" wrap="square" lIns="91440" tIns="45720" rIns="91440" bIns="45720" rtlCol="0" anchor="t" anchorCtr="0">
            <a:spAutoFit/>
          </a:bodyPr>
          <a:lstStyle>
            <a:lvl1pPr>
              <a:defRPr lang="en-US" dirty="0"/>
            </a:lvl1pPr>
          </a:lstStyle>
          <a:p>
            <a:pPr marL="0" lvl="0"/>
            <a:r>
              <a:rPr lang="en-US" dirty="0"/>
              <a:t>Slide Title Here</a:t>
            </a:r>
          </a:p>
        </p:txBody>
      </p:sp>
      <p:sp>
        <p:nvSpPr>
          <p:cNvPr id="3" name="Content Placeholder 2"/>
          <p:cNvSpPr>
            <a:spLocks noGrp="1"/>
          </p:cNvSpPr>
          <p:nvPr>
            <p:ph idx="1" hasCustomPrompt="1"/>
          </p:nvPr>
        </p:nvSpPr>
        <p:spPr>
          <a:xfrm>
            <a:off x="435285" y="1181501"/>
            <a:ext cx="3989387" cy="2983512"/>
          </a:xfrm>
        </p:spPr>
        <p:txBody>
          <a:bodyPr vert="horz" wrap="square" lIns="91440" tIns="45720" rIns="91440" bIns="45720" rtlCol="0">
            <a:no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r>
              <a:rPr lang="en-US" dirty="0"/>
              <a:t>Click to edit bullet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2"/>
          <p:cNvSpPr>
            <a:spLocks noGrp="1"/>
          </p:cNvSpPr>
          <p:nvPr>
            <p:ph type="body" idx="10" hasCustomPrompt="1"/>
          </p:nvPr>
        </p:nvSpPr>
        <p:spPr>
          <a:xfrm>
            <a:off x="448224" y="760463"/>
            <a:ext cx="8077645" cy="287387"/>
          </a:xfrm>
        </p:spPr>
        <p:txBody>
          <a:bodyPr vert="horz" wrap="square" lIns="91440" tIns="45720" rIns="91440" bIns="45720" rtlCol="0" anchor="t">
            <a:noAutofit/>
          </a:bodyPr>
          <a:lstStyle>
            <a:lvl1pPr>
              <a:defRPr lang="en-US" dirty="0" smtClean="0"/>
            </a:lvl1pPr>
          </a:lstStyle>
          <a:p>
            <a:pPr marL="0" lvl="0" indent="0">
              <a:buNone/>
            </a:pPr>
            <a:r>
              <a:rPr lang="en-US" dirty="0"/>
              <a:t>Subhead</a:t>
            </a:r>
          </a:p>
        </p:txBody>
      </p:sp>
      <p:sp>
        <p:nvSpPr>
          <p:cNvPr id="9" name="Content Placeholder 2"/>
          <p:cNvSpPr>
            <a:spLocks noGrp="1"/>
          </p:cNvSpPr>
          <p:nvPr>
            <p:ph idx="11" hasCustomPrompt="1"/>
          </p:nvPr>
        </p:nvSpPr>
        <p:spPr>
          <a:xfrm>
            <a:off x="4680263" y="1177053"/>
            <a:ext cx="4013199" cy="2983512"/>
          </a:xfrm>
        </p:spPr>
        <p:txBody>
          <a:bodyPr vert="horz" wrap="square" lIns="91440" tIns="45720" rIns="91440" bIns="45720" rtlCol="0">
            <a:no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r>
              <a:rPr lang="en-US" dirty="0"/>
              <a:t>Click to edit bullet text</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Head and Subhead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21338"/>
            <a:ext cx="8080375" cy="563231"/>
          </a:xfrm>
        </p:spPr>
        <p:txBody>
          <a:bodyPr vert="horz" wrap="square" lIns="91440" tIns="45720" rIns="91440" bIns="45720" rtlCol="0" anchor="t" anchorCtr="0">
            <a:spAutoFit/>
          </a:bodyPr>
          <a:lstStyle>
            <a:lvl1pPr>
              <a:defRPr lang="en-US" dirty="0"/>
            </a:lvl1pPr>
          </a:lstStyle>
          <a:p>
            <a:pPr marL="0" lvl="0"/>
            <a:r>
              <a:rPr lang="en-US" dirty="0"/>
              <a:t>Slide Title Here</a:t>
            </a:r>
          </a:p>
        </p:txBody>
      </p:sp>
      <p:sp>
        <p:nvSpPr>
          <p:cNvPr id="3" name="Text Placeholder 2"/>
          <p:cNvSpPr>
            <a:spLocks noGrp="1"/>
          </p:cNvSpPr>
          <p:nvPr>
            <p:ph type="body" idx="10" hasCustomPrompt="1"/>
          </p:nvPr>
        </p:nvSpPr>
        <p:spPr>
          <a:xfrm>
            <a:off x="445061" y="758994"/>
            <a:ext cx="8077645" cy="287387"/>
          </a:xfrm>
        </p:spPr>
        <p:txBody>
          <a:bodyPr vert="horz" wrap="square" lIns="91440" tIns="45720" rIns="91440" bIns="45720" rtlCol="0" anchor="t">
            <a:noAutofit/>
          </a:bodyPr>
          <a:lstStyle>
            <a:lvl1pPr marL="168275" indent="-168275">
              <a:buNone/>
              <a:defRPr lang="en-US" dirty="0" smtClean="0"/>
            </a:lvl1pPr>
          </a:lstStyle>
          <a:p>
            <a:pPr marL="0" lvl="0" indent="0"/>
            <a:r>
              <a:rPr lang="en-US" dirty="0"/>
              <a:t>Subhead</a:t>
            </a: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0" y="0"/>
            <a:ext cx="9144000" cy="46886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0199435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External Co-branding White Title">
    <p:bg>
      <p:bgPr>
        <a:solidFill>
          <a:schemeClr val="bg2"/>
        </a:solidFill>
        <a:effectLst/>
      </p:bgPr>
    </p:bg>
    <p:spTree>
      <p:nvGrpSpPr>
        <p:cNvPr id="1" name=""/>
        <p:cNvGrpSpPr/>
        <p:nvPr/>
      </p:nvGrpSpPr>
      <p:grpSpPr>
        <a:xfrm>
          <a:off x="0" y="0"/>
          <a:ext cx="0" cy="0"/>
          <a:chOff x="0" y="0"/>
          <a:chExt cx="0" cy="0"/>
        </a:xfrm>
      </p:grpSpPr>
      <p:sp>
        <p:nvSpPr>
          <p:cNvPr id="46" name="Date Placeholder 4"/>
          <p:cNvSpPr>
            <a:spLocks noGrp="1"/>
          </p:cNvSpPr>
          <p:nvPr>
            <p:ph type="dt" sz="half" idx="2"/>
          </p:nvPr>
        </p:nvSpPr>
        <p:spPr>
          <a:xfrm>
            <a:off x="547310" y="4534417"/>
            <a:ext cx="1925338" cy="178955"/>
          </a:xfrm>
          <a:prstGeom prst="rect">
            <a:avLst/>
          </a:prstGeom>
        </p:spPr>
        <p:txBody>
          <a:bodyPr vert="horz" wrap="square" lIns="0" tIns="0" rIns="0" bIns="0" rtlCol="0" anchor="b" anchorCtr="0"/>
          <a:lstStyle>
            <a:lvl1pPr algn="l">
              <a:defRPr sz="1000" i="0">
                <a:solidFill>
                  <a:schemeClr val="tx2"/>
                </a:solidFill>
                <a:latin typeface="Arial" pitchFamily="34" charset="0"/>
                <a:cs typeface="Arial" pitchFamily="34" charset="0"/>
              </a:defRPr>
            </a:lvl1pPr>
          </a:lstStyle>
          <a:p>
            <a:fld id="{87431B66-2D65-4398-A930-0D30EC9EE69D}" type="datetime1">
              <a:rPr lang="en-US" smtClean="0"/>
              <a:pPr/>
              <a:t>1/25/23</a:t>
            </a:fld>
            <a:endParaRPr lang="en-US" dirty="0"/>
          </a:p>
        </p:txBody>
      </p:sp>
      <p:sp>
        <p:nvSpPr>
          <p:cNvPr id="3" name="Text Placeholder 2"/>
          <p:cNvSpPr>
            <a:spLocks noGrp="1"/>
          </p:cNvSpPr>
          <p:nvPr>
            <p:ph type="body" sz="quarter" idx="10"/>
          </p:nvPr>
        </p:nvSpPr>
        <p:spPr>
          <a:xfrm>
            <a:off x="546931" y="3254715"/>
            <a:ext cx="6477000" cy="145256"/>
          </a:xfrm>
        </p:spPr>
        <p:txBody>
          <a:bodyPr vert="horz" wrap="square" lIns="0" tIns="0" rIns="0" bIns="0" rtlCol="0" anchor="t" anchorCtr="0"/>
          <a:lstStyle>
            <a:lvl1pPr marL="0" indent="0">
              <a:spcBef>
                <a:spcPts val="0"/>
              </a:spcBef>
              <a:buFontTx/>
              <a:buNone/>
              <a:defRPr lang="en-US" sz="1400" i="0" dirty="0" smtClean="0">
                <a:solidFill>
                  <a:schemeClr val="tx2"/>
                </a:solidFill>
                <a:cs typeface="Arial" pitchFamily="34" charset="0"/>
              </a:defRPr>
            </a:lvl1pPr>
            <a:lvl2pPr>
              <a:defRPr lang="en-US" sz="1800" dirty="0" smtClean="0">
                <a:latin typeface="+mn-lt"/>
              </a:defRPr>
            </a:lvl2pPr>
            <a:lvl3pPr>
              <a:defRPr lang="en-US" sz="1800" dirty="0" smtClean="0">
                <a:latin typeface="+mn-lt"/>
              </a:defRPr>
            </a:lvl3pPr>
            <a:lvl4pPr>
              <a:defRPr lang="en-US" sz="1800" dirty="0" smtClean="0">
                <a:latin typeface="+mn-lt"/>
              </a:defRPr>
            </a:lvl4pPr>
            <a:lvl5pPr>
              <a:defRPr lang="en-US" sz="1800" dirty="0">
                <a:latin typeface="+mn-lt"/>
              </a:defRPr>
            </a:lvl5pPr>
          </a:lstStyle>
          <a:p>
            <a:pPr marL="0" lvl="0"/>
            <a:r>
              <a:rPr lang="en-US" dirty="0"/>
              <a:t>Click to edit Master text styles</a:t>
            </a:r>
          </a:p>
        </p:txBody>
      </p:sp>
      <p:sp>
        <p:nvSpPr>
          <p:cNvPr id="35" name="Title 34"/>
          <p:cNvSpPr>
            <a:spLocks noGrp="1"/>
          </p:cNvSpPr>
          <p:nvPr>
            <p:ph type="title" hasCustomPrompt="1"/>
          </p:nvPr>
        </p:nvSpPr>
        <p:spPr>
          <a:xfrm>
            <a:off x="459547" y="2118796"/>
            <a:ext cx="6595720" cy="507831"/>
          </a:xfrm>
        </p:spPr>
        <p:txBody>
          <a:bodyPr vert="horz" wrap="square" lIns="91440" tIns="45720" rIns="91440" bIns="45720" rtlCol="0" anchor="b">
            <a:spAutoFit/>
          </a:bodyPr>
          <a:lstStyle>
            <a:lvl1pPr>
              <a:lnSpc>
                <a:spcPct val="95000"/>
              </a:lnSpc>
              <a:defRPr kumimoji="0" lang="en-US" sz="3000" b="0" i="0" u="none" strike="noStrike" kern="1200" cap="none" spc="0" normalizeH="0" baseline="0" noProof="0" dirty="0">
                <a:ln>
                  <a:noFill/>
                </a:ln>
                <a:solidFill>
                  <a:schemeClr val="tx2"/>
                </a:solidFill>
                <a:effectLst/>
                <a:uLnTx/>
                <a:uFillTx/>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Title Slide Here</a:t>
            </a:r>
          </a:p>
        </p:txBody>
      </p:sp>
      <p:sp>
        <p:nvSpPr>
          <p:cNvPr id="38" name="Text Placeholder 2"/>
          <p:cNvSpPr>
            <a:spLocks noGrp="1"/>
          </p:cNvSpPr>
          <p:nvPr>
            <p:ph type="body" idx="1" hasCustomPrompt="1"/>
          </p:nvPr>
        </p:nvSpPr>
        <p:spPr>
          <a:xfrm>
            <a:off x="465639" y="2558194"/>
            <a:ext cx="6570016" cy="380873"/>
          </a:xfrm>
        </p:spPr>
        <p:txBody>
          <a:bodyPr anchor="t" anchorCtr="0">
            <a:noAutofit/>
          </a:bodyPr>
          <a:lstStyle>
            <a:lvl1pPr marL="0" indent="0" algn="l" defTabSz="914400" rtl="0" eaLnBrk="1" latinLnBrk="0" hangingPunct="1">
              <a:lnSpc>
                <a:spcPct val="90000"/>
              </a:lnSpc>
              <a:spcBef>
                <a:spcPts val="600"/>
              </a:spcBef>
              <a:buFont typeface="Arial" pitchFamily="34" charset="0"/>
              <a:buNone/>
              <a:defRPr sz="3000" i="1" spc="0" baseline="0">
                <a:solidFill>
                  <a:schemeClr val="tx2"/>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a:t>Subtitle Title Here</a:t>
            </a:r>
          </a:p>
        </p:txBody>
      </p:sp>
      <p:cxnSp>
        <p:nvCxnSpPr>
          <p:cNvPr id="10" name="Straight Connector 9"/>
          <p:cNvCxnSpPr/>
          <p:nvPr userDrawn="1"/>
        </p:nvCxnSpPr>
        <p:spPr>
          <a:xfrm>
            <a:off x="1570939" y="443266"/>
            <a:ext cx="0" cy="8915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2" name="Picture 11" descr="UCSF_sig_navy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1971" y="542472"/>
            <a:ext cx="1049132" cy="682171"/>
          </a:xfrm>
          <a:prstGeom prst="rect">
            <a:avLst/>
          </a:prstGeom>
        </p:spPr>
      </p:pic>
      <p:pic>
        <p:nvPicPr>
          <p:cNvPr id="11" name="Picture 10">
            <a:extLst>
              <a:ext uri="{FF2B5EF4-FFF2-40B4-BE49-F238E27FC236}">
                <a16:creationId xmlns:a16="http://schemas.microsoft.com/office/drawing/2014/main" id="{7303583F-4D8B-CD44-BA9A-AF3CFEEDDCC9}"/>
              </a:ext>
            </a:extLst>
          </p:cNvPr>
          <p:cNvPicPr>
            <a:picLocks noChangeAspect="1"/>
          </p:cNvPicPr>
          <p:nvPr userDrawn="1"/>
        </p:nvPicPr>
        <p:blipFill>
          <a:blip r:embed="rId3"/>
          <a:stretch>
            <a:fillRect/>
          </a:stretch>
        </p:blipFill>
        <p:spPr>
          <a:xfrm>
            <a:off x="1740775" y="443266"/>
            <a:ext cx="914400" cy="914400"/>
          </a:xfrm>
          <a:prstGeom prst="rect">
            <a:avLst/>
          </a:prstGeom>
        </p:spPr>
      </p:pic>
      <p:pic>
        <p:nvPicPr>
          <p:cNvPr id="6" name="Picture 5" descr="A picture containing logo&#10;&#10;Description automatically generated">
            <a:extLst>
              <a:ext uri="{FF2B5EF4-FFF2-40B4-BE49-F238E27FC236}">
                <a16:creationId xmlns:a16="http://schemas.microsoft.com/office/drawing/2014/main" id="{CBD5540B-9B55-5C47-8E87-B1AEF74E28A5}"/>
              </a:ext>
            </a:extLst>
          </p:cNvPr>
          <p:cNvPicPr>
            <a:picLocks noChangeAspect="1"/>
          </p:cNvPicPr>
          <p:nvPr userDrawn="1"/>
        </p:nvPicPr>
        <p:blipFill>
          <a:blip r:embed="rId4"/>
          <a:stretch>
            <a:fillRect/>
          </a:stretch>
        </p:blipFill>
        <p:spPr>
          <a:xfrm>
            <a:off x="2825010" y="351826"/>
            <a:ext cx="881667" cy="1097280"/>
          </a:xfrm>
          <a:prstGeom prst="rect">
            <a:avLst/>
          </a:prstGeom>
        </p:spPr>
      </p:pic>
      <p:cxnSp>
        <p:nvCxnSpPr>
          <p:cNvPr id="14" name="Straight Connector 13">
            <a:extLst>
              <a:ext uri="{FF2B5EF4-FFF2-40B4-BE49-F238E27FC236}">
                <a16:creationId xmlns:a16="http://schemas.microsoft.com/office/drawing/2014/main" id="{090E1F99-BC7A-D74A-ADE4-85928BD2502D}"/>
              </a:ext>
            </a:extLst>
          </p:cNvPr>
          <p:cNvCxnSpPr/>
          <p:nvPr userDrawn="1"/>
        </p:nvCxnSpPr>
        <p:spPr>
          <a:xfrm>
            <a:off x="2770163" y="437787"/>
            <a:ext cx="0" cy="8915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641295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Closing with Logo">
    <p:bg>
      <p:bgPr>
        <a:solidFill>
          <a:schemeClr val="tx2"/>
        </a:solidFill>
        <a:effectLst/>
      </p:bgPr>
    </p:bg>
    <p:spTree>
      <p:nvGrpSpPr>
        <p:cNvPr id="1" name=""/>
        <p:cNvGrpSpPr/>
        <p:nvPr/>
      </p:nvGrpSpPr>
      <p:grpSpPr>
        <a:xfrm>
          <a:off x="0" y="0"/>
          <a:ext cx="0" cy="0"/>
          <a:chOff x="0" y="0"/>
          <a:chExt cx="0" cy="0"/>
        </a:xfrm>
      </p:grpSpPr>
      <p:pic>
        <p:nvPicPr>
          <p:cNvPr id="5" name="Picture 4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invGray">
          <a:xfrm>
            <a:off x="3877884" y="2019963"/>
            <a:ext cx="1571041" cy="10257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982737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Closing with Quote">
    <p:bg>
      <p:bgPr>
        <a:solidFill>
          <a:schemeClr val="tx2"/>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752475" y="1921754"/>
            <a:ext cx="372940"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7" name="Text Placeholder 6"/>
          <p:cNvSpPr>
            <a:spLocks noGrp="1"/>
          </p:cNvSpPr>
          <p:nvPr>
            <p:ph type="body" sz="quarter" idx="10"/>
          </p:nvPr>
        </p:nvSpPr>
        <p:spPr>
          <a:xfrm>
            <a:off x="441003" y="434674"/>
            <a:ext cx="6204666" cy="1084659"/>
          </a:xfrm>
        </p:spPr>
        <p:txBody>
          <a:bodyPr/>
          <a:lstStyle>
            <a:lvl1pPr marL="0" indent="0">
              <a:lnSpc>
                <a:spcPct val="95000"/>
              </a:lnSpc>
              <a:spcBef>
                <a:spcPts val="600"/>
              </a:spcBef>
              <a:buFontTx/>
              <a:buNone/>
              <a:defRPr sz="2000">
                <a:solidFill>
                  <a:schemeClr val="bg2"/>
                </a:solidFill>
                <a:latin typeface="+mn-lt"/>
              </a:defRPr>
            </a:lvl1pPr>
            <a:lvl2pPr>
              <a:defRPr>
                <a:solidFill>
                  <a:schemeClr val="bg2"/>
                </a:solidFill>
                <a:latin typeface="+mn-lt"/>
              </a:defRPr>
            </a:lvl2pPr>
            <a:lvl3pPr>
              <a:defRPr>
                <a:solidFill>
                  <a:schemeClr val="bg2"/>
                </a:solidFill>
                <a:latin typeface="+mn-lt"/>
              </a:defRPr>
            </a:lvl3pPr>
            <a:lvl4pPr>
              <a:defRPr>
                <a:solidFill>
                  <a:schemeClr val="bg2"/>
                </a:solidFill>
                <a:latin typeface="+mn-lt"/>
              </a:defRPr>
            </a:lvl4pPr>
            <a:lvl5pPr>
              <a:defRPr>
                <a:solidFill>
                  <a:schemeClr val="bg2"/>
                </a:solidFill>
                <a:latin typeface="+mn-lt"/>
              </a:defRPr>
            </a:lvl5pPr>
          </a:lstStyle>
          <a:p>
            <a:pPr lvl="0"/>
            <a:r>
              <a:rPr lang="en-US"/>
              <a:t>Click to edit Master text styles</a:t>
            </a:r>
          </a:p>
        </p:txBody>
      </p:sp>
      <p:cxnSp>
        <p:nvCxnSpPr>
          <p:cNvPr id="8" name="Straight Connector 7"/>
          <p:cNvCxnSpPr/>
          <p:nvPr userDrawn="1"/>
        </p:nvCxnSpPr>
        <p:spPr>
          <a:xfrm>
            <a:off x="549275" y="1921754"/>
            <a:ext cx="548640"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pic>
        <p:nvPicPr>
          <p:cNvPr id="9" name="Picture 4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invGray">
          <a:xfrm>
            <a:off x="549275" y="2555721"/>
            <a:ext cx="1123315" cy="7334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439589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Closing with Collage">
    <p:bg>
      <p:bgPr>
        <a:solidFill>
          <a:schemeClr val="tx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219729" y="3279694"/>
            <a:ext cx="4924272" cy="1863805"/>
          </a:xfrm>
          <a:prstGeom prst="rect">
            <a:avLst/>
          </a:prstGeom>
        </p:spPr>
      </p:pic>
      <p:pic>
        <p:nvPicPr>
          <p:cNvPr id="3" name="Picture 2"/>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flipH="1">
            <a:off x="0" y="2887811"/>
            <a:ext cx="4228798" cy="2255690"/>
          </a:xfrm>
          <a:prstGeom prst="rect">
            <a:avLst/>
          </a:prstGeom>
        </p:spPr>
      </p:pic>
      <p:pic>
        <p:nvPicPr>
          <p:cNvPr id="2" name="Picture 1"/>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0" y="-1"/>
            <a:ext cx="9144000" cy="2896881"/>
          </a:xfrm>
          <a:prstGeom prst="rect">
            <a:avLst/>
          </a:prstGeom>
        </p:spPr>
      </p:pic>
      <p:sp>
        <p:nvSpPr>
          <p:cNvPr id="16" name="Rectangle 15"/>
          <p:cNvSpPr/>
          <p:nvPr userDrawn="1"/>
        </p:nvSpPr>
        <p:spPr bwMode="ltGray">
          <a:xfrm>
            <a:off x="3185411" y="1252536"/>
            <a:ext cx="2765684" cy="2770632"/>
          </a:xfrm>
          <a:prstGeom prst="rect">
            <a:avLst/>
          </a:prstGeom>
          <a:solidFill>
            <a:schemeClr val="tx1"/>
          </a:solidFill>
          <a:ln w="19050" algn="ctr">
            <a:noFill/>
            <a:miter lim="800000"/>
            <a:headEnd/>
            <a:tailEnd/>
          </a:ln>
        </p:spPr>
        <p:txBody>
          <a:bodyPr wrap="none" rtlCol="0" anchor="ctr"/>
          <a:lstStyle/>
          <a:p>
            <a:pPr algn="ctr">
              <a:lnSpc>
                <a:spcPct val="90000"/>
              </a:lnSpc>
            </a:pPr>
            <a:endParaRPr lang="en-US" sz="1600" b="1" dirty="0" err="1">
              <a:solidFill>
                <a:schemeClr val="bg1"/>
              </a:solidFill>
              <a:latin typeface="+mj-lt"/>
            </a:endParaRPr>
          </a:p>
        </p:txBody>
      </p:sp>
      <p:pic>
        <p:nvPicPr>
          <p:cNvPr id="9" name="Picture 41"/>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b="30759"/>
          <a:stretch/>
        </p:blipFill>
        <p:spPr bwMode="ltGray">
          <a:xfrm>
            <a:off x="4391344" y="2249897"/>
            <a:ext cx="1660961" cy="7509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3"/>
          <p:cNvPicPr>
            <a:picLocks noChangeAspect="1"/>
          </p:cNvPicPr>
          <p:nvPr userDrawn="1"/>
        </p:nvPicPr>
        <p:blipFill rotWithShape="1">
          <a:blip r:embed="rId6" cstate="print">
            <a:extLst>
              <a:ext uri="{28A0092B-C50C-407E-A947-70E740481C1C}">
                <a14:useLocalDpi xmlns:a14="http://schemas.microsoft.com/office/drawing/2010/main"/>
              </a:ext>
            </a:extLst>
          </a:blip>
          <a:srcRect/>
          <a:stretch/>
        </p:blipFill>
        <p:spPr>
          <a:xfrm>
            <a:off x="5942024" y="1252536"/>
            <a:ext cx="3201976" cy="2036230"/>
          </a:xfrm>
          <a:prstGeom prst="rect">
            <a:avLst/>
          </a:prstGeom>
        </p:spPr>
      </p:pic>
    </p:spTree>
    <p:extLst>
      <p:ext uri="{BB962C8B-B14F-4D97-AF65-F5344CB8AC3E}">
        <p14:creationId xmlns:p14="http://schemas.microsoft.com/office/powerpoint/2010/main" val="1674814910"/>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3585" y="318750"/>
            <a:ext cx="8089900" cy="467820"/>
          </a:xfrm>
        </p:spPr>
        <p:txBody>
          <a:bodyPr/>
          <a:lstStyle/>
          <a:p>
            <a:r>
              <a:rPr lang="en-US"/>
              <a:t>Click to edit Master title style</a:t>
            </a:r>
          </a:p>
        </p:txBody>
      </p:sp>
    </p:spTree>
    <p:extLst>
      <p:ext uri="{BB962C8B-B14F-4D97-AF65-F5344CB8AC3E}">
        <p14:creationId xmlns:p14="http://schemas.microsoft.com/office/powerpoint/2010/main" val="28441804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solidFill>
                  <a:srgbClr val="002060"/>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5849210"/>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solidFill>
                  <a:srgbClr val="002060"/>
                </a:solidFill>
              </a:defRPr>
            </a:lvl1pPr>
          </a:lstStyle>
          <a:p>
            <a:r>
              <a:rPr lang="en-US" dirty="0"/>
              <a:t>Click to edit Master title style</a:t>
            </a:r>
          </a:p>
        </p:txBody>
      </p:sp>
      <p:sp>
        <p:nvSpPr>
          <p:cNvPr id="3" name="Content Placeholder 2"/>
          <p:cNvSpPr>
            <a:spLocks noGrp="1"/>
          </p:cNvSpPr>
          <p:nvPr>
            <p:ph sz="half" idx="1"/>
          </p:nvPr>
        </p:nvSpPr>
        <p:spPr>
          <a:xfrm>
            <a:off x="381000" y="857250"/>
            <a:ext cx="4152900" cy="39540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86300" y="857250"/>
            <a:ext cx="4152900" cy="39540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5154550"/>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extBox 1"/>
          <p:cNvSpPr txBox="1">
            <a:spLocks noChangeArrowheads="1"/>
          </p:cNvSpPr>
          <p:nvPr userDrawn="1"/>
        </p:nvSpPr>
        <p:spPr bwMode="auto">
          <a:xfrm>
            <a:off x="1371601" y="4798219"/>
            <a:ext cx="7116763" cy="4039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eaLnBrk="1" hangingPunct="1">
              <a:lnSpc>
                <a:spcPct val="100000"/>
              </a:lnSpc>
              <a:spcBef>
                <a:spcPct val="0"/>
              </a:spcBef>
              <a:buClrTx/>
              <a:buSzTx/>
              <a:buFontTx/>
              <a:buNone/>
              <a:defRPr/>
            </a:pPr>
            <a:r>
              <a:rPr lang="en-US" sz="675">
                <a:solidFill>
                  <a:srgbClr val="FF0000"/>
                </a:solidFill>
                <a:latin typeface="GE Inspira Pitch" charset="0"/>
              </a:rPr>
              <a:t>GE Confidential and Proprietary</a:t>
            </a:r>
          </a:p>
          <a:p>
            <a:pPr algn="ctr" eaLnBrk="1" hangingPunct="1">
              <a:lnSpc>
                <a:spcPct val="100000"/>
              </a:lnSpc>
              <a:spcBef>
                <a:spcPct val="0"/>
              </a:spcBef>
              <a:buClrTx/>
              <a:buSzTx/>
              <a:buFontTx/>
              <a:buNone/>
              <a:defRPr/>
            </a:pPr>
            <a:r>
              <a:rPr lang="en-US" sz="675" b="0">
                <a:solidFill>
                  <a:srgbClr val="1E4191"/>
                </a:solidFill>
                <a:latin typeface="GE Inspira Pitch" charset="0"/>
              </a:rPr>
              <a:t>Technology in development that represents ongoing research and development efforts. These technologies are not </a:t>
            </a:r>
          </a:p>
          <a:p>
            <a:pPr algn="ctr" eaLnBrk="1" hangingPunct="1">
              <a:lnSpc>
                <a:spcPct val="100000"/>
              </a:lnSpc>
              <a:spcBef>
                <a:spcPct val="0"/>
              </a:spcBef>
              <a:buClrTx/>
              <a:buSzTx/>
              <a:buFontTx/>
              <a:buNone/>
              <a:defRPr/>
            </a:pPr>
            <a:r>
              <a:rPr lang="en-US" sz="675" b="0">
                <a:solidFill>
                  <a:srgbClr val="1E4191"/>
                </a:solidFill>
                <a:latin typeface="GE Inspira Pitch" charset="0"/>
              </a:rPr>
              <a:t>products and may never become products. Not for sale. Not cleared or approved by the FDA for commercial availability.</a:t>
            </a:r>
          </a:p>
        </p:txBody>
      </p:sp>
      <p:sp>
        <p:nvSpPr>
          <p:cNvPr id="3" name="Text Box 18"/>
          <p:cNvSpPr txBox="1">
            <a:spLocks noChangeArrowheads="1"/>
          </p:cNvSpPr>
          <p:nvPr userDrawn="1"/>
        </p:nvSpPr>
        <p:spPr bwMode="auto">
          <a:xfrm>
            <a:off x="6688138" y="4980385"/>
            <a:ext cx="2455862" cy="1627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68561" tIns="34280" rIns="68561" bIns="34280">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r">
              <a:spcBef>
                <a:spcPct val="0"/>
              </a:spcBef>
              <a:buClrTx/>
              <a:buSzTx/>
              <a:buFontTx/>
              <a:buNone/>
              <a:defRPr/>
            </a:pPr>
            <a:fld id="{603C63D6-0982-CB4C-8103-98B723F1BB88}" type="slidenum">
              <a:rPr lang="en-US" sz="675" b="0" smtClean="0">
                <a:solidFill>
                  <a:srgbClr val="1E4191"/>
                </a:solidFill>
                <a:latin typeface="GE Inspira Pitch" charset="0"/>
              </a:rPr>
              <a:pPr algn="r">
                <a:spcBef>
                  <a:spcPct val="0"/>
                </a:spcBef>
                <a:buClrTx/>
                <a:buSzTx/>
                <a:buFontTx/>
                <a:buNone/>
                <a:defRPr/>
              </a:pPr>
              <a:t>‹#›</a:t>
            </a:fld>
            <a:r>
              <a:rPr lang="en-US" sz="675" b="0">
                <a:solidFill>
                  <a:srgbClr val="1E4191"/>
                </a:solidFill>
                <a:latin typeface="GE Inspira Pitch" charset="0"/>
              </a:rPr>
              <a:t> </a:t>
            </a:r>
          </a:p>
        </p:txBody>
      </p:sp>
      <p:pic>
        <p:nvPicPr>
          <p:cNvPr id="4" name="Picture 1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766073"/>
            <a:ext cx="1600200" cy="3774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07551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 y="-2381"/>
            <a:ext cx="7504113" cy="466725"/>
          </a:xfrm>
        </p:spPr>
        <p:txBody>
          <a:bodyPr/>
          <a:lstStyle>
            <a:lvl1pPr>
              <a:defRPr sz="2000">
                <a:solidFill>
                  <a:srgbClr val="002060"/>
                </a:solidFill>
              </a:defRPr>
            </a:lvl1pPr>
          </a:lstStyle>
          <a:p>
            <a:r>
              <a:rPr lang="en-US" dirty="0"/>
              <a:t>Click to edit Master title style</a:t>
            </a:r>
          </a:p>
        </p:txBody>
      </p:sp>
      <p:sp>
        <p:nvSpPr>
          <p:cNvPr id="3" name="Text Placeholder 2"/>
          <p:cNvSpPr>
            <a:spLocks noGrp="1"/>
          </p:cNvSpPr>
          <p:nvPr>
            <p:ph type="body" sz="half" idx="1"/>
          </p:nvPr>
        </p:nvSpPr>
        <p:spPr>
          <a:xfrm>
            <a:off x="381000" y="857250"/>
            <a:ext cx="4152900" cy="39540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857250"/>
            <a:ext cx="4152900" cy="39540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415284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3292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2"/>
        </a:solidFill>
        <a:effectLst/>
      </p:bgPr>
    </p:bg>
    <p:spTree>
      <p:nvGrpSpPr>
        <p:cNvPr id="1" name=""/>
        <p:cNvGrpSpPr/>
        <p:nvPr/>
      </p:nvGrpSpPr>
      <p:grpSpPr>
        <a:xfrm>
          <a:off x="0" y="0"/>
          <a:ext cx="0" cy="0"/>
          <a:chOff x="0" y="0"/>
          <a:chExt cx="0" cy="0"/>
        </a:xfrm>
      </p:grpSpPr>
      <p:sp>
        <p:nvSpPr>
          <p:cNvPr id="35" name="Title 34"/>
          <p:cNvSpPr>
            <a:spLocks noGrp="1"/>
          </p:cNvSpPr>
          <p:nvPr>
            <p:ph type="title" hasCustomPrompt="1"/>
          </p:nvPr>
        </p:nvSpPr>
        <p:spPr>
          <a:xfrm>
            <a:off x="457722" y="2121645"/>
            <a:ext cx="6595720" cy="507831"/>
          </a:xfrm>
        </p:spPr>
        <p:txBody>
          <a:bodyPr vert="horz" wrap="square" lIns="91440" tIns="45720" rIns="91440" bIns="45720" rtlCol="0" anchor="b">
            <a:spAutoFit/>
          </a:bodyPr>
          <a:lstStyle>
            <a:lvl1pPr>
              <a:lnSpc>
                <a:spcPct val="95000"/>
              </a:lnSpc>
              <a:defRPr kumimoji="0" lang="en-US" sz="3000" b="0" i="0" u="none" strike="noStrike" kern="1200" cap="none" spc="0" normalizeH="0" baseline="0" noProof="0" dirty="0">
                <a:ln>
                  <a:noFill/>
                </a:ln>
                <a:solidFill>
                  <a:schemeClr val="bg1"/>
                </a:solidFill>
                <a:effectLst/>
                <a:uLnTx/>
                <a:uFillTx/>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Title Slide Here</a:t>
            </a:r>
          </a:p>
        </p:txBody>
      </p:sp>
      <p:sp>
        <p:nvSpPr>
          <p:cNvPr id="38" name="Text Placeholder 2"/>
          <p:cNvSpPr>
            <a:spLocks noGrp="1"/>
          </p:cNvSpPr>
          <p:nvPr>
            <p:ph type="body" idx="1" hasCustomPrompt="1"/>
          </p:nvPr>
        </p:nvSpPr>
        <p:spPr>
          <a:xfrm>
            <a:off x="463814" y="2554942"/>
            <a:ext cx="6570016" cy="380873"/>
          </a:xfrm>
        </p:spPr>
        <p:txBody>
          <a:bodyPr anchor="t" anchorCtr="0">
            <a:noAutofit/>
          </a:bodyPr>
          <a:lstStyle>
            <a:lvl1pPr marL="0" indent="0" algn="l" defTabSz="914400" rtl="0" eaLnBrk="1" latinLnBrk="0" hangingPunct="1">
              <a:lnSpc>
                <a:spcPct val="90000"/>
              </a:lnSpc>
              <a:spcBef>
                <a:spcPts val="600"/>
              </a:spcBef>
              <a:buFont typeface="Arial" pitchFamily="34" charset="0"/>
              <a:buNone/>
              <a:defRPr sz="3000" i="1" spc="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a:t>Subtitle Title Here</a:t>
            </a:r>
          </a:p>
        </p:txBody>
      </p:sp>
      <p:sp>
        <p:nvSpPr>
          <p:cNvPr id="46" name="Date Placeholder 4"/>
          <p:cNvSpPr>
            <a:spLocks noGrp="1"/>
          </p:cNvSpPr>
          <p:nvPr>
            <p:ph type="dt" sz="half" idx="2"/>
          </p:nvPr>
        </p:nvSpPr>
        <p:spPr>
          <a:xfrm>
            <a:off x="545813" y="4534417"/>
            <a:ext cx="1925338" cy="178955"/>
          </a:xfrm>
          <a:prstGeom prst="rect">
            <a:avLst/>
          </a:prstGeom>
        </p:spPr>
        <p:txBody>
          <a:bodyPr vert="horz" wrap="square" lIns="0" tIns="0" rIns="0" bIns="0" rtlCol="0" anchor="b" anchorCtr="0"/>
          <a:lstStyle>
            <a:lvl1pPr algn="l">
              <a:defRPr sz="1000" i="0">
                <a:solidFill>
                  <a:schemeClr val="bg1"/>
                </a:solidFill>
                <a:latin typeface="Arial" pitchFamily="34" charset="0"/>
                <a:cs typeface="Arial" pitchFamily="34" charset="0"/>
              </a:defRPr>
            </a:lvl1pPr>
          </a:lstStyle>
          <a:p>
            <a:fld id="{87431B66-2D65-4398-A930-0D30EC9EE69D}" type="datetime1">
              <a:rPr lang="en-US" smtClean="0"/>
              <a:pPr/>
              <a:t>1/25/23</a:t>
            </a:fld>
            <a:endParaRPr lang="en-US" dirty="0"/>
          </a:p>
        </p:txBody>
      </p:sp>
      <p:sp>
        <p:nvSpPr>
          <p:cNvPr id="3" name="Text Placeholder 2"/>
          <p:cNvSpPr>
            <a:spLocks noGrp="1"/>
          </p:cNvSpPr>
          <p:nvPr>
            <p:ph type="body" sz="quarter" idx="10"/>
          </p:nvPr>
        </p:nvSpPr>
        <p:spPr>
          <a:xfrm>
            <a:off x="548283" y="3253984"/>
            <a:ext cx="6477000" cy="145256"/>
          </a:xfrm>
        </p:spPr>
        <p:txBody>
          <a:bodyPr vert="horz" wrap="square" lIns="0" tIns="0" rIns="0" bIns="0" rtlCol="0" anchor="t" anchorCtr="0"/>
          <a:lstStyle>
            <a:lvl1pPr marL="0" indent="0">
              <a:spcBef>
                <a:spcPts val="0"/>
              </a:spcBef>
              <a:buFontTx/>
              <a:buNone/>
              <a:defRPr lang="en-US" sz="1400" i="0" dirty="0" smtClean="0">
                <a:solidFill>
                  <a:schemeClr val="bg1"/>
                </a:solidFill>
                <a:cs typeface="Arial" pitchFamily="34" charset="0"/>
              </a:defRPr>
            </a:lvl1pPr>
            <a:lvl2pPr>
              <a:defRPr lang="en-US" sz="1800" dirty="0" smtClean="0">
                <a:latin typeface="+mn-lt"/>
              </a:defRPr>
            </a:lvl2pPr>
            <a:lvl3pPr>
              <a:defRPr lang="en-US" sz="1800" dirty="0" smtClean="0">
                <a:latin typeface="+mn-lt"/>
              </a:defRPr>
            </a:lvl3pPr>
            <a:lvl4pPr>
              <a:defRPr lang="en-US" sz="1800" dirty="0" smtClean="0">
                <a:latin typeface="+mn-lt"/>
              </a:defRPr>
            </a:lvl4pPr>
            <a:lvl5pPr>
              <a:defRPr lang="en-US" sz="1800" dirty="0">
                <a:latin typeface="+mn-lt"/>
              </a:defRPr>
            </a:lvl5pPr>
          </a:lstStyle>
          <a:p>
            <a:pPr marL="0" lvl="0"/>
            <a:r>
              <a:rPr lang="en-US" dirty="0"/>
              <a:t>Click to edit Master text styles</a:t>
            </a:r>
          </a:p>
        </p:txBody>
      </p:sp>
      <p:pic>
        <p:nvPicPr>
          <p:cNvPr id="9" name="Picture 8" descr="UCSF_sig_white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043" y="542472"/>
            <a:ext cx="1049132" cy="682171"/>
          </a:xfrm>
          <a:prstGeom prst="rect">
            <a:avLst/>
          </a:prstGeom>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Internal Co-branding Title">
    <p:bg>
      <p:bgPr>
        <a:solidFill>
          <a:schemeClr val="tx2"/>
        </a:solidFill>
        <a:effectLst/>
      </p:bgPr>
    </p:bg>
    <p:spTree>
      <p:nvGrpSpPr>
        <p:cNvPr id="1" name=""/>
        <p:cNvGrpSpPr/>
        <p:nvPr/>
      </p:nvGrpSpPr>
      <p:grpSpPr>
        <a:xfrm>
          <a:off x="0" y="0"/>
          <a:ext cx="0" cy="0"/>
          <a:chOff x="0" y="0"/>
          <a:chExt cx="0" cy="0"/>
        </a:xfrm>
      </p:grpSpPr>
      <p:sp>
        <p:nvSpPr>
          <p:cNvPr id="35" name="Title 34"/>
          <p:cNvSpPr>
            <a:spLocks noGrp="1"/>
          </p:cNvSpPr>
          <p:nvPr>
            <p:ph type="title" hasCustomPrompt="1"/>
          </p:nvPr>
        </p:nvSpPr>
        <p:spPr>
          <a:xfrm>
            <a:off x="457722" y="2121645"/>
            <a:ext cx="6595720" cy="507831"/>
          </a:xfrm>
        </p:spPr>
        <p:txBody>
          <a:bodyPr vert="horz" wrap="square" lIns="91440" tIns="45720" rIns="91440" bIns="45720" rtlCol="0" anchor="b">
            <a:spAutoFit/>
          </a:bodyPr>
          <a:lstStyle>
            <a:lvl1pPr>
              <a:lnSpc>
                <a:spcPct val="95000"/>
              </a:lnSpc>
              <a:defRPr kumimoji="0" lang="en-US" sz="3000" b="0" i="0" u="none" strike="noStrike" kern="1200" cap="none" spc="0" normalizeH="0" baseline="0" noProof="0" dirty="0">
                <a:ln>
                  <a:noFill/>
                </a:ln>
                <a:solidFill>
                  <a:schemeClr val="bg1"/>
                </a:solidFill>
                <a:effectLst/>
                <a:uLnTx/>
                <a:uFillTx/>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Title Slide Here</a:t>
            </a:r>
          </a:p>
        </p:txBody>
      </p:sp>
      <p:sp>
        <p:nvSpPr>
          <p:cNvPr id="38" name="Text Placeholder 2"/>
          <p:cNvSpPr>
            <a:spLocks noGrp="1"/>
          </p:cNvSpPr>
          <p:nvPr>
            <p:ph type="body" idx="1" hasCustomPrompt="1"/>
          </p:nvPr>
        </p:nvSpPr>
        <p:spPr>
          <a:xfrm>
            <a:off x="463814" y="2554942"/>
            <a:ext cx="6570016" cy="380873"/>
          </a:xfrm>
        </p:spPr>
        <p:txBody>
          <a:bodyPr anchor="t" anchorCtr="0">
            <a:noAutofit/>
          </a:bodyPr>
          <a:lstStyle>
            <a:lvl1pPr marL="0" indent="0" algn="l" defTabSz="914400" rtl="0" eaLnBrk="1" latinLnBrk="0" hangingPunct="1">
              <a:lnSpc>
                <a:spcPct val="90000"/>
              </a:lnSpc>
              <a:spcBef>
                <a:spcPts val="600"/>
              </a:spcBef>
              <a:buFont typeface="Arial" pitchFamily="34" charset="0"/>
              <a:buNone/>
              <a:defRPr sz="3000" i="1" spc="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a:t>Subtitle Title Here</a:t>
            </a:r>
          </a:p>
        </p:txBody>
      </p:sp>
      <p:sp>
        <p:nvSpPr>
          <p:cNvPr id="46" name="Date Placeholder 4"/>
          <p:cNvSpPr>
            <a:spLocks noGrp="1"/>
          </p:cNvSpPr>
          <p:nvPr>
            <p:ph type="dt" sz="half" idx="2"/>
          </p:nvPr>
        </p:nvSpPr>
        <p:spPr>
          <a:xfrm>
            <a:off x="545813" y="4534417"/>
            <a:ext cx="1925338" cy="178955"/>
          </a:xfrm>
          <a:prstGeom prst="rect">
            <a:avLst/>
          </a:prstGeom>
        </p:spPr>
        <p:txBody>
          <a:bodyPr vert="horz" wrap="square" lIns="0" tIns="0" rIns="0" bIns="0" rtlCol="0" anchor="b" anchorCtr="0"/>
          <a:lstStyle>
            <a:lvl1pPr algn="l">
              <a:defRPr sz="1000" i="0">
                <a:solidFill>
                  <a:schemeClr val="bg1"/>
                </a:solidFill>
                <a:latin typeface="Arial" pitchFamily="34" charset="0"/>
                <a:cs typeface="Arial" pitchFamily="34" charset="0"/>
              </a:defRPr>
            </a:lvl1pPr>
          </a:lstStyle>
          <a:p>
            <a:fld id="{87431B66-2D65-4398-A930-0D30EC9EE69D}" type="datetime1">
              <a:rPr lang="en-US" smtClean="0"/>
              <a:pPr/>
              <a:t>1/25/23</a:t>
            </a:fld>
            <a:endParaRPr lang="en-US" dirty="0"/>
          </a:p>
        </p:txBody>
      </p:sp>
      <p:sp>
        <p:nvSpPr>
          <p:cNvPr id="3" name="Text Placeholder 2"/>
          <p:cNvSpPr>
            <a:spLocks noGrp="1"/>
          </p:cNvSpPr>
          <p:nvPr>
            <p:ph type="body" sz="quarter" idx="10"/>
          </p:nvPr>
        </p:nvSpPr>
        <p:spPr>
          <a:xfrm>
            <a:off x="548283" y="3253984"/>
            <a:ext cx="6477000" cy="145256"/>
          </a:xfrm>
        </p:spPr>
        <p:txBody>
          <a:bodyPr vert="horz" wrap="square" lIns="0" tIns="0" rIns="0" bIns="0" rtlCol="0" anchor="t" anchorCtr="0"/>
          <a:lstStyle>
            <a:lvl1pPr marL="0" indent="0">
              <a:spcBef>
                <a:spcPts val="0"/>
              </a:spcBef>
              <a:buFontTx/>
              <a:buNone/>
              <a:defRPr lang="en-US" sz="1400" i="0" dirty="0" smtClean="0">
                <a:solidFill>
                  <a:schemeClr val="bg1"/>
                </a:solidFill>
                <a:cs typeface="Arial" pitchFamily="34" charset="0"/>
              </a:defRPr>
            </a:lvl1pPr>
            <a:lvl2pPr>
              <a:defRPr lang="en-US" sz="1800" dirty="0" smtClean="0">
                <a:latin typeface="+mn-lt"/>
              </a:defRPr>
            </a:lvl2pPr>
            <a:lvl3pPr>
              <a:defRPr lang="en-US" sz="1800" dirty="0" smtClean="0">
                <a:latin typeface="+mn-lt"/>
              </a:defRPr>
            </a:lvl3pPr>
            <a:lvl4pPr>
              <a:defRPr lang="en-US" sz="1800" dirty="0" smtClean="0">
                <a:latin typeface="+mn-lt"/>
              </a:defRPr>
            </a:lvl4pPr>
            <a:lvl5pPr>
              <a:defRPr lang="en-US" sz="1800" dirty="0">
                <a:latin typeface="+mn-lt"/>
              </a:defRPr>
            </a:lvl5pPr>
          </a:lstStyle>
          <a:p>
            <a:pPr marL="0" lvl="0"/>
            <a:r>
              <a:rPr lang="en-US" dirty="0"/>
              <a:t>Click to edit Master text styles</a:t>
            </a:r>
          </a:p>
        </p:txBody>
      </p:sp>
      <p:sp>
        <p:nvSpPr>
          <p:cNvPr id="7" name="TextBox 6"/>
          <p:cNvSpPr txBox="1"/>
          <p:nvPr userDrawn="1"/>
        </p:nvSpPr>
        <p:spPr bwMode="auto">
          <a:xfrm>
            <a:off x="5478435" y="567458"/>
            <a:ext cx="1295392" cy="369332"/>
          </a:xfrm>
          <a:prstGeom prst="rect">
            <a:avLst/>
          </a:prstGeom>
          <a:noFill/>
          <a:ln w="19050" algn="ctr">
            <a:noFill/>
            <a:miter lim="800000"/>
            <a:headEnd/>
            <a:tailEnd/>
          </a:ln>
        </p:spPr>
        <p:txBody>
          <a:bodyPr wrap="square" lIns="0" tIns="0" rIns="0" bIns="0" rtlCol="0">
            <a:spAutoFit/>
          </a:bodyPr>
          <a:lstStyle/>
          <a:p>
            <a:r>
              <a:rPr lang="en-US" sz="800" dirty="0">
                <a:solidFill>
                  <a:schemeClr val="bg1"/>
                </a:solidFill>
                <a:latin typeface="+mj-lt"/>
              </a:rPr>
              <a:t>UCSF Helen Diller Family</a:t>
            </a:r>
          </a:p>
          <a:p>
            <a:r>
              <a:rPr lang="en-US" sz="800" dirty="0">
                <a:solidFill>
                  <a:schemeClr val="bg1"/>
                </a:solidFill>
                <a:latin typeface="+mj-lt"/>
              </a:rPr>
              <a:t>Comprehensive </a:t>
            </a:r>
            <a:br>
              <a:rPr lang="en-US" sz="800" dirty="0">
                <a:solidFill>
                  <a:schemeClr val="bg1"/>
                </a:solidFill>
                <a:latin typeface="+mj-lt"/>
              </a:rPr>
            </a:br>
            <a:r>
              <a:rPr lang="en-US" sz="800" dirty="0">
                <a:solidFill>
                  <a:schemeClr val="bg1"/>
                </a:solidFill>
                <a:latin typeface="+mj-lt"/>
              </a:rPr>
              <a:t>Cancer Center</a:t>
            </a:r>
          </a:p>
        </p:txBody>
      </p:sp>
      <p:cxnSp>
        <p:nvCxnSpPr>
          <p:cNvPr id="9" name="Straight Connector 8"/>
          <p:cNvCxnSpPr/>
          <p:nvPr userDrawn="1"/>
        </p:nvCxnSpPr>
        <p:spPr>
          <a:xfrm>
            <a:off x="6763522" y="551128"/>
            <a:ext cx="0" cy="349758"/>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bwMode="auto">
          <a:xfrm>
            <a:off x="6901816" y="567458"/>
            <a:ext cx="755433" cy="246221"/>
          </a:xfrm>
          <a:prstGeom prst="rect">
            <a:avLst/>
          </a:prstGeom>
          <a:noFill/>
          <a:ln w="19050" algn="ctr">
            <a:noFill/>
            <a:miter lim="800000"/>
            <a:headEnd/>
            <a:tailEnd/>
          </a:ln>
        </p:spPr>
        <p:txBody>
          <a:bodyPr wrap="square" lIns="0" tIns="0" rIns="0" bIns="0" rtlCol="0">
            <a:spAutoFit/>
          </a:bodyPr>
          <a:lstStyle/>
          <a:p>
            <a:r>
              <a:rPr lang="en-US" sz="800" dirty="0">
                <a:solidFill>
                  <a:schemeClr val="bg1"/>
                </a:solidFill>
                <a:latin typeface="+mj-lt"/>
              </a:rPr>
              <a:t>UCSF School</a:t>
            </a:r>
            <a:br>
              <a:rPr lang="en-US" sz="800" dirty="0">
                <a:solidFill>
                  <a:schemeClr val="bg1"/>
                </a:solidFill>
                <a:latin typeface="+mj-lt"/>
              </a:rPr>
            </a:br>
            <a:r>
              <a:rPr lang="en-US" sz="800" dirty="0">
                <a:solidFill>
                  <a:schemeClr val="bg1"/>
                </a:solidFill>
                <a:latin typeface="+mj-lt"/>
              </a:rPr>
              <a:t>of Medicine</a:t>
            </a:r>
          </a:p>
        </p:txBody>
      </p:sp>
      <p:cxnSp>
        <p:nvCxnSpPr>
          <p:cNvPr id="11" name="Straight Connector 10"/>
          <p:cNvCxnSpPr/>
          <p:nvPr userDrawn="1"/>
        </p:nvCxnSpPr>
        <p:spPr>
          <a:xfrm>
            <a:off x="7657249" y="551128"/>
            <a:ext cx="0" cy="349758"/>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bwMode="auto">
          <a:xfrm>
            <a:off x="7802881" y="567458"/>
            <a:ext cx="975995" cy="246221"/>
          </a:xfrm>
          <a:prstGeom prst="rect">
            <a:avLst/>
          </a:prstGeom>
          <a:noFill/>
          <a:ln w="19050" algn="ctr">
            <a:noFill/>
            <a:miter lim="800000"/>
            <a:headEnd/>
            <a:tailEnd/>
          </a:ln>
        </p:spPr>
        <p:txBody>
          <a:bodyPr wrap="square" lIns="0" tIns="0" rIns="0" bIns="0" rtlCol="0">
            <a:spAutoFit/>
          </a:bodyPr>
          <a:lstStyle/>
          <a:p>
            <a:r>
              <a:rPr lang="en-US" sz="800" dirty="0">
                <a:solidFill>
                  <a:schemeClr val="bg1"/>
                </a:solidFill>
                <a:latin typeface="+mj-lt"/>
              </a:rPr>
              <a:t>AIDS Research</a:t>
            </a:r>
            <a:r>
              <a:rPr lang="en-US" sz="800" baseline="0" dirty="0">
                <a:solidFill>
                  <a:schemeClr val="bg1"/>
                </a:solidFill>
                <a:latin typeface="+mj-lt"/>
              </a:rPr>
              <a:t> Institute at UCSF</a:t>
            </a:r>
            <a:endParaRPr lang="en-US" sz="800" dirty="0">
              <a:solidFill>
                <a:schemeClr val="bg1"/>
              </a:solidFill>
              <a:latin typeface="+mj-lt"/>
            </a:endParaRPr>
          </a:p>
        </p:txBody>
      </p:sp>
      <p:pic>
        <p:nvPicPr>
          <p:cNvPr id="14" name="Picture 13" descr="UCSF_sig_white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043" y="542472"/>
            <a:ext cx="1049132" cy="682171"/>
          </a:xfrm>
          <a:prstGeom prst="rect">
            <a:avLst/>
          </a:prstGeom>
        </p:spPr>
      </p:pic>
    </p:spTree>
    <p:extLst>
      <p:ext uri="{BB962C8B-B14F-4D97-AF65-F5344CB8AC3E}">
        <p14:creationId xmlns:p14="http://schemas.microsoft.com/office/powerpoint/2010/main" val="192788333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1">
    <p:bg bwMode="ltGray">
      <p:bgPr>
        <a:solidFill>
          <a:schemeClr val="tx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0" y="0"/>
            <a:ext cx="9144000" cy="5143500"/>
          </a:xfrm>
          <a:prstGeom prst="rect">
            <a:avLst/>
          </a:prstGeom>
        </p:spPr>
      </p:pic>
      <p:sp>
        <p:nvSpPr>
          <p:cNvPr id="6" name="Rectangle 5"/>
          <p:cNvSpPr/>
          <p:nvPr userDrawn="1"/>
        </p:nvSpPr>
        <p:spPr bwMode="invGray">
          <a:xfrm>
            <a:off x="287487" y="275035"/>
            <a:ext cx="6205388" cy="3864769"/>
          </a:xfrm>
          <a:prstGeom prst="rect">
            <a:avLst/>
          </a:prstGeom>
          <a:solidFill>
            <a:schemeClr val="tx1"/>
          </a:solidFill>
          <a:ln w="19050" algn="ctr">
            <a:noFill/>
            <a:miter lim="800000"/>
            <a:headEnd/>
            <a:tailEnd/>
          </a:ln>
        </p:spPr>
        <p:txBody>
          <a:bodyPr wrap="none" rtlCol="0" anchor="ctr"/>
          <a:lstStyle/>
          <a:p>
            <a:pPr algn="ctr">
              <a:lnSpc>
                <a:spcPct val="90000"/>
              </a:lnSpc>
            </a:pPr>
            <a:endParaRPr lang="en-US" sz="1600" b="1" dirty="0" err="1">
              <a:solidFill>
                <a:schemeClr val="bg1"/>
              </a:solidFill>
              <a:latin typeface="+mj-lt"/>
            </a:endParaRPr>
          </a:p>
        </p:txBody>
      </p:sp>
      <p:sp>
        <p:nvSpPr>
          <p:cNvPr id="35" name="Title 34"/>
          <p:cNvSpPr>
            <a:spLocks noGrp="1"/>
          </p:cNvSpPr>
          <p:nvPr>
            <p:ph type="title" hasCustomPrompt="1"/>
          </p:nvPr>
        </p:nvSpPr>
        <p:spPr>
          <a:xfrm>
            <a:off x="460085" y="1790698"/>
            <a:ext cx="6032790" cy="507831"/>
          </a:xfrm>
        </p:spPr>
        <p:txBody>
          <a:bodyPr vert="horz" wrap="square" lIns="91440" tIns="45720" rIns="91440" bIns="45720" rtlCol="0" anchor="b">
            <a:spAutoFit/>
          </a:bodyPr>
          <a:lstStyle>
            <a:lvl1pPr>
              <a:lnSpc>
                <a:spcPct val="95000"/>
              </a:lnSpc>
              <a:defRPr kumimoji="0" lang="en-US" sz="3000" b="0" i="0" u="none" strike="noStrike" kern="1200" cap="none" spc="0" normalizeH="0" baseline="0" noProof="0" dirty="0">
                <a:ln>
                  <a:noFill/>
                </a:ln>
                <a:solidFill>
                  <a:schemeClr val="bg1"/>
                </a:solidFill>
                <a:effectLst/>
                <a:uLnTx/>
                <a:uFillTx/>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Title Slide Here</a:t>
            </a:r>
          </a:p>
        </p:txBody>
      </p:sp>
      <p:sp>
        <p:nvSpPr>
          <p:cNvPr id="38" name="Text Placeholder 2"/>
          <p:cNvSpPr>
            <a:spLocks noGrp="1"/>
          </p:cNvSpPr>
          <p:nvPr>
            <p:ph type="body" idx="1" hasCustomPrompt="1"/>
          </p:nvPr>
        </p:nvSpPr>
        <p:spPr>
          <a:xfrm>
            <a:off x="466178" y="2216645"/>
            <a:ext cx="6026698" cy="380873"/>
          </a:xfrm>
        </p:spPr>
        <p:txBody>
          <a:bodyPr anchor="t" anchorCtr="0">
            <a:noAutofit/>
          </a:bodyPr>
          <a:lstStyle>
            <a:lvl1pPr marL="0" indent="0" algn="l" defTabSz="914400" rtl="0" eaLnBrk="1" latinLnBrk="0" hangingPunct="1">
              <a:lnSpc>
                <a:spcPct val="90000"/>
              </a:lnSpc>
              <a:spcBef>
                <a:spcPts val="600"/>
              </a:spcBef>
              <a:buFont typeface="Arial" pitchFamily="34" charset="0"/>
              <a:buNone/>
              <a:defRPr sz="3000" i="1" spc="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a:t>Subtitle Title Here</a:t>
            </a:r>
          </a:p>
        </p:txBody>
      </p:sp>
      <p:sp>
        <p:nvSpPr>
          <p:cNvPr id="46" name="Date Placeholder 4"/>
          <p:cNvSpPr>
            <a:spLocks noGrp="1"/>
          </p:cNvSpPr>
          <p:nvPr>
            <p:ph type="dt" sz="half" idx="2"/>
          </p:nvPr>
        </p:nvSpPr>
        <p:spPr>
          <a:xfrm>
            <a:off x="549786" y="3680815"/>
            <a:ext cx="1925338" cy="178955"/>
          </a:xfrm>
          <a:prstGeom prst="rect">
            <a:avLst/>
          </a:prstGeom>
        </p:spPr>
        <p:txBody>
          <a:bodyPr vert="horz" wrap="square" lIns="0" tIns="0" rIns="0" bIns="0" rtlCol="0" anchor="b" anchorCtr="0"/>
          <a:lstStyle>
            <a:lvl1pPr algn="l">
              <a:defRPr sz="1000" i="0">
                <a:solidFill>
                  <a:schemeClr val="bg1"/>
                </a:solidFill>
                <a:latin typeface="Arial" pitchFamily="34" charset="0"/>
                <a:cs typeface="Arial" pitchFamily="34" charset="0"/>
              </a:defRPr>
            </a:lvl1pPr>
          </a:lstStyle>
          <a:p>
            <a:fld id="{7CA65D26-67D5-4CD2-90EC-E629659F24B3}" type="datetime1">
              <a:rPr lang="en-US" smtClean="0"/>
              <a:pPr/>
              <a:t>1/25/23</a:t>
            </a:fld>
            <a:endParaRPr lang="en-US" dirty="0"/>
          </a:p>
        </p:txBody>
      </p:sp>
      <p:sp>
        <p:nvSpPr>
          <p:cNvPr id="3" name="Text Placeholder 2"/>
          <p:cNvSpPr>
            <a:spLocks noGrp="1"/>
          </p:cNvSpPr>
          <p:nvPr>
            <p:ph type="body" sz="quarter" idx="10"/>
          </p:nvPr>
        </p:nvSpPr>
        <p:spPr>
          <a:xfrm>
            <a:off x="548179" y="3072725"/>
            <a:ext cx="5944696" cy="273844"/>
          </a:xfrm>
        </p:spPr>
        <p:txBody>
          <a:bodyPr vert="horz" wrap="square" lIns="0" tIns="0" rIns="0" bIns="0" rtlCol="0" anchor="t" anchorCtr="0"/>
          <a:lstStyle>
            <a:lvl1pPr marL="0" indent="0">
              <a:spcBef>
                <a:spcPts val="0"/>
              </a:spcBef>
              <a:buNone/>
              <a:defRPr lang="en-US" sz="1400" i="0" dirty="0" smtClean="0">
                <a:solidFill>
                  <a:schemeClr val="bg1"/>
                </a:solidFill>
                <a:cs typeface="Arial" pitchFamily="34" charset="0"/>
              </a:defRPr>
            </a:lvl1pPr>
            <a:lvl2pPr>
              <a:defRPr lang="en-US" sz="1800" dirty="0" smtClean="0">
                <a:latin typeface="+mn-lt"/>
              </a:defRPr>
            </a:lvl2pPr>
            <a:lvl3pPr>
              <a:defRPr lang="en-US" sz="1800" dirty="0" smtClean="0">
                <a:latin typeface="+mn-lt"/>
              </a:defRPr>
            </a:lvl3pPr>
            <a:lvl4pPr>
              <a:defRPr lang="en-US" sz="1800" dirty="0" smtClean="0">
                <a:latin typeface="+mn-lt"/>
              </a:defRPr>
            </a:lvl4pPr>
            <a:lvl5pPr>
              <a:defRPr lang="en-US" sz="1800" dirty="0">
                <a:latin typeface="+mn-lt"/>
              </a:defRPr>
            </a:lvl5pPr>
          </a:lstStyle>
          <a:p>
            <a:pPr marL="0" lvl="0"/>
            <a:r>
              <a:rPr lang="en-US" dirty="0"/>
              <a:t>Click to edit Master text styles</a:t>
            </a:r>
          </a:p>
        </p:txBody>
      </p:sp>
      <p:pic>
        <p:nvPicPr>
          <p:cNvPr id="13" name="Picture 12" descr="UCSF_sig_whit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5191" y="546708"/>
            <a:ext cx="799867" cy="520092"/>
          </a:xfrm>
          <a:prstGeom prst="rect">
            <a:avLst/>
          </a:prstGeom>
        </p:spPr>
      </p:pic>
    </p:spTree>
    <p:extLst>
      <p:ext uri="{BB962C8B-B14F-4D97-AF65-F5344CB8AC3E}">
        <p14:creationId xmlns:p14="http://schemas.microsoft.com/office/powerpoint/2010/main" val="199384890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Internal Cobranding with Image">
    <p:bg bwMode="ltGray">
      <p:bgPr>
        <a:solidFill>
          <a:schemeClr val="tx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0" y="0"/>
            <a:ext cx="9144000" cy="5143500"/>
          </a:xfrm>
          <a:prstGeom prst="rect">
            <a:avLst/>
          </a:prstGeom>
        </p:spPr>
      </p:pic>
      <p:sp>
        <p:nvSpPr>
          <p:cNvPr id="6" name="Rectangle 5"/>
          <p:cNvSpPr/>
          <p:nvPr userDrawn="1"/>
        </p:nvSpPr>
        <p:spPr bwMode="invGray">
          <a:xfrm>
            <a:off x="287487" y="275035"/>
            <a:ext cx="6205388" cy="3864769"/>
          </a:xfrm>
          <a:prstGeom prst="rect">
            <a:avLst/>
          </a:prstGeom>
          <a:solidFill>
            <a:schemeClr val="tx1"/>
          </a:solidFill>
          <a:ln w="19050" algn="ctr">
            <a:noFill/>
            <a:miter lim="800000"/>
            <a:headEnd/>
            <a:tailEnd/>
          </a:ln>
        </p:spPr>
        <p:txBody>
          <a:bodyPr wrap="none" rtlCol="0" anchor="ctr"/>
          <a:lstStyle/>
          <a:p>
            <a:pPr algn="ctr">
              <a:lnSpc>
                <a:spcPct val="90000"/>
              </a:lnSpc>
            </a:pPr>
            <a:endParaRPr lang="en-US" sz="1600" b="1" dirty="0" err="1">
              <a:solidFill>
                <a:schemeClr val="bg1"/>
              </a:solidFill>
              <a:latin typeface="+mj-lt"/>
            </a:endParaRPr>
          </a:p>
        </p:txBody>
      </p:sp>
      <p:sp>
        <p:nvSpPr>
          <p:cNvPr id="35" name="Title 34"/>
          <p:cNvSpPr>
            <a:spLocks noGrp="1"/>
          </p:cNvSpPr>
          <p:nvPr>
            <p:ph type="title" hasCustomPrompt="1"/>
          </p:nvPr>
        </p:nvSpPr>
        <p:spPr>
          <a:xfrm>
            <a:off x="460085" y="1790698"/>
            <a:ext cx="6032790" cy="507831"/>
          </a:xfrm>
        </p:spPr>
        <p:txBody>
          <a:bodyPr vert="horz" wrap="square" lIns="91440" tIns="45720" rIns="91440" bIns="45720" rtlCol="0" anchor="b">
            <a:spAutoFit/>
          </a:bodyPr>
          <a:lstStyle>
            <a:lvl1pPr>
              <a:lnSpc>
                <a:spcPct val="95000"/>
              </a:lnSpc>
              <a:defRPr kumimoji="0" lang="en-US" sz="3000" b="0" i="0" u="none" strike="noStrike" kern="1200" cap="none" spc="0" normalizeH="0" baseline="0" noProof="0" dirty="0">
                <a:ln>
                  <a:noFill/>
                </a:ln>
                <a:solidFill>
                  <a:schemeClr val="bg1"/>
                </a:solidFill>
                <a:effectLst/>
                <a:uLnTx/>
                <a:uFillTx/>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Title Slide Here</a:t>
            </a:r>
          </a:p>
        </p:txBody>
      </p:sp>
      <p:sp>
        <p:nvSpPr>
          <p:cNvPr id="38" name="Text Placeholder 2"/>
          <p:cNvSpPr>
            <a:spLocks noGrp="1"/>
          </p:cNvSpPr>
          <p:nvPr>
            <p:ph type="body" idx="1" hasCustomPrompt="1"/>
          </p:nvPr>
        </p:nvSpPr>
        <p:spPr>
          <a:xfrm>
            <a:off x="466178" y="2216645"/>
            <a:ext cx="6026698" cy="380873"/>
          </a:xfrm>
        </p:spPr>
        <p:txBody>
          <a:bodyPr anchor="t" anchorCtr="0">
            <a:noAutofit/>
          </a:bodyPr>
          <a:lstStyle>
            <a:lvl1pPr marL="0" indent="0" algn="l" defTabSz="914400" rtl="0" eaLnBrk="1" latinLnBrk="0" hangingPunct="1">
              <a:lnSpc>
                <a:spcPct val="90000"/>
              </a:lnSpc>
              <a:spcBef>
                <a:spcPts val="600"/>
              </a:spcBef>
              <a:buFont typeface="Arial" pitchFamily="34" charset="0"/>
              <a:buNone/>
              <a:defRPr sz="3000" i="1" spc="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a:t>Subtitle Title Here</a:t>
            </a:r>
          </a:p>
        </p:txBody>
      </p:sp>
      <p:sp>
        <p:nvSpPr>
          <p:cNvPr id="46" name="Date Placeholder 4"/>
          <p:cNvSpPr>
            <a:spLocks noGrp="1"/>
          </p:cNvSpPr>
          <p:nvPr>
            <p:ph type="dt" sz="half" idx="2"/>
          </p:nvPr>
        </p:nvSpPr>
        <p:spPr>
          <a:xfrm>
            <a:off x="549786" y="3680815"/>
            <a:ext cx="1925338" cy="178955"/>
          </a:xfrm>
          <a:prstGeom prst="rect">
            <a:avLst/>
          </a:prstGeom>
        </p:spPr>
        <p:txBody>
          <a:bodyPr vert="horz" wrap="square" lIns="0" tIns="0" rIns="0" bIns="0" rtlCol="0" anchor="b" anchorCtr="0"/>
          <a:lstStyle>
            <a:lvl1pPr algn="l">
              <a:defRPr sz="1000" i="0">
                <a:solidFill>
                  <a:schemeClr val="bg1"/>
                </a:solidFill>
                <a:latin typeface="Arial" pitchFamily="34" charset="0"/>
                <a:cs typeface="Arial" pitchFamily="34" charset="0"/>
              </a:defRPr>
            </a:lvl1pPr>
          </a:lstStyle>
          <a:p>
            <a:fld id="{7CA65D26-67D5-4CD2-90EC-E629659F24B3}" type="datetime1">
              <a:rPr lang="en-US" smtClean="0"/>
              <a:pPr/>
              <a:t>1/25/23</a:t>
            </a:fld>
            <a:endParaRPr lang="en-US" dirty="0"/>
          </a:p>
        </p:txBody>
      </p:sp>
      <p:sp>
        <p:nvSpPr>
          <p:cNvPr id="3" name="Text Placeholder 2"/>
          <p:cNvSpPr>
            <a:spLocks noGrp="1"/>
          </p:cNvSpPr>
          <p:nvPr>
            <p:ph type="body" sz="quarter" idx="10"/>
          </p:nvPr>
        </p:nvSpPr>
        <p:spPr>
          <a:xfrm>
            <a:off x="548179" y="3072725"/>
            <a:ext cx="5944696" cy="273844"/>
          </a:xfrm>
        </p:spPr>
        <p:txBody>
          <a:bodyPr vert="horz" wrap="square" lIns="0" tIns="0" rIns="0" bIns="0" rtlCol="0" anchor="t" anchorCtr="0"/>
          <a:lstStyle>
            <a:lvl1pPr marL="0" indent="0">
              <a:spcBef>
                <a:spcPts val="0"/>
              </a:spcBef>
              <a:buNone/>
              <a:defRPr lang="en-US" sz="1400" i="0" dirty="0" smtClean="0">
                <a:solidFill>
                  <a:schemeClr val="bg1"/>
                </a:solidFill>
                <a:cs typeface="Arial" pitchFamily="34" charset="0"/>
              </a:defRPr>
            </a:lvl1pPr>
            <a:lvl2pPr>
              <a:defRPr lang="en-US" sz="1800" dirty="0" smtClean="0">
                <a:latin typeface="+mn-lt"/>
              </a:defRPr>
            </a:lvl2pPr>
            <a:lvl3pPr>
              <a:defRPr lang="en-US" sz="1800" dirty="0" smtClean="0">
                <a:latin typeface="+mn-lt"/>
              </a:defRPr>
            </a:lvl3pPr>
            <a:lvl4pPr>
              <a:defRPr lang="en-US" sz="1800" dirty="0" smtClean="0">
                <a:latin typeface="+mn-lt"/>
              </a:defRPr>
            </a:lvl4pPr>
            <a:lvl5pPr>
              <a:defRPr lang="en-US" sz="1800" dirty="0">
                <a:latin typeface="+mn-lt"/>
              </a:defRPr>
            </a:lvl5pPr>
          </a:lstStyle>
          <a:p>
            <a:pPr marL="0" lvl="0"/>
            <a:r>
              <a:rPr lang="en-US" dirty="0"/>
              <a:t>Click to edit Master text styles</a:t>
            </a:r>
          </a:p>
        </p:txBody>
      </p:sp>
      <p:sp>
        <p:nvSpPr>
          <p:cNvPr id="9" name="TextBox 8"/>
          <p:cNvSpPr txBox="1"/>
          <p:nvPr userDrawn="1"/>
        </p:nvSpPr>
        <p:spPr bwMode="auto">
          <a:xfrm>
            <a:off x="3274334" y="567458"/>
            <a:ext cx="1295392" cy="369332"/>
          </a:xfrm>
          <a:prstGeom prst="rect">
            <a:avLst/>
          </a:prstGeom>
          <a:noFill/>
          <a:ln w="19050" algn="ctr">
            <a:noFill/>
            <a:miter lim="800000"/>
            <a:headEnd/>
            <a:tailEnd/>
          </a:ln>
        </p:spPr>
        <p:txBody>
          <a:bodyPr wrap="square" lIns="0" tIns="0" rIns="0" bIns="0" rtlCol="0">
            <a:spAutoFit/>
          </a:bodyPr>
          <a:lstStyle/>
          <a:p>
            <a:r>
              <a:rPr lang="en-US" sz="800" dirty="0">
                <a:solidFill>
                  <a:schemeClr val="bg1"/>
                </a:solidFill>
                <a:latin typeface="+mj-lt"/>
              </a:rPr>
              <a:t>UCSF Helen Diller Family</a:t>
            </a:r>
          </a:p>
          <a:p>
            <a:r>
              <a:rPr lang="en-US" sz="800" dirty="0">
                <a:solidFill>
                  <a:schemeClr val="bg1"/>
                </a:solidFill>
                <a:latin typeface="+mj-lt"/>
              </a:rPr>
              <a:t>Comprehensive </a:t>
            </a:r>
            <a:br>
              <a:rPr lang="en-US" sz="800" dirty="0">
                <a:solidFill>
                  <a:schemeClr val="bg1"/>
                </a:solidFill>
                <a:latin typeface="+mj-lt"/>
              </a:rPr>
            </a:br>
            <a:r>
              <a:rPr lang="en-US" sz="800" dirty="0">
                <a:solidFill>
                  <a:schemeClr val="bg1"/>
                </a:solidFill>
                <a:latin typeface="+mj-lt"/>
              </a:rPr>
              <a:t>Cancer Center</a:t>
            </a:r>
          </a:p>
        </p:txBody>
      </p:sp>
      <p:cxnSp>
        <p:nvCxnSpPr>
          <p:cNvPr id="10" name="Straight Connector 9"/>
          <p:cNvCxnSpPr/>
          <p:nvPr userDrawn="1"/>
        </p:nvCxnSpPr>
        <p:spPr>
          <a:xfrm>
            <a:off x="4559421" y="551128"/>
            <a:ext cx="0" cy="349758"/>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bwMode="auto">
          <a:xfrm>
            <a:off x="4697715" y="567458"/>
            <a:ext cx="755433" cy="246221"/>
          </a:xfrm>
          <a:prstGeom prst="rect">
            <a:avLst/>
          </a:prstGeom>
          <a:noFill/>
          <a:ln w="19050" algn="ctr">
            <a:noFill/>
            <a:miter lim="800000"/>
            <a:headEnd/>
            <a:tailEnd/>
          </a:ln>
        </p:spPr>
        <p:txBody>
          <a:bodyPr wrap="square" lIns="0" tIns="0" rIns="0" bIns="0" rtlCol="0">
            <a:spAutoFit/>
          </a:bodyPr>
          <a:lstStyle/>
          <a:p>
            <a:r>
              <a:rPr lang="en-US" sz="800" dirty="0">
                <a:solidFill>
                  <a:schemeClr val="bg1"/>
                </a:solidFill>
                <a:latin typeface="+mj-lt"/>
              </a:rPr>
              <a:t>UCSF School</a:t>
            </a:r>
            <a:br>
              <a:rPr lang="en-US" sz="800" dirty="0">
                <a:solidFill>
                  <a:schemeClr val="bg1"/>
                </a:solidFill>
                <a:latin typeface="+mj-lt"/>
              </a:rPr>
            </a:br>
            <a:r>
              <a:rPr lang="en-US" sz="800" dirty="0">
                <a:solidFill>
                  <a:schemeClr val="bg1"/>
                </a:solidFill>
                <a:latin typeface="+mj-lt"/>
              </a:rPr>
              <a:t>of Medicine</a:t>
            </a:r>
          </a:p>
        </p:txBody>
      </p:sp>
      <p:cxnSp>
        <p:nvCxnSpPr>
          <p:cNvPr id="13" name="Straight Connector 12"/>
          <p:cNvCxnSpPr/>
          <p:nvPr userDrawn="1"/>
        </p:nvCxnSpPr>
        <p:spPr>
          <a:xfrm>
            <a:off x="5453148" y="551128"/>
            <a:ext cx="0" cy="349758"/>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bwMode="auto">
          <a:xfrm>
            <a:off x="5598780" y="567458"/>
            <a:ext cx="975995" cy="246221"/>
          </a:xfrm>
          <a:prstGeom prst="rect">
            <a:avLst/>
          </a:prstGeom>
          <a:noFill/>
          <a:ln w="19050" algn="ctr">
            <a:noFill/>
            <a:miter lim="800000"/>
            <a:headEnd/>
            <a:tailEnd/>
          </a:ln>
        </p:spPr>
        <p:txBody>
          <a:bodyPr wrap="square" lIns="0" tIns="0" rIns="0" bIns="0" rtlCol="0">
            <a:spAutoFit/>
          </a:bodyPr>
          <a:lstStyle/>
          <a:p>
            <a:r>
              <a:rPr lang="en-US" sz="800" dirty="0">
                <a:solidFill>
                  <a:schemeClr val="bg1"/>
                </a:solidFill>
                <a:latin typeface="+mj-lt"/>
              </a:rPr>
              <a:t>AIDS Research</a:t>
            </a:r>
            <a:r>
              <a:rPr lang="en-US" sz="800" baseline="0" dirty="0">
                <a:solidFill>
                  <a:schemeClr val="bg1"/>
                </a:solidFill>
                <a:latin typeface="+mj-lt"/>
              </a:rPr>
              <a:t> Institute at UCSF</a:t>
            </a:r>
            <a:endParaRPr lang="en-US" sz="800" dirty="0">
              <a:solidFill>
                <a:schemeClr val="bg1"/>
              </a:solidFill>
              <a:latin typeface="+mj-lt"/>
            </a:endParaRPr>
          </a:p>
        </p:txBody>
      </p:sp>
      <p:pic>
        <p:nvPicPr>
          <p:cNvPr id="16" name="Picture 15" descr="UCSF_sig_whit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5191" y="546708"/>
            <a:ext cx="799867" cy="520092"/>
          </a:xfrm>
          <a:prstGeom prst="rect">
            <a:avLst/>
          </a:prstGeom>
        </p:spPr>
      </p:pic>
    </p:spTree>
    <p:extLst>
      <p:ext uri="{BB962C8B-B14F-4D97-AF65-F5344CB8AC3E}">
        <p14:creationId xmlns:p14="http://schemas.microsoft.com/office/powerpoint/2010/main" val="193724113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xternal Co-branding with Image">
    <p:bg bwMode="ltGray">
      <p:bgPr>
        <a:solidFill>
          <a:schemeClr val="tx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0" y="0"/>
            <a:ext cx="9144000" cy="5143500"/>
          </a:xfrm>
          <a:prstGeom prst="rect">
            <a:avLst/>
          </a:prstGeom>
        </p:spPr>
      </p:pic>
      <p:sp>
        <p:nvSpPr>
          <p:cNvPr id="6" name="Rectangle 5"/>
          <p:cNvSpPr/>
          <p:nvPr userDrawn="1"/>
        </p:nvSpPr>
        <p:spPr bwMode="invGray">
          <a:xfrm>
            <a:off x="287487" y="275035"/>
            <a:ext cx="6205388" cy="3864769"/>
          </a:xfrm>
          <a:prstGeom prst="rect">
            <a:avLst/>
          </a:prstGeom>
          <a:solidFill>
            <a:schemeClr val="tx1"/>
          </a:solidFill>
          <a:ln w="19050" algn="ctr">
            <a:noFill/>
            <a:miter lim="800000"/>
            <a:headEnd/>
            <a:tailEnd/>
          </a:ln>
        </p:spPr>
        <p:txBody>
          <a:bodyPr wrap="none" rtlCol="0" anchor="ctr"/>
          <a:lstStyle/>
          <a:p>
            <a:pPr algn="ctr">
              <a:lnSpc>
                <a:spcPct val="90000"/>
              </a:lnSpc>
            </a:pPr>
            <a:endParaRPr lang="en-US" sz="1600" b="1" dirty="0" err="1">
              <a:solidFill>
                <a:schemeClr val="bg1"/>
              </a:solidFill>
              <a:latin typeface="+mj-lt"/>
            </a:endParaRPr>
          </a:p>
        </p:txBody>
      </p:sp>
      <p:sp>
        <p:nvSpPr>
          <p:cNvPr id="35" name="Title 34"/>
          <p:cNvSpPr>
            <a:spLocks noGrp="1"/>
          </p:cNvSpPr>
          <p:nvPr>
            <p:ph type="title" hasCustomPrompt="1"/>
          </p:nvPr>
        </p:nvSpPr>
        <p:spPr>
          <a:xfrm>
            <a:off x="460085" y="1790698"/>
            <a:ext cx="6032790" cy="507831"/>
          </a:xfrm>
        </p:spPr>
        <p:txBody>
          <a:bodyPr vert="horz" wrap="square" lIns="91440" tIns="45720" rIns="91440" bIns="45720" rtlCol="0" anchor="b">
            <a:spAutoFit/>
          </a:bodyPr>
          <a:lstStyle>
            <a:lvl1pPr>
              <a:lnSpc>
                <a:spcPct val="95000"/>
              </a:lnSpc>
              <a:defRPr kumimoji="0" lang="en-US" sz="3000" b="0" i="0" u="none" strike="noStrike" kern="1200" cap="none" spc="0" normalizeH="0" baseline="0" noProof="0" dirty="0">
                <a:ln>
                  <a:noFill/>
                </a:ln>
                <a:solidFill>
                  <a:schemeClr val="bg1"/>
                </a:solidFill>
                <a:effectLst/>
                <a:uLnTx/>
                <a:uFillTx/>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Title Slide Here</a:t>
            </a:r>
          </a:p>
        </p:txBody>
      </p:sp>
      <p:sp>
        <p:nvSpPr>
          <p:cNvPr id="38" name="Text Placeholder 2"/>
          <p:cNvSpPr>
            <a:spLocks noGrp="1"/>
          </p:cNvSpPr>
          <p:nvPr>
            <p:ph type="body" idx="1" hasCustomPrompt="1"/>
          </p:nvPr>
        </p:nvSpPr>
        <p:spPr>
          <a:xfrm>
            <a:off x="466178" y="2216645"/>
            <a:ext cx="6026698" cy="380873"/>
          </a:xfrm>
        </p:spPr>
        <p:txBody>
          <a:bodyPr anchor="t" anchorCtr="0">
            <a:noAutofit/>
          </a:bodyPr>
          <a:lstStyle>
            <a:lvl1pPr marL="0" indent="0" algn="l" defTabSz="914400" rtl="0" eaLnBrk="1" latinLnBrk="0" hangingPunct="1">
              <a:lnSpc>
                <a:spcPct val="90000"/>
              </a:lnSpc>
              <a:spcBef>
                <a:spcPts val="600"/>
              </a:spcBef>
              <a:buFont typeface="Arial" pitchFamily="34" charset="0"/>
              <a:buNone/>
              <a:defRPr sz="3000" i="1" spc="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a:t>Subtitle Title Here</a:t>
            </a:r>
          </a:p>
        </p:txBody>
      </p:sp>
      <p:sp>
        <p:nvSpPr>
          <p:cNvPr id="46" name="Date Placeholder 4"/>
          <p:cNvSpPr>
            <a:spLocks noGrp="1"/>
          </p:cNvSpPr>
          <p:nvPr>
            <p:ph type="dt" sz="half" idx="2"/>
          </p:nvPr>
        </p:nvSpPr>
        <p:spPr>
          <a:xfrm>
            <a:off x="549786" y="3680815"/>
            <a:ext cx="1925338" cy="178955"/>
          </a:xfrm>
          <a:prstGeom prst="rect">
            <a:avLst/>
          </a:prstGeom>
        </p:spPr>
        <p:txBody>
          <a:bodyPr vert="horz" wrap="square" lIns="0" tIns="0" rIns="0" bIns="0" rtlCol="0" anchor="b" anchorCtr="0"/>
          <a:lstStyle>
            <a:lvl1pPr algn="l">
              <a:defRPr sz="1000" i="0">
                <a:solidFill>
                  <a:schemeClr val="bg1"/>
                </a:solidFill>
                <a:latin typeface="Arial" pitchFamily="34" charset="0"/>
                <a:cs typeface="Arial" pitchFamily="34" charset="0"/>
              </a:defRPr>
            </a:lvl1pPr>
          </a:lstStyle>
          <a:p>
            <a:fld id="{7CA65D26-67D5-4CD2-90EC-E629659F24B3}" type="datetime1">
              <a:rPr lang="en-US" smtClean="0"/>
              <a:pPr/>
              <a:t>1/25/23</a:t>
            </a:fld>
            <a:endParaRPr lang="en-US" dirty="0"/>
          </a:p>
        </p:txBody>
      </p:sp>
      <p:sp>
        <p:nvSpPr>
          <p:cNvPr id="3" name="Text Placeholder 2"/>
          <p:cNvSpPr>
            <a:spLocks noGrp="1"/>
          </p:cNvSpPr>
          <p:nvPr>
            <p:ph type="body" sz="quarter" idx="10"/>
          </p:nvPr>
        </p:nvSpPr>
        <p:spPr>
          <a:xfrm>
            <a:off x="548179" y="3072725"/>
            <a:ext cx="5944696" cy="273844"/>
          </a:xfrm>
        </p:spPr>
        <p:txBody>
          <a:bodyPr vert="horz" wrap="square" lIns="0" tIns="0" rIns="0" bIns="0" rtlCol="0" anchor="t" anchorCtr="0"/>
          <a:lstStyle>
            <a:lvl1pPr marL="0" indent="0">
              <a:spcBef>
                <a:spcPts val="0"/>
              </a:spcBef>
              <a:buNone/>
              <a:defRPr lang="en-US" sz="1400" i="0" dirty="0" smtClean="0">
                <a:solidFill>
                  <a:schemeClr val="bg1"/>
                </a:solidFill>
                <a:cs typeface="Arial" pitchFamily="34" charset="0"/>
              </a:defRPr>
            </a:lvl1pPr>
            <a:lvl2pPr>
              <a:defRPr lang="en-US" sz="1800" dirty="0" smtClean="0">
                <a:latin typeface="+mn-lt"/>
              </a:defRPr>
            </a:lvl2pPr>
            <a:lvl3pPr>
              <a:defRPr lang="en-US" sz="1800" dirty="0" smtClean="0">
                <a:latin typeface="+mn-lt"/>
              </a:defRPr>
            </a:lvl3pPr>
            <a:lvl4pPr>
              <a:defRPr lang="en-US" sz="1800" dirty="0" smtClean="0">
                <a:latin typeface="+mn-lt"/>
              </a:defRPr>
            </a:lvl4pPr>
            <a:lvl5pPr>
              <a:defRPr lang="en-US" sz="1800" dirty="0">
                <a:latin typeface="+mn-lt"/>
              </a:defRPr>
            </a:lvl5pPr>
          </a:lstStyle>
          <a:p>
            <a:pPr marL="0" lvl="0"/>
            <a:r>
              <a:rPr lang="en-US" dirty="0"/>
              <a:t>Click to edit Master text styles</a:t>
            </a:r>
          </a:p>
        </p:txBody>
      </p:sp>
      <p:grpSp>
        <p:nvGrpSpPr>
          <p:cNvPr id="15" name="Group 14"/>
          <p:cNvGrpSpPr/>
          <p:nvPr userDrawn="1"/>
        </p:nvGrpSpPr>
        <p:grpSpPr>
          <a:xfrm>
            <a:off x="1839261" y="556568"/>
            <a:ext cx="1487211" cy="505926"/>
            <a:chOff x="2749439" y="752601"/>
            <a:chExt cx="1487211" cy="885917"/>
          </a:xfrm>
        </p:grpSpPr>
        <p:sp>
          <p:nvSpPr>
            <p:cNvPr id="16" name="Rectangle 15"/>
            <p:cNvSpPr/>
            <p:nvPr userDrawn="1"/>
          </p:nvSpPr>
          <p:spPr bwMode="auto">
            <a:xfrm>
              <a:off x="2749439" y="752601"/>
              <a:ext cx="1371600" cy="885917"/>
            </a:xfrm>
            <a:prstGeom prst="rect">
              <a:avLst/>
            </a:prstGeom>
            <a:noFill/>
            <a:ln w="19050" algn="ctr">
              <a:solidFill>
                <a:schemeClr val="accent2"/>
              </a:solidFill>
              <a:prstDash val="dash"/>
              <a:miter lim="800000"/>
              <a:headEnd/>
              <a:tailEnd/>
            </a:ln>
          </p:spPr>
          <p:txBody>
            <a:bodyPr wrap="none" rtlCol="0" anchor="ctr"/>
            <a:lstStyle/>
            <a:p>
              <a:pPr algn="ctr">
                <a:lnSpc>
                  <a:spcPct val="90000"/>
                </a:lnSpc>
              </a:pPr>
              <a:endParaRPr lang="en-US" sz="1600" b="1" dirty="0" err="1">
                <a:solidFill>
                  <a:schemeClr val="bg1"/>
                </a:solidFill>
                <a:latin typeface="+mj-lt"/>
              </a:endParaRPr>
            </a:p>
          </p:txBody>
        </p:sp>
        <p:sp>
          <p:nvSpPr>
            <p:cNvPr id="17" name="TextBox 16"/>
            <p:cNvSpPr txBox="1"/>
            <p:nvPr userDrawn="1"/>
          </p:nvSpPr>
          <p:spPr bwMode="auto">
            <a:xfrm>
              <a:off x="2785238" y="886124"/>
              <a:ext cx="1451412" cy="679065"/>
            </a:xfrm>
            <a:prstGeom prst="rect">
              <a:avLst/>
            </a:prstGeom>
            <a:noFill/>
            <a:ln w="19050" algn="ctr">
              <a:noFill/>
              <a:miter lim="800000"/>
              <a:headEnd/>
              <a:tailEnd/>
            </a:ln>
          </p:spPr>
          <p:txBody>
            <a:bodyPr wrap="square" lIns="0" tIns="0" rIns="0" bIns="0" rtlCol="0">
              <a:spAutoFit/>
            </a:bodyPr>
            <a:lstStyle/>
            <a:p>
              <a:pPr>
                <a:lnSpc>
                  <a:spcPct val="90000"/>
                </a:lnSpc>
              </a:pPr>
              <a:r>
                <a:rPr lang="en-US" sz="1400" dirty="0">
                  <a:solidFill>
                    <a:schemeClr val="bg2"/>
                  </a:solidFill>
                  <a:latin typeface="+mj-lt"/>
                </a:rPr>
                <a:t>Partner </a:t>
              </a:r>
              <a:br>
                <a:rPr lang="en-US" sz="1400" dirty="0">
                  <a:solidFill>
                    <a:schemeClr val="bg2"/>
                  </a:solidFill>
                  <a:latin typeface="+mj-lt"/>
                </a:rPr>
              </a:br>
              <a:r>
                <a:rPr lang="en-US" sz="1400" dirty="0">
                  <a:solidFill>
                    <a:schemeClr val="bg2"/>
                  </a:solidFill>
                  <a:latin typeface="+mj-lt"/>
                </a:rPr>
                <a:t>Logo</a:t>
              </a:r>
            </a:p>
          </p:txBody>
        </p:sp>
      </p:grpSp>
      <p:cxnSp>
        <p:nvCxnSpPr>
          <p:cNvPr id="20" name="Straight Connector 19"/>
          <p:cNvCxnSpPr/>
          <p:nvPr userDrawn="1"/>
        </p:nvCxnSpPr>
        <p:spPr>
          <a:xfrm>
            <a:off x="1575576" y="443266"/>
            <a:ext cx="0" cy="72009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575576" y="443266"/>
            <a:ext cx="0" cy="72009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pic>
        <p:nvPicPr>
          <p:cNvPr id="18" name="Picture 17" descr="UCSF_sig_whit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5191" y="546708"/>
            <a:ext cx="799867" cy="520092"/>
          </a:xfrm>
          <a:prstGeom prst="rect">
            <a:avLst/>
          </a:prstGeom>
        </p:spPr>
      </p:pic>
    </p:spTree>
    <p:extLst>
      <p:ext uri="{BB962C8B-B14F-4D97-AF65-F5344CB8AC3E}">
        <p14:creationId xmlns:p14="http://schemas.microsoft.com/office/powerpoint/2010/main" val="216283928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2">
    <p:bg bwMode="ltGray">
      <p:bgPr>
        <a:solidFill>
          <a:schemeClr val="tx2"/>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0" y="0"/>
            <a:ext cx="9144000" cy="5143500"/>
          </a:xfrm>
          <a:prstGeom prst="rect">
            <a:avLst/>
          </a:prstGeom>
        </p:spPr>
      </p:pic>
      <p:sp>
        <p:nvSpPr>
          <p:cNvPr id="6" name="Rectangle 5"/>
          <p:cNvSpPr/>
          <p:nvPr userDrawn="1"/>
        </p:nvSpPr>
        <p:spPr bwMode="invGray">
          <a:xfrm>
            <a:off x="287487" y="275035"/>
            <a:ext cx="6205388" cy="3864769"/>
          </a:xfrm>
          <a:prstGeom prst="rect">
            <a:avLst/>
          </a:prstGeom>
          <a:solidFill>
            <a:schemeClr val="tx1"/>
          </a:solidFill>
          <a:ln w="19050" algn="ctr">
            <a:noFill/>
            <a:miter lim="800000"/>
            <a:headEnd/>
            <a:tailEnd/>
          </a:ln>
        </p:spPr>
        <p:txBody>
          <a:bodyPr wrap="none" rtlCol="0" anchor="ctr"/>
          <a:lstStyle/>
          <a:p>
            <a:pPr algn="ctr">
              <a:lnSpc>
                <a:spcPct val="90000"/>
              </a:lnSpc>
            </a:pPr>
            <a:endParaRPr lang="en-US" sz="1600" b="1" dirty="0" err="1">
              <a:solidFill>
                <a:schemeClr val="bg1"/>
              </a:solidFill>
              <a:latin typeface="+mj-lt"/>
            </a:endParaRPr>
          </a:p>
        </p:txBody>
      </p:sp>
      <p:sp>
        <p:nvSpPr>
          <p:cNvPr id="35" name="Title 34"/>
          <p:cNvSpPr>
            <a:spLocks noGrp="1"/>
          </p:cNvSpPr>
          <p:nvPr>
            <p:ph type="title" hasCustomPrompt="1"/>
          </p:nvPr>
        </p:nvSpPr>
        <p:spPr>
          <a:xfrm>
            <a:off x="460085" y="1790698"/>
            <a:ext cx="6032790" cy="507831"/>
          </a:xfrm>
        </p:spPr>
        <p:txBody>
          <a:bodyPr vert="horz" wrap="square" lIns="91440" tIns="45720" rIns="91440" bIns="45720" rtlCol="0" anchor="b">
            <a:spAutoFit/>
          </a:bodyPr>
          <a:lstStyle>
            <a:lvl1pPr>
              <a:lnSpc>
                <a:spcPct val="95000"/>
              </a:lnSpc>
              <a:defRPr kumimoji="0" lang="en-US" sz="3000" b="0" i="0" u="none" strike="noStrike" kern="1200" cap="none" spc="0" normalizeH="0" baseline="0" noProof="0" dirty="0">
                <a:ln>
                  <a:noFill/>
                </a:ln>
                <a:solidFill>
                  <a:schemeClr val="bg1"/>
                </a:solidFill>
                <a:effectLst/>
                <a:uLnTx/>
                <a:uFillTx/>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Title Slide Here</a:t>
            </a:r>
          </a:p>
        </p:txBody>
      </p:sp>
      <p:sp>
        <p:nvSpPr>
          <p:cNvPr id="38" name="Text Placeholder 2"/>
          <p:cNvSpPr>
            <a:spLocks noGrp="1"/>
          </p:cNvSpPr>
          <p:nvPr>
            <p:ph type="body" idx="1" hasCustomPrompt="1"/>
          </p:nvPr>
        </p:nvSpPr>
        <p:spPr>
          <a:xfrm>
            <a:off x="466178" y="2216645"/>
            <a:ext cx="6026698" cy="380873"/>
          </a:xfrm>
        </p:spPr>
        <p:txBody>
          <a:bodyPr anchor="t" anchorCtr="0">
            <a:noAutofit/>
          </a:bodyPr>
          <a:lstStyle>
            <a:lvl1pPr marL="0" indent="0" algn="l" defTabSz="914400" rtl="0" eaLnBrk="1" latinLnBrk="0" hangingPunct="1">
              <a:lnSpc>
                <a:spcPct val="90000"/>
              </a:lnSpc>
              <a:spcBef>
                <a:spcPts val="600"/>
              </a:spcBef>
              <a:buFont typeface="Arial" pitchFamily="34" charset="0"/>
              <a:buNone/>
              <a:defRPr sz="3000" i="1" spc="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a:t>Subtitle Title Here</a:t>
            </a:r>
          </a:p>
        </p:txBody>
      </p:sp>
      <p:sp>
        <p:nvSpPr>
          <p:cNvPr id="46" name="Date Placeholder 4"/>
          <p:cNvSpPr>
            <a:spLocks noGrp="1"/>
          </p:cNvSpPr>
          <p:nvPr>
            <p:ph type="dt" sz="half" idx="2"/>
          </p:nvPr>
        </p:nvSpPr>
        <p:spPr>
          <a:xfrm>
            <a:off x="549786" y="3680815"/>
            <a:ext cx="1925338" cy="178955"/>
          </a:xfrm>
          <a:prstGeom prst="rect">
            <a:avLst/>
          </a:prstGeom>
        </p:spPr>
        <p:txBody>
          <a:bodyPr vert="horz" wrap="square" lIns="0" tIns="0" rIns="0" bIns="0" rtlCol="0" anchor="b" anchorCtr="0"/>
          <a:lstStyle>
            <a:lvl1pPr algn="l">
              <a:defRPr sz="1000" i="0">
                <a:solidFill>
                  <a:schemeClr val="bg1"/>
                </a:solidFill>
                <a:latin typeface="Arial" pitchFamily="34" charset="0"/>
                <a:cs typeface="Arial" pitchFamily="34" charset="0"/>
              </a:defRPr>
            </a:lvl1pPr>
          </a:lstStyle>
          <a:p>
            <a:fld id="{7CA65D26-67D5-4CD2-90EC-E629659F24B3}" type="datetime1">
              <a:rPr lang="en-US" smtClean="0"/>
              <a:pPr/>
              <a:t>1/25/23</a:t>
            </a:fld>
            <a:endParaRPr lang="en-US" dirty="0"/>
          </a:p>
        </p:txBody>
      </p:sp>
      <p:sp>
        <p:nvSpPr>
          <p:cNvPr id="3" name="Text Placeholder 2"/>
          <p:cNvSpPr>
            <a:spLocks noGrp="1"/>
          </p:cNvSpPr>
          <p:nvPr>
            <p:ph type="body" sz="quarter" idx="10"/>
          </p:nvPr>
        </p:nvSpPr>
        <p:spPr>
          <a:xfrm>
            <a:off x="548179" y="3072725"/>
            <a:ext cx="5944696" cy="273844"/>
          </a:xfrm>
        </p:spPr>
        <p:txBody>
          <a:bodyPr vert="horz" wrap="square" lIns="0" tIns="0" rIns="0" bIns="0" rtlCol="0" anchor="t" anchorCtr="0"/>
          <a:lstStyle>
            <a:lvl1pPr marL="0" indent="0">
              <a:spcBef>
                <a:spcPts val="0"/>
              </a:spcBef>
              <a:buNone/>
              <a:defRPr lang="en-US" sz="1400" i="0" dirty="0" smtClean="0">
                <a:solidFill>
                  <a:schemeClr val="bg1"/>
                </a:solidFill>
                <a:cs typeface="Arial" pitchFamily="34" charset="0"/>
              </a:defRPr>
            </a:lvl1pPr>
            <a:lvl2pPr>
              <a:defRPr lang="en-US" sz="1800" dirty="0" smtClean="0">
                <a:latin typeface="+mn-lt"/>
              </a:defRPr>
            </a:lvl2pPr>
            <a:lvl3pPr>
              <a:defRPr lang="en-US" sz="1800" dirty="0" smtClean="0">
                <a:latin typeface="+mn-lt"/>
              </a:defRPr>
            </a:lvl3pPr>
            <a:lvl4pPr>
              <a:defRPr lang="en-US" sz="1800" dirty="0" smtClean="0">
                <a:latin typeface="+mn-lt"/>
              </a:defRPr>
            </a:lvl4pPr>
            <a:lvl5pPr>
              <a:defRPr lang="en-US" sz="1800" dirty="0">
                <a:latin typeface="+mn-lt"/>
              </a:defRPr>
            </a:lvl5pPr>
          </a:lstStyle>
          <a:p>
            <a:pPr marL="0" lvl="0"/>
            <a:r>
              <a:rPr lang="en-US" dirty="0"/>
              <a:t>Click to edit Master text styles</a:t>
            </a:r>
          </a:p>
        </p:txBody>
      </p:sp>
      <p:pic>
        <p:nvPicPr>
          <p:cNvPr id="11" name="Picture 10" descr="UCSF_sig_whit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5191" y="546708"/>
            <a:ext cx="799867" cy="520092"/>
          </a:xfrm>
          <a:prstGeom prst="rect">
            <a:avLst/>
          </a:prstGeom>
        </p:spPr>
      </p:pic>
    </p:spTree>
    <p:extLst>
      <p:ext uri="{BB962C8B-B14F-4D97-AF65-F5344CB8AC3E}">
        <p14:creationId xmlns:p14="http://schemas.microsoft.com/office/powerpoint/2010/main" val="58676727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3">
    <p:bg bwMode="ltGray">
      <p:bgPr>
        <a:solidFill>
          <a:schemeClr val="tx2"/>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0" y="0"/>
            <a:ext cx="9144000" cy="5143500"/>
          </a:xfrm>
          <a:prstGeom prst="rect">
            <a:avLst/>
          </a:prstGeom>
        </p:spPr>
      </p:pic>
      <p:sp>
        <p:nvSpPr>
          <p:cNvPr id="6" name="Rectangle 5"/>
          <p:cNvSpPr/>
          <p:nvPr userDrawn="1"/>
        </p:nvSpPr>
        <p:spPr bwMode="invGray">
          <a:xfrm>
            <a:off x="287487" y="275035"/>
            <a:ext cx="6205388" cy="3864769"/>
          </a:xfrm>
          <a:prstGeom prst="rect">
            <a:avLst/>
          </a:prstGeom>
          <a:solidFill>
            <a:schemeClr val="accent5"/>
          </a:solidFill>
          <a:ln w="19050" algn="ctr">
            <a:noFill/>
            <a:miter lim="800000"/>
            <a:headEnd/>
            <a:tailEnd/>
          </a:ln>
        </p:spPr>
        <p:txBody>
          <a:bodyPr wrap="none" rtlCol="0" anchor="ctr"/>
          <a:lstStyle/>
          <a:p>
            <a:pPr lvl="0" algn="ctr">
              <a:lnSpc>
                <a:spcPct val="90000"/>
              </a:lnSpc>
            </a:pPr>
            <a:endParaRPr lang="en-US" sz="1600" b="1" dirty="0" err="1">
              <a:solidFill>
                <a:schemeClr val="bg1"/>
              </a:solidFill>
              <a:latin typeface="+mj-lt"/>
            </a:endParaRPr>
          </a:p>
        </p:txBody>
      </p:sp>
      <p:sp>
        <p:nvSpPr>
          <p:cNvPr id="35" name="Title 34"/>
          <p:cNvSpPr>
            <a:spLocks noGrp="1"/>
          </p:cNvSpPr>
          <p:nvPr>
            <p:ph type="title" hasCustomPrompt="1"/>
          </p:nvPr>
        </p:nvSpPr>
        <p:spPr>
          <a:xfrm>
            <a:off x="460085" y="1790698"/>
            <a:ext cx="6032790" cy="507831"/>
          </a:xfrm>
        </p:spPr>
        <p:txBody>
          <a:bodyPr vert="horz" wrap="square" lIns="91440" tIns="45720" rIns="91440" bIns="45720" rtlCol="0" anchor="b">
            <a:spAutoFit/>
          </a:bodyPr>
          <a:lstStyle>
            <a:lvl1pPr>
              <a:lnSpc>
                <a:spcPct val="95000"/>
              </a:lnSpc>
              <a:defRPr kumimoji="0" lang="en-US" sz="3000" b="0" i="0" u="none" strike="noStrike" kern="1200" cap="none" spc="0" normalizeH="0" baseline="0" noProof="0" dirty="0">
                <a:ln>
                  <a:noFill/>
                </a:ln>
                <a:solidFill>
                  <a:schemeClr val="bg1"/>
                </a:solidFill>
                <a:effectLst/>
                <a:uLnTx/>
                <a:uFillTx/>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Title Slide Here</a:t>
            </a:r>
          </a:p>
        </p:txBody>
      </p:sp>
      <p:sp>
        <p:nvSpPr>
          <p:cNvPr id="38" name="Text Placeholder 2"/>
          <p:cNvSpPr>
            <a:spLocks noGrp="1"/>
          </p:cNvSpPr>
          <p:nvPr>
            <p:ph type="body" idx="1" hasCustomPrompt="1"/>
          </p:nvPr>
        </p:nvSpPr>
        <p:spPr>
          <a:xfrm>
            <a:off x="466178" y="2216645"/>
            <a:ext cx="6026698" cy="380873"/>
          </a:xfrm>
        </p:spPr>
        <p:txBody>
          <a:bodyPr anchor="t" anchorCtr="0">
            <a:noAutofit/>
          </a:bodyPr>
          <a:lstStyle>
            <a:lvl1pPr marL="0" indent="0" algn="l" defTabSz="914400" rtl="0" eaLnBrk="1" latinLnBrk="0" hangingPunct="1">
              <a:lnSpc>
                <a:spcPct val="90000"/>
              </a:lnSpc>
              <a:spcBef>
                <a:spcPts val="600"/>
              </a:spcBef>
              <a:buFont typeface="Arial" pitchFamily="34" charset="0"/>
              <a:buNone/>
              <a:defRPr sz="3000" i="1" spc="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75000"/>
              </a:lnSpc>
              <a:spcBef>
                <a:spcPts val="1400"/>
              </a:spcBef>
              <a:buFont typeface="Arial" pitchFamily="34" charset="0"/>
              <a:buNone/>
            </a:pPr>
            <a:r>
              <a:rPr lang="en-US" dirty="0"/>
              <a:t>Subtitle Title Here</a:t>
            </a:r>
          </a:p>
        </p:txBody>
      </p:sp>
      <p:sp>
        <p:nvSpPr>
          <p:cNvPr id="46" name="Date Placeholder 4"/>
          <p:cNvSpPr>
            <a:spLocks noGrp="1"/>
          </p:cNvSpPr>
          <p:nvPr>
            <p:ph type="dt" sz="half" idx="2"/>
          </p:nvPr>
        </p:nvSpPr>
        <p:spPr>
          <a:xfrm>
            <a:off x="549786" y="3680815"/>
            <a:ext cx="1925338" cy="178955"/>
          </a:xfrm>
          <a:prstGeom prst="rect">
            <a:avLst/>
          </a:prstGeom>
        </p:spPr>
        <p:txBody>
          <a:bodyPr vert="horz" wrap="square" lIns="0" tIns="0" rIns="0" bIns="0" rtlCol="0" anchor="b" anchorCtr="0"/>
          <a:lstStyle>
            <a:lvl1pPr algn="l">
              <a:defRPr sz="1000" i="0">
                <a:solidFill>
                  <a:schemeClr val="bg1"/>
                </a:solidFill>
                <a:latin typeface="Arial" pitchFamily="34" charset="0"/>
                <a:cs typeface="Arial" pitchFamily="34" charset="0"/>
              </a:defRPr>
            </a:lvl1pPr>
          </a:lstStyle>
          <a:p>
            <a:fld id="{7CA65D26-67D5-4CD2-90EC-E629659F24B3}" type="datetime1">
              <a:rPr lang="en-US" smtClean="0"/>
              <a:pPr/>
              <a:t>1/25/23</a:t>
            </a:fld>
            <a:endParaRPr lang="en-US" dirty="0"/>
          </a:p>
        </p:txBody>
      </p:sp>
      <p:sp>
        <p:nvSpPr>
          <p:cNvPr id="3" name="Text Placeholder 2"/>
          <p:cNvSpPr>
            <a:spLocks noGrp="1"/>
          </p:cNvSpPr>
          <p:nvPr>
            <p:ph type="body" sz="quarter" idx="10"/>
          </p:nvPr>
        </p:nvSpPr>
        <p:spPr>
          <a:xfrm>
            <a:off x="548179" y="3072725"/>
            <a:ext cx="5944696" cy="273844"/>
          </a:xfrm>
        </p:spPr>
        <p:txBody>
          <a:bodyPr vert="horz" wrap="square" lIns="0" tIns="0" rIns="0" bIns="0" rtlCol="0" anchor="t" anchorCtr="0"/>
          <a:lstStyle>
            <a:lvl1pPr marL="0" indent="0">
              <a:spcBef>
                <a:spcPts val="0"/>
              </a:spcBef>
              <a:buNone/>
              <a:defRPr lang="en-US" sz="1400" i="0" dirty="0" smtClean="0">
                <a:solidFill>
                  <a:schemeClr val="bg1"/>
                </a:solidFill>
                <a:cs typeface="Arial" pitchFamily="34" charset="0"/>
              </a:defRPr>
            </a:lvl1pPr>
            <a:lvl2pPr>
              <a:defRPr lang="en-US" sz="1800" dirty="0" smtClean="0">
                <a:latin typeface="+mn-lt"/>
              </a:defRPr>
            </a:lvl2pPr>
            <a:lvl3pPr>
              <a:defRPr lang="en-US" sz="1800" dirty="0" smtClean="0">
                <a:latin typeface="+mn-lt"/>
              </a:defRPr>
            </a:lvl3pPr>
            <a:lvl4pPr>
              <a:defRPr lang="en-US" sz="1800" dirty="0" smtClean="0">
                <a:latin typeface="+mn-lt"/>
              </a:defRPr>
            </a:lvl4pPr>
            <a:lvl5pPr>
              <a:defRPr lang="en-US" sz="1800" dirty="0">
                <a:latin typeface="+mn-lt"/>
              </a:defRPr>
            </a:lvl5pPr>
          </a:lstStyle>
          <a:p>
            <a:pPr marL="0" lvl="0"/>
            <a:r>
              <a:rPr lang="en-US" dirty="0"/>
              <a:t>Click to edit Master text styles</a:t>
            </a:r>
          </a:p>
        </p:txBody>
      </p:sp>
      <p:pic>
        <p:nvPicPr>
          <p:cNvPr id="10" name="Picture 9" descr="UCSF_sig_whit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5191" y="546708"/>
            <a:ext cx="799867" cy="520092"/>
          </a:xfrm>
          <a:prstGeom prst="rect">
            <a:avLst/>
          </a:prstGeom>
        </p:spPr>
      </p:pic>
    </p:spTree>
    <p:extLst>
      <p:ext uri="{BB962C8B-B14F-4D97-AF65-F5344CB8AC3E}">
        <p14:creationId xmlns:p14="http://schemas.microsoft.com/office/powerpoint/2010/main" val="259641654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theme" Target="../theme/theme2.xml"/><Relationship Id="rId1" Type="http://schemas.openxmlformats.org/officeDocument/2006/relationships/slideLayout" Target="../slideLayouts/slideLayout28.xml"/><Relationship Id="rId4" Type="http://schemas.openxmlformats.org/officeDocument/2006/relationships/image" Target="../media/image1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3585" y="318750"/>
            <a:ext cx="8089900" cy="458587"/>
          </a:xfrm>
          <a:prstGeom prst="rect">
            <a:avLst/>
          </a:prstGeom>
        </p:spPr>
        <p:txBody>
          <a:bodyPr vert="horz" wrap="square" lIns="91440" tIns="45720" rIns="91440" bIns="45720" rtlCol="0" anchor="t" anchorCtr="0">
            <a:spAutoFit/>
          </a:bodyPr>
          <a:lstStyle/>
          <a:p>
            <a:r>
              <a:rPr lang="en-US" dirty="0"/>
              <a:t>Slide Title Here</a:t>
            </a:r>
          </a:p>
        </p:txBody>
      </p:sp>
      <p:sp>
        <p:nvSpPr>
          <p:cNvPr id="3" name="Text Placeholder 2"/>
          <p:cNvSpPr>
            <a:spLocks noGrp="1"/>
          </p:cNvSpPr>
          <p:nvPr>
            <p:ph type="body" idx="1"/>
          </p:nvPr>
        </p:nvSpPr>
        <p:spPr>
          <a:xfrm>
            <a:off x="432940" y="1136707"/>
            <a:ext cx="8089901" cy="1246495"/>
          </a:xfrm>
          <a:prstGeom prst="rect">
            <a:avLst/>
          </a:prstGeom>
        </p:spPr>
        <p:txBody>
          <a:bodyPr vert="horz" wrap="square" lIns="91440" tIns="45720" rIns="91440" bIns="45720" rtlCol="0">
            <a:noAutofit/>
          </a:bodyPr>
          <a:lstStyle/>
          <a:p>
            <a:pPr lvl="0"/>
            <a:r>
              <a:rPr lang="en-US" dirty="0"/>
              <a:t>Click to edit bullet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4"/>
          <p:cNvSpPr>
            <a:spLocks noGrp="1"/>
          </p:cNvSpPr>
          <p:nvPr>
            <p:ph type="dt" sz="half" idx="2"/>
          </p:nvPr>
        </p:nvSpPr>
        <p:spPr>
          <a:xfrm>
            <a:off x="6104538" y="4839271"/>
            <a:ext cx="927193" cy="116426"/>
          </a:xfrm>
          <a:prstGeom prst="rect">
            <a:avLst/>
          </a:prstGeom>
        </p:spPr>
        <p:txBody>
          <a:bodyPr vert="horz" wrap="square" lIns="0" tIns="0" rIns="0" bIns="0" rtlCol="0" anchor="b" anchorCtr="0"/>
          <a:lstStyle>
            <a:lvl1pPr algn="l">
              <a:defRPr sz="700" i="0">
                <a:solidFill>
                  <a:schemeClr val="tx1"/>
                </a:solidFill>
                <a:latin typeface="Arial" pitchFamily="34" charset="0"/>
                <a:cs typeface="Arial" pitchFamily="34" charset="0"/>
              </a:defRPr>
            </a:lvl1pPr>
          </a:lstStyle>
          <a:p>
            <a:fld id="{9EB3265C-F0D4-410E-8C75-9C1664655489}" type="datetime1">
              <a:rPr lang="en-US" smtClean="0"/>
              <a:pPr/>
              <a:t>1/25/23</a:t>
            </a:fld>
            <a:endParaRPr lang="en-US" dirty="0"/>
          </a:p>
        </p:txBody>
      </p:sp>
      <p:sp>
        <p:nvSpPr>
          <p:cNvPr id="11" name="Footer Placeholder 5"/>
          <p:cNvSpPr>
            <a:spLocks noGrp="1"/>
          </p:cNvSpPr>
          <p:nvPr>
            <p:ph type="ftr" sz="quarter" idx="3"/>
          </p:nvPr>
        </p:nvSpPr>
        <p:spPr>
          <a:xfrm>
            <a:off x="548150" y="4852596"/>
            <a:ext cx="4310907" cy="103485"/>
          </a:xfrm>
          <a:prstGeom prst="rect">
            <a:avLst/>
          </a:prstGeom>
        </p:spPr>
        <p:txBody>
          <a:bodyPr vert="horz" wrap="square" lIns="0" tIns="0" rIns="0" bIns="0" rtlCol="0" anchor="b" anchorCtr="0"/>
          <a:lstStyle>
            <a:lvl1pPr algn="l">
              <a:defRPr sz="700" i="0">
                <a:solidFill>
                  <a:schemeClr val="tx1"/>
                </a:solidFill>
                <a:latin typeface="Arial" pitchFamily="34" charset="0"/>
                <a:cs typeface="Arial" pitchFamily="34" charset="0"/>
              </a:defRPr>
            </a:lvl1pPr>
          </a:lstStyle>
          <a:p>
            <a:r>
              <a:rPr lang="en-US"/>
              <a:t>Presentation Title and/or Sub Brand Name Here</a:t>
            </a:r>
            <a:endParaRPr lang="en-US" dirty="0"/>
          </a:p>
        </p:txBody>
      </p:sp>
      <p:sp>
        <p:nvSpPr>
          <p:cNvPr id="12" name="Slide Number Placeholder 6"/>
          <p:cNvSpPr>
            <a:spLocks noGrp="1"/>
          </p:cNvSpPr>
          <p:nvPr>
            <p:ph type="sldNum" sz="quarter" idx="4"/>
          </p:nvPr>
        </p:nvSpPr>
        <p:spPr>
          <a:xfrm>
            <a:off x="272105" y="4840128"/>
            <a:ext cx="246061" cy="116425"/>
          </a:xfrm>
          <a:prstGeom prst="rect">
            <a:avLst/>
          </a:prstGeom>
        </p:spPr>
        <p:txBody>
          <a:bodyPr vert="horz" wrap="square" lIns="0" tIns="0" rIns="0" bIns="0" rtlCol="0" anchor="b" anchorCtr="0"/>
          <a:lstStyle>
            <a:lvl1pPr algn="l">
              <a:defRPr sz="700" i="0">
                <a:solidFill>
                  <a:schemeClr val="tx1"/>
                </a:solidFill>
                <a:latin typeface="Arial" pitchFamily="34" charset="0"/>
                <a:cs typeface="Arial" pitchFamily="34" charset="0"/>
              </a:defRPr>
            </a:lvl1pPr>
          </a:lstStyle>
          <a:p>
            <a:fld id="{7BCC8D0D-EAEC-449D-9161-023DFF90F2E2}" type="slidenum">
              <a:rPr lang="en-US" smtClean="0"/>
              <a:pPr/>
              <a:t>‹#›</a:t>
            </a:fld>
            <a:endParaRPr lang="en-US" dirty="0"/>
          </a:p>
        </p:txBody>
      </p:sp>
      <p:cxnSp>
        <p:nvCxnSpPr>
          <p:cNvPr id="36" name="Straight Connector 35"/>
          <p:cNvCxnSpPr/>
          <p:nvPr/>
        </p:nvCxnSpPr>
        <p:spPr>
          <a:xfrm>
            <a:off x="365125" y="4687560"/>
            <a:ext cx="8413750" cy="0"/>
          </a:xfrm>
          <a:prstGeom prst="line">
            <a:avLst/>
          </a:prstGeom>
          <a:noFill/>
          <a:ln w="3175" cap="flat">
            <a:solidFill>
              <a:srgbClr val="052049"/>
            </a:solidFill>
            <a:prstDash val="solid"/>
            <a:miter lim="800000"/>
            <a:headEnd/>
            <a:tailEnd/>
          </a:ln>
          <a:extLst>
            <a:ext uri="{909E8E84-426E-40dd-AFC4-6F175D3DCCD1}">
              <a14:hiddenFill xmlns:a14="http://schemas.microsoft.com/office/drawing/2010/main" xmlns="">
                <a:noFill/>
              </a14:hiddenFill>
            </a:ext>
          </a:extLst>
        </p:spPr>
      </p:cxnSp>
      <p:cxnSp>
        <p:nvCxnSpPr>
          <p:cNvPr id="9" name="Straight Connector 8"/>
          <p:cNvCxnSpPr/>
          <p:nvPr userDrawn="1"/>
        </p:nvCxnSpPr>
        <p:spPr>
          <a:xfrm>
            <a:off x="277813" y="4687560"/>
            <a:ext cx="8595360" cy="0"/>
          </a:xfrm>
          <a:prstGeom prst="line">
            <a:avLst/>
          </a:prstGeom>
          <a:noFill/>
          <a:ln w="3175" cap="flat">
            <a:solidFill>
              <a:srgbClr val="052049"/>
            </a:solidFill>
            <a:prstDash val="solid"/>
            <a:miter lim="800000"/>
            <a:headEnd/>
            <a:tailEnd/>
          </a:ln>
          <a:extLst>
            <a:ext uri="{909E8E84-426E-40dd-AFC4-6F175D3DCCD1}">
              <a14:hiddenFill xmlns:a14="http://schemas.microsoft.com/office/drawing/2010/main" xmlns="">
                <a:noFill/>
              </a14:hiddenFill>
            </a:ext>
          </a:extLst>
        </p:spPr>
      </p:cxnSp>
      <p:sp>
        <p:nvSpPr>
          <p:cNvPr id="13" name="Freeform 77"/>
          <p:cNvSpPr>
            <a:spLocks/>
          </p:cNvSpPr>
          <p:nvPr userDrawn="1"/>
        </p:nvSpPr>
        <p:spPr bwMode="auto">
          <a:xfrm>
            <a:off x="8393113" y="4800600"/>
            <a:ext cx="481012" cy="231074"/>
          </a:xfrm>
          <a:custGeom>
            <a:avLst/>
            <a:gdLst>
              <a:gd name="T0" fmla="*/ 350 w 350"/>
              <a:gd name="T1" fmla="*/ 52 h 168"/>
              <a:gd name="T2" fmla="*/ 270 w 350"/>
              <a:gd name="T3" fmla="*/ 130 h 168"/>
              <a:gd name="T4" fmla="*/ 240 w 350"/>
              <a:gd name="T5" fmla="*/ 100 h 168"/>
              <a:gd name="T6" fmla="*/ 205 w 350"/>
              <a:gd name="T7" fmla="*/ 91 h 168"/>
              <a:gd name="T8" fmla="*/ 201 w 350"/>
              <a:gd name="T9" fmla="*/ 86 h 168"/>
              <a:gd name="T10" fmla="*/ 200 w 350"/>
              <a:gd name="T11" fmla="*/ 82 h 168"/>
              <a:gd name="T12" fmla="*/ 203 w 350"/>
              <a:gd name="T13" fmla="*/ 73 h 168"/>
              <a:gd name="T14" fmla="*/ 203 w 350"/>
              <a:gd name="T15" fmla="*/ 73 h 168"/>
              <a:gd name="T16" fmla="*/ 205 w 350"/>
              <a:gd name="T17" fmla="*/ 72 h 168"/>
              <a:gd name="T18" fmla="*/ 234 w 350"/>
              <a:gd name="T19" fmla="*/ 71 h 168"/>
              <a:gd name="T20" fmla="*/ 266 w 350"/>
              <a:gd name="T21" fmla="*/ 85 h 168"/>
              <a:gd name="T22" fmla="*/ 222 w 350"/>
              <a:gd name="T23" fmla="*/ 48 h 168"/>
              <a:gd name="T24" fmla="*/ 179 w 350"/>
              <a:gd name="T25" fmla="*/ 73 h 168"/>
              <a:gd name="T26" fmla="*/ 178 w 350"/>
              <a:gd name="T27" fmla="*/ 76 h 168"/>
              <a:gd name="T28" fmla="*/ 122 w 350"/>
              <a:gd name="T29" fmla="*/ 60 h 168"/>
              <a:gd name="T30" fmla="*/ 178 w 350"/>
              <a:gd name="T31" fmla="*/ 41 h 168"/>
              <a:gd name="T32" fmla="*/ 153 w 350"/>
              <a:gd name="T33" fmla="*/ 0 h 168"/>
              <a:gd name="T34" fmla="*/ 97 w 350"/>
              <a:gd name="T35" fmla="*/ 2 h 168"/>
              <a:gd name="T36" fmla="*/ 72 w 350"/>
              <a:gd name="T37" fmla="*/ 73 h 168"/>
              <a:gd name="T38" fmla="*/ 25 w 350"/>
              <a:gd name="T39" fmla="*/ 73 h 168"/>
              <a:gd name="T40" fmla="*/ 0 w 350"/>
              <a:gd name="T41" fmla="*/ 2 h 168"/>
              <a:gd name="T42" fmla="*/ 48 w 350"/>
              <a:gd name="T43" fmla="*/ 119 h 168"/>
              <a:gd name="T44" fmla="*/ 97 w 350"/>
              <a:gd name="T45" fmla="*/ 64 h 168"/>
              <a:gd name="T46" fmla="*/ 187 w 350"/>
              <a:gd name="T47" fmla="*/ 107 h 168"/>
              <a:gd name="T48" fmla="*/ 214 w 350"/>
              <a:gd name="T49" fmla="*/ 117 h 168"/>
              <a:gd name="T50" fmla="*/ 242 w 350"/>
              <a:gd name="T51" fmla="*/ 125 h 168"/>
              <a:gd name="T52" fmla="*/ 237 w 350"/>
              <a:gd name="T53" fmla="*/ 147 h 168"/>
              <a:gd name="T54" fmla="*/ 203 w 350"/>
              <a:gd name="T55" fmla="*/ 141 h 168"/>
              <a:gd name="T56" fmla="*/ 176 w 350"/>
              <a:gd name="T57" fmla="*/ 130 h 168"/>
              <a:gd name="T58" fmla="*/ 224 w 350"/>
              <a:gd name="T59" fmla="*/ 168 h 168"/>
              <a:gd name="T60" fmla="*/ 270 w 350"/>
              <a:gd name="T61" fmla="*/ 134 h 168"/>
              <a:gd name="T62" fmla="*/ 295 w 350"/>
              <a:gd name="T63" fmla="*/ 166 h 168"/>
              <a:gd name="T64" fmla="*/ 343 w 350"/>
              <a:gd name="T65" fmla="*/ 119 h 168"/>
              <a:gd name="T66" fmla="*/ 295 w 350"/>
              <a:gd name="T67" fmla="*/ 99 h 168"/>
              <a:gd name="T68" fmla="*/ 350 w 350"/>
              <a:gd name="T69" fmla="*/ 7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0" h="168">
                <a:moveTo>
                  <a:pt x="350" y="73"/>
                </a:moveTo>
                <a:cubicBezTo>
                  <a:pt x="350" y="52"/>
                  <a:pt x="350" y="52"/>
                  <a:pt x="350" y="52"/>
                </a:cubicBezTo>
                <a:cubicBezTo>
                  <a:pt x="270" y="52"/>
                  <a:pt x="270" y="52"/>
                  <a:pt x="270" y="52"/>
                </a:cubicBezTo>
                <a:cubicBezTo>
                  <a:pt x="270" y="130"/>
                  <a:pt x="270" y="130"/>
                  <a:pt x="270" y="130"/>
                </a:cubicBezTo>
                <a:cubicBezTo>
                  <a:pt x="269" y="121"/>
                  <a:pt x="266" y="114"/>
                  <a:pt x="260" y="109"/>
                </a:cubicBezTo>
                <a:cubicBezTo>
                  <a:pt x="255" y="105"/>
                  <a:pt x="249" y="102"/>
                  <a:pt x="240" y="100"/>
                </a:cubicBezTo>
                <a:cubicBezTo>
                  <a:pt x="220" y="96"/>
                  <a:pt x="220" y="96"/>
                  <a:pt x="220" y="96"/>
                </a:cubicBezTo>
                <a:cubicBezTo>
                  <a:pt x="213" y="94"/>
                  <a:pt x="208" y="92"/>
                  <a:pt x="205" y="91"/>
                </a:cubicBezTo>
                <a:cubicBezTo>
                  <a:pt x="203" y="90"/>
                  <a:pt x="201" y="88"/>
                  <a:pt x="201" y="86"/>
                </a:cubicBezTo>
                <a:cubicBezTo>
                  <a:pt x="201" y="86"/>
                  <a:pt x="201" y="86"/>
                  <a:pt x="201" y="86"/>
                </a:cubicBezTo>
                <a:cubicBezTo>
                  <a:pt x="201" y="86"/>
                  <a:pt x="201" y="86"/>
                  <a:pt x="201" y="86"/>
                </a:cubicBezTo>
                <a:cubicBezTo>
                  <a:pt x="200" y="85"/>
                  <a:pt x="200" y="83"/>
                  <a:pt x="200" y="82"/>
                </a:cubicBezTo>
                <a:cubicBezTo>
                  <a:pt x="200" y="78"/>
                  <a:pt x="201" y="75"/>
                  <a:pt x="203" y="73"/>
                </a:cubicBezTo>
                <a:cubicBezTo>
                  <a:pt x="203" y="73"/>
                  <a:pt x="203" y="73"/>
                  <a:pt x="203" y="73"/>
                </a:cubicBezTo>
                <a:cubicBezTo>
                  <a:pt x="203" y="73"/>
                  <a:pt x="203" y="73"/>
                  <a:pt x="203" y="73"/>
                </a:cubicBezTo>
                <a:cubicBezTo>
                  <a:pt x="203" y="73"/>
                  <a:pt x="203" y="73"/>
                  <a:pt x="203" y="73"/>
                </a:cubicBezTo>
                <a:cubicBezTo>
                  <a:pt x="203" y="73"/>
                  <a:pt x="203" y="73"/>
                  <a:pt x="203" y="73"/>
                </a:cubicBezTo>
                <a:cubicBezTo>
                  <a:pt x="204" y="72"/>
                  <a:pt x="205" y="72"/>
                  <a:pt x="205" y="72"/>
                </a:cubicBezTo>
                <a:cubicBezTo>
                  <a:pt x="209" y="69"/>
                  <a:pt x="214" y="68"/>
                  <a:pt x="220" y="68"/>
                </a:cubicBezTo>
                <a:cubicBezTo>
                  <a:pt x="226" y="68"/>
                  <a:pt x="231" y="69"/>
                  <a:pt x="234" y="71"/>
                </a:cubicBezTo>
                <a:cubicBezTo>
                  <a:pt x="240" y="74"/>
                  <a:pt x="243" y="78"/>
                  <a:pt x="243" y="85"/>
                </a:cubicBezTo>
                <a:cubicBezTo>
                  <a:pt x="266" y="85"/>
                  <a:pt x="266" y="85"/>
                  <a:pt x="266" y="85"/>
                </a:cubicBezTo>
                <a:cubicBezTo>
                  <a:pt x="266" y="73"/>
                  <a:pt x="261" y="64"/>
                  <a:pt x="253" y="58"/>
                </a:cubicBezTo>
                <a:cubicBezTo>
                  <a:pt x="244" y="51"/>
                  <a:pt x="234" y="48"/>
                  <a:pt x="222" y="48"/>
                </a:cubicBezTo>
                <a:cubicBezTo>
                  <a:pt x="207" y="48"/>
                  <a:pt x="196" y="52"/>
                  <a:pt x="189" y="58"/>
                </a:cubicBezTo>
                <a:cubicBezTo>
                  <a:pt x="184" y="62"/>
                  <a:pt x="181" y="67"/>
                  <a:pt x="179" y="73"/>
                </a:cubicBezTo>
                <a:cubicBezTo>
                  <a:pt x="179" y="73"/>
                  <a:pt x="179" y="73"/>
                  <a:pt x="179" y="73"/>
                </a:cubicBezTo>
                <a:cubicBezTo>
                  <a:pt x="179" y="74"/>
                  <a:pt x="179" y="75"/>
                  <a:pt x="178" y="76"/>
                </a:cubicBezTo>
                <a:cubicBezTo>
                  <a:pt x="176" y="89"/>
                  <a:pt x="167" y="98"/>
                  <a:pt x="153" y="98"/>
                </a:cubicBezTo>
                <a:cubicBezTo>
                  <a:pt x="131" y="98"/>
                  <a:pt x="122" y="79"/>
                  <a:pt x="122" y="60"/>
                </a:cubicBezTo>
                <a:cubicBezTo>
                  <a:pt x="122" y="40"/>
                  <a:pt x="131" y="21"/>
                  <a:pt x="153" y="21"/>
                </a:cubicBezTo>
                <a:cubicBezTo>
                  <a:pt x="166" y="21"/>
                  <a:pt x="176" y="29"/>
                  <a:pt x="178" y="41"/>
                </a:cubicBezTo>
                <a:cubicBezTo>
                  <a:pt x="202" y="41"/>
                  <a:pt x="202" y="41"/>
                  <a:pt x="202" y="41"/>
                </a:cubicBezTo>
                <a:cubicBezTo>
                  <a:pt x="199" y="14"/>
                  <a:pt x="178" y="0"/>
                  <a:pt x="153" y="0"/>
                </a:cubicBezTo>
                <a:cubicBezTo>
                  <a:pt x="119" y="0"/>
                  <a:pt x="99" y="24"/>
                  <a:pt x="97" y="55"/>
                </a:cubicBezTo>
                <a:cubicBezTo>
                  <a:pt x="97" y="2"/>
                  <a:pt x="97" y="2"/>
                  <a:pt x="97" y="2"/>
                </a:cubicBezTo>
                <a:cubicBezTo>
                  <a:pt x="72" y="2"/>
                  <a:pt x="72" y="2"/>
                  <a:pt x="72" y="2"/>
                </a:cubicBezTo>
                <a:cubicBezTo>
                  <a:pt x="72" y="73"/>
                  <a:pt x="72" y="73"/>
                  <a:pt x="72" y="73"/>
                </a:cubicBezTo>
                <a:cubicBezTo>
                  <a:pt x="72" y="90"/>
                  <a:pt x="66" y="98"/>
                  <a:pt x="48" y="98"/>
                </a:cubicBezTo>
                <a:cubicBezTo>
                  <a:pt x="28" y="98"/>
                  <a:pt x="25" y="86"/>
                  <a:pt x="25" y="73"/>
                </a:cubicBezTo>
                <a:cubicBezTo>
                  <a:pt x="25" y="2"/>
                  <a:pt x="25" y="2"/>
                  <a:pt x="25" y="2"/>
                </a:cubicBezTo>
                <a:cubicBezTo>
                  <a:pt x="0" y="2"/>
                  <a:pt x="0" y="2"/>
                  <a:pt x="0" y="2"/>
                </a:cubicBezTo>
                <a:cubicBezTo>
                  <a:pt x="0" y="73"/>
                  <a:pt x="0" y="73"/>
                  <a:pt x="0" y="73"/>
                </a:cubicBezTo>
                <a:cubicBezTo>
                  <a:pt x="0" y="104"/>
                  <a:pt x="18" y="119"/>
                  <a:pt x="48" y="119"/>
                </a:cubicBezTo>
                <a:cubicBezTo>
                  <a:pt x="79" y="119"/>
                  <a:pt x="97" y="104"/>
                  <a:pt x="97" y="73"/>
                </a:cubicBezTo>
                <a:cubicBezTo>
                  <a:pt x="97" y="64"/>
                  <a:pt x="97" y="64"/>
                  <a:pt x="97" y="64"/>
                </a:cubicBezTo>
                <a:cubicBezTo>
                  <a:pt x="99" y="95"/>
                  <a:pt x="119" y="119"/>
                  <a:pt x="153" y="119"/>
                </a:cubicBezTo>
                <a:cubicBezTo>
                  <a:pt x="167" y="119"/>
                  <a:pt x="179" y="115"/>
                  <a:pt x="187" y="107"/>
                </a:cubicBezTo>
                <a:cubicBezTo>
                  <a:pt x="188" y="107"/>
                  <a:pt x="189" y="108"/>
                  <a:pt x="189" y="108"/>
                </a:cubicBezTo>
                <a:cubicBezTo>
                  <a:pt x="194" y="111"/>
                  <a:pt x="202" y="114"/>
                  <a:pt x="214" y="117"/>
                </a:cubicBezTo>
                <a:cubicBezTo>
                  <a:pt x="226" y="119"/>
                  <a:pt x="226" y="119"/>
                  <a:pt x="226" y="119"/>
                </a:cubicBezTo>
                <a:cubicBezTo>
                  <a:pt x="234" y="121"/>
                  <a:pt x="239" y="123"/>
                  <a:pt x="242" y="125"/>
                </a:cubicBezTo>
                <a:cubicBezTo>
                  <a:pt x="245" y="127"/>
                  <a:pt x="247" y="130"/>
                  <a:pt x="247" y="133"/>
                </a:cubicBezTo>
                <a:cubicBezTo>
                  <a:pt x="247" y="140"/>
                  <a:pt x="244" y="144"/>
                  <a:pt x="237" y="147"/>
                </a:cubicBezTo>
                <a:cubicBezTo>
                  <a:pt x="233" y="148"/>
                  <a:pt x="229" y="148"/>
                  <a:pt x="223" y="148"/>
                </a:cubicBezTo>
                <a:cubicBezTo>
                  <a:pt x="213" y="148"/>
                  <a:pt x="207" y="146"/>
                  <a:pt x="203" y="141"/>
                </a:cubicBezTo>
                <a:cubicBezTo>
                  <a:pt x="201" y="139"/>
                  <a:pt x="199" y="135"/>
                  <a:pt x="198" y="130"/>
                </a:cubicBezTo>
                <a:cubicBezTo>
                  <a:pt x="176" y="130"/>
                  <a:pt x="176" y="130"/>
                  <a:pt x="176" y="130"/>
                </a:cubicBezTo>
                <a:cubicBezTo>
                  <a:pt x="176" y="142"/>
                  <a:pt x="180" y="151"/>
                  <a:pt x="189" y="158"/>
                </a:cubicBezTo>
                <a:cubicBezTo>
                  <a:pt x="197" y="164"/>
                  <a:pt x="209" y="168"/>
                  <a:pt x="224" y="168"/>
                </a:cubicBezTo>
                <a:cubicBezTo>
                  <a:pt x="239" y="168"/>
                  <a:pt x="250" y="164"/>
                  <a:pt x="258" y="158"/>
                </a:cubicBezTo>
                <a:cubicBezTo>
                  <a:pt x="265" y="151"/>
                  <a:pt x="269" y="143"/>
                  <a:pt x="270" y="134"/>
                </a:cubicBezTo>
                <a:cubicBezTo>
                  <a:pt x="270" y="166"/>
                  <a:pt x="270" y="166"/>
                  <a:pt x="270" y="166"/>
                </a:cubicBezTo>
                <a:cubicBezTo>
                  <a:pt x="295" y="166"/>
                  <a:pt x="295" y="166"/>
                  <a:pt x="295" y="166"/>
                </a:cubicBezTo>
                <a:cubicBezTo>
                  <a:pt x="295" y="119"/>
                  <a:pt x="295" y="119"/>
                  <a:pt x="295" y="119"/>
                </a:cubicBezTo>
                <a:cubicBezTo>
                  <a:pt x="343" y="119"/>
                  <a:pt x="343" y="119"/>
                  <a:pt x="343" y="119"/>
                </a:cubicBezTo>
                <a:cubicBezTo>
                  <a:pt x="343" y="99"/>
                  <a:pt x="343" y="99"/>
                  <a:pt x="343" y="99"/>
                </a:cubicBezTo>
                <a:cubicBezTo>
                  <a:pt x="295" y="99"/>
                  <a:pt x="295" y="99"/>
                  <a:pt x="295" y="99"/>
                </a:cubicBezTo>
                <a:cubicBezTo>
                  <a:pt x="295" y="73"/>
                  <a:pt x="295" y="73"/>
                  <a:pt x="295" y="73"/>
                </a:cubicBezTo>
                <a:lnTo>
                  <a:pt x="350" y="7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cSld>
  <p:clrMap bg1="lt1" tx1="dk1" bg2="lt2" tx2="dk2" accent1="accent1" accent2="accent2" accent3="accent3" accent4="accent4" accent5="accent5" accent6="accent6" hlink="hlink" folHlink="folHlink"/>
  <p:sldLayoutIdLst>
    <p:sldLayoutId id="2147484017" r:id="rId1"/>
    <p:sldLayoutId id="2147484016" r:id="rId2"/>
    <p:sldLayoutId id="2147483933" r:id="rId3"/>
    <p:sldLayoutId id="2147484018" r:id="rId4"/>
    <p:sldLayoutId id="2147483934" r:id="rId5"/>
    <p:sldLayoutId id="2147484019" r:id="rId6"/>
    <p:sldLayoutId id="2147484020" r:id="rId7"/>
    <p:sldLayoutId id="2147484021" r:id="rId8"/>
    <p:sldLayoutId id="2147484022" r:id="rId9"/>
    <p:sldLayoutId id="2147484023" r:id="rId10"/>
    <p:sldLayoutId id="2147484024" r:id="rId11"/>
    <p:sldLayoutId id="2147483939" r:id="rId12"/>
    <p:sldLayoutId id="2147483940" r:id="rId13"/>
    <p:sldLayoutId id="2147483941" r:id="rId14"/>
    <p:sldLayoutId id="2147483950" r:id="rId15"/>
    <p:sldLayoutId id="2147483942" r:id="rId16"/>
    <p:sldLayoutId id="2147483943" r:id="rId17"/>
    <p:sldLayoutId id="2147483944" r:id="rId18"/>
    <p:sldLayoutId id="2147483945" r:id="rId19"/>
    <p:sldLayoutId id="2147483947" r:id="rId20"/>
    <p:sldLayoutId id="2147483948" r:id="rId21"/>
    <p:sldLayoutId id="2147483949" r:id="rId22"/>
    <p:sldLayoutId id="2147484025" r:id="rId23"/>
    <p:sldLayoutId id="2147484027" r:id="rId24"/>
    <p:sldLayoutId id="2147484028" r:id="rId25"/>
    <p:sldLayoutId id="2147484029" r:id="rId26"/>
    <p:sldLayoutId id="2147484030" r:id="rId27"/>
  </p:sldLayoutIdLst>
  <p:transition>
    <p:fade/>
  </p:transition>
  <p:hf hdr="0"/>
  <p:txStyles>
    <p:titleStyle>
      <a:lvl1pPr algn="l" defTabSz="914400" rtl="0" eaLnBrk="1" latinLnBrk="0" hangingPunct="1">
        <a:lnSpc>
          <a:spcPct val="85000"/>
        </a:lnSpc>
        <a:spcBef>
          <a:spcPct val="0"/>
        </a:spcBef>
        <a:buNone/>
        <a:defRPr lang="en-US" sz="2800" b="0" kern="1200" cap="none" spc="0" baseline="0" dirty="0" smtClean="0">
          <a:solidFill>
            <a:schemeClr val="tx1"/>
          </a:solidFill>
          <a:latin typeface="+mn-lt"/>
          <a:ea typeface="+mj-ea"/>
          <a:cs typeface="Arial" pitchFamily="34" charset="0"/>
        </a:defRPr>
      </a:lvl1pPr>
    </p:titleStyle>
    <p:bodyStyle>
      <a:lvl1pPr marL="168275" indent="-168275" algn="l" defTabSz="914400" rtl="0" eaLnBrk="1" latinLnBrk="0" hangingPunct="1">
        <a:lnSpc>
          <a:spcPct val="90000"/>
        </a:lnSpc>
        <a:spcBef>
          <a:spcPts val="1200"/>
        </a:spcBef>
        <a:buClr>
          <a:schemeClr val="accent1"/>
        </a:buClr>
        <a:buFont typeface="Wingdings" panose="05000000000000000000" pitchFamily="2" charset="2"/>
        <a:buChar char="§"/>
        <a:defRPr lang="en-US" sz="1800" b="0" kern="1200" dirty="0" smtClean="0">
          <a:solidFill>
            <a:schemeClr val="tx1"/>
          </a:solidFill>
          <a:latin typeface="+mj-lt"/>
          <a:ea typeface="+mn-ea"/>
          <a:cs typeface="+mn-cs"/>
        </a:defRPr>
      </a:lvl1pPr>
      <a:lvl2pPr marL="457200" indent="-227013" algn="l" defTabSz="914400" rtl="0" eaLnBrk="1" latinLnBrk="0" hangingPunct="1">
        <a:lnSpc>
          <a:spcPct val="90000"/>
        </a:lnSpc>
        <a:spcBef>
          <a:spcPts val="1200"/>
        </a:spcBef>
        <a:buClr>
          <a:schemeClr val="accent1"/>
        </a:buClr>
        <a:buFont typeface="Arial" panose="020B0604020202020204" pitchFamily="34" charset="0"/>
        <a:buChar char="•"/>
        <a:defRPr lang="en-US" sz="1800" b="0" kern="1200" dirty="0" smtClean="0">
          <a:solidFill>
            <a:schemeClr val="tx1"/>
          </a:solidFill>
          <a:latin typeface="+mj-lt"/>
          <a:ea typeface="+mn-ea"/>
          <a:cs typeface="+mn-cs"/>
        </a:defRPr>
      </a:lvl2pPr>
      <a:lvl3pPr marL="742950" indent="-227013" algn="l" defTabSz="914400" rtl="0" eaLnBrk="1" latinLnBrk="0" hangingPunct="1">
        <a:lnSpc>
          <a:spcPct val="90000"/>
        </a:lnSpc>
        <a:spcBef>
          <a:spcPts val="1200"/>
        </a:spcBef>
        <a:buClr>
          <a:schemeClr val="accent1"/>
        </a:buClr>
        <a:buFont typeface="Arial" panose="020B0604020202020204" pitchFamily="34" charset="0"/>
        <a:buChar char="‒"/>
        <a:defRPr lang="en-US" sz="1800" b="0" kern="1200" dirty="0" smtClean="0">
          <a:solidFill>
            <a:schemeClr val="tx1"/>
          </a:solidFill>
          <a:latin typeface="+mj-lt"/>
          <a:ea typeface="+mn-ea"/>
          <a:cs typeface="+mn-cs"/>
        </a:defRPr>
      </a:lvl3pPr>
      <a:lvl4pPr marL="1028700" indent="-228600" algn="l" defTabSz="914400" rtl="0" eaLnBrk="1" latinLnBrk="0" hangingPunct="1">
        <a:lnSpc>
          <a:spcPct val="90000"/>
        </a:lnSpc>
        <a:spcBef>
          <a:spcPts val="1200"/>
        </a:spcBef>
        <a:buClr>
          <a:schemeClr val="accent1"/>
        </a:buClr>
        <a:buFont typeface="Wingdings" panose="05000000000000000000" pitchFamily="2" charset="2"/>
        <a:buChar char="§"/>
        <a:defRPr lang="en-US" sz="1800" b="0" kern="1200" dirty="0" smtClean="0">
          <a:solidFill>
            <a:schemeClr val="tx1"/>
          </a:solidFill>
          <a:latin typeface="+mj-lt"/>
          <a:ea typeface="+mn-ea"/>
          <a:cs typeface="+mn-cs"/>
        </a:defRPr>
      </a:lvl4pPr>
      <a:lvl5pPr marL="1312863" indent="-227013" algn="l" defTabSz="914400" rtl="0" eaLnBrk="1" latinLnBrk="0" hangingPunct="1">
        <a:lnSpc>
          <a:spcPct val="90000"/>
        </a:lnSpc>
        <a:spcBef>
          <a:spcPts val="1200"/>
        </a:spcBef>
        <a:buClr>
          <a:schemeClr val="accent1"/>
        </a:buClr>
        <a:buFont typeface="Arial" panose="020B0604020202020204" pitchFamily="34" charset="0"/>
        <a:buChar char="•"/>
        <a:defRPr lang="en-US" sz="1800" b="0" kern="1200" dirty="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ChangeArrowheads="1"/>
          </p:cNvSpPr>
          <p:nvPr>
            <p:custDataLst>
              <p:tags r:id="rId3"/>
            </p:custDataLst>
          </p:nvPr>
        </p:nvSpPr>
        <p:spPr bwMode="auto">
          <a:xfrm>
            <a:off x="287338" y="195262"/>
            <a:ext cx="8856662" cy="729854"/>
          </a:xfrm>
          <a:prstGeom prst="rect">
            <a:avLst/>
          </a:prstGeom>
          <a:solidFill>
            <a:srgbClr val="FE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lnSpc>
                <a:spcPct val="100000"/>
              </a:lnSpc>
              <a:spcBef>
                <a:spcPct val="0"/>
              </a:spcBef>
              <a:buClrTx/>
              <a:buSzTx/>
              <a:buFontTx/>
              <a:buNone/>
            </a:pPr>
            <a:endParaRPr lang="en-US" sz="1500" b="0">
              <a:solidFill>
                <a:srgbClr val="FFFFFF"/>
              </a:solidFill>
              <a:latin typeface="Siemens Slab" charset="0"/>
            </a:endParaRPr>
          </a:p>
        </p:txBody>
      </p:sp>
      <p:sp>
        <p:nvSpPr>
          <p:cNvPr id="11267" name="Rectangle 3"/>
          <p:cNvSpPr>
            <a:spLocks noGrp="1" noChangeArrowheads="1"/>
          </p:cNvSpPr>
          <p:nvPr>
            <p:ph type="title"/>
          </p:nvPr>
        </p:nvSpPr>
        <p:spPr bwMode="auto">
          <a:xfrm>
            <a:off x="539750" y="194073"/>
            <a:ext cx="6140450" cy="6072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p>
            <a:pPr lvl="0"/>
            <a:r>
              <a:rPr lang="en-US"/>
              <a:t>Mastertitelformat bearbeiten</a:t>
            </a:r>
          </a:p>
        </p:txBody>
      </p:sp>
      <p:sp>
        <p:nvSpPr>
          <p:cNvPr id="11268" name="Rectangle 4"/>
          <p:cNvSpPr>
            <a:spLocks noGrp="1" noChangeArrowheads="1"/>
          </p:cNvSpPr>
          <p:nvPr>
            <p:ph type="body" idx="1"/>
          </p:nvPr>
        </p:nvSpPr>
        <p:spPr bwMode="auto">
          <a:xfrm>
            <a:off x="539751" y="1193006"/>
            <a:ext cx="8208963" cy="3511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030" name="Text Box 4"/>
          <p:cNvSpPr txBox="1">
            <a:spLocks noChangeArrowheads="1"/>
          </p:cNvSpPr>
          <p:nvPr userDrawn="1"/>
        </p:nvSpPr>
        <p:spPr bwMode="auto">
          <a:xfrm>
            <a:off x="4716463" y="4893469"/>
            <a:ext cx="4032250" cy="189310"/>
          </a:xfrm>
          <a:prstGeom prst="rect">
            <a:avLst/>
          </a:prstGeom>
          <a:noFill/>
          <a:ln w="9525">
            <a:noFill/>
            <a:miter lim="800000"/>
            <a:headEnd/>
            <a:tailEnd/>
          </a:ln>
        </p:spPr>
        <p:txBody>
          <a:bodyPr lIns="0" tIns="0" rIns="0" bIns="0" anchor="b"/>
          <a:lstStyle>
            <a:lvl1pPr eaLnBrk="0" hangingPunct="0">
              <a:defRPr sz="2000">
                <a:solidFill>
                  <a:schemeClr val="tx1"/>
                </a:solidFill>
                <a:latin typeface="Arial" charset="0"/>
                <a:ea typeface="ＭＳ Ｐゴシック" charset="0"/>
                <a:cs typeface="Arial" charset="0"/>
              </a:defRPr>
            </a:lvl1pPr>
            <a:lvl2pPr marL="742950" indent="-285750" eaLnBrk="0" hangingPunct="0">
              <a:defRPr sz="2000">
                <a:solidFill>
                  <a:schemeClr val="tx1"/>
                </a:solidFill>
                <a:latin typeface="Arial" charset="0"/>
                <a:ea typeface="Arial" charset="0"/>
                <a:cs typeface="Arial" charset="0"/>
              </a:defRPr>
            </a:lvl2pPr>
            <a:lvl3pPr marL="1143000" indent="-228600" eaLnBrk="0" hangingPunct="0">
              <a:defRPr sz="2000">
                <a:solidFill>
                  <a:schemeClr val="tx1"/>
                </a:solidFill>
                <a:latin typeface="Arial" charset="0"/>
                <a:ea typeface="Arial" charset="0"/>
                <a:cs typeface="Arial" charset="0"/>
              </a:defRPr>
            </a:lvl3pPr>
            <a:lvl4pPr marL="1600200" indent="-228600" eaLnBrk="0" hangingPunct="0">
              <a:defRPr sz="2000">
                <a:solidFill>
                  <a:schemeClr val="tx1"/>
                </a:solidFill>
                <a:latin typeface="Arial" charset="0"/>
                <a:ea typeface="Arial" charset="0"/>
                <a:cs typeface="Arial" charset="0"/>
              </a:defRPr>
            </a:lvl4pPr>
            <a:lvl5pPr marL="2057400" indent="-228600" eaLnBrk="0" hangingPunct="0">
              <a:defRPr sz="2000">
                <a:solidFill>
                  <a:schemeClr val="tx1"/>
                </a:solidFill>
                <a:latin typeface="Arial" charset="0"/>
                <a:ea typeface="Arial" charset="0"/>
                <a:cs typeface="Arial" charset="0"/>
              </a:defRPr>
            </a:lvl5pPr>
            <a:lvl6pPr marL="2514600" indent="-228600" eaLnBrk="0" fontAlgn="base" hangingPunct="0">
              <a:spcBef>
                <a:spcPct val="50000"/>
              </a:spcBef>
              <a:spcAft>
                <a:spcPct val="0"/>
              </a:spcAft>
              <a:defRPr sz="2000">
                <a:solidFill>
                  <a:schemeClr val="tx1"/>
                </a:solidFill>
                <a:latin typeface="Arial" charset="0"/>
                <a:ea typeface="Arial" charset="0"/>
                <a:cs typeface="Arial" charset="0"/>
              </a:defRPr>
            </a:lvl6pPr>
            <a:lvl7pPr marL="2971800" indent="-228600" eaLnBrk="0" fontAlgn="base" hangingPunct="0">
              <a:spcBef>
                <a:spcPct val="50000"/>
              </a:spcBef>
              <a:spcAft>
                <a:spcPct val="0"/>
              </a:spcAft>
              <a:defRPr sz="2000">
                <a:solidFill>
                  <a:schemeClr val="tx1"/>
                </a:solidFill>
                <a:latin typeface="Arial" charset="0"/>
                <a:ea typeface="Arial" charset="0"/>
                <a:cs typeface="Arial" charset="0"/>
              </a:defRPr>
            </a:lvl7pPr>
            <a:lvl8pPr marL="3429000" indent="-228600" eaLnBrk="0" fontAlgn="base" hangingPunct="0">
              <a:spcBef>
                <a:spcPct val="50000"/>
              </a:spcBef>
              <a:spcAft>
                <a:spcPct val="0"/>
              </a:spcAft>
              <a:defRPr sz="2000">
                <a:solidFill>
                  <a:schemeClr val="tx1"/>
                </a:solidFill>
                <a:latin typeface="Arial" charset="0"/>
                <a:ea typeface="Arial" charset="0"/>
                <a:cs typeface="Arial" charset="0"/>
              </a:defRPr>
            </a:lvl8pPr>
            <a:lvl9pPr marL="3886200" indent="-228600" eaLnBrk="0" fontAlgn="base" hangingPunct="0">
              <a:spcBef>
                <a:spcPct val="50000"/>
              </a:spcBef>
              <a:spcAft>
                <a:spcPct val="0"/>
              </a:spcAft>
              <a:defRPr sz="2000">
                <a:solidFill>
                  <a:schemeClr val="tx1"/>
                </a:solidFill>
                <a:latin typeface="Arial" charset="0"/>
                <a:ea typeface="Arial" charset="0"/>
                <a:cs typeface="Arial" charset="0"/>
              </a:defRPr>
            </a:lvl9pPr>
          </a:lstStyle>
          <a:p>
            <a:pPr algn="r" eaLnBrk="1" hangingPunct="1">
              <a:lnSpc>
                <a:spcPct val="100000"/>
              </a:lnSpc>
              <a:spcBef>
                <a:spcPct val="50000"/>
              </a:spcBef>
              <a:buClrTx/>
              <a:buSzTx/>
              <a:buFontTx/>
              <a:buNone/>
              <a:defRPr/>
            </a:pPr>
            <a:r>
              <a:rPr lang="en-US" sz="900">
                <a:solidFill>
                  <a:srgbClr val="FFFFFF"/>
                </a:solidFill>
              </a:rPr>
              <a:t> © Siemens AG 2012. All rights reserved.</a:t>
            </a:r>
            <a:endParaRPr lang="de-DE" sz="1500" b="0">
              <a:solidFill>
                <a:srgbClr val="000000"/>
              </a:solidFill>
            </a:endParaRPr>
          </a:p>
        </p:txBody>
      </p:sp>
      <p:pic>
        <p:nvPicPr>
          <p:cNvPr id="2" name="Picture 5" descr="sie_logo_petrol_rgb_2">
            <a:extLst>
              <a:ext uri="{FF2B5EF4-FFF2-40B4-BE49-F238E27FC236}">
                <a16:creationId xmlns:a16="http://schemas.microsoft.com/office/drawing/2014/main" id="{A9661524-72D6-E73C-88FF-61D7D45BBE69}"/>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00900" y="423863"/>
            <a:ext cx="1600200" cy="320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551447550"/>
      </p:ext>
    </p:extLst>
  </p:cSld>
  <p:clrMap bg1="lt1" tx1="dk1" bg2="lt2" tx2="dk2" accent1="accent1" accent2="accent2" accent3="accent3" accent4="accent4" accent5="accent5" accent6="accent6" hlink="hlink" folHlink="folHlink"/>
  <p:sldLayoutIdLst>
    <p:sldLayoutId id="2147484032" r:id="rId1"/>
  </p:sldLayoutIdLst>
  <p:txStyles>
    <p:titleStyle>
      <a:lvl1pPr algn="l" rtl="0" eaLnBrk="0" fontAlgn="base" hangingPunct="0">
        <a:spcBef>
          <a:spcPct val="0"/>
        </a:spcBef>
        <a:spcAft>
          <a:spcPct val="0"/>
        </a:spcAft>
        <a:defRPr sz="1500" b="1">
          <a:solidFill>
            <a:schemeClr val="tx1"/>
          </a:solidFill>
          <a:latin typeface="+mj-lt"/>
          <a:ea typeface="ＭＳ Ｐゴシック" charset="0"/>
          <a:cs typeface="+mj-cs"/>
        </a:defRPr>
      </a:lvl1pPr>
      <a:lvl2pPr algn="l" rtl="0" eaLnBrk="0" fontAlgn="base" hangingPunct="0">
        <a:spcBef>
          <a:spcPct val="0"/>
        </a:spcBef>
        <a:spcAft>
          <a:spcPct val="0"/>
        </a:spcAft>
        <a:defRPr sz="1500" b="1">
          <a:solidFill>
            <a:schemeClr val="tx1"/>
          </a:solidFill>
          <a:latin typeface="Arial" charset="0"/>
          <a:ea typeface="ＭＳ Ｐゴシック" charset="0"/>
          <a:cs typeface="Arial" charset="0"/>
        </a:defRPr>
      </a:lvl2pPr>
      <a:lvl3pPr algn="l" rtl="0" eaLnBrk="0" fontAlgn="base" hangingPunct="0">
        <a:spcBef>
          <a:spcPct val="0"/>
        </a:spcBef>
        <a:spcAft>
          <a:spcPct val="0"/>
        </a:spcAft>
        <a:defRPr sz="1500" b="1">
          <a:solidFill>
            <a:schemeClr val="tx1"/>
          </a:solidFill>
          <a:latin typeface="Arial" charset="0"/>
          <a:ea typeface="ＭＳ Ｐゴシック" charset="0"/>
          <a:cs typeface="Arial" charset="0"/>
        </a:defRPr>
      </a:lvl3pPr>
      <a:lvl4pPr algn="l" rtl="0" eaLnBrk="0" fontAlgn="base" hangingPunct="0">
        <a:spcBef>
          <a:spcPct val="0"/>
        </a:spcBef>
        <a:spcAft>
          <a:spcPct val="0"/>
        </a:spcAft>
        <a:defRPr sz="1500" b="1">
          <a:solidFill>
            <a:schemeClr val="tx1"/>
          </a:solidFill>
          <a:latin typeface="Arial" charset="0"/>
          <a:ea typeface="ＭＳ Ｐゴシック" charset="0"/>
          <a:cs typeface="Arial" charset="0"/>
        </a:defRPr>
      </a:lvl4pPr>
      <a:lvl5pPr algn="l" rtl="0" eaLnBrk="0" fontAlgn="base" hangingPunct="0">
        <a:spcBef>
          <a:spcPct val="0"/>
        </a:spcBef>
        <a:spcAft>
          <a:spcPct val="0"/>
        </a:spcAft>
        <a:defRPr sz="1500" b="1">
          <a:solidFill>
            <a:schemeClr val="tx1"/>
          </a:solidFill>
          <a:latin typeface="Arial" charset="0"/>
          <a:ea typeface="ＭＳ Ｐゴシック" charset="0"/>
          <a:cs typeface="Arial" charset="0"/>
        </a:defRPr>
      </a:lvl5pPr>
      <a:lvl6pPr marL="342900" algn="l" rtl="0" fontAlgn="base">
        <a:spcBef>
          <a:spcPct val="0"/>
        </a:spcBef>
        <a:spcAft>
          <a:spcPct val="0"/>
        </a:spcAft>
        <a:defRPr sz="1500" b="1">
          <a:solidFill>
            <a:schemeClr val="tx1"/>
          </a:solidFill>
          <a:latin typeface="Arial" charset="0"/>
          <a:cs typeface="Arial" charset="0"/>
        </a:defRPr>
      </a:lvl6pPr>
      <a:lvl7pPr marL="685800" algn="l" rtl="0" fontAlgn="base">
        <a:spcBef>
          <a:spcPct val="0"/>
        </a:spcBef>
        <a:spcAft>
          <a:spcPct val="0"/>
        </a:spcAft>
        <a:defRPr sz="1500" b="1">
          <a:solidFill>
            <a:schemeClr val="tx1"/>
          </a:solidFill>
          <a:latin typeface="Arial" charset="0"/>
          <a:cs typeface="Arial" charset="0"/>
        </a:defRPr>
      </a:lvl7pPr>
      <a:lvl8pPr marL="1028700" algn="l" rtl="0" fontAlgn="base">
        <a:spcBef>
          <a:spcPct val="0"/>
        </a:spcBef>
        <a:spcAft>
          <a:spcPct val="0"/>
        </a:spcAft>
        <a:defRPr sz="1500" b="1">
          <a:solidFill>
            <a:schemeClr val="tx1"/>
          </a:solidFill>
          <a:latin typeface="Arial" charset="0"/>
          <a:cs typeface="Arial" charset="0"/>
        </a:defRPr>
      </a:lvl8pPr>
      <a:lvl9pPr marL="1371600" algn="l" rtl="0" fontAlgn="base">
        <a:spcBef>
          <a:spcPct val="0"/>
        </a:spcBef>
        <a:spcAft>
          <a:spcPct val="0"/>
        </a:spcAft>
        <a:defRPr sz="1500" b="1">
          <a:solidFill>
            <a:schemeClr val="tx1"/>
          </a:solidFill>
          <a:latin typeface="Arial" charset="0"/>
          <a:cs typeface="Arial" charset="0"/>
        </a:defRPr>
      </a:lvl9pPr>
    </p:titleStyle>
    <p:bodyStyle>
      <a:lvl1pPr marL="257175" indent="-257175" algn="l" rtl="0" eaLnBrk="0" fontAlgn="base" hangingPunct="0">
        <a:lnSpc>
          <a:spcPct val="110000"/>
        </a:lnSpc>
        <a:spcBef>
          <a:spcPct val="0"/>
        </a:spcBef>
        <a:spcAft>
          <a:spcPct val="0"/>
        </a:spcAft>
        <a:buFont typeface="Wingdings" charset="0"/>
        <a:buChar char="•"/>
        <a:defRPr sz="2400">
          <a:solidFill>
            <a:schemeClr val="tx1"/>
          </a:solidFill>
          <a:latin typeface="+mn-lt"/>
          <a:ea typeface="ＭＳ Ｐゴシック" charset="0"/>
          <a:cs typeface="+mn-cs"/>
        </a:defRPr>
      </a:lvl1pPr>
      <a:lvl2pPr marL="142875" indent="-141685" algn="l" rtl="0" eaLnBrk="0" fontAlgn="base" hangingPunct="0">
        <a:lnSpc>
          <a:spcPct val="110000"/>
        </a:lnSpc>
        <a:spcBef>
          <a:spcPct val="0"/>
        </a:spcBef>
        <a:spcAft>
          <a:spcPct val="0"/>
        </a:spcAft>
        <a:buClr>
          <a:schemeClr val="accent1"/>
        </a:buClr>
        <a:buFont typeface="Wingdings" charset="0"/>
        <a:buChar char="§"/>
        <a:defRPr sz="2100">
          <a:solidFill>
            <a:schemeClr val="tx1"/>
          </a:solidFill>
          <a:latin typeface="+mn-lt"/>
          <a:ea typeface="Arial" charset="0"/>
          <a:cs typeface="+mn-cs"/>
        </a:defRPr>
      </a:lvl2pPr>
      <a:lvl3pPr marL="285750" indent="-141685" algn="l" rtl="0" eaLnBrk="0" fontAlgn="base" hangingPunct="0">
        <a:lnSpc>
          <a:spcPct val="110000"/>
        </a:lnSpc>
        <a:spcBef>
          <a:spcPct val="0"/>
        </a:spcBef>
        <a:spcAft>
          <a:spcPct val="0"/>
        </a:spcAft>
        <a:buClr>
          <a:schemeClr val="accent1"/>
        </a:buClr>
        <a:buFont typeface="Wingdings" charset="0"/>
        <a:buChar char="§"/>
        <a:defRPr sz="1800">
          <a:solidFill>
            <a:schemeClr val="tx1"/>
          </a:solidFill>
          <a:latin typeface="+mn-lt"/>
          <a:ea typeface="Arial" charset="0"/>
          <a:cs typeface="+mn-cs"/>
        </a:defRPr>
      </a:lvl3pPr>
      <a:lvl4pPr marL="429816" indent="-142875" algn="l" rtl="0" eaLnBrk="0" fontAlgn="base" hangingPunct="0">
        <a:lnSpc>
          <a:spcPct val="110000"/>
        </a:lnSpc>
        <a:spcBef>
          <a:spcPct val="0"/>
        </a:spcBef>
        <a:spcAft>
          <a:spcPct val="0"/>
        </a:spcAft>
        <a:buClr>
          <a:schemeClr val="accent1"/>
        </a:buClr>
        <a:buFont typeface="Wingdings" charset="0"/>
        <a:buChar char="§"/>
        <a:defRPr sz="1500">
          <a:solidFill>
            <a:schemeClr val="tx1"/>
          </a:solidFill>
          <a:latin typeface="+mn-lt"/>
          <a:ea typeface="Arial" charset="0"/>
          <a:cs typeface="+mn-cs"/>
        </a:defRPr>
      </a:lvl4pPr>
      <a:lvl5pPr marL="572691" indent="-141685" algn="l" rtl="0" eaLnBrk="0" fontAlgn="base" hangingPunct="0">
        <a:lnSpc>
          <a:spcPct val="110000"/>
        </a:lnSpc>
        <a:spcBef>
          <a:spcPct val="0"/>
        </a:spcBef>
        <a:spcAft>
          <a:spcPct val="0"/>
        </a:spcAft>
        <a:buClr>
          <a:schemeClr val="accent1"/>
        </a:buClr>
        <a:buFont typeface="Wingdings" charset="0"/>
        <a:buChar char="§"/>
        <a:defRPr sz="1500">
          <a:solidFill>
            <a:schemeClr val="tx1"/>
          </a:solidFill>
          <a:latin typeface="+mn-lt"/>
          <a:ea typeface="Arial" charset="0"/>
          <a:cs typeface="+mn-cs"/>
        </a:defRPr>
      </a:lvl5pPr>
      <a:lvl6pPr marL="915591" indent="-141685" algn="l" rtl="0" fontAlgn="base">
        <a:lnSpc>
          <a:spcPct val="110000"/>
        </a:lnSpc>
        <a:spcBef>
          <a:spcPct val="0"/>
        </a:spcBef>
        <a:spcAft>
          <a:spcPct val="0"/>
        </a:spcAft>
        <a:buClr>
          <a:schemeClr val="accent1"/>
        </a:buClr>
        <a:buFont typeface="Wingdings" pitchFamily="2" charset="2"/>
        <a:buChar char="§"/>
        <a:defRPr>
          <a:solidFill>
            <a:schemeClr val="tx1"/>
          </a:solidFill>
          <a:latin typeface="+mn-lt"/>
          <a:cs typeface="+mn-cs"/>
        </a:defRPr>
      </a:lvl6pPr>
      <a:lvl7pPr marL="1258491" indent="-141685" algn="l" rtl="0" fontAlgn="base">
        <a:lnSpc>
          <a:spcPct val="110000"/>
        </a:lnSpc>
        <a:spcBef>
          <a:spcPct val="0"/>
        </a:spcBef>
        <a:spcAft>
          <a:spcPct val="0"/>
        </a:spcAft>
        <a:buClr>
          <a:schemeClr val="accent1"/>
        </a:buClr>
        <a:buFont typeface="Wingdings" pitchFamily="2" charset="2"/>
        <a:buChar char="§"/>
        <a:defRPr>
          <a:solidFill>
            <a:schemeClr val="tx1"/>
          </a:solidFill>
          <a:latin typeface="+mn-lt"/>
          <a:cs typeface="+mn-cs"/>
        </a:defRPr>
      </a:lvl7pPr>
      <a:lvl8pPr marL="1601391" indent="-141685" algn="l" rtl="0" fontAlgn="base">
        <a:lnSpc>
          <a:spcPct val="110000"/>
        </a:lnSpc>
        <a:spcBef>
          <a:spcPct val="0"/>
        </a:spcBef>
        <a:spcAft>
          <a:spcPct val="0"/>
        </a:spcAft>
        <a:buClr>
          <a:schemeClr val="accent1"/>
        </a:buClr>
        <a:buFont typeface="Wingdings" pitchFamily="2" charset="2"/>
        <a:buChar char="§"/>
        <a:defRPr>
          <a:solidFill>
            <a:schemeClr val="tx1"/>
          </a:solidFill>
          <a:latin typeface="+mn-lt"/>
          <a:cs typeface="+mn-cs"/>
        </a:defRPr>
      </a:lvl8pPr>
      <a:lvl9pPr marL="1944291" indent="-141685" algn="l" rtl="0" fontAlgn="base">
        <a:lnSpc>
          <a:spcPct val="110000"/>
        </a:lnSpc>
        <a:spcBef>
          <a:spcPct val="0"/>
        </a:spcBef>
        <a:spcAft>
          <a:spcPct val="0"/>
        </a:spcAft>
        <a:buClr>
          <a:schemeClr val="accent1"/>
        </a:buClr>
        <a:buFont typeface="Wingdings" pitchFamily="2" charset="2"/>
        <a:buChar char="§"/>
        <a:defRPr>
          <a:solidFill>
            <a:schemeClr val="tx1"/>
          </a:solidFill>
          <a:latin typeface="+mn-lt"/>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8.xml"/><Relationship Id="rId1" Type="http://schemas.openxmlformats.org/officeDocument/2006/relationships/tags" Target="../tags/tag5.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4.xml"/><Relationship Id="rId1" Type="http://schemas.openxmlformats.org/officeDocument/2006/relationships/tags" Target="../tags/tag6.xml"/><Relationship Id="rId5" Type="http://schemas.openxmlformats.org/officeDocument/2006/relationships/image" Target="../media/image38.png"/><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4.xml"/><Relationship Id="rId1" Type="http://schemas.openxmlformats.org/officeDocument/2006/relationships/tags" Target="../tags/tag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3.xml"/><Relationship Id="rId1" Type="http://schemas.openxmlformats.org/officeDocument/2006/relationships/tags" Target="../tags/tag8.xml"/><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4.xml"/><Relationship Id="rId1" Type="http://schemas.openxmlformats.org/officeDocument/2006/relationships/tags" Target="../tags/tag9.xml"/></Relationships>
</file>

<file path=ppt/slides/_rels/slide16.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image" Target="../media/image39.emf"/><Relationship Id="rId7" Type="http://schemas.openxmlformats.org/officeDocument/2006/relationships/image" Target="../media/image43.emf"/><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image" Target="../media/image42.emf"/><Relationship Id="rId5" Type="http://schemas.openxmlformats.org/officeDocument/2006/relationships/image" Target="../media/image41.emf"/><Relationship Id="rId10" Type="http://schemas.openxmlformats.org/officeDocument/2006/relationships/image" Target="../media/image46.png"/><Relationship Id="rId4" Type="http://schemas.openxmlformats.org/officeDocument/2006/relationships/image" Target="../media/image40.wmf"/><Relationship Id="rId9" Type="http://schemas.openxmlformats.org/officeDocument/2006/relationships/image" Target="../media/image45.emf"/></Relationships>
</file>

<file path=ppt/slides/_rels/slide1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3.xml"/><Relationship Id="rId5" Type="http://schemas.openxmlformats.org/officeDocument/2006/relationships/image" Target="../media/image50.png"/><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slideLayout" Target="../slideLayouts/slideLayout24.xml"/><Relationship Id="rId1" Type="http://schemas.openxmlformats.org/officeDocument/2006/relationships/tags" Target="../tags/tag1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3.xml"/><Relationship Id="rId1" Type="http://schemas.openxmlformats.org/officeDocument/2006/relationships/tags" Target="../tags/tag11.xml"/><Relationship Id="rId6" Type="http://schemas.openxmlformats.org/officeDocument/2006/relationships/image" Target="../media/image54.emf"/><Relationship Id="rId5" Type="http://schemas.openxmlformats.org/officeDocument/2006/relationships/oleObject" Target="../embeddings/oleObject2.bin"/><Relationship Id="rId4" Type="http://schemas.openxmlformats.org/officeDocument/2006/relationships/image" Target="../media/image5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3.xml"/><Relationship Id="rId1" Type="http://schemas.openxmlformats.org/officeDocument/2006/relationships/tags" Target="../tags/tag1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3.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20.png"/><Relationship Id="rId9"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slideLayout" Target="../slideLayouts/slideLayout24.xml"/><Relationship Id="rId1" Type="http://schemas.openxmlformats.org/officeDocument/2006/relationships/tags" Target="../tags/tag13.xml"/></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slideLayout" Target="../slideLayouts/slideLayout24.xml"/><Relationship Id="rId1" Type="http://schemas.openxmlformats.org/officeDocument/2006/relationships/tags" Target="../tags/tag14.xml"/></Relationships>
</file>

<file path=ppt/slides/_rels/slide26.xml.rels><?xml version="1.0" encoding="UTF-8" standalone="yes"?>
<Relationships xmlns="http://schemas.openxmlformats.org/package/2006/relationships"><Relationship Id="rId3" Type="http://schemas.openxmlformats.org/officeDocument/2006/relationships/image" Target="../media/image63.jpeg"/><Relationship Id="rId7" Type="http://schemas.openxmlformats.org/officeDocument/2006/relationships/image" Target="../media/image67.jpg"/><Relationship Id="rId2" Type="http://schemas.openxmlformats.org/officeDocument/2006/relationships/image" Target="../media/image62.jpeg"/><Relationship Id="rId1" Type="http://schemas.openxmlformats.org/officeDocument/2006/relationships/slideLayout" Target="../slideLayouts/slideLayout24.xml"/><Relationship Id="rId6" Type="http://schemas.openxmlformats.org/officeDocument/2006/relationships/image" Target="../media/image66.jpg"/><Relationship Id="rId5" Type="http://schemas.openxmlformats.org/officeDocument/2006/relationships/image" Target="../media/image65.jpg"/><Relationship Id="rId4" Type="http://schemas.openxmlformats.org/officeDocument/2006/relationships/image" Target="../media/image64.jp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ags" Target="../tags/tag15.xml"/></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3.xml"/><Relationship Id="rId4" Type="http://schemas.openxmlformats.org/officeDocument/2006/relationships/image" Target="../media/image70.png"/></Relationships>
</file>

<file path=ppt/slides/_rels/slide2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slideLayout" Target="../slideLayouts/slideLayout24.xml"/><Relationship Id="rId1" Type="http://schemas.openxmlformats.org/officeDocument/2006/relationships/tags" Target="../tags/tag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slideLayout" Target="../slideLayouts/slideLayout24.xml"/><Relationship Id="rId1" Type="http://schemas.openxmlformats.org/officeDocument/2006/relationships/tags" Target="../tags/tag16.xml"/><Relationship Id="rId4" Type="http://schemas.openxmlformats.org/officeDocument/2006/relationships/image" Target="../media/image73.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4.xml"/><Relationship Id="rId7" Type="http://schemas.openxmlformats.org/officeDocument/2006/relationships/image" Target="../media/image77.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76.png"/><Relationship Id="rId5" Type="http://schemas.openxmlformats.org/officeDocument/2006/relationships/image" Target="../media/image75.tiff"/><Relationship Id="rId4" Type="http://schemas.openxmlformats.org/officeDocument/2006/relationships/image" Target="../media/image74.tiff"/></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8.xml"/><Relationship Id="rId1" Type="http://schemas.openxmlformats.org/officeDocument/2006/relationships/video" Target="https://www.youtube.com/embed/JaszDkmgfMY?feature=oembed" TargetMode="External"/><Relationship Id="rId4" Type="http://schemas.openxmlformats.org/officeDocument/2006/relationships/image" Target="../media/image78.png"/></Relationships>
</file>

<file path=ppt/slides/_rels/slide3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4.xml"/><Relationship Id="rId6" Type="http://schemas.openxmlformats.org/officeDocument/2006/relationships/image" Target="../media/image15.jpeg"/><Relationship Id="rId5" Type="http://schemas.openxmlformats.org/officeDocument/2006/relationships/image" Target="../media/image82.png"/><Relationship Id="rId4" Type="http://schemas.openxmlformats.org/officeDocument/2006/relationships/image" Target="../media/image81.jpeg"/></Relationships>
</file>

<file path=ppt/slides/_rels/slide34.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8.xml"/><Relationship Id="rId1" Type="http://schemas.openxmlformats.org/officeDocument/2006/relationships/slideLayout" Target="../slideLayouts/slideLayout26.xml"/><Relationship Id="rId4" Type="http://schemas.openxmlformats.org/officeDocument/2006/relationships/image" Target="../media/image85.jpeg"/></Relationships>
</file>

<file path=ppt/slides/_rels/slide3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slideLayout" Target="../slideLayouts/slideLayout24.xml"/><Relationship Id="rId1" Type="http://schemas.openxmlformats.org/officeDocument/2006/relationships/tags" Target="../tags/tag17.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39.x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slideLayout" Target="../slideLayouts/slideLayout27.xml"/><Relationship Id="rId1" Type="http://schemas.openxmlformats.org/officeDocument/2006/relationships/tags" Target="../tags/tag18.xml"/><Relationship Id="rId6" Type="http://schemas.openxmlformats.org/officeDocument/2006/relationships/image" Target="../media/image97.emf"/><Relationship Id="rId5" Type="http://schemas.openxmlformats.org/officeDocument/2006/relationships/oleObject" Target="../embeddings/oleObject3.bin"/><Relationship Id="rId4" Type="http://schemas.openxmlformats.org/officeDocument/2006/relationships/image" Target="../media/image96.png"/></Relationships>
</file>

<file path=ppt/slides/_rels/slide41.xml.rels><?xml version="1.0" encoding="UTF-8" standalone="yes"?>
<Relationships xmlns="http://schemas.openxmlformats.org/package/2006/relationships"><Relationship Id="rId3" Type="http://schemas.openxmlformats.org/officeDocument/2006/relationships/image" Target="../media/image98.png"/><Relationship Id="rId7" Type="http://schemas.openxmlformats.org/officeDocument/2006/relationships/image" Target="../media/image101.jpeg"/><Relationship Id="rId2" Type="http://schemas.openxmlformats.org/officeDocument/2006/relationships/slideLayout" Target="../slideLayouts/slideLayout27.xml"/><Relationship Id="rId1" Type="http://schemas.openxmlformats.org/officeDocument/2006/relationships/tags" Target="../tags/tag19.xml"/><Relationship Id="rId6" Type="http://schemas.openxmlformats.org/officeDocument/2006/relationships/image" Target="../media/image100.emf"/><Relationship Id="rId5" Type="http://schemas.openxmlformats.org/officeDocument/2006/relationships/oleObject" Target="../embeddings/oleObject4.bin"/><Relationship Id="rId4" Type="http://schemas.openxmlformats.org/officeDocument/2006/relationships/image" Target="../media/image99.png"/></Relationships>
</file>

<file path=ppt/slides/_rels/slide42.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slideLayout" Target="../slideLayouts/slideLayout27.xml"/><Relationship Id="rId1" Type="http://schemas.openxmlformats.org/officeDocument/2006/relationships/tags" Target="../tags/tag20.xml"/></Relationships>
</file>

<file path=ppt/slides/_rels/slide4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2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5.xml"/><Relationship Id="rId1" Type="http://schemas.openxmlformats.org/officeDocument/2006/relationships/tags" Target="../tags/tag3.xml"/><Relationship Id="rId5" Type="http://schemas.openxmlformats.org/officeDocument/2006/relationships/image" Target="../media/image32.jpeg"/><Relationship Id="rId4" Type="http://schemas.openxmlformats.org/officeDocument/2006/relationships/image" Target="../media/image3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3.xml"/><Relationship Id="rId1" Type="http://schemas.openxmlformats.org/officeDocument/2006/relationships/tags" Target="../tags/tag4.xml"/><Relationship Id="rId4" Type="http://schemas.openxmlformats.org/officeDocument/2006/relationships/image" Target="../media/image33.jpeg"/></Relationships>
</file>

<file path=ppt/slides/_rels/slide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24.xml"/><Relationship Id="rId4" Type="http://schemas.openxmlformats.org/officeDocument/2006/relationships/image" Target="../media/image3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4">
            <a:extLst>
              <a:ext uri="{FF2B5EF4-FFF2-40B4-BE49-F238E27FC236}">
                <a16:creationId xmlns:a16="http://schemas.microsoft.com/office/drawing/2014/main" id="{D737A045-1007-1942-86FC-FA0AFD5744B0}"/>
              </a:ext>
            </a:extLst>
          </p:cNvPr>
          <p:cNvSpPr>
            <a:spLocks noGrp="1"/>
          </p:cNvSpPr>
          <p:nvPr>
            <p:ph type="body" sz="quarter" idx="10"/>
          </p:nvPr>
        </p:nvSpPr>
        <p:spPr>
          <a:xfrm>
            <a:off x="548282" y="3643451"/>
            <a:ext cx="8495134" cy="1013216"/>
          </a:xfrm>
        </p:spPr>
        <p:txBody>
          <a:bodyPr/>
          <a:lstStyle/>
          <a:p>
            <a:r>
              <a:rPr lang="en-US" dirty="0" err="1"/>
              <a:t>Youngho</a:t>
            </a:r>
            <a:r>
              <a:rPr lang="en-US" dirty="0"/>
              <a:t> Seo, PhD</a:t>
            </a:r>
          </a:p>
          <a:p>
            <a:endParaRPr lang="en-US" sz="1200" i="1" dirty="0"/>
          </a:p>
          <a:p>
            <a:r>
              <a:rPr lang="en-US" sz="1100" i="1" dirty="0"/>
              <a:t>UCSF Physics Research Laboratory – University of California, San Francisco and Berkeley, and Lawrence Berkeley National Laboratory </a:t>
            </a:r>
          </a:p>
        </p:txBody>
      </p:sp>
      <p:sp>
        <p:nvSpPr>
          <p:cNvPr id="11" name="Title 1">
            <a:extLst>
              <a:ext uri="{FF2B5EF4-FFF2-40B4-BE49-F238E27FC236}">
                <a16:creationId xmlns:a16="http://schemas.microsoft.com/office/drawing/2014/main" id="{F6BB34F9-0696-9640-84E5-52510C6E37EE}"/>
              </a:ext>
            </a:extLst>
          </p:cNvPr>
          <p:cNvSpPr>
            <a:spLocks noGrp="1"/>
          </p:cNvSpPr>
          <p:nvPr>
            <p:ph type="title"/>
          </p:nvPr>
        </p:nvSpPr>
        <p:spPr>
          <a:xfrm>
            <a:off x="457721" y="2270461"/>
            <a:ext cx="8360963" cy="1203406"/>
          </a:xfrm>
        </p:spPr>
        <p:txBody>
          <a:bodyPr/>
          <a:lstStyle/>
          <a:p>
            <a:r>
              <a:rPr lang="en-US" sz="2800" dirty="0"/>
              <a:t>Refresher: Physics of Hybrid Imaging </a:t>
            </a:r>
            <a:br>
              <a:rPr lang="en-US" sz="2800" dirty="0"/>
            </a:br>
            <a:br>
              <a:rPr lang="en-US" sz="2800" dirty="0"/>
            </a:br>
            <a:r>
              <a:rPr lang="en-US" sz="2000" dirty="0"/>
              <a:t>IEEE NPSS School of Advanced Topics in PET/CT and PET/MR</a:t>
            </a:r>
            <a:endParaRPr lang="en-US" sz="2800" dirty="0"/>
          </a:p>
        </p:txBody>
      </p:sp>
    </p:spTree>
    <p:extLst>
      <p:ext uri="{BB962C8B-B14F-4D97-AF65-F5344CB8AC3E}">
        <p14:creationId xmlns:p14="http://schemas.microsoft.com/office/powerpoint/2010/main" val="3882168772"/>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23" name="Text Box 3"/>
          <p:cNvSpPr txBox="1">
            <a:spLocks noChangeArrowheads="1"/>
          </p:cNvSpPr>
          <p:nvPr/>
        </p:nvSpPr>
        <p:spPr bwMode="auto">
          <a:xfrm>
            <a:off x="4818460" y="1562100"/>
            <a:ext cx="2882503" cy="30008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eaLnBrk="1" hangingPunct="1">
              <a:lnSpc>
                <a:spcPct val="100000"/>
              </a:lnSpc>
              <a:spcBef>
                <a:spcPct val="0"/>
              </a:spcBef>
              <a:buClrTx/>
              <a:buSzTx/>
              <a:buFontTx/>
              <a:buNone/>
              <a:defRPr/>
            </a:pPr>
            <a:r>
              <a:rPr lang="en-US" sz="1350" b="0" i="1" dirty="0">
                <a:solidFill>
                  <a:srgbClr val="000066"/>
                </a:solidFill>
                <a:cs typeface="Arial" charset="0"/>
              </a:rPr>
              <a:t>Abstract:  </a:t>
            </a:r>
            <a:r>
              <a:rPr lang="ja-JP" altLang="en-US" sz="1350" b="0" i="1" dirty="0">
                <a:solidFill>
                  <a:srgbClr val="000066"/>
                </a:solidFill>
                <a:latin typeface="Arial"/>
                <a:cs typeface="Arial" charset="0"/>
              </a:rPr>
              <a:t>“</a:t>
            </a:r>
            <a:r>
              <a:rPr lang="en-US" sz="1350" b="0" i="1" dirty="0">
                <a:solidFill>
                  <a:srgbClr val="000066"/>
                </a:solidFill>
                <a:cs typeface="Arial" charset="0"/>
              </a:rPr>
              <a:t>Acquisition of CT trans-mission data and emission data is achieved with the same scanner.  Because the transmission and emission data sets are spatially registered, the map of attenuation coefficients described by the recon-</a:t>
            </a:r>
            <a:r>
              <a:rPr lang="en-US" sz="1350" b="0" i="1" dirty="0" err="1">
                <a:solidFill>
                  <a:srgbClr val="000066"/>
                </a:solidFill>
                <a:cs typeface="Arial" charset="0"/>
              </a:rPr>
              <a:t>structed</a:t>
            </a:r>
            <a:r>
              <a:rPr lang="en-US" sz="1350" b="0" i="1" dirty="0">
                <a:solidFill>
                  <a:srgbClr val="000066"/>
                </a:solidFill>
                <a:cs typeface="Arial" charset="0"/>
              </a:rPr>
              <a:t> transmission images can be used for generating a </a:t>
            </a:r>
            <a:r>
              <a:rPr lang="en-US" sz="1350" b="0" i="1" dirty="0" err="1">
                <a:solidFill>
                  <a:srgbClr val="000066"/>
                </a:solidFill>
                <a:cs typeface="Arial" charset="0"/>
              </a:rPr>
              <a:t>mathe-matically</a:t>
            </a:r>
            <a:r>
              <a:rPr lang="en-US" sz="1350" b="0" i="1" dirty="0">
                <a:solidFill>
                  <a:srgbClr val="000066"/>
                </a:solidFill>
                <a:cs typeface="Arial" charset="0"/>
              </a:rPr>
              <a:t> correct matrix for </a:t>
            </a:r>
            <a:r>
              <a:rPr lang="en-US" sz="1350" b="0" i="1" dirty="0" err="1">
                <a:solidFill>
                  <a:srgbClr val="000066"/>
                </a:solidFill>
                <a:cs typeface="Arial" charset="0"/>
              </a:rPr>
              <a:t>correc-tion</a:t>
            </a:r>
            <a:r>
              <a:rPr lang="en-US" sz="1350" b="0" i="1" dirty="0">
                <a:solidFill>
                  <a:srgbClr val="000066"/>
                </a:solidFill>
                <a:cs typeface="Arial" charset="0"/>
              </a:rPr>
              <a:t> of sequentially or simultaneous-</a:t>
            </a:r>
            <a:r>
              <a:rPr lang="en-US" sz="1350" b="0" i="1" dirty="0" err="1">
                <a:solidFill>
                  <a:srgbClr val="000066"/>
                </a:solidFill>
                <a:cs typeface="Arial" charset="0"/>
              </a:rPr>
              <a:t>ly</a:t>
            </a:r>
            <a:r>
              <a:rPr lang="en-US" sz="1350" b="0" i="1" dirty="0">
                <a:solidFill>
                  <a:srgbClr val="000066"/>
                </a:solidFill>
                <a:cs typeface="Arial" charset="0"/>
              </a:rPr>
              <a:t> acquired SPECT imaging data.  The imaging devices can be gam-ma camera.</a:t>
            </a:r>
            <a:r>
              <a:rPr lang="ja-JP" altLang="en-US" sz="1350" b="0" i="1" dirty="0">
                <a:solidFill>
                  <a:srgbClr val="000066"/>
                </a:solidFill>
                <a:latin typeface="Arial"/>
                <a:cs typeface="Arial" charset="0"/>
              </a:rPr>
              <a:t>”</a:t>
            </a:r>
            <a:endParaRPr lang="en-US" sz="1350" b="0" i="1" dirty="0">
              <a:solidFill>
                <a:srgbClr val="000066"/>
              </a:solidFill>
              <a:cs typeface="Arial" charset="0"/>
            </a:endParaRPr>
          </a:p>
        </p:txBody>
      </p:sp>
      <p:sp>
        <p:nvSpPr>
          <p:cNvPr id="184325" name="Rectangle 5"/>
          <p:cNvSpPr>
            <a:spLocks noGrp="1" noChangeArrowheads="1"/>
          </p:cNvSpPr>
          <p:nvPr>
            <p:ph type="ctrTitle" idx="4294967295"/>
          </p:nvPr>
        </p:nvSpPr>
        <p:spPr>
          <a:xfrm>
            <a:off x="1143000" y="670323"/>
            <a:ext cx="5472113" cy="529828"/>
          </a:xfrm>
        </p:spPr>
        <p:txBody>
          <a:bodyPr/>
          <a:lstStyle/>
          <a:p>
            <a:pPr eaLnBrk="1" hangingPunct="1">
              <a:defRPr/>
            </a:pPr>
            <a:br>
              <a:rPr lang="en-US" sz="2100" dirty="0">
                <a:solidFill>
                  <a:srgbClr val="FF6600"/>
                </a:solidFill>
              </a:rPr>
            </a:br>
            <a:r>
              <a:rPr lang="ja-JP" altLang="en-US" sz="2100" dirty="0">
                <a:solidFill>
                  <a:srgbClr val="FF6600"/>
                </a:solidFill>
                <a:latin typeface="Arial"/>
              </a:rPr>
              <a:t>“</a:t>
            </a:r>
            <a:r>
              <a:rPr lang="en-US" sz="2100" dirty="0">
                <a:solidFill>
                  <a:srgbClr val="FF6600"/>
                </a:solidFill>
              </a:rPr>
              <a:t>Transmission/Emission Registered Imaging (TERI) Computed Tomography Scanners</a:t>
            </a:r>
            <a:r>
              <a:rPr lang="ja-JP" altLang="en-US" sz="2100" dirty="0">
                <a:solidFill>
                  <a:srgbClr val="FF6600"/>
                </a:solidFill>
                <a:latin typeface="Arial"/>
              </a:rPr>
              <a:t>”</a:t>
            </a:r>
            <a:br>
              <a:rPr lang="en-US" sz="2100" dirty="0">
                <a:solidFill>
                  <a:srgbClr val="FF6600"/>
                </a:solidFill>
              </a:rPr>
            </a:br>
            <a:endParaRPr lang="en-US" sz="2100" dirty="0">
              <a:solidFill>
                <a:srgbClr val="FF6600"/>
              </a:solidFill>
            </a:endParaRPr>
          </a:p>
        </p:txBody>
      </p:sp>
      <p:grpSp>
        <p:nvGrpSpPr>
          <p:cNvPr id="53251" name="Group 12"/>
          <p:cNvGrpSpPr>
            <a:grpSpLocks/>
          </p:cNvGrpSpPr>
          <p:nvPr/>
        </p:nvGrpSpPr>
        <p:grpSpPr bwMode="auto">
          <a:xfrm>
            <a:off x="1240632" y="1637110"/>
            <a:ext cx="3559969" cy="2288381"/>
            <a:chOff x="248" y="1194"/>
            <a:chExt cx="2525" cy="1623"/>
          </a:xfrm>
        </p:grpSpPr>
        <p:pic>
          <p:nvPicPr>
            <p:cNvPr id="53254" name="Picture 2" descr="1990 Kaplan TERI_Page_01_Image_0001"/>
            <p:cNvPicPr>
              <a:picLocks noChangeAspect="1" noChangeArrowheads="1"/>
            </p:cNvPicPr>
            <p:nvPr/>
          </p:nvPicPr>
          <p:blipFill>
            <a:blip r:embed="rId3">
              <a:extLst>
                <a:ext uri="{28A0092B-C50C-407E-A947-70E740481C1C}">
                  <a14:useLocalDpi xmlns:a14="http://schemas.microsoft.com/office/drawing/2010/main" val="0"/>
                </a:ext>
              </a:extLst>
            </a:blip>
            <a:srcRect l="15730" t="53011" r="8470" b="12825"/>
            <a:stretch>
              <a:fillRect/>
            </a:stretch>
          </p:blipFill>
          <p:spPr bwMode="auto">
            <a:xfrm rot="-60000">
              <a:off x="248" y="1194"/>
              <a:ext cx="2525" cy="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30" name="Rectangle 10"/>
            <p:cNvSpPr>
              <a:spLocks noChangeArrowheads="1"/>
            </p:cNvSpPr>
            <p:nvPr/>
          </p:nvSpPr>
          <p:spPr bwMode="auto">
            <a:xfrm>
              <a:off x="265" y="2750"/>
              <a:ext cx="146" cy="67"/>
            </a:xfrm>
            <a:prstGeom prst="rect">
              <a:avLst/>
            </a:prstGeom>
            <a:solidFill>
              <a:schemeClr val="bg1"/>
            </a:solidFill>
            <a:ln w="9525">
              <a:solidFill>
                <a:schemeClr val="bg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grpSp>
      <p:sp>
        <p:nvSpPr>
          <p:cNvPr id="184333" name="Rectangle 13"/>
          <p:cNvSpPr>
            <a:spLocks noChangeArrowheads="1"/>
          </p:cNvSpPr>
          <p:nvPr/>
        </p:nvSpPr>
        <p:spPr bwMode="auto">
          <a:xfrm>
            <a:off x="1283494" y="4443413"/>
            <a:ext cx="3903633" cy="4847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lnSpc>
                <a:spcPct val="100000"/>
              </a:lnSpc>
              <a:spcBef>
                <a:spcPct val="0"/>
              </a:spcBef>
              <a:buClrTx/>
              <a:buSzTx/>
              <a:buFontTx/>
              <a:buNone/>
              <a:defRPr/>
            </a:pPr>
            <a:r>
              <a:rPr lang="en-US" sz="1350" b="0">
                <a:solidFill>
                  <a:srgbClr val="000066"/>
                </a:solidFill>
                <a:cs typeface="Arial" charset="0"/>
              </a:rPr>
              <a:t>Filing Date:  2 July 1990 </a:t>
            </a:r>
          </a:p>
          <a:p>
            <a:pPr eaLnBrk="1" hangingPunct="1">
              <a:lnSpc>
                <a:spcPct val="100000"/>
              </a:lnSpc>
              <a:spcBef>
                <a:spcPct val="0"/>
              </a:spcBef>
              <a:buClrTx/>
              <a:buSzTx/>
              <a:buFontTx/>
              <a:buNone/>
              <a:defRPr/>
            </a:pPr>
            <a:r>
              <a:rPr lang="en-US" sz="1200" b="0">
                <a:solidFill>
                  <a:srgbClr val="000066"/>
                </a:solidFill>
                <a:cs typeface="Arial" charset="0"/>
              </a:rPr>
              <a:t>Applicant and Inventor:  Charles H. Kaplan, Chicago IL</a:t>
            </a:r>
          </a:p>
        </p:txBody>
      </p:sp>
      <p:sp>
        <p:nvSpPr>
          <p:cNvPr id="184334" name="Rectangle 14"/>
          <p:cNvSpPr>
            <a:spLocks noChangeArrowheads="1"/>
          </p:cNvSpPr>
          <p:nvPr/>
        </p:nvSpPr>
        <p:spPr bwMode="auto">
          <a:xfrm>
            <a:off x="1790907" y="180469"/>
            <a:ext cx="5330755"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lnSpc>
                <a:spcPct val="100000"/>
              </a:lnSpc>
              <a:spcBef>
                <a:spcPct val="0"/>
              </a:spcBef>
              <a:buClrTx/>
              <a:buSzTx/>
              <a:buFontTx/>
              <a:buNone/>
              <a:defRPr/>
            </a:pPr>
            <a:r>
              <a:rPr lang="en-US" sz="2000" b="0" dirty="0">
                <a:solidFill>
                  <a:srgbClr val="000066"/>
                </a:solidFill>
                <a:cs typeface="Arial" charset="0"/>
              </a:rPr>
              <a:t>International Patent Application PCT/US90/03722</a:t>
            </a:r>
          </a:p>
        </p:txBody>
      </p:sp>
    </p:spTree>
    <p:extLst>
      <p:ext uri="{BB962C8B-B14F-4D97-AF65-F5344CB8AC3E}">
        <p14:creationId xmlns:p14="http://schemas.microsoft.com/office/powerpoint/2010/main" val="135892477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ext Box 2"/>
          <p:cNvSpPr txBox="1">
            <a:spLocks noChangeArrowheads="1"/>
          </p:cNvSpPr>
          <p:nvPr/>
        </p:nvSpPr>
        <p:spPr bwMode="auto">
          <a:xfrm>
            <a:off x="1174506" y="3497"/>
            <a:ext cx="4856651" cy="30469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gn="ctr">
              <a:lnSpc>
                <a:spcPct val="92000"/>
              </a:lnSpc>
              <a:spcBef>
                <a:spcPct val="0"/>
              </a:spcBef>
              <a:buClrTx/>
              <a:buSzTx/>
              <a:buFontTx/>
              <a:buNone/>
              <a:defRPr/>
            </a:pPr>
            <a:r>
              <a:rPr lang="en-US" sz="1500" b="0" i="1">
                <a:solidFill>
                  <a:srgbClr val="000000"/>
                </a:solidFill>
                <a:latin typeface="Times New Roman" charset="0"/>
                <a:cs typeface="Arial" charset="0"/>
              </a:rPr>
              <a:t>SPIE Vol 1231 Medical Imaging IV Image Formation (1990)</a:t>
            </a:r>
            <a:endParaRPr lang="en-US" sz="1350" b="0">
              <a:solidFill>
                <a:srgbClr val="000000"/>
              </a:solidFill>
              <a:latin typeface="Times New Roman" charset="0"/>
              <a:cs typeface="Arial" charset="0"/>
            </a:endParaRPr>
          </a:p>
        </p:txBody>
      </p:sp>
      <p:sp>
        <p:nvSpPr>
          <p:cNvPr id="137219" name="Text Box 3"/>
          <p:cNvSpPr txBox="1">
            <a:spLocks noChangeArrowheads="1"/>
          </p:cNvSpPr>
          <p:nvPr/>
        </p:nvSpPr>
        <p:spPr bwMode="auto">
          <a:xfrm>
            <a:off x="1285875" y="344015"/>
            <a:ext cx="6562725" cy="244958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a:lnSpc>
                <a:spcPct val="92000"/>
              </a:lnSpc>
              <a:spcBef>
                <a:spcPct val="0"/>
              </a:spcBef>
              <a:buClrTx/>
              <a:buSzTx/>
              <a:buFontTx/>
              <a:buNone/>
              <a:defRPr/>
            </a:pPr>
            <a:r>
              <a:rPr lang="en-US" sz="1800" dirty="0">
                <a:solidFill>
                  <a:srgbClr val="000000"/>
                </a:solidFill>
                <a:latin typeface="Times New Roman" charset="0"/>
                <a:cs typeface="Arial" charset="0"/>
              </a:rPr>
              <a:t>Description of a Simultaneous Emission-Transmission CT System</a:t>
            </a:r>
            <a:endParaRPr lang="en-US" sz="1350" b="0" dirty="0">
              <a:solidFill>
                <a:srgbClr val="000000"/>
              </a:solidFill>
              <a:latin typeface="Times New Roman" charset="0"/>
              <a:cs typeface="Arial" charset="0"/>
            </a:endParaRPr>
          </a:p>
          <a:p>
            <a:pPr algn="ctr">
              <a:lnSpc>
                <a:spcPct val="92000"/>
              </a:lnSpc>
              <a:spcBef>
                <a:spcPct val="0"/>
              </a:spcBef>
              <a:buClrTx/>
              <a:buSzTx/>
              <a:buFontTx/>
              <a:buNone/>
              <a:defRPr/>
            </a:pPr>
            <a:endParaRPr lang="en-US" sz="1350" b="0" dirty="0">
              <a:solidFill>
                <a:srgbClr val="000000"/>
              </a:solidFill>
              <a:latin typeface="Times New Roman" charset="0"/>
              <a:cs typeface="Arial" charset="0"/>
            </a:endParaRPr>
          </a:p>
          <a:p>
            <a:pPr algn="ctr">
              <a:lnSpc>
                <a:spcPct val="92000"/>
              </a:lnSpc>
              <a:spcBef>
                <a:spcPct val="0"/>
              </a:spcBef>
              <a:buClrTx/>
              <a:buSzTx/>
              <a:buFontTx/>
              <a:buNone/>
              <a:defRPr/>
            </a:pPr>
            <a:r>
              <a:rPr lang="en-US" sz="1500" b="0" dirty="0">
                <a:solidFill>
                  <a:srgbClr val="000000"/>
                </a:solidFill>
                <a:latin typeface="Times New Roman" charset="0"/>
                <a:cs typeface="Arial" charset="0"/>
              </a:rPr>
              <a:t>Bruce H. Hasegawa, Eric L. </a:t>
            </a:r>
            <a:r>
              <a:rPr lang="en-US" sz="1500" b="0" dirty="0" err="1">
                <a:solidFill>
                  <a:srgbClr val="000000"/>
                </a:solidFill>
                <a:latin typeface="Times New Roman" charset="0"/>
                <a:cs typeface="Arial" charset="0"/>
              </a:rPr>
              <a:t>Gingold</a:t>
            </a:r>
            <a:r>
              <a:rPr lang="en-US" sz="1500" b="0" dirty="0">
                <a:solidFill>
                  <a:srgbClr val="000000"/>
                </a:solidFill>
                <a:latin typeface="Times New Roman" charset="0"/>
                <a:cs typeface="Arial" charset="0"/>
              </a:rPr>
              <a:t>, Susan M. Reilly, </a:t>
            </a:r>
          </a:p>
          <a:p>
            <a:pPr algn="ctr">
              <a:lnSpc>
                <a:spcPct val="92000"/>
              </a:lnSpc>
              <a:spcBef>
                <a:spcPct val="0"/>
              </a:spcBef>
              <a:buClrTx/>
              <a:buSzTx/>
              <a:buFontTx/>
              <a:buNone/>
              <a:defRPr/>
            </a:pPr>
            <a:r>
              <a:rPr lang="en-US" sz="1500" b="0" dirty="0" err="1">
                <a:solidFill>
                  <a:srgbClr val="000000"/>
                </a:solidFill>
                <a:latin typeface="Times New Roman" charset="0"/>
                <a:cs typeface="Arial" charset="0"/>
              </a:rPr>
              <a:t>Soo</a:t>
            </a:r>
            <a:r>
              <a:rPr lang="en-US" sz="1500" b="0" dirty="0">
                <a:solidFill>
                  <a:srgbClr val="000000"/>
                </a:solidFill>
                <a:latin typeface="Times New Roman" charset="0"/>
                <a:cs typeface="Arial" charset="0"/>
              </a:rPr>
              <a:t>-Chin </a:t>
            </a:r>
            <a:r>
              <a:rPr lang="en-US" sz="1500" b="0" dirty="0" err="1">
                <a:solidFill>
                  <a:srgbClr val="000000"/>
                </a:solidFill>
                <a:latin typeface="Times New Roman" charset="0"/>
                <a:cs typeface="Arial" charset="0"/>
              </a:rPr>
              <a:t>Liew</a:t>
            </a:r>
            <a:r>
              <a:rPr lang="en-US" sz="1500" b="0" dirty="0">
                <a:solidFill>
                  <a:srgbClr val="000000"/>
                </a:solidFill>
                <a:latin typeface="Times New Roman" charset="0"/>
                <a:cs typeface="Arial" charset="0"/>
              </a:rPr>
              <a:t>, and Christopher </a:t>
            </a:r>
            <a:r>
              <a:rPr lang="en-US" sz="1500" b="0" dirty="0" err="1">
                <a:solidFill>
                  <a:srgbClr val="000000"/>
                </a:solidFill>
                <a:latin typeface="Times New Roman" charset="0"/>
                <a:cs typeface="Arial" charset="0"/>
              </a:rPr>
              <a:t>Cann</a:t>
            </a:r>
            <a:endParaRPr lang="en-US" sz="1500" b="0" dirty="0">
              <a:solidFill>
                <a:srgbClr val="000000"/>
              </a:solidFill>
              <a:latin typeface="Times New Roman" charset="0"/>
              <a:cs typeface="Arial" charset="0"/>
            </a:endParaRPr>
          </a:p>
          <a:p>
            <a:pPr algn="ctr">
              <a:lnSpc>
                <a:spcPct val="92000"/>
              </a:lnSpc>
              <a:spcBef>
                <a:spcPct val="0"/>
              </a:spcBef>
              <a:buClrTx/>
              <a:buSzTx/>
              <a:buFontTx/>
              <a:buNone/>
              <a:defRPr/>
            </a:pPr>
            <a:endParaRPr lang="en-US" sz="1500" b="0" dirty="0">
              <a:solidFill>
                <a:srgbClr val="000000"/>
              </a:solidFill>
              <a:latin typeface="Times New Roman" charset="0"/>
              <a:cs typeface="Arial" charset="0"/>
            </a:endParaRPr>
          </a:p>
          <a:p>
            <a:pPr algn="ctr">
              <a:lnSpc>
                <a:spcPct val="92000"/>
              </a:lnSpc>
              <a:spcBef>
                <a:spcPct val="0"/>
              </a:spcBef>
              <a:buClrTx/>
              <a:buSzTx/>
              <a:buFontTx/>
              <a:buNone/>
              <a:defRPr/>
            </a:pPr>
            <a:r>
              <a:rPr lang="en-US" sz="1500" b="0" dirty="0">
                <a:solidFill>
                  <a:srgbClr val="000000"/>
                </a:solidFill>
                <a:latin typeface="Times New Roman" charset="0"/>
                <a:cs typeface="Arial" charset="0"/>
              </a:rPr>
              <a:t>Department of Radiology and Bioengineering Graduate Group</a:t>
            </a:r>
          </a:p>
          <a:p>
            <a:pPr algn="ctr">
              <a:lnSpc>
                <a:spcPct val="92000"/>
              </a:lnSpc>
              <a:spcBef>
                <a:spcPct val="0"/>
              </a:spcBef>
              <a:buClrTx/>
              <a:buSzTx/>
              <a:buFontTx/>
              <a:buNone/>
              <a:defRPr/>
            </a:pPr>
            <a:r>
              <a:rPr lang="en-US" sz="1500" b="0" dirty="0">
                <a:solidFill>
                  <a:srgbClr val="000000"/>
                </a:solidFill>
                <a:latin typeface="Times New Roman" charset="0"/>
                <a:cs typeface="Arial" charset="0"/>
              </a:rPr>
              <a:t>University of California, San Francisco (Box 0628)</a:t>
            </a:r>
          </a:p>
          <a:p>
            <a:pPr algn="ctr">
              <a:lnSpc>
                <a:spcPct val="92000"/>
              </a:lnSpc>
              <a:spcBef>
                <a:spcPct val="0"/>
              </a:spcBef>
              <a:buClrTx/>
              <a:buSzTx/>
              <a:buFontTx/>
              <a:buNone/>
              <a:defRPr/>
            </a:pPr>
            <a:r>
              <a:rPr lang="en-US" sz="1500" b="0" dirty="0">
                <a:solidFill>
                  <a:srgbClr val="000000"/>
                </a:solidFill>
                <a:latin typeface="Times New Roman" charset="0"/>
                <a:cs typeface="Arial" charset="0"/>
              </a:rPr>
              <a:t>San Francisco, CA 94143</a:t>
            </a:r>
          </a:p>
          <a:p>
            <a:pPr algn="ctr">
              <a:lnSpc>
                <a:spcPct val="92000"/>
              </a:lnSpc>
              <a:spcBef>
                <a:spcPct val="0"/>
              </a:spcBef>
              <a:buClrTx/>
              <a:buSzTx/>
              <a:buFontTx/>
              <a:buNone/>
              <a:defRPr/>
            </a:pPr>
            <a:endParaRPr lang="en-US" sz="1350" b="0" dirty="0">
              <a:solidFill>
                <a:srgbClr val="000000"/>
              </a:solidFill>
              <a:latin typeface="Times New Roman" charset="0"/>
              <a:cs typeface="Arial" charset="0"/>
            </a:endParaRPr>
          </a:p>
          <a:p>
            <a:pPr algn="ctr">
              <a:lnSpc>
                <a:spcPct val="92000"/>
              </a:lnSpc>
              <a:spcBef>
                <a:spcPct val="0"/>
              </a:spcBef>
              <a:buClrTx/>
              <a:buSzTx/>
              <a:buFontTx/>
              <a:buNone/>
              <a:defRPr/>
            </a:pPr>
            <a:r>
              <a:rPr lang="en-US" sz="1350" b="0" dirty="0">
                <a:solidFill>
                  <a:srgbClr val="000000"/>
                </a:solidFill>
                <a:latin typeface="Times New Roman" charset="0"/>
                <a:cs typeface="Arial" charset="0"/>
              </a:rPr>
              <a:t>1.  ABSTRACT</a:t>
            </a:r>
          </a:p>
        </p:txBody>
      </p:sp>
      <p:sp>
        <p:nvSpPr>
          <p:cNvPr id="137220" name="Text Box 4"/>
          <p:cNvSpPr txBox="1">
            <a:spLocks noChangeArrowheads="1"/>
          </p:cNvSpPr>
          <p:nvPr/>
        </p:nvSpPr>
        <p:spPr bwMode="auto">
          <a:xfrm>
            <a:off x="1323975" y="2746696"/>
            <a:ext cx="6562725" cy="200375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just">
              <a:lnSpc>
                <a:spcPct val="92000"/>
              </a:lnSpc>
              <a:spcBef>
                <a:spcPct val="0"/>
              </a:spcBef>
              <a:buClrTx/>
              <a:buSzTx/>
              <a:buFontTx/>
              <a:buNone/>
              <a:defRPr/>
            </a:pPr>
            <a:r>
              <a:rPr lang="en-US" sz="1350" b="0" dirty="0">
                <a:solidFill>
                  <a:srgbClr val="000000"/>
                </a:solidFill>
                <a:latin typeface="Times New Roman" charset="0"/>
                <a:cs typeface="Arial" charset="0"/>
              </a:rPr>
              <a:t>        We are designing an instrument which will perform correlated emission-transmission image acquisition, but which departs from previous systems by incorporating a low-power x-ray tube and generator, rather than a radionuclide source, for the transmission image.  The system uses an array of high-purity germanium (</a:t>
            </a:r>
            <a:r>
              <a:rPr lang="en-US" sz="1350" b="0" dirty="0" err="1">
                <a:solidFill>
                  <a:srgbClr val="000000"/>
                </a:solidFill>
                <a:latin typeface="Times New Roman" charset="0"/>
                <a:cs typeface="Arial" charset="0"/>
              </a:rPr>
              <a:t>HPGe</a:t>
            </a:r>
            <a:r>
              <a:rPr lang="en-US" sz="1350" b="0" dirty="0">
                <a:solidFill>
                  <a:srgbClr val="000000"/>
                </a:solidFill>
                <a:latin typeface="Times New Roman" charset="0"/>
                <a:cs typeface="Arial" charset="0"/>
              </a:rPr>
              <a:t>) detectors and detector electronics with energy discrimination circuitry to separate x-rays (at 100 or 120 </a:t>
            </a:r>
            <a:r>
              <a:rPr lang="en-US" sz="1350" b="0" dirty="0" err="1">
                <a:solidFill>
                  <a:srgbClr val="000000"/>
                </a:solidFill>
                <a:latin typeface="Times New Roman" charset="0"/>
                <a:cs typeface="Arial" charset="0"/>
              </a:rPr>
              <a:t>kVp</a:t>
            </a:r>
            <a:r>
              <a:rPr lang="en-US" sz="1350" b="0" dirty="0">
                <a:solidFill>
                  <a:srgbClr val="000000"/>
                </a:solidFill>
                <a:latin typeface="Times New Roman" charset="0"/>
                <a:cs typeface="Arial" charset="0"/>
              </a:rPr>
              <a:t>) from higher energy gamma rays from the </a:t>
            </a:r>
            <a:r>
              <a:rPr lang="en-US" sz="1350" b="0" baseline="30000" dirty="0">
                <a:solidFill>
                  <a:srgbClr val="000000"/>
                </a:solidFill>
                <a:latin typeface="Times New Roman" charset="0"/>
                <a:cs typeface="Arial" charset="0"/>
              </a:rPr>
              <a:t>99m</a:t>
            </a:r>
            <a:r>
              <a:rPr lang="en-US" sz="1350" b="0" dirty="0">
                <a:solidFill>
                  <a:srgbClr val="000000"/>
                </a:solidFill>
                <a:latin typeface="Times New Roman" charset="0"/>
                <a:cs typeface="Arial" charset="0"/>
              </a:rPr>
              <a:t>Tc or </a:t>
            </a:r>
            <a:r>
              <a:rPr lang="en-US" sz="1350" b="0" baseline="30000" dirty="0">
                <a:solidFill>
                  <a:srgbClr val="000000"/>
                </a:solidFill>
                <a:latin typeface="Times New Roman" charset="0"/>
                <a:cs typeface="Arial" charset="0"/>
              </a:rPr>
              <a:t>123</a:t>
            </a:r>
            <a:r>
              <a:rPr lang="en-US" sz="1350" b="0" dirty="0">
                <a:solidFill>
                  <a:srgbClr val="000000"/>
                </a:solidFill>
                <a:latin typeface="Times New Roman" charset="0"/>
                <a:cs typeface="Arial" charset="0"/>
              </a:rPr>
              <a:t>I radiopharmaceutical injected into the patient.  The data acquisition electronics have time constants matching the charge collection time (50 ns) of the </a:t>
            </a:r>
            <a:r>
              <a:rPr lang="en-US" sz="1350" b="0" dirty="0" err="1">
                <a:solidFill>
                  <a:srgbClr val="000000"/>
                </a:solidFill>
                <a:latin typeface="Times New Roman" charset="0"/>
                <a:cs typeface="Arial" charset="0"/>
              </a:rPr>
              <a:t>HPGe</a:t>
            </a:r>
            <a:r>
              <a:rPr lang="en-US" sz="1350" b="0" dirty="0">
                <a:solidFill>
                  <a:srgbClr val="000000"/>
                </a:solidFill>
                <a:latin typeface="Times New Roman" charset="0"/>
                <a:cs typeface="Arial" charset="0"/>
              </a:rPr>
              <a:t> detectors to maximize count-rate capabilities (up to 1 million cps per detector element), while maintaining adequate energy resolution (approximately 10% FWHM).  Each detector channel has two energy windows for simultaneous transmission-transmission </a:t>
            </a:r>
          </a:p>
        </p:txBody>
      </p:sp>
      <p:sp>
        <p:nvSpPr>
          <p:cNvPr id="5" name="AutoShape 34"/>
          <p:cNvSpPr>
            <a:spLocks noChangeArrowheads="1"/>
          </p:cNvSpPr>
          <p:nvPr/>
        </p:nvSpPr>
        <p:spPr bwMode="auto">
          <a:xfrm>
            <a:off x="2000250" y="1366352"/>
            <a:ext cx="5103019" cy="788276"/>
          </a:xfrm>
          <a:prstGeom prst="roundRect">
            <a:avLst>
              <a:gd name="adj" fmla="val 16667"/>
            </a:avLst>
          </a:prstGeom>
          <a:solidFill>
            <a:srgbClr val="FFFF00">
              <a:alpha val="15000"/>
            </a:srgbClr>
          </a:solidFill>
          <a:ln w="25400">
            <a:solidFill>
              <a:srgbClr val="FFFF00"/>
            </a:solidFill>
            <a:round/>
            <a:headEnd/>
            <a:tailEnd/>
          </a:ln>
          <a:effectLst>
            <a:outerShdw blurRad="50800" dist="38100" dir="2700000" algn="tl" rotWithShape="0">
              <a:prstClr val="black">
                <a:alpha val="40000"/>
              </a:prstClr>
            </a:outerShdw>
          </a:effectLst>
        </p:spPr>
        <p:txBody>
          <a:bodyPr wrap="none" anchor="ctr"/>
          <a:lstStyle/>
          <a:p>
            <a:pPr>
              <a:defRPr/>
            </a:pPr>
            <a:endParaRPr lang="en-US" sz="1800"/>
          </a:p>
        </p:txBody>
      </p:sp>
    </p:spTree>
    <p:custDataLst>
      <p:tags r:id="rId1"/>
    </p:custDataLst>
    <p:extLst>
      <p:ext uri="{BB962C8B-B14F-4D97-AF65-F5344CB8AC3E}">
        <p14:creationId xmlns:p14="http://schemas.microsoft.com/office/powerpoint/2010/main" val="45107722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a:xfrm>
            <a:off x="527050" y="45470"/>
            <a:ext cx="8089900" cy="360483"/>
          </a:xfrm>
        </p:spPr>
        <p:txBody>
          <a:bodyPr/>
          <a:lstStyle/>
          <a:p>
            <a:pPr eaLnBrk="1" hangingPunct="1">
              <a:defRPr/>
            </a:pPr>
            <a:r>
              <a:rPr lang="en-US" sz="2000" dirty="0">
                <a:latin typeface="Garamond" panose="02020404030301010803" pitchFamily="18" charset="0"/>
                <a:ea typeface="ＭＳ Ｐゴシック" charset="0"/>
                <a:cs typeface="ＭＳ Ｐゴシック" charset="0"/>
              </a:rPr>
              <a:t>Simultaneous SPECT/CT (1990)</a:t>
            </a:r>
          </a:p>
        </p:txBody>
      </p:sp>
      <p:sp>
        <p:nvSpPr>
          <p:cNvPr id="481283" name="Rectangle 3"/>
          <p:cNvSpPr>
            <a:spLocks noGrp="1" noChangeArrowheads="1"/>
          </p:cNvSpPr>
          <p:nvPr>
            <p:ph type="body" idx="1"/>
          </p:nvPr>
        </p:nvSpPr>
        <p:spPr>
          <a:xfrm>
            <a:off x="609599" y="475600"/>
            <a:ext cx="7840717" cy="774074"/>
          </a:xfrm>
        </p:spPr>
        <p:txBody>
          <a:bodyPr/>
          <a:lstStyle/>
          <a:p>
            <a:pPr marL="0" indent="0" eaLnBrk="1" hangingPunct="1">
              <a:spcBef>
                <a:spcPts val="600"/>
              </a:spcBef>
            </a:pPr>
            <a:r>
              <a:rPr lang="en-US" sz="1400" dirty="0">
                <a:latin typeface="Arial" charset="0"/>
                <a:ea typeface="ＭＳ Ｐゴシック" charset="0"/>
                <a:cs typeface="ＭＳ Ｐゴシック" charset="0"/>
              </a:rPr>
              <a:t>Simultaneous Emission (SPECT) – Transmission (x-ray CT) System</a:t>
            </a:r>
          </a:p>
          <a:p>
            <a:pPr lvl="1" eaLnBrk="1" hangingPunct="1">
              <a:spcBef>
                <a:spcPts val="600"/>
              </a:spcBef>
            </a:pPr>
            <a:r>
              <a:rPr lang="en-US" sz="1200" b="0" dirty="0">
                <a:solidFill>
                  <a:schemeClr val="tx1"/>
                </a:solidFill>
                <a:latin typeface="Arial" charset="0"/>
                <a:ea typeface="ＭＳ Ｐゴシック" charset="0"/>
              </a:rPr>
              <a:t>Shortcomings: High x-ray flux compared to gamma emission, unnecessary motion artifacts for x-ray tomographic acquisition, etc.</a:t>
            </a:r>
          </a:p>
        </p:txBody>
      </p:sp>
      <p:grpSp>
        <p:nvGrpSpPr>
          <p:cNvPr id="57347" name="Group 4"/>
          <p:cNvGrpSpPr>
            <a:grpSpLocks/>
          </p:cNvGrpSpPr>
          <p:nvPr/>
        </p:nvGrpSpPr>
        <p:grpSpPr bwMode="auto">
          <a:xfrm>
            <a:off x="2114550" y="1390000"/>
            <a:ext cx="285750" cy="397669"/>
            <a:chOff x="1056" y="1296"/>
            <a:chExt cx="240" cy="334"/>
          </a:xfrm>
        </p:grpSpPr>
        <p:sp>
          <p:nvSpPr>
            <p:cNvPr id="57381" name="Oval 5"/>
            <p:cNvSpPr>
              <a:spLocks noChangeArrowheads="1"/>
            </p:cNvSpPr>
            <p:nvPr/>
          </p:nvSpPr>
          <p:spPr bwMode="auto">
            <a:xfrm>
              <a:off x="1056" y="1296"/>
              <a:ext cx="240" cy="240"/>
            </a:xfrm>
            <a:prstGeom prst="ellipse">
              <a:avLst/>
            </a:prstGeom>
            <a:noFill/>
            <a:ln w="25400">
              <a:solidFill>
                <a:srgbClr val="663300"/>
              </a:solidFill>
              <a:round/>
              <a:headEnd/>
              <a:tailEnd/>
            </a:ln>
            <a:extLst>
              <a:ext uri="{909E8E84-426E-40dd-AFC4-6F175D3DCCD1}">
                <a14:hiddenFill xmlns="" xmlns:a14="http://schemas.microsoft.com/office/drawing/2010/main">
                  <a:solidFill>
                    <a:srgbClr val="FFFFFF"/>
                  </a:solidFill>
                </a14:hiddenFill>
              </a:ext>
            </a:extLst>
          </p:spPr>
          <p:txBody>
            <a:bodyPr wrap="none" tIns="34529" rIns="69056" bIns="34529" anchor="ctr"/>
            <a:lstStyle/>
            <a:p>
              <a:endParaRPr lang="en-US" sz="1800"/>
            </a:p>
          </p:txBody>
        </p:sp>
        <p:sp>
          <p:nvSpPr>
            <p:cNvPr id="57382" name="AutoShape 6"/>
            <p:cNvSpPr>
              <a:spLocks noChangeArrowheads="1"/>
            </p:cNvSpPr>
            <p:nvPr/>
          </p:nvSpPr>
          <p:spPr bwMode="auto">
            <a:xfrm flipV="1">
              <a:off x="1084" y="1534"/>
              <a:ext cx="192"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noFill/>
            <a:ln w="25400">
              <a:solidFill>
                <a:srgbClr val="663300"/>
              </a:solidFill>
              <a:miter lim="800000"/>
              <a:headEnd/>
              <a:tailEnd/>
            </a:ln>
            <a:extLst>
              <a:ext uri="{909E8E84-426E-40dd-AFC4-6F175D3DCCD1}">
                <a14:hiddenFill xmlns="" xmlns:a14="http://schemas.microsoft.com/office/drawing/2010/main">
                  <a:solidFill>
                    <a:srgbClr val="FFFFFF"/>
                  </a:solidFill>
                </a14:hiddenFill>
              </a:ext>
            </a:extLst>
          </p:spPr>
          <p:txBody>
            <a:bodyPr wrap="none" tIns="34529" rIns="69056" bIns="34529" anchor="ctr"/>
            <a:lstStyle/>
            <a:p>
              <a:endParaRPr lang="en-US" sz="1800"/>
            </a:p>
          </p:txBody>
        </p:sp>
      </p:grpSp>
      <p:sp>
        <p:nvSpPr>
          <p:cNvPr id="57348" name="Oval 7"/>
          <p:cNvSpPr>
            <a:spLocks noChangeArrowheads="1"/>
          </p:cNvSpPr>
          <p:nvPr/>
        </p:nvSpPr>
        <p:spPr bwMode="auto">
          <a:xfrm>
            <a:off x="1552575" y="2075800"/>
            <a:ext cx="1371600" cy="400050"/>
          </a:xfrm>
          <a:prstGeom prst="ellipse">
            <a:avLst/>
          </a:prstGeom>
          <a:solidFill>
            <a:srgbClr val="CD919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tIns="34529" rIns="69056" bIns="34529" anchor="ctr"/>
          <a:lstStyle/>
          <a:p>
            <a:endParaRPr lang="en-US" sz="1800"/>
          </a:p>
        </p:txBody>
      </p:sp>
      <p:sp>
        <p:nvSpPr>
          <p:cNvPr id="57349" name="Oval 8"/>
          <p:cNvSpPr>
            <a:spLocks noChangeArrowheads="1"/>
          </p:cNvSpPr>
          <p:nvPr/>
        </p:nvSpPr>
        <p:spPr bwMode="auto">
          <a:xfrm>
            <a:off x="2297906" y="2280588"/>
            <a:ext cx="114300" cy="114300"/>
          </a:xfrm>
          <a:prstGeom prst="ellipse">
            <a:avLst/>
          </a:prstGeom>
          <a:solidFill>
            <a:schemeClr val="hlink"/>
          </a:solidFill>
          <a:ln w="9525">
            <a:solidFill>
              <a:srgbClr val="663300"/>
            </a:solidFill>
            <a:round/>
            <a:headEnd/>
            <a:tailEnd/>
          </a:ln>
        </p:spPr>
        <p:txBody>
          <a:bodyPr wrap="none" tIns="34529" rIns="69056" bIns="34529" anchor="ctr"/>
          <a:lstStyle/>
          <a:p>
            <a:endParaRPr lang="en-US" sz="1800"/>
          </a:p>
        </p:txBody>
      </p:sp>
      <p:sp>
        <p:nvSpPr>
          <p:cNvPr id="57350" name="Line 9"/>
          <p:cNvSpPr>
            <a:spLocks noChangeShapeType="1"/>
          </p:cNvSpPr>
          <p:nvPr/>
        </p:nvSpPr>
        <p:spPr bwMode="auto">
          <a:xfrm>
            <a:off x="2264569" y="1790050"/>
            <a:ext cx="0" cy="10287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51" name="Line 10"/>
          <p:cNvSpPr>
            <a:spLocks noChangeShapeType="1"/>
          </p:cNvSpPr>
          <p:nvPr/>
        </p:nvSpPr>
        <p:spPr bwMode="auto">
          <a:xfrm>
            <a:off x="2171700" y="2761600"/>
            <a:ext cx="0" cy="17145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52" name="Line 11"/>
          <p:cNvSpPr>
            <a:spLocks noChangeShapeType="1"/>
          </p:cNvSpPr>
          <p:nvPr/>
        </p:nvSpPr>
        <p:spPr bwMode="auto">
          <a:xfrm>
            <a:off x="2400300" y="2758029"/>
            <a:ext cx="0" cy="17145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53" name="Rectangle 12"/>
          <p:cNvSpPr>
            <a:spLocks noChangeArrowheads="1"/>
          </p:cNvSpPr>
          <p:nvPr/>
        </p:nvSpPr>
        <p:spPr bwMode="auto">
          <a:xfrm>
            <a:off x="2171700" y="2933050"/>
            <a:ext cx="228600" cy="228600"/>
          </a:xfrm>
          <a:prstGeom prst="rect">
            <a:avLst/>
          </a:prstGeom>
          <a:solidFill>
            <a:srgbClr val="663300"/>
          </a:solidFill>
          <a:ln w="9525">
            <a:solidFill>
              <a:schemeClr val="tx1"/>
            </a:solidFill>
            <a:miter lim="800000"/>
            <a:headEnd/>
            <a:tailEnd/>
          </a:ln>
        </p:spPr>
        <p:txBody>
          <a:bodyPr wrap="none" tIns="34529" rIns="69056" bIns="34529" anchor="ctr"/>
          <a:lstStyle/>
          <a:p>
            <a:endParaRPr lang="en-US" sz="1800"/>
          </a:p>
        </p:txBody>
      </p:sp>
      <p:sp>
        <p:nvSpPr>
          <p:cNvPr id="57354" name="Line 13"/>
          <p:cNvSpPr>
            <a:spLocks noChangeShapeType="1"/>
          </p:cNvSpPr>
          <p:nvPr/>
        </p:nvSpPr>
        <p:spPr bwMode="auto">
          <a:xfrm>
            <a:off x="2286000" y="3161650"/>
            <a:ext cx="0" cy="17145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55" name="Line 14"/>
          <p:cNvSpPr>
            <a:spLocks noChangeShapeType="1"/>
          </p:cNvSpPr>
          <p:nvPr/>
        </p:nvSpPr>
        <p:spPr bwMode="auto">
          <a:xfrm>
            <a:off x="1657350" y="3904600"/>
            <a:ext cx="0" cy="2286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56" name="Line 15"/>
          <p:cNvSpPr>
            <a:spLocks noChangeShapeType="1"/>
          </p:cNvSpPr>
          <p:nvPr/>
        </p:nvSpPr>
        <p:spPr bwMode="auto">
          <a:xfrm>
            <a:off x="2914650" y="3904600"/>
            <a:ext cx="0" cy="2286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57" name="Line 16"/>
          <p:cNvSpPr>
            <a:spLocks noChangeShapeType="1"/>
          </p:cNvSpPr>
          <p:nvPr/>
        </p:nvSpPr>
        <p:spPr bwMode="auto">
          <a:xfrm>
            <a:off x="2286000" y="3676000"/>
            <a:ext cx="0" cy="2286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58" name="Line 17"/>
          <p:cNvSpPr>
            <a:spLocks noChangeShapeType="1"/>
          </p:cNvSpPr>
          <p:nvPr/>
        </p:nvSpPr>
        <p:spPr bwMode="auto">
          <a:xfrm flipH="1">
            <a:off x="1657350" y="3904600"/>
            <a:ext cx="12573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59" name="Rectangle 18"/>
          <p:cNvSpPr>
            <a:spLocks noChangeArrowheads="1"/>
          </p:cNvSpPr>
          <p:nvPr/>
        </p:nvSpPr>
        <p:spPr bwMode="auto">
          <a:xfrm>
            <a:off x="1200150" y="4133200"/>
            <a:ext cx="914400" cy="400050"/>
          </a:xfrm>
          <a:prstGeom prst="rect">
            <a:avLst/>
          </a:prstGeom>
          <a:solidFill>
            <a:srgbClr val="66FFFF"/>
          </a:solidFill>
          <a:ln w="9525">
            <a:solidFill>
              <a:schemeClr val="tx1"/>
            </a:solidFill>
            <a:miter lim="800000"/>
            <a:headEnd/>
            <a:tailEnd/>
          </a:ln>
        </p:spPr>
        <p:txBody>
          <a:bodyPr wrap="none" tIns="34529" rIns="69056" bIns="34529" anchor="ctr"/>
          <a:lstStyle/>
          <a:p>
            <a:endParaRPr lang="en-US" sz="1800"/>
          </a:p>
        </p:txBody>
      </p:sp>
      <p:sp>
        <p:nvSpPr>
          <p:cNvPr id="57360" name="Rectangle 19"/>
          <p:cNvSpPr>
            <a:spLocks noChangeArrowheads="1"/>
          </p:cNvSpPr>
          <p:nvPr/>
        </p:nvSpPr>
        <p:spPr bwMode="auto">
          <a:xfrm>
            <a:off x="2457450" y="4133200"/>
            <a:ext cx="914400" cy="400050"/>
          </a:xfrm>
          <a:prstGeom prst="rect">
            <a:avLst/>
          </a:prstGeom>
          <a:solidFill>
            <a:srgbClr val="66FFFF"/>
          </a:solidFill>
          <a:ln w="9525">
            <a:solidFill>
              <a:schemeClr val="tx1"/>
            </a:solidFill>
            <a:miter lim="800000"/>
            <a:headEnd/>
            <a:tailEnd/>
          </a:ln>
        </p:spPr>
        <p:txBody>
          <a:bodyPr wrap="none" tIns="34529" rIns="69056" bIns="34529" anchor="ctr"/>
          <a:lstStyle/>
          <a:p>
            <a:endParaRPr lang="en-US" sz="1800"/>
          </a:p>
        </p:txBody>
      </p:sp>
      <p:sp>
        <p:nvSpPr>
          <p:cNvPr id="57361" name="Text Box 20"/>
          <p:cNvSpPr txBox="1">
            <a:spLocks noChangeArrowheads="1"/>
          </p:cNvSpPr>
          <p:nvPr/>
        </p:nvSpPr>
        <p:spPr bwMode="auto">
          <a:xfrm>
            <a:off x="2400300" y="1332850"/>
            <a:ext cx="857250" cy="2151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tIns="34529" rIns="69056" bIns="34529">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spcBef>
                <a:spcPct val="50000"/>
              </a:spcBef>
              <a:buFont typeface="Wingdings" charset="0"/>
              <a:buNone/>
            </a:pPr>
            <a:r>
              <a:rPr lang="en-US" altLang="ko-KR" sz="1050">
                <a:ea typeface="Gulim" charset="0"/>
                <a:cs typeface="Gulim" charset="0"/>
              </a:rPr>
              <a:t>X-ray tube</a:t>
            </a:r>
          </a:p>
        </p:txBody>
      </p:sp>
      <p:sp>
        <p:nvSpPr>
          <p:cNvPr id="57362" name="Text Box 21"/>
          <p:cNvSpPr txBox="1">
            <a:spLocks noChangeArrowheads="1"/>
          </p:cNvSpPr>
          <p:nvPr/>
        </p:nvSpPr>
        <p:spPr bwMode="auto">
          <a:xfrm>
            <a:off x="2628900" y="2704450"/>
            <a:ext cx="742950" cy="145424"/>
          </a:xfrm>
          <a:prstGeom prst="rect">
            <a:avLst/>
          </a:prstGeom>
          <a:solidFill>
            <a:srgbClr val="F2FD61"/>
          </a:solidFill>
          <a:ln w="12700">
            <a:solidFill>
              <a:schemeClr val="tx1"/>
            </a:solidFill>
            <a:miter lim="800000"/>
            <a:headEnd/>
            <a:tailEnd/>
          </a:ln>
        </p:spPr>
        <p:txBody>
          <a:bodyPr lIns="34290" tIns="0" rIns="34290" bIns="0">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spcBef>
                <a:spcPct val="50000"/>
              </a:spcBef>
              <a:buFont typeface="Wingdings" charset="0"/>
              <a:buNone/>
            </a:pPr>
            <a:r>
              <a:rPr lang="en-US" altLang="ko-KR" sz="1050">
                <a:ea typeface="Gulim" charset="0"/>
                <a:cs typeface="Gulim" charset="0"/>
              </a:rPr>
              <a:t>collimator</a:t>
            </a:r>
          </a:p>
        </p:txBody>
      </p:sp>
      <p:sp>
        <p:nvSpPr>
          <p:cNvPr id="57363" name="Line 22"/>
          <p:cNvSpPr>
            <a:spLocks noChangeShapeType="1"/>
          </p:cNvSpPr>
          <p:nvPr/>
        </p:nvSpPr>
        <p:spPr bwMode="auto">
          <a:xfrm flipH="1">
            <a:off x="2400300" y="2761600"/>
            <a:ext cx="228600" cy="1143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64" name="Text Box 23"/>
          <p:cNvSpPr txBox="1">
            <a:spLocks noChangeArrowheads="1"/>
          </p:cNvSpPr>
          <p:nvPr/>
        </p:nvSpPr>
        <p:spPr bwMode="auto">
          <a:xfrm>
            <a:off x="2628900" y="2972341"/>
            <a:ext cx="1428750" cy="145424"/>
          </a:xfrm>
          <a:prstGeom prst="rect">
            <a:avLst/>
          </a:prstGeom>
          <a:solidFill>
            <a:srgbClr val="F2FD61"/>
          </a:solidFill>
          <a:ln w="12700">
            <a:solidFill>
              <a:schemeClr val="tx1"/>
            </a:solidFill>
            <a:miter lim="800000"/>
            <a:headEnd/>
            <a:tailEnd/>
          </a:ln>
        </p:spPr>
        <p:txBody>
          <a:bodyPr lIns="34290" tIns="0" rIns="34290" bIns="0">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spcBef>
                <a:spcPct val="50000"/>
              </a:spcBef>
              <a:buFont typeface="Wingdings" charset="0"/>
              <a:buNone/>
            </a:pPr>
            <a:r>
              <a:rPr lang="en-US" altLang="ko-KR" sz="1050">
                <a:ea typeface="Gulim" charset="0"/>
                <a:cs typeface="Gulim" charset="0"/>
              </a:rPr>
              <a:t>Detector (e.g., HPGe)</a:t>
            </a:r>
          </a:p>
        </p:txBody>
      </p:sp>
      <p:sp>
        <p:nvSpPr>
          <p:cNvPr id="57365" name="Line 24"/>
          <p:cNvSpPr>
            <a:spLocks noChangeShapeType="1"/>
          </p:cNvSpPr>
          <p:nvPr/>
        </p:nvSpPr>
        <p:spPr bwMode="auto">
          <a:xfrm flipH="1">
            <a:off x="2343150" y="3047350"/>
            <a:ext cx="285750"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66" name="Text Box 25"/>
          <p:cNvSpPr txBox="1">
            <a:spLocks noChangeArrowheads="1"/>
          </p:cNvSpPr>
          <p:nvPr/>
        </p:nvSpPr>
        <p:spPr bwMode="auto">
          <a:xfrm>
            <a:off x="2514600" y="2075800"/>
            <a:ext cx="2171700" cy="145424"/>
          </a:xfrm>
          <a:prstGeom prst="rect">
            <a:avLst/>
          </a:prstGeom>
          <a:solidFill>
            <a:srgbClr val="F2FD61"/>
          </a:solidFill>
          <a:ln w="12700">
            <a:solidFill>
              <a:schemeClr val="tx1"/>
            </a:solidFill>
            <a:miter lim="800000"/>
            <a:headEnd/>
            <a:tailEnd/>
          </a:ln>
        </p:spPr>
        <p:txBody>
          <a:bodyPr lIns="34290" tIns="0" rIns="34290" bIns="0">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spcBef>
                <a:spcPct val="50000"/>
              </a:spcBef>
              <a:buFont typeface="Wingdings" charset="0"/>
              <a:buNone/>
            </a:pPr>
            <a:r>
              <a:rPr lang="en-US" altLang="ko-KR" sz="1050">
                <a:ea typeface="Gulim" charset="0"/>
                <a:cs typeface="Gulim" charset="0"/>
              </a:rPr>
              <a:t>Radionuclide source (e.g., </a:t>
            </a:r>
            <a:r>
              <a:rPr lang="en-US" altLang="ko-KR" sz="1050" baseline="30000">
                <a:ea typeface="Gulim" charset="0"/>
                <a:cs typeface="Gulim" charset="0"/>
              </a:rPr>
              <a:t>99m</a:t>
            </a:r>
            <a:r>
              <a:rPr lang="en-US" altLang="ko-KR" sz="1050">
                <a:ea typeface="Gulim" charset="0"/>
                <a:cs typeface="Gulim" charset="0"/>
              </a:rPr>
              <a:t>Tc)</a:t>
            </a:r>
          </a:p>
        </p:txBody>
      </p:sp>
      <p:sp>
        <p:nvSpPr>
          <p:cNvPr id="57367" name="Line 26"/>
          <p:cNvSpPr>
            <a:spLocks noChangeShapeType="1"/>
          </p:cNvSpPr>
          <p:nvPr/>
        </p:nvSpPr>
        <p:spPr bwMode="auto">
          <a:xfrm flipH="1">
            <a:off x="2400300" y="2132950"/>
            <a:ext cx="114300" cy="1143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68" name="Text Box 27"/>
          <p:cNvSpPr txBox="1">
            <a:spLocks noChangeArrowheads="1"/>
          </p:cNvSpPr>
          <p:nvPr/>
        </p:nvSpPr>
        <p:spPr bwMode="auto">
          <a:xfrm>
            <a:off x="1543050" y="1904350"/>
            <a:ext cx="457200" cy="145424"/>
          </a:xfrm>
          <a:prstGeom prst="rect">
            <a:avLst/>
          </a:prstGeom>
          <a:solidFill>
            <a:srgbClr val="F2FD61"/>
          </a:solidFill>
          <a:ln w="12700">
            <a:solidFill>
              <a:schemeClr val="tx1"/>
            </a:solidFill>
            <a:miter lim="800000"/>
            <a:headEnd/>
            <a:tailEnd/>
          </a:ln>
        </p:spPr>
        <p:txBody>
          <a:bodyPr lIns="34290" tIns="0" rIns="34290" bIns="0">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spcBef>
                <a:spcPct val="50000"/>
              </a:spcBef>
              <a:buFont typeface="Wingdings" charset="0"/>
              <a:buNone/>
            </a:pPr>
            <a:r>
              <a:rPr lang="en-US" altLang="ko-KR" sz="1050">
                <a:ea typeface="Gulim" charset="0"/>
                <a:cs typeface="Gulim" charset="0"/>
              </a:rPr>
              <a:t>X-ray</a:t>
            </a:r>
          </a:p>
        </p:txBody>
      </p:sp>
      <p:sp>
        <p:nvSpPr>
          <p:cNvPr id="57369" name="Line 28"/>
          <p:cNvSpPr>
            <a:spLocks noChangeShapeType="1"/>
          </p:cNvSpPr>
          <p:nvPr/>
        </p:nvSpPr>
        <p:spPr bwMode="auto">
          <a:xfrm>
            <a:off x="1943100" y="1961500"/>
            <a:ext cx="285750" cy="1143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tIns="34529" rIns="69056" bIns="34529"/>
          <a:lstStyle/>
          <a:p>
            <a:endParaRPr lang="en-US" sz="1800"/>
          </a:p>
        </p:txBody>
      </p:sp>
      <p:sp>
        <p:nvSpPr>
          <p:cNvPr id="57370" name="Text Box 29"/>
          <p:cNvSpPr txBox="1">
            <a:spLocks noChangeArrowheads="1"/>
          </p:cNvSpPr>
          <p:nvPr/>
        </p:nvSpPr>
        <p:spPr bwMode="auto">
          <a:xfrm>
            <a:off x="1512094" y="3405729"/>
            <a:ext cx="1657350" cy="2151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tIns="34529" rIns="69056" bIns="34529">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spcBef>
                <a:spcPct val="50000"/>
              </a:spcBef>
              <a:buFont typeface="Wingdings" charset="0"/>
              <a:buNone/>
            </a:pPr>
            <a:r>
              <a:rPr lang="en-US" altLang="ko-KR" sz="1050">
                <a:ea typeface="Gulim" charset="0"/>
                <a:cs typeface="Gulim" charset="0"/>
              </a:rPr>
              <a:t>Energy Discrimination</a:t>
            </a:r>
          </a:p>
        </p:txBody>
      </p:sp>
      <p:sp>
        <p:nvSpPr>
          <p:cNvPr id="57371" name="Rectangle 30"/>
          <p:cNvSpPr>
            <a:spLocks noChangeArrowheads="1"/>
          </p:cNvSpPr>
          <p:nvPr/>
        </p:nvSpPr>
        <p:spPr bwMode="auto">
          <a:xfrm>
            <a:off x="1500188" y="3333100"/>
            <a:ext cx="1543050" cy="3429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tIns="34529" rIns="69056" bIns="34529" anchor="ctr"/>
          <a:lstStyle/>
          <a:p>
            <a:endParaRPr lang="en-US" sz="1800"/>
          </a:p>
        </p:txBody>
      </p:sp>
      <p:sp>
        <p:nvSpPr>
          <p:cNvPr id="57372" name="Text Box 31"/>
          <p:cNvSpPr txBox="1">
            <a:spLocks noChangeArrowheads="1"/>
          </p:cNvSpPr>
          <p:nvPr/>
        </p:nvSpPr>
        <p:spPr bwMode="auto">
          <a:xfrm>
            <a:off x="1257300" y="4205829"/>
            <a:ext cx="857250" cy="2151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tIns="34529" rIns="69056" bIns="34529">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spcBef>
                <a:spcPct val="50000"/>
              </a:spcBef>
              <a:buFont typeface="Wingdings" charset="0"/>
              <a:buNone/>
            </a:pPr>
            <a:r>
              <a:rPr lang="en-US" altLang="ko-KR" sz="1050">
                <a:solidFill>
                  <a:schemeClr val="hlink"/>
                </a:solidFill>
                <a:ea typeface="Gulim" charset="0"/>
                <a:cs typeface="Gulim" charset="0"/>
              </a:rPr>
              <a:t>X-ray data</a:t>
            </a:r>
          </a:p>
        </p:txBody>
      </p:sp>
      <p:sp>
        <p:nvSpPr>
          <p:cNvPr id="57373" name="Text Box 32"/>
          <p:cNvSpPr txBox="1">
            <a:spLocks noChangeArrowheads="1"/>
          </p:cNvSpPr>
          <p:nvPr/>
        </p:nvSpPr>
        <p:spPr bwMode="auto">
          <a:xfrm>
            <a:off x="2412207" y="4157013"/>
            <a:ext cx="1016794" cy="3605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tIns="34529" rIns="69056" bIns="34529">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spcBef>
                <a:spcPct val="50000"/>
              </a:spcBef>
              <a:buFont typeface="Wingdings" charset="0"/>
              <a:buNone/>
            </a:pPr>
            <a:r>
              <a:rPr lang="en-US" altLang="ko-KR" sz="1050">
                <a:solidFill>
                  <a:schemeClr val="hlink"/>
                </a:solidFill>
                <a:ea typeface="Gulim" charset="0"/>
                <a:cs typeface="Gulim" charset="0"/>
              </a:rPr>
              <a:t>Radionuclide data</a:t>
            </a:r>
          </a:p>
        </p:txBody>
      </p:sp>
      <p:graphicFrame>
        <p:nvGraphicFramePr>
          <p:cNvPr id="57374" name="Object 2"/>
          <p:cNvGraphicFramePr>
            <a:graphicFrameLocks noChangeAspect="1"/>
          </p:cNvGraphicFramePr>
          <p:nvPr>
            <p:extLst>
              <p:ext uri="{D42A27DB-BD31-4B8C-83A1-F6EECF244321}">
                <p14:modId xmlns:p14="http://schemas.microsoft.com/office/powerpoint/2010/main" val="3881801963"/>
              </p:ext>
            </p:extLst>
          </p:nvPr>
        </p:nvGraphicFramePr>
        <p:xfrm>
          <a:off x="4914900" y="1543591"/>
          <a:ext cx="3005138" cy="2818209"/>
        </p:xfrm>
        <a:graphic>
          <a:graphicData uri="http://schemas.openxmlformats.org/presentationml/2006/ole">
            <mc:AlternateContent xmlns:mc="http://schemas.openxmlformats.org/markup-compatibility/2006">
              <mc:Choice xmlns:v="urn:schemas-microsoft-com:vml" Requires="v">
                <p:oleObj name="Clip" r:id="rId3" imgW="4152381" imgH="3895238" progId="MS_ClipArt_Gallery.2">
                  <p:embed/>
                </p:oleObj>
              </mc:Choice>
              <mc:Fallback>
                <p:oleObj name="Clip" r:id="rId3" imgW="4152381" imgH="3895238" progId="MS_ClipArt_Gallery.2">
                  <p:embed/>
                  <p:pic>
                    <p:nvPicPr>
                      <p:cNvPr id="57374"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4900" y="1543591"/>
                        <a:ext cx="3005138" cy="281820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57375" name="Text Box 34"/>
          <p:cNvSpPr txBox="1">
            <a:spLocks noChangeArrowheads="1"/>
          </p:cNvSpPr>
          <p:nvPr/>
        </p:nvSpPr>
        <p:spPr bwMode="auto">
          <a:xfrm>
            <a:off x="5110163" y="4442763"/>
            <a:ext cx="1143000" cy="2834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lnSpc>
                <a:spcPct val="92000"/>
              </a:lnSpc>
              <a:spcBef>
                <a:spcPct val="0"/>
              </a:spcBef>
              <a:buClrTx/>
              <a:buSzTx/>
              <a:buFontTx/>
              <a:buNone/>
            </a:pPr>
            <a:r>
              <a:rPr lang="en-US" sz="1350" b="0">
                <a:solidFill>
                  <a:schemeClr val="tx1"/>
                </a:solidFill>
                <a:cs typeface="Arial" charset="0"/>
              </a:rPr>
              <a:t>LN</a:t>
            </a:r>
            <a:r>
              <a:rPr lang="en-US" sz="1350" b="0" baseline="-25000">
                <a:solidFill>
                  <a:schemeClr val="tx1"/>
                </a:solidFill>
                <a:cs typeface="Arial" charset="0"/>
              </a:rPr>
              <a:t>2</a:t>
            </a:r>
            <a:r>
              <a:rPr lang="en-US" sz="1350" b="0">
                <a:solidFill>
                  <a:schemeClr val="tx1"/>
                </a:solidFill>
                <a:cs typeface="Arial" charset="0"/>
              </a:rPr>
              <a:t> cryostat</a:t>
            </a:r>
          </a:p>
        </p:txBody>
      </p:sp>
      <p:sp>
        <p:nvSpPr>
          <p:cNvPr id="57376" name="Line 35"/>
          <p:cNvSpPr>
            <a:spLocks noChangeShapeType="1"/>
          </p:cNvSpPr>
          <p:nvPr/>
        </p:nvSpPr>
        <p:spPr bwMode="auto">
          <a:xfrm>
            <a:off x="3200400" y="1447150"/>
            <a:ext cx="3086100" cy="285750"/>
          </a:xfrm>
          <a:prstGeom prst="line">
            <a:avLst/>
          </a:prstGeom>
          <a:noFill/>
          <a:ln w="2857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57377" name="Line 36"/>
          <p:cNvSpPr>
            <a:spLocks noChangeShapeType="1"/>
          </p:cNvSpPr>
          <p:nvPr/>
        </p:nvSpPr>
        <p:spPr bwMode="auto">
          <a:xfrm>
            <a:off x="4057650" y="3047350"/>
            <a:ext cx="2286000" cy="171450"/>
          </a:xfrm>
          <a:prstGeom prst="line">
            <a:avLst/>
          </a:prstGeom>
          <a:noFill/>
          <a:ln w="2857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57378" name="Line 37"/>
          <p:cNvSpPr>
            <a:spLocks noChangeShapeType="1"/>
          </p:cNvSpPr>
          <p:nvPr/>
        </p:nvSpPr>
        <p:spPr bwMode="auto">
          <a:xfrm flipV="1">
            <a:off x="5657850" y="3961750"/>
            <a:ext cx="571500" cy="457200"/>
          </a:xfrm>
          <a:prstGeom prst="line">
            <a:avLst/>
          </a:prstGeom>
          <a:noFill/>
          <a:ln w="2857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57379" name="Freeform 38"/>
          <p:cNvSpPr>
            <a:spLocks/>
          </p:cNvSpPr>
          <p:nvPr/>
        </p:nvSpPr>
        <p:spPr bwMode="auto">
          <a:xfrm>
            <a:off x="2293144" y="2400841"/>
            <a:ext cx="57150" cy="400050"/>
          </a:xfrm>
          <a:custGeom>
            <a:avLst/>
            <a:gdLst>
              <a:gd name="T0" fmla="*/ 2147483647 w 48"/>
              <a:gd name="T1" fmla="*/ 0 h 336"/>
              <a:gd name="T2" fmla="*/ 0 w 48"/>
              <a:gd name="T3" fmla="*/ 2147483647 h 336"/>
              <a:gd name="T4" fmla="*/ 2147483647 w 48"/>
              <a:gd name="T5" fmla="*/ 2147483647 h 336"/>
              <a:gd name="T6" fmla="*/ 0 w 48"/>
              <a:gd name="T7" fmla="*/ 2147483647 h 336"/>
              <a:gd name="T8" fmla="*/ 2147483647 w 48"/>
              <a:gd name="T9" fmla="*/ 2147483647 h 336"/>
              <a:gd name="T10" fmla="*/ 0 w 48"/>
              <a:gd name="T11" fmla="*/ 2147483647 h 336"/>
              <a:gd name="T12" fmla="*/ 2147483647 w 48"/>
              <a:gd name="T13" fmla="*/ 2147483647 h 336"/>
              <a:gd name="T14" fmla="*/ 0 w 48"/>
              <a:gd name="T15" fmla="*/ 2147483647 h 336"/>
              <a:gd name="T16" fmla="*/ 0 60000 65536"/>
              <a:gd name="T17" fmla="*/ 0 60000 65536"/>
              <a:gd name="T18" fmla="*/ 0 60000 65536"/>
              <a:gd name="T19" fmla="*/ 0 60000 65536"/>
              <a:gd name="T20" fmla="*/ 0 60000 65536"/>
              <a:gd name="T21" fmla="*/ 0 60000 65536"/>
              <a:gd name="T22" fmla="*/ 0 60000 65536"/>
              <a:gd name="T23" fmla="*/ 0 60000 65536"/>
              <a:gd name="T24" fmla="*/ 0 w 48"/>
              <a:gd name="T25" fmla="*/ 0 h 336"/>
              <a:gd name="T26" fmla="*/ 48 w 48"/>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8" h="336">
                <a:moveTo>
                  <a:pt x="48" y="0"/>
                </a:moveTo>
                <a:cubicBezTo>
                  <a:pt x="24" y="16"/>
                  <a:pt x="0" y="32"/>
                  <a:pt x="0" y="48"/>
                </a:cubicBezTo>
                <a:cubicBezTo>
                  <a:pt x="0" y="64"/>
                  <a:pt x="48" y="80"/>
                  <a:pt x="48" y="96"/>
                </a:cubicBezTo>
                <a:cubicBezTo>
                  <a:pt x="48" y="112"/>
                  <a:pt x="0" y="128"/>
                  <a:pt x="0" y="144"/>
                </a:cubicBezTo>
                <a:cubicBezTo>
                  <a:pt x="0" y="160"/>
                  <a:pt x="48" y="176"/>
                  <a:pt x="48" y="192"/>
                </a:cubicBezTo>
                <a:cubicBezTo>
                  <a:pt x="48" y="208"/>
                  <a:pt x="0" y="224"/>
                  <a:pt x="0" y="240"/>
                </a:cubicBezTo>
                <a:cubicBezTo>
                  <a:pt x="0" y="256"/>
                  <a:pt x="48" y="272"/>
                  <a:pt x="48" y="288"/>
                </a:cubicBezTo>
                <a:cubicBezTo>
                  <a:pt x="48" y="304"/>
                  <a:pt x="8" y="328"/>
                  <a:pt x="0" y="336"/>
                </a:cubicBezTo>
              </a:path>
            </a:pathLst>
          </a:custGeom>
          <a:noFill/>
          <a:ln w="28575">
            <a:solidFill>
              <a:schemeClr val="accent1"/>
            </a:solidFill>
            <a:round/>
            <a:headEnd/>
            <a:tailEnd type="arrow" w="med" len="med"/>
          </a:ln>
          <a:extLst>
            <a:ext uri="{909E8E84-426E-40dd-AFC4-6F175D3DCCD1}">
              <a14:hiddenFill xmlns="" xmlns:a14="http://schemas.microsoft.com/office/drawing/2010/main">
                <a:solidFill>
                  <a:srgbClr val="FFFFFF"/>
                </a:solidFill>
              </a14:hiddenFill>
            </a:ext>
          </a:extLst>
        </p:spPr>
        <p:txBody>
          <a:bodyPr tIns="34529" rIns="69056" bIns="34529"/>
          <a:lstStyle/>
          <a:p>
            <a:endParaRPr lang="en-US" sz="1800"/>
          </a:p>
        </p:txBody>
      </p:sp>
      <p:pic>
        <p:nvPicPr>
          <p:cNvPr id="481319" name="Picture 39"/>
          <p:cNvPicPr>
            <a:picLocks noChangeAspect="1" noChangeArrowheads="1"/>
          </p:cNvPicPr>
          <p:nvPr/>
        </p:nvPicPr>
        <p:blipFill>
          <a:blip r:embed="rId5">
            <a:extLst>
              <a:ext uri="{28A0092B-C50C-407E-A947-70E740481C1C}">
                <a14:useLocalDpi xmlns:a14="http://schemas.microsoft.com/office/drawing/2010/main" val="0"/>
              </a:ext>
            </a:extLst>
          </a:blip>
          <a:srcRect l="5641" t="16922" r="5641" b="5641"/>
          <a:stretch>
            <a:fillRect/>
          </a:stretch>
        </p:blipFill>
        <p:spPr bwMode="auto">
          <a:xfrm>
            <a:off x="3486150" y="3218801"/>
            <a:ext cx="1331119" cy="1154906"/>
          </a:xfrm>
          <a:prstGeom prst="rect">
            <a:avLst/>
          </a:prstGeom>
          <a:noFill/>
          <a:ln w="9525">
            <a:solidFill>
              <a:schemeClr val="folHlink"/>
            </a:solidFill>
            <a:miter lim="800000"/>
            <a:headEnd/>
            <a:tailEnd/>
          </a:ln>
          <a:extLst>
            <a:ext uri="{909E8E84-426E-40dd-AFC4-6F175D3DCCD1}">
              <a14:hiddenFill xmlns=""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59490905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8128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813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41" name="Text Box 13"/>
          <p:cNvSpPr txBox="1">
            <a:spLocks noChangeArrowheads="1"/>
          </p:cNvSpPr>
          <p:nvPr/>
        </p:nvSpPr>
        <p:spPr bwMode="auto">
          <a:xfrm>
            <a:off x="4639866" y="2309813"/>
            <a:ext cx="3167063" cy="1248355"/>
          </a:xfrm>
          <a:prstGeom prst="rect">
            <a:avLst/>
          </a:prstGeom>
          <a:solidFill>
            <a:srgbClr val="0000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lnSpc>
                <a:spcPct val="50000"/>
              </a:lnSpc>
              <a:spcBef>
                <a:spcPct val="50000"/>
              </a:spcBef>
              <a:buClrTx/>
              <a:buSzTx/>
              <a:buFontTx/>
              <a:buNone/>
              <a:defRPr/>
            </a:pPr>
            <a:endParaRPr lang="en-US" sz="1350" b="0" dirty="0">
              <a:solidFill>
                <a:srgbClr val="FFFFFF"/>
              </a:solidFill>
              <a:cs typeface="Arial" charset="0"/>
            </a:endParaRPr>
          </a:p>
          <a:p>
            <a:pPr algn="ctr" eaLnBrk="1" hangingPunct="1">
              <a:lnSpc>
                <a:spcPct val="100000"/>
              </a:lnSpc>
              <a:spcBef>
                <a:spcPct val="0"/>
              </a:spcBef>
              <a:buClrTx/>
              <a:buSzTx/>
              <a:buFontTx/>
              <a:buNone/>
              <a:defRPr/>
            </a:pPr>
            <a:r>
              <a:rPr lang="en-US" sz="1350" b="0" dirty="0">
                <a:solidFill>
                  <a:srgbClr val="FFFFFF"/>
                </a:solidFill>
                <a:cs typeface="Arial" charset="0"/>
              </a:rPr>
              <a:t>1 Ci = 3.7×10</a:t>
            </a:r>
            <a:r>
              <a:rPr lang="en-US" sz="1350" b="0" baseline="30000" dirty="0">
                <a:solidFill>
                  <a:srgbClr val="FFFFFF"/>
                </a:solidFill>
                <a:cs typeface="Arial" charset="0"/>
              </a:rPr>
              <a:t>10</a:t>
            </a:r>
            <a:r>
              <a:rPr lang="en-US" sz="1350" b="0" dirty="0">
                <a:solidFill>
                  <a:srgbClr val="FFFFFF"/>
                </a:solidFill>
                <a:cs typeface="Arial" charset="0"/>
              </a:rPr>
              <a:t> disintegrations/sec</a:t>
            </a:r>
          </a:p>
          <a:p>
            <a:pPr algn="ctr" eaLnBrk="1" hangingPunct="1">
              <a:lnSpc>
                <a:spcPct val="100000"/>
              </a:lnSpc>
              <a:spcBef>
                <a:spcPct val="0"/>
              </a:spcBef>
              <a:buClrTx/>
              <a:buSzTx/>
              <a:buFontTx/>
              <a:buNone/>
              <a:defRPr/>
            </a:pPr>
            <a:r>
              <a:rPr lang="en-US" sz="1350" b="0" dirty="0">
                <a:solidFill>
                  <a:srgbClr val="FFFFFF"/>
                </a:solidFill>
                <a:cs typeface="Arial" charset="0"/>
              </a:rPr>
              <a:t>Assume 3.7×10</a:t>
            </a:r>
            <a:r>
              <a:rPr lang="en-US" sz="1350" b="0" baseline="30000" dirty="0">
                <a:solidFill>
                  <a:srgbClr val="FFFFFF"/>
                </a:solidFill>
                <a:cs typeface="Arial" charset="0"/>
              </a:rPr>
              <a:t>10</a:t>
            </a:r>
            <a:r>
              <a:rPr lang="en-US" sz="1350" b="0" dirty="0">
                <a:solidFill>
                  <a:srgbClr val="FFFFFF"/>
                </a:solidFill>
                <a:cs typeface="Arial" charset="0"/>
              </a:rPr>
              <a:t> photons/sec</a:t>
            </a:r>
          </a:p>
          <a:p>
            <a:pPr algn="ctr" eaLnBrk="1" hangingPunct="1">
              <a:lnSpc>
                <a:spcPct val="50000"/>
              </a:lnSpc>
              <a:spcBef>
                <a:spcPct val="0"/>
              </a:spcBef>
              <a:buClrTx/>
              <a:buSzTx/>
              <a:buFontTx/>
              <a:buNone/>
              <a:defRPr/>
            </a:pPr>
            <a:endParaRPr lang="en-US" sz="1350" b="0" dirty="0">
              <a:solidFill>
                <a:srgbClr val="FFFFFF"/>
              </a:solidFill>
              <a:cs typeface="Arial" charset="0"/>
            </a:endParaRPr>
          </a:p>
          <a:p>
            <a:pPr algn="ctr" eaLnBrk="1" hangingPunct="1">
              <a:lnSpc>
                <a:spcPct val="100000"/>
              </a:lnSpc>
              <a:spcBef>
                <a:spcPct val="0"/>
              </a:spcBef>
              <a:buClrTx/>
              <a:buSzTx/>
              <a:buFontTx/>
              <a:buNone/>
              <a:defRPr/>
            </a:pPr>
            <a:r>
              <a:rPr lang="en-US" sz="1350" b="0" dirty="0">
                <a:solidFill>
                  <a:srgbClr val="FFFFFF"/>
                </a:solidFill>
                <a:cs typeface="Arial" charset="0"/>
              </a:rPr>
              <a:t>1 Ci source produces</a:t>
            </a:r>
          </a:p>
          <a:p>
            <a:pPr algn="ctr" eaLnBrk="1" hangingPunct="1">
              <a:lnSpc>
                <a:spcPct val="100000"/>
              </a:lnSpc>
              <a:spcBef>
                <a:spcPct val="0"/>
              </a:spcBef>
              <a:buClrTx/>
              <a:buSzTx/>
              <a:buFontTx/>
              <a:buNone/>
              <a:defRPr/>
            </a:pPr>
            <a:r>
              <a:rPr lang="en-US" sz="1350" b="0" dirty="0">
                <a:solidFill>
                  <a:srgbClr val="FFFFFF"/>
                </a:solidFill>
                <a:cs typeface="Arial" charset="0"/>
              </a:rPr>
              <a:t>2.94×10</a:t>
            </a:r>
            <a:r>
              <a:rPr lang="en-US" sz="1350" b="0" baseline="30000" dirty="0">
                <a:solidFill>
                  <a:srgbClr val="FFFFFF"/>
                </a:solidFill>
                <a:cs typeface="Arial" charset="0"/>
              </a:rPr>
              <a:t>3</a:t>
            </a:r>
            <a:r>
              <a:rPr lang="en-US" sz="1350" b="0" dirty="0">
                <a:solidFill>
                  <a:srgbClr val="FFFFFF"/>
                </a:solidFill>
                <a:cs typeface="Arial" charset="0"/>
              </a:rPr>
              <a:t> photons/sec/mm</a:t>
            </a:r>
            <a:r>
              <a:rPr lang="en-US" sz="1350" b="0" baseline="30000" dirty="0">
                <a:solidFill>
                  <a:srgbClr val="FFFFFF"/>
                </a:solidFill>
                <a:cs typeface="Arial" charset="0"/>
              </a:rPr>
              <a:t>2</a:t>
            </a:r>
            <a:r>
              <a:rPr lang="en-US" sz="1350" b="0" dirty="0">
                <a:solidFill>
                  <a:srgbClr val="FFFFFF"/>
                </a:solidFill>
                <a:cs typeface="Arial" charset="0"/>
              </a:rPr>
              <a:t> at 1 m</a:t>
            </a:r>
          </a:p>
          <a:p>
            <a:pPr algn="ctr" eaLnBrk="1" hangingPunct="1">
              <a:lnSpc>
                <a:spcPct val="50000"/>
              </a:lnSpc>
              <a:spcBef>
                <a:spcPct val="0"/>
              </a:spcBef>
              <a:buClrTx/>
              <a:buSzTx/>
              <a:buFontTx/>
              <a:buNone/>
              <a:defRPr/>
            </a:pPr>
            <a:endParaRPr lang="en-US" sz="1350" b="0" dirty="0">
              <a:solidFill>
                <a:srgbClr val="FFFFFF"/>
              </a:solidFill>
              <a:cs typeface="Arial" charset="0"/>
            </a:endParaRPr>
          </a:p>
        </p:txBody>
      </p:sp>
      <p:grpSp>
        <p:nvGrpSpPr>
          <p:cNvPr id="58370" name="Group 18"/>
          <p:cNvGrpSpPr>
            <a:grpSpLocks/>
          </p:cNvGrpSpPr>
          <p:nvPr/>
        </p:nvGrpSpPr>
        <p:grpSpPr bwMode="auto">
          <a:xfrm>
            <a:off x="1316832" y="751285"/>
            <a:ext cx="6490097" cy="2806303"/>
            <a:chOff x="146" y="631"/>
            <a:chExt cx="5451" cy="2357"/>
          </a:xfrm>
        </p:grpSpPr>
        <p:grpSp>
          <p:nvGrpSpPr>
            <p:cNvPr id="58377" name="Group 11"/>
            <p:cNvGrpSpPr>
              <a:grpSpLocks/>
            </p:cNvGrpSpPr>
            <p:nvPr/>
          </p:nvGrpSpPr>
          <p:grpSpPr bwMode="auto">
            <a:xfrm>
              <a:off x="146" y="631"/>
              <a:ext cx="5451" cy="1074"/>
              <a:chOff x="180" y="853"/>
              <a:chExt cx="5384" cy="1074"/>
            </a:xfrm>
          </p:grpSpPr>
          <p:sp>
            <p:nvSpPr>
              <p:cNvPr id="22536" name="Rectangle 8"/>
              <p:cNvSpPr>
                <a:spLocks noChangeArrowheads="1"/>
              </p:cNvSpPr>
              <p:nvPr/>
            </p:nvSpPr>
            <p:spPr bwMode="auto">
              <a:xfrm>
                <a:off x="180" y="853"/>
                <a:ext cx="5384" cy="1074"/>
              </a:xfrm>
              <a:prstGeom prst="rect">
                <a:avLst/>
              </a:prstGeom>
              <a:solidFill>
                <a:srgbClr val="0000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sp>
            <p:nvSpPr>
              <p:cNvPr id="22535" name="Rectangle 7"/>
              <p:cNvSpPr>
                <a:spLocks noChangeArrowheads="1"/>
              </p:cNvSpPr>
              <p:nvPr/>
            </p:nvSpPr>
            <p:spPr bwMode="auto">
              <a:xfrm>
                <a:off x="296" y="880"/>
                <a:ext cx="5183" cy="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lgn="ctr" eaLnBrk="1" hangingPunct="1">
                  <a:lnSpc>
                    <a:spcPct val="100000"/>
                  </a:lnSpc>
                  <a:spcBef>
                    <a:spcPct val="0"/>
                  </a:spcBef>
                  <a:buClrTx/>
                  <a:buSzTx/>
                  <a:buFontTx/>
                  <a:buNone/>
                  <a:defRPr/>
                </a:pPr>
                <a:r>
                  <a:rPr lang="en-US" sz="1350" b="0" dirty="0">
                    <a:solidFill>
                      <a:srgbClr val="FFFFFF"/>
                    </a:solidFill>
                    <a:cs typeface="Arial" charset="0"/>
                  </a:rPr>
                  <a:t>Siemens </a:t>
                </a:r>
                <a:r>
                  <a:rPr lang="en-US" sz="1350" b="0" dirty="0" err="1">
                    <a:solidFill>
                      <a:srgbClr val="FFFFFF"/>
                    </a:solidFill>
                    <a:cs typeface="Arial" charset="0"/>
                  </a:rPr>
                  <a:t>Somatom</a:t>
                </a:r>
                <a:r>
                  <a:rPr lang="en-US" sz="1350" b="0" dirty="0">
                    <a:solidFill>
                      <a:srgbClr val="FFFFFF"/>
                    </a:solidFill>
                    <a:cs typeface="Arial" charset="0"/>
                  </a:rPr>
                  <a:t> </a:t>
                </a:r>
              </a:p>
              <a:p>
                <a:pPr algn="ctr" eaLnBrk="1" hangingPunct="1">
                  <a:lnSpc>
                    <a:spcPct val="100000"/>
                  </a:lnSpc>
                  <a:spcBef>
                    <a:spcPct val="0"/>
                  </a:spcBef>
                  <a:buClrTx/>
                  <a:buSzTx/>
                  <a:buFontTx/>
                  <a:buNone/>
                  <a:defRPr/>
                </a:pPr>
                <a:r>
                  <a:rPr lang="en-US" sz="1350" b="0" dirty="0">
                    <a:solidFill>
                      <a:srgbClr val="FFFFFF"/>
                    </a:solidFill>
                    <a:cs typeface="Arial" charset="0"/>
                  </a:rPr>
                  <a:t>125 kV, 2.5 mm Al + 0.4 mm Cu, 24º W target  </a:t>
                </a:r>
              </a:p>
              <a:p>
                <a:pPr algn="ctr" eaLnBrk="1" hangingPunct="1">
                  <a:lnSpc>
                    <a:spcPct val="100000"/>
                  </a:lnSpc>
                  <a:spcBef>
                    <a:spcPct val="0"/>
                  </a:spcBef>
                  <a:spcAft>
                    <a:spcPct val="50000"/>
                  </a:spcAft>
                  <a:buClrTx/>
                  <a:buSzTx/>
                  <a:buFontTx/>
                  <a:buNone/>
                  <a:defRPr/>
                </a:pPr>
                <a:r>
                  <a:rPr lang="en-US" sz="1350" b="0" dirty="0">
                    <a:solidFill>
                      <a:srgbClr val="FFFFFF"/>
                    </a:solidFill>
                    <a:cs typeface="Arial" charset="0"/>
                  </a:rPr>
                  <a:t>3.5×10</a:t>
                </a:r>
                <a:r>
                  <a:rPr lang="en-US" sz="1350" b="0" baseline="30000" dirty="0">
                    <a:solidFill>
                      <a:srgbClr val="FFFFFF"/>
                    </a:solidFill>
                    <a:cs typeface="Arial" charset="0"/>
                  </a:rPr>
                  <a:t>6</a:t>
                </a:r>
                <a:r>
                  <a:rPr lang="en-US" sz="1350" b="0" dirty="0">
                    <a:solidFill>
                      <a:srgbClr val="FFFFFF"/>
                    </a:solidFill>
                    <a:cs typeface="Arial" charset="0"/>
                  </a:rPr>
                  <a:t> photons/</a:t>
                </a:r>
                <a:r>
                  <a:rPr lang="en-US" sz="1350" b="0" dirty="0" err="1">
                    <a:solidFill>
                      <a:srgbClr val="FFFFFF"/>
                    </a:solidFill>
                    <a:cs typeface="Arial" charset="0"/>
                  </a:rPr>
                  <a:t>mAs</a:t>
                </a:r>
                <a:r>
                  <a:rPr lang="en-US" sz="1350" b="0" dirty="0">
                    <a:solidFill>
                      <a:srgbClr val="FFFFFF"/>
                    </a:solidFill>
                    <a:cs typeface="Arial" charset="0"/>
                  </a:rPr>
                  <a:t>/mm</a:t>
                </a:r>
                <a:r>
                  <a:rPr lang="en-US" sz="1350" b="0" baseline="30000" dirty="0">
                    <a:solidFill>
                      <a:srgbClr val="FFFFFF"/>
                    </a:solidFill>
                    <a:cs typeface="Arial" charset="0"/>
                  </a:rPr>
                  <a:t>2</a:t>
                </a:r>
                <a:r>
                  <a:rPr lang="en-US" sz="1350" b="0" dirty="0">
                    <a:solidFill>
                      <a:srgbClr val="FFFFFF"/>
                    </a:solidFill>
                    <a:cs typeface="Arial" charset="0"/>
                  </a:rPr>
                  <a:t> @ 0.75 m</a:t>
                </a:r>
              </a:p>
              <a:p>
                <a:pPr algn="ctr" eaLnBrk="1" hangingPunct="1">
                  <a:lnSpc>
                    <a:spcPct val="100000"/>
                  </a:lnSpc>
                  <a:spcBef>
                    <a:spcPct val="0"/>
                  </a:spcBef>
                  <a:buClrTx/>
                  <a:buSzTx/>
                  <a:buFontTx/>
                  <a:buNone/>
                  <a:defRPr/>
                </a:pPr>
                <a:r>
                  <a:rPr lang="en-US" sz="1200" b="0" dirty="0">
                    <a:solidFill>
                      <a:srgbClr val="DAEDEF"/>
                    </a:solidFill>
                    <a:cs typeface="Arial" charset="0"/>
                  </a:rPr>
                  <a:t>R Birch, M Marshall, GM </a:t>
                </a:r>
                <a:r>
                  <a:rPr lang="en-US" sz="1200" b="0" dirty="0" err="1">
                    <a:solidFill>
                      <a:srgbClr val="DAEDEF"/>
                    </a:solidFill>
                    <a:cs typeface="Arial" charset="0"/>
                  </a:rPr>
                  <a:t>Ardran</a:t>
                </a:r>
                <a:r>
                  <a:rPr lang="en-US" sz="1200" b="0" dirty="0">
                    <a:solidFill>
                      <a:srgbClr val="DAEDEF"/>
                    </a:solidFill>
                    <a:cs typeface="Arial" charset="0"/>
                  </a:rPr>
                  <a:t>: </a:t>
                </a:r>
                <a:r>
                  <a:rPr lang="en-US" sz="1200" b="0" i="1" dirty="0">
                    <a:solidFill>
                      <a:srgbClr val="DAEDEF"/>
                    </a:solidFill>
                    <a:cs typeface="Arial" charset="0"/>
                  </a:rPr>
                  <a:t>Catalogue of Spectral Data for Diagnostic X-rays,</a:t>
                </a:r>
                <a:r>
                  <a:rPr lang="en-US" sz="1200" b="0" dirty="0">
                    <a:solidFill>
                      <a:srgbClr val="DAEDEF"/>
                    </a:solidFill>
                    <a:cs typeface="Arial" charset="0"/>
                  </a:rPr>
                  <a:t> Scientific Report Series No. 30 (The Hospital Physicists' Association, London, 1979). </a:t>
                </a:r>
              </a:p>
            </p:txBody>
          </p:sp>
        </p:grpSp>
        <p:sp>
          <p:nvSpPr>
            <p:cNvPr id="22540" name="Text Box 12"/>
            <p:cNvSpPr txBox="1">
              <a:spLocks noChangeArrowheads="1"/>
            </p:cNvSpPr>
            <p:nvPr/>
          </p:nvSpPr>
          <p:spPr bwMode="auto">
            <a:xfrm>
              <a:off x="146" y="1940"/>
              <a:ext cx="2661" cy="1048"/>
            </a:xfrm>
            <a:prstGeom prst="rect">
              <a:avLst/>
            </a:prstGeom>
            <a:solidFill>
              <a:srgbClr val="0000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lnSpc>
                  <a:spcPct val="50000"/>
                </a:lnSpc>
                <a:spcBef>
                  <a:spcPct val="50000"/>
                </a:spcBef>
                <a:buClrTx/>
                <a:buSzTx/>
                <a:buFontTx/>
                <a:buNone/>
                <a:defRPr/>
              </a:pPr>
              <a:endParaRPr lang="en-US" sz="1350" b="0" dirty="0">
                <a:solidFill>
                  <a:srgbClr val="FFFFFF"/>
                </a:solidFill>
                <a:cs typeface="Arial" charset="0"/>
              </a:endParaRPr>
            </a:p>
            <a:p>
              <a:pPr algn="ctr" eaLnBrk="1" hangingPunct="1">
                <a:lnSpc>
                  <a:spcPct val="100000"/>
                </a:lnSpc>
                <a:spcBef>
                  <a:spcPct val="0"/>
                </a:spcBef>
                <a:buClrTx/>
                <a:buSzTx/>
                <a:buFontTx/>
                <a:buNone/>
                <a:defRPr/>
              </a:pPr>
              <a:r>
                <a:rPr lang="en-US" sz="1350" b="0" dirty="0">
                  <a:solidFill>
                    <a:srgbClr val="FFFFFF"/>
                  </a:solidFill>
                  <a:cs typeface="Arial" charset="0"/>
                </a:rPr>
                <a:t>1 mA x-ray tube produces </a:t>
              </a:r>
            </a:p>
            <a:p>
              <a:pPr algn="ctr" eaLnBrk="1" hangingPunct="1">
                <a:lnSpc>
                  <a:spcPct val="100000"/>
                </a:lnSpc>
                <a:spcBef>
                  <a:spcPct val="0"/>
                </a:spcBef>
                <a:buClrTx/>
                <a:buSzTx/>
                <a:buFontTx/>
                <a:buNone/>
                <a:defRPr/>
              </a:pPr>
              <a:r>
                <a:rPr lang="en-US" sz="1350" b="0" dirty="0">
                  <a:solidFill>
                    <a:srgbClr val="FFFFFF"/>
                  </a:solidFill>
                  <a:cs typeface="Arial" charset="0"/>
                </a:rPr>
                <a:t>1.97×10</a:t>
              </a:r>
              <a:r>
                <a:rPr lang="en-US" sz="1350" b="0" baseline="30000" dirty="0">
                  <a:solidFill>
                    <a:srgbClr val="FFFFFF"/>
                  </a:solidFill>
                  <a:cs typeface="Arial" charset="0"/>
                </a:rPr>
                <a:t>6</a:t>
              </a:r>
              <a:r>
                <a:rPr lang="en-US" sz="1350" b="0" dirty="0">
                  <a:solidFill>
                    <a:srgbClr val="FFFFFF"/>
                  </a:solidFill>
                  <a:cs typeface="Arial" charset="0"/>
                </a:rPr>
                <a:t> photons/sec/mm</a:t>
              </a:r>
              <a:r>
                <a:rPr lang="en-US" sz="1350" b="0" baseline="30000" dirty="0">
                  <a:solidFill>
                    <a:srgbClr val="FFFFFF"/>
                  </a:solidFill>
                  <a:cs typeface="Arial" charset="0"/>
                </a:rPr>
                <a:t>2</a:t>
              </a:r>
              <a:r>
                <a:rPr lang="en-US" sz="1350" b="0" dirty="0">
                  <a:solidFill>
                    <a:srgbClr val="FFFFFF"/>
                  </a:solidFill>
                  <a:cs typeface="Arial" charset="0"/>
                </a:rPr>
                <a:t> at 1 m</a:t>
              </a:r>
            </a:p>
            <a:p>
              <a:pPr algn="ctr" eaLnBrk="1" hangingPunct="1">
                <a:lnSpc>
                  <a:spcPct val="50000"/>
                </a:lnSpc>
                <a:spcBef>
                  <a:spcPct val="0"/>
                </a:spcBef>
                <a:buClrTx/>
                <a:buSzTx/>
                <a:buFontTx/>
                <a:buNone/>
                <a:defRPr/>
              </a:pPr>
              <a:endParaRPr lang="en-US" sz="1350" b="0" dirty="0">
                <a:solidFill>
                  <a:srgbClr val="FFFFFF"/>
                </a:solidFill>
                <a:cs typeface="Arial" charset="0"/>
              </a:endParaRPr>
            </a:p>
            <a:p>
              <a:pPr algn="ctr" eaLnBrk="1" hangingPunct="1">
                <a:lnSpc>
                  <a:spcPct val="100000"/>
                </a:lnSpc>
                <a:spcBef>
                  <a:spcPct val="0"/>
                </a:spcBef>
                <a:buClrTx/>
                <a:buSzTx/>
                <a:buFontTx/>
                <a:buNone/>
                <a:defRPr/>
              </a:pPr>
              <a:r>
                <a:rPr lang="en-US" sz="1350" b="0" dirty="0">
                  <a:solidFill>
                    <a:srgbClr val="FFFFFF"/>
                  </a:solidFill>
                  <a:cs typeface="Arial" charset="0"/>
                </a:rPr>
                <a:t>CT scanners operate at 600 mA</a:t>
              </a:r>
            </a:p>
            <a:p>
              <a:pPr algn="ctr" eaLnBrk="1" hangingPunct="1">
                <a:lnSpc>
                  <a:spcPct val="100000"/>
                </a:lnSpc>
                <a:spcBef>
                  <a:spcPct val="0"/>
                </a:spcBef>
                <a:buClrTx/>
                <a:buSzTx/>
                <a:buFontTx/>
                <a:buNone/>
                <a:defRPr/>
              </a:pPr>
              <a:r>
                <a:rPr lang="en-US" sz="1350" b="0" dirty="0">
                  <a:solidFill>
                    <a:srgbClr val="FFFFFF"/>
                  </a:solidFill>
                  <a:cs typeface="Arial" charset="0"/>
                </a:rPr>
                <a:t>1.18×10</a:t>
              </a:r>
              <a:r>
                <a:rPr lang="en-US" sz="1350" b="0" baseline="30000" dirty="0">
                  <a:solidFill>
                    <a:srgbClr val="FFFFFF"/>
                  </a:solidFill>
                  <a:cs typeface="Arial" charset="0"/>
                </a:rPr>
                <a:t>9</a:t>
              </a:r>
              <a:r>
                <a:rPr lang="en-US" sz="1350" b="0" dirty="0">
                  <a:solidFill>
                    <a:srgbClr val="FFFFFF"/>
                  </a:solidFill>
                  <a:cs typeface="Arial" charset="0"/>
                </a:rPr>
                <a:t> photons/sec/mm</a:t>
              </a:r>
              <a:r>
                <a:rPr lang="en-US" sz="1350" b="0" baseline="30000" dirty="0">
                  <a:solidFill>
                    <a:srgbClr val="FFFFFF"/>
                  </a:solidFill>
                  <a:cs typeface="Arial" charset="0"/>
                </a:rPr>
                <a:t>2</a:t>
              </a:r>
              <a:r>
                <a:rPr lang="en-US" sz="1350" b="0" dirty="0">
                  <a:solidFill>
                    <a:srgbClr val="FFFFFF"/>
                  </a:solidFill>
                  <a:cs typeface="Arial" charset="0"/>
                </a:rPr>
                <a:t> at 1 m</a:t>
              </a:r>
            </a:p>
            <a:p>
              <a:pPr algn="ctr" eaLnBrk="1" hangingPunct="1">
                <a:lnSpc>
                  <a:spcPct val="50000"/>
                </a:lnSpc>
                <a:spcBef>
                  <a:spcPct val="0"/>
                </a:spcBef>
                <a:buClrTx/>
                <a:buSzTx/>
                <a:buFontTx/>
                <a:buNone/>
                <a:defRPr/>
              </a:pPr>
              <a:endParaRPr lang="en-US" sz="1350" b="0" dirty="0">
                <a:solidFill>
                  <a:srgbClr val="FFFFFF"/>
                </a:solidFill>
                <a:cs typeface="Arial" charset="0"/>
              </a:endParaRPr>
            </a:p>
          </p:txBody>
        </p:sp>
        <p:sp>
          <p:nvSpPr>
            <p:cNvPr id="22542" name="AutoShape 14"/>
            <p:cNvSpPr>
              <a:spLocks noChangeArrowheads="1"/>
            </p:cNvSpPr>
            <p:nvPr/>
          </p:nvSpPr>
          <p:spPr bwMode="auto">
            <a:xfrm>
              <a:off x="1396" y="1715"/>
              <a:ext cx="161" cy="219"/>
            </a:xfrm>
            <a:prstGeom prst="downArrow">
              <a:avLst>
                <a:gd name="adj1" fmla="val 50315"/>
                <a:gd name="adj2" fmla="val 65216"/>
              </a:avLst>
            </a:prstGeom>
            <a:solidFill>
              <a:srgbClr val="FF0000"/>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grpSp>
      <p:grpSp>
        <p:nvGrpSpPr>
          <p:cNvPr id="22547" name="Group 19"/>
          <p:cNvGrpSpPr>
            <a:grpSpLocks/>
          </p:cNvGrpSpPr>
          <p:nvPr/>
        </p:nvGrpSpPr>
        <p:grpSpPr bwMode="auto">
          <a:xfrm>
            <a:off x="2664619" y="3525442"/>
            <a:ext cx="3794522" cy="773906"/>
            <a:chOff x="1278" y="2961"/>
            <a:chExt cx="3187" cy="650"/>
          </a:xfrm>
        </p:grpSpPr>
        <p:sp>
          <p:nvSpPr>
            <p:cNvPr id="22534" name="Text Box 6"/>
            <p:cNvSpPr txBox="1">
              <a:spLocks noChangeArrowheads="1"/>
            </p:cNvSpPr>
            <p:nvPr/>
          </p:nvSpPr>
          <p:spPr bwMode="auto">
            <a:xfrm>
              <a:off x="1278" y="3184"/>
              <a:ext cx="3187" cy="427"/>
            </a:xfrm>
            <a:prstGeom prst="rect">
              <a:avLst/>
            </a:prstGeom>
            <a:solidFill>
              <a:srgbClr val="0000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lnSpc>
                  <a:spcPct val="100000"/>
                </a:lnSpc>
                <a:spcBef>
                  <a:spcPct val="0"/>
                </a:spcBef>
                <a:buClrTx/>
                <a:buSzTx/>
                <a:buFontTx/>
                <a:buNone/>
                <a:defRPr/>
              </a:pPr>
              <a:r>
                <a:rPr lang="en-US" sz="1350" b="0" dirty="0">
                  <a:solidFill>
                    <a:srgbClr val="FFFFFF"/>
                  </a:solidFill>
                  <a:cs typeface="Arial" charset="0"/>
                </a:rPr>
                <a:t>1 mA tube equivalent to 669 Ci</a:t>
              </a:r>
            </a:p>
            <a:p>
              <a:pPr algn="ctr" eaLnBrk="1" hangingPunct="1">
                <a:lnSpc>
                  <a:spcPct val="100000"/>
                </a:lnSpc>
                <a:spcBef>
                  <a:spcPct val="0"/>
                </a:spcBef>
                <a:buClrTx/>
                <a:buSzTx/>
                <a:buFontTx/>
                <a:buNone/>
                <a:defRPr/>
              </a:pPr>
              <a:r>
                <a:rPr lang="en-US" sz="1350" b="0" dirty="0">
                  <a:solidFill>
                    <a:srgbClr val="FFFFFF"/>
                  </a:solidFill>
                  <a:cs typeface="Arial" charset="0"/>
                </a:rPr>
                <a:t>600 mA tube equivalent to 401,190 Ci</a:t>
              </a:r>
            </a:p>
          </p:txBody>
        </p:sp>
        <p:sp>
          <p:nvSpPr>
            <p:cNvPr id="22543" name="AutoShape 15"/>
            <p:cNvSpPr>
              <a:spLocks noChangeArrowheads="1"/>
            </p:cNvSpPr>
            <p:nvPr/>
          </p:nvSpPr>
          <p:spPr bwMode="auto">
            <a:xfrm>
              <a:off x="4186" y="2963"/>
              <a:ext cx="161" cy="219"/>
            </a:xfrm>
            <a:prstGeom prst="downArrow">
              <a:avLst>
                <a:gd name="adj1" fmla="val 50315"/>
                <a:gd name="adj2" fmla="val 65216"/>
              </a:avLst>
            </a:prstGeom>
            <a:solidFill>
              <a:srgbClr val="FF0000"/>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sp>
          <p:nvSpPr>
            <p:cNvPr id="22544" name="AutoShape 16"/>
            <p:cNvSpPr>
              <a:spLocks noChangeArrowheads="1"/>
            </p:cNvSpPr>
            <p:nvPr/>
          </p:nvSpPr>
          <p:spPr bwMode="auto">
            <a:xfrm>
              <a:off x="1396" y="2961"/>
              <a:ext cx="161" cy="219"/>
            </a:xfrm>
            <a:prstGeom prst="downArrow">
              <a:avLst>
                <a:gd name="adj1" fmla="val 50315"/>
                <a:gd name="adj2" fmla="val 65216"/>
              </a:avLst>
            </a:prstGeom>
            <a:solidFill>
              <a:srgbClr val="FF0000"/>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grpSp>
      <p:sp>
        <p:nvSpPr>
          <p:cNvPr id="22545" name="Text Box 17"/>
          <p:cNvSpPr txBox="1">
            <a:spLocks noChangeArrowheads="1"/>
          </p:cNvSpPr>
          <p:nvPr/>
        </p:nvSpPr>
        <p:spPr bwMode="auto">
          <a:xfrm>
            <a:off x="1304925" y="4408885"/>
            <a:ext cx="6506766" cy="553998"/>
          </a:xfrm>
          <a:prstGeom prst="rect">
            <a:avLst/>
          </a:prstGeom>
          <a:solidFill>
            <a:srgbClr val="800000"/>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lnSpc>
                <a:spcPct val="100000"/>
              </a:lnSpc>
              <a:spcBef>
                <a:spcPct val="0"/>
              </a:spcBef>
              <a:buClrTx/>
              <a:buSzTx/>
              <a:buFontTx/>
              <a:buNone/>
              <a:defRPr/>
            </a:pPr>
            <a:r>
              <a:rPr lang="en-US" sz="1500" b="0" dirty="0">
                <a:solidFill>
                  <a:srgbClr val="FFFFFF"/>
                </a:solidFill>
                <a:cs typeface="Arial" charset="0"/>
              </a:rPr>
              <a:t>X-ray source offers faster scans, higher statistics, better spatial resolution, and can be turned off and thrown away</a:t>
            </a:r>
          </a:p>
        </p:txBody>
      </p:sp>
      <p:sp>
        <p:nvSpPr>
          <p:cNvPr id="2" name="Title 1"/>
          <p:cNvSpPr>
            <a:spLocks noGrp="1"/>
          </p:cNvSpPr>
          <p:nvPr>
            <p:ph type="title"/>
          </p:nvPr>
        </p:nvSpPr>
        <p:spPr>
          <a:xfrm>
            <a:off x="430924" y="114300"/>
            <a:ext cx="8324193" cy="414152"/>
          </a:xfrm>
        </p:spPr>
        <p:txBody>
          <a:bodyPr/>
          <a:lstStyle/>
          <a:p>
            <a:pPr eaLnBrk="1" hangingPunct="1">
              <a:defRPr/>
            </a:pPr>
            <a:r>
              <a:rPr lang="en-US" sz="2400" dirty="0">
                <a:solidFill>
                  <a:schemeClr val="tx1"/>
                </a:solidFill>
              </a:rPr>
              <a:t>Transmission Imaging </a:t>
            </a:r>
            <a:r>
              <a:rPr lang="en-US" sz="2000" dirty="0">
                <a:solidFill>
                  <a:schemeClr val="tx1"/>
                </a:solidFill>
              </a:rPr>
              <a:t>(Radionuclide vs. X-Ray Source)</a:t>
            </a:r>
          </a:p>
        </p:txBody>
      </p:sp>
    </p:spTree>
    <p:custDataLst>
      <p:tags r:id="rId1"/>
    </p:custDataLst>
    <p:extLst>
      <p:ext uri="{BB962C8B-B14F-4D97-AF65-F5344CB8AC3E}">
        <p14:creationId xmlns:p14="http://schemas.microsoft.com/office/powerpoint/2010/main" val="122240093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541"/>
                                        </p:tgtEl>
                                        <p:attrNameLst>
                                          <p:attrName>style.visibility</p:attrName>
                                        </p:attrNameLst>
                                      </p:cBhvr>
                                      <p:to>
                                        <p:strVal val="visible"/>
                                      </p:to>
                                    </p:set>
                                    <p:animEffect transition="in" filter="wipe(up)">
                                      <p:cBhvr>
                                        <p:cTn id="7" dur="500"/>
                                        <p:tgtEl>
                                          <p:spTgt spid="2254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2547"/>
                                        </p:tgtEl>
                                        <p:attrNameLst>
                                          <p:attrName>style.visibility</p:attrName>
                                        </p:attrNameLst>
                                      </p:cBhvr>
                                      <p:to>
                                        <p:strVal val="visible"/>
                                      </p:to>
                                    </p:set>
                                    <p:animEffect transition="in" filter="wipe(up)">
                                      <p:cBhvr>
                                        <p:cTn id="12" dur="500"/>
                                        <p:tgtEl>
                                          <p:spTgt spid="225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545"/>
                                        </p:tgtEl>
                                        <p:attrNameLst>
                                          <p:attrName>style.visibility</p:attrName>
                                        </p:attrNameLst>
                                      </p:cBhvr>
                                      <p:to>
                                        <p:strVal val="visible"/>
                                      </p:to>
                                    </p:set>
                                    <p:animEffect transition="in" filter="wipe(left)">
                                      <p:cBhvr>
                                        <p:cTn id="17" dur="500"/>
                                        <p:tgtEl>
                                          <p:spTgt spid="225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1" grpId="0" animBg="1"/>
      <p:bldP spid="22545"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0417" name="Group 5"/>
          <p:cNvGrpSpPr>
            <a:grpSpLocks/>
          </p:cNvGrpSpPr>
          <p:nvPr/>
        </p:nvGrpSpPr>
        <p:grpSpPr bwMode="auto">
          <a:xfrm>
            <a:off x="1237060" y="1010145"/>
            <a:ext cx="3559969" cy="2288381"/>
            <a:chOff x="248" y="1194"/>
            <a:chExt cx="2525" cy="1623"/>
          </a:xfrm>
        </p:grpSpPr>
        <p:pic>
          <p:nvPicPr>
            <p:cNvPr id="60426" name="Picture 6" descr="1990 Kaplan TERI_Page_01_Image_0001"/>
            <p:cNvPicPr>
              <a:picLocks noChangeAspect="1" noChangeArrowheads="1"/>
            </p:cNvPicPr>
            <p:nvPr/>
          </p:nvPicPr>
          <p:blipFill>
            <a:blip r:embed="rId4">
              <a:extLst>
                <a:ext uri="{28A0092B-C50C-407E-A947-70E740481C1C}">
                  <a14:useLocalDpi xmlns:a14="http://schemas.microsoft.com/office/drawing/2010/main" val="0"/>
                </a:ext>
              </a:extLst>
            </a:blip>
            <a:srcRect l="15730" t="53011" r="8470" b="12825"/>
            <a:stretch>
              <a:fillRect/>
            </a:stretch>
          </p:blipFill>
          <p:spPr bwMode="auto">
            <a:xfrm rot="-60000">
              <a:off x="248" y="1194"/>
              <a:ext cx="2525" cy="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67" name="Rectangle 7"/>
            <p:cNvSpPr>
              <a:spLocks noChangeArrowheads="1"/>
            </p:cNvSpPr>
            <p:nvPr/>
          </p:nvSpPr>
          <p:spPr bwMode="auto">
            <a:xfrm>
              <a:off x="265" y="2750"/>
              <a:ext cx="146" cy="67"/>
            </a:xfrm>
            <a:prstGeom prst="rect">
              <a:avLst/>
            </a:prstGeom>
            <a:solidFill>
              <a:schemeClr val="bg1"/>
            </a:solidFill>
            <a:ln w="9525">
              <a:solidFill>
                <a:schemeClr val="bg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grpSp>
      <p:sp>
        <p:nvSpPr>
          <p:cNvPr id="40968" name="Rectangle 8"/>
          <p:cNvSpPr>
            <a:spLocks noChangeArrowheads="1"/>
          </p:cNvSpPr>
          <p:nvPr/>
        </p:nvSpPr>
        <p:spPr bwMode="auto">
          <a:xfrm>
            <a:off x="1270398" y="3631901"/>
            <a:ext cx="3211115" cy="6694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lnSpc>
                <a:spcPct val="100000"/>
              </a:lnSpc>
              <a:spcBef>
                <a:spcPct val="0"/>
              </a:spcBef>
              <a:buClrTx/>
              <a:buSzTx/>
              <a:buFontTx/>
              <a:buNone/>
              <a:defRPr/>
            </a:pPr>
            <a:r>
              <a:rPr lang="en-US" sz="1350" b="0">
                <a:solidFill>
                  <a:srgbClr val="000066"/>
                </a:solidFill>
                <a:cs typeface="Arial" charset="0"/>
              </a:rPr>
              <a:t>Filing Date:  2 July 1990 </a:t>
            </a:r>
          </a:p>
          <a:p>
            <a:pPr eaLnBrk="1" hangingPunct="1">
              <a:lnSpc>
                <a:spcPct val="100000"/>
              </a:lnSpc>
              <a:spcBef>
                <a:spcPct val="0"/>
              </a:spcBef>
              <a:buClrTx/>
              <a:buSzTx/>
              <a:buFontTx/>
              <a:buNone/>
              <a:defRPr/>
            </a:pPr>
            <a:r>
              <a:rPr lang="en-US" sz="1200" b="0">
                <a:solidFill>
                  <a:srgbClr val="000066"/>
                </a:solidFill>
                <a:cs typeface="Arial" charset="0"/>
              </a:rPr>
              <a:t>Applicant and Inventor:  Charles H. Kaplan, Chicago IL</a:t>
            </a:r>
          </a:p>
        </p:txBody>
      </p:sp>
      <p:sp>
        <p:nvSpPr>
          <p:cNvPr id="40969" name="Text Box 9"/>
          <p:cNvSpPr txBox="1">
            <a:spLocks noChangeArrowheads="1"/>
          </p:cNvSpPr>
          <p:nvPr/>
        </p:nvSpPr>
        <p:spPr bwMode="auto">
          <a:xfrm>
            <a:off x="4914900" y="1784051"/>
            <a:ext cx="3028950" cy="27930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228600" indent="-228600" algn="l">
              <a:defRPr>
                <a:solidFill>
                  <a:schemeClr val="tx1"/>
                </a:solidFill>
                <a:latin typeface="Arial" charset="0"/>
                <a:ea typeface="ＭＳ Ｐゴシック" charset="0"/>
                <a:cs typeface="Arial" charset="0"/>
              </a:defRPr>
            </a:lvl1pPr>
            <a:lvl2pPr algn="l">
              <a:defRPr>
                <a:solidFill>
                  <a:schemeClr val="tx1"/>
                </a:solidFill>
                <a:latin typeface="Arial" charset="0"/>
                <a:ea typeface="Arial" charset="0"/>
                <a:cs typeface="Arial" charset="0"/>
              </a:defRPr>
            </a:lvl2pPr>
            <a:lvl3pPr algn="l">
              <a:defRPr>
                <a:solidFill>
                  <a:schemeClr val="tx1"/>
                </a:solidFill>
                <a:latin typeface="Arial" charset="0"/>
                <a:ea typeface="Arial" charset="0"/>
                <a:cs typeface="Arial" charset="0"/>
              </a:defRPr>
            </a:lvl3pPr>
            <a:lvl4pPr algn="l">
              <a:defRPr>
                <a:solidFill>
                  <a:schemeClr val="tx1"/>
                </a:solidFill>
                <a:latin typeface="Arial" charset="0"/>
                <a:ea typeface="Arial" charset="0"/>
                <a:cs typeface="Arial" charset="0"/>
              </a:defRPr>
            </a:lvl4pPr>
            <a:lvl5pPr algn="l">
              <a:defRPr>
                <a:solidFill>
                  <a:schemeClr val="tx1"/>
                </a:solidFill>
                <a:latin typeface="Arial" charset="0"/>
                <a:ea typeface="Arial" charset="0"/>
                <a:cs typeface="Arial" charset="0"/>
              </a:defRPr>
            </a:lvl5pPr>
            <a:lvl6pPr fontAlgn="base">
              <a:spcBef>
                <a:spcPct val="0"/>
              </a:spcBef>
              <a:spcAft>
                <a:spcPct val="0"/>
              </a:spcAft>
              <a:defRPr>
                <a:solidFill>
                  <a:schemeClr val="tx1"/>
                </a:solidFill>
                <a:latin typeface="Arial" charset="0"/>
                <a:ea typeface="Arial" charset="0"/>
                <a:cs typeface="Arial" charset="0"/>
              </a:defRPr>
            </a:lvl6pPr>
            <a:lvl7pPr fontAlgn="base">
              <a:spcBef>
                <a:spcPct val="0"/>
              </a:spcBef>
              <a:spcAft>
                <a:spcPct val="0"/>
              </a:spcAft>
              <a:defRPr>
                <a:solidFill>
                  <a:schemeClr val="tx1"/>
                </a:solidFill>
                <a:latin typeface="Arial" charset="0"/>
                <a:ea typeface="Arial" charset="0"/>
                <a:cs typeface="Arial" charset="0"/>
              </a:defRPr>
            </a:lvl7pPr>
            <a:lvl8pPr fontAlgn="base">
              <a:spcBef>
                <a:spcPct val="0"/>
              </a:spcBef>
              <a:spcAft>
                <a:spcPct val="0"/>
              </a:spcAft>
              <a:defRPr>
                <a:solidFill>
                  <a:schemeClr val="tx1"/>
                </a:solidFill>
                <a:latin typeface="Arial" charset="0"/>
                <a:ea typeface="Arial" charset="0"/>
                <a:cs typeface="Arial" charset="0"/>
              </a:defRPr>
            </a:lvl8pPr>
            <a:lvl9pPr fontAlgn="base">
              <a:spcBef>
                <a:spcPct val="0"/>
              </a:spcBef>
              <a:spcAft>
                <a:spcPct val="0"/>
              </a:spcAft>
              <a:defRPr>
                <a:solidFill>
                  <a:schemeClr val="tx1"/>
                </a:solidFill>
                <a:latin typeface="Arial" charset="0"/>
                <a:ea typeface="Arial" charset="0"/>
                <a:cs typeface="Arial" charset="0"/>
              </a:defRPr>
            </a:lvl9pPr>
          </a:lstStyle>
          <a:p>
            <a:pPr eaLnBrk="1" hangingPunct="1">
              <a:lnSpc>
                <a:spcPct val="100000"/>
              </a:lnSpc>
              <a:spcBef>
                <a:spcPct val="0"/>
              </a:spcBef>
              <a:spcAft>
                <a:spcPct val="50000"/>
              </a:spcAft>
              <a:buClrTx/>
              <a:buSzTx/>
              <a:buFontTx/>
              <a:buChar char="•"/>
              <a:defRPr/>
            </a:pPr>
            <a:r>
              <a:rPr lang="en-US" sz="1350" b="0" dirty="0">
                <a:solidFill>
                  <a:srgbClr val="000066"/>
                </a:solidFill>
              </a:rPr>
              <a:t>1 mA x-ray source produces 2</a:t>
            </a:r>
            <a:r>
              <a:rPr lang="en-US" sz="1350" b="0" dirty="0">
                <a:solidFill>
                  <a:srgbClr val="000000"/>
                </a:solidFill>
              </a:rPr>
              <a:t> </a:t>
            </a:r>
            <a:r>
              <a:rPr lang="en-US" sz="1350" b="0" dirty="0">
                <a:solidFill>
                  <a:srgbClr val="000066"/>
                </a:solidFill>
              </a:rPr>
              <a:t>million photons/sec/mm</a:t>
            </a:r>
            <a:r>
              <a:rPr lang="en-US" sz="1350" b="0" baseline="30000" dirty="0">
                <a:solidFill>
                  <a:srgbClr val="000066"/>
                </a:solidFill>
              </a:rPr>
              <a:t>2</a:t>
            </a:r>
            <a:r>
              <a:rPr lang="en-US" sz="1350" b="0" dirty="0">
                <a:solidFill>
                  <a:srgbClr val="000066"/>
                </a:solidFill>
              </a:rPr>
              <a:t> at 1 m</a:t>
            </a:r>
          </a:p>
          <a:p>
            <a:pPr eaLnBrk="1" hangingPunct="1">
              <a:lnSpc>
                <a:spcPct val="100000"/>
              </a:lnSpc>
              <a:spcBef>
                <a:spcPct val="0"/>
              </a:spcBef>
              <a:spcAft>
                <a:spcPct val="50000"/>
              </a:spcAft>
              <a:buClrTx/>
              <a:buSzTx/>
              <a:buFontTx/>
              <a:buChar char="•"/>
              <a:defRPr/>
            </a:pPr>
            <a:r>
              <a:rPr lang="en-US" sz="1350" b="0" dirty="0">
                <a:solidFill>
                  <a:srgbClr val="000066"/>
                </a:solidFill>
              </a:rPr>
              <a:t>Radionuclide image &lt; 1 photons/sec/mm</a:t>
            </a:r>
            <a:r>
              <a:rPr lang="en-US" sz="1350" b="0" baseline="30000" dirty="0">
                <a:solidFill>
                  <a:srgbClr val="000066"/>
                </a:solidFill>
              </a:rPr>
              <a:t>2</a:t>
            </a:r>
          </a:p>
          <a:p>
            <a:pPr eaLnBrk="1" hangingPunct="1">
              <a:lnSpc>
                <a:spcPct val="100000"/>
              </a:lnSpc>
              <a:spcBef>
                <a:spcPct val="0"/>
              </a:spcBef>
              <a:spcAft>
                <a:spcPct val="50000"/>
              </a:spcAft>
              <a:buClrTx/>
              <a:buSzTx/>
              <a:buFontTx/>
              <a:buChar char="•"/>
              <a:defRPr/>
            </a:pPr>
            <a:r>
              <a:rPr lang="en-US" sz="1350" b="0" dirty="0">
                <a:solidFill>
                  <a:srgbClr val="000066"/>
                </a:solidFill>
              </a:rPr>
              <a:t>Really fast camera count-rate necessary</a:t>
            </a:r>
          </a:p>
          <a:p>
            <a:pPr eaLnBrk="1" hangingPunct="1">
              <a:lnSpc>
                <a:spcPct val="100000"/>
              </a:lnSpc>
              <a:spcBef>
                <a:spcPct val="0"/>
              </a:spcBef>
              <a:spcAft>
                <a:spcPct val="50000"/>
              </a:spcAft>
              <a:buClrTx/>
              <a:buSzTx/>
              <a:buFontTx/>
              <a:buChar char="•"/>
              <a:defRPr/>
            </a:pPr>
            <a:r>
              <a:rPr lang="en-US" sz="1350" b="0" dirty="0">
                <a:solidFill>
                  <a:srgbClr val="000066"/>
                </a:solidFill>
              </a:rPr>
              <a:t>Possible damage to photomultiplier tubes</a:t>
            </a:r>
          </a:p>
          <a:p>
            <a:pPr eaLnBrk="1" hangingPunct="1">
              <a:lnSpc>
                <a:spcPct val="100000"/>
              </a:lnSpc>
              <a:spcBef>
                <a:spcPct val="0"/>
              </a:spcBef>
              <a:spcAft>
                <a:spcPct val="50000"/>
              </a:spcAft>
              <a:buClrTx/>
              <a:buSzTx/>
              <a:buFontTx/>
              <a:buChar char="•"/>
              <a:defRPr/>
            </a:pPr>
            <a:r>
              <a:rPr lang="en-US" sz="1350" b="0" dirty="0">
                <a:solidFill>
                  <a:srgbClr val="000066"/>
                </a:solidFill>
              </a:rPr>
              <a:t>Can discriminate x-ray from </a:t>
            </a:r>
            <a:r>
              <a:rPr lang="el-GR" sz="1350" b="0" dirty="0">
                <a:solidFill>
                  <a:srgbClr val="000066"/>
                </a:solidFill>
              </a:rPr>
              <a:t>γ</a:t>
            </a:r>
            <a:r>
              <a:rPr lang="en-US" sz="1350" b="0" dirty="0">
                <a:solidFill>
                  <a:srgbClr val="000066"/>
                </a:solidFill>
              </a:rPr>
              <a:t>-ray photons with energy-resolving x-ray detectors</a:t>
            </a:r>
          </a:p>
        </p:txBody>
      </p:sp>
      <p:sp>
        <p:nvSpPr>
          <p:cNvPr id="40971" name="Text Box 11"/>
          <p:cNvSpPr txBox="1">
            <a:spLocks noChangeArrowheads="1"/>
          </p:cNvSpPr>
          <p:nvPr/>
        </p:nvSpPr>
        <p:spPr bwMode="auto">
          <a:xfrm>
            <a:off x="5086350" y="782735"/>
            <a:ext cx="2686050" cy="784830"/>
          </a:xfrm>
          <a:prstGeom prst="rect">
            <a:avLst/>
          </a:prstGeom>
          <a:solidFill>
            <a:srgbClr val="0000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lnSpc>
                <a:spcPct val="100000"/>
              </a:lnSpc>
              <a:spcBef>
                <a:spcPct val="0"/>
              </a:spcBef>
              <a:buClrTx/>
              <a:buSzTx/>
              <a:buFontTx/>
              <a:buNone/>
              <a:defRPr/>
            </a:pPr>
            <a:r>
              <a:rPr lang="en-US" sz="4500" b="0" dirty="0">
                <a:solidFill>
                  <a:srgbClr val="FFFFFF"/>
                </a:solidFill>
                <a:cs typeface="Arial" charset="0"/>
              </a:rPr>
              <a:t>Maybe</a:t>
            </a:r>
          </a:p>
        </p:txBody>
      </p:sp>
      <p:sp>
        <p:nvSpPr>
          <p:cNvPr id="40972" name="Rectangle 12"/>
          <p:cNvSpPr>
            <a:spLocks noChangeArrowheads="1"/>
          </p:cNvSpPr>
          <p:nvPr/>
        </p:nvSpPr>
        <p:spPr bwMode="auto">
          <a:xfrm>
            <a:off x="1143000" y="-12427"/>
            <a:ext cx="216726" cy="2308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eaLnBrk="1" hangingPunct="1">
              <a:lnSpc>
                <a:spcPct val="100000"/>
              </a:lnSpc>
              <a:spcBef>
                <a:spcPct val="0"/>
              </a:spcBef>
              <a:buClrTx/>
              <a:buSzTx/>
              <a:buFontTx/>
              <a:buNone/>
              <a:defRPr/>
            </a:pPr>
            <a:r>
              <a:rPr lang="en-US" sz="900" b="0">
                <a:solidFill>
                  <a:srgbClr val="000000"/>
                </a:solidFill>
                <a:cs typeface="Times New Roman" charset="0"/>
              </a:rPr>
              <a:t> </a:t>
            </a:r>
            <a:endParaRPr lang="en-US" sz="1350" b="0">
              <a:solidFill>
                <a:srgbClr val="000000"/>
              </a:solidFill>
              <a:cs typeface="Arial" charset="0"/>
            </a:endParaRPr>
          </a:p>
        </p:txBody>
      </p:sp>
      <p:sp>
        <p:nvSpPr>
          <p:cNvPr id="40973" name="Rectangle 13"/>
          <p:cNvSpPr>
            <a:spLocks noChangeArrowheads="1"/>
          </p:cNvSpPr>
          <p:nvPr/>
        </p:nvSpPr>
        <p:spPr bwMode="auto">
          <a:xfrm>
            <a:off x="1143000" y="-12427"/>
            <a:ext cx="216726" cy="2308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eaLnBrk="1" hangingPunct="1">
              <a:lnSpc>
                <a:spcPct val="100000"/>
              </a:lnSpc>
              <a:spcBef>
                <a:spcPct val="0"/>
              </a:spcBef>
              <a:buClrTx/>
              <a:buSzTx/>
              <a:buFontTx/>
              <a:buNone/>
              <a:defRPr/>
            </a:pPr>
            <a:r>
              <a:rPr lang="en-US" sz="900" b="0">
                <a:solidFill>
                  <a:srgbClr val="000000"/>
                </a:solidFill>
                <a:cs typeface="Times New Roman" charset="0"/>
              </a:rPr>
              <a:t> </a:t>
            </a:r>
            <a:endParaRPr lang="en-US" sz="1350" b="0">
              <a:solidFill>
                <a:srgbClr val="000000"/>
              </a:solidFill>
              <a:cs typeface="Arial" charset="0"/>
            </a:endParaRPr>
          </a:p>
        </p:txBody>
      </p:sp>
      <p:sp>
        <p:nvSpPr>
          <p:cNvPr id="40974" name="Rectangle 14"/>
          <p:cNvSpPr>
            <a:spLocks noChangeArrowheads="1"/>
          </p:cNvSpPr>
          <p:nvPr/>
        </p:nvSpPr>
        <p:spPr bwMode="auto">
          <a:xfrm>
            <a:off x="1143000" y="-12427"/>
            <a:ext cx="216726" cy="2308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eaLnBrk="1" hangingPunct="1">
              <a:lnSpc>
                <a:spcPct val="100000"/>
              </a:lnSpc>
              <a:spcBef>
                <a:spcPct val="0"/>
              </a:spcBef>
              <a:buClrTx/>
              <a:buSzTx/>
              <a:buFontTx/>
              <a:buNone/>
              <a:defRPr/>
            </a:pPr>
            <a:r>
              <a:rPr lang="en-US" sz="900" b="0">
                <a:solidFill>
                  <a:srgbClr val="000000"/>
                </a:solidFill>
                <a:cs typeface="Times New Roman" charset="0"/>
              </a:rPr>
              <a:t> </a:t>
            </a:r>
            <a:endParaRPr lang="en-US" sz="1350" b="0">
              <a:solidFill>
                <a:srgbClr val="000000"/>
              </a:solidFill>
              <a:cs typeface="Arial" charset="0"/>
            </a:endParaRPr>
          </a:p>
        </p:txBody>
      </p:sp>
      <p:sp>
        <p:nvSpPr>
          <p:cNvPr id="40975" name="Rectangle 15"/>
          <p:cNvSpPr>
            <a:spLocks noChangeArrowheads="1"/>
          </p:cNvSpPr>
          <p:nvPr/>
        </p:nvSpPr>
        <p:spPr bwMode="auto">
          <a:xfrm>
            <a:off x="1143000" y="-12427"/>
            <a:ext cx="216726" cy="2308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eaLnBrk="1" hangingPunct="1">
              <a:lnSpc>
                <a:spcPct val="100000"/>
              </a:lnSpc>
              <a:spcBef>
                <a:spcPct val="0"/>
              </a:spcBef>
              <a:buClrTx/>
              <a:buSzTx/>
              <a:buFontTx/>
              <a:buNone/>
              <a:defRPr/>
            </a:pPr>
            <a:r>
              <a:rPr lang="en-US" sz="900" b="0">
                <a:solidFill>
                  <a:srgbClr val="000000"/>
                </a:solidFill>
                <a:cs typeface="Times New Roman" charset="0"/>
              </a:rPr>
              <a:t> </a:t>
            </a:r>
            <a:endParaRPr lang="en-US" sz="1350" b="0">
              <a:solidFill>
                <a:srgbClr val="000000"/>
              </a:solidFill>
              <a:cs typeface="Arial" charset="0"/>
            </a:endParaRPr>
          </a:p>
        </p:txBody>
      </p:sp>
      <p:sp>
        <p:nvSpPr>
          <p:cNvPr id="2" name="Title 1"/>
          <p:cNvSpPr>
            <a:spLocks noGrp="1"/>
          </p:cNvSpPr>
          <p:nvPr>
            <p:ph type="title"/>
          </p:nvPr>
        </p:nvSpPr>
        <p:spPr>
          <a:xfrm>
            <a:off x="453585" y="178078"/>
            <a:ext cx="8259592" cy="414152"/>
          </a:xfrm>
        </p:spPr>
        <p:txBody>
          <a:bodyPr/>
          <a:lstStyle/>
          <a:p>
            <a:pPr eaLnBrk="1" hangingPunct="1">
              <a:defRPr/>
            </a:pPr>
            <a:r>
              <a:rPr lang="en-US" sz="2400" dirty="0"/>
              <a:t>Is Simultaneous SPECT CT Feasible With a Single Detector?</a:t>
            </a:r>
          </a:p>
        </p:txBody>
      </p:sp>
    </p:spTree>
    <p:custDataLst>
      <p:tags r:id="rId1"/>
    </p:custDataLst>
    <p:extLst>
      <p:ext uri="{BB962C8B-B14F-4D97-AF65-F5344CB8AC3E}">
        <p14:creationId xmlns:p14="http://schemas.microsoft.com/office/powerpoint/2010/main" val="3841623004"/>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71"/>
                                        </p:tgtEl>
                                        <p:attrNameLst>
                                          <p:attrName>style.visibility</p:attrName>
                                        </p:attrNameLst>
                                      </p:cBhvr>
                                      <p:to>
                                        <p:strVal val="visible"/>
                                      </p:to>
                                    </p:set>
                                  </p:childTnLst>
                                </p:cTn>
                              </p:par>
                            </p:childTnLst>
                          </p:cTn>
                        </p:par>
                        <p:par>
                          <p:cTn id="7" fill="hold" nodeType="afterGroup">
                            <p:stCondLst>
                              <p:cond delay="0"/>
                            </p:stCondLst>
                            <p:childTnLst>
                              <p:par>
                                <p:cTn id="8" presetID="22" presetClass="entr" presetSubtype="1" fill="hold" grpId="0" nodeType="afterEffect">
                                  <p:stCondLst>
                                    <p:cond delay="500"/>
                                  </p:stCondLst>
                                  <p:childTnLst>
                                    <p:set>
                                      <p:cBhvr>
                                        <p:cTn id="9" dur="1" fill="hold">
                                          <p:stCondLst>
                                            <p:cond delay="0"/>
                                          </p:stCondLst>
                                        </p:cTn>
                                        <p:tgtEl>
                                          <p:spTgt spid="40969"/>
                                        </p:tgtEl>
                                        <p:attrNameLst>
                                          <p:attrName>style.visibility</p:attrName>
                                        </p:attrNameLst>
                                      </p:cBhvr>
                                      <p:to>
                                        <p:strVal val="visible"/>
                                      </p:to>
                                    </p:set>
                                    <p:animEffect transition="in" filter="wipe(up)">
                                      <p:cBhvr>
                                        <p:cTn id="10" dur="500"/>
                                        <p:tgtEl>
                                          <p:spTgt spid="409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9" grpId="0"/>
      <p:bldP spid="4097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459831" y="273476"/>
            <a:ext cx="177404" cy="1807369"/>
            <a:chOff x="1992" y="246"/>
            <a:chExt cx="168" cy="1518"/>
          </a:xfrm>
        </p:grpSpPr>
        <p:sp>
          <p:nvSpPr>
            <p:cNvPr id="62511" name="Rectangle 3"/>
            <p:cNvSpPr>
              <a:spLocks noChangeArrowheads="1"/>
            </p:cNvSpPr>
            <p:nvPr/>
          </p:nvSpPr>
          <p:spPr bwMode="auto">
            <a:xfrm>
              <a:off x="1998" y="1638"/>
              <a:ext cx="156" cy="126"/>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1800"/>
            </a:p>
          </p:txBody>
        </p:sp>
        <p:sp>
          <p:nvSpPr>
            <p:cNvPr id="62512" name="Line 4"/>
            <p:cNvSpPr>
              <a:spLocks noChangeShapeType="1"/>
            </p:cNvSpPr>
            <p:nvPr/>
          </p:nvSpPr>
          <p:spPr bwMode="auto">
            <a:xfrm>
              <a:off x="2076" y="324"/>
              <a:ext cx="0" cy="1308"/>
            </a:xfrm>
            <a:prstGeom prst="line">
              <a:avLst/>
            </a:prstGeom>
            <a:noFill/>
            <a:ln w="3810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grpSp>
          <p:nvGrpSpPr>
            <p:cNvPr id="62513" name="Group 5"/>
            <p:cNvGrpSpPr>
              <a:grpSpLocks/>
            </p:cNvGrpSpPr>
            <p:nvPr/>
          </p:nvGrpSpPr>
          <p:grpSpPr bwMode="auto">
            <a:xfrm>
              <a:off x="1992" y="246"/>
              <a:ext cx="168" cy="220"/>
              <a:chOff x="1992" y="246"/>
              <a:chExt cx="168" cy="220"/>
            </a:xfrm>
          </p:grpSpPr>
          <p:sp>
            <p:nvSpPr>
              <p:cNvPr id="62514" name="Oval 6"/>
              <p:cNvSpPr>
                <a:spLocks noChangeArrowheads="1"/>
              </p:cNvSpPr>
              <p:nvPr/>
            </p:nvSpPr>
            <p:spPr bwMode="auto">
              <a:xfrm>
                <a:off x="1992" y="246"/>
                <a:ext cx="168" cy="168"/>
              </a:xfrm>
              <a:prstGeom prst="ellipse">
                <a:avLst/>
              </a:prstGeom>
              <a:solidFill>
                <a:srgbClr val="FFFFFF"/>
              </a:solidFill>
              <a:ln w="9525">
                <a:solidFill>
                  <a:srgbClr val="000000"/>
                </a:solidFill>
                <a:round/>
                <a:headEnd/>
                <a:tailEnd/>
              </a:ln>
            </p:spPr>
            <p:txBody>
              <a:bodyPr wrap="none" anchor="ctr"/>
              <a:lstStyle/>
              <a:p>
                <a:endParaRPr lang="en-US" sz="1800"/>
              </a:p>
            </p:txBody>
          </p:sp>
          <p:sp>
            <p:nvSpPr>
              <p:cNvPr id="62515" name="Rectangle 7"/>
              <p:cNvSpPr>
                <a:spLocks noChangeArrowheads="1"/>
              </p:cNvSpPr>
              <p:nvPr/>
            </p:nvSpPr>
            <p:spPr bwMode="auto">
              <a:xfrm>
                <a:off x="2048" y="410"/>
                <a:ext cx="56" cy="56"/>
              </a:xfrm>
              <a:prstGeom prst="rect">
                <a:avLst/>
              </a:prstGeom>
              <a:solidFill>
                <a:srgbClr val="FFFFFF"/>
              </a:solidFill>
              <a:ln w="9525">
                <a:solidFill>
                  <a:srgbClr val="000000"/>
                </a:solidFill>
                <a:miter lim="800000"/>
                <a:headEnd/>
                <a:tailEnd/>
              </a:ln>
            </p:spPr>
            <p:txBody>
              <a:bodyPr wrap="none" anchor="ctr"/>
              <a:lstStyle/>
              <a:p>
                <a:endParaRPr lang="en-US" sz="1800"/>
              </a:p>
            </p:txBody>
          </p:sp>
        </p:grpSp>
      </p:grpSp>
      <p:grpSp>
        <p:nvGrpSpPr>
          <p:cNvPr id="4" name="Group 8"/>
          <p:cNvGrpSpPr>
            <a:grpSpLocks/>
          </p:cNvGrpSpPr>
          <p:nvPr/>
        </p:nvGrpSpPr>
        <p:grpSpPr bwMode="auto">
          <a:xfrm>
            <a:off x="2459831" y="273476"/>
            <a:ext cx="177404" cy="1807369"/>
            <a:chOff x="1992" y="246"/>
            <a:chExt cx="168" cy="1518"/>
          </a:xfrm>
        </p:grpSpPr>
        <p:sp>
          <p:nvSpPr>
            <p:cNvPr id="62507" name="Rectangle 9"/>
            <p:cNvSpPr>
              <a:spLocks noChangeArrowheads="1"/>
            </p:cNvSpPr>
            <p:nvPr/>
          </p:nvSpPr>
          <p:spPr bwMode="auto">
            <a:xfrm>
              <a:off x="1998" y="1638"/>
              <a:ext cx="156" cy="126"/>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1800"/>
            </a:p>
          </p:txBody>
        </p:sp>
        <p:sp>
          <p:nvSpPr>
            <p:cNvPr id="62508" name="Line 10"/>
            <p:cNvSpPr>
              <a:spLocks noChangeShapeType="1"/>
            </p:cNvSpPr>
            <p:nvPr/>
          </p:nvSpPr>
          <p:spPr bwMode="auto">
            <a:xfrm>
              <a:off x="2076" y="324"/>
              <a:ext cx="0" cy="1308"/>
            </a:xfrm>
            <a:prstGeom prst="line">
              <a:avLst/>
            </a:prstGeom>
            <a:noFill/>
            <a:ln w="3810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2509" name="Oval 11"/>
            <p:cNvSpPr>
              <a:spLocks noChangeArrowheads="1"/>
            </p:cNvSpPr>
            <p:nvPr/>
          </p:nvSpPr>
          <p:spPr bwMode="auto">
            <a:xfrm>
              <a:off x="1992" y="246"/>
              <a:ext cx="168" cy="168"/>
            </a:xfrm>
            <a:prstGeom prst="ellipse">
              <a:avLst/>
            </a:prstGeom>
            <a:solidFill>
              <a:srgbClr val="FFFFFF"/>
            </a:solidFill>
            <a:ln w="9525">
              <a:solidFill>
                <a:srgbClr val="000000"/>
              </a:solidFill>
              <a:round/>
              <a:headEnd/>
              <a:tailEnd/>
            </a:ln>
          </p:spPr>
          <p:txBody>
            <a:bodyPr wrap="none" anchor="ctr"/>
            <a:lstStyle/>
            <a:p>
              <a:endParaRPr lang="en-US" sz="1800"/>
            </a:p>
          </p:txBody>
        </p:sp>
        <p:sp>
          <p:nvSpPr>
            <p:cNvPr id="62510" name="Rectangle 12"/>
            <p:cNvSpPr>
              <a:spLocks noChangeArrowheads="1"/>
            </p:cNvSpPr>
            <p:nvPr/>
          </p:nvSpPr>
          <p:spPr bwMode="auto">
            <a:xfrm>
              <a:off x="2049" y="413"/>
              <a:ext cx="56" cy="56"/>
            </a:xfrm>
            <a:prstGeom prst="rect">
              <a:avLst/>
            </a:prstGeom>
            <a:solidFill>
              <a:srgbClr val="FFFFFF"/>
            </a:solidFill>
            <a:ln w="9525">
              <a:solidFill>
                <a:srgbClr val="000000"/>
              </a:solidFill>
              <a:miter lim="800000"/>
              <a:headEnd/>
              <a:tailEnd/>
            </a:ln>
          </p:spPr>
          <p:txBody>
            <a:bodyPr wrap="none" anchor="ctr"/>
            <a:lstStyle/>
            <a:p>
              <a:endParaRPr lang="en-US" sz="1800"/>
            </a:p>
          </p:txBody>
        </p:sp>
      </p:grpSp>
      <p:sp>
        <p:nvSpPr>
          <p:cNvPr id="62467" name="AutoShape 14"/>
          <p:cNvSpPr>
            <a:spLocks noChangeArrowheads="1"/>
          </p:cNvSpPr>
          <p:nvPr/>
        </p:nvSpPr>
        <p:spPr bwMode="auto">
          <a:xfrm>
            <a:off x="1788319" y="1493867"/>
            <a:ext cx="2389585" cy="75010"/>
          </a:xfrm>
          <a:prstGeom prst="roundRect">
            <a:avLst>
              <a:gd name="adj" fmla="val 16667"/>
            </a:avLst>
          </a:prstGeom>
          <a:solidFill>
            <a:srgbClr val="969696"/>
          </a:solidFill>
          <a:ln w="9525">
            <a:solidFill>
              <a:srgbClr val="969696"/>
            </a:solidFill>
            <a:round/>
            <a:headEnd/>
            <a:tailEnd/>
          </a:ln>
        </p:spPr>
        <p:txBody>
          <a:bodyPr wrap="none" anchor="ctr"/>
          <a:lstStyle/>
          <a:p>
            <a:endParaRPr lang="en-US" sz="1800"/>
          </a:p>
        </p:txBody>
      </p:sp>
      <p:sp>
        <p:nvSpPr>
          <p:cNvPr id="62468" name="Rectangle 15"/>
          <p:cNvSpPr>
            <a:spLocks noChangeArrowheads="1"/>
          </p:cNvSpPr>
          <p:nvPr/>
        </p:nvSpPr>
        <p:spPr bwMode="auto">
          <a:xfrm>
            <a:off x="3298032" y="1568877"/>
            <a:ext cx="812006" cy="592931"/>
          </a:xfrm>
          <a:prstGeom prst="rect">
            <a:avLst/>
          </a:prstGeom>
          <a:solidFill>
            <a:srgbClr val="C0C0C0"/>
          </a:solidFill>
          <a:ln w="9525">
            <a:solidFill>
              <a:srgbClr val="C0C0C0"/>
            </a:solidFill>
            <a:miter lim="800000"/>
            <a:headEnd/>
            <a:tailEnd/>
          </a:ln>
        </p:spPr>
        <p:txBody>
          <a:bodyPr wrap="none" anchor="ctr"/>
          <a:lstStyle/>
          <a:p>
            <a:endParaRPr lang="en-US" sz="1800"/>
          </a:p>
        </p:txBody>
      </p:sp>
      <p:sp>
        <p:nvSpPr>
          <p:cNvPr id="62469" name="AutoShape 16"/>
          <p:cNvSpPr>
            <a:spLocks noChangeArrowheads="1"/>
          </p:cNvSpPr>
          <p:nvPr/>
        </p:nvSpPr>
        <p:spPr bwMode="auto">
          <a:xfrm>
            <a:off x="1447801" y="3282185"/>
            <a:ext cx="584597" cy="1200150"/>
          </a:xfrm>
          <a:prstGeom prst="roundRect">
            <a:avLst>
              <a:gd name="adj" fmla="val 16667"/>
            </a:avLst>
          </a:prstGeom>
          <a:solidFill>
            <a:srgbClr val="99CCFF"/>
          </a:solidFill>
          <a:ln w="12700">
            <a:solidFill>
              <a:srgbClr val="99CCFF"/>
            </a:solidFill>
            <a:round/>
            <a:headEnd/>
            <a:tailEnd/>
          </a:ln>
        </p:spPr>
        <p:txBody>
          <a:bodyPr wrap="none" anchor="ctr"/>
          <a:lstStyle/>
          <a:p>
            <a:endParaRPr lang="en-US" sz="1800"/>
          </a:p>
        </p:txBody>
      </p:sp>
      <p:sp>
        <p:nvSpPr>
          <p:cNvPr id="62470" name="Rectangle 17"/>
          <p:cNvSpPr>
            <a:spLocks noChangeArrowheads="1"/>
          </p:cNvSpPr>
          <p:nvPr/>
        </p:nvSpPr>
        <p:spPr bwMode="auto">
          <a:xfrm>
            <a:off x="1956198" y="3282185"/>
            <a:ext cx="101203" cy="1190625"/>
          </a:xfrm>
          <a:prstGeom prst="rect">
            <a:avLst/>
          </a:prstGeom>
          <a:solidFill>
            <a:srgbClr val="FFCC99"/>
          </a:solidFill>
          <a:ln w="12700">
            <a:solidFill>
              <a:srgbClr val="FFCC99"/>
            </a:solidFill>
            <a:miter lim="800000"/>
            <a:headEnd/>
            <a:tailEnd/>
          </a:ln>
        </p:spPr>
        <p:txBody>
          <a:bodyPr wrap="none" anchor="ctr"/>
          <a:lstStyle/>
          <a:p>
            <a:endParaRPr lang="en-US" sz="1800"/>
          </a:p>
        </p:txBody>
      </p:sp>
      <p:sp>
        <p:nvSpPr>
          <p:cNvPr id="62471" name="Rectangle 18" descr="Dark horizontal"/>
          <p:cNvSpPr>
            <a:spLocks noChangeArrowheads="1"/>
          </p:cNvSpPr>
          <p:nvPr/>
        </p:nvSpPr>
        <p:spPr bwMode="auto">
          <a:xfrm>
            <a:off x="2057400" y="3282185"/>
            <a:ext cx="101204" cy="1190625"/>
          </a:xfrm>
          <a:prstGeom prst="rect">
            <a:avLst/>
          </a:prstGeom>
          <a:pattFill prst="dkHorz">
            <a:fgClr>
              <a:srgbClr val="808080"/>
            </a:fgClr>
            <a:bgClr>
              <a:srgbClr val="FFFFFF"/>
            </a:bgClr>
          </a:pattFill>
          <a:ln w="12700">
            <a:pattFill prst="dkHorz">
              <a:fgClr>
                <a:srgbClr val="808080"/>
              </a:fgClr>
              <a:bgClr>
                <a:srgbClr val="FFFFFF"/>
              </a:bgClr>
            </a:pattFill>
            <a:miter lim="800000"/>
            <a:headEnd/>
            <a:tailEnd/>
          </a:ln>
        </p:spPr>
        <p:txBody>
          <a:bodyPr wrap="none" anchor="ctr"/>
          <a:lstStyle/>
          <a:p>
            <a:endParaRPr lang="en-US" sz="1800"/>
          </a:p>
        </p:txBody>
      </p:sp>
      <p:sp>
        <p:nvSpPr>
          <p:cNvPr id="62472" name="AutoShape 19"/>
          <p:cNvSpPr>
            <a:spLocks noChangeArrowheads="1"/>
          </p:cNvSpPr>
          <p:nvPr/>
        </p:nvSpPr>
        <p:spPr bwMode="auto">
          <a:xfrm flipH="1">
            <a:off x="3818335" y="3234560"/>
            <a:ext cx="584597" cy="1200150"/>
          </a:xfrm>
          <a:prstGeom prst="roundRect">
            <a:avLst>
              <a:gd name="adj" fmla="val 16667"/>
            </a:avLst>
          </a:prstGeom>
          <a:solidFill>
            <a:srgbClr val="99CCFF"/>
          </a:solidFill>
          <a:ln w="12700">
            <a:solidFill>
              <a:srgbClr val="99CCFF"/>
            </a:solidFill>
            <a:round/>
            <a:headEnd/>
            <a:tailEnd/>
          </a:ln>
        </p:spPr>
        <p:txBody>
          <a:bodyPr wrap="none" anchor="ctr"/>
          <a:lstStyle/>
          <a:p>
            <a:endParaRPr lang="en-US" sz="1800"/>
          </a:p>
        </p:txBody>
      </p:sp>
      <p:sp>
        <p:nvSpPr>
          <p:cNvPr id="62473" name="Rectangle 20"/>
          <p:cNvSpPr>
            <a:spLocks noChangeArrowheads="1"/>
          </p:cNvSpPr>
          <p:nvPr/>
        </p:nvSpPr>
        <p:spPr bwMode="auto">
          <a:xfrm flipH="1">
            <a:off x="3793331" y="3234560"/>
            <a:ext cx="101204" cy="1190625"/>
          </a:xfrm>
          <a:prstGeom prst="rect">
            <a:avLst/>
          </a:prstGeom>
          <a:solidFill>
            <a:srgbClr val="FFCC99"/>
          </a:solidFill>
          <a:ln w="12700">
            <a:solidFill>
              <a:srgbClr val="FFCC99"/>
            </a:solidFill>
            <a:miter lim="800000"/>
            <a:headEnd/>
            <a:tailEnd/>
          </a:ln>
        </p:spPr>
        <p:txBody>
          <a:bodyPr wrap="none" anchor="ctr"/>
          <a:lstStyle/>
          <a:p>
            <a:endParaRPr lang="en-US" sz="1800"/>
          </a:p>
        </p:txBody>
      </p:sp>
      <p:sp>
        <p:nvSpPr>
          <p:cNvPr id="62474" name="Rectangle 21" descr="Dark horizontal"/>
          <p:cNvSpPr>
            <a:spLocks noChangeArrowheads="1"/>
          </p:cNvSpPr>
          <p:nvPr/>
        </p:nvSpPr>
        <p:spPr bwMode="auto">
          <a:xfrm flipH="1">
            <a:off x="3690938" y="3234560"/>
            <a:ext cx="102394" cy="1190625"/>
          </a:xfrm>
          <a:prstGeom prst="rect">
            <a:avLst/>
          </a:prstGeom>
          <a:pattFill prst="dkHorz">
            <a:fgClr>
              <a:srgbClr val="808080"/>
            </a:fgClr>
            <a:bgClr>
              <a:srgbClr val="FFFFFF"/>
            </a:bgClr>
          </a:pattFill>
          <a:ln w="12700">
            <a:pattFill prst="dkHorz">
              <a:fgClr>
                <a:srgbClr val="808080"/>
              </a:fgClr>
              <a:bgClr>
                <a:srgbClr val="FFFFFF"/>
              </a:bgClr>
            </a:pattFill>
            <a:miter lim="800000"/>
            <a:headEnd/>
            <a:tailEnd/>
          </a:ln>
        </p:spPr>
        <p:txBody>
          <a:bodyPr wrap="none" anchor="ctr"/>
          <a:lstStyle/>
          <a:p>
            <a:endParaRPr lang="en-US" sz="1800"/>
          </a:p>
        </p:txBody>
      </p:sp>
      <p:sp>
        <p:nvSpPr>
          <p:cNvPr id="62475" name="Oval 22"/>
          <p:cNvSpPr>
            <a:spLocks noChangeArrowheads="1"/>
          </p:cNvSpPr>
          <p:nvPr/>
        </p:nvSpPr>
        <p:spPr bwMode="auto">
          <a:xfrm>
            <a:off x="2497932" y="3739385"/>
            <a:ext cx="821531" cy="523875"/>
          </a:xfrm>
          <a:prstGeom prst="ellipse">
            <a:avLst/>
          </a:prstGeom>
          <a:solidFill>
            <a:srgbClr val="FF99CC"/>
          </a:solidFill>
          <a:ln w="12700">
            <a:solidFill>
              <a:srgbClr val="FF99CC"/>
            </a:solidFill>
            <a:round/>
            <a:headEnd/>
            <a:tailEnd/>
          </a:ln>
        </p:spPr>
        <p:txBody>
          <a:bodyPr wrap="none" anchor="ctr"/>
          <a:lstStyle/>
          <a:p>
            <a:endParaRPr lang="en-US" sz="1800"/>
          </a:p>
        </p:txBody>
      </p:sp>
      <p:sp>
        <p:nvSpPr>
          <p:cNvPr id="62476" name="Freeform 23"/>
          <p:cNvSpPr>
            <a:spLocks/>
          </p:cNvSpPr>
          <p:nvPr/>
        </p:nvSpPr>
        <p:spPr bwMode="auto">
          <a:xfrm>
            <a:off x="2262188" y="4539486"/>
            <a:ext cx="1287066" cy="126206"/>
          </a:xfrm>
          <a:custGeom>
            <a:avLst/>
            <a:gdLst>
              <a:gd name="T0" fmla="*/ 0 w 1216"/>
              <a:gd name="T1" fmla="*/ 0 h 106"/>
              <a:gd name="T2" fmla="*/ 2147483647 w 1216"/>
              <a:gd name="T3" fmla="*/ 2147483647 h 106"/>
              <a:gd name="T4" fmla="*/ 2147483647 w 1216"/>
              <a:gd name="T5" fmla="*/ 2147483647 h 106"/>
              <a:gd name="T6" fmla="*/ 2147483647 w 1216"/>
              <a:gd name="T7" fmla="*/ 2147483647 h 106"/>
              <a:gd name="T8" fmla="*/ 2147483647 w 1216"/>
              <a:gd name="T9" fmla="*/ 2147483647 h 106"/>
              <a:gd name="T10" fmla="*/ 2147483647 w 1216"/>
              <a:gd name="T11" fmla="*/ 2147483647 h 106"/>
              <a:gd name="T12" fmla="*/ 2147483647 w 1216"/>
              <a:gd name="T13" fmla="*/ 2147483647 h 106"/>
              <a:gd name="T14" fmla="*/ 2147483647 w 1216"/>
              <a:gd name="T15" fmla="*/ 2147483647 h 106"/>
              <a:gd name="T16" fmla="*/ 2147483647 w 1216"/>
              <a:gd name="T17" fmla="*/ 2147483647 h 106"/>
              <a:gd name="T18" fmla="*/ 2147483647 w 1216"/>
              <a:gd name="T19" fmla="*/ 2147483647 h 106"/>
              <a:gd name="T20" fmla="*/ 2147483647 w 1216"/>
              <a:gd name="T21" fmla="*/ 2147483647 h 106"/>
              <a:gd name="T22" fmla="*/ 2147483647 w 1216"/>
              <a:gd name="T23" fmla="*/ 2147483647 h 106"/>
              <a:gd name="T24" fmla="*/ 2147483647 w 1216"/>
              <a:gd name="T25" fmla="*/ 2147483647 h 106"/>
              <a:gd name="T26" fmla="*/ 2147483647 w 1216"/>
              <a:gd name="T27" fmla="*/ 2147483647 h 106"/>
              <a:gd name="T28" fmla="*/ 2147483647 w 1216"/>
              <a:gd name="T29" fmla="*/ 2147483647 h 106"/>
              <a:gd name="T30" fmla="*/ 2147483647 w 1216"/>
              <a:gd name="T31" fmla="*/ 2147483647 h 106"/>
              <a:gd name="T32" fmla="*/ 2147483647 w 1216"/>
              <a:gd name="T33" fmla="*/ 0 h 10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16"/>
              <a:gd name="T52" fmla="*/ 0 h 106"/>
              <a:gd name="T53" fmla="*/ 1216 w 1216"/>
              <a:gd name="T54" fmla="*/ 106 h 10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16" h="106">
                <a:moveTo>
                  <a:pt x="0" y="0"/>
                </a:moveTo>
                <a:lnTo>
                  <a:pt x="75" y="23"/>
                </a:lnTo>
                <a:lnTo>
                  <a:pt x="143" y="45"/>
                </a:lnTo>
                <a:lnTo>
                  <a:pt x="219" y="60"/>
                </a:lnTo>
                <a:lnTo>
                  <a:pt x="302" y="75"/>
                </a:lnTo>
                <a:lnTo>
                  <a:pt x="377" y="83"/>
                </a:lnTo>
                <a:lnTo>
                  <a:pt x="453" y="98"/>
                </a:lnTo>
                <a:lnTo>
                  <a:pt x="529" y="98"/>
                </a:lnTo>
                <a:lnTo>
                  <a:pt x="612" y="106"/>
                </a:lnTo>
                <a:lnTo>
                  <a:pt x="687" y="98"/>
                </a:lnTo>
                <a:lnTo>
                  <a:pt x="763" y="98"/>
                </a:lnTo>
                <a:lnTo>
                  <a:pt x="838" y="83"/>
                </a:lnTo>
                <a:lnTo>
                  <a:pt x="914" y="75"/>
                </a:lnTo>
                <a:lnTo>
                  <a:pt x="997" y="60"/>
                </a:lnTo>
                <a:lnTo>
                  <a:pt x="1073" y="45"/>
                </a:lnTo>
                <a:lnTo>
                  <a:pt x="1141" y="23"/>
                </a:lnTo>
                <a:lnTo>
                  <a:pt x="1216" y="0"/>
                </a:lnTo>
              </a:path>
            </a:pathLst>
          </a:custGeom>
          <a:solidFill>
            <a:schemeClr val="accent1"/>
          </a:solidFill>
          <a:ln w="0">
            <a:solidFill>
              <a:schemeClr val="accent1"/>
            </a:solidFill>
            <a:round/>
            <a:headEnd/>
            <a:tailEnd/>
          </a:ln>
        </p:spPr>
        <p:txBody>
          <a:bodyPr/>
          <a:lstStyle/>
          <a:p>
            <a:endParaRPr lang="en-US" sz="1800"/>
          </a:p>
        </p:txBody>
      </p:sp>
      <p:sp>
        <p:nvSpPr>
          <p:cNvPr id="62477" name="Freeform 24"/>
          <p:cNvSpPr>
            <a:spLocks/>
          </p:cNvSpPr>
          <p:nvPr/>
        </p:nvSpPr>
        <p:spPr bwMode="auto">
          <a:xfrm>
            <a:off x="2278857" y="4485908"/>
            <a:ext cx="1254919" cy="125015"/>
          </a:xfrm>
          <a:custGeom>
            <a:avLst/>
            <a:gdLst>
              <a:gd name="T0" fmla="*/ 0 w 1186"/>
              <a:gd name="T1" fmla="*/ 0 h 105"/>
              <a:gd name="T2" fmla="*/ 2147483647 w 1186"/>
              <a:gd name="T3" fmla="*/ 2147483647 h 105"/>
              <a:gd name="T4" fmla="*/ 2147483647 w 1186"/>
              <a:gd name="T5" fmla="*/ 2147483647 h 105"/>
              <a:gd name="T6" fmla="*/ 2147483647 w 1186"/>
              <a:gd name="T7" fmla="*/ 2147483647 h 105"/>
              <a:gd name="T8" fmla="*/ 2147483647 w 1186"/>
              <a:gd name="T9" fmla="*/ 2147483647 h 105"/>
              <a:gd name="T10" fmla="*/ 2147483647 w 1186"/>
              <a:gd name="T11" fmla="*/ 2147483647 h 105"/>
              <a:gd name="T12" fmla="*/ 2147483647 w 1186"/>
              <a:gd name="T13" fmla="*/ 2147483647 h 105"/>
              <a:gd name="T14" fmla="*/ 2147483647 w 1186"/>
              <a:gd name="T15" fmla="*/ 2147483647 h 105"/>
              <a:gd name="T16" fmla="*/ 2147483647 w 1186"/>
              <a:gd name="T17" fmla="*/ 2147483647 h 105"/>
              <a:gd name="T18" fmla="*/ 2147483647 w 1186"/>
              <a:gd name="T19" fmla="*/ 2147483647 h 105"/>
              <a:gd name="T20" fmla="*/ 2147483647 w 1186"/>
              <a:gd name="T21" fmla="*/ 2147483647 h 105"/>
              <a:gd name="T22" fmla="*/ 2147483647 w 1186"/>
              <a:gd name="T23" fmla="*/ 2147483647 h 105"/>
              <a:gd name="T24" fmla="*/ 2147483647 w 1186"/>
              <a:gd name="T25" fmla="*/ 2147483647 h 105"/>
              <a:gd name="T26" fmla="*/ 2147483647 w 1186"/>
              <a:gd name="T27" fmla="*/ 2147483647 h 105"/>
              <a:gd name="T28" fmla="*/ 2147483647 w 1186"/>
              <a:gd name="T29" fmla="*/ 2147483647 h 105"/>
              <a:gd name="T30" fmla="*/ 2147483647 w 1186"/>
              <a:gd name="T31" fmla="*/ 2147483647 h 105"/>
              <a:gd name="T32" fmla="*/ 2147483647 w 1186"/>
              <a:gd name="T33" fmla="*/ 0 h 10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86"/>
              <a:gd name="T52" fmla="*/ 0 h 105"/>
              <a:gd name="T53" fmla="*/ 1186 w 1186"/>
              <a:gd name="T54" fmla="*/ 105 h 10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86" h="105">
                <a:moveTo>
                  <a:pt x="0" y="0"/>
                </a:moveTo>
                <a:lnTo>
                  <a:pt x="75" y="22"/>
                </a:lnTo>
                <a:lnTo>
                  <a:pt x="143" y="45"/>
                </a:lnTo>
                <a:lnTo>
                  <a:pt x="219" y="60"/>
                </a:lnTo>
                <a:lnTo>
                  <a:pt x="294" y="75"/>
                </a:lnTo>
                <a:lnTo>
                  <a:pt x="370" y="83"/>
                </a:lnTo>
                <a:lnTo>
                  <a:pt x="446" y="98"/>
                </a:lnTo>
                <a:lnTo>
                  <a:pt x="521" y="98"/>
                </a:lnTo>
                <a:lnTo>
                  <a:pt x="597" y="105"/>
                </a:lnTo>
                <a:lnTo>
                  <a:pt x="665" y="98"/>
                </a:lnTo>
                <a:lnTo>
                  <a:pt x="740" y="98"/>
                </a:lnTo>
                <a:lnTo>
                  <a:pt x="816" y="83"/>
                </a:lnTo>
                <a:lnTo>
                  <a:pt x="891" y="75"/>
                </a:lnTo>
                <a:lnTo>
                  <a:pt x="967" y="60"/>
                </a:lnTo>
                <a:lnTo>
                  <a:pt x="1042" y="45"/>
                </a:lnTo>
                <a:lnTo>
                  <a:pt x="1110" y="22"/>
                </a:lnTo>
                <a:lnTo>
                  <a:pt x="1186" y="0"/>
                </a:lnTo>
              </a:path>
            </a:pathLst>
          </a:custGeom>
          <a:solidFill>
            <a:schemeClr val="tx1"/>
          </a:solidFill>
          <a:ln w="0">
            <a:solidFill>
              <a:schemeClr val="accent1"/>
            </a:solidFill>
            <a:round/>
            <a:headEnd/>
            <a:tailEnd/>
          </a:ln>
        </p:spPr>
        <p:txBody>
          <a:bodyPr/>
          <a:lstStyle/>
          <a:p>
            <a:endParaRPr lang="en-US" sz="1800"/>
          </a:p>
        </p:txBody>
      </p:sp>
      <p:sp>
        <p:nvSpPr>
          <p:cNvPr id="62478" name="Rectangle 25"/>
          <p:cNvSpPr>
            <a:spLocks noChangeArrowheads="1"/>
          </p:cNvSpPr>
          <p:nvPr/>
        </p:nvSpPr>
        <p:spPr bwMode="auto">
          <a:xfrm rot="990262">
            <a:off x="2269331" y="4514482"/>
            <a:ext cx="163116" cy="52388"/>
          </a:xfrm>
          <a:prstGeom prst="rect">
            <a:avLst/>
          </a:prstGeom>
          <a:solidFill>
            <a:schemeClr val="accent1"/>
          </a:solidFill>
          <a:ln w="9525">
            <a:solidFill>
              <a:schemeClr val="accent1"/>
            </a:solidFill>
            <a:miter lim="800000"/>
            <a:headEnd/>
            <a:tailEnd/>
          </a:ln>
        </p:spPr>
        <p:txBody>
          <a:bodyPr wrap="none" anchor="ctr"/>
          <a:lstStyle/>
          <a:p>
            <a:endParaRPr lang="en-US" sz="1800"/>
          </a:p>
        </p:txBody>
      </p:sp>
      <p:sp>
        <p:nvSpPr>
          <p:cNvPr id="62479" name="Rectangle 26"/>
          <p:cNvSpPr>
            <a:spLocks noChangeArrowheads="1"/>
          </p:cNvSpPr>
          <p:nvPr/>
        </p:nvSpPr>
        <p:spPr bwMode="auto">
          <a:xfrm rot="20609738" flipH="1">
            <a:off x="3380185" y="4514482"/>
            <a:ext cx="163115" cy="52388"/>
          </a:xfrm>
          <a:prstGeom prst="rect">
            <a:avLst/>
          </a:prstGeom>
          <a:solidFill>
            <a:schemeClr val="accent1"/>
          </a:solidFill>
          <a:ln w="9525">
            <a:solidFill>
              <a:schemeClr val="accent1"/>
            </a:solidFill>
            <a:miter lim="800000"/>
            <a:headEnd/>
            <a:tailEnd/>
          </a:ln>
        </p:spPr>
        <p:txBody>
          <a:bodyPr wrap="none" anchor="ctr"/>
          <a:lstStyle/>
          <a:p>
            <a:endParaRPr lang="en-US" sz="1800"/>
          </a:p>
        </p:txBody>
      </p:sp>
      <p:grpSp>
        <p:nvGrpSpPr>
          <p:cNvPr id="5" name="Group 27"/>
          <p:cNvGrpSpPr>
            <a:grpSpLocks/>
          </p:cNvGrpSpPr>
          <p:nvPr/>
        </p:nvGrpSpPr>
        <p:grpSpPr bwMode="auto">
          <a:xfrm>
            <a:off x="2214563" y="3577460"/>
            <a:ext cx="1428750" cy="700088"/>
            <a:chOff x="2364" y="3288"/>
            <a:chExt cx="1350" cy="588"/>
          </a:xfrm>
        </p:grpSpPr>
        <p:sp>
          <p:nvSpPr>
            <p:cNvPr id="62501" name="Line 28"/>
            <p:cNvSpPr>
              <a:spLocks noChangeShapeType="1"/>
            </p:cNvSpPr>
            <p:nvPr/>
          </p:nvSpPr>
          <p:spPr bwMode="auto">
            <a:xfrm flipH="1" flipV="1">
              <a:off x="2382" y="3354"/>
              <a:ext cx="504" cy="240"/>
            </a:xfrm>
            <a:prstGeom prst="line">
              <a:avLst/>
            </a:prstGeom>
            <a:noFill/>
            <a:ln w="952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2502" name="Line 29"/>
            <p:cNvSpPr>
              <a:spLocks noChangeShapeType="1"/>
            </p:cNvSpPr>
            <p:nvPr/>
          </p:nvSpPr>
          <p:spPr bwMode="auto">
            <a:xfrm flipV="1">
              <a:off x="3212" y="3288"/>
              <a:ext cx="478" cy="288"/>
            </a:xfrm>
            <a:prstGeom prst="line">
              <a:avLst/>
            </a:prstGeom>
            <a:noFill/>
            <a:ln w="952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2503" name="Line 30"/>
            <p:cNvSpPr>
              <a:spLocks noChangeShapeType="1"/>
            </p:cNvSpPr>
            <p:nvPr/>
          </p:nvSpPr>
          <p:spPr bwMode="auto">
            <a:xfrm>
              <a:off x="3084" y="3636"/>
              <a:ext cx="630" cy="168"/>
            </a:xfrm>
            <a:prstGeom prst="line">
              <a:avLst/>
            </a:prstGeom>
            <a:noFill/>
            <a:ln w="952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2504" name="Line 31"/>
            <p:cNvSpPr>
              <a:spLocks noChangeShapeType="1"/>
            </p:cNvSpPr>
            <p:nvPr/>
          </p:nvSpPr>
          <p:spPr bwMode="auto">
            <a:xfrm flipH="1">
              <a:off x="2364" y="3672"/>
              <a:ext cx="570" cy="204"/>
            </a:xfrm>
            <a:prstGeom prst="line">
              <a:avLst/>
            </a:prstGeom>
            <a:noFill/>
            <a:ln w="952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2505" name="Line 32"/>
            <p:cNvSpPr>
              <a:spLocks noChangeShapeType="1"/>
            </p:cNvSpPr>
            <p:nvPr/>
          </p:nvSpPr>
          <p:spPr bwMode="auto">
            <a:xfrm>
              <a:off x="3048" y="3534"/>
              <a:ext cx="654" cy="78"/>
            </a:xfrm>
            <a:prstGeom prst="line">
              <a:avLst/>
            </a:prstGeom>
            <a:noFill/>
            <a:ln w="952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2506" name="Line 33"/>
            <p:cNvSpPr>
              <a:spLocks noChangeShapeType="1"/>
            </p:cNvSpPr>
            <p:nvPr/>
          </p:nvSpPr>
          <p:spPr bwMode="auto">
            <a:xfrm flipH="1" flipV="1">
              <a:off x="2394" y="3576"/>
              <a:ext cx="684" cy="174"/>
            </a:xfrm>
            <a:prstGeom prst="line">
              <a:avLst/>
            </a:prstGeom>
            <a:noFill/>
            <a:ln w="952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grpSp>
      <p:sp>
        <p:nvSpPr>
          <p:cNvPr id="62481" name="AutoShape 34"/>
          <p:cNvSpPr>
            <a:spLocks noChangeArrowheads="1"/>
          </p:cNvSpPr>
          <p:nvPr/>
        </p:nvSpPr>
        <p:spPr bwMode="auto">
          <a:xfrm>
            <a:off x="1926431" y="123457"/>
            <a:ext cx="982266" cy="2028825"/>
          </a:xfrm>
          <a:prstGeom prst="roundRect">
            <a:avLst>
              <a:gd name="adj" fmla="val 16667"/>
            </a:avLst>
          </a:prstGeom>
          <a:noFill/>
          <a:ln w="25400">
            <a:solidFill>
              <a:srgbClr val="0000FF"/>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800"/>
          </a:p>
        </p:txBody>
      </p:sp>
      <p:sp>
        <p:nvSpPr>
          <p:cNvPr id="62482" name="Rectangle 35"/>
          <p:cNvSpPr>
            <a:spLocks noChangeArrowheads="1"/>
          </p:cNvSpPr>
          <p:nvPr/>
        </p:nvSpPr>
        <p:spPr bwMode="auto">
          <a:xfrm>
            <a:off x="2326481" y="794970"/>
            <a:ext cx="444104" cy="821531"/>
          </a:xfrm>
          <a:prstGeom prst="rect">
            <a:avLst/>
          </a:prstGeom>
          <a:solidFill>
            <a:srgbClr val="99CCFF"/>
          </a:solidFill>
          <a:ln w="9525">
            <a:solidFill>
              <a:srgbClr val="99CCFF"/>
            </a:solidFill>
            <a:miter lim="800000"/>
            <a:headEnd/>
            <a:tailEnd/>
          </a:ln>
        </p:spPr>
        <p:txBody>
          <a:bodyPr wrap="none" anchor="ctr"/>
          <a:lstStyle/>
          <a:p>
            <a:endParaRPr lang="en-US" sz="1800"/>
          </a:p>
        </p:txBody>
      </p:sp>
      <p:sp>
        <p:nvSpPr>
          <p:cNvPr id="62483" name="Line 36"/>
          <p:cNvSpPr>
            <a:spLocks noChangeShapeType="1"/>
          </p:cNvSpPr>
          <p:nvPr/>
        </p:nvSpPr>
        <p:spPr bwMode="auto">
          <a:xfrm flipH="1">
            <a:off x="2311004" y="2558285"/>
            <a:ext cx="592931" cy="1905000"/>
          </a:xfrm>
          <a:prstGeom prst="line">
            <a:avLst/>
          </a:prstGeom>
          <a:noFill/>
          <a:ln w="317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2484" name="Line 37"/>
          <p:cNvSpPr>
            <a:spLocks noChangeShapeType="1"/>
          </p:cNvSpPr>
          <p:nvPr/>
        </p:nvSpPr>
        <p:spPr bwMode="auto">
          <a:xfrm>
            <a:off x="2903935" y="2558285"/>
            <a:ext cx="601265" cy="1914525"/>
          </a:xfrm>
          <a:prstGeom prst="line">
            <a:avLst/>
          </a:prstGeom>
          <a:noFill/>
          <a:ln w="317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2485" name="Line 38"/>
          <p:cNvSpPr>
            <a:spLocks noChangeShapeType="1"/>
          </p:cNvSpPr>
          <p:nvPr/>
        </p:nvSpPr>
        <p:spPr bwMode="auto">
          <a:xfrm rot="600000">
            <a:off x="2731294" y="2634485"/>
            <a:ext cx="611981" cy="1913335"/>
          </a:xfrm>
          <a:prstGeom prst="line">
            <a:avLst/>
          </a:prstGeom>
          <a:noFill/>
          <a:ln w="317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2486" name="Line 39"/>
          <p:cNvSpPr>
            <a:spLocks noChangeShapeType="1"/>
          </p:cNvSpPr>
          <p:nvPr/>
        </p:nvSpPr>
        <p:spPr bwMode="auto">
          <a:xfrm rot="1200000">
            <a:off x="2561035" y="2617817"/>
            <a:ext cx="647700" cy="1912144"/>
          </a:xfrm>
          <a:prstGeom prst="line">
            <a:avLst/>
          </a:prstGeom>
          <a:noFill/>
          <a:ln w="317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2487" name="Line 40"/>
          <p:cNvSpPr>
            <a:spLocks noChangeShapeType="1"/>
          </p:cNvSpPr>
          <p:nvPr/>
        </p:nvSpPr>
        <p:spPr bwMode="auto">
          <a:xfrm rot="1800000">
            <a:off x="2402682" y="2609483"/>
            <a:ext cx="645319" cy="1902619"/>
          </a:xfrm>
          <a:prstGeom prst="line">
            <a:avLst/>
          </a:prstGeom>
          <a:noFill/>
          <a:ln w="3175">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grpSp>
        <p:nvGrpSpPr>
          <p:cNvPr id="62488" name="Group 41"/>
          <p:cNvGrpSpPr>
            <a:grpSpLocks/>
          </p:cNvGrpSpPr>
          <p:nvPr/>
        </p:nvGrpSpPr>
        <p:grpSpPr bwMode="auto">
          <a:xfrm>
            <a:off x="2771776" y="2349926"/>
            <a:ext cx="269081" cy="394097"/>
            <a:chOff x="2891" y="2257"/>
            <a:chExt cx="254" cy="331"/>
          </a:xfrm>
        </p:grpSpPr>
        <p:sp>
          <p:nvSpPr>
            <p:cNvPr id="62496" name="Freeform 42"/>
            <p:cNvSpPr>
              <a:spLocks/>
            </p:cNvSpPr>
            <p:nvPr/>
          </p:nvSpPr>
          <p:spPr bwMode="auto">
            <a:xfrm>
              <a:off x="2896" y="2257"/>
              <a:ext cx="243" cy="249"/>
            </a:xfrm>
            <a:custGeom>
              <a:avLst/>
              <a:gdLst>
                <a:gd name="T0" fmla="*/ 125 w 243"/>
                <a:gd name="T1" fmla="*/ 0 h 249"/>
                <a:gd name="T2" fmla="*/ 100 w 243"/>
                <a:gd name="T3" fmla="*/ 6 h 249"/>
                <a:gd name="T4" fmla="*/ 75 w 243"/>
                <a:gd name="T5" fmla="*/ 13 h 249"/>
                <a:gd name="T6" fmla="*/ 56 w 243"/>
                <a:gd name="T7" fmla="*/ 25 h 249"/>
                <a:gd name="T8" fmla="*/ 38 w 243"/>
                <a:gd name="T9" fmla="*/ 38 h 249"/>
                <a:gd name="T10" fmla="*/ 25 w 243"/>
                <a:gd name="T11" fmla="*/ 56 h 249"/>
                <a:gd name="T12" fmla="*/ 13 w 243"/>
                <a:gd name="T13" fmla="*/ 75 h 249"/>
                <a:gd name="T14" fmla="*/ 7 w 243"/>
                <a:gd name="T15" fmla="*/ 100 h 249"/>
                <a:gd name="T16" fmla="*/ 0 w 243"/>
                <a:gd name="T17" fmla="*/ 125 h 249"/>
                <a:gd name="T18" fmla="*/ 7 w 243"/>
                <a:gd name="T19" fmla="*/ 150 h 249"/>
                <a:gd name="T20" fmla="*/ 13 w 243"/>
                <a:gd name="T21" fmla="*/ 175 h 249"/>
                <a:gd name="T22" fmla="*/ 25 w 243"/>
                <a:gd name="T23" fmla="*/ 193 h 249"/>
                <a:gd name="T24" fmla="*/ 38 w 243"/>
                <a:gd name="T25" fmla="*/ 212 h 249"/>
                <a:gd name="T26" fmla="*/ 56 w 243"/>
                <a:gd name="T27" fmla="*/ 231 h 249"/>
                <a:gd name="T28" fmla="*/ 75 w 243"/>
                <a:gd name="T29" fmla="*/ 243 h 249"/>
                <a:gd name="T30" fmla="*/ 100 w 243"/>
                <a:gd name="T31" fmla="*/ 249 h 249"/>
                <a:gd name="T32" fmla="*/ 125 w 243"/>
                <a:gd name="T33" fmla="*/ 249 h 249"/>
                <a:gd name="T34" fmla="*/ 144 w 243"/>
                <a:gd name="T35" fmla="*/ 249 h 249"/>
                <a:gd name="T36" fmla="*/ 169 w 243"/>
                <a:gd name="T37" fmla="*/ 243 h 249"/>
                <a:gd name="T38" fmla="*/ 187 w 243"/>
                <a:gd name="T39" fmla="*/ 231 h 249"/>
                <a:gd name="T40" fmla="*/ 206 w 243"/>
                <a:gd name="T41" fmla="*/ 212 h 249"/>
                <a:gd name="T42" fmla="*/ 225 w 243"/>
                <a:gd name="T43" fmla="*/ 193 h 249"/>
                <a:gd name="T44" fmla="*/ 231 w 243"/>
                <a:gd name="T45" fmla="*/ 175 h 249"/>
                <a:gd name="T46" fmla="*/ 243 w 243"/>
                <a:gd name="T47" fmla="*/ 150 h 249"/>
                <a:gd name="T48" fmla="*/ 243 w 243"/>
                <a:gd name="T49" fmla="*/ 125 h 249"/>
                <a:gd name="T50" fmla="*/ 243 w 243"/>
                <a:gd name="T51" fmla="*/ 100 h 249"/>
                <a:gd name="T52" fmla="*/ 231 w 243"/>
                <a:gd name="T53" fmla="*/ 75 h 249"/>
                <a:gd name="T54" fmla="*/ 225 w 243"/>
                <a:gd name="T55" fmla="*/ 56 h 249"/>
                <a:gd name="T56" fmla="*/ 206 w 243"/>
                <a:gd name="T57" fmla="*/ 38 h 249"/>
                <a:gd name="T58" fmla="*/ 187 w 243"/>
                <a:gd name="T59" fmla="*/ 25 h 249"/>
                <a:gd name="T60" fmla="*/ 169 w 243"/>
                <a:gd name="T61" fmla="*/ 13 h 249"/>
                <a:gd name="T62" fmla="*/ 144 w 243"/>
                <a:gd name="T63" fmla="*/ 6 h 249"/>
                <a:gd name="T64" fmla="*/ 125 w 243"/>
                <a:gd name="T65" fmla="*/ 0 h 24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3"/>
                <a:gd name="T100" fmla="*/ 0 h 249"/>
                <a:gd name="T101" fmla="*/ 243 w 243"/>
                <a:gd name="T102" fmla="*/ 249 h 24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3" h="249">
                  <a:moveTo>
                    <a:pt x="125" y="0"/>
                  </a:moveTo>
                  <a:lnTo>
                    <a:pt x="100" y="6"/>
                  </a:lnTo>
                  <a:lnTo>
                    <a:pt x="75" y="13"/>
                  </a:lnTo>
                  <a:lnTo>
                    <a:pt x="56" y="25"/>
                  </a:lnTo>
                  <a:lnTo>
                    <a:pt x="38" y="38"/>
                  </a:lnTo>
                  <a:lnTo>
                    <a:pt x="25" y="56"/>
                  </a:lnTo>
                  <a:lnTo>
                    <a:pt x="13" y="75"/>
                  </a:lnTo>
                  <a:lnTo>
                    <a:pt x="7" y="100"/>
                  </a:lnTo>
                  <a:lnTo>
                    <a:pt x="0" y="125"/>
                  </a:lnTo>
                  <a:lnTo>
                    <a:pt x="7" y="150"/>
                  </a:lnTo>
                  <a:lnTo>
                    <a:pt x="13" y="175"/>
                  </a:lnTo>
                  <a:lnTo>
                    <a:pt x="25" y="193"/>
                  </a:lnTo>
                  <a:lnTo>
                    <a:pt x="38" y="212"/>
                  </a:lnTo>
                  <a:lnTo>
                    <a:pt x="56" y="231"/>
                  </a:lnTo>
                  <a:lnTo>
                    <a:pt x="75" y="243"/>
                  </a:lnTo>
                  <a:lnTo>
                    <a:pt x="100" y="249"/>
                  </a:lnTo>
                  <a:lnTo>
                    <a:pt x="125" y="249"/>
                  </a:lnTo>
                  <a:lnTo>
                    <a:pt x="144" y="249"/>
                  </a:lnTo>
                  <a:lnTo>
                    <a:pt x="169" y="243"/>
                  </a:lnTo>
                  <a:lnTo>
                    <a:pt x="187" y="231"/>
                  </a:lnTo>
                  <a:lnTo>
                    <a:pt x="206" y="212"/>
                  </a:lnTo>
                  <a:lnTo>
                    <a:pt x="225" y="193"/>
                  </a:lnTo>
                  <a:lnTo>
                    <a:pt x="231" y="175"/>
                  </a:lnTo>
                  <a:lnTo>
                    <a:pt x="243" y="150"/>
                  </a:lnTo>
                  <a:lnTo>
                    <a:pt x="243" y="125"/>
                  </a:lnTo>
                  <a:lnTo>
                    <a:pt x="243" y="100"/>
                  </a:lnTo>
                  <a:lnTo>
                    <a:pt x="231" y="75"/>
                  </a:lnTo>
                  <a:lnTo>
                    <a:pt x="225" y="56"/>
                  </a:lnTo>
                  <a:lnTo>
                    <a:pt x="206" y="38"/>
                  </a:lnTo>
                  <a:lnTo>
                    <a:pt x="187" y="25"/>
                  </a:lnTo>
                  <a:lnTo>
                    <a:pt x="169" y="13"/>
                  </a:lnTo>
                  <a:lnTo>
                    <a:pt x="144" y="6"/>
                  </a:lnTo>
                  <a:lnTo>
                    <a:pt x="125"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62497" name="Freeform 43"/>
            <p:cNvSpPr>
              <a:spLocks/>
            </p:cNvSpPr>
            <p:nvPr/>
          </p:nvSpPr>
          <p:spPr bwMode="auto">
            <a:xfrm>
              <a:off x="2893" y="2293"/>
              <a:ext cx="250" cy="250"/>
            </a:xfrm>
            <a:custGeom>
              <a:avLst/>
              <a:gdLst>
                <a:gd name="T0" fmla="*/ 129 w 250"/>
                <a:gd name="T1" fmla="*/ 0 h 250"/>
                <a:gd name="T2" fmla="*/ 106 w 250"/>
                <a:gd name="T3" fmla="*/ 8 h 250"/>
                <a:gd name="T4" fmla="*/ 76 w 250"/>
                <a:gd name="T5" fmla="*/ 8 h 250"/>
                <a:gd name="T6" fmla="*/ 61 w 250"/>
                <a:gd name="T7" fmla="*/ 23 h 250"/>
                <a:gd name="T8" fmla="*/ 38 w 250"/>
                <a:gd name="T9" fmla="*/ 38 h 250"/>
                <a:gd name="T10" fmla="*/ 30 w 250"/>
                <a:gd name="T11" fmla="*/ 53 h 250"/>
                <a:gd name="T12" fmla="*/ 15 w 250"/>
                <a:gd name="T13" fmla="*/ 76 h 250"/>
                <a:gd name="T14" fmla="*/ 8 w 250"/>
                <a:gd name="T15" fmla="*/ 99 h 250"/>
                <a:gd name="T16" fmla="*/ 0 w 250"/>
                <a:gd name="T17" fmla="*/ 121 h 250"/>
                <a:gd name="T18" fmla="*/ 8 w 250"/>
                <a:gd name="T19" fmla="*/ 151 h 250"/>
                <a:gd name="T20" fmla="*/ 15 w 250"/>
                <a:gd name="T21" fmla="*/ 174 h 250"/>
                <a:gd name="T22" fmla="*/ 30 w 250"/>
                <a:gd name="T23" fmla="*/ 189 h 250"/>
                <a:gd name="T24" fmla="*/ 38 w 250"/>
                <a:gd name="T25" fmla="*/ 212 h 250"/>
                <a:gd name="T26" fmla="*/ 61 w 250"/>
                <a:gd name="T27" fmla="*/ 227 h 250"/>
                <a:gd name="T28" fmla="*/ 76 w 250"/>
                <a:gd name="T29" fmla="*/ 242 h 250"/>
                <a:gd name="T30" fmla="*/ 106 w 250"/>
                <a:gd name="T31" fmla="*/ 250 h 250"/>
                <a:gd name="T32" fmla="*/ 129 w 250"/>
                <a:gd name="T33" fmla="*/ 250 h 250"/>
                <a:gd name="T34" fmla="*/ 144 w 250"/>
                <a:gd name="T35" fmla="*/ 250 h 250"/>
                <a:gd name="T36" fmla="*/ 174 w 250"/>
                <a:gd name="T37" fmla="*/ 242 h 250"/>
                <a:gd name="T38" fmla="*/ 189 w 250"/>
                <a:gd name="T39" fmla="*/ 227 h 250"/>
                <a:gd name="T40" fmla="*/ 212 w 250"/>
                <a:gd name="T41" fmla="*/ 212 h 250"/>
                <a:gd name="T42" fmla="*/ 227 w 250"/>
                <a:gd name="T43" fmla="*/ 189 h 250"/>
                <a:gd name="T44" fmla="*/ 234 w 250"/>
                <a:gd name="T45" fmla="*/ 174 h 250"/>
                <a:gd name="T46" fmla="*/ 250 w 250"/>
                <a:gd name="T47" fmla="*/ 151 h 250"/>
                <a:gd name="T48" fmla="*/ 250 w 250"/>
                <a:gd name="T49" fmla="*/ 121 h 250"/>
                <a:gd name="T50" fmla="*/ 250 w 250"/>
                <a:gd name="T51" fmla="*/ 99 h 250"/>
                <a:gd name="T52" fmla="*/ 234 w 250"/>
                <a:gd name="T53" fmla="*/ 76 h 250"/>
                <a:gd name="T54" fmla="*/ 227 w 250"/>
                <a:gd name="T55" fmla="*/ 53 h 250"/>
                <a:gd name="T56" fmla="*/ 212 w 250"/>
                <a:gd name="T57" fmla="*/ 38 h 250"/>
                <a:gd name="T58" fmla="*/ 189 w 250"/>
                <a:gd name="T59" fmla="*/ 23 h 250"/>
                <a:gd name="T60" fmla="*/ 174 w 250"/>
                <a:gd name="T61" fmla="*/ 8 h 250"/>
                <a:gd name="T62" fmla="*/ 144 w 250"/>
                <a:gd name="T63" fmla="*/ 8 h 250"/>
                <a:gd name="T64" fmla="*/ 129 w 250"/>
                <a:gd name="T65" fmla="*/ 0 h 2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0"/>
                <a:gd name="T100" fmla="*/ 0 h 250"/>
                <a:gd name="T101" fmla="*/ 250 w 250"/>
                <a:gd name="T102" fmla="*/ 250 h 2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0" h="250">
                  <a:moveTo>
                    <a:pt x="129" y="0"/>
                  </a:moveTo>
                  <a:lnTo>
                    <a:pt x="106" y="8"/>
                  </a:lnTo>
                  <a:lnTo>
                    <a:pt x="76" y="8"/>
                  </a:lnTo>
                  <a:lnTo>
                    <a:pt x="61" y="23"/>
                  </a:lnTo>
                  <a:lnTo>
                    <a:pt x="38" y="38"/>
                  </a:lnTo>
                  <a:lnTo>
                    <a:pt x="30" y="53"/>
                  </a:lnTo>
                  <a:lnTo>
                    <a:pt x="15" y="76"/>
                  </a:lnTo>
                  <a:lnTo>
                    <a:pt x="8" y="99"/>
                  </a:lnTo>
                  <a:lnTo>
                    <a:pt x="0" y="121"/>
                  </a:lnTo>
                  <a:lnTo>
                    <a:pt x="8" y="151"/>
                  </a:lnTo>
                  <a:lnTo>
                    <a:pt x="15" y="174"/>
                  </a:lnTo>
                  <a:lnTo>
                    <a:pt x="30" y="189"/>
                  </a:lnTo>
                  <a:lnTo>
                    <a:pt x="38" y="212"/>
                  </a:lnTo>
                  <a:lnTo>
                    <a:pt x="61" y="227"/>
                  </a:lnTo>
                  <a:lnTo>
                    <a:pt x="76" y="242"/>
                  </a:lnTo>
                  <a:lnTo>
                    <a:pt x="106" y="250"/>
                  </a:lnTo>
                  <a:lnTo>
                    <a:pt x="129" y="250"/>
                  </a:lnTo>
                  <a:lnTo>
                    <a:pt x="144" y="250"/>
                  </a:lnTo>
                  <a:lnTo>
                    <a:pt x="174" y="242"/>
                  </a:lnTo>
                  <a:lnTo>
                    <a:pt x="189" y="227"/>
                  </a:lnTo>
                  <a:lnTo>
                    <a:pt x="212" y="212"/>
                  </a:lnTo>
                  <a:lnTo>
                    <a:pt x="227" y="189"/>
                  </a:lnTo>
                  <a:lnTo>
                    <a:pt x="234" y="174"/>
                  </a:lnTo>
                  <a:lnTo>
                    <a:pt x="250" y="151"/>
                  </a:lnTo>
                  <a:lnTo>
                    <a:pt x="250" y="121"/>
                  </a:lnTo>
                  <a:lnTo>
                    <a:pt x="250" y="99"/>
                  </a:lnTo>
                  <a:lnTo>
                    <a:pt x="234" y="76"/>
                  </a:lnTo>
                  <a:lnTo>
                    <a:pt x="227" y="53"/>
                  </a:lnTo>
                  <a:lnTo>
                    <a:pt x="212" y="38"/>
                  </a:lnTo>
                  <a:lnTo>
                    <a:pt x="189" y="23"/>
                  </a:lnTo>
                  <a:lnTo>
                    <a:pt x="174" y="8"/>
                  </a:lnTo>
                  <a:lnTo>
                    <a:pt x="144" y="8"/>
                  </a:lnTo>
                  <a:lnTo>
                    <a:pt x="129" y="0"/>
                  </a:lnTo>
                </a:path>
              </a:pathLst>
            </a:custGeom>
            <a:noFill/>
            <a:ln w="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sz="1800"/>
            </a:p>
          </p:txBody>
        </p:sp>
        <p:sp>
          <p:nvSpPr>
            <p:cNvPr id="62498" name="Freeform 44"/>
            <p:cNvSpPr>
              <a:spLocks/>
            </p:cNvSpPr>
            <p:nvPr/>
          </p:nvSpPr>
          <p:spPr bwMode="auto">
            <a:xfrm>
              <a:off x="2891" y="2289"/>
              <a:ext cx="254" cy="254"/>
            </a:xfrm>
            <a:custGeom>
              <a:avLst/>
              <a:gdLst>
                <a:gd name="T0" fmla="*/ 127 w 254"/>
                <a:gd name="T1" fmla="*/ 0 h 254"/>
                <a:gd name="T2" fmla="*/ 152 w 254"/>
                <a:gd name="T3" fmla="*/ 3 h 254"/>
                <a:gd name="T4" fmla="*/ 176 w 254"/>
                <a:gd name="T5" fmla="*/ 10 h 254"/>
                <a:gd name="T6" fmla="*/ 198 w 254"/>
                <a:gd name="T7" fmla="*/ 22 h 254"/>
                <a:gd name="T8" fmla="*/ 217 w 254"/>
                <a:gd name="T9" fmla="*/ 37 h 254"/>
                <a:gd name="T10" fmla="*/ 232 w 254"/>
                <a:gd name="T11" fmla="*/ 56 h 254"/>
                <a:gd name="T12" fmla="*/ 244 w 254"/>
                <a:gd name="T13" fmla="*/ 78 h 254"/>
                <a:gd name="T14" fmla="*/ 251 w 254"/>
                <a:gd name="T15" fmla="*/ 102 h 254"/>
                <a:gd name="T16" fmla="*/ 254 w 254"/>
                <a:gd name="T17" fmla="*/ 127 h 254"/>
                <a:gd name="T18" fmla="*/ 251 w 254"/>
                <a:gd name="T19" fmla="*/ 153 h 254"/>
                <a:gd name="T20" fmla="*/ 244 w 254"/>
                <a:gd name="T21" fmla="*/ 176 h 254"/>
                <a:gd name="T22" fmla="*/ 232 w 254"/>
                <a:gd name="T23" fmla="*/ 198 h 254"/>
                <a:gd name="T24" fmla="*/ 217 w 254"/>
                <a:gd name="T25" fmla="*/ 217 h 254"/>
                <a:gd name="T26" fmla="*/ 198 w 254"/>
                <a:gd name="T27" fmla="*/ 232 h 254"/>
                <a:gd name="T28" fmla="*/ 176 w 254"/>
                <a:gd name="T29" fmla="*/ 244 h 254"/>
                <a:gd name="T30" fmla="*/ 152 w 254"/>
                <a:gd name="T31" fmla="*/ 251 h 254"/>
                <a:gd name="T32" fmla="*/ 127 w 254"/>
                <a:gd name="T33" fmla="*/ 254 h 254"/>
                <a:gd name="T34" fmla="*/ 101 w 254"/>
                <a:gd name="T35" fmla="*/ 251 h 254"/>
                <a:gd name="T36" fmla="*/ 77 w 254"/>
                <a:gd name="T37" fmla="*/ 244 h 254"/>
                <a:gd name="T38" fmla="*/ 56 w 254"/>
                <a:gd name="T39" fmla="*/ 232 h 254"/>
                <a:gd name="T40" fmla="*/ 37 w 254"/>
                <a:gd name="T41" fmla="*/ 217 h 254"/>
                <a:gd name="T42" fmla="*/ 21 w 254"/>
                <a:gd name="T43" fmla="*/ 198 h 254"/>
                <a:gd name="T44" fmla="*/ 10 w 254"/>
                <a:gd name="T45" fmla="*/ 176 h 254"/>
                <a:gd name="T46" fmla="*/ 2 w 254"/>
                <a:gd name="T47" fmla="*/ 153 h 254"/>
                <a:gd name="T48" fmla="*/ 0 w 254"/>
                <a:gd name="T49" fmla="*/ 127 h 254"/>
                <a:gd name="T50" fmla="*/ 2 w 254"/>
                <a:gd name="T51" fmla="*/ 102 h 254"/>
                <a:gd name="T52" fmla="*/ 10 w 254"/>
                <a:gd name="T53" fmla="*/ 78 h 254"/>
                <a:gd name="T54" fmla="*/ 21 w 254"/>
                <a:gd name="T55" fmla="*/ 56 h 254"/>
                <a:gd name="T56" fmla="*/ 37 w 254"/>
                <a:gd name="T57" fmla="*/ 37 h 254"/>
                <a:gd name="T58" fmla="*/ 56 w 254"/>
                <a:gd name="T59" fmla="*/ 22 h 254"/>
                <a:gd name="T60" fmla="*/ 77 w 254"/>
                <a:gd name="T61" fmla="*/ 10 h 254"/>
                <a:gd name="T62" fmla="*/ 101 w 254"/>
                <a:gd name="T63" fmla="*/ 3 h 254"/>
                <a:gd name="T64" fmla="*/ 127 w 254"/>
                <a:gd name="T65" fmla="*/ 0 h 2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4"/>
                <a:gd name="T100" fmla="*/ 0 h 254"/>
                <a:gd name="T101" fmla="*/ 254 w 254"/>
                <a:gd name="T102" fmla="*/ 254 h 2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4" h="254">
                  <a:moveTo>
                    <a:pt x="127" y="0"/>
                  </a:moveTo>
                  <a:lnTo>
                    <a:pt x="152" y="3"/>
                  </a:lnTo>
                  <a:lnTo>
                    <a:pt x="176" y="10"/>
                  </a:lnTo>
                  <a:lnTo>
                    <a:pt x="198" y="22"/>
                  </a:lnTo>
                  <a:lnTo>
                    <a:pt x="217" y="37"/>
                  </a:lnTo>
                  <a:lnTo>
                    <a:pt x="232" y="56"/>
                  </a:lnTo>
                  <a:lnTo>
                    <a:pt x="244" y="78"/>
                  </a:lnTo>
                  <a:lnTo>
                    <a:pt x="251" y="102"/>
                  </a:lnTo>
                  <a:lnTo>
                    <a:pt x="254" y="127"/>
                  </a:lnTo>
                  <a:lnTo>
                    <a:pt x="251" y="153"/>
                  </a:lnTo>
                  <a:lnTo>
                    <a:pt x="244" y="176"/>
                  </a:lnTo>
                  <a:lnTo>
                    <a:pt x="232" y="198"/>
                  </a:lnTo>
                  <a:lnTo>
                    <a:pt x="217" y="217"/>
                  </a:lnTo>
                  <a:lnTo>
                    <a:pt x="198" y="232"/>
                  </a:lnTo>
                  <a:lnTo>
                    <a:pt x="176" y="244"/>
                  </a:lnTo>
                  <a:lnTo>
                    <a:pt x="152" y="251"/>
                  </a:lnTo>
                  <a:lnTo>
                    <a:pt x="127" y="254"/>
                  </a:lnTo>
                  <a:lnTo>
                    <a:pt x="101" y="251"/>
                  </a:lnTo>
                  <a:lnTo>
                    <a:pt x="77" y="244"/>
                  </a:lnTo>
                  <a:lnTo>
                    <a:pt x="56" y="232"/>
                  </a:lnTo>
                  <a:lnTo>
                    <a:pt x="37" y="217"/>
                  </a:lnTo>
                  <a:lnTo>
                    <a:pt x="21" y="198"/>
                  </a:lnTo>
                  <a:lnTo>
                    <a:pt x="10" y="176"/>
                  </a:lnTo>
                  <a:lnTo>
                    <a:pt x="2" y="153"/>
                  </a:lnTo>
                  <a:lnTo>
                    <a:pt x="0" y="127"/>
                  </a:lnTo>
                  <a:lnTo>
                    <a:pt x="2" y="102"/>
                  </a:lnTo>
                  <a:lnTo>
                    <a:pt x="10" y="78"/>
                  </a:lnTo>
                  <a:lnTo>
                    <a:pt x="21" y="56"/>
                  </a:lnTo>
                  <a:lnTo>
                    <a:pt x="37" y="37"/>
                  </a:lnTo>
                  <a:lnTo>
                    <a:pt x="56" y="22"/>
                  </a:lnTo>
                  <a:lnTo>
                    <a:pt x="77" y="10"/>
                  </a:lnTo>
                  <a:lnTo>
                    <a:pt x="101" y="3"/>
                  </a:lnTo>
                  <a:lnTo>
                    <a:pt x="127"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62499" name="Freeform 45"/>
            <p:cNvSpPr>
              <a:spLocks/>
            </p:cNvSpPr>
            <p:nvPr/>
          </p:nvSpPr>
          <p:spPr bwMode="auto">
            <a:xfrm>
              <a:off x="2954" y="2429"/>
              <a:ext cx="128" cy="159"/>
            </a:xfrm>
            <a:custGeom>
              <a:avLst/>
              <a:gdLst>
                <a:gd name="T0" fmla="*/ 68 w 128"/>
                <a:gd name="T1" fmla="*/ 0 h 159"/>
                <a:gd name="T2" fmla="*/ 98 w 128"/>
                <a:gd name="T3" fmla="*/ 76 h 159"/>
                <a:gd name="T4" fmla="*/ 128 w 128"/>
                <a:gd name="T5" fmla="*/ 159 h 159"/>
                <a:gd name="T6" fmla="*/ 68 w 128"/>
                <a:gd name="T7" fmla="*/ 159 h 159"/>
                <a:gd name="T8" fmla="*/ 0 w 128"/>
                <a:gd name="T9" fmla="*/ 159 h 159"/>
                <a:gd name="T10" fmla="*/ 30 w 128"/>
                <a:gd name="T11" fmla="*/ 76 h 159"/>
                <a:gd name="T12" fmla="*/ 68 w 128"/>
                <a:gd name="T13" fmla="*/ 0 h 159"/>
                <a:gd name="T14" fmla="*/ 0 60000 65536"/>
                <a:gd name="T15" fmla="*/ 0 60000 65536"/>
                <a:gd name="T16" fmla="*/ 0 60000 65536"/>
                <a:gd name="T17" fmla="*/ 0 60000 65536"/>
                <a:gd name="T18" fmla="*/ 0 60000 65536"/>
                <a:gd name="T19" fmla="*/ 0 60000 65536"/>
                <a:gd name="T20" fmla="*/ 0 60000 65536"/>
                <a:gd name="T21" fmla="*/ 0 w 128"/>
                <a:gd name="T22" fmla="*/ 0 h 159"/>
                <a:gd name="T23" fmla="*/ 128 w 128"/>
                <a:gd name="T24" fmla="*/ 159 h 1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8" h="159">
                  <a:moveTo>
                    <a:pt x="68" y="0"/>
                  </a:moveTo>
                  <a:lnTo>
                    <a:pt x="98" y="76"/>
                  </a:lnTo>
                  <a:lnTo>
                    <a:pt x="128" y="159"/>
                  </a:lnTo>
                  <a:lnTo>
                    <a:pt x="68" y="159"/>
                  </a:lnTo>
                  <a:lnTo>
                    <a:pt x="0" y="159"/>
                  </a:lnTo>
                  <a:lnTo>
                    <a:pt x="30" y="76"/>
                  </a:lnTo>
                  <a:lnTo>
                    <a:pt x="68" y="0"/>
                  </a:lnTo>
                </a:path>
              </a:pathLst>
            </a:custGeom>
            <a:solidFill>
              <a:schemeClr val="tx1"/>
            </a:solidFill>
            <a:ln w="0">
              <a:solidFill>
                <a:srgbClr val="000000"/>
              </a:solidFill>
              <a:round/>
              <a:headEnd/>
              <a:tailEnd/>
            </a:ln>
          </p:spPr>
          <p:txBody>
            <a:bodyPr/>
            <a:lstStyle/>
            <a:p>
              <a:endParaRPr lang="en-US" sz="1800"/>
            </a:p>
          </p:txBody>
        </p:sp>
        <p:sp>
          <p:nvSpPr>
            <p:cNvPr id="62500" name="Freeform 46"/>
            <p:cNvSpPr>
              <a:spLocks/>
            </p:cNvSpPr>
            <p:nvPr/>
          </p:nvSpPr>
          <p:spPr bwMode="auto">
            <a:xfrm>
              <a:off x="2893" y="2286"/>
              <a:ext cx="250" cy="257"/>
            </a:xfrm>
            <a:custGeom>
              <a:avLst/>
              <a:gdLst>
                <a:gd name="T0" fmla="*/ 129 w 250"/>
                <a:gd name="T1" fmla="*/ 0 h 257"/>
                <a:gd name="T2" fmla="*/ 151 w 250"/>
                <a:gd name="T3" fmla="*/ 7 h 257"/>
                <a:gd name="T4" fmla="*/ 174 w 250"/>
                <a:gd name="T5" fmla="*/ 15 h 257"/>
                <a:gd name="T6" fmla="*/ 197 w 250"/>
                <a:gd name="T7" fmla="*/ 22 h 257"/>
                <a:gd name="T8" fmla="*/ 212 w 250"/>
                <a:gd name="T9" fmla="*/ 38 h 257"/>
                <a:gd name="T10" fmla="*/ 227 w 250"/>
                <a:gd name="T11" fmla="*/ 60 h 257"/>
                <a:gd name="T12" fmla="*/ 242 w 250"/>
                <a:gd name="T13" fmla="*/ 83 h 257"/>
                <a:gd name="T14" fmla="*/ 250 w 250"/>
                <a:gd name="T15" fmla="*/ 106 h 257"/>
                <a:gd name="T16" fmla="*/ 250 w 250"/>
                <a:gd name="T17" fmla="*/ 128 h 257"/>
                <a:gd name="T18" fmla="*/ 250 w 250"/>
                <a:gd name="T19" fmla="*/ 158 h 257"/>
                <a:gd name="T20" fmla="*/ 242 w 250"/>
                <a:gd name="T21" fmla="*/ 181 h 257"/>
                <a:gd name="T22" fmla="*/ 227 w 250"/>
                <a:gd name="T23" fmla="*/ 204 h 257"/>
                <a:gd name="T24" fmla="*/ 212 w 250"/>
                <a:gd name="T25" fmla="*/ 219 h 257"/>
                <a:gd name="T26" fmla="*/ 197 w 250"/>
                <a:gd name="T27" fmla="*/ 234 h 257"/>
                <a:gd name="T28" fmla="*/ 174 w 250"/>
                <a:gd name="T29" fmla="*/ 249 h 257"/>
                <a:gd name="T30" fmla="*/ 151 w 250"/>
                <a:gd name="T31" fmla="*/ 257 h 257"/>
                <a:gd name="T32" fmla="*/ 129 w 250"/>
                <a:gd name="T33" fmla="*/ 257 h 257"/>
                <a:gd name="T34" fmla="*/ 98 w 250"/>
                <a:gd name="T35" fmla="*/ 257 h 257"/>
                <a:gd name="T36" fmla="*/ 76 w 250"/>
                <a:gd name="T37" fmla="*/ 249 h 257"/>
                <a:gd name="T38" fmla="*/ 53 w 250"/>
                <a:gd name="T39" fmla="*/ 234 h 257"/>
                <a:gd name="T40" fmla="*/ 38 w 250"/>
                <a:gd name="T41" fmla="*/ 219 h 257"/>
                <a:gd name="T42" fmla="*/ 23 w 250"/>
                <a:gd name="T43" fmla="*/ 204 h 257"/>
                <a:gd name="T44" fmla="*/ 8 w 250"/>
                <a:gd name="T45" fmla="*/ 181 h 257"/>
                <a:gd name="T46" fmla="*/ 0 w 250"/>
                <a:gd name="T47" fmla="*/ 158 h 257"/>
                <a:gd name="T48" fmla="*/ 0 w 250"/>
                <a:gd name="T49" fmla="*/ 128 h 257"/>
                <a:gd name="T50" fmla="*/ 0 w 250"/>
                <a:gd name="T51" fmla="*/ 106 h 257"/>
                <a:gd name="T52" fmla="*/ 8 w 250"/>
                <a:gd name="T53" fmla="*/ 83 h 257"/>
                <a:gd name="T54" fmla="*/ 23 w 250"/>
                <a:gd name="T55" fmla="*/ 60 h 257"/>
                <a:gd name="T56" fmla="*/ 38 w 250"/>
                <a:gd name="T57" fmla="*/ 38 h 257"/>
                <a:gd name="T58" fmla="*/ 53 w 250"/>
                <a:gd name="T59" fmla="*/ 22 h 257"/>
                <a:gd name="T60" fmla="*/ 76 w 250"/>
                <a:gd name="T61" fmla="*/ 15 h 257"/>
                <a:gd name="T62" fmla="*/ 98 w 250"/>
                <a:gd name="T63" fmla="*/ 7 h 257"/>
                <a:gd name="T64" fmla="*/ 129 w 250"/>
                <a:gd name="T65" fmla="*/ 0 h 2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0"/>
                <a:gd name="T100" fmla="*/ 0 h 257"/>
                <a:gd name="T101" fmla="*/ 250 w 250"/>
                <a:gd name="T102" fmla="*/ 257 h 2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0" h="257">
                  <a:moveTo>
                    <a:pt x="129" y="0"/>
                  </a:moveTo>
                  <a:lnTo>
                    <a:pt x="151" y="7"/>
                  </a:lnTo>
                  <a:lnTo>
                    <a:pt x="174" y="15"/>
                  </a:lnTo>
                  <a:lnTo>
                    <a:pt x="197" y="22"/>
                  </a:lnTo>
                  <a:lnTo>
                    <a:pt x="212" y="38"/>
                  </a:lnTo>
                  <a:lnTo>
                    <a:pt x="227" y="60"/>
                  </a:lnTo>
                  <a:lnTo>
                    <a:pt x="242" y="83"/>
                  </a:lnTo>
                  <a:lnTo>
                    <a:pt x="250" y="106"/>
                  </a:lnTo>
                  <a:lnTo>
                    <a:pt x="250" y="128"/>
                  </a:lnTo>
                  <a:lnTo>
                    <a:pt x="250" y="158"/>
                  </a:lnTo>
                  <a:lnTo>
                    <a:pt x="242" y="181"/>
                  </a:lnTo>
                  <a:lnTo>
                    <a:pt x="227" y="204"/>
                  </a:lnTo>
                  <a:lnTo>
                    <a:pt x="212" y="219"/>
                  </a:lnTo>
                  <a:lnTo>
                    <a:pt x="197" y="234"/>
                  </a:lnTo>
                  <a:lnTo>
                    <a:pt x="174" y="249"/>
                  </a:lnTo>
                  <a:lnTo>
                    <a:pt x="151" y="257"/>
                  </a:lnTo>
                  <a:lnTo>
                    <a:pt x="129" y="257"/>
                  </a:lnTo>
                  <a:lnTo>
                    <a:pt x="98" y="257"/>
                  </a:lnTo>
                  <a:lnTo>
                    <a:pt x="76" y="249"/>
                  </a:lnTo>
                  <a:lnTo>
                    <a:pt x="53" y="234"/>
                  </a:lnTo>
                  <a:lnTo>
                    <a:pt x="38" y="219"/>
                  </a:lnTo>
                  <a:lnTo>
                    <a:pt x="23" y="204"/>
                  </a:lnTo>
                  <a:lnTo>
                    <a:pt x="8" y="181"/>
                  </a:lnTo>
                  <a:lnTo>
                    <a:pt x="0" y="158"/>
                  </a:lnTo>
                  <a:lnTo>
                    <a:pt x="0" y="128"/>
                  </a:lnTo>
                  <a:lnTo>
                    <a:pt x="0" y="106"/>
                  </a:lnTo>
                  <a:lnTo>
                    <a:pt x="8" y="83"/>
                  </a:lnTo>
                  <a:lnTo>
                    <a:pt x="23" y="60"/>
                  </a:lnTo>
                  <a:lnTo>
                    <a:pt x="38" y="38"/>
                  </a:lnTo>
                  <a:lnTo>
                    <a:pt x="53" y="22"/>
                  </a:lnTo>
                  <a:lnTo>
                    <a:pt x="76" y="15"/>
                  </a:lnTo>
                  <a:lnTo>
                    <a:pt x="98" y="7"/>
                  </a:lnTo>
                  <a:lnTo>
                    <a:pt x="129" y="0"/>
                  </a:lnTo>
                </a:path>
              </a:pathLst>
            </a:custGeom>
            <a:solidFill>
              <a:schemeClr val="tx1"/>
            </a:solidFill>
            <a:ln w="0">
              <a:solidFill>
                <a:srgbClr val="000000"/>
              </a:solidFill>
              <a:round/>
              <a:headEnd/>
              <a:tailEnd/>
            </a:ln>
          </p:spPr>
          <p:txBody>
            <a:bodyPr/>
            <a:lstStyle/>
            <a:p>
              <a:endParaRPr lang="en-US" sz="1800"/>
            </a:p>
          </p:txBody>
        </p:sp>
      </p:grpSp>
      <p:sp>
        <p:nvSpPr>
          <p:cNvPr id="487471" name="Text Box 47"/>
          <p:cNvSpPr txBox="1">
            <a:spLocks noChangeArrowheads="1"/>
          </p:cNvSpPr>
          <p:nvPr/>
        </p:nvSpPr>
        <p:spPr bwMode="auto">
          <a:xfrm>
            <a:off x="4717257" y="1047750"/>
            <a:ext cx="3127772" cy="24006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42900" indent="-342900">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nSpc>
                <a:spcPct val="100000"/>
              </a:lnSpc>
              <a:spcBef>
                <a:spcPct val="0"/>
              </a:spcBef>
              <a:spcAft>
                <a:spcPct val="50000"/>
              </a:spcAft>
              <a:buClrTx/>
              <a:buSzTx/>
              <a:buFontTx/>
              <a:buChar char="•"/>
            </a:pPr>
            <a:r>
              <a:rPr lang="en-US" sz="1500" b="0" dirty="0">
                <a:solidFill>
                  <a:srgbClr val="000000"/>
                </a:solidFill>
                <a:cs typeface="Arial" charset="0"/>
              </a:rPr>
              <a:t>X-ray tube produces photon fluence equivalent to several thousand Curies of radioactivity</a:t>
            </a:r>
          </a:p>
          <a:p>
            <a:pPr>
              <a:lnSpc>
                <a:spcPct val="100000"/>
              </a:lnSpc>
              <a:spcBef>
                <a:spcPct val="0"/>
              </a:spcBef>
              <a:spcAft>
                <a:spcPct val="50000"/>
              </a:spcAft>
              <a:buClrTx/>
              <a:buSzTx/>
              <a:buFontTx/>
              <a:buChar char="•"/>
            </a:pPr>
            <a:r>
              <a:rPr lang="en-US" sz="1500" b="0" dirty="0">
                <a:solidFill>
                  <a:srgbClr val="000000"/>
                </a:solidFill>
                <a:cs typeface="Arial" charset="0"/>
              </a:rPr>
              <a:t>X-ray scatter ~ 0.1% primary </a:t>
            </a:r>
          </a:p>
          <a:p>
            <a:pPr>
              <a:lnSpc>
                <a:spcPct val="100000"/>
              </a:lnSpc>
              <a:spcBef>
                <a:spcPct val="0"/>
              </a:spcBef>
              <a:spcAft>
                <a:spcPct val="50000"/>
              </a:spcAft>
              <a:buClrTx/>
              <a:buSzTx/>
              <a:buFontTx/>
              <a:buChar char="•"/>
            </a:pPr>
            <a:r>
              <a:rPr lang="en-US" sz="1500" b="0" dirty="0">
                <a:solidFill>
                  <a:srgbClr val="000000"/>
                </a:solidFill>
                <a:cs typeface="Arial" charset="0"/>
              </a:rPr>
              <a:t>X-ray scatter to radionuclide detector can be equivalent of hundreds to thousands of Curies of radioactivity</a:t>
            </a:r>
          </a:p>
        </p:txBody>
      </p:sp>
      <p:sp>
        <p:nvSpPr>
          <p:cNvPr id="487472" name="Text Box 48"/>
          <p:cNvSpPr txBox="1">
            <a:spLocks noChangeArrowheads="1"/>
          </p:cNvSpPr>
          <p:nvPr/>
        </p:nvSpPr>
        <p:spPr bwMode="auto">
          <a:xfrm>
            <a:off x="4776788" y="3676650"/>
            <a:ext cx="2981325" cy="856773"/>
          </a:xfrm>
          <a:prstGeom prst="rect">
            <a:avLst/>
          </a:prstGeom>
          <a:solidFill>
            <a:schemeClr val="tx1"/>
          </a:solidFill>
          <a:ln w="38100">
            <a:solidFill>
              <a:srgbClr val="0000FF"/>
            </a:solidFill>
            <a:miter lim="800000"/>
            <a:headEnd/>
            <a:tailEnd/>
          </a:ln>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lnSpc>
                <a:spcPct val="92000"/>
              </a:lnSpc>
              <a:spcBef>
                <a:spcPct val="0"/>
              </a:spcBef>
              <a:buClrTx/>
              <a:buSzTx/>
              <a:buFontTx/>
              <a:buNone/>
            </a:pPr>
            <a:r>
              <a:rPr lang="en-US" sz="1800" b="0">
                <a:solidFill>
                  <a:schemeClr val="bg1"/>
                </a:solidFill>
                <a:cs typeface="Arial" charset="0"/>
              </a:rPr>
              <a:t>Separating radionuclide detectors from x-ray beam reduces scatter cross-talk</a:t>
            </a:r>
          </a:p>
        </p:txBody>
      </p:sp>
      <p:sp>
        <p:nvSpPr>
          <p:cNvPr id="62491" name="Text Box 49"/>
          <p:cNvSpPr txBox="1">
            <a:spLocks noChangeArrowheads="1"/>
          </p:cNvSpPr>
          <p:nvPr/>
        </p:nvSpPr>
        <p:spPr bwMode="auto">
          <a:xfrm>
            <a:off x="3663494" y="2903566"/>
            <a:ext cx="800220" cy="2834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lnSpc>
                <a:spcPct val="92000"/>
              </a:lnSpc>
              <a:spcBef>
                <a:spcPct val="0"/>
              </a:spcBef>
              <a:buClrTx/>
              <a:buSzTx/>
              <a:buFontTx/>
              <a:buNone/>
            </a:pPr>
            <a:r>
              <a:rPr lang="en-US" sz="1350" b="0">
                <a:solidFill>
                  <a:schemeClr val="bg2"/>
                </a:solidFill>
                <a:cs typeface="Arial" charset="0"/>
              </a:rPr>
              <a:t>Camera</a:t>
            </a:r>
          </a:p>
        </p:txBody>
      </p:sp>
      <p:sp>
        <p:nvSpPr>
          <p:cNvPr id="62492" name="Text Box 50"/>
          <p:cNvSpPr txBox="1">
            <a:spLocks noChangeArrowheads="1"/>
          </p:cNvSpPr>
          <p:nvPr/>
        </p:nvSpPr>
        <p:spPr bwMode="auto">
          <a:xfrm>
            <a:off x="1428691" y="2903566"/>
            <a:ext cx="800220" cy="2834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lnSpc>
                <a:spcPct val="92000"/>
              </a:lnSpc>
              <a:spcBef>
                <a:spcPct val="0"/>
              </a:spcBef>
              <a:buClrTx/>
              <a:buSzTx/>
              <a:buFontTx/>
              <a:buNone/>
            </a:pPr>
            <a:r>
              <a:rPr lang="en-US" sz="1350" b="0">
                <a:solidFill>
                  <a:schemeClr val="bg2"/>
                </a:solidFill>
                <a:cs typeface="Arial" charset="0"/>
              </a:rPr>
              <a:t>Camera</a:t>
            </a:r>
          </a:p>
        </p:txBody>
      </p:sp>
      <p:sp>
        <p:nvSpPr>
          <p:cNvPr id="62493" name="Text Box 51"/>
          <p:cNvSpPr txBox="1">
            <a:spLocks noChangeArrowheads="1"/>
          </p:cNvSpPr>
          <p:nvPr/>
        </p:nvSpPr>
        <p:spPr bwMode="auto">
          <a:xfrm>
            <a:off x="3015854" y="2322542"/>
            <a:ext cx="554831" cy="6657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lnSpc>
                <a:spcPct val="92000"/>
              </a:lnSpc>
              <a:spcBef>
                <a:spcPct val="0"/>
              </a:spcBef>
              <a:buClrTx/>
              <a:buSzTx/>
              <a:buFontTx/>
              <a:buNone/>
            </a:pPr>
            <a:r>
              <a:rPr lang="en-US" sz="1350" b="0">
                <a:solidFill>
                  <a:schemeClr val="bg2"/>
                </a:solidFill>
                <a:cs typeface="Arial" charset="0"/>
              </a:rPr>
              <a:t>X-ray tube</a:t>
            </a:r>
          </a:p>
        </p:txBody>
      </p:sp>
      <p:sp>
        <p:nvSpPr>
          <p:cNvPr id="62494" name="Text Box 52"/>
          <p:cNvSpPr txBox="1">
            <a:spLocks noChangeArrowheads="1"/>
          </p:cNvSpPr>
          <p:nvPr/>
        </p:nvSpPr>
        <p:spPr bwMode="auto">
          <a:xfrm>
            <a:off x="2171701" y="4780360"/>
            <a:ext cx="1393031" cy="2834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lnSpc>
                <a:spcPct val="92000"/>
              </a:lnSpc>
              <a:spcBef>
                <a:spcPct val="0"/>
              </a:spcBef>
              <a:buClrTx/>
              <a:buSzTx/>
              <a:buFontTx/>
              <a:buNone/>
            </a:pPr>
            <a:r>
              <a:rPr lang="en-US" sz="1350" b="0">
                <a:solidFill>
                  <a:schemeClr val="bg2"/>
                </a:solidFill>
                <a:cs typeface="Arial" charset="0"/>
              </a:rPr>
              <a:t>X-ray detector</a:t>
            </a:r>
          </a:p>
        </p:txBody>
      </p:sp>
      <p:sp>
        <p:nvSpPr>
          <p:cNvPr id="487477" name="Rectangle 53"/>
          <p:cNvSpPr>
            <a:spLocks noGrp="1" noChangeArrowheads="1"/>
          </p:cNvSpPr>
          <p:nvPr>
            <p:ph type="title"/>
          </p:nvPr>
        </p:nvSpPr>
        <p:spPr>
          <a:xfrm>
            <a:off x="3501232" y="157577"/>
            <a:ext cx="3970735" cy="360483"/>
          </a:xfrm>
        </p:spPr>
        <p:txBody>
          <a:bodyPr/>
          <a:lstStyle/>
          <a:p>
            <a:pPr eaLnBrk="1" hangingPunct="1">
              <a:defRPr/>
            </a:pPr>
            <a:r>
              <a:rPr lang="en-US" sz="2000" dirty="0">
                <a:latin typeface="Garamond" panose="02020404030301010803" pitchFamily="18" charset="0"/>
                <a:ea typeface="ＭＳ Ｐゴシック" charset="0"/>
                <a:cs typeface="ＭＳ Ｐゴシック" charset="0"/>
              </a:rPr>
              <a:t>Sequential Dual-Modality SPECT/CT</a:t>
            </a:r>
          </a:p>
        </p:txBody>
      </p:sp>
    </p:spTree>
    <p:custDataLst>
      <p:tags r:id="rId1"/>
    </p:custDataLst>
    <p:extLst>
      <p:ext uri="{BB962C8B-B14F-4D97-AF65-F5344CB8AC3E}">
        <p14:creationId xmlns:p14="http://schemas.microsoft.com/office/powerpoint/2010/main" val="9075234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747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747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7471">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35" presetClass="path" presetSubtype="0" accel="50000" decel="50000" fill="hold" nodeType="clickEffect">
                                  <p:stCondLst>
                                    <p:cond delay="0"/>
                                  </p:stCondLst>
                                  <p:childTnLst>
                                    <p:animMotion origin="layout" path="M -3.7037E-7 1.11111E-6 L -0.05617 1.11111E-6 " pathEditMode="relative" rAng="0" ptsTypes="AA">
                                      <p:cBhvr>
                                        <p:cTn id="16" dur="2000" fill="hold"/>
                                        <p:tgtEl>
                                          <p:spTgt spid="2"/>
                                        </p:tgtEl>
                                        <p:attrNameLst>
                                          <p:attrName>ppt_x</p:attrName>
                                          <p:attrName>ppt_y</p:attrName>
                                        </p:attrNameLst>
                                      </p:cBhvr>
                                      <p:rCtr x="-2809" y="0"/>
                                    </p:animMotion>
                                  </p:childTnLst>
                                </p:cTn>
                              </p:par>
                              <p:par>
                                <p:cTn id="17" presetID="10" presetClass="exit" presetSubtype="0" fill="hold" nodeType="withEffect">
                                  <p:stCondLst>
                                    <p:cond delay="0"/>
                                  </p:stCondLst>
                                  <p:childTnLst>
                                    <p:animEffect transition="out" filter="fade">
                                      <p:cBhvr>
                                        <p:cTn id="18" dur="2000"/>
                                        <p:tgtEl>
                                          <p:spTgt spid="4"/>
                                        </p:tgtEl>
                                      </p:cBhvr>
                                    </p:animEffect>
                                    <p:set>
                                      <p:cBhvr>
                                        <p:cTn id="19" dur="1" fill="hold">
                                          <p:stCondLst>
                                            <p:cond delay="1999"/>
                                          </p:stCondLst>
                                        </p:cTn>
                                        <p:tgtEl>
                                          <p:spTgt spid="4"/>
                                        </p:tgtEl>
                                        <p:attrNameLst>
                                          <p:attrName>style.visibility</p:attrName>
                                        </p:attrNameLst>
                                      </p:cBhvr>
                                      <p:to>
                                        <p:strVal val="hidden"/>
                                      </p:to>
                                    </p:set>
                                  </p:childTnLst>
                                </p:cTn>
                              </p:par>
                              <p:par>
                                <p:cTn id="20" presetID="10" presetClass="entr" presetSubtype="0" fill="hold" grpId="0" nodeType="withEffect">
                                  <p:stCondLst>
                                    <p:cond delay="0"/>
                                  </p:stCondLst>
                                  <p:childTnLst>
                                    <p:set>
                                      <p:cBhvr>
                                        <p:cTn id="21" dur="1" fill="hold">
                                          <p:stCondLst>
                                            <p:cond delay="0"/>
                                          </p:stCondLst>
                                        </p:cTn>
                                        <p:tgtEl>
                                          <p:spTgt spid="487472"/>
                                        </p:tgtEl>
                                        <p:attrNameLst>
                                          <p:attrName>style.visibility</p:attrName>
                                        </p:attrNameLst>
                                      </p:cBhvr>
                                      <p:to>
                                        <p:strVal val="visible"/>
                                      </p:to>
                                    </p:set>
                                    <p:animEffect transition="in" filter="fade">
                                      <p:cBhvr>
                                        <p:cTn id="22" dur="2000"/>
                                        <p:tgtEl>
                                          <p:spTgt spid="4874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747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2"/>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2628900" y="3502819"/>
            <a:ext cx="884635" cy="942975"/>
          </a:xfrm>
          <a:prstGeom prst="rect">
            <a:avLst/>
          </a:prstGeom>
          <a:noFill/>
          <a:ln>
            <a:noFill/>
          </a:ln>
          <a:extLst>
            <a:ext uri="{909E8E84-426E-40dd-AFC4-6F175D3DCCD1}">
              <a14:hiddenFill xmlns="" xmlns:a14="http://schemas.microsoft.com/office/drawing/2010/main">
                <a:solidFill>
                  <a:srgbClr val="FFFFFF">
                    <a:alpha val="50195"/>
                  </a:srgbClr>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4514" name="Picture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7069" y="4029075"/>
            <a:ext cx="115491" cy="142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
        <p:nvSpPr>
          <p:cNvPr id="64515" name="Rectangle 6"/>
          <p:cNvSpPr>
            <a:spLocks noChangeArrowheads="1"/>
          </p:cNvSpPr>
          <p:nvPr/>
        </p:nvSpPr>
        <p:spPr bwMode="auto">
          <a:xfrm>
            <a:off x="2867026" y="2758679"/>
            <a:ext cx="469106" cy="409575"/>
          </a:xfrm>
          <a:prstGeom prst="rect">
            <a:avLst/>
          </a:prstGeom>
          <a:solidFill>
            <a:srgbClr val="063DE8"/>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z="1800"/>
          </a:p>
        </p:txBody>
      </p:sp>
      <p:sp>
        <p:nvSpPr>
          <p:cNvPr id="64516" name="Rectangle 7"/>
          <p:cNvSpPr>
            <a:spLocks noChangeArrowheads="1"/>
          </p:cNvSpPr>
          <p:nvPr/>
        </p:nvSpPr>
        <p:spPr bwMode="auto">
          <a:xfrm>
            <a:off x="2867026" y="2758679"/>
            <a:ext cx="469106" cy="409575"/>
          </a:xfrm>
          <a:prstGeom prst="rect">
            <a:avLst/>
          </a:prstGeom>
          <a:noFill/>
          <a:ln w="2857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800"/>
          </a:p>
        </p:txBody>
      </p:sp>
      <p:sp>
        <p:nvSpPr>
          <p:cNvPr id="64517" name="Rectangle 8"/>
          <p:cNvSpPr>
            <a:spLocks noChangeArrowheads="1"/>
          </p:cNvSpPr>
          <p:nvPr/>
        </p:nvSpPr>
        <p:spPr bwMode="auto">
          <a:xfrm>
            <a:off x="2690813" y="3168253"/>
            <a:ext cx="821531" cy="176213"/>
          </a:xfrm>
          <a:prstGeom prst="rect">
            <a:avLst/>
          </a:prstGeom>
          <a:solidFill>
            <a:srgbClr val="063DE8"/>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z="1800"/>
          </a:p>
        </p:txBody>
      </p:sp>
      <p:sp>
        <p:nvSpPr>
          <p:cNvPr id="64518" name="Rectangle 9"/>
          <p:cNvSpPr>
            <a:spLocks noChangeArrowheads="1"/>
          </p:cNvSpPr>
          <p:nvPr/>
        </p:nvSpPr>
        <p:spPr bwMode="auto">
          <a:xfrm>
            <a:off x="2690813" y="3168253"/>
            <a:ext cx="821531" cy="176213"/>
          </a:xfrm>
          <a:prstGeom prst="rect">
            <a:avLst/>
          </a:prstGeom>
          <a:noFill/>
          <a:ln w="2857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800"/>
          </a:p>
        </p:txBody>
      </p:sp>
      <p:sp>
        <p:nvSpPr>
          <p:cNvPr id="64519" name="AutoShape 10"/>
          <p:cNvSpPr>
            <a:spLocks noChangeArrowheads="1"/>
          </p:cNvSpPr>
          <p:nvPr/>
        </p:nvSpPr>
        <p:spPr bwMode="auto">
          <a:xfrm>
            <a:off x="2925366" y="2817019"/>
            <a:ext cx="352425" cy="292894"/>
          </a:xfrm>
          <a:prstGeom prst="roundRect">
            <a:avLst>
              <a:gd name="adj" fmla="val 30000"/>
            </a:avLst>
          </a:prstGeom>
          <a:solidFill>
            <a:srgbClr val="063DE8"/>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64520" name="AutoShape 11"/>
          <p:cNvSpPr>
            <a:spLocks noChangeArrowheads="1"/>
          </p:cNvSpPr>
          <p:nvPr/>
        </p:nvSpPr>
        <p:spPr bwMode="auto">
          <a:xfrm>
            <a:off x="2925366" y="2817019"/>
            <a:ext cx="352425" cy="292894"/>
          </a:xfrm>
          <a:prstGeom prst="roundRect">
            <a:avLst>
              <a:gd name="adj" fmla="val 30852"/>
            </a:avLst>
          </a:prstGeom>
          <a:noFill/>
          <a:ln w="2857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sz="1800"/>
          </a:p>
        </p:txBody>
      </p:sp>
      <p:sp>
        <p:nvSpPr>
          <p:cNvPr id="64521" name="Rectangle 12"/>
          <p:cNvSpPr>
            <a:spLocks noChangeArrowheads="1"/>
          </p:cNvSpPr>
          <p:nvPr/>
        </p:nvSpPr>
        <p:spPr bwMode="auto">
          <a:xfrm>
            <a:off x="2686050" y="3139678"/>
            <a:ext cx="781466" cy="213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53579" tIns="21431" rIns="53579" bIns="21431">
            <a:spAutoFit/>
          </a:bodyPr>
          <a:lstStyle/>
          <a:p>
            <a:pPr defTabSz="770335">
              <a:lnSpc>
                <a:spcPct val="92000"/>
              </a:lnSpc>
              <a:spcBef>
                <a:spcPct val="0"/>
              </a:spcBef>
              <a:buClrTx/>
              <a:buSzTx/>
              <a:buNone/>
            </a:pPr>
            <a:r>
              <a:rPr lang="en-US" sz="1200" b="0">
                <a:solidFill>
                  <a:schemeClr val="tx1"/>
                </a:solidFill>
                <a:cs typeface="Arial" charset="0"/>
              </a:rPr>
              <a:t>Computer</a:t>
            </a:r>
          </a:p>
        </p:txBody>
      </p:sp>
      <p:sp>
        <p:nvSpPr>
          <p:cNvPr id="64522" name="Line 13"/>
          <p:cNvSpPr>
            <a:spLocks noChangeShapeType="1"/>
          </p:cNvSpPr>
          <p:nvPr/>
        </p:nvSpPr>
        <p:spPr bwMode="auto">
          <a:xfrm>
            <a:off x="2502694" y="2657475"/>
            <a:ext cx="307181" cy="228600"/>
          </a:xfrm>
          <a:prstGeom prst="line">
            <a:avLst/>
          </a:prstGeom>
          <a:noFill/>
          <a:ln w="127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4523" name="Line 14"/>
          <p:cNvSpPr>
            <a:spLocks noChangeShapeType="1"/>
          </p:cNvSpPr>
          <p:nvPr/>
        </p:nvSpPr>
        <p:spPr bwMode="auto">
          <a:xfrm flipH="1">
            <a:off x="3383756" y="2630091"/>
            <a:ext cx="382191" cy="242888"/>
          </a:xfrm>
          <a:prstGeom prst="line">
            <a:avLst/>
          </a:prstGeom>
          <a:noFill/>
          <a:ln w="127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4524" name="Line 15"/>
          <p:cNvSpPr>
            <a:spLocks noChangeShapeType="1"/>
          </p:cNvSpPr>
          <p:nvPr/>
        </p:nvSpPr>
        <p:spPr bwMode="auto">
          <a:xfrm>
            <a:off x="3124200" y="3390901"/>
            <a:ext cx="0" cy="184547"/>
          </a:xfrm>
          <a:prstGeom prst="line">
            <a:avLst/>
          </a:prstGeom>
          <a:noFill/>
          <a:ln w="127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sz="1800"/>
          </a:p>
        </p:txBody>
      </p:sp>
      <p:sp>
        <p:nvSpPr>
          <p:cNvPr id="64525" name="Rectangle 16"/>
          <p:cNvSpPr>
            <a:spLocks noChangeArrowheads="1"/>
          </p:cNvSpPr>
          <p:nvPr/>
        </p:nvSpPr>
        <p:spPr bwMode="auto">
          <a:xfrm>
            <a:off x="2415779" y="4468416"/>
            <a:ext cx="1292824" cy="213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53579" tIns="21431" rIns="53579" bIns="21431">
            <a:spAutoFit/>
          </a:bodyPr>
          <a:lstStyle/>
          <a:p>
            <a:pPr defTabSz="770335">
              <a:lnSpc>
                <a:spcPct val="92000"/>
              </a:lnSpc>
              <a:spcBef>
                <a:spcPct val="0"/>
              </a:spcBef>
              <a:buClrTx/>
              <a:buSzTx/>
              <a:buNone/>
            </a:pPr>
            <a:r>
              <a:rPr lang="en-US" sz="1200" b="0">
                <a:solidFill>
                  <a:schemeClr val="tx1"/>
                </a:solidFill>
                <a:cs typeface="Arial" charset="0"/>
              </a:rPr>
              <a:t>Correlated</a:t>
            </a:r>
            <a:r>
              <a:rPr lang="en-US" sz="1200" b="0">
                <a:solidFill>
                  <a:schemeClr val="folHlink"/>
                </a:solidFill>
                <a:cs typeface="Arial" charset="0"/>
              </a:rPr>
              <a:t> </a:t>
            </a:r>
            <a:r>
              <a:rPr lang="en-US" sz="1200" b="0">
                <a:solidFill>
                  <a:schemeClr val="tx1"/>
                </a:solidFill>
                <a:cs typeface="Arial" charset="0"/>
              </a:rPr>
              <a:t>Image</a:t>
            </a:r>
            <a:endParaRPr lang="en-US" sz="1200" b="0">
              <a:solidFill>
                <a:schemeClr val="folHlink"/>
              </a:solidFill>
              <a:cs typeface="Arial" charset="0"/>
            </a:endParaRPr>
          </a:p>
        </p:txBody>
      </p:sp>
      <p:sp>
        <p:nvSpPr>
          <p:cNvPr id="64526" name="Rectangle 17"/>
          <p:cNvSpPr>
            <a:spLocks noChangeArrowheads="1"/>
          </p:cNvSpPr>
          <p:nvPr/>
        </p:nvSpPr>
        <p:spPr bwMode="auto">
          <a:xfrm>
            <a:off x="1743075" y="859632"/>
            <a:ext cx="940594" cy="998935"/>
          </a:xfrm>
          <a:prstGeom prst="rect">
            <a:avLst/>
          </a:prstGeom>
          <a:solidFill>
            <a:srgbClr val="063DE8"/>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z="1800"/>
          </a:p>
        </p:txBody>
      </p:sp>
      <p:sp>
        <p:nvSpPr>
          <p:cNvPr id="64527" name="Rectangle 18"/>
          <p:cNvSpPr>
            <a:spLocks noChangeArrowheads="1"/>
          </p:cNvSpPr>
          <p:nvPr/>
        </p:nvSpPr>
        <p:spPr bwMode="auto">
          <a:xfrm>
            <a:off x="1743075" y="859632"/>
            <a:ext cx="940594" cy="998935"/>
          </a:xfrm>
          <a:prstGeom prst="rect">
            <a:avLst/>
          </a:prstGeom>
          <a:noFill/>
          <a:ln w="2857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800"/>
          </a:p>
        </p:txBody>
      </p:sp>
      <p:sp>
        <p:nvSpPr>
          <p:cNvPr id="64528" name="Oval 19"/>
          <p:cNvSpPr>
            <a:spLocks noChangeArrowheads="1"/>
          </p:cNvSpPr>
          <p:nvPr/>
        </p:nvSpPr>
        <p:spPr bwMode="auto">
          <a:xfrm>
            <a:off x="1860947" y="977504"/>
            <a:ext cx="704850" cy="704850"/>
          </a:xfrm>
          <a:prstGeom prst="ellipse">
            <a:avLst/>
          </a:prstGeom>
          <a:solidFill>
            <a:srgbClr val="063DE8"/>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64529" name="Oval 20"/>
          <p:cNvSpPr>
            <a:spLocks noChangeArrowheads="1"/>
          </p:cNvSpPr>
          <p:nvPr/>
        </p:nvSpPr>
        <p:spPr bwMode="auto">
          <a:xfrm>
            <a:off x="1860947" y="977504"/>
            <a:ext cx="704850" cy="704850"/>
          </a:xfrm>
          <a:prstGeom prst="ellipse">
            <a:avLst/>
          </a:prstGeom>
          <a:noFill/>
          <a:ln w="2857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sz="1800"/>
          </a:p>
        </p:txBody>
      </p:sp>
      <p:sp>
        <p:nvSpPr>
          <p:cNvPr id="64530" name="Rectangle 21"/>
          <p:cNvSpPr>
            <a:spLocks noChangeArrowheads="1"/>
          </p:cNvSpPr>
          <p:nvPr/>
        </p:nvSpPr>
        <p:spPr bwMode="auto">
          <a:xfrm>
            <a:off x="1801417" y="977504"/>
            <a:ext cx="59531" cy="58340"/>
          </a:xfrm>
          <a:prstGeom prst="rect">
            <a:avLst/>
          </a:prstGeom>
          <a:solidFill>
            <a:srgbClr val="063DE8"/>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z="1800"/>
          </a:p>
        </p:txBody>
      </p:sp>
      <p:sp>
        <p:nvSpPr>
          <p:cNvPr id="64531" name="Rectangle 22"/>
          <p:cNvSpPr>
            <a:spLocks noChangeArrowheads="1"/>
          </p:cNvSpPr>
          <p:nvPr/>
        </p:nvSpPr>
        <p:spPr bwMode="auto">
          <a:xfrm>
            <a:off x="1801417" y="977504"/>
            <a:ext cx="59531" cy="58340"/>
          </a:xfrm>
          <a:prstGeom prst="rect">
            <a:avLst/>
          </a:prstGeom>
          <a:noFill/>
          <a:ln w="28575">
            <a:solidFill>
              <a:srgbClr val="EAEC5E"/>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800"/>
          </a:p>
        </p:txBody>
      </p:sp>
      <p:sp>
        <p:nvSpPr>
          <p:cNvPr id="64532" name="Rectangle 23"/>
          <p:cNvSpPr>
            <a:spLocks noChangeArrowheads="1"/>
          </p:cNvSpPr>
          <p:nvPr/>
        </p:nvSpPr>
        <p:spPr bwMode="auto">
          <a:xfrm>
            <a:off x="1801417" y="1035844"/>
            <a:ext cx="59531" cy="58341"/>
          </a:xfrm>
          <a:prstGeom prst="rect">
            <a:avLst/>
          </a:prstGeom>
          <a:solidFill>
            <a:srgbClr val="063DE8"/>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z="1800"/>
          </a:p>
        </p:txBody>
      </p:sp>
      <p:sp>
        <p:nvSpPr>
          <p:cNvPr id="64533" name="Rectangle 24"/>
          <p:cNvSpPr>
            <a:spLocks noChangeArrowheads="1"/>
          </p:cNvSpPr>
          <p:nvPr/>
        </p:nvSpPr>
        <p:spPr bwMode="auto">
          <a:xfrm>
            <a:off x="1801417" y="1035844"/>
            <a:ext cx="59531" cy="58341"/>
          </a:xfrm>
          <a:prstGeom prst="rect">
            <a:avLst/>
          </a:prstGeom>
          <a:noFill/>
          <a:ln w="28575">
            <a:solidFill>
              <a:srgbClr val="EAEC5E"/>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800"/>
          </a:p>
        </p:txBody>
      </p:sp>
      <p:sp>
        <p:nvSpPr>
          <p:cNvPr id="64534" name="Rectangle 25"/>
          <p:cNvSpPr>
            <a:spLocks noChangeArrowheads="1"/>
          </p:cNvSpPr>
          <p:nvPr/>
        </p:nvSpPr>
        <p:spPr bwMode="auto">
          <a:xfrm>
            <a:off x="1801417" y="1094185"/>
            <a:ext cx="59531" cy="59531"/>
          </a:xfrm>
          <a:prstGeom prst="rect">
            <a:avLst/>
          </a:prstGeom>
          <a:solidFill>
            <a:srgbClr val="063DE8"/>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z="1800"/>
          </a:p>
        </p:txBody>
      </p:sp>
      <p:sp>
        <p:nvSpPr>
          <p:cNvPr id="64535" name="Rectangle 26"/>
          <p:cNvSpPr>
            <a:spLocks noChangeArrowheads="1"/>
          </p:cNvSpPr>
          <p:nvPr/>
        </p:nvSpPr>
        <p:spPr bwMode="auto">
          <a:xfrm>
            <a:off x="1801417" y="1094185"/>
            <a:ext cx="59531" cy="59531"/>
          </a:xfrm>
          <a:prstGeom prst="rect">
            <a:avLst/>
          </a:prstGeom>
          <a:noFill/>
          <a:ln w="28575">
            <a:solidFill>
              <a:srgbClr val="EAEC5E"/>
            </a:solidFill>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sz="1800"/>
          </a:p>
        </p:txBody>
      </p:sp>
      <p:sp>
        <p:nvSpPr>
          <p:cNvPr id="64536" name="Rectangle 27"/>
          <p:cNvSpPr>
            <a:spLocks noChangeArrowheads="1"/>
          </p:cNvSpPr>
          <p:nvPr/>
        </p:nvSpPr>
        <p:spPr bwMode="auto">
          <a:xfrm>
            <a:off x="1714500" y="1625203"/>
            <a:ext cx="364685" cy="2556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53579" tIns="21431" rIns="53579" bIns="21431">
            <a:spAutoFit/>
          </a:bodyPr>
          <a:lstStyle/>
          <a:p>
            <a:pPr defTabSz="770335">
              <a:lnSpc>
                <a:spcPct val="92000"/>
              </a:lnSpc>
              <a:spcBef>
                <a:spcPct val="0"/>
              </a:spcBef>
              <a:buClrTx/>
              <a:buSzTx/>
              <a:buNone/>
            </a:pPr>
            <a:r>
              <a:rPr lang="en-US" sz="1500" b="0">
                <a:solidFill>
                  <a:schemeClr val="tx1"/>
                </a:solidFill>
                <a:cs typeface="Arial" charset="0"/>
              </a:rPr>
              <a:t>CT</a:t>
            </a:r>
          </a:p>
        </p:txBody>
      </p:sp>
      <p:pic>
        <p:nvPicPr>
          <p:cNvPr id="64537" name="Picture 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879" y="1933575"/>
            <a:ext cx="884634" cy="942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4538" name="Picture 29"/>
          <p:cNvPicPr>
            <a:picLocks noChangeAspect="1" noChangeArrowheads="1"/>
          </p:cNvPicPr>
          <p:nvPr/>
        </p:nvPicPr>
        <p:blipFill>
          <a:blip r:embed="rId5">
            <a:alphaModFix amt="50000"/>
            <a:extLst>
              <a:ext uri="{28A0092B-C50C-407E-A947-70E740481C1C}">
                <a14:useLocalDpi xmlns:a14="http://schemas.microsoft.com/office/drawing/2010/main" val="0"/>
              </a:ext>
            </a:extLst>
          </a:blip>
          <a:srcRect/>
          <a:stretch>
            <a:fillRect/>
          </a:stretch>
        </p:blipFill>
        <p:spPr bwMode="auto">
          <a:xfrm>
            <a:off x="1691879" y="1933575"/>
            <a:ext cx="884634" cy="942975"/>
          </a:xfrm>
          <a:prstGeom prst="rect">
            <a:avLst/>
          </a:prstGeom>
          <a:noFill/>
          <a:ln>
            <a:noFill/>
          </a:ln>
          <a:extLst>
            <a:ext uri="{909E8E84-426E-40dd-AFC4-6F175D3DCCD1}">
              <a14:hiddenFill xmlns="" xmlns:a14="http://schemas.microsoft.com/office/drawing/2010/main">
                <a:solidFill>
                  <a:srgbClr val="FFFFFF">
                    <a:alpha val="50195"/>
                  </a:srgbClr>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4539" name="Rectangle 30"/>
          <p:cNvSpPr>
            <a:spLocks noChangeArrowheads="1"/>
          </p:cNvSpPr>
          <p:nvPr/>
        </p:nvSpPr>
        <p:spPr bwMode="auto">
          <a:xfrm>
            <a:off x="2177653" y="1662113"/>
            <a:ext cx="13097" cy="1309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endParaRPr lang="en-US" sz="1800"/>
          </a:p>
        </p:txBody>
      </p:sp>
      <p:sp>
        <p:nvSpPr>
          <p:cNvPr id="64540" name="Rectangle 31"/>
          <p:cNvSpPr>
            <a:spLocks noChangeArrowheads="1"/>
          </p:cNvSpPr>
          <p:nvPr/>
        </p:nvSpPr>
        <p:spPr bwMode="auto">
          <a:xfrm>
            <a:off x="1657350" y="2882503"/>
            <a:ext cx="783069" cy="213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53579" tIns="21431" rIns="53579" bIns="21431">
            <a:spAutoFit/>
          </a:bodyPr>
          <a:lstStyle/>
          <a:p>
            <a:pPr defTabSz="770335">
              <a:lnSpc>
                <a:spcPct val="92000"/>
              </a:lnSpc>
              <a:spcBef>
                <a:spcPct val="0"/>
              </a:spcBef>
              <a:buClrTx/>
              <a:buSzTx/>
              <a:buNone/>
            </a:pPr>
            <a:r>
              <a:rPr lang="en-US" sz="1200" b="0">
                <a:solidFill>
                  <a:schemeClr val="tx1"/>
                </a:solidFill>
                <a:cs typeface="Arial" charset="0"/>
              </a:rPr>
              <a:t>X-Ray CT</a:t>
            </a:r>
          </a:p>
        </p:txBody>
      </p:sp>
      <p:pic>
        <p:nvPicPr>
          <p:cNvPr id="64541" name="Picture 3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29050" y="2005013"/>
            <a:ext cx="597694" cy="769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4542" name="Picture 33"/>
          <p:cNvPicPr>
            <a:picLocks noChangeAspect="1" noChangeArrowheads="1"/>
          </p:cNvPicPr>
          <p:nvPr/>
        </p:nvPicPr>
        <p:blipFill>
          <a:blip r:embed="rId7">
            <a:alphaModFix amt="50000"/>
            <a:extLst>
              <a:ext uri="{28A0092B-C50C-407E-A947-70E740481C1C}">
                <a14:useLocalDpi xmlns:a14="http://schemas.microsoft.com/office/drawing/2010/main" val="0"/>
              </a:ext>
            </a:extLst>
          </a:blip>
          <a:srcRect/>
          <a:stretch>
            <a:fillRect/>
          </a:stretch>
        </p:blipFill>
        <p:spPr bwMode="auto">
          <a:xfrm>
            <a:off x="3829050" y="2005013"/>
            <a:ext cx="597694" cy="769144"/>
          </a:xfrm>
          <a:prstGeom prst="rect">
            <a:avLst/>
          </a:prstGeom>
          <a:noFill/>
          <a:ln>
            <a:noFill/>
          </a:ln>
          <a:extLst>
            <a:ext uri="{909E8E84-426E-40dd-AFC4-6F175D3DCCD1}">
              <a14:hiddenFill xmlns="" xmlns:a14="http://schemas.microsoft.com/office/drawing/2010/main">
                <a:solidFill>
                  <a:srgbClr val="FFFFFF">
                    <a:alpha val="50195"/>
                  </a:srgbClr>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4543" name="Picture 3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55294" y="2387204"/>
            <a:ext cx="98822" cy="1250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4544" name="Picture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55294" y="2387204"/>
            <a:ext cx="98822" cy="1250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4545" name="Rectangle 36"/>
          <p:cNvSpPr>
            <a:spLocks noChangeArrowheads="1"/>
          </p:cNvSpPr>
          <p:nvPr/>
        </p:nvSpPr>
        <p:spPr bwMode="auto">
          <a:xfrm>
            <a:off x="3664910" y="2825354"/>
            <a:ext cx="991460" cy="3831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53579" tIns="21431" rIns="53579" bIns="21431">
            <a:spAutoFit/>
          </a:bodyPr>
          <a:lstStyle/>
          <a:p>
            <a:pPr algn="ctr" defTabSz="770335">
              <a:lnSpc>
                <a:spcPct val="92000"/>
              </a:lnSpc>
              <a:spcBef>
                <a:spcPct val="0"/>
              </a:spcBef>
              <a:buClrTx/>
              <a:buSzTx/>
              <a:buNone/>
            </a:pPr>
            <a:r>
              <a:rPr lang="en-US" sz="1200" b="0">
                <a:solidFill>
                  <a:schemeClr val="tx1"/>
                </a:solidFill>
                <a:cs typeface="Arial" charset="0"/>
              </a:rPr>
              <a:t>Radionuclide</a:t>
            </a:r>
          </a:p>
          <a:p>
            <a:pPr algn="ctr" defTabSz="770335">
              <a:lnSpc>
                <a:spcPct val="92000"/>
              </a:lnSpc>
              <a:spcBef>
                <a:spcPct val="0"/>
              </a:spcBef>
              <a:buClrTx/>
              <a:buSzTx/>
              <a:buNone/>
            </a:pPr>
            <a:r>
              <a:rPr lang="en-US" sz="1200" b="0">
                <a:solidFill>
                  <a:schemeClr val="tx1"/>
                </a:solidFill>
                <a:cs typeface="Arial" charset="0"/>
              </a:rPr>
              <a:t>Emission</a:t>
            </a:r>
          </a:p>
        </p:txBody>
      </p:sp>
      <p:sp>
        <p:nvSpPr>
          <p:cNvPr id="64546" name="Rectangle 37"/>
          <p:cNvSpPr>
            <a:spLocks noChangeArrowheads="1"/>
          </p:cNvSpPr>
          <p:nvPr/>
        </p:nvSpPr>
        <p:spPr bwMode="auto">
          <a:xfrm>
            <a:off x="2996804" y="1640681"/>
            <a:ext cx="386953" cy="190500"/>
          </a:xfrm>
          <a:prstGeom prst="rect">
            <a:avLst/>
          </a:prstGeom>
          <a:noFill/>
          <a:ln w="2857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800"/>
          </a:p>
        </p:txBody>
      </p:sp>
      <p:sp>
        <p:nvSpPr>
          <p:cNvPr id="64547" name="AutoShape 38"/>
          <p:cNvSpPr>
            <a:spLocks noChangeArrowheads="1"/>
          </p:cNvSpPr>
          <p:nvPr/>
        </p:nvSpPr>
        <p:spPr bwMode="auto">
          <a:xfrm>
            <a:off x="2878932" y="1601391"/>
            <a:ext cx="1017985" cy="32147"/>
          </a:xfrm>
          <a:prstGeom prst="roundRect">
            <a:avLst>
              <a:gd name="adj" fmla="val 12468"/>
            </a:avLst>
          </a:prstGeom>
          <a:noFill/>
          <a:ln w="2857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800"/>
          </a:p>
        </p:txBody>
      </p:sp>
      <p:sp>
        <p:nvSpPr>
          <p:cNvPr id="64548" name="AutoShape 39"/>
          <p:cNvSpPr>
            <a:spLocks noChangeArrowheads="1"/>
          </p:cNvSpPr>
          <p:nvPr/>
        </p:nvSpPr>
        <p:spPr bwMode="auto">
          <a:xfrm>
            <a:off x="3377804" y="916781"/>
            <a:ext cx="782240" cy="348854"/>
          </a:xfrm>
          <a:prstGeom prst="roundRect">
            <a:avLst>
              <a:gd name="adj" fmla="val 12468"/>
            </a:avLst>
          </a:prstGeom>
          <a:noFill/>
          <a:ln w="2857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800"/>
          </a:p>
        </p:txBody>
      </p:sp>
      <p:sp>
        <p:nvSpPr>
          <p:cNvPr id="64549" name="Rectangle 40"/>
          <p:cNvSpPr>
            <a:spLocks noChangeArrowheads="1"/>
          </p:cNvSpPr>
          <p:nvPr/>
        </p:nvSpPr>
        <p:spPr bwMode="auto">
          <a:xfrm>
            <a:off x="4245769" y="916781"/>
            <a:ext cx="269081" cy="901304"/>
          </a:xfrm>
          <a:prstGeom prst="rect">
            <a:avLst/>
          </a:prstGeom>
          <a:noFill/>
          <a:ln w="2857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800"/>
          </a:p>
        </p:txBody>
      </p:sp>
      <p:sp>
        <p:nvSpPr>
          <p:cNvPr id="64550" name="AutoShape 41"/>
          <p:cNvSpPr>
            <a:spLocks noChangeArrowheads="1"/>
          </p:cNvSpPr>
          <p:nvPr/>
        </p:nvSpPr>
        <p:spPr bwMode="auto">
          <a:xfrm>
            <a:off x="3693319" y="1745456"/>
            <a:ext cx="585788" cy="72629"/>
          </a:xfrm>
          <a:prstGeom prst="roundRect">
            <a:avLst>
              <a:gd name="adj" fmla="val 12468"/>
            </a:avLst>
          </a:prstGeom>
          <a:noFill/>
          <a:ln w="2857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800"/>
          </a:p>
        </p:txBody>
      </p:sp>
      <p:sp>
        <p:nvSpPr>
          <p:cNvPr id="64551" name="Rectangle 42"/>
          <p:cNvSpPr>
            <a:spLocks noChangeArrowheads="1"/>
          </p:cNvSpPr>
          <p:nvPr/>
        </p:nvSpPr>
        <p:spPr bwMode="auto">
          <a:xfrm>
            <a:off x="4167187" y="1035844"/>
            <a:ext cx="71438" cy="72629"/>
          </a:xfrm>
          <a:prstGeom prst="rect">
            <a:avLst/>
          </a:prstGeom>
          <a:noFill/>
          <a:ln w="2857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800"/>
          </a:p>
        </p:txBody>
      </p:sp>
      <p:sp>
        <p:nvSpPr>
          <p:cNvPr id="64552" name="Rectangle 43"/>
          <p:cNvSpPr>
            <a:spLocks noChangeArrowheads="1"/>
          </p:cNvSpPr>
          <p:nvPr/>
        </p:nvSpPr>
        <p:spPr bwMode="auto">
          <a:xfrm>
            <a:off x="3434954" y="971550"/>
            <a:ext cx="621165" cy="213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miter lim="800000"/>
                <a:headEnd/>
                <a:tailEnd/>
              </a14:hiddenLine>
            </a:ext>
          </a:extLst>
        </p:spPr>
        <p:txBody>
          <a:bodyPr wrap="none" lIns="53579" tIns="21431" rIns="53579" bIns="21431">
            <a:spAutoFit/>
          </a:bodyPr>
          <a:lstStyle/>
          <a:p>
            <a:pPr defTabSz="770335">
              <a:lnSpc>
                <a:spcPct val="92000"/>
              </a:lnSpc>
              <a:spcBef>
                <a:spcPct val="0"/>
              </a:spcBef>
              <a:buClrTx/>
              <a:buSzTx/>
              <a:buNone/>
            </a:pPr>
            <a:r>
              <a:rPr lang="en-US" sz="1200" b="0">
                <a:solidFill>
                  <a:schemeClr val="tx1"/>
                </a:solidFill>
                <a:cs typeface="Arial" charset="0"/>
              </a:rPr>
              <a:t>SPECT</a:t>
            </a:r>
          </a:p>
        </p:txBody>
      </p:sp>
      <p:sp>
        <p:nvSpPr>
          <p:cNvPr id="64553" name="Rectangle 44"/>
          <p:cNvSpPr>
            <a:spLocks noChangeArrowheads="1"/>
          </p:cNvSpPr>
          <p:nvPr/>
        </p:nvSpPr>
        <p:spPr bwMode="auto">
          <a:xfrm>
            <a:off x="4210050" y="1753792"/>
            <a:ext cx="91679" cy="58340"/>
          </a:xfrm>
          <a:prstGeom prst="rect">
            <a:avLst/>
          </a:prstGeom>
          <a:solidFill>
            <a:schemeClr val="bg1"/>
          </a:solidFill>
          <a:ln>
            <a:noFill/>
          </a:ln>
          <a:extLst>
            <a:ext uri="{91240B29-F687-4f45-9708-019B960494DF}">
              <a14:hiddenLine xmlns="" xmlns:a14="http://schemas.microsoft.com/office/drawing/2010/main" w="28575">
                <a:solidFill>
                  <a:srgbClr val="000000"/>
                </a:solidFill>
                <a:miter lim="800000"/>
                <a:headEnd/>
                <a:tailEnd/>
              </a14:hiddenLine>
            </a:ext>
          </a:extLst>
        </p:spPr>
        <p:txBody>
          <a:bodyPr wrap="none" anchor="ctr"/>
          <a:lstStyle/>
          <a:p>
            <a:endParaRPr lang="en-US" sz="1800"/>
          </a:p>
        </p:txBody>
      </p:sp>
      <p:sp>
        <p:nvSpPr>
          <p:cNvPr id="64554" name="Rectangle 45"/>
          <p:cNvSpPr>
            <a:spLocks noChangeArrowheads="1"/>
          </p:cNvSpPr>
          <p:nvPr/>
        </p:nvSpPr>
        <p:spPr bwMode="auto">
          <a:xfrm>
            <a:off x="4252913" y="1631156"/>
            <a:ext cx="85725" cy="152400"/>
          </a:xfrm>
          <a:prstGeom prst="rect">
            <a:avLst/>
          </a:prstGeom>
          <a:solidFill>
            <a:schemeClr val="bg1"/>
          </a:solidFill>
          <a:ln>
            <a:noFill/>
          </a:ln>
          <a:extLst>
            <a:ext uri="{91240B29-F687-4f45-9708-019B960494DF}">
              <a14:hiddenLine xmlns="" xmlns:a14="http://schemas.microsoft.com/office/drawing/2010/main" w="28575">
                <a:solidFill>
                  <a:srgbClr val="000000"/>
                </a:solidFill>
                <a:miter lim="800000"/>
                <a:headEnd/>
                <a:tailEnd/>
              </a14:hiddenLine>
            </a:ext>
          </a:extLst>
        </p:spPr>
        <p:txBody>
          <a:bodyPr wrap="none" anchor="ctr"/>
          <a:lstStyle/>
          <a:p>
            <a:endParaRPr lang="en-US" sz="1800"/>
          </a:p>
        </p:txBody>
      </p:sp>
      <p:pic>
        <p:nvPicPr>
          <p:cNvPr id="64555" name="Picture 4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31582" y="664087"/>
            <a:ext cx="2759869" cy="36802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4556" name="Text Box 48"/>
          <p:cNvSpPr txBox="1">
            <a:spLocks noChangeArrowheads="1"/>
          </p:cNvSpPr>
          <p:nvPr/>
        </p:nvSpPr>
        <p:spPr bwMode="auto">
          <a:xfrm>
            <a:off x="4812042" y="4382409"/>
            <a:ext cx="3182282" cy="2622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lnSpc>
                <a:spcPct val="92000"/>
              </a:lnSpc>
              <a:spcBef>
                <a:spcPct val="0"/>
              </a:spcBef>
              <a:buClrTx/>
              <a:buSzTx/>
              <a:buFontTx/>
              <a:buNone/>
            </a:pPr>
            <a:r>
              <a:rPr lang="en-US" sz="1200" b="0">
                <a:solidFill>
                  <a:srgbClr val="000000"/>
                </a:solidFill>
                <a:cs typeface="Arial" charset="0"/>
              </a:rPr>
              <a:t>Equipment courtesy of GE Medical Systems</a:t>
            </a:r>
          </a:p>
        </p:txBody>
      </p:sp>
      <p:sp>
        <p:nvSpPr>
          <p:cNvPr id="489522" name="Rectangle 50"/>
          <p:cNvSpPr>
            <a:spLocks noGrp="1" noChangeArrowheads="1"/>
          </p:cNvSpPr>
          <p:nvPr>
            <p:ph type="title"/>
          </p:nvPr>
        </p:nvSpPr>
        <p:spPr>
          <a:xfrm>
            <a:off x="469900" y="161426"/>
            <a:ext cx="8089900" cy="467820"/>
          </a:xfrm>
        </p:spPr>
        <p:txBody>
          <a:bodyPr/>
          <a:lstStyle/>
          <a:p>
            <a:pPr eaLnBrk="1" hangingPunct="1">
              <a:defRPr/>
            </a:pPr>
            <a:r>
              <a:rPr lang="en-US" dirty="0">
                <a:latin typeface="Garamond" panose="02020404030301010803" pitchFamily="18" charset="0"/>
                <a:ea typeface="ＭＳ Ｐゴシック" charset="0"/>
                <a:cs typeface="ＭＳ Ｐゴシック" charset="0"/>
              </a:rPr>
              <a:t>UCSF SPECT/CT System (1995)</a:t>
            </a:r>
          </a:p>
        </p:txBody>
      </p:sp>
      <p:pic>
        <p:nvPicPr>
          <p:cNvPr id="64558" name="Picture 33"/>
          <p:cNvPicPr>
            <a:picLocks noChangeAspect="1" noChangeArrowheads="1"/>
          </p:cNvPicPr>
          <p:nvPr/>
        </p:nvPicPr>
        <p:blipFill>
          <a:blip r:embed="rId7">
            <a:alphaModFix amt="50000"/>
            <a:extLst>
              <a:ext uri="{28A0092B-C50C-407E-A947-70E740481C1C}">
                <a14:useLocalDpi xmlns:a14="http://schemas.microsoft.com/office/drawing/2010/main" val="0"/>
              </a:ext>
            </a:extLst>
          </a:blip>
          <a:srcRect/>
          <a:stretch>
            <a:fillRect/>
          </a:stretch>
        </p:blipFill>
        <p:spPr bwMode="auto">
          <a:xfrm>
            <a:off x="2805113" y="3612357"/>
            <a:ext cx="597694" cy="769144"/>
          </a:xfrm>
          <a:prstGeom prst="rect">
            <a:avLst/>
          </a:prstGeom>
          <a:noFill/>
          <a:ln>
            <a:noFill/>
          </a:ln>
          <a:extLst>
            <a:ext uri="{909E8E84-426E-40dd-AFC4-6F175D3DCCD1}">
              <a14:hiddenFill xmlns="" xmlns:a14="http://schemas.microsoft.com/office/drawing/2010/main">
                <a:solidFill>
                  <a:srgbClr val="FFFFFF">
                    <a:alpha val="50195"/>
                  </a:srgbClr>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4559" name="Picture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1357" y="3994548"/>
            <a:ext cx="98822" cy="1250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2073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3330" name="Rectangle 2"/>
          <p:cNvSpPr>
            <a:spLocks noGrp="1" noChangeArrowheads="1"/>
          </p:cNvSpPr>
          <p:nvPr>
            <p:ph type="title"/>
          </p:nvPr>
        </p:nvSpPr>
        <p:spPr>
          <a:xfrm>
            <a:off x="453585" y="119060"/>
            <a:ext cx="8089900" cy="467820"/>
          </a:xfrm>
        </p:spPr>
        <p:txBody>
          <a:bodyPr/>
          <a:lstStyle/>
          <a:p>
            <a:pPr eaLnBrk="1" hangingPunct="1">
              <a:defRPr/>
            </a:pPr>
            <a:r>
              <a:rPr lang="en-US" dirty="0">
                <a:latin typeface="Garamond" panose="02020404030301010803" pitchFamily="18" charset="0"/>
                <a:ea typeface="ＭＳ Ｐゴシック" charset="0"/>
                <a:cs typeface="ＭＳ Ｐゴシック" charset="0"/>
              </a:rPr>
              <a:t>Modern Commercial SPECT/CT Systems</a:t>
            </a:r>
          </a:p>
        </p:txBody>
      </p:sp>
      <p:sp>
        <p:nvSpPr>
          <p:cNvPr id="66562" name="Text Box 63"/>
          <p:cNvSpPr txBox="1">
            <a:spLocks noChangeArrowheads="1"/>
          </p:cNvSpPr>
          <p:nvPr/>
        </p:nvSpPr>
        <p:spPr bwMode="auto">
          <a:xfrm>
            <a:off x="614056" y="2533651"/>
            <a:ext cx="1950021" cy="2622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nSpc>
                <a:spcPct val="92000"/>
              </a:lnSpc>
              <a:spcBef>
                <a:spcPct val="0"/>
              </a:spcBef>
              <a:buClrTx/>
              <a:buSzTx/>
              <a:buFontTx/>
              <a:buNone/>
            </a:pPr>
            <a:r>
              <a:rPr lang="en-US" sz="1200" b="0" dirty="0">
                <a:solidFill>
                  <a:schemeClr val="tx1"/>
                </a:solidFill>
                <a:cs typeface="Arial" charset="0"/>
              </a:rPr>
              <a:t>GE Discovery NM/CT 670</a:t>
            </a:r>
          </a:p>
        </p:txBody>
      </p:sp>
      <p:pic>
        <p:nvPicPr>
          <p:cNvPr id="66565" name="Picture 68" descr="sm11935_NM_04_A"/>
          <p:cNvPicPr>
            <a:picLocks noChangeAspect="1" noChangeArrowheads="1"/>
          </p:cNvPicPr>
          <p:nvPr/>
        </p:nvPicPr>
        <p:blipFill>
          <a:blip r:embed="rId2">
            <a:extLst>
              <a:ext uri="{28A0092B-C50C-407E-A947-70E740481C1C}">
                <a14:useLocalDpi xmlns:a14="http://schemas.microsoft.com/office/drawing/2010/main" val="0"/>
              </a:ext>
            </a:extLst>
          </a:blip>
          <a:srcRect l="7256" t="10736" r="4837" b="15338"/>
          <a:stretch>
            <a:fillRect/>
          </a:stretch>
        </p:blipFill>
        <p:spPr bwMode="auto">
          <a:xfrm>
            <a:off x="2919107" y="590550"/>
            <a:ext cx="2758441" cy="182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6566" name="Text Box 69"/>
          <p:cNvSpPr txBox="1">
            <a:spLocks noChangeArrowheads="1"/>
          </p:cNvSpPr>
          <p:nvPr/>
        </p:nvSpPr>
        <p:spPr bwMode="auto">
          <a:xfrm>
            <a:off x="3482273" y="2533651"/>
            <a:ext cx="1335622" cy="2622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nSpc>
                <a:spcPct val="92000"/>
              </a:lnSpc>
              <a:spcBef>
                <a:spcPct val="0"/>
              </a:spcBef>
              <a:buClrTx/>
              <a:buSzTx/>
              <a:buFontTx/>
              <a:buNone/>
            </a:pPr>
            <a:r>
              <a:rPr lang="en-US" sz="1200" b="0">
                <a:solidFill>
                  <a:schemeClr val="tx1"/>
                </a:solidFill>
                <a:cs typeface="Arial" charset="0"/>
              </a:rPr>
              <a:t>Siemens Symbia</a:t>
            </a:r>
          </a:p>
        </p:txBody>
      </p:sp>
      <p:pic>
        <p:nvPicPr>
          <p:cNvPr id="66567" name="Picture 11" descr="D:\Documents and Settings\100009040\My Documents\3) Gamma Camera\1)Tandem\Training preparation\Photos\Tandem pour etienne8.jpg"/>
          <p:cNvPicPr>
            <a:picLocks noChangeAspect="1" noChangeArrowheads="1"/>
          </p:cNvPicPr>
          <p:nvPr/>
        </p:nvPicPr>
        <p:blipFill>
          <a:blip r:embed="rId3">
            <a:lum bright="6000"/>
            <a:extLst>
              <a:ext uri="{28A0092B-C50C-407E-A947-70E740481C1C}">
                <a14:useLocalDpi xmlns:a14="http://schemas.microsoft.com/office/drawing/2010/main" val="0"/>
              </a:ext>
            </a:extLst>
          </a:blip>
          <a:srcRect r="23"/>
          <a:stretch>
            <a:fillRect/>
          </a:stretch>
        </p:blipFill>
        <p:spPr bwMode="auto">
          <a:xfrm>
            <a:off x="556906" y="590550"/>
            <a:ext cx="2249170" cy="182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3906" name="Picture 2">
            <a:extLst>
              <a:ext uri="{FF2B5EF4-FFF2-40B4-BE49-F238E27FC236}">
                <a16:creationId xmlns:a16="http://schemas.microsoft.com/office/drawing/2014/main" id="{E0ED07DA-5CBF-8A4B-8E55-6620EBE3D5C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3298" r="5889" b="6915"/>
          <a:stretch/>
        </p:blipFill>
        <p:spPr bwMode="auto">
          <a:xfrm>
            <a:off x="5767388" y="590550"/>
            <a:ext cx="2919412" cy="18288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63">
            <a:extLst>
              <a:ext uri="{FF2B5EF4-FFF2-40B4-BE49-F238E27FC236}">
                <a16:creationId xmlns:a16="http://schemas.microsoft.com/office/drawing/2014/main" id="{08D4877D-28CA-364B-9733-BFD723DA92E2}"/>
              </a:ext>
            </a:extLst>
          </p:cNvPr>
          <p:cNvSpPr txBox="1">
            <a:spLocks noChangeArrowheads="1"/>
          </p:cNvSpPr>
          <p:nvPr/>
        </p:nvSpPr>
        <p:spPr bwMode="auto">
          <a:xfrm>
            <a:off x="6348107" y="2533650"/>
            <a:ext cx="2335448" cy="2622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nSpc>
                <a:spcPct val="92000"/>
              </a:lnSpc>
              <a:spcBef>
                <a:spcPct val="0"/>
              </a:spcBef>
              <a:buClrTx/>
              <a:buSzTx/>
              <a:buFontTx/>
              <a:buNone/>
            </a:pPr>
            <a:r>
              <a:rPr lang="en-US" sz="1200" b="0" dirty="0">
                <a:solidFill>
                  <a:schemeClr val="tx1"/>
                </a:solidFill>
                <a:cs typeface="Arial" charset="0"/>
              </a:rPr>
              <a:t>Spectrum Dynamics </a:t>
            </a:r>
            <a:r>
              <a:rPr lang="en-US" sz="1200" b="0" dirty="0" err="1">
                <a:solidFill>
                  <a:schemeClr val="tx1"/>
                </a:solidFill>
                <a:cs typeface="Arial" charset="0"/>
              </a:rPr>
              <a:t>Veriton</a:t>
            </a:r>
            <a:r>
              <a:rPr lang="en-US" sz="1200" b="0" dirty="0">
                <a:solidFill>
                  <a:schemeClr val="tx1"/>
                </a:solidFill>
                <a:cs typeface="Arial" charset="0"/>
              </a:rPr>
              <a:t>-CT</a:t>
            </a:r>
          </a:p>
        </p:txBody>
      </p:sp>
      <p:pic>
        <p:nvPicPr>
          <p:cNvPr id="4" name="Picture 3" descr="A picture containing appliance&#10;&#10;Description automatically generated">
            <a:extLst>
              <a:ext uri="{FF2B5EF4-FFF2-40B4-BE49-F238E27FC236}">
                <a16:creationId xmlns:a16="http://schemas.microsoft.com/office/drawing/2014/main" id="{9E552CE7-2C73-B543-A15E-AE8BACBE8BFD}"/>
              </a:ext>
            </a:extLst>
          </p:cNvPr>
          <p:cNvPicPr>
            <a:picLocks noChangeAspect="1"/>
          </p:cNvPicPr>
          <p:nvPr/>
        </p:nvPicPr>
        <p:blipFill rotWithShape="1">
          <a:blip r:embed="rId5"/>
          <a:srcRect l="12473" t="17407" r="12473" b="14444"/>
          <a:stretch/>
        </p:blipFill>
        <p:spPr>
          <a:xfrm>
            <a:off x="556906" y="2910203"/>
            <a:ext cx="3021496" cy="1828800"/>
          </a:xfrm>
          <a:prstGeom prst="rect">
            <a:avLst/>
          </a:prstGeom>
        </p:spPr>
      </p:pic>
      <p:sp>
        <p:nvSpPr>
          <p:cNvPr id="13" name="Text Box 63">
            <a:extLst>
              <a:ext uri="{FF2B5EF4-FFF2-40B4-BE49-F238E27FC236}">
                <a16:creationId xmlns:a16="http://schemas.microsoft.com/office/drawing/2014/main" id="{CBF47FA1-5417-0643-A44E-D3FD63DB0296}"/>
              </a:ext>
            </a:extLst>
          </p:cNvPr>
          <p:cNvSpPr txBox="1">
            <a:spLocks noChangeArrowheads="1"/>
          </p:cNvSpPr>
          <p:nvPr/>
        </p:nvSpPr>
        <p:spPr bwMode="auto">
          <a:xfrm>
            <a:off x="614055" y="4739003"/>
            <a:ext cx="1141659" cy="2622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nSpc>
                <a:spcPct val="92000"/>
              </a:lnSpc>
              <a:spcBef>
                <a:spcPct val="0"/>
              </a:spcBef>
              <a:buClrTx/>
              <a:buSzTx/>
              <a:buFontTx/>
              <a:buNone/>
            </a:pPr>
            <a:r>
              <a:rPr lang="en-US" sz="1200" b="0" dirty="0">
                <a:solidFill>
                  <a:schemeClr val="tx1"/>
                </a:solidFill>
                <a:cs typeface="Arial" charset="0"/>
              </a:rPr>
              <a:t>GE </a:t>
            </a:r>
            <a:r>
              <a:rPr lang="en-US" sz="1200" b="0" dirty="0" err="1">
                <a:solidFill>
                  <a:schemeClr val="tx1"/>
                </a:solidFill>
                <a:cs typeface="Arial" charset="0"/>
              </a:rPr>
              <a:t>StarGuide</a:t>
            </a:r>
            <a:endParaRPr lang="en-US" sz="1200" b="0" dirty="0">
              <a:solidFill>
                <a:schemeClr val="tx1"/>
              </a:solidFill>
              <a:cs typeface="Arial" charset="0"/>
            </a:endParaRPr>
          </a:p>
        </p:txBody>
      </p:sp>
    </p:spTree>
    <p:extLst>
      <p:ext uri="{BB962C8B-B14F-4D97-AF65-F5344CB8AC3E}">
        <p14:creationId xmlns:p14="http://schemas.microsoft.com/office/powerpoint/2010/main" val="83315122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Hawkeye Animation.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428750" y="388230"/>
            <a:ext cx="6172200" cy="4629150"/>
          </a:xfrm>
          <a:prstGeom prst="rect">
            <a:avLst/>
          </a:prstGeom>
        </p:spPr>
      </p:pic>
      <p:sp>
        <p:nvSpPr>
          <p:cNvPr id="2" name="Title 1"/>
          <p:cNvSpPr>
            <a:spLocks noGrp="1"/>
          </p:cNvSpPr>
          <p:nvPr>
            <p:ph type="title"/>
          </p:nvPr>
        </p:nvSpPr>
        <p:spPr>
          <a:xfrm>
            <a:off x="469900" y="55763"/>
            <a:ext cx="8089900" cy="360483"/>
          </a:xfrm>
        </p:spPr>
        <p:txBody>
          <a:bodyPr/>
          <a:lstStyle/>
          <a:p>
            <a:pPr eaLnBrk="1" hangingPunct="1">
              <a:defRPr/>
            </a:pPr>
            <a:r>
              <a:rPr lang="en-US" sz="2000" dirty="0">
                <a:latin typeface="Garamond" panose="02020404030301010803" pitchFamily="18" charset="0"/>
                <a:ea typeface="ＭＳ Ｐゴシック" charset="0"/>
                <a:cs typeface="ＭＳ Ｐゴシック" charset="0"/>
              </a:rPr>
              <a:t>SPECT-CT Movie</a:t>
            </a:r>
          </a:p>
        </p:txBody>
      </p:sp>
      <p:sp>
        <p:nvSpPr>
          <p:cNvPr id="67587" name="Content Placeholder 2"/>
          <p:cNvSpPr>
            <a:spLocks noGrp="1"/>
          </p:cNvSpPr>
          <p:nvPr>
            <p:ph idx="1"/>
          </p:nvPr>
        </p:nvSpPr>
        <p:spPr>
          <a:xfrm>
            <a:off x="1600200" y="4686300"/>
            <a:ext cx="6343650" cy="457200"/>
          </a:xfrm>
        </p:spPr>
        <p:txBody>
          <a:bodyPr/>
          <a:lstStyle/>
          <a:p>
            <a:pPr marL="0" indent="0" eaLnBrk="1" hangingPunct="1"/>
            <a:r>
              <a:rPr lang="en-US" sz="900">
                <a:solidFill>
                  <a:srgbClr val="FFFFFF"/>
                </a:solidFill>
                <a:latin typeface="Arial" charset="0"/>
                <a:ea typeface="ＭＳ Ｐゴシック" charset="0"/>
                <a:cs typeface="ＭＳ Ｐゴシック" charset="0"/>
              </a:rPr>
              <a:t>Movie courtesy of GE Healthcare</a:t>
            </a:r>
          </a:p>
          <a:p>
            <a:pPr marL="0" indent="0" eaLnBrk="1" hangingPunct="1"/>
            <a:r>
              <a:rPr lang="en-US" sz="900">
                <a:solidFill>
                  <a:srgbClr val="FFFFFF"/>
                </a:solidFill>
                <a:latin typeface="Arial" charset="0"/>
                <a:ea typeface="ＭＳ Ｐゴシック" charset="0"/>
                <a:cs typeface="ＭＳ Ｐゴシック" charset="0"/>
              </a:rPr>
              <a:t>Disclaimer: Claims embedded in this movie are the views of GE Healthcare.</a:t>
            </a:r>
          </a:p>
        </p:txBody>
      </p:sp>
    </p:spTree>
    <p:extLst>
      <p:ext uri="{BB962C8B-B14F-4D97-AF65-F5344CB8AC3E}">
        <p14:creationId xmlns:p14="http://schemas.microsoft.com/office/powerpoint/2010/main" val="12015795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830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3585" y="234670"/>
            <a:ext cx="8089900" cy="467820"/>
          </a:xfrm>
        </p:spPr>
        <p:txBody>
          <a:bodyPr/>
          <a:lstStyle/>
          <a:p>
            <a:pPr eaLnBrk="1" hangingPunct="1">
              <a:defRPr/>
            </a:pPr>
            <a:r>
              <a:rPr lang="en-US" dirty="0"/>
              <a:t>Correction of Radionuclide Data using CT</a:t>
            </a:r>
          </a:p>
        </p:txBody>
      </p:sp>
      <p:sp>
        <p:nvSpPr>
          <p:cNvPr id="74755" name="Text Box 3"/>
          <p:cNvSpPr txBox="1">
            <a:spLocks noChangeArrowheads="1"/>
          </p:cNvSpPr>
          <p:nvPr/>
        </p:nvSpPr>
        <p:spPr bwMode="auto">
          <a:xfrm>
            <a:off x="1501379" y="2425304"/>
            <a:ext cx="1212056" cy="283476"/>
          </a:xfrm>
          <a:prstGeom prst="rect">
            <a:avLst/>
          </a:prstGeom>
          <a:solidFill>
            <a:srgbClr val="3366FF"/>
          </a:solidFill>
          <a:ln>
            <a:noFill/>
          </a:ln>
          <a:effectLst/>
          <a:extLst>
            <a:ext uri="{91240B29-F687-4f45-9708-019B960494DF}">
              <a14:hiddenLine xmlns="" xmlns:a14="http://schemas.microsoft.com/office/drawing/2010/main" w="9525">
                <a:solidFill>
                  <a:schemeClr val="hlink"/>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nSpc>
                <a:spcPct val="92000"/>
              </a:lnSpc>
              <a:buFont typeface="Wingdings" charset="0"/>
              <a:buNone/>
              <a:defRPr/>
            </a:pPr>
            <a:r>
              <a:rPr lang="en-US" sz="1350" b="0">
                <a:solidFill>
                  <a:schemeClr val="tx1"/>
                </a:solidFill>
              </a:rPr>
              <a:t>CT Image</a:t>
            </a:r>
          </a:p>
        </p:txBody>
      </p:sp>
      <p:sp>
        <p:nvSpPr>
          <p:cNvPr id="74756" name="Text Box 4"/>
          <p:cNvSpPr txBox="1">
            <a:spLocks noChangeArrowheads="1"/>
          </p:cNvSpPr>
          <p:nvPr/>
        </p:nvSpPr>
        <p:spPr bwMode="auto">
          <a:xfrm>
            <a:off x="3402807" y="1288257"/>
            <a:ext cx="1473994" cy="573881"/>
          </a:xfrm>
          <a:prstGeom prst="rect">
            <a:avLst/>
          </a:prstGeom>
          <a:solidFill>
            <a:srgbClr val="FF0000"/>
          </a:solidFill>
          <a:ln>
            <a:noFill/>
          </a:ln>
          <a:effectLst/>
          <a:extLs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lnSpc>
                <a:spcPct val="92000"/>
              </a:lnSpc>
              <a:buFont typeface="Wingdings" charset="0"/>
              <a:buNone/>
              <a:defRPr/>
            </a:pPr>
            <a:r>
              <a:rPr lang="en-US" sz="1350" b="0">
                <a:solidFill>
                  <a:schemeClr val="tx1"/>
                </a:solidFill>
              </a:rPr>
              <a:t>Attenuation Coefficients</a:t>
            </a:r>
          </a:p>
        </p:txBody>
      </p:sp>
      <p:sp>
        <p:nvSpPr>
          <p:cNvPr id="74757" name="Text Box 5"/>
          <p:cNvSpPr txBox="1">
            <a:spLocks noChangeArrowheads="1"/>
          </p:cNvSpPr>
          <p:nvPr/>
        </p:nvSpPr>
        <p:spPr bwMode="auto">
          <a:xfrm>
            <a:off x="3400425" y="2312194"/>
            <a:ext cx="1473994" cy="573881"/>
          </a:xfrm>
          <a:prstGeom prst="rect">
            <a:avLst/>
          </a:prstGeom>
          <a:solidFill>
            <a:srgbClr val="FF0000"/>
          </a:solidFill>
          <a:ln>
            <a:noFill/>
          </a:ln>
          <a:effectLst/>
          <a:extLs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lnSpc>
                <a:spcPct val="92000"/>
              </a:lnSpc>
              <a:buFont typeface="Wingdings" charset="0"/>
              <a:buNone/>
              <a:defRPr/>
            </a:pPr>
            <a:r>
              <a:rPr lang="en-US" sz="1350" b="0">
                <a:solidFill>
                  <a:schemeClr val="tx1"/>
                </a:solidFill>
              </a:rPr>
              <a:t>Object Geometry</a:t>
            </a:r>
          </a:p>
        </p:txBody>
      </p:sp>
      <p:sp>
        <p:nvSpPr>
          <p:cNvPr id="74758" name="Text Box 6"/>
          <p:cNvSpPr txBox="1">
            <a:spLocks noChangeArrowheads="1"/>
          </p:cNvSpPr>
          <p:nvPr/>
        </p:nvSpPr>
        <p:spPr bwMode="auto">
          <a:xfrm>
            <a:off x="3405188" y="3336132"/>
            <a:ext cx="1473994" cy="573881"/>
          </a:xfrm>
          <a:prstGeom prst="rect">
            <a:avLst/>
          </a:prstGeom>
          <a:solidFill>
            <a:srgbClr val="FF0000"/>
          </a:solidFill>
          <a:ln>
            <a:noFill/>
          </a:ln>
          <a:effectLst/>
          <a:extLs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lnSpc>
                <a:spcPct val="92000"/>
              </a:lnSpc>
              <a:buFont typeface="Wingdings" charset="0"/>
              <a:buNone/>
              <a:defRPr/>
            </a:pPr>
            <a:r>
              <a:rPr lang="en-US" sz="1350" b="0">
                <a:solidFill>
                  <a:schemeClr val="tx1"/>
                </a:solidFill>
              </a:rPr>
              <a:t>Scatter Coefficients</a:t>
            </a:r>
          </a:p>
        </p:txBody>
      </p:sp>
      <p:sp>
        <p:nvSpPr>
          <p:cNvPr id="74759" name="Text Box 7"/>
          <p:cNvSpPr txBox="1">
            <a:spLocks noChangeArrowheads="1"/>
          </p:cNvSpPr>
          <p:nvPr/>
        </p:nvSpPr>
        <p:spPr bwMode="auto">
          <a:xfrm>
            <a:off x="5574507" y="2226469"/>
            <a:ext cx="2175272" cy="665760"/>
          </a:xfrm>
          <a:prstGeom prst="rect">
            <a:avLst/>
          </a:prstGeom>
          <a:solidFill>
            <a:srgbClr val="3366FF"/>
          </a:solidFill>
          <a:ln>
            <a:noFill/>
          </a:ln>
          <a:effectLst/>
          <a:extLst>
            <a:ext uri="{91240B29-F687-4f45-9708-019B960494DF}">
              <a14:hiddenLine xmlns="" xmlns:a14="http://schemas.microsoft.com/office/drawing/2010/main" w="9525">
                <a:solidFill>
                  <a:schemeClr val="hlink"/>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nSpc>
                <a:spcPct val="92000"/>
              </a:lnSpc>
              <a:buFont typeface="Wingdings" charset="0"/>
              <a:buNone/>
              <a:defRPr/>
            </a:pPr>
            <a:r>
              <a:rPr lang="en-US" sz="1350" b="0">
                <a:solidFill>
                  <a:schemeClr val="tx1"/>
                </a:solidFill>
              </a:rPr>
              <a:t>Correct Radionuclide Data for Physical Perturbations</a:t>
            </a:r>
          </a:p>
        </p:txBody>
      </p:sp>
      <p:sp>
        <p:nvSpPr>
          <p:cNvPr id="74760" name="Line 8"/>
          <p:cNvSpPr>
            <a:spLocks noChangeShapeType="1"/>
          </p:cNvSpPr>
          <p:nvPr/>
        </p:nvSpPr>
        <p:spPr bwMode="auto">
          <a:xfrm flipV="1">
            <a:off x="2724150" y="1552575"/>
            <a:ext cx="597694" cy="1034654"/>
          </a:xfrm>
          <a:prstGeom prst="line">
            <a:avLst/>
          </a:prstGeom>
          <a:noFill/>
          <a:ln w="2857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Wingdings" charset="0"/>
              <a:buNone/>
              <a:defRPr/>
            </a:pPr>
            <a:endParaRPr lang="en-US" sz="1350" b="0">
              <a:solidFill>
                <a:schemeClr val="tx1"/>
              </a:solidFill>
            </a:endParaRPr>
          </a:p>
        </p:txBody>
      </p:sp>
      <p:sp>
        <p:nvSpPr>
          <p:cNvPr id="74761" name="Line 9"/>
          <p:cNvSpPr>
            <a:spLocks noChangeShapeType="1"/>
          </p:cNvSpPr>
          <p:nvPr/>
        </p:nvSpPr>
        <p:spPr bwMode="auto">
          <a:xfrm>
            <a:off x="4898232" y="1552575"/>
            <a:ext cx="597694" cy="1034654"/>
          </a:xfrm>
          <a:prstGeom prst="line">
            <a:avLst/>
          </a:prstGeom>
          <a:noFill/>
          <a:ln w="2857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Wingdings" charset="0"/>
              <a:buNone/>
              <a:defRPr/>
            </a:pPr>
            <a:endParaRPr lang="en-US" sz="1350" b="0">
              <a:solidFill>
                <a:schemeClr val="tx1"/>
              </a:solidFill>
            </a:endParaRPr>
          </a:p>
        </p:txBody>
      </p:sp>
      <p:sp>
        <p:nvSpPr>
          <p:cNvPr id="74762" name="Line 10"/>
          <p:cNvSpPr>
            <a:spLocks noChangeShapeType="1"/>
          </p:cNvSpPr>
          <p:nvPr/>
        </p:nvSpPr>
        <p:spPr bwMode="auto">
          <a:xfrm>
            <a:off x="2733675" y="2590800"/>
            <a:ext cx="597694" cy="1034654"/>
          </a:xfrm>
          <a:prstGeom prst="line">
            <a:avLst/>
          </a:prstGeom>
          <a:noFill/>
          <a:ln w="2857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Wingdings" charset="0"/>
              <a:buNone/>
              <a:defRPr/>
            </a:pPr>
            <a:endParaRPr lang="en-US" sz="1350" b="0">
              <a:solidFill>
                <a:schemeClr val="tx1"/>
              </a:solidFill>
            </a:endParaRPr>
          </a:p>
        </p:txBody>
      </p:sp>
      <p:sp>
        <p:nvSpPr>
          <p:cNvPr id="74763" name="Line 11"/>
          <p:cNvSpPr>
            <a:spLocks noChangeShapeType="1"/>
          </p:cNvSpPr>
          <p:nvPr/>
        </p:nvSpPr>
        <p:spPr bwMode="auto">
          <a:xfrm flipV="1">
            <a:off x="4907757" y="2590800"/>
            <a:ext cx="597694" cy="1034654"/>
          </a:xfrm>
          <a:prstGeom prst="line">
            <a:avLst/>
          </a:prstGeom>
          <a:noFill/>
          <a:ln w="2857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Wingdings" charset="0"/>
              <a:buNone/>
              <a:defRPr/>
            </a:pPr>
            <a:endParaRPr lang="en-US" sz="1350" b="0">
              <a:solidFill>
                <a:schemeClr val="tx1"/>
              </a:solidFill>
            </a:endParaRPr>
          </a:p>
        </p:txBody>
      </p:sp>
      <p:sp>
        <p:nvSpPr>
          <p:cNvPr id="74764" name="Line 12"/>
          <p:cNvSpPr>
            <a:spLocks noChangeShapeType="1"/>
          </p:cNvSpPr>
          <p:nvPr/>
        </p:nvSpPr>
        <p:spPr bwMode="auto">
          <a:xfrm>
            <a:off x="2733675" y="2587229"/>
            <a:ext cx="588169" cy="0"/>
          </a:xfrm>
          <a:prstGeom prst="line">
            <a:avLst/>
          </a:prstGeom>
          <a:noFill/>
          <a:ln w="2857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Wingdings" charset="0"/>
              <a:buNone/>
              <a:defRPr/>
            </a:pPr>
            <a:endParaRPr lang="en-US" sz="1350" b="0">
              <a:solidFill>
                <a:schemeClr val="tx1"/>
              </a:solidFill>
            </a:endParaRPr>
          </a:p>
        </p:txBody>
      </p:sp>
      <p:sp>
        <p:nvSpPr>
          <p:cNvPr id="74765" name="Line 13"/>
          <p:cNvSpPr>
            <a:spLocks noChangeShapeType="1"/>
          </p:cNvSpPr>
          <p:nvPr/>
        </p:nvSpPr>
        <p:spPr bwMode="auto">
          <a:xfrm>
            <a:off x="4907757" y="2587229"/>
            <a:ext cx="588169" cy="0"/>
          </a:xfrm>
          <a:prstGeom prst="line">
            <a:avLst/>
          </a:prstGeom>
          <a:noFill/>
          <a:ln w="2857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Wingdings" charset="0"/>
              <a:buNone/>
              <a:defRPr/>
            </a:pPr>
            <a:endParaRPr lang="en-US" sz="1350" b="0">
              <a:solidFill>
                <a:schemeClr val="tx1"/>
              </a:solidFill>
            </a:endParaRPr>
          </a:p>
        </p:txBody>
      </p:sp>
      <p:sp>
        <p:nvSpPr>
          <p:cNvPr id="74766" name="Text Box 14"/>
          <p:cNvSpPr txBox="1">
            <a:spLocks noChangeArrowheads="1"/>
          </p:cNvSpPr>
          <p:nvPr/>
        </p:nvSpPr>
        <p:spPr bwMode="auto">
          <a:xfrm>
            <a:off x="1485900" y="4366022"/>
            <a:ext cx="6343650" cy="2834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nSpc>
                <a:spcPct val="92000"/>
              </a:lnSpc>
              <a:buFont typeface="Wingdings" charset="0"/>
              <a:buNone/>
              <a:defRPr/>
            </a:pPr>
            <a:r>
              <a:rPr lang="en-US" sz="1350" dirty="0">
                <a:solidFill>
                  <a:schemeClr val="tx1"/>
                </a:solidFill>
              </a:rPr>
              <a:t>Improve Image Quality and Quantitative Accuracy of Radionuclide Data</a:t>
            </a:r>
          </a:p>
        </p:txBody>
      </p:sp>
    </p:spTree>
    <p:extLst>
      <p:ext uri="{BB962C8B-B14F-4D97-AF65-F5344CB8AC3E}">
        <p14:creationId xmlns:p14="http://schemas.microsoft.com/office/powerpoint/2010/main" val="317252400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828" name="Rectangle 4"/>
          <p:cNvSpPr>
            <a:spLocks noGrp="1" noChangeArrowheads="1"/>
          </p:cNvSpPr>
          <p:nvPr>
            <p:ph type="title"/>
          </p:nvPr>
        </p:nvSpPr>
        <p:spPr>
          <a:xfrm>
            <a:off x="453585" y="104340"/>
            <a:ext cx="8089900" cy="414152"/>
          </a:xfrm>
        </p:spPr>
        <p:txBody>
          <a:bodyPr/>
          <a:lstStyle/>
          <a:p>
            <a:pPr eaLnBrk="1" hangingPunct="1">
              <a:defRPr/>
            </a:pPr>
            <a:r>
              <a:rPr lang="en-US" sz="2400" dirty="0"/>
              <a:t>Combined SPECT/CT and PET/CT/MRI Developments</a:t>
            </a:r>
          </a:p>
        </p:txBody>
      </p:sp>
      <p:pic>
        <p:nvPicPr>
          <p:cNvPr id="7178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0385" y="542926"/>
            <a:ext cx="6787753" cy="38504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717830" name="Rectangle 6"/>
          <p:cNvSpPr>
            <a:spLocks noChangeArrowheads="1"/>
          </p:cNvSpPr>
          <p:nvPr/>
        </p:nvSpPr>
        <p:spPr bwMode="auto">
          <a:xfrm>
            <a:off x="1143000" y="4461272"/>
            <a:ext cx="6858000" cy="5060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tIns="34529" rIns="69056" bIns="34529">
            <a:spAutoFit/>
          </a:bodyPr>
          <a:lstStyle/>
          <a:p>
            <a:pPr>
              <a:buFont typeface="Wingdings" charset="0"/>
              <a:buNone/>
              <a:defRPr/>
            </a:pPr>
            <a:r>
              <a:rPr lang="en-US" sz="1050">
                <a:solidFill>
                  <a:srgbClr val="000066"/>
                </a:solidFill>
              </a:rPr>
              <a:t>The first multimodality prototypes developed in the mid 1990s: (a) a SPECT</a:t>
            </a:r>
            <a:r>
              <a:rPr lang="en-US" sz="1050" i="1">
                <a:solidFill>
                  <a:srgbClr val="000066"/>
                </a:solidFill>
              </a:rPr>
              <a:t>/</a:t>
            </a:r>
            <a:r>
              <a:rPr lang="en-US" sz="1050">
                <a:solidFill>
                  <a:srgbClr val="000066"/>
                </a:solidFill>
              </a:rPr>
              <a:t>CT scanner at UCSF, (b) a PET</a:t>
            </a:r>
            <a:r>
              <a:rPr lang="en-US" sz="1050" i="1">
                <a:solidFill>
                  <a:srgbClr val="000066"/>
                </a:solidFill>
              </a:rPr>
              <a:t>/</a:t>
            </a:r>
            <a:r>
              <a:rPr lang="en-US" sz="1050">
                <a:solidFill>
                  <a:srgbClr val="000066"/>
                </a:solidFill>
              </a:rPr>
              <a:t>CT scanner evaluated clinically at the University of Pittsburgh and (c) an MR</a:t>
            </a:r>
            <a:r>
              <a:rPr lang="en-US" sz="1050" i="1">
                <a:solidFill>
                  <a:srgbClr val="000066"/>
                </a:solidFill>
              </a:rPr>
              <a:t>/</a:t>
            </a:r>
            <a:r>
              <a:rPr lang="en-US" sz="1050">
                <a:solidFill>
                  <a:srgbClr val="000066"/>
                </a:solidFill>
              </a:rPr>
              <a:t>PET scanner for small animals at UC, Davis.</a:t>
            </a:r>
          </a:p>
        </p:txBody>
      </p:sp>
      <p:sp>
        <p:nvSpPr>
          <p:cNvPr id="717831" name="Text Box 7"/>
          <p:cNvSpPr txBox="1">
            <a:spLocks noChangeArrowheads="1"/>
          </p:cNvSpPr>
          <p:nvPr/>
        </p:nvSpPr>
        <p:spPr bwMode="auto">
          <a:xfrm>
            <a:off x="5372100" y="5010151"/>
            <a:ext cx="2628900"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spcBef>
                <a:spcPct val="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1pPr>
            <a:lvl2pPr>
              <a:spcBef>
                <a:spcPct val="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a:spcBef>
                <a:spcPct val="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a:spcBef>
                <a:spcPct val="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a:spcBef>
                <a:spcPct val="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a:lnSpc>
                <a:spcPct val="97000"/>
              </a:lnSpc>
              <a:buClr>
                <a:srgbClr val="000000"/>
              </a:buClr>
              <a:buSzPct val="45000"/>
              <a:buFont typeface="StarSymbol" charset="0"/>
              <a:buNone/>
              <a:defRPr/>
            </a:pPr>
            <a:r>
              <a:rPr lang="en-GB" sz="825" b="0" dirty="0">
                <a:latin typeface="+mj-lt"/>
              </a:rPr>
              <a:t>Townsend DW. </a:t>
            </a:r>
            <a:r>
              <a:rPr lang="en-GB" sz="825" b="0" i="1" dirty="0" err="1">
                <a:latin typeface="+mj-lt"/>
              </a:rPr>
              <a:t>Phys</a:t>
            </a:r>
            <a:r>
              <a:rPr lang="en-GB" sz="825" b="0" i="1" dirty="0">
                <a:latin typeface="+mj-lt"/>
              </a:rPr>
              <a:t> Med Biol</a:t>
            </a:r>
            <a:r>
              <a:rPr lang="en-GB" sz="825" b="0" dirty="0">
                <a:latin typeface="+mj-lt"/>
              </a:rPr>
              <a:t>. 2008;53:R1-R39</a:t>
            </a:r>
          </a:p>
        </p:txBody>
      </p:sp>
    </p:spTree>
    <p:extLst>
      <p:ext uri="{BB962C8B-B14F-4D97-AF65-F5344CB8AC3E}">
        <p14:creationId xmlns:p14="http://schemas.microsoft.com/office/powerpoint/2010/main" val="151863069"/>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9419" y="140039"/>
            <a:ext cx="8089900" cy="360483"/>
          </a:xfrm>
        </p:spPr>
        <p:txBody>
          <a:bodyPr/>
          <a:lstStyle/>
          <a:p>
            <a:pPr eaLnBrk="1" hangingPunct="1">
              <a:defRPr/>
            </a:pPr>
            <a:r>
              <a:rPr lang="en-US" sz="2000" dirty="0"/>
              <a:t>CT-based Attenuation Correction</a:t>
            </a:r>
          </a:p>
        </p:txBody>
      </p:sp>
      <p:sp>
        <p:nvSpPr>
          <p:cNvPr id="40962" name="Content Placeholder 2"/>
          <p:cNvSpPr>
            <a:spLocks noGrp="1"/>
          </p:cNvSpPr>
          <p:nvPr>
            <p:ph idx="1"/>
          </p:nvPr>
        </p:nvSpPr>
        <p:spPr>
          <a:xfrm>
            <a:off x="1428750" y="514350"/>
            <a:ext cx="6343650" cy="285750"/>
          </a:xfrm>
        </p:spPr>
        <p:txBody>
          <a:bodyPr/>
          <a:lstStyle/>
          <a:p>
            <a:pPr marL="0" indent="0" eaLnBrk="1" hangingPunct="1">
              <a:buNone/>
            </a:pPr>
            <a:r>
              <a:rPr lang="en-US" sz="1600" dirty="0">
                <a:latin typeface="Arial" charset="0"/>
                <a:ea typeface="ＭＳ Ｐゴシック" charset="0"/>
                <a:cs typeface="ＭＳ Ｐゴシック" charset="0"/>
              </a:rPr>
              <a:t>X-ray CT offers rapid attenuation map generation capability.</a:t>
            </a:r>
          </a:p>
        </p:txBody>
      </p:sp>
      <p:pic>
        <p:nvPicPr>
          <p:cNvPr id="40963" name="Picture 3" descr="Figure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970603"/>
            <a:ext cx="6858000" cy="19847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 Box 6"/>
          <p:cNvSpPr txBox="1">
            <a:spLocks noChangeArrowheads="1"/>
          </p:cNvSpPr>
          <p:nvPr/>
        </p:nvSpPr>
        <p:spPr bwMode="auto">
          <a:xfrm>
            <a:off x="1208485" y="3012526"/>
            <a:ext cx="3077765"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dirty="0">
                <a:solidFill>
                  <a:schemeClr val="tx1"/>
                </a:solidFill>
                <a:latin typeface="+mj-lt"/>
              </a:rPr>
              <a:t>Townsend DW, et al. </a:t>
            </a:r>
            <a:r>
              <a:rPr lang="en-GB" sz="825" i="1" dirty="0">
                <a:solidFill>
                  <a:schemeClr val="tx1"/>
                </a:solidFill>
                <a:latin typeface="+mj-lt"/>
              </a:rPr>
              <a:t>J </a:t>
            </a:r>
            <a:r>
              <a:rPr lang="en-GB" sz="825" i="1" dirty="0" err="1">
                <a:solidFill>
                  <a:schemeClr val="tx1"/>
                </a:solidFill>
                <a:latin typeface="+mj-lt"/>
              </a:rPr>
              <a:t>Nucl</a:t>
            </a:r>
            <a:r>
              <a:rPr lang="en-GB" sz="825" i="1" dirty="0">
                <a:solidFill>
                  <a:schemeClr val="tx1"/>
                </a:solidFill>
                <a:latin typeface="+mj-lt"/>
              </a:rPr>
              <a:t> Med</a:t>
            </a:r>
            <a:r>
              <a:rPr lang="en-GB" sz="825" dirty="0">
                <a:solidFill>
                  <a:schemeClr val="tx1"/>
                </a:solidFill>
                <a:latin typeface="+mj-lt"/>
              </a:rPr>
              <a:t>. 2004;45:4S-14S.</a:t>
            </a:r>
          </a:p>
        </p:txBody>
      </p:sp>
      <p:grpSp>
        <p:nvGrpSpPr>
          <p:cNvPr id="30" name="Group 29"/>
          <p:cNvGrpSpPr>
            <a:grpSpLocks/>
          </p:cNvGrpSpPr>
          <p:nvPr/>
        </p:nvGrpSpPr>
        <p:grpSpPr bwMode="auto">
          <a:xfrm>
            <a:off x="3943350" y="3292365"/>
            <a:ext cx="3371850" cy="1371600"/>
            <a:chOff x="3733800" y="4572000"/>
            <a:chExt cx="4495800" cy="1828800"/>
          </a:xfrm>
        </p:grpSpPr>
        <p:sp>
          <p:nvSpPr>
            <p:cNvPr id="7" name="Rectangle 6"/>
            <p:cNvSpPr/>
            <p:nvPr/>
          </p:nvSpPr>
          <p:spPr bwMode="auto">
            <a:xfrm>
              <a:off x="3733800" y="5029200"/>
              <a:ext cx="654050" cy="228600"/>
            </a:xfrm>
            <a:prstGeom prst="rect">
              <a:avLst/>
            </a:prstGeom>
            <a:solidFill>
              <a:srgbClr val="3366FF"/>
            </a:solidFill>
            <a:ln w="9525" cap="flat" cmpd="sng" algn="ctr">
              <a:noFill/>
              <a:prstDash val="solid"/>
              <a:round/>
              <a:headEnd type="none" w="med" len="med"/>
              <a:tailEnd type="none" w="med" len="med"/>
            </a:ln>
            <a:effectLst/>
          </p:spPr>
          <p:txBody>
            <a:bodyPr lIns="0" tIns="0" rIns="0" bIns="0"/>
            <a:lstStyle/>
            <a:p>
              <a:pPr algn="ctr">
                <a:buFont typeface="Wingdings" charset="0"/>
                <a:buNone/>
                <a:defRPr/>
              </a:pPr>
              <a:r>
                <a:rPr lang="en-US" sz="600" dirty="0">
                  <a:solidFill>
                    <a:schemeClr val="accent3"/>
                  </a:solidFill>
                  <a:effectLst>
                    <a:outerShdw blurRad="38100" dist="38100" dir="2700000" algn="tl">
                      <a:srgbClr val="000000">
                        <a:alpha val="43137"/>
                      </a:srgbClr>
                    </a:outerShdw>
                  </a:effectLst>
                </a:rPr>
                <a:t>transmission</a:t>
              </a:r>
            </a:p>
          </p:txBody>
        </p:sp>
        <p:sp>
          <p:nvSpPr>
            <p:cNvPr id="8" name="Rectangle 7"/>
            <p:cNvSpPr/>
            <p:nvPr/>
          </p:nvSpPr>
          <p:spPr bwMode="auto">
            <a:xfrm>
              <a:off x="4441825" y="5029200"/>
              <a:ext cx="511175" cy="228600"/>
            </a:xfrm>
            <a:prstGeom prst="rect">
              <a:avLst/>
            </a:prstGeom>
            <a:solidFill>
              <a:srgbClr val="FF0000"/>
            </a:solidFill>
            <a:ln w="9525" cap="flat" cmpd="sng" algn="ctr">
              <a:noFill/>
              <a:prstDash val="solid"/>
              <a:round/>
              <a:headEnd type="none" w="med" len="med"/>
              <a:tailEnd type="none" w="med" len="med"/>
            </a:ln>
            <a:effectLst/>
          </p:spPr>
          <p:txBody>
            <a:bodyPr lIns="0" tIns="0" rIns="0" bIns="0"/>
            <a:lstStyle/>
            <a:p>
              <a:pPr algn="ctr">
                <a:buFont typeface="Wingdings" charset="0"/>
                <a:buNone/>
                <a:defRPr/>
              </a:pPr>
              <a:r>
                <a:rPr lang="en-US" sz="600" dirty="0">
                  <a:solidFill>
                    <a:srgbClr val="FFFFFF"/>
                  </a:solidFill>
                  <a:effectLst>
                    <a:outerShdw blurRad="38100" dist="38100" dir="2700000" algn="tl">
                      <a:srgbClr val="000000">
                        <a:alpha val="43137"/>
                      </a:srgbClr>
                    </a:outerShdw>
                  </a:effectLst>
                </a:rPr>
                <a:t>emission</a:t>
              </a:r>
            </a:p>
          </p:txBody>
        </p:sp>
        <p:grpSp>
          <p:nvGrpSpPr>
            <p:cNvPr id="40970" name="Group 8"/>
            <p:cNvGrpSpPr>
              <a:grpSpLocks/>
            </p:cNvGrpSpPr>
            <p:nvPr/>
          </p:nvGrpSpPr>
          <p:grpSpPr bwMode="auto">
            <a:xfrm>
              <a:off x="6477000" y="5181600"/>
              <a:ext cx="406400" cy="45720"/>
              <a:chOff x="2537014" y="3733800"/>
              <a:chExt cx="406400" cy="45720"/>
            </a:xfrm>
          </p:grpSpPr>
          <p:sp>
            <p:nvSpPr>
              <p:cNvPr id="10" name="Oval 9"/>
              <p:cNvSpPr/>
              <p:nvPr/>
            </p:nvSpPr>
            <p:spPr bwMode="auto">
              <a:xfrm>
                <a:off x="2537014" y="3733800"/>
                <a:ext cx="46038" cy="46038"/>
              </a:xfrm>
              <a:prstGeom prst="ellipse">
                <a:avLst/>
              </a:prstGeom>
              <a:solidFill>
                <a:schemeClr val="tx1"/>
              </a:solidFill>
              <a:ln w="9525" cap="flat" cmpd="sng" algn="ctr">
                <a:noFill/>
                <a:prstDash val="solid"/>
                <a:round/>
                <a:headEnd type="none" w="med" len="med"/>
                <a:tailEnd type="none" w="med" len="med"/>
              </a:ln>
              <a:effectLst/>
            </p:spPr>
            <p:txBody>
              <a:bodyPr tIns="34529" rIns="69056" bIns="34529"/>
              <a:lstStyle/>
              <a:p>
                <a:pPr marL="428625" indent="-428625">
                  <a:buFont typeface="Wingdings" charset="2"/>
                  <a:buChar char="u"/>
                  <a:defRPr/>
                </a:pPr>
                <a:endParaRPr lang="en-US" sz="1800">
                  <a:effectLst>
                    <a:outerShdw blurRad="38100" dist="38100" dir="2700000" algn="tl">
                      <a:srgbClr val="000000">
                        <a:alpha val="43137"/>
                      </a:srgbClr>
                    </a:outerShdw>
                  </a:effectLst>
                </a:endParaRPr>
              </a:p>
            </p:txBody>
          </p:sp>
          <p:sp>
            <p:nvSpPr>
              <p:cNvPr id="11" name="Oval 10"/>
              <p:cNvSpPr/>
              <p:nvPr/>
            </p:nvSpPr>
            <p:spPr bwMode="auto">
              <a:xfrm>
                <a:off x="2719577" y="3733800"/>
                <a:ext cx="46037" cy="46038"/>
              </a:xfrm>
              <a:prstGeom prst="ellipse">
                <a:avLst/>
              </a:prstGeom>
              <a:solidFill>
                <a:schemeClr val="tx1"/>
              </a:solidFill>
              <a:ln w="9525" cap="flat" cmpd="sng" algn="ctr">
                <a:noFill/>
                <a:prstDash val="solid"/>
                <a:round/>
                <a:headEnd type="none" w="med" len="med"/>
                <a:tailEnd type="none" w="med" len="med"/>
              </a:ln>
              <a:effectLst/>
            </p:spPr>
            <p:txBody>
              <a:bodyPr tIns="34529" rIns="69056" bIns="34529"/>
              <a:lstStyle/>
              <a:p>
                <a:pPr marL="428625" indent="-428625">
                  <a:buFont typeface="Wingdings" charset="2"/>
                  <a:buChar char="u"/>
                  <a:defRPr/>
                </a:pPr>
                <a:endParaRPr lang="en-US" sz="1800">
                  <a:effectLst>
                    <a:outerShdw blurRad="38100" dist="38100" dir="2700000" algn="tl">
                      <a:srgbClr val="000000">
                        <a:alpha val="43137"/>
                      </a:srgbClr>
                    </a:outerShdw>
                  </a:effectLst>
                </a:endParaRPr>
              </a:p>
            </p:txBody>
          </p:sp>
          <p:sp>
            <p:nvSpPr>
              <p:cNvPr id="12" name="Oval 11"/>
              <p:cNvSpPr/>
              <p:nvPr/>
            </p:nvSpPr>
            <p:spPr bwMode="auto">
              <a:xfrm>
                <a:off x="2897377" y="3733800"/>
                <a:ext cx="46037" cy="46038"/>
              </a:xfrm>
              <a:prstGeom prst="ellipse">
                <a:avLst/>
              </a:prstGeom>
              <a:solidFill>
                <a:schemeClr val="tx1"/>
              </a:solidFill>
              <a:ln w="9525" cap="flat" cmpd="sng" algn="ctr">
                <a:noFill/>
                <a:prstDash val="solid"/>
                <a:round/>
                <a:headEnd type="none" w="med" len="med"/>
                <a:tailEnd type="none" w="med" len="med"/>
              </a:ln>
              <a:effectLst/>
            </p:spPr>
            <p:txBody>
              <a:bodyPr tIns="34529" rIns="69056" bIns="34529"/>
              <a:lstStyle/>
              <a:p>
                <a:pPr marL="428625" indent="-428625">
                  <a:buFont typeface="Wingdings" charset="2"/>
                  <a:buChar char="u"/>
                  <a:defRPr/>
                </a:pPr>
                <a:endParaRPr lang="en-US" sz="1800">
                  <a:effectLst>
                    <a:outerShdw blurRad="38100" dist="38100" dir="2700000" algn="tl">
                      <a:srgbClr val="000000">
                        <a:alpha val="43137"/>
                      </a:srgbClr>
                    </a:outerShdw>
                  </a:effectLst>
                </a:endParaRPr>
              </a:p>
            </p:txBody>
          </p:sp>
        </p:grpSp>
        <p:sp>
          <p:nvSpPr>
            <p:cNvPr id="13" name="Rectangle 12"/>
            <p:cNvSpPr/>
            <p:nvPr/>
          </p:nvSpPr>
          <p:spPr bwMode="auto">
            <a:xfrm>
              <a:off x="5105400" y="5029200"/>
              <a:ext cx="654050" cy="228600"/>
            </a:xfrm>
            <a:prstGeom prst="rect">
              <a:avLst/>
            </a:prstGeom>
            <a:solidFill>
              <a:srgbClr val="3366FF"/>
            </a:solidFill>
            <a:ln w="9525" cap="flat" cmpd="sng" algn="ctr">
              <a:noFill/>
              <a:prstDash val="solid"/>
              <a:round/>
              <a:headEnd type="none" w="med" len="med"/>
              <a:tailEnd type="none" w="med" len="med"/>
            </a:ln>
            <a:effectLst/>
          </p:spPr>
          <p:txBody>
            <a:bodyPr lIns="0" tIns="0" rIns="0" bIns="0"/>
            <a:lstStyle/>
            <a:p>
              <a:pPr algn="ctr">
                <a:buFont typeface="Wingdings" charset="0"/>
                <a:buNone/>
                <a:defRPr/>
              </a:pPr>
              <a:r>
                <a:rPr lang="en-US" sz="600" dirty="0">
                  <a:solidFill>
                    <a:schemeClr val="accent3"/>
                  </a:solidFill>
                  <a:effectLst>
                    <a:outerShdw blurRad="38100" dist="38100" dir="2700000" algn="tl">
                      <a:srgbClr val="000000">
                        <a:alpha val="43137"/>
                      </a:srgbClr>
                    </a:outerShdw>
                  </a:effectLst>
                </a:rPr>
                <a:t>transmission</a:t>
              </a:r>
            </a:p>
          </p:txBody>
        </p:sp>
        <p:sp>
          <p:nvSpPr>
            <p:cNvPr id="14" name="Rectangle 13"/>
            <p:cNvSpPr/>
            <p:nvPr/>
          </p:nvSpPr>
          <p:spPr bwMode="auto">
            <a:xfrm>
              <a:off x="5813425" y="5029200"/>
              <a:ext cx="511175" cy="228600"/>
            </a:xfrm>
            <a:prstGeom prst="rect">
              <a:avLst/>
            </a:prstGeom>
            <a:solidFill>
              <a:srgbClr val="FF0000"/>
            </a:solidFill>
            <a:ln w="9525" cap="flat" cmpd="sng" algn="ctr">
              <a:noFill/>
              <a:prstDash val="solid"/>
              <a:round/>
              <a:headEnd type="none" w="med" len="med"/>
              <a:tailEnd type="none" w="med" len="med"/>
            </a:ln>
            <a:effectLst/>
          </p:spPr>
          <p:txBody>
            <a:bodyPr lIns="0" tIns="0" rIns="0" bIns="0"/>
            <a:lstStyle/>
            <a:p>
              <a:pPr algn="ctr">
                <a:buFont typeface="Wingdings" charset="0"/>
                <a:buNone/>
                <a:defRPr/>
              </a:pPr>
              <a:r>
                <a:rPr lang="en-US" sz="600" dirty="0">
                  <a:solidFill>
                    <a:srgbClr val="FFFFFF"/>
                  </a:solidFill>
                  <a:effectLst>
                    <a:outerShdw blurRad="38100" dist="38100" dir="2700000" algn="tl">
                      <a:srgbClr val="000000">
                        <a:alpha val="43137"/>
                      </a:srgbClr>
                    </a:outerShdw>
                  </a:effectLst>
                </a:rPr>
                <a:t>emission</a:t>
              </a:r>
            </a:p>
          </p:txBody>
        </p:sp>
        <p:sp>
          <p:nvSpPr>
            <p:cNvPr id="15" name="Rectangle 14"/>
            <p:cNvSpPr/>
            <p:nvPr/>
          </p:nvSpPr>
          <p:spPr bwMode="auto">
            <a:xfrm>
              <a:off x="7010400" y="5029200"/>
              <a:ext cx="654050" cy="228600"/>
            </a:xfrm>
            <a:prstGeom prst="rect">
              <a:avLst/>
            </a:prstGeom>
            <a:solidFill>
              <a:srgbClr val="3366FF"/>
            </a:solidFill>
            <a:ln w="9525" cap="flat" cmpd="sng" algn="ctr">
              <a:noFill/>
              <a:prstDash val="solid"/>
              <a:round/>
              <a:headEnd type="none" w="med" len="med"/>
              <a:tailEnd type="none" w="med" len="med"/>
            </a:ln>
            <a:effectLst/>
          </p:spPr>
          <p:txBody>
            <a:bodyPr lIns="0" tIns="0" rIns="0" bIns="0"/>
            <a:lstStyle/>
            <a:p>
              <a:pPr algn="ctr">
                <a:buFont typeface="Wingdings" charset="0"/>
                <a:buNone/>
                <a:defRPr/>
              </a:pPr>
              <a:r>
                <a:rPr lang="en-US" sz="600" dirty="0">
                  <a:solidFill>
                    <a:schemeClr val="accent3"/>
                  </a:solidFill>
                  <a:effectLst>
                    <a:outerShdw blurRad="38100" dist="38100" dir="2700000" algn="tl">
                      <a:srgbClr val="000000">
                        <a:alpha val="43137"/>
                      </a:srgbClr>
                    </a:outerShdw>
                  </a:effectLst>
                </a:rPr>
                <a:t>transmission</a:t>
              </a:r>
            </a:p>
          </p:txBody>
        </p:sp>
        <p:sp>
          <p:nvSpPr>
            <p:cNvPr id="16" name="Rectangle 15"/>
            <p:cNvSpPr/>
            <p:nvPr/>
          </p:nvSpPr>
          <p:spPr bwMode="auto">
            <a:xfrm>
              <a:off x="7718425" y="5029200"/>
              <a:ext cx="511175" cy="228600"/>
            </a:xfrm>
            <a:prstGeom prst="rect">
              <a:avLst/>
            </a:prstGeom>
            <a:solidFill>
              <a:srgbClr val="FF0000"/>
            </a:solidFill>
            <a:ln w="9525" cap="flat" cmpd="sng" algn="ctr">
              <a:noFill/>
              <a:prstDash val="solid"/>
              <a:round/>
              <a:headEnd type="none" w="med" len="med"/>
              <a:tailEnd type="none" w="med" len="med"/>
            </a:ln>
            <a:effectLst/>
          </p:spPr>
          <p:txBody>
            <a:bodyPr lIns="0" tIns="0" rIns="0" bIns="0"/>
            <a:lstStyle/>
            <a:p>
              <a:pPr algn="ctr">
                <a:buFont typeface="Wingdings" charset="0"/>
                <a:buNone/>
                <a:defRPr/>
              </a:pPr>
              <a:r>
                <a:rPr lang="en-US" sz="600" dirty="0">
                  <a:solidFill>
                    <a:srgbClr val="FFFFFF"/>
                  </a:solidFill>
                  <a:effectLst>
                    <a:outerShdw blurRad="38100" dist="38100" dir="2700000" algn="tl">
                      <a:srgbClr val="000000">
                        <a:alpha val="43137"/>
                      </a:srgbClr>
                    </a:outerShdw>
                  </a:effectLst>
                </a:rPr>
                <a:t>emission</a:t>
              </a:r>
            </a:p>
          </p:txBody>
        </p:sp>
        <p:sp>
          <p:nvSpPr>
            <p:cNvPr id="40975" name="TextBox 16"/>
            <p:cNvSpPr txBox="1">
              <a:spLocks noChangeArrowheads="1"/>
            </p:cNvSpPr>
            <p:nvPr/>
          </p:nvSpPr>
          <p:spPr bwMode="auto">
            <a:xfrm>
              <a:off x="3962399" y="4572000"/>
              <a:ext cx="912812" cy="3724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buFont typeface="Wingdings" charset="0"/>
                <a:buNone/>
              </a:pPr>
              <a:r>
                <a:rPr lang="en-US" sz="1350" dirty="0">
                  <a:solidFill>
                    <a:schemeClr val="tx1"/>
                  </a:solidFill>
                </a:rPr>
                <a:t>bed 1</a:t>
              </a:r>
            </a:p>
          </p:txBody>
        </p:sp>
        <p:sp>
          <p:nvSpPr>
            <p:cNvPr id="40976" name="TextBox 17"/>
            <p:cNvSpPr txBox="1">
              <a:spLocks noChangeArrowheads="1"/>
            </p:cNvSpPr>
            <p:nvPr/>
          </p:nvSpPr>
          <p:spPr bwMode="auto">
            <a:xfrm>
              <a:off x="5333999" y="4572000"/>
              <a:ext cx="912812" cy="3724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buFont typeface="Wingdings" charset="0"/>
                <a:buNone/>
              </a:pPr>
              <a:r>
                <a:rPr lang="en-US" sz="1350" dirty="0">
                  <a:solidFill>
                    <a:schemeClr val="tx1"/>
                  </a:solidFill>
                </a:rPr>
                <a:t>bed 2</a:t>
              </a:r>
            </a:p>
          </p:txBody>
        </p:sp>
        <p:sp>
          <p:nvSpPr>
            <p:cNvPr id="40977" name="TextBox 18"/>
            <p:cNvSpPr txBox="1">
              <a:spLocks noChangeArrowheads="1"/>
            </p:cNvSpPr>
            <p:nvPr/>
          </p:nvSpPr>
          <p:spPr bwMode="auto">
            <a:xfrm>
              <a:off x="7162799" y="4572000"/>
              <a:ext cx="912812" cy="3724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buFont typeface="Wingdings" charset="0"/>
                <a:buNone/>
              </a:pPr>
              <a:r>
                <a:rPr lang="en-US" sz="1350" dirty="0">
                  <a:solidFill>
                    <a:schemeClr val="tx1"/>
                  </a:solidFill>
                </a:rPr>
                <a:t>bed n</a:t>
              </a:r>
            </a:p>
          </p:txBody>
        </p:sp>
        <p:sp>
          <p:nvSpPr>
            <p:cNvPr id="20" name="Rectangle 19"/>
            <p:cNvSpPr/>
            <p:nvPr/>
          </p:nvSpPr>
          <p:spPr bwMode="auto">
            <a:xfrm>
              <a:off x="3733800" y="6172200"/>
              <a:ext cx="228600" cy="228600"/>
            </a:xfrm>
            <a:prstGeom prst="rect">
              <a:avLst/>
            </a:prstGeom>
            <a:solidFill>
              <a:srgbClr val="3366FF"/>
            </a:solidFill>
            <a:ln w="9525" cap="flat" cmpd="sng" algn="ctr">
              <a:noFill/>
              <a:prstDash val="solid"/>
              <a:round/>
              <a:headEnd type="none" w="med" len="med"/>
              <a:tailEnd type="none" w="med" len="med"/>
            </a:ln>
            <a:effectLst/>
          </p:spPr>
          <p:txBody>
            <a:bodyPr lIns="0" tIns="0" rIns="0" bIns="0"/>
            <a:lstStyle/>
            <a:p>
              <a:pPr algn="ctr">
                <a:buFont typeface="Wingdings" charset="0"/>
                <a:buNone/>
                <a:defRPr/>
              </a:pPr>
              <a:r>
                <a:rPr lang="en-US" sz="600" dirty="0">
                  <a:solidFill>
                    <a:schemeClr val="accent3"/>
                  </a:solidFill>
                  <a:effectLst>
                    <a:outerShdw blurRad="38100" dist="38100" dir="2700000" algn="tl">
                      <a:srgbClr val="000000">
                        <a:alpha val="43137"/>
                      </a:srgbClr>
                    </a:outerShdw>
                  </a:effectLst>
                </a:rPr>
                <a:t>CT</a:t>
              </a:r>
            </a:p>
          </p:txBody>
        </p:sp>
        <p:sp>
          <p:nvSpPr>
            <p:cNvPr id="21" name="Rectangle 20"/>
            <p:cNvSpPr/>
            <p:nvPr/>
          </p:nvSpPr>
          <p:spPr bwMode="auto">
            <a:xfrm>
              <a:off x="4038600" y="6172200"/>
              <a:ext cx="511175" cy="228600"/>
            </a:xfrm>
            <a:prstGeom prst="rect">
              <a:avLst/>
            </a:prstGeom>
            <a:solidFill>
              <a:srgbClr val="FF0000"/>
            </a:solidFill>
            <a:ln w="9525" cap="flat" cmpd="sng" algn="ctr">
              <a:noFill/>
              <a:prstDash val="solid"/>
              <a:round/>
              <a:headEnd type="none" w="med" len="med"/>
              <a:tailEnd type="none" w="med" len="med"/>
            </a:ln>
            <a:effectLst/>
          </p:spPr>
          <p:txBody>
            <a:bodyPr lIns="0" tIns="0" rIns="0" bIns="0"/>
            <a:lstStyle/>
            <a:p>
              <a:pPr algn="ctr">
                <a:buFont typeface="Wingdings" charset="0"/>
                <a:buNone/>
                <a:defRPr/>
              </a:pPr>
              <a:r>
                <a:rPr lang="en-US" sz="600" dirty="0">
                  <a:solidFill>
                    <a:srgbClr val="FFFFFF"/>
                  </a:solidFill>
                  <a:effectLst>
                    <a:outerShdw blurRad="38100" dist="38100" dir="2700000" algn="tl">
                      <a:srgbClr val="000000">
                        <a:alpha val="43137"/>
                      </a:srgbClr>
                    </a:outerShdw>
                  </a:effectLst>
                </a:rPr>
                <a:t>emission</a:t>
              </a:r>
            </a:p>
          </p:txBody>
        </p:sp>
        <p:sp>
          <p:nvSpPr>
            <p:cNvPr id="22" name="Rectangle 21"/>
            <p:cNvSpPr/>
            <p:nvPr/>
          </p:nvSpPr>
          <p:spPr bwMode="auto">
            <a:xfrm>
              <a:off x="4594225" y="6172200"/>
              <a:ext cx="511175" cy="228600"/>
            </a:xfrm>
            <a:prstGeom prst="rect">
              <a:avLst/>
            </a:prstGeom>
            <a:solidFill>
              <a:srgbClr val="FF0000"/>
            </a:solidFill>
            <a:ln w="9525" cap="flat" cmpd="sng" algn="ctr">
              <a:noFill/>
              <a:prstDash val="solid"/>
              <a:round/>
              <a:headEnd type="none" w="med" len="med"/>
              <a:tailEnd type="none" w="med" len="med"/>
            </a:ln>
            <a:effectLst/>
          </p:spPr>
          <p:txBody>
            <a:bodyPr lIns="0" tIns="0" rIns="0" bIns="0"/>
            <a:lstStyle/>
            <a:p>
              <a:pPr algn="ctr">
                <a:buFont typeface="Wingdings" charset="0"/>
                <a:buNone/>
                <a:defRPr/>
              </a:pPr>
              <a:r>
                <a:rPr lang="en-US" sz="600" dirty="0">
                  <a:solidFill>
                    <a:srgbClr val="FFFFFF"/>
                  </a:solidFill>
                  <a:effectLst>
                    <a:outerShdw blurRad="38100" dist="38100" dir="2700000" algn="tl">
                      <a:srgbClr val="000000">
                        <a:alpha val="43137"/>
                      </a:srgbClr>
                    </a:outerShdw>
                  </a:effectLst>
                </a:rPr>
                <a:t>emission</a:t>
              </a:r>
            </a:p>
          </p:txBody>
        </p:sp>
        <p:sp>
          <p:nvSpPr>
            <p:cNvPr id="23" name="Rectangle 22"/>
            <p:cNvSpPr/>
            <p:nvPr/>
          </p:nvSpPr>
          <p:spPr bwMode="auto">
            <a:xfrm>
              <a:off x="5737225" y="6172200"/>
              <a:ext cx="511175" cy="228600"/>
            </a:xfrm>
            <a:prstGeom prst="rect">
              <a:avLst/>
            </a:prstGeom>
            <a:solidFill>
              <a:srgbClr val="FF0000"/>
            </a:solidFill>
            <a:ln w="9525" cap="flat" cmpd="sng" algn="ctr">
              <a:noFill/>
              <a:prstDash val="solid"/>
              <a:round/>
              <a:headEnd type="none" w="med" len="med"/>
              <a:tailEnd type="none" w="med" len="med"/>
            </a:ln>
            <a:effectLst/>
          </p:spPr>
          <p:txBody>
            <a:bodyPr lIns="0" tIns="0" rIns="0" bIns="0"/>
            <a:lstStyle/>
            <a:p>
              <a:pPr algn="ctr">
                <a:buFont typeface="Wingdings" charset="0"/>
                <a:buNone/>
                <a:defRPr/>
              </a:pPr>
              <a:r>
                <a:rPr lang="en-US" sz="600" dirty="0">
                  <a:solidFill>
                    <a:srgbClr val="FFFFFF"/>
                  </a:solidFill>
                  <a:effectLst>
                    <a:outerShdw blurRad="38100" dist="38100" dir="2700000" algn="tl">
                      <a:srgbClr val="000000">
                        <a:alpha val="43137"/>
                      </a:srgbClr>
                    </a:outerShdw>
                  </a:effectLst>
                </a:rPr>
                <a:t>emission</a:t>
              </a:r>
            </a:p>
          </p:txBody>
        </p:sp>
        <p:grpSp>
          <p:nvGrpSpPr>
            <p:cNvPr id="40982" name="Group 23"/>
            <p:cNvGrpSpPr>
              <a:grpSpLocks/>
            </p:cNvGrpSpPr>
            <p:nvPr/>
          </p:nvGrpSpPr>
          <p:grpSpPr bwMode="auto">
            <a:xfrm>
              <a:off x="5232400" y="6324600"/>
              <a:ext cx="406400" cy="45720"/>
              <a:chOff x="2537014" y="3733800"/>
              <a:chExt cx="406400" cy="45720"/>
            </a:xfrm>
          </p:grpSpPr>
          <p:sp>
            <p:nvSpPr>
              <p:cNvPr id="25" name="Oval 24"/>
              <p:cNvSpPr/>
              <p:nvPr/>
            </p:nvSpPr>
            <p:spPr bwMode="auto">
              <a:xfrm>
                <a:off x="2537014" y="3733800"/>
                <a:ext cx="46038" cy="46038"/>
              </a:xfrm>
              <a:prstGeom prst="ellipse">
                <a:avLst/>
              </a:prstGeom>
              <a:solidFill>
                <a:schemeClr val="tx1"/>
              </a:solidFill>
              <a:ln w="9525" cap="flat" cmpd="sng" algn="ctr">
                <a:noFill/>
                <a:prstDash val="solid"/>
                <a:round/>
                <a:headEnd type="none" w="med" len="med"/>
                <a:tailEnd type="none" w="med" len="med"/>
              </a:ln>
              <a:effectLst/>
            </p:spPr>
            <p:txBody>
              <a:bodyPr tIns="34529" rIns="69056" bIns="34529"/>
              <a:lstStyle/>
              <a:p>
                <a:pPr marL="428625" indent="-428625">
                  <a:buFont typeface="Wingdings" charset="2"/>
                  <a:buChar char="u"/>
                  <a:defRPr/>
                </a:pPr>
                <a:endParaRPr lang="en-US" sz="1800">
                  <a:effectLst>
                    <a:outerShdw blurRad="38100" dist="38100" dir="2700000" algn="tl">
                      <a:srgbClr val="000000">
                        <a:alpha val="43137"/>
                      </a:srgbClr>
                    </a:outerShdw>
                  </a:effectLst>
                </a:endParaRPr>
              </a:p>
            </p:txBody>
          </p:sp>
          <p:sp>
            <p:nvSpPr>
              <p:cNvPr id="26" name="Oval 25"/>
              <p:cNvSpPr/>
              <p:nvPr/>
            </p:nvSpPr>
            <p:spPr bwMode="auto">
              <a:xfrm>
                <a:off x="2719577" y="3733800"/>
                <a:ext cx="46037" cy="46038"/>
              </a:xfrm>
              <a:prstGeom prst="ellipse">
                <a:avLst/>
              </a:prstGeom>
              <a:solidFill>
                <a:schemeClr val="tx1"/>
              </a:solidFill>
              <a:ln w="9525" cap="flat" cmpd="sng" algn="ctr">
                <a:noFill/>
                <a:prstDash val="solid"/>
                <a:round/>
                <a:headEnd type="none" w="med" len="med"/>
                <a:tailEnd type="none" w="med" len="med"/>
              </a:ln>
              <a:effectLst/>
            </p:spPr>
            <p:txBody>
              <a:bodyPr tIns="34529" rIns="69056" bIns="34529"/>
              <a:lstStyle/>
              <a:p>
                <a:pPr marL="428625" indent="-428625">
                  <a:buFont typeface="Wingdings" charset="2"/>
                  <a:buChar char="u"/>
                  <a:defRPr/>
                </a:pPr>
                <a:endParaRPr lang="en-US" sz="1800">
                  <a:effectLst>
                    <a:outerShdw blurRad="38100" dist="38100" dir="2700000" algn="tl">
                      <a:srgbClr val="000000">
                        <a:alpha val="43137"/>
                      </a:srgbClr>
                    </a:outerShdw>
                  </a:effectLst>
                </a:endParaRPr>
              </a:p>
            </p:txBody>
          </p:sp>
          <p:sp>
            <p:nvSpPr>
              <p:cNvPr id="27" name="Oval 26"/>
              <p:cNvSpPr/>
              <p:nvPr/>
            </p:nvSpPr>
            <p:spPr bwMode="auto">
              <a:xfrm>
                <a:off x="2897377" y="3733800"/>
                <a:ext cx="46037" cy="46038"/>
              </a:xfrm>
              <a:prstGeom prst="ellipse">
                <a:avLst/>
              </a:prstGeom>
              <a:solidFill>
                <a:schemeClr val="tx1"/>
              </a:solidFill>
              <a:ln w="9525" cap="flat" cmpd="sng" algn="ctr">
                <a:noFill/>
                <a:prstDash val="solid"/>
                <a:round/>
                <a:headEnd type="none" w="med" len="med"/>
                <a:tailEnd type="none" w="med" len="med"/>
              </a:ln>
              <a:effectLst/>
            </p:spPr>
            <p:txBody>
              <a:bodyPr tIns="34529" rIns="69056" bIns="34529"/>
              <a:lstStyle/>
              <a:p>
                <a:pPr marL="428625" indent="-428625">
                  <a:buFont typeface="Wingdings" charset="2"/>
                  <a:buChar char="u"/>
                  <a:defRPr/>
                </a:pPr>
                <a:endParaRPr lang="en-US" sz="1800">
                  <a:effectLst>
                    <a:outerShdw blurRad="38100" dist="38100" dir="2700000" algn="tl">
                      <a:srgbClr val="000000">
                        <a:alpha val="43137"/>
                      </a:srgbClr>
                    </a:outerShdw>
                  </a:effectLst>
                </a:endParaRPr>
              </a:p>
            </p:txBody>
          </p:sp>
        </p:grpSp>
        <p:sp>
          <p:nvSpPr>
            <p:cNvPr id="40983" name="TextBox 27"/>
            <p:cNvSpPr txBox="1">
              <a:spLocks noChangeArrowheads="1"/>
            </p:cNvSpPr>
            <p:nvPr/>
          </p:nvSpPr>
          <p:spPr bwMode="auto">
            <a:xfrm>
              <a:off x="3886200" y="5673551"/>
              <a:ext cx="1524000" cy="3724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buFont typeface="Wingdings" charset="0"/>
                <a:buNone/>
              </a:pPr>
              <a:r>
                <a:rPr lang="en-US" sz="1350" dirty="0">
                  <a:solidFill>
                    <a:schemeClr val="tx1"/>
                  </a:solidFill>
                </a:rPr>
                <a:t>bed 1, 2, …</a:t>
              </a:r>
            </a:p>
          </p:txBody>
        </p:sp>
        <p:sp>
          <p:nvSpPr>
            <p:cNvPr id="40984" name="TextBox 28"/>
            <p:cNvSpPr txBox="1">
              <a:spLocks noChangeArrowheads="1"/>
            </p:cNvSpPr>
            <p:nvPr/>
          </p:nvSpPr>
          <p:spPr bwMode="auto">
            <a:xfrm>
              <a:off x="5562599" y="5673551"/>
              <a:ext cx="960439" cy="3724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buFont typeface="Wingdings" charset="0"/>
                <a:buNone/>
              </a:pPr>
              <a:r>
                <a:rPr lang="en-US" sz="1350" dirty="0">
                  <a:solidFill>
                    <a:schemeClr val="tx1"/>
                  </a:solidFill>
                </a:rPr>
                <a:t>bed n</a:t>
              </a:r>
            </a:p>
          </p:txBody>
        </p:sp>
      </p:grpSp>
      <p:sp>
        <p:nvSpPr>
          <p:cNvPr id="31" name="TextBox 30"/>
          <p:cNvSpPr txBox="1">
            <a:spLocks noChangeArrowheads="1"/>
          </p:cNvSpPr>
          <p:nvPr/>
        </p:nvSpPr>
        <p:spPr bwMode="auto">
          <a:xfrm>
            <a:off x="1771650" y="3625740"/>
            <a:ext cx="1885950" cy="261610"/>
          </a:xfrm>
          <a:prstGeom prst="rect">
            <a:avLst/>
          </a:prstGeom>
          <a:solidFill>
            <a:srgbClr val="800000">
              <a:alpha val="25098"/>
            </a:srgbClr>
          </a:solidFill>
          <a:ln w="9525">
            <a:solidFill>
              <a:srgbClr val="800000"/>
            </a:solidFill>
            <a:miter lim="800000"/>
            <a:headEnd/>
            <a:tailEnd/>
          </a:ln>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buFont typeface="Wingdings" charset="0"/>
              <a:buNone/>
            </a:pPr>
            <a:r>
              <a:rPr lang="en-US" sz="1100">
                <a:solidFill>
                  <a:schemeClr val="tx1"/>
                </a:solidFill>
              </a:rPr>
              <a:t>Transmission-Emission</a:t>
            </a:r>
          </a:p>
        </p:txBody>
      </p:sp>
      <p:sp>
        <p:nvSpPr>
          <p:cNvPr id="32" name="TextBox 31"/>
          <p:cNvSpPr txBox="1">
            <a:spLocks noChangeArrowheads="1"/>
          </p:cNvSpPr>
          <p:nvPr/>
        </p:nvSpPr>
        <p:spPr bwMode="auto">
          <a:xfrm>
            <a:off x="1600200" y="4482990"/>
            <a:ext cx="2114550" cy="261610"/>
          </a:xfrm>
          <a:prstGeom prst="rect">
            <a:avLst/>
          </a:prstGeom>
          <a:solidFill>
            <a:srgbClr val="FF6600">
              <a:alpha val="50195"/>
            </a:srgbClr>
          </a:solidFill>
          <a:ln w="9525">
            <a:solidFill>
              <a:srgbClr val="800000"/>
            </a:solidFill>
            <a:miter lim="800000"/>
            <a:headEnd/>
            <a:tailEnd/>
          </a:ln>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buFont typeface="Wingdings" charset="0"/>
              <a:buNone/>
            </a:pPr>
            <a:r>
              <a:rPr lang="en-US" sz="1100">
                <a:solidFill>
                  <a:schemeClr val="tx1"/>
                </a:solidFill>
              </a:rPr>
              <a:t>CT Transmission-Emission</a:t>
            </a:r>
          </a:p>
        </p:txBody>
      </p:sp>
    </p:spTree>
    <p:custDataLst>
      <p:tags r:id="rId1"/>
    </p:custDataLst>
    <p:extLst>
      <p:ext uri="{BB962C8B-B14F-4D97-AF65-F5344CB8AC3E}">
        <p14:creationId xmlns:p14="http://schemas.microsoft.com/office/powerpoint/2010/main" val="1470029744"/>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5" name="Rectangle 3"/>
          <p:cNvSpPr>
            <a:spLocks noGrp="1" noChangeArrowheads="1"/>
          </p:cNvSpPr>
          <p:nvPr>
            <p:ph type="title"/>
          </p:nvPr>
        </p:nvSpPr>
        <p:spPr>
          <a:xfrm>
            <a:off x="403226" y="163212"/>
            <a:ext cx="8089900" cy="467820"/>
          </a:xfrm>
          <a:extLst>
            <a:ext uri="{91240B29-F687-4f45-9708-019B960494DF}">
              <a14:hiddenLine xmlns="" xmlns:a14="http://schemas.microsoft.com/office/drawing/2010/main" w="12700">
                <a:solidFill>
                  <a:schemeClr val="tx1"/>
                </a:solidFill>
                <a:miter lim="800000"/>
                <a:headEnd/>
                <a:tailEnd/>
              </a14:hiddenLine>
            </a:ext>
          </a:extLst>
        </p:spPr>
        <p:txBody>
          <a:bodyPr vert="horz" wrap="square" lIns="67866" tIns="33338" rIns="67866" bIns="33338" numCol="1" anchor="ctr" anchorCtr="0" compatLnSpc="1">
            <a:prstTxWarp prst="textNoShape">
              <a:avLst/>
            </a:prstTxWarp>
          </a:bodyPr>
          <a:lstStyle/>
          <a:p>
            <a:pPr eaLnBrk="1" hangingPunct="1">
              <a:defRPr/>
            </a:pPr>
            <a:r>
              <a:rPr lang="en-US" dirty="0"/>
              <a:t>CT-Based Attenuation Coefficients Derivation </a:t>
            </a:r>
          </a:p>
        </p:txBody>
      </p:sp>
      <p:sp>
        <p:nvSpPr>
          <p:cNvPr id="72706" name="Rectangle 2"/>
          <p:cNvSpPr>
            <a:spLocks noGrp="1" noChangeArrowheads="1"/>
          </p:cNvSpPr>
          <p:nvPr>
            <p:ph type="body" sz="half" idx="4294967295"/>
          </p:nvPr>
        </p:nvSpPr>
        <p:spPr>
          <a:xfrm>
            <a:off x="899868" y="2738438"/>
            <a:ext cx="3002756" cy="1688307"/>
          </a:xfrm>
        </p:spPr>
        <p:txBody>
          <a:bodyPr/>
          <a:lstStyle/>
          <a:p>
            <a:pPr marL="0" indent="0" eaLnBrk="1" hangingPunct="1">
              <a:buNone/>
            </a:pPr>
            <a:r>
              <a:rPr lang="en-US" sz="1200" u="sng" dirty="0">
                <a:latin typeface="Arial" charset="0"/>
                <a:ea typeface="ＭＳ Ｐゴシック" charset="0"/>
                <a:cs typeface="ＭＳ Ｐゴシック" charset="0"/>
              </a:rPr>
              <a:t>Calibration Procedure</a:t>
            </a:r>
          </a:p>
          <a:p>
            <a:pPr marL="0" indent="0" eaLnBrk="1" hangingPunct="1">
              <a:buNone/>
            </a:pPr>
            <a:r>
              <a:rPr lang="en-US" sz="1200" dirty="0">
                <a:latin typeface="Arial" charset="0"/>
                <a:ea typeface="ＭＳ Ｐゴシック" charset="0"/>
                <a:cs typeface="ＭＳ Ｐゴシック" charset="0"/>
              </a:rPr>
              <a:t>Scan calibration phantom with K</a:t>
            </a:r>
            <a:r>
              <a:rPr lang="en-US" sz="1200" baseline="-25000" dirty="0">
                <a:latin typeface="Arial" charset="0"/>
                <a:ea typeface="ＭＳ Ｐゴシック" charset="0"/>
                <a:cs typeface="ＭＳ Ｐゴシック" charset="0"/>
              </a:rPr>
              <a:t>2</a:t>
            </a:r>
            <a:r>
              <a:rPr lang="en-US" sz="1200" dirty="0">
                <a:latin typeface="Arial" charset="0"/>
                <a:ea typeface="ＭＳ Ｐゴシック" charset="0"/>
                <a:cs typeface="ＭＳ Ｐゴシック" charset="0"/>
              </a:rPr>
              <a:t>HPO</a:t>
            </a:r>
            <a:r>
              <a:rPr lang="en-US" sz="1200" baseline="-25000" dirty="0">
                <a:latin typeface="Arial" charset="0"/>
                <a:ea typeface="ＭＳ Ｐゴシック" charset="0"/>
                <a:cs typeface="ＭＳ Ｐゴシック" charset="0"/>
              </a:rPr>
              <a:t>4</a:t>
            </a:r>
            <a:r>
              <a:rPr lang="en-US" sz="1200" dirty="0">
                <a:latin typeface="Arial" charset="0"/>
                <a:ea typeface="ＭＳ Ｐゴシック" charset="0"/>
                <a:cs typeface="ＭＳ Ｐゴシック" charset="0"/>
              </a:rPr>
              <a:t> on x-ray CT scanner</a:t>
            </a:r>
          </a:p>
          <a:p>
            <a:pPr marL="0" indent="0" eaLnBrk="1" hangingPunct="1">
              <a:buNone/>
            </a:pPr>
            <a:r>
              <a:rPr lang="en-US" sz="1200" dirty="0">
                <a:latin typeface="Arial" charset="0"/>
                <a:ea typeface="ＭＳ Ｐゴシック" charset="0"/>
                <a:cs typeface="ＭＳ Ｐゴシック" charset="0"/>
              </a:rPr>
              <a:t>Reconstruct x-ray CT data</a:t>
            </a:r>
          </a:p>
          <a:p>
            <a:pPr marL="0" indent="0" eaLnBrk="1" hangingPunct="1">
              <a:buNone/>
            </a:pPr>
            <a:r>
              <a:rPr lang="en-US" sz="1200" dirty="0">
                <a:latin typeface="Arial" charset="0"/>
                <a:ea typeface="ＭＳ Ｐゴシック" charset="0"/>
                <a:cs typeface="ＭＳ Ｐゴシック" charset="0"/>
              </a:rPr>
              <a:t>Define VOI</a:t>
            </a:r>
            <a:r>
              <a:rPr lang="ja-JP" altLang="en-US" sz="1200" dirty="0">
                <a:latin typeface="Arial" charset="0"/>
                <a:ea typeface="ＭＳ Ｐゴシック" charset="0"/>
                <a:cs typeface="ＭＳ Ｐゴシック" charset="0"/>
              </a:rPr>
              <a:t>’</a:t>
            </a:r>
            <a:r>
              <a:rPr lang="en-US" altLang="ja-JP" sz="1200" dirty="0">
                <a:latin typeface="Arial" charset="0"/>
                <a:ea typeface="ＭＳ Ｐゴシック" charset="0"/>
                <a:cs typeface="ＭＳ Ｐゴシック" charset="0"/>
              </a:rPr>
              <a:t>s to get CT numbers (HU</a:t>
            </a:r>
            <a:r>
              <a:rPr lang="ja-JP" altLang="en-US" sz="1200" dirty="0">
                <a:latin typeface="Arial" charset="0"/>
                <a:ea typeface="ＭＳ Ｐゴシック" charset="0"/>
                <a:cs typeface="ＭＳ Ｐゴシック" charset="0"/>
              </a:rPr>
              <a:t>’</a:t>
            </a:r>
            <a:r>
              <a:rPr lang="en-US" altLang="ja-JP" sz="1200" dirty="0">
                <a:latin typeface="Arial" charset="0"/>
                <a:ea typeface="ＭＳ Ｐゴシック" charset="0"/>
                <a:cs typeface="ＭＳ Ｐゴシック" charset="0"/>
              </a:rPr>
              <a:t>s)</a:t>
            </a:r>
          </a:p>
          <a:p>
            <a:pPr marL="0" indent="0" eaLnBrk="1" hangingPunct="1">
              <a:buNone/>
            </a:pPr>
            <a:r>
              <a:rPr lang="en-US" sz="1200" dirty="0">
                <a:latin typeface="Arial" charset="0"/>
                <a:ea typeface="ＭＳ Ｐゴシック" charset="0"/>
                <a:cs typeface="ＭＳ Ｐゴシック" charset="0"/>
              </a:rPr>
              <a:t>Calculate expected </a:t>
            </a:r>
            <a:r>
              <a:rPr lang="en-US" sz="1200" i="1" dirty="0">
                <a:latin typeface="Symbol" charset="0"/>
                <a:ea typeface="ＭＳ Ｐゴシック" charset="0"/>
                <a:cs typeface="ＭＳ Ｐゴシック" charset="0"/>
              </a:rPr>
              <a:t>m</a:t>
            </a:r>
            <a:r>
              <a:rPr lang="en-US" sz="1200" dirty="0">
                <a:latin typeface="Arial" charset="0"/>
                <a:ea typeface="ＭＳ Ｐゴシック" charset="0"/>
                <a:cs typeface="ＭＳ Ｐゴシック" charset="0"/>
              </a:rPr>
              <a:t>(</a:t>
            </a:r>
            <a:r>
              <a:rPr lang="en-US" sz="1200" i="1" dirty="0">
                <a:latin typeface="Arial" charset="0"/>
                <a:ea typeface="ＭＳ Ｐゴシック" charset="0"/>
                <a:cs typeface="ＭＳ Ｐゴシック" charset="0"/>
              </a:rPr>
              <a:t>E</a:t>
            </a:r>
            <a:r>
              <a:rPr lang="en-US" sz="1200" baseline="-25000" dirty="0">
                <a:latin typeface="Arial" charset="0"/>
                <a:ea typeface="ＭＳ Ｐゴシック" charset="0"/>
                <a:cs typeface="ＭＳ Ｐゴシック" charset="0"/>
              </a:rPr>
              <a:t>E</a:t>
            </a:r>
            <a:r>
              <a:rPr lang="en-US" sz="1200" dirty="0">
                <a:latin typeface="Arial" charset="0"/>
                <a:ea typeface="ＭＳ Ｐゴシック" charset="0"/>
                <a:cs typeface="ＭＳ Ｐゴシック" charset="0"/>
              </a:rPr>
              <a:t>)</a:t>
            </a:r>
          </a:p>
        </p:txBody>
      </p:sp>
      <p:pic>
        <p:nvPicPr>
          <p:cNvPr id="72707"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6820" y="866776"/>
            <a:ext cx="1351359" cy="13823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2708" name="Rectangle 5"/>
          <p:cNvSpPr>
            <a:spLocks noChangeArrowheads="1"/>
          </p:cNvSpPr>
          <p:nvPr/>
        </p:nvSpPr>
        <p:spPr bwMode="auto">
          <a:xfrm>
            <a:off x="956670" y="809626"/>
            <a:ext cx="914400" cy="339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nSpc>
                <a:spcPct val="92000"/>
              </a:lnSpc>
              <a:buFont typeface="Wingdings" charset="0"/>
              <a:buNone/>
            </a:pPr>
            <a:r>
              <a:rPr lang="en-US" sz="1200">
                <a:solidFill>
                  <a:srgbClr val="000000"/>
                </a:solidFill>
              </a:rPr>
              <a:t>sample chamber</a:t>
            </a:r>
          </a:p>
        </p:txBody>
      </p:sp>
      <p:sp>
        <p:nvSpPr>
          <p:cNvPr id="72709" name="Rectangle 6"/>
          <p:cNvSpPr>
            <a:spLocks noChangeArrowheads="1"/>
          </p:cNvSpPr>
          <p:nvPr/>
        </p:nvSpPr>
        <p:spPr bwMode="auto">
          <a:xfrm>
            <a:off x="2234210" y="1434704"/>
            <a:ext cx="485710" cy="1699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200">
                <a:solidFill>
                  <a:srgbClr val="000000"/>
                </a:solidFill>
              </a:rPr>
              <a:t>acrylic</a:t>
            </a:r>
          </a:p>
        </p:txBody>
      </p:sp>
      <p:sp>
        <p:nvSpPr>
          <p:cNvPr id="72710" name="Rectangle 7"/>
          <p:cNvSpPr>
            <a:spLocks noChangeArrowheads="1"/>
          </p:cNvSpPr>
          <p:nvPr/>
        </p:nvSpPr>
        <p:spPr bwMode="auto">
          <a:xfrm>
            <a:off x="2835477" y="1670448"/>
            <a:ext cx="400751" cy="1699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200">
                <a:solidFill>
                  <a:srgbClr val="000000"/>
                </a:solidFill>
              </a:rPr>
              <a:t>water</a:t>
            </a:r>
          </a:p>
        </p:txBody>
      </p:sp>
      <p:sp>
        <p:nvSpPr>
          <p:cNvPr id="325640" name="Line 8"/>
          <p:cNvSpPr>
            <a:spLocks noChangeShapeType="1"/>
          </p:cNvSpPr>
          <p:nvPr/>
        </p:nvSpPr>
        <p:spPr bwMode="auto">
          <a:xfrm>
            <a:off x="1813920" y="1038226"/>
            <a:ext cx="571500" cy="114300"/>
          </a:xfrm>
          <a:prstGeom prst="line">
            <a:avLst/>
          </a:prstGeom>
          <a:noFill/>
          <a:ln w="25400">
            <a:solidFill>
              <a:srgbClr val="80808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 typeface="Wingdings" charset="0"/>
              <a:buNone/>
              <a:defRPr/>
            </a:pPr>
            <a:endParaRPr lang="en-US" sz="1200">
              <a:solidFill>
                <a:srgbClr val="000000"/>
              </a:solidFill>
            </a:endParaRPr>
          </a:p>
        </p:txBody>
      </p:sp>
      <p:sp>
        <p:nvSpPr>
          <p:cNvPr id="325641" name="Text Box 9"/>
          <p:cNvSpPr txBox="1">
            <a:spLocks noChangeArrowheads="1"/>
          </p:cNvSpPr>
          <p:nvPr/>
        </p:nvSpPr>
        <p:spPr bwMode="auto">
          <a:xfrm>
            <a:off x="887614" y="1551386"/>
            <a:ext cx="1154906" cy="5909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 typeface="Wingdings" charset="0"/>
              <a:buNone/>
              <a:defRPr/>
            </a:pPr>
            <a:r>
              <a:rPr lang="en-US" sz="1200">
                <a:solidFill>
                  <a:srgbClr val="000000"/>
                </a:solidFill>
              </a:rPr>
              <a:t>CT Image of Calibration Phantom</a:t>
            </a:r>
          </a:p>
        </p:txBody>
      </p:sp>
      <p:grpSp>
        <p:nvGrpSpPr>
          <p:cNvPr id="325748" name="Group 116"/>
          <p:cNvGrpSpPr>
            <a:grpSpLocks/>
          </p:cNvGrpSpPr>
          <p:nvPr/>
        </p:nvGrpSpPr>
        <p:grpSpPr bwMode="auto">
          <a:xfrm>
            <a:off x="4189810" y="632223"/>
            <a:ext cx="3727847" cy="3907631"/>
            <a:chOff x="2559" y="531"/>
            <a:chExt cx="3131" cy="3282"/>
          </a:xfrm>
        </p:grpSpPr>
        <p:sp>
          <p:nvSpPr>
            <p:cNvPr id="72714" name="Line 12"/>
            <p:cNvSpPr>
              <a:spLocks noChangeShapeType="1"/>
            </p:cNvSpPr>
            <p:nvPr/>
          </p:nvSpPr>
          <p:spPr bwMode="auto">
            <a:xfrm>
              <a:off x="3155" y="2380"/>
              <a:ext cx="2442"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15" name="Freeform 13"/>
            <p:cNvSpPr>
              <a:spLocks/>
            </p:cNvSpPr>
            <p:nvPr/>
          </p:nvSpPr>
          <p:spPr bwMode="auto">
            <a:xfrm>
              <a:off x="3144" y="2380"/>
              <a:ext cx="26" cy="36"/>
            </a:xfrm>
            <a:custGeom>
              <a:avLst/>
              <a:gdLst>
                <a:gd name="T0" fmla="*/ 0 w 44"/>
                <a:gd name="T1" fmla="*/ 1 h 54"/>
                <a:gd name="T2" fmla="*/ 1 w 44"/>
                <a:gd name="T3" fmla="*/ 0 h 54"/>
                <a:gd name="T4" fmla="*/ 1 w 44"/>
                <a:gd name="T5" fmla="*/ 1 h 54"/>
                <a:gd name="T6" fmla="*/ 0 w 44"/>
                <a:gd name="T7" fmla="*/ 1 h 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54">
                  <a:moveTo>
                    <a:pt x="0" y="54"/>
                  </a:moveTo>
                  <a:lnTo>
                    <a:pt x="18" y="0"/>
                  </a:lnTo>
                  <a:lnTo>
                    <a:pt x="44" y="54"/>
                  </a:lnTo>
                  <a:lnTo>
                    <a:pt x="0" y="54"/>
                  </a:lnTo>
                  <a:close/>
                </a:path>
              </a:pathLst>
            </a:custGeom>
            <a:solidFill>
              <a:srgbClr val="0000FF"/>
            </a:solidFill>
            <a:ln w="14288">
              <a:solidFill>
                <a:srgbClr val="0000FF"/>
              </a:solidFill>
              <a:prstDash val="solid"/>
              <a:round/>
              <a:headEnd/>
              <a:tailEnd/>
            </a:ln>
          </p:spPr>
          <p:txBody>
            <a:bodyPr/>
            <a:lstStyle/>
            <a:p>
              <a:endParaRPr lang="en-US" sz="1800"/>
            </a:p>
          </p:txBody>
        </p:sp>
        <p:sp>
          <p:nvSpPr>
            <p:cNvPr id="72716" name="Freeform 14"/>
            <p:cNvSpPr>
              <a:spLocks/>
            </p:cNvSpPr>
            <p:nvPr/>
          </p:nvSpPr>
          <p:spPr bwMode="auto">
            <a:xfrm>
              <a:off x="4514" y="1143"/>
              <a:ext cx="44" cy="48"/>
            </a:xfrm>
            <a:custGeom>
              <a:avLst/>
              <a:gdLst>
                <a:gd name="T0" fmla="*/ 0 w 72"/>
                <a:gd name="T1" fmla="*/ 1 h 71"/>
                <a:gd name="T2" fmla="*/ 1 w 72"/>
                <a:gd name="T3" fmla="*/ 0 h 71"/>
                <a:gd name="T4" fmla="*/ 1 w 72"/>
                <a:gd name="T5" fmla="*/ 1 h 71"/>
                <a:gd name="T6" fmla="*/ 0 w 72"/>
                <a:gd name="T7" fmla="*/ 1 h 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 h="71">
                  <a:moveTo>
                    <a:pt x="0" y="71"/>
                  </a:moveTo>
                  <a:lnTo>
                    <a:pt x="27" y="0"/>
                  </a:lnTo>
                  <a:lnTo>
                    <a:pt x="72" y="71"/>
                  </a:lnTo>
                  <a:lnTo>
                    <a:pt x="0" y="71"/>
                  </a:lnTo>
                  <a:close/>
                </a:path>
              </a:pathLst>
            </a:custGeom>
            <a:solidFill>
              <a:srgbClr val="0000FF"/>
            </a:solidFill>
            <a:ln w="14288">
              <a:solidFill>
                <a:srgbClr val="0000FF"/>
              </a:solidFill>
              <a:prstDash val="solid"/>
              <a:round/>
              <a:headEnd/>
              <a:tailEnd/>
            </a:ln>
          </p:spPr>
          <p:txBody>
            <a:bodyPr/>
            <a:lstStyle/>
            <a:p>
              <a:endParaRPr lang="en-US" sz="1800"/>
            </a:p>
          </p:txBody>
        </p:sp>
        <p:sp>
          <p:nvSpPr>
            <p:cNvPr id="72717" name="Freeform 15"/>
            <p:cNvSpPr>
              <a:spLocks/>
            </p:cNvSpPr>
            <p:nvPr/>
          </p:nvSpPr>
          <p:spPr bwMode="auto">
            <a:xfrm>
              <a:off x="4648" y="1035"/>
              <a:ext cx="49" cy="54"/>
            </a:xfrm>
            <a:custGeom>
              <a:avLst/>
              <a:gdLst>
                <a:gd name="T0" fmla="*/ 0 w 80"/>
                <a:gd name="T1" fmla="*/ 1 h 80"/>
                <a:gd name="T2" fmla="*/ 1 w 80"/>
                <a:gd name="T3" fmla="*/ 0 h 80"/>
                <a:gd name="T4" fmla="*/ 1 w 80"/>
                <a:gd name="T5" fmla="*/ 1 h 80"/>
                <a:gd name="T6" fmla="*/ 0 w 80"/>
                <a:gd name="T7" fmla="*/ 1 h 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80">
                  <a:moveTo>
                    <a:pt x="0" y="80"/>
                  </a:moveTo>
                  <a:lnTo>
                    <a:pt x="53" y="0"/>
                  </a:lnTo>
                  <a:lnTo>
                    <a:pt x="80" y="80"/>
                  </a:lnTo>
                  <a:lnTo>
                    <a:pt x="0" y="80"/>
                  </a:lnTo>
                  <a:close/>
                </a:path>
              </a:pathLst>
            </a:custGeom>
            <a:solidFill>
              <a:srgbClr val="0000FF"/>
            </a:solidFill>
            <a:ln w="14288">
              <a:solidFill>
                <a:srgbClr val="0000FF"/>
              </a:solidFill>
              <a:prstDash val="solid"/>
              <a:round/>
              <a:headEnd/>
              <a:tailEnd/>
            </a:ln>
          </p:spPr>
          <p:txBody>
            <a:bodyPr/>
            <a:lstStyle/>
            <a:p>
              <a:endParaRPr lang="en-US" sz="1800"/>
            </a:p>
          </p:txBody>
        </p:sp>
        <p:sp>
          <p:nvSpPr>
            <p:cNvPr id="72718" name="Freeform 16"/>
            <p:cNvSpPr>
              <a:spLocks/>
            </p:cNvSpPr>
            <p:nvPr/>
          </p:nvSpPr>
          <p:spPr bwMode="auto">
            <a:xfrm>
              <a:off x="4680" y="1023"/>
              <a:ext cx="32" cy="48"/>
            </a:xfrm>
            <a:custGeom>
              <a:avLst/>
              <a:gdLst>
                <a:gd name="T0" fmla="*/ 0 w 53"/>
                <a:gd name="T1" fmla="*/ 1 h 71"/>
                <a:gd name="T2" fmla="*/ 1 w 53"/>
                <a:gd name="T3" fmla="*/ 0 h 71"/>
                <a:gd name="T4" fmla="*/ 1 w 53"/>
                <a:gd name="T5" fmla="*/ 1 h 71"/>
                <a:gd name="T6" fmla="*/ 0 w 53"/>
                <a:gd name="T7" fmla="*/ 1 h 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3" h="71">
                  <a:moveTo>
                    <a:pt x="0" y="71"/>
                  </a:moveTo>
                  <a:lnTo>
                    <a:pt x="27" y="0"/>
                  </a:lnTo>
                  <a:lnTo>
                    <a:pt x="53" y="71"/>
                  </a:lnTo>
                  <a:lnTo>
                    <a:pt x="0" y="71"/>
                  </a:lnTo>
                  <a:close/>
                </a:path>
              </a:pathLst>
            </a:custGeom>
            <a:solidFill>
              <a:srgbClr val="0000FF"/>
            </a:solidFill>
            <a:ln w="14351">
              <a:solidFill>
                <a:srgbClr val="0000FF"/>
              </a:solidFill>
              <a:prstDash val="solid"/>
              <a:round/>
              <a:headEnd/>
              <a:tailEnd/>
            </a:ln>
          </p:spPr>
          <p:txBody>
            <a:bodyPr/>
            <a:lstStyle/>
            <a:p>
              <a:endParaRPr lang="en-US" sz="1800"/>
            </a:p>
          </p:txBody>
        </p:sp>
        <p:sp>
          <p:nvSpPr>
            <p:cNvPr id="72719" name="Freeform 17"/>
            <p:cNvSpPr>
              <a:spLocks/>
            </p:cNvSpPr>
            <p:nvPr/>
          </p:nvSpPr>
          <p:spPr bwMode="auto">
            <a:xfrm>
              <a:off x="4770" y="986"/>
              <a:ext cx="33" cy="49"/>
            </a:xfrm>
            <a:custGeom>
              <a:avLst/>
              <a:gdLst>
                <a:gd name="T0" fmla="*/ 0 w 53"/>
                <a:gd name="T1" fmla="*/ 1 h 71"/>
                <a:gd name="T2" fmla="*/ 1 w 53"/>
                <a:gd name="T3" fmla="*/ 0 h 71"/>
                <a:gd name="T4" fmla="*/ 1 w 53"/>
                <a:gd name="T5" fmla="*/ 1 h 71"/>
                <a:gd name="T6" fmla="*/ 0 w 53"/>
                <a:gd name="T7" fmla="*/ 1 h 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3" h="71">
                  <a:moveTo>
                    <a:pt x="0" y="71"/>
                  </a:moveTo>
                  <a:lnTo>
                    <a:pt x="53" y="0"/>
                  </a:lnTo>
                  <a:lnTo>
                    <a:pt x="53" y="71"/>
                  </a:lnTo>
                  <a:lnTo>
                    <a:pt x="0" y="71"/>
                  </a:lnTo>
                  <a:close/>
                </a:path>
              </a:pathLst>
            </a:custGeom>
            <a:solidFill>
              <a:srgbClr val="0000FF"/>
            </a:solidFill>
            <a:ln w="14288">
              <a:solidFill>
                <a:srgbClr val="0000FF"/>
              </a:solidFill>
              <a:prstDash val="solid"/>
              <a:round/>
              <a:headEnd/>
              <a:tailEnd/>
            </a:ln>
          </p:spPr>
          <p:txBody>
            <a:bodyPr/>
            <a:lstStyle/>
            <a:p>
              <a:endParaRPr lang="en-US" sz="1800"/>
            </a:p>
          </p:txBody>
        </p:sp>
        <p:sp>
          <p:nvSpPr>
            <p:cNvPr id="72720" name="Freeform 18"/>
            <p:cNvSpPr>
              <a:spLocks/>
            </p:cNvSpPr>
            <p:nvPr/>
          </p:nvSpPr>
          <p:spPr bwMode="auto">
            <a:xfrm>
              <a:off x="4894" y="933"/>
              <a:ext cx="31" cy="36"/>
            </a:xfrm>
            <a:custGeom>
              <a:avLst/>
              <a:gdLst>
                <a:gd name="T0" fmla="*/ 0 w 53"/>
                <a:gd name="T1" fmla="*/ 1 h 54"/>
                <a:gd name="T2" fmla="*/ 1 w 53"/>
                <a:gd name="T3" fmla="*/ 0 h 54"/>
                <a:gd name="T4" fmla="*/ 1 w 53"/>
                <a:gd name="T5" fmla="*/ 1 h 54"/>
                <a:gd name="T6" fmla="*/ 0 w 53"/>
                <a:gd name="T7" fmla="*/ 1 h 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3" h="54">
                  <a:moveTo>
                    <a:pt x="0" y="54"/>
                  </a:moveTo>
                  <a:lnTo>
                    <a:pt x="26" y="0"/>
                  </a:lnTo>
                  <a:lnTo>
                    <a:pt x="53" y="54"/>
                  </a:lnTo>
                  <a:lnTo>
                    <a:pt x="0" y="54"/>
                  </a:lnTo>
                  <a:close/>
                </a:path>
              </a:pathLst>
            </a:custGeom>
            <a:solidFill>
              <a:srgbClr val="0000FF"/>
            </a:solidFill>
            <a:ln w="14288">
              <a:solidFill>
                <a:srgbClr val="0000FF"/>
              </a:solidFill>
              <a:prstDash val="solid"/>
              <a:round/>
              <a:headEnd/>
              <a:tailEnd/>
            </a:ln>
          </p:spPr>
          <p:txBody>
            <a:bodyPr/>
            <a:lstStyle/>
            <a:p>
              <a:endParaRPr lang="en-US" sz="1800"/>
            </a:p>
          </p:txBody>
        </p:sp>
        <p:sp>
          <p:nvSpPr>
            <p:cNvPr id="72721" name="Freeform 19"/>
            <p:cNvSpPr>
              <a:spLocks/>
            </p:cNvSpPr>
            <p:nvPr/>
          </p:nvSpPr>
          <p:spPr bwMode="auto">
            <a:xfrm>
              <a:off x="5107" y="831"/>
              <a:ext cx="31" cy="53"/>
            </a:xfrm>
            <a:custGeom>
              <a:avLst/>
              <a:gdLst>
                <a:gd name="T0" fmla="*/ 0 w 53"/>
                <a:gd name="T1" fmla="*/ 1 h 80"/>
                <a:gd name="T2" fmla="*/ 1 w 53"/>
                <a:gd name="T3" fmla="*/ 0 h 80"/>
                <a:gd name="T4" fmla="*/ 1 w 53"/>
                <a:gd name="T5" fmla="*/ 1 h 80"/>
                <a:gd name="T6" fmla="*/ 0 w 53"/>
                <a:gd name="T7" fmla="*/ 1 h 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3" h="80">
                  <a:moveTo>
                    <a:pt x="0" y="80"/>
                  </a:moveTo>
                  <a:lnTo>
                    <a:pt x="27" y="0"/>
                  </a:lnTo>
                  <a:lnTo>
                    <a:pt x="53" y="80"/>
                  </a:lnTo>
                  <a:lnTo>
                    <a:pt x="0" y="80"/>
                  </a:lnTo>
                  <a:close/>
                </a:path>
              </a:pathLst>
            </a:custGeom>
            <a:solidFill>
              <a:srgbClr val="0000FF"/>
            </a:solidFill>
            <a:ln w="14288">
              <a:solidFill>
                <a:srgbClr val="0000FF"/>
              </a:solidFill>
              <a:prstDash val="solid"/>
              <a:round/>
              <a:headEnd/>
              <a:tailEnd/>
            </a:ln>
          </p:spPr>
          <p:txBody>
            <a:bodyPr/>
            <a:lstStyle/>
            <a:p>
              <a:endParaRPr lang="en-US" sz="1800"/>
            </a:p>
          </p:txBody>
        </p:sp>
        <p:sp>
          <p:nvSpPr>
            <p:cNvPr id="72722" name="Freeform 20"/>
            <p:cNvSpPr>
              <a:spLocks/>
            </p:cNvSpPr>
            <p:nvPr/>
          </p:nvSpPr>
          <p:spPr bwMode="auto">
            <a:xfrm>
              <a:off x="5320" y="746"/>
              <a:ext cx="32" cy="49"/>
            </a:xfrm>
            <a:custGeom>
              <a:avLst/>
              <a:gdLst>
                <a:gd name="T0" fmla="*/ 0 w 53"/>
                <a:gd name="T1" fmla="*/ 1 h 71"/>
                <a:gd name="T2" fmla="*/ 1 w 53"/>
                <a:gd name="T3" fmla="*/ 0 h 71"/>
                <a:gd name="T4" fmla="*/ 1 w 53"/>
                <a:gd name="T5" fmla="*/ 1 h 71"/>
                <a:gd name="T6" fmla="*/ 0 w 53"/>
                <a:gd name="T7" fmla="*/ 1 h 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3" h="71">
                  <a:moveTo>
                    <a:pt x="0" y="71"/>
                  </a:moveTo>
                  <a:lnTo>
                    <a:pt x="26" y="0"/>
                  </a:lnTo>
                  <a:lnTo>
                    <a:pt x="53" y="71"/>
                  </a:lnTo>
                  <a:lnTo>
                    <a:pt x="0" y="71"/>
                  </a:lnTo>
                  <a:close/>
                </a:path>
              </a:pathLst>
            </a:custGeom>
            <a:solidFill>
              <a:srgbClr val="0000FF"/>
            </a:solidFill>
            <a:ln w="14288">
              <a:solidFill>
                <a:srgbClr val="0000FF"/>
              </a:solidFill>
              <a:prstDash val="solid"/>
              <a:round/>
              <a:headEnd/>
              <a:tailEnd/>
            </a:ln>
          </p:spPr>
          <p:txBody>
            <a:bodyPr/>
            <a:lstStyle/>
            <a:p>
              <a:endParaRPr lang="en-US" sz="1800"/>
            </a:p>
          </p:txBody>
        </p:sp>
        <p:sp>
          <p:nvSpPr>
            <p:cNvPr id="72723" name="Freeform 21"/>
            <p:cNvSpPr>
              <a:spLocks/>
            </p:cNvSpPr>
            <p:nvPr/>
          </p:nvSpPr>
          <p:spPr bwMode="auto">
            <a:xfrm>
              <a:off x="5501" y="662"/>
              <a:ext cx="48" cy="48"/>
            </a:xfrm>
            <a:custGeom>
              <a:avLst/>
              <a:gdLst>
                <a:gd name="T0" fmla="*/ 0 w 80"/>
                <a:gd name="T1" fmla="*/ 1 h 72"/>
                <a:gd name="T2" fmla="*/ 1 w 80"/>
                <a:gd name="T3" fmla="*/ 0 h 72"/>
                <a:gd name="T4" fmla="*/ 1 w 80"/>
                <a:gd name="T5" fmla="*/ 1 h 72"/>
                <a:gd name="T6" fmla="*/ 0 w 80"/>
                <a:gd name="T7" fmla="*/ 1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72">
                  <a:moveTo>
                    <a:pt x="0" y="72"/>
                  </a:moveTo>
                  <a:lnTo>
                    <a:pt x="53" y="0"/>
                  </a:lnTo>
                  <a:lnTo>
                    <a:pt x="80" y="72"/>
                  </a:lnTo>
                  <a:lnTo>
                    <a:pt x="0" y="72"/>
                  </a:lnTo>
                  <a:close/>
                </a:path>
              </a:pathLst>
            </a:custGeom>
            <a:solidFill>
              <a:srgbClr val="0000FF"/>
            </a:solidFill>
            <a:ln w="14288">
              <a:solidFill>
                <a:srgbClr val="0000FF"/>
              </a:solidFill>
              <a:prstDash val="solid"/>
              <a:round/>
              <a:headEnd/>
              <a:tailEnd/>
            </a:ln>
          </p:spPr>
          <p:txBody>
            <a:bodyPr/>
            <a:lstStyle/>
            <a:p>
              <a:endParaRPr lang="en-US" sz="1800"/>
            </a:p>
          </p:txBody>
        </p:sp>
        <p:sp>
          <p:nvSpPr>
            <p:cNvPr id="72724" name="Line 22"/>
            <p:cNvSpPr>
              <a:spLocks noChangeShapeType="1"/>
            </p:cNvSpPr>
            <p:nvPr/>
          </p:nvSpPr>
          <p:spPr bwMode="auto">
            <a:xfrm>
              <a:off x="3155" y="2380"/>
              <a:ext cx="95"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25" name="Line 23"/>
            <p:cNvSpPr>
              <a:spLocks noChangeShapeType="1"/>
            </p:cNvSpPr>
            <p:nvPr/>
          </p:nvSpPr>
          <p:spPr bwMode="auto">
            <a:xfrm>
              <a:off x="3155" y="2313"/>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26" name="Line 24"/>
            <p:cNvSpPr>
              <a:spLocks noChangeShapeType="1"/>
            </p:cNvSpPr>
            <p:nvPr/>
          </p:nvSpPr>
          <p:spPr bwMode="auto">
            <a:xfrm>
              <a:off x="3155" y="2037"/>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27" name="Line 25"/>
            <p:cNvSpPr>
              <a:spLocks noChangeShapeType="1"/>
            </p:cNvSpPr>
            <p:nvPr/>
          </p:nvSpPr>
          <p:spPr bwMode="auto">
            <a:xfrm>
              <a:off x="3155" y="1952"/>
              <a:ext cx="95"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28" name="Line 26"/>
            <p:cNvSpPr>
              <a:spLocks noChangeShapeType="1"/>
            </p:cNvSpPr>
            <p:nvPr/>
          </p:nvSpPr>
          <p:spPr bwMode="auto">
            <a:xfrm>
              <a:off x="3155" y="1868"/>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29" name="Line 27"/>
            <p:cNvSpPr>
              <a:spLocks noChangeShapeType="1"/>
            </p:cNvSpPr>
            <p:nvPr/>
          </p:nvSpPr>
          <p:spPr bwMode="auto">
            <a:xfrm>
              <a:off x="3155" y="1759"/>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30" name="Line 28"/>
            <p:cNvSpPr>
              <a:spLocks noChangeShapeType="1"/>
            </p:cNvSpPr>
            <p:nvPr/>
          </p:nvSpPr>
          <p:spPr bwMode="auto">
            <a:xfrm>
              <a:off x="3155" y="1674"/>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31" name="Line 29"/>
            <p:cNvSpPr>
              <a:spLocks noChangeShapeType="1"/>
            </p:cNvSpPr>
            <p:nvPr/>
          </p:nvSpPr>
          <p:spPr bwMode="auto">
            <a:xfrm>
              <a:off x="3155" y="1608"/>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32" name="Line 30"/>
            <p:cNvSpPr>
              <a:spLocks noChangeShapeType="1"/>
            </p:cNvSpPr>
            <p:nvPr/>
          </p:nvSpPr>
          <p:spPr bwMode="auto">
            <a:xfrm>
              <a:off x="3155" y="1506"/>
              <a:ext cx="95"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33" name="Line 31"/>
            <p:cNvSpPr>
              <a:spLocks noChangeShapeType="1"/>
            </p:cNvSpPr>
            <p:nvPr/>
          </p:nvSpPr>
          <p:spPr bwMode="auto">
            <a:xfrm>
              <a:off x="3155" y="1415"/>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34" name="Line 32"/>
            <p:cNvSpPr>
              <a:spLocks noChangeShapeType="1"/>
            </p:cNvSpPr>
            <p:nvPr/>
          </p:nvSpPr>
          <p:spPr bwMode="auto">
            <a:xfrm>
              <a:off x="3155" y="1331"/>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35" name="Line 33"/>
            <p:cNvSpPr>
              <a:spLocks noChangeShapeType="1"/>
            </p:cNvSpPr>
            <p:nvPr/>
          </p:nvSpPr>
          <p:spPr bwMode="auto">
            <a:xfrm>
              <a:off x="3155" y="1228"/>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36" name="Line 34"/>
            <p:cNvSpPr>
              <a:spLocks noChangeShapeType="1"/>
            </p:cNvSpPr>
            <p:nvPr/>
          </p:nvSpPr>
          <p:spPr bwMode="auto">
            <a:xfrm>
              <a:off x="3155" y="1143"/>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37" name="Line 35"/>
            <p:cNvSpPr>
              <a:spLocks noChangeShapeType="1"/>
            </p:cNvSpPr>
            <p:nvPr/>
          </p:nvSpPr>
          <p:spPr bwMode="auto">
            <a:xfrm>
              <a:off x="3155" y="1053"/>
              <a:ext cx="95"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38" name="Line 36"/>
            <p:cNvSpPr>
              <a:spLocks noChangeShapeType="1"/>
            </p:cNvSpPr>
            <p:nvPr/>
          </p:nvSpPr>
          <p:spPr bwMode="auto">
            <a:xfrm>
              <a:off x="3155" y="969"/>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39" name="Line 37"/>
            <p:cNvSpPr>
              <a:spLocks noChangeShapeType="1"/>
            </p:cNvSpPr>
            <p:nvPr/>
          </p:nvSpPr>
          <p:spPr bwMode="auto">
            <a:xfrm>
              <a:off x="3155" y="884"/>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40" name="Line 38"/>
            <p:cNvSpPr>
              <a:spLocks noChangeShapeType="1"/>
            </p:cNvSpPr>
            <p:nvPr/>
          </p:nvSpPr>
          <p:spPr bwMode="auto">
            <a:xfrm>
              <a:off x="3155" y="795"/>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41" name="Line 39"/>
            <p:cNvSpPr>
              <a:spLocks noChangeShapeType="1"/>
            </p:cNvSpPr>
            <p:nvPr/>
          </p:nvSpPr>
          <p:spPr bwMode="auto">
            <a:xfrm>
              <a:off x="3155" y="710"/>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42" name="Line 40"/>
            <p:cNvSpPr>
              <a:spLocks noChangeShapeType="1"/>
            </p:cNvSpPr>
            <p:nvPr/>
          </p:nvSpPr>
          <p:spPr bwMode="auto">
            <a:xfrm>
              <a:off x="3155" y="607"/>
              <a:ext cx="95"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43" name="Line 41"/>
            <p:cNvSpPr>
              <a:spLocks noChangeShapeType="1"/>
            </p:cNvSpPr>
            <p:nvPr/>
          </p:nvSpPr>
          <p:spPr bwMode="auto">
            <a:xfrm flipH="1">
              <a:off x="5491" y="2380"/>
              <a:ext cx="106"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44" name="Line 42"/>
            <p:cNvSpPr>
              <a:spLocks noChangeShapeType="1"/>
            </p:cNvSpPr>
            <p:nvPr/>
          </p:nvSpPr>
          <p:spPr bwMode="auto">
            <a:xfrm flipH="1">
              <a:off x="5549" y="2313"/>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45" name="Line 43"/>
            <p:cNvSpPr>
              <a:spLocks noChangeShapeType="1"/>
            </p:cNvSpPr>
            <p:nvPr/>
          </p:nvSpPr>
          <p:spPr bwMode="auto">
            <a:xfrm flipH="1">
              <a:off x="5549" y="2223"/>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46" name="Line 44"/>
            <p:cNvSpPr>
              <a:spLocks noChangeShapeType="1"/>
            </p:cNvSpPr>
            <p:nvPr/>
          </p:nvSpPr>
          <p:spPr bwMode="auto">
            <a:xfrm flipH="1">
              <a:off x="5549" y="2120"/>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47" name="Line 45"/>
            <p:cNvSpPr>
              <a:spLocks noChangeShapeType="1"/>
            </p:cNvSpPr>
            <p:nvPr/>
          </p:nvSpPr>
          <p:spPr bwMode="auto">
            <a:xfrm flipH="1">
              <a:off x="5549" y="2037"/>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48" name="Line 46"/>
            <p:cNvSpPr>
              <a:spLocks noChangeShapeType="1"/>
            </p:cNvSpPr>
            <p:nvPr/>
          </p:nvSpPr>
          <p:spPr bwMode="auto">
            <a:xfrm flipH="1">
              <a:off x="5491" y="1952"/>
              <a:ext cx="106"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49" name="Line 47"/>
            <p:cNvSpPr>
              <a:spLocks noChangeShapeType="1"/>
            </p:cNvSpPr>
            <p:nvPr/>
          </p:nvSpPr>
          <p:spPr bwMode="auto">
            <a:xfrm flipH="1">
              <a:off x="5549" y="1868"/>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50" name="Line 48"/>
            <p:cNvSpPr>
              <a:spLocks noChangeShapeType="1"/>
            </p:cNvSpPr>
            <p:nvPr/>
          </p:nvSpPr>
          <p:spPr bwMode="auto">
            <a:xfrm flipH="1">
              <a:off x="5549" y="1759"/>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51" name="Line 49"/>
            <p:cNvSpPr>
              <a:spLocks noChangeShapeType="1"/>
            </p:cNvSpPr>
            <p:nvPr/>
          </p:nvSpPr>
          <p:spPr bwMode="auto">
            <a:xfrm flipH="1">
              <a:off x="5549" y="1674"/>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52" name="Line 50"/>
            <p:cNvSpPr>
              <a:spLocks noChangeShapeType="1"/>
            </p:cNvSpPr>
            <p:nvPr/>
          </p:nvSpPr>
          <p:spPr bwMode="auto">
            <a:xfrm flipH="1">
              <a:off x="5549" y="1608"/>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53" name="Line 51"/>
            <p:cNvSpPr>
              <a:spLocks noChangeShapeType="1"/>
            </p:cNvSpPr>
            <p:nvPr/>
          </p:nvSpPr>
          <p:spPr bwMode="auto">
            <a:xfrm flipH="1">
              <a:off x="5491" y="1506"/>
              <a:ext cx="106"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54" name="Line 52"/>
            <p:cNvSpPr>
              <a:spLocks noChangeShapeType="1"/>
            </p:cNvSpPr>
            <p:nvPr/>
          </p:nvSpPr>
          <p:spPr bwMode="auto">
            <a:xfrm flipH="1">
              <a:off x="5549" y="1415"/>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55" name="Line 53"/>
            <p:cNvSpPr>
              <a:spLocks noChangeShapeType="1"/>
            </p:cNvSpPr>
            <p:nvPr/>
          </p:nvSpPr>
          <p:spPr bwMode="auto">
            <a:xfrm flipH="1">
              <a:off x="5549" y="1331"/>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56" name="Line 54"/>
            <p:cNvSpPr>
              <a:spLocks noChangeShapeType="1"/>
            </p:cNvSpPr>
            <p:nvPr/>
          </p:nvSpPr>
          <p:spPr bwMode="auto">
            <a:xfrm flipH="1">
              <a:off x="5549" y="1228"/>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57" name="Line 55"/>
            <p:cNvSpPr>
              <a:spLocks noChangeShapeType="1"/>
            </p:cNvSpPr>
            <p:nvPr/>
          </p:nvSpPr>
          <p:spPr bwMode="auto">
            <a:xfrm flipH="1">
              <a:off x="5549" y="1143"/>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58" name="Line 56"/>
            <p:cNvSpPr>
              <a:spLocks noChangeShapeType="1"/>
            </p:cNvSpPr>
            <p:nvPr/>
          </p:nvSpPr>
          <p:spPr bwMode="auto">
            <a:xfrm flipH="1">
              <a:off x="5491" y="1053"/>
              <a:ext cx="106"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59" name="Line 57"/>
            <p:cNvSpPr>
              <a:spLocks noChangeShapeType="1"/>
            </p:cNvSpPr>
            <p:nvPr/>
          </p:nvSpPr>
          <p:spPr bwMode="auto">
            <a:xfrm flipH="1">
              <a:off x="5549" y="969"/>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60" name="Line 58"/>
            <p:cNvSpPr>
              <a:spLocks noChangeShapeType="1"/>
            </p:cNvSpPr>
            <p:nvPr/>
          </p:nvSpPr>
          <p:spPr bwMode="auto">
            <a:xfrm flipH="1">
              <a:off x="5549" y="884"/>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61" name="Line 59"/>
            <p:cNvSpPr>
              <a:spLocks noChangeShapeType="1"/>
            </p:cNvSpPr>
            <p:nvPr/>
          </p:nvSpPr>
          <p:spPr bwMode="auto">
            <a:xfrm flipH="1">
              <a:off x="5549" y="795"/>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62" name="Line 60"/>
            <p:cNvSpPr>
              <a:spLocks noChangeShapeType="1"/>
            </p:cNvSpPr>
            <p:nvPr/>
          </p:nvSpPr>
          <p:spPr bwMode="auto">
            <a:xfrm flipH="1">
              <a:off x="5549" y="710"/>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63" name="Line 61"/>
            <p:cNvSpPr>
              <a:spLocks noChangeShapeType="1"/>
            </p:cNvSpPr>
            <p:nvPr/>
          </p:nvSpPr>
          <p:spPr bwMode="auto">
            <a:xfrm flipH="1">
              <a:off x="5491" y="607"/>
              <a:ext cx="106"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64" name="Line 62"/>
            <p:cNvSpPr>
              <a:spLocks noChangeShapeType="1"/>
            </p:cNvSpPr>
            <p:nvPr/>
          </p:nvSpPr>
          <p:spPr bwMode="auto">
            <a:xfrm>
              <a:off x="3464" y="2313"/>
              <a:ext cx="1" cy="67"/>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65" name="Line 63"/>
            <p:cNvSpPr>
              <a:spLocks noChangeShapeType="1"/>
            </p:cNvSpPr>
            <p:nvPr/>
          </p:nvSpPr>
          <p:spPr bwMode="auto">
            <a:xfrm>
              <a:off x="3768" y="2313"/>
              <a:ext cx="1" cy="67"/>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66" name="Line 64"/>
            <p:cNvSpPr>
              <a:spLocks noChangeShapeType="1"/>
            </p:cNvSpPr>
            <p:nvPr/>
          </p:nvSpPr>
          <p:spPr bwMode="auto">
            <a:xfrm>
              <a:off x="4073" y="2313"/>
              <a:ext cx="0" cy="67"/>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67" name="Line 65"/>
            <p:cNvSpPr>
              <a:spLocks noChangeShapeType="1"/>
            </p:cNvSpPr>
            <p:nvPr/>
          </p:nvSpPr>
          <p:spPr bwMode="auto">
            <a:xfrm>
              <a:off x="4360" y="2313"/>
              <a:ext cx="1" cy="67"/>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68" name="Line 66"/>
            <p:cNvSpPr>
              <a:spLocks noChangeShapeType="1"/>
            </p:cNvSpPr>
            <p:nvPr/>
          </p:nvSpPr>
          <p:spPr bwMode="auto">
            <a:xfrm>
              <a:off x="4680" y="2313"/>
              <a:ext cx="0" cy="67"/>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69" name="Line 67"/>
            <p:cNvSpPr>
              <a:spLocks noChangeShapeType="1"/>
            </p:cNvSpPr>
            <p:nvPr/>
          </p:nvSpPr>
          <p:spPr bwMode="auto">
            <a:xfrm>
              <a:off x="4984" y="2313"/>
              <a:ext cx="1" cy="67"/>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70" name="Line 68"/>
            <p:cNvSpPr>
              <a:spLocks noChangeShapeType="1"/>
            </p:cNvSpPr>
            <p:nvPr/>
          </p:nvSpPr>
          <p:spPr bwMode="auto">
            <a:xfrm>
              <a:off x="5288" y="2313"/>
              <a:ext cx="1" cy="67"/>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71" name="Line 69"/>
            <p:cNvSpPr>
              <a:spLocks noChangeShapeType="1"/>
            </p:cNvSpPr>
            <p:nvPr/>
          </p:nvSpPr>
          <p:spPr bwMode="auto">
            <a:xfrm>
              <a:off x="3155" y="607"/>
              <a:ext cx="1" cy="12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72" name="Line 70"/>
            <p:cNvSpPr>
              <a:spLocks noChangeShapeType="1"/>
            </p:cNvSpPr>
            <p:nvPr/>
          </p:nvSpPr>
          <p:spPr bwMode="auto">
            <a:xfrm>
              <a:off x="3464" y="607"/>
              <a:ext cx="1" cy="12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73" name="Line 71"/>
            <p:cNvSpPr>
              <a:spLocks noChangeShapeType="1"/>
            </p:cNvSpPr>
            <p:nvPr/>
          </p:nvSpPr>
          <p:spPr bwMode="auto">
            <a:xfrm>
              <a:off x="3768" y="607"/>
              <a:ext cx="1" cy="12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74" name="Line 72"/>
            <p:cNvSpPr>
              <a:spLocks noChangeShapeType="1"/>
            </p:cNvSpPr>
            <p:nvPr/>
          </p:nvSpPr>
          <p:spPr bwMode="auto">
            <a:xfrm>
              <a:off x="4073" y="607"/>
              <a:ext cx="0" cy="12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75" name="Line 73"/>
            <p:cNvSpPr>
              <a:spLocks noChangeShapeType="1"/>
            </p:cNvSpPr>
            <p:nvPr/>
          </p:nvSpPr>
          <p:spPr bwMode="auto">
            <a:xfrm>
              <a:off x="4360" y="607"/>
              <a:ext cx="1" cy="12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76" name="Line 74"/>
            <p:cNvSpPr>
              <a:spLocks noChangeShapeType="1"/>
            </p:cNvSpPr>
            <p:nvPr/>
          </p:nvSpPr>
          <p:spPr bwMode="auto">
            <a:xfrm>
              <a:off x="4680" y="607"/>
              <a:ext cx="0" cy="12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77" name="Line 75"/>
            <p:cNvSpPr>
              <a:spLocks noChangeShapeType="1"/>
            </p:cNvSpPr>
            <p:nvPr/>
          </p:nvSpPr>
          <p:spPr bwMode="auto">
            <a:xfrm>
              <a:off x="4984" y="607"/>
              <a:ext cx="1" cy="12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78" name="Line 76"/>
            <p:cNvSpPr>
              <a:spLocks noChangeShapeType="1"/>
            </p:cNvSpPr>
            <p:nvPr/>
          </p:nvSpPr>
          <p:spPr bwMode="auto">
            <a:xfrm>
              <a:off x="5288" y="607"/>
              <a:ext cx="1" cy="12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79" name="Line 77"/>
            <p:cNvSpPr>
              <a:spLocks noChangeShapeType="1"/>
            </p:cNvSpPr>
            <p:nvPr/>
          </p:nvSpPr>
          <p:spPr bwMode="auto">
            <a:xfrm>
              <a:off x="5597" y="607"/>
              <a:ext cx="1" cy="12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80" name="Line 78"/>
            <p:cNvSpPr>
              <a:spLocks noChangeShapeType="1"/>
            </p:cNvSpPr>
            <p:nvPr/>
          </p:nvSpPr>
          <p:spPr bwMode="auto">
            <a:xfrm>
              <a:off x="3155" y="607"/>
              <a:ext cx="1" cy="1773"/>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81" name="Line 79"/>
            <p:cNvSpPr>
              <a:spLocks noChangeShapeType="1"/>
            </p:cNvSpPr>
            <p:nvPr/>
          </p:nvSpPr>
          <p:spPr bwMode="auto">
            <a:xfrm flipV="1">
              <a:off x="5597" y="607"/>
              <a:ext cx="0" cy="1773"/>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82" name="Line 80"/>
            <p:cNvSpPr>
              <a:spLocks noChangeShapeType="1"/>
            </p:cNvSpPr>
            <p:nvPr/>
          </p:nvSpPr>
          <p:spPr bwMode="auto">
            <a:xfrm flipH="1">
              <a:off x="3155" y="607"/>
              <a:ext cx="2427"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83" name="Rectangle 81"/>
            <p:cNvSpPr>
              <a:spLocks noChangeArrowheads="1"/>
            </p:cNvSpPr>
            <p:nvPr/>
          </p:nvSpPr>
          <p:spPr bwMode="auto">
            <a:xfrm>
              <a:off x="2896" y="2300"/>
              <a:ext cx="221"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0.00</a:t>
              </a:r>
            </a:p>
          </p:txBody>
        </p:sp>
        <p:sp>
          <p:nvSpPr>
            <p:cNvPr id="72784" name="Rectangle 82"/>
            <p:cNvSpPr>
              <a:spLocks noChangeArrowheads="1"/>
            </p:cNvSpPr>
            <p:nvPr/>
          </p:nvSpPr>
          <p:spPr bwMode="auto">
            <a:xfrm>
              <a:off x="2891" y="1875"/>
              <a:ext cx="221"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0.05</a:t>
              </a:r>
            </a:p>
          </p:txBody>
        </p:sp>
        <p:sp>
          <p:nvSpPr>
            <p:cNvPr id="72785" name="Rectangle 83"/>
            <p:cNvSpPr>
              <a:spLocks noChangeArrowheads="1"/>
            </p:cNvSpPr>
            <p:nvPr/>
          </p:nvSpPr>
          <p:spPr bwMode="auto">
            <a:xfrm>
              <a:off x="2891" y="1428"/>
              <a:ext cx="221"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0.10</a:t>
              </a:r>
            </a:p>
          </p:txBody>
        </p:sp>
        <p:sp>
          <p:nvSpPr>
            <p:cNvPr id="72786" name="Rectangle 84"/>
            <p:cNvSpPr>
              <a:spLocks noChangeArrowheads="1"/>
            </p:cNvSpPr>
            <p:nvPr/>
          </p:nvSpPr>
          <p:spPr bwMode="auto">
            <a:xfrm>
              <a:off x="2891" y="980"/>
              <a:ext cx="221"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0.15</a:t>
              </a:r>
            </a:p>
          </p:txBody>
        </p:sp>
        <p:sp>
          <p:nvSpPr>
            <p:cNvPr id="72787" name="Rectangle 85"/>
            <p:cNvSpPr>
              <a:spLocks noChangeArrowheads="1"/>
            </p:cNvSpPr>
            <p:nvPr/>
          </p:nvSpPr>
          <p:spPr bwMode="auto">
            <a:xfrm>
              <a:off x="2891" y="531"/>
              <a:ext cx="221"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0.20</a:t>
              </a:r>
            </a:p>
          </p:txBody>
        </p:sp>
        <p:sp>
          <p:nvSpPr>
            <p:cNvPr id="72788" name="Line 86"/>
            <p:cNvSpPr>
              <a:spLocks noChangeShapeType="1"/>
            </p:cNvSpPr>
            <p:nvPr/>
          </p:nvSpPr>
          <p:spPr bwMode="auto">
            <a:xfrm flipV="1">
              <a:off x="3155" y="1071"/>
              <a:ext cx="1542" cy="1309"/>
            </a:xfrm>
            <a:prstGeom prst="line">
              <a:avLst/>
            </a:prstGeom>
            <a:noFill/>
            <a:ln w="254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89" name="Line 87"/>
            <p:cNvSpPr>
              <a:spLocks noChangeShapeType="1"/>
            </p:cNvSpPr>
            <p:nvPr/>
          </p:nvSpPr>
          <p:spPr bwMode="auto">
            <a:xfrm flipV="1">
              <a:off x="4697" y="662"/>
              <a:ext cx="900" cy="391"/>
            </a:xfrm>
            <a:prstGeom prst="line">
              <a:avLst/>
            </a:prstGeom>
            <a:noFill/>
            <a:ln w="25400">
              <a:solidFill>
                <a:srgbClr val="0000FF"/>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790" name="Rectangle 88"/>
            <p:cNvSpPr>
              <a:spLocks noChangeArrowheads="1"/>
            </p:cNvSpPr>
            <p:nvPr/>
          </p:nvSpPr>
          <p:spPr bwMode="auto">
            <a:xfrm rot="16200000">
              <a:off x="3213" y="2063"/>
              <a:ext cx="135"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900">
                  <a:solidFill>
                    <a:srgbClr val="000000"/>
                  </a:solidFill>
                </a:rPr>
                <a:t>Air</a:t>
              </a:r>
            </a:p>
          </p:txBody>
        </p:sp>
        <p:sp>
          <p:nvSpPr>
            <p:cNvPr id="72791" name="Rectangle 89"/>
            <p:cNvSpPr>
              <a:spLocks noChangeArrowheads="1"/>
            </p:cNvSpPr>
            <p:nvPr/>
          </p:nvSpPr>
          <p:spPr bwMode="auto">
            <a:xfrm rot="16200000">
              <a:off x="4162" y="877"/>
              <a:ext cx="490"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900">
                  <a:solidFill>
                    <a:srgbClr val="000000"/>
                  </a:solidFill>
                </a:rPr>
                <a:t>60% ETOH</a:t>
              </a:r>
            </a:p>
          </p:txBody>
        </p:sp>
        <p:sp>
          <p:nvSpPr>
            <p:cNvPr id="72792" name="Rectangle 90"/>
            <p:cNvSpPr>
              <a:spLocks noChangeArrowheads="1"/>
            </p:cNvSpPr>
            <p:nvPr/>
          </p:nvSpPr>
          <p:spPr bwMode="auto">
            <a:xfrm rot="16200000">
              <a:off x="4504" y="801"/>
              <a:ext cx="269"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900">
                  <a:solidFill>
                    <a:srgbClr val="000000"/>
                  </a:solidFill>
                </a:rPr>
                <a:t>Water</a:t>
              </a:r>
            </a:p>
          </p:txBody>
        </p:sp>
        <p:sp>
          <p:nvSpPr>
            <p:cNvPr id="72793" name="Rectangle 91"/>
            <p:cNvSpPr>
              <a:spLocks noChangeArrowheads="1"/>
            </p:cNvSpPr>
            <p:nvPr/>
          </p:nvSpPr>
          <p:spPr bwMode="auto">
            <a:xfrm rot="16200000">
              <a:off x="4423" y="1328"/>
              <a:ext cx="533"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900">
                  <a:solidFill>
                    <a:srgbClr val="000000"/>
                  </a:solidFill>
                </a:rPr>
                <a:t>0.9% Saline</a:t>
              </a:r>
            </a:p>
          </p:txBody>
        </p:sp>
        <p:sp>
          <p:nvSpPr>
            <p:cNvPr id="72794" name="Rectangle 92"/>
            <p:cNvSpPr>
              <a:spLocks noChangeArrowheads="1"/>
            </p:cNvSpPr>
            <p:nvPr/>
          </p:nvSpPr>
          <p:spPr bwMode="auto">
            <a:xfrm rot="16200000">
              <a:off x="4775" y="1189"/>
              <a:ext cx="469"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900">
                  <a:solidFill>
                    <a:srgbClr val="000000"/>
                  </a:solidFill>
                </a:rPr>
                <a:t>100 mg/cc</a:t>
              </a:r>
            </a:p>
          </p:txBody>
        </p:sp>
        <p:sp>
          <p:nvSpPr>
            <p:cNvPr id="72795" name="Rectangle 93"/>
            <p:cNvSpPr>
              <a:spLocks noChangeArrowheads="1"/>
            </p:cNvSpPr>
            <p:nvPr/>
          </p:nvSpPr>
          <p:spPr bwMode="auto">
            <a:xfrm rot="16200000">
              <a:off x="4936" y="1094"/>
              <a:ext cx="469"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900">
                  <a:solidFill>
                    <a:srgbClr val="000000"/>
                  </a:solidFill>
                </a:rPr>
                <a:t>200 mg/cc</a:t>
              </a:r>
            </a:p>
          </p:txBody>
        </p:sp>
        <p:sp>
          <p:nvSpPr>
            <p:cNvPr id="72796" name="Rectangle 94"/>
            <p:cNvSpPr>
              <a:spLocks noChangeArrowheads="1"/>
            </p:cNvSpPr>
            <p:nvPr/>
          </p:nvSpPr>
          <p:spPr bwMode="auto">
            <a:xfrm rot="16200000">
              <a:off x="5098" y="1008"/>
              <a:ext cx="469"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900">
                  <a:solidFill>
                    <a:srgbClr val="000000"/>
                  </a:solidFill>
                </a:rPr>
                <a:t>300 mg/cc</a:t>
              </a:r>
            </a:p>
          </p:txBody>
        </p:sp>
        <p:sp>
          <p:nvSpPr>
            <p:cNvPr id="72797" name="Rectangle 95"/>
            <p:cNvSpPr>
              <a:spLocks noChangeArrowheads="1"/>
            </p:cNvSpPr>
            <p:nvPr/>
          </p:nvSpPr>
          <p:spPr bwMode="auto">
            <a:xfrm rot="16200000">
              <a:off x="5256" y="944"/>
              <a:ext cx="469"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900">
                  <a:solidFill>
                    <a:srgbClr val="000000"/>
                  </a:solidFill>
                </a:rPr>
                <a:t>400 mg/cc</a:t>
              </a:r>
            </a:p>
          </p:txBody>
        </p:sp>
        <p:sp>
          <p:nvSpPr>
            <p:cNvPr id="72798" name="Rectangle 96"/>
            <p:cNvSpPr>
              <a:spLocks noChangeArrowheads="1"/>
            </p:cNvSpPr>
            <p:nvPr/>
          </p:nvSpPr>
          <p:spPr bwMode="auto">
            <a:xfrm rot="16200000">
              <a:off x="4642" y="1232"/>
              <a:ext cx="415" cy="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900">
                  <a:solidFill>
                    <a:srgbClr val="000000"/>
                  </a:solidFill>
                </a:rPr>
                <a:t>50 mg/cc</a:t>
              </a:r>
            </a:p>
          </p:txBody>
        </p:sp>
        <p:sp>
          <p:nvSpPr>
            <p:cNvPr id="72799" name="Rectangle 97"/>
            <p:cNvSpPr>
              <a:spLocks noChangeArrowheads="1"/>
            </p:cNvSpPr>
            <p:nvPr/>
          </p:nvSpPr>
          <p:spPr bwMode="auto">
            <a:xfrm>
              <a:off x="3010" y="2442"/>
              <a:ext cx="291"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-1000</a:t>
              </a:r>
            </a:p>
          </p:txBody>
        </p:sp>
        <p:sp>
          <p:nvSpPr>
            <p:cNvPr id="72800" name="Rectangle 98"/>
            <p:cNvSpPr>
              <a:spLocks noChangeArrowheads="1"/>
            </p:cNvSpPr>
            <p:nvPr/>
          </p:nvSpPr>
          <p:spPr bwMode="auto">
            <a:xfrm>
              <a:off x="3346" y="2442"/>
              <a:ext cx="2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-800</a:t>
              </a:r>
            </a:p>
          </p:txBody>
        </p:sp>
        <p:sp>
          <p:nvSpPr>
            <p:cNvPr id="72801" name="Rectangle 99"/>
            <p:cNvSpPr>
              <a:spLocks noChangeArrowheads="1"/>
            </p:cNvSpPr>
            <p:nvPr/>
          </p:nvSpPr>
          <p:spPr bwMode="auto">
            <a:xfrm>
              <a:off x="3657" y="2442"/>
              <a:ext cx="2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-600</a:t>
              </a:r>
            </a:p>
          </p:txBody>
        </p:sp>
        <p:sp>
          <p:nvSpPr>
            <p:cNvPr id="72802" name="Rectangle 100"/>
            <p:cNvSpPr>
              <a:spLocks noChangeArrowheads="1"/>
            </p:cNvSpPr>
            <p:nvPr/>
          </p:nvSpPr>
          <p:spPr bwMode="auto">
            <a:xfrm>
              <a:off x="3959" y="2442"/>
              <a:ext cx="2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-400</a:t>
              </a:r>
            </a:p>
          </p:txBody>
        </p:sp>
        <p:sp>
          <p:nvSpPr>
            <p:cNvPr id="72803" name="Rectangle 101"/>
            <p:cNvSpPr>
              <a:spLocks noChangeArrowheads="1"/>
            </p:cNvSpPr>
            <p:nvPr/>
          </p:nvSpPr>
          <p:spPr bwMode="auto">
            <a:xfrm>
              <a:off x="4248" y="2442"/>
              <a:ext cx="2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-200</a:t>
              </a:r>
            </a:p>
          </p:txBody>
        </p:sp>
        <p:sp>
          <p:nvSpPr>
            <p:cNvPr id="72804" name="Rectangle 102"/>
            <p:cNvSpPr>
              <a:spLocks noChangeArrowheads="1"/>
            </p:cNvSpPr>
            <p:nvPr/>
          </p:nvSpPr>
          <p:spPr bwMode="auto">
            <a:xfrm>
              <a:off x="4646" y="2442"/>
              <a:ext cx="63"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0</a:t>
              </a:r>
            </a:p>
          </p:txBody>
        </p:sp>
        <p:sp>
          <p:nvSpPr>
            <p:cNvPr id="72805" name="Rectangle 103"/>
            <p:cNvSpPr>
              <a:spLocks noChangeArrowheads="1"/>
            </p:cNvSpPr>
            <p:nvPr/>
          </p:nvSpPr>
          <p:spPr bwMode="auto">
            <a:xfrm>
              <a:off x="4893" y="2442"/>
              <a:ext cx="19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200</a:t>
              </a:r>
            </a:p>
          </p:txBody>
        </p:sp>
        <p:sp>
          <p:nvSpPr>
            <p:cNvPr id="72806" name="Rectangle 104"/>
            <p:cNvSpPr>
              <a:spLocks noChangeArrowheads="1"/>
            </p:cNvSpPr>
            <p:nvPr/>
          </p:nvSpPr>
          <p:spPr bwMode="auto">
            <a:xfrm>
              <a:off x="5197" y="2442"/>
              <a:ext cx="19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400</a:t>
              </a:r>
            </a:p>
          </p:txBody>
        </p:sp>
        <p:sp>
          <p:nvSpPr>
            <p:cNvPr id="72807" name="Rectangle 105"/>
            <p:cNvSpPr>
              <a:spLocks noChangeArrowheads="1"/>
            </p:cNvSpPr>
            <p:nvPr/>
          </p:nvSpPr>
          <p:spPr bwMode="auto">
            <a:xfrm>
              <a:off x="5500" y="2442"/>
              <a:ext cx="19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600</a:t>
              </a:r>
            </a:p>
          </p:txBody>
        </p:sp>
        <p:sp>
          <p:nvSpPr>
            <p:cNvPr id="72808" name="Rectangle 106"/>
            <p:cNvSpPr>
              <a:spLocks noChangeArrowheads="1"/>
            </p:cNvSpPr>
            <p:nvPr/>
          </p:nvSpPr>
          <p:spPr bwMode="auto">
            <a:xfrm>
              <a:off x="3951" y="2637"/>
              <a:ext cx="897"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Hounsfield Units</a:t>
              </a:r>
            </a:p>
          </p:txBody>
        </p:sp>
        <p:sp>
          <p:nvSpPr>
            <p:cNvPr id="72809" name="Rectangle 107"/>
            <p:cNvSpPr>
              <a:spLocks noChangeArrowheads="1"/>
            </p:cNvSpPr>
            <p:nvPr/>
          </p:nvSpPr>
          <p:spPr bwMode="auto">
            <a:xfrm rot="16200000">
              <a:off x="2107" y="1414"/>
              <a:ext cx="10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Linear Attenuation </a:t>
              </a:r>
            </a:p>
          </p:txBody>
        </p:sp>
        <p:sp>
          <p:nvSpPr>
            <p:cNvPr id="72810" name="Rectangle 108"/>
            <p:cNvSpPr>
              <a:spLocks noChangeArrowheads="1"/>
            </p:cNvSpPr>
            <p:nvPr/>
          </p:nvSpPr>
          <p:spPr bwMode="auto">
            <a:xfrm rot="16200000">
              <a:off x="2274" y="1435"/>
              <a:ext cx="1011"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1050">
                  <a:solidFill>
                    <a:srgbClr val="000000"/>
                  </a:solidFill>
                </a:rPr>
                <a:t>Coefficients (cm   )</a:t>
              </a:r>
            </a:p>
          </p:txBody>
        </p:sp>
        <p:sp>
          <p:nvSpPr>
            <p:cNvPr id="72811" name="Rectangle 109"/>
            <p:cNvSpPr>
              <a:spLocks noChangeArrowheads="1"/>
            </p:cNvSpPr>
            <p:nvPr/>
          </p:nvSpPr>
          <p:spPr bwMode="auto">
            <a:xfrm rot="16200000">
              <a:off x="2696" y="1072"/>
              <a:ext cx="71" cy="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92000"/>
                </a:lnSpc>
                <a:buFont typeface="Wingdings" charset="0"/>
                <a:buNone/>
              </a:pPr>
              <a:r>
                <a:rPr lang="en-US" sz="750">
                  <a:solidFill>
                    <a:srgbClr val="000000"/>
                  </a:solidFill>
                </a:rPr>
                <a:t>-1</a:t>
              </a:r>
            </a:p>
          </p:txBody>
        </p:sp>
        <p:sp>
          <p:nvSpPr>
            <p:cNvPr id="72812" name="Line 110"/>
            <p:cNvSpPr>
              <a:spLocks noChangeShapeType="1"/>
            </p:cNvSpPr>
            <p:nvPr/>
          </p:nvSpPr>
          <p:spPr bwMode="auto">
            <a:xfrm>
              <a:off x="3155" y="2253"/>
              <a:ext cx="48" cy="0"/>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813" name="Line 111"/>
            <p:cNvSpPr>
              <a:spLocks noChangeShapeType="1"/>
            </p:cNvSpPr>
            <p:nvPr/>
          </p:nvSpPr>
          <p:spPr bwMode="auto">
            <a:xfrm>
              <a:off x="3155" y="2168"/>
              <a:ext cx="48" cy="2"/>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72814" name="Line 112"/>
            <p:cNvSpPr>
              <a:spLocks noChangeShapeType="1"/>
            </p:cNvSpPr>
            <p:nvPr/>
          </p:nvSpPr>
          <p:spPr bwMode="auto">
            <a:xfrm>
              <a:off x="3155" y="2102"/>
              <a:ext cx="48" cy="1"/>
            </a:xfrm>
            <a:prstGeom prst="line">
              <a:avLst/>
            </a:prstGeom>
            <a:noFill/>
            <a:ln w="14288">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nvGrpSpPr>
            <p:cNvPr id="72815" name="Group 113"/>
            <p:cNvGrpSpPr>
              <a:grpSpLocks/>
            </p:cNvGrpSpPr>
            <p:nvPr/>
          </p:nvGrpSpPr>
          <p:grpSpPr bwMode="auto">
            <a:xfrm>
              <a:off x="3083" y="3090"/>
              <a:ext cx="2408" cy="723"/>
              <a:chOff x="3027" y="3303"/>
              <a:chExt cx="2408" cy="723"/>
            </a:xfrm>
          </p:grpSpPr>
          <p:graphicFrame>
            <p:nvGraphicFramePr>
              <p:cNvPr id="72816" name="Object 114"/>
              <p:cNvGraphicFramePr>
                <a:graphicFrameLocks noChangeAspect="1"/>
              </p:cNvGraphicFramePr>
              <p:nvPr/>
            </p:nvGraphicFramePr>
            <p:xfrm>
              <a:off x="3027" y="3597"/>
              <a:ext cx="2408" cy="429"/>
            </p:xfrm>
            <a:graphic>
              <a:graphicData uri="http://schemas.openxmlformats.org/presentationml/2006/ole">
                <mc:AlternateContent xmlns:mc="http://schemas.openxmlformats.org/markup-compatibility/2006">
                  <mc:Choice xmlns:v="urn:schemas-microsoft-com:vml" Requires="v">
                    <p:oleObj name="Equation" r:id="rId5" imgW="2209800" imgH="393700" progId="Equation.3">
                      <p:embed/>
                    </p:oleObj>
                  </mc:Choice>
                  <mc:Fallback>
                    <p:oleObj name="Equation" r:id="rId5" imgW="2209800" imgH="393700" progId="Equation.3">
                      <p:embed/>
                      <p:pic>
                        <p:nvPicPr>
                          <p:cNvPr id="72816" name="Object 1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27" y="3597"/>
                            <a:ext cx="2408" cy="42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325747" name="Text Box 115"/>
              <p:cNvSpPr txBox="1">
                <a:spLocks noChangeArrowheads="1"/>
              </p:cNvSpPr>
              <p:nvPr/>
            </p:nvSpPr>
            <p:spPr bwMode="auto">
              <a:xfrm>
                <a:off x="3558" y="3303"/>
                <a:ext cx="1644" cy="2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buFont typeface="Wingdings" charset="0"/>
                  <a:buNone/>
                  <a:defRPr/>
                </a:pPr>
                <a:r>
                  <a:rPr lang="en-US" sz="1500" dirty="0">
                    <a:solidFill>
                      <a:srgbClr val="000000"/>
                    </a:solidFill>
                  </a:rPr>
                  <a:t>Piecewise linear fit </a:t>
                </a:r>
              </a:p>
            </p:txBody>
          </p:sp>
        </p:grpSp>
      </p:grpSp>
    </p:spTree>
    <p:custDataLst>
      <p:tags r:id="rId1"/>
    </p:custDataLst>
    <p:extLst>
      <p:ext uri="{BB962C8B-B14F-4D97-AF65-F5344CB8AC3E}">
        <p14:creationId xmlns:p14="http://schemas.microsoft.com/office/powerpoint/2010/main" val="80218466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25748"/>
                                        </p:tgtEl>
                                        <p:attrNameLst>
                                          <p:attrName>style.visibility</p:attrName>
                                        </p:attrNameLst>
                                      </p:cBhvr>
                                      <p:to>
                                        <p:strVal val="visible"/>
                                      </p:to>
                                    </p:set>
                                    <p:animEffect transition="in" filter="wipe(up)">
                                      <p:cBhvr>
                                        <p:cTn id="7" dur="500"/>
                                        <p:tgtEl>
                                          <p:spTgt spid="325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a:xfrm>
            <a:off x="453585" y="171610"/>
            <a:ext cx="8089900" cy="414152"/>
          </a:xfrm>
        </p:spPr>
        <p:txBody>
          <a:bodyPr/>
          <a:lstStyle/>
          <a:p>
            <a:pPr eaLnBrk="1" hangingPunct="1">
              <a:defRPr/>
            </a:pPr>
            <a:r>
              <a:rPr lang="en-US" sz="2400" dirty="0"/>
              <a:t>Attenuation Correction Algorithm</a:t>
            </a:r>
          </a:p>
        </p:txBody>
      </p:sp>
      <p:pic>
        <p:nvPicPr>
          <p:cNvPr id="74754" name="Picture 3"/>
          <p:cNvPicPr>
            <a:picLocks noGrp="1" noChangeAspect="1" noChangeArrowheads="1"/>
          </p:cNvPicPr>
          <p:nvPr>
            <p:ph sz="quarter" idx="4294967295"/>
          </p:nvPr>
        </p:nvPicPr>
        <p:blipFill>
          <a:blip r:embed="rId4">
            <a:extLst>
              <a:ext uri="{28A0092B-C50C-407E-A947-70E740481C1C}">
                <a14:useLocalDpi xmlns:a14="http://schemas.microsoft.com/office/drawing/2010/main" val="0"/>
              </a:ext>
            </a:extLst>
          </a:blip>
          <a:srcRect/>
          <a:stretch>
            <a:fillRect/>
          </a:stretch>
        </p:blipFill>
        <p:spPr>
          <a:xfrm>
            <a:off x="1524000" y="1123950"/>
            <a:ext cx="1219200" cy="1371600"/>
          </a:xfrm>
          <a:noFill/>
          <a:extLst>
            <a:ext uri="{91240B29-F687-4f45-9708-019B960494DF}">
              <a14:hiddenLine xmlns="" xmlns:a14="http://schemas.microsoft.com/office/drawing/2010/main" w="12700">
                <a:solidFill>
                  <a:schemeClr val="tx1"/>
                </a:solidFill>
                <a:miter lim="800000"/>
                <a:headEnd/>
                <a:tailEnd/>
              </a14:hiddenLine>
            </a:ext>
          </a:extLst>
        </p:spPr>
      </p:pic>
      <p:grpSp>
        <p:nvGrpSpPr>
          <p:cNvPr id="327684" name="Group 4"/>
          <p:cNvGrpSpPr>
            <a:grpSpLocks/>
          </p:cNvGrpSpPr>
          <p:nvPr/>
        </p:nvGrpSpPr>
        <p:grpSpPr bwMode="auto">
          <a:xfrm>
            <a:off x="1553766" y="2939656"/>
            <a:ext cx="2837259" cy="1695451"/>
            <a:chOff x="246" y="2669"/>
            <a:chExt cx="2383" cy="1424"/>
          </a:xfrm>
        </p:grpSpPr>
        <p:sp>
          <p:nvSpPr>
            <p:cNvPr id="327685" name="Text Box 5"/>
            <p:cNvSpPr txBox="1">
              <a:spLocks noChangeArrowheads="1"/>
            </p:cNvSpPr>
            <p:nvPr/>
          </p:nvSpPr>
          <p:spPr bwMode="auto">
            <a:xfrm>
              <a:off x="1629" y="2936"/>
              <a:ext cx="960" cy="485"/>
            </a:xfrm>
            <a:prstGeom prst="rect">
              <a:avLst/>
            </a:prstGeom>
            <a:solidFill>
              <a:srgbClr val="3366FF"/>
            </a:solidFill>
            <a:ln>
              <a:noFill/>
            </a:ln>
            <a:effectLst/>
            <a:extLs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 typeface="Wingdings" charset="0"/>
                <a:buNone/>
                <a:defRPr/>
              </a:pPr>
              <a:r>
                <a:rPr lang="en-US" sz="1500" b="0" dirty="0">
                  <a:solidFill>
                    <a:srgbClr val="000000"/>
                  </a:solidFill>
                  <a:latin typeface="Times New Roman" charset="0"/>
                </a:rPr>
                <a:t>Energy</a:t>
              </a:r>
            </a:p>
            <a:p>
              <a:pPr>
                <a:buFont typeface="Wingdings" charset="0"/>
                <a:buNone/>
                <a:defRPr/>
              </a:pPr>
              <a:r>
                <a:rPr lang="en-US" sz="1500" b="0" dirty="0">
                  <a:solidFill>
                    <a:srgbClr val="000000"/>
                  </a:solidFill>
                  <a:latin typeface="Times New Roman" charset="0"/>
                </a:rPr>
                <a:t>Calibration</a:t>
              </a:r>
            </a:p>
          </p:txBody>
        </p:sp>
        <p:sp>
          <p:nvSpPr>
            <p:cNvPr id="327686" name="Text Box 6"/>
            <p:cNvSpPr txBox="1">
              <a:spLocks noChangeArrowheads="1"/>
            </p:cNvSpPr>
            <p:nvPr/>
          </p:nvSpPr>
          <p:spPr bwMode="auto">
            <a:xfrm>
              <a:off x="1632" y="3608"/>
              <a:ext cx="997" cy="485"/>
            </a:xfrm>
            <a:prstGeom prst="rect">
              <a:avLst/>
            </a:prstGeom>
            <a:solidFill>
              <a:srgbClr val="3366FF"/>
            </a:solidFill>
            <a:ln>
              <a:noFill/>
            </a:ln>
            <a:effectLst/>
            <a:extLs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Wingdings" charset="0"/>
                <a:buNone/>
                <a:defRPr/>
              </a:pPr>
              <a:r>
                <a:rPr lang="en-US" sz="1500" b="0" dirty="0">
                  <a:solidFill>
                    <a:srgbClr val="000000"/>
                  </a:solidFill>
                  <a:latin typeface="Times New Roman" charset="0"/>
                </a:rPr>
                <a:t>Attenuation  </a:t>
              </a:r>
            </a:p>
            <a:p>
              <a:pPr>
                <a:buFont typeface="Wingdings" charset="0"/>
                <a:buNone/>
                <a:defRPr/>
              </a:pPr>
              <a:r>
                <a:rPr lang="en-US" sz="1500" b="0" dirty="0">
                  <a:solidFill>
                    <a:srgbClr val="000000"/>
                  </a:solidFill>
                  <a:latin typeface="Times New Roman" charset="0"/>
                </a:rPr>
                <a:t>Map</a:t>
              </a:r>
            </a:p>
          </p:txBody>
        </p:sp>
        <p:sp>
          <p:nvSpPr>
            <p:cNvPr id="327687" name="Line 7"/>
            <p:cNvSpPr>
              <a:spLocks noChangeShapeType="1"/>
            </p:cNvSpPr>
            <p:nvPr/>
          </p:nvSpPr>
          <p:spPr bwMode="auto">
            <a:xfrm>
              <a:off x="2061" y="2669"/>
              <a:ext cx="0" cy="268"/>
            </a:xfrm>
            <a:prstGeom prst="line">
              <a:avLst/>
            </a:prstGeom>
            <a:noFill/>
            <a:ln w="952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Wingdings" charset="0"/>
                <a:buNone/>
                <a:defRPr/>
              </a:pPr>
              <a:endParaRPr lang="en-US" sz="1500" b="0">
                <a:solidFill>
                  <a:srgbClr val="000000"/>
                </a:solidFill>
              </a:endParaRPr>
            </a:p>
          </p:txBody>
        </p:sp>
        <p:sp>
          <p:nvSpPr>
            <p:cNvPr id="327688" name="Line 8"/>
            <p:cNvSpPr>
              <a:spLocks noChangeShapeType="1"/>
            </p:cNvSpPr>
            <p:nvPr/>
          </p:nvSpPr>
          <p:spPr bwMode="auto">
            <a:xfrm flipH="1">
              <a:off x="2061" y="3416"/>
              <a:ext cx="0" cy="192"/>
            </a:xfrm>
            <a:prstGeom prst="line">
              <a:avLst/>
            </a:prstGeom>
            <a:noFill/>
            <a:ln w="952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Wingdings" charset="0"/>
                <a:buNone/>
                <a:defRPr/>
              </a:pPr>
              <a:endParaRPr lang="en-US" sz="1500" b="0">
                <a:solidFill>
                  <a:srgbClr val="000000"/>
                </a:solidFill>
              </a:endParaRPr>
            </a:p>
          </p:txBody>
        </p:sp>
        <p:sp>
          <p:nvSpPr>
            <p:cNvPr id="327689" name="Text Box 9"/>
            <p:cNvSpPr txBox="1">
              <a:spLocks noChangeArrowheads="1"/>
            </p:cNvSpPr>
            <p:nvPr/>
          </p:nvSpPr>
          <p:spPr bwMode="auto">
            <a:xfrm>
              <a:off x="246" y="2743"/>
              <a:ext cx="1026" cy="1163"/>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 typeface="Wingdings" charset="0"/>
                <a:buNone/>
                <a:defRPr/>
              </a:pPr>
              <a:r>
                <a:rPr lang="en-US" sz="1400" b="0" i="1" dirty="0">
                  <a:solidFill>
                    <a:srgbClr val="000000"/>
                  </a:solidFill>
                  <a:latin typeface="Times New Roman" charset="0"/>
                </a:rPr>
                <a:t>Attenuation map must  be calibrated for energy of radionuclide photons!</a:t>
              </a:r>
            </a:p>
          </p:txBody>
        </p:sp>
      </p:grpSp>
      <p:grpSp>
        <p:nvGrpSpPr>
          <p:cNvPr id="327690" name="Group 10"/>
          <p:cNvGrpSpPr>
            <a:grpSpLocks/>
          </p:cNvGrpSpPr>
          <p:nvPr/>
        </p:nvGrpSpPr>
        <p:grpSpPr bwMode="auto">
          <a:xfrm>
            <a:off x="4263628" y="962026"/>
            <a:ext cx="3565922" cy="3336131"/>
            <a:chOff x="2837" y="1008"/>
            <a:chExt cx="3370" cy="2802"/>
          </a:xfrm>
        </p:grpSpPr>
        <p:pic>
          <p:nvPicPr>
            <p:cNvPr id="327691"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5" y="1008"/>
              <a:ext cx="1152" cy="11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327692" name="Text Box 12"/>
            <p:cNvSpPr txBox="1">
              <a:spLocks noChangeArrowheads="1"/>
            </p:cNvSpPr>
            <p:nvPr/>
          </p:nvSpPr>
          <p:spPr bwMode="auto">
            <a:xfrm>
              <a:off x="3546" y="1024"/>
              <a:ext cx="1257" cy="485"/>
            </a:xfrm>
            <a:prstGeom prst="rect">
              <a:avLst/>
            </a:prstGeom>
            <a:solidFill>
              <a:srgbClr val="3366FF"/>
            </a:solid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 typeface="Wingdings" charset="0"/>
                <a:buNone/>
                <a:defRPr/>
              </a:pPr>
              <a:r>
                <a:rPr lang="en-US" sz="1500" b="0">
                  <a:solidFill>
                    <a:srgbClr val="000000"/>
                  </a:solidFill>
                  <a:latin typeface="Times New Roman" charset="0"/>
                </a:rPr>
                <a:t>Emission</a:t>
              </a:r>
            </a:p>
            <a:p>
              <a:pPr>
                <a:buFont typeface="Wingdings" charset="0"/>
                <a:buNone/>
                <a:defRPr/>
              </a:pPr>
              <a:r>
                <a:rPr lang="en-US" sz="1500" b="0">
                  <a:solidFill>
                    <a:srgbClr val="000000"/>
                  </a:solidFill>
                  <a:latin typeface="Times New Roman" charset="0"/>
                </a:rPr>
                <a:t>Projection</a:t>
              </a:r>
            </a:p>
          </p:txBody>
        </p:sp>
        <p:sp>
          <p:nvSpPr>
            <p:cNvPr id="327693" name="Text Box 13"/>
            <p:cNvSpPr txBox="1">
              <a:spLocks noChangeArrowheads="1"/>
            </p:cNvSpPr>
            <p:nvPr/>
          </p:nvSpPr>
          <p:spPr bwMode="auto">
            <a:xfrm>
              <a:off x="3555" y="2020"/>
              <a:ext cx="1282" cy="427"/>
            </a:xfrm>
            <a:prstGeom prst="rect">
              <a:avLst/>
            </a:prstGeom>
            <a:solidFill>
              <a:srgbClr val="3366FF"/>
            </a:solid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buFont typeface="Wingdings" charset="0"/>
                <a:buNone/>
                <a:defRPr/>
              </a:pPr>
              <a:r>
                <a:rPr lang="en-US" sz="1500" b="0" dirty="0">
                  <a:solidFill>
                    <a:srgbClr val="000000"/>
                  </a:solidFill>
                  <a:latin typeface="Times New Roman" charset="0"/>
                </a:rPr>
                <a:t>Iterative Reconstruction</a:t>
              </a:r>
            </a:p>
          </p:txBody>
        </p:sp>
        <p:sp>
          <p:nvSpPr>
            <p:cNvPr id="327694" name="Line 14"/>
            <p:cNvSpPr>
              <a:spLocks noChangeShapeType="1"/>
            </p:cNvSpPr>
            <p:nvPr/>
          </p:nvSpPr>
          <p:spPr bwMode="auto">
            <a:xfrm>
              <a:off x="4140" y="1428"/>
              <a:ext cx="0" cy="591"/>
            </a:xfrm>
            <a:prstGeom prst="line">
              <a:avLst/>
            </a:prstGeom>
            <a:noFill/>
            <a:ln w="952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Wingdings" charset="0"/>
                <a:buNone/>
                <a:defRPr/>
              </a:pPr>
              <a:endParaRPr lang="en-US" sz="1500" b="0">
                <a:solidFill>
                  <a:srgbClr val="000000"/>
                </a:solidFill>
              </a:endParaRPr>
            </a:p>
          </p:txBody>
        </p:sp>
        <p:sp>
          <p:nvSpPr>
            <p:cNvPr id="327695" name="Line 15"/>
            <p:cNvSpPr>
              <a:spLocks noChangeShapeType="1"/>
            </p:cNvSpPr>
            <p:nvPr/>
          </p:nvSpPr>
          <p:spPr bwMode="auto">
            <a:xfrm>
              <a:off x="2837" y="3810"/>
              <a:ext cx="324" cy="0"/>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Wingdings" charset="0"/>
                <a:buNone/>
                <a:defRPr/>
              </a:pPr>
              <a:endParaRPr lang="en-US" sz="1500" b="0">
                <a:solidFill>
                  <a:srgbClr val="000000"/>
                </a:solidFill>
              </a:endParaRPr>
            </a:p>
          </p:txBody>
        </p:sp>
        <p:sp>
          <p:nvSpPr>
            <p:cNvPr id="327696" name="Line 16"/>
            <p:cNvSpPr>
              <a:spLocks noChangeShapeType="1"/>
            </p:cNvSpPr>
            <p:nvPr/>
          </p:nvSpPr>
          <p:spPr bwMode="auto">
            <a:xfrm flipV="1">
              <a:off x="3161" y="2220"/>
              <a:ext cx="0" cy="1590"/>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Wingdings" charset="0"/>
                <a:buNone/>
                <a:defRPr/>
              </a:pPr>
              <a:endParaRPr lang="en-US" sz="1500" b="0">
                <a:solidFill>
                  <a:srgbClr val="000000"/>
                </a:solidFill>
              </a:endParaRPr>
            </a:p>
          </p:txBody>
        </p:sp>
        <p:sp>
          <p:nvSpPr>
            <p:cNvPr id="327697" name="Line 17"/>
            <p:cNvSpPr>
              <a:spLocks noChangeShapeType="1"/>
            </p:cNvSpPr>
            <p:nvPr/>
          </p:nvSpPr>
          <p:spPr bwMode="auto">
            <a:xfrm>
              <a:off x="3161" y="2220"/>
              <a:ext cx="398" cy="0"/>
            </a:xfrm>
            <a:prstGeom prst="line">
              <a:avLst/>
            </a:prstGeom>
            <a:noFill/>
            <a:ln w="952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Wingdings" charset="0"/>
                <a:buNone/>
                <a:defRPr/>
              </a:pPr>
              <a:endParaRPr lang="en-US" sz="1500" b="0">
                <a:solidFill>
                  <a:srgbClr val="000000"/>
                </a:solidFill>
              </a:endParaRPr>
            </a:p>
          </p:txBody>
        </p:sp>
      </p:grpSp>
      <p:sp>
        <p:nvSpPr>
          <p:cNvPr id="327698" name="Text Box 18"/>
          <p:cNvSpPr txBox="1">
            <a:spLocks noChangeArrowheads="1"/>
          </p:cNvSpPr>
          <p:nvPr/>
        </p:nvSpPr>
        <p:spPr bwMode="auto">
          <a:xfrm>
            <a:off x="3189685" y="800100"/>
            <a:ext cx="1306191" cy="577081"/>
          </a:xfrm>
          <a:prstGeom prst="rect">
            <a:avLst/>
          </a:prstGeom>
          <a:solidFill>
            <a:srgbClr val="3366FF"/>
          </a:solidFill>
          <a:ln>
            <a:noFill/>
          </a:ln>
          <a:effectLst/>
          <a:extLs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Wingdings" charset="0"/>
              <a:buNone/>
              <a:defRPr/>
            </a:pPr>
            <a:r>
              <a:rPr lang="en-US" sz="1500" b="0" dirty="0">
                <a:solidFill>
                  <a:srgbClr val="000000"/>
                </a:solidFill>
                <a:latin typeface="Times New Roman" charset="0"/>
              </a:rPr>
              <a:t>Transmission </a:t>
            </a:r>
          </a:p>
          <a:p>
            <a:pPr>
              <a:buFont typeface="Wingdings" charset="0"/>
              <a:buNone/>
              <a:defRPr/>
            </a:pPr>
            <a:r>
              <a:rPr lang="en-US" sz="1500" b="0" dirty="0">
                <a:solidFill>
                  <a:srgbClr val="000000"/>
                </a:solidFill>
                <a:latin typeface="Times New Roman" charset="0"/>
              </a:rPr>
              <a:t>Projection</a:t>
            </a:r>
          </a:p>
        </p:txBody>
      </p:sp>
      <p:sp>
        <p:nvSpPr>
          <p:cNvPr id="327699" name="Text Box 19"/>
          <p:cNvSpPr txBox="1">
            <a:spLocks noChangeArrowheads="1"/>
          </p:cNvSpPr>
          <p:nvPr/>
        </p:nvSpPr>
        <p:spPr bwMode="auto">
          <a:xfrm>
            <a:off x="3174206" y="1657350"/>
            <a:ext cx="1356462" cy="577081"/>
          </a:xfrm>
          <a:prstGeom prst="rect">
            <a:avLst/>
          </a:prstGeom>
          <a:solidFill>
            <a:srgbClr val="3366FF"/>
          </a:solidFill>
          <a:ln>
            <a:noFill/>
          </a:ln>
          <a:effectLst/>
          <a:extLs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Wingdings" charset="0"/>
              <a:buNone/>
              <a:defRPr/>
            </a:pPr>
            <a:r>
              <a:rPr lang="en-US" sz="1500" b="0">
                <a:solidFill>
                  <a:srgbClr val="000000"/>
                </a:solidFill>
                <a:latin typeface="Times New Roman" charset="0"/>
              </a:rPr>
              <a:t>Filtered</a:t>
            </a:r>
          </a:p>
          <a:p>
            <a:pPr>
              <a:buFont typeface="Wingdings" charset="0"/>
              <a:buNone/>
              <a:defRPr/>
            </a:pPr>
            <a:r>
              <a:rPr lang="en-US" sz="1500" b="0">
                <a:solidFill>
                  <a:srgbClr val="000000"/>
                </a:solidFill>
                <a:latin typeface="Times New Roman" charset="0"/>
              </a:rPr>
              <a:t>Backprojection</a:t>
            </a:r>
          </a:p>
        </p:txBody>
      </p:sp>
      <p:sp>
        <p:nvSpPr>
          <p:cNvPr id="327700" name="Text Box 20"/>
          <p:cNvSpPr txBox="1">
            <a:spLocks noChangeArrowheads="1"/>
          </p:cNvSpPr>
          <p:nvPr/>
        </p:nvSpPr>
        <p:spPr bwMode="auto">
          <a:xfrm>
            <a:off x="3189685" y="2457450"/>
            <a:ext cx="1306191" cy="577081"/>
          </a:xfrm>
          <a:prstGeom prst="rect">
            <a:avLst/>
          </a:prstGeom>
          <a:solidFill>
            <a:srgbClr val="3366FF"/>
          </a:solidFill>
          <a:ln>
            <a:noFill/>
          </a:ln>
          <a:effectLst/>
          <a:extLs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Wingdings" charset="0"/>
              <a:buNone/>
              <a:defRPr/>
            </a:pPr>
            <a:r>
              <a:rPr lang="en-US" sz="1500" b="0">
                <a:solidFill>
                  <a:srgbClr val="000000"/>
                </a:solidFill>
                <a:latin typeface="Times New Roman" charset="0"/>
              </a:rPr>
              <a:t> Transmission </a:t>
            </a:r>
          </a:p>
          <a:p>
            <a:pPr>
              <a:buFont typeface="Wingdings" charset="0"/>
              <a:buNone/>
              <a:defRPr/>
            </a:pPr>
            <a:r>
              <a:rPr lang="en-US" sz="1500" b="0">
                <a:solidFill>
                  <a:srgbClr val="000000"/>
                </a:solidFill>
                <a:latin typeface="Times New Roman" charset="0"/>
              </a:rPr>
              <a:t>Tomogram</a:t>
            </a:r>
          </a:p>
        </p:txBody>
      </p:sp>
      <p:sp>
        <p:nvSpPr>
          <p:cNvPr id="327701" name="Line 21"/>
          <p:cNvSpPr>
            <a:spLocks noChangeShapeType="1"/>
          </p:cNvSpPr>
          <p:nvPr/>
        </p:nvSpPr>
        <p:spPr bwMode="auto">
          <a:xfrm flipH="1">
            <a:off x="3714750" y="2228850"/>
            <a:ext cx="0" cy="228600"/>
          </a:xfrm>
          <a:prstGeom prst="line">
            <a:avLst/>
          </a:prstGeom>
          <a:noFill/>
          <a:ln w="952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Wingdings" charset="0"/>
              <a:buNone/>
              <a:defRPr/>
            </a:pPr>
            <a:endParaRPr lang="en-US" sz="1500" b="0">
              <a:solidFill>
                <a:srgbClr val="000000"/>
              </a:solidFill>
            </a:endParaRPr>
          </a:p>
        </p:txBody>
      </p:sp>
      <p:sp>
        <p:nvSpPr>
          <p:cNvPr id="327702" name="Line 22"/>
          <p:cNvSpPr>
            <a:spLocks noChangeShapeType="1"/>
          </p:cNvSpPr>
          <p:nvPr/>
        </p:nvSpPr>
        <p:spPr bwMode="auto">
          <a:xfrm>
            <a:off x="3714750" y="1339454"/>
            <a:ext cx="0" cy="315515"/>
          </a:xfrm>
          <a:prstGeom prst="line">
            <a:avLst/>
          </a:prstGeom>
          <a:noFill/>
          <a:ln w="952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Wingdings" charset="0"/>
              <a:buNone/>
              <a:defRPr/>
            </a:pPr>
            <a:endParaRPr lang="en-US" sz="1500" b="0">
              <a:solidFill>
                <a:srgbClr val="000000"/>
              </a:solidFill>
            </a:endParaRPr>
          </a:p>
        </p:txBody>
      </p:sp>
      <p:grpSp>
        <p:nvGrpSpPr>
          <p:cNvPr id="327703" name="Group 23"/>
          <p:cNvGrpSpPr>
            <a:grpSpLocks/>
          </p:cNvGrpSpPr>
          <p:nvPr/>
        </p:nvGrpSpPr>
        <p:grpSpPr bwMode="auto">
          <a:xfrm>
            <a:off x="5013723" y="2646760"/>
            <a:ext cx="2801540" cy="1721643"/>
            <a:chOff x="3546" y="2423"/>
            <a:chExt cx="2647" cy="1446"/>
          </a:xfrm>
        </p:grpSpPr>
        <p:sp>
          <p:nvSpPr>
            <p:cNvPr id="327704" name="Text Box 24"/>
            <p:cNvSpPr txBox="1">
              <a:spLocks noChangeArrowheads="1"/>
            </p:cNvSpPr>
            <p:nvPr/>
          </p:nvSpPr>
          <p:spPr bwMode="auto">
            <a:xfrm>
              <a:off x="3546" y="3016"/>
              <a:ext cx="1257" cy="853"/>
            </a:xfrm>
            <a:prstGeom prst="rect">
              <a:avLst/>
            </a:prstGeom>
            <a:solidFill>
              <a:srgbClr val="3366FF"/>
            </a:solid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 typeface="Wingdings" charset="0"/>
                <a:buNone/>
                <a:defRPr/>
              </a:pPr>
              <a:r>
                <a:rPr lang="en-US" sz="1500" b="0" dirty="0">
                  <a:solidFill>
                    <a:srgbClr val="000000"/>
                  </a:solidFill>
                  <a:latin typeface="Times New Roman" charset="0"/>
                </a:rPr>
                <a:t>Attenuation</a:t>
              </a:r>
            </a:p>
            <a:p>
              <a:pPr>
                <a:buFont typeface="Wingdings" charset="0"/>
                <a:buNone/>
                <a:defRPr/>
              </a:pPr>
              <a:r>
                <a:rPr lang="en-US" sz="1500" b="0" dirty="0">
                  <a:solidFill>
                    <a:srgbClr val="000000"/>
                  </a:solidFill>
                  <a:latin typeface="Times New Roman" charset="0"/>
                </a:rPr>
                <a:t>Corrected </a:t>
              </a:r>
            </a:p>
            <a:p>
              <a:pPr>
                <a:buFont typeface="Wingdings" charset="0"/>
                <a:buNone/>
                <a:defRPr/>
              </a:pPr>
              <a:r>
                <a:rPr lang="en-US" sz="1500" b="0">
                  <a:solidFill>
                    <a:srgbClr val="000000"/>
                  </a:solidFill>
                  <a:latin typeface="Times New Roman" charset="0"/>
                </a:rPr>
                <a:t>SPECT/PET</a:t>
              </a:r>
              <a:endParaRPr lang="en-US" sz="1500" b="0" dirty="0">
                <a:solidFill>
                  <a:srgbClr val="000000"/>
                </a:solidFill>
                <a:latin typeface="Times New Roman" charset="0"/>
              </a:endParaRPr>
            </a:p>
            <a:p>
              <a:pPr>
                <a:buFont typeface="Wingdings" charset="0"/>
                <a:buNone/>
                <a:defRPr/>
              </a:pPr>
              <a:r>
                <a:rPr lang="en-US" sz="1500" b="0" dirty="0">
                  <a:solidFill>
                    <a:srgbClr val="000000"/>
                  </a:solidFill>
                  <a:latin typeface="Times New Roman" charset="0"/>
                </a:rPr>
                <a:t>Image</a:t>
              </a:r>
            </a:p>
          </p:txBody>
        </p:sp>
        <p:sp>
          <p:nvSpPr>
            <p:cNvPr id="327705" name="Line 25"/>
            <p:cNvSpPr>
              <a:spLocks noChangeShapeType="1"/>
            </p:cNvSpPr>
            <p:nvPr/>
          </p:nvSpPr>
          <p:spPr bwMode="auto">
            <a:xfrm>
              <a:off x="4140" y="2423"/>
              <a:ext cx="0" cy="589"/>
            </a:xfrm>
            <a:prstGeom prst="line">
              <a:avLst/>
            </a:prstGeom>
            <a:noFill/>
            <a:ln w="9525">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Wingdings" charset="0"/>
                <a:buNone/>
                <a:defRPr/>
              </a:pPr>
              <a:endParaRPr lang="en-US" sz="1500" b="0">
                <a:solidFill>
                  <a:srgbClr val="000000"/>
                </a:solidFill>
              </a:endParaRPr>
            </a:p>
          </p:txBody>
        </p:sp>
        <p:pic>
          <p:nvPicPr>
            <p:cNvPr id="327706" name="Picture 2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41" y="2592"/>
              <a:ext cx="1152" cy="11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grpSp>
    </p:spTree>
    <p:custDataLst>
      <p:tags r:id="rId1"/>
    </p:custDataLst>
    <p:extLst>
      <p:ext uri="{BB962C8B-B14F-4D97-AF65-F5344CB8AC3E}">
        <p14:creationId xmlns:p14="http://schemas.microsoft.com/office/powerpoint/2010/main" val="214642769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2768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2769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277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453585" y="224160"/>
            <a:ext cx="8089900" cy="467820"/>
          </a:xfrm>
        </p:spPr>
        <p:txBody>
          <a:bodyPr/>
          <a:lstStyle/>
          <a:p>
            <a:pPr eaLnBrk="1" hangingPunct="1">
              <a:defRPr/>
            </a:pPr>
            <a:r>
              <a:rPr lang="en-US" baseline="30000" dirty="0"/>
              <a:t>131</a:t>
            </a:r>
            <a:r>
              <a:rPr lang="en-US" dirty="0"/>
              <a:t>I-MIBG Uptake in Neuroblastoma</a:t>
            </a:r>
          </a:p>
        </p:txBody>
      </p:sp>
      <p:grpSp>
        <p:nvGrpSpPr>
          <p:cNvPr id="76802" name="Group 3"/>
          <p:cNvGrpSpPr>
            <a:grpSpLocks/>
          </p:cNvGrpSpPr>
          <p:nvPr/>
        </p:nvGrpSpPr>
        <p:grpSpPr bwMode="auto">
          <a:xfrm>
            <a:off x="3392092" y="900113"/>
            <a:ext cx="4374356" cy="1151335"/>
            <a:chOff x="1889" y="756"/>
            <a:chExt cx="3674" cy="967"/>
          </a:xfrm>
        </p:grpSpPr>
        <p:pic>
          <p:nvPicPr>
            <p:cNvPr id="7682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4" y="794"/>
              <a:ext cx="879" cy="881"/>
            </a:xfrm>
            <a:prstGeom prst="rect">
              <a:avLst/>
            </a:prstGeom>
            <a:noFill/>
            <a:ln w="38100">
              <a:solidFill>
                <a:srgbClr val="BC3700"/>
              </a:solidFill>
              <a:miter lim="800000"/>
              <a:headEnd/>
              <a:tailEnd/>
            </a:ln>
            <a:extLst>
              <a:ext uri="{909E8E84-426E-40dd-AFC4-6F175D3DCCD1}">
                <a14:hiddenFill xmlns="" xmlns:a14="http://schemas.microsoft.com/office/drawing/2010/main">
                  <a:solidFill>
                    <a:srgbClr val="FFFFFF"/>
                  </a:solidFill>
                </a14:hiddenFill>
              </a:ext>
            </a:extLst>
          </p:spPr>
        </p:pic>
        <p:pic>
          <p:nvPicPr>
            <p:cNvPr id="7682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8" y="756"/>
              <a:ext cx="2207" cy="9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6824" name="Freeform 6"/>
            <p:cNvSpPr>
              <a:spLocks/>
            </p:cNvSpPr>
            <p:nvPr/>
          </p:nvSpPr>
          <p:spPr bwMode="auto">
            <a:xfrm>
              <a:off x="3621" y="836"/>
              <a:ext cx="618" cy="18"/>
            </a:xfrm>
            <a:custGeom>
              <a:avLst/>
              <a:gdLst>
                <a:gd name="T0" fmla="*/ 7 w 665"/>
                <a:gd name="T1" fmla="*/ 9 h 19"/>
                <a:gd name="T2" fmla="*/ 7 w 665"/>
                <a:gd name="T3" fmla="*/ 9 h 19"/>
                <a:gd name="T4" fmla="*/ 63 w 665"/>
                <a:gd name="T5" fmla="*/ 9 h 19"/>
                <a:gd name="T6" fmla="*/ 63 w 665"/>
                <a:gd name="T7" fmla="*/ 0 h 19"/>
                <a:gd name="T8" fmla="*/ 7 w 665"/>
                <a:gd name="T9" fmla="*/ 0 h 19"/>
                <a:gd name="T10" fmla="*/ 0 w 665"/>
                <a:gd name="T11" fmla="*/ 9 h 19"/>
                <a:gd name="T12" fmla="*/ 7 w 665"/>
                <a:gd name="T13" fmla="*/ 0 h 19"/>
                <a:gd name="T14" fmla="*/ 0 w 665"/>
                <a:gd name="T15" fmla="*/ 0 h 19"/>
                <a:gd name="T16" fmla="*/ 0 w 665"/>
                <a:gd name="T17" fmla="*/ 9 h 19"/>
                <a:gd name="T18" fmla="*/ 7 w 665"/>
                <a:gd name="T19" fmla="*/ 9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5" h="19">
                  <a:moveTo>
                    <a:pt x="19" y="9"/>
                  </a:moveTo>
                  <a:lnTo>
                    <a:pt x="10" y="19"/>
                  </a:lnTo>
                  <a:lnTo>
                    <a:pt x="665" y="19"/>
                  </a:lnTo>
                  <a:lnTo>
                    <a:pt x="665" y="0"/>
                  </a:lnTo>
                  <a:lnTo>
                    <a:pt x="10" y="0"/>
                  </a:lnTo>
                  <a:lnTo>
                    <a:pt x="0" y="9"/>
                  </a:lnTo>
                  <a:lnTo>
                    <a:pt x="10" y="0"/>
                  </a:lnTo>
                  <a:lnTo>
                    <a:pt x="0" y="0"/>
                  </a:lnTo>
                  <a:lnTo>
                    <a:pt x="0" y="9"/>
                  </a:lnTo>
                  <a:lnTo>
                    <a:pt x="19" y="9"/>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76825" name="Freeform 7"/>
            <p:cNvSpPr>
              <a:spLocks/>
            </p:cNvSpPr>
            <p:nvPr/>
          </p:nvSpPr>
          <p:spPr bwMode="auto">
            <a:xfrm>
              <a:off x="3621" y="844"/>
              <a:ext cx="18" cy="620"/>
            </a:xfrm>
            <a:custGeom>
              <a:avLst/>
              <a:gdLst>
                <a:gd name="T0" fmla="*/ 9 w 19"/>
                <a:gd name="T1" fmla="*/ 66 h 666"/>
                <a:gd name="T2" fmla="*/ 9 w 19"/>
                <a:gd name="T3" fmla="*/ 66 h 666"/>
                <a:gd name="T4" fmla="*/ 9 w 19"/>
                <a:gd name="T5" fmla="*/ 0 h 666"/>
                <a:gd name="T6" fmla="*/ 0 w 19"/>
                <a:gd name="T7" fmla="*/ 0 h 666"/>
                <a:gd name="T8" fmla="*/ 0 w 19"/>
                <a:gd name="T9" fmla="*/ 66 h 666"/>
                <a:gd name="T10" fmla="*/ 9 w 19"/>
                <a:gd name="T11" fmla="*/ 67 h 666"/>
                <a:gd name="T12" fmla="*/ 0 w 19"/>
                <a:gd name="T13" fmla="*/ 66 h 666"/>
                <a:gd name="T14" fmla="*/ 0 w 19"/>
                <a:gd name="T15" fmla="*/ 67 h 666"/>
                <a:gd name="T16" fmla="*/ 9 w 19"/>
                <a:gd name="T17" fmla="*/ 67 h 666"/>
                <a:gd name="T18" fmla="*/ 9 w 19"/>
                <a:gd name="T19" fmla="*/ 66 h 6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666">
                  <a:moveTo>
                    <a:pt x="10" y="647"/>
                  </a:moveTo>
                  <a:lnTo>
                    <a:pt x="19" y="657"/>
                  </a:lnTo>
                  <a:lnTo>
                    <a:pt x="19" y="0"/>
                  </a:lnTo>
                  <a:lnTo>
                    <a:pt x="0" y="0"/>
                  </a:lnTo>
                  <a:lnTo>
                    <a:pt x="0" y="657"/>
                  </a:lnTo>
                  <a:lnTo>
                    <a:pt x="10" y="666"/>
                  </a:lnTo>
                  <a:lnTo>
                    <a:pt x="0" y="657"/>
                  </a:lnTo>
                  <a:lnTo>
                    <a:pt x="0" y="666"/>
                  </a:lnTo>
                  <a:lnTo>
                    <a:pt x="10" y="666"/>
                  </a:lnTo>
                  <a:lnTo>
                    <a:pt x="10" y="647"/>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76826" name="Freeform 8"/>
            <p:cNvSpPr>
              <a:spLocks/>
            </p:cNvSpPr>
            <p:nvPr/>
          </p:nvSpPr>
          <p:spPr bwMode="auto">
            <a:xfrm>
              <a:off x="3631" y="1446"/>
              <a:ext cx="620" cy="18"/>
            </a:xfrm>
            <a:custGeom>
              <a:avLst/>
              <a:gdLst>
                <a:gd name="T0" fmla="*/ 66 w 666"/>
                <a:gd name="T1" fmla="*/ 9 h 19"/>
                <a:gd name="T2" fmla="*/ 66 w 666"/>
                <a:gd name="T3" fmla="*/ 0 h 19"/>
                <a:gd name="T4" fmla="*/ 0 w 666"/>
                <a:gd name="T5" fmla="*/ 0 h 19"/>
                <a:gd name="T6" fmla="*/ 0 w 666"/>
                <a:gd name="T7" fmla="*/ 9 h 19"/>
                <a:gd name="T8" fmla="*/ 66 w 666"/>
                <a:gd name="T9" fmla="*/ 9 h 19"/>
                <a:gd name="T10" fmla="*/ 67 w 666"/>
                <a:gd name="T11" fmla="*/ 9 h 19"/>
                <a:gd name="T12" fmla="*/ 66 w 666"/>
                <a:gd name="T13" fmla="*/ 9 h 19"/>
                <a:gd name="T14" fmla="*/ 67 w 666"/>
                <a:gd name="T15" fmla="*/ 9 h 19"/>
                <a:gd name="T16" fmla="*/ 67 w 666"/>
                <a:gd name="T17" fmla="*/ 9 h 19"/>
                <a:gd name="T18" fmla="*/ 66 w 666"/>
                <a:gd name="T19" fmla="*/ 9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6" h="19">
                  <a:moveTo>
                    <a:pt x="645" y="10"/>
                  </a:moveTo>
                  <a:lnTo>
                    <a:pt x="655" y="0"/>
                  </a:lnTo>
                  <a:lnTo>
                    <a:pt x="0" y="0"/>
                  </a:lnTo>
                  <a:lnTo>
                    <a:pt x="0" y="19"/>
                  </a:lnTo>
                  <a:lnTo>
                    <a:pt x="655" y="19"/>
                  </a:lnTo>
                  <a:lnTo>
                    <a:pt x="666" y="10"/>
                  </a:lnTo>
                  <a:lnTo>
                    <a:pt x="655" y="19"/>
                  </a:lnTo>
                  <a:lnTo>
                    <a:pt x="666" y="19"/>
                  </a:lnTo>
                  <a:lnTo>
                    <a:pt x="666" y="10"/>
                  </a:lnTo>
                  <a:lnTo>
                    <a:pt x="645" y="10"/>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76827" name="Freeform 9"/>
            <p:cNvSpPr>
              <a:spLocks/>
            </p:cNvSpPr>
            <p:nvPr/>
          </p:nvSpPr>
          <p:spPr bwMode="auto">
            <a:xfrm>
              <a:off x="4230" y="836"/>
              <a:ext cx="21" cy="619"/>
            </a:xfrm>
            <a:custGeom>
              <a:avLst/>
              <a:gdLst>
                <a:gd name="T0" fmla="*/ 10 w 21"/>
                <a:gd name="T1" fmla="*/ 7 h 666"/>
                <a:gd name="T2" fmla="*/ 0 w 21"/>
                <a:gd name="T3" fmla="*/ 7 h 666"/>
                <a:gd name="T4" fmla="*/ 0 w 21"/>
                <a:gd name="T5" fmla="*/ 64 h 666"/>
                <a:gd name="T6" fmla="*/ 21 w 21"/>
                <a:gd name="T7" fmla="*/ 64 h 666"/>
                <a:gd name="T8" fmla="*/ 21 w 21"/>
                <a:gd name="T9" fmla="*/ 7 h 666"/>
                <a:gd name="T10" fmla="*/ 10 w 21"/>
                <a:gd name="T11" fmla="*/ 0 h 666"/>
                <a:gd name="T12" fmla="*/ 21 w 21"/>
                <a:gd name="T13" fmla="*/ 7 h 666"/>
                <a:gd name="T14" fmla="*/ 21 w 21"/>
                <a:gd name="T15" fmla="*/ 0 h 666"/>
                <a:gd name="T16" fmla="*/ 10 w 21"/>
                <a:gd name="T17" fmla="*/ 0 h 666"/>
                <a:gd name="T18" fmla="*/ 10 w 21"/>
                <a:gd name="T19" fmla="*/ 7 h 6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 h="666">
                  <a:moveTo>
                    <a:pt x="10" y="19"/>
                  </a:moveTo>
                  <a:lnTo>
                    <a:pt x="0" y="9"/>
                  </a:lnTo>
                  <a:lnTo>
                    <a:pt x="0" y="666"/>
                  </a:lnTo>
                  <a:lnTo>
                    <a:pt x="21" y="666"/>
                  </a:lnTo>
                  <a:lnTo>
                    <a:pt x="21" y="9"/>
                  </a:lnTo>
                  <a:lnTo>
                    <a:pt x="10" y="0"/>
                  </a:lnTo>
                  <a:lnTo>
                    <a:pt x="21" y="9"/>
                  </a:lnTo>
                  <a:lnTo>
                    <a:pt x="21" y="0"/>
                  </a:lnTo>
                  <a:lnTo>
                    <a:pt x="10" y="0"/>
                  </a:lnTo>
                  <a:lnTo>
                    <a:pt x="10" y="19"/>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82954" name="Text Box 10"/>
            <p:cNvSpPr txBox="1">
              <a:spLocks noChangeArrowheads="1"/>
            </p:cNvSpPr>
            <p:nvPr/>
          </p:nvSpPr>
          <p:spPr bwMode="auto">
            <a:xfrm>
              <a:off x="1889" y="1102"/>
              <a:ext cx="349" cy="2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nSpc>
                  <a:spcPct val="92000"/>
                </a:lnSpc>
                <a:buFont typeface="Wingdings" charset="0"/>
                <a:buNone/>
                <a:defRPr/>
              </a:pPr>
              <a:r>
                <a:rPr lang="en-US" sz="1350" b="0">
                  <a:solidFill>
                    <a:srgbClr val="000000"/>
                  </a:solidFill>
                </a:rPr>
                <a:t>CT</a:t>
              </a:r>
            </a:p>
          </p:txBody>
        </p:sp>
      </p:grpSp>
      <p:grpSp>
        <p:nvGrpSpPr>
          <p:cNvPr id="82955" name="Group 11"/>
          <p:cNvGrpSpPr>
            <a:grpSpLocks/>
          </p:cNvGrpSpPr>
          <p:nvPr/>
        </p:nvGrpSpPr>
        <p:grpSpPr bwMode="auto">
          <a:xfrm>
            <a:off x="2997994" y="2182416"/>
            <a:ext cx="4768454" cy="1151334"/>
            <a:chOff x="1558" y="1833"/>
            <a:chExt cx="4005" cy="967"/>
          </a:xfrm>
        </p:grpSpPr>
        <p:pic>
          <p:nvPicPr>
            <p:cNvPr id="76815"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4" y="1880"/>
              <a:ext cx="879" cy="880"/>
            </a:xfrm>
            <a:prstGeom prst="rect">
              <a:avLst/>
            </a:prstGeom>
            <a:noFill/>
            <a:ln w="38100">
              <a:solidFill>
                <a:srgbClr val="BC3700"/>
              </a:solidFill>
              <a:miter lim="800000"/>
              <a:headEnd/>
              <a:tailEnd/>
            </a:ln>
            <a:extLst>
              <a:ext uri="{909E8E84-426E-40dd-AFC4-6F175D3DCCD1}">
                <a14:hiddenFill xmlns="" xmlns:a14="http://schemas.microsoft.com/office/drawing/2010/main">
                  <a:solidFill>
                    <a:srgbClr val="FFFFFF"/>
                  </a:solidFill>
                </a14:hiddenFill>
              </a:ext>
            </a:extLst>
          </p:spPr>
        </p:pic>
        <p:pic>
          <p:nvPicPr>
            <p:cNvPr id="76816"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8" y="1833"/>
              <a:ext cx="2207" cy="9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6817" name="Freeform 14"/>
            <p:cNvSpPr>
              <a:spLocks/>
            </p:cNvSpPr>
            <p:nvPr/>
          </p:nvSpPr>
          <p:spPr bwMode="auto">
            <a:xfrm>
              <a:off x="3621" y="1913"/>
              <a:ext cx="618" cy="20"/>
            </a:xfrm>
            <a:custGeom>
              <a:avLst/>
              <a:gdLst>
                <a:gd name="T0" fmla="*/ 7 w 665"/>
                <a:gd name="T1" fmla="*/ 10 h 21"/>
                <a:gd name="T2" fmla="*/ 7 w 665"/>
                <a:gd name="T3" fmla="*/ 10 h 21"/>
                <a:gd name="T4" fmla="*/ 63 w 665"/>
                <a:gd name="T5" fmla="*/ 10 h 21"/>
                <a:gd name="T6" fmla="*/ 63 w 665"/>
                <a:gd name="T7" fmla="*/ 0 h 21"/>
                <a:gd name="T8" fmla="*/ 7 w 665"/>
                <a:gd name="T9" fmla="*/ 0 h 21"/>
                <a:gd name="T10" fmla="*/ 0 w 665"/>
                <a:gd name="T11" fmla="*/ 10 h 21"/>
                <a:gd name="T12" fmla="*/ 7 w 665"/>
                <a:gd name="T13" fmla="*/ 0 h 21"/>
                <a:gd name="T14" fmla="*/ 0 w 665"/>
                <a:gd name="T15" fmla="*/ 0 h 21"/>
                <a:gd name="T16" fmla="*/ 0 w 665"/>
                <a:gd name="T17" fmla="*/ 10 h 21"/>
                <a:gd name="T18" fmla="*/ 7 w 665"/>
                <a:gd name="T19" fmla="*/ 10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5" h="21">
                  <a:moveTo>
                    <a:pt x="19" y="12"/>
                  </a:moveTo>
                  <a:lnTo>
                    <a:pt x="10" y="21"/>
                  </a:lnTo>
                  <a:lnTo>
                    <a:pt x="665" y="21"/>
                  </a:lnTo>
                  <a:lnTo>
                    <a:pt x="665" y="0"/>
                  </a:lnTo>
                  <a:lnTo>
                    <a:pt x="10" y="0"/>
                  </a:lnTo>
                  <a:lnTo>
                    <a:pt x="0" y="12"/>
                  </a:lnTo>
                  <a:lnTo>
                    <a:pt x="10" y="0"/>
                  </a:lnTo>
                  <a:lnTo>
                    <a:pt x="0" y="0"/>
                  </a:lnTo>
                  <a:lnTo>
                    <a:pt x="0" y="12"/>
                  </a:lnTo>
                  <a:lnTo>
                    <a:pt x="19" y="12"/>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76818" name="Freeform 15"/>
            <p:cNvSpPr>
              <a:spLocks/>
            </p:cNvSpPr>
            <p:nvPr/>
          </p:nvSpPr>
          <p:spPr bwMode="auto">
            <a:xfrm>
              <a:off x="3621" y="1924"/>
              <a:ext cx="18" cy="618"/>
            </a:xfrm>
            <a:custGeom>
              <a:avLst/>
              <a:gdLst>
                <a:gd name="T0" fmla="*/ 9 w 19"/>
                <a:gd name="T1" fmla="*/ 65 h 664"/>
                <a:gd name="T2" fmla="*/ 9 w 19"/>
                <a:gd name="T3" fmla="*/ 65 h 664"/>
                <a:gd name="T4" fmla="*/ 9 w 19"/>
                <a:gd name="T5" fmla="*/ 0 h 664"/>
                <a:gd name="T6" fmla="*/ 0 w 19"/>
                <a:gd name="T7" fmla="*/ 0 h 664"/>
                <a:gd name="T8" fmla="*/ 0 w 19"/>
                <a:gd name="T9" fmla="*/ 65 h 664"/>
                <a:gd name="T10" fmla="*/ 9 w 19"/>
                <a:gd name="T11" fmla="*/ 66 h 664"/>
                <a:gd name="T12" fmla="*/ 0 w 19"/>
                <a:gd name="T13" fmla="*/ 65 h 664"/>
                <a:gd name="T14" fmla="*/ 0 w 19"/>
                <a:gd name="T15" fmla="*/ 66 h 664"/>
                <a:gd name="T16" fmla="*/ 9 w 19"/>
                <a:gd name="T17" fmla="*/ 66 h 664"/>
                <a:gd name="T18" fmla="*/ 9 w 19"/>
                <a:gd name="T19" fmla="*/ 65 h 6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664">
                  <a:moveTo>
                    <a:pt x="10" y="644"/>
                  </a:moveTo>
                  <a:lnTo>
                    <a:pt x="19" y="654"/>
                  </a:lnTo>
                  <a:lnTo>
                    <a:pt x="19" y="0"/>
                  </a:lnTo>
                  <a:lnTo>
                    <a:pt x="0" y="0"/>
                  </a:lnTo>
                  <a:lnTo>
                    <a:pt x="0" y="654"/>
                  </a:lnTo>
                  <a:lnTo>
                    <a:pt x="10" y="664"/>
                  </a:lnTo>
                  <a:lnTo>
                    <a:pt x="0" y="654"/>
                  </a:lnTo>
                  <a:lnTo>
                    <a:pt x="0" y="664"/>
                  </a:lnTo>
                  <a:lnTo>
                    <a:pt x="10" y="664"/>
                  </a:lnTo>
                  <a:lnTo>
                    <a:pt x="10" y="644"/>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76819" name="Freeform 16"/>
            <p:cNvSpPr>
              <a:spLocks/>
            </p:cNvSpPr>
            <p:nvPr/>
          </p:nvSpPr>
          <p:spPr bwMode="auto">
            <a:xfrm>
              <a:off x="3631" y="2523"/>
              <a:ext cx="620" cy="19"/>
            </a:xfrm>
            <a:custGeom>
              <a:avLst/>
              <a:gdLst>
                <a:gd name="T0" fmla="*/ 66 w 666"/>
                <a:gd name="T1" fmla="*/ 10 h 20"/>
                <a:gd name="T2" fmla="*/ 66 w 666"/>
                <a:gd name="T3" fmla="*/ 0 h 20"/>
                <a:gd name="T4" fmla="*/ 0 w 666"/>
                <a:gd name="T5" fmla="*/ 0 h 20"/>
                <a:gd name="T6" fmla="*/ 0 w 666"/>
                <a:gd name="T7" fmla="*/ 10 h 20"/>
                <a:gd name="T8" fmla="*/ 66 w 666"/>
                <a:gd name="T9" fmla="*/ 10 h 20"/>
                <a:gd name="T10" fmla="*/ 67 w 666"/>
                <a:gd name="T11" fmla="*/ 10 h 20"/>
                <a:gd name="T12" fmla="*/ 66 w 666"/>
                <a:gd name="T13" fmla="*/ 10 h 20"/>
                <a:gd name="T14" fmla="*/ 67 w 666"/>
                <a:gd name="T15" fmla="*/ 10 h 20"/>
                <a:gd name="T16" fmla="*/ 67 w 666"/>
                <a:gd name="T17" fmla="*/ 10 h 20"/>
                <a:gd name="T18" fmla="*/ 66 w 666"/>
                <a:gd name="T19" fmla="*/ 10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6" h="20">
                  <a:moveTo>
                    <a:pt x="645" y="10"/>
                  </a:moveTo>
                  <a:lnTo>
                    <a:pt x="655" y="0"/>
                  </a:lnTo>
                  <a:lnTo>
                    <a:pt x="0" y="0"/>
                  </a:lnTo>
                  <a:lnTo>
                    <a:pt x="0" y="20"/>
                  </a:lnTo>
                  <a:lnTo>
                    <a:pt x="655" y="20"/>
                  </a:lnTo>
                  <a:lnTo>
                    <a:pt x="666" y="10"/>
                  </a:lnTo>
                  <a:lnTo>
                    <a:pt x="655" y="20"/>
                  </a:lnTo>
                  <a:lnTo>
                    <a:pt x="666" y="20"/>
                  </a:lnTo>
                  <a:lnTo>
                    <a:pt x="666" y="10"/>
                  </a:lnTo>
                  <a:lnTo>
                    <a:pt x="645" y="10"/>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76820" name="Freeform 17"/>
            <p:cNvSpPr>
              <a:spLocks/>
            </p:cNvSpPr>
            <p:nvPr/>
          </p:nvSpPr>
          <p:spPr bwMode="auto">
            <a:xfrm>
              <a:off x="4230" y="1913"/>
              <a:ext cx="21" cy="620"/>
            </a:xfrm>
            <a:custGeom>
              <a:avLst/>
              <a:gdLst>
                <a:gd name="T0" fmla="*/ 10 w 21"/>
                <a:gd name="T1" fmla="*/ 7 h 666"/>
                <a:gd name="T2" fmla="*/ 0 w 21"/>
                <a:gd name="T3" fmla="*/ 7 h 666"/>
                <a:gd name="T4" fmla="*/ 0 w 21"/>
                <a:gd name="T5" fmla="*/ 67 h 666"/>
                <a:gd name="T6" fmla="*/ 21 w 21"/>
                <a:gd name="T7" fmla="*/ 67 h 666"/>
                <a:gd name="T8" fmla="*/ 21 w 21"/>
                <a:gd name="T9" fmla="*/ 7 h 666"/>
                <a:gd name="T10" fmla="*/ 10 w 21"/>
                <a:gd name="T11" fmla="*/ 0 h 666"/>
                <a:gd name="T12" fmla="*/ 21 w 21"/>
                <a:gd name="T13" fmla="*/ 7 h 666"/>
                <a:gd name="T14" fmla="*/ 21 w 21"/>
                <a:gd name="T15" fmla="*/ 0 h 666"/>
                <a:gd name="T16" fmla="*/ 10 w 21"/>
                <a:gd name="T17" fmla="*/ 0 h 666"/>
                <a:gd name="T18" fmla="*/ 10 w 21"/>
                <a:gd name="T19" fmla="*/ 7 h 6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 h="666">
                  <a:moveTo>
                    <a:pt x="10" y="21"/>
                  </a:moveTo>
                  <a:lnTo>
                    <a:pt x="0" y="12"/>
                  </a:lnTo>
                  <a:lnTo>
                    <a:pt x="0" y="666"/>
                  </a:lnTo>
                  <a:lnTo>
                    <a:pt x="21" y="666"/>
                  </a:lnTo>
                  <a:lnTo>
                    <a:pt x="21" y="12"/>
                  </a:lnTo>
                  <a:lnTo>
                    <a:pt x="10" y="0"/>
                  </a:lnTo>
                  <a:lnTo>
                    <a:pt x="21" y="12"/>
                  </a:lnTo>
                  <a:lnTo>
                    <a:pt x="21" y="0"/>
                  </a:lnTo>
                  <a:lnTo>
                    <a:pt x="10" y="0"/>
                  </a:lnTo>
                  <a:lnTo>
                    <a:pt x="10" y="21"/>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82962" name="Text Box 18"/>
            <p:cNvSpPr txBox="1">
              <a:spLocks noChangeArrowheads="1"/>
            </p:cNvSpPr>
            <p:nvPr/>
          </p:nvSpPr>
          <p:spPr bwMode="auto">
            <a:xfrm>
              <a:off x="1558" y="2189"/>
              <a:ext cx="640" cy="2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nSpc>
                  <a:spcPct val="92000"/>
                </a:lnSpc>
                <a:buFont typeface="Wingdings" charset="0"/>
                <a:buNone/>
                <a:defRPr/>
              </a:pPr>
              <a:r>
                <a:rPr lang="en-US" sz="1350" b="0">
                  <a:solidFill>
                    <a:srgbClr val="000000"/>
                  </a:solidFill>
                </a:rPr>
                <a:t>SPECT</a:t>
              </a:r>
            </a:p>
          </p:txBody>
        </p:sp>
      </p:grpSp>
      <p:grpSp>
        <p:nvGrpSpPr>
          <p:cNvPr id="82963" name="Group 19"/>
          <p:cNvGrpSpPr>
            <a:grpSpLocks/>
          </p:cNvGrpSpPr>
          <p:nvPr/>
        </p:nvGrpSpPr>
        <p:grpSpPr bwMode="auto">
          <a:xfrm>
            <a:off x="3962400" y="3444479"/>
            <a:ext cx="3788569" cy="1606153"/>
            <a:chOff x="2368" y="2893"/>
            <a:chExt cx="3182" cy="1349"/>
          </a:xfrm>
        </p:grpSpPr>
        <p:pic>
          <p:nvPicPr>
            <p:cNvPr id="76808" name="Picture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84" y="2937"/>
              <a:ext cx="866" cy="878"/>
            </a:xfrm>
            <a:prstGeom prst="rect">
              <a:avLst/>
            </a:prstGeom>
            <a:noFill/>
            <a:ln w="38100">
              <a:solidFill>
                <a:srgbClr val="BC3700"/>
              </a:solidFill>
              <a:miter lim="800000"/>
              <a:headEnd/>
              <a:tailEnd/>
            </a:ln>
            <a:extLst>
              <a:ext uri="{909E8E84-426E-40dd-AFC4-6F175D3DCCD1}">
                <a14:hiddenFill xmlns="" xmlns:a14="http://schemas.microsoft.com/office/drawing/2010/main">
                  <a:solidFill>
                    <a:srgbClr val="FFFFFF"/>
                  </a:solidFill>
                </a14:hiddenFill>
              </a:ext>
            </a:extLst>
          </p:spPr>
        </p:pic>
        <p:pic>
          <p:nvPicPr>
            <p:cNvPr id="76809" name="Picture 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8" y="2893"/>
              <a:ext cx="2201" cy="9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6810" name="Freeform 22"/>
            <p:cNvSpPr>
              <a:spLocks/>
            </p:cNvSpPr>
            <p:nvPr/>
          </p:nvSpPr>
          <p:spPr bwMode="auto">
            <a:xfrm>
              <a:off x="3621" y="2981"/>
              <a:ext cx="618" cy="18"/>
            </a:xfrm>
            <a:custGeom>
              <a:avLst/>
              <a:gdLst>
                <a:gd name="T0" fmla="*/ 7 w 665"/>
                <a:gd name="T1" fmla="*/ 9 h 19"/>
                <a:gd name="T2" fmla="*/ 7 w 665"/>
                <a:gd name="T3" fmla="*/ 9 h 19"/>
                <a:gd name="T4" fmla="*/ 63 w 665"/>
                <a:gd name="T5" fmla="*/ 9 h 19"/>
                <a:gd name="T6" fmla="*/ 63 w 665"/>
                <a:gd name="T7" fmla="*/ 0 h 19"/>
                <a:gd name="T8" fmla="*/ 7 w 665"/>
                <a:gd name="T9" fmla="*/ 0 h 19"/>
                <a:gd name="T10" fmla="*/ 0 w 665"/>
                <a:gd name="T11" fmla="*/ 9 h 19"/>
                <a:gd name="T12" fmla="*/ 7 w 665"/>
                <a:gd name="T13" fmla="*/ 0 h 19"/>
                <a:gd name="T14" fmla="*/ 0 w 665"/>
                <a:gd name="T15" fmla="*/ 0 h 19"/>
                <a:gd name="T16" fmla="*/ 0 w 665"/>
                <a:gd name="T17" fmla="*/ 9 h 19"/>
                <a:gd name="T18" fmla="*/ 7 w 665"/>
                <a:gd name="T19" fmla="*/ 9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5" h="19">
                  <a:moveTo>
                    <a:pt x="19" y="10"/>
                  </a:moveTo>
                  <a:lnTo>
                    <a:pt x="10" y="19"/>
                  </a:lnTo>
                  <a:lnTo>
                    <a:pt x="665" y="19"/>
                  </a:lnTo>
                  <a:lnTo>
                    <a:pt x="665" y="0"/>
                  </a:lnTo>
                  <a:lnTo>
                    <a:pt x="10" y="0"/>
                  </a:lnTo>
                  <a:lnTo>
                    <a:pt x="0" y="10"/>
                  </a:lnTo>
                  <a:lnTo>
                    <a:pt x="10" y="0"/>
                  </a:lnTo>
                  <a:lnTo>
                    <a:pt x="0" y="0"/>
                  </a:lnTo>
                  <a:lnTo>
                    <a:pt x="0" y="10"/>
                  </a:lnTo>
                  <a:lnTo>
                    <a:pt x="19" y="10"/>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76811" name="Freeform 23"/>
            <p:cNvSpPr>
              <a:spLocks/>
            </p:cNvSpPr>
            <p:nvPr/>
          </p:nvSpPr>
          <p:spPr bwMode="auto">
            <a:xfrm>
              <a:off x="3621" y="2990"/>
              <a:ext cx="18" cy="620"/>
            </a:xfrm>
            <a:custGeom>
              <a:avLst/>
              <a:gdLst>
                <a:gd name="T0" fmla="*/ 9 w 19"/>
                <a:gd name="T1" fmla="*/ 66 h 666"/>
                <a:gd name="T2" fmla="*/ 9 w 19"/>
                <a:gd name="T3" fmla="*/ 66 h 666"/>
                <a:gd name="T4" fmla="*/ 9 w 19"/>
                <a:gd name="T5" fmla="*/ 0 h 666"/>
                <a:gd name="T6" fmla="*/ 0 w 19"/>
                <a:gd name="T7" fmla="*/ 0 h 666"/>
                <a:gd name="T8" fmla="*/ 0 w 19"/>
                <a:gd name="T9" fmla="*/ 66 h 666"/>
                <a:gd name="T10" fmla="*/ 9 w 19"/>
                <a:gd name="T11" fmla="*/ 67 h 666"/>
                <a:gd name="T12" fmla="*/ 0 w 19"/>
                <a:gd name="T13" fmla="*/ 66 h 666"/>
                <a:gd name="T14" fmla="*/ 0 w 19"/>
                <a:gd name="T15" fmla="*/ 67 h 666"/>
                <a:gd name="T16" fmla="*/ 9 w 19"/>
                <a:gd name="T17" fmla="*/ 67 h 666"/>
                <a:gd name="T18" fmla="*/ 9 w 19"/>
                <a:gd name="T19" fmla="*/ 66 h 6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666">
                  <a:moveTo>
                    <a:pt x="10" y="645"/>
                  </a:moveTo>
                  <a:lnTo>
                    <a:pt x="19" y="654"/>
                  </a:lnTo>
                  <a:lnTo>
                    <a:pt x="19" y="0"/>
                  </a:lnTo>
                  <a:lnTo>
                    <a:pt x="0" y="0"/>
                  </a:lnTo>
                  <a:lnTo>
                    <a:pt x="0" y="654"/>
                  </a:lnTo>
                  <a:lnTo>
                    <a:pt x="10" y="666"/>
                  </a:lnTo>
                  <a:lnTo>
                    <a:pt x="0" y="654"/>
                  </a:lnTo>
                  <a:lnTo>
                    <a:pt x="0" y="666"/>
                  </a:lnTo>
                  <a:lnTo>
                    <a:pt x="10" y="666"/>
                  </a:lnTo>
                  <a:lnTo>
                    <a:pt x="10" y="645"/>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76812" name="Freeform 24"/>
            <p:cNvSpPr>
              <a:spLocks/>
            </p:cNvSpPr>
            <p:nvPr/>
          </p:nvSpPr>
          <p:spPr bwMode="auto">
            <a:xfrm>
              <a:off x="3631" y="3590"/>
              <a:ext cx="620" cy="20"/>
            </a:xfrm>
            <a:custGeom>
              <a:avLst/>
              <a:gdLst>
                <a:gd name="T0" fmla="*/ 66 w 666"/>
                <a:gd name="T1" fmla="*/ 9 h 21"/>
                <a:gd name="T2" fmla="*/ 66 w 666"/>
                <a:gd name="T3" fmla="*/ 0 h 21"/>
                <a:gd name="T4" fmla="*/ 0 w 666"/>
                <a:gd name="T5" fmla="*/ 0 h 21"/>
                <a:gd name="T6" fmla="*/ 0 w 666"/>
                <a:gd name="T7" fmla="*/ 10 h 21"/>
                <a:gd name="T8" fmla="*/ 66 w 666"/>
                <a:gd name="T9" fmla="*/ 10 h 21"/>
                <a:gd name="T10" fmla="*/ 67 w 666"/>
                <a:gd name="T11" fmla="*/ 9 h 21"/>
                <a:gd name="T12" fmla="*/ 66 w 666"/>
                <a:gd name="T13" fmla="*/ 10 h 21"/>
                <a:gd name="T14" fmla="*/ 67 w 666"/>
                <a:gd name="T15" fmla="*/ 10 h 21"/>
                <a:gd name="T16" fmla="*/ 67 w 666"/>
                <a:gd name="T17" fmla="*/ 9 h 21"/>
                <a:gd name="T18" fmla="*/ 66 w 666"/>
                <a:gd name="T19" fmla="*/ 9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6" h="21">
                  <a:moveTo>
                    <a:pt x="645" y="9"/>
                  </a:moveTo>
                  <a:lnTo>
                    <a:pt x="655" y="0"/>
                  </a:lnTo>
                  <a:lnTo>
                    <a:pt x="0" y="0"/>
                  </a:lnTo>
                  <a:lnTo>
                    <a:pt x="0" y="21"/>
                  </a:lnTo>
                  <a:lnTo>
                    <a:pt x="655" y="21"/>
                  </a:lnTo>
                  <a:lnTo>
                    <a:pt x="666" y="9"/>
                  </a:lnTo>
                  <a:lnTo>
                    <a:pt x="655" y="21"/>
                  </a:lnTo>
                  <a:lnTo>
                    <a:pt x="666" y="21"/>
                  </a:lnTo>
                  <a:lnTo>
                    <a:pt x="666" y="9"/>
                  </a:lnTo>
                  <a:lnTo>
                    <a:pt x="645" y="9"/>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76813" name="Freeform 25"/>
            <p:cNvSpPr>
              <a:spLocks/>
            </p:cNvSpPr>
            <p:nvPr/>
          </p:nvSpPr>
          <p:spPr bwMode="auto">
            <a:xfrm>
              <a:off x="4230" y="2981"/>
              <a:ext cx="21" cy="618"/>
            </a:xfrm>
            <a:custGeom>
              <a:avLst/>
              <a:gdLst>
                <a:gd name="T0" fmla="*/ 10 w 21"/>
                <a:gd name="T1" fmla="*/ 7 h 664"/>
                <a:gd name="T2" fmla="*/ 0 w 21"/>
                <a:gd name="T3" fmla="*/ 7 h 664"/>
                <a:gd name="T4" fmla="*/ 0 w 21"/>
                <a:gd name="T5" fmla="*/ 66 h 664"/>
                <a:gd name="T6" fmla="*/ 21 w 21"/>
                <a:gd name="T7" fmla="*/ 66 h 664"/>
                <a:gd name="T8" fmla="*/ 21 w 21"/>
                <a:gd name="T9" fmla="*/ 7 h 664"/>
                <a:gd name="T10" fmla="*/ 10 w 21"/>
                <a:gd name="T11" fmla="*/ 0 h 664"/>
                <a:gd name="T12" fmla="*/ 21 w 21"/>
                <a:gd name="T13" fmla="*/ 7 h 664"/>
                <a:gd name="T14" fmla="*/ 21 w 21"/>
                <a:gd name="T15" fmla="*/ 0 h 664"/>
                <a:gd name="T16" fmla="*/ 10 w 21"/>
                <a:gd name="T17" fmla="*/ 0 h 664"/>
                <a:gd name="T18" fmla="*/ 10 w 21"/>
                <a:gd name="T19" fmla="*/ 7 h 6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 h="664">
                  <a:moveTo>
                    <a:pt x="10" y="19"/>
                  </a:moveTo>
                  <a:lnTo>
                    <a:pt x="0" y="10"/>
                  </a:lnTo>
                  <a:lnTo>
                    <a:pt x="0" y="664"/>
                  </a:lnTo>
                  <a:lnTo>
                    <a:pt x="21" y="664"/>
                  </a:lnTo>
                  <a:lnTo>
                    <a:pt x="21" y="10"/>
                  </a:lnTo>
                  <a:lnTo>
                    <a:pt x="10" y="0"/>
                  </a:lnTo>
                  <a:lnTo>
                    <a:pt x="21" y="10"/>
                  </a:lnTo>
                  <a:lnTo>
                    <a:pt x="21" y="0"/>
                  </a:lnTo>
                  <a:lnTo>
                    <a:pt x="10" y="0"/>
                  </a:lnTo>
                  <a:lnTo>
                    <a:pt x="10" y="19"/>
                  </a:lnTo>
                  <a:close/>
                </a:path>
              </a:pathLst>
            </a:custGeom>
            <a:solidFill>
              <a:srgbClr val="BC37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800"/>
            </a:p>
          </p:txBody>
        </p:sp>
        <p:sp>
          <p:nvSpPr>
            <p:cNvPr id="82970" name="Text Box 26"/>
            <p:cNvSpPr txBox="1">
              <a:spLocks noChangeArrowheads="1"/>
            </p:cNvSpPr>
            <p:nvPr/>
          </p:nvSpPr>
          <p:spPr bwMode="auto">
            <a:xfrm>
              <a:off x="3579" y="4004"/>
              <a:ext cx="874" cy="2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nSpc>
                  <a:spcPct val="92000"/>
                </a:lnSpc>
                <a:buFont typeface="Wingdings" charset="0"/>
                <a:buNone/>
                <a:defRPr/>
              </a:pPr>
              <a:r>
                <a:rPr lang="en-US" sz="1350" b="0">
                  <a:solidFill>
                    <a:srgbClr val="000000"/>
                  </a:solidFill>
                </a:rPr>
                <a:t>SPECT/CT</a:t>
              </a:r>
            </a:p>
          </p:txBody>
        </p:sp>
      </p:grpSp>
      <p:grpSp>
        <p:nvGrpSpPr>
          <p:cNvPr id="76805" name="Group 27"/>
          <p:cNvGrpSpPr>
            <a:grpSpLocks/>
          </p:cNvGrpSpPr>
          <p:nvPr/>
        </p:nvGrpSpPr>
        <p:grpSpPr bwMode="auto">
          <a:xfrm>
            <a:off x="1352551" y="3424238"/>
            <a:ext cx="2469356" cy="1615678"/>
            <a:chOff x="176" y="2876"/>
            <a:chExt cx="2074" cy="1357"/>
          </a:xfrm>
        </p:grpSpPr>
        <p:pic>
          <p:nvPicPr>
            <p:cNvPr id="76806" name="Picture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6" y="2876"/>
              <a:ext cx="2074" cy="9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2973" name="Text Box 29"/>
            <p:cNvSpPr txBox="1">
              <a:spLocks noChangeArrowheads="1"/>
            </p:cNvSpPr>
            <p:nvPr/>
          </p:nvSpPr>
          <p:spPr bwMode="auto">
            <a:xfrm>
              <a:off x="397" y="3995"/>
              <a:ext cx="1302" cy="2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nSpc>
                  <a:spcPct val="92000"/>
                </a:lnSpc>
                <a:buFont typeface="Wingdings" charset="0"/>
                <a:buNone/>
                <a:defRPr/>
              </a:pPr>
              <a:r>
                <a:rPr lang="en-US" sz="1350" b="0">
                  <a:solidFill>
                    <a:srgbClr val="000000"/>
                  </a:solidFill>
                </a:rPr>
                <a:t>CONVENTIONAL</a:t>
              </a:r>
            </a:p>
          </p:txBody>
        </p:sp>
      </p:grpSp>
    </p:spTree>
    <p:extLst>
      <p:ext uri="{BB962C8B-B14F-4D97-AF65-F5344CB8AC3E}">
        <p14:creationId xmlns:p14="http://schemas.microsoft.com/office/powerpoint/2010/main" val="90770372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499"/>
                                          </p:stCondLst>
                                        </p:cTn>
                                        <p:tgtEl>
                                          <p:spTgt spid="82955"/>
                                        </p:tgtEl>
                                        <p:attrNameLst>
                                          <p:attrName>style.visibility</p:attrName>
                                        </p:attrNameLst>
                                      </p:cBhvr>
                                      <p:to>
                                        <p:strVal val="visible"/>
                                      </p:to>
                                    </p:set>
                                  </p:childTnLst>
                                </p:cTn>
                              </p:par>
                            </p:childTnLst>
                          </p:cTn>
                        </p:par>
                        <p:par>
                          <p:cTn id="7" fill="hold" nodeType="afterGroup">
                            <p:stCondLst>
                              <p:cond delay="1500"/>
                            </p:stCondLst>
                            <p:childTnLst>
                              <p:par>
                                <p:cTn id="8" presetID="1" presetClass="entr" presetSubtype="0" fill="hold" nodeType="afterEffect">
                                  <p:stCondLst>
                                    <p:cond delay="1000"/>
                                  </p:stCondLst>
                                  <p:childTnLst>
                                    <p:set>
                                      <p:cBhvr>
                                        <p:cTn id="9" dur="1" fill="hold">
                                          <p:stCondLst>
                                            <p:cond delay="499"/>
                                          </p:stCondLst>
                                        </p:cTn>
                                        <p:tgtEl>
                                          <p:spTgt spid="829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3585" y="192629"/>
            <a:ext cx="8089900" cy="360483"/>
          </a:xfrm>
        </p:spPr>
        <p:txBody>
          <a:bodyPr/>
          <a:lstStyle/>
          <a:p>
            <a:pPr eaLnBrk="1" hangingPunct="1">
              <a:defRPr/>
            </a:pPr>
            <a:r>
              <a:rPr lang="en-US" sz="2000" dirty="0"/>
              <a:t>Combined PET/CT (1998)</a:t>
            </a:r>
          </a:p>
        </p:txBody>
      </p:sp>
      <p:sp>
        <p:nvSpPr>
          <p:cNvPr id="78850" name="Content Placeholder 2"/>
          <p:cNvSpPr>
            <a:spLocks noGrp="1"/>
          </p:cNvSpPr>
          <p:nvPr>
            <p:ph idx="1"/>
          </p:nvPr>
        </p:nvSpPr>
        <p:spPr>
          <a:xfrm>
            <a:off x="399392" y="624050"/>
            <a:ext cx="8261132" cy="742293"/>
          </a:xfrm>
        </p:spPr>
        <p:txBody>
          <a:bodyPr/>
          <a:lstStyle/>
          <a:p>
            <a:pPr marL="230188" indent="-230188" eaLnBrk="1" hangingPunct="1">
              <a:spcBef>
                <a:spcPts val="600"/>
              </a:spcBef>
            </a:pPr>
            <a:r>
              <a:rPr lang="en-US" sz="1400" dirty="0">
                <a:latin typeface="Arial" charset="0"/>
                <a:ea typeface="ＭＳ Ｐゴシック" charset="0"/>
                <a:cs typeface="ＭＳ Ｐゴシック" charset="0"/>
              </a:rPr>
              <a:t>University of Pittsburgh Medical Center (UPMC) in collaboration with CTI (Knoxville, TN) developed:</a:t>
            </a:r>
          </a:p>
          <a:p>
            <a:pPr marL="407988" lvl="1" indent="-177800" eaLnBrk="1" hangingPunct="1">
              <a:spcBef>
                <a:spcPts val="600"/>
              </a:spcBef>
            </a:pPr>
            <a:r>
              <a:rPr lang="en-US" sz="1200" dirty="0">
                <a:latin typeface="Arial" charset="0"/>
                <a:ea typeface="ＭＳ Ｐゴシック" charset="0"/>
              </a:rPr>
              <a:t>Combined CT (Siemens </a:t>
            </a:r>
            <a:r>
              <a:rPr lang="en-US" sz="1200" dirty="0" err="1">
                <a:latin typeface="Arial" charset="0"/>
                <a:ea typeface="ＭＳ Ｐゴシック" charset="0"/>
              </a:rPr>
              <a:t>Somatom</a:t>
            </a:r>
            <a:r>
              <a:rPr lang="en-US" sz="1200" dirty="0">
                <a:latin typeface="Arial" charset="0"/>
                <a:ea typeface="ＭＳ Ｐゴシック" charset="0"/>
              </a:rPr>
              <a:t> AR.SP) and PET (ECAT ART, CPS Innovations) – Partial ring PET needed rotation.</a:t>
            </a:r>
          </a:p>
        </p:txBody>
      </p:sp>
      <p:pic>
        <p:nvPicPr>
          <p:cNvPr id="7885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28750" y="1543050"/>
            <a:ext cx="6343650" cy="3295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AutoShape 34"/>
          <p:cNvSpPr>
            <a:spLocks noChangeArrowheads="1"/>
          </p:cNvSpPr>
          <p:nvPr/>
        </p:nvSpPr>
        <p:spPr bwMode="auto">
          <a:xfrm>
            <a:off x="2171700" y="2057400"/>
            <a:ext cx="1543050" cy="571500"/>
          </a:xfrm>
          <a:prstGeom prst="roundRect">
            <a:avLst>
              <a:gd name="adj" fmla="val 16667"/>
            </a:avLst>
          </a:prstGeom>
          <a:solidFill>
            <a:srgbClr val="FFFF00">
              <a:alpha val="15000"/>
            </a:srgbClr>
          </a:solidFill>
          <a:ln w="25400">
            <a:solidFill>
              <a:srgbClr val="FFFF00"/>
            </a:solidFill>
            <a:round/>
            <a:headEnd/>
            <a:tailEnd/>
          </a:ln>
          <a:effectLst>
            <a:outerShdw blurRad="50800" dist="38100" dir="2700000" algn="tl" rotWithShape="0">
              <a:prstClr val="black">
                <a:alpha val="40000"/>
              </a:prstClr>
            </a:outerShdw>
          </a:effectLst>
        </p:spPr>
        <p:txBody>
          <a:bodyPr wrap="none" anchor="ctr"/>
          <a:lstStyle/>
          <a:p>
            <a:pPr>
              <a:defRPr/>
            </a:pPr>
            <a:endParaRPr lang="en-US" sz="1800"/>
          </a:p>
        </p:txBody>
      </p:sp>
      <p:sp>
        <p:nvSpPr>
          <p:cNvPr id="8" name="Text Box 6"/>
          <p:cNvSpPr txBox="1">
            <a:spLocks noChangeArrowheads="1"/>
          </p:cNvSpPr>
          <p:nvPr/>
        </p:nvSpPr>
        <p:spPr bwMode="auto">
          <a:xfrm>
            <a:off x="1200150" y="4962526"/>
            <a:ext cx="3077766"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a:solidFill>
                  <a:schemeClr val="tx1"/>
                </a:solidFill>
                <a:latin typeface="+mj-lt"/>
              </a:rPr>
              <a:t>Townsend DW, et al. </a:t>
            </a:r>
            <a:r>
              <a:rPr lang="en-GB" sz="825" b="0" i="1" dirty="0">
                <a:solidFill>
                  <a:schemeClr val="tx1"/>
                </a:solidFill>
                <a:latin typeface="+mj-lt"/>
              </a:rPr>
              <a:t>J </a:t>
            </a:r>
            <a:r>
              <a:rPr lang="en-GB" sz="825" b="0" i="1" dirty="0" err="1">
                <a:solidFill>
                  <a:schemeClr val="tx1"/>
                </a:solidFill>
                <a:latin typeface="+mj-lt"/>
              </a:rPr>
              <a:t>Nucl</a:t>
            </a:r>
            <a:r>
              <a:rPr lang="en-GB" sz="825" b="0" i="1" dirty="0">
                <a:solidFill>
                  <a:schemeClr val="tx1"/>
                </a:solidFill>
                <a:latin typeface="+mj-lt"/>
              </a:rPr>
              <a:t> Med</a:t>
            </a:r>
            <a:r>
              <a:rPr lang="en-GB" sz="825" b="0" dirty="0">
                <a:solidFill>
                  <a:schemeClr val="tx1"/>
                </a:solidFill>
                <a:latin typeface="+mj-lt"/>
              </a:rPr>
              <a:t>. 2004;45:4S-14S.</a:t>
            </a:r>
          </a:p>
        </p:txBody>
      </p:sp>
    </p:spTree>
    <p:custDataLst>
      <p:tags r:id="rId1"/>
    </p:custDataLst>
    <p:extLst>
      <p:ext uri="{BB962C8B-B14F-4D97-AF65-F5344CB8AC3E}">
        <p14:creationId xmlns:p14="http://schemas.microsoft.com/office/powerpoint/2010/main" val="410263248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3585" y="224160"/>
            <a:ext cx="8089900" cy="360483"/>
          </a:xfrm>
        </p:spPr>
        <p:txBody>
          <a:bodyPr/>
          <a:lstStyle/>
          <a:p>
            <a:pPr eaLnBrk="1" hangingPunct="1">
              <a:defRPr/>
            </a:pPr>
            <a:r>
              <a:rPr lang="en-US" sz="2000" dirty="0"/>
              <a:t>Commercial PET/CT Development</a:t>
            </a:r>
          </a:p>
        </p:txBody>
      </p:sp>
      <p:pic>
        <p:nvPicPr>
          <p:cNvPr id="79874"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85900" y="1143000"/>
            <a:ext cx="6172200" cy="35730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9875" name="Content Placeholder 2"/>
          <p:cNvSpPr>
            <a:spLocks noGrp="1"/>
          </p:cNvSpPr>
          <p:nvPr>
            <p:ph idx="1"/>
          </p:nvPr>
        </p:nvSpPr>
        <p:spPr>
          <a:xfrm>
            <a:off x="1371600" y="685800"/>
            <a:ext cx="6457950" cy="342900"/>
          </a:xfrm>
        </p:spPr>
        <p:txBody>
          <a:bodyPr/>
          <a:lstStyle/>
          <a:p>
            <a:pPr marL="0" indent="0" eaLnBrk="1" hangingPunct="1">
              <a:spcBef>
                <a:spcPts val="600"/>
              </a:spcBef>
              <a:buNone/>
            </a:pPr>
            <a:r>
              <a:rPr lang="en-US" sz="1400" dirty="0">
                <a:latin typeface="Arial" charset="0"/>
                <a:ea typeface="ＭＳ Ｐゴシック" charset="0"/>
                <a:cs typeface="ＭＳ Ｐゴシック" charset="0"/>
              </a:rPr>
              <a:t>CPS Innovations (Knoxville, TN) introduced the commercial version of PET/CT.</a:t>
            </a:r>
          </a:p>
        </p:txBody>
      </p:sp>
      <p:sp>
        <p:nvSpPr>
          <p:cNvPr id="9" name="Text Box 6"/>
          <p:cNvSpPr txBox="1">
            <a:spLocks noChangeArrowheads="1"/>
          </p:cNvSpPr>
          <p:nvPr/>
        </p:nvSpPr>
        <p:spPr bwMode="auto">
          <a:xfrm>
            <a:off x="1200150" y="4962526"/>
            <a:ext cx="3077766"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a:solidFill>
                  <a:schemeClr val="tx1"/>
                </a:solidFill>
                <a:latin typeface="+mj-lt"/>
              </a:rPr>
              <a:t>Townsend DW, et al. </a:t>
            </a:r>
            <a:r>
              <a:rPr lang="en-GB" sz="825" b="0" i="1" dirty="0">
                <a:solidFill>
                  <a:schemeClr val="tx1"/>
                </a:solidFill>
                <a:latin typeface="+mj-lt"/>
              </a:rPr>
              <a:t>J </a:t>
            </a:r>
            <a:r>
              <a:rPr lang="en-GB" sz="825" b="0" i="1" dirty="0" err="1">
                <a:solidFill>
                  <a:schemeClr val="tx1"/>
                </a:solidFill>
                <a:latin typeface="+mj-lt"/>
              </a:rPr>
              <a:t>Nucl</a:t>
            </a:r>
            <a:r>
              <a:rPr lang="en-GB" sz="825" b="0" i="1" dirty="0">
                <a:solidFill>
                  <a:schemeClr val="tx1"/>
                </a:solidFill>
                <a:latin typeface="+mj-lt"/>
              </a:rPr>
              <a:t> Med</a:t>
            </a:r>
            <a:r>
              <a:rPr lang="en-GB" sz="825" b="0" dirty="0">
                <a:solidFill>
                  <a:schemeClr val="tx1"/>
                </a:solidFill>
                <a:latin typeface="+mj-lt"/>
              </a:rPr>
              <a:t>. 2004;45:4S-14S.</a:t>
            </a:r>
          </a:p>
        </p:txBody>
      </p:sp>
      <p:sp>
        <p:nvSpPr>
          <p:cNvPr id="10" name="AutoShape 34"/>
          <p:cNvSpPr>
            <a:spLocks noChangeArrowheads="1"/>
          </p:cNvSpPr>
          <p:nvPr/>
        </p:nvSpPr>
        <p:spPr bwMode="auto">
          <a:xfrm>
            <a:off x="1864930" y="1693480"/>
            <a:ext cx="2400300" cy="514350"/>
          </a:xfrm>
          <a:prstGeom prst="roundRect">
            <a:avLst>
              <a:gd name="adj" fmla="val 16667"/>
            </a:avLst>
          </a:prstGeom>
          <a:solidFill>
            <a:srgbClr val="FFFF00">
              <a:alpha val="15000"/>
            </a:srgbClr>
          </a:solidFill>
          <a:ln w="25400">
            <a:solidFill>
              <a:srgbClr val="FFFF00"/>
            </a:solidFill>
            <a:round/>
            <a:headEnd/>
            <a:tailEnd/>
          </a:ln>
          <a:effectLst>
            <a:outerShdw blurRad="50800" dist="38100" dir="2700000" algn="tl" rotWithShape="0">
              <a:prstClr val="black">
                <a:alpha val="40000"/>
              </a:prstClr>
            </a:outerShdw>
          </a:effectLst>
        </p:spPr>
        <p:txBody>
          <a:bodyPr wrap="none" anchor="ctr"/>
          <a:lstStyle/>
          <a:p>
            <a:pPr>
              <a:defRPr/>
            </a:pPr>
            <a:endParaRPr lang="en-US" sz="1800"/>
          </a:p>
        </p:txBody>
      </p:sp>
    </p:spTree>
    <p:custDataLst>
      <p:tags r:id="rId1"/>
    </p:custDataLst>
    <p:extLst>
      <p:ext uri="{BB962C8B-B14F-4D97-AF65-F5344CB8AC3E}">
        <p14:creationId xmlns:p14="http://schemas.microsoft.com/office/powerpoint/2010/main" val="305930193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3585" y="108550"/>
            <a:ext cx="8089900" cy="360483"/>
          </a:xfrm>
        </p:spPr>
        <p:txBody>
          <a:bodyPr/>
          <a:lstStyle/>
          <a:p>
            <a:pPr eaLnBrk="1" hangingPunct="1">
              <a:defRPr/>
            </a:pPr>
            <a:r>
              <a:rPr lang="en-US" sz="2000" dirty="0"/>
              <a:t>Modern Commercial PET/CT Systems</a:t>
            </a:r>
          </a:p>
        </p:txBody>
      </p:sp>
      <p:pic>
        <p:nvPicPr>
          <p:cNvPr id="8" name="Picture 4" descr="IMGP1795">
            <a:extLst>
              <a:ext uri="{FF2B5EF4-FFF2-40B4-BE49-F238E27FC236}">
                <a16:creationId xmlns:a16="http://schemas.microsoft.com/office/drawing/2014/main" id="{D14A57A6-450B-C347-8EA6-54467E7FF7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4755"/>
          <a:stretch>
            <a:fillRect/>
          </a:stretch>
        </p:blipFill>
        <p:spPr bwMode="auto">
          <a:xfrm>
            <a:off x="244368" y="590550"/>
            <a:ext cx="2946596" cy="205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6" descr="IMGP1808">
            <a:extLst>
              <a:ext uri="{FF2B5EF4-FFF2-40B4-BE49-F238E27FC236}">
                <a16:creationId xmlns:a16="http://schemas.microsoft.com/office/drawing/2014/main" id="{7BF6B49C-E7A8-F24A-9E6A-7ED97DFEC1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762250"/>
            <a:ext cx="3099940" cy="205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1B8CAF50-04AC-3247-9203-073D7FB1EC5C}"/>
              </a:ext>
            </a:extLst>
          </p:cNvPr>
          <p:cNvPicPr>
            <a:picLocks noChangeAspect="1"/>
          </p:cNvPicPr>
          <p:nvPr/>
        </p:nvPicPr>
        <p:blipFill>
          <a:blip r:embed="rId4"/>
          <a:stretch>
            <a:fillRect/>
          </a:stretch>
        </p:blipFill>
        <p:spPr>
          <a:xfrm>
            <a:off x="3475556" y="590550"/>
            <a:ext cx="2743199" cy="2057400"/>
          </a:xfrm>
          <a:prstGeom prst="rect">
            <a:avLst/>
          </a:prstGeom>
        </p:spPr>
      </p:pic>
      <p:pic>
        <p:nvPicPr>
          <p:cNvPr id="11" name="Picture 10">
            <a:extLst>
              <a:ext uri="{FF2B5EF4-FFF2-40B4-BE49-F238E27FC236}">
                <a16:creationId xmlns:a16="http://schemas.microsoft.com/office/drawing/2014/main" id="{60C270D8-3B78-4C48-BA82-95C08B392150}"/>
              </a:ext>
            </a:extLst>
          </p:cNvPr>
          <p:cNvPicPr>
            <a:picLocks noChangeAspect="1"/>
          </p:cNvPicPr>
          <p:nvPr/>
        </p:nvPicPr>
        <p:blipFill>
          <a:blip r:embed="rId5"/>
          <a:stretch>
            <a:fillRect/>
          </a:stretch>
        </p:blipFill>
        <p:spPr>
          <a:xfrm>
            <a:off x="3477527" y="2762250"/>
            <a:ext cx="2743201" cy="2057400"/>
          </a:xfrm>
          <a:prstGeom prst="rect">
            <a:avLst/>
          </a:prstGeom>
        </p:spPr>
      </p:pic>
      <p:pic>
        <p:nvPicPr>
          <p:cNvPr id="4" name="Picture 3" descr="A picture containing indoor&#10;&#10;Description automatically generated">
            <a:extLst>
              <a:ext uri="{FF2B5EF4-FFF2-40B4-BE49-F238E27FC236}">
                <a16:creationId xmlns:a16="http://schemas.microsoft.com/office/drawing/2014/main" id="{B9E6BC57-1460-DA47-8577-92D38F43C9FC}"/>
              </a:ext>
            </a:extLst>
          </p:cNvPr>
          <p:cNvPicPr>
            <a:picLocks noChangeAspect="1"/>
          </p:cNvPicPr>
          <p:nvPr/>
        </p:nvPicPr>
        <p:blipFill rotWithShape="1">
          <a:blip r:embed="rId6"/>
          <a:srcRect t="11329" b="24782"/>
          <a:stretch/>
        </p:blipFill>
        <p:spPr>
          <a:xfrm>
            <a:off x="6503347" y="584597"/>
            <a:ext cx="2415207" cy="2057400"/>
          </a:xfrm>
          <a:prstGeom prst="rect">
            <a:avLst/>
          </a:prstGeom>
        </p:spPr>
      </p:pic>
      <p:pic>
        <p:nvPicPr>
          <p:cNvPr id="6" name="Picture 5" descr="A picture containing indoor&#10;&#10;Description automatically generated">
            <a:extLst>
              <a:ext uri="{FF2B5EF4-FFF2-40B4-BE49-F238E27FC236}">
                <a16:creationId xmlns:a16="http://schemas.microsoft.com/office/drawing/2014/main" id="{3CD62736-2F20-E64C-BC0E-C4EFF280498C}"/>
              </a:ext>
            </a:extLst>
          </p:cNvPr>
          <p:cNvPicPr>
            <a:picLocks noChangeAspect="1"/>
          </p:cNvPicPr>
          <p:nvPr/>
        </p:nvPicPr>
        <p:blipFill rotWithShape="1">
          <a:blip r:embed="rId7"/>
          <a:srcRect t="18056"/>
          <a:stretch/>
        </p:blipFill>
        <p:spPr>
          <a:xfrm>
            <a:off x="6503347" y="2666238"/>
            <a:ext cx="2058795" cy="2249424"/>
          </a:xfrm>
          <a:prstGeom prst="rect">
            <a:avLst/>
          </a:prstGeom>
        </p:spPr>
      </p:pic>
    </p:spTree>
    <p:extLst>
      <p:ext uri="{BB962C8B-B14F-4D97-AF65-F5344CB8AC3E}">
        <p14:creationId xmlns:p14="http://schemas.microsoft.com/office/powerpoint/2010/main" val="3845504148"/>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075" y="140079"/>
            <a:ext cx="8089900" cy="414152"/>
          </a:xfrm>
        </p:spPr>
        <p:txBody>
          <a:bodyPr/>
          <a:lstStyle/>
          <a:p>
            <a:pPr eaLnBrk="1" hangingPunct="1">
              <a:defRPr/>
            </a:pPr>
            <a:r>
              <a:rPr lang="en-US" sz="2400" dirty="0"/>
              <a:t>Combined PET/MR and SPECT/MR</a:t>
            </a:r>
          </a:p>
        </p:txBody>
      </p:sp>
      <p:sp>
        <p:nvSpPr>
          <p:cNvPr id="3" name="Content Placeholder 2"/>
          <p:cNvSpPr>
            <a:spLocks noGrp="1"/>
          </p:cNvSpPr>
          <p:nvPr>
            <p:ph idx="1"/>
          </p:nvPr>
        </p:nvSpPr>
        <p:spPr>
          <a:xfrm>
            <a:off x="453584" y="647703"/>
            <a:ext cx="8089901" cy="3787660"/>
          </a:xfrm>
        </p:spPr>
        <p:txBody>
          <a:bodyPr/>
          <a:lstStyle/>
          <a:p>
            <a:pPr marL="230188" indent="-230188" eaLnBrk="1" hangingPunct="1">
              <a:spcBef>
                <a:spcPts val="600"/>
              </a:spcBef>
              <a:defRPr/>
            </a:pPr>
            <a:r>
              <a:rPr lang="en-US" sz="1400" dirty="0"/>
              <a:t>Using MRI as anatomical reference for PET</a:t>
            </a:r>
          </a:p>
          <a:p>
            <a:pPr marL="230188" indent="-230188" eaLnBrk="1" hangingPunct="1">
              <a:spcBef>
                <a:spcPts val="600"/>
              </a:spcBef>
              <a:defRPr/>
            </a:pPr>
            <a:r>
              <a:rPr lang="en-US" sz="1400" dirty="0"/>
              <a:t>Nonionizing radiation.</a:t>
            </a:r>
          </a:p>
          <a:p>
            <a:pPr marL="230188" indent="-230188" eaLnBrk="1" hangingPunct="1">
              <a:spcBef>
                <a:spcPts val="600"/>
              </a:spcBef>
              <a:defRPr/>
            </a:pPr>
            <a:r>
              <a:rPr lang="en-US" sz="1400" dirty="0"/>
              <a:t>Excellent soft tissue contrast by MRI.</a:t>
            </a:r>
          </a:p>
          <a:p>
            <a:pPr marL="230188" indent="-230188" eaLnBrk="1" hangingPunct="1">
              <a:spcBef>
                <a:spcPts val="600"/>
              </a:spcBef>
              <a:defRPr/>
            </a:pPr>
            <a:r>
              <a:rPr lang="en-US" sz="1400" dirty="0"/>
              <a:t>A means of imaging functional(PET)-functional(e.g., MRS, fMRI)-anatomical data (e.g., T1w, T2w MRI) as one-stop shopping or even simultaneous imaging possible (almost). </a:t>
            </a:r>
          </a:p>
          <a:p>
            <a:pPr lvl="1" eaLnBrk="1" hangingPunct="1">
              <a:spcBef>
                <a:spcPts val="600"/>
              </a:spcBef>
              <a:defRPr/>
            </a:pPr>
            <a:r>
              <a:rPr lang="en-US" sz="1200" dirty="0"/>
              <a:t>MR-compatible microPET insert</a:t>
            </a:r>
          </a:p>
          <a:p>
            <a:pPr lvl="1" eaLnBrk="1" hangingPunct="1">
              <a:spcBef>
                <a:spcPts val="600"/>
              </a:spcBef>
              <a:defRPr/>
            </a:pPr>
            <a:r>
              <a:rPr lang="en-US" sz="1200" dirty="0"/>
              <a:t>Human PET head insert</a:t>
            </a:r>
          </a:p>
          <a:p>
            <a:pPr marL="598885" lvl="1" indent="-167879" eaLnBrk="1" hangingPunct="1">
              <a:spcBef>
                <a:spcPts val="600"/>
              </a:spcBef>
              <a:defRPr/>
            </a:pPr>
            <a:r>
              <a:rPr lang="en-US" sz="1200" dirty="0"/>
              <a:t>Whole-body PET/MR as a single gantry or two separate systems with a patient bed that shuttles between the two scanners</a:t>
            </a:r>
          </a:p>
          <a:p>
            <a:pPr marL="0" indent="0" eaLnBrk="1" hangingPunct="1">
              <a:spcBef>
                <a:spcPts val="600"/>
              </a:spcBef>
              <a:defRPr/>
            </a:pPr>
            <a:endParaRPr lang="en-US" sz="1400" dirty="0"/>
          </a:p>
          <a:p>
            <a:pPr marL="230188" indent="-230188" eaLnBrk="1" hangingPunct="1">
              <a:spcBef>
                <a:spcPts val="600"/>
              </a:spcBef>
              <a:defRPr/>
            </a:pPr>
            <a:r>
              <a:rPr lang="en-US" sz="1400" dirty="0"/>
              <a:t>Challenges include:</a:t>
            </a:r>
          </a:p>
          <a:p>
            <a:pPr lvl="1" eaLnBrk="1" hangingPunct="1">
              <a:spcBef>
                <a:spcPts val="600"/>
              </a:spcBef>
              <a:defRPr/>
            </a:pPr>
            <a:r>
              <a:rPr lang="en-US" sz="1200" dirty="0"/>
              <a:t>Accurate attenuation map generation and correction.</a:t>
            </a:r>
          </a:p>
          <a:p>
            <a:pPr lvl="1" eaLnBrk="1" hangingPunct="1">
              <a:spcBef>
                <a:spcPts val="600"/>
              </a:spcBef>
              <a:defRPr/>
            </a:pPr>
            <a:r>
              <a:rPr lang="en-US" sz="1200" dirty="0"/>
              <a:t>Synergy – Motion correction for PET data using MR data.</a:t>
            </a:r>
            <a:endParaRPr lang="en-US" sz="1400" dirty="0"/>
          </a:p>
          <a:p>
            <a:pPr lvl="1" eaLnBrk="1" hangingPunct="1">
              <a:spcBef>
                <a:spcPts val="600"/>
              </a:spcBef>
              <a:defRPr/>
            </a:pPr>
            <a:endParaRPr lang="en-US" sz="1400" dirty="0"/>
          </a:p>
          <a:p>
            <a:pPr marL="230188" indent="-230188" eaLnBrk="1" hangingPunct="1">
              <a:spcBef>
                <a:spcPts val="600"/>
              </a:spcBef>
              <a:defRPr/>
            </a:pPr>
            <a:r>
              <a:rPr lang="en-US" sz="1400" dirty="0">
                <a:solidFill>
                  <a:srgbClr val="FF6600"/>
                </a:solidFill>
              </a:rPr>
              <a:t>Same principles are applied to SPECT/MR (still at a preclinical stage).</a:t>
            </a:r>
          </a:p>
        </p:txBody>
      </p:sp>
    </p:spTree>
    <p:custDataLst>
      <p:tags r:id="rId1"/>
    </p:custDataLst>
    <p:extLst>
      <p:ext uri="{BB962C8B-B14F-4D97-AF65-F5344CB8AC3E}">
        <p14:creationId xmlns:p14="http://schemas.microsoft.com/office/powerpoint/2010/main" val="232894627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a:xfrm>
            <a:off x="453585" y="150587"/>
            <a:ext cx="8089900" cy="414152"/>
          </a:xfrm>
        </p:spPr>
        <p:txBody>
          <a:bodyPr/>
          <a:lstStyle/>
          <a:p>
            <a:pPr eaLnBrk="1" hangingPunct="1">
              <a:defRPr/>
            </a:pPr>
            <a:r>
              <a:rPr lang="en-US" sz="2400" dirty="0"/>
              <a:t>Soft Tissue Contrast of CT and MRI</a:t>
            </a:r>
          </a:p>
        </p:txBody>
      </p:sp>
      <p:pic>
        <p:nvPicPr>
          <p:cNvPr id="46387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0313" y="636985"/>
            <a:ext cx="4143375" cy="1671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46388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2681" y="2628900"/>
            <a:ext cx="1714500" cy="24431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82948" name="Picture 9" descr="Corrected_COR_FSE_Woolhouse_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7700" y="2628900"/>
            <a:ext cx="1828800" cy="182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63882" name="Text Box 10"/>
          <p:cNvSpPr txBox="1">
            <a:spLocks noChangeArrowheads="1"/>
          </p:cNvSpPr>
          <p:nvPr/>
        </p:nvSpPr>
        <p:spPr bwMode="auto">
          <a:xfrm>
            <a:off x="2637235" y="2349104"/>
            <a:ext cx="1143000" cy="30469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a:lnSpc>
                <a:spcPct val="92000"/>
              </a:lnSpc>
              <a:spcBef>
                <a:spcPct val="0"/>
              </a:spcBef>
              <a:buClrTx/>
              <a:buSzTx/>
              <a:buFontTx/>
              <a:buNone/>
              <a:defRPr/>
            </a:pPr>
            <a:r>
              <a:rPr lang="en-US" sz="1500">
                <a:solidFill>
                  <a:schemeClr val="hlink"/>
                </a:solidFill>
              </a:rPr>
              <a:t>CT</a:t>
            </a:r>
          </a:p>
        </p:txBody>
      </p:sp>
      <p:sp>
        <p:nvSpPr>
          <p:cNvPr id="463883" name="Text Box 11"/>
          <p:cNvSpPr txBox="1">
            <a:spLocks noChangeArrowheads="1"/>
          </p:cNvSpPr>
          <p:nvPr/>
        </p:nvSpPr>
        <p:spPr bwMode="auto">
          <a:xfrm>
            <a:off x="4742260" y="2349104"/>
            <a:ext cx="1143000" cy="30469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a:lnSpc>
                <a:spcPct val="92000"/>
              </a:lnSpc>
              <a:spcBef>
                <a:spcPct val="0"/>
              </a:spcBef>
              <a:buClrTx/>
              <a:buSzTx/>
              <a:buFontTx/>
              <a:buNone/>
              <a:defRPr/>
            </a:pPr>
            <a:r>
              <a:rPr lang="en-US" sz="1500">
                <a:solidFill>
                  <a:schemeClr val="hlink"/>
                </a:solidFill>
              </a:rPr>
              <a:t>MRI</a:t>
            </a:r>
          </a:p>
        </p:txBody>
      </p:sp>
      <p:sp>
        <p:nvSpPr>
          <p:cNvPr id="463884" name="Text Box 12"/>
          <p:cNvSpPr txBox="1">
            <a:spLocks noChangeArrowheads="1"/>
          </p:cNvSpPr>
          <p:nvPr/>
        </p:nvSpPr>
        <p:spPr bwMode="auto">
          <a:xfrm>
            <a:off x="4572000" y="4677966"/>
            <a:ext cx="3358754" cy="369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spcBef>
                <a:spcPct val="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1pPr>
            <a:lvl2pPr>
              <a:spcBef>
                <a:spcPct val="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a:spcBef>
                <a:spcPct val="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a:spcBef>
                <a:spcPct val="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a:spcBef>
                <a:spcPct val="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a:lnSpc>
                <a:spcPct val="97000"/>
              </a:lnSpc>
              <a:buClr>
                <a:srgbClr val="000000"/>
              </a:buClr>
              <a:buSzPct val="45000"/>
              <a:buFont typeface="StarSymbol" charset="0"/>
              <a:buNone/>
              <a:defRPr/>
            </a:pPr>
            <a:r>
              <a:rPr lang="en-GB" sz="825" dirty="0">
                <a:latin typeface="+mj-lt"/>
              </a:rPr>
              <a:t>Ahmed M, et al. </a:t>
            </a:r>
            <a:r>
              <a:rPr lang="en-GB" sz="825" i="1" dirty="0" err="1">
                <a:latin typeface="+mj-lt"/>
              </a:rPr>
              <a:t>Semin</a:t>
            </a:r>
            <a:r>
              <a:rPr lang="en-GB" sz="825" i="1" dirty="0">
                <a:latin typeface="+mj-lt"/>
              </a:rPr>
              <a:t> </a:t>
            </a:r>
            <a:r>
              <a:rPr lang="en-GB" sz="825" i="1" dirty="0" err="1">
                <a:latin typeface="+mj-lt"/>
              </a:rPr>
              <a:t>Vasc</a:t>
            </a:r>
            <a:r>
              <a:rPr lang="en-GB" sz="825" i="1" dirty="0">
                <a:latin typeface="+mj-lt"/>
              </a:rPr>
              <a:t> Surg</a:t>
            </a:r>
            <a:r>
              <a:rPr lang="en-GB" sz="825" dirty="0">
                <a:latin typeface="+mj-lt"/>
              </a:rPr>
              <a:t>. 2004;17:181-205 (top images) ,</a:t>
            </a:r>
          </a:p>
          <a:p>
            <a:pPr eaLnBrk="1">
              <a:lnSpc>
                <a:spcPct val="97000"/>
              </a:lnSpc>
              <a:buClr>
                <a:srgbClr val="000000"/>
              </a:buClr>
              <a:buSzPct val="45000"/>
              <a:buFont typeface="StarSymbol" charset="0"/>
              <a:buNone/>
              <a:defRPr/>
            </a:pPr>
            <a:r>
              <a:rPr lang="en-GB" sz="825" dirty="0">
                <a:latin typeface="+mj-lt"/>
              </a:rPr>
              <a:t>The Prostate Centre (</a:t>
            </a:r>
            <a:r>
              <a:rPr lang="en-GB" sz="825" dirty="0" err="1">
                <a:latin typeface="+mj-lt"/>
              </a:rPr>
              <a:t>www.prostatecentre.ca</a:t>
            </a:r>
            <a:r>
              <a:rPr lang="en-GB" sz="825" dirty="0">
                <a:latin typeface="+mj-lt"/>
              </a:rPr>
              <a:t>) (bottom left) &amp;</a:t>
            </a:r>
          </a:p>
          <a:p>
            <a:pPr eaLnBrk="1">
              <a:lnSpc>
                <a:spcPct val="97000"/>
              </a:lnSpc>
              <a:buClr>
                <a:srgbClr val="000000"/>
              </a:buClr>
              <a:buSzPct val="45000"/>
              <a:buFont typeface="StarSymbol" charset="0"/>
              <a:buNone/>
              <a:defRPr/>
            </a:pPr>
            <a:r>
              <a:rPr lang="en-GB" sz="825" dirty="0">
                <a:latin typeface="+mj-lt"/>
              </a:rPr>
              <a:t>Image courtesy of J. </a:t>
            </a:r>
            <a:r>
              <a:rPr lang="en-GB" sz="825" dirty="0" err="1">
                <a:latin typeface="+mj-lt"/>
              </a:rPr>
              <a:t>Kurhanewicz</a:t>
            </a:r>
            <a:r>
              <a:rPr lang="en-GB" sz="825" dirty="0">
                <a:latin typeface="+mj-lt"/>
              </a:rPr>
              <a:t> (UCSF) (bottom right)</a:t>
            </a:r>
          </a:p>
        </p:txBody>
      </p:sp>
    </p:spTree>
    <p:extLst>
      <p:ext uri="{BB962C8B-B14F-4D97-AF65-F5344CB8AC3E}">
        <p14:creationId xmlns:p14="http://schemas.microsoft.com/office/powerpoint/2010/main" val="245750895"/>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3585" y="140079"/>
            <a:ext cx="8089900" cy="414152"/>
          </a:xfrm>
        </p:spPr>
        <p:txBody>
          <a:bodyPr/>
          <a:lstStyle/>
          <a:p>
            <a:pPr eaLnBrk="1" hangingPunct="1">
              <a:defRPr/>
            </a:pPr>
            <a:r>
              <a:rPr lang="en-US" sz="2400" dirty="0"/>
              <a:t>MR-Compatible microPET Insert</a:t>
            </a:r>
          </a:p>
        </p:txBody>
      </p:sp>
      <p:pic>
        <p:nvPicPr>
          <p:cNvPr id="8397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00300" y="1410978"/>
            <a:ext cx="4464844" cy="33206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3971" name="Content Placeholder 2"/>
          <p:cNvSpPr>
            <a:spLocks noGrp="1"/>
          </p:cNvSpPr>
          <p:nvPr>
            <p:ph idx="1"/>
          </p:nvPr>
        </p:nvSpPr>
        <p:spPr>
          <a:xfrm>
            <a:off x="714375" y="551414"/>
            <a:ext cx="7715250" cy="800100"/>
          </a:xfrm>
        </p:spPr>
        <p:txBody>
          <a:bodyPr/>
          <a:lstStyle/>
          <a:p>
            <a:pPr marL="230188" indent="-230188" eaLnBrk="1" hangingPunct="1">
              <a:spcBef>
                <a:spcPts val="600"/>
              </a:spcBef>
            </a:pPr>
            <a:r>
              <a:rPr lang="en-US" sz="1400" dirty="0">
                <a:latin typeface="Arial" charset="0"/>
                <a:ea typeface="ＭＳ Ｐゴシック" charset="0"/>
                <a:cs typeface="ＭＳ Ｐゴシック" charset="0"/>
              </a:rPr>
              <a:t>One such example is from the group at University of California, Davis. They developed:</a:t>
            </a:r>
          </a:p>
          <a:p>
            <a:pPr marL="431006" lvl="1" indent="-173831" eaLnBrk="1" hangingPunct="1">
              <a:spcBef>
                <a:spcPts val="600"/>
              </a:spcBef>
            </a:pPr>
            <a:r>
              <a:rPr lang="en-US" sz="1200" dirty="0">
                <a:latin typeface="Arial" charset="0"/>
                <a:ea typeface="ＭＳ Ｐゴシック" charset="0"/>
              </a:rPr>
              <a:t>MR-compatible (for both PET and MRI) small animal PET insert that provides simultaneous PET/MRI capability in a high-field small animal MRI scanner.</a:t>
            </a:r>
          </a:p>
        </p:txBody>
      </p:sp>
      <p:sp>
        <p:nvSpPr>
          <p:cNvPr id="5" name="Text Box 6"/>
          <p:cNvSpPr txBox="1">
            <a:spLocks noChangeArrowheads="1"/>
          </p:cNvSpPr>
          <p:nvPr/>
        </p:nvSpPr>
        <p:spPr bwMode="auto">
          <a:xfrm>
            <a:off x="1200150" y="4836406"/>
            <a:ext cx="3077766"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a:solidFill>
                  <a:schemeClr val="tx1"/>
                </a:solidFill>
                <a:latin typeface="+mj-lt"/>
              </a:rPr>
              <a:t>Cherry SR. </a:t>
            </a:r>
            <a:r>
              <a:rPr lang="en-GB" sz="825" b="0" i="1" dirty="0">
                <a:solidFill>
                  <a:schemeClr val="tx1"/>
                </a:solidFill>
                <a:latin typeface="+mj-lt"/>
              </a:rPr>
              <a:t>J </a:t>
            </a:r>
            <a:r>
              <a:rPr lang="en-GB" sz="825" b="0" i="1" dirty="0" err="1">
                <a:solidFill>
                  <a:schemeClr val="tx1"/>
                </a:solidFill>
                <a:latin typeface="+mj-lt"/>
              </a:rPr>
              <a:t>Nucl</a:t>
            </a:r>
            <a:r>
              <a:rPr lang="en-GB" sz="825" b="0" i="1" dirty="0">
                <a:solidFill>
                  <a:schemeClr val="tx1"/>
                </a:solidFill>
                <a:latin typeface="+mj-lt"/>
              </a:rPr>
              <a:t> Med. </a:t>
            </a:r>
            <a:r>
              <a:rPr lang="en-GB" sz="825" b="0" dirty="0">
                <a:solidFill>
                  <a:schemeClr val="tx1"/>
                </a:solidFill>
                <a:latin typeface="+mj-lt"/>
              </a:rPr>
              <a:t>2006;47:1735-1745.</a:t>
            </a:r>
          </a:p>
        </p:txBody>
      </p:sp>
    </p:spTree>
    <p:extLst>
      <p:ext uri="{BB962C8B-B14F-4D97-AF65-F5344CB8AC3E}">
        <p14:creationId xmlns:p14="http://schemas.microsoft.com/office/powerpoint/2010/main" val="342544137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a:xfrm>
            <a:off x="453585" y="213650"/>
            <a:ext cx="8089900" cy="360483"/>
          </a:xfrm>
        </p:spPr>
        <p:txBody>
          <a:bodyPr/>
          <a:lstStyle/>
          <a:p>
            <a:pPr eaLnBrk="1" hangingPunct="1">
              <a:defRPr/>
            </a:pPr>
            <a:r>
              <a:rPr lang="en-US" altLang="ko-KR" sz="2000" dirty="0">
                <a:latin typeface="Garamond" panose="02020404030301010803" pitchFamily="18" charset="0"/>
                <a:ea typeface="Gulim" charset="0"/>
                <a:cs typeface="Gulim" charset="0"/>
              </a:rPr>
              <a:t>Dual-Modality Imaging – Example of SPECT/CT</a:t>
            </a:r>
            <a:endParaRPr lang="en-US" sz="2000" dirty="0">
              <a:latin typeface="Garamond" panose="02020404030301010803" pitchFamily="18" charset="0"/>
              <a:ea typeface="ＭＳ Ｐゴシック" charset="0"/>
              <a:cs typeface="ＭＳ Ｐゴシック" charset="0"/>
            </a:endParaRPr>
          </a:p>
        </p:txBody>
      </p:sp>
      <p:sp>
        <p:nvSpPr>
          <p:cNvPr id="40962" name="Rectangle 3"/>
          <p:cNvSpPr>
            <a:spLocks noGrp="1" noChangeArrowheads="1"/>
          </p:cNvSpPr>
          <p:nvPr>
            <p:ph type="body" idx="1"/>
          </p:nvPr>
        </p:nvSpPr>
        <p:spPr>
          <a:xfrm>
            <a:off x="809297" y="628650"/>
            <a:ext cx="7567447" cy="1514476"/>
          </a:xfrm>
        </p:spPr>
        <p:txBody>
          <a:bodyPr/>
          <a:lstStyle/>
          <a:p>
            <a:pPr marL="230188" indent="-230188" eaLnBrk="1" hangingPunct="1">
              <a:spcBef>
                <a:spcPts val="600"/>
              </a:spcBef>
            </a:pPr>
            <a:r>
              <a:rPr lang="en-US" altLang="ko-KR" sz="1400" dirty="0">
                <a:latin typeface="Arial" charset="0"/>
                <a:ea typeface="Gulim" charset="0"/>
                <a:cs typeface="Gulim" charset="0"/>
              </a:rPr>
              <a:t>Functional-anatomical correlation </a:t>
            </a:r>
          </a:p>
          <a:p>
            <a:pPr lvl="1" eaLnBrk="1" hangingPunct="1">
              <a:spcBef>
                <a:spcPts val="600"/>
              </a:spcBef>
            </a:pPr>
            <a:r>
              <a:rPr lang="en-US" altLang="ko-KR" sz="1200" dirty="0">
                <a:latin typeface="Arial" charset="0"/>
                <a:ea typeface="Gulim" charset="0"/>
                <a:cs typeface="Gulim" charset="0"/>
              </a:rPr>
              <a:t>Rigid transformation of SPECT into CT</a:t>
            </a:r>
          </a:p>
          <a:p>
            <a:pPr marL="230188" indent="-230188" eaLnBrk="1" hangingPunct="1">
              <a:spcBef>
                <a:spcPts val="600"/>
              </a:spcBef>
            </a:pPr>
            <a:r>
              <a:rPr lang="en-US" altLang="ko-KR" sz="1400" dirty="0">
                <a:latin typeface="Arial" charset="0"/>
                <a:ea typeface="Gulim" charset="0"/>
                <a:cs typeface="Gulim" charset="0"/>
              </a:rPr>
              <a:t>CT-based attenuation correction and scatter correction</a:t>
            </a:r>
          </a:p>
          <a:p>
            <a:pPr lvl="1" eaLnBrk="1" hangingPunct="1">
              <a:spcBef>
                <a:spcPts val="600"/>
              </a:spcBef>
            </a:pPr>
            <a:r>
              <a:rPr lang="en-US" altLang="ko-KR" sz="1200" dirty="0">
                <a:latin typeface="Arial" charset="0"/>
                <a:ea typeface="Gulim" charset="0"/>
                <a:cs typeface="Gulim" charset="0"/>
              </a:rPr>
              <a:t>Generate attenuation map from CT, not a source-based transmission scan.</a:t>
            </a:r>
          </a:p>
          <a:p>
            <a:pPr lvl="1" eaLnBrk="1" hangingPunct="1">
              <a:spcBef>
                <a:spcPts val="600"/>
              </a:spcBef>
            </a:pPr>
            <a:r>
              <a:rPr lang="en-US" altLang="ko-KR" sz="1200" dirty="0">
                <a:latin typeface="Arial" charset="0"/>
                <a:ea typeface="Gulim" charset="0"/>
                <a:cs typeface="Gulim" charset="0"/>
              </a:rPr>
              <a:t>With CT-derived attenuation map and EM (estimation maximization) algorithm, attenuation correction is ‘standard’ with current SPECT/CT and PET/CT scanners.</a:t>
            </a:r>
          </a:p>
        </p:txBody>
      </p:sp>
      <p:grpSp>
        <p:nvGrpSpPr>
          <p:cNvPr id="2" name="Group 4"/>
          <p:cNvGrpSpPr>
            <a:grpSpLocks/>
          </p:cNvGrpSpPr>
          <p:nvPr/>
        </p:nvGrpSpPr>
        <p:grpSpPr bwMode="auto">
          <a:xfrm>
            <a:off x="4341019" y="2268423"/>
            <a:ext cx="3240881" cy="1254919"/>
            <a:chOff x="2686" y="987"/>
            <a:chExt cx="2722" cy="1054"/>
          </a:xfrm>
        </p:grpSpPr>
        <p:grpSp>
          <p:nvGrpSpPr>
            <p:cNvPr id="40975" name="Group 5"/>
            <p:cNvGrpSpPr>
              <a:grpSpLocks/>
            </p:cNvGrpSpPr>
            <p:nvPr/>
          </p:nvGrpSpPr>
          <p:grpSpPr bwMode="auto">
            <a:xfrm>
              <a:off x="2686" y="987"/>
              <a:ext cx="2722" cy="840"/>
              <a:chOff x="2656" y="635"/>
              <a:chExt cx="2722" cy="840"/>
            </a:xfrm>
          </p:grpSpPr>
          <p:pic>
            <p:nvPicPr>
              <p:cNvPr id="4097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2" y="671"/>
                <a:ext cx="766" cy="768"/>
              </a:xfrm>
              <a:prstGeom prst="rect">
                <a:avLst/>
              </a:prstGeom>
              <a:noFill/>
              <a:ln w="38100">
                <a:solidFill>
                  <a:srgbClr val="BC3700"/>
                </a:solidFill>
                <a:miter lim="800000"/>
                <a:headEnd/>
                <a:tailEnd/>
              </a:ln>
              <a:extLst>
                <a:ext uri="{909E8E84-426E-40dd-AFC4-6F175D3DCCD1}">
                  <a14:hiddenFill xmlns="" xmlns:a14="http://schemas.microsoft.com/office/drawing/2010/main">
                    <a:solidFill>
                      <a:srgbClr val="FFFFFF"/>
                    </a:solidFill>
                  </a14:hiddenFill>
                </a:ext>
              </a:extLst>
            </p:spPr>
          </p:pic>
          <p:grpSp>
            <p:nvGrpSpPr>
              <p:cNvPr id="40978" name="Group 7"/>
              <p:cNvGrpSpPr>
                <a:grpSpLocks/>
              </p:cNvGrpSpPr>
              <p:nvPr/>
            </p:nvGrpSpPr>
            <p:grpSpPr bwMode="auto">
              <a:xfrm>
                <a:off x="2656" y="635"/>
                <a:ext cx="1917" cy="840"/>
                <a:chOff x="2232" y="979"/>
                <a:chExt cx="1917" cy="840"/>
              </a:xfrm>
            </p:grpSpPr>
            <p:pic>
              <p:nvPicPr>
                <p:cNvPr id="4097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2" y="979"/>
                  <a:ext cx="1917" cy="8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80" name="Rectangle 9"/>
                <p:cNvSpPr>
                  <a:spLocks noChangeArrowheads="1"/>
                </p:cNvSpPr>
                <p:nvPr/>
              </p:nvSpPr>
              <p:spPr bwMode="auto">
                <a:xfrm>
                  <a:off x="3407" y="1159"/>
                  <a:ext cx="392" cy="388"/>
                </a:xfrm>
                <a:prstGeom prst="rect">
                  <a:avLst/>
                </a:prstGeom>
                <a:noFill/>
                <a:ln w="31750">
                  <a:solidFill>
                    <a:srgbClr val="FF0000"/>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500">
                    <a:cs typeface="Arial" charset="0"/>
                  </a:endParaRPr>
                </a:p>
              </p:txBody>
            </p:sp>
          </p:grpSp>
        </p:grpSp>
        <p:sp>
          <p:nvSpPr>
            <p:cNvPr id="40976" name="Text Box 10"/>
            <p:cNvSpPr txBox="1">
              <a:spLocks noChangeArrowheads="1"/>
            </p:cNvSpPr>
            <p:nvPr/>
          </p:nvSpPr>
          <p:spPr bwMode="auto">
            <a:xfrm>
              <a:off x="3862" y="1785"/>
              <a:ext cx="371" cy="2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lnSpc>
                  <a:spcPct val="92000"/>
                </a:lnSpc>
                <a:spcBef>
                  <a:spcPct val="0"/>
                </a:spcBef>
                <a:buClrTx/>
                <a:buSzTx/>
                <a:buFontTx/>
                <a:buNone/>
              </a:pPr>
              <a:r>
                <a:rPr lang="en-US" sz="1500" b="0">
                  <a:solidFill>
                    <a:schemeClr val="tx1"/>
                  </a:solidFill>
                  <a:cs typeface="Arial" charset="0"/>
                </a:rPr>
                <a:t>CT</a:t>
              </a:r>
            </a:p>
          </p:txBody>
        </p:sp>
      </p:grpSp>
      <p:grpSp>
        <p:nvGrpSpPr>
          <p:cNvPr id="5" name="Group 11"/>
          <p:cNvGrpSpPr>
            <a:grpSpLocks/>
          </p:cNvGrpSpPr>
          <p:nvPr/>
        </p:nvGrpSpPr>
        <p:grpSpPr bwMode="auto">
          <a:xfrm>
            <a:off x="4393407" y="3678122"/>
            <a:ext cx="3217069" cy="1247775"/>
            <a:chOff x="2696" y="2689"/>
            <a:chExt cx="2702" cy="1048"/>
          </a:xfrm>
        </p:grpSpPr>
        <p:grpSp>
          <p:nvGrpSpPr>
            <p:cNvPr id="40969" name="Group 12"/>
            <p:cNvGrpSpPr>
              <a:grpSpLocks/>
            </p:cNvGrpSpPr>
            <p:nvPr/>
          </p:nvGrpSpPr>
          <p:grpSpPr bwMode="auto">
            <a:xfrm>
              <a:off x="2696" y="2689"/>
              <a:ext cx="2702" cy="840"/>
              <a:chOff x="2736" y="3169"/>
              <a:chExt cx="2702" cy="840"/>
            </a:xfrm>
          </p:grpSpPr>
          <p:pic>
            <p:nvPicPr>
              <p:cNvPr id="40971"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4" y="3207"/>
                <a:ext cx="754" cy="764"/>
              </a:xfrm>
              <a:prstGeom prst="rect">
                <a:avLst/>
              </a:prstGeom>
              <a:noFill/>
              <a:ln w="38100">
                <a:solidFill>
                  <a:srgbClr val="BC3700"/>
                </a:solidFill>
                <a:miter lim="800000"/>
                <a:headEnd/>
                <a:tailEnd/>
              </a:ln>
              <a:extLst>
                <a:ext uri="{909E8E84-426E-40dd-AFC4-6F175D3DCCD1}">
                  <a14:hiddenFill xmlns="" xmlns:a14="http://schemas.microsoft.com/office/drawing/2010/main">
                    <a:solidFill>
                      <a:srgbClr val="FFFFFF"/>
                    </a:solidFill>
                  </a14:hiddenFill>
                </a:ext>
              </a:extLst>
            </p:spPr>
          </p:pic>
          <p:grpSp>
            <p:nvGrpSpPr>
              <p:cNvPr id="40972" name="Group 14"/>
              <p:cNvGrpSpPr>
                <a:grpSpLocks/>
              </p:cNvGrpSpPr>
              <p:nvPr/>
            </p:nvGrpSpPr>
            <p:grpSpPr bwMode="auto">
              <a:xfrm>
                <a:off x="2736" y="3169"/>
                <a:ext cx="1912" cy="840"/>
                <a:chOff x="2232" y="3097"/>
                <a:chExt cx="1912" cy="840"/>
              </a:xfrm>
            </p:grpSpPr>
            <p:pic>
              <p:nvPicPr>
                <p:cNvPr id="40973"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32" y="3097"/>
                  <a:ext cx="1912" cy="8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74" name="Rectangle 16"/>
                <p:cNvSpPr>
                  <a:spLocks noChangeArrowheads="1"/>
                </p:cNvSpPr>
                <p:nvPr/>
              </p:nvSpPr>
              <p:spPr bwMode="auto">
                <a:xfrm>
                  <a:off x="3415" y="3263"/>
                  <a:ext cx="392" cy="388"/>
                </a:xfrm>
                <a:prstGeom prst="rect">
                  <a:avLst/>
                </a:prstGeom>
                <a:noFill/>
                <a:ln w="31750">
                  <a:solidFill>
                    <a:srgbClr val="FF0000"/>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500">
                    <a:cs typeface="Arial" charset="0"/>
                  </a:endParaRPr>
                </a:p>
              </p:txBody>
            </p:sp>
          </p:grpSp>
        </p:grpSp>
        <p:sp>
          <p:nvSpPr>
            <p:cNvPr id="40970" name="Text Box 17"/>
            <p:cNvSpPr txBox="1">
              <a:spLocks noChangeArrowheads="1"/>
            </p:cNvSpPr>
            <p:nvPr/>
          </p:nvSpPr>
          <p:spPr bwMode="auto">
            <a:xfrm>
              <a:off x="3349" y="3481"/>
              <a:ext cx="1396" cy="2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lnSpc>
                  <a:spcPct val="92000"/>
                </a:lnSpc>
                <a:spcBef>
                  <a:spcPct val="0"/>
                </a:spcBef>
                <a:buClrTx/>
                <a:buSzTx/>
                <a:buFontTx/>
                <a:buNone/>
              </a:pPr>
              <a:r>
                <a:rPr lang="en-US" sz="1500" b="0">
                  <a:solidFill>
                    <a:schemeClr val="tx1"/>
                  </a:solidFill>
                  <a:cs typeface="Arial" charset="0"/>
                </a:rPr>
                <a:t>CT + SPECT</a:t>
              </a:r>
            </a:p>
          </p:txBody>
        </p:sp>
      </p:grpSp>
      <p:pic>
        <p:nvPicPr>
          <p:cNvPr id="40965"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82354" y="2273185"/>
            <a:ext cx="2187178" cy="1038225"/>
          </a:xfrm>
          <a:prstGeom prst="rect">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pic>
      <p:sp>
        <p:nvSpPr>
          <p:cNvPr id="40966" name="Text Box 19"/>
          <p:cNvSpPr txBox="1">
            <a:spLocks noChangeArrowheads="1"/>
          </p:cNvSpPr>
          <p:nvPr/>
        </p:nvSpPr>
        <p:spPr bwMode="auto">
          <a:xfrm>
            <a:off x="2205095" y="3338795"/>
            <a:ext cx="1140505" cy="2622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lnSpc>
                <a:spcPct val="92000"/>
              </a:lnSpc>
              <a:spcBef>
                <a:spcPct val="0"/>
              </a:spcBef>
              <a:buClrTx/>
              <a:buSzTx/>
              <a:buFontTx/>
              <a:buNone/>
            </a:pPr>
            <a:r>
              <a:rPr lang="en-US" sz="1200" b="0">
                <a:solidFill>
                  <a:schemeClr val="tx1"/>
                </a:solidFill>
                <a:cs typeface="Arial" charset="0"/>
              </a:rPr>
              <a:t>SPECT (FBP)</a:t>
            </a:r>
          </a:p>
        </p:txBody>
      </p:sp>
      <p:pic>
        <p:nvPicPr>
          <p:cNvPr id="40967" name="Picture 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14500" y="3654310"/>
            <a:ext cx="2180035" cy="10346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68" name="Text Box 22"/>
          <p:cNvSpPr txBox="1">
            <a:spLocks noChangeArrowheads="1"/>
          </p:cNvSpPr>
          <p:nvPr/>
        </p:nvSpPr>
        <p:spPr bwMode="auto">
          <a:xfrm>
            <a:off x="1257300" y="4767545"/>
            <a:ext cx="3200400" cy="240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lnSpc>
                <a:spcPct val="92000"/>
              </a:lnSpc>
              <a:spcBef>
                <a:spcPct val="0"/>
              </a:spcBef>
              <a:buClrTx/>
              <a:buSzTx/>
              <a:buFontTx/>
              <a:buNone/>
            </a:pPr>
            <a:r>
              <a:rPr lang="en-US" sz="1050" b="0">
                <a:solidFill>
                  <a:schemeClr val="tx1"/>
                </a:solidFill>
                <a:cs typeface="Arial" charset="0"/>
              </a:rPr>
              <a:t>MLEM (A</a:t>
            </a:r>
            <a:r>
              <a:rPr lang="en-US" altLang="ko-KR" sz="1050" b="0">
                <a:solidFill>
                  <a:schemeClr val="tx1"/>
                </a:solidFill>
                <a:cs typeface="Arial" charset="0"/>
              </a:rPr>
              <a:t>C, Geometric Blur Corrected</a:t>
            </a:r>
            <a:r>
              <a:rPr lang="en-US" sz="1050" b="0">
                <a:solidFill>
                  <a:schemeClr val="tx1"/>
                </a:solidFill>
                <a:cs typeface="Arial" charset="0"/>
              </a:rPr>
              <a:t>)</a:t>
            </a:r>
          </a:p>
        </p:txBody>
      </p:sp>
    </p:spTree>
    <p:custDataLst>
      <p:tags r:id="rId1"/>
    </p:custDataLst>
    <p:extLst>
      <p:ext uri="{BB962C8B-B14F-4D97-AF65-F5344CB8AC3E}">
        <p14:creationId xmlns:p14="http://schemas.microsoft.com/office/powerpoint/2010/main" val="107566034"/>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3585" y="129570"/>
            <a:ext cx="8089900" cy="414152"/>
          </a:xfrm>
        </p:spPr>
        <p:txBody>
          <a:bodyPr/>
          <a:lstStyle/>
          <a:p>
            <a:pPr eaLnBrk="1" hangingPunct="1">
              <a:defRPr/>
            </a:pPr>
            <a:r>
              <a:rPr lang="en-US" sz="2400" dirty="0"/>
              <a:t>Total-Body PET/MRI</a:t>
            </a:r>
          </a:p>
        </p:txBody>
      </p:sp>
      <p:pic>
        <p:nvPicPr>
          <p:cNvPr id="8499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00150" y="1257300"/>
            <a:ext cx="3425429" cy="3567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4995" name="Content Placeholder 2"/>
          <p:cNvSpPr>
            <a:spLocks noGrp="1"/>
          </p:cNvSpPr>
          <p:nvPr>
            <p:ph idx="1"/>
          </p:nvPr>
        </p:nvSpPr>
        <p:spPr>
          <a:xfrm>
            <a:off x="453585" y="514350"/>
            <a:ext cx="8236829" cy="742950"/>
          </a:xfrm>
        </p:spPr>
        <p:txBody>
          <a:bodyPr/>
          <a:lstStyle/>
          <a:p>
            <a:pPr marL="230188" indent="-230188" eaLnBrk="1" hangingPunct="1">
              <a:spcBef>
                <a:spcPts val="600"/>
              </a:spcBef>
            </a:pPr>
            <a:r>
              <a:rPr lang="en-US" sz="1400" dirty="0">
                <a:latin typeface="Arial" charset="0"/>
                <a:ea typeface="ＭＳ Ｐゴシック" charset="0"/>
                <a:cs typeface="ＭＳ Ｐゴシック" charset="0"/>
              </a:rPr>
              <a:t>Ideas to realize total-body PET/MRI include</a:t>
            </a:r>
          </a:p>
          <a:p>
            <a:pPr marL="431006" lvl="1" indent="-173831" eaLnBrk="1" hangingPunct="1">
              <a:spcBef>
                <a:spcPts val="600"/>
              </a:spcBef>
            </a:pPr>
            <a:r>
              <a:rPr lang="en-US" sz="1200" dirty="0">
                <a:latin typeface="Arial" charset="0"/>
                <a:ea typeface="ＭＳ Ｐゴシック" charset="0"/>
              </a:rPr>
              <a:t>Limited axial field of view PET and MRI combination</a:t>
            </a:r>
          </a:p>
          <a:p>
            <a:pPr marL="431006" lvl="1" indent="-173831" eaLnBrk="1" hangingPunct="1">
              <a:spcBef>
                <a:spcPts val="600"/>
              </a:spcBef>
            </a:pPr>
            <a:r>
              <a:rPr lang="en-US" sz="1200" dirty="0">
                <a:latin typeface="Arial" charset="0"/>
                <a:ea typeface="ＭＳ Ｐゴシック" charset="0"/>
              </a:rPr>
              <a:t>Full cylinder of PET and MRI combined</a:t>
            </a:r>
          </a:p>
        </p:txBody>
      </p:sp>
      <p:sp>
        <p:nvSpPr>
          <p:cNvPr id="5" name="Text Box 6"/>
          <p:cNvSpPr txBox="1">
            <a:spLocks noChangeArrowheads="1"/>
          </p:cNvSpPr>
          <p:nvPr/>
        </p:nvSpPr>
        <p:spPr bwMode="auto">
          <a:xfrm>
            <a:off x="1200150" y="4962526"/>
            <a:ext cx="3077766"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a:solidFill>
                  <a:schemeClr val="tx1"/>
                </a:solidFill>
                <a:latin typeface="+mj-lt"/>
              </a:rPr>
              <a:t>Cherry SR. </a:t>
            </a:r>
            <a:r>
              <a:rPr lang="en-GB" sz="825" b="0" i="1" dirty="0">
                <a:solidFill>
                  <a:schemeClr val="tx1"/>
                </a:solidFill>
                <a:latin typeface="+mj-lt"/>
              </a:rPr>
              <a:t>J </a:t>
            </a:r>
            <a:r>
              <a:rPr lang="en-GB" sz="825" b="0" i="1" dirty="0" err="1">
                <a:solidFill>
                  <a:schemeClr val="tx1"/>
                </a:solidFill>
                <a:latin typeface="+mj-lt"/>
              </a:rPr>
              <a:t>Nucl</a:t>
            </a:r>
            <a:r>
              <a:rPr lang="en-GB" sz="825" b="0" i="1" dirty="0">
                <a:solidFill>
                  <a:schemeClr val="tx1"/>
                </a:solidFill>
                <a:latin typeface="+mj-lt"/>
              </a:rPr>
              <a:t> Med. </a:t>
            </a:r>
            <a:r>
              <a:rPr lang="en-GB" sz="825" b="0" dirty="0">
                <a:solidFill>
                  <a:schemeClr val="tx1"/>
                </a:solidFill>
                <a:latin typeface="+mj-lt"/>
              </a:rPr>
              <a:t>2006;47:1735-1745.</a:t>
            </a:r>
          </a:p>
        </p:txBody>
      </p:sp>
      <p:pic>
        <p:nvPicPr>
          <p:cNvPr id="1026" name="Picture 2" descr="_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6311" y="2135163"/>
            <a:ext cx="3375422" cy="1898675"/>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6"/>
          <p:cNvSpPr txBox="1">
            <a:spLocks noChangeArrowheads="1"/>
          </p:cNvSpPr>
          <p:nvPr/>
        </p:nvSpPr>
        <p:spPr bwMode="auto">
          <a:xfrm>
            <a:off x="4857750" y="4057650"/>
            <a:ext cx="3077766" cy="2463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algn="r" eaLnBrk="1">
              <a:lnSpc>
                <a:spcPct val="97000"/>
              </a:lnSpc>
              <a:spcBef>
                <a:spcPct val="0"/>
              </a:spcBef>
              <a:buClr>
                <a:srgbClr val="000000"/>
              </a:buClr>
              <a:buSzPct val="45000"/>
              <a:buFont typeface="StarSymbol" charset="0"/>
              <a:buNone/>
              <a:defRPr/>
            </a:pPr>
            <a:r>
              <a:rPr lang="en-GB" sz="825" b="0" dirty="0">
                <a:solidFill>
                  <a:schemeClr val="tx1"/>
                </a:solidFill>
                <a:latin typeface="+mj-lt"/>
              </a:rPr>
              <a:t>Total-Body (Full Cylinder) PET</a:t>
            </a:r>
          </a:p>
          <a:p>
            <a:pPr algn="r" eaLnBrk="1">
              <a:lnSpc>
                <a:spcPct val="97000"/>
              </a:lnSpc>
              <a:spcBef>
                <a:spcPct val="0"/>
              </a:spcBef>
              <a:buClr>
                <a:srgbClr val="000000"/>
              </a:buClr>
              <a:buSzPct val="45000"/>
              <a:buFont typeface="StarSymbol" charset="0"/>
              <a:buNone/>
              <a:defRPr/>
            </a:pPr>
            <a:r>
              <a:rPr lang="en-GB" sz="825" b="0" dirty="0">
                <a:solidFill>
                  <a:schemeClr val="tx1"/>
                </a:solidFill>
                <a:latin typeface="+mj-lt"/>
              </a:rPr>
              <a:t>By UC Davis and United Imaging Healthcare</a:t>
            </a:r>
          </a:p>
        </p:txBody>
      </p:sp>
    </p:spTree>
    <p:custDataLst>
      <p:tags r:id="rId1"/>
    </p:custDataLst>
    <p:extLst>
      <p:ext uri="{BB962C8B-B14F-4D97-AF65-F5344CB8AC3E}">
        <p14:creationId xmlns:p14="http://schemas.microsoft.com/office/powerpoint/2010/main" val="16952673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01034" y="182186"/>
            <a:ext cx="8089900" cy="414152"/>
          </a:xfrm>
        </p:spPr>
        <p:txBody>
          <a:bodyPr/>
          <a:lstStyle/>
          <a:p>
            <a:pPr eaLnBrk="1" hangingPunct="1">
              <a:defRPr/>
            </a:pPr>
            <a:r>
              <a:rPr lang="en-US" sz="2400" dirty="0"/>
              <a:t>Total-Body PET/CT</a:t>
            </a:r>
          </a:p>
        </p:txBody>
      </p:sp>
      <p:sp>
        <p:nvSpPr>
          <p:cNvPr id="10" name="Rectangle 9">
            <a:extLst>
              <a:ext uri="{FF2B5EF4-FFF2-40B4-BE49-F238E27FC236}">
                <a16:creationId xmlns:a16="http://schemas.microsoft.com/office/drawing/2014/main" id="{B3490E4C-030F-7B44-933F-7FD8FFCCF5CF}"/>
              </a:ext>
            </a:extLst>
          </p:cNvPr>
          <p:cNvSpPr/>
          <p:nvPr/>
        </p:nvSpPr>
        <p:spPr>
          <a:xfrm>
            <a:off x="401035" y="601254"/>
            <a:ext cx="5079112" cy="877163"/>
          </a:xfrm>
          <a:prstGeom prst="rect">
            <a:avLst/>
          </a:prstGeom>
        </p:spPr>
        <p:txBody>
          <a:bodyPr wrap="square">
            <a:spAutoFit/>
          </a:bodyPr>
          <a:lstStyle/>
          <a:p>
            <a:pPr>
              <a:buNone/>
            </a:pPr>
            <a:r>
              <a:rPr lang="en-US" sz="1500" dirty="0" err="1">
                <a:solidFill>
                  <a:schemeClr val="tx1"/>
                </a:solidFill>
                <a:ea typeface="Arial" charset="0"/>
                <a:cs typeface="Arial" charset="0"/>
              </a:rPr>
              <a:t>uEXPLORER</a:t>
            </a:r>
            <a:endParaRPr lang="en-US" sz="1500" dirty="0">
              <a:solidFill>
                <a:schemeClr val="tx1"/>
              </a:solidFill>
              <a:ea typeface="Arial" charset="0"/>
              <a:cs typeface="Arial" charset="0"/>
            </a:endParaRPr>
          </a:p>
          <a:p>
            <a:pPr>
              <a:buNone/>
            </a:pPr>
            <a:r>
              <a:rPr lang="en-US" sz="1200" b="0" dirty="0">
                <a:solidFill>
                  <a:schemeClr val="tx1"/>
                </a:solidFill>
                <a:ea typeface="Arial" charset="0"/>
                <a:cs typeface="Arial" charset="0"/>
              </a:rPr>
              <a:t>Ring diameter: 78.6 cm; Transaxial FOV:  68.6 cm; Axial FOV:  194.8 cm</a:t>
            </a:r>
          </a:p>
          <a:p>
            <a:pPr>
              <a:buNone/>
            </a:pPr>
            <a:r>
              <a:rPr lang="en-US" sz="1200" b="0" dirty="0">
                <a:solidFill>
                  <a:schemeClr val="tx1"/>
                </a:solidFill>
                <a:ea typeface="Arial" charset="0"/>
                <a:cs typeface="Arial" charset="0"/>
              </a:rPr>
              <a:t># of crystals: 564,480; # crystal blocks: 13,440; # of </a:t>
            </a:r>
            <a:r>
              <a:rPr lang="en-US" sz="1200" b="0" dirty="0" err="1">
                <a:solidFill>
                  <a:schemeClr val="tx1"/>
                </a:solidFill>
                <a:ea typeface="Arial" charset="0"/>
                <a:cs typeface="Arial" charset="0"/>
              </a:rPr>
              <a:t>SiPMs</a:t>
            </a:r>
            <a:r>
              <a:rPr lang="en-US" sz="1200" b="0" dirty="0">
                <a:solidFill>
                  <a:schemeClr val="tx1"/>
                </a:solidFill>
                <a:ea typeface="Arial" charset="0"/>
                <a:cs typeface="Arial" charset="0"/>
              </a:rPr>
              <a:t>: 53,760</a:t>
            </a:r>
          </a:p>
          <a:p>
            <a:pPr>
              <a:buNone/>
            </a:pPr>
            <a:r>
              <a:rPr lang="en-US" sz="1200" b="0" dirty="0">
                <a:solidFill>
                  <a:schemeClr val="tx1"/>
                </a:solidFill>
                <a:ea typeface="Arial" charset="0"/>
                <a:cs typeface="Arial" charset="0"/>
              </a:rPr>
              <a:t>80 detector row CT</a:t>
            </a:r>
            <a:endParaRPr lang="en-US" sz="1350" b="0" dirty="0">
              <a:solidFill>
                <a:schemeClr val="tx1"/>
              </a:solidFill>
              <a:ea typeface="Arial" charset="0"/>
              <a:cs typeface="Arial" charset="0"/>
            </a:endParaRPr>
          </a:p>
        </p:txBody>
      </p:sp>
      <p:pic>
        <p:nvPicPr>
          <p:cNvPr id="12" name="Picture 11">
            <a:extLst>
              <a:ext uri="{FF2B5EF4-FFF2-40B4-BE49-F238E27FC236}">
                <a16:creationId xmlns:a16="http://schemas.microsoft.com/office/drawing/2014/main" id="{E964237B-F279-2740-A348-9F6FE6C887CA}"/>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2171701" y="1718917"/>
            <a:ext cx="3249062" cy="2486197"/>
          </a:xfrm>
          <a:prstGeom prst="rect">
            <a:avLst/>
          </a:prstGeom>
        </p:spPr>
      </p:pic>
      <p:pic>
        <p:nvPicPr>
          <p:cNvPr id="13" name="Picture 12">
            <a:extLst>
              <a:ext uri="{FF2B5EF4-FFF2-40B4-BE49-F238E27FC236}">
                <a16:creationId xmlns:a16="http://schemas.microsoft.com/office/drawing/2014/main" id="{B6C0A98A-C0E2-6142-B9BC-89FD5867E16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955303" y="4253485"/>
            <a:ext cx="1524844" cy="424235"/>
          </a:xfrm>
          <a:prstGeom prst="rect">
            <a:avLst/>
          </a:prstGeom>
        </p:spPr>
      </p:pic>
      <p:pic>
        <p:nvPicPr>
          <p:cNvPr id="14" name="Picture 13">
            <a:extLst>
              <a:ext uri="{FF2B5EF4-FFF2-40B4-BE49-F238E27FC236}">
                <a16:creationId xmlns:a16="http://schemas.microsoft.com/office/drawing/2014/main" id="{86D6A6A2-A1FB-584A-AFB2-DE2DB8B4E0A3}"/>
              </a:ext>
            </a:extLst>
          </p:cNvPr>
          <p:cNvPicPr>
            <a:picLocks noChangeAspect="1"/>
          </p:cNvPicPr>
          <p:nvPr/>
        </p:nvPicPr>
        <p:blipFill>
          <a:blip r:embed="rId6"/>
          <a:stretch>
            <a:fillRect/>
          </a:stretch>
        </p:blipFill>
        <p:spPr>
          <a:xfrm>
            <a:off x="2155122" y="4253485"/>
            <a:ext cx="1782220" cy="460574"/>
          </a:xfrm>
          <a:prstGeom prst="rect">
            <a:avLst/>
          </a:prstGeom>
        </p:spPr>
      </p:pic>
      <p:pic>
        <p:nvPicPr>
          <p:cNvPr id="7" name="MIP_EXP_20min_SUV5_ZS.MP4">
            <a:hlinkClick r:id="" action="ppaction://media"/>
            <a:extLst>
              <a:ext uri="{FF2B5EF4-FFF2-40B4-BE49-F238E27FC236}">
                <a16:creationId xmlns:a16="http://schemas.microsoft.com/office/drawing/2014/main" id="{F3FF233A-14AD-9C45-8491-77FB77C876D4}"/>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6223776" y="571500"/>
            <a:ext cx="1662924" cy="4160520"/>
          </a:xfrm>
          <a:prstGeom prst="rect">
            <a:avLst/>
          </a:prstGeom>
        </p:spPr>
      </p:pic>
    </p:spTree>
    <p:extLst>
      <p:ext uri="{BB962C8B-B14F-4D97-AF65-F5344CB8AC3E}">
        <p14:creationId xmlns:p14="http://schemas.microsoft.com/office/powerpoint/2010/main" val="33770892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93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vol="80000">
                <p:cTn id="12" repeatCount="indefinite" fill="hold" display="0">
                  <p:stCondLst>
                    <p:cond delay="indefinite"/>
                  </p:stCondLst>
                </p:cTn>
                <p:tgtEl>
                  <p:spTgt spid="7"/>
                </p:tgtEl>
              </p:cMediaNode>
            </p:vide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Online Media 3" descr="EXPLORER Dynamic Total Body Scan">
            <a:hlinkClick r:id="" action="ppaction://media"/>
            <a:extLst>
              <a:ext uri="{FF2B5EF4-FFF2-40B4-BE49-F238E27FC236}">
                <a16:creationId xmlns:a16="http://schemas.microsoft.com/office/drawing/2014/main" id="{57670665-832A-3B4E-9A48-E67E8B51B04A}"/>
              </a:ext>
            </a:extLst>
          </p:cNvPr>
          <p:cNvPicPr>
            <a:picLocks noRot="1" noChangeAspect="1"/>
          </p:cNvPicPr>
          <p:nvPr>
            <a:videoFile r:link="rId1"/>
          </p:nvPr>
        </p:nvPicPr>
        <p:blipFill>
          <a:blip r:embed="rId4"/>
          <a:stretch>
            <a:fillRect/>
          </a:stretch>
        </p:blipFill>
        <p:spPr>
          <a:xfrm>
            <a:off x="1657350" y="387350"/>
            <a:ext cx="5829300" cy="4368800"/>
          </a:xfrm>
          <a:prstGeom prst="rect">
            <a:avLst/>
          </a:prstGeom>
        </p:spPr>
      </p:pic>
    </p:spTree>
    <p:extLst>
      <p:ext uri="{BB962C8B-B14F-4D97-AF65-F5344CB8AC3E}">
        <p14:creationId xmlns:p14="http://schemas.microsoft.com/office/powerpoint/2010/main" val="32191411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3585" y="150585"/>
            <a:ext cx="8089900" cy="414152"/>
          </a:xfrm>
        </p:spPr>
        <p:txBody>
          <a:bodyPr/>
          <a:lstStyle/>
          <a:p>
            <a:pPr eaLnBrk="1" hangingPunct="1">
              <a:defRPr/>
            </a:pPr>
            <a:r>
              <a:rPr lang="en-US" sz="2400" dirty="0"/>
              <a:t>Integrated PET/MRI Systems</a:t>
            </a:r>
          </a:p>
        </p:txBody>
      </p:sp>
      <p:pic>
        <p:nvPicPr>
          <p:cNvPr id="86018"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8244" y="571500"/>
            <a:ext cx="3177779" cy="2295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6019" name="TextBox 8"/>
          <p:cNvSpPr txBox="1">
            <a:spLocks noChangeArrowheads="1"/>
          </p:cNvSpPr>
          <p:nvPr/>
        </p:nvSpPr>
        <p:spPr bwMode="auto">
          <a:xfrm>
            <a:off x="2937273" y="1065610"/>
            <a:ext cx="777478" cy="3831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buFont typeface="Wingdings" charset="0"/>
              <a:buNone/>
            </a:pPr>
            <a:r>
              <a:rPr lang="en-US" sz="1050" b="0">
                <a:solidFill>
                  <a:srgbClr val="FF0000"/>
                </a:solidFill>
              </a:rPr>
              <a:t>PET Insert</a:t>
            </a:r>
          </a:p>
        </p:txBody>
      </p:sp>
      <p:cxnSp>
        <p:nvCxnSpPr>
          <p:cNvPr id="86020" name="Straight Arrow Connector 9"/>
          <p:cNvCxnSpPr>
            <a:cxnSpLocks noChangeShapeType="1"/>
          </p:cNvCxnSpPr>
          <p:nvPr/>
        </p:nvCxnSpPr>
        <p:spPr bwMode="auto">
          <a:xfrm flipH="1">
            <a:off x="2537222" y="1257300"/>
            <a:ext cx="342900" cy="285750"/>
          </a:xfrm>
          <a:prstGeom prst="straightConnector1">
            <a:avLst/>
          </a:prstGeom>
          <a:noFill/>
          <a:ln w="9525">
            <a:solidFill>
              <a:srgbClr val="FF0000"/>
            </a:solidFill>
            <a:round/>
            <a:headEnd/>
            <a:tailEnd type="arrow" w="med" len="med"/>
          </a:ln>
          <a:extLst>
            <a:ext uri="{909E8E84-426E-40dd-AFC4-6F175D3DCCD1}">
              <a14:hiddenFill xmlns="" xmlns:a14="http://schemas.microsoft.com/office/drawing/2010/main">
                <a:noFill/>
              </a14:hiddenFill>
            </a:ext>
          </a:extLst>
        </p:spPr>
      </p:cxnSp>
      <p:sp>
        <p:nvSpPr>
          <p:cNvPr id="12" name="Text Box 6"/>
          <p:cNvSpPr txBox="1">
            <a:spLocks noChangeArrowheads="1"/>
          </p:cNvSpPr>
          <p:nvPr/>
        </p:nvSpPr>
        <p:spPr bwMode="auto">
          <a:xfrm>
            <a:off x="1165623" y="2914650"/>
            <a:ext cx="3177778" cy="2463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dirty="0">
                <a:solidFill>
                  <a:schemeClr val="tx1"/>
                </a:solidFill>
                <a:latin typeface="+mj-lt"/>
              </a:rPr>
              <a:t>These images(top left, top right, and bottom right) are property of Siemens Healthcare. Scrapped from press releases.</a:t>
            </a:r>
          </a:p>
        </p:txBody>
      </p:sp>
      <p:sp>
        <p:nvSpPr>
          <p:cNvPr id="14" name="Text Box 6"/>
          <p:cNvSpPr txBox="1">
            <a:spLocks noChangeArrowheads="1"/>
          </p:cNvSpPr>
          <p:nvPr/>
        </p:nvSpPr>
        <p:spPr bwMode="auto">
          <a:xfrm>
            <a:off x="1200150" y="4962526"/>
            <a:ext cx="3077766"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err="1">
                <a:solidFill>
                  <a:schemeClr val="tx1"/>
                </a:solidFill>
                <a:latin typeface="+mj-lt"/>
              </a:rPr>
              <a:t>Pichler</a:t>
            </a:r>
            <a:r>
              <a:rPr lang="en-GB" sz="825" b="0" dirty="0">
                <a:solidFill>
                  <a:schemeClr val="tx1"/>
                </a:solidFill>
                <a:latin typeface="+mj-lt"/>
              </a:rPr>
              <a:t> BJ. </a:t>
            </a:r>
            <a:r>
              <a:rPr lang="en-GB" sz="825" b="0" i="1" dirty="0">
                <a:solidFill>
                  <a:schemeClr val="tx1"/>
                </a:solidFill>
                <a:latin typeface="+mj-lt"/>
              </a:rPr>
              <a:t>J </a:t>
            </a:r>
            <a:r>
              <a:rPr lang="en-GB" sz="825" b="0" i="1" dirty="0" err="1">
                <a:solidFill>
                  <a:schemeClr val="tx1"/>
                </a:solidFill>
                <a:latin typeface="+mj-lt"/>
              </a:rPr>
              <a:t>Nucl</a:t>
            </a:r>
            <a:r>
              <a:rPr lang="en-GB" sz="825" b="0" i="1" dirty="0">
                <a:solidFill>
                  <a:schemeClr val="tx1"/>
                </a:solidFill>
                <a:latin typeface="+mj-lt"/>
              </a:rPr>
              <a:t> Med. </a:t>
            </a:r>
            <a:r>
              <a:rPr lang="en-GB" sz="825" b="0" dirty="0">
                <a:solidFill>
                  <a:schemeClr val="tx1"/>
                </a:solidFill>
                <a:latin typeface="+mj-lt"/>
              </a:rPr>
              <a:t>2010;51:333-336.</a:t>
            </a:r>
          </a:p>
        </p:txBody>
      </p:sp>
      <p:pic>
        <p:nvPicPr>
          <p:cNvPr id="86023" name="Picture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00150" y="3200400"/>
            <a:ext cx="2943225" cy="17133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6024" name="Picture 24"/>
          <p:cNvPicPr>
            <a:picLocks noChangeAspect="1"/>
          </p:cNvPicPr>
          <p:nvPr/>
        </p:nvPicPr>
        <p:blipFill>
          <a:blip r:embed="rId4">
            <a:extLst>
              <a:ext uri="{28A0092B-C50C-407E-A947-70E740481C1C}">
                <a14:useLocalDpi xmlns:a14="http://schemas.microsoft.com/office/drawing/2010/main" val="0"/>
              </a:ext>
            </a:extLst>
          </a:blip>
          <a:srcRect t="14418"/>
          <a:stretch>
            <a:fillRect/>
          </a:stretch>
        </p:blipFill>
        <p:spPr bwMode="auto">
          <a:xfrm>
            <a:off x="4410075" y="1314451"/>
            <a:ext cx="3579019" cy="22979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6025" name="TextBox 8"/>
          <p:cNvSpPr txBox="1">
            <a:spLocks noChangeArrowheads="1"/>
          </p:cNvSpPr>
          <p:nvPr/>
        </p:nvSpPr>
        <p:spPr bwMode="auto">
          <a:xfrm>
            <a:off x="7086600" y="2343150"/>
            <a:ext cx="800100" cy="3831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buFont typeface="Wingdings" charset="0"/>
              <a:buNone/>
            </a:pPr>
            <a:r>
              <a:rPr lang="en-US" sz="1050" b="0">
                <a:solidFill>
                  <a:srgbClr val="FF0000"/>
                </a:solidFill>
              </a:rPr>
              <a:t>PET Insert</a:t>
            </a:r>
          </a:p>
        </p:txBody>
      </p:sp>
      <p:cxnSp>
        <p:nvCxnSpPr>
          <p:cNvPr id="86026" name="Straight Arrow Connector 9"/>
          <p:cNvCxnSpPr>
            <a:cxnSpLocks noChangeShapeType="1"/>
            <a:stCxn id="86025" idx="1"/>
          </p:cNvCxnSpPr>
          <p:nvPr/>
        </p:nvCxnSpPr>
        <p:spPr bwMode="auto">
          <a:xfrm flipH="1" flipV="1">
            <a:off x="6858000" y="2286002"/>
            <a:ext cx="228600" cy="248739"/>
          </a:xfrm>
          <a:prstGeom prst="straightConnector1">
            <a:avLst/>
          </a:prstGeom>
          <a:noFill/>
          <a:ln w="9525">
            <a:solidFill>
              <a:srgbClr val="FF0000"/>
            </a:solidFill>
            <a:round/>
            <a:headEnd/>
            <a:tailEnd type="arrow" w="med" len="med"/>
          </a:ln>
          <a:extLst>
            <a:ext uri="{909E8E84-426E-40dd-AFC4-6F175D3DCCD1}">
              <a14:hiddenFill xmlns="" xmlns:a14="http://schemas.microsoft.com/office/drawing/2010/main">
                <a:noFill/>
              </a14:hiddenFill>
            </a:ext>
          </a:extLst>
        </p:spPr>
      </p:cxnSp>
      <p:pic>
        <p:nvPicPr>
          <p:cNvPr id="86027" name="Picture 2"/>
          <p:cNvPicPr>
            <a:picLocks noChangeAspect="1" noChangeArrowheads="1"/>
          </p:cNvPicPr>
          <p:nvPr/>
        </p:nvPicPr>
        <p:blipFill>
          <a:blip r:embed="rId5">
            <a:extLst>
              <a:ext uri="{28A0092B-C50C-407E-A947-70E740481C1C}">
                <a14:useLocalDpi xmlns:a14="http://schemas.microsoft.com/office/drawing/2010/main" val="0"/>
              </a:ext>
            </a:extLst>
          </a:blip>
          <a:srcRect r="15794"/>
          <a:stretch>
            <a:fillRect/>
          </a:stretch>
        </p:blipFill>
        <p:spPr bwMode="auto">
          <a:xfrm flipH="1">
            <a:off x="6944916" y="2571750"/>
            <a:ext cx="1056084" cy="10239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6028" name="TextBox 30"/>
          <p:cNvSpPr txBox="1">
            <a:spLocks noChangeArrowheads="1"/>
          </p:cNvSpPr>
          <p:nvPr/>
        </p:nvSpPr>
        <p:spPr bwMode="auto">
          <a:xfrm>
            <a:off x="4400550" y="3600450"/>
            <a:ext cx="3600450" cy="5424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lgn="ctr">
              <a:buFont typeface="Wingdings" charset="0"/>
              <a:buNone/>
            </a:pPr>
            <a:r>
              <a:rPr lang="en-US" sz="750">
                <a:solidFill>
                  <a:srgbClr val="FF0000"/>
                </a:solidFill>
              </a:rPr>
              <a:t>GE Confidential and Proprietary</a:t>
            </a:r>
          </a:p>
          <a:p>
            <a:pPr>
              <a:buFont typeface="Wingdings" charset="0"/>
              <a:buNone/>
            </a:pPr>
            <a:r>
              <a:rPr lang="en-US" sz="750" b="0">
                <a:solidFill>
                  <a:srgbClr val="1E4191"/>
                </a:solidFill>
              </a:rPr>
              <a:t>Technology in development that represents ongoing research and development efforts. These technologies are not products and may never become products. Not for sale. Not cleared or approved by the FDA for commercial availability.</a:t>
            </a:r>
          </a:p>
        </p:txBody>
      </p:sp>
      <p:pic>
        <p:nvPicPr>
          <p:cNvPr id="86029"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9600" y="3228975"/>
            <a:ext cx="1200150" cy="3774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5099734"/>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ChangeArrowheads="1"/>
          </p:cNvSpPr>
          <p:nvPr/>
        </p:nvSpPr>
        <p:spPr bwMode="auto">
          <a:xfrm>
            <a:off x="1358504" y="1194198"/>
            <a:ext cx="6346031" cy="3511153"/>
          </a:xfrm>
          <a:prstGeom prst="rect">
            <a:avLst/>
          </a:prstGeom>
          <a:solidFill>
            <a:schemeClr val="bg2"/>
          </a:solidFill>
          <a:ln>
            <a:noFill/>
          </a:ln>
          <a:extLst>
            <a:ext uri="{91240B29-F687-4f45-9708-019B960494DF}">
              <a14:hiddenLine xmlns="" xmlns:a14="http://schemas.microsoft.com/office/drawing/2010/main" w="38100">
                <a:solidFill>
                  <a:srgbClr val="000000"/>
                </a:solidFill>
                <a:miter lim="800000"/>
                <a:headEnd/>
                <a:tailEnd/>
              </a14:hiddenLine>
            </a:ext>
          </a:extLst>
        </p:spPr>
        <p:txBody>
          <a:bodyPr wrap="none" lIns="0" tIns="0" rIns="0" bIns="0" anchor="ctr"/>
          <a:lstStyle/>
          <a:p>
            <a:pPr eaLnBrk="1" hangingPunct="1">
              <a:lnSpc>
                <a:spcPct val="100000"/>
              </a:lnSpc>
              <a:spcBef>
                <a:spcPct val="50000"/>
              </a:spcBef>
              <a:buClrTx/>
              <a:buSzTx/>
              <a:buFontTx/>
              <a:buNone/>
            </a:pPr>
            <a:endParaRPr lang="en-US" sz="1500" b="0">
              <a:solidFill>
                <a:srgbClr val="000000"/>
              </a:solidFill>
            </a:endParaRPr>
          </a:p>
        </p:txBody>
      </p:sp>
      <p:sp>
        <p:nvSpPr>
          <p:cNvPr id="87042" name="Rectangle 3"/>
          <p:cNvSpPr>
            <a:spLocks noGrp="1" noChangeArrowheads="1"/>
          </p:cNvSpPr>
          <p:nvPr>
            <p:ph type="title"/>
          </p:nvPr>
        </p:nvSpPr>
        <p:spPr>
          <a:noFill/>
        </p:spPr>
        <p:txBody>
          <a:bodyPr/>
          <a:lstStyle/>
          <a:p>
            <a:pPr eaLnBrk="1" hangingPunct="1"/>
            <a:r>
              <a:rPr lang="en-US">
                <a:solidFill>
                  <a:schemeClr val="tx2"/>
                </a:solidFill>
                <a:latin typeface="Arial" charset="0"/>
              </a:rPr>
              <a:t>two is now one.</a:t>
            </a:r>
            <a:r>
              <a:rPr lang="en-US">
                <a:solidFill>
                  <a:srgbClr val="131418"/>
                </a:solidFill>
                <a:latin typeface="Arial" charset="0"/>
              </a:rPr>
              <a:t> </a:t>
            </a:r>
            <a:br>
              <a:rPr lang="en-US">
                <a:solidFill>
                  <a:srgbClr val="131418"/>
                </a:solidFill>
                <a:latin typeface="Arial" charset="0"/>
              </a:rPr>
            </a:br>
            <a:r>
              <a:rPr lang="en-US">
                <a:solidFill>
                  <a:srgbClr val="131418"/>
                </a:solidFill>
                <a:latin typeface="Arial" charset="0"/>
              </a:rPr>
              <a:t>The first whole-body MR-friendly PET architecture</a:t>
            </a:r>
          </a:p>
        </p:txBody>
      </p:sp>
      <p:pic>
        <p:nvPicPr>
          <p:cNvPr id="87043" name="Picture 4" descr="Grafik_01_System_Build_rgb_72dpi"/>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2159589" y="1192213"/>
            <a:ext cx="4969285" cy="3511550"/>
          </a:xfrm>
        </p:spPr>
      </p:pic>
    </p:spTree>
    <p:extLst>
      <p:ext uri="{BB962C8B-B14F-4D97-AF65-F5344CB8AC3E}">
        <p14:creationId xmlns:p14="http://schemas.microsoft.com/office/powerpoint/2010/main" val="2216571199"/>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89089" name="Group 1"/>
          <p:cNvGrpSpPr>
            <a:grpSpLocks/>
          </p:cNvGrpSpPr>
          <p:nvPr/>
        </p:nvGrpSpPr>
        <p:grpSpPr bwMode="auto">
          <a:xfrm>
            <a:off x="1143000" y="457200"/>
            <a:ext cx="6883004" cy="3893344"/>
            <a:chOff x="171898" y="107950"/>
            <a:chExt cx="8630751" cy="4803833"/>
          </a:xfrm>
        </p:grpSpPr>
        <p:pic>
          <p:nvPicPr>
            <p:cNvPr id="89093" name="Picture 1"/>
            <p:cNvPicPr>
              <a:picLocks noChangeAspect="1" noChangeArrowheads="1"/>
            </p:cNvPicPr>
            <p:nvPr/>
          </p:nvPicPr>
          <p:blipFill>
            <a:blip r:embed="rId3">
              <a:extLst>
                <a:ext uri="{28A0092B-C50C-407E-A947-70E740481C1C}">
                  <a14:useLocalDpi xmlns:a14="http://schemas.microsoft.com/office/drawing/2010/main" val="0"/>
                </a:ext>
              </a:extLst>
            </a:blip>
            <a:srcRect l="1846"/>
            <a:stretch>
              <a:fillRect/>
            </a:stretch>
          </p:blipFill>
          <p:spPr bwMode="auto">
            <a:xfrm>
              <a:off x="171898" y="413519"/>
              <a:ext cx="7619552" cy="3668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191" name="Straight Arrow Connector 66"/>
            <p:cNvCxnSpPr>
              <a:cxnSpLocks noChangeShapeType="1"/>
            </p:cNvCxnSpPr>
            <p:nvPr/>
          </p:nvCxnSpPr>
          <p:spPr bwMode="auto">
            <a:xfrm flipH="1">
              <a:off x="4719427" y="476685"/>
              <a:ext cx="768870" cy="1045972"/>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0488" name="Rectangle 67"/>
            <p:cNvSpPr>
              <a:spLocks noChangeArrowheads="1"/>
            </p:cNvSpPr>
            <p:nvPr/>
          </p:nvSpPr>
          <p:spPr bwMode="auto">
            <a:xfrm>
              <a:off x="5382297" y="243104"/>
              <a:ext cx="967432" cy="2848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b="0" dirty="0">
                  <a:solidFill>
                    <a:srgbClr val="1E4191"/>
                  </a:solidFill>
                  <a:latin typeface="GE Inspira Pitch"/>
                  <a:ea typeface="+mn-ea"/>
                  <a:cs typeface="+mn-cs"/>
                </a:rPr>
                <a:t>Magnet</a:t>
              </a:r>
              <a:endParaRPr lang="en-GB" sz="900" b="0" dirty="0">
                <a:solidFill>
                  <a:srgbClr val="1E4191"/>
                </a:solidFill>
                <a:latin typeface="GE Inspira Pitch"/>
                <a:ea typeface="+mn-ea"/>
                <a:cs typeface="+mn-cs"/>
              </a:endParaRPr>
            </a:p>
          </p:txBody>
        </p:sp>
        <p:cxnSp>
          <p:nvCxnSpPr>
            <p:cNvPr id="193" name="Straight Arrow Connector 66"/>
            <p:cNvCxnSpPr>
              <a:cxnSpLocks noChangeShapeType="1"/>
            </p:cNvCxnSpPr>
            <p:nvPr/>
          </p:nvCxnSpPr>
          <p:spPr bwMode="auto">
            <a:xfrm>
              <a:off x="3277236" y="799879"/>
              <a:ext cx="706166" cy="1336846"/>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94" name="Straight Arrow Connector 66"/>
            <p:cNvCxnSpPr>
              <a:cxnSpLocks noChangeShapeType="1"/>
            </p:cNvCxnSpPr>
            <p:nvPr/>
          </p:nvCxnSpPr>
          <p:spPr bwMode="auto">
            <a:xfrm flipH="1">
              <a:off x="5034440" y="902713"/>
              <a:ext cx="909207" cy="1423521"/>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95" name="Straight Arrow Connector 66"/>
            <p:cNvCxnSpPr>
              <a:cxnSpLocks noChangeShapeType="1"/>
            </p:cNvCxnSpPr>
            <p:nvPr/>
          </p:nvCxnSpPr>
          <p:spPr bwMode="auto">
            <a:xfrm flipH="1" flipV="1">
              <a:off x="6736405" y="2493707"/>
              <a:ext cx="52253" cy="664016"/>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0492" name="Rectangle 67"/>
            <p:cNvSpPr>
              <a:spLocks noChangeArrowheads="1"/>
            </p:cNvSpPr>
            <p:nvPr/>
          </p:nvSpPr>
          <p:spPr bwMode="auto">
            <a:xfrm>
              <a:off x="3846052" y="376789"/>
              <a:ext cx="997291" cy="2990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b="0" dirty="0">
                  <a:solidFill>
                    <a:srgbClr val="1E4191"/>
                  </a:solidFill>
                  <a:latin typeface="GE Inspira Pitch"/>
                  <a:ea typeface="+mn-ea"/>
                  <a:cs typeface="+mn-cs"/>
                </a:rPr>
                <a:t>     </a:t>
              </a:r>
              <a:r>
                <a:rPr lang="en-US" sz="975" b="0" dirty="0">
                  <a:solidFill>
                    <a:srgbClr val="1E4191"/>
                  </a:solidFill>
                  <a:latin typeface="GE Inspira Pitch"/>
                  <a:ea typeface="+mn-ea"/>
                  <a:cs typeface="+mn-cs"/>
                </a:rPr>
                <a:t>PET Ring</a:t>
              </a:r>
              <a:endParaRPr lang="en-GB" sz="900" b="0" dirty="0">
                <a:solidFill>
                  <a:srgbClr val="1E4191"/>
                </a:solidFill>
                <a:latin typeface="GE Inspira Pitch"/>
                <a:ea typeface="+mn-ea"/>
                <a:cs typeface="+mn-cs"/>
              </a:endParaRPr>
            </a:p>
          </p:txBody>
        </p:sp>
        <p:cxnSp>
          <p:nvCxnSpPr>
            <p:cNvPr id="197" name="Straight Arrow Connector 66"/>
            <p:cNvCxnSpPr>
              <a:cxnSpLocks noChangeShapeType="1"/>
            </p:cNvCxnSpPr>
            <p:nvPr/>
          </p:nvCxnSpPr>
          <p:spPr bwMode="auto">
            <a:xfrm flipH="1">
              <a:off x="6294491" y="1468301"/>
              <a:ext cx="322477" cy="577342"/>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0494" name="Rectangle 67"/>
            <p:cNvSpPr>
              <a:spLocks noChangeArrowheads="1"/>
            </p:cNvSpPr>
            <p:nvPr/>
          </p:nvSpPr>
          <p:spPr bwMode="auto">
            <a:xfrm>
              <a:off x="1882820" y="1698946"/>
              <a:ext cx="4572910" cy="4841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75" b="0">
                  <a:solidFill>
                    <a:srgbClr val="1E4191"/>
                  </a:solidFill>
                  <a:latin typeface="GE Inspira Pitch"/>
                  <a:ea typeface="+mn-ea"/>
                  <a:cs typeface="+mn-cs"/>
                </a:rPr>
                <a:t>Front bridge</a:t>
              </a:r>
              <a:br>
                <a:rPr lang="en-US" sz="975" b="0">
                  <a:solidFill>
                    <a:srgbClr val="1E4191"/>
                  </a:solidFill>
                  <a:latin typeface="GE Inspira Pitch"/>
                  <a:ea typeface="+mn-ea"/>
                  <a:cs typeface="+mn-cs"/>
                </a:rPr>
              </a:br>
              <a:endParaRPr lang="en-GB" sz="975" b="0">
                <a:solidFill>
                  <a:srgbClr val="1E4191"/>
                </a:solidFill>
                <a:latin typeface="GE Inspira Pitch"/>
                <a:ea typeface="+mn-ea"/>
                <a:cs typeface="+mn-cs"/>
              </a:endParaRPr>
            </a:p>
          </p:txBody>
        </p:sp>
        <p:cxnSp>
          <p:nvCxnSpPr>
            <p:cNvPr id="199" name="Straight Arrow Connector 66"/>
            <p:cNvCxnSpPr>
              <a:cxnSpLocks noChangeShapeType="1"/>
            </p:cNvCxnSpPr>
            <p:nvPr/>
          </p:nvCxnSpPr>
          <p:spPr bwMode="auto">
            <a:xfrm flipH="1">
              <a:off x="7276853" y="1386034"/>
              <a:ext cx="323970" cy="261493"/>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00" name="Straight Arrow Connector 66"/>
            <p:cNvCxnSpPr>
              <a:cxnSpLocks noChangeShapeType="1"/>
            </p:cNvCxnSpPr>
            <p:nvPr/>
          </p:nvCxnSpPr>
          <p:spPr bwMode="auto">
            <a:xfrm>
              <a:off x="776544" y="2326234"/>
              <a:ext cx="389660" cy="596439"/>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0497" name="Rectangle 67"/>
            <p:cNvSpPr>
              <a:spLocks noChangeArrowheads="1"/>
            </p:cNvSpPr>
            <p:nvPr/>
          </p:nvSpPr>
          <p:spPr bwMode="auto">
            <a:xfrm>
              <a:off x="352546" y="2052987"/>
              <a:ext cx="4571416" cy="2848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b="0" dirty="0">
                  <a:solidFill>
                    <a:srgbClr val="1E4191"/>
                  </a:solidFill>
                  <a:latin typeface="GE Inspira Pitch"/>
                  <a:ea typeface="+mn-ea"/>
                  <a:cs typeface="+mn-cs"/>
                </a:rPr>
                <a:t>PET/MR Cradle</a:t>
              </a:r>
              <a:endParaRPr lang="en-GB" sz="900" b="0" dirty="0">
                <a:solidFill>
                  <a:srgbClr val="1E4191"/>
                </a:solidFill>
                <a:latin typeface="GE Inspira Pitch"/>
                <a:ea typeface="+mn-ea"/>
                <a:cs typeface="+mn-cs"/>
              </a:endParaRPr>
            </a:p>
          </p:txBody>
        </p:sp>
        <p:cxnSp>
          <p:nvCxnSpPr>
            <p:cNvPr id="202" name="Straight Arrow Connector 66"/>
            <p:cNvCxnSpPr>
              <a:cxnSpLocks noChangeShapeType="1"/>
            </p:cNvCxnSpPr>
            <p:nvPr/>
          </p:nvCxnSpPr>
          <p:spPr bwMode="auto">
            <a:xfrm flipV="1">
              <a:off x="1533469" y="3630761"/>
              <a:ext cx="315013" cy="478914"/>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0499" name="Rectangle 67"/>
            <p:cNvSpPr>
              <a:spLocks noChangeArrowheads="1"/>
            </p:cNvSpPr>
            <p:nvPr/>
          </p:nvSpPr>
          <p:spPr bwMode="auto">
            <a:xfrm>
              <a:off x="809390" y="4081763"/>
              <a:ext cx="4572909" cy="2848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b="0" dirty="0">
                  <a:solidFill>
                    <a:srgbClr val="1E4191"/>
                  </a:solidFill>
                  <a:latin typeface="GE Inspira Pitch"/>
                  <a:ea typeface="+mn-ea"/>
                  <a:cs typeface="+mn-cs"/>
                </a:rPr>
                <a:t>PET/MR Mobile table</a:t>
              </a:r>
              <a:endParaRPr lang="en-GB" sz="900" b="0" dirty="0">
                <a:solidFill>
                  <a:srgbClr val="1E4191"/>
                </a:solidFill>
                <a:latin typeface="GE Inspira Pitch"/>
                <a:ea typeface="+mn-ea"/>
                <a:cs typeface="+mn-cs"/>
              </a:endParaRPr>
            </a:p>
          </p:txBody>
        </p:sp>
        <p:cxnSp>
          <p:nvCxnSpPr>
            <p:cNvPr id="204" name="Straight Arrow Connector 66"/>
            <p:cNvCxnSpPr>
              <a:cxnSpLocks noChangeShapeType="1"/>
            </p:cNvCxnSpPr>
            <p:nvPr/>
          </p:nvCxnSpPr>
          <p:spPr bwMode="auto">
            <a:xfrm>
              <a:off x="2638253" y="1953092"/>
              <a:ext cx="762899" cy="540615"/>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0501" name="Rectangle 67"/>
            <p:cNvSpPr>
              <a:spLocks noChangeArrowheads="1"/>
            </p:cNvSpPr>
            <p:nvPr/>
          </p:nvSpPr>
          <p:spPr bwMode="auto">
            <a:xfrm>
              <a:off x="5719703" y="476685"/>
              <a:ext cx="1251093" cy="6265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b="0" dirty="0">
                  <a:solidFill>
                    <a:srgbClr val="1E4191"/>
                  </a:solidFill>
                  <a:latin typeface="GE Inspira Pitch"/>
                  <a:ea typeface="+mn-ea"/>
                  <a:cs typeface="+mn-cs"/>
                </a:rPr>
                <a:t>Stationary </a:t>
              </a:r>
              <a:br>
                <a:rPr lang="en-US" sz="900" b="0" dirty="0">
                  <a:solidFill>
                    <a:srgbClr val="1E4191"/>
                  </a:solidFill>
                  <a:latin typeface="GE Inspira Pitch"/>
                  <a:ea typeface="+mn-ea"/>
                  <a:cs typeface="+mn-cs"/>
                </a:rPr>
              </a:br>
              <a:r>
                <a:rPr lang="en-US" sz="900" b="0" dirty="0">
                  <a:solidFill>
                    <a:srgbClr val="1E4191"/>
                  </a:solidFill>
                  <a:latin typeface="GE Inspira Pitch"/>
                  <a:ea typeface="+mn-ea"/>
                  <a:cs typeface="+mn-cs"/>
                </a:rPr>
                <a:t>CMA coil</a:t>
              </a:r>
              <a:br>
                <a:rPr lang="en-US" sz="900" b="0" dirty="0">
                  <a:solidFill>
                    <a:srgbClr val="1E4191"/>
                  </a:solidFill>
                  <a:latin typeface="GE Inspira Pitch"/>
                  <a:ea typeface="+mn-ea"/>
                  <a:cs typeface="+mn-cs"/>
                </a:rPr>
              </a:br>
              <a:endParaRPr lang="en-GB" sz="900" b="0" dirty="0">
                <a:solidFill>
                  <a:srgbClr val="1E4191"/>
                </a:solidFill>
                <a:latin typeface="GE Inspira Pitch"/>
                <a:ea typeface="+mn-ea"/>
                <a:cs typeface="+mn-cs"/>
              </a:endParaRPr>
            </a:p>
          </p:txBody>
        </p:sp>
        <p:sp>
          <p:nvSpPr>
            <p:cNvPr id="20502" name="Rectangle 67"/>
            <p:cNvSpPr>
              <a:spLocks noChangeArrowheads="1"/>
            </p:cNvSpPr>
            <p:nvPr/>
          </p:nvSpPr>
          <p:spPr bwMode="auto">
            <a:xfrm>
              <a:off x="7372402" y="1130417"/>
              <a:ext cx="813658" cy="2848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b="0">
                  <a:solidFill>
                    <a:srgbClr val="1E4191"/>
                  </a:solidFill>
                  <a:latin typeface="GE Inspira Pitch"/>
                  <a:ea typeface="+mn-ea"/>
                  <a:cs typeface="+mn-cs"/>
                </a:rPr>
                <a:t>LPCA</a:t>
              </a:r>
              <a:endParaRPr lang="en-GB" sz="900" b="0">
                <a:solidFill>
                  <a:srgbClr val="1E4191"/>
                </a:solidFill>
                <a:latin typeface="GE Inspira Pitch"/>
                <a:ea typeface="+mn-ea"/>
                <a:cs typeface="+mn-cs"/>
              </a:endParaRPr>
            </a:p>
          </p:txBody>
        </p:sp>
        <p:sp>
          <p:nvSpPr>
            <p:cNvPr id="20503" name="Rectangle 67"/>
            <p:cNvSpPr>
              <a:spLocks noChangeArrowheads="1"/>
            </p:cNvSpPr>
            <p:nvPr/>
          </p:nvSpPr>
          <p:spPr bwMode="auto">
            <a:xfrm>
              <a:off x="6313899" y="1233252"/>
              <a:ext cx="1661655" cy="4841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b="0">
                  <a:solidFill>
                    <a:srgbClr val="1E4191"/>
                  </a:solidFill>
                  <a:latin typeface="GE Inspira Pitch"/>
                  <a:ea typeface="+mn-ea"/>
                  <a:cs typeface="+mn-cs"/>
                </a:rPr>
                <a:t>Rear bridge</a:t>
              </a:r>
              <a:br>
                <a:rPr lang="en-US" sz="1050" b="0">
                  <a:solidFill>
                    <a:srgbClr val="1E4191"/>
                  </a:solidFill>
                  <a:latin typeface="GE Inspira Pitch"/>
                  <a:ea typeface="+mn-ea"/>
                  <a:cs typeface="+mn-cs"/>
                </a:rPr>
              </a:br>
              <a:endParaRPr lang="en-GB" sz="1050" b="0">
                <a:solidFill>
                  <a:srgbClr val="1E4191"/>
                </a:solidFill>
                <a:latin typeface="GE Inspira Pitch"/>
                <a:ea typeface="+mn-ea"/>
                <a:cs typeface="+mn-cs"/>
              </a:endParaRPr>
            </a:p>
          </p:txBody>
        </p:sp>
        <p:sp>
          <p:nvSpPr>
            <p:cNvPr id="20504" name="Rectangle 67"/>
            <p:cNvSpPr>
              <a:spLocks noChangeArrowheads="1"/>
            </p:cNvSpPr>
            <p:nvPr/>
          </p:nvSpPr>
          <p:spPr bwMode="auto">
            <a:xfrm>
              <a:off x="6294491" y="3057826"/>
              <a:ext cx="1306332" cy="2848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b="0">
                  <a:solidFill>
                    <a:srgbClr val="1E4191"/>
                  </a:solidFill>
                  <a:latin typeface="GE Inspira Pitch"/>
                  <a:ea typeface="+mn-ea"/>
                  <a:cs typeface="+mn-cs"/>
                </a:rPr>
                <a:t>Rear pedestal</a:t>
              </a:r>
              <a:endParaRPr lang="en-GB" sz="900" b="0">
                <a:solidFill>
                  <a:srgbClr val="1E4191"/>
                </a:solidFill>
                <a:latin typeface="GE Inspira Pitch"/>
                <a:ea typeface="+mn-ea"/>
                <a:cs typeface="+mn-cs"/>
              </a:endParaRPr>
            </a:p>
          </p:txBody>
        </p:sp>
        <p:sp>
          <p:nvSpPr>
            <p:cNvPr id="20505" name="Rectangle 67"/>
            <p:cNvSpPr>
              <a:spLocks noChangeArrowheads="1"/>
            </p:cNvSpPr>
            <p:nvPr/>
          </p:nvSpPr>
          <p:spPr bwMode="auto">
            <a:xfrm>
              <a:off x="2818901" y="626529"/>
              <a:ext cx="4926739" cy="2848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b="0" dirty="0">
                  <a:solidFill>
                    <a:srgbClr val="1E4191"/>
                  </a:solidFill>
                  <a:latin typeface="GE Inspira Pitch"/>
                  <a:ea typeface="+mn-ea"/>
                  <a:cs typeface="+mn-cs"/>
                </a:rPr>
                <a:t>PET Tube</a:t>
              </a:r>
              <a:endParaRPr lang="en-GB" sz="900" b="0" dirty="0">
                <a:solidFill>
                  <a:srgbClr val="1E4191"/>
                </a:solidFill>
                <a:latin typeface="GE Inspira Pitch"/>
                <a:ea typeface="+mn-ea"/>
                <a:cs typeface="+mn-cs"/>
              </a:endParaRPr>
            </a:p>
          </p:txBody>
        </p:sp>
        <p:cxnSp>
          <p:nvCxnSpPr>
            <p:cNvPr id="210" name="Straight Arrow Connector 66"/>
            <p:cNvCxnSpPr>
              <a:cxnSpLocks noChangeShapeType="1"/>
            </p:cNvCxnSpPr>
            <p:nvPr/>
          </p:nvCxnSpPr>
          <p:spPr bwMode="auto">
            <a:xfrm>
              <a:off x="4371570" y="566297"/>
              <a:ext cx="250816" cy="1639473"/>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89114" name="Straight Arrow Connector 83"/>
            <p:cNvCxnSpPr>
              <a:cxnSpLocks noChangeShapeType="1"/>
            </p:cNvCxnSpPr>
            <p:nvPr/>
          </p:nvCxnSpPr>
          <p:spPr bwMode="auto">
            <a:xfrm flipV="1">
              <a:off x="785421" y="4304343"/>
              <a:ext cx="3192061" cy="607440"/>
            </a:xfrm>
            <a:prstGeom prst="straightConnector1">
              <a:avLst/>
            </a:prstGeom>
            <a:noFill/>
            <a:ln w="9525">
              <a:solidFill>
                <a:schemeClr val="accent1"/>
              </a:solidFill>
              <a:prstDash val="sysDot"/>
              <a:round/>
              <a:headEnd type="arrow" w="med" len="me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12" name="Straight Connector 80"/>
            <p:cNvCxnSpPr>
              <a:cxnSpLocks noChangeShapeType="1"/>
            </p:cNvCxnSpPr>
            <p:nvPr/>
          </p:nvCxnSpPr>
          <p:spPr bwMode="auto">
            <a:xfrm flipH="1" flipV="1">
              <a:off x="419728" y="3771791"/>
              <a:ext cx="389661" cy="1139992"/>
            </a:xfrm>
            <a:prstGeom prst="line">
              <a:avLst/>
            </a:prstGeom>
            <a:noFill/>
            <a:ln w="9525" algn="ctr">
              <a:solidFill>
                <a:schemeClr val="accent1">
                  <a:lumMod val="75000"/>
                </a:schemeClr>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13" name="Straight Connector 80"/>
            <p:cNvCxnSpPr>
              <a:cxnSpLocks noChangeShapeType="1"/>
            </p:cNvCxnSpPr>
            <p:nvPr/>
          </p:nvCxnSpPr>
          <p:spPr bwMode="auto">
            <a:xfrm flipH="1" flipV="1">
              <a:off x="5943647" y="3003472"/>
              <a:ext cx="315013" cy="950483"/>
            </a:xfrm>
            <a:prstGeom prst="line">
              <a:avLst/>
            </a:prstGeom>
            <a:noFill/>
            <a:ln w="9525" algn="ctr">
              <a:solidFill>
                <a:schemeClr val="accent1">
                  <a:lumMod val="75000"/>
                </a:schemeClr>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14" name="Straight Connector 80"/>
            <p:cNvCxnSpPr>
              <a:cxnSpLocks noChangeShapeType="1"/>
            </p:cNvCxnSpPr>
            <p:nvPr/>
          </p:nvCxnSpPr>
          <p:spPr bwMode="auto">
            <a:xfrm flipH="1" flipV="1">
              <a:off x="3619123" y="3278186"/>
              <a:ext cx="379210" cy="1153214"/>
            </a:xfrm>
            <a:prstGeom prst="line">
              <a:avLst/>
            </a:prstGeom>
            <a:noFill/>
            <a:ln w="9525" algn="ctr">
              <a:solidFill>
                <a:schemeClr val="accent1">
                  <a:lumMod val="75000"/>
                </a:schemeClr>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89118" name="Straight Arrow Connector 83"/>
            <p:cNvCxnSpPr>
              <a:cxnSpLocks noChangeShapeType="1"/>
            </p:cNvCxnSpPr>
            <p:nvPr/>
          </p:nvCxnSpPr>
          <p:spPr bwMode="auto">
            <a:xfrm flipV="1">
              <a:off x="3977482" y="3840804"/>
              <a:ext cx="2271998" cy="463539"/>
            </a:xfrm>
            <a:prstGeom prst="straightConnector1">
              <a:avLst/>
            </a:prstGeom>
            <a:noFill/>
            <a:ln w="9525">
              <a:solidFill>
                <a:schemeClr val="accent1"/>
              </a:solidFill>
              <a:prstDash val="sysDot"/>
              <a:round/>
              <a:headEnd type="arrow" w="med" len="me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16" name="Straight Connector 80"/>
            <p:cNvCxnSpPr>
              <a:cxnSpLocks noChangeShapeType="1"/>
            </p:cNvCxnSpPr>
            <p:nvPr/>
          </p:nvCxnSpPr>
          <p:spPr bwMode="auto">
            <a:xfrm flipH="1" flipV="1">
              <a:off x="7745640" y="2149946"/>
              <a:ext cx="459829" cy="1395609"/>
            </a:xfrm>
            <a:prstGeom prst="line">
              <a:avLst/>
            </a:prstGeom>
            <a:noFill/>
            <a:ln w="9525" algn="ctr">
              <a:solidFill>
                <a:schemeClr val="accent1">
                  <a:lumMod val="75000"/>
                </a:schemeClr>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89120" name="Straight Arrow Connector 83"/>
            <p:cNvCxnSpPr>
              <a:cxnSpLocks noChangeShapeType="1"/>
            </p:cNvCxnSpPr>
            <p:nvPr/>
          </p:nvCxnSpPr>
          <p:spPr bwMode="auto">
            <a:xfrm flipV="1">
              <a:off x="6235414" y="3431777"/>
              <a:ext cx="1969779" cy="401881"/>
            </a:xfrm>
            <a:prstGeom prst="straightConnector1">
              <a:avLst/>
            </a:prstGeom>
            <a:noFill/>
            <a:ln w="9525">
              <a:solidFill>
                <a:schemeClr val="accent1"/>
              </a:solidFill>
              <a:prstDash val="sysDot"/>
              <a:round/>
              <a:headEnd type="arrow" w="med" len="me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18" name="Rectangle 118"/>
            <p:cNvSpPr>
              <a:spLocks noChangeArrowheads="1"/>
            </p:cNvSpPr>
            <p:nvPr/>
          </p:nvSpPr>
          <p:spPr bwMode="auto">
            <a:xfrm rot="20880000">
              <a:off x="2066618" y="4343799"/>
              <a:ext cx="850649" cy="3132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fontAlgn="auto">
                <a:lnSpc>
                  <a:spcPct val="100000"/>
                </a:lnSpc>
                <a:spcBef>
                  <a:spcPts val="0"/>
                </a:spcBef>
                <a:spcAft>
                  <a:spcPts val="0"/>
                </a:spcAft>
                <a:buClrTx/>
                <a:buSzTx/>
                <a:buNone/>
                <a:defRPr/>
              </a:pPr>
              <a:r>
                <a:rPr lang="en-US" sz="1050" dirty="0">
                  <a:solidFill>
                    <a:srgbClr val="76B900">
                      <a:lumMod val="75000"/>
                    </a:srgbClr>
                  </a:solidFill>
                  <a:latin typeface="GE Inspira Pitch"/>
                  <a:ea typeface="+mn-ea"/>
                  <a:cs typeface="+mn-cs"/>
                </a:rPr>
                <a:t>2379mm</a:t>
              </a:r>
              <a:endParaRPr lang="en-GB" sz="1050" dirty="0">
                <a:solidFill>
                  <a:srgbClr val="76B900">
                    <a:lumMod val="75000"/>
                  </a:srgbClr>
                </a:solidFill>
                <a:latin typeface="GE Inspira Pitch"/>
                <a:ea typeface="+mn-ea"/>
                <a:cs typeface="+mn-cs"/>
              </a:endParaRPr>
            </a:p>
          </p:txBody>
        </p:sp>
        <p:sp>
          <p:nvSpPr>
            <p:cNvPr id="219" name="Rectangle 118"/>
            <p:cNvSpPr>
              <a:spLocks noChangeArrowheads="1"/>
            </p:cNvSpPr>
            <p:nvPr/>
          </p:nvSpPr>
          <p:spPr bwMode="auto">
            <a:xfrm rot="20880000">
              <a:off x="4755423" y="3797307"/>
              <a:ext cx="850649" cy="3132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fontAlgn="auto">
                <a:lnSpc>
                  <a:spcPct val="100000"/>
                </a:lnSpc>
                <a:spcBef>
                  <a:spcPts val="0"/>
                </a:spcBef>
                <a:spcAft>
                  <a:spcPts val="0"/>
                </a:spcAft>
                <a:buClrTx/>
                <a:buSzTx/>
                <a:buNone/>
                <a:defRPr/>
              </a:pPr>
              <a:r>
                <a:rPr lang="en-US" sz="1050" dirty="0">
                  <a:solidFill>
                    <a:srgbClr val="76B900">
                      <a:lumMod val="75000"/>
                    </a:srgbClr>
                  </a:solidFill>
                  <a:latin typeface="GE Inspira Pitch"/>
                  <a:ea typeface="+mn-ea"/>
                  <a:cs typeface="+mn-cs"/>
                </a:rPr>
                <a:t>1720mm</a:t>
              </a:r>
              <a:endParaRPr lang="en-GB" sz="1050" dirty="0">
                <a:solidFill>
                  <a:srgbClr val="76B900">
                    <a:lumMod val="75000"/>
                  </a:srgbClr>
                </a:solidFill>
                <a:latin typeface="GE Inspira Pitch"/>
                <a:ea typeface="+mn-ea"/>
                <a:cs typeface="+mn-cs"/>
              </a:endParaRPr>
            </a:p>
          </p:txBody>
        </p:sp>
        <p:sp>
          <p:nvSpPr>
            <p:cNvPr id="220" name="Rectangle 118"/>
            <p:cNvSpPr>
              <a:spLocks noChangeArrowheads="1"/>
            </p:cNvSpPr>
            <p:nvPr/>
          </p:nvSpPr>
          <p:spPr bwMode="auto">
            <a:xfrm rot="20880000">
              <a:off x="6813457" y="3374217"/>
              <a:ext cx="850649" cy="3132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fontAlgn="auto">
                <a:lnSpc>
                  <a:spcPct val="100000"/>
                </a:lnSpc>
                <a:spcBef>
                  <a:spcPts val="0"/>
                </a:spcBef>
                <a:spcAft>
                  <a:spcPts val="0"/>
                </a:spcAft>
                <a:buClrTx/>
                <a:buSzTx/>
                <a:buNone/>
                <a:defRPr/>
              </a:pPr>
              <a:r>
                <a:rPr lang="en-US" sz="1050" dirty="0">
                  <a:solidFill>
                    <a:srgbClr val="76B900">
                      <a:lumMod val="75000"/>
                    </a:srgbClr>
                  </a:solidFill>
                  <a:latin typeface="GE Inspira Pitch"/>
                  <a:ea typeface="+mn-ea"/>
                  <a:cs typeface="+mn-cs"/>
                </a:rPr>
                <a:t>1600mm</a:t>
              </a:r>
              <a:endParaRPr lang="en-GB" sz="1050" dirty="0">
                <a:solidFill>
                  <a:srgbClr val="76B900">
                    <a:lumMod val="75000"/>
                  </a:srgbClr>
                </a:solidFill>
                <a:latin typeface="GE Inspira Pitch"/>
                <a:ea typeface="+mn-ea"/>
                <a:cs typeface="+mn-cs"/>
              </a:endParaRPr>
            </a:p>
          </p:txBody>
        </p:sp>
        <p:cxnSp>
          <p:nvCxnSpPr>
            <p:cNvPr id="221" name="Straight Arrow Connector 66"/>
            <p:cNvCxnSpPr>
              <a:cxnSpLocks noChangeShapeType="1"/>
            </p:cNvCxnSpPr>
            <p:nvPr/>
          </p:nvCxnSpPr>
          <p:spPr bwMode="auto">
            <a:xfrm>
              <a:off x="2181410" y="1250880"/>
              <a:ext cx="980869" cy="542084"/>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22" name="Rectangle 67"/>
            <p:cNvSpPr>
              <a:spLocks noChangeArrowheads="1"/>
            </p:cNvSpPr>
            <p:nvPr/>
          </p:nvSpPr>
          <p:spPr bwMode="auto">
            <a:xfrm>
              <a:off x="1533469" y="1045212"/>
              <a:ext cx="4571416" cy="2848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b="0" dirty="0">
                  <a:solidFill>
                    <a:srgbClr val="28B9F5">
                      <a:lumMod val="75000"/>
                    </a:srgbClr>
                  </a:solidFill>
                  <a:latin typeface="GE Inspira Pitch"/>
                  <a:ea typeface="+mn-ea"/>
                  <a:cs typeface="+mn-cs"/>
                </a:rPr>
                <a:t>Front end bell</a:t>
              </a:r>
              <a:r>
                <a:rPr lang="en-US" sz="900" dirty="0">
                  <a:solidFill>
                    <a:srgbClr val="28B9F5">
                      <a:lumMod val="75000"/>
                    </a:srgbClr>
                  </a:solidFill>
                  <a:latin typeface="GE Inspira Pitch"/>
                  <a:ea typeface="+mn-ea"/>
                  <a:cs typeface="+mn-cs"/>
                </a:rPr>
                <a:t>**</a:t>
              </a:r>
              <a:endParaRPr lang="en-GB" sz="900" dirty="0">
                <a:solidFill>
                  <a:srgbClr val="28B9F5">
                    <a:lumMod val="75000"/>
                  </a:srgbClr>
                </a:solidFill>
                <a:latin typeface="GE Inspira Pitch"/>
                <a:ea typeface="+mn-ea"/>
                <a:cs typeface="+mn-cs"/>
              </a:endParaRPr>
            </a:p>
          </p:txBody>
        </p:sp>
        <p:cxnSp>
          <p:nvCxnSpPr>
            <p:cNvPr id="89126" name="Straight Arrow Connector 83"/>
            <p:cNvCxnSpPr>
              <a:cxnSpLocks noChangeShapeType="1"/>
            </p:cNvCxnSpPr>
            <p:nvPr/>
          </p:nvCxnSpPr>
          <p:spPr bwMode="auto">
            <a:xfrm flipV="1">
              <a:off x="4460875" y="3014663"/>
              <a:ext cx="687388" cy="120650"/>
            </a:xfrm>
            <a:prstGeom prst="straightConnector1">
              <a:avLst/>
            </a:prstGeom>
            <a:noFill/>
            <a:ln w="9525">
              <a:solidFill>
                <a:schemeClr val="bg1"/>
              </a:solidFill>
              <a:prstDash val="sysDot"/>
              <a:round/>
              <a:headEnd type="arrow" w="med" len="me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0520" name="Rectangle 118"/>
            <p:cNvSpPr>
              <a:spLocks noChangeArrowheads="1"/>
            </p:cNvSpPr>
            <p:nvPr/>
          </p:nvSpPr>
          <p:spPr bwMode="auto">
            <a:xfrm rot="20880000">
              <a:off x="4466295" y="2849820"/>
              <a:ext cx="643616" cy="2705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fontAlgn="auto">
                <a:lnSpc>
                  <a:spcPct val="100000"/>
                </a:lnSpc>
                <a:spcBef>
                  <a:spcPts val="0"/>
                </a:spcBef>
                <a:spcAft>
                  <a:spcPts val="0"/>
                </a:spcAft>
                <a:buClrTx/>
                <a:buSzTx/>
                <a:buNone/>
                <a:defRPr/>
              </a:pPr>
              <a:r>
                <a:rPr lang="en-US" sz="825" b="0">
                  <a:solidFill>
                    <a:srgbClr val="FFFFFF"/>
                  </a:solidFill>
                  <a:latin typeface="GE Inspira Pitch"/>
                  <a:ea typeface="+mn-ea"/>
                  <a:cs typeface="+mn-cs"/>
                </a:rPr>
                <a:t>250mm</a:t>
              </a:r>
              <a:endParaRPr lang="en-GB" sz="825" b="0">
                <a:solidFill>
                  <a:srgbClr val="FFFFFF"/>
                </a:solidFill>
                <a:latin typeface="GE Inspira Pitch"/>
                <a:ea typeface="+mn-ea"/>
                <a:cs typeface="+mn-cs"/>
              </a:endParaRPr>
            </a:p>
          </p:txBody>
        </p:sp>
        <p:cxnSp>
          <p:nvCxnSpPr>
            <p:cNvPr id="89128" name="Straight Connector 80"/>
            <p:cNvCxnSpPr>
              <a:cxnSpLocks noChangeShapeType="1"/>
            </p:cNvCxnSpPr>
            <p:nvPr/>
          </p:nvCxnSpPr>
          <p:spPr bwMode="auto">
            <a:xfrm flipH="1" flipV="1">
              <a:off x="4321175" y="2670175"/>
              <a:ext cx="176213" cy="587375"/>
            </a:xfrm>
            <a:prstGeom prst="line">
              <a:avLst/>
            </a:prstGeom>
            <a:noFill/>
            <a:ln w="9525">
              <a:solidFill>
                <a:schemeClr val="bg1"/>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89129" name="Straight Connector 80"/>
            <p:cNvCxnSpPr>
              <a:cxnSpLocks noChangeShapeType="1"/>
            </p:cNvCxnSpPr>
            <p:nvPr/>
          </p:nvCxnSpPr>
          <p:spPr bwMode="auto">
            <a:xfrm flipH="1" flipV="1">
              <a:off x="4981575" y="2568575"/>
              <a:ext cx="176213" cy="557213"/>
            </a:xfrm>
            <a:prstGeom prst="line">
              <a:avLst/>
            </a:prstGeom>
            <a:noFill/>
            <a:ln w="9525">
              <a:solidFill>
                <a:schemeClr val="bg1"/>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0523" name="Rectangle 118"/>
            <p:cNvSpPr>
              <a:spLocks noChangeArrowheads="1"/>
            </p:cNvSpPr>
            <p:nvPr/>
          </p:nvSpPr>
          <p:spPr bwMode="auto">
            <a:xfrm rot="21000000">
              <a:off x="4408972" y="3059674"/>
              <a:ext cx="868740" cy="256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fontAlgn="auto">
                <a:lnSpc>
                  <a:spcPct val="100000"/>
                </a:lnSpc>
                <a:spcBef>
                  <a:spcPts val="0"/>
                </a:spcBef>
                <a:spcAft>
                  <a:spcPts val="0"/>
                </a:spcAft>
                <a:buClrTx/>
                <a:buSzTx/>
                <a:buNone/>
                <a:defRPr/>
              </a:pPr>
              <a:r>
                <a:rPr lang="en-US" sz="750">
                  <a:solidFill>
                    <a:srgbClr val="FFFFFF"/>
                  </a:solidFill>
                  <a:latin typeface="GE Inspira Pitch"/>
                  <a:ea typeface="+mn-ea"/>
                  <a:cs typeface="+mn-cs"/>
                </a:rPr>
                <a:t>PET detector</a:t>
              </a:r>
              <a:endParaRPr lang="en-GB" sz="750">
                <a:solidFill>
                  <a:srgbClr val="FFFFFF"/>
                </a:solidFill>
                <a:latin typeface="GE Inspira Pitch"/>
                <a:ea typeface="+mn-ea"/>
                <a:cs typeface="+mn-cs"/>
              </a:endParaRPr>
            </a:p>
          </p:txBody>
        </p:sp>
        <p:cxnSp>
          <p:nvCxnSpPr>
            <p:cNvPr id="289" name="Straight Arrow Connector 66"/>
            <p:cNvCxnSpPr>
              <a:cxnSpLocks noChangeShapeType="1"/>
            </p:cNvCxnSpPr>
            <p:nvPr/>
          </p:nvCxnSpPr>
          <p:spPr bwMode="auto">
            <a:xfrm flipH="1">
              <a:off x="5755535" y="1101036"/>
              <a:ext cx="753941" cy="569996"/>
            </a:xfrm>
            <a:prstGeom prst="straightConnector1">
              <a:avLst/>
            </a:prstGeom>
            <a:noFill/>
            <a:ln w="12700" algn="ctr">
              <a:solidFill>
                <a:schemeClr val="bg2">
                  <a:lumMod val="50000"/>
                </a:schemeClr>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93" name="Rectangle 67"/>
            <p:cNvSpPr>
              <a:spLocks noChangeArrowheads="1"/>
            </p:cNvSpPr>
            <p:nvPr/>
          </p:nvSpPr>
          <p:spPr bwMode="auto">
            <a:xfrm>
              <a:off x="6339280" y="895367"/>
              <a:ext cx="1846780" cy="2848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b="0" dirty="0">
                  <a:solidFill>
                    <a:srgbClr val="28B9F5">
                      <a:lumMod val="75000"/>
                    </a:srgbClr>
                  </a:solidFill>
                  <a:latin typeface="GE Inspira Pitch"/>
                  <a:ea typeface="+mn-ea"/>
                  <a:cs typeface="+mn-cs"/>
                </a:rPr>
                <a:t>Rear end bell </a:t>
              </a:r>
              <a:r>
                <a:rPr lang="en-US" sz="900" dirty="0">
                  <a:solidFill>
                    <a:srgbClr val="28B9F5">
                      <a:lumMod val="75000"/>
                    </a:srgbClr>
                  </a:solidFill>
                  <a:latin typeface="GE Inspira Pitch"/>
                  <a:ea typeface="+mn-ea"/>
                  <a:cs typeface="+mn-cs"/>
                </a:rPr>
                <a:t>**</a:t>
              </a:r>
              <a:endParaRPr lang="en-GB" sz="900" dirty="0">
                <a:solidFill>
                  <a:srgbClr val="28B9F5">
                    <a:lumMod val="75000"/>
                  </a:srgbClr>
                </a:solidFill>
                <a:latin typeface="GE Inspira Pitch"/>
                <a:ea typeface="+mn-ea"/>
                <a:cs typeface="+mn-cs"/>
              </a:endParaRPr>
            </a:p>
          </p:txBody>
        </p:sp>
        <p:sp>
          <p:nvSpPr>
            <p:cNvPr id="294" name="Rectangle 67"/>
            <p:cNvSpPr>
              <a:spLocks noChangeArrowheads="1"/>
            </p:cNvSpPr>
            <p:nvPr/>
          </p:nvSpPr>
          <p:spPr bwMode="auto">
            <a:xfrm>
              <a:off x="6970797" y="107950"/>
              <a:ext cx="1831852" cy="4272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fontAlgn="auto" hangingPunct="1">
                <a:lnSpc>
                  <a:spcPct val="100000"/>
                </a:lnSpc>
                <a:spcBef>
                  <a:spcPts val="0"/>
                </a:spcBef>
                <a:spcAft>
                  <a:spcPts val="0"/>
                </a:spcAft>
                <a:buClrTx/>
                <a:buSzTx/>
                <a:buNone/>
                <a:defRPr/>
              </a:pPr>
              <a:r>
                <a:rPr lang="en-US" sz="900" dirty="0">
                  <a:solidFill>
                    <a:srgbClr val="28B9F5">
                      <a:lumMod val="75000"/>
                    </a:srgbClr>
                  </a:solidFill>
                  <a:latin typeface="GE Inspira Pitch"/>
                  <a:ea typeface="+mn-ea"/>
                  <a:cs typeface="+mn-cs"/>
                </a:rPr>
                <a:t>**</a:t>
              </a:r>
              <a:r>
                <a:rPr lang="en-US" sz="750" b="0" dirty="0">
                  <a:solidFill>
                    <a:srgbClr val="28B9F5">
                      <a:lumMod val="75000"/>
                    </a:srgbClr>
                  </a:solidFill>
                  <a:latin typeface="GE Inspira Pitch"/>
                  <a:ea typeface="+mn-ea"/>
                  <a:cs typeface="+mn-cs"/>
                </a:rPr>
                <a:t> Other Magnet enclosures</a:t>
              </a:r>
              <a:br>
                <a:rPr lang="en-US" sz="750" b="0" dirty="0">
                  <a:solidFill>
                    <a:srgbClr val="28B9F5">
                      <a:lumMod val="75000"/>
                    </a:srgbClr>
                  </a:solidFill>
                  <a:latin typeface="GE Inspira Pitch"/>
                  <a:ea typeface="+mn-ea"/>
                  <a:cs typeface="+mn-cs"/>
                </a:rPr>
              </a:br>
              <a:r>
                <a:rPr lang="en-US" sz="750" b="0" dirty="0">
                  <a:solidFill>
                    <a:srgbClr val="28B9F5">
                      <a:lumMod val="75000"/>
                    </a:srgbClr>
                  </a:solidFill>
                  <a:latin typeface="GE Inspira Pitch"/>
                  <a:ea typeface="+mn-ea"/>
                  <a:cs typeface="+mn-cs"/>
                </a:rPr>
                <a:t>     are not shown for clarity</a:t>
              </a:r>
              <a:endParaRPr lang="en-GB" sz="750" b="0" dirty="0">
                <a:solidFill>
                  <a:srgbClr val="1E4191"/>
                </a:solidFill>
                <a:latin typeface="GE Inspira Pitch"/>
                <a:ea typeface="+mn-ea"/>
                <a:cs typeface="+mn-cs"/>
              </a:endParaRPr>
            </a:p>
          </p:txBody>
        </p:sp>
      </p:grpSp>
      <p:sp>
        <p:nvSpPr>
          <p:cNvPr id="89090" name="Title 1"/>
          <p:cNvSpPr txBox="1">
            <a:spLocks/>
          </p:cNvSpPr>
          <p:nvPr/>
        </p:nvSpPr>
        <p:spPr bwMode="auto">
          <a:xfrm>
            <a:off x="1148954" y="8335"/>
            <a:ext cx="3971925" cy="2571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eaLnBrk="1" hangingPunct="1">
              <a:spcBef>
                <a:spcPct val="0"/>
              </a:spcBef>
              <a:buClrTx/>
              <a:buSzTx/>
              <a:buFontTx/>
              <a:buNone/>
            </a:pPr>
            <a:r>
              <a:rPr lang="en-US" b="0">
                <a:solidFill>
                  <a:srgbClr val="1E4191"/>
                </a:solidFill>
                <a:latin typeface="GE Inspira Pitch" charset="0"/>
              </a:rPr>
              <a:t>GE Time-of-Flight  PET/MR</a:t>
            </a:r>
          </a:p>
        </p:txBody>
      </p:sp>
      <p:cxnSp>
        <p:nvCxnSpPr>
          <p:cNvPr id="89091" name="Straight Arrow Connector 9"/>
          <p:cNvCxnSpPr>
            <a:cxnSpLocks noChangeShapeType="1"/>
          </p:cNvCxnSpPr>
          <p:nvPr/>
        </p:nvCxnSpPr>
        <p:spPr bwMode="auto">
          <a:xfrm>
            <a:off x="4800600" y="2514600"/>
            <a:ext cx="1771650" cy="1028700"/>
          </a:xfrm>
          <a:prstGeom prst="straightConnector1">
            <a:avLst/>
          </a:prstGeom>
          <a:noFill/>
          <a:ln w="9525">
            <a:solidFill>
              <a:srgbClr val="FF0000"/>
            </a:solidFill>
            <a:round/>
            <a:headEnd/>
            <a:tailEnd type="arrow" w="med" len="med"/>
          </a:ln>
          <a:extLst>
            <a:ext uri="{909E8E84-426E-40dd-AFC4-6F175D3DCCD1}">
              <a14:hiddenFill xmlns="" xmlns:a14="http://schemas.microsoft.com/office/drawing/2010/main">
                <a:noFill/>
              </a14:hiddenFill>
            </a:ext>
          </a:extLst>
        </p:spPr>
      </p:cxnSp>
      <p:pic>
        <p:nvPicPr>
          <p:cNvPr id="89092" name="Picture 1" descr="IMGP0707.sm.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flipH="1">
            <a:off x="5704285" y="3543300"/>
            <a:ext cx="2284809" cy="137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6105005"/>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3585" y="181102"/>
            <a:ext cx="8089900" cy="414152"/>
          </a:xfrm>
        </p:spPr>
        <p:txBody>
          <a:bodyPr/>
          <a:lstStyle/>
          <a:p>
            <a:pPr eaLnBrk="1" hangingPunct="1">
              <a:defRPr/>
            </a:pPr>
            <a:r>
              <a:rPr lang="en-US" sz="2400" dirty="0"/>
              <a:t>Two Systems Sharing One Patient Bed</a:t>
            </a:r>
          </a:p>
        </p:txBody>
      </p:sp>
      <p:pic>
        <p:nvPicPr>
          <p:cNvPr id="107522" name="Picture 3"/>
          <p:cNvPicPr>
            <a:picLocks noChangeAspect="1"/>
          </p:cNvPicPr>
          <p:nvPr/>
        </p:nvPicPr>
        <p:blipFill>
          <a:blip r:embed="rId2">
            <a:extLst>
              <a:ext uri="{28A0092B-C50C-407E-A947-70E740481C1C}">
                <a14:useLocalDpi xmlns:a14="http://schemas.microsoft.com/office/drawing/2010/main" val="0"/>
              </a:ext>
            </a:extLst>
          </a:blip>
          <a:srcRect l="1112" t="24631" r="4443" b="21852"/>
          <a:stretch>
            <a:fillRect/>
          </a:stretch>
        </p:blipFill>
        <p:spPr bwMode="auto">
          <a:xfrm>
            <a:off x="1276350" y="2962276"/>
            <a:ext cx="4667250" cy="1983581"/>
          </a:xfrm>
          <a:prstGeom prst="rect">
            <a:avLst/>
          </a:prstGeom>
          <a:noFill/>
          <a:ln>
            <a:noFill/>
          </a:ln>
          <a:scene3d>
            <a:camera prst="orthographicFront">
              <a:rot lat="0" lon="10800000" rev="0"/>
            </a:camera>
            <a:lightRig rig="threePt" dir="t"/>
          </a:scene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163" name="Content Placeholder 2"/>
          <p:cNvSpPr>
            <a:spLocks noGrp="1"/>
          </p:cNvSpPr>
          <p:nvPr>
            <p:ph idx="1"/>
          </p:nvPr>
        </p:nvSpPr>
        <p:spPr>
          <a:xfrm>
            <a:off x="570271" y="628650"/>
            <a:ext cx="7639664" cy="554831"/>
          </a:xfrm>
        </p:spPr>
        <p:txBody>
          <a:bodyPr/>
          <a:lstStyle/>
          <a:p>
            <a:pPr marL="0" indent="0" eaLnBrk="1" hangingPunct="1">
              <a:buNone/>
            </a:pPr>
            <a:r>
              <a:rPr lang="en-US" sz="1400" dirty="0">
                <a:latin typeface="Arial" charset="0"/>
                <a:ea typeface="ＭＳ Ｐゴシック" charset="0"/>
                <a:cs typeface="ＭＳ Ｐゴシック" charset="0"/>
              </a:rPr>
              <a:t>This PET/MRI system from a commercial vendor put together separate PET and MRI systems with one patient bed that goes in both scanners without having to move the patient.</a:t>
            </a:r>
          </a:p>
        </p:txBody>
      </p:sp>
      <p:sp>
        <p:nvSpPr>
          <p:cNvPr id="6" name="Text Box 6"/>
          <p:cNvSpPr txBox="1">
            <a:spLocks noChangeArrowheads="1"/>
          </p:cNvSpPr>
          <p:nvPr/>
        </p:nvSpPr>
        <p:spPr bwMode="auto">
          <a:xfrm>
            <a:off x="1314450" y="5019676"/>
            <a:ext cx="3810000"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a:solidFill>
                  <a:schemeClr val="tx1"/>
                </a:solidFill>
                <a:latin typeface="+mj-lt"/>
              </a:rPr>
              <a:t>This image is property of Philips Healthcare. Scrapped from a press release. </a:t>
            </a:r>
          </a:p>
        </p:txBody>
      </p:sp>
      <p:pic>
        <p:nvPicPr>
          <p:cNvPr id="9216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72113" y="1257300"/>
            <a:ext cx="2277666" cy="2000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 Box 6"/>
          <p:cNvSpPr txBox="1">
            <a:spLocks noChangeArrowheads="1"/>
          </p:cNvSpPr>
          <p:nvPr/>
        </p:nvSpPr>
        <p:spPr bwMode="auto">
          <a:xfrm>
            <a:off x="5557837" y="3314701"/>
            <a:ext cx="2443163"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err="1">
                <a:solidFill>
                  <a:schemeClr val="tx1"/>
                </a:solidFill>
                <a:latin typeface="+mj-lt"/>
              </a:rPr>
              <a:t>Zaidi</a:t>
            </a:r>
            <a:r>
              <a:rPr lang="en-GB" sz="825" b="0" dirty="0">
                <a:solidFill>
                  <a:schemeClr val="tx1"/>
                </a:solidFill>
                <a:latin typeface="+mj-lt"/>
              </a:rPr>
              <a:t> H, et al. </a:t>
            </a:r>
            <a:r>
              <a:rPr lang="en-GB" sz="825" b="0" i="1" dirty="0" err="1">
                <a:solidFill>
                  <a:schemeClr val="tx1"/>
                </a:solidFill>
                <a:latin typeface="+mj-lt"/>
              </a:rPr>
              <a:t>Phys</a:t>
            </a:r>
            <a:r>
              <a:rPr lang="en-GB" sz="825" b="0" i="1" dirty="0">
                <a:solidFill>
                  <a:schemeClr val="tx1"/>
                </a:solidFill>
                <a:latin typeface="+mj-lt"/>
              </a:rPr>
              <a:t> Med Biol. </a:t>
            </a:r>
            <a:r>
              <a:rPr lang="en-GB" sz="825" b="0" dirty="0">
                <a:solidFill>
                  <a:schemeClr val="tx1"/>
                </a:solidFill>
                <a:latin typeface="+mj-lt"/>
              </a:rPr>
              <a:t>2011;56:3091-3106</a:t>
            </a:r>
          </a:p>
        </p:txBody>
      </p:sp>
    </p:spTree>
    <p:extLst>
      <p:ext uri="{BB962C8B-B14F-4D97-AF65-F5344CB8AC3E}">
        <p14:creationId xmlns:p14="http://schemas.microsoft.com/office/powerpoint/2010/main" val="3620772111"/>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43753" y="112913"/>
            <a:ext cx="8089900" cy="360483"/>
          </a:xfrm>
        </p:spPr>
        <p:txBody>
          <a:bodyPr/>
          <a:lstStyle/>
          <a:p>
            <a:pPr eaLnBrk="1" hangingPunct="1">
              <a:defRPr/>
            </a:pPr>
            <a:r>
              <a:rPr lang="en-US" sz="2000" dirty="0"/>
              <a:t>Attenuation Correction of PET using MRI</a:t>
            </a:r>
          </a:p>
        </p:txBody>
      </p:sp>
      <p:sp>
        <p:nvSpPr>
          <p:cNvPr id="93186" name="Content Placeholder 2"/>
          <p:cNvSpPr>
            <a:spLocks noGrp="1"/>
          </p:cNvSpPr>
          <p:nvPr>
            <p:ph idx="1"/>
          </p:nvPr>
        </p:nvSpPr>
        <p:spPr>
          <a:xfrm>
            <a:off x="424088" y="571500"/>
            <a:ext cx="8228299" cy="1028700"/>
          </a:xfrm>
        </p:spPr>
        <p:txBody>
          <a:bodyPr/>
          <a:lstStyle/>
          <a:p>
            <a:pPr marL="233363" indent="-233363" eaLnBrk="1" hangingPunct="1">
              <a:spcBef>
                <a:spcPts val="600"/>
              </a:spcBef>
            </a:pPr>
            <a:r>
              <a:rPr lang="en-US" sz="1400" dirty="0">
                <a:latin typeface="Arial" charset="0"/>
                <a:ea typeface="ＭＳ Ｐゴシック" charset="0"/>
                <a:cs typeface="ＭＳ Ｐゴシック" charset="0"/>
              </a:rPr>
              <a:t>MRI does not provide linear attenuation coefficient map that is easy to derive from x-ray CT images. </a:t>
            </a:r>
          </a:p>
          <a:p>
            <a:pPr marL="431006" lvl="1" indent="-173831" eaLnBrk="1" hangingPunct="1">
              <a:spcBef>
                <a:spcPts val="600"/>
              </a:spcBef>
            </a:pPr>
            <a:r>
              <a:rPr lang="en-US" sz="1200" dirty="0">
                <a:latin typeface="Arial" charset="0"/>
                <a:ea typeface="ＭＳ Ｐゴシック" charset="0"/>
                <a:cs typeface="ＭＳ Ｐゴシック" charset="0"/>
              </a:rPr>
              <a:t>Use of an MR image for attenuation map generation is works-in-progress.</a:t>
            </a:r>
          </a:p>
          <a:p>
            <a:pPr marL="431006" lvl="1" indent="-173831" eaLnBrk="1" hangingPunct="1">
              <a:spcBef>
                <a:spcPts val="600"/>
              </a:spcBef>
            </a:pPr>
            <a:r>
              <a:rPr lang="en-US" sz="1200" dirty="0">
                <a:latin typeface="Arial" charset="0"/>
                <a:ea typeface="ＭＳ Ｐゴシック" charset="0"/>
                <a:cs typeface="ＭＳ Ｐゴシック" charset="0"/>
              </a:rPr>
              <a:t>Segmentation and atlas matching method, and CT-like pulse sequence that delineates bones are under investigation.</a:t>
            </a:r>
          </a:p>
        </p:txBody>
      </p:sp>
      <p:pic>
        <p:nvPicPr>
          <p:cNvPr id="93187"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7300" y="1943100"/>
            <a:ext cx="2815829" cy="2514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318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05300" y="2114551"/>
            <a:ext cx="3695700" cy="22705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 Box 6"/>
          <p:cNvSpPr txBox="1">
            <a:spLocks noChangeArrowheads="1"/>
          </p:cNvSpPr>
          <p:nvPr/>
        </p:nvSpPr>
        <p:spPr bwMode="auto">
          <a:xfrm>
            <a:off x="1200150" y="4514851"/>
            <a:ext cx="3077766"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a:solidFill>
                  <a:schemeClr val="tx1"/>
                </a:solidFill>
                <a:latin typeface="+mj-lt"/>
              </a:rPr>
              <a:t>Hofmann M, et al. </a:t>
            </a:r>
            <a:r>
              <a:rPr lang="en-GB" sz="825" b="0" i="1" dirty="0">
                <a:solidFill>
                  <a:schemeClr val="tx1"/>
                </a:solidFill>
                <a:latin typeface="+mj-lt"/>
              </a:rPr>
              <a:t>J </a:t>
            </a:r>
            <a:r>
              <a:rPr lang="en-GB" sz="825" b="0" i="1" dirty="0" err="1">
                <a:solidFill>
                  <a:schemeClr val="tx1"/>
                </a:solidFill>
                <a:latin typeface="+mj-lt"/>
              </a:rPr>
              <a:t>Nucl</a:t>
            </a:r>
            <a:r>
              <a:rPr lang="en-GB" sz="825" b="0" i="1" dirty="0">
                <a:solidFill>
                  <a:schemeClr val="tx1"/>
                </a:solidFill>
                <a:latin typeface="+mj-lt"/>
              </a:rPr>
              <a:t> Med. </a:t>
            </a:r>
            <a:r>
              <a:rPr lang="en-GB" sz="825" b="0" dirty="0">
                <a:solidFill>
                  <a:schemeClr val="tx1"/>
                </a:solidFill>
                <a:latin typeface="+mj-lt"/>
              </a:rPr>
              <a:t> 2008;49:1875-1883.</a:t>
            </a:r>
          </a:p>
        </p:txBody>
      </p:sp>
      <p:sp>
        <p:nvSpPr>
          <p:cNvPr id="7" name="Text Box 6"/>
          <p:cNvSpPr txBox="1">
            <a:spLocks noChangeArrowheads="1"/>
          </p:cNvSpPr>
          <p:nvPr/>
        </p:nvSpPr>
        <p:spPr bwMode="auto">
          <a:xfrm>
            <a:off x="4351735" y="4400551"/>
            <a:ext cx="3420665"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a:solidFill>
                  <a:schemeClr val="tx1"/>
                </a:solidFill>
                <a:latin typeface="+mj-lt"/>
              </a:rPr>
              <a:t>Hofmann M, et al. </a:t>
            </a:r>
            <a:r>
              <a:rPr lang="en-GB" sz="825" b="0" i="1" dirty="0" err="1">
                <a:solidFill>
                  <a:schemeClr val="tx1"/>
                </a:solidFill>
                <a:latin typeface="+mj-lt"/>
              </a:rPr>
              <a:t>Eur</a:t>
            </a:r>
            <a:r>
              <a:rPr lang="en-GB" sz="825" b="0" i="1" dirty="0">
                <a:solidFill>
                  <a:schemeClr val="tx1"/>
                </a:solidFill>
                <a:latin typeface="+mj-lt"/>
              </a:rPr>
              <a:t> J </a:t>
            </a:r>
            <a:r>
              <a:rPr lang="en-GB" sz="825" b="0" i="1" dirty="0" err="1">
                <a:solidFill>
                  <a:schemeClr val="tx1"/>
                </a:solidFill>
                <a:latin typeface="+mj-lt"/>
              </a:rPr>
              <a:t>Nucl</a:t>
            </a:r>
            <a:r>
              <a:rPr lang="en-GB" sz="825" b="0" i="1" dirty="0">
                <a:solidFill>
                  <a:schemeClr val="tx1"/>
                </a:solidFill>
                <a:latin typeface="+mj-lt"/>
              </a:rPr>
              <a:t> Med </a:t>
            </a:r>
            <a:r>
              <a:rPr lang="en-GB" sz="825" b="0" i="1" dirty="0" err="1">
                <a:solidFill>
                  <a:schemeClr val="tx1"/>
                </a:solidFill>
                <a:latin typeface="+mj-lt"/>
              </a:rPr>
              <a:t>Mol</a:t>
            </a:r>
            <a:r>
              <a:rPr lang="en-GB" sz="825" b="0" i="1" dirty="0">
                <a:solidFill>
                  <a:schemeClr val="tx1"/>
                </a:solidFill>
                <a:latin typeface="+mj-lt"/>
              </a:rPr>
              <a:t> Imaging. </a:t>
            </a:r>
            <a:r>
              <a:rPr lang="en-GB" sz="825" b="0" dirty="0">
                <a:solidFill>
                  <a:schemeClr val="tx1"/>
                </a:solidFill>
                <a:latin typeface="+mj-lt"/>
              </a:rPr>
              <a:t>2008;36:93-104</a:t>
            </a:r>
            <a:endParaRPr lang="en-GB" sz="825" b="0" i="1" dirty="0">
              <a:solidFill>
                <a:schemeClr val="tx1"/>
              </a:solidFill>
              <a:latin typeface="+mj-lt"/>
            </a:endParaRPr>
          </a:p>
        </p:txBody>
      </p:sp>
    </p:spTree>
    <p:extLst>
      <p:ext uri="{BB962C8B-B14F-4D97-AF65-F5344CB8AC3E}">
        <p14:creationId xmlns:p14="http://schemas.microsoft.com/office/powerpoint/2010/main" val="1847254905"/>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453585" y="171270"/>
            <a:ext cx="8089900" cy="360483"/>
          </a:xfrm>
        </p:spPr>
        <p:txBody>
          <a:bodyPr/>
          <a:lstStyle/>
          <a:p>
            <a:pPr eaLnBrk="1" hangingPunct="1">
              <a:defRPr/>
            </a:pPr>
            <a:r>
              <a:rPr lang="en-US" sz="2000" dirty="0"/>
              <a:t>CT-like MRI (UTE/ZTE) &amp; Motion Correction of PET using MRI</a:t>
            </a:r>
          </a:p>
        </p:txBody>
      </p:sp>
      <p:sp>
        <p:nvSpPr>
          <p:cNvPr id="5" name="Content Placeholder 4"/>
          <p:cNvSpPr>
            <a:spLocks noGrp="1"/>
          </p:cNvSpPr>
          <p:nvPr>
            <p:ph idx="1"/>
          </p:nvPr>
        </p:nvSpPr>
        <p:spPr>
          <a:xfrm>
            <a:off x="533400" y="3805075"/>
            <a:ext cx="5753100" cy="1038271"/>
          </a:xfrm>
        </p:spPr>
        <p:txBody>
          <a:bodyPr/>
          <a:lstStyle/>
          <a:p>
            <a:pPr marL="0" indent="0" eaLnBrk="1" hangingPunct="1">
              <a:buNone/>
            </a:pPr>
            <a:r>
              <a:rPr lang="en-US" sz="1200" dirty="0">
                <a:solidFill>
                  <a:srgbClr val="FF6600"/>
                </a:solidFill>
                <a:latin typeface="Arial" charset="0"/>
                <a:ea typeface="ＭＳ Ｐゴシック" charset="0"/>
                <a:cs typeface="ＭＳ Ｐゴシック" charset="0"/>
              </a:rPr>
              <a:t>Navigator echo technique from MRI could provide real-time motion-tracking data (including respiratory-induced internal motions).</a:t>
            </a:r>
          </a:p>
          <a:p>
            <a:pPr marL="0" indent="0" eaLnBrk="1" hangingPunct="1">
              <a:buNone/>
            </a:pPr>
            <a:r>
              <a:rPr lang="en-US" sz="1200" dirty="0">
                <a:solidFill>
                  <a:srgbClr val="FF6600"/>
                </a:solidFill>
                <a:latin typeface="Arial" charset="0"/>
                <a:ea typeface="ＭＳ Ｐゴシック" charset="0"/>
                <a:cs typeface="ＭＳ Ｐゴシック" charset="0"/>
              </a:rPr>
              <a:t>Simultaneous PET/MRI thus can utilize the periodic MRI navigator signal to correct for motion-induced projection data inconsistency of PET.</a:t>
            </a:r>
          </a:p>
        </p:txBody>
      </p:sp>
      <p:sp>
        <p:nvSpPr>
          <p:cNvPr id="7" name="Text Box 6"/>
          <p:cNvSpPr txBox="1">
            <a:spLocks noChangeArrowheads="1"/>
          </p:cNvSpPr>
          <p:nvPr/>
        </p:nvSpPr>
        <p:spPr bwMode="auto">
          <a:xfrm>
            <a:off x="1543050" y="3153158"/>
            <a:ext cx="3420666" cy="114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algn="r">
              <a:buNone/>
            </a:pPr>
            <a:r>
              <a:rPr lang="de-DE" sz="825" b="0" dirty="0">
                <a:solidFill>
                  <a:srgbClr val="000000"/>
                </a:solidFill>
              </a:rPr>
              <a:t>Wiesinger </a:t>
            </a:r>
            <a:r>
              <a:rPr lang="de-DE" sz="825" b="0" i="1" dirty="0">
                <a:solidFill>
                  <a:srgbClr val="000000"/>
                </a:solidFill>
              </a:rPr>
              <a:t>et al., </a:t>
            </a:r>
            <a:r>
              <a:rPr lang="de-DE" sz="825" b="0" dirty="0">
                <a:solidFill>
                  <a:srgbClr val="000000"/>
                </a:solidFill>
              </a:rPr>
              <a:t>ZTE Bone Imaging, ISMRM 2014</a:t>
            </a:r>
          </a:p>
        </p:txBody>
      </p:sp>
      <p:sp>
        <p:nvSpPr>
          <p:cNvPr id="94213" name="Content Placeholder 4"/>
          <p:cNvSpPr txBox="1">
            <a:spLocks/>
          </p:cNvSpPr>
          <p:nvPr/>
        </p:nvSpPr>
        <p:spPr bwMode="auto">
          <a:xfrm>
            <a:off x="533400" y="579490"/>
            <a:ext cx="7686368" cy="685084"/>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3716" tIns="13716" rIns="13716" bIns="13716"/>
          <a:lstStyle>
            <a:lvl1pPr>
              <a:defRPr sz="2400" b="1">
                <a:solidFill>
                  <a:srgbClr val="0000FF"/>
                </a:solidFill>
                <a:latin typeface="Arial" charset="0"/>
                <a:ea typeface="ＭＳ Ｐゴシック" charset="0"/>
                <a:cs typeface="ＭＳ Ｐゴシック" charset="0"/>
              </a:defRPr>
            </a:lvl1pPr>
            <a:lvl2pPr marL="742950" indent="-285750">
              <a:defRPr sz="2400" b="1">
                <a:solidFill>
                  <a:srgbClr val="0000FF"/>
                </a:solidFill>
                <a:latin typeface="Arial" charset="0"/>
                <a:ea typeface="ＭＳ Ｐゴシック" charset="0"/>
              </a:defRPr>
            </a:lvl2pPr>
            <a:lvl3pPr marL="1143000" indent="-228600">
              <a:defRPr sz="2400" b="1">
                <a:solidFill>
                  <a:srgbClr val="0000FF"/>
                </a:solidFill>
                <a:latin typeface="Arial" charset="0"/>
                <a:ea typeface="ＭＳ Ｐゴシック" charset="0"/>
              </a:defRPr>
            </a:lvl3pPr>
            <a:lvl4pPr marL="1600200" indent="-228600">
              <a:defRPr sz="2400" b="1">
                <a:solidFill>
                  <a:srgbClr val="0000FF"/>
                </a:solidFill>
                <a:latin typeface="Arial" charset="0"/>
                <a:ea typeface="ＭＳ Ｐゴシック" charset="0"/>
              </a:defRPr>
            </a:lvl4pPr>
            <a:lvl5pPr marL="2057400" indent="-228600">
              <a:defRPr sz="2400" b="1">
                <a:solidFill>
                  <a:srgbClr val="0000FF"/>
                </a:solidFill>
                <a:latin typeface="Arial" charset="0"/>
                <a:ea typeface="ＭＳ Ｐゴシック" charset="0"/>
              </a:defRPr>
            </a:lvl5pPr>
            <a:lvl6pPr marL="25146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6pPr>
            <a:lvl7pPr marL="29718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7pPr>
            <a:lvl8pPr marL="34290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8pPr>
            <a:lvl9pPr marL="3886200" indent="-228600" eaLnBrk="0" fontAlgn="base" hangingPunct="0">
              <a:lnSpc>
                <a:spcPct val="90000"/>
              </a:lnSpc>
              <a:spcBef>
                <a:spcPct val="30000"/>
              </a:spcBef>
              <a:spcAft>
                <a:spcPct val="0"/>
              </a:spcAft>
              <a:buClr>
                <a:schemeClr val="hlink"/>
              </a:buClr>
              <a:buSzPct val="70000"/>
              <a:buFont typeface="Wingdings" charset="0"/>
              <a:buChar char="u"/>
              <a:defRPr sz="2400" b="1">
                <a:solidFill>
                  <a:srgbClr val="0000FF"/>
                </a:solidFill>
                <a:latin typeface="Arial" charset="0"/>
                <a:ea typeface="ＭＳ Ｐゴシック" charset="0"/>
              </a:defRPr>
            </a:lvl9pPr>
          </a:lstStyle>
          <a:p>
            <a:pPr>
              <a:buSzPct val="80000"/>
              <a:buFont typeface="Wingdings" charset="0"/>
              <a:buNone/>
            </a:pPr>
            <a:r>
              <a:rPr lang="en-US" sz="1400" b="0" dirty="0">
                <a:solidFill>
                  <a:srgbClr val="000000"/>
                </a:solidFill>
              </a:rPr>
              <a:t>Ultrashort or zero echo time (UTE/ZTE) MR pulse sequence provides intense signal from bone, which can create CT-like MR images. Then, potentially, UTE/ZTE MR image can be better utilized for PET attenuation correction.</a:t>
            </a:r>
          </a:p>
        </p:txBody>
      </p:sp>
      <p:pic>
        <p:nvPicPr>
          <p:cNvPr id="8"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26727" b="56339"/>
          <a:stretch/>
        </p:blipFill>
        <p:spPr>
          <a:xfrm>
            <a:off x="1257300" y="1312604"/>
            <a:ext cx="3771900" cy="1850087"/>
          </a:xfrm>
          <a:prstGeom prst="rect">
            <a:avLst/>
          </a:prstGeom>
        </p:spPr>
      </p:pic>
      <p:sp>
        <p:nvSpPr>
          <p:cNvPr id="9" name="Rectangle 8"/>
          <p:cNvSpPr/>
          <p:nvPr/>
        </p:nvSpPr>
        <p:spPr>
          <a:xfrm>
            <a:off x="5429250" y="1255453"/>
            <a:ext cx="1165860" cy="1508760"/>
          </a:xfrm>
          <a:prstGeom prst="rect">
            <a:avLst/>
          </a:prstGeom>
          <a:noFill/>
          <a:ln w="38100" cmpd="sng">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US" sz="600" dirty="0">
              <a:solidFill>
                <a:srgbClr val="0000FF"/>
              </a:solidFill>
            </a:endParaRPr>
          </a:p>
        </p:txBody>
      </p:sp>
      <p:sp>
        <p:nvSpPr>
          <p:cNvPr id="10" name="TextBox 9"/>
          <p:cNvSpPr txBox="1"/>
          <p:nvPr/>
        </p:nvSpPr>
        <p:spPr>
          <a:xfrm>
            <a:off x="5405944" y="1247030"/>
            <a:ext cx="1210338" cy="216982"/>
          </a:xfrm>
          <a:prstGeom prst="rect">
            <a:avLst/>
          </a:prstGeom>
          <a:noFill/>
        </p:spPr>
        <p:txBody>
          <a:bodyPr wrap="square" rtlCol="0">
            <a:spAutoFit/>
          </a:bodyPr>
          <a:lstStyle/>
          <a:p>
            <a:pPr algn="ctr">
              <a:buNone/>
            </a:pPr>
            <a:r>
              <a:rPr lang="en-US" sz="900" dirty="0"/>
              <a:t>CTAC (reference)</a:t>
            </a:r>
          </a:p>
        </p:txBody>
      </p:sp>
      <p:pic>
        <p:nvPicPr>
          <p:cNvPr id="11" name="Picture 10"/>
          <p:cNvPicPr>
            <a:picLocks noChangeAspect="1"/>
          </p:cNvPicPr>
          <p:nvPr/>
        </p:nvPicPr>
        <p:blipFill>
          <a:blip r:embed="rId4"/>
          <a:stretch>
            <a:fillRect/>
          </a:stretch>
        </p:blipFill>
        <p:spPr>
          <a:xfrm>
            <a:off x="5525182" y="1544025"/>
            <a:ext cx="958325" cy="1165860"/>
          </a:xfrm>
          <a:prstGeom prst="rect">
            <a:avLst/>
          </a:prstGeom>
        </p:spPr>
      </p:pic>
      <p:sp>
        <p:nvSpPr>
          <p:cNvPr id="12" name="TextBox 11"/>
          <p:cNvSpPr txBox="1"/>
          <p:nvPr/>
        </p:nvSpPr>
        <p:spPr>
          <a:xfrm>
            <a:off x="6744406" y="1252389"/>
            <a:ext cx="1164166" cy="237757"/>
          </a:xfrm>
          <a:prstGeom prst="rect">
            <a:avLst/>
          </a:prstGeom>
          <a:noFill/>
        </p:spPr>
        <p:txBody>
          <a:bodyPr wrap="square" rtlCol="0">
            <a:spAutoFit/>
          </a:bodyPr>
          <a:lstStyle/>
          <a:p>
            <a:pPr algn="ctr">
              <a:buNone/>
            </a:pPr>
            <a:r>
              <a:rPr lang="en-US" sz="1050" dirty="0">
                <a:solidFill>
                  <a:srgbClr val="000000"/>
                </a:solidFill>
              </a:rPr>
              <a:t>Zero TE</a:t>
            </a:r>
          </a:p>
        </p:txBody>
      </p:sp>
      <p:sp>
        <p:nvSpPr>
          <p:cNvPr id="13" name="Rectangle 12"/>
          <p:cNvSpPr/>
          <p:nvPr/>
        </p:nvSpPr>
        <p:spPr>
          <a:xfrm>
            <a:off x="6743700" y="1255453"/>
            <a:ext cx="1165860" cy="1508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US" sz="675" dirty="0">
              <a:solidFill>
                <a:srgbClr val="000000"/>
              </a:solidFill>
            </a:endParaRPr>
          </a:p>
        </p:txBody>
      </p:sp>
      <p:pic>
        <p:nvPicPr>
          <p:cNvPr id="14" name="Picture 13"/>
          <p:cNvPicPr>
            <a:picLocks noChangeAspect="1"/>
          </p:cNvPicPr>
          <p:nvPr/>
        </p:nvPicPr>
        <p:blipFill>
          <a:blip r:embed="rId5"/>
          <a:stretch>
            <a:fillRect/>
          </a:stretch>
        </p:blipFill>
        <p:spPr>
          <a:xfrm>
            <a:off x="6843184" y="1565562"/>
            <a:ext cx="989768" cy="1165860"/>
          </a:xfrm>
          <a:prstGeom prst="rect">
            <a:avLst/>
          </a:prstGeom>
        </p:spPr>
      </p:pic>
      <p:sp>
        <p:nvSpPr>
          <p:cNvPr id="15" name="TextBox 14"/>
          <p:cNvSpPr txBox="1"/>
          <p:nvPr/>
        </p:nvSpPr>
        <p:spPr>
          <a:xfrm>
            <a:off x="6753589" y="2914632"/>
            <a:ext cx="1164167" cy="258532"/>
          </a:xfrm>
          <a:prstGeom prst="rect">
            <a:avLst/>
          </a:prstGeom>
          <a:noFill/>
        </p:spPr>
        <p:txBody>
          <a:bodyPr wrap="square" rtlCol="0">
            <a:spAutoFit/>
          </a:bodyPr>
          <a:lstStyle/>
          <a:p>
            <a:pPr algn="ctr">
              <a:buNone/>
            </a:pPr>
            <a:r>
              <a:rPr lang="en-US" sz="1200" dirty="0">
                <a:solidFill>
                  <a:srgbClr val="FF0000"/>
                </a:solidFill>
              </a:rPr>
              <a:t>ZTAC</a:t>
            </a:r>
            <a:endParaRPr lang="en-US" sz="1200" baseline="-25000" dirty="0">
              <a:solidFill>
                <a:srgbClr val="FF0000"/>
              </a:solidFill>
            </a:endParaRPr>
          </a:p>
        </p:txBody>
      </p:sp>
      <p:pic>
        <p:nvPicPr>
          <p:cNvPr id="16" name="Picture 15"/>
          <p:cNvPicPr>
            <a:picLocks noChangeAspect="1"/>
          </p:cNvPicPr>
          <p:nvPr/>
        </p:nvPicPr>
        <p:blipFill>
          <a:blip r:embed="rId6"/>
          <a:stretch>
            <a:fillRect/>
          </a:stretch>
        </p:blipFill>
        <p:spPr>
          <a:xfrm>
            <a:off x="6842490" y="3215223"/>
            <a:ext cx="998455" cy="1165860"/>
          </a:xfrm>
          <a:prstGeom prst="rect">
            <a:avLst/>
          </a:prstGeom>
        </p:spPr>
      </p:pic>
      <p:sp>
        <p:nvSpPr>
          <p:cNvPr id="17" name="Rectangle 16"/>
          <p:cNvSpPr/>
          <p:nvPr/>
        </p:nvSpPr>
        <p:spPr>
          <a:xfrm>
            <a:off x="6750062" y="2898057"/>
            <a:ext cx="1165860" cy="1508760"/>
          </a:xfrm>
          <a:prstGeom prst="rect">
            <a:avLst/>
          </a:prstGeom>
          <a:noFill/>
          <a:ln w="381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US" sz="900" dirty="0">
              <a:solidFill>
                <a:schemeClr val="tx1"/>
              </a:solidFill>
            </a:endParaRPr>
          </a:p>
        </p:txBody>
      </p:sp>
      <p:sp>
        <p:nvSpPr>
          <p:cNvPr id="18" name="Text Box 6"/>
          <p:cNvSpPr txBox="1">
            <a:spLocks noChangeArrowheads="1"/>
          </p:cNvSpPr>
          <p:nvPr/>
        </p:nvSpPr>
        <p:spPr bwMode="auto">
          <a:xfrm>
            <a:off x="4571636" y="4741603"/>
            <a:ext cx="3420666" cy="114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algn="r">
              <a:buNone/>
            </a:pPr>
            <a:r>
              <a:rPr lang="de-DE" sz="825" b="0" dirty="0">
                <a:solidFill>
                  <a:srgbClr val="000000"/>
                </a:solidFill>
              </a:rPr>
              <a:t>Yang J, et al. </a:t>
            </a:r>
            <a:r>
              <a:rPr lang="de-DE" sz="825" b="0" i="1" dirty="0">
                <a:solidFill>
                  <a:srgbClr val="000000"/>
                </a:solidFill>
              </a:rPr>
              <a:t>SNMMI</a:t>
            </a:r>
            <a:r>
              <a:rPr lang="de-DE" sz="825" b="0" dirty="0">
                <a:solidFill>
                  <a:srgbClr val="000000"/>
                </a:solidFill>
              </a:rPr>
              <a:t>. 2016</a:t>
            </a:r>
          </a:p>
        </p:txBody>
      </p:sp>
    </p:spTree>
    <p:custDataLst>
      <p:tags r:id="rId1"/>
    </p:custDataLst>
    <p:extLst>
      <p:ext uri="{BB962C8B-B14F-4D97-AF65-F5344CB8AC3E}">
        <p14:creationId xmlns:p14="http://schemas.microsoft.com/office/powerpoint/2010/main" val="379518830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C7751A-2B2C-184E-985A-286896EBC72D}"/>
              </a:ext>
            </a:extLst>
          </p:cNvPr>
          <p:cNvSpPr/>
          <p:nvPr/>
        </p:nvSpPr>
        <p:spPr>
          <a:xfrm>
            <a:off x="8335" y="0"/>
            <a:ext cx="9135665" cy="53525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sz="2400" b="1" dirty="0">
                <a:solidFill>
                  <a:srgbClr val="052049"/>
                </a:solidFill>
                <a:latin typeface="Garamond" panose="02020404030301010803" pitchFamily="18" charset="0"/>
                <a:cs typeface="Arial" panose="020B0604020202020204" pitchFamily="34" charset="0"/>
              </a:rPr>
              <a:t>Deep Learning Approach Example for Direct AC and SC</a:t>
            </a:r>
          </a:p>
        </p:txBody>
      </p:sp>
      <p:pic>
        <p:nvPicPr>
          <p:cNvPr id="4" name="Picture 3">
            <a:extLst>
              <a:ext uri="{FF2B5EF4-FFF2-40B4-BE49-F238E27FC236}">
                <a16:creationId xmlns:a16="http://schemas.microsoft.com/office/drawing/2014/main" id="{23D81954-5B25-4E41-8507-42753765032B}"/>
              </a:ext>
            </a:extLst>
          </p:cNvPr>
          <p:cNvPicPr>
            <a:picLocks noChangeAspect="1"/>
          </p:cNvPicPr>
          <p:nvPr/>
        </p:nvPicPr>
        <p:blipFill>
          <a:blip r:embed="rId3"/>
          <a:stretch>
            <a:fillRect/>
          </a:stretch>
        </p:blipFill>
        <p:spPr>
          <a:xfrm>
            <a:off x="576262" y="661997"/>
            <a:ext cx="5144138" cy="4046220"/>
          </a:xfrm>
          <a:prstGeom prst="rect">
            <a:avLst/>
          </a:prstGeom>
        </p:spPr>
      </p:pic>
      <p:sp>
        <p:nvSpPr>
          <p:cNvPr id="8" name="Content Placeholder 6">
            <a:extLst>
              <a:ext uri="{FF2B5EF4-FFF2-40B4-BE49-F238E27FC236}">
                <a16:creationId xmlns:a16="http://schemas.microsoft.com/office/drawing/2014/main" id="{6A64C289-C009-4754-9E62-4CB40BBDDA54}"/>
              </a:ext>
            </a:extLst>
          </p:cNvPr>
          <p:cNvSpPr>
            <a:spLocks noGrp="1"/>
          </p:cNvSpPr>
          <p:nvPr>
            <p:ph idx="1"/>
          </p:nvPr>
        </p:nvSpPr>
        <p:spPr>
          <a:xfrm>
            <a:off x="6086168" y="828571"/>
            <a:ext cx="2923608" cy="3625441"/>
          </a:xfrm>
        </p:spPr>
        <p:txBody>
          <a:bodyPr/>
          <a:lstStyle/>
          <a:p>
            <a:pPr marL="0" indent="0">
              <a:buNone/>
            </a:pPr>
            <a:r>
              <a:rPr lang="en-US" b="1" dirty="0">
                <a:solidFill>
                  <a:srgbClr val="FF0000"/>
                </a:solidFill>
                <a:latin typeface="Arial" panose="020B0604020202020204" pitchFamily="34" charset="0"/>
                <a:cs typeface="Arial" panose="020B0604020202020204" pitchFamily="34" charset="0"/>
              </a:rPr>
              <a:t>Conventional method:</a:t>
            </a:r>
          </a:p>
          <a:p>
            <a:pPr marL="429815" lvl="1">
              <a:buFont typeface="+mj-lt"/>
              <a:buAutoNum type="arabicPeriod"/>
            </a:pPr>
            <a:r>
              <a:rPr lang="en-US" sz="1500" dirty="0">
                <a:solidFill>
                  <a:srgbClr val="FF0000"/>
                </a:solidFill>
                <a:latin typeface="Arial" panose="020B0604020202020204" pitchFamily="34" charset="0"/>
                <a:cs typeface="Arial" panose="020B0604020202020204" pitchFamily="34" charset="0"/>
              </a:rPr>
              <a:t>Pseudo CT generation</a:t>
            </a:r>
          </a:p>
          <a:p>
            <a:pPr marL="429815" lvl="1">
              <a:buFont typeface="+mj-lt"/>
              <a:buAutoNum type="arabicPeriod"/>
            </a:pPr>
            <a:r>
              <a:rPr lang="en-US" sz="1500" i="1" dirty="0">
                <a:solidFill>
                  <a:srgbClr val="FF0000"/>
                </a:solidFill>
                <a:latin typeface="Arial" panose="020B0604020202020204" pitchFamily="34" charset="0"/>
                <a:cs typeface="Arial" panose="020B0604020202020204" pitchFamily="34" charset="0"/>
              </a:rPr>
              <a:t>μ</a:t>
            </a:r>
            <a:r>
              <a:rPr lang="en-US" sz="1500" dirty="0">
                <a:solidFill>
                  <a:srgbClr val="FF0000"/>
                </a:solidFill>
                <a:latin typeface="Arial" panose="020B0604020202020204" pitchFamily="34" charset="0"/>
                <a:cs typeface="Arial" panose="020B0604020202020204" pitchFamily="34" charset="0"/>
              </a:rPr>
              <a:t>-map transformation</a:t>
            </a:r>
          </a:p>
          <a:p>
            <a:pPr marL="429815" lvl="1">
              <a:buFont typeface="+mj-lt"/>
              <a:buAutoNum type="arabicPeriod"/>
            </a:pPr>
            <a:r>
              <a:rPr lang="en-US" sz="1500" dirty="0">
                <a:solidFill>
                  <a:srgbClr val="FF0000"/>
                </a:solidFill>
                <a:latin typeface="Arial" panose="020B0604020202020204" pitchFamily="34" charset="0"/>
                <a:cs typeface="Arial" panose="020B0604020202020204" pitchFamily="34" charset="0"/>
              </a:rPr>
              <a:t>Scatter simulation</a:t>
            </a:r>
          </a:p>
          <a:p>
            <a:pPr marL="429815" lvl="1">
              <a:buFont typeface="+mj-lt"/>
              <a:buAutoNum type="arabicPeriod"/>
            </a:pPr>
            <a:r>
              <a:rPr lang="en-US" sz="1500" b="1" dirty="0">
                <a:solidFill>
                  <a:srgbClr val="FF0000"/>
                </a:solidFill>
                <a:latin typeface="Arial" panose="020B0604020202020204" pitchFamily="34" charset="0"/>
                <a:cs typeface="Arial" panose="020B0604020202020204" pitchFamily="34" charset="0"/>
              </a:rPr>
              <a:t>Separately</a:t>
            </a:r>
            <a:r>
              <a:rPr lang="en-US" sz="1500" dirty="0">
                <a:solidFill>
                  <a:srgbClr val="FF0000"/>
                </a:solidFill>
                <a:latin typeface="Arial" panose="020B0604020202020204" pitchFamily="34" charset="0"/>
                <a:cs typeface="Arial" panose="020B0604020202020204" pitchFamily="34" charset="0"/>
              </a:rPr>
              <a:t> corrected in </a:t>
            </a:r>
            <a:r>
              <a:rPr lang="en-US" sz="1500" b="1" dirty="0">
                <a:solidFill>
                  <a:srgbClr val="FF0000"/>
                </a:solidFill>
                <a:latin typeface="Arial" panose="020B0604020202020204" pitchFamily="34" charset="0"/>
                <a:cs typeface="Arial" panose="020B0604020202020204" pitchFamily="34" charset="0"/>
              </a:rPr>
              <a:t>sinogram space</a:t>
            </a:r>
          </a:p>
          <a:p>
            <a:pPr marL="429815" lvl="1">
              <a:buFont typeface="+mj-lt"/>
              <a:buAutoNum type="arabicPeriod"/>
            </a:pPr>
            <a:endParaRPr lang="en-US" sz="750" b="1" dirty="0">
              <a:solidFill>
                <a:srgbClr val="052049"/>
              </a:solidFill>
              <a:latin typeface="Arial" panose="020B0604020202020204" pitchFamily="34" charset="0"/>
              <a:cs typeface="Arial" panose="020B0604020202020204" pitchFamily="34" charset="0"/>
            </a:endParaRPr>
          </a:p>
          <a:p>
            <a:pPr marL="0" indent="0">
              <a:buNone/>
            </a:pPr>
            <a:r>
              <a:rPr lang="en-US" b="1" dirty="0">
                <a:solidFill>
                  <a:srgbClr val="0000FF"/>
                </a:solidFill>
                <a:latin typeface="Arial" panose="020B0604020202020204" pitchFamily="34" charset="0"/>
                <a:cs typeface="Arial" panose="020B0604020202020204" pitchFamily="34" charset="0"/>
              </a:rPr>
              <a:t>Deep Joint Correction:</a:t>
            </a:r>
          </a:p>
          <a:p>
            <a:pPr marL="458788" lvl="1" indent="-230188">
              <a:buFont typeface="+mj-lt"/>
              <a:buAutoNum type="arabicPeriod"/>
            </a:pPr>
            <a:r>
              <a:rPr lang="en-US" sz="1500" dirty="0">
                <a:solidFill>
                  <a:srgbClr val="0000FF"/>
                </a:solidFill>
                <a:latin typeface="Arial" panose="020B0604020202020204" pitchFamily="34" charset="0"/>
                <a:cs typeface="Arial" panose="020B0604020202020204" pitchFamily="34" charset="0"/>
              </a:rPr>
              <a:t>Accelerated one-step </a:t>
            </a:r>
          </a:p>
          <a:p>
            <a:pPr marL="458788" lvl="1" indent="-230188">
              <a:buFont typeface="+mj-lt"/>
              <a:buAutoNum type="arabicPeriod"/>
            </a:pPr>
            <a:r>
              <a:rPr lang="en-US" sz="1500" dirty="0">
                <a:solidFill>
                  <a:srgbClr val="0000FF"/>
                </a:solidFill>
                <a:latin typeface="Arial" panose="020B0604020202020204" pitchFamily="34" charset="0"/>
                <a:cs typeface="Arial" panose="020B0604020202020204" pitchFamily="34" charset="0"/>
              </a:rPr>
              <a:t>Not using CT or MRI</a:t>
            </a:r>
          </a:p>
          <a:p>
            <a:pPr marL="429815" lvl="1">
              <a:buFont typeface="+mj-lt"/>
              <a:buAutoNum type="arabicPeriod"/>
            </a:pPr>
            <a:endParaRPr lang="en-US" sz="1500" b="1" dirty="0">
              <a:solidFill>
                <a:srgbClr val="052049"/>
              </a:solidFill>
              <a:latin typeface="Arial" panose="020B0604020202020204" pitchFamily="34" charset="0"/>
              <a:cs typeface="Arial" panose="020B0604020202020204" pitchFamily="34" charset="0"/>
            </a:endParaRPr>
          </a:p>
        </p:txBody>
      </p:sp>
      <p:sp>
        <p:nvSpPr>
          <p:cNvPr id="2" name="Text Box 6">
            <a:extLst>
              <a:ext uri="{FF2B5EF4-FFF2-40B4-BE49-F238E27FC236}">
                <a16:creationId xmlns:a16="http://schemas.microsoft.com/office/drawing/2014/main" id="{E989F603-05D2-DA35-DD2F-EA2B60283410}"/>
              </a:ext>
            </a:extLst>
          </p:cNvPr>
          <p:cNvSpPr txBox="1">
            <a:spLocks noChangeArrowheads="1"/>
          </p:cNvSpPr>
          <p:nvPr/>
        </p:nvSpPr>
        <p:spPr bwMode="auto">
          <a:xfrm>
            <a:off x="576262" y="4834955"/>
            <a:ext cx="3077766"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a:solidFill>
                  <a:schemeClr val="tx1"/>
                </a:solidFill>
                <a:latin typeface="+mj-lt"/>
              </a:rPr>
              <a:t>Yang J, et al. </a:t>
            </a:r>
            <a:r>
              <a:rPr lang="en-GB" sz="825" b="0" i="1" dirty="0">
                <a:solidFill>
                  <a:schemeClr val="tx1"/>
                </a:solidFill>
                <a:latin typeface="+mj-lt"/>
              </a:rPr>
              <a:t>Phys Med Biol. </a:t>
            </a:r>
            <a:r>
              <a:rPr lang="en-GB" sz="825" b="0" dirty="0">
                <a:solidFill>
                  <a:schemeClr val="tx1"/>
                </a:solidFill>
                <a:latin typeface="+mj-lt"/>
              </a:rPr>
              <a:t>2019;64:0750019</a:t>
            </a:r>
          </a:p>
        </p:txBody>
      </p:sp>
    </p:spTree>
    <p:extLst>
      <p:ext uri="{BB962C8B-B14F-4D97-AF65-F5344CB8AC3E}">
        <p14:creationId xmlns:p14="http://schemas.microsoft.com/office/powerpoint/2010/main" val="280662353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Content Placeholder 2"/>
          <p:cNvSpPr>
            <a:spLocks noGrp="1"/>
          </p:cNvSpPr>
          <p:nvPr>
            <p:ph idx="1"/>
          </p:nvPr>
        </p:nvSpPr>
        <p:spPr>
          <a:xfrm>
            <a:off x="1400175" y="311369"/>
            <a:ext cx="6343650" cy="4712576"/>
          </a:xfrm>
        </p:spPr>
        <p:txBody>
          <a:bodyPr/>
          <a:lstStyle/>
          <a:p>
            <a:pPr marL="0" indent="0" algn="ctr" eaLnBrk="1" hangingPunct="1">
              <a:buNone/>
            </a:pPr>
            <a:r>
              <a:rPr lang="en-US" dirty="0">
                <a:solidFill>
                  <a:srgbClr val="FF0000"/>
                </a:solidFill>
                <a:latin typeface="Arial" charset="0"/>
                <a:ea typeface="ＭＳ Ｐゴシック" charset="0"/>
                <a:cs typeface="ＭＳ Ｐゴシック" charset="0"/>
              </a:rPr>
              <a:t>SPECT/CT </a:t>
            </a:r>
            <a:r>
              <a:rPr lang="en-US" dirty="0">
                <a:latin typeface="Arial" charset="0"/>
                <a:ea typeface="ＭＳ Ｐゴシック" charset="0"/>
                <a:cs typeface="ＭＳ Ｐゴシック" charset="0"/>
              </a:rPr>
              <a:t>(or SPECT-CT)</a:t>
            </a:r>
          </a:p>
          <a:p>
            <a:pPr marL="0" indent="0" algn="ctr" eaLnBrk="1" hangingPunct="1">
              <a:buNone/>
            </a:pPr>
            <a:r>
              <a:rPr lang="en-US" dirty="0">
                <a:latin typeface="Arial" charset="0"/>
                <a:ea typeface="ＭＳ Ｐゴシック" charset="0"/>
                <a:cs typeface="ＭＳ Ｐゴシック" charset="0"/>
              </a:rPr>
              <a:t>CT/SPECT (or CT-SPECT)</a:t>
            </a:r>
          </a:p>
          <a:p>
            <a:pPr marL="0" indent="0" algn="ctr" eaLnBrk="1" hangingPunct="1">
              <a:buNone/>
            </a:pPr>
            <a:r>
              <a:rPr lang="en-US" dirty="0">
                <a:solidFill>
                  <a:srgbClr val="FF0000"/>
                </a:solidFill>
                <a:latin typeface="Arial" charset="0"/>
                <a:ea typeface="ＭＳ Ｐゴシック" charset="0"/>
                <a:cs typeface="ＭＳ Ｐゴシック" charset="0"/>
              </a:rPr>
              <a:t>PET/CT </a:t>
            </a:r>
            <a:r>
              <a:rPr lang="en-US" dirty="0">
                <a:latin typeface="Arial" charset="0"/>
                <a:ea typeface="ＭＳ Ｐゴシック" charset="0"/>
                <a:cs typeface="ＭＳ Ｐゴシック" charset="0"/>
              </a:rPr>
              <a:t>(or PET-CT)</a:t>
            </a:r>
          </a:p>
          <a:p>
            <a:pPr marL="0" indent="0" algn="ctr" eaLnBrk="1" hangingPunct="1">
              <a:buNone/>
            </a:pPr>
            <a:r>
              <a:rPr lang="en-US" dirty="0">
                <a:latin typeface="Arial" charset="0"/>
                <a:ea typeface="ＭＳ Ｐゴシック" charset="0"/>
                <a:cs typeface="ＭＳ Ｐゴシック" charset="0"/>
              </a:rPr>
              <a:t>CT/PET (or CT-PET)</a:t>
            </a:r>
          </a:p>
          <a:p>
            <a:pPr marL="0" indent="0" algn="ctr" eaLnBrk="1" hangingPunct="1">
              <a:buNone/>
            </a:pPr>
            <a:r>
              <a:rPr lang="en-US" dirty="0">
                <a:latin typeface="Arial" charset="0"/>
                <a:ea typeface="ＭＳ Ｐゴシック" charset="0"/>
                <a:cs typeface="ＭＳ Ｐゴシック" charset="0"/>
              </a:rPr>
              <a:t>SPECT/MR(I)</a:t>
            </a:r>
          </a:p>
          <a:p>
            <a:pPr marL="0" indent="0" algn="ctr" eaLnBrk="1" hangingPunct="1">
              <a:buNone/>
            </a:pPr>
            <a:r>
              <a:rPr lang="en-US" dirty="0">
                <a:latin typeface="Arial" charset="0"/>
                <a:ea typeface="ＭＳ Ｐゴシック" charset="0"/>
                <a:cs typeface="ＭＳ Ｐゴシック" charset="0"/>
              </a:rPr>
              <a:t>MR(I)/SPECT</a:t>
            </a:r>
          </a:p>
          <a:p>
            <a:pPr marL="0" indent="0" algn="ctr" eaLnBrk="1" hangingPunct="1">
              <a:buNone/>
            </a:pPr>
            <a:r>
              <a:rPr lang="en-US" dirty="0">
                <a:solidFill>
                  <a:srgbClr val="FF0000"/>
                </a:solidFill>
                <a:latin typeface="Arial" charset="0"/>
                <a:ea typeface="ＭＳ Ｐゴシック" charset="0"/>
                <a:cs typeface="ＭＳ Ｐゴシック" charset="0"/>
              </a:rPr>
              <a:t>PET/MR(I)</a:t>
            </a:r>
          </a:p>
          <a:p>
            <a:pPr marL="0" indent="0" algn="ctr" eaLnBrk="1" hangingPunct="1">
              <a:buNone/>
            </a:pPr>
            <a:r>
              <a:rPr lang="en-US" dirty="0">
                <a:solidFill>
                  <a:srgbClr val="FF0000"/>
                </a:solidFill>
                <a:latin typeface="Arial" charset="0"/>
                <a:ea typeface="ＭＳ Ｐゴシック" charset="0"/>
                <a:cs typeface="ＭＳ Ｐゴシック" charset="0"/>
              </a:rPr>
              <a:t>MR(I)/PET</a:t>
            </a:r>
          </a:p>
          <a:p>
            <a:pPr marL="0" indent="0" algn="ctr" eaLnBrk="1" hangingPunct="1">
              <a:buNone/>
            </a:pPr>
            <a:r>
              <a:rPr lang="en-US" dirty="0">
                <a:latin typeface="Arial" charset="0"/>
                <a:ea typeface="ＭＳ Ｐゴシック" charset="0"/>
                <a:cs typeface="ＭＳ Ｐゴシック" charset="0"/>
              </a:rPr>
              <a:t>Hybrid Imaging </a:t>
            </a:r>
          </a:p>
          <a:p>
            <a:pPr marL="0" indent="0" algn="ctr" eaLnBrk="1" hangingPunct="1">
              <a:buNone/>
            </a:pPr>
            <a:r>
              <a:rPr lang="en-US" dirty="0">
                <a:latin typeface="Arial" charset="0"/>
                <a:ea typeface="ＭＳ Ｐゴシック" charset="0"/>
                <a:cs typeface="ＭＳ Ｐゴシック" charset="0"/>
              </a:rPr>
              <a:t>Dual-modality</a:t>
            </a:r>
          </a:p>
          <a:p>
            <a:pPr marL="0" indent="0" algn="ctr" eaLnBrk="1" hangingPunct="1">
              <a:buNone/>
            </a:pPr>
            <a:r>
              <a:rPr lang="en-US" dirty="0">
                <a:latin typeface="Arial" charset="0"/>
                <a:ea typeface="ＭＳ Ｐゴシック" charset="0"/>
                <a:cs typeface="ＭＳ Ｐゴシック" charset="0"/>
              </a:rPr>
              <a:t>Combined dual-modality </a:t>
            </a:r>
          </a:p>
          <a:p>
            <a:pPr marL="0" indent="0" algn="ctr" eaLnBrk="1" hangingPunct="1">
              <a:buNone/>
            </a:pPr>
            <a:r>
              <a:rPr lang="en-US" dirty="0">
                <a:latin typeface="Arial" charset="0"/>
                <a:ea typeface="ＭＳ Ｐゴシック" charset="0"/>
                <a:cs typeface="ＭＳ Ｐゴシック" charset="0"/>
              </a:rPr>
              <a:t>…</a:t>
            </a:r>
          </a:p>
        </p:txBody>
      </p:sp>
    </p:spTree>
    <p:extLst>
      <p:ext uri="{BB962C8B-B14F-4D97-AF65-F5344CB8AC3E}">
        <p14:creationId xmlns:p14="http://schemas.microsoft.com/office/powerpoint/2010/main" val="748306650"/>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a:xfrm>
            <a:off x="412956" y="92870"/>
            <a:ext cx="7504113" cy="410497"/>
          </a:xfrm>
        </p:spPr>
        <p:txBody>
          <a:bodyPr/>
          <a:lstStyle/>
          <a:p>
            <a:pPr eaLnBrk="1" hangingPunct="1">
              <a:defRPr/>
            </a:pPr>
            <a:r>
              <a:rPr lang="en-US" sz="2400" dirty="0"/>
              <a:t>Positron Range in a Magnetic Field</a:t>
            </a:r>
            <a:endParaRPr lang="en-US" sz="2400" dirty="0">
              <a:latin typeface="Arial" charset="0"/>
              <a:ea typeface="ＭＳ Ｐゴシック" charset="0"/>
              <a:cs typeface="ＭＳ Ｐゴシック" charset="0"/>
            </a:endParaRPr>
          </a:p>
        </p:txBody>
      </p:sp>
      <p:pic>
        <p:nvPicPr>
          <p:cNvPr id="9523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50" y="653653"/>
            <a:ext cx="2171700" cy="1624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8678" name="Text Box 6"/>
          <p:cNvSpPr txBox="1">
            <a:spLocks noChangeArrowheads="1"/>
          </p:cNvSpPr>
          <p:nvPr/>
        </p:nvSpPr>
        <p:spPr bwMode="auto">
          <a:xfrm>
            <a:off x="1428750" y="2286001"/>
            <a:ext cx="2363391"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a:solidFill>
                  <a:srgbClr val="000000"/>
                </a:solidFill>
                <a:latin typeface="+mj-lt"/>
              </a:rPr>
              <a:t>Cherry SR. </a:t>
            </a:r>
            <a:r>
              <a:rPr lang="en-GB" sz="825" b="0" i="1" dirty="0">
                <a:solidFill>
                  <a:srgbClr val="000000"/>
                </a:solidFill>
                <a:latin typeface="+mj-lt"/>
              </a:rPr>
              <a:t>J </a:t>
            </a:r>
            <a:r>
              <a:rPr lang="en-GB" sz="825" b="0" i="1" dirty="0" err="1">
                <a:solidFill>
                  <a:srgbClr val="000000"/>
                </a:solidFill>
                <a:latin typeface="+mj-lt"/>
              </a:rPr>
              <a:t>Nucl</a:t>
            </a:r>
            <a:r>
              <a:rPr lang="en-GB" sz="825" b="0" i="1" dirty="0">
                <a:solidFill>
                  <a:srgbClr val="000000"/>
                </a:solidFill>
                <a:latin typeface="+mj-lt"/>
              </a:rPr>
              <a:t> Med</a:t>
            </a:r>
            <a:r>
              <a:rPr lang="en-GB" sz="825" b="0" dirty="0">
                <a:solidFill>
                  <a:srgbClr val="000000"/>
                </a:solidFill>
                <a:latin typeface="+mj-lt"/>
              </a:rPr>
              <a:t>. 2006;47:1735-1745</a:t>
            </a:r>
          </a:p>
        </p:txBody>
      </p:sp>
      <p:sp>
        <p:nvSpPr>
          <p:cNvPr id="380163" name="Rectangle 259"/>
          <p:cNvSpPr>
            <a:spLocks noChangeArrowheads="1"/>
          </p:cNvSpPr>
          <p:nvPr/>
        </p:nvSpPr>
        <p:spPr bwMode="auto">
          <a:xfrm>
            <a:off x="1143000" y="1479976"/>
            <a:ext cx="320761" cy="319031"/>
          </a:xfrm>
          <a:prstGeom prst="rect">
            <a:avLst/>
          </a:prstGeom>
          <a:noFill/>
          <a:ln w="9525">
            <a:noFill/>
            <a:miter lim="800000"/>
            <a:headEnd/>
            <a:tailEnd/>
          </a:ln>
          <a:effectLst/>
        </p:spPr>
        <p:txBody>
          <a:bodyPr wrap="none" tIns="34529" rIns="69056" bIns="34529" anchor="ctr">
            <a:spAutoFit/>
          </a:bodyPr>
          <a:lstStyle/>
          <a:p>
            <a:pPr>
              <a:buFont typeface="Wingdings" pitchFamily="-112" charset="2"/>
              <a:buChar char="u"/>
              <a:defRPr/>
            </a:pPr>
            <a:endParaRPr lang="en-US" sz="1800">
              <a:effectLst>
                <a:outerShdw blurRad="38100" dist="38100" dir="2700000" algn="tl">
                  <a:srgbClr val="000000">
                    <a:alpha val="43137"/>
                  </a:srgbClr>
                </a:outerShdw>
              </a:effectLst>
              <a:latin typeface="Arial" pitchFamily="-112" charset="0"/>
              <a:ea typeface="+mn-ea"/>
              <a:cs typeface="+mn-cs"/>
            </a:endParaRPr>
          </a:p>
        </p:txBody>
      </p:sp>
      <p:sp>
        <p:nvSpPr>
          <p:cNvPr id="380164" name="Rectangle 260"/>
          <p:cNvSpPr>
            <a:spLocks noChangeArrowheads="1"/>
          </p:cNvSpPr>
          <p:nvPr/>
        </p:nvSpPr>
        <p:spPr bwMode="auto">
          <a:xfrm>
            <a:off x="1428750" y="4629150"/>
            <a:ext cx="6286500"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3716" tIns="13716" rIns="13716" bIns="13716"/>
          <a:lstStyle/>
          <a:p>
            <a:pPr marL="169069">
              <a:buSzPct val="80000"/>
              <a:buNone/>
            </a:pPr>
            <a:r>
              <a:rPr lang="en-US" sz="1200">
                <a:solidFill>
                  <a:srgbClr val="000000"/>
                </a:solidFill>
              </a:rPr>
              <a:t>Then, what happens if these positron emissions occur in a strong magnetic field? </a:t>
            </a:r>
          </a:p>
        </p:txBody>
      </p:sp>
      <p:pic>
        <p:nvPicPr>
          <p:cNvPr id="95261"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343150"/>
            <a:ext cx="2914650" cy="1909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95262" name="Object 114"/>
          <p:cNvGraphicFramePr>
            <a:graphicFrameLocks noChangeAspect="1"/>
          </p:cNvGraphicFramePr>
          <p:nvPr/>
        </p:nvGraphicFramePr>
        <p:xfrm>
          <a:off x="4298157" y="514351"/>
          <a:ext cx="3359944" cy="1707356"/>
        </p:xfrm>
        <a:graphic>
          <a:graphicData uri="http://schemas.openxmlformats.org/presentationml/2006/ole">
            <mc:AlternateContent xmlns:mc="http://schemas.openxmlformats.org/markup-compatibility/2006">
              <mc:Choice xmlns:v="urn:schemas-microsoft-com:vml" Requires="v">
                <p:oleObj name="Equation" r:id="rId5" imgW="3073400" imgH="1562100" progId="Equation.3">
                  <p:embed/>
                </p:oleObj>
              </mc:Choice>
              <mc:Fallback>
                <p:oleObj name="Equation" r:id="rId5" imgW="3073400" imgH="1562100" progId="Equation.3">
                  <p:embed/>
                  <p:pic>
                    <p:nvPicPr>
                      <p:cNvPr id="95262" name="Object 1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98157" y="514351"/>
                        <a:ext cx="3359944" cy="17073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4" name="Text Box 6"/>
          <p:cNvSpPr txBox="1">
            <a:spLocks noChangeArrowheads="1"/>
          </p:cNvSpPr>
          <p:nvPr/>
        </p:nvSpPr>
        <p:spPr bwMode="auto">
          <a:xfrm>
            <a:off x="4572000" y="4229101"/>
            <a:ext cx="2857500"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algn="r" eaLnBrk="1">
              <a:lnSpc>
                <a:spcPct val="97000"/>
              </a:lnSpc>
              <a:spcBef>
                <a:spcPct val="0"/>
              </a:spcBef>
              <a:buClr>
                <a:srgbClr val="000000"/>
              </a:buClr>
              <a:buSzPct val="45000"/>
              <a:buFont typeface="StarSymbol" charset="0"/>
              <a:buNone/>
              <a:defRPr/>
            </a:pPr>
            <a:r>
              <a:rPr lang="en-GB" sz="825" b="0" dirty="0">
                <a:solidFill>
                  <a:srgbClr val="000000"/>
                </a:solidFill>
                <a:latin typeface="+mj-lt"/>
              </a:rPr>
              <a:t>Levin CS, Hoffman EJ. </a:t>
            </a:r>
            <a:r>
              <a:rPr lang="en-GB" sz="825" b="0" i="1" dirty="0" err="1">
                <a:solidFill>
                  <a:srgbClr val="000000"/>
                </a:solidFill>
                <a:latin typeface="+mj-lt"/>
              </a:rPr>
              <a:t>Phys</a:t>
            </a:r>
            <a:r>
              <a:rPr lang="en-GB" sz="825" b="0" i="1" dirty="0">
                <a:solidFill>
                  <a:srgbClr val="000000"/>
                </a:solidFill>
                <a:latin typeface="+mj-lt"/>
              </a:rPr>
              <a:t> Med Biol.</a:t>
            </a:r>
            <a:r>
              <a:rPr lang="en-GB" sz="825" b="0" dirty="0">
                <a:solidFill>
                  <a:srgbClr val="000000"/>
                </a:solidFill>
                <a:latin typeface="+mj-lt"/>
              </a:rPr>
              <a:t> 1999;44:781-799</a:t>
            </a:r>
          </a:p>
        </p:txBody>
      </p:sp>
      <p:graphicFrame>
        <p:nvGraphicFramePr>
          <p:cNvPr id="5" name="Group 257">
            <a:extLst>
              <a:ext uri="{FF2B5EF4-FFF2-40B4-BE49-F238E27FC236}">
                <a16:creationId xmlns:a16="http://schemas.microsoft.com/office/drawing/2014/main" id="{E8FCF82E-88A4-BC1C-1E0A-54B7BE093B7F}"/>
              </a:ext>
            </a:extLst>
          </p:cNvPr>
          <p:cNvGraphicFramePr>
            <a:graphicFrameLocks/>
          </p:cNvGraphicFramePr>
          <p:nvPr>
            <p:extLst>
              <p:ext uri="{D42A27DB-BD31-4B8C-83A1-F6EECF244321}">
                <p14:modId xmlns:p14="http://schemas.microsoft.com/office/powerpoint/2010/main" val="2909502336"/>
              </p:ext>
            </p:extLst>
          </p:nvPr>
        </p:nvGraphicFramePr>
        <p:xfrm>
          <a:off x="838201" y="2466975"/>
          <a:ext cx="3200400" cy="2162176"/>
        </p:xfrm>
        <a:graphic>
          <a:graphicData uri="http://schemas.openxmlformats.org/drawingml/2006/table">
            <a:tbl>
              <a:tblPr/>
              <a:tblGrid>
                <a:gridCol w="10668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tblGrid>
              <a:tr h="280312">
                <a:tc>
                  <a:txBody>
                    <a:bodyPr/>
                    <a:lstStyle/>
                    <a:p>
                      <a:pPr marL="117475" marR="0" lvl="0" indent="-65088"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Radionuclide</a:t>
                      </a:r>
                    </a:p>
                  </a:txBody>
                  <a:tcPr marL="0" marR="0" marT="0" marB="0" anchor="ctr"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a:ln>
                            <a:noFill/>
                          </a:ln>
                          <a:solidFill>
                            <a:srgbClr val="000000"/>
                          </a:solidFill>
                          <a:effectLst/>
                          <a:latin typeface="Arial" pitchFamily="-112" charset="0"/>
                        </a:rPr>
                        <a:t>Half-life</a:t>
                      </a:r>
                    </a:p>
                  </a:txBody>
                  <a:tcPr marL="0" marR="0" marT="0" marB="0" anchor="ct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25425" marR="0" lvl="0" indent="-173038"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Max. </a:t>
                      </a:r>
                      <a:r>
                        <a:rPr kumimoji="0" lang="en-US" sz="1050" b="1" i="0" u="none" strike="noStrike" cap="none" normalizeH="0" baseline="0" dirty="0">
                          <a:ln>
                            <a:noFill/>
                          </a:ln>
                          <a:solidFill>
                            <a:srgbClr val="000000"/>
                          </a:solidFill>
                          <a:effectLst/>
                          <a:latin typeface="Arial" pitchFamily="-112" charset="0"/>
                          <a:sym typeface="Symbol" pitchFamily="-112" charset="2"/>
                        </a:rPr>
                        <a:t></a:t>
                      </a:r>
                      <a:r>
                        <a:rPr kumimoji="0" lang="en-US" sz="1050" b="1" i="0" u="none" strike="noStrike" cap="none" normalizeH="0" baseline="30000" dirty="0">
                          <a:ln>
                            <a:noFill/>
                          </a:ln>
                          <a:solidFill>
                            <a:srgbClr val="000000"/>
                          </a:solidFill>
                          <a:effectLst/>
                          <a:latin typeface="Arial" pitchFamily="-112" charset="0"/>
                        </a:rPr>
                        <a:t>+</a:t>
                      </a:r>
                      <a:r>
                        <a:rPr kumimoji="0" lang="en-US" sz="1050" b="1" i="0" u="none" strike="noStrike" cap="none" normalizeH="0" baseline="0" dirty="0">
                          <a:ln>
                            <a:noFill/>
                          </a:ln>
                          <a:solidFill>
                            <a:srgbClr val="000000"/>
                          </a:solidFill>
                          <a:effectLst/>
                          <a:latin typeface="Arial" pitchFamily="-112" charset="0"/>
                        </a:rPr>
                        <a:t> energy</a:t>
                      </a:r>
                    </a:p>
                  </a:txBody>
                  <a:tcPr marL="0" marR="0" marT="0" marB="0" anchor="ct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35233">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30000">
                          <a:ln>
                            <a:noFill/>
                          </a:ln>
                          <a:solidFill>
                            <a:srgbClr val="000000"/>
                          </a:solidFill>
                          <a:effectLst/>
                          <a:latin typeface="Arial" pitchFamily="-112" charset="0"/>
                        </a:rPr>
                        <a:t>11</a:t>
                      </a:r>
                      <a:r>
                        <a:rPr kumimoji="0" lang="en-US" sz="1050" b="1" i="0" u="none" strike="noStrike" cap="none" normalizeH="0" baseline="0">
                          <a:ln>
                            <a:noFill/>
                          </a:ln>
                          <a:solidFill>
                            <a:srgbClr val="000000"/>
                          </a:solidFill>
                          <a:effectLst/>
                          <a:latin typeface="Arial" pitchFamily="-112" charset="0"/>
                        </a:rPr>
                        <a:t>C</a:t>
                      </a:r>
                    </a:p>
                  </a:txBody>
                  <a:tcPr marL="0" marR="0" marT="0" marB="0" anchor="ctr"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20.4 min</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a:ln>
                            <a:noFill/>
                          </a:ln>
                          <a:solidFill>
                            <a:srgbClr val="000000"/>
                          </a:solidFill>
                          <a:effectLst/>
                          <a:latin typeface="Arial" pitchFamily="-112" charset="0"/>
                        </a:rPr>
                        <a:t>0.96 MeV</a:t>
                      </a:r>
                    </a:p>
                  </a:txBody>
                  <a:tcPr marL="0" marR="0" marT="0" marB="0" anchor="ct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235233">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30000">
                          <a:ln>
                            <a:noFill/>
                          </a:ln>
                          <a:solidFill>
                            <a:srgbClr val="000000"/>
                          </a:solidFill>
                          <a:effectLst/>
                          <a:latin typeface="Arial" pitchFamily="-112" charset="0"/>
                        </a:rPr>
                        <a:t>13</a:t>
                      </a:r>
                      <a:r>
                        <a:rPr kumimoji="0" lang="en-US" sz="1050" b="1" i="0" u="none" strike="noStrike" cap="none" normalizeH="0" baseline="0">
                          <a:ln>
                            <a:noFill/>
                          </a:ln>
                          <a:solidFill>
                            <a:srgbClr val="000000"/>
                          </a:solidFill>
                          <a:effectLst/>
                          <a:latin typeface="Arial" pitchFamily="-112" charset="0"/>
                        </a:rPr>
                        <a:t>N</a:t>
                      </a:r>
                    </a:p>
                  </a:txBody>
                  <a:tcPr marL="0" marR="0" marT="0" marB="0" anchor="ctr" horzOverflow="overflow">
                    <a:lnL cap="flat">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9.97 min</a:t>
                      </a:r>
                    </a:p>
                  </a:txBody>
                  <a:tcPr marL="0" marR="0" marT="0" marB="0" anchor="ctr" horzOverflow="overflow">
                    <a:lnL>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a:ln>
                            <a:noFill/>
                          </a:ln>
                          <a:solidFill>
                            <a:srgbClr val="000000"/>
                          </a:solidFill>
                          <a:effectLst/>
                          <a:latin typeface="Arial" pitchFamily="-112" charset="0"/>
                        </a:rPr>
                        <a:t>1.19 MeV</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235233">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30000" dirty="0">
                          <a:ln>
                            <a:noFill/>
                          </a:ln>
                          <a:solidFill>
                            <a:srgbClr val="000000"/>
                          </a:solidFill>
                          <a:effectLst/>
                          <a:latin typeface="Arial" pitchFamily="-112" charset="0"/>
                        </a:rPr>
                        <a:t>15</a:t>
                      </a:r>
                      <a:r>
                        <a:rPr kumimoji="0" lang="en-US" sz="1050" b="1" i="0" u="none" strike="noStrike" cap="none" normalizeH="0" baseline="0" dirty="0">
                          <a:ln>
                            <a:noFill/>
                          </a:ln>
                          <a:solidFill>
                            <a:srgbClr val="000000"/>
                          </a:solidFill>
                          <a:effectLst/>
                          <a:latin typeface="Arial" pitchFamily="-112" charset="0"/>
                        </a:rPr>
                        <a:t>O</a:t>
                      </a:r>
                    </a:p>
                  </a:txBody>
                  <a:tcPr marL="0" marR="0" marT="0" marB="0" anchor="ctr" horzOverflow="overflow">
                    <a:lnL cap="flat">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a:ln>
                            <a:noFill/>
                          </a:ln>
                          <a:solidFill>
                            <a:srgbClr val="000000"/>
                          </a:solidFill>
                          <a:effectLst/>
                          <a:latin typeface="Arial" pitchFamily="-112" charset="0"/>
                        </a:rPr>
                        <a:t>123 sec</a:t>
                      </a:r>
                    </a:p>
                  </a:txBody>
                  <a:tcPr marL="0" marR="0" marT="0" marB="0" anchor="ctr" horzOverflow="overflow">
                    <a:lnL>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1.73 MeV</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235233">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30000" dirty="0">
                          <a:ln>
                            <a:noFill/>
                          </a:ln>
                          <a:solidFill>
                            <a:srgbClr val="000000"/>
                          </a:solidFill>
                          <a:effectLst/>
                          <a:latin typeface="Arial" pitchFamily="-112" charset="0"/>
                        </a:rPr>
                        <a:t>18</a:t>
                      </a:r>
                      <a:r>
                        <a:rPr kumimoji="0" lang="en-US" sz="1050" b="1" i="0" u="none" strike="noStrike" cap="none" normalizeH="0" baseline="0" dirty="0">
                          <a:ln>
                            <a:noFill/>
                          </a:ln>
                          <a:solidFill>
                            <a:srgbClr val="000000"/>
                          </a:solidFill>
                          <a:effectLst/>
                          <a:latin typeface="Arial" pitchFamily="-112" charset="0"/>
                        </a:rPr>
                        <a:t>F</a:t>
                      </a:r>
                    </a:p>
                  </a:txBody>
                  <a:tcPr marL="0" marR="0" marT="0" marB="0" anchor="ctr" horzOverflow="overflow">
                    <a:lnL cap="flat">
                      <a:noFill/>
                    </a:lnL>
                    <a:lnR>
                      <a:noFill/>
                    </a:lnR>
                    <a:lnT>
                      <a:noFill/>
                    </a:lnT>
                    <a:lnB>
                      <a:noFill/>
                    </a:lnB>
                    <a:lnTlToBr>
                      <a:noFill/>
                    </a:lnTlToBr>
                    <a:lnBlToTr>
                      <a:noFill/>
                    </a:lnBlToTr>
                    <a:noFill/>
                  </a:tcPr>
                </a:tc>
                <a:tc>
                  <a:txBody>
                    <a:bodyPr/>
                    <a:lstStyle/>
                    <a:p>
                      <a:pPr marL="225425" marR="0" lvl="0" indent="-173038"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109.8 min</a:t>
                      </a:r>
                    </a:p>
                  </a:txBody>
                  <a:tcPr marL="0" marR="0" marT="0" marB="0" anchor="ctr" horzOverflow="overflow">
                    <a:lnL>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0.634 MeV</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235233">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30000" dirty="0">
                          <a:ln>
                            <a:noFill/>
                          </a:ln>
                          <a:solidFill>
                            <a:srgbClr val="000000"/>
                          </a:solidFill>
                          <a:effectLst/>
                          <a:latin typeface="Arial" pitchFamily="-112" charset="0"/>
                        </a:rPr>
                        <a:t>68</a:t>
                      </a:r>
                      <a:r>
                        <a:rPr kumimoji="0" lang="en-US" sz="1050" b="1" i="0" u="none" strike="noStrike" cap="none" normalizeH="0" baseline="0" dirty="0">
                          <a:ln>
                            <a:noFill/>
                          </a:ln>
                          <a:solidFill>
                            <a:srgbClr val="000000"/>
                          </a:solidFill>
                          <a:effectLst/>
                          <a:latin typeface="Arial" pitchFamily="-112" charset="0"/>
                        </a:rPr>
                        <a:t>Ga</a:t>
                      </a:r>
                    </a:p>
                  </a:txBody>
                  <a:tcPr marL="0" marR="0" marT="0" marB="0" anchor="ctr" horzOverflow="overflow">
                    <a:lnL cap="flat">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67.8 min</a:t>
                      </a:r>
                    </a:p>
                  </a:txBody>
                  <a:tcPr marL="0" marR="0" marT="0" marB="0" anchor="ctr" horzOverflow="overflow">
                    <a:lnL>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1.90, 0.821 MeV</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922955041"/>
                  </a:ext>
                </a:extLst>
              </a:tr>
              <a:tr h="235233">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30000" dirty="0">
                          <a:ln>
                            <a:noFill/>
                          </a:ln>
                          <a:solidFill>
                            <a:srgbClr val="000000"/>
                          </a:solidFill>
                          <a:effectLst/>
                          <a:latin typeface="Arial" pitchFamily="-112" charset="0"/>
                        </a:rPr>
                        <a:t>82</a:t>
                      </a:r>
                      <a:r>
                        <a:rPr kumimoji="0" lang="en-US" sz="1050" b="1" i="0" u="none" strike="noStrike" cap="none" normalizeH="0" baseline="0" dirty="0">
                          <a:ln>
                            <a:noFill/>
                          </a:ln>
                          <a:solidFill>
                            <a:srgbClr val="000000"/>
                          </a:solidFill>
                          <a:effectLst/>
                          <a:latin typeface="Arial" pitchFamily="-112" charset="0"/>
                        </a:rPr>
                        <a:t>Rb</a:t>
                      </a:r>
                    </a:p>
                  </a:txBody>
                  <a:tcPr marL="0" marR="0" marT="0" marB="0" anchor="ctr" horzOverflow="overflow">
                    <a:lnL cap="flat">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a:ln>
                            <a:noFill/>
                          </a:ln>
                          <a:solidFill>
                            <a:srgbClr val="000000"/>
                          </a:solidFill>
                          <a:effectLst/>
                          <a:latin typeface="Arial" pitchFamily="-112" charset="0"/>
                        </a:rPr>
                        <a:t>76 sec</a:t>
                      </a:r>
                    </a:p>
                  </a:txBody>
                  <a:tcPr marL="0" marR="0" marT="0" marB="0" anchor="ctr" horzOverflow="overflow">
                    <a:lnL>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2.60, 3.38 MeV</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235233">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30000" dirty="0">
                          <a:ln>
                            <a:noFill/>
                          </a:ln>
                          <a:solidFill>
                            <a:srgbClr val="000000"/>
                          </a:solidFill>
                          <a:effectLst/>
                          <a:latin typeface="Arial" pitchFamily="-112" charset="0"/>
                        </a:rPr>
                        <a:t>89</a:t>
                      </a:r>
                      <a:r>
                        <a:rPr kumimoji="0" lang="en-US" sz="1050" b="1" i="0" u="none" strike="noStrike" cap="none" normalizeH="0" baseline="0" dirty="0">
                          <a:ln>
                            <a:noFill/>
                          </a:ln>
                          <a:solidFill>
                            <a:srgbClr val="000000"/>
                          </a:solidFill>
                          <a:effectLst/>
                          <a:latin typeface="Arial" pitchFamily="-112" charset="0"/>
                        </a:rPr>
                        <a:t>Zr</a:t>
                      </a:r>
                    </a:p>
                  </a:txBody>
                  <a:tcPr marL="0" marR="0" marT="0" marB="0" anchor="ctr" horzOverflow="overflow">
                    <a:lnL cap="flat">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78.4 </a:t>
                      </a:r>
                      <a:r>
                        <a:rPr kumimoji="0" lang="en-US" sz="1050" b="1" i="0" u="none" strike="noStrike" cap="none" normalizeH="0" baseline="0" dirty="0" err="1">
                          <a:ln>
                            <a:noFill/>
                          </a:ln>
                          <a:solidFill>
                            <a:srgbClr val="000000"/>
                          </a:solidFill>
                          <a:effectLst/>
                          <a:latin typeface="Arial" pitchFamily="-112" charset="0"/>
                        </a:rPr>
                        <a:t>hr</a:t>
                      </a:r>
                      <a:endParaRPr kumimoji="0" lang="en-US" sz="1050" b="1" i="0" u="none" strike="noStrike" cap="none" normalizeH="0" baseline="0" dirty="0">
                        <a:ln>
                          <a:noFill/>
                        </a:ln>
                        <a:solidFill>
                          <a:srgbClr val="000000"/>
                        </a:solidFill>
                        <a:effectLst/>
                        <a:latin typeface="Arial" pitchFamily="-112"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0.902 MeV</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2904680021"/>
                  </a:ext>
                </a:extLst>
              </a:tr>
              <a:tr h="235233">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30000">
                          <a:ln>
                            <a:noFill/>
                          </a:ln>
                          <a:solidFill>
                            <a:srgbClr val="000000"/>
                          </a:solidFill>
                          <a:effectLst/>
                          <a:latin typeface="Arial" pitchFamily="-112" charset="0"/>
                        </a:rPr>
                        <a:t>124</a:t>
                      </a:r>
                      <a:r>
                        <a:rPr kumimoji="0" lang="en-US" sz="1050" b="1" i="0" u="none" strike="noStrike" cap="none" normalizeH="0" baseline="0">
                          <a:ln>
                            <a:noFill/>
                          </a:ln>
                          <a:solidFill>
                            <a:srgbClr val="000000"/>
                          </a:solidFill>
                          <a:effectLst/>
                          <a:latin typeface="Arial" pitchFamily="-112" charset="0"/>
                        </a:rPr>
                        <a:t>I</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4.18 days</a:t>
                      </a:r>
                    </a:p>
                  </a:txBody>
                  <a:tcPr marL="0" marR="0" marT="0" marB="0" anchor="ctr" horzOverflow="overflow">
                    <a:lnL>
                      <a:noFill/>
                    </a:lnL>
                    <a:lnR>
                      <a:noFill/>
                    </a:lnR>
                    <a:lnT>
                      <a:noFill/>
                    </a:lnT>
                    <a:lnB cap="flat">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050" b="1" i="0" u="none" strike="noStrike" cap="none" normalizeH="0" baseline="0" dirty="0">
                          <a:ln>
                            <a:noFill/>
                          </a:ln>
                          <a:solidFill>
                            <a:srgbClr val="000000"/>
                          </a:solidFill>
                          <a:effectLst/>
                          <a:latin typeface="Arial" pitchFamily="-112" charset="0"/>
                        </a:rPr>
                        <a:t>1.54, 2.14 MeV</a:t>
                      </a:r>
                    </a:p>
                  </a:txBody>
                  <a:tcPr marL="0" marR="0" marT="0" marB="0" anchor="ctr"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6"/>
                  </a:ext>
                </a:extLst>
              </a:tr>
            </a:tbl>
          </a:graphicData>
        </a:graphic>
      </p:graphicFrame>
    </p:spTree>
    <p:custDataLst>
      <p:tags r:id="rId1"/>
    </p:custDataLst>
    <p:extLst>
      <p:ext uri="{BB962C8B-B14F-4D97-AF65-F5344CB8AC3E}">
        <p14:creationId xmlns:p14="http://schemas.microsoft.com/office/powerpoint/2010/main" val="115544511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01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164" grpId="0"/>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a:xfrm>
            <a:off x="365421" y="91906"/>
            <a:ext cx="7504113" cy="410497"/>
          </a:xfrm>
        </p:spPr>
        <p:txBody>
          <a:bodyPr/>
          <a:lstStyle/>
          <a:p>
            <a:pPr eaLnBrk="1" hangingPunct="1">
              <a:defRPr/>
            </a:pPr>
            <a:r>
              <a:rPr lang="en-US" sz="2400" dirty="0"/>
              <a:t>Positron Range in a Magnetic Field</a:t>
            </a:r>
            <a:endParaRPr lang="en-US" sz="2400" dirty="0">
              <a:latin typeface="Arial" charset="0"/>
              <a:ea typeface="ＭＳ Ｐゴシック" charset="0"/>
              <a:cs typeface="ＭＳ Ｐゴシック" charset="0"/>
            </a:endParaRPr>
          </a:p>
        </p:txBody>
      </p:sp>
      <p:sp>
        <p:nvSpPr>
          <p:cNvPr id="380163" name="Rectangle 259"/>
          <p:cNvSpPr>
            <a:spLocks noChangeArrowheads="1"/>
          </p:cNvSpPr>
          <p:nvPr/>
        </p:nvSpPr>
        <p:spPr bwMode="auto">
          <a:xfrm>
            <a:off x="149469" y="1648659"/>
            <a:ext cx="333585" cy="277482"/>
          </a:xfrm>
          <a:prstGeom prst="rect">
            <a:avLst/>
          </a:prstGeom>
          <a:noFill/>
          <a:ln w="9525">
            <a:noFill/>
            <a:miter lim="800000"/>
            <a:headEnd/>
            <a:tailEnd/>
          </a:ln>
          <a:effectLst/>
        </p:spPr>
        <p:txBody>
          <a:bodyPr wrap="none" tIns="34529" rIns="69056" bIns="34529" anchor="ctr">
            <a:spAutoFit/>
          </a:bodyPr>
          <a:lstStyle/>
          <a:p>
            <a:pPr>
              <a:buFont typeface="Wingdings" pitchFamily="-112" charset="2"/>
              <a:buChar char="u"/>
              <a:defRPr/>
            </a:pPr>
            <a:endParaRPr lang="en-US" sz="1350">
              <a:effectLst>
                <a:outerShdw blurRad="38100" dist="38100" dir="2700000" algn="tl">
                  <a:srgbClr val="000000">
                    <a:alpha val="43137"/>
                  </a:srgbClr>
                </a:outerShdw>
              </a:effectLst>
              <a:latin typeface="Arial" pitchFamily="-112" charset="0"/>
            </a:endParaRPr>
          </a:p>
        </p:txBody>
      </p:sp>
      <p:sp>
        <p:nvSpPr>
          <p:cNvPr id="380164" name="Rectangle 260"/>
          <p:cNvSpPr>
            <a:spLocks noChangeArrowheads="1"/>
          </p:cNvSpPr>
          <p:nvPr/>
        </p:nvSpPr>
        <p:spPr bwMode="auto">
          <a:xfrm>
            <a:off x="0" y="4629150"/>
            <a:ext cx="8361485" cy="514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3716" tIns="13716" rIns="13716" bIns="13716"/>
          <a:lstStyle/>
          <a:p>
            <a:pPr marL="169069">
              <a:buSzPct val="80000"/>
              <a:buNone/>
            </a:pPr>
            <a:r>
              <a:rPr lang="en-US" sz="1050" b="0" dirty="0">
                <a:solidFill>
                  <a:srgbClr val="0C5968"/>
                </a:solidFill>
                <a:latin typeface="Garamond" panose="02020404030301010803" pitchFamily="18" charset="0"/>
              </a:rPr>
              <a:t>Left: The simulated positron trajectories of a </a:t>
            </a:r>
            <a:r>
              <a:rPr lang="en-US" sz="1050" b="0" baseline="30000" dirty="0">
                <a:solidFill>
                  <a:srgbClr val="0C5968"/>
                </a:solidFill>
                <a:latin typeface="Garamond" panose="02020404030301010803" pitchFamily="18" charset="0"/>
              </a:rPr>
              <a:t>68</a:t>
            </a:r>
            <a:r>
              <a:rPr lang="en-US" sz="1050" b="0" dirty="0">
                <a:solidFill>
                  <a:srgbClr val="0C5968"/>
                </a:solidFill>
                <a:latin typeface="Garamond" panose="02020404030301010803" pitchFamily="18" charset="0"/>
              </a:rPr>
              <a:t>Ga point source in water is shown with a uniform magnetic field at (a) 0 T, (b) 3 T, and (c) 7 T. The magnetic field was applied in the direction going into the paper plane</a:t>
            </a:r>
          </a:p>
          <a:p>
            <a:pPr marL="169069">
              <a:buSzPct val="80000"/>
              <a:buNone/>
            </a:pPr>
            <a:r>
              <a:rPr lang="en-US" sz="1050" b="0" dirty="0">
                <a:solidFill>
                  <a:srgbClr val="0C5968"/>
                </a:solidFill>
                <a:latin typeface="Garamond" panose="02020404030301010803" pitchFamily="18" charset="0"/>
              </a:rPr>
              <a:t>Right: The simulated positron PSF of </a:t>
            </a:r>
            <a:r>
              <a:rPr lang="en-US" sz="1050" b="0" baseline="30000" dirty="0">
                <a:solidFill>
                  <a:srgbClr val="0C5968"/>
                </a:solidFill>
                <a:latin typeface="Garamond" panose="02020404030301010803" pitchFamily="18" charset="0"/>
              </a:rPr>
              <a:t>68</a:t>
            </a:r>
            <a:r>
              <a:rPr lang="en-US" sz="1050" b="0" dirty="0">
                <a:solidFill>
                  <a:srgbClr val="0C5968"/>
                </a:solidFill>
                <a:latin typeface="Garamond" panose="02020404030301010803" pitchFamily="18" charset="0"/>
              </a:rPr>
              <a:t>Ga in water with a 3 T uniform magnetic field</a:t>
            </a:r>
          </a:p>
        </p:txBody>
      </p:sp>
      <p:sp>
        <p:nvSpPr>
          <p:cNvPr id="14" name="Text Box 6"/>
          <p:cNvSpPr txBox="1">
            <a:spLocks noChangeArrowheads="1"/>
          </p:cNvSpPr>
          <p:nvPr/>
        </p:nvSpPr>
        <p:spPr bwMode="auto">
          <a:xfrm>
            <a:off x="6268788" y="4429775"/>
            <a:ext cx="2857500"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algn="r" eaLnBrk="1">
              <a:lnSpc>
                <a:spcPct val="97000"/>
              </a:lnSpc>
              <a:spcBef>
                <a:spcPct val="0"/>
              </a:spcBef>
              <a:buClr>
                <a:srgbClr val="000000"/>
              </a:buClr>
              <a:buSzPct val="45000"/>
              <a:buFont typeface="StarSymbol" charset="0"/>
              <a:buNone/>
              <a:defRPr/>
            </a:pPr>
            <a:r>
              <a:rPr lang="en-GB" sz="825" b="0" dirty="0">
                <a:solidFill>
                  <a:srgbClr val="000000"/>
                </a:solidFill>
                <a:latin typeface="+mj-lt"/>
              </a:rPr>
              <a:t>Huang S-Y, et al. </a:t>
            </a:r>
            <a:r>
              <a:rPr lang="en-GB" sz="825" b="0" i="1" dirty="0">
                <a:solidFill>
                  <a:srgbClr val="000000"/>
                </a:solidFill>
                <a:latin typeface="+mj-lt"/>
              </a:rPr>
              <a:t>IEEE </a:t>
            </a:r>
            <a:r>
              <a:rPr lang="en-GB" sz="825" b="0" i="1" dirty="0" err="1">
                <a:solidFill>
                  <a:srgbClr val="000000"/>
                </a:solidFill>
                <a:latin typeface="+mj-lt"/>
              </a:rPr>
              <a:t>Nuc</a:t>
            </a:r>
            <a:r>
              <a:rPr lang="en-GB" sz="825" b="0" i="1" dirty="0">
                <a:solidFill>
                  <a:srgbClr val="000000"/>
                </a:solidFill>
                <a:latin typeface="+mj-lt"/>
              </a:rPr>
              <a:t> </a:t>
            </a:r>
            <a:r>
              <a:rPr lang="en-GB" sz="825" b="0" i="1" dirty="0" err="1">
                <a:solidFill>
                  <a:srgbClr val="000000"/>
                </a:solidFill>
                <a:latin typeface="+mj-lt"/>
              </a:rPr>
              <a:t>Sci</a:t>
            </a:r>
            <a:r>
              <a:rPr lang="en-GB" sz="825" b="0" i="1" dirty="0">
                <a:solidFill>
                  <a:srgbClr val="000000"/>
                </a:solidFill>
                <a:latin typeface="+mj-lt"/>
              </a:rPr>
              <a:t> </a:t>
            </a:r>
            <a:r>
              <a:rPr lang="en-GB" sz="825" b="0" i="1" dirty="0" err="1">
                <a:solidFill>
                  <a:srgbClr val="000000"/>
                </a:solidFill>
                <a:latin typeface="+mj-lt"/>
              </a:rPr>
              <a:t>Symp</a:t>
            </a:r>
            <a:r>
              <a:rPr lang="en-GB" sz="825" b="0" i="1" dirty="0">
                <a:solidFill>
                  <a:srgbClr val="000000"/>
                </a:solidFill>
                <a:latin typeface="+mj-lt"/>
              </a:rPr>
              <a:t> </a:t>
            </a:r>
            <a:r>
              <a:rPr lang="en-GB" sz="825" b="0" i="1" dirty="0" err="1">
                <a:solidFill>
                  <a:srgbClr val="000000"/>
                </a:solidFill>
                <a:latin typeface="+mj-lt"/>
              </a:rPr>
              <a:t>Conf</a:t>
            </a:r>
            <a:r>
              <a:rPr lang="en-GB" sz="825" b="0" i="1" dirty="0">
                <a:solidFill>
                  <a:srgbClr val="000000"/>
                </a:solidFill>
                <a:latin typeface="+mj-lt"/>
              </a:rPr>
              <a:t> Rec.</a:t>
            </a:r>
            <a:r>
              <a:rPr lang="en-GB" sz="825" b="0" dirty="0">
                <a:solidFill>
                  <a:srgbClr val="000000"/>
                </a:solidFill>
                <a:latin typeface="+mj-lt"/>
              </a:rPr>
              <a:t> 2014</a:t>
            </a:r>
          </a:p>
        </p:txBody>
      </p:sp>
      <p:pic>
        <p:nvPicPr>
          <p:cNvPr id="3" name="Picture 2"/>
          <p:cNvPicPr>
            <a:picLocks noChangeAspect="1"/>
          </p:cNvPicPr>
          <p:nvPr/>
        </p:nvPicPr>
        <p:blipFill>
          <a:blip r:embed="rId3"/>
          <a:stretch>
            <a:fillRect/>
          </a:stretch>
        </p:blipFill>
        <p:spPr>
          <a:xfrm>
            <a:off x="149469" y="2331517"/>
            <a:ext cx="6327620" cy="1952523"/>
          </a:xfrm>
          <a:prstGeom prst="rect">
            <a:avLst/>
          </a:prstGeom>
        </p:spPr>
      </p:pic>
      <p:pic>
        <p:nvPicPr>
          <p:cNvPr id="4" name="Picture 3"/>
          <p:cNvPicPr>
            <a:picLocks noChangeAspect="1"/>
          </p:cNvPicPr>
          <p:nvPr/>
        </p:nvPicPr>
        <p:blipFill>
          <a:blip r:embed="rId4"/>
          <a:stretch>
            <a:fillRect/>
          </a:stretch>
        </p:blipFill>
        <p:spPr>
          <a:xfrm>
            <a:off x="3749919" y="500333"/>
            <a:ext cx="3202758" cy="1552575"/>
          </a:xfrm>
          <a:prstGeom prst="rect">
            <a:avLst/>
          </a:prstGeom>
        </p:spPr>
      </p:pic>
      <p:graphicFrame>
        <p:nvGraphicFramePr>
          <p:cNvPr id="96263" name="Object 114"/>
          <p:cNvGraphicFramePr>
            <a:graphicFrameLocks noChangeAspect="1"/>
          </p:cNvGraphicFramePr>
          <p:nvPr/>
        </p:nvGraphicFramePr>
        <p:xfrm>
          <a:off x="171241" y="1243283"/>
          <a:ext cx="4737226" cy="685800"/>
        </p:xfrm>
        <a:graphic>
          <a:graphicData uri="http://schemas.openxmlformats.org/presentationml/2006/ole">
            <mc:AlternateContent xmlns:mc="http://schemas.openxmlformats.org/markup-compatibility/2006">
              <mc:Choice xmlns:v="urn:schemas-microsoft-com:vml" Requires="v">
                <p:oleObj name="Equation" r:id="rId5" imgW="4559300" imgH="660400" progId="Equation.3">
                  <p:embed/>
                </p:oleObj>
              </mc:Choice>
              <mc:Fallback>
                <p:oleObj name="Equation" r:id="rId5" imgW="4559300" imgH="660400" progId="Equation.3">
                  <p:embed/>
                  <p:pic>
                    <p:nvPicPr>
                      <p:cNvPr id="96263" name="Object 1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1241" y="1243283"/>
                        <a:ext cx="4737226" cy="685800"/>
                      </a:xfrm>
                      <a:prstGeom prst="rect">
                        <a:avLst/>
                      </a:prstGeom>
                      <a:noFill/>
                      <a:ln>
                        <a:noFill/>
                      </a:ln>
                    </p:spPr>
                  </p:pic>
                </p:oleObj>
              </mc:Fallback>
            </mc:AlternateContent>
          </a:graphicData>
        </a:graphic>
      </p:graphicFrame>
      <p:pic>
        <p:nvPicPr>
          <p:cNvPr id="4116" name="Picture 20">
            <a:extLst>
              <a:ext uri="{FF2B5EF4-FFF2-40B4-BE49-F238E27FC236}">
                <a16:creationId xmlns:a16="http://schemas.microsoft.com/office/drawing/2014/main" id="{9D6E6E99-D1E7-494F-94C1-F1009F5D67A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86952" y="2392530"/>
            <a:ext cx="2557048" cy="194069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8524735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01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164" grpId="0"/>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a:xfrm>
            <a:off x="466111" y="105260"/>
            <a:ext cx="7504113" cy="410497"/>
          </a:xfrm>
        </p:spPr>
        <p:txBody>
          <a:bodyPr/>
          <a:lstStyle/>
          <a:p>
            <a:pPr eaLnBrk="1" hangingPunct="1">
              <a:defRPr/>
            </a:pPr>
            <a:r>
              <a:rPr lang="en-US" sz="2400" dirty="0"/>
              <a:t>Positron Range in a Magnetic Field</a:t>
            </a:r>
            <a:endParaRPr lang="en-US" sz="2400" dirty="0">
              <a:latin typeface="Arial" charset="0"/>
              <a:ea typeface="ＭＳ Ｐゴシック" charset="0"/>
              <a:cs typeface="ＭＳ Ｐゴシック" charset="0"/>
            </a:endParaRPr>
          </a:p>
        </p:txBody>
      </p:sp>
      <p:sp>
        <p:nvSpPr>
          <p:cNvPr id="380164" name="Rectangle 260"/>
          <p:cNvSpPr>
            <a:spLocks noChangeArrowheads="1"/>
          </p:cNvSpPr>
          <p:nvPr/>
        </p:nvSpPr>
        <p:spPr bwMode="auto">
          <a:xfrm>
            <a:off x="1085850" y="4686300"/>
            <a:ext cx="6972300"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3716" tIns="13716" rIns="13716" bIns="13716"/>
          <a:lstStyle/>
          <a:p>
            <a:pPr marL="169069">
              <a:buSzPct val="80000"/>
              <a:buNone/>
            </a:pPr>
            <a:r>
              <a:rPr lang="en-US" sz="1050" b="0" dirty="0">
                <a:solidFill>
                  <a:srgbClr val="0C5968"/>
                </a:solidFill>
              </a:rPr>
              <a:t>The system spatial resolution in full-width at half maximum (FWHM) is compared between the PET/CT (orange) and PET/MRI (blue) measured with the (a) </a:t>
            </a:r>
            <a:r>
              <a:rPr lang="en-US" sz="1050" b="0" baseline="30000" dirty="0">
                <a:solidFill>
                  <a:srgbClr val="0C5968"/>
                </a:solidFill>
              </a:rPr>
              <a:t>18</a:t>
            </a:r>
            <a:r>
              <a:rPr lang="en-US" sz="1050" b="0" dirty="0">
                <a:solidFill>
                  <a:srgbClr val="0C5968"/>
                </a:solidFill>
              </a:rPr>
              <a:t>F and (b) </a:t>
            </a:r>
            <a:r>
              <a:rPr lang="en-US" sz="1050" b="0" baseline="30000" dirty="0">
                <a:solidFill>
                  <a:srgbClr val="0C5968"/>
                </a:solidFill>
              </a:rPr>
              <a:t>68</a:t>
            </a:r>
            <a:r>
              <a:rPr lang="en-US" sz="1050" b="0" dirty="0">
                <a:solidFill>
                  <a:srgbClr val="0C5968"/>
                </a:solidFill>
              </a:rPr>
              <a:t>Ga line source phantoms imaged in water.</a:t>
            </a:r>
          </a:p>
        </p:txBody>
      </p:sp>
      <p:sp>
        <p:nvSpPr>
          <p:cNvPr id="14" name="Text Box 6"/>
          <p:cNvSpPr txBox="1">
            <a:spLocks noChangeArrowheads="1"/>
          </p:cNvSpPr>
          <p:nvPr/>
        </p:nvSpPr>
        <p:spPr bwMode="auto">
          <a:xfrm>
            <a:off x="6210300" y="4429775"/>
            <a:ext cx="2857500"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algn="r" eaLnBrk="1">
              <a:lnSpc>
                <a:spcPct val="97000"/>
              </a:lnSpc>
              <a:spcBef>
                <a:spcPct val="0"/>
              </a:spcBef>
              <a:buClr>
                <a:srgbClr val="000000"/>
              </a:buClr>
              <a:buSzPct val="45000"/>
              <a:buFont typeface="StarSymbol" charset="0"/>
              <a:buNone/>
              <a:defRPr/>
            </a:pPr>
            <a:r>
              <a:rPr lang="en-GB" sz="825" b="0" dirty="0">
                <a:solidFill>
                  <a:srgbClr val="000000"/>
                </a:solidFill>
                <a:latin typeface="+mj-lt"/>
              </a:rPr>
              <a:t>Huang S-Y, et al. </a:t>
            </a:r>
            <a:r>
              <a:rPr lang="en-GB" sz="825" b="0" i="1" dirty="0">
                <a:solidFill>
                  <a:srgbClr val="000000"/>
                </a:solidFill>
                <a:latin typeface="+mj-lt"/>
              </a:rPr>
              <a:t>IEEE </a:t>
            </a:r>
            <a:r>
              <a:rPr lang="en-GB" sz="825" b="0" i="1" dirty="0" err="1">
                <a:solidFill>
                  <a:srgbClr val="000000"/>
                </a:solidFill>
                <a:latin typeface="+mj-lt"/>
              </a:rPr>
              <a:t>Nuc</a:t>
            </a:r>
            <a:r>
              <a:rPr lang="en-GB" sz="825" b="0" i="1" dirty="0">
                <a:solidFill>
                  <a:srgbClr val="000000"/>
                </a:solidFill>
                <a:latin typeface="+mj-lt"/>
              </a:rPr>
              <a:t> </a:t>
            </a:r>
            <a:r>
              <a:rPr lang="en-GB" sz="825" b="0" i="1" dirty="0" err="1">
                <a:solidFill>
                  <a:srgbClr val="000000"/>
                </a:solidFill>
                <a:latin typeface="+mj-lt"/>
              </a:rPr>
              <a:t>Sci</a:t>
            </a:r>
            <a:r>
              <a:rPr lang="en-GB" sz="825" b="0" i="1" dirty="0">
                <a:solidFill>
                  <a:srgbClr val="000000"/>
                </a:solidFill>
                <a:latin typeface="+mj-lt"/>
              </a:rPr>
              <a:t> </a:t>
            </a:r>
            <a:r>
              <a:rPr lang="en-GB" sz="825" b="0" i="1" dirty="0" err="1">
                <a:solidFill>
                  <a:srgbClr val="000000"/>
                </a:solidFill>
                <a:latin typeface="+mj-lt"/>
              </a:rPr>
              <a:t>Symp</a:t>
            </a:r>
            <a:r>
              <a:rPr lang="en-GB" sz="825" b="0" i="1" dirty="0">
                <a:solidFill>
                  <a:srgbClr val="000000"/>
                </a:solidFill>
                <a:latin typeface="+mj-lt"/>
              </a:rPr>
              <a:t> </a:t>
            </a:r>
            <a:r>
              <a:rPr lang="en-GB" sz="825" b="0" i="1" dirty="0" err="1">
                <a:solidFill>
                  <a:srgbClr val="000000"/>
                </a:solidFill>
                <a:latin typeface="+mj-lt"/>
              </a:rPr>
              <a:t>Conf</a:t>
            </a:r>
            <a:r>
              <a:rPr lang="en-GB" sz="825" b="0" i="1" dirty="0">
                <a:solidFill>
                  <a:srgbClr val="000000"/>
                </a:solidFill>
                <a:latin typeface="+mj-lt"/>
              </a:rPr>
              <a:t> Rec.</a:t>
            </a:r>
            <a:r>
              <a:rPr lang="en-GB" sz="825" b="0" dirty="0">
                <a:solidFill>
                  <a:srgbClr val="000000"/>
                </a:solidFill>
                <a:latin typeface="+mj-lt"/>
              </a:rPr>
              <a:t> 2014</a:t>
            </a:r>
          </a:p>
        </p:txBody>
      </p:sp>
      <p:graphicFrame>
        <p:nvGraphicFramePr>
          <p:cNvPr id="9" name="Group 257">
            <a:extLst>
              <a:ext uri="{FF2B5EF4-FFF2-40B4-BE49-F238E27FC236}">
                <a16:creationId xmlns:a16="http://schemas.microsoft.com/office/drawing/2014/main" id="{E37B5DDE-CA1B-E14D-96FC-39688F5BFEE5}"/>
              </a:ext>
            </a:extLst>
          </p:cNvPr>
          <p:cNvGraphicFramePr>
            <a:graphicFrameLocks noGrp="1"/>
          </p:cNvGraphicFramePr>
          <p:nvPr>
            <p:ph sz="half" idx="2"/>
          </p:nvPr>
        </p:nvGraphicFramePr>
        <p:xfrm>
          <a:off x="2882352" y="649107"/>
          <a:ext cx="3533775" cy="1090614"/>
        </p:xfrm>
        <a:graphic>
          <a:graphicData uri="http://schemas.openxmlformats.org/drawingml/2006/table">
            <a:tbl>
              <a:tblPr/>
              <a:tblGrid>
                <a:gridCol w="1177925">
                  <a:extLst>
                    <a:ext uri="{9D8B030D-6E8A-4147-A177-3AD203B41FA5}">
                      <a16:colId xmlns:a16="http://schemas.microsoft.com/office/drawing/2014/main" val="20000"/>
                    </a:ext>
                  </a:extLst>
                </a:gridCol>
                <a:gridCol w="1009650">
                  <a:extLst>
                    <a:ext uri="{9D8B030D-6E8A-4147-A177-3AD203B41FA5}">
                      <a16:colId xmlns:a16="http://schemas.microsoft.com/office/drawing/2014/main" val="20001"/>
                    </a:ext>
                  </a:extLst>
                </a:gridCol>
                <a:gridCol w="1346200">
                  <a:extLst>
                    <a:ext uri="{9D8B030D-6E8A-4147-A177-3AD203B41FA5}">
                      <a16:colId xmlns:a16="http://schemas.microsoft.com/office/drawing/2014/main" val="20002"/>
                    </a:ext>
                  </a:extLst>
                </a:gridCol>
              </a:tblGrid>
              <a:tr h="407194">
                <a:tc>
                  <a:txBody>
                    <a:bodyPr/>
                    <a:lstStyle/>
                    <a:p>
                      <a:pPr marL="117475" marR="0" lvl="0" indent="-65088"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200" b="1" i="0" u="none" strike="noStrike" cap="none" normalizeH="0" baseline="0" dirty="0">
                          <a:ln>
                            <a:noFill/>
                          </a:ln>
                          <a:solidFill>
                            <a:srgbClr val="000000"/>
                          </a:solidFill>
                          <a:effectLst/>
                          <a:latin typeface="Arial" pitchFamily="-112" charset="0"/>
                        </a:rPr>
                        <a:t>Radionuclide</a:t>
                      </a:r>
                    </a:p>
                  </a:txBody>
                  <a:tcPr marL="0" marR="0" marT="0" marB="0" anchor="ctr"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200" b="1" i="0" u="none" strike="noStrike" cap="none" normalizeH="0" baseline="0" dirty="0">
                          <a:ln>
                            <a:noFill/>
                          </a:ln>
                          <a:solidFill>
                            <a:srgbClr val="000000"/>
                          </a:solidFill>
                          <a:effectLst/>
                          <a:latin typeface="Arial" pitchFamily="-112" charset="0"/>
                        </a:rPr>
                        <a:t>Half-life</a:t>
                      </a:r>
                    </a:p>
                  </a:txBody>
                  <a:tcPr marL="0" marR="0" marT="0" marB="0" anchor="ct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25425" marR="0" lvl="0" indent="-173038"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200" b="1" i="0" u="none" strike="noStrike" cap="none" normalizeH="0" baseline="0" dirty="0">
                          <a:ln>
                            <a:noFill/>
                          </a:ln>
                          <a:solidFill>
                            <a:srgbClr val="000000"/>
                          </a:solidFill>
                          <a:effectLst/>
                          <a:latin typeface="Arial" pitchFamily="-112" charset="0"/>
                        </a:rPr>
                        <a:t>Max. </a:t>
                      </a:r>
                      <a:r>
                        <a:rPr kumimoji="0" lang="en-US" sz="1200" b="1" i="0" u="none" strike="noStrike" cap="none" normalizeH="0" baseline="0" dirty="0">
                          <a:ln>
                            <a:noFill/>
                          </a:ln>
                          <a:solidFill>
                            <a:srgbClr val="000000"/>
                          </a:solidFill>
                          <a:effectLst/>
                          <a:latin typeface="Arial" pitchFamily="-112" charset="0"/>
                          <a:sym typeface="Symbol" pitchFamily="-112" charset="2"/>
                        </a:rPr>
                        <a:t></a:t>
                      </a:r>
                      <a:r>
                        <a:rPr kumimoji="0" lang="en-US" sz="1200" b="1" i="0" u="none" strike="noStrike" cap="none" normalizeH="0" baseline="30000" dirty="0">
                          <a:ln>
                            <a:noFill/>
                          </a:ln>
                          <a:solidFill>
                            <a:srgbClr val="000000"/>
                          </a:solidFill>
                          <a:effectLst/>
                          <a:latin typeface="Arial" pitchFamily="-112" charset="0"/>
                        </a:rPr>
                        <a:t>+</a:t>
                      </a:r>
                      <a:r>
                        <a:rPr kumimoji="0" lang="en-US" sz="1200" b="1" i="0" u="none" strike="noStrike" cap="none" normalizeH="0" baseline="0" dirty="0">
                          <a:ln>
                            <a:noFill/>
                          </a:ln>
                          <a:solidFill>
                            <a:srgbClr val="000000"/>
                          </a:solidFill>
                          <a:effectLst/>
                          <a:latin typeface="Arial" pitchFamily="-112" charset="0"/>
                        </a:rPr>
                        <a:t> energy</a:t>
                      </a:r>
                    </a:p>
                  </a:txBody>
                  <a:tcPr marL="0" marR="0" marT="0" marB="0" anchor="ct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41710">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200" b="1" i="0" u="none" strike="noStrike" cap="none" normalizeH="0" baseline="30000" dirty="0">
                          <a:ln>
                            <a:noFill/>
                          </a:ln>
                          <a:solidFill>
                            <a:srgbClr val="000000"/>
                          </a:solidFill>
                          <a:effectLst/>
                          <a:latin typeface="Arial" pitchFamily="-112" charset="0"/>
                        </a:rPr>
                        <a:t>18</a:t>
                      </a:r>
                      <a:r>
                        <a:rPr kumimoji="0" lang="en-US" sz="1200" b="1" i="0" u="none" strike="noStrike" cap="none" normalizeH="0" baseline="0" dirty="0">
                          <a:ln>
                            <a:noFill/>
                          </a:ln>
                          <a:solidFill>
                            <a:srgbClr val="000000"/>
                          </a:solidFill>
                          <a:effectLst/>
                          <a:latin typeface="Arial" pitchFamily="-112" charset="0"/>
                        </a:rPr>
                        <a:t>F</a:t>
                      </a:r>
                    </a:p>
                  </a:txBody>
                  <a:tcPr marL="0" marR="0" marT="0" marB="0" anchor="ctr"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225425" marR="0" lvl="0" indent="-173038"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200" b="1" i="0" u="none" strike="noStrike" cap="none" normalizeH="0" baseline="0" dirty="0">
                          <a:ln>
                            <a:noFill/>
                          </a:ln>
                          <a:solidFill>
                            <a:srgbClr val="000000"/>
                          </a:solidFill>
                          <a:effectLst/>
                          <a:latin typeface="Arial" pitchFamily="-112" charset="0"/>
                        </a:rPr>
                        <a:t>109.8 min</a:t>
                      </a:r>
                    </a:p>
                  </a:txBody>
                  <a:tcPr marL="0" marR="0" marT="0" marB="0"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200" b="1" i="0" u="none" strike="noStrike" cap="none" normalizeH="0" baseline="0" dirty="0">
                          <a:ln>
                            <a:noFill/>
                          </a:ln>
                          <a:solidFill>
                            <a:srgbClr val="000000"/>
                          </a:solidFill>
                          <a:effectLst/>
                          <a:latin typeface="Arial" pitchFamily="-112" charset="0"/>
                        </a:rPr>
                        <a:t>0.634 MeV</a:t>
                      </a:r>
                    </a:p>
                  </a:txBody>
                  <a:tcPr marL="0" marR="0" marT="0" marB="0" anchor="ct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4"/>
                  </a:ext>
                </a:extLst>
              </a:tr>
              <a:tr h="341710">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200" b="1" i="0" u="none" strike="noStrike" cap="none" normalizeH="0" baseline="30000" dirty="0">
                          <a:ln>
                            <a:noFill/>
                          </a:ln>
                          <a:solidFill>
                            <a:srgbClr val="000000"/>
                          </a:solidFill>
                          <a:effectLst/>
                          <a:latin typeface="Arial" pitchFamily="-112" charset="0"/>
                        </a:rPr>
                        <a:t>68</a:t>
                      </a:r>
                      <a:r>
                        <a:rPr kumimoji="0" lang="en-US" sz="1200" b="1" i="0" u="none" strike="noStrike" cap="none" normalizeH="0" baseline="0" dirty="0">
                          <a:ln>
                            <a:noFill/>
                          </a:ln>
                          <a:solidFill>
                            <a:srgbClr val="000000"/>
                          </a:solidFill>
                          <a:effectLst/>
                          <a:latin typeface="Arial" pitchFamily="-112" charset="0"/>
                        </a:rPr>
                        <a:t>Ga</a:t>
                      </a:r>
                    </a:p>
                  </a:txBody>
                  <a:tcPr marL="0" marR="0" marT="0" marB="0" anchor="ctr" horzOverflow="overflow">
                    <a:lnL cap="flat">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200" b="1" i="0" u="none" strike="noStrike" cap="none" normalizeH="0" baseline="0" dirty="0">
                          <a:ln>
                            <a:noFill/>
                          </a:ln>
                          <a:solidFill>
                            <a:srgbClr val="000000"/>
                          </a:solidFill>
                          <a:effectLst/>
                          <a:latin typeface="Arial" pitchFamily="-112" charset="0"/>
                        </a:rPr>
                        <a:t>67.8 min</a:t>
                      </a:r>
                    </a:p>
                  </a:txBody>
                  <a:tcPr marL="0" marR="0" marT="0" marB="0" anchor="ctr" horzOverflow="overflow">
                    <a:lnL>
                      <a:noFill/>
                    </a:lnL>
                    <a:lnR>
                      <a:noFill/>
                    </a:lnR>
                    <a:lnT>
                      <a:noFill/>
                    </a:lnT>
                    <a:lnB>
                      <a:noFill/>
                    </a:lnB>
                    <a:lnTlToBr>
                      <a:noFill/>
                    </a:lnTlToBr>
                    <a:lnBlToTr>
                      <a:noFill/>
                    </a:lnBlToTr>
                    <a:noFill/>
                  </a:tcPr>
                </a:tc>
                <a:tc>
                  <a:txBody>
                    <a:bodyPr/>
                    <a:lstStyle/>
                    <a:p>
                      <a:pPr marL="225425" marR="0" lvl="0" indent="0" algn="ctr" defTabSz="914400" rtl="0" eaLnBrk="0" fontAlgn="base" latinLnBrk="0" hangingPunct="0">
                        <a:lnSpc>
                          <a:spcPct val="90000"/>
                        </a:lnSpc>
                        <a:spcBef>
                          <a:spcPct val="30000"/>
                        </a:spcBef>
                        <a:spcAft>
                          <a:spcPct val="0"/>
                        </a:spcAft>
                        <a:buClr>
                          <a:schemeClr val="hlink"/>
                        </a:buClr>
                        <a:buSzPct val="80000"/>
                        <a:buFont typeface="Wingdings" pitchFamily="-112" charset="2"/>
                        <a:buNone/>
                        <a:tabLst/>
                      </a:pPr>
                      <a:r>
                        <a:rPr kumimoji="0" lang="en-US" sz="1200" b="1" i="0" u="none" strike="noStrike" cap="none" normalizeH="0" baseline="0" dirty="0">
                          <a:ln>
                            <a:noFill/>
                          </a:ln>
                          <a:solidFill>
                            <a:srgbClr val="000000"/>
                          </a:solidFill>
                          <a:effectLst/>
                          <a:latin typeface="Arial" pitchFamily="-112" charset="0"/>
                        </a:rPr>
                        <a:t>1.90, 0.821 MeV</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4222963345"/>
                  </a:ext>
                </a:extLst>
              </a:tr>
            </a:tbl>
          </a:graphicData>
        </a:graphic>
      </p:graphicFrame>
      <p:pic>
        <p:nvPicPr>
          <p:cNvPr id="5122" name="Picture 2">
            <a:extLst>
              <a:ext uri="{FF2B5EF4-FFF2-40B4-BE49-F238E27FC236}">
                <a16:creationId xmlns:a16="http://schemas.microsoft.com/office/drawing/2014/main" id="{BFE2B9AD-E99C-B043-9FAA-4C5921450B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6186" y="1924922"/>
            <a:ext cx="6814038" cy="245352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16499782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01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164" grpId="0"/>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12546" y="141488"/>
            <a:ext cx="8089900" cy="414152"/>
          </a:xfrm>
        </p:spPr>
        <p:txBody>
          <a:bodyPr/>
          <a:lstStyle/>
          <a:p>
            <a:pPr eaLnBrk="1" hangingPunct="1">
              <a:defRPr/>
            </a:pPr>
            <a:r>
              <a:rPr lang="en-US" sz="2400" dirty="0"/>
              <a:t>SPECT/MR</a:t>
            </a:r>
          </a:p>
        </p:txBody>
      </p:sp>
      <p:sp>
        <p:nvSpPr>
          <p:cNvPr id="97282" name="Content Placeholder 2"/>
          <p:cNvSpPr>
            <a:spLocks noGrp="1"/>
          </p:cNvSpPr>
          <p:nvPr>
            <p:ph idx="1"/>
          </p:nvPr>
        </p:nvSpPr>
        <p:spPr>
          <a:xfrm>
            <a:off x="838200" y="628650"/>
            <a:ext cx="7696200" cy="1426292"/>
          </a:xfrm>
        </p:spPr>
        <p:txBody>
          <a:bodyPr/>
          <a:lstStyle/>
          <a:p>
            <a:pPr marL="233363" indent="-233363" eaLnBrk="1" hangingPunct="1">
              <a:spcBef>
                <a:spcPts val="600"/>
              </a:spcBef>
            </a:pPr>
            <a:r>
              <a:rPr lang="en-US" sz="1400" dirty="0">
                <a:latin typeface="Arial" charset="0"/>
                <a:ea typeface="ＭＳ Ｐゴシック" charset="0"/>
                <a:cs typeface="ＭＳ Ｐゴシック" charset="0"/>
              </a:rPr>
              <a:t>Although SPECT/CT was developed prior to PET/CT, development of combining SPECT with MRI is slowly progressing. It is the same principle. MR-compatible SPECT (still in the preclinical stage) is being evaluated.</a:t>
            </a:r>
          </a:p>
          <a:p>
            <a:pPr marL="423863" lvl="1" indent="-204788" eaLnBrk="1" hangingPunct="1">
              <a:spcBef>
                <a:spcPts val="600"/>
              </a:spcBef>
            </a:pPr>
            <a:r>
              <a:rPr lang="en-US" sz="1200" dirty="0">
                <a:latin typeface="Arial" charset="0"/>
                <a:ea typeface="ＭＳ Ｐゴシック" charset="0"/>
              </a:rPr>
              <a:t>Replace photomultiplier tubes with solid-state detectors (</a:t>
            </a:r>
            <a:r>
              <a:rPr lang="en-US" sz="1200" dirty="0" err="1">
                <a:latin typeface="Arial" charset="0"/>
                <a:ea typeface="ＭＳ Ｐゴシック" charset="0"/>
              </a:rPr>
              <a:t>CdZnTe</a:t>
            </a:r>
            <a:r>
              <a:rPr lang="en-US" sz="1200" dirty="0">
                <a:latin typeface="Arial" charset="0"/>
                <a:ea typeface="ＭＳ Ｐゴシック" charset="0"/>
              </a:rPr>
              <a:t> or </a:t>
            </a:r>
            <a:r>
              <a:rPr lang="en-US" sz="1200" dirty="0" err="1">
                <a:latin typeface="Arial" charset="0"/>
                <a:ea typeface="ＭＳ Ｐゴシック" charset="0"/>
              </a:rPr>
              <a:t>CdTe</a:t>
            </a:r>
            <a:r>
              <a:rPr lang="en-US" sz="1200" dirty="0">
                <a:latin typeface="Arial" charset="0"/>
                <a:ea typeface="ＭＳ Ｐゴシック" charset="0"/>
              </a:rPr>
              <a:t>) or APD-based technologies. </a:t>
            </a:r>
          </a:p>
          <a:p>
            <a:pPr marL="423863" lvl="1" indent="-204788" eaLnBrk="1" hangingPunct="1">
              <a:spcBef>
                <a:spcPts val="600"/>
              </a:spcBef>
            </a:pPr>
            <a:r>
              <a:rPr lang="en-US" sz="1200" dirty="0">
                <a:latin typeface="Arial" charset="0"/>
                <a:ea typeface="ＭＳ Ｐゴシック" charset="0"/>
              </a:rPr>
              <a:t>Nonmagnetic collimators (casting of collimators using tungsten powder composite)</a:t>
            </a:r>
          </a:p>
          <a:p>
            <a:pPr marL="423863" lvl="1" indent="-204788" eaLnBrk="1" hangingPunct="1">
              <a:spcBef>
                <a:spcPts val="600"/>
              </a:spcBef>
            </a:pPr>
            <a:r>
              <a:rPr lang="en-US" sz="1200" dirty="0">
                <a:latin typeface="Arial" charset="0"/>
                <a:ea typeface="ＭＳ Ｐゴシック" charset="0"/>
              </a:rPr>
              <a:t>Rotation can be avoided by building a ring detector system for SPECT.</a:t>
            </a:r>
          </a:p>
        </p:txBody>
      </p:sp>
      <p:pic>
        <p:nvPicPr>
          <p:cNvPr id="97283"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0201" y="2289383"/>
            <a:ext cx="2040731" cy="205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728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18360" y="2289383"/>
            <a:ext cx="3788569" cy="205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 Box 6"/>
          <p:cNvSpPr txBox="1">
            <a:spLocks noChangeArrowheads="1"/>
          </p:cNvSpPr>
          <p:nvPr/>
        </p:nvSpPr>
        <p:spPr bwMode="auto">
          <a:xfrm>
            <a:off x="1385887" y="4480134"/>
            <a:ext cx="2443163"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err="1">
                <a:solidFill>
                  <a:schemeClr val="tx1"/>
                </a:solidFill>
                <a:latin typeface="+mj-lt"/>
              </a:rPr>
              <a:t>Xu</a:t>
            </a:r>
            <a:r>
              <a:rPr lang="en-GB" sz="825" b="0" dirty="0">
                <a:solidFill>
                  <a:schemeClr val="tx1"/>
                </a:solidFill>
                <a:latin typeface="+mj-lt"/>
              </a:rPr>
              <a:t> J, et al. </a:t>
            </a:r>
            <a:r>
              <a:rPr lang="en-GB" sz="825" b="0" i="1" dirty="0" err="1">
                <a:solidFill>
                  <a:schemeClr val="tx1"/>
                </a:solidFill>
                <a:latin typeface="+mj-lt"/>
              </a:rPr>
              <a:t>Proc</a:t>
            </a:r>
            <a:r>
              <a:rPr lang="en-GB" sz="825" b="0" i="1" dirty="0">
                <a:solidFill>
                  <a:schemeClr val="tx1"/>
                </a:solidFill>
                <a:latin typeface="+mj-lt"/>
              </a:rPr>
              <a:t> of SPIE</a:t>
            </a:r>
            <a:r>
              <a:rPr lang="en-GB" sz="825" b="0" dirty="0">
                <a:solidFill>
                  <a:schemeClr val="tx1"/>
                </a:solidFill>
                <a:latin typeface="+mj-lt"/>
              </a:rPr>
              <a:t>. 2010;7622:76220V</a:t>
            </a:r>
          </a:p>
        </p:txBody>
      </p:sp>
      <p:sp>
        <p:nvSpPr>
          <p:cNvPr id="8" name="Text Box 6"/>
          <p:cNvSpPr txBox="1">
            <a:spLocks noChangeArrowheads="1"/>
          </p:cNvSpPr>
          <p:nvPr/>
        </p:nvSpPr>
        <p:spPr bwMode="auto">
          <a:xfrm>
            <a:off x="4700587" y="4480134"/>
            <a:ext cx="2443163" cy="123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5pPr>
            <a:lvl6pPr marL="4572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6pPr>
            <a:lvl7pPr marL="9144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7pPr>
            <a:lvl8pPr marL="13716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8pPr>
            <a:lvl9pPr marL="1828800" eaLnBrk="0" fontAlgn="base" hangingPunct="0">
              <a:lnSpc>
                <a:spcPct val="90000"/>
              </a:lnSpc>
              <a:spcBef>
                <a:spcPct val="30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rgbClr val="0000FF"/>
                </a:solidFill>
                <a:latin typeface="Arial" charset="0"/>
                <a:ea typeface="ＭＳ Ｐゴシック" charset="0"/>
              </a:defRPr>
            </a:lvl9pPr>
          </a:lstStyle>
          <a:p>
            <a:pPr eaLnBrk="1">
              <a:lnSpc>
                <a:spcPct val="97000"/>
              </a:lnSpc>
              <a:spcBef>
                <a:spcPct val="0"/>
              </a:spcBef>
              <a:buClr>
                <a:srgbClr val="000000"/>
              </a:buClr>
              <a:buSzPct val="45000"/>
              <a:buFont typeface="StarSymbol" charset="0"/>
              <a:buNone/>
              <a:defRPr/>
            </a:pPr>
            <a:r>
              <a:rPr lang="en-GB" sz="825" b="0" dirty="0">
                <a:solidFill>
                  <a:schemeClr val="tx1"/>
                </a:solidFill>
                <a:latin typeface="+mj-lt"/>
              </a:rPr>
              <a:t>Lee KS, et al. </a:t>
            </a:r>
            <a:r>
              <a:rPr lang="en-GB" sz="825" b="0" i="1" dirty="0" err="1">
                <a:solidFill>
                  <a:schemeClr val="tx1"/>
                </a:solidFill>
                <a:latin typeface="+mj-lt"/>
              </a:rPr>
              <a:t>Phys</a:t>
            </a:r>
            <a:r>
              <a:rPr lang="en-GB" sz="825" b="0" i="1" dirty="0">
                <a:solidFill>
                  <a:schemeClr val="tx1"/>
                </a:solidFill>
                <a:latin typeface="+mj-lt"/>
              </a:rPr>
              <a:t> Med Biol</a:t>
            </a:r>
            <a:r>
              <a:rPr lang="en-GB" sz="825" b="0" dirty="0">
                <a:solidFill>
                  <a:schemeClr val="tx1"/>
                </a:solidFill>
                <a:latin typeface="+mj-lt"/>
              </a:rPr>
              <a:t>. 2011;56:685-702.</a:t>
            </a:r>
          </a:p>
        </p:txBody>
      </p:sp>
    </p:spTree>
    <p:extLst>
      <p:ext uri="{BB962C8B-B14F-4D97-AF65-F5344CB8AC3E}">
        <p14:creationId xmlns:p14="http://schemas.microsoft.com/office/powerpoint/2010/main" val="251022075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a:xfrm>
            <a:off x="453585" y="150590"/>
            <a:ext cx="8089900" cy="414152"/>
          </a:xfrm>
        </p:spPr>
        <p:txBody>
          <a:bodyPr/>
          <a:lstStyle/>
          <a:p>
            <a:pPr eaLnBrk="1" hangingPunct="1">
              <a:defRPr/>
            </a:pPr>
            <a:r>
              <a:rPr lang="en-US" sz="2400" dirty="0"/>
              <a:t>Software and Hardware Fusion</a:t>
            </a:r>
          </a:p>
        </p:txBody>
      </p:sp>
      <p:sp>
        <p:nvSpPr>
          <p:cNvPr id="313347" name="Text Box 3"/>
          <p:cNvSpPr txBox="1">
            <a:spLocks noChangeArrowheads="1"/>
          </p:cNvSpPr>
          <p:nvPr/>
        </p:nvSpPr>
        <p:spPr bwMode="auto">
          <a:xfrm>
            <a:off x="746235" y="4410075"/>
            <a:ext cx="8187558" cy="323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buFont typeface="Wingdings" charset="0"/>
              <a:buNone/>
              <a:defRPr/>
            </a:pPr>
            <a:r>
              <a:rPr lang="en-US" sz="1500" b="0" i="1" dirty="0">
                <a:solidFill>
                  <a:srgbClr val="000000"/>
                </a:solidFill>
              </a:rPr>
              <a:t>Software-based image registration is complementary, not competitive with dual-modality imaging</a:t>
            </a:r>
          </a:p>
        </p:txBody>
      </p:sp>
      <p:sp>
        <p:nvSpPr>
          <p:cNvPr id="313348" name="Text Box 4"/>
          <p:cNvSpPr txBox="1">
            <a:spLocks noChangeArrowheads="1"/>
          </p:cNvSpPr>
          <p:nvPr/>
        </p:nvSpPr>
        <p:spPr bwMode="auto">
          <a:xfrm>
            <a:off x="4800601" y="4743450"/>
            <a:ext cx="184731" cy="2585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Wingdings" charset="0"/>
              <a:buNone/>
              <a:defRPr/>
            </a:pPr>
            <a:endParaRPr lang="en-US" sz="1200">
              <a:solidFill>
                <a:srgbClr val="000000"/>
              </a:solidFill>
            </a:endParaRPr>
          </a:p>
        </p:txBody>
      </p:sp>
      <p:grpSp>
        <p:nvGrpSpPr>
          <p:cNvPr id="43012" name="Group 5"/>
          <p:cNvGrpSpPr>
            <a:grpSpLocks/>
          </p:cNvGrpSpPr>
          <p:nvPr/>
        </p:nvGrpSpPr>
        <p:grpSpPr bwMode="auto">
          <a:xfrm>
            <a:off x="1371600" y="769880"/>
            <a:ext cx="2859882" cy="3375422"/>
            <a:chOff x="3168" y="816"/>
            <a:chExt cx="2402" cy="2835"/>
          </a:xfrm>
        </p:grpSpPr>
        <p:pic>
          <p:nvPicPr>
            <p:cNvPr id="43019" name="Picture 6" descr="SPECT MR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2" y="816"/>
              <a:ext cx="2016" cy="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13351" name="Text Box 7"/>
            <p:cNvSpPr txBox="1">
              <a:spLocks noChangeArrowheads="1"/>
            </p:cNvSpPr>
            <p:nvPr/>
          </p:nvSpPr>
          <p:spPr bwMode="auto">
            <a:xfrm>
              <a:off x="3283" y="3312"/>
              <a:ext cx="2083" cy="33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Wingdings" charset="0"/>
                <a:buNone/>
                <a:defRPr/>
              </a:pPr>
              <a:r>
                <a:rPr lang="en-US" sz="1050" dirty="0">
                  <a:solidFill>
                    <a:srgbClr val="000000"/>
                  </a:solidFill>
                </a:rPr>
                <a:t>Real-time ultrasound/gated SPECT</a:t>
              </a:r>
            </a:p>
            <a:p>
              <a:pPr>
                <a:buFont typeface="Wingdings" charset="0"/>
                <a:buNone/>
                <a:defRPr/>
              </a:pPr>
              <a:r>
                <a:rPr lang="en-US" sz="900" b="0" dirty="0">
                  <a:solidFill>
                    <a:srgbClr val="000000"/>
                  </a:solidFill>
                </a:rPr>
                <a:t>(</a:t>
              </a:r>
              <a:r>
                <a:rPr lang="en-US" sz="900" b="0" dirty="0" err="1">
                  <a:solidFill>
                    <a:srgbClr val="000000"/>
                  </a:solidFill>
                </a:rPr>
                <a:t>Shekar</a:t>
              </a:r>
              <a:r>
                <a:rPr lang="en-US" sz="900" b="0" dirty="0">
                  <a:solidFill>
                    <a:srgbClr val="000000"/>
                  </a:solidFill>
                </a:rPr>
                <a:t> </a:t>
              </a:r>
              <a:r>
                <a:rPr lang="en-US" sz="900" b="0" i="1" dirty="0">
                  <a:solidFill>
                    <a:srgbClr val="000000"/>
                  </a:solidFill>
                </a:rPr>
                <a:t>et al.</a:t>
              </a:r>
              <a:r>
                <a:rPr lang="en-US" sz="900" b="0" dirty="0">
                  <a:solidFill>
                    <a:srgbClr val="000000"/>
                  </a:solidFill>
                </a:rPr>
                <a:t>, </a:t>
              </a:r>
              <a:r>
                <a:rPr lang="en-US" sz="900" b="0" dirty="0" err="1">
                  <a:solidFill>
                    <a:srgbClr val="000000"/>
                  </a:solidFill>
                </a:rPr>
                <a:t>Radiographics</a:t>
              </a:r>
              <a:r>
                <a:rPr lang="en-US" sz="900" b="0" dirty="0">
                  <a:solidFill>
                    <a:srgbClr val="000000"/>
                  </a:solidFill>
                </a:rPr>
                <a:t> 23:1673, 2003)</a:t>
              </a:r>
            </a:p>
          </p:txBody>
        </p:sp>
        <p:sp>
          <p:nvSpPr>
            <p:cNvPr id="313352" name="Text Box 8"/>
            <p:cNvSpPr txBox="1">
              <a:spLocks noChangeArrowheads="1"/>
            </p:cNvSpPr>
            <p:nvPr/>
          </p:nvSpPr>
          <p:spPr bwMode="auto">
            <a:xfrm>
              <a:off x="3230" y="1824"/>
              <a:ext cx="2340" cy="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Wingdings" charset="0"/>
                <a:buNone/>
                <a:defRPr/>
              </a:pPr>
              <a:r>
                <a:rPr lang="en-US" sz="1050" dirty="0">
                  <a:solidFill>
                    <a:srgbClr val="000000"/>
                  </a:solidFill>
                </a:rPr>
                <a:t>SPECT/MRI in basal ganglia with</a:t>
              </a:r>
            </a:p>
            <a:p>
              <a:pPr>
                <a:buFont typeface="Wingdings" charset="0"/>
                <a:buNone/>
                <a:defRPr/>
              </a:pPr>
              <a:r>
                <a:rPr lang="en-US" sz="1050" dirty="0">
                  <a:solidFill>
                    <a:srgbClr val="000000"/>
                  </a:solidFill>
                </a:rPr>
                <a:t>123I-b-carbomethoxyiodophenyl </a:t>
              </a:r>
              <a:r>
                <a:rPr lang="en-US" sz="1050" dirty="0" err="1">
                  <a:solidFill>
                    <a:srgbClr val="000000"/>
                  </a:solidFill>
                </a:rPr>
                <a:t>tropane</a:t>
              </a:r>
              <a:endParaRPr lang="en-US" sz="1050" dirty="0">
                <a:solidFill>
                  <a:srgbClr val="000000"/>
                </a:solidFill>
              </a:endParaRPr>
            </a:p>
            <a:p>
              <a:pPr>
                <a:buFont typeface="Wingdings" charset="0"/>
                <a:buNone/>
                <a:defRPr/>
              </a:pPr>
              <a:r>
                <a:rPr lang="en-US" sz="900" b="0" dirty="0">
                  <a:solidFill>
                    <a:srgbClr val="000000"/>
                  </a:solidFill>
                </a:rPr>
                <a:t>(</a:t>
              </a:r>
              <a:r>
                <a:rPr lang="en-US" sz="900" b="0" dirty="0" err="1">
                  <a:solidFill>
                    <a:srgbClr val="000000"/>
                  </a:solidFill>
                </a:rPr>
                <a:t>Slomka</a:t>
              </a:r>
              <a:r>
                <a:rPr lang="en-US" sz="900" b="0" dirty="0">
                  <a:solidFill>
                    <a:srgbClr val="000000"/>
                  </a:solidFill>
                </a:rPr>
                <a:t>, </a:t>
              </a:r>
              <a:r>
                <a:rPr lang="en-US" sz="900" b="0" i="1" dirty="0">
                  <a:solidFill>
                    <a:srgbClr val="000000"/>
                  </a:solidFill>
                </a:rPr>
                <a:t>et al.</a:t>
              </a:r>
              <a:r>
                <a:rPr lang="en-US" sz="900" b="0" dirty="0">
                  <a:solidFill>
                    <a:srgbClr val="000000"/>
                  </a:solidFill>
                </a:rPr>
                <a:t>, J </a:t>
              </a:r>
              <a:r>
                <a:rPr lang="en-US" sz="900" b="0" dirty="0" err="1">
                  <a:solidFill>
                    <a:srgbClr val="000000"/>
                  </a:solidFill>
                </a:rPr>
                <a:t>Nucl</a:t>
              </a:r>
              <a:r>
                <a:rPr lang="en-US" sz="900" b="0" dirty="0">
                  <a:solidFill>
                    <a:srgbClr val="000000"/>
                  </a:solidFill>
                </a:rPr>
                <a:t> Med 45:36S, 2004</a:t>
              </a:r>
              <a:r>
                <a:rPr lang="en-US" sz="1050" b="0" dirty="0">
                  <a:solidFill>
                    <a:srgbClr val="000000"/>
                  </a:solidFill>
                </a:rPr>
                <a:t>)</a:t>
              </a:r>
            </a:p>
          </p:txBody>
        </p:sp>
        <p:grpSp>
          <p:nvGrpSpPr>
            <p:cNvPr id="43022" name="Group 9"/>
            <p:cNvGrpSpPr>
              <a:grpSpLocks/>
            </p:cNvGrpSpPr>
            <p:nvPr/>
          </p:nvGrpSpPr>
          <p:grpSpPr bwMode="auto">
            <a:xfrm>
              <a:off x="3168" y="2479"/>
              <a:ext cx="2244" cy="785"/>
              <a:chOff x="300" y="2160"/>
              <a:chExt cx="2474" cy="866"/>
            </a:xfrm>
          </p:grpSpPr>
          <p:pic>
            <p:nvPicPr>
              <p:cNvPr id="43023" name="Picture 10" descr="g03nv22g4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 y="2160"/>
                <a:ext cx="852" cy="8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3024" name="Picture 11" descr="g03nv22g4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2" y="2160"/>
                <a:ext cx="823" cy="8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3025" name="Picture 12" descr="g03nv22c4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68" y="2160"/>
                <a:ext cx="806" cy="8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grpSp>
        <p:nvGrpSpPr>
          <p:cNvPr id="43013" name="Group 13"/>
          <p:cNvGrpSpPr>
            <a:grpSpLocks/>
          </p:cNvGrpSpPr>
          <p:nvPr/>
        </p:nvGrpSpPr>
        <p:grpSpPr bwMode="auto">
          <a:xfrm>
            <a:off x="4454128" y="712730"/>
            <a:ext cx="3471863" cy="3557588"/>
            <a:chOff x="90" y="666"/>
            <a:chExt cx="2916" cy="2988"/>
          </a:xfrm>
        </p:grpSpPr>
        <p:sp>
          <p:nvSpPr>
            <p:cNvPr id="313358" name="Rectangle 14"/>
            <p:cNvSpPr>
              <a:spLocks noChangeArrowheads="1"/>
            </p:cNvSpPr>
            <p:nvPr/>
          </p:nvSpPr>
          <p:spPr bwMode="auto">
            <a:xfrm>
              <a:off x="90" y="666"/>
              <a:ext cx="2916" cy="2988"/>
            </a:xfrm>
            <a:prstGeom prst="rect">
              <a:avLst/>
            </a:prstGeom>
            <a:solidFill>
              <a:srgbClr val="CCFFCC">
                <a:alpha val="50000"/>
              </a:srgb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Wingdings" charset="0"/>
                <a:buNone/>
                <a:defRPr/>
              </a:pPr>
              <a:endParaRPr lang="en-US" sz="1800">
                <a:solidFill>
                  <a:srgbClr val="000000"/>
                </a:solidFill>
              </a:endParaRPr>
            </a:p>
          </p:txBody>
        </p:sp>
        <p:pic>
          <p:nvPicPr>
            <p:cNvPr id="43015" name="Picture 15" descr="Case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2" y="822"/>
              <a:ext cx="2759" cy="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13360" name="Text Box 16"/>
            <p:cNvSpPr txBox="1">
              <a:spLocks noChangeArrowheads="1"/>
            </p:cNvSpPr>
            <p:nvPr/>
          </p:nvSpPr>
          <p:spPr bwMode="auto">
            <a:xfrm>
              <a:off x="687" y="1817"/>
              <a:ext cx="1947" cy="33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Wingdings" charset="0"/>
                <a:buNone/>
                <a:defRPr/>
              </a:pPr>
              <a:r>
                <a:rPr lang="en-US" sz="1050" dirty="0">
                  <a:solidFill>
                    <a:srgbClr val="000000"/>
                  </a:solidFill>
                </a:rPr>
                <a:t>SPECT/CT with </a:t>
              </a:r>
              <a:r>
                <a:rPr lang="en-US" sz="1050" baseline="30000" dirty="0">
                  <a:solidFill>
                    <a:srgbClr val="000000"/>
                  </a:solidFill>
                </a:rPr>
                <a:t>111</a:t>
              </a:r>
              <a:r>
                <a:rPr lang="en-US" sz="1050" dirty="0">
                  <a:solidFill>
                    <a:srgbClr val="000000"/>
                  </a:solidFill>
                </a:rPr>
                <a:t>In-ProstaScint</a:t>
              </a:r>
              <a:r>
                <a:rPr lang="en-US" sz="1050" baseline="30000" dirty="0">
                  <a:solidFill>
                    <a:srgbClr val="000000"/>
                  </a:solidFill>
                </a:rPr>
                <a:t>®</a:t>
              </a:r>
            </a:p>
            <a:p>
              <a:pPr>
                <a:buFont typeface="Wingdings" charset="0"/>
                <a:buNone/>
                <a:defRPr/>
              </a:pPr>
              <a:r>
                <a:rPr lang="en-US" sz="900" b="0" dirty="0">
                  <a:solidFill>
                    <a:srgbClr val="000000"/>
                  </a:solidFill>
                </a:rPr>
                <a:t>(Wong, </a:t>
              </a:r>
              <a:r>
                <a:rPr lang="en-US" sz="900" b="0" i="1" dirty="0">
                  <a:solidFill>
                    <a:srgbClr val="000000"/>
                  </a:solidFill>
                </a:rPr>
                <a:t>et al</a:t>
              </a:r>
              <a:r>
                <a:rPr lang="en-US" sz="900" b="0" dirty="0">
                  <a:solidFill>
                    <a:srgbClr val="000000"/>
                  </a:solidFill>
                </a:rPr>
                <a:t>., PhD thesis, UCSF, 2002)</a:t>
              </a:r>
              <a:endParaRPr lang="en-US" sz="1050" b="0" dirty="0">
                <a:solidFill>
                  <a:srgbClr val="000000"/>
                </a:solidFill>
              </a:endParaRPr>
            </a:p>
          </p:txBody>
        </p:sp>
        <p:pic>
          <p:nvPicPr>
            <p:cNvPr id="43017" name="Picture 17" descr="snuc12731400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43" y="2318"/>
              <a:ext cx="1582" cy="12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13362" name="Text Box 18"/>
            <p:cNvSpPr txBox="1">
              <a:spLocks noChangeArrowheads="1"/>
            </p:cNvSpPr>
            <p:nvPr/>
          </p:nvSpPr>
          <p:spPr bwMode="auto">
            <a:xfrm>
              <a:off x="158" y="2437"/>
              <a:ext cx="1035" cy="9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buFont typeface="Wingdings" charset="0"/>
                <a:buNone/>
                <a:defRPr/>
              </a:pPr>
              <a:r>
                <a:rPr lang="en-US" sz="1050">
                  <a:solidFill>
                    <a:srgbClr val="000000"/>
                  </a:solidFill>
                </a:rPr>
                <a:t>Pre/postsurgical PET/CT of head-neck squamous cell carcinoma</a:t>
              </a:r>
            </a:p>
            <a:p>
              <a:pPr>
                <a:buFont typeface="Wingdings" charset="0"/>
                <a:buNone/>
                <a:defRPr/>
              </a:pPr>
              <a:r>
                <a:rPr lang="en-US" sz="900">
                  <a:solidFill>
                    <a:srgbClr val="000000"/>
                  </a:solidFill>
                </a:rPr>
                <a:t>(Towsend </a:t>
              </a:r>
              <a:r>
                <a:rPr lang="en-US" sz="900" i="1">
                  <a:solidFill>
                    <a:srgbClr val="000000"/>
                  </a:solidFill>
                </a:rPr>
                <a:t>et al.</a:t>
              </a:r>
              <a:r>
                <a:rPr lang="en-US" sz="900">
                  <a:solidFill>
                    <a:srgbClr val="000000"/>
                  </a:solidFill>
                </a:rPr>
                <a:t>, Semin Nucl Med 33:193)</a:t>
              </a:r>
            </a:p>
          </p:txBody>
        </p:sp>
      </p:grpSp>
    </p:spTree>
    <p:extLst>
      <p:ext uri="{BB962C8B-B14F-4D97-AF65-F5344CB8AC3E}">
        <p14:creationId xmlns:p14="http://schemas.microsoft.com/office/powerpoint/2010/main" val="257912882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23938" name="Picture 2" descr="sas4_1"/>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1812132" y="971550"/>
            <a:ext cx="2931319" cy="3552825"/>
          </a:xfrm>
          <a:extLs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
        <p:nvSpPr>
          <p:cNvPr id="423939" name="Text Box 3"/>
          <p:cNvSpPr txBox="1">
            <a:spLocks noChangeArrowheads="1"/>
          </p:cNvSpPr>
          <p:nvPr/>
        </p:nvSpPr>
        <p:spPr bwMode="auto">
          <a:xfrm>
            <a:off x="5184663" y="4708923"/>
            <a:ext cx="2534668" cy="2409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gn="ctr">
              <a:lnSpc>
                <a:spcPct val="92000"/>
              </a:lnSpc>
              <a:spcBef>
                <a:spcPct val="0"/>
              </a:spcBef>
              <a:buClrTx/>
              <a:buSzTx/>
              <a:buFontTx/>
              <a:buNone/>
              <a:defRPr/>
            </a:pPr>
            <a:r>
              <a:rPr lang="en-US" sz="1050" b="0">
                <a:solidFill>
                  <a:srgbClr val="000000"/>
                </a:solidFill>
                <a:cs typeface="Arial" charset="0"/>
              </a:rPr>
              <a:t>Images courtesy:  GE Medical Systems</a:t>
            </a:r>
          </a:p>
        </p:txBody>
      </p:sp>
      <p:sp>
        <p:nvSpPr>
          <p:cNvPr id="423940" name="Text Box 4"/>
          <p:cNvSpPr txBox="1">
            <a:spLocks noChangeArrowheads="1"/>
          </p:cNvSpPr>
          <p:nvPr/>
        </p:nvSpPr>
        <p:spPr bwMode="auto">
          <a:xfrm rot="-5400000">
            <a:off x="1044742" y="1724003"/>
            <a:ext cx="1040670" cy="3000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nSpc>
                <a:spcPct val="100000"/>
              </a:lnSpc>
              <a:spcBef>
                <a:spcPct val="0"/>
              </a:spcBef>
              <a:buClrTx/>
              <a:buSzTx/>
              <a:buFontTx/>
              <a:buNone/>
              <a:defRPr/>
            </a:pPr>
            <a:r>
              <a:rPr lang="en-US" sz="1350" b="0">
                <a:solidFill>
                  <a:srgbClr val="000000"/>
                </a:solidFill>
                <a:cs typeface="Arial" charset="0"/>
              </a:rPr>
              <a:t>SPECT/CT</a:t>
            </a:r>
          </a:p>
        </p:txBody>
      </p:sp>
      <p:sp>
        <p:nvSpPr>
          <p:cNvPr id="423941" name="Text Box 5"/>
          <p:cNvSpPr txBox="1">
            <a:spLocks noChangeArrowheads="1"/>
          </p:cNvSpPr>
          <p:nvPr/>
        </p:nvSpPr>
        <p:spPr bwMode="auto">
          <a:xfrm rot="-5400000">
            <a:off x="1209493" y="3495653"/>
            <a:ext cx="777842" cy="3000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p>
            <a:pPr>
              <a:lnSpc>
                <a:spcPct val="100000"/>
              </a:lnSpc>
              <a:spcBef>
                <a:spcPct val="0"/>
              </a:spcBef>
              <a:buClrTx/>
              <a:buSzTx/>
              <a:buFontTx/>
              <a:buNone/>
              <a:defRPr/>
            </a:pPr>
            <a:r>
              <a:rPr lang="en-US" sz="1350" b="0">
                <a:solidFill>
                  <a:srgbClr val="000000"/>
                </a:solidFill>
                <a:cs typeface="Arial" charset="0"/>
              </a:rPr>
              <a:t>CT only</a:t>
            </a:r>
          </a:p>
        </p:txBody>
      </p:sp>
      <p:grpSp>
        <p:nvGrpSpPr>
          <p:cNvPr id="423942" name="Group 6"/>
          <p:cNvGrpSpPr>
            <a:grpSpLocks/>
          </p:cNvGrpSpPr>
          <p:nvPr/>
        </p:nvGrpSpPr>
        <p:grpSpPr bwMode="auto">
          <a:xfrm>
            <a:off x="5303044" y="994173"/>
            <a:ext cx="2375297" cy="3558778"/>
            <a:chOff x="3931" y="752"/>
            <a:chExt cx="2244" cy="2989"/>
          </a:xfrm>
        </p:grpSpPr>
        <p:sp>
          <p:nvSpPr>
            <p:cNvPr id="423943" name="Text Box 7"/>
            <p:cNvSpPr txBox="1">
              <a:spLocks noChangeArrowheads="1"/>
            </p:cNvSpPr>
            <p:nvPr/>
          </p:nvSpPr>
          <p:spPr bwMode="auto">
            <a:xfrm>
              <a:off x="3931" y="3128"/>
              <a:ext cx="2244" cy="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a:lnSpc>
                  <a:spcPct val="92000"/>
                </a:lnSpc>
                <a:spcBef>
                  <a:spcPct val="0"/>
                </a:spcBef>
                <a:buClrTx/>
                <a:buSzTx/>
                <a:buFontTx/>
                <a:buNone/>
                <a:defRPr/>
              </a:pPr>
              <a:r>
                <a:rPr lang="en-US" sz="1500" b="0">
                  <a:solidFill>
                    <a:srgbClr val="000000"/>
                  </a:solidFill>
                  <a:cs typeface="Arial" charset="0"/>
                </a:rPr>
                <a:t>SPECT/CT images acquired with shallow breathing</a:t>
              </a:r>
            </a:p>
          </p:txBody>
        </p:sp>
        <p:grpSp>
          <p:nvGrpSpPr>
            <p:cNvPr id="45064" name="Group 8"/>
            <p:cNvGrpSpPr>
              <a:grpSpLocks/>
            </p:cNvGrpSpPr>
            <p:nvPr/>
          </p:nvGrpSpPr>
          <p:grpSpPr bwMode="auto">
            <a:xfrm>
              <a:off x="3976" y="752"/>
              <a:ext cx="2120" cy="2240"/>
              <a:chOff x="3976" y="840"/>
              <a:chExt cx="2120" cy="2240"/>
            </a:xfrm>
          </p:grpSpPr>
          <p:pic>
            <p:nvPicPr>
              <p:cNvPr id="423945" name="Picture 9" descr="sas2"/>
              <p:cNvPicPr>
                <a:picLocks noChangeAspect="1" noChangeArrowheads="1"/>
              </p:cNvPicPr>
              <p:nvPr/>
            </p:nvPicPr>
            <p:blipFill>
              <a:blip r:embed="rId5">
                <a:extLst>
                  <a:ext uri="{28A0092B-C50C-407E-A947-70E740481C1C}">
                    <a14:useLocalDpi xmlns:a14="http://schemas.microsoft.com/office/drawing/2010/main" val="0"/>
                  </a:ext>
                </a:extLst>
              </a:blip>
              <a:srcRect t="49931" r="49451"/>
              <a:stretch>
                <a:fillRect/>
              </a:stretch>
            </p:blipFill>
            <p:spPr bwMode="auto">
              <a:xfrm>
                <a:off x="4313" y="1412"/>
                <a:ext cx="1479" cy="145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
            <p:nvSpPr>
              <p:cNvPr id="423946" name="Text Box 10"/>
              <p:cNvSpPr txBox="1">
                <a:spLocks noChangeArrowheads="1"/>
              </p:cNvSpPr>
              <p:nvPr/>
            </p:nvSpPr>
            <p:spPr bwMode="auto">
              <a:xfrm>
                <a:off x="4319" y="885"/>
                <a:ext cx="1468" cy="5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a:lnSpc>
                    <a:spcPct val="100000"/>
                  </a:lnSpc>
                  <a:spcBef>
                    <a:spcPct val="0"/>
                  </a:spcBef>
                  <a:buClrTx/>
                  <a:buSzTx/>
                  <a:buFontTx/>
                  <a:buNone/>
                  <a:defRPr/>
                </a:pPr>
                <a:r>
                  <a:rPr lang="en-US" sz="1200" b="0" dirty="0">
                    <a:solidFill>
                      <a:srgbClr val="000000"/>
                    </a:solidFill>
                    <a:cs typeface="Arial" charset="0"/>
                  </a:rPr>
                  <a:t>Inhalation /Expiration CT Subtraction</a:t>
                </a:r>
              </a:p>
            </p:txBody>
          </p:sp>
          <p:sp>
            <p:nvSpPr>
              <p:cNvPr id="423947" name="Rectangle 11"/>
              <p:cNvSpPr>
                <a:spLocks noChangeArrowheads="1"/>
              </p:cNvSpPr>
              <p:nvPr/>
            </p:nvSpPr>
            <p:spPr bwMode="auto">
              <a:xfrm>
                <a:off x="3976" y="840"/>
                <a:ext cx="2120" cy="224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grpSp>
      </p:grpSp>
      <p:sp>
        <p:nvSpPr>
          <p:cNvPr id="2" name="Title 1"/>
          <p:cNvSpPr>
            <a:spLocks noGrp="1"/>
          </p:cNvSpPr>
          <p:nvPr>
            <p:ph type="title"/>
          </p:nvPr>
        </p:nvSpPr>
        <p:spPr>
          <a:xfrm>
            <a:off x="422054" y="202707"/>
            <a:ext cx="8089900" cy="458587"/>
          </a:xfrm>
        </p:spPr>
        <p:txBody>
          <a:bodyPr/>
          <a:lstStyle/>
          <a:p>
            <a:pPr eaLnBrk="1" hangingPunct="1">
              <a:defRPr/>
            </a:pPr>
            <a:r>
              <a:rPr lang="en-US" dirty="0"/>
              <a:t>Voluntary and Involuntary Patient Motion</a:t>
            </a:r>
          </a:p>
        </p:txBody>
      </p:sp>
    </p:spTree>
    <p:custDataLst>
      <p:tags r:id="rId1"/>
    </p:custDataLst>
    <p:extLst>
      <p:ext uri="{BB962C8B-B14F-4D97-AF65-F5344CB8AC3E}">
        <p14:creationId xmlns:p14="http://schemas.microsoft.com/office/powerpoint/2010/main" val="324817355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239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7105" name="Group 3"/>
          <p:cNvGrpSpPr>
            <a:grpSpLocks/>
          </p:cNvGrpSpPr>
          <p:nvPr/>
        </p:nvGrpSpPr>
        <p:grpSpPr bwMode="auto">
          <a:xfrm>
            <a:off x="1595438" y="962025"/>
            <a:ext cx="2543175" cy="2776538"/>
            <a:chOff x="1676" y="889"/>
            <a:chExt cx="2136" cy="2332"/>
          </a:xfrm>
        </p:grpSpPr>
        <p:sp>
          <p:nvSpPr>
            <p:cNvPr id="317444" name="AutoShape 4"/>
            <p:cNvSpPr>
              <a:spLocks noChangeArrowheads="1"/>
            </p:cNvSpPr>
            <p:nvPr/>
          </p:nvSpPr>
          <p:spPr bwMode="auto">
            <a:xfrm>
              <a:off x="1676" y="889"/>
              <a:ext cx="2136" cy="1102"/>
            </a:xfrm>
            <a:prstGeom prst="roundRect">
              <a:avLst>
                <a:gd name="adj" fmla="val 12495"/>
              </a:avLst>
            </a:prstGeom>
            <a:solidFill>
              <a:srgbClr val="3366FF"/>
            </a:solidFill>
            <a:ln>
              <a:noFill/>
            </a:ln>
            <a:effectLst/>
            <a:extLst>
              <a:ext uri="{91240B29-F687-4f45-9708-019B960494DF}">
                <a14:hiddenLine xmlns="" xmlns:a14="http://schemas.microsoft.com/office/drawing/2010/main" w="12700">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sp>
          <p:nvSpPr>
            <p:cNvPr id="317445" name="Rectangle 5"/>
            <p:cNvSpPr>
              <a:spLocks noChangeArrowheads="1"/>
            </p:cNvSpPr>
            <p:nvPr/>
          </p:nvSpPr>
          <p:spPr bwMode="auto">
            <a:xfrm>
              <a:off x="1825" y="1998"/>
              <a:ext cx="1838" cy="202"/>
            </a:xfrm>
            <a:prstGeom prst="rect">
              <a:avLst/>
            </a:prstGeom>
            <a:solidFill>
              <a:srgbClr val="FFCC00"/>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sp>
          <p:nvSpPr>
            <p:cNvPr id="317446" name="Oval 6"/>
            <p:cNvSpPr>
              <a:spLocks noChangeArrowheads="1"/>
            </p:cNvSpPr>
            <p:nvPr/>
          </p:nvSpPr>
          <p:spPr bwMode="auto">
            <a:xfrm>
              <a:off x="2008" y="2423"/>
              <a:ext cx="1594" cy="798"/>
            </a:xfrm>
            <a:prstGeom prst="ellipse">
              <a:avLst/>
            </a:prstGeom>
            <a:solidFill>
              <a:srgbClr val="FF99CC"/>
            </a:solidFill>
            <a:ln>
              <a:noFill/>
            </a:ln>
            <a:effectLst/>
            <a:extLst>
              <a:ext uri="{91240B29-F687-4f45-9708-019B960494DF}">
                <a14:hiddenLine xmlns="" xmlns:a14="http://schemas.microsoft.com/office/drawing/2010/main" w="12700">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sp>
          <p:nvSpPr>
            <p:cNvPr id="317447" name="Rectangle 7"/>
            <p:cNvSpPr>
              <a:spLocks noChangeArrowheads="1"/>
            </p:cNvSpPr>
            <p:nvPr/>
          </p:nvSpPr>
          <p:spPr bwMode="auto">
            <a:xfrm>
              <a:off x="2400" y="2688"/>
              <a:ext cx="769" cy="259"/>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508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53488" tIns="21395" rIns="53488" bIns="21395">
              <a:spAutoFit/>
            </a:bodyPr>
            <a:lstStyle/>
            <a:p>
              <a:pPr defTabSz="770335">
                <a:lnSpc>
                  <a:spcPct val="85000"/>
                </a:lnSpc>
                <a:spcBef>
                  <a:spcPct val="0"/>
                </a:spcBef>
                <a:buClrTx/>
                <a:buSzTx/>
                <a:buNone/>
                <a:defRPr/>
              </a:pPr>
              <a:r>
                <a:rPr lang="en-US" sz="2025" b="0">
                  <a:solidFill>
                    <a:srgbClr val="000000"/>
                  </a:solidFill>
                  <a:cs typeface="Arial" charset="0"/>
                </a:rPr>
                <a:t>Patient</a:t>
              </a:r>
              <a:endParaRPr lang="en-US" sz="2025">
                <a:solidFill>
                  <a:srgbClr val="000000"/>
                </a:solidFill>
                <a:cs typeface="Arial" charset="0"/>
              </a:endParaRPr>
            </a:p>
          </p:txBody>
        </p:sp>
        <p:sp>
          <p:nvSpPr>
            <p:cNvPr id="317448" name="Rectangle 8"/>
            <p:cNvSpPr>
              <a:spLocks noChangeArrowheads="1"/>
            </p:cNvSpPr>
            <p:nvPr/>
          </p:nvSpPr>
          <p:spPr bwMode="auto">
            <a:xfrm>
              <a:off x="2270" y="1243"/>
              <a:ext cx="915" cy="481"/>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508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53488" tIns="21395" rIns="53488" bIns="21395">
              <a:spAutoFit/>
            </a:bodyPr>
            <a:lstStyle/>
            <a:p>
              <a:pPr algn="ctr" defTabSz="770335">
                <a:lnSpc>
                  <a:spcPct val="85000"/>
                </a:lnSpc>
                <a:spcBef>
                  <a:spcPct val="0"/>
                </a:spcBef>
                <a:buClrTx/>
                <a:buSzTx/>
                <a:buNone/>
                <a:defRPr/>
              </a:pPr>
              <a:r>
                <a:rPr lang="en-US" sz="2025" b="0">
                  <a:solidFill>
                    <a:srgbClr val="FFFFFF"/>
                  </a:solidFill>
                  <a:cs typeface="Arial" charset="0"/>
                </a:rPr>
                <a:t>SPECT</a:t>
              </a:r>
              <a:r>
                <a:rPr lang="en-US" sz="2025">
                  <a:solidFill>
                    <a:srgbClr val="FFFFFF"/>
                  </a:solidFill>
                  <a:cs typeface="Arial" charset="0"/>
                </a:rPr>
                <a:t> </a:t>
              </a:r>
            </a:p>
            <a:p>
              <a:pPr algn="ctr" defTabSz="770335">
                <a:lnSpc>
                  <a:spcPct val="85000"/>
                </a:lnSpc>
                <a:spcBef>
                  <a:spcPct val="0"/>
                </a:spcBef>
                <a:buClrTx/>
                <a:buSzTx/>
                <a:buNone/>
                <a:defRPr/>
              </a:pPr>
              <a:r>
                <a:rPr lang="en-US" sz="2025" b="0">
                  <a:solidFill>
                    <a:srgbClr val="FFFFFF"/>
                  </a:solidFill>
                  <a:cs typeface="Arial" charset="0"/>
                </a:rPr>
                <a:t>Detector</a:t>
              </a:r>
              <a:endParaRPr lang="en-US" sz="2025">
                <a:solidFill>
                  <a:srgbClr val="FFFFFF"/>
                </a:solidFill>
                <a:cs typeface="Arial" charset="0"/>
              </a:endParaRPr>
            </a:p>
          </p:txBody>
        </p:sp>
      </p:grpSp>
      <p:sp>
        <p:nvSpPr>
          <p:cNvPr id="317449" name="Rectangle 9"/>
          <p:cNvSpPr>
            <a:spLocks noChangeArrowheads="1"/>
          </p:cNvSpPr>
          <p:nvPr/>
        </p:nvSpPr>
        <p:spPr bwMode="auto">
          <a:xfrm>
            <a:off x="1519433" y="4479132"/>
            <a:ext cx="3055944" cy="255574"/>
          </a:xfrm>
          <a:prstGeom prst="rect">
            <a:avLst/>
          </a:prstGeom>
          <a:solidFill>
            <a:schemeClr val="bg1"/>
          </a:solidFill>
          <a:ln>
            <a:noFill/>
          </a:ln>
          <a:effectLst/>
          <a:extLst>
            <a:ext uri="{91240B29-F687-4f45-9708-019B960494DF}">
              <a14:hiddenLine xmlns="" xmlns:a14="http://schemas.microsoft.com/office/drawing/2010/main" w="508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53488" tIns="21395" rIns="53488" bIns="21395">
            <a:spAutoFit/>
          </a:bodyPr>
          <a:lstStyle/>
          <a:p>
            <a:pPr algn="ctr" defTabSz="770335">
              <a:lnSpc>
                <a:spcPct val="92000"/>
              </a:lnSpc>
              <a:spcBef>
                <a:spcPct val="0"/>
              </a:spcBef>
              <a:buClrTx/>
              <a:buSzTx/>
              <a:buNone/>
              <a:defRPr/>
            </a:pPr>
            <a:r>
              <a:rPr lang="en-US" sz="1500" b="0">
                <a:solidFill>
                  <a:srgbClr val="000000"/>
                </a:solidFill>
                <a:cs typeface="Arial" charset="0"/>
              </a:rPr>
              <a:t>Scanning Radioactive Line Source</a:t>
            </a:r>
          </a:p>
        </p:txBody>
      </p:sp>
      <p:grpSp>
        <p:nvGrpSpPr>
          <p:cNvPr id="317450" name="Group 10"/>
          <p:cNvGrpSpPr>
            <a:grpSpLocks/>
          </p:cNvGrpSpPr>
          <p:nvPr/>
        </p:nvGrpSpPr>
        <p:grpSpPr bwMode="auto">
          <a:xfrm>
            <a:off x="1752600" y="2603898"/>
            <a:ext cx="1379934" cy="1745456"/>
            <a:chOff x="2109" y="2268"/>
            <a:chExt cx="1159" cy="1466"/>
          </a:xfrm>
        </p:grpSpPr>
        <p:sp>
          <p:nvSpPr>
            <p:cNvPr id="317451" name="Rectangle 11"/>
            <p:cNvSpPr>
              <a:spLocks noChangeArrowheads="1"/>
            </p:cNvSpPr>
            <p:nvPr/>
          </p:nvSpPr>
          <p:spPr bwMode="auto">
            <a:xfrm>
              <a:off x="2109" y="3518"/>
              <a:ext cx="217" cy="216"/>
            </a:xfrm>
            <a:prstGeom prst="rect">
              <a:avLst/>
            </a:prstGeom>
            <a:solidFill>
              <a:schemeClr val="hlink"/>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sp>
          <p:nvSpPr>
            <p:cNvPr id="317452" name="Line 12"/>
            <p:cNvSpPr>
              <a:spLocks noChangeShapeType="1"/>
            </p:cNvSpPr>
            <p:nvPr/>
          </p:nvSpPr>
          <p:spPr bwMode="auto">
            <a:xfrm flipV="1">
              <a:off x="2213" y="2268"/>
              <a:ext cx="0" cy="123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sp>
          <p:nvSpPr>
            <p:cNvPr id="317453" name="Line 13"/>
            <p:cNvSpPr>
              <a:spLocks noChangeShapeType="1"/>
            </p:cNvSpPr>
            <p:nvPr/>
          </p:nvSpPr>
          <p:spPr bwMode="auto">
            <a:xfrm flipV="1">
              <a:off x="2146" y="2417"/>
              <a:ext cx="0" cy="1081"/>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sp>
          <p:nvSpPr>
            <p:cNvPr id="317454" name="Line 14"/>
            <p:cNvSpPr>
              <a:spLocks noChangeShapeType="1"/>
            </p:cNvSpPr>
            <p:nvPr/>
          </p:nvSpPr>
          <p:spPr bwMode="auto">
            <a:xfrm flipV="1">
              <a:off x="2281" y="2417"/>
              <a:ext cx="0" cy="1081"/>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sp>
          <p:nvSpPr>
            <p:cNvPr id="317455" name="Line 15"/>
            <p:cNvSpPr>
              <a:spLocks noChangeShapeType="1"/>
            </p:cNvSpPr>
            <p:nvPr/>
          </p:nvSpPr>
          <p:spPr bwMode="auto">
            <a:xfrm>
              <a:off x="2444" y="3609"/>
              <a:ext cx="824" cy="0"/>
            </a:xfrm>
            <a:prstGeom prst="line">
              <a:avLst/>
            </a:prstGeom>
            <a:noFill/>
            <a:ln w="508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lnSpc>
                  <a:spcPct val="100000"/>
                </a:lnSpc>
                <a:spcBef>
                  <a:spcPct val="0"/>
                </a:spcBef>
                <a:buClrTx/>
                <a:buSzTx/>
                <a:buFontTx/>
                <a:buNone/>
                <a:defRPr/>
              </a:pPr>
              <a:endParaRPr lang="en-US" sz="1350" b="0">
                <a:solidFill>
                  <a:srgbClr val="000000"/>
                </a:solidFill>
                <a:cs typeface="Arial" charset="0"/>
              </a:endParaRPr>
            </a:p>
          </p:txBody>
        </p:sp>
      </p:grpSp>
      <p:grpSp>
        <p:nvGrpSpPr>
          <p:cNvPr id="317456" name="Group 16"/>
          <p:cNvGrpSpPr>
            <a:grpSpLocks/>
          </p:cNvGrpSpPr>
          <p:nvPr/>
        </p:nvGrpSpPr>
        <p:grpSpPr bwMode="auto">
          <a:xfrm>
            <a:off x="5120879" y="1303735"/>
            <a:ext cx="2640806" cy="2967038"/>
            <a:chOff x="3341" y="1306"/>
            <a:chExt cx="2218" cy="2492"/>
          </a:xfrm>
        </p:grpSpPr>
        <p:pic>
          <p:nvPicPr>
            <p:cNvPr id="47111" name="Picture 17" descr="1998 Bailey Transmission Scanning in Emission Tomography_Page_06_Image_0002"/>
            <p:cNvPicPr>
              <a:picLocks noChangeAspect="1" noChangeArrowheads="1"/>
            </p:cNvPicPr>
            <p:nvPr/>
          </p:nvPicPr>
          <p:blipFill>
            <a:blip r:embed="rId4">
              <a:extLst>
                <a:ext uri="{28A0092B-C50C-407E-A947-70E740481C1C}">
                  <a14:useLocalDpi xmlns:a14="http://schemas.microsoft.com/office/drawing/2010/main" val="0"/>
                </a:ext>
              </a:extLst>
            </a:blip>
            <a:srcRect r="50200"/>
            <a:stretch>
              <a:fillRect/>
            </a:stretch>
          </p:blipFill>
          <p:spPr bwMode="auto">
            <a:xfrm>
              <a:off x="3603" y="1306"/>
              <a:ext cx="1694" cy="17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17458" name="Text Box 18"/>
            <p:cNvSpPr txBox="1">
              <a:spLocks noChangeArrowheads="1"/>
            </p:cNvSpPr>
            <p:nvPr/>
          </p:nvSpPr>
          <p:spPr bwMode="auto">
            <a:xfrm>
              <a:off x="3341" y="3197"/>
              <a:ext cx="2218" cy="6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lnSpc>
                  <a:spcPct val="100000"/>
                </a:lnSpc>
                <a:spcBef>
                  <a:spcPct val="0"/>
                </a:spcBef>
                <a:buClrTx/>
                <a:buSzTx/>
                <a:buFontTx/>
                <a:buNone/>
                <a:defRPr/>
              </a:pPr>
              <a:r>
                <a:rPr lang="en-US" sz="1350" b="0">
                  <a:solidFill>
                    <a:srgbClr val="000000"/>
                  </a:solidFill>
                  <a:cs typeface="Arial" charset="0"/>
                </a:rPr>
                <a:t>Bailey, </a:t>
              </a:r>
              <a:r>
                <a:rPr lang="ja-JP" altLang="en-US" sz="1350" b="0">
                  <a:solidFill>
                    <a:srgbClr val="000000"/>
                  </a:solidFill>
                  <a:latin typeface="Arial"/>
                  <a:cs typeface="Arial" charset="0"/>
                </a:rPr>
                <a:t>“</a:t>
              </a:r>
              <a:r>
                <a:rPr lang="en-US" sz="1350" b="0">
                  <a:solidFill>
                    <a:srgbClr val="000000"/>
                  </a:solidFill>
                  <a:cs typeface="Arial" charset="0"/>
                </a:rPr>
                <a:t>Transmission Scanning in Emission Tomography</a:t>
              </a:r>
              <a:r>
                <a:rPr lang="ja-JP" altLang="en-US" sz="1350" b="0">
                  <a:solidFill>
                    <a:srgbClr val="000000"/>
                  </a:solidFill>
                  <a:latin typeface="Arial"/>
                  <a:cs typeface="Arial" charset="0"/>
                </a:rPr>
                <a:t>”</a:t>
              </a:r>
              <a:r>
                <a:rPr lang="en-US" sz="1350" b="0">
                  <a:solidFill>
                    <a:srgbClr val="000000"/>
                  </a:solidFill>
                  <a:cs typeface="Arial" charset="0"/>
                </a:rPr>
                <a:t>, Eur J Nucl Med, 25:774-787, 1998.  </a:t>
              </a:r>
            </a:p>
          </p:txBody>
        </p:sp>
      </p:grpSp>
      <p:sp>
        <p:nvSpPr>
          <p:cNvPr id="2" name="Title 1"/>
          <p:cNvSpPr>
            <a:spLocks noGrp="1"/>
          </p:cNvSpPr>
          <p:nvPr>
            <p:ph type="title"/>
          </p:nvPr>
        </p:nvSpPr>
        <p:spPr/>
        <p:txBody>
          <a:bodyPr/>
          <a:lstStyle/>
          <a:p>
            <a:pPr eaLnBrk="1" hangingPunct="1">
              <a:defRPr/>
            </a:pPr>
            <a:r>
              <a:rPr lang="en-US" dirty="0"/>
              <a:t>SPECT and Transmission Imaging</a:t>
            </a:r>
          </a:p>
        </p:txBody>
      </p:sp>
    </p:spTree>
    <p:custDataLst>
      <p:tags r:id="rId1"/>
    </p:custDataLst>
    <p:extLst>
      <p:ext uri="{BB962C8B-B14F-4D97-AF65-F5344CB8AC3E}">
        <p14:creationId xmlns:p14="http://schemas.microsoft.com/office/powerpoint/2010/main" val="249368458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7450"/>
                                        </p:tgtEl>
                                        <p:attrNameLst>
                                          <p:attrName>style.visibility</p:attrName>
                                        </p:attrNameLst>
                                      </p:cBhvr>
                                      <p:to>
                                        <p:strVal val="visible"/>
                                      </p:to>
                                    </p:set>
                                  </p:childTnLst>
                                </p:cTn>
                              </p:par>
                            </p:childTnLst>
                          </p:cTn>
                        </p:par>
                        <p:par>
                          <p:cTn id="7" fill="hold" nodeType="afterGroup">
                            <p:stCondLst>
                              <p:cond delay="0"/>
                            </p:stCondLst>
                            <p:childTnLst>
                              <p:par>
                                <p:cTn id="8" presetID="63" presetClass="path" presetSubtype="0" accel="50000" decel="50000" fill="hold" nodeType="afterEffect">
                                  <p:stCondLst>
                                    <p:cond delay="1000"/>
                                  </p:stCondLst>
                                  <p:childTnLst>
                                    <p:animMotion origin="layout" path="M 8.33333E-7 8.67052E-7 L 0.22552 8.67052E-7 " pathEditMode="relative" rAng="0" ptsTypes="AA">
                                      <p:cBhvr>
                                        <p:cTn id="9" dur="2000" fill="hold"/>
                                        <p:tgtEl>
                                          <p:spTgt spid="317450"/>
                                        </p:tgtEl>
                                        <p:attrNameLst>
                                          <p:attrName>ppt_x</p:attrName>
                                          <p:attrName>ppt_y</p:attrName>
                                        </p:attrNameLst>
                                      </p:cBhvr>
                                      <p:rCtr x="11267" y="0"/>
                                    </p:animMotion>
                                  </p:childTnLst>
                                </p:cTn>
                              </p:par>
                            </p:childTnLst>
                          </p:cTn>
                        </p:par>
                        <p:par>
                          <p:cTn id="10" fill="hold" nodeType="afterGroup">
                            <p:stCondLst>
                              <p:cond delay="3000"/>
                            </p:stCondLst>
                            <p:childTnLst>
                              <p:par>
                                <p:cTn id="11" presetID="1" presetClass="entr" presetSubtype="0" fill="hold" nodeType="afterEffect">
                                  <p:stCondLst>
                                    <p:cond delay="1000"/>
                                  </p:stCondLst>
                                  <p:childTnLst>
                                    <p:set>
                                      <p:cBhvr>
                                        <p:cTn id="12" dur="1" fill="hold">
                                          <p:stCondLst>
                                            <p:cond delay="0"/>
                                          </p:stCondLst>
                                        </p:cTn>
                                        <p:tgtEl>
                                          <p:spTgt spid="3174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9153" name="Picture 5" descr="dkuhl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0504" y="1366838"/>
            <a:ext cx="1153715" cy="16180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49154" name="Group 11"/>
          <p:cNvGrpSpPr>
            <a:grpSpLocks/>
          </p:cNvGrpSpPr>
          <p:nvPr/>
        </p:nvGrpSpPr>
        <p:grpSpPr bwMode="auto">
          <a:xfrm>
            <a:off x="4164807" y="987029"/>
            <a:ext cx="3131344" cy="2450306"/>
            <a:chOff x="250" y="1058"/>
            <a:chExt cx="2392" cy="1936"/>
          </a:xfrm>
        </p:grpSpPr>
        <p:pic>
          <p:nvPicPr>
            <p:cNvPr id="49158" name="Picture 6" descr="pmb6_13_r07_Page_03_Image_0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 y="1058"/>
              <a:ext cx="2392" cy="1936"/>
            </a:xfrm>
            <a:prstGeom prst="rect">
              <a:avLst/>
            </a:prstGeom>
            <a:noFill/>
            <a:ln w="38100">
              <a:solidFill>
                <a:srgbClr val="FF0000"/>
              </a:solidFill>
              <a:miter lim="800000"/>
              <a:headEnd/>
              <a:tailEnd/>
            </a:ln>
            <a:extLst>
              <a:ext uri="{909E8E84-426E-40dd-AFC4-6F175D3DCCD1}">
                <a14:hiddenFill xmlns="" xmlns:a14="http://schemas.microsoft.com/office/drawing/2010/main">
                  <a:solidFill>
                    <a:srgbClr val="FFFFFF"/>
                  </a:solidFill>
                </a14:hiddenFill>
              </a:ext>
            </a:extLst>
          </p:spPr>
        </p:pic>
        <p:sp>
          <p:nvSpPr>
            <p:cNvPr id="24583" name="Text Box 7"/>
            <p:cNvSpPr txBox="1">
              <a:spLocks noChangeArrowheads="1"/>
            </p:cNvSpPr>
            <p:nvPr/>
          </p:nvSpPr>
          <p:spPr bwMode="auto">
            <a:xfrm>
              <a:off x="265" y="1080"/>
              <a:ext cx="1564" cy="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lnSpc>
                  <a:spcPct val="100000"/>
                </a:lnSpc>
                <a:spcBef>
                  <a:spcPct val="0"/>
                </a:spcBef>
                <a:buClrTx/>
                <a:buSzTx/>
                <a:buFontTx/>
                <a:buNone/>
                <a:defRPr/>
              </a:pPr>
              <a:r>
                <a:rPr lang="en-US" sz="1200">
                  <a:solidFill>
                    <a:srgbClr val="000000"/>
                  </a:solidFill>
                  <a:cs typeface="Arial" charset="0"/>
                </a:rPr>
                <a:t>Mark II</a:t>
              </a:r>
            </a:p>
            <a:p>
              <a:pPr eaLnBrk="1" hangingPunct="1">
                <a:lnSpc>
                  <a:spcPct val="100000"/>
                </a:lnSpc>
                <a:spcBef>
                  <a:spcPct val="0"/>
                </a:spcBef>
                <a:buClrTx/>
                <a:buSzTx/>
                <a:buFontTx/>
                <a:buNone/>
                <a:defRPr/>
              </a:pPr>
              <a:r>
                <a:rPr lang="en-US" sz="1200">
                  <a:solidFill>
                    <a:srgbClr val="000000"/>
                  </a:solidFill>
                  <a:cs typeface="Arial" charset="0"/>
                </a:rPr>
                <a:t>Univ of Pennsylvania</a:t>
              </a:r>
            </a:p>
          </p:txBody>
        </p:sp>
      </p:grpSp>
      <p:sp>
        <p:nvSpPr>
          <p:cNvPr id="24584" name="Text Box 8"/>
          <p:cNvSpPr txBox="1">
            <a:spLocks noChangeArrowheads="1"/>
          </p:cNvSpPr>
          <p:nvPr/>
        </p:nvSpPr>
        <p:spPr bwMode="auto">
          <a:xfrm>
            <a:off x="1978303" y="3022997"/>
            <a:ext cx="1386919" cy="3000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1" hangingPunct="1">
              <a:lnSpc>
                <a:spcPct val="100000"/>
              </a:lnSpc>
              <a:spcBef>
                <a:spcPct val="0"/>
              </a:spcBef>
              <a:buClrTx/>
              <a:buSzTx/>
              <a:buFontTx/>
              <a:buNone/>
              <a:defRPr/>
            </a:pPr>
            <a:r>
              <a:rPr lang="en-US" sz="1350" b="0">
                <a:solidFill>
                  <a:srgbClr val="000000"/>
                </a:solidFill>
                <a:cs typeface="Arial" charset="0"/>
              </a:rPr>
              <a:t>David Kuhl, MD</a:t>
            </a:r>
          </a:p>
        </p:txBody>
      </p:sp>
      <p:sp>
        <p:nvSpPr>
          <p:cNvPr id="24585" name="Rectangle 9"/>
          <p:cNvSpPr>
            <a:spLocks noChangeArrowheads="1"/>
          </p:cNvSpPr>
          <p:nvPr/>
        </p:nvSpPr>
        <p:spPr bwMode="auto">
          <a:xfrm>
            <a:off x="1288256" y="3626644"/>
            <a:ext cx="6567488" cy="12003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lnSpc>
                <a:spcPct val="100000"/>
              </a:lnSpc>
              <a:spcBef>
                <a:spcPct val="0"/>
              </a:spcBef>
              <a:buClrTx/>
              <a:buSzTx/>
              <a:buFontTx/>
              <a:buNone/>
              <a:defRPr/>
            </a:pPr>
            <a:r>
              <a:rPr lang="en-US" sz="1200" b="0" dirty="0">
                <a:solidFill>
                  <a:srgbClr val="000000"/>
                </a:solidFill>
                <a:cs typeface="Arial" charset="0"/>
              </a:rPr>
              <a:t>On May 14, 1965, Kuhl, Hale, and Eaton obtained the first transverse axial transmission CT scan of a patient</a:t>
            </a:r>
            <a:r>
              <a:rPr lang="ja-JP" altLang="en-US" sz="1200" b="0">
                <a:solidFill>
                  <a:srgbClr val="000000"/>
                </a:solidFill>
                <a:latin typeface="Arial"/>
                <a:cs typeface="Arial" charset="0"/>
              </a:rPr>
              <a:t>’</a:t>
            </a:r>
            <a:r>
              <a:rPr lang="en-US" sz="1200" b="0" dirty="0">
                <a:solidFill>
                  <a:srgbClr val="000000"/>
                </a:solidFill>
                <a:cs typeface="Arial" charset="0"/>
              </a:rPr>
              <a:t>s thorax using a Mark II scanner. The CT scan was accomplished by replacing the detector underneath the patient with a small radioactive source (Am-241) such that the movement of the source underneath the patient followed the movement of the detector above</a:t>
            </a:r>
            <a:r>
              <a:rPr lang="en-US" sz="1200" b="0" i="1" dirty="0">
                <a:solidFill>
                  <a:srgbClr val="000000"/>
                </a:solidFill>
                <a:cs typeface="Arial" charset="0"/>
              </a:rPr>
              <a:t>. Kuhl DE, Hale J, Eaton WL.  Transmission scanning: a useful adjunct to conventional emission scanning for accurately keying isotope deposition to radiographic anatomy. Radiology  1966:87:278-284.</a:t>
            </a:r>
          </a:p>
        </p:txBody>
      </p:sp>
      <p:sp>
        <p:nvSpPr>
          <p:cNvPr id="2" name="Title 1"/>
          <p:cNvSpPr>
            <a:spLocks noGrp="1"/>
          </p:cNvSpPr>
          <p:nvPr>
            <p:ph type="title"/>
          </p:nvPr>
        </p:nvSpPr>
        <p:spPr>
          <a:xfrm>
            <a:off x="394958" y="213089"/>
            <a:ext cx="8354084" cy="622158"/>
          </a:xfrm>
        </p:spPr>
        <p:txBody>
          <a:bodyPr/>
          <a:lstStyle/>
          <a:p>
            <a:pPr eaLnBrk="1" hangingPunct="1">
              <a:defRPr/>
            </a:pPr>
            <a:r>
              <a:rPr lang="en-US" sz="2000" dirty="0"/>
              <a:t>Emission-Transmission Imaging Conceived at Beginning of Radionuclide Imaging</a:t>
            </a:r>
          </a:p>
        </p:txBody>
      </p:sp>
    </p:spTree>
    <p:extLst>
      <p:ext uri="{BB962C8B-B14F-4D97-AF65-F5344CB8AC3E}">
        <p14:creationId xmlns:p14="http://schemas.microsoft.com/office/powerpoint/2010/main" val="293568738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5" name="Text Box 3"/>
          <p:cNvSpPr txBox="1">
            <a:spLocks noChangeArrowheads="1"/>
          </p:cNvSpPr>
          <p:nvPr/>
        </p:nvSpPr>
        <p:spPr bwMode="auto">
          <a:xfrm>
            <a:off x="5086350" y="3657600"/>
            <a:ext cx="2750344" cy="128176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a:lnSpc>
                <a:spcPct val="92000"/>
              </a:lnSpc>
              <a:spcBef>
                <a:spcPct val="0"/>
              </a:spcBef>
              <a:buClrTx/>
              <a:buSzTx/>
              <a:buFontTx/>
              <a:buNone/>
              <a:defRPr/>
            </a:pPr>
            <a:r>
              <a:rPr lang="en-US" sz="1200" b="0">
                <a:solidFill>
                  <a:srgbClr val="000000"/>
                </a:solidFill>
                <a:cs typeface="Arial" charset="0"/>
              </a:rPr>
              <a:t>DM Mirshanov, Tashkent Branch, All-Union Research Surgery Center, USSR Academy of Medical Science.  </a:t>
            </a:r>
            <a:r>
              <a:rPr lang="ja-JP" altLang="en-US" sz="1200" b="0">
                <a:solidFill>
                  <a:srgbClr val="000000"/>
                </a:solidFill>
                <a:latin typeface="Arial"/>
                <a:cs typeface="Arial" charset="0"/>
              </a:rPr>
              <a:t>“</a:t>
            </a:r>
            <a:r>
              <a:rPr lang="en-US" sz="1200" b="0">
                <a:solidFill>
                  <a:srgbClr val="000000"/>
                </a:solidFill>
                <a:cs typeface="Arial" charset="0"/>
              </a:rPr>
              <a:t>Transmission-Emission Computer Tomograph</a:t>
            </a:r>
            <a:r>
              <a:rPr lang="ja-JP" altLang="en-US" sz="1200" b="0">
                <a:solidFill>
                  <a:srgbClr val="000000"/>
                </a:solidFill>
                <a:latin typeface="Arial"/>
                <a:cs typeface="Arial" charset="0"/>
              </a:rPr>
              <a:t>”</a:t>
            </a:r>
            <a:r>
              <a:rPr lang="en-US" sz="1200" b="0">
                <a:solidFill>
                  <a:srgbClr val="000000"/>
                </a:solidFill>
                <a:cs typeface="Arial" charset="0"/>
              </a:rPr>
              <a:t>, USSR Patent 621.386:616-073 20.01.87-SU-181935, Jan 20, 1987. </a:t>
            </a:r>
          </a:p>
        </p:txBody>
      </p:sp>
      <p:grpSp>
        <p:nvGrpSpPr>
          <p:cNvPr id="51202" name="Group 4"/>
          <p:cNvGrpSpPr>
            <a:grpSpLocks/>
          </p:cNvGrpSpPr>
          <p:nvPr/>
        </p:nvGrpSpPr>
        <p:grpSpPr bwMode="auto">
          <a:xfrm>
            <a:off x="1143000" y="514350"/>
            <a:ext cx="4538663" cy="4387454"/>
            <a:chOff x="0" y="432"/>
            <a:chExt cx="4289" cy="3685"/>
          </a:xfrm>
        </p:grpSpPr>
        <p:grpSp>
          <p:nvGrpSpPr>
            <p:cNvPr id="51204" name="Group 5"/>
            <p:cNvGrpSpPr>
              <a:grpSpLocks/>
            </p:cNvGrpSpPr>
            <p:nvPr/>
          </p:nvGrpSpPr>
          <p:grpSpPr bwMode="auto">
            <a:xfrm>
              <a:off x="1224" y="556"/>
              <a:ext cx="340" cy="1208"/>
              <a:chOff x="2078" y="515"/>
              <a:chExt cx="288" cy="1152"/>
            </a:xfrm>
          </p:grpSpPr>
          <p:sp>
            <p:nvSpPr>
              <p:cNvPr id="51406" name="Line 6"/>
              <p:cNvSpPr>
                <a:spLocks noChangeShapeType="1"/>
              </p:cNvSpPr>
              <p:nvPr/>
            </p:nvSpPr>
            <p:spPr bwMode="auto">
              <a:xfrm flipH="1">
                <a:off x="2342" y="515"/>
                <a:ext cx="24" cy="64"/>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07" name="Line 7"/>
              <p:cNvSpPr>
                <a:spLocks noChangeShapeType="1"/>
              </p:cNvSpPr>
              <p:nvPr/>
            </p:nvSpPr>
            <p:spPr bwMode="auto">
              <a:xfrm flipH="1">
                <a:off x="2310" y="651"/>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08" name="Line 8"/>
              <p:cNvSpPr>
                <a:spLocks noChangeShapeType="1"/>
              </p:cNvSpPr>
              <p:nvPr/>
            </p:nvSpPr>
            <p:spPr bwMode="auto">
              <a:xfrm flipH="1">
                <a:off x="2278" y="787"/>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09" name="Line 9"/>
              <p:cNvSpPr>
                <a:spLocks noChangeShapeType="1"/>
              </p:cNvSpPr>
              <p:nvPr/>
            </p:nvSpPr>
            <p:spPr bwMode="auto">
              <a:xfrm flipH="1">
                <a:off x="2238" y="931"/>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10" name="Line 10"/>
              <p:cNvSpPr>
                <a:spLocks noChangeShapeType="1"/>
              </p:cNvSpPr>
              <p:nvPr/>
            </p:nvSpPr>
            <p:spPr bwMode="auto">
              <a:xfrm flipH="1">
                <a:off x="2206" y="1067"/>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11" name="Line 11"/>
              <p:cNvSpPr>
                <a:spLocks noChangeShapeType="1"/>
              </p:cNvSpPr>
              <p:nvPr/>
            </p:nvSpPr>
            <p:spPr bwMode="auto">
              <a:xfrm flipH="1">
                <a:off x="2166" y="1211"/>
                <a:ext cx="24"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12" name="Line 12"/>
              <p:cNvSpPr>
                <a:spLocks noChangeShapeType="1"/>
              </p:cNvSpPr>
              <p:nvPr/>
            </p:nvSpPr>
            <p:spPr bwMode="auto">
              <a:xfrm flipH="1">
                <a:off x="2134" y="1347"/>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13" name="Line 13"/>
              <p:cNvSpPr>
                <a:spLocks noChangeShapeType="1"/>
              </p:cNvSpPr>
              <p:nvPr/>
            </p:nvSpPr>
            <p:spPr bwMode="auto">
              <a:xfrm flipH="1">
                <a:off x="2102" y="1491"/>
                <a:ext cx="16" cy="64"/>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14" name="Line 14"/>
              <p:cNvSpPr>
                <a:spLocks noChangeShapeType="1"/>
              </p:cNvSpPr>
              <p:nvPr/>
            </p:nvSpPr>
            <p:spPr bwMode="auto">
              <a:xfrm flipH="1">
                <a:off x="2078" y="1627"/>
                <a:ext cx="8" cy="40"/>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05" name="Group 15"/>
            <p:cNvGrpSpPr>
              <a:grpSpLocks/>
            </p:cNvGrpSpPr>
            <p:nvPr/>
          </p:nvGrpSpPr>
          <p:grpSpPr bwMode="auto">
            <a:xfrm>
              <a:off x="1564" y="556"/>
              <a:ext cx="339" cy="1208"/>
              <a:chOff x="2366" y="515"/>
              <a:chExt cx="288" cy="1152"/>
            </a:xfrm>
          </p:grpSpPr>
          <p:sp>
            <p:nvSpPr>
              <p:cNvPr id="51397" name="Line 16"/>
              <p:cNvSpPr>
                <a:spLocks noChangeShapeType="1"/>
              </p:cNvSpPr>
              <p:nvPr/>
            </p:nvSpPr>
            <p:spPr bwMode="auto">
              <a:xfrm>
                <a:off x="2366" y="515"/>
                <a:ext cx="16" cy="64"/>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398" name="Line 17"/>
              <p:cNvSpPr>
                <a:spLocks noChangeShapeType="1"/>
              </p:cNvSpPr>
              <p:nvPr/>
            </p:nvSpPr>
            <p:spPr bwMode="auto">
              <a:xfrm>
                <a:off x="2398" y="651"/>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399" name="Line 18"/>
              <p:cNvSpPr>
                <a:spLocks noChangeShapeType="1"/>
              </p:cNvSpPr>
              <p:nvPr/>
            </p:nvSpPr>
            <p:spPr bwMode="auto">
              <a:xfrm>
                <a:off x="2430" y="787"/>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00" name="Line 19"/>
              <p:cNvSpPr>
                <a:spLocks noChangeShapeType="1"/>
              </p:cNvSpPr>
              <p:nvPr/>
            </p:nvSpPr>
            <p:spPr bwMode="auto">
              <a:xfrm>
                <a:off x="2470" y="931"/>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01" name="Line 20"/>
              <p:cNvSpPr>
                <a:spLocks noChangeShapeType="1"/>
              </p:cNvSpPr>
              <p:nvPr/>
            </p:nvSpPr>
            <p:spPr bwMode="auto">
              <a:xfrm>
                <a:off x="2502" y="1067"/>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02" name="Line 21"/>
              <p:cNvSpPr>
                <a:spLocks noChangeShapeType="1"/>
              </p:cNvSpPr>
              <p:nvPr/>
            </p:nvSpPr>
            <p:spPr bwMode="auto">
              <a:xfrm>
                <a:off x="2534" y="1211"/>
                <a:ext cx="24"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03" name="Line 22"/>
              <p:cNvSpPr>
                <a:spLocks noChangeShapeType="1"/>
              </p:cNvSpPr>
              <p:nvPr/>
            </p:nvSpPr>
            <p:spPr bwMode="auto">
              <a:xfrm>
                <a:off x="2574" y="1347"/>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04" name="Line 23"/>
              <p:cNvSpPr>
                <a:spLocks noChangeShapeType="1"/>
              </p:cNvSpPr>
              <p:nvPr/>
            </p:nvSpPr>
            <p:spPr bwMode="auto">
              <a:xfrm>
                <a:off x="2606" y="1491"/>
                <a:ext cx="16" cy="64"/>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405" name="Line 24"/>
              <p:cNvSpPr>
                <a:spLocks noChangeShapeType="1"/>
              </p:cNvSpPr>
              <p:nvPr/>
            </p:nvSpPr>
            <p:spPr bwMode="auto">
              <a:xfrm>
                <a:off x="2638" y="1627"/>
                <a:ext cx="16" cy="40"/>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sp>
          <p:nvSpPr>
            <p:cNvPr id="51206" name="Rectangle 25"/>
            <p:cNvSpPr>
              <a:spLocks noChangeArrowheads="1"/>
            </p:cNvSpPr>
            <p:nvPr/>
          </p:nvSpPr>
          <p:spPr bwMode="auto">
            <a:xfrm>
              <a:off x="984" y="1735"/>
              <a:ext cx="161" cy="151"/>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07" name="Rectangle 26"/>
            <p:cNvSpPr>
              <a:spLocks noChangeArrowheads="1"/>
            </p:cNvSpPr>
            <p:nvPr/>
          </p:nvSpPr>
          <p:spPr bwMode="auto">
            <a:xfrm>
              <a:off x="1994" y="1744"/>
              <a:ext cx="151" cy="142"/>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08" name="Rectangle 27"/>
            <p:cNvSpPr>
              <a:spLocks noChangeArrowheads="1"/>
            </p:cNvSpPr>
            <p:nvPr/>
          </p:nvSpPr>
          <p:spPr bwMode="auto">
            <a:xfrm>
              <a:off x="1145" y="1761"/>
              <a:ext cx="839" cy="108"/>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09" name="Oval 28"/>
            <p:cNvSpPr>
              <a:spLocks noChangeArrowheads="1"/>
            </p:cNvSpPr>
            <p:nvPr/>
          </p:nvSpPr>
          <p:spPr bwMode="auto">
            <a:xfrm>
              <a:off x="1409" y="1081"/>
              <a:ext cx="330" cy="184"/>
            </a:xfrm>
            <a:prstGeom prst="ellipse">
              <a:avLst/>
            </a:prstGeom>
            <a:noFill/>
            <a:ln w="19050">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10" name="Oval 29"/>
            <p:cNvSpPr>
              <a:spLocks noChangeArrowheads="1"/>
            </p:cNvSpPr>
            <p:nvPr/>
          </p:nvSpPr>
          <p:spPr bwMode="auto">
            <a:xfrm>
              <a:off x="1456" y="1139"/>
              <a:ext cx="170" cy="93"/>
            </a:xfrm>
            <a:prstGeom prst="ellipse">
              <a:avLst/>
            </a:prstGeom>
            <a:noFill/>
            <a:ln w="19050">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11" name="Rectangle 30"/>
            <p:cNvSpPr>
              <a:spLocks noChangeArrowheads="1"/>
            </p:cNvSpPr>
            <p:nvPr/>
          </p:nvSpPr>
          <p:spPr bwMode="auto">
            <a:xfrm>
              <a:off x="1229" y="1517"/>
              <a:ext cx="699" cy="3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grpSp>
          <p:nvGrpSpPr>
            <p:cNvPr id="51212" name="Group 31"/>
            <p:cNvGrpSpPr>
              <a:grpSpLocks/>
            </p:cNvGrpSpPr>
            <p:nvPr/>
          </p:nvGrpSpPr>
          <p:grpSpPr bwMode="auto">
            <a:xfrm>
              <a:off x="1356" y="1186"/>
              <a:ext cx="161" cy="511"/>
              <a:chOff x="2190" y="1115"/>
              <a:chExt cx="136" cy="488"/>
            </a:xfrm>
          </p:grpSpPr>
          <p:sp>
            <p:nvSpPr>
              <p:cNvPr id="51393" name="Line 32"/>
              <p:cNvSpPr>
                <a:spLocks noChangeShapeType="1"/>
              </p:cNvSpPr>
              <p:nvPr/>
            </p:nvSpPr>
            <p:spPr bwMode="auto">
              <a:xfrm flipH="1">
                <a:off x="2310" y="1115"/>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394" name="Line 33"/>
              <p:cNvSpPr>
                <a:spLocks noChangeShapeType="1"/>
              </p:cNvSpPr>
              <p:nvPr/>
            </p:nvSpPr>
            <p:spPr bwMode="auto">
              <a:xfrm flipH="1">
                <a:off x="2270" y="1251"/>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395" name="Line 34"/>
              <p:cNvSpPr>
                <a:spLocks noChangeShapeType="1"/>
              </p:cNvSpPr>
              <p:nvPr/>
            </p:nvSpPr>
            <p:spPr bwMode="auto">
              <a:xfrm flipH="1">
                <a:off x="2230" y="1395"/>
                <a:ext cx="16" cy="64"/>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396" name="Line 35"/>
              <p:cNvSpPr>
                <a:spLocks noChangeShapeType="1"/>
              </p:cNvSpPr>
              <p:nvPr/>
            </p:nvSpPr>
            <p:spPr bwMode="auto">
              <a:xfrm flipH="1">
                <a:off x="2190" y="1531"/>
                <a:ext cx="16" cy="7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13" name="Group 36"/>
            <p:cNvGrpSpPr>
              <a:grpSpLocks/>
            </p:cNvGrpSpPr>
            <p:nvPr/>
          </p:nvGrpSpPr>
          <p:grpSpPr bwMode="auto">
            <a:xfrm>
              <a:off x="1536" y="1186"/>
              <a:ext cx="367" cy="561"/>
              <a:chOff x="2342" y="1115"/>
              <a:chExt cx="312" cy="536"/>
            </a:xfrm>
          </p:grpSpPr>
          <p:sp>
            <p:nvSpPr>
              <p:cNvPr id="51388" name="Line 37"/>
              <p:cNvSpPr>
                <a:spLocks noChangeShapeType="1"/>
              </p:cNvSpPr>
              <p:nvPr/>
            </p:nvSpPr>
            <p:spPr bwMode="auto">
              <a:xfrm>
                <a:off x="2342" y="1115"/>
                <a:ext cx="32" cy="5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389" name="Line 38"/>
              <p:cNvSpPr>
                <a:spLocks noChangeShapeType="1"/>
              </p:cNvSpPr>
              <p:nvPr/>
            </p:nvSpPr>
            <p:spPr bwMode="auto">
              <a:xfrm>
                <a:off x="2414" y="1235"/>
                <a:ext cx="32" cy="64"/>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390" name="Line 39"/>
              <p:cNvSpPr>
                <a:spLocks noChangeShapeType="1"/>
              </p:cNvSpPr>
              <p:nvPr/>
            </p:nvSpPr>
            <p:spPr bwMode="auto">
              <a:xfrm>
                <a:off x="2486" y="1363"/>
                <a:ext cx="32" cy="64"/>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391" name="Line 40"/>
              <p:cNvSpPr>
                <a:spLocks noChangeShapeType="1"/>
              </p:cNvSpPr>
              <p:nvPr/>
            </p:nvSpPr>
            <p:spPr bwMode="auto">
              <a:xfrm>
                <a:off x="2558" y="1483"/>
                <a:ext cx="32" cy="64"/>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392" name="Line 41"/>
              <p:cNvSpPr>
                <a:spLocks noChangeShapeType="1"/>
              </p:cNvSpPr>
              <p:nvPr/>
            </p:nvSpPr>
            <p:spPr bwMode="auto">
              <a:xfrm>
                <a:off x="2630" y="1611"/>
                <a:ext cx="24" cy="40"/>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sp>
          <p:nvSpPr>
            <p:cNvPr id="51214" name="Line 42"/>
            <p:cNvSpPr>
              <a:spLocks noChangeShapeType="1"/>
            </p:cNvSpPr>
            <p:nvPr/>
          </p:nvSpPr>
          <p:spPr bwMode="auto">
            <a:xfrm flipV="1">
              <a:off x="1262" y="1404"/>
              <a:ext cx="1" cy="10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15" name="Line 43"/>
            <p:cNvSpPr>
              <a:spLocks noChangeShapeType="1"/>
            </p:cNvSpPr>
            <p:nvPr/>
          </p:nvSpPr>
          <p:spPr bwMode="auto">
            <a:xfrm>
              <a:off x="1262" y="1404"/>
              <a:ext cx="830"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16" name="Line 44"/>
            <p:cNvSpPr>
              <a:spLocks noChangeShapeType="1"/>
            </p:cNvSpPr>
            <p:nvPr/>
          </p:nvSpPr>
          <p:spPr bwMode="auto">
            <a:xfrm flipV="1">
              <a:off x="2092" y="1337"/>
              <a:ext cx="1" cy="67"/>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nvGrpSpPr>
            <p:cNvPr id="51217" name="Group 45"/>
            <p:cNvGrpSpPr>
              <a:grpSpLocks/>
            </p:cNvGrpSpPr>
            <p:nvPr/>
          </p:nvGrpSpPr>
          <p:grpSpPr bwMode="auto">
            <a:xfrm>
              <a:off x="2083" y="1311"/>
              <a:ext cx="180" cy="51"/>
              <a:chOff x="2806" y="1235"/>
              <a:chExt cx="152" cy="48"/>
            </a:xfrm>
          </p:grpSpPr>
          <p:sp>
            <p:nvSpPr>
              <p:cNvPr id="51386" name="Freeform 46"/>
              <p:cNvSpPr>
                <a:spLocks/>
              </p:cNvSpPr>
              <p:nvPr/>
            </p:nvSpPr>
            <p:spPr bwMode="auto">
              <a:xfrm>
                <a:off x="2862" y="1235"/>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87" name="Line 47"/>
              <p:cNvSpPr>
                <a:spLocks noChangeShapeType="1"/>
              </p:cNvSpPr>
              <p:nvPr/>
            </p:nvSpPr>
            <p:spPr bwMode="auto">
              <a:xfrm>
                <a:off x="2806" y="1259"/>
                <a:ext cx="56"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sp>
          <p:nvSpPr>
            <p:cNvPr id="51218" name="Line 48"/>
            <p:cNvSpPr>
              <a:spLocks noChangeShapeType="1"/>
            </p:cNvSpPr>
            <p:nvPr/>
          </p:nvSpPr>
          <p:spPr bwMode="auto">
            <a:xfrm flipV="1">
              <a:off x="1838" y="1462"/>
              <a:ext cx="1" cy="43"/>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19" name="Line 49"/>
            <p:cNvSpPr>
              <a:spLocks noChangeShapeType="1"/>
            </p:cNvSpPr>
            <p:nvPr/>
          </p:nvSpPr>
          <p:spPr bwMode="auto">
            <a:xfrm>
              <a:off x="1838" y="1471"/>
              <a:ext cx="254"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20" name="Line 50"/>
            <p:cNvSpPr>
              <a:spLocks noChangeShapeType="1"/>
            </p:cNvSpPr>
            <p:nvPr/>
          </p:nvSpPr>
          <p:spPr bwMode="auto">
            <a:xfrm>
              <a:off x="2092" y="1479"/>
              <a:ext cx="1" cy="7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nvGrpSpPr>
            <p:cNvPr id="51221" name="Group 51"/>
            <p:cNvGrpSpPr>
              <a:grpSpLocks/>
            </p:cNvGrpSpPr>
            <p:nvPr/>
          </p:nvGrpSpPr>
          <p:grpSpPr bwMode="auto">
            <a:xfrm>
              <a:off x="2092" y="1529"/>
              <a:ext cx="161" cy="51"/>
              <a:chOff x="2814" y="1443"/>
              <a:chExt cx="136" cy="48"/>
            </a:xfrm>
          </p:grpSpPr>
          <p:sp>
            <p:nvSpPr>
              <p:cNvPr id="51384" name="Freeform 52"/>
              <p:cNvSpPr>
                <a:spLocks/>
              </p:cNvSpPr>
              <p:nvPr/>
            </p:nvSpPr>
            <p:spPr bwMode="auto">
              <a:xfrm>
                <a:off x="2854" y="1443"/>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85" name="Line 53"/>
              <p:cNvSpPr>
                <a:spLocks noChangeShapeType="1"/>
              </p:cNvSpPr>
              <p:nvPr/>
            </p:nvSpPr>
            <p:spPr bwMode="auto">
              <a:xfrm>
                <a:off x="2814" y="1467"/>
                <a:ext cx="40"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sp>
          <p:nvSpPr>
            <p:cNvPr id="51222" name="Rectangle 54"/>
            <p:cNvSpPr>
              <a:spLocks noChangeArrowheads="1"/>
            </p:cNvSpPr>
            <p:nvPr/>
          </p:nvSpPr>
          <p:spPr bwMode="auto">
            <a:xfrm>
              <a:off x="2266" y="1290"/>
              <a:ext cx="124" cy="117"/>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23" name="Rectangle 55"/>
            <p:cNvSpPr>
              <a:spLocks noChangeArrowheads="1"/>
            </p:cNvSpPr>
            <p:nvPr/>
          </p:nvSpPr>
          <p:spPr bwMode="auto">
            <a:xfrm>
              <a:off x="2266" y="1517"/>
              <a:ext cx="124" cy="108"/>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24" name="Line 56"/>
            <p:cNvSpPr>
              <a:spLocks noChangeShapeType="1"/>
            </p:cNvSpPr>
            <p:nvPr/>
          </p:nvSpPr>
          <p:spPr bwMode="auto">
            <a:xfrm>
              <a:off x="2385" y="1337"/>
              <a:ext cx="1105"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25" name="Line 57"/>
            <p:cNvSpPr>
              <a:spLocks noChangeShapeType="1"/>
            </p:cNvSpPr>
            <p:nvPr/>
          </p:nvSpPr>
          <p:spPr bwMode="auto">
            <a:xfrm>
              <a:off x="2395" y="1555"/>
              <a:ext cx="538"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nvGrpSpPr>
            <p:cNvPr id="51226" name="Group 58"/>
            <p:cNvGrpSpPr>
              <a:grpSpLocks/>
            </p:cNvGrpSpPr>
            <p:nvPr/>
          </p:nvGrpSpPr>
          <p:grpSpPr bwMode="auto">
            <a:xfrm>
              <a:off x="2905" y="1555"/>
              <a:ext cx="56" cy="243"/>
              <a:chOff x="3502" y="1467"/>
              <a:chExt cx="48" cy="232"/>
            </a:xfrm>
          </p:grpSpPr>
          <p:sp>
            <p:nvSpPr>
              <p:cNvPr id="51382" name="Freeform 59"/>
              <p:cNvSpPr>
                <a:spLocks/>
              </p:cNvSpPr>
              <p:nvPr/>
            </p:nvSpPr>
            <p:spPr bwMode="auto">
              <a:xfrm>
                <a:off x="3502" y="1603"/>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83" name="Line 60"/>
              <p:cNvSpPr>
                <a:spLocks noChangeShapeType="1"/>
              </p:cNvSpPr>
              <p:nvPr/>
            </p:nvSpPr>
            <p:spPr bwMode="auto">
              <a:xfrm>
                <a:off x="3526" y="1467"/>
                <a:ext cx="1" cy="13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27" name="Group 61"/>
            <p:cNvGrpSpPr>
              <a:grpSpLocks/>
            </p:cNvGrpSpPr>
            <p:nvPr/>
          </p:nvGrpSpPr>
          <p:grpSpPr bwMode="auto">
            <a:xfrm>
              <a:off x="3460" y="1337"/>
              <a:ext cx="58" cy="461"/>
              <a:chOff x="3974" y="1259"/>
              <a:chExt cx="48" cy="440"/>
            </a:xfrm>
          </p:grpSpPr>
          <p:sp>
            <p:nvSpPr>
              <p:cNvPr id="51380" name="Freeform 62"/>
              <p:cNvSpPr>
                <a:spLocks/>
              </p:cNvSpPr>
              <p:nvPr/>
            </p:nvSpPr>
            <p:spPr bwMode="auto">
              <a:xfrm>
                <a:off x="3974" y="1603"/>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81" name="Line 63"/>
              <p:cNvSpPr>
                <a:spLocks noChangeShapeType="1"/>
              </p:cNvSpPr>
              <p:nvPr/>
            </p:nvSpPr>
            <p:spPr bwMode="auto">
              <a:xfrm>
                <a:off x="3998" y="1259"/>
                <a:ext cx="1" cy="344"/>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28" name="Group 64"/>
            <p:cNvGrpSpPr>
              <a:grpSpLocks/>
            </p:cNvGrpSpPr>
            <p:nvPr/>
          </p:nvGrpSpPr>
          <p:grpSpPr bwMode="auto">
            <a:xfrm>
              <a:off x="2989" y="1680"/>
              <a:ext cx="57" cy="118"/>
              <a:chOff x="3574" y="1587"/>
              <a:chExt cx="48" cy="112"/>
            </a:xfrm>
          </p:grpSpPr>
          <p:sp>
            <p:nvSpPr>
              <p:cNvPr id="51378" name="Freeform 65"/>
              <p:cNvSpPr>
                <a:spLocks/>
              </p:cNvSpPr>
              <p:nvPr/>
            </p:nvSpPr>
            <p:spPr bwMode="auto">
              <a:xfrm>
                <a:off x="3574" y="1603"/>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79" name="Line 66"/>
              <p:cNvSpPr>
                <a:spLocks noChangeShapeType="1"/>
              </p:cNvSpPr>
              <p:nvPr/>
            </p:nvSpPr>
            <p:spPr bwMode="auto">
              <a:xfrm>
                <a:off x="3598" y="1587"/>
                <a:ext cx="1" cy="1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29" name="Group 67"/>
            <p:cNvGrpSpPr>
              <a:grpSpLocks/>
            </p:cNvGrpSpPr>
            <p:nvPr/>
          </p:nvGrpSpPr>
          <p:grpSpPr bwMode="auto">
            <a:xfrm>
              <a:off x="3065" y="1680"/>
              <a:ext cx="56" cy="118"/>
              <a:chOff x="3638" y="1587"/>
              <a:chExt cx="48" cy="112"/>
            </a:xfrm>
          </p:grpSpPr>
          <p:sp>
            <p:nvSpPr>
              <p:cNvPr id="51376" name="Freeform 68"/>
              <p:cNvSpPr>
                <a:spLocks/>
              </p:cNvSpPr>
              <p:nvPr/>
            </p:nvSpPr>
            <p:spPr bwMode="auto">
              <a:xfrm>
                <a:off x="3638" y="1603"/>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77" name="Line 69"/>
              <p:cNvSpPr>
                <a:spLocks noChangeShapeType="1"/>
              </p:cNvSpPr>
              <p:nvPr/>
            </p:nvSpPr>
            <p:spPr bwMode="auto">
              <a:xfrm>
                <a:off x="3662" y="1587"/>
                <a:ext cx="1" cy="1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30" name="Group 70"/>
            <p:cNvGrpSpPr>
              <a:grpSpLocks/>
            </p:cNvGrpSpPr>
            <p:nvPr/>
          </p:nvGrpSpPr>
          <p:grpSpPr bwMode="auto">
            <a:xfrm>
              <a:off x="3150" y="1680"/>
              <a:ext cx="57" cy="118"/>
              <a:chOff x="3710" y="1587"/>
              <a:chExt cx="48" cy="112"/>
            </a:xfrm>
          </p:grpSpPr>
          <p:sp>
            <p:nvSpPr>
              <p:cNvPr id="51374" name="Freeform 71"/>
              <p:cNvSpPr>
                <a:spLocks/>
              </p:cNvSpPr>
              <p:nvPr/>
            </p:nvSpPr>
            <p:spPr bwMode="auto">
              <a:xfrm>
                <a:off x="3710" y="1603"/>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75" name="Line 72"/>
              <p:cNvSpPr>
                <a:spLocks noChangeShapeType="1"/>
              </p:cNvSpPr>
              <p:nvPr/>
            </p:nvSpPr>
            <p:spPr bwMode="auto">
              <a:xfrm>
                <a:off x="3734" y="1587"/>
                <a:ext cx="1" cy="1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31" name="Group 73"/>
            <p:cNvGrpSpPr>
              <a:grpSpLocks/>
            </p:cNvGrpSpPr>
            <p:nvPr/>
          </p:nvGrpSpPr>
          <p:grpSpPr bwMode="auto">
            <a:xfrm>
              <a:off x="3226" y="1680"/>
              <a:ext cx="56" cy="118"/>
              <a:chOff x="3774" y="1587"/>
              <a:chExt cx="48" cy="112"/>
            </a:xfrm>
          </p:grpSpPr>
          <p:sp>
            <p:nvSpPr>
              <p:cNvPr id="51372" name="Freeform 74"/>
              <p:cNvSpPr>
                <a:spLocks/>
              </p:cNvSpPr>
              <p:nvPr/>
            </p:nvSpPr>
            <p:spPr bwMode="auto">
              <a:xfrm>
                <a:off x="3774" y="1603"/>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73" name="Line 75"/>
              <p:cNvSpPr>
                <a:spLocks noChangeShapeType="1"/>
              </p:cNvSpPr>
              <p:nvPr/>
            </p:nvSpPr>
            <p:spPr bwMode="auto">
              <a:xfrm>
                <a:off x="3798" y="1587"/>
                <a:ext cx="1" cy="1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32" name="Group 76"/>
            <p:cNvGrpSpPr>
              <a:grpSpLocks/>
            </p:cNvGrpSpPr>
            <p:nvPr/>
          </p:nvGrpSpPr>
          <p:grpSpPr bwMode="auto">
            <a:xfrm>
              <a:off x="3310" y="1680"/>
              <a:ext cx="57" cy="118"/>
              <a:chOff x="3846" y="1587"/>
              <a:chExt cx="48" cy="112"/>
            </a:xfrm>
          </p:grpSpPr>
          <p:sp>
            <p:nvSpPr>
              <p:cNvPr id="51370" name="Freeform 77"/>
              <p:cNvSpPr>
                <a:spLocks/>
              </p:cNvSpPr>
              <p:nvPr/>
            </p:nvSpPr>
            <p:spPr bwMode="auto">
              <a:xfrm>
                <a:off x="3846" y="1603"/>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71" name="Line 78"/>
              <p:cNvSpPr>
                <a:spLocks noChangeShapeType="1"/>
              </p:cNvSpPr>
              <p:nvPr/>
            </p:nvSpPr>
            <p:spPr bwMode="auto">
              <a:xfrm>
                <a:off x="3870" y="1587"/>
                <a:ext cx="1" cy="1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33" name="Group 79"/>
            <p:cNvGrpSpPr>
              <a:grpSpLocks/>
            </p:cNvGrpSpPr>
            <p:nvPr/>
          </p:nvGrpSpPr>
          <p:grpSpPr bwMode="auto">
            <a:xfrm>
              <a:off x="3386" y="1680"/>
              <a:ext cx="55" cy="118"/>
              <a:chOff x="3910" y="1587"/>
              <a:chExt cx="48" cy="112"/>
            </a:xfrm>
          </p:grpSpPr>
          <p:sp>
            <p:nvSpPr>
              <p:cNvPr id="51368" name="Freeform 80"/>
              <p:cNvSpPr>
                <a:spLocks/>
              </p:cNvSpPr>
              <p:nvPr/>
            </p:nvSpPr>
            <p:spPr bwMode="auto">
              <a:xfrm>
                <a:off x="3910" y="1603"/>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69" name="Line 81"/>
              <p:cNvSpPr>
                <a:spLocks noChangeShapeType="1"/>
              </p:cNvSpPr>
              <p:nvPr/>
            </p:nvSpPr>
            <p:spPr bwMode="auto">
              <a:xfrm>
                <a:off x="3934" y="1587"/>
                <a:ext cx="1" cy="1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sp>
          <p:nvSpPr>
            <p:cNvPr id="51234" name="Rectangle 82"/>
            <p:cNvSpPr>
              <a:spLocks noChangeArrowheads="1"/>
            </p:cNvSpPr>
            <p:nvPr/>
          </p:nvSpPr>
          <p:spPr bwMode="auto">
            <a:xfrm>
              <a:off x="2899" y="1811"/>
              <a:ext cx="642" cy="60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35" name="Line 83"/>
            <p:cNvSpPr>
              <a:spLocks noChangeShapeType="1"/>
            </p:cNvSpPr>
            <p:nvPr/>
          </p:nvSpPr>
          <p:spPr bwMode="auto">
            <a:xfrm>
              <a:off x="2895" y="1881"/>
              <a:ext cx="642" cy="2"/>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36" name="Line 84"/>
            <p:cNvSpPr>
              <a:spLocks noChangeShapeType="1"/>
            </p:cNvSpPr>
            <p:nvPr/>
          </p:nvSpPr>
          <p:spPr bwMode="auto">
            <a:xfrm>
              <a:off x="2895" y="1949"/>
              <a:ext cx="642"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37" name="Line 85"/>
            <p:cNvSpPr>
              <a:spLocks noChangeShapeType="1"/>
            </p:cNvSpPr>
            <p:nvPr/>
          </p:nvSpPr>
          <p:spPr bwMode="auto">
            <a:xfrm>
              <a:off x="2895" y="2016"/>
              <a:ext cx="642"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38" name="Line 86"/>
            <p:cNvSpPr>
              <a:spLocks noChangeShapeType="1"/>
            </p:cNvSpPr>
            <p:nvPr/>
          </p:nvSpPr>
          <p:spPr bwMode="auto">
            <a:xfrm>
              <a:off x="2895" y="2083"/>
              <a:ext cx="642"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39" name="Line 87"/>
            <p:cNvSpPr>
              <a:spLocks noChangeShapeType="1"/>
            </p:cNvSpPr>
            <p:nvPr/>
          </p:nvSpPr>
          <p:spPr bwMode="auto">
            <a:xfrm>
              <a:off x="2895" y="2150"/>
              <a:ext cx="642"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40" name="Line 88"/>
            <p:cNvSpPr>
              <a:spLocks noChangeShapeType="1"/>
            </p:cNvSpPr>
            <p:nvPr/>
          </p:nvSpPr>
          <p:spPr bwMode="auto">
            <a:xfrm>
              <a:off x="2895" y="2217"/>
              <a:ext cx="642"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41" name="Line 89"/>
            <p:cNvSpPr>
              <a:spLocks noChangeShapeType="1"/>
            </p:cNvSpPr>
            <p:nvPr/>
          </p:nvSpPr>
          <p:spPr bwMode="auto">
            <a:xfrm>
              <a:off x="2895" y="2284"/>
              <a:ext cx="642"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42" name="Line 90"/>
            <p:cNvSpPr>
              <a:spLocks noChangeShapeType="1"/>
            </p:cNvSpPr>
            <p:nvPr/>
          </p:nvSpPr>
          <p:spPr bwMode="auto">
            <a:xfrm>
              <a:off x="2895" y="2351"/>
              <a:ext cx="642"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43" name="Line 91"/>
            <p:cNvSpPr>
              <a:spLocks noChangeShapeType="1"/>
            </p:cNvSpPr>
            <p:nvPr/>
          </p:nvSpPr>
          <p:spPr bwMode="auto">
            <a:xfrm>
              <a:off x="2970" y="1814"/>
              <a:ext cx="1" cy="59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44" name="Line 92"/>
            <p:cNvSpPr>
              <a:spLocks noChangeShapeType="1"/>
            </p:cNvSpPr>
            <p:nvPr/>
          </p:nvSpPr>
          <p:spPr bwMode="auto">
            <a:xfrm>
              <a:off x="3046" y="1814"/>
              <a:ext cx="1" cy="59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45" name="Line 93"/>
            <p:cNvSpPr>
              <a:spLocks noChangeShapeType="1"/>
            </p:cNvSpPr>
            <p:nvPr/>
          </p:nvSpPr>
          <p:spPr bwMode="auto">
            <a:xfrm>
              <a:off x="3131" y="1814"/>
              <a:ext cx="1" cy="59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46" name="Line 94"/>
            <p:cNvSpPr>
              <a:spLocks noChangeShapeType="1"/>
            </p:cNvSpPr>
            <p:nvPr/>
          </p:nvSpPr>
          <p:spPr bwMode="auto">
            <a:xfrm>
              <a:off x="3216" y="1814"/>
              <a:ext cx="1" cy="59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47" name="Line 95"/>
            <p:cNvSpPr>
              <a:spLocks noChangeShapeType="1"/>
            </p:cNvSpPr>
            <p:nvPr/>
          </p:nvSpPr>
          <p:spPr bwMode="auto">
            <a:xfrm>
              <a:off x="3291" y="1814"/>
              <a:ext cx="1" cy="59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48" name="Line 96"/>
            <p:cNvSpPr>
              <a:spLocks noChangeShapeType="1"/>
            </p:cNvSpPr>
            <p:nvPr/>
          </p:nvSpPr>
          <p:spPr bwMode="auto">
            <a:xfrm>
              <a:off x="3377" y="1807"/>
              <a:ext cx="1" cy="603"/>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49" name="Line 97"/>
            <p:cNvSpPr>
              <a:spLocks noChangeShapeType="1"/>
            </p:cNvSpPr>
            <p:nvPr/>
          </p:nvSpPr>
          <p:spPr bwMode="auto">
            <a:xfrm>
              <a:off x="3452" y="1807"/>
              <a:ext cx="1" cy="61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50" name="Rectangle 98"/>
            <p:cNvSpPr>
              <a:spLocks noChangeArrowheads="1"/>
            </p:cNvSpPr>
            <p:nvPr/>
          </p:nvSpPr>
          <p:spPr bwMode="auto">
            <a:xfrm>
              <a:off x="2899" y="2415"/>
              <a:ext cx="642" cy="75"/>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grpSp>
          <p:nvGrpSpPr>
            <p:cNvPr id="51251" name="Group 99"/>
            <p:cNvGrpSpPr>
              <a:grpSpLocks/>
            </p:cNvGrpSpPr>
            <p:nvPr/>
          </p:nvGrpSpPr>
          <p:grpSpPr bwMode="auto">
            <a:xfrm>
              <a:off x="2763" y="1823"/>
              <a:ext cx="132" cy="51"/>
              <a:chOff x="3382" y="1723"/>
              <a:chExt cx="112" cy="48"/>
            </a:xfrm>
          </p:grpSpPr>
          <p:sp>
            <p:nvSpPr>
              <p:cNvPr id="51366" name="Freeform 100"/>
              <p:cNvSpPr>
                <a:spLocks/>
              </p:cNvSpPr>
              <p:nvPr/>
            </p:nvSpPr>
            <p:spPr bwMode="auto">
              <a:xfrm>
                <a:off x="3398" y="1723"/>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67" name="Line 101"/>
              <p:cNvSpPr>
                <a:spLocks noChangeShapeType="1"/>
              </p:cNvSpPr>
              <p:nvPr/>
            </p:nvSpPr>
            <p:spPr bwMode="auto">
              <a:xfrm>
                <a:off x="3382" y="1747"/>
                <a:ext cx="16"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52" name="Group 102"/>
            <p:cNvGrpSpPr>
              <a:grpSpLocks/>
            </p:cNvGrpSpPr>
            <p:nvPr/>
          </p:nvGrpSpPr>
          <p:grpSpPr bwMode="auto">
            <a:xfrm>
              <a:off x="2763" y="1881"/>
              <a:ext cx="132" cy="51"/>
              <a:chOff x="3382" y="1779"/>
              <a:chExt cx="112" cy="48"/>
            </a:xfrm>
          </p:grpSpPr>
          <p:sp>
            <p:nvSpPr>
              <p:cNvPr id="51364" name="Freeform 103"/>
              <p:cNvSpPr>
                <a:spLocks/>
              </p:cNvSpPr>
              <p:nvPr/>
            </p:nvSpPr>
            <p:spPr bwMode="auto">
              <a:xfrm>
                <a:off x="3398" y="1779"/>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65" name="Line 104"/>
              <p:cNvSpPr>
                <a:spLocks noChangeShapeType="1"/>
              </p:cNvSpPr>
              <p:nvPr/>
            </p:nvSpPr>
            <p:spPr bwMode="auto">
              <a:xfrm>
                <a:off x="3382" y="1803"/>
                <a:ext cx="16"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53" name="Group 105"/>
            <p:cNvGrpSpPr>
              <a:grpSpLocks/>
            </p:cNvGrpSpPr>
            <p:nvPr/>
          </p:nvGrpSpPr>
          <p:grpSpPr bwMode="auto">
            <a:xfrm>
              <a:off x="2763" y="1949"/>
              <a:ext cx="132" cy="50"/>
              <a:chOff x="3382" y="1843"/>
              <a:chExt cx="112" cy="48"/>
            </a:xfrm>
          </p:grpSpPr>
          <p:sp>
            <p:nvSpPr>
              <p:cNvPr id="51362" name="Freeform 106"/>
              <p:cNvSpPr>
                <a:spLocks/>
              </p:cNvSpPr>
              <p:nvPr/>
            </p:nvSpPr>
            <p:spPr bwMode="auto">
              <a:xfrm>
                <a:off x="3398" y="1843"/>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63" name="Line 107"/>
              <p:cNvSpPr>
                <a:spLocks noChangeShapeType="1"/>
              </p:cNvSpPr>
              <p:nvPr/>
            </p:nvSpPr>
            <p:spPr bwMode="auto">
              <a:xfrm>
                <a:off x="3382" y="1867"/>
                <a:ext cx="16"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54" name="Group 108"/>
            <p:cNvGrpSpPr>
              <a:grpSpLocks/>
            </p:cNvGrpSpPr>
            <p:nvPr/>
          </p:nvGrpSpPr>
          <p:grpSpPr bwMode="auto">
            <a:xfrm>
              <a:off x="2763" y="2025"/>
              <a:ext cx="132" cy="50"/>
              <a:chOff x="3382" y="1915"/>
              <a:chExt cx="112" cy="48"/>
            </a:xfrm>
          </p:grpSpPr>
          <p:sp>
            <p:nvSpPr>
              <p:cNvPr id="51360" name="Freeform 109"/>
              <p:cNvSpPr>
                <a:spLocks/>
              </p:cNvSpPr>
              <p:nvPr/>
            </p:nvSpPr>
            <p:spPr bwMode="auto">
              <a:xfrm>
                <a:off x="3398" y="1915"/>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61" name="Line 110"/>
              <p:cNvSpPr>
                <a:spLocks noChangeShapeType="1"/>
              </p:cNvSpPr>
              <p:nvPr/>
            </p:nvSpPr>
            <p:spPr bwMode="auto">
              <a:xfrm>
                <a:off x="3382" y="1939"/>
                <a:ext cx="16"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55" name="Group 111"/>
            <p:cNvGrpSpPr>
              <a:grpSpLocks/>
            </p:cNvGrpSpPr>
            <p:nvPr/>
          </p:nvGrpSpPr>
          <p:grpSpPr bwMode="auto">
            <a:xfrm>
              <a:off x="2763" y="2092"/>
              <a:ext cx="132" cy="50"/>
              <a:chOff x="3382" y="1979"/>
              <a:chExt cx="112" cy="48"/>
            </a:xfrm>
          </p:grpSpPr>
          <p:sp>
            <p:nvSpPr>
              <p:cNvPr id="51358" name="Freeform 112"/>
              <p:cNvSpPr>
                <a:spLocks/>
              </p:cNvSpPr>
              <p:nvPr/>
            </p:nvSpPr>
            <p:spPr bwMode="auto">
              <a:xfrm>
                <a:off x="3398" y="1979"/>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59" name="Line 113"/>
              <p:cNvSpPr>
                <a:spLocks noChangeShapeType="1"/>
              </p:cNvSpPr>
              <p:nvPr/>
            </p:nvSpPr>
            <p:spPr bwMode="auto">
              <a:xfrm>
                <a:off x="3382" y="2003"/>
                <a:ext cx="16"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56" name="Group 114"/>
            <p:cNvGrpSpPr>
              <a:grpSpLocks/>
            </p:cNvGrpSpPr>
            <p:nvPr/>
          </p:nvGrpSpPr>
          <p:grpSpPr bwMode="auto">
            <a:xfrm>
              <a:off x="2763" y="2150"/>
              <a:ext cx="132" cy="50"/>
              <a:chOff x="3382" y="2035"/>
              <a:chExt cx="112" cy="48"/>
            </a:xfrm>
          </p:grpSpPr>
          <p:sp>
            <p:nvSpPr>
              <p:cNvPr id="51356" name="Freeform 115"/>
              <p:cNvSpPr>
                <a:spLocks/>
              </p:cNvSpPr>
              <p:nvPr/>
            </p:nvSpPr>
            <p:spPr bwMode="auto">
              <a:xfrm>
                <a:off x="3398" y="2035"/>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57" name="Line 116"/>
              <p:cNvSpPr>
                <a:spLocks noChangeShapeType="1"/>
              </p:cNvSpPr>
              <p:nvPr/>
            </p:nvSpPr>
            <p:spPr bwMode="auto">
              <a:xfrm>
                <a:off x="3382" y="2059"/>
                <a:ext cx="16"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57" name="Group 117"/>
            <p:cNvGrpSpPr>
              <a:grpSpLocks/>
            </p:cNvGrpSpPr>
            <p:nvPr/>
          </p:nvGrpSpPr>
          <p:grpSpPr bwMode="auto">
            <a:xfrm>
              <a:off x="2763" y="2226"/>
              <a:ext cx="132" cy="50"/>
              <a:chOff x="3382" y="2107"/>
              <a:chExt cx="112" cy="48"/>
            </a:xfrm>
          </p:grpSpPr>
          <p:sp>
            <p:nvSpPr>
              <p:cNvPr id="51354" name="Freeform 118"/>
              <p:cNvSpPr>
                <a:spLocks/>
              </p:cNvSpPr>
              <p:nvPr/>
            </p:nvSpPr>
            <p:spPr bwMode="auto">
              <a:xfrm>
                <a:off x="3398" y="2107"/>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55" name="Line 119"/>
              <p:cNvSpPr>
                <a:spLocks noChangeShapeType="1"/>
              </p:cNvSpPr>
              <p:nvPr/>
            </p:nvSpPr>
            <p:spPr bwMode="auto">
              <a:xfrm>
                <a:off x="3382" y="2131"/>
                <a:ext cx="16"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58" name="Group 120"/>
            <p:cNvGrpSpPr>
              <a:grpSpLocks/>
            </p:cNvGrpSpPr>
            <p:nvPr/>
          </p:nvGrpSpPr>
          <p:grpSpPr bwMode="auto">
            <a:xfrm>
              <a:off x="2763" y="2293"/>
              <a:ext cx="132" cy="50"/>
              <a:chOff x="3382" y="2171"/>
              <a:chExt cx="112" cy="48"/>
            </a:xfrm>
          </p:grpSpPr>
          <p:sp>
            <p:nvSpPr>
              <p:cNvPr id="51352" name="Freeform 121"/>
              <p:cNvSpPr>
                <a:spLocks/>
              </p:cNvSpPr>
              <p:nvPr/>
            </p:nvSpPr>
            <p:spPr bwMode="auto">
              <a:xfrm>
                <a:off x="3398" y="2171"/>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53" name="Line 122"/>
              <p:cNvSpPr>
                <a:spLocks noChangeShapeType="1"/>
              </p:cNvSpPr>
              <p:nvPr/>
            </p:nvSpPr>
            <p:spPr bwMode="auto">
              <a:xfrm>
                <a:off x="3382" y="2195"/>
                <a:ext cx="16"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59" name="Group 123"/>
            <p:cNvGrpSpPr>
              <a:grpSpLocks/>
            </p:cNvGrpSpPr>
            <p:nvPr/>
          </p:nvGrpSpPr>
          <p:grpSpPr bwMode="auto">
            <a:xfrm>
              <a:off x="2452" y="2075"/>
              <a:ext cx="189" cy="50"/>
              <a:chOff x="3118" y="1963"/>
              <a:chExt cx="160" cy="48"/>
            </a:xfrm>
          </p:grpSpPr>
          <p:sp>
            <p:nvSpPr>
              <p:cNvPr id="51350" name="Freeform 124"/>
              <p:cNvSpPr>
                <a:spLocks/>
              </p:cNvSpPr>
              <p:nvPr/>
            </p:nvSpPr>
            <p:spPr bwMode="auto">
              <a:xfrm>
                <a:off x="3182" y="1963"/>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51" name="Line 125"/>
              <p:cNvSpPr>
                <a:spLocks noChangeShapeType="1"/>
              </p:cNvSpPr>
              <p:nvPr/>
            </p:nvSpPr>
            <p:spPr bwMode="auto">
              <a:xfrm>
                <a:off x="3118" y="1987"/>
                <a:ext cx="64"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60" name="Group 126"/>
            <p:cNvGrpSpPr>
              <a:grpSpLocks/>
            </p:cNvGrpSpPr>
            <p:nvPr/>
          </p:nvGrpSpPr>
          <p:grpSpPr bwMode="auto">
            <a:xfrm>
              <a:off x="2612" y="2990"/>
              <a:ext cx="56" cy="142"/>
              <a:chOff x="3254" y="2835"/>
              <a:chExt cx="48" cy="136"/>
            </a:xfrm>
          </p:grpSpPr>
          <p:sp>
            <p:nvSpPr>
              <p:cNvPr id="51348" name="Freeform 127"/>
              <p:cNvSpPr>
                <a:spLocks/>
              </p:cNvSpPr>
              <p:nvPr/>
            </p:nvSpPr>
            <p:spPr bwMode="auto">
              <a:xfrm>
                <a:off x="3254" y="2875"/>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49" name="Line 128"/>
              <p:cNvSpPr>
                <a:spLocks noChangeShapeType="1"/>
              </p:cNvSpPr>
              <p:nvPr/>
            </p:nvSpPr>
            <p:spPr bwMode="auto">
              <a:xfrm>
                <a:off x="3278" y="2835"/>
                <a:ext cx="1" cy="40"/>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sp>
          <p:nvSpPr>
            <p:cNvPr id="51261" name="Line 129"/>
            <p:cNvSpPr>
              <a:spLocks noChangeShapeType="1"/>
            </p:cNvSpPr>
            <p:nvPr/>
          </p:nvSpPr>
          <p:spPr bwMode="auto">
            <a:xfrm>
              <a:off x="2140" y="1807"/>
              <a:ext cx="104"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62" name="Line 130"/>
            <p:cNvSpPr>
              <a:spLocks noChangeShapeType="1"/>
            </p:cNvSpPr>
            <p:nvPr/>
          </p:nvSpPr>
          <p:spPr bwMode="auto">
            <a:xfrm>
              <a:off x="2244" y="1807"/>
              <a:ext cx="0" cy="1014"/>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63" name="Line 131"/>
            <p:cNvSpPr>
              <a:spLocks noChangeShapeType="1"/>
            </p:cNvSpPr>
            <p:nvPr/>
          </p:nvSpPr>
          <p:spPr bwMode="auto">
            <a:xfrm>
              <a:off x="1564" y="2880"/>
              <a:ext cx="1" cy="10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64" name="Line 132"/>
            <p:cNvSpPr>
              <a:spLocks noChangeShapeType="1"/>
            </p:cNvSpPr>
            <p:nvPr/>
          </p:nvSpPr>
          <p:spPr bwMode="auto">
            <a:xfrm>
              <a:off x="1564" y="2981"/>
              <a:ext cx="1077"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65" name="Line 133"/>
            <p:cNvSpPr>
              <a:spLocks noChangeShapeType="1"/>
            </p:cNvSpPr>
            <p:nvPr/>
          </p:nvSpPr>
          <p:spPr bwMode="auto">
            <a:xfrm flipH="1">
              <a:off x="895" y="1798"/>
              <a:ext cx="76"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66" name="Line 134"/>
            <p:cNvSpPr>
              <a:spLocks noChangeShapeType="1"/>
            </p:cNvSpPr>
            <p:nvPr/>
          </p:nvSpPr>
          <p:spPr bwMode="auto">
            <a:xfrm>
              <a:off x="895" y="1798"/>
              <a:ext cx="1" cy="1015"/>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nvGrpSpPr>
            <p:cNvPr id="51267" name="Group 135"/>
            <p:cNvGrpSpPr>
              <a:grpSpLocks/>
            </p:cNvGrpSpPr>
            <p:nvPr/>
          </p:nvGrpSpPr>
          <p:grpSpPr bwMode="auto">
            <a:xfrm>
              <a:off x="884" y="2092"/>
              <a:ext cx="576" cy="50"/>
              <a:chOff x="1790" y="1979"/>
              <a:chExt cx="488" cy="48"/>
            </a:xfrm>
          </p:grpSpPr>
          <p:sp>
            <p:nvSpPr>
              <p:cNvPr id="51346" name="Freeform 136"/>
              <p:cNvSpPr>
                <a:spLocks/>
              </p:cNvSpPr>
              <p:nvPr/>
            </p:nvSpPr>
            <p:spPr bwMode="auto">
              <a:xfrm>
                <a:off x="2182" y="1979"/>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47" name="Line 137"/>
              <p:cNvSpPr>
                <a:spLocks noChangeShapeType="1"/>
              </p:cNvSpPr>
              <p:nvPr/>
            </p:nvSpPr>
            <p:spPr bwMode="auto">
              <a:xfrm>
                <a:off x="1790" y="2003"/>
                <a:ext cx="392"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68" name="Group 138"/>
            <p:cNvGrpSpPr>
              <a:grpSpLocks/>
            </p:cNvGrpSpPr>
            <p:nvPr/>
          </p:nvGrpSpPr>
          <p:grpSpPr bwMode="auto">
            <a:xfrm>
              <a:off x="895" y="2343"/>
              <a:ext cx="574" cy="51"/>
              <a:chOff x="1798" y="2219"/>
              <a:chExt cx="488" cy="48"/>
            </a:xfrm>
          </p:grpSpPr>
          <p:sp>
            <p:nvSpPr>
              <p:cNvPr id="51344" name="Freeform 139"/>
              <p:cNvSpPr>
                <a:spLocks/>
              </p:cNvSpPr>
              <p:nvPr/>
            </p:nvSpPr>
            <p:spPr bwMode="auto">
              <a:xfrm>
                <a:off x="2190" y="2219"/>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45" name="Line 140"/>
              <p:cNvSpPr>
                <a:spLocks noChangeShapeType="1"/>
              </p:cNvSpPr>
              <p:nvPr/>
            </p:nvSpPr>
            <p:spPr bwMode="auto">
              <a:xfrm>
                <a:off x="1798" y="2243"/>
                <a:ext cx="392"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69" name="Group 141"/>
            <p:cNvGrpSpPr>
              <a:grpSpLocks/>
            </p:cNvGrpSpPr>
            <p:nvPr/>
          </p:nvGrpSpPr>
          <p:grpSpPr bwMode="auto">
            <a:xfrm>
              <a:off x="895" y="2569"/>
              <a:ext cx="565" cy="50"/>
              <a:chOff x="1798" y="2435"/>
              <a:chExt cx="480" cy="48"/>
            </a:xfrm>
          </p:grpSpPr>
          <p:sp>
            <p:nvSpPr>
              <p:cNvPr id="51342" name="Freeform 142"/>
              <p:cNvSpPr>
                <a:spLocks/>
              </p:cNvSpPr>
              <p:nvPr/>
            </p:nvSpPr>
            <p:spPr bwMode="auto">
              <a:xfrm>
                <a:off x="2182" y="2435"/>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43" name="Line 143"/>
              <p:cNvSpPr>
                <a:spLocks noChangeShapeType="1"/>
              </p:cNvSpPr>
              <p:nvPr/>
            </p:nvSpPr>
            <p:spPr bwMode="auto">
              <a:xfrm>
                <a:off x="1798" y="2459"/>
                <a:ext cx="384"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70" name="Group 144"/>
            <p:cNvGrpSpPr>
              <a:grpSpLocks/>
            </p:cNvGrpSpPr>
            <p:nvPr/>
          </p:nvGrpSpPr>
          <p:grpSpPr bwMode="auto">
            <a:xfrm>
              <a:off x="895" y="2796"/>
              <a:ext cx="565" cy="50"/>
              <a:chOff x="1798" y="2651"/>
              <a:chExt cx="480" cy="48"/>
            </a:xfrm>
          </p:grpSpPr>
          <p:sp>
            <p:nvSpPr>
              <p:cNvPr id="51340" name="Freeform 145"/>
              <p:cNvSpPr>
                <a:spLocks/>
              </p:cNvSpPr>
              <p:nvPr/>
            </p:nvSpPr>
            <p:spPr bwMode="auto">
              <a:xfrm>
                <a:off x="2182" y="2651"/>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41" name="Line 146"/>
              <p:cNvSpPr>
                <a:spLocks noChangeShapeType="1"/>
              </p:cNvSpPr>
              <p:nvPr/>
            </p:nvSpPr>
            <p:spPr bwMode="auto">
              <a:xfrm>
                <a:off x="1798" y="2675"/>
                <a:ext cx="384"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sp>
          <p:nvSpPr>
            <p:cNvPr id="51271" name="Rectangle 147"/>
            <p:cNvSpPr>
              <a:spLocks noChangeArrowheads="1"/>
            </p:cNvSpPr>
            <p:nvPr/>
          </p:nvSpPr>
          <p:spPr bwMode="auto">
            <a:xfrm>
              <a:off x="1466" y="2070"/>
              <a:ext cx="189" cy="118"/>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72" name="Rectangle 148"/>
            <p:cNvSpPr>
              <a:spLocks noChangeArrowheads="1"/>
            </p:cNvSpPr>
            <p:nvPr/>
          </p:nvSpPr>
          <p:spPr bwMode="auto">
            <a:xfrm>
              <a:off x="1485" y="2314"/>
              <a:ext cx="178" cy="13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73" name="Rectangle 149"/>
            <p:cNvSpPr>
              <a:spLocks noChangeArrowheads="1"/>
            </p:cNvSpPr>
            <p:nvPr/>
          </p:nvSpPr>
          <p:spPr bwMode="auto">
            <a:xfrm>
              <a:off x="1475" y="2549"/>
              <a:ext cx="188" cy="117"/>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74" name="Rectangle 150"/>
            <p:cNvSpPr>
              <a:spLocks noChangeArrowheads="1"/>
            </p:cNvSpPr>
            <p:nvPr/>
          </p:nvSpPr>
          <p:spPr bwMode="auto">
            <a:xfrm>
              <a:off x="1466" y="2767"/>
              <a:ext cx="189" cy="117"/>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grpSp>
          <p:nvGrpSpPr>
            <p:cNvPr id="51275" name="Group 151"/>
            <p:cNvGrpSpPr>
              <a:grpSpLocks/>
            </p:cNvGrpSpPr>
            <p:nvPr/>
          </p:nvGrpSpPr>
          <p:grpSpPr bwMode="auto">
            <a:xfrm>
              <a:off x="1649" y="2100"/>
              <a:ext cx="585" cy="50"/>
              <a:chOff x="2438" y="1987"/>
              <a:chExt cx="496" cy="48"/>
            </a:xfrm>
          </p:grpSpPr>
          <p:sp>
            <p:nvSpPr>
              <p:cNvPr id="51338" name="Freeform 152"/>
              <p:cNvSpPr>
                <a:spLocks/>
              </p:cNvSpPr>
              <p:nvPr/>
            </p:nvSpPr>
            <p:spPr bwMode="auto">
              <a:xfrm>
                <a:off x="2438" y="1987"/>
                <a:ext cx="96" cy="48"/>
              </a:xfrm>
              <a:custGeom>
                <a:avLst/>
                <a:gdLst>
                  <a:gd name="T0" fmla="*/ 0 w 96"/>
                  <a:gd name="T1" fmla="*/ 24 h 48"/>
                  <a:gd name="T2" fmla="*/ 96 w 96"/>
                  <a:gd name="T3" fmla="*/ 0 h 48"/>
                  <a:gd name="T4" fmla="*/ 96 w 96"/>
                  <a:gd name="T5" fmla="*/ 24 h 48"/>
                  <a:gd name="T6" fmla="*/ 96 w 96"/>
                  <a:gd name="T7" fmla="*/ 48 h 48"/>
                  <a:gd name="T8" fmla="*/ 0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0" y="24"/>
                    </a:moveTo>
                    <a:lnTo>
                      <a:pt x="96" y="0"/>
                    </a:lnTo>
                    <a:lnTo>
                      <a:pt x="96" y="24"/>
                    </a:lnTo>
                    <a:lnTo>
                      <a:pt x="96" y="48"/>
                    </a:lnTo>
                    <a:lnTo>
                      <a:pt x="0"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39" name="Line 153"/>
              <p:cNvSpPr>
                <a:spLocks noChangeShapeType="1"/>
              </p:cNvSpPr>
              <p:nvPr/>
            </p:nvSpPr>
            <p:spPr bwMode="auto">
              <a:xfrm flipH="1">
                <a:off x="2534" y="2011"/>
                <a:ext cx="400"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76" name="Group 154"/>
            <p:cNvGrpSpPr>
              <a:grpSpLocks/>
            </p:cNvGrpSpPr>
            <p:nvPr/>
          </p:nvGrpSpPr>
          <p:grpSpPr bwMode="auto">
            <a:xfrm>
              <a:off x="1658" y="2343"/>
              <a:ext cx="586" cy="51"/>
              <a:chOff x="2446" y="2219"/>
              <a:chExt cx="496" cy="48"/>
            </a:xfrm>
          </p:grpSpPr>
          <p:sp>
            <p:nvSpPr>
              <p:cNvPr id="51336" name="Freeform 155"/>
              <p:cNvSpPr>
                <a:spLocks/>
              </p:cNvSpPr>
              <p:nvPr/>
            </p:nvSpPr>
            <p:spPr bwMode="auto">
              <a:xfrm>
                <a:off x="2446" y="2219"/>
                <a:ext cx="96" cy="48"/>
              </a:xfrm>
              <a:custGeom>
                <a:avLst/>
                <a:gdLst>
                  <a:gd name="T0" fmla="*/ 0 w 96"/>
                  <a:gd name="T1" fmla="*/ 24 h 48"/>
                  <a:gd name="T2" fmla="*/ 96 w 96"/>
                  <a:gd name="T3" fmla="*/ 0 h 48"/>
                  <a:gd name="T4" fmla="*/ 96 w 96"/>
                  <a:gd name="T5" fmla="*/ 24 h 48"/>
                  <a:gd name="T6" fmla="*/ 96 w 96"/>
                  <a:gd name="T7" fmla="*/ 48 h 48"/>
                  <a:gd name="T8" fmla="*/ 0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0" y="24"/>
                    </a:moveTo>
                    <a:lnTo>
                      <a:pt x="96" y="0"/>
                    </a:lnTo>
                    <a:lnTo>
                      <a:pt x="96" y="24"/>
                    </a:lnTo>
                    <a:lnTo>
                      <a:pt x="96" y="48"/>
                    </a:lnTo>
                    <a:lnTo>
                      <a:pt x="0"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37" name="Line 156"/>
              <p:cNvSpPr>
                <a:spLocks noChangeShapeType="1"/>
              </p:cNvSpPr>
              <p:nvPr/>
            </p:nvSpPr>
            <p:spPr bwMode="auto">
              <a:xfrm flipH="1">
                <a:off x="2542" y="2243"/>
                <a:ext cx="400"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77" name="Group 157"/>
            <p:cNvGrpSpPr>
              <a:grpSpLocks/>
            </p:cNvGrpSpPr>
            <p:nvPr/>
          </p:nvGrpSpPr>
          <p:grpSpPr bwMode="auto">
            <a:xfrm>
              <a:off x="1658" y="2578"/>
              <a:ext cx="576" cy="50"/>
              <a:chOff x="2446" y="2443"/>
              <a:chExt cx="488" cy="48"/>
            </a:xfrm>
          </p:grpSpPr>
          <p:sp>
            <p:nvSpPr>
              <p:cNvPr id="51334" name="Freeform 158"/>
              <p:cNvSpPr>
                <a:spLocks/>
              </p:cNvSpPr>
              <p:nvPr/>
            </p:nvSpPr>
            <p:spPr bwMode="auto">
              <a:xfrm>
                <a:off x="2446" y="2443"/>
                <a:ext cx="96" cy="48"/>
              </a:xfrm>
              <a:custGeom>
                <a:avLst/>
                <a:gdLst>
                  <a:gd name="T0" fmla="*/ 0 w 96"/>
                  <a:gd name="T1" fmla="*/ 24 h 48"/>
                  <a:gd name="T2" fmla="*/ 96 w 96"/>
                  <a:gd name="T3" fmla="*/ 0 h 48"/>
                  <a:gd name="T4" fmla="*/ 96 w 96"/>
                  <a:gd name="T5" fmla="*/ 24 h 48"/>
                  <a:gd name="T6" fmla="*/ 96 w 96"/>
                  <a:gd name="T7" fmla="*/ 48 h 48"/>
                  <a:gd name="T8" fmla="*/ 0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0" y="24"/>
                    </a:moveTo>
                    <a:lnTo>
                      <a:pt x="96" y="0"/>
                    </a:lnTo>
                    <a:lnTo>
                      <a:pt x="96" y="24"/>
                    </a:lnTo>
                    <a:lnTo>
                      <a:pt x="96" y="48"/>
                    </a:lnTo>
                    <a:lnTo>
                      <a:pt x="0"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35" name="Line 159"/>
              <p:cNvSpPr>
                <a:spLocks noChangeShapeType="1"/>
              </p:cNvSpPr>
              <p:nvPr/>
            </p:nvSpPr>
            <p:spPr bwMode="auto">
              <a:xfrm flipH="1">
                <a:off x="2542" y="2467"/>
                <a:ext cx="392"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78" name="Group 160"/>
            <p:cNvGrpSpPr>
              <a:grpSpLocks/>
            </p:cNvGrpSpPr>
            <p:nvPr/>
          </p:nvGrpSpPr>
          <p:grpSpPr bwMode="auto">
            <a:xfrm>
              <a:off x="1649" y="2796"/>
              <a:ext cx="595" cy="50"/>
              <a:chOff x="2438" y="2651"/>
              <a:chExt cx="504" cy="48"/>
            </a:xfrm>
          </p:grpSpPr>
          <p:sp>
            <p:nvSpPr>
              <p:cNvPr id="51332" name="Freeform 161"/>
              <p:cNvSpPr>
                <a:spLocks/>
              </p:cNvSpPr>
              <p:nvPr/>
            </p:nvSpPr>
            <p:spPr bwMode="auto">
              <a:xfrm>
                <a:off x="2438" y="2651"/>
                <a:ext cx="96" cy="48"/>
              </a:xfrm>
              <a:custGeom>
                <a:avLst/>
                <a:gdLst>
                  <a:gd name="T0" fmla="*/ 0 w 96"/>
                  <a:gd name="T1" fmla="*/ 24 h 48"/>
                  <a:gd name="T2" fmla="*/ 96 w 96"/>
                  <a:gd name="T3" fmla="*/ 0 h 48"/>
                  <a:gd name="T4" fmla="*/ 96 w 96"/>
                  <a:gd name="T5" fmla="*/ 24 h 48"/>
                  <a:gd name="T6" fmla="*/ 96 w 96"/>
                  <a:gd name="T7" fmla="*/ 48 h 48"/>
                  <a:gd name="T8" fmla="*/ 0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0" y="24"/>
                    </a:moveTo>
                    <a:lnTo>
                      <a:pt x="96" y="0"/>
                    </a:lnTo>
                    <a:lnTo>
                      <a:pt x="96" y="24"/>
                    </a:lnTo>
                    <a:lnTo>
                      <a:pt x="96" y="48"/>
                    </a:lnTo>
                    <a:lnTo>
                      <a:pt x="0"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33" name="Line 162"/>
              <p:cNvSpPr>
                <a:spLocks noChangeShapeType="1"/>
              </p:cNvSpPr>
              <p:nvPr/>
            </p:nvSpPr>
            <p:spPr bwMode="auto">
              <a:xfrm flipH="1">
                <a:off x="2534" y="2675"/>
                <a:ext cx="408"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79" name="Group 163"/>
            <p:cNvGrpSpPr>
              <a:grpSpLocks/>
            </p:cNvGrpSpPr>
            <p:nvPr/>
          </p:nvGrpSpPr>
          <p:grpSpPr bwMode="auto">
            <a:xfrm>
              <a:off x="1536" y="2183"/>
              <a:ext cx="56" cy="127"/>
              <a:chOff x="2342" y="2067"/>
              <a:chExt cx="48" cy="120"/>
            </a:xfrm>
          </p:grpSpPr>
          <p:sp>
            <p:nvSpPr>
              <p:cNvPr id="51330" name="Freeform 164"/>
              <p:cNvSpPr>
                <a:spLocks/>
              </p:cNvSpPr>
              <p:nvPr/>
            </p:nvSpPr>
            <p:spPr bwMode="auto">
              <a:xfrm>
                <a:off x="2342" y="2091"/>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31" name="Line 165"/>
              <p:cNvSpPr>
                <a:spLocks noChangeShapeType="1"/>
              </p:cNvSpPr>
              <p:nvPr/>
            </p:nvSpPr>
            <p:spPr bwMode="auto">
              <a:xfrm>
                <a:off x="2366" y="2067"/>
                <a:ext cx="1" cy="24"/>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80" name="Group 166"/>
            <p:cNvGrpSpPr>
              <a:grpSpLocks/>
            </p:cNvGrpSpPr>
            <p:nvPr/>
          </p:nvGrpSpPr>
          <p:grpSpPr bwMode="auto">
            <a:xfrm>
              <a:off x="1536" y="2662"/>
              <a:ext cx="56" cy="108"/>
              <a:chOff x="2342" y="2523"/>
              <a:chExt cx="48" cy="104"/>
            </a:xfrm>
          </p:grpSpPr>
          <p:sp>
            <p:nvSpPr>
              <p:cNvPr id="51328" name="Freeform 167"/>
              <p:cNvSpPr>
                <a:spLocks/>
              </p:cNvSpPr>
              <p:nvPr/>
            </p:nvSpPr>
            <p:spPr bwMode="auto">
              <a:xfrm>
                <a:off x="2342" y="2531"/>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29" name="Line 168"/>
              <p:cNvSpPr>
                <a:spLocks noChangeShapeType="1"/>
              </p:cNvSpPr>
              <p:nvPr/>
            </p:nvSpPr>
            <p:spPr bwMode="auto">
              <a:xfrm>
                <a:off x="2366" y="2523"/>
                <a:ext cx="1" cy="8"/>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sp>
          <p:nvSpPr>
            <p:cNvPr id="51281" name="Line 169"/>
            <p:cNvSpPr>
              <a:spLocks noChangeShapeType="1"/>
            </p:cNvSpPr>
            <p:nvPr/>
          </p:nvSpPr>
          <p:spPr bwMode="auto">
            <a:xfrm>
              <a:off x="1564" y="2444"/>
              <a:ext cx="1" cy="4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82" name="Line 170"/>
            <p:cNvSpPr>
              <a:spLocks noChangeShapeType="1"/>
            </p:cNvSpPr>
            <p:nvPr/>
          </p:nvSpPr>
          <p:spPr bwMode="auto">
            <a:xfrm>
              <a:off x="1564" y="2485"/>
              <a:ext cx="888"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83" name="Line 171"/>
            <p:cNvSpPr>
              <a:spLocks noChangeShapeType="1"/>
            </p:cNvSpPr>
            <p:nvPr/>
          </p:nvSpPr>
          <p:spPr bwMode="auto">
            <a:xfrm flipV="1">
              <a:off x="2442" y="2100"/>
              <a:ext cx="1" cy="377"/>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84" name="Rectangle 172"/>
            <p:cNvSpPr>
              <a:spLocks noChangeArrowheads="1"/>
            </p:cNvSpPr>
            <p:nvPr/>
          </p:nvSpPr>
          <p:spPr bwMode="auto">
            <a:xfrm>
              <a:off x="814" y="3455"/>
              <a:ext cx="755" cy="662"/>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85" name="AutoShape 173"/>
            <p:cNvSpPr>
              <a:spLocks noChangeArrowheads="1"/>
            </p:cNvSpPr>
            <p:nvPr/>
          </p:nvSpPr>
          <p:spPr bwMode="auto">
            <a:xfrm>
              <a:off x="908" y="3513"/>
              <a:ext cx="558" cy="436"/>
            </a:xfrm>
            <a:prstGeom prst="roundRect">
              <a:avLst>
                <a:gd name="adj" fmla="val 40907"/>
              </a:avLst>
            </a:prstGeom>
            <a:noFill/>
            <a:ln w="19050">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grpSp>
          <p:nvGrpSpPr>
            <p:cNvPr id="51286" name="Group 174"/>
            <p:cNvGrpSpPr>
              <a:grpSpLocks/>
            </p:cNvGrpSpPr>
            <p:nvPr/>
          </p:nvGrpSpPr>
          <p:grpSpPr bwMode="auto">
            <a:xfrm>
              <a:off x="1555" y="3694"/>
              <a:ext cx="424" cy="50"/>
              <a:chOff x="2358" y="3507"/>
              <a:chExt cx="360" cy="48"/>
            </a:xfrm>
          </p:grpSpPr>
          <p:sp>
            <p:nvSpPr>
              <p:cNvPr id="51326" name="Freeform 175"/>
              <p:cNvSpPr>
                <a:spLocks/>
              </p:cNvSpPr>
              <p:nvPr/>
            </p:nvSpPr>
            <p:spPr bwMode="auto">
              <a:xfrm>
                <a:off x="2358" y="3507"/>
                <a:ext cx="96" cy="48"/>
              </a:xfrm>
              <a:custGeom>
                <a:avLst/>
                <a:gdLst>
                  <a:gd name="T0" fmla="*/ 0 w 96"/>
                  <a:gd name="T1" fmla="*/ 24 h 48"/>
                  <a:gd name="T2" fmla="*/ 96 w 96"/>
                  <a:gd name="T3" fmla="*/ 0 h 48"/>
                  <a:gd name="T4" fmla="*/ 96 w 96"/>
                  <a:gd name="T5" fmla="*/ 24 h 48"/>
                  <a:gd name="T6" fmla="*/ 96 w 96"/>
                  <a:gd name="T7" fmla="*/ 48 h 48"/>
                  <a:gd name="T8" fmla="*/ 0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0" y="24"/>
                    </a:moveTo>
                    <a:lnTo>
                      <a:pt x="96" y="0"/>
                    </a:lnTo>
                    <a:lnTo>
                      <a:pt x="96" y="24"/>
                    </a:lnTo>
                    <a:lnTo>
                      <a:pt x="96" y="48"/>
                    </a:lnTo>
                    <a:lnTo>
                      <a:pt x="0"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27" name="Line 176"/>
              <p:cNvSpPr>
                <a:spLocks noChangeShapeType="1"/>
              </p:cNvSpPr>
              <p:nvPr/>
            </p:nvSpPr>
            <p:spPr bwMode="auto">
              <a:xfrm flipH="1">
                <a:off x="2454" y="3531"/>
                <a:ext cx="264"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sp>
          <p:nvSpPr>
            <p:cNvPr id="51287" name="Rectangle 177"/>
            <p:cNvSpPr>
              <a:spLocks noChangeArrowheads="1"/>
            </p:cNvSpPr>
            <p:nvPr/>
          </p:nvSpPr>
          <p:spPr bwMode="auto">
            <a:xfrm>
              <a:off x="1984" y="3455"/>
              <a:ext cx="264" cy="570"/>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88" name="Rectangle 178"/>
            <p:cNvSpPr>
              <a:spLocks noChangeArrowheads="1"/>
            </p:cNvSpPr>
            <p:nvPr/>
          </p:nvSpPr>
          <p:spPr bwMode="auto">
            <a:xfrm>
              <a:off x="2436" y="3136"/>
              <a:ext cx="416" cy="209"/>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89" name="Rectangle 179"/>
            <p:cNvSpPr>
              <a:spLocks noChangeArrowheads="1"/>
            </p:cNvSpPr>
            <p:nvPr/>
          </p:nvSpPr>
          <p:spPr bwMode="auto">
            <a:xfrm>
              <a:off x="3013" y="2657"/>
              <a:ext cx="415" cy="168"/>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90" name="Rectangle 180"/>
            <p:cNvSpPr>
              <a:spLocks noChangeArrowheads="1"/>
            </p:cNvSpPr>
            <p:nvPr/>
          </p:nvSpPr>
          <p:spPr bwMode="auto">
            <a:xfrm>
              <a:off x="3031" y="3144"/>
              <a:ext cx="387" cy="210"/>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291" name="Line 181"/>
            <p:cNvSpPr>
              <a:spLocks noChangeShapeType="1"/>
            </p:cNvSpPr>
            <p:nvPr/>
          </p:nvSpPr>
          <p:spPr bwMode="auto">
            <a:xfrm flipH="1">
              <a:off x="3197" y="3350"/>
              <a:ext cx="19"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nvGrpSpPr>
            <p:cNvPr id="51292" name="Group 182"/>
            <p:cNvGrpSpPr>
              <a:grpSpLocks/>
            </p:cNvGrpSpPr>
            <p:nvPr/>
          </p:nvGrpSpPr>
          <p:grpSpPr bwMode="auto">
            <a:xfrm>
              <a:off x="2763" y="2360"/>
              <a:ext cx="132" cy="50"/>
              <a:chOff x="3382" y="2235"/>
              <a:chExt cx="112" cy="48"/>
            </a:xfrm>
          </p:grpSpPr>
          <p:sp>
            <p:nvSpPr>
              <p:cNvPr id="51324" name="Freeform 183"/>
              <p:cNvSpPr>
                <a:spLocks/>
              </p:cNvSpPr>
              <p:nvPr/>
            </p:nvSpPr>
            <p:spPr bwMode="auto">
              <a:xfrm>
                <a:off x="3398" y="2235"/>
                <a:ext cx="96" cy="48"/>
              </a:xfrm>
              <a:custGeom>
                <a:avLst/>
                <a:gdLst>
                  <a:gd name="T0" fmla="*/ 96 w 96"/>
                  <a:gd name="T1" fmla="*/ 24 h 48"/>
                  <a:gd name="T2" fmla="*/ 0 w 96"/>
                  <a:gd name="T3" fmla="*/ 48 h 48"/>
                  <a:gd name="T4" fmla="*/ 0 w 96"/>
                  <a:gd name="T5" fmla="*/ 24 h 48"/>
                  <a:gd name="T6" fmla="*/ 0 w 96"/>
                  <a:gd name="T7" fmla="*/ 0 h 48"/>
                  <a:gd name="T8" fmla="*/ 96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96" y="24"/>
                    </a:moveTo>
                    <a:lnTo>
                      <a:pt x="0" y="48"/>
                    </a:lnTo>
                    <a:lnTo>
                      <a:pt x="0" y="24"/>
                    </a:lnTo>
                    <a:lnTo>
                      <a:pt x="0" y="0"/>
                    </a:lnTo>
                    <a:lnTo>
                      <a:pt x="96"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25" name="Line 184"/>
              <p:cNvSpPr>
                <a:spLocks noChangeShapeType="1"/>
              </p:cNvSpPr>
              <p:nvPr/>
            </p:nvSpPr>
            <p:spPr bwMode="auto">
              <a:xfrm>
                <a:off x="3382" y="2259"/>
                <a:ext cx="16"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93" name="Group 185"/>
            <p:cNvGrpSpPr>
              <a:grpSpLocks/>
            </p:cNvGrpSpPr>
            <p:nvPr/>
          </p:nvGrpSpPr>
          <p:grpSpPr bwMode="auto">
            <a:xfrm>
              <a:off x="2635" y="1811"/>
              <a:ext cx="132" cy="612"/>
              <a:chOff x="3274" y="1711"/>
              <a:chExt cx="112" cy="584"/>
            </a:xfrm>
          </p:grpSpPr>
          <p:sp>
            <p:nvSpPr>
              <p:cNvPr id="51315" name="Rectangle 186"/>
              <p:cNvSpPr>
                <a:spLocks noChangeArrowheads="1"/>
              </p:cNvSpPr>
              <p:nvPr/>
            </p:nvSpPr>
            <p:spPr bwMode="auto">
              <a:xfrm>
                <a:off x="3274" y="1711"/>
                <a:ext cx="112" cy="6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316" name="Rectangle 187"/>
              <p:cNvSpPr>
                <a:spLocks noChangeArrowheads="1"/>
              </p:cNvSpPr>
              <p:nvPr/>
            </p:nvSpPr>
            <p:spPr bwMode="auto">
              <a:xfrm>
                <a:off x="3274" y="1775"/>
                <a:ext cx="112" cy="6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317" name="Rectangle 188"/>
              <p:cNvSpPr>
                <a:spLocks noChangeArrowheads="1"/>
              </p:cNvSpPr>
              <p:nvPr/>
            </p:nvSpPr>
            <p:spPr bwMode="auto">
              <a:xfrm>
                <a:off x="3274" y="1847"/>
                <a:ext cx="112" cy="6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318" name="Rectangle 189"/>
              <p:cNvSpPr>
                <a:spLocks noChangeArrowheads="1"/>
              </p:cNvSpPr>
              <p:nvPr/>
            </p:nvSpPr>
            <p:spPr bwMode="auto">
              <a:xfrm>
                <a:off x="3274" y="1911"/>
                <a:ext cx="112" cy="6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319" name="Rectangle 190"/>
              <p:cNvSpPr>
                <a:spLocks noChangeArrowheads="1"/>
              </p:cNvSpPr>
              <p:nvPr/>
            </p:nvSpPr>
            <p:spPr bwMode="auto">
              <a:xfrm>
                <a:off x="3274" y="1975"/>
                <a:ext cx="112" cy="6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320" name="Rectangle 191"/>
              <p:cNvSpPr>
                <a:spLocks noChangeArrowheads="1"/>
              </p:cNvSpPr>
              <p:nvPr/>
            </p:nvSpPr>
            <p:spPr bwMode="auto">
              <a:xfrm>
                <a:off x="3274" y="2039"/>
                <a:ext cx="112" cy="6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321" name="Rectangle 192"/>
              <p:cNvSpPr>
                <a:spLocks noChangeArrowheads="1"/>
              </p:cNvSpPr>
              <p:nvPr/>
            </p:nvSpPr>
            <p:spPr bwMode="auto">
              <a:xfrm>
                <a:off x="3274" y="2103"/>
                <a:ext cx="112" cy="6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322" name="Rectangle 193"/>
              <p:cNvSpPr>
                <a:spLocks noChangeArrowheads="1"/>
              </p:cNvSpPr>
              <p:nvPr/>
            </p:nvSpPr>
            <p:spPr bwMode="auto">
              <a:xfrm>
                <a:off x="3274" y="2167"/>
                <a:ext cx="112" cy="6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51323" name="Rectangle 194"/>
              <p:cNvSpPr>
                <a:spLocks noChangeArrowheads="1"/>
              </p:cNvSpPr>
              <p:nvPr/>
            </p:nvSpPr>
            <p:spPr bwMode="auto">
              <a:xfrm>
                <a:off x="3274" y="2231"/>
                <a:ext cx="112" cy="64"/>
              </a:xfrm>
              <a:prstGeom prst="rect">
                <a:avLst/>
              </a:prstGeom>
              <a:noFill/>
              <a:ln w="19050">
                <a:solidFill>
                  <a:srgbClr val="000000"/>
                </a:solidFill>
                <a:miter lim="800000"/>
                <a:headEnd/>
                <a:tailEnd/>
              </a:ln>
              <a:extLst>
                <a:ext uri="{909E8E84-426E-40dd-AFC4-6F175D3DCCD1}">
                  <a14:hiddenFill xmlns="" xmlns:a14="http://schemas.microsoft.com/office/drawing/2010/main">
                    <a:solidFill>
                      <a:schemeClr val="tx1"/>
                    </a:solidFill>
                  </a14:hiddenFill>
                </a:ext>
              </a:extLst>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grpSp>
        <p:grpSp>
          <p:nvGrpSpPr>
            <p:cNvPr id="51294" name="Group 195"/>
            <p:cNvGrpSpPr>
              <a:grpSpLocks/>
            </p:cNvGrpSpPr>
            <p:nvPr/>
          </p:nvGrpSpPr>
          <p:grpSpPr bwMode="auto">
            <a:xfrm>
              <a:off x="3197" y="2494"/>
              <a:ext cx="56" cy="159"/>
              <a:chOff x="3750" y="2363"/>
              <a:chExt cx="48" cy="152"/>
            </a:xfrm>
          </p:grpSpPr>
          <p:sp>
            <p:nvSpPr>
              <p:cNvPr id="51313" name="Freeform 196"/>
              <p:cNvSpPr>
                <a:spLocks/>
              </p:cNvSpPr>
              <p:nvPr/>
            </p:nvSpPr>
            <p:spPr bwMode="auto">
              <a:xfrm>
                <a:off x="3750" y="2419"/>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14" name="Line 197"/>
              <p:cNvSpPr>
                <a:spLocks noChangeShapeType="1"/>
              </p:cNvSpPr>
              <p:nvPr/>
            </p:nvSpPr>
            <p:spPr bwMode="auto">
              <a:xfrm>
                <a:off x="3774" y="2363"/>
                <a:ext cx="1" cy="5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95" name="Group 198"/>
            <p:cNvGrpSpPr>
              <a:grpSpLocks/>
            </p:cNvGrpSpPr>
            <p:nvPr/>
          </p:nvGrpSpPr>
          <p:grpSpPr bwMode="auto">
            <a:xfrm>
              <a:off x="3188" y="2821"/>
              <a:ext cx="57" cy="320"/>
              <a:chOff x="3742" y="2675"/>
              <a:chExt cx="48" cy="304"/>
            </a:xfrm>
          </p:grpSpPr>
          <p:sp>
            <p:nvSpPr>
              <p:cNvPr id="51311" name="Freeform 199"/>
              <p:cNvSpPr>
                <a:spLocks/>
              </p:cNvSpPr>
              <p:nvPr/>
            </p:nvSpPr>
            <p:spPr bwMode="auto">
              <a:xfrm>
                <a:off x="3742" y="2883"/>
                <a:ext cx="48" cy="96"/>
              </a:xfrm>
              <a:custGeom>
                <a:avLst/>
                <a:gdLst>
                  <a:gd name="T0" fmla="*/ 24 w 48"/>
                  <a:gd name="T1" fmla="*/ 96 h 96"/>
                  <a:gd name="T2" fmla="*/ 0 w 48"/>
                  <a:gd name="T3" fmla="*/ 0 h 96"/>
                  <a:gd name="T4" fmla="*/ 24 w 48"/>
                  <a:gd name="T5" fmla="*/ 0 h 96"/>
                  <a:gd name="T6" fmla="*/ 48 w 48"/>
                  <a:gd name="T7" fmla="*/ 0 h 96"/>
                  <a:gd name="T8" fmla="*/ 24 w 48"/>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96">
                    <a:moveTo>
                      <a:pt x="24" y="96"/>
                    </a:moveTo>
                    <a:lnTo>
                      <a:pt x="0" y="0"/>
                    </a:lnTo>
                    <a:lnTo>
                      <a:pt x="24" y="0"/>
                    </a:lnTo>
                    <a:lnTo>
                      <a:pt x="48" y="0"/>
                    </a:lnTo>
                    <a:lnTo>
                      <a:pt x="24" y="96"/>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12" name="Line 200"/>
              <p:cNvSpPr>
                <a:spLocks noChangeShapeType="1"/>
              </p:cNvSpPr>
              <p:nvPr/>
            </p:nvSpPr>
            <p:spPr bwMode="auto">
              <a:xfrm>
                <a:off x="3766" y="2675"/>
                <a:ext cx="1" cy="208"/>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96" name="Group 201"/>
            <p:cNvGrpSpPr>
              <a:grpSpLocks/>
            </p:cNvGrpSpPr>
            <p:nvPr/>
          </p:nvGrpSpPr>
          <p:grpSpPr bwMode="auto">
            <a:xfrm>
              <a:off x="2244" y="3819"/>
              <a:ext cx="972" cy="51"/>
              <a:chOff x="2942" y="3627"/>
              <a:chExt cx="824" cy="48"/>
            </a:xfrm>
          </p:grpSpPr>
          <p:sp>
            <p:nvSpPr>
              <p:cNvPr id="51309" name="Freeform 202"/>
              <p:cNvSpPr>
                <a:spLocks/>
              </p:cNvSpPr>
              <p:nvPr/>
            </p:nvSpPr>
            <p:spPr bwMode="auto">
              <a:xfrm>
                <a:off x="2942" y="3627"/>
                <a:ext cx="96" cy="48"/>
              </a:xfrm>
              <a:custGeom>
                <a:avLst/>
                <a:gdLst>
                  <a:gd name="T0" fmla="*/ 0 w 96"/>
                  <a:gd name="T1" fmla="*/ 24 h 48"/>
                  <a:gd name="T2" fmla="*/ 96 w 96"/>
                  <a:gd name="T3" fmla="*/ 0 h 48"/>
                  <a:gd name="T4" fmla="*/ 96 w 96"/>
                  <a:gd name="T5" fmla="*/ 24 h 48"/>
                  <a:gd name="T6" fmla="*/ 96 w 96"/>
                  <a:gd name="T7" fmla="*/ 48 h 48"/>
                  <a:gd name="T8" fmla="*/ 0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0" y="24"/>
                    </a:moveTo>
                    <a:lnTo>
                      <a:pt x="96" y="0"/>
                    </a:lnTo>
                    <a:lnTo>
                      <a:pt x="96" y="24"/>
                    </a:lnTo>
                    <a:lnTo>
                      <a:pt x="96" y="48"/>
                    </a:lnTo>
                    <a:lnTo>
                      <a:pt x="0"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10" name="Line 203"/>
              <p:cNvSpPr>
                <a:spLocks noChangeShapeType="1"/>
              </p:cNvSpPr>
              <p:nvPr/>
            </p:nvSpPr>
            <p:spPr bwMode="auto">
              <a:xfrm flipH="1">
                <a:off x="3038" y="3651"/>
                <a:ext cx="728"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grpSp>
          <p:nvGrpSpPr>
            <p:cNvPr id="51297" name="Group 204"/>
            <p:cNvGrpSpPr>
              <a:grpSpLocks/>
            </p:cNvGrpSpPr>
            <p:nvPr/>
          </p:nvGrpSpPr>
          <p:grpSpPr bwMode="auto">
            <a:xfrm>
              <a:off x="2253" y="3584"/>
              <a:ext cx="388" cy="51"/>
              <a:chOff x="2950" y="3403"/>
              <a:chExt cx="328" cy="48"/>
            </a:xfrm>
          </p:grpSpPr>
          <p:sp>
            <p:nvSpPr>
              <p:cNvPr id="51307" name="Freeform 205"/>
              <p:cNvSpPr>
                <a:spLocks/>
              </p:cNvSpPr>
              <p:nvPr/>
            </p:nvSpPr>
            <p:spPr bwMode="auto">
              <a:xfrm>
                <a:off x="2950" y="3403"/>
                <a:ext cx="96" cy="48"/>
              </a:xfrm>
              <a:custGeom>
                <a:avLst/>
                <a:gdLst>
                  <a:gd name="T0" fmla="*/ 0 w 96"/>
                  <a:gd name="T1" fmla="*/ 24 h 48"/>
                  <a:gd name="T2" fmla="*/ 96 w 96"/>
                  <a:gd name="T3" fmla="*/ 0 h 48"/>
                  <a:gd name="T4" fmla="*/ 96 w 96"/>
                  <a:gd name="T5" fmla="*/ 24 h 48"/>
                  <a:gd name="T6" fmla="*/ 96 w 96"/>
                  <a:gd name="T7" fmla="*/ 48 h 48"/>
                  <a:gd name="T8" fmla="*/ 0 w 96"/>
                  <a:gd name="T9" fmla="*/ 24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8">
                    <a:moveTo>
                      <a:pt x="0" y="24"/>
                    </a:moveTo>
                    <a:lnTo>
                      <a:pt x="96" y="0"/>
                    </a:lnTo>
                    <a:lnTo>
                      <a:pt x="96" y="24"/>
                    </a:lnTo>
                    <a:lnTo>
                      <a:pt x="96" y="48"/>
                    </a:lnTo>
                    <a:lnTo>
                      <a:pt x="0" y="24"/>
                    </a:lnTo>
                    <a:close/>
                  </a:path>
                </a:pathLst>
              </a:custGeom>
              <a:noFill/>
              <a:ln w="19050" cmpd="sng">
                <a:solidFill>
                  <a:srgbClr val="000000"/>
                </a:solidFill>
                <a:round/>
                <a:headEnd/>
                <a:tailEnd/>
              </a:ln>
              <a:extLst>
                <a:ext uri="{909E8E84-426E-40dd-AFC4-6F175D3DCCD1}">
                  <a14:hiddenFill xmlns="" xmlns:a14="http://schemas.microsoft.com/office/drawing/2010/main">
                    <a:solidFill>
                      <a:schemeClr val="tx1"/>
                    </a:solidFill>
                  </a14:hiddenFill>
                </a:ext>
              </a:extLst>
            </p:spPr>
            <p:txBody>
              <a:bodyPr/>
              <a:lstStyle/>
              <a:p>
                <a:endParaRPr lang="en-US" sz="1800"/>
              </a:p>
            </p:txBody>
          </p:sp>
          <p:sp>
            <p:nvSpPr>
              <p:cNvPr id="51308" name="Line 206"/>
              <p:cNvSpPr>
                <a:spLocks noChangeShapeType="1"/>
              </p:cNvSpPr>
              <p:nvPr/>
            </p:nvSpPr>
            <p:spPr bwMode="auto">
              <a:xfrm flipH="1">
                <a:off x="3046" y="3427"/>
                <a:ext cx="232" cy="1"/>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grpSp>
        <p:sp>
          <p:nvSpPr>
            <p:cNvPr id="51298" name="Line 207"/>
            <p:cNvSpPr>
              <a:spLocks noChangeShapeType="1"/>
            </p:cNvSpPr>
            <p:nvPr/>
          </p:nvSpPr>
          <p:spPr bwMode="auto">
            <a:xfrm>
              <a:off x="2641" y="3350"/>
              <a:ext cx="1" cy="260"/>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299" name="Line 208"/>
            <p:cNvSpPr>
              <a:spLocks noChangeShapeType="1"/>
            </p:cNvSpPr>
            <p:nvPr/>
          </p:nvSpPr>
          <p:spPr bwMode="auto">
            <a:xfrm>
              <a:off x="3216" y="3359"/>
              <a:ext cx="1" cy="486"/>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800"/>
            </a:p>
          </p:txBody>
        </p:sp>
        <p:sp>
          <p:nvSpPr>
            <p:cNvPr id="51300" name="Freeform 209"/>
            <p:cNvSpPr>
              <a:spLocks/>
            </p:cNvSpPr>
            <p:nvPr/>
          </p:nvSpPr>
          <p:spPr bwMode="auto">
            <a:xfrm>
              <a:off x="1479" y="556"/>
              <a:ext cx="170" cy="227"/>
            </a:xfrm>
            <a:custGeom>
              <a:avLst/>
              <a:gdLst>
                <a:gd name="T0" fmla="*/ 14522 w 144"/>
                <a:gd name="T1" fmla="*/ 0 h 216"/>
                <a:gd name="T2" fmla="*/ 0 w 144"/>
                <a:gd name="T3" fmla="*/ 1057 h 216"/>
                <a:gd name="T4" fmla="*/ 29253 w 144"/>
                <a:gd name="T5" fmla="*/ 1057 h 216"/>
                <a:gd name="T6" fmla="*/ 14522 w 144"/>
                <a:gd name="T7" fmla="*/ 0 h 2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4" h="216">
                  <a:moveTo>
                    <a:pt x="72" y="0"/>
                  </a:moveTo>
                  <a:lnTo>
                    <a:pt x="0" y="216"/>
                  </a:lnTo>
                  <a:lnTo>
                    <a:pt x="144" y="216"/>
                  </a:lnTo>
                  <a:lnTo>
                    <a:pt x="72" y="0"/>
                  </a:lnTo>
                  <a:close/>
                </a:path>
              </a:pathLst>
            </a:custGeom>
            <a:solidFill>
              <a:schemeClr val="tx1"/>
            </a:solidFill>
            <a:ln w="19050" cmpd="sng">
              <a:solidFill>
                <a:srgbClr val="000000"/>
              </a:solidFill>
              <a:prstDash val="solid"/>
              <a:round/>
              <a:headEnd/>
              <a:tailEnd/>
            </a:ln>
          </p:spPr>
          <p:txBody>
            <a:bodyPr/>
            <a:lstStyle/>
            <a:p>
              <a:endParaRPr lang="en-US" sz="1800"/>
            </a:p>
          </p:txBody>
        </p:sp>
        <p:sp>
          <p:nvSpPr>
            <p:cNvPr id="51301" name="Rectangle 210"/>
            <p:cNvSpPr>
              <a:spLocks noChangeArrowheads="1"/>
            </p:cNvSpPr>
            <p:nvPr/>
          </p:nvSpPr>
          <p:spPr bwMode="auto">
            <a:xfrm>
              <a:off x="1315" y="552"/>
              <a:ext cx="509" cy="151"/>
            </a:xfrm>
            <a:prstGeom prst="rect">
              <a:avLst/>
            </a:prstGeom>
            <a:solidFill>
              <a:schemeClr val="tx1"/>
            </a:solidFill>
            <a:ln w="19050">
              <a:solidFill>
                <a:srgbClr val="000000"/>
              </a:solidFill>
              <a:miter lim="800000"/>
              <a:headEnd/>
              <a:tailEnd/>
            </a:ln>
          </p:spPr>
          <p:txBody>
            <a:bodyPr/>
            <a:lstStyle/>
            <a:p>
              <a:pPr algn="ctr" eaLnBrk="1" hangingPunct="1">
                <a:lnSpc>
                  <a:spcPct val="100000"/>
                </a:lnSpc>
                <a:spcBef>
                  <a:spcPct val="0"/>
                </a:spcBef>
                <a:buClrTx/>
                <a:buSzTx/>
                <a:buFontTx/>
                <a:buNone/>
              </a:pPr>
              <a:endParaRPr lang="en-US" sz="1350" b="0">
                <a:solidFill>
                  <a:srgbClr val="FFFFFF"/>
                </a:solidFill>
                <a:cs typeface="Arial" charset="0"/>
              </a:endParaRPr>
            </a:p>
          </p:txBody>
        </p:sp>
        <p:sp>
          <p:nvSpPr>
            <p:cNvPr id="64723" name="Text Box 211"/>
            <p:cNvSpPr txBox="1">
              <a:spLocks noChangeArrowheads="1"/>
            </p:cNvSpPr>
            <p:nvPr/>
          </p:nvSpPr>
          <p:spPr bwMode="auto">
            <a:xfrm>
              <a:off x="0" y="1266"/>
              <a:ext cx="1231" cy="3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a:lnSpc>
                  <a:spcPct val="92000"/>
                </a:lnSpc>
                <a:spcBef>
                  <a:spcPct val="0"/>
                </a:spcBef>
                <a:buClrTx/>
                <a:buSzTx/>
                <a:buFontTx/>
                <a:buNone/>
                <a:defRPr/>
              </a:pPr>
              <a:r>
                <a:rPr lang="en-US" sz="1200" b="0">
                  <a:solidFill>
                    <a:srgbClr val="0000CC"/>
                  </a:solidFill>
                  <a:cs typeface="Arial" charset="0"/>
                </a:rPr>
                <a:t>Semiconductor Detector</a:t>
              </a:r>
            </a:p>
          </p:txBody>
        </p:sp>
        <p:sp>
          <p:nvSpPr>
            <p:cNvPr id="64724" name="Text Box 212"/>
            <p:cNvSpPr txBox="1">
              <a:spLocks noChangeArrowheads="1"/>
            </p:cNvSpPr>
            <p:nvPr/>
          </p:nvSpPr>
          <p:spPr bwMode="auto">
            <a:xfrm>
              <a:off x="41" y="1805"/>
              <a:ext cx="863" cy="3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a:lnSpc>
                  <a:spcPct val="92000"/>
                </a:lnSpc>
                <a:spcBef>
                  <a:spcPct val="0"/>
                </a:spcBef>
                <a:buClrTx/>
                <a:buSzTx/>
                <a:buFontTx/>
                <a:buNone/>
                <a:defRPr/>
              </a:pPr>
              <a:r>
                <a:rPr lang="en-US" sz="1200" b="0">
                  <a:solidFill>
                    <a:srgbClr val="0000CC"/>
                  </a:solidFill>
                  <a:cs typeface="Arial" charset="0"/>
                </a:rPr>
                <a:t>Strip Scintillator</a:t>
              </a:r>
            </a:p>
          </p:txBody>
        </p:sp>
        <p:sp>
          <p:nvSpPr>
            <p:cNvPr id="64725" name="Text Box 213"/>
            <p:cNvSpPr txBox="1">
              <a:spLocks noChangeArrowheads="1"/>
            </p:cNvSpPr>
            <p:nvPr/>
          </p:nvSpPr>
          <p:spPr bwMode="auto">
            <a:xfrm>
              <a:off x="254" y="432"/>
              <a:ext cx="721" cy="3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a:lnSpc>
                  <a:spcPct val="92000"/>
                </a:lnSpc>
                <a:spcBef>
                  <a:spcPct val="0"/>
                </a:spcBef>
                <a:buClrTx/>
                <a:buSzTx/>
                <a:buFontTx/>
                <a:buNone/>
                <a:defRPr/>
              </a:pPr>
              <a:r>
                <a:rPr lang="en-US" sz="1200" b="0">
                  <a:solidFill>
                    <a:srgbClr val="0000CC"/>
                  </a:solidFill>
                  <a:cs typeface="Arial" charset="0"/>
                </a:rPr>
                <a:t>X-Ray Source</a:t>
              </a:r>
            </a:p>
          </p:txBody>
        </p:sp>
        <p:sp>
          <p:nvSpPr>
            <p:cNvPr id="64726" name="Text Box 214"/>
            <p:cNvSpPr txBox="1">
              <a:spLocks noChangeArrowheads="1"/>
            </p:cNvSpPr>
            <p:nvPr/>
          </p:nvSpPr>
          <p:spPr bwMode="auto">
            <a:xfrm>
              <a:off x="791" y="3216"/>
              <a:ext cx="722" cy="22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a:lnSpc>
                  <a:spcPct val="92000"/>
                </a:lnSpc>
                <a:spcBef>
                  <a:spcPct val="0"/>
                </a:spcBef>
                <a:buClrTx/>
                <a:buSzTx/>
                <a:buFontTx/>
                <a:buNone/>
                <a:defRPr/>
              </a:pPr>
              <a:r>
                <a:rPr lang="en-US" sz="1200" b="0">
                  <a:solidFill>
                    <a:srgbClr val="0000CC"/>
                  </a:solidFill>
                  <a:cs typeface="Arial" charset="0"/>
                </a:rPr>
                <a:t>Display</a:t>
              </a:r>
            </a:p>
          </p:txBody>
        </p:sp>
        <p:sp>
          <p:nvSpPr>
            <p:cNvPr id="64727" name="Text Box 215"/>
            <p:cNvSpPr txBox="1">
              <a:spLocks noChangeArrowheads="1"/>
            </p:cNvSpPr>
            <p:nvPr/>
          </p:nvSpPr>
          <p:spPr bwMode="auto">
            <a:xfrm>
              <a:off x="3567" y="1849"/>
              <a:ext cx="722" cy="50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spAutoFit/>
            </a:bodyPr>
            <a:lstStyle/>
            <a:p>
              <a:pPr algn="ctr">
                <a:lnSpc>
                  <a:spcPct val="92000"/>
                </a:lnSpc>
                <a:spcBef>
                  <a:spcPct val="0"/>
                </a:spcBef>
                <a:buClrTx/>
                <a:buSzTx/>
                <a:buFontTx/>
                <a:buNone/>
                <a:defRPr/>
              </a:pPr>
              <a:r>
                <a:rPr lang="en-US" sz="1200" b="0">
                  <a:solidFill>
                    <a:srgbClr val="0000CC"/>
                  </a:solidFill>
                  <a:cs typeface="Arial" charset="0"/>
                </a:rPr>
                <a:t>Image </a:t>
              </a:r>
            </a:p>
            <a:p>
              <a:pPr algn="ctr">
                <a:lnSpc>
                  <a:spcPct val="92000"/>
                </a:lnSpc>
                <a:spcBef>
                  <a:spcPct val="0"/>
                </a:spcBef>
                <a:buClrTx/>
                <a:buSzTx/>
                <a:buFontTx/>
                <a:buNone/>
                <a:defRPr/>
              </a:pPr>
              <a:r>
                <a:rPr lang="en-US" sz="1200" b="0">
                  <a:solidFill>
                    <a:srgbClr val="0000CC"/>
                  </a:solidFill>
                  <a:cs typeface="Arial" charset="0"/>
                </a:rPr>
                <a:t>Memory Buffer</a:t>
              </a:r>
            </a:p>
          </p:txBody>
        </p:sp>
      </p:grpSp>
      <p:sp>
        <p:nvSpPr>
          <p:cNvPr id="2" name="Title 1"/>
          <p:cNvSpPr>
            <a:spLocks noGrp="1"/>
          </p:cNvSpPr>
          <p:nvPr>
            <p:ph type="title"/>
          </p:nvPr>
        </p:nvSpPr>
        <p:spPr>
          <a:xfrm>
            <a:off x="453585" y="87528"/>
            <a:ext cx="8089900" cy="414152"/>
          </a:xfrm>
        </p:spPr>
        <p:txBody>
          <a:bodyPr/>
          <a:lstStyle/>
          <a:p>
            <a:pPr eaLnBrk="1" hangingPunct="1">
              <a:defRPr/>
            </a:pPr>
            <a:r>
              <a:rPr lang="en-US" sz="2400" dirty="0"/>
              <a:t>Transmission-Emission Computer </a:t>
            </a:r>
            <a:r>
              <a:rPr lang="en-US" sz="2400" dirty="0" err="1"/>
              <a:t>Tomograph</a:t>
            </a:r>
            <a:r>
              <a:rPr lang="en-US" sz="2400" dirty="0"/>
              <a:t> (1987)</a:t>
            </a:r>
          </a:p>
        </p:txBody>
      </p:sp>
    </p:spTree>
    <p:extLst>
      <p:ext uri="{BB962C8B-B14F-4D97-AF65-F5344CB8AC3E}">
        <p14:creationId xmlns:p14="http://schemas.microsoft.com/office/powerpoint/2010/main" val="2302456461"/>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2;-2;-1"/>
</p:tagLst>
</file>

<file path=ppt/tags/tag10.xml><?xml version="1.0" encoding="utf-8"?>
<p:tagLst xmlns:a="http://schemas.openxmlformats.org/drawingml/2006/main" xmlns:r="http://schemas.openxmlformats.org/officeDocument/2006/relationships" xmlns:p="http://schemas.openxmlformats.org/presentationml/2006/main">
  <p:tag name="TIMING" val="|19.5"/>
</p:tagLst>
</file>

<file path=ppt/tags/tag11.xml><?xml version="1.0" encoding="utf-8"?>
<p:tagLst xmlns:a="http://schemas.openxmlformats.org/drawingml/2006/main" xmlns:r="http://schemas.openxmlformats.org/officeDocument/2006/relationships" xmlns:p="http://schemas.openxmlformats.org/presentationml/2006/main">
  <p:tag name="TIMING" val="|26.5"/>
</p:tagLst>
</file>

<file path=ppt/tags/tag12.xml><?xml version="1.0" encoding="utf-8"?>
<p:tagLst xmlns:a="http://schemas.openxmlformats.org/drawingml/2006/main" xmlns:r="http://schemas.openxmlformats.org/officeDocument/2006/relationships" xmlns:p="http://schemas.openxmlformats.org/presentationml/2006/main">
  <p:tag name="TIMING" val="|7.1|4.6|50.9"/>
</p:tagLst>
</file>

<file path=ppt/tags/tag13.xml><?xml version="1.0" encoding="utf-8"?>
<p:tagLst xmlns:a="http://schemas.openxmlformats.org/drawingml/2006/main" xmlns:r="http://schemas.openxmlformats.org/officeDocument/2006/relationships" xmlns:p="http://schemas.openxmlformats.org/presentationml/2006/main">
  <p:tag name="TIMING" val="|5.6"/>
</p:tagLst>
</file>

<file path=ppt/tags/tag14.xml><?xml version="1.0" encoding="utf-8"?>
<p:tagLst xmlns:a="http://schemas.openxmlformats.org/drawingml/2006/main" xmlns:r="http://schemas.openxmlformats.org/officeDocument/2006/relationships" xmlns:p="http://schemas.openxmlformats.org/presentationml/2006/main">
  <p:tag name="TIMING" val="|0.6"/>
</p:tagLst>
</file>

<file path=ppt/tags/tag15.xml><?xml version="1.0" encoding="utf-8"?>
<p:tagLst xmlns:a="http://schemas.openxmlformats.org/drawingml/2006/main" xmlns:r="http://schemas.openxmlformats.org/officeDocument/2006/relationships" xmlns:p="http://schemas.openxmlformats.org/presentationml/2006/main">
  <p:tag name="TIMING" val="|169.8"/>
</p:tagLst>
</file>

<file path=ppt/tags/tag16.xml><?xml version="1.0" encoding="utf-8"?>
<p:tagLst xmlns:a="http://schemas.openxmlformats.org/drawingml/2006/main" xmlns:r="http://schemas.openxmlformats.org/officeDocument/2006/relationships" xmlns:p="http://schemas.openxmlformats.org/presentationml/2006/main">
  <p:tag name="TIMING" val="|42.3"/>
</p:tagLst>
</file>

<file path=ppt/tags/tag17.xml><?xml version="1.0" encoding="utf-8"?>
<p:tagLst xmlns:a="http://schemas.openxmlformats.org/drawingml/2006/main" xmlns:r="http://schemas.openxmlformats.org/officeDocument/2006/relationships" xmlns:p="http://schemas.openxmlformats.org/presentationml/2006/main">
  <p:tag name="TIMING" val="|94.5|2.1"/>
</p:tagLst>
</file>

<file path=ppt/tags/tag18.xml><?xml version="1.0" encoding="utf-8"?>
<p:tagLst xmlns:a="http://schemas.openxmlformats.org/drawingml/2006/main" xmlns:r="http://schemas.openxmlformats.org/officeDocument/2006/relationships" xmlns:p="http://schemas.openxmlformats.org/presentationml/2006/main">
  <p:tag name="TIMING" val="|124.8"/>
</p:tagLst>
</file>

<file path=ppt/tags/tag19.xml><?xml version="1.0" encoding="utf-8"?>
<p:tagLst xmlns:a="http://schemas.openxmlformats.org/drawingml/2006/main" xmlns:r="http://schemas.openxmlformats.org/officeDocument/2006/relationships" xmlns:p="http://schemas.openxmlformats.org/presentationml/2006/main">
  <p:tag name="TIMING" val="|71.4"/>
</p:tagLst>
</file>

<file path=ppt/tags/tag2.xml><?xml version="1.0" encoding="utf-8"?>
<p:tagLst xmlns:a="http://schemas.openxmlformats.org/drawingml/2006/main" xmlns:r="http://schemas.openxmlformats.org/officeDocument/2006/relationships" xmlns:p="http://schemas.openxmlformats.org/presentationml/2006/main">
  <p:tag name="TIMING" val="|88.3"/>
</p:tagLst>
</file>

<file path=ppt/tags/tag20.xml><?xml version="1.0" encoding="utf-8"?>
<p:tagLst xmlns:a="http://schemas.openxmlformats.org/drawingml/2006/main" xmlns:r="http://schemas.openxmlformats.org/officeDocument/2006/relationships" xmlns:p="http://schemas.openxmlformats.org/presentationml/2006/main">
  <p:tag name="TIMING" val="|54.7"/>
</p:tagLst>
</file>

<file path=ppt/tags/tag3.xml><?xml version="1.0" encoding="utf-8"?>
<p:tagLst xmlns:a="http://schemas.openxmlformats.org/drawingml/2006/main" xmlns:r="http://schemas.openxmlformats.org/officeDocument/2006/relationships" xmlns:p="http://schemas.openxmlformats.org/presentationml/2006/main">
  <p:tag name="TIMING" val="|65.8"/>
</p:tagLst>
</file>

<file path=ppt/tags/tag4.xml><?xml version="1.0" encoding="utf-8"?>
<p:tagLst xmlns:a="http://schemas.openxmlformats.org/drawingml/2006/main" xmlns:r="http://schemas.openxmlformats.org/officeDocument/2006/relationships" xmlns:p="http://schemas.openxmlformats.org/presentationml/2006/main">
  <p:tag name="TIMING" val="|30.7"/>
</p:tagLst>
</file>

<file path=ppt/tags/tag5.xml><?xml version="1.0" encoding="utf-8"?>
<p:tagLst xmlns:a="http://schemas.openxmlformats.org/drawingml/2006/main" xmlns:r="http://schemas.openxmlformats.org/officeDocument/2006/relationships" xmlns:p="http://schemas.openxmlformats.org/presentationml/2006/main">
  <p:tag name="TIMING" val="|37.8"/>
</p:tagLst>
</file>

<file path=ppt/tags/tag6.xml><?xml version="1.0" encoding="utf-8"?>
<p:tagLst xmlns:a="http://schemas.openxmlformats.org/drawingml/2006/main" xmlns:r="http://schemas.openxmlformats.org/officeDocument/2006/relationships" xmlns:p="http://schemas.openxmlformats.org/presentationml/2006/main">
  <p:tag name="TIMING" val="|60.9|54.8"/>
</p:tagLst>
</file>

<file path=ppt/tags/tag7.xml><?xml version="1.0" encoding="utf-8"?>
<p:tagLst xmlns:a="http://schemas.openxmlformats.org/drawingml/2006/main" xmlns:r="http://schemas.openxmlformats.org/officeDocument/2006/relationships" xmlns:p="http://schemas.openxmlformats.org/presentationml/2006/main">
  <p:tag name="TIMING" val="|56.8|61.1|23.8"/>
</p:tagLst>
</file>

<file path=ppt/tags/tag8.xml><?xml version="1.0" encoding="utf-8"?>
<p:tagLst xmlns:a="http://schemas.openxmlformats.org/drawingml/2006/main" xmlns:r="http://schemas.openxmlformats.org/officeDocument/2006/relationships" xmlns:p="http://schemas.openxmlformats.org/presentationml/2006/main">
  <p:tag name="TIMING" val="|42.8"/>
</p:tagLst>
</file>

<file path=ppt/tags/tag9.xml><?xml version="1.0" encoding="utf-8"?>
<p:tagLst xmlns:a="http://schemas.openxmlformats.org/drawingml/2006/main" xmlns:r="http://schemas.openxmlformats.org/officeDocument/2006/relationships" xmlns:p="http://schemas.openxmlformats.org/presentationml/2006/main">
  <p:tag name="TIMING" val="|25.1|1.4"/>
</p:tagLst>
</file>

<file path=ppt/theme/theme1.xml><?xml version="1.0" encoding="utf-8"?>
<a:theme xmlns:a="http://schemas.openxmlformats.org/drawingml/2006/main" name="UCSF PPT Template">
  <a:themeElements>
    <a:clrScheme name="UCSF 1">
      <a:dk1>
        <a:srgbClr val="052049"/>
      </a:dk1>
      <a:lt1>
        <a:sysClr val="window" lastClr="FFFFFF"/>
      </a:lt1>
      <a:dk2>
        <a:srgbClr val="052049"/>
      </a:dk2>
      <a:lt2>
        <a:srgbClr val="FFFFFF"/>
      </a:lt2>
      <a:accent1>
        <a:srgbClr val="052049"/>
      </a:accent1>
      <a:accent2>
        <a:srgbClr val="178CCB"/>
      </a:accent2>
      <a:accent3>
        <a:srgbClr val="18A3AC"/>
      </a:accent3>
      <a:accent4>
        <a:srgbClr val="90BD31"/>
      </a:accent4>
      <a:accent5>
        <a:srgbClr val="EC1848"/>
      </a:accent5>
      <a:accent6>
        <a:srgbClr val="F48024"/>
      </a:accent6>
      <a:hlink>
        <a:srgbClr val="178CCB"/>
      </a:hlink>
      <a:folHlink>
        <a:srgbClr val="5F5F5F"/>
      </a:folHlink>
    </a:clrScheme>
    <a:fontScheme name="Coalesse">
      <a:majorFont>
        <a:latin typeface="Arial"/>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algn="ctr">
          <a:noFill/>
          <a:miter lim="800000"/>
          <a:headEnd/>
          <a:tailEnd/>
        </a:ln>
      </a:spPr>
      <a:bodyPr wrap="none" rtlCol="0" anchor="ctr"/>
      <a:lstStyle>
        <a:defPPr algn="ctr">
          <a:lnSpc>
            <a:spcPct val="90000"/>
          </a:lnSpc>
          <a:defRPr sz="1600" b="1" dirty="0" err="1" smtClean="0">
            <a:solidFill>
              <a:schemeClr val="bg1"/>
            </a:solidFill>
            <a:latin typeface="+mj-lt"/>
          </a:defRPr>
        </a:defPPr>
      </a:lstStyle>
    </a:spDef>
    <a:lnDef>
      <a:spPr>
        <a:ln w="28575">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auto">
        <a:noFill/>
        <a:ln w="19050" algn="ctr">
          <a:noFill/>
          <a:miter lim="800000"/>
          <a:headEnd/>
          <a:tailEnd/>
        </a:ln>
      </a:spPr>
      <a:bodyPr wrap="square" lIns="0" tIns="0" rIns="0" bIns="0" rtlCol="0">
        <a:spAutoFit/>
      </a:bodyPr>
      <a:lstStyle>
        <a:defPPr>
          <a:defRPr sz="2000" dirty="0" err="1" smtClean="0"/>
        </a:defPPr>
      </a:lstStyle>
    </a:txDef>
  </a:objectDefaults>
  <a:extraClrSchemeLst/>
</a:theme>
</file>

<file path=ppt/theme/theme2.xml><?xml version="1.0" encoding="utf-8"?>
<a:theme xmlns:a="http://schemas.openxmlformats.org/drawingml/2006/main" name="2_sie_ppt_basic_gray_EN">
  <a:themeElements>
    <a:clrScheme name="2_sie_ppt_basic_gray_EN 1">
      <a:dk1>
        <a:srgbClr val="000000"/>
      </a:dk1>
      <a:lt1>
        <a:srgbClr val="D0D3DA"/>
      </a:lt1>
      <a:dk2>
        <a:srgbClr val="949EAA"/>
      </a:dk2>
      <a:lt2>
        <a:srgbClr val="FFFFFF"/>
      </a:lt2>
      <a:accent1>
        <a:srgbClr val="949EAA"/>
      </a:accent1>
      <a:accent2>
        <a:srgbClr val="CC0000"/>
      </a:accent2>
      <a:accent3>
        <a:srgbClr val="E4E6EA"/>
      </a:accent3>
      <a:accent4>
        <a:srgbClr val="000000"/>
      </a:accent4>
      <a:accent5>
        <a:srgbClr val="C8CCD2"/>
      </a:accent5>
      <a:accent6>
        <a:srgbClr val="B90000"/>
      </a:accent6>
      <a:hlink>
        <a:srgbClr val="3366AA"/>
      </a:hlink>
      <a:folHlink>
        <a:srgbClr val="3366AA"/>
      </a:folHlink>
    </a:clrScheme>
    <a:fontScheme name="2_sie_ppt_basic_gray_E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lnDef>
  </a:objectDefaults>
  <a:extraClrSchemeLst>
    <a:extraClrScheme>
      <a:clrScheme name="2_sie_ppt_basic_gray_EN 1">
        <a:dk1>
          <a:srgbClr val="000000"/>
        </a:dk1>
        <a:lt1>
          <a:srgbClr val="D0D3DA"/>
        </a:lt1>
        <a:dk2>
          <a:srgbClr val="949EAA"/>
        </a:dk2>
        <a:lt2>
          <a:srgbClr val="FFFFFF"/>
        </a:lt2>
        <a:accent1>
          <a:srgbClr val="949EAA"/>
        </a:accent1>
        <a:accent2>
          <a:srgbClr val="CC0000"/>
        </a:accent2>
        <a:accent3>
          <a:srgbClr val="E4E6EA"/>
        </a:accent3>
        <a:accent4>
          <a:srgbClr val="000000"/>
        </a:accent4>
        <a:accent5>
          <a:srgbClr val="C8CCD2"/>
        </a:accent5>
        <a:accent6>
          <a:srgbClr val="B90000"/>
        </a:accent6>
        <a:hlink>
          <a:srgbClr val="3366AA"/>
        </a:hlink>
        <a:folHlink>
          <a:srgbClr val="3366A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Coalesse Palette">
      <a:dk1>
        <a:sysClr val="windowText" lastClr="000000"/>
      </a:dk1>
      <a:lt1>
        <a:sysClr val="window" lastClr="FFFFFF"/>
      </a:lt1>
      <a:dk2>
        <a:srgbClr val="342B2A"/>
      </a:dk2>
      <a:lt2>
        <a:srgbClr val="DAD6CB"/>
      </a:lt2>
      <a:accent1>
        <a:srgbClr val="E55302"/>
      </a:accent1>
      <a:accent2>
        <a:srgbClr val="5F3032"/>
      </a:accent2>
      <a:accent3>
        <a:srgbClr val="005774"/>
      </a:accent3>
      <a:accent4>
        <a:srgbClr val="9BA03C"/>
      </a:accent4>
      <a:accent5>
        <a:srgbClr val="34AA71"/>
      </a:accent5>
      <a:accent6>
        <a:srgbClr val="F3BD48"/>
      </a:accent6>
      <a:hlink>
        <a:srgbClr val="34AA71"/>
      </a:hlink>
      <a:folHlink>
        <a:srgbClr val="8C8C8C"/>
      </a:folHlink>
    </a:clrScheme>
    <a:fontScheme name="Coalesse">
      <a:majorFont>
        <a:latin typeface="Arial"/>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Coalesse Palette">
      <a:dk1>
        <a:sysClr val="windowText" lastClr="000000"/>
      </a:dk1>
      <a:lt1>
        <a:sysClr val="window" lastClr="FFFFFF"/>
      </a:lt1>
      <a:dk2>
        <a:srgbClr val="342B2A"/>
      </a:dk2>
      <a:lt2>
        <a:srgbClr val="DAD6CB"/>
      </a:lt2>
      <a:accent1>
        <a:srgbClr val="E55302"/>
      </a:accent1>
      <a:accent2>
        <a:srgbClr val="5F3032"/>
      </a:accent2>
      <a:accent3>
        <a:srgbClr val="005774"/>
      </a:accent3>
      <a:accent4>
        <a:srgbClr val="9BA03C"/>
      </a:accent4>
      <a:accent5>
        <a:srgbClr val="34AA71"/>
      </a:accent5>
      <a:accent6>
        <a:srgbClr val="F3BD48"/>
      </a:accent6>
      <a:hlink>
        <a:srgbClr val="34AA71"/>
      </a:hlink>
      <a:folHlink>
        <a:srgbClr val="8C8C8C"/>
      </a:folHlink>
    </a:clrScheme>
    <a:fontScheme name="Coalesse">
      <a:majorFont>
        <a:latin typeface="Arial"/>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9BFD5D484ED57438231C5F4848B6EC7" ma:contentTypeVersion="0" ma:contentTypeDescription="Create a new document." ma:contentTypeScope="" ma:versionID="48808eaeca51724a2208bf8797897858">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8A51949-CE2D-4D1D-81B7-CD96A1311979}">
  <ds:schemaRefs>
    <ds:schemaRef ds:uri="http://schemas.microsoft.com/sharepoint/v3/contenttype/forms"/>
  </ds:schemaRefs>
</ds:datastoreItem>
</file>

<file path=customXml/itemProps2.xml><?xml version="1.0" encoding="utf-8"?>
<ds:datastoreItem xmlns:ds="http://schemas.openxmlformats.org/officeDocument/2006/customXml" ds:itemID="{DB48DB2A-A2BB-49B9-B517-04CB45F2482A}">
  <ds:schemaRefs>
    <ds:schemaRef ds:uri="http://purl.org/dc/dcmitype/"/>
    <ds:schemaRef ds:uri="http://www.w3.org/XML/1998/namespace"/>
    <ds:schemaRef ds:uri="http://schemas.microsoft.com/office/2006/documentManagement/types"/>
    <ds:schemaRef ds:uri="http://purl.org/dc/terms/"/>
    <ds:schemaRef ds:uri="http://schemas.openxmlformats.org/package/2006/metadata/core-properties"/>
    <ds:schemaRef ds:uri="http://purl.org/dc/elements/1.1/"/>
    <ds:schemaRef ds:uri="http://schemas.microsoft.com/office/2006/metadata/properties"/>
  </ds:schemaRefs>
</ds:datastoreItem>
</file>

<file path=customXml/itemProps3.xml><?xml version="1.0" encoding="utf-8"?>
<ds:datastoreItem xmlns:ds="http://schemas.openxmlformats.org/officeDocument/2006/customXml" ds:itemID="{E5686649-89C0-47C3-BB59-3DECE68F34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UCSF PPT Template</Template>
  <TotalTime>10354</TotalTime>
  <Words>3027</Words>
  <Application>Microsoft Macintosh PowerPoint</Application>
  <PresentationFormat>On-screen Show (16:9)</PresentationFormat>
  <Paragraphs>422</Paragraphs>
  <Slides>43</Slides>
  <Notes>19</Notes>
  <HiddenSlides>0</HiddenSlides>
  <MMClips>3</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2</vt:i4>
      </vt:variant>
      <vt:variant>
        <vt:lpstr>Slide Titles</vt:lpstr>
      </vt:variant>
      <vt:variant>
        <vt:i4>43</vt:i4>
      </vt:variant>
    </vt:vector>
  </HeadingPairs>
  <TitlesOfParts>
    <vt:vector size="57" baseType="lpstr">
      <vt:lpstr>Arial</vt:lpstr>
      <vt:lpstr>Calibri</vt:lpstr>
      <vt:lpstr>Garamond</vt:lpstr>
      <vt:lpstr>GE Inspira Pitch</vt:lpstr>
      <vt:lpstr>Siemens Sans</vt:lpstr>
      <vt:lpstr>Siemens Slab</vt:lpstr>
      <vt:lpstr>StarSymbol</vt:lpstr>
      <vt:lpstr>Symbol</vt:lpstr>
      <vt:lpstr>Times New Roman</vt:lpstr>
      <vt:lpstr>Wingdings</vt:lpstr>
      <vt:lpstr>UCSF PPT Template</vt:lpstr>
      <vt:lpstr>2_sie_ppt_basic_gray_EN</vt:lpstr>
      <vt:lpstr>Clip</vt:lpstr>
      <vt:lpstr>Equation</vt:lpstr>
      <vt:lpstr>Refresher: Physics of Hybrid Imaging   IEEE NPSS School of Advanced Topics in PET/CT and PET/MR</vt:lpstr>
      <vt:lpstr>Combined SPECT/CT and PET/CT/MRI Developments</vt:lpstr>
      <vt:lpstr>Dual-Modality Imaging – Example of SPECT/CT</vt:lpstr>
      <vt:lpstr>PowerPoint Presentation</vt:lpstr>
      <vt:lpstr>Software and Hardware Fusion</vt:lpstr>
      <vt:lpstr>Voluntary and Involuntary Patient Motion</vt:lpstr>
      <vt:lpstr>SPECT and Transmission Imaging</vt:lpstr>
      <vt:lpstr>Emission-Transmission Imaging Conceived at Beginning of Radionuclide Imaging</vt:lpstr>
      <vt:lpstr>Transmission-Emission Computer Tomograph (1987)</vt:lpstr>
      <vt:lpstr> “Transmission/Emission Registered Imaging (TERI) Computed Tomography Scanners” </vt:lpstr>
      <vt:lpstr>PowerPoint Presentation</vt:lpstr>
      <vt:lpstr>Simultaneous SPECT/CT (1990)</vt:lpstr>
      <vt:lpstr>Transmission Imaging (Radionuclide vs. X-Ray Source)</vt:lpstr>
      <vt:lpstr>Is Simultaneous SPECT CT Feasible With a Single Detector?</vt:lpstr>
      <vt:lpstr>Sequential Dual-Modality SPECT/CT</vt:lpstr>
      <vt:lpstr>UCSF SPECT/CT System (1995)</vt:lpstr>
      <vt:lpstr>Modern Commercial SPECT/CT Systems</vt:lpstr>
      <vt:lpstr>SPECT-CT Movie</vt:lpstr>
      <vt:lpstr>Correction of Radionuclide Data using CT</vt:lpstr>
      <vt:lpstr>CT-based Attenuation Correction</vt:lpstr>
      <vt:lpstr>CT-Based Attenuation Coefficients Derivation </vt:lpstr>
      <vt:lpstr>Attenuation Correction Algorithm</vt:lpstr>
      <vt:lpstr>131I-MIBG Uptake in Neuroblastoma</vt:lpstr>
      <vt:lpstr>Combined PET/CT (1998)</vt:lpstr>
      <vt:lpstr>Commercial PET/CT Development</vt:lpstr>
      <vt:lpstr>Modern Commercial PET/CT Systems</vt:lpstr>
      <vt:lpstr>Combined PET/MR and SPECT/MR</vt:lpstr>
      <vt:lpstr>Soft Tissue Contrast of CT and MRI</vt:lpstr>
      <vt:lpstr>MR-Compatible microPET Insert</vt:lpstr>
      <vt:lpstr>Total-Body PET/MRI</vt:lpstr>
      <vt:lpstr>Total-Body PET/CT</vt:lpstr>
      <vt:lpstr>PowerPoint Presentation</vt:lpstr>
      <vt:lpstr>Integrated PET/MRI Systems</vt:lpstr>
      <vt:lpstr>two is now one.  The first whole-body MR-friendly PET architecture</vt:lpstr>
      <vt:lpstr>PowerPoint Presentation</vt:lpstr>
      <vt:lpstr>Two Systems Sharing One Patient Bed</vt:lpstr>
      <vt:lpstr>Attenuation Correction of PET using MRI</vt:lpstr>
      <vt:lpstr>CT-like MRI (UTE/ZTE) &amp; Motion Correction of PET using MRI</vt:lpstr>
      <vt:lpstr>PowerPoint Presentation</vt:lpstr>
      <vt:lpstr>Positron Range in a Magnetic Field</vt:lpstr>
      <vt:lpstr>Positron Range in a Magnetic Field</vt:lpstr>
      <vt:lpstr>Positron Range in a Magnetic Field</vt:lpstr>
      <vt:lpstr>SPECT/MR</vt:lpstr>
    </vt:vector>
  </TitlesOfParts>
  <Company>UCSF</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UCSF Presentation Template</dc:title>
  <dc:subject>Presentation Template</dc:subject>
  <dc:creator>Derek MacDavid</dc:creator>
  <dc:description>Derek MacDavid | derek@bigpicdesign.com</dc:description>
  <cp:lastModifiedBy>Roger Fulton</cp:lastModifiedBy>
  <cp:revision>385</cp:revision>
  <dcterms:created xsi:type="dcterms:W3CDTF">2012-05-07T17:59:34Z</dcterms:created>
  <dcterms:modified xsi:type="dcterms:W3CDTF">2023-01-25T05:29:13Z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0x01010009BFD5D484ED57438231C5F4848B6EC7</vt:lpwstr>
  </property>
</Properties>
</file>