
<file path=[Content_Types].xml><?xml version="1.0" encoding="utf-8"?>
<Types xmlns="http://schemas.openxmlformats.org/package/2006/content-types">
  <Default Extension="bin" ContentType="application/vnd.openxmlformats-officedocument.oleObject"/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tags/tag1.xml" ContentType="application/vnd.openxmlformats-officedocument.presentationml.tags+xml"/>
  <Override PartName="/ppt/notesSlides/notesSlide47.xml" ContentType="application/vnd.openxmlformats-officedocument.presentationml.notesSlide+xml"/>
  <Override PartName="/ppt/tags/tag2.xml" ContentType="application/vnd.openxmlformats-officedocument.presentationml.tags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5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9"/>
  </p:notesMasterIdLst>
  <p:sldIdLst>
    <p:sldId id="258" r:id="rId2"/>
    <p:sldId id="259" r:id="rId3"/>
    <p:sldId id="435" r:id="rId4"/>
    <p:sldId id="263" r:id="rId5"/>
    <p:sldId id="262" r:id="rId6"/>
    <p:sldId id="436" r:id="rId7"/>
    <p:sldId id="264" r:id="rId8"/>
    <p:sldId id="267" r:id="rId9"/>
    <p:sldId id="265" r:id="rId10"/>
    <p:sldId id="438" r:id="rId11"/>
    <p:sldId id="284" r:id="rId12"/>
    <p:sldId id="440" r:id="rId13"/>
    <p:sldId id="439" r:id="rId14"/>
    <p:sldId id="314" r:id="rId15"/>
    <p:sldId id="297" r:id="rId16"/>
    <p:sldId id="331" r:id="rId17"/>
    <p:sldId id="330" r:id="rId18"/>
    <p:sldId id="277" r:id="rId19"/>
    <p:sldId id="441" r:id="rId20"/>
    <p:sldId id="278" r:id="rId21"/>
    <p:sldId id="448" r:id="rId22"/>
    <p:sldId id="447" r:id="rId23"/>
    <p:sldId id="449" r:id="rId24"/>
    <p:sldId id="333" r:id="rId25"/>
    <p:sldId id="334" r:id="rId26"/>
    <p:sldId id="269" r:id="rId27"/>
    <p:sldId id="271" r:id="rId28"/>
    <p:sldId id="274" r:id="rId29"/>
    <p:sldId id="272" r:id="rId30"/>
    <p:sldId id="303" r:id="rId31"/>
    <p:sldId id="347" r:id="rId32"/>
    <p:sldId id="442" r:id="rId33"/>
    <p:sldId id="275" r:id="rId34"/>
    <p:sldId id="296" r:id="rId35"/>
    <p:sldId id="301" r:id="rId36"/>
    <p:sldId id="302" r:id="rId37"/>
    <p:sldId id="304" r:id="rId38"/>
    <p:sldId id="443" r:id="rId39"/>
    <p:sldId id="420" r:id="rId40"/>
    <p:sldId id="305" r:id="rId41"/>
    <p:sldId id="444" r:id="rId42"/>
    <p:sldId id="387" r:id="rId43"/>
    <p:sldId id="445" r:id="rId44"/>
    <p:sldId id="332" r:id="rId45"/>
    <p:sldId id="325" r:id="rId46"/>
    <p:sldId id="308" r:id="rId47"/>
    <p:sldId id="349" r:id="rId48"/>
    <p:sldId id="437" r:id="rId49"/>
    <p:sldId id="372" r:id="rId50"/>
    <p:sldId id="401" r:id="rId51"/>
    <p:sldId id="404" r:id="rId52"/>
    <p:sldId id="422" r:id="rId53"/>
    <p:sldId id="407" r:id="rId54"/>
    <p:sldId id="446" r:id="rId55"/>
    <p:sldId id="429" r:id="rId56"/>
    <p:sldId id="430" r:id="rId57"/>
    <p:sldId id="431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3"/>
    <p:restoredTop sz="91701"/>
  </p:normalViewPr>
  <p:slideViewPr>
    <p:cSldViewPr snapToGrid="0">
      <p:cViewPr>
        <p:scale>
          <a:sx n="116" d="100"/>
          <a:sy n="116" d="100"/>
        </p:scale>
        <p:origin x="12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107" d="100"/>
          <a:sy n="107" d="100"/>
        </p:scale>
        <p:origin x="2880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80DCBC-BE6C-5640-AE83-B799E65B8782}" type="datetimeFigureOut">
              <a:rPr lang="en-US" smtClean="0"/>
              <a:t>1/3/23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085E4-F4B8-6145-A3B5-8A794CCDB4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59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37F0A5-1423-0F44-B271-E8F1C47A4FC4}" type="slidenum">
              <a:rPr lang="en-US"/>
              <a:pPr/>
              <a:t>1</a:t>
            </a:fld>
            <a:endParaRPr lang="en-US"/>
          </a:p>
        </p:txBody>
      </p:sp>
      <p:sp>
        <p:nvSpPr>
          <p:cNvPr id="512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0A2AB3-24EC-D947-8C61-4A2D68AF478D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22555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38C039D-2E31-C946-AB21-844FA17CB2D8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38C039D-2E31-C946-AB21-844FA17CB2D8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74756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38C039D-2E31-C946-AB21-844FA17CB2D8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5367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ABAB0D6-E58E-384D-B990-C61F28BC80CE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595CF44-B4A1-044B-BBF1-85C24AFC8833}" type="slidenum">
              <a:rPr lang="en-US" sz="1200"/>
              <a:pPr/>
              <a:t>15</a:t>
            </a:fld>
            <a:endParaRPr lang="en-US" sz="1200"/>
          </a:p>
        </p:txBody>
      </p:sp>
      <p:sp>
        <p:nvSpPr>
          <p:cNvPr id="7270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595CF44-B4A1-044B-BBF1-85C24AFC8833}" type="slidenum">
              <a:rPr lang="en-US" sz="1200"/>
              <a:pPr/>
              <a:t>16</a:t>
            </a:fld>
            <a:endParaRPr lang="en-US" sz="1200"/>
          </a:p>
        </p:txBody>
      </p:sp>
      <p:sp>
        <p:nvSpPr>
          <p:cNvPr id="7270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3840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Solid-state photo-sensors introduced in mid-2000’s and used initially for small animal PET scanners</a:t>
            </a:r>
          </a:p>
          <a:p>
            <a:pPr marL="171450" marR="0" indent="-1714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err="1"/>
              <a:t>SiPMs</a:t>
            </a:r>
            <a:r>
              <a:rPr lang="en-US" baseline="0" dirty="0"/>
              <a:t> have become a real game changer for clinical PET systems in only the last few years</a:t>
            </a: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More expensive than conventional PMTs,</a:t>
            </a:r>
            <a:r>
              <a:rPr lang="en-US" baseline="0" dirty="0"/>
              <a:t> but the favorable properties make it very desirable for PET, both PET-MR and PET-CT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BE4B8B-017B-184D-806D-3F27AAFCF19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36041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6B71C5-9A58-004F-AF5A-BE37E85880D9}" type="slidenum">
              <a:rPr lang="en-US"/>
              <a:pPr/>
              <a:t>18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FAAC85-DBDF-DC4D-BFBE-1CFE4E86C395}" type="slidenum">
              <a:rPr lang="en-US"/>
              <a:pPr/>
              <a:t>19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36550" y="676275"/>
            <a:ext cx="6137275" cy="3452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525" y="4354513"/>
            <a:ext cx="5011738" cy="41275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89950" tIns="44975" rIns="89950" bIns="44975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5C1B720-6B04-B745-8425-85AB82DFC35D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FDC025-911B-3E42-A01C-B5D4A558155E}" type="slidenum">
              <a:rPr lang="en-US"/>
              <a:pPr/>
              <a:t>20</a:t>
            </a:fld>
            <a:endParaRPr lang="en-U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FDC025-911B-3E42-A01C-B5D4A558155E}" type="slidenum">
              <a:rPr lang="en-US"/>
              <a:pPr/>
              <a:t>21</a:t>
            </a:fld>
            <a:endParaRPr lang="en-U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7350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FDC025-911B-3E42-A01C-B5D4A558155E}" type="slidenum">
              <a:rPr lang="en-US"/>
              <a:pPr/>
              <a:t>22</a:t>
            </a:fld>
            <a:endParaRPr lang="en-U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0850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FDC025-911B-3E42-A01C-B5D4A558155E}" type="slidenum">
              <a:rPr lang="en-US"/>
              <a:pPr/>
              <a:t>23</a:t>
            </a:fld>
            <a:endParaRPr lang="en-U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9886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572682-B6F2-AA49-9A44-15FE8BB94907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C67C02B-0B9A-8249-854A-36C217AF05FB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FB61258-CDAC-3142-A3E9-10F9206869D5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5A13EC-7DC1-2641-93C2-FBE82FBE4E28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A94D9A3-E0BB-FE48-837A-F1C63FAAFA7B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BA5BE7-1BAC-9844-810A-44E997B565E8}" type="slidenum">
              <a:rPr lang="en-US"/>
              <a:pPr/>
              <a:t>29</a:t>
            </a:fld>
            <a:endParaRPr lang="en-US"/>
          </a:p>
        </p:txBody>
      </p:sp>
      <p:sp>
        <p:nvSpPr>
          <p:cNvPr id="3584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5C1B720-6B04-B745-8425-85AB82DFC35D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764409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E4D34E-770B-D94F-B8B7-DD9A5B117ADA}" type="slidenum">
              <a:rPr lang="en-US"/>
              <a:pPr/>
              <a:t>30</a:t>
            </a:fld>
            <a:endParaRPr lang="en-US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429061-E5F8-574C-9118-4F7AA2AA3EB3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16896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429061-E5F8-574C-9118-4F7AA2AA3EB3}" type="slidenum">
              <a:rPr lang="en-US"/>
              <a:pPr>
                <a:defRPr/>
              </a:pPr>
              <a:t>32</a:t>
            </a:fld>
            <a:endParaRPr lang="en-US"/>
          </a:p>
        </p:txBody>
      </p:sp>
      <p:sp>
        <p:nvSpPr>
          <p:cNvPr id="16896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906268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E38939-4D15-A441-B61D-55879A67004A}" type="slidenum">
              <a:rPr lang="en-US"/>
              <a:pPr/>
              <a:t>33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DE8915D-A053-6541-A611-7F387551EE3C}" type="slidenum">
              <a:rPr lang="en-US" sz="1200"/>
              <a:pPr/>
              <a:t>34</a:t>
            </a:fld>
            <a:endParaRPr lang="en-US" sz="1200"/>
          </a:p>
        </p:txBody>
      </p:sp>
      <p:sp>
        <p:nvSpPr>
          <p:cNvPr id="7065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/>
              <a:t>These data are from Allegro, but I would make argument general - heavy patients have lower image quality, and it is not practical to make up the difference in </a:t>
            </a:r>
            <a:r>
              <a:rPr lang="ja-JP" altLang="en-US"/>
              <a:t>’</a:t>
            </a:r>
            <a:r>
              <a:rPr lang="en-US"/>
              <a:t>good</a:t>
            </a:r>
            <a:r>
              <a:rPr lang="ja-JP" altLang="en-US"/>
              <a:t>’</a:t>
            </a:r>
            <a:r>
              <a:rPr lang="en-US"/>
              <a:t> counts (~6x) by imaging longer, or by injecting more activity.</a:t>
            </a:r>
          </a:p>
        </p:txBody>
      </p:sp>
    </p:spTree>
    <p:extLst>
      <p:ext uri="{BB962C8B-B14F-4D97-AF65-F5344CB8AC3E}">
        <p14:creationId xmlns:p14="http://schemas.microsoft.com/office/powerpoint/2010/main" val="307777307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94292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8F751F4-B1C6-DE4F-938B-A7E9B38F9E7E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0A2AB3-24EC-D947-8C61-4A2D68AF478D}" type="slidenum">
              <a:rPr lang="en-US"/>
              <a:pPr>
                <a:defRPr/>
              </a:pPr>
              <a:t>41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096674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37756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71426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One of the key concepts originally introduced in</a:t>
            </a:r>
            <a:r>
              <a:rPr lang="en-US" baseline="0" dirty="0"/>
              <a:t> </a:t>
            </a:r>
            <a:r>
              <a:rPr lang="en-US" dirty="0"/>
              <a:t>the late 1970’s and refined in th</a:t>
            </a:r>
            <a:r>
              <a:rPr lang="en-US" baseline="0" dirty="0"/>
              <a:t>e last several years is TOF. In brief - the precise measurement of the time difference between detectors allows the reconstruction to achieve higher SNR, approximately a factor of 2x for current instruments.</a:t>
            </a:r>
          </a:p>
          <a:p>
            <a:endParaRPr lang="en-US" baseline="0" dirty="0"/>
          </a:p>
          <a:p>
            <a:r>
              <a:rPr lang="en-US" baseline="0" dirty="0"/>
              <a:t>We see here the benefit – without TOF we can achieve high contrast – better quantitative accuracy – with a larger number of iterations which also leads to higher noise. With TOF the faster local convergence allows us to achieve both high contrast and low noise – this is often interpreted as an effective gain in sensitivity.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27C6AE-D85A-8D4E-9F24-0F118735630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891040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DDE9CA-BB92-2B49-8302-EC818B3142E0}" type="slidenum">
              <a:rPr lang="en-US">
                <a:solidFill>
                  <a:prstClr val="black"/>
                </a:solidFill>
                <a:latin typeface="Calibri"/>
              </a:rPr>
              <a:pPr/>
              <a:t>45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06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Gain in total-body sensitivity is very high, &gt; 20x for 1-m scanner</a:t>
            </a:r>
          </a:p>
          <a:p>
            <a:r>
              <a:rPr lang="en-US" dirty="0"/>
              <a:t>Gain per organ (point) is more modest, about 3x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075EED-7F7A-492B-8011-65A872AD1F8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18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855432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Leading into the next talk – what do we need for long AFOV scanners where cost will be an issue</a:t>
            </a:r>
          </a:p>
          <a:p>
            <a:pPr marL="171450" indent="-171450">
              <a:buFontTx/>
              <a:buChar char="-"/>
            </a:pPr>
            <a:r>
              <a:rPr lang="en-US" dirty="0"/>
              <a:t>Both </a:t>
            </a:r>
            <a:r>
              <a:rPr lang="en-US" dirty="0" err="1"/>
              <a:t>uEXPLORER</a:t>
            </a:r>
            <a:r>
              <a:rPr lang="en-US" baseline="0" dirty="0"/>
              <a:t> and </a:t>
            </a:r>
            <a:r>
              <a:rPr lang="en-US" baseline="0" dirty="0" err="1"/>
              <a:t>PennPET</a:t>
            </a:r>
            <a:r>
              <a:rPr lang="en-US" baseline="0" dirty="0"/>
              <a:t> Explorer have chosen to use LYSO but in very different detector configurations. UI has better spatial resolution, </a:t>
            </a:r>
            <a:r>
              <a:rPr lang="en-US" baseline="0" dirty="0" err="1"/>
              <a:t>PennPET</a:t>
            </a:r>
            <a:r>
              <a:rPr lang="en-US" baseline="0" dirty="0"/>
              <a:t> has better TOF.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BE4B8B-017B-184D-806D-3F27AAFCF19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651425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Leading into the next talk – what do we need for long AFOV scanners where cost will be an issue</a:t>
            </a:r>
          </a:p>
          <a:p>
            <a:pPr marL="171450" indent="-171450">
              <a:buFontTx/>
              <a:buChar char="-"/>
            </a:pPr>
            <a:r>
              <a:rPr lang="en-US" dirty="0"/>
              <a:t>Both </a:t>
            </a:r>
            <a:r>
              <a:rPr lang="en-US" dirty="0" err="1"/>
              <a:t>uEXPLORER</a:t>
            </a:r>
            <a:r>
              <a:rPr lang="en-US" baseline="0" dirty="0"/>
              <a:t> and </a:t>
            </a:r>
            <a:r>
              <a:rPr lang="en-US" baseline="0" dirty="0" err="1"/>
              <a:t>PennPET</a:t>
            </a:r>
            <a:r>
              <a:rPr lang="en-US" baseline="0" dirty="0"/>
              <a:t> Explorer have chosen to use LYSO but in very different detector configurations. UI has better spatial resolution, </a:t>
            </a:r>
            <a:r>
              <a:rPr lang="en-US" baseline="0" dirty="0" err="1"/>
              <a:t>PennPET</a:t>
            </a:r>
            <a:r>
              <a:rPr lang="en-US" baseline="0" dirty="0"/>
              <a:t> has better TOF.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BE4B8B-017B-184D-806D-3F27AAFCF19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993479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26FC02-F329-AA48-8DBA-9EC41E49E36D}" type="slidenum">
              <a:rPr lang="en-US"/>
              <a:pPr>
                <a:defRPr/>
              </a:pPr>
              <a:t>49</a:t>
            </a:fld>
            <a:endParaRPr lang="en-US"/>
          </a:p>
        </p:txBody>
      </p:sp>
      <p:sp>
        <p:nvSpPr>
          <p:cNvPr id="25190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1B2EDF-3C5B-C54B-B6C5-480783D74B90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To</a:t>
            </a:r>
            <a:r>
              <a:rPr lang="en-US" baseline="0" dirty="0"/>
              <a:t> better understand what we are trying to do, I’ll first show the data we are collecting.</a:t>
            </a:r>
          </a:p>
          <a:p>
            <a:pPr marL="228600" indent="-228600">
              <a:buAutoNum type="arabicPeriod"/>
            </a:pPr>
            <a:r>
              <a:rPr lang="en-US" dirty="0"/>
              <a:t>The data collected for this project was</a:t>
            </a:r>
            <a:r>
              <a:rPr lang="en-US" baseline="0" dirty="0"/>
              <a:t> collected with the NEMA IQ phantom, shown above.  It holds six spheres at a time, which are selected from the 13 spheres sizes offered, ranging from 8.5mm to 44mm in diameter.</a:t>
            </a:r>
          </a:p>
          <a:p>
            <a:r>
              <a:rPr lang="en-US" baseline="0" dirty="0"/>
              <a:t>3.  Data is collected for these experiments with hot spheres in a warm background, with two possible contrast ratios: 9.7:1 or 4.85:1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A1C2E-F7B7-F741-A16E-18B53878C6B8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966037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To</a:t>
            </a:r>
            <a:r>
              <a:rPr lang="en-US" baseline="0" dirty="0"/>
              <a:t> better understand what we are trying to do, I’ll first show the data we are collecting.</a:t>
            </a:r>
          </a:p>
          <a:p>
            <a:pPr marL="228600" indent="-228600">
              <a:buAutoNum type="arabicPeriod"/>
            </a:pPr>
            <a:r>
              <a:rPr lang="en-US" dirty="0"/>
              <a:t>The data collected for this project was</a:t>
            </a:r>
            <a:r>
              <a:rPr lang="en-US" baseline="0" dirty="0"/>
              <a:t> collected with the NEMA IQ phantom, shown above.  It holds six spheres at a time, which are selected from the 13 spheres sizes offered, ranging from 8.5mm to 44mm in diameter.</a:t>
            </a:r>
          </a:p>
          <a:p>
            <a:r>
              <a:rPr lang="en-US" baseline="0" dirty="0"/>
              <a:t>3.  Data is collected for these experiments with hot spheres in a warm background, with two possible contrast ratios: 9.7:1 or 4.85:1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A1C2E-F7B7-F741-A16E-18B53878C6B8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966037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5C1B720-6B04-B745-8425-85AB82DFC35D}" type="slidenum">
              <a:rPr lang="en-US"/>
              <a:pPr>
                <a:defRPr/>
              </a:pPr>
              <a:t>54</a:t>
            </a:fld>
            <a:endParaRPr 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189534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Remember, we assume two photons are related if they arrive at detector within a small timing interval.</a:t>
            </a: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Other tell-tale sign of NAC =</a:t>
            </a:r>
            <a:r>
              <a:rPr lang="en-US" baseline="0" dirty="0"/>
              <a:t> hot lungs.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45821-666F-4492-8420-D107589ECA0A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5C1B720-6B04-B745-8425-85AB82DFC35D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05038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0A2AB3-24EC-D947-8C61-4A2D68AF478D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0A2AB3-24EC-D947-8C61-4A2D68AF478D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03885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1E32749-67A2-2B4C-816F-11CF6B4C999B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2C76C-9061-977A-DEED-04380B3E0F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52B93E-7E09-3D6D-CD60-D545E5CCC0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E922A-CCB5-18CF-1281-73BFB1F2C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6797-C9DA-1944-98C0-ECC90F912535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61BFB5-B588-9184-44F0-083EDE09B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E2BA2F-5738-AC7C-A940-6E59406F7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7E1E6-8418-1846-A579-2A018588C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739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0378F-7ABC-1AF4-4440-32209C100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B57276-11F1-D9B3-DF32-A9D57C87BA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62AAC3-CEB0-7D42-7CBC-D7055070C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6797-C9DA-1944-98C0-ECC90F912535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553374-873A-44A1-C53C-AA32A6745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FE80D1-AFEF-88C1-1742-78758A536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7E1E6-8418-1846-A579-2A018588C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623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7DF6244-BEE1-FAF3-55CA-E17A5FFDB7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906EF1-F8F9-B8F9-E207-F050514556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93ABD-B267-1A9E-7D45-5F190763E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6797-C9DA-1944-98C0-ECC90F912535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24272B-9F7E-41F4-7C18-A7BA46D70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6BA2C0-0507-0F09-D4E6-3D1A1E759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7E1E6-8418-1846-A579-2A018588C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3846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	</a:t>
            </a:r>
            <a:r>
              <a:rPr lang="en-US" sz="1800" b="1">
                <a:solidFill>
                  <a:schemeClr val="accent2"/>
                </a:solidFill>
                <a:latin typeface="Helvetica" charset="0"/>
              </a:rPr>
              <a:t>Radiologic Physics: Nuclear Medicine 	</a:t>
            </a:r>
            <a:r>
              <a:rPr lang="en-US" sz="1800" b="1">
                <a:solidFill>
                  <a:srgbClr val="880000"/>
                </a:solidFill>
                <a:latin typeface="Helvetica" charset="0"/>
              </a:rPr>
              <a:t>Review</a:t>
            </a:r>
            <a:endParaRPr lang="en-US" b="1">
              <a:solidFill>
                <a:schemeClr val="accent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771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E2CEF-00F4-D3C9-FE1D-022D9BD3F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DE8D8D-2EE9-60C4-9F57-39875FAE74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4DCCBA-6C27-AA9E-C12B-032B21EB5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6797-C9DA-1944-98C0-ECC90F912535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E0D4A3-0D25-BB88-2452-3569B8072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01F556-593B-101A-6B2F-37037FCE1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7E1E6-8418-1846-A579-2A018588C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700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7C4C3-0E2A-EC71-C0FE-0E8B81E80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D7101C-4CEF-3003-2094-0EB3E61B15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24A2D-8FFF-3828-9B8C-628B78D01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6797-C9DA-1944-98C0-ECC90F912535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71488-E02D-0F65-C440-B47DE7088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A8ADEC-EC57-AF81-1BBD-781AC25AD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7E1E6-8418-1846-A579-2A018588C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05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A1EF8-E1FB-9787-57FD-E46E42E3A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FCC30A-A253-4862-B635-1011DF1D3C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81F711-9A09-4E1A-775C-FE64D9A7D6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CB5274-63EA-507C-5BB6-E39DE4B14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6797-C9DA-1944-98C0-ECC90F912535}" type="datetimeFigureOut">
              <a:rPr lang="en-US" smtClean="0"/>
              <a:t>1/3/23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3D597C-93EB-EE1D-CD12-F0396D94E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A9D4DC-DC9F-9310-E124-512DA4D77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7E1E6-8418-1846-A579-2A018588C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523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E6D50-B1EB-B367-6F3D-2C557DBDE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0D21FF-D08C-839D-E3D8-3F8BF2C50E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B371D5-E218-BCCB-2A2E-CF54AB25A2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7781D9-D55A-F196-EFBF-8802371C04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5112E7-E16A-06C9-11B5-2C018F8BA2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D4F685-49DA-7276-3D0F-C34D89768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6797-C9DA-1944-98C0-ECC90F912535}" type="datetimeFigureOut">
              <a:rPr lang="en-US" smtClean="0"/>
              <a:t>1/3/23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DE1AB6-A405-97B1-04D5-830AF3241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28B535-10E5-ED26-B9AA-D7218BB4B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7E1E6-8418-1846-A579-2A018588C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583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BE333-7C67-F282-1F6E-2032B415A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E39B27-40DA-745C-7420-986F9C7AB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6797-C9DA-1944-98C0-ECC90F912535}" type="datetimeFigureOut">
              <a:rPr lang="en-US" smtClean="0"/>
              <a:t>1/3/23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2813AD-3FE9-6CFA-32FF-368260EAC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2322A-20C6-FCF1-70F9-B62B5C8F8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7E1E6-8418-1846-A579-2A018588C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773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E32BDC-B359-9480-B203-CB8D3B953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6797-C9DA-1944-98C0-ECC90F912535}" type="datetimeFigureOut">
              <a:rPr lang="en-US" smtClean="0"/>
              <a:t>1/3/23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AEC954-6122-7503-471B-B1C2470A4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EBF3C7-9FB2-2497-F63C-5E0318229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7E1E6-8418-1846-A579-2A018588C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781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E5572-E9F1-237E-70C1-01F58D2C60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021BA1-6FD3-9B86-DA90-FF55516361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BE876D-4AF4-9178-FD68-831256F282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35DDBB-193B-1EA4-9072-DEDB5C096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6797-C9DA-1944-98C0-ECC90F912535}" type="datetimeFigureOut">
              <a:rPr lang="en-US" smtClean="0"/>
              <a:t>1/3/23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6087A3-969B-D8A0-A557-39F4112E1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A1AA8C-755C-9282-9E70-F6C757775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7E1E6-8418-1846-A579-2A018588C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028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8FFC2-284F-73F3-FCD0-A01A418B7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633B7D-6D2E-58C4-125F-8F3D62A5B7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0B0CF8-1F28-3F50-BD25-1E05654DAF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839BEB-0BA9-B269-1BC6-ED1C2C4BF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6797-C9DA-1944-98C0-ECC90F912535}" type="datetimeFigureOut">
              <a:rPr lang="en-US" smtClean="0"/>
              <a:t>1/3/23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3ABDA-C830-F326-6CE3-2CC536869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BEB092-7E52-6797-83F4-7567822E0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7E1E6-8418-1846-A579-2A018588C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548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8EBBED-D1FC-AA71-33B2-60299AE05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1B6BF2-765D-4711-FC44-F75323B26A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406EA-CC54-13D2-CA06-FE37EF1892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A6797-C9DA-1944-98C0-ECC90F912535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8A400A-24A5-7F13-91AC-49DC22E52F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63C55B-8D41-BFC5-D8D1-E12B99DDFA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7E1E6-8418-1846-A579-2A018588C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534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aubewit@pennmedicine.upenn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oleObject" Target="../embeddings/oleObject3.bin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jpeg"/><Relationship Id="rId7" Type="http://schemas.openxmlformats.org/officeDocument/2006/relationships/image" Target="../media/image22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image" Target="../media/image41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8.emf"/><Relationship Id="rId4" Type="http://schemas.openxmlformats.org/officeDocument/2006/relationships/oleObject" Target="../embeddings/oleObject10.bin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g"/><Relationship Id="rId3" Type="http://schemas.openxmlformats.org/officeDocument/2006/relationships/image" Target="../media/image51.jpeg"/><Relationship Id="rId7" Type="http://schemas.openxmlformats.org/officeDocument/2006/relationships/image" Target="../media/image55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0.emf"/><Relationship Id="rId4" Type="http://schemas.openxmlformats.org/officeDocument/2006/relationships/oleObject" Target="../embeddings/oleObject11.bin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7" Type="http://schemas.openxmlformats.org/officeDocument/2006/relationships/image" Target="../media/image65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e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tiff"/><Relationship Id="rId3" Type="http://schemas.openxmlformats.org/officeDocument/2006/relationships/image" Target="../media/image66.jpe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4.jpeg"/><Relationship Id="rId4" Type="http://schemas.openxmlformats.org/officeDocument/2006/relationships/image" Target="../media/image73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eg"/><Relationship Id="rId3" Type="http://schemas.openxmlformats.org/officeDocument/2006/relationships/notesSlide" Target="../notesSlides/notesSlide47.xml"/><Relationship Id="rId7" Type="http://schemas.openxmlformats.org/officeDocument/2006/relationships/image" Target="../media/image78.jpeg"/><Relationship Id="rId12" Type="http://schemas.openxmlformats.org/officeDocument/2006/relationships/image" Target="../media/image8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77.png"/><Relationship Id="rId11" Type="http://schemas.openxmlformats.org/officeDocument/2006/relationships/image" Target="../media/image23.emf"/><Relationship Id="rId5" Type="http://schemas.openxmlformats.org/officeDocument/2006/relationships/image" Target="../media/image76.png"/><Relationship Id="rId10" Type="http://schemas.openxmlformats.org/officeDocument/2006/relationships/image" Target="../media/image81.tiff"/><Relationship Id="rId4" Type="http://schemas.openxmlformats.org/officeDocument/2006/relationships/image" Target="../media/image75.png"/><Relationship Id="rId9" Type="http://schemas.openxmlformats.org/officeDocument/2006/relationships/image" Target="../media/image80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86.png"/><Relationship Id="rId7" Type="http://schemas.microsoft.com/office/2007/relationships/hdphoto" Target="../media/hdphoto1.wdp"/><Relationship Id="rId2" Type="http://schemas.openxmlformats.org/officeDocument/2006/relationships/image" Target="../media/image8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jpe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88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5" Type="http://schemas.openxmlformats.org/officeDocument/2006/relationships/image" Target="../media/image85.jpg"/><Relationship Id="rId4" Type="http://schemas.microsoft.com/office/2007/relationships/hdphoto" Target="../media/hdphoto2.wdp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emf"/><Relationship Id="rId3" Type="http://schemas.openxmlformats.org/officeDocument/2006/relationships/tags" Target="../tags/tag5.xml"/><Relationship Id="rId7" Type="http://schemas.openxmlformats.org/officeDocument/2006/relationships/oleObject" Target="../embeddings/oleObject12.bin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94.jpeg"/><Relationship Id="rId5" Type="http://schemas.openxmlformats.org/officeDocument/2006/relationships/notesSlide" Target="../notesSlides/notesSlide56.xml"/><Relationship Id="rId4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905000" y="152400"/>
            <a:ext cx="7315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>
                <a:solidFill>
                  <a:srgbClr val="800040"/>
                </a:solidFill>
                <a:latin typeface="Times New Roman" charset="0"/>
              </a:rPr>
              <a:t>Basics of PET Physics</a:t>
            </a:r>
            <a:endParaRPr lang="en-US" sz="4000" dirty="0">
              <a:solidFill>
                <a:srgbClr val="800040"/>
              </a:solidFill>
              <a:latin typeface="Times New Roman" charset="0"/>
            </a:endParaRPr>
          </a:p>
          <a:p>
            <a:pPr algn="ctr"/>
            <a:r>
              <a:rPr lang="en-US" sz="2000" dirty="0">
                <a:latin typeface="Times New Roman" charset="0"/>
              </a:rPr>
              <a:t>Margaret E. Daube-Witherspoon, PhD</a:t>
            </a:r>
          </a:p>
          <a:p>
            <a:pPr algn="ctr"/>
            <a:r>
              <a:rPr lang="en-US" sz="2000" dirty="0">
                <a:latin typeface="Times New Roman" charset="0"/>
                <a:hlinkClick r:id="rId3"/>
              </a:rPr>
              <a:t>daubewit@pennmedicine.upenn.edu</a:t>
            </a:r>
            <a:endParaRPr lang="en-US" sz="2000" dirty="0">
              <a:latin typeface="Times New Roman" charset="0"/>
            </a:endParaRPr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0" y="1682045"/>
            <a:ext cx="5029200" cy="438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715055" y="6305490"/>
            <a:ext cx="1947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90"/>
                </a:solidFill>
              </a:rPr>
              <a:t>January 27, 2023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4274722" y="430875"/>
            <a:ext cx="3819591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>
                <a:latin typeface="Helvetica" charset="0"/>
              </a:rPr>
              <a:t>Cyclotron production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186647" y="188120"/>
            <a:ext cx="2139950" cy="52863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i="1">
                <a:solidFill>
                  <a:schemeClr val="accent2"/>
                </a:solidFill>
              </a:rPr>
              <a:t>Signal source</a:t>
            </a:r>
          </a:p>
        </p:txBody>
      </p:sp>
      <p:sp>
        <p:nvSpPr>
          <p:cNvPr id="10" name="Line 1051">
            <a:extLst>
              <a:ext uri="{FF2B5EF4-FFF2-40B4-BE49-F238E27FC236}">
                <a16:creationId xmlns:a16="http://schemas.microsoft.com/office/drawing/2014/main" id="{3DC6673D-44F7-15F6-D128-99C3A254B580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91440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FCFEF0-8F73-F4A4-FBAC-76AEF021BA0B}"/>
              </a:ext>
            </a:extLst>
          </p:cNvPr>
          <p:cNvSpPr txBox="1"/>
          <p:nvPr/>
        </p:nvSpPr>
        <p:spPr>
          <a:xfrm>
            <a:off x="1834680" y="1397926"/>
            <a:ext cx="852264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Target material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Robust to irradiation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Easily handled form (i.e., solid, gas)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Radiochemical separation of radionuclide from target material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Radiochemical production of desired radiotracer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Adding the radionuclide to a physiologically interesting molecule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aseline="30000" dirty="0"/>
              <a:t>18</a:t>
            </a:r>
            <a:r>
              <a:rPr lang="en-US" sz="2000" dirty="0"/>
              <a:t>F in [</a:t>
            </a:r>
            <a:r>
              <a:rPr lang="en-US" sz="2000" baseline="30000" dirty="0"/>
              <a:t>18</a:t>
            </a:r>
            <a:r>
              <a:rPr lang="en-US" sz="2000" dirty="0"/>
              <a:t>F]-fluorodeoxyglucose</a:t>
            </a:r>
          </a:p>
        </p:txBody>
      </p:sp>
    </p:spTree>
    <p:extLst>
      <p:ext uri="{BB962C8B-B14F-4D97-AF65-F5344CB8AC3E}">
        <p14:creationId xmlns:p14="http://schemas.microsoft.com/office/powerpoint/2010/main" val="2060966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6" name="Rectangle 1050"/>
          <p:cNvSpPr>
            <a:spLocks noChangeArrowheads="1"/>
          </p:cNvSpPr>
          <p:nvPr/>
        </p:nvSpPr>
        <p:spPr bwMode="auto">
          <a:xfrm>
            <a:off x="2286000" y="2286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3200" baseline="30000" dirty="0">
                <a:latin typeface="Helvetica" charset="0"/>
              </a:rPr>
              <a:t>18</a:t>
            </a:r>
            <a:r>
              <a:rPr lang="en-US" sz="3200" dirty="0">
                <a:latin typeface="Helvetica" charset="0"/>
              </a:rPr>
              <a:t>F-Fluorodeoxyglucose (FDG)</a:t>
            </a:r>
          </a:p>
        </p:txBody>
      </p:sp>
      <p:sp>
        <p:nvSpPr>
          <p:cNvPr id="30747" name="Line 1051"/>
          <p:cNvSpPr>
            <a:spLocks noChangeShapeType="1"/>
          </p:cNvSpPr>
          <p:nvPr/>
        </p:nvSpPr>
        <p:spPr bwMode="auto">
          <a:xfrm>
            <a:off x="1828800" y="91440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49" name="AutoShape 1053"/>
          <p:cNvSpPr>
            <a:spLocks noChangeArrowheads="1"/>
          </p:cNvSpPr>
          <p:nvPr/>
        </p:nvSpPr>
        <p:spPr bwMode="auto">
          <a:xfrm>
            <a:off x="1981200" y="1600200"/>
            <a:ext cx="2819400" cy="2438400"/>
          </a:xfrm>
          <a:prstGeom prst="hexagon">
            <a:avLst>
              <a:gd name="adj" fmla="val 28906"/>
              <a:gd name="vf" fmla="val 11547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0" name="Line 1054"/>
          <p:cNvSpPr>
            <a:spLocks noChangeShapeType="1"/>
          </p:cNvSpPr>
          <p:nvPr/>
        </p:nvSpPr>
        <p:spPr bwMode="auto">
          <a:xfrm>
            <a:off x="2667000" y="36576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1" name="Line 1055"/>
          <p:cNvSpPr>
            <a:spLocks noChangeShapeType="1"/>
          </p:cNvSpPr>
          <p:nvPr/>
        </p:nvSpPr>
        <p:spPr bwMode="auto">
          <a:xfrm>
            <a:off x="4114800" y="36576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2" name="Line 1056"/>
          <p:cNvSpPr>
            <a:spLocks noChangeShapeType="1"/>
          </p:cNvSpPr>
          <p:nvPr/>
        </p:nvSpPr>
        <p:spPr bwMode="auto">
          <a:xfrm>
            <a:off x="2667000" y="12954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3" name="Line 1057"/>
          <p:cNvSpPr>
            <a:spLocks noChangeShapeType="1"/>
          </p:cNvSpPr>
          <p:nvPr/>
        </p:nvSpPr>
        <p:spPr bwMode="auto">
          <a:xfrm>
            <a:off x="1981200" y="24384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4" name="Line 1058"/>
          <p:cNvSpPr>
            <a:spLocks noChangeShapeType="1"/>
          </p:cNvSpPr>
          <p:nvPr/>
        </p:nvSpPr>
        <p:spPr bwMode="auto">
          <a:xfrm>
            <a:off x="2667000" y="12954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5" name="Line 1059"/>
          <p:cNvSpPr>
            <a:spLocks noChangeShapeType="1"/>
          </p:cNvSpPr>
          <p:nvPr/>
        </p:nvSpPr>
        <p:spPr bwMode="auto">
          <a:xfrm flipV="1">
            <a:off x="4800600" y="2667000"/>
            <a:ext cx="2286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6" name="Line 1060"/>
          <p:cNvSpPr>
            <a:spLocks noChangeShapeType="1"/>
          </p:cNvSpPr>
          <p:nvPr/>
        </p:nvSpPr>
        <p:spPr bwMode="auto">
          <a:xfrm flipH="1" flipV="1">
            <a:off x="4800600" y="2819400"/>
            <a:ext cx="2286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7" name="Text Box 1061"/>
          <p:cNvSpPr txBox="1">
            <a:spLocks noChangeArrowheads="1"/>
          </p:cNvSpPr>
          <p:nvPr/>
        </p:nvSpPr>
        <p:spPr bwMode="auto">
          <a:xfrm>
            <a:off x="5013326" y="2873375"/>
            <a:ext cx="5309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Helvetica" charset="0"/>
              </a:rPr>
              <a:t>OH</a:t>
            </a:r>
          </a:p>
        </p:txBody>
      </p:sp>
      <p:sp>
        <p:nvSpPr>
          <p:cNvPr id="30758" name="Text Box 1062"/>
          <p:cNvSpPr txBox="1">
            <a:spLocks noChangeArrowheads="1"/>
          </p:cNvSpPr>
          <p:nvPr/>
        </p:nvSpPr>
        <p:spPr bwMode="auto">
          <a:xfrm>
            <a:off x="5065713" y="2355850"/>
            <a:ext cx="3513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Helvetica" charset="0"/>
              </a:rPr>
              <a:t>H</a:t>
            </a:r>
          </a:p>
        </p:txBody>
      </p:sp>
      <p:sp>
        <p:nvSpPr>
          <p:cNvPr id="30759" name="Text Box 1063"/>
          <p:cNvSpPr txBox="1">
            <a:spLocks noChangeArrowheads="1"/>
          </p:cNvSpPr>
          <p:nvPr/>
        </p:nvSpPr>
        <p:spPr bwMode="auto">
          <a:xfrm>
            <a:off x="2971801" y="1060450"/>
            <a:ext cx="94929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Helvetica" charset="0"/>
              </a:rPr>
              <a:t>CH</a:t>
            </a:r>
            <a:r>
              <a:rPr lang="en-US" baseline="-25000" dirty="0">
                <a:latin typeface="Helvetica" charset="0"/>
              </a:rPr>
              <a:t>2</a:t>
            </a:r>
            <a:r>
              <a:rPr lang="en-US" dirty="0">
                <a:latin typeface="Helvetica" charset="0"/>
              </a:rPr>
              <a:t>OH</a:t>
            </a:r>
          </a:p>
        </p:txBody>
      </p:sp>
      <p:sp>
        <p:nvSpPr>
          <p:cNvPr id="30760" name="Text Box 1064"/>
          <p:cNvSpPr txBox="1">
            <a:spLocks noChangeArrowheads="1"/>
          </p:cNvSpPr>
          <p:nvPr/>
        </p:nvSpPr>
        <p:spPr bwMode="auto">
          <a:xfrm>
            <a:off x="2514601" y="3117850"/>
            <a:ext cx="5309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Helvetica" charset="0"/>
              </a:rPr>
              <a:t>OH</a:t>
            </a:r>
          </a:p>
        </p:txBody>
      </p:sp>
      <p:sp>
        <p:nvSpPr>
          <p:cNvPr id="30761" name="Text Box 1065"/>
          <p:cNvSpPr txBox="1">
            <a:spLocks noChangeArrowheads="1"/>
          </p:cNvSpPr>
          <p:nvPr/>
        </p:nvSpPr>
        <p:spPr bwMode="auto">
          <a:xfrm>
            <a:off x="1646662" y="3192193"/>
            <a:ext cx="5309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Helvetica" charset="0"/>
              </a:rPr>
              <a:t>OH</a:t>
            </a:r>
          </a:p>
        </p:txBody>
      </p:sp>
      <p:sp>
        <p:nvSpPr>
          <p:cNvPr id="30762" name="Text Box 1066"/>
          <p:cNvSpPr txBox="1">
            <a:spLocks noChangeArrowheads="1"/>
          </p:cNvSpPr>
          <p:nvPr/>
        </p:nvSpPr>
        <p:spPr bwMode="auto">
          <a:xfrm>
            <a:off x="3842930" y="4360347"/>
            <a:ext cx="54373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aseline="30000" dirty="0">
                <a:solidFill>
                  <a:srgbClr val="C00000"/>
                </a:solidFill>
                <a:latin typeface="Helvetica" charset="0"/>
              </a:rPr>
              <a:t>OH</a:t>
            </a:r>
            <a:endParaRPr lang="en-US" sz="2800" dirty="0">
              <a:solidFill>
                <a:srgbClr val="C00000"/>
              </a:solidFill>
              <a:latin typeface="Helvetica" charset="0"/>
            </a:endParaRPr>
          </a:p>
        </p:txBody>
      </p:sp>
      <p:sp>
        <p:nvSpPr>
          <p:cNvPr id="30764" name="Oval 1068"/>
          <p:cNvSpPr>
            <a:spLocks noChangeArrowheads="1"/>
          </p:cNvSpPr>
          <p:nvPr/>
        </p:nvSpPr>
        <p:spPr bwMode="auto">
          <a:xfrm>
            <a:off x="4038600" y="1524000"/>
            <a:ext cx="762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67" name="Text Box 1071"/>
          <p:cNvSpPr txBox="1">
            <a:spLocks noChangeArrowheads="1"/>
          </p:cNvSpPr>
          <p:nvPr/>
        </p:nvSpPr>
        <p:spPr bwMode="auto">
          <a:xfrm>
            <a:off x="8701697" y="1008570"/>
            <a:ext cx="164660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1" dirty="0" err="1">
                <a:solidFill>
                  <a:srgbClr val="CB1A4D"/>
                </a:solidFill>
                <a:latin typeface="Helvetica" charset="0"/>
              </a:rPr>
              <a:t>Ido</a:t>
            </a:r>
            <a:r>
              <a:rPr lang="en-US" i="1" dirty="0">
                <a:solidFill>
                  <a:srgbClr val="CB1A4D"/>
                </a:solidFill>
                <a:latin typeface="Helvetica" charset="0"/>
              </a:rPr>
              <a:t> et al. 1978</a:t>
            </a:r>
            <a:endParaRPr lang="en-US" dirty="0">
              <a:solidFill>
                <a:srgbClr val="CB1A4D"/>
              </a:solidFill>
              <a:latin typeface="Helvetica" charset="0"/>
            </a:endParaRPr>
          </a:p>
        </p:txBody>
      </p:sp>
      <p:sp>
        <p:nvSpPr>
          <p:cNvPr id="30768" name="Text Box 1072"/>
          <p:cNvSpPr txBox="1">
            <a:spLocks noChangeArrowheads="1"/>
          </p:cNvSpPr>
          <p:nvPr/>
        </p:nvSpPr>
        <p:spPr bwMode="auto">
          <a:xfrm>
            <a:off x="6774911" y="2122784"/>
            <a:ext cx="512344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Helvetica" charset="0"/>
              </a:rPr>
              <a:t>Glucose is key source of energy for many cells, especially tumors</a:t>
            </a:r>
          </a:p>
          <a:p>
            <a:pPr>
              <a:defRPr/>
            </a:pPr>
            <a:endParaRPr lang="en-US" dirty="0">
              <a:latin typeface="Helvetica" charset="0"/>
            </a:endParaRPr>
          </a:p>
          <a:p>
            <a:pPr>
              <a:defRPr/>
            </a:pPr>
            <a:r>
              <a:rPr lang="en-US" u="sng" dirty="0">
                <a:latin typeface="Helvetica" charset="0"/>
              </a:rPr>
              <a:t>Glucose</a:t>
            </a:r>
            <a:endParaRPr lang="en-US" dirty="0">
              <a:latin typeface="Helvetica" charset="0"/>
            </a:endParaRPr>
          </a:p>
          <a:p>
            <a:pPr>
              <a:defRPr/>
            </a:pPr>
            <a:r>
              <a:rPr lang="en-US" dirty="0">
                <a:latin typeface="Helvetica" charset="0"/>
              </a:rPr>
              <a:t>Blood </a:t>
            </a:r>
            <a:r>
              <a:rPr lang="en-US" dirty="0">
                <a:latin typeface="Helvetica" charset="0"/>
                <a:sym typeface="Wingdings" pitchFamily="2" charset="2"/>
              </a:rPr>
              <a:t></a:t>
            </a:r>
            <a:r>
              <a:rPr lang="en-US" dirty="0">
                <a:latin typeface="Helvetica" charset="0"/>
              </a:rPr>
              <a:t> tissue </a:t>
            </a:r>
            <a:r>
              <a:rPr lang="en-US" dirty="0">
                <a:latin typeface="Helvetica" charset="0"/>
                <a:sym typeface="Wingdings" pitchFamily="2" charset="2"/>
              </a:rPr>
              <a:t></a:t>
            </a:r>
            <a:r>
              <a:rPr lang="en-US" dirty="0">
                <a:latin typeface="Helvetica" charset="0"/>
              </a:rPr>
              <a:t> cell</a:t>
            </a:r>
          </a:p>
          <a:p>
            <a:pPr>
              <a:defRPr/>
            </a:pPr>
            <a:r>
              <a:rPr lang="en-US" i="1" dirty="0">
                <a:latin typeface="Helvetica" charset="0"/>
              </a:rPr>
              <a:t>Phosphorylation </a:t>
            </a:r>
            <a:r>
              <a:rPr lang="en-US" dirty="0">
                <a:latin typeface="Helvetica" charset="0"/>
                <a:sym typeface="Wingdings" pitchFamily="2" charset="2"/>
              </a:rPr>
              <a:t>…</a:t>
            </a:r>
            <a:r>
              <a:rPr lang="en-US" i="1" dirty="0">
                <a:latin typeface="Helvetica" charset="0"/>
              </a:rPr>
              <a:t> glycogen</a:t>
            </a:r>
            <a:endParaRPr lang="en-US" dirty="0">
              <a:latin typeface="Helvetica" charset="0"/>
            </a:endParaRPr>
          </a:p>
        </p:txBody>
      </p:sp>
      <p:sp>
        <p:nvSpPr>
          <p:cNvPr id="30763" name="Text Box 1067"/>
          <p:cNvSpPr txBox="1">
            <a:spLocks noChangeArrowheads="1"/>
          </p:cNvSpPr>
          <p:nvPr/>
        </p:nvSpPr>
        <p:spPr bwMode="auto">
          <a:xfrm>
            <a:off x="3932699" y="1374258"/>
            <a:ext cx="36420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Helvetica" charset="0"/>
              </a:rPr>
              <a:t>O</a:t>
            </a:r>
          </a:p>
        </p:txBody>
      </p:sp>
      <p:sp>
        <p:nvSpPr>
          <p:cNvPr id="3" name="Text Box 20">
            <a:extLst>
              <a:ext uri="{FF2B5EF4-FFF2-40B4-BE49-F238E27FC236}">
                <a16:creationId xmlns:a16="http://schemas.microsoft.com/office/drawing/2014/main" id="{6F65DE6A-63B9-D043-1DD6-6251C1165A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47" y="188120"/>
            <a:ext cx="2139950" cy="52863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i="1" dirty="0">
                <a:solidFill>
                  <a:schemeClr val="accent2"/>
                </a:solidFill>
              </a:rPr>
              <a:t>Signal source</a:t>
            </a:r>
          </a:p>
        </p:txBody>
      </p:sp>
      <p:sp>
        <p:nvSpPr>
          <p:cNvPr id="4" name="Text Box 1062">
            <a:extLst>
              <a:ext uri="{FF2B5EF4-FFF2-40B4-BE49-F238E27FC236}">
                <a16:creationId xmlns:a16="http://schemas.microsoft.com/office/drawing/2014/main" id="{27F775AF-DB7C-5BC0-FC12-B39EFEC637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2835" y="4335345"/>
            <a:ext cx="3513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Helvetica" charset="0"/>
              </a:rPr>
              <a:t>H</a:t>
            </a:r>
          </a:p>
        </p:txBody>
      </p:sp>
      <p:sp>
        <p:nvSpPr>
          <p:cNvPr id="5" name="Text Box 1062">
            <a:extLst>
              <a:ext uri="{FF2B5EF4-FFF2-40B4-BE49-F238E27FC236}">
                <a16:creationId xmlns:a16="http://schemas.microsoft.com/office/drawing/2014/main" id="{5B8D8BD5-804E-C3D2-D390-3CF304CC834A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828800" y="2014367"/>
            <a:ext cx="4571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Helvetica" charset="0"/>
              </a:rPr>
              <a:t>H</a:t>
            </a:r>
          </a:p>
        </p:txBody>
      </p:sp>
      <p:sp>
        <p:nvSpPr>
          <p:cNvPr id="6" name="Text Box 1062">
            <a:extLst>
              <a:ext uri="{FF2B5EF4-FFF2-40B4-BE49-F238E27FC236}">
                <a16:creationId xmlns:a16="http://schemas.microsoft.com/office/drawing/2014/main" id="{43CB2E10-2A35-17AB-FF1D-5C975CE403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6889" y="3271321"/>
            <a:ext cx="3513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Helvetica" charset="0"/>
              </a:rPr>
              <a:t>H</a:t>
            </a:r>
          </a:p>
        </p:txBody>
      </p:sp>
      <p:sp>
        <p:nvSpPr>
          <p:cNvPr id="7" name="Text Box 1062">
            <a:extLst>
              <a:ext uri="{FF2B5EF4-FFF2-40B4-BE49-F238E27FC236}">
                <a16:creationId xmlns:a16="http://schemas.microsoft.com/office/drawing/2014/main" id="{88F43D76-D845-B377-7AD9-0F9255E3A8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1311" y="1986261"/>
            <a:ext cx="3513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Helvetica" charset="0"/>
              </a:rPr>
              <a:t>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6" name="Rectangle 1050"/>
          <p:cNvSpPr>
            <a:spLocks noChangeArrowheads="1"/>
          </p:cNvSpPr>
          <p:nvPr/>
        </p:nvSpPr>
        <p:spPr bwMode="auto">
          <a:xfrm>
            <a:off x="2286000" y="2286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3200" baseline="30000" dirty="0">
                <a:latin typeface="Helvetica" charset="0"/>
              </a:rPr>
              <a:t>18</a:t>
            </a:r>
            <a:r>
              <a:rPr lang="en-US" sz="3200" dirty="0">
                <a:latin typeface="Helvetica" charset="0"/>
              </a:rPr>
              <a:t>F-Fluorodeoxyglucose (FDG)</a:t>
            </a:r>
          </a:p>
        </p:txBody>
      </p:sp>
      <p:sp>
        <p:nvSpPr>
          <p:cNvPr id="30747" name="Line 1051"/>
          <p:cNvSpPr>
            <a:spLocks noChangeShapeType="1"/>
          </p:cNvSpPr>
          <p:nvPr/>
        </p:nvSpPr>
        <p:spPr bwMode="auto">
          <a:xfrm>
            <a:off x="1828800" y="91440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49" name="AutoShape 1053"/>
          <p:cNvSpPr>
            <a:spLocks noChangeArrowheads="1"/>
          </p:cNvSpPr>
          <p:nvPr/>
        </p:nvSpPr>
        <p:spPr bwMode="auto">
          <a:xfrm>
            <a:off x="1981200" y="1600200"/>
            <a:ext cx="2819400" cy="2438400"/>
          </a:xfrm>
          <a:prstGeom prst="hexagon">
            <a:avLst>
              <a:gd name="adj" fmla="val 28906"/>
              <a:gd name="vf" fmla="val 11547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0" name="Line 1054"/>
          <p:cNvSpPr>
            <a:spLocks noChangeShapeType="1"/>
          </p:cNvSpPr>
          <p:nvPr/>
        </p:nvSpPr>
        <p:spPr bwMode="auto">
          <a:xfrm>
            <a:off x="2667000" y="36576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1" name="Line 1055"/>
          <p:cNvSpPr>
            <a:spLocks noChangeShapeType="1"/>
          </p:cNvSpPr>
          <p:nvPr/>
        </p:nvSpPr>
        <p:spPr bwMode="auto">
          <a:xfrm>
            <a:off x="4114800" y="36576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2" name="Line 1056"/>
          <p:cNvSpPr>
            <a:spLocks noChangeShapeType="1"/>
          </p:cNvSpPr>
          <p:nvPr/>
        </p:nvSpPr>
        <p:spPr bwMode="auto">
          <a:xfrm>
            <a:off x="2667000" y="12954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3" name="Line 1057"/>
          <p:cNvSpPr>
            <a:spLocks noChangeShapeType="1"/>
          </p:cNvSpPr>
          <p:nvPr/>
        </p:nvSpPr>
        <p:spPr bwMode="auto">
          <a:xfrm>
            <a:off x="1981200" y="24384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4" name="Line 1058"/>
          <p:cNvSpPr>
            <a:spLocks noChangeShapeType="1"/>
          </p:cNvSpPr>
          <p:nvPr/>
        </p:nvSpPr>
        <p:spPr bwMode="auto">
          <a:xfrm>
            <a:off x="2667000" y="12954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5" name="Line 1059"/>
          <p:cNvSpPr>
            <a:spLocks noChangeShapeType="1"/>
          </p:cNvSpPr>
          <p:nvPr/>
        </p:nvSpPr>
        <p:spPr bwMode="auto">
          <a:xfrm flipV="1">
            <a:off x="4800600" y="2667000"/>
            <a:ext cx="2286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6" name="Line 1060"/>
          <p:cNvSpPr>
            <a:spLocks noChangeShapeType="1"/>
          </p:cNvSpPr>
          <p:nvPr/>
        </p:nvSpPr>
        <p:spPr bwMode="auto">
          <a:xfrm flipH="1" flipV="1">
            <a:off x="4800600" y="2819400"/>
            <a:ext cx="2286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7" name="Text Box 1061"/>
          <p:cNvSpPr txBox="1">
            <a:spLocks noChangeArrowheads="1"/>
          </p:cNvSpPr>
          <p:nvPr/>
        </p:nvSpPr>
        <p:spPr bwMode="auto">
          <a:xfrm>
            <a:off x="5013326" y="2873375"/>
            <a:ext cx="5309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Helvetica" charset="0"/>
              </a:rPr>
              <a:t>OH</a:t>
            </a:r>
          </a:p>
        </p:txBody>
      </p:sp>
      <p:sp>
        <p:nvSpPr>
          <p:cNvPr id="30758" name="Text Box 1062"/>
          <p:cNvSpPr txBox="1">
            <a:spLocks noChangeArrowheads="1"/>
          </p:cNvSpPr>
          <p:nvPr/>
        </p:nvSpPr>
        <p:spPr bwMode="auto">
          <a:xfrm>
            <a:off x="5065713" y="2355850"/>
            <a:ext cx="3513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Helvetica" charset="0"/>
              </a:rPr>
              <a:t>H</a:t>
            </a:r>
          </a:p>
        </p:txBody>
      </p:sp>
      <p:sp>
        <p:nvSpPr>
          <p:cNvPr id="30759" name="Text Box 1063"/>
          <p:cNvSpPr txBox="1">
            <a:spLocks noChangeArrowheads="1"/>
          </p:cNvSpPr>
          <p:nvPr/>
        </p:nvSpPr>
        <p:spPr bwMode="auto">
          <a:xfrm>
            <a:off x="2971801" y="1060450"/>
            <a:ext cx="94929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Helvetica" charset="0"/>
              </a:rPr>
              <a:t>CH</a:t>
            </a:r>
            <a:r>
              <a:rPr lang="en-US" baseline="-25000" dirty="0">
                <a:latin typeface="Helvetica" charset="0"/>
              </a:rPr>
              <a:t>2</a:t>
            </a:r>
            <a:r>
              <a:rPr lang="en-US" dirty="0">
                <a:latin typeface="Helvetica" charset="0"/>
              </a:rPr>
              <a:t>OH</a:t>
            </a:r>
          </a:p>
        </p:txBody>
      </p:sp>
      <p:sp>
        <p:nvSpPr>
          <p:cNvPr id="30760" name="Text Box 1064"/>
          <p:cNvSpPr txBox="1">
            <a:spLocks noChangeArrowheads="1"/>
          </p:cNvSpPr>
          <p:nvPr/>
        </p:nvSpPr>
        <p:spPr bwMode="auto">
          <a:xfrm>
            <a:off x="2514601" y="3117850"/>
            <a:ext cx="5309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Helvetica" charset="0"/>
              </a:rPr>
              <a:t>OH</a:t>
            </a:r>
          </a:p>
        </p:txBody>
      </p:sp>
      <p:sp>
        <p:nvSpPr>
          <p:cNvPr id="30761" name="Text Box 1065"/>
          <p:cNvSpPr txBox="1">
            <a:spLocks noChangeArrowheads="1"/>
          </p:cNvSpPr>
          <p:nvPr/>
        </p:nvSpPr>
        <p:spPr bwMode="auto">
          <a:xfrm>
            <a:off x="1646662" y="3192193"/>
            <a:ext cx="5309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Helvetica" charset="0"/>
              </a:rPr>
              <a:t>OH</a:t>
            </a:r>
          </a:p>
        </p:txBody>
      </p:sp>
      <p:sp>
        <p:nvSpPr>
          <p:cNvPr id="30762" name="Text Box 1066"/>
          <p:cNvSpPr txBox="1">
            <a:spLocks noChangeArrowheads="1"/>
          </p:cNvSpPr>
          <p:nvPr/>
        </p:nvSpPr>
        <p:spPr bwMode="auto">
          <a:xfrm>
            <a:off x="3943289" y="4360347"/>
            <a:ext cx="35779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aseline="30000" dirty="0">
                <a:solidFill>
                  <a:schemeClr val="accent6">
                    <a:lumMod val="75000"/>
                  </a:schemeClr>
                </a:solidFill>
                <a:latin typeface="Helvetica" charset="0"/>
              </a:rPr>
              <a:t>H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Helvetica" charset="0"/>
            </a:endParaRPr>
          </a:p>
        </p:txBody>
      </p:sp>
      <p:sp>
        <p:nvSpPr>
          <p:cNvPr id="30764" name="Oval 1068"/>
          <p:cNvSpPr>
            <a:spLocks noChangeArrowheads="1"/>
          </p:cNvSpPr>
          <p:nvPr/>
        </p:nvSpPr>
        <p:spPr bwMode="auto">
          <a:xfrm>
            <a:off x="4038600" y="1524000"/>
            <a:ext cx="762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67" name="Text Box 1071"/>
          <p:cNvSpPr txBox="1">
            <a:spLocks noChangeArrowheads="1"/>
          </p:cNvSpPr>
          <p:nvPr/>
        </p:nvSpPr>
        <p:spPr bwMode="auto">
          <a:xfrm>
            <a:off x="8701697" y="1008570"/>
            <a:ext cx="164660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1" dirty="0" err="1">
                <a:solidFill>
                  <a:srgbClr val="CB1A4D"/>
                </a:solidFill>
                <a:latin typeface="Helvetica" charset="0"/>
              </a:rPr>
              <a:t>Ido</a:t>
            </a:r>
            <a:r>
              <a:rPr lang="en-US" i="1" dirty="0">
                <a:solidFill>
                  <a:srgbClr val="CB1A4D"/>
                </a:solidFill>
                <a:latin typeface="Helvetica" charset="0"/>
              </a:rPr>
              <a:t> et al. 1978</a:t>
            </a:r>
            <a:endParaRPr lang="en-US" dirty="0">
              <a:solidFill>
                <a:srgbClr val="CB1A4D"/>
              </a:solidFill>
              <a:latin typeface="Helvetica" charset="0"/>
            </a:endParaRPr>
          </a:p>
        </p:txBody>
      </p:sp>
      <p:sp>
        <p:nvSpPr>
          <p:cNvPr id="30768" name="Text Box 1072"/>
          <p:cNvSpPr txBox="1">
            <a:spLocks noChangeArrowheads="1"/>
          </p:cNvSpPr>
          <p:nvPr/>
        </p:nvSpPr>
        <p:spPr bwMode="auto">
          <a:xfrm>
            <a:off x="6774911" y="2122784"/>
            <a:ext cx="357341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u="sng" dirty="0">
                <a:latin typeface="Helvetica" charset="0"/>
              </a:rPr>
              <a:t>Glucose</a:t>
            </a:r>
            <a:endParaRPr lang="en-US" dirty="0">
              <a:latin typeface="Helvetica" charset="0"/>
            </a:endParaRPr>
          </a:p>
          <a:p>
            <a:pPr>
              <a:defRPr/>
            </a:pPr>
            <a:r>
              <a:rPr lang="en-US" dirty="0">
                <a:latin typeface="Helvetica" charset="0"/>
              </a:rPr>
              <a:t>Blood </a:t>
            </a:r>
            <a:r>
              <a:rPr lang="en-US" dirty="0">
                <a:latin typeface="Helvetica" charset="0"/>
                <a:sym typeface="Wingdings" pitchFamily="2" charset="2"/>
              </a:rPr>
              <a:t></a:t>
            </a:r>
            <a:r>
              <a:rPr lang="en-US" dirty="0">
                <a:latin typeface="Helvetica" charset="0"/>
              </a:rPr>
              <a:t> tissue </a:t>
            </a:r>
            <a:r>
              <a:rPr lang="en-US" dirty="0">
                <a:latin typeface="Helvetica" charset="0"/>
                <a:sym typeface="Wingdings" pitchFamily="2" charset="2"/>
              </a:rPr>
              <a:t></a:t>
            </a:r>
            <a:r>
              <a:rPr lang="en-US" dirty="0">
                <a:latin typeface="Helvetica" charset="0"/>
              </a:rPr>
              <a:t> cell</a:t>
            </a:r>
          </a:p>
          <a:p>
            <a:pPr>
              <a:defRPr/>
            </a:pPr>
            <a:r>
              <a:rPr lang="en-US" i="1" dirty="0">
                <a:latin typeface="Helvetica" charset="0"/>
              </a:rPr>
              <a:t>Phosphorylation </a:t>
            </a:r>
            <a:r>
              <a:rPr lang="en-US" dirty="0">
                <a:latin typeface="Helvetica" charset="0"/>
                <a:sym typeface="Wingdings" pitchFamily="2" charset="2"/>
              </a:rPr>
              <a:t>…</a:t>
            </a:r>
            <a:r>
              <a:rPr lang="en-US" i="1" dirty="0">
                <a:latin typeface="Helvetica" charset="0"/>
              </a:rPr>
              <a:t> glycogen</a:t>
            </a:r>
            <a:endParaRPr lang="en-US" dirty="0">
              <a:latin typeface="Helvetica" charset="0"/>
            </a:endParaRPr>
          </a:p>
        </p:txBody>
      </p:sp>
      <p:sp>
        <p:nvSpPr>
          <p:cNvPr id="30769" name="Text Box 1073"/>
          <p:cNvSpPr txBox="1">
            <a:spLocks noChangeArrowheads="1"/>
          </p:cNvSpPr>
          <p:nvPr/>
        </p:nvSpPr>
        <p:spPr bwMode="auto">
          <a:xfrm>
            <a:off x="6774911" y="3402309"/>
            <a:ext cx="407034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u="sng" dirty="0" err="1">
                <a:solidFill>
                  <a:schemeClr val="accent6">
                    <a:lumMod val="75000"/>
                  </a:schemeClr>
                </a:solidFill>
                <a:latin typeface="Helvetica" charset="0"/>
              </a:rPr>
              <a:t>Deoxyglucose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Helvetica" charset="0"/>
            </a:endParaRPr>
          </a:p>
          <a:p>
            <a:pPr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Helvetica" charset="0"/>
              </a:rPr>
              <a:t>Blood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Helvetica" charset="0"/>
                <a:sym typeface="Wingdings" pitchFamily="2" charset="2"/>
              </a:rPr>
              <a:t>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Helvetica" charset="0"/>
              </a:rPr>
              <a:t> tissue</a:t>
            </a:r>
          </a:p>
          <a:p>
            <a:pPr>
              <a:defRPr/>
            </a:pPr>
            <a:r>
              <a:rPr lang="en-US" i="1" dirty="0">
                <a:solidFill>
                  <a:schemeClr val="accent6">
                    <a:lumMod val="75000"/>
                  </a:schemeClr>
                </a:solidFill>
                <a:latin typeface="Helvetica" charset="0"/>
              </a:rPr>
              <a:t>Phosphorylation &amp; then trapped in cell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Helvetica" charset="0"/>
            </a:endParaRPr>
          </a:p>
        </p:txBody>
      </p:sp>
      <p:sp>
        <p:nvSpPr>
          <p:cNvPr id="30763" name="Text Box 1067"/>
          <p:cNvSpPr txBox="1">
            <a:spLocks noChangeArrowheads="1"/>
          </p:cNvSpPr>
          <p:nvPr/>
        </p:nvSpPr>
        <p:spPr bwMode="auto">
          <a:xfrm>
            <a:off x="3932699" y="1374258"/>
            <a:ext cx="36420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Helvetica" charset="0"/>
              </a:rPr>
              <a:t>O</a:t>
            </a:r>
          </a:p>
        </p:txBody>
      </p:sp>
      <p:sp>
        <p:nvSpPr>
          <p:cNvPr id="3" name="Text Box 20">
            <a:extLst>
              <a:ext uri="{FF2B5EF4-FFF2-40B4-BE49-F238E27FC236}">
                <a16:creationId xmlns:a16="http://schemas.microsoft.com/office/drawing/2014/main" id="{6F65DE6A-63B9-D043-1DD6-6251C1165A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47" y="188120"/>
            <a:ext cx="2139950" cy="52863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i="1" dirty="0">
                <a:solidFill>
                  <a:schemeClr val="accent2"/>
                </a:solidFill>
              </a:rPr>
              <a:t>Signal source</a:t>
            </a:r>
          </a:p>
        </p:txBody>
      </p:sp>
      <p:sp>
        <p:nvSpPr>
          <p:cNvPr id="4" name="Text Box 1062">
            <a:extLst>
              <a:ext uri="{FF2B5EF4-FFF2-40B4-BE49-F238E27FC236}">
                <a16:creationId xmlns:a16="http://schemas.microsoft.com/office/drawing/2014/main" id="{27F775AF-DB7C-5BC0-FC12-B39EFEC637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2835" y="4335345"/>
            <a:ext cx="3513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Helvetica" charset="0"/>
              </a:rPr>
              <a:t>H</a:t>
            </a:r>
          </a:p>
        </p:txBody>
      </p:sp>
      <p:sp>
        <p:nvSpPr>
          <p:cNvPr id="5" name="Text Box 1062">
            <a:extLst>
              <a:ext uri="{FF2B5EF4-FFF2-40B4-BE49-F238E27FC236}">
                <a16:creationId xmlns:a16="http://schemas.microsoft.com/office/drawing/2014/main" id="{5B8D8BD5-804E-C3D2-D390-3CF304CC834A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828800" y="2014367"/>
            <a:ext cx="4571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Helvetica" charset="0"/>
              </a:rPr>
              <a:t>H</a:t>
            </a:r>
          </a:p>
        </p:txBody>
      </p:sp>
      <p:sp>
        <p:nvSpPr>
          <p:cNvPr id="6" name="Text Box 1062">
            <a:extLst>
              <a:ext uri="{FF2B5EF4-FFF2-40B4-BE49-F238E27FC236}">
                <a16:creationId xmlns:a16="http://schemas.microsoft.com/office/drawing/2014/main" id="{43CB2E10-2A35-17AB-FF1D-5C975CE403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6889" y="3271321"/>
            <a:ext cx="3513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Helvetica" charset="0"/>
              </a:rPr>
              <a:t>H</a:t>
            </a:r>
          </a:p>
        </p:txBody>
      </p:sp>
      <p:sp>
        <p:nvSpPr>
          <p:cNvPr id="7" name="Text Box 1062">
            <a:extLst>
              <a:ext uri="{FF2B5EF4-FFF2-40B4-BE49-F238E27FC236}">
                <a16:creationId xmlns:a16="http://schemas.microsoft.com/office/drawing/2014/main" id="{88F43D76-D845-B377-7AD9-0F9255E3A8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1311" y="1986261"/>
            <a:ext cx="3513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Helvetica" charset="0"/>
              </a:rPr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12001045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6" name="Rectangle 1050"/>
          <p:cNvSpPr>
            <a:spLocks noChangeArrowheads="1"/>
          </p:cNvSpPr>
          <p:nvPr/>
        </p:nvSpPr>
        <p:spPr bwMode="auto">
          <a:xfrm>
            <a:off x="2286000" y="2286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3200" baseline="30000" dirty="0">
                <a:latin typeface="Helvetica" charset="0"/>
              </a:rPr>
              <a:t>18</a:t>
            </a:r>
            <a:r>
              <a:rPr lang="en-US" sz="3200" dirty="0">
                <a:latin typeface="Helvetica" charset="0"/>
              </a:rPr>
              <a:t>F-Fluorodeoxyglucose (FDG)</a:t>
            </a:r>
          </a:p>
        </p:txBody>
      </p:sp>
      <p:sp>
        <p:nvSpPr>
          <p:cNvPr id="30747" name="Line 1051"/>
          <p:cNvSpPr>
            <a:spLocks noChangeShapeType="1"/>
          </p:cNvSpPr>
          <p:nvPr/>
        </p:nvSpPr>
        <p:spPr bwMode="auto">
          <a:xfrm>
            <a:off x="1828800" y="91440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49" name="AutoShape 1053"/>
          <p:cNvSpPr>
            <a:spLocks noChangeArrowheads="1"/>
          </p:cNvSpPr>
          <p:nvPr/>
        </p:nvSpPr>
        <p:spPr bwMode="auto">
          <a:xfrm>
            <a:off x="1981200" y="1600200"/>
            <a:ext cx="2819400" cy="2438400"/>
          </a:xfrm>
          <a:prstGeom prst="hexagon">
            <a:avLst>
              <a:gd name="adj" fmla="val 28906"/>
              <a:gd name="vf" fmla="val 11547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0" name="Line 1054"/>
          <p:cNvSpPr>
            <a:spLocks noChangeShapeType="1"/>
          </p:cNvSpPr>
          <p:nvPr/>
        </p:nvSpPr>
        <p:spPr bwMode="auto">
          <a:xfrm>
            <a:off x="2667000" y="36576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1" name="Line 1055"/>
          <p:cNvSpPr>
            <a:spLocks noChangeShapeType="1"/>
          </p:cNvSpPr>
          <p:nvPr/>
        </p:nvSpPr>
        <p:spPr bwMode="auto">
          <a:xfrm>
            <a:off x="4114800" y="36576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2" name="Line 1056"/>
          <p:cNvSpPr>
            <a:spLocks noChangeShapeType="1"/>
          </p:cNvSpPr>
          <p:nvPr/>
        </p:nvSpPr>
        <p:spPr bwMode="auto">
          <a:xfrm>
            <a:off x="2667000" y="12954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3" name="Line 1057"/>
          <p:cNvSpPr>
            <a:spLocks noChangeShapeType="1"/>
          </p:cNvSpPr>
          <p:nvPr/>
        </p:nvSpPr>
        <p:spPr bwMode="auto">
          <a:xfrm>
            <a:off x="1981200" y="24384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4" name="Line 1058"/>
          <p:cNvSpPr>
            <a:spLocks noChangeShapeType="1"/>
          </p:cNvSpPr>
          <p:nvPr/>
        </p:nvSpPr>
        <p:spPr bwMode="auto">
          <a:xfrm>
            <a:off x="2667000" y="12954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5" name="Line 1059"/>
          <p:cNvSpPr>
            <a:spLocks noChangeShapeType="1"/>
          </p:cNvSpPr>
          <p:nvPr/>
        </p:nvSpPr>
        <p:spPr bwMode="auto">
          <a:xfrm flipV="1">
            <a:off x="4800600" y="2667000"/>
            <a:ext cx="2286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6" name="Line 1060"/>
          <p:cNvSpPr>
            <a:spLocks noChangeShapeType="1"/>
          </p:cNvSpPr>
          <p:nvPr/>
        </p:nvSpPr>
        <p:spPr bwMode="auto">
          <a:xfrm flipH="1" flipV="1">
            <a:off x="4800600" y="2819400"/>
            <a:ext cx="2286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7" name="Text Box 1061"/>
          <p:cNvSpPr txBox="1">
            <a:spLocks noChangeArrowheads="1"/>
          </p:cNvSpPr>
          <p:nvPr/>
        </p:nvSpPr>
        <p:spPr bwMode="auto">
          <a:xfrm>
            <a:off x="5013326" y="2873375"/>
            <a:ext cx="5309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Helvetica" charset="0"/>
              </a:rPr>
              <a:t>OH</a:t>
            </a:r>
          </a:p>
        </p:txBody>
      </p:sp>
      <p:sp>
        <p:nvSpPr>
          <p:cNvPr id="30758" name="Text Box 1062"/>
          <p:cNvSpPr txBox="1">
            <a:spLocks noChangeArrowheads="1"/>
          </p:cNvSpPr>
          <p:nvPr/>
        </p:nvSpPr>
        <p:spPr bwMode="auto">
          <a:xfrm>
            <a:off x="5065713" y="2355850"/>
            <a:ext cx="3513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Helvetica" charset="0"/>
              </a:rPr>
              <a:t>H</a:t>
            </a:r>
          </a:p>
        </p:txBody>
      </p:sp>
      <p:sp>
        <p:nvSpPr>
          <p:cNvPr id="30759" name="Text Box 1063"/>
          <p:cNvSpPr txBox="1">
            <a:spLocks noChangeArrowheads="1"/>
          </p:cNvSpPr>
          <p:nvPr/>
        </p:nvSpPr>
        <p:spPr bwMode="auto">
          <a:xfrm>
            <a:off x="2971801" y="1060450"/>
            <a:ext cx="94929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Helvetica" charset="0"/>
              </a:rPr>
              <a:t>CH</a:t>
            </a:r>
            <a:r>
              <a:rPr lang="en-US" baseline="-25000" dirty="0">
                <a:latin typeface="Helvetica" charset="0"/>
              </a:rPr>
              <a:t>2</a:t>
            </a:r>
            <a:r>
              <a:rPr lang="en-US" dirty="0">
                <a:latin typeface="Helvetica" charset="0"/>
              </a:rPr>
              <a:t>OH</a:t>
            </a:r>
          </a:p>
        </p:txBody>
      </p:sp>
      <p:sp>
        <p:nvSpPr>
          <p:cNvPr id="30760" name="Text Box 1064"/>
          <p:cNvSpPr txBox="1">
            <a:spLocks noChangeArrowheads="1"/>
          </p:cNvSpPr>
          <p:nvPr/>
        </p:nvSpPr>
        <p:spPr bwMode="auto">
          <a:xfrm>
            <a:off x="2514601" y="3117850"/>
            <a:ext cx="5309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Helvetica" charset="0"/>
              </a:rPr>
              <a:t>OH</a:t>
            </a:r>
          </a:p>
        </p:txBody>
      </p:sp>
      <p:sp>
        <p:nvSpPr>
          <p:cNvPr id="30761" name="Text Box 1065"/>
          <p:cNvSpPr txBox="1">
            <a:spLocks noChangeArrowheads="1"/>
          </p:cNvSpPr>
          <p:nvPr/>
        </p:nvSpPr>
        <p:spPr bwMode="auto">
          <a:xfrm>
            <a:off x="1646662" y="3192193"/>
            <a:ext cx="5309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Helvetica" charset="0"/>
              </a:rPr>
              <a:t>OH</a:t>
            </a:r>
          </a:p>
        </p:txBody>
      </p:sp>
      <p:sp>
        <p:nvSpPr>
          <p:cNvPr id="30762" name="Text Box 1066"/>
          <p:cNvSpPr txBox="1">
            <a:spLocks noChangeArrowheads="1"/>
          </p:cNvSpPr>
          <p:nvPr/>
        </p:nvSpPr>
        <p:spPr bwMode="auto">
          <a:xfrm>
            <a:off x="3733801" y="4441826"/>
            <a:ext cx="6699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aseline="30000" dirty="0">
                <a:solidFill>
                  <a:srgbClr val="C00000"/>
                </a:solidFill>
                <a:latin typeface="Helvetica" charset="0"/>
              </a:rPr>
              <a:t>18</a:t>
            </a:r>
            <a:r>
              <a:rPr lang="en-US" sz="2800" dirty="0">
                <a:solidFill>
                  <a:srgbClr val="C00000"/>
                </a:solidFill>
                <a:latin typeface="Helvetica" charset="0"/>
              </a:rPr>
              <a:t>F</a:t>
            </a:r>
          </a:p>
        </p:txBody>
      </p:sp>
      <p:sp>
        <p:nvSpPr>
          <p:cNvPr id="30764" name="Oval 1068"/>
          <p:cNvSpPr>
            <a:spLocks noChangeArrowheads="1"/>
          </p:cNvSpPr>
          <p:nvPr/>
        </p:nvSpPr>
        <p:spPr bwMode="auto">
          <a:xfrm>
            <a:off x="4038600" y="1524000"/>
            <a:ext cx="762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66" name="Text Box 1070"/>
          <p:cNvSpPr txBox="1">
            <a:spLocks noChangeArrowheads="1"/>
          </p:cNvSpPr>
          <p:nvPr/>
        </p:nvSpPr>
        <p:spPr bwMode="auto">
          <a:xfrm>
            <a:off x="609603" y="5472202"/>
            <a:ext cx="1026434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dirty="0">
                <a:latin typeface="Helvetica" charset="0"/>
              </a:rPr>
              <a:t>Patient injected activity: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10 </a:t>
            </a:r>
            <a:r>
              <a:rPr lang="en-US" sz="2800" dirty="0" err="1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mCi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 (370 MBq) = 3.7 x 10</a:t>
            </a:r>
            <a:r>
              <a:rPr lang="en-US" sz="2800" baseline="30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8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decays/s</a:t>
            </a:r>
          </a:p>
          <a:p>
            <a:pPr>
              <a:defRPr/>
            </a:pPr>
            <a:r>
              <a:rPr lang="en-US" sz="2800" dirty="0">
                <a:latin typeface="Helvetica" charset="0"/>
              </a:rPr>
              <a:t>Tracer kinetics: 	          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6 pico-mole ~ 1 nano-gram</a:t>
            </a:r>
          </a:p>
        </p:txBody>
      </p:sp>
      <p:sp>
        <p:nvSpPr>
          <p:cNvPr id="30767" name="Text Box 1071"/>
          <p:cNvSpPr txBox="1">
            <a:spLocks noChangeArrowheads="1"/>
          </p:cNvSpPr>
          <p:nvPr/>
        </p:nvSpPr>
        <p:spPr bwMode="auto">
          <a:xfrm>
            <a:off x="8701697" y="1008570"/>
            <a:ext cx="164660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1" dirty="0" err="1">
                <a:solidFill>
                  <a:srgbClr val="CB1A4D"/>
                </a:solidFill>
                <a:latin typeface="Helvetica" charset="0"/>
              </a:rPr>
              <a:t>Ido</a:t>
            </a:r>
            <a:r>
              <a:rPr lang="en-US" i="1" dirty="0">
                <a:solidFill>
                  <a:srgbClr val="CB1A4D"/>
                </a:solidFill>
                <a:latin typeface="Helvetica" charset="0"/>
              </a:rPr>
              <a:t> et al. 1978</a:t>
            </a:r>
            <a:endParaRPr lang="en-US" dirty="0">
              <a:solidFill>
                <a:srgbClr val="CB1A4D"/>
              </a:solidFill>
              <a:latin typeface="Helvetica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609602" y="5385831"/>
            <a:ext cx="10235653" cy="1040469"/>
          </a:xfrm>
          <a:prstGeom prst="rect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300">
              <a:solidFill>
                <a:srgbClr val="C00000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30763" name="Text Box 1067"/>
          <p:cNvSpPr txBox="1">
            <a:spLocks noChangeArrowheads="1"/>
          </p:cNvSpPr>
          <p:nvPr/>
        </p:nvSpPr>
        <p:spPr bwMode="auto">
          <a:xfrm>
            <a:off x="3932699" y="1374258"/>
            <a:ext cx="36420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Helvetica" charset="0"/>
              </a:rPr>
              <a:t>O</a:t>
            </a:r>
          </a:p>
        </p:txBody>
      </p:sp>
      <p:sp>
        <p:nvSpPr>
          <p:cNvPr id="3" name="Text Box 20">
            <a:extLst>
              <a:ext uri="{FF2B5EF4-FFF2-40B4-BE49-F238E27FC236}">
                <a16:creationId xmlns:a16="http://schemas.microsoft.com/office/drawing/2014/main" id="{6F65DE6A-63B9-D043-1DD6-6251C1165A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47" y="188120"/>
            <a:ext cx="2139950" cy="52863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i="1" dirty="0">
                <a:solidFill>
                  <a:schemeClr val="accent2"/>
                </a:solidFill>
              </a:rPr>
              <a:t>Signal source</a:t>
            </a:r>
          </a:p>
        </p:txBody>
      </p:sp>
      <p:sp>
        <p:nvSpPr>
          <p:cNvPr id="4" name="Text Box 1062">
            <a:extLst>
              <a:ext uri="{FF2B5EF4-FFF2-40B4-BE49-F238E27FC236}">
                <a16:creationId xmlns:a16="http://schemas.microsoft.com/office/drawing/2014/main" id="{27F775AF-DB7C-5BC0-FC12-B39EFEC637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2835" y="4335345"/>
            <a:ext cx="3513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Helvetica" charset="0"/>
              </a:rPr>
              <a:t>H</a:t>
            </a:r>
          </a:p>
        </p:txBody>
      </p:sp>
      <p:sp>
        <p:nvSpPr>
          <p:cNvPr id="5" name="Text Box 1062">
            <a:extLst>
              <a:ext uri="{FF2B5EF4-FFF2-40B4-BE49-F238E27FC236}">
                <a16:creationId xmlns:a16="http://schemas.microsoft.com/office/drawing/2014/main" id="{5B8D8BD5-804E-C3D2-D390-3CF304CC834A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828800" y="2014367"/>
            <a:ext cx="4571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Helvetica" charset="0"/>
              </a:rPr>
              <a:t>H</a:t>
            </a:r>
          </a:p>
        </p:txBody>
      </p:sp>
      <p:sp>
        <p:nvSpPr>
          <p:cNvPr id="6" name="Text Box 1062">
            <a:extLst>
              <a:ext uri="{FF2B5EF4-FFF2-40B4-BE49-F238E27FC236}">
                <a16:creationId xmlns:a16="http://schemas.microsoft.com/office/drawing/2014/main" id="{43CB2E10-2A35-17AB-FF1D-5C975CE403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6889" y="3271321"/>
            <a:ext cx="3513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Helvetica" charset="0"/>
              </a:rPr>
              <a:t>H</a:t>
            </a:r>
          </a:p>
        </p:txBody>
      </p:sp>
      <p:sp>
        <p:nvSpPr>
          <p:cNvPr id="7" name="Text Box 1062">
            <a:extLst>
              <a:ext uri="{FF2B5EF4-FFF2-40B4-BE49-F238E27FC236}">
                <a16:creationId xmlns:a16="http://schemas.microsoft.com/office/drawing/2014/main" id="{88F43D76-D845-B377-7AD9-0F9255E3A8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1311" y="1986261"/>
            <a:ext cx="3513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Helvetica" charset="0"/>
              </a:rPr>
              <a:t>H</a:t>
            </a:r>
          </a:p>
        </p:txBody>
      </p:sp>
      <p:sp>
        <p:nvSpPr>
          <p:cNvPr id="8" name="Text Box 1072">
            <a:extLst>
              <a:ext uri="{FF2B5EF4-FFF2-40B4-BE49-F238E27FC236}">
                <a16:creationId xmlns:a16="http://schemas.microsoft.com/office/drawing/2014/main" id="{0EB616C0-BA06-AD45-0EB2-6DF3225712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4911" y="2122784"/>
            <a:ext cx="311655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u="sng" dirty="0">
                <a:latin typeface="Helvetica" charset="0"/>
              </a:rPr>
              <a:t>Glucose</a:t>
            </a:r>
            <a:endParaRPr lang="en-US" dirty="0">
              <a:latin typeface="Helvetica" charset="0"/>
            </a:endParaRPr>
          </a:p>
          <a:p>
            <a:pPr>
              <a:defRPr/>
            </a:pPr>
            <a:r>
              <a:rPr lang="en-US" dirty="0">
                <a:latin typeface="Helvetica" charset="0"/>
              </a:rPr>
              <a:t>Blood </a:t>
            </a:r>
            <a:r>
              <a:rPr lang="en-US" i="1" dirty="0">
                <a:latin typeface="Helvetica" charset="0"/>
                <a:sym typeface="Wingdings" pitchFamily="2" charset="2"/>
              </a:rPr>
              <a:t></a:t>
            </a:r>
            <a:r>
              <a:rPr lang="en-US" dirty="0">
                <a:latin typeface="Helvetica" charset="0"/>
              </a:rPr>
              <a:t> tissue </a:t>
            </a:r>
            <a:r>
              <a:rPr lang="en-US" i="1" dirty="0">
                <a:latin typeface="Helvetica" charset="0"/>
                <a:sym typeface="Wingdings" pitchFamily="2" charset="2"/>
              </a:rPr>
              <a:t></a:t>
            </a:r>
            <a:r>
              <a:rPr lang="en-US" dirty="0">
                <a:latin typeface="Helvetica" charset="0"/>
              </a:rPr>
              <a:t> cell</a:t>
            </a:r>
          </a:p>
          <a:p>
            <a:pPr>
              <a:defRPr/>
            </a:pPr>
            <a:r>
              <a:rPr lang="en-US" i="1" dirty="0">
                <a:latin typeface="Helvetica" charset="0"/>
              </a:rPr>
              <a:t>Phosphorylation </a:t>
            </a:r>
            <a:r>
              <a:rPr lang="en-US" i="1" dirty="0">
                <a:latin typeface="Helvetica" charset="0"/>
                <a:sym typeface="Wingdings" pitchFamily="2" charset="2"/>
              </a:rPr>
              <a:t></a:t>
            </a:r>
            <a:r>
              <a:rPr lang="en-US" i="1" dirty="0">
                <a:latin typeface="Helvetica" charset="0"/>
              </a:rPr>
              <a:t> glycogen</a:t>
            </a:r>
            <a:endParaRPr lang="en-US" dirty="0">
              <a:latin typeface="Helvetica" charset="0"/>
            </a:endParaRPr>
          </a:p>
        </p:txBody>
      </p:sp>
      <p:sp>
        <p:nvSpPr>
          <p:cNvPr id="9" name="Text Box 1073">
            <a:extLst>
              <a:ext uri="{FF2B5EF4-FFF2-40B4-BE49-F238E27FC236}">
                <a16:creationId xmlns:a16="http://schemas.microsoft.com/office/drawing/2014/main" id="{0CDDD58B-4E20-DB59-212E-5075B3BB6A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4911" y="3402309"/>
            <a:ext cx="514574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u="sng" dirty="0">
                <a:solidFill>
                  <a:srgbClr val="C00000"/>
                </a:solidFill>
                <a:latin typeface="Helvetica" charset="0"/>
              </a:rPr>
              <a:t>Fluorodeoxyglucose</a:t>
            </a:r>
            <a:endParaRPr lang="en-US" dirty="0">
              <a:solidFill>
                <a:srgbClr val="C00000"/>
              </a:solidFill>
              <a:latin typeface="Helvetica" charset="0"/>
            </a:endParaRPr>
          </a:p>
          <a:p>
            <a:pPr>
              <a:defRPr/>
            </a:pPr>
            <a:r>
              <a:rPr lang="en-US" dirty="0">
                <a:solidFill>
                  <a:srgbClr val="C00000"/>
                </a:solidFill>
                <a:latin typeface="Helvetica" charset="0"/>
              </a:rPr>
              <a:t>Blood </a:t>
            </a:r>
            <a:r>
              <a:rPr lang="en-US" i="1" dirty="0">
                <a:solidFill>
                  <a:srgbClr val="C00000"/>
                </a:solidFill>
                <a:latin typeface="Helvetica" charset="0"/>
                <a:sym typeface="Wingdings" pitchFamily="2" charset="2"/>
              </a:rPr>
              <a:t></a:t>
            </a:r>
            <a:r>
              <a:rPr lang="en-US" dirty="0">
                <a:solidFill>
                  <a:srgbClr val="C00000"/>
                </a:solidFill>
                <a:latin typeface="Helvetica" charset="0"/>
              </a:rPr>
              <a:t> tissue</a:t>
            </a:r>
          </a:p>
          <a:p>
            <a:pPr>
              <a:defRPr/>
            </a:pPr>
            <a:r>
              <a:rPr lang="en-US" i="1" dirty="0">
                <a:solidFill>
                  <a:srgbClr val="C00000"/>
                </a:solidFill>
                <a:latin typeface="Helvetica" charset="0"/>
              </a:rPr>
              <a:t>Phosphorylation &amp; then trapped in cell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C00000"/>
                </a:solidFill>
                <a:latin typeface="Helvetica" charset="0"/>
              </a:rPr>
              <a:t>Information which cells are using glucose &amp; how much</a:t>
            </a:r>
          </a:p>
        </p:txBody>
      </p:sp>
    </p:spTree>
    <p:extLst>
      <p:ext uri="{BB962C8B-B14F-4D97-AF65-F5344CB8AC3E}">
        <p14:creationId xmlns:p14="http://schemas.microsoft.com/office/powerpoint/2010/main" val="31907131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26"/>
          <p:cNvSpPr>
            <a:spLocks noChangeArrowheads="1"/>
          </p:cNvSpPr>
          <p:nvPr/>
        </p:nvSpPr>
        <p:spPr bwMode="auto">
          <a:xfrm>
            <a:off x="1828800" y="533400"/>
            <a:ext cx="8534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3200" dirty="0">
                <a:latin typeface="Helvetica" charset="0"/>
              </a:rPr>
              <a:t>Some PET Radiotracers and Applications</a:t>
            </a:r>
          </a:p>
        </p:txBody>
      </p:sp>
      <p:sp>
        <p:nvSpPr>
          <p:cNvPr id="71731" name="Line 1075"/>
          <p:cNvSpPr>
            <a:spLocks noChangeShapeType="1"/>
          </p:cNvSpPr>
          <p:nvPr/>
        </p:nvSpPr>
        <p:spPr bwMode="auto">
          <a:xfrm>
            <a:off x="1752600" y="133629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aphicFrame>
        <p:nvGraphicFramePr>
          <p:cNvPr id="73731" name="Object 108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2843170"/>
              </p:ext>
            </p:extLst>
          </p:nvPr>
        </p:nvGraphicFramePr>
        <p:xfrm>
          <a:off x="1524000" y="1665288"/>
          <a:ext cx="9601200" cy="3930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6083300" imgH="2489200" progId="Word.Document.12">
                  <p:embed/>
                </p:oleObj>
              </mc:Choice>
              <mc:Fallback>
                <p:oleObj name="Document" r:id="rId3" imgW="6083300" imgH="2489200" progId="Word.Document.12">
                  <p:embed/>
                  <p:pic>
                    <p:nvPicPr>
                      <p:cNvPr id="73731" name="Object 10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665288"/>
                        <a:ext cx="9601200" cy="3930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Text Box 5"/>
          <p:cNvSpPr txBox="1">
            <a:spLocks noChangeArrowheads="1"/>
          </p:cNvSpPr>
          <p:nvPr/>
        </p:nvSpPr>
        <p:spPr bwMode="auto">
          <a:xfrm>
            <a:off x="1659677" y="1036574"/>
            <a:ext cx="18289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Scintillator</a:t>
            </a:r>
          </a:p>
        </p:txBody>
      </p:sp>
      <p:sp>
        <p:nvSpPr>
          <p:cNvPr id="71686" name="Rectangle 10"/>
          <p:cNvSpPr>
            <a:spLocks noGrp="1" noChangeArrowheads="1"/>
          </p:cNvSpPr>
          <p:nvPr>
            <p:ph type="title"/>
          </p:nvPr>
        </p:nvSpPr>
        <p:spPr>
          <a:xfrm>
            <a:off x="4038600" y="152400"/>
            <a:ext cx="4114800" cy="533400"/>
          </a:xfrm>
        </p:spPr>
        <p:txBody>
          <a:bodyPr/>
          <a:lstStyle/>
          <a:p>
            <a:pPr eaLnBrk="1" hangingPunct="1"/>
            <a:r>
              <a:rPr lang="en-US" sz="32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Scintillation Detector</a:t>
            </a:r>
            <a:endParaRPr lang="en-US" dirty="0"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  <p:sp>
        <p:nvSpPr>
          <p:cNvPr id="71689" name="Text Box 19"/>
          <p:cNvSpPr txBox="1">
            <a:spLocks noChangeArrowheads="1"/>
          </p:cNvSpPr>
          <p:nvPr/>
        </p:nvSpPr>
        <p:spPr bwMode="auto">
          <a:xfrm>
            <a:off x="3336078" y="1036573"/>
            <a:ext cx="320968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Absorbs some or all 511-keV energy &amp; converts to light photons</a:t>
            </a:r>
          </a:p>
        </p:txBody>
      </p:sp>
      <p:graphicFrame>
        <p:nvGraphicFramePr>
          <p:cNvPr id="71682" name="Object 2"/>
          <p:cNvGraphicFramePr>
            <a:graphicFrameLocks noChangeAspect="1"/>
          </p:cNvGraphicFramePr>
          <p:nvPr/>
        </p:nvGraphicFramePr>
        <p:xfrm>
          <a:off x="1524000" y="2020823"/>
          <a:ext cx="4876800" cy="183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5109972" imgH="1923288" progId="Word.Document.8">
                  <p:embed/>
                </p:oleObj>
              </mc:Choice>
              <mc:Fallback>
                <p:oleObj name="Document" r:id="rId3" imgW="5109972" imgH="1923288" progId="Word.Document.8">
                  <p:embed/>
                  <p:pic>
                    <p:nvPicPr>
                      <p:cNvPr id="7168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2020823"/>
                        <a:ext cx="4876800" cy="183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Group 284">
            <a:extLst>
              <a:ext uri="{FF2B5EF4-FFF2-40B4-BE49-F238E27FC236}">
                <a16:creationId xmlns:a16="http://schemas.microsoft.com/office/drawing/2014/main" id="{3141F2A7-CB80-BD40-8501-2A1A8355C3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1979471"/>
              </p:ext>
            </p:extLst>
          </p:nvPr>
        </p:nvGraphicFramePr>
        <p:xfrm>
          <a:off x="1638300" y="4038600"/>
          <a:ext cx="5334000" cy="2362202"/>
        </p:xfrm>
        <a:graphic>
          <a:graphicData uri="http://schemas.openxmlformats.org/drawingml/2006/table">
            <a:tbl>
              <a:tblPr/>
              <a:tblGrid>
                <a:gridCol w="17279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66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86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07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57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Scintillator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NaI(Tl)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BGO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LSO/LYSO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6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0"/>
                          <a:ea typeface="ＭＳ Ｐゴシック" charset="0"/>
                          <a:cs typeface="ＭＳ Ｐゴシック" charset="0"/>
                        </a:rPr>
                        <a:t>t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(ns)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06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Photons/MeV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41,000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26,000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08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0"/>
                          <a:ea typeface="ＭＳ Ｐゴシック" charset="0"/>
                          <a:cs typeface="ＭＳ Ｐゴシック" charset="0"/>
                        </a:rPr>
                        <a:t>m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(cm)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3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%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effic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. 2.5-cm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58%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91%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~ 80%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8" name="Group 294">
            <a:extLst>
              <a:ext uri="{FF2B5EF4-FFF2-40B4-BE49-F238E27FC236}">
                <a16:creationId xmlns:a16="http://schemas.microsoft.com/office/drawing/2014/main" id="{230DE4CB-33B1-5B45-860E-0749B68FB31A}"/>
              </a:ext>
            </a:extLst>
          </p:cNvPr>
          <p:cNvGrpSpPr>
            <a:grpSpLocks/>
          </p:cNvGrpSpPr>
          <p:nvPr/>
        </p:nvGrpSpPr>
        <p:grpSpPr bwMode="auto">
          <a:xfrm>
            <a:off x="6972300" y="1036573"/>
            <a:ext cx="3594100" cy="2463094"/>
            <a:chOff x="3920" y="960"/>
            <a:chExt cx="1840" cy="1276"/>
          </a:xfrm>
        </p:grpSpPr>
        <p:pic>
          <p:nvPicPr>
            <p:cNvPr id="19" name="Picture 291" descr="Pulses">
              <a:extLst>
                <a:ext uri="{FF2B5EF4-FFF2-40B4-BE49-F238E27FC236}">
                  <a16:creationId xmlns:a16="http://schemas.microsoft.com/office/drawing/2014/main" id="{2104561B-D7E5-E944-9191-87E0F4E1F2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8" y="960"/>
              <a:ext cx="1832" cy="1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92" descr="Pulses">
              <a:extLst>
                <a:ext uri="{FF2B5EF4-FFF2-40B4-BE49-F238E27FC236}">
                  <a16:creationId xmlns:a16="http://schemas.microsoft.com/office/drawing/2014/main" id="{31578FF5-6DFF-9843-99B7-ACF40E4252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0" y="2016"/>
              <a:ext cx="1832" cy="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293">
              <a:extLst>
                <a:ext uri="{FF2B5EF4-FFF2-40B4-BE49-F238E27FC236}">
                  <a16:creationId xmlns:a16="http://schemas.microsoft.com/office/drawing/2014/main" id="{0A2C17B8-7A00-7347-8D2D-3C0E01A7F9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4" y="2024"/>
              <a:ext cx="144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2" name="Text Box 271">
            <a:extLst>
              <a:ext uri="{FF2B5EF4-FFF2-40B4-BE49-F238E27FC236}">
                <a16:creationId xmlns:a16="http://schemas.microsoft.com/office/drawing/2014/main" id="{D2E5F554-0ADD-E24A-994A-3756F656BE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37307" y="4038600"/>
            <a:ext cx="3581400" cy="201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2270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2270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2270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2270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2270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2270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2270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70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227013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/>
              <a:t>Fast decay (</a:t>
            </a:r>
            <a:r>
              <a:rPr lang="en-US" sz="1400" dirty="0">
                <a:latin typeface="Symbol" charset="0"/>
              </a:rPr>
              <a:t>t</a:t>
            </a:r>
            <a:r>
              <a:rPr lang="en-US" sz="1400" dirty="0"/>
              <a:t>) -&gt; 			</a:t>
            </a:r>
            <a:r>
              <a:rPr lang="en-US" sz="1400" dirty="0">
                <a:solidFill>
                  <a:srgbClr val="800040"/>
                </a:solidFill>
              </a:rPr>
              <a:t>high count-rate performance		good timing resolution</a:t>
            </a:r>
            <a:r>
              <a:rPr lang="en-US" sz="1400" dirty="0"/>
              <a:t> </a:t>
            </a:r>
          </a:p>
          <a:p>
            <a:endParaRPr lang="en-US" sz="600" dirty="0"/>
          </a:p>
          <a:p>
            <a:r>
              <a:rPr lang="en-US" sz="1400" dirty="0"/>
              <a:t>High light output (photons/</a:t>
            </a:r>
            <a:r>
              <a:rPr lang="en-US" sz="1400" dirty="0" err="1"/>
              <a:t>Mev</a:t>
            </a:r>
            <a:r>
              <a:rPr lang="en-US" sz="1400" dirty="0"/>
              <a:t>) -&gt; 	      	</a:t>
            </a:r>
            <a:r>
              <a:rPr lang="en-US" sz="1400" dirty="0">
                <a:solidFill>
                  <a:srgbClr val="800040"/>
                </a:solidFill>
              </a:rPr>
              <a:t>good energy resolution		good spatial resolution (Anger-logic)</a:t>
            </a:r>
          </a:p>
          <a:p>
            <a:endParaRPr lang="en-US" sz="600" dirty="0">
              <a:solidFill>
                <a:srgbClr val="800040"/>
              </a:solidFill>
            </a:endParaRPr>
          </a:p>
          <a:p>
            <a:r>
              <a:rPr lang="en-US" sz="1400" dirty="0"/>
              <a:t>High stopping power (</a:t>
            </a:r>
            <a:r>
              <a:rPr lang="en-US" sz="1600" dirty="0">
                <a:solidFill>
                  <a:srgbClr val="040156"/>
                </a:solidFill>
                <a:latin typeface="Symbol" charset="0"/>
              </a:rPr>
              <a:t>m</a:t>
            </a:r>
            <a:r>
              <a:rPr lang="en-US" sz="1400" dirty="0"/>
              <a:t>) -&gt;</a:t>
            </a:r>
          </a:p>
          <a:p>
            <a:r>
              <a:rPr lang="en-US" sz="1400" dirty="0">
                <a:solidFill>
                  <a:srgbClr val="800040"/>
                </a:solidFill>
              </a:rPr>
              <a:t>	good efficiency</a:t>
            </a:r>
          </a:p>
        </p:txBody>
      </p:sp>
      <p:sp>
        <p:nvSpPr>
          <p:cNvPr id="23" name="Line 4">
            <a:extLst>
              <a:ext uri="{FF2B5EF4-FFF2-40B4-BE49-F238E27FC236}">
                <a16:creationId xmlns:a16="http://schemas.microsoft.com/office/drawing/2014/main" id="{6F69FA2C-25AF-3D46-B7EF-FCE8F61DA03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38400" y="776223"/>
            <a:ext cx="7162800" cy="7938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2D11AC9-47F3-5B46-B059-BCAD4C2BB387}"/>
              </a:ext>
            </a:extLst>
          </p:cNvPr>
          <p:cNvCxnSpPr>
            <a:cxnSpLocks/>
          </p:cNvCxnSpPr>
          <p:nvPr/>
        </p:nvCxnSpPr>
        <p:spPr bwMode="auto">
          <a:xfrm flipH="1">
            <a:off x="7056307" y="4342919"/>
            <a:ext cx="400415" cy="38951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3FAC0A6-8DEA-4745-A72A-01B4A23ECB33}"/>
              </a:ext>
            </a:extLst>
          </p:cNvPr>
          <p:cNvCxnSpPr/>
          <p:nvPr/>
        </p:nvCxnSpPr>
        <p:spPr bwMode="auto">
          <a:xfrm flipH="1">
            <a:off x="7069111" y="4997604"/>
            <a:ext cx="381000" cy="26441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E7BD378-216D-6C49-AA1F-3BAFE8321A36}"/>
              </a:ext>
            </a:extLst>
          </p:cNvPr>
          <p:cNvCxnSpPr>
            <a:cxnSpLocks/>
          </p:cNvCxnSpPr>
          <p:nvPr/>
        </p:nvCxnSpPr>
        <p:spPr bwMode="auto">
          <a:xfrm flipH="1">
            <a:off x="7069111" y="5715000"/>
            <a:ext cx="36819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Text Box 20">
            <a:extLst>
              <a:ext uri="{FF2B5EF4-FFF2-40B4-BE49-F238E27FC236}">
                <a16:creationId xmlns:a16="http://schemas.microsoft.com/office/drawing/2014/main" id="{DD2D4696-1A31-D98F-C68F-7C74825CB6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47" y="188120"/>
            <a:ext cx="2139950" cy="52863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i="1" dirty="0">
                <a:solidFill>
                  <a:schemeClr val="accent2"/>
                </a:solidFill>
              </a:rPr>
              <a:t>Signal source</a:t>
            </a:r>
          </a:p>
        </p:txBody>
      </p:sp>
    </p:spTree>
    <p:extLst>
      <p:ext uri="{BB962C8B-B14F-4D97-AF65-F5344CB8AC3E}">
        <p14:creationId xmlns:p14="http://schemas.microsoft.com/office/powerpoint/2010/main" val="23765266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5" name="Text Box 9"/>
          <p:cNvSpPr txBox="1">
            <a:spLocks noChangeArrowheads="1"/>
          </p:cNvSpPr>
          <p:nvPr/>
        </p:nvSpPr>
        <p:spPr bwMode="auto">
          <a:xfrm>
            <a:off x="3287160" y="1050515"/>
            <a:ext cx="222368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Photomultiplier</a:t>
            </a: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Tube (PMT)</a:t>
            </a:r>
          </a:p>
        </p:txBody>
      </p:sp>
      <p:sp>
        <p:nvSpPr>
          <p:cNvPr id="71686" name="Rectangle 10"/>
          <p:cNvSpPr>
            <a:spLocks noGrp="1" noChangeArrowheads="1"/>
          </p:cNvSpPr>
          <p:nvPr>
            <p:ph type="title"/>
          </p:nvPr>
        </p:nvSpPr>
        <p:spPr>
          <a:xfrm>
            <a:off x="4804569" y="130453"/>
            <a:ext cx="4114800" cy="533400"/>
          </a:xfrm>
        </p:spPr>
        <p:txBody>
          <a:bodyPr/>
          <a:lstStyle/>
          <a:p>
            <a:pPr eaLnBrk="1" hangingPunct="1"/>
            <a:r>
              <a:rPr lang="en-US" sz="3200" dirty="0">
                <a:latin typeface="Helvetica" charset="0"/>
                <a:ea typeface="ＭＳ Ｐゴシック" charset="0"/>
                <a:cs typeface="ＭＳ Ｐゴシック" charset="0"/>
              </a:rPr>
              <a:t>Photo-sensor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71688" name="Group 17"/>
          <p:cNvGrpSpPr>
            <a:grpSpLocks/>
          </p:cNvGrpSpPr>
          <p:nvPr/>
        </p:nvGrpSpPr>
        <p:grpSpPr bwMode="auto">
          <a:xfrm>
            <a:off x="521688" y="1103419"/>
            <a:ext cx="4343400" cy="3592512"/>
            <a:chOff x="2640" y="569"/>
            <a:chExt cx="2736" cy="2263"/>
          </a:xfrm>
        </p:grpSpPr>
        <p:grpSp>
          <p:nvGrpSpPr>
            <p:cNvPr id="71691" name="Group 12"/>
            <p:cNvGrpSpPr>
              <a:grpSpLocks/>
            </p:cNvGrpSpPr>
            <p:nvPr/>
          </p:nvGrpSpPr>
          <p:grpSpPr bwMode="auto">
            <a:xfrm>
              <a:off x="2640" y="569"/>
              <a:ext cx="2736" cy="2263"/>
              <a:chOff x="2880" y="1968"/>
              <a:chExt cx="2736" cy="2263"/>
            </a:xfrm>
          </p:grpSpPr>
          <p:graphicFrame>
            <p:nvGraphicFramePr>
              <p:cNvPr id="71683" name="Object 3"/>
              <p:cNvGraphicFramePr>
                <a:graphicFrameLocks noChangeAspect="1"/>
              </p:cNvGraphicFramePr>
              <p:nvPr/>
            </p:nvGraphicFramePr>
            <p:xfrm>
              <a:off x="2928" y="1968"/>
              <a:ext cx="2688" cy="22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Document" r:id="rId3" imgW="4924044" imgH="2901696" progId="Word.Document.8">
                      <p:embed/>
                    </p:oleObj>
                  </mc:Choice>
                  <mc:Fallback>
                    <p:oleObj name="Document" r:id="rId3" imgW="4924044" imgH="2901696" progId="Word.Document.8">
                      <p:embed/>
                      <p:pic>
                        <p:nvPicPr>
                          <p:cNvPr id="71683" name="Object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 l="30000"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28" y="1968"/>
                            <a:ext cx="2688" cy="22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 xmlns="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1693" name="Rectangle 11"/>
              <p:cNvSpPr>
                <a:spLocks noChangeArrowheads="1"/>
              </p:cNvSpPr>
              <p:nvPr/>
            </p:nvSpPr>
            <p:spPr bwMode="auto">
              <a:xfrm>
                <a:off x="2880" y="2016"/>
                <a:ext cx="432" cy="16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1692" name="Line 16"/>
            <p:cNvSpPr>
              <a:spLocks noChangeShapeType="1"/>
            </p:cNvSpPr>
            <p:nvPr/>
          </p:nvSpPr>
          <p:spPr bwMode="auto">
            <a:xfrm flipH="1">
              <a:off x="3072" y="624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1690" name="Text Box 20"/>
          <p:cNvSpPr txBox="1">
            <a:spLocks noChangeArrowheads="1"/>
          </p:cNvSpPr>
          <p:nvPr/>
        </p:nvSpPr>
        <p:spPr bwMode="auto">
          <a:xfrm>
            <a:off x="3287159" y="1894978"/>
            <a:ext cx="263765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converts energy of light photons to electrons (signal)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A106B1F-6B26-D840-98E7-D115ED7DACFB}"/>
              </a:ext>
            </a:extLst>
          </p:cNvPr>
          <p:cNvGrpSpPr/>
          <p:nvPr/>
        </p:nvGrpSpPr>
        <p:grpSpPr>
          <a:xfrm>
            <a:off x="6477001" y="1345069"/>
            <a:ext cx="3795911" cy="2422796"/>
            <a:chOff x="848016" y="4182295"/>
            <a:chExt cx="3795911" cy="2422796"/>
          </a:xfrm>
        </p:grpSpPr>
        <p:pic>
          <p:nvPicPr>
            <p:cNvPr id="71694" name="Picture 13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2372" y="4608016"/>
              <a:ext cx="3305503" cy="1997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16CF85A-611D-9141-9DC0-A9E4822313F0}"/>
                </a:ext>
              </a:extLst>
            </p:cNvPr>
            <p:cNvSpPr txBox="1"/>
            <p:nvPr/>
          </p:nvSpPr>
          <p:spPr>
            <a:xfrm>
              <a:off x="848016" y="4182295"/>
              <a:ext cx="37959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Position-sensitive (Anger) detector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FF50995-D5C2-0444-939C-6A68CE26248F}"/>
              </a:ext>
            </a:extLst>
          </p:cNvPr>
          <p:cNvGrpSpPr/>
          <p:nvPr/>
        </p:nvGrpSpPr>
        <p:grpSpPr>
          <a:xfrm>
            <a:off x="3828815" y="4233191"/>
            <a:ext cx="7337724" cy="2267508"/>
            <a:chOff x="1037529" y="4393387"/>
            <a:chExt cx="7337724" cy="2267508"/>
          </a:xfrm>
        </p:grpSpPr>
        <p:pic>
          <p:nvPicPr>
            <p:cNvPr id="71695" name="Picture 14" descr="CTI Block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3591" y="4414181"/>
              <a:ext cx="1832769" cy="22467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696" name="Picture 15" descr="Picture_3"/>
            <p:cNvPicPr>
              <a:picLocks noChangeAspect="1" noChangeArrowheads="1"/>
            </p:cNvPicPr>
            <p:nvPr/>
          </p:nvPicPr>
          <p:blipFill>
            <a:blip r:embed="rId7" cstate="screen">
              <a:lum brigh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9415" y="5289295"/>
              <a:ext cx="985838" cy="1371600"/>
            </a:xfrm>
            <a:prstGeom prst="rect">
              <a:avLst/>
            </a:prstGeom>
            <a:noFill/>
            <a:ln w="9525">
              <a:solidFill>
                <a:srgbClr val="FF993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34B5381-500F-6B49-9530-293C3A513863}"/>
                </a:ext>
              </a:extLst>
            </p:cNvPr>
            <p:cNvGrpSpPr/>
            <p:nvPr/>
          </p:nvGrpSpPr>
          <p:grpSpPr>
            <a:xfrm>
              <a:off x="1600256" y="4687165"/>
              <a:ext cx="3266863" cy="1973730"/>
              <a:chOff x="1600256" y="4687165"/>
              <a:chExt cx="3266863" cy="1973730"/>
            </a:xfrm>
          </p:grpSpPr>
          <p:pic>
            <p:nvPicPr>
              <p:cNvPr id="16" name="Picture 15" descr="BlockDetector">
                <a:extLst>
                  <a:ext uri="{FF2B5EF4-FFF2-40B4-BE49-F238E27FC236}">
                    <a16:creationId xmlns:a16="http://schemas.microsoft.com/office/drawing/2014/main" id="{6AEEB25B-8CE9-3343-880C-73685C376BF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1600256" y="4687165"/>
                <a:ext cx="3266863" cy="1973730"/>
              </a:xfrm>
              <a:prstGeom prst="rect">
                <a:avLst/>
              </a:prstGeom>
              <a:noFill/>
            </p:spPr>
          </p:pic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B129ED0-222D-0A44-AA2F-F269B7868865}"/>
                  </a:ext>
                </a:extLst>
              </p:cNvPr>
              <p:cNvSpPr/>
              <p:nvPr/>
            </p:nvSpPr>
            <p:spPr bwMode="auto">
              <a:xfrm>
                <a:off x="2166887" y="4793497"/>
                <a:ext cx="1066800" cy="400747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E53425D-5EE4-CA4A-927A-AE03854DE828}"/>
                </a:ext>
              </a:extLst>
            </p:cNvPr>
            <p:cNvSpPr txBox="1"/>
            <p:nvPr/>
          </p:nvSpPr>
          <p:spPr>
            <a:xfrm>
              <a:off x="1037529" y="4393387"/>
              <a:ext cx="169289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C00000"/>
                  </a:solidFill>
                </a:rPr>
                <a:t>Block detector</a:t>
              </a:r>
            </a:p>
            <a:p>
              <a:r>
                <a:rPr lang="en-US" sz="2000" dirty="0">
                  <a:solidFill>
                    <a:srgbClr val="C00000"/>
                  </a:solidFill>
                </a:rPr>
                <a:t>(Anger-logic)</a:t>
              </a:r>
            </a:p>
          </p:txBody>
        </p:sp>
      </p:grpSp>
      <p:sp>
        <p:nvSpPr>
          <p:cNvPr id="8" name="Text Box 20">
            <a:extLst>
              <a:ext uri="{FF2B5EF4-FFF2-40B4-BE49-F238E27FC236}">
                <a16:creationId xmlns:a16="http://schemas.microsoft.com/office/drawing/2014/main" id="{B68207DB-DA07-D741-6F30-16BE32A6A6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47" y="188120"/>
            <a:ext cx="2139950" cy="52863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i="1" dirty="0">
                <a:solidFill>
                  <a:schemeClr val="accent2"/>
                </a:solidFill>
              </a:rPr>
              <a:t>Signal source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2F66F7-7AD9-F029-229F-6FEE02D6A4B8}"/>
              </a:ext>
            </a:extLst>
          </p:cNvPr>
          <p:cNvSpPr txBox="1"/>
          <p:nvPr/>
        </p:nvSpPr>
        <p:spPr>
          <a:xfrm>
            <a:off x="186647" y="5173077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PMTs generally larger than small crystals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Requires Anger logic to distinguish crystal of interaction</a:t>
            </a:r>
          </a:p>
        </p:txBody>
      </p:sp>
      <p:sp>
        <p:nvSpPr>
          <p:cNvPr id="10" name="Line 4">
            <a:extLst>
              <a:ext uri="{FF2B5EF4-FFF2-40B4-BE49-F238E27FC236}">
                <a16:creationId xmlns:a16="http://schemas.microsoft.com/office/drawing/2014/main" id="{EE31C1CC-8A00-0966-B370-6CA2A3C84EF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39867" y="992203"/>
            <a:ext cx="9594937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4761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4529" y="394989"/>
            <a:ext cx="5597543" cy="48080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200" dirty="0">
                <a:latin typeface="Arial" panose="020B0604020202020204" pitchFamily="34" charset="0"/>
                <a:ea typeface="Calibri Light" charset="0"/>
                <a:cs typeface="Arial" panose="020B0604020202020204" pitchFamily="34" charset="0"/>
              </a:rPr>
              <a:t>Newer Photo-sensor: Si-PMs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6851" y="1368308"/>
            <a:ext cx="4639259" cy="2841512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sz="1800" dirty="0"/>
              <a:t>Avalanche photodiode (APD)</a:t>
            </a:r>
          </a:p>
          <a:p>
            <a:pPr>
              <a:defRPr/>
            </a:pPr>
            <a:r>
              <a:rPr lang="en-US" sz="1800" dirty="0"/>
              <a:t>Small APDs operating in Geiger mode with hundreds of micro cells per mm</a:t>
            </a:r>
            <a:r>
              <a:rPr lang="en-US" sz="1800" baseline="30000" dirty="0"/>
              <a:t>2</a:t>
            </a:r>
            <a:r>
              <a:rPr lang="en-US" sz="1800" dirty="0"/>
              <a:t>:</a:t>
            </a:r>
          </a:p>
          <a:p>
            <a:pPr lvl="1">
              <a:defRPr/>
            </a:pPr>
            <a:r>
              <a:rPr lang="en-US" sz="1600" dirty="0"/>
              <a:t>Small, compact design</a:t>
            </a:r>
          </a:p>
          <a:p>
            <a:pPr lvl="1">
              <a:defRPr/>
            </a:pPr>
            <a:r>
              <a:rPr lang="en-US" sz="1600" dirty="0"/>
              <a:t>Available in arrays</a:t>
            </a:r>
          </a:p>
          <a:p>
            <a:pPr lvl="1">
              <a:defRPr/>
            </a:pPr>
            <a:r>
              <a:rPr lang="en-US" sz="1600" dirty="0"/>
              <a:t>Very high quantum efficiency</a:t>
            </a:r>
          </a:p>
          <a:p>
            <a:pPr lvl="1">
              <a:defRPr/>
            </a:pPr>
            <a:r>
              <a:rPr lang="en-US" sz="1600" dirty="0"/>
              <a:t>Fast timing characteristics</a:t>
            </a:r>
          </a:p>
          <a:p>
            <a:pPr lvl="1">
              <a:defRPr/>
            </a:pPr>
            <a:r>
              <a:rPr lang="en-US" sz="1600" dirty="0"/>
              <a:t>High gain, no need for amplification </a:t>
            </a:r>
          </a:p>
          <a:p>
            <a:pPr lvl="1">
              <a:defRPr/>
            </a:pPr>
            <a:r>
              <a:rPr lang="en-US" sz="1600" dirty="0"/>
              <a:t>Can operate inside MR</a:t>
            </a:r>
          </a:p>
          <a:p>
            <a:pPr lvl="1">
              <a:defRPr/>
            </a:pPr>
            <a:r>
              <a:rPr lang="en-US" sz="1600" dirty="0"/>
              <a:t>Potential for low encoding (e.g., 1-to-1)</a:t>
            </a:r>
          </a:p>
          <a:p>
            <a:pPr lvl="1">
              <a:defRPr/>
            </a:pPr>
            <a:endParaRPr lang="en-US" sz="1600" dirty="0"/>
          </a:p>
        </p:txBody>
      </p:sp>
      <p:grpSp>
        <p:nvGrpSpPr>
          <p:cNvPr id="30723" name="Group 24"/>
          <p:cNvGrpSpPr>
            <a:grpSpLocks/>
          </p:cNvGrpSpPr>
          <p:nvPr/>
        </p:nvGrpSpPr>
        <p:grpSpPr bwMode="auto">
          <a:xfrm>
            <a:off x="6284939" y="1736551"/>
            <a:ext cx="3931622" cy="1897159"/>
            <a:chOff x="3263584" y="992885"/>
            <a:chExt cx="5242511" cy="2529836"/>
          </a:xfrm>
        </p:grpSpPr>
        <p:pic>
          <p:nvPicPr>
            <p:cNvPr id="30734" name="Picture 5" descr="DSCN0634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3584" y="1174649"/>
              <a:ext cx="2086990" cy="2069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35" name="Picture 6" descr="DSCN0617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6357" y="1345505"/>
              <a:ext cx="2039651" cy="1777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Right Arrow 27"/>
            <p:cNvSpPr/>
            <p:nvPr/>
          </p:nvSpPr>
          <p:spPr>
            <a:xfrm>
              <a:off x="5544973" y="2091562"/>
              <a:ext cx="457230" cy="304835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en-US" b="1">
                <a:solidFill>
                  <a:srgbClr val="FFFFFF"/>
                </a:solidFill>
                <a:latin typeface="Arial"/>
                <a:ea typeface="ＭＳ Ｐゴシック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 flipV="1">
              <a:off x="4589235" y="1345351"/>
              <a:ext cx="1576492" cy="698581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589235" y="2461491"/>
              <a:ext cx="1576492" cy="660476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/>
            <p:cNvSpPr/>
            <p:nvPr/>
          </p:nvSpPr>
          <p:spPr>
            <a:xfrm>
              <a:off x="4338393" y="2080447"/>
              <a:ext cx="379437" cy="34611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en-US" b="1">
                <a:solidFill>
                  <a:srgbClr val="FFFFFF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30740" name="TextBox 31"/>
            <p:cNvSpPr txBox="1">
              <a:spLocks noChangeArrowheads="1"/>
            </p:cNvSpPr>
            <p:nvPr/>
          </p:nvSpPr>
          <p:spPr bwMode="auto">
            <a:xfrm>
              <a:off x="6517317" y="992885"/>
              <a:ext cx="1233753" cy="400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New York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New York" charset="0"/>
                  <a:ea typeface="ＭＳ Ｐゴシック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New York" charset="0"/>
                  <a:ea typeface="ＭＳ Ｐゴシック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New York" charset="0"/>
                  <a:ea typeface="ＭＳ Ｐゴシック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New York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New York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New York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New York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New York" charset="0"/>
                  <a:ea typeface="ＭＳ Ｐゴシック" charset="0"/>
                </a:defRPr>
              </a:lvl9pPr>
            </a:lstStyle>
            <a:p>
              <a:pPr defTabSz="685800"/>
              <a:r>
                <a:rPr lang="en-US" sz="1350" b="0">
                  <a:solidFill>
                    <a:srgbClr val="000000"/>
                  </a:solidFill>
                  <a:latin typeface="Arial" charset="0"/>
                  <a:cs typeface="Arial" charset="0"/>
                </a:rPr>
                <a:t>Micro-cell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>
              <a:off x="7189733" y="1278668"/>
              <a:ext cx="157172" cy="450902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7072250" y="1743859"/>
              <a:ext cx="582651" cy="55727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>
                <a:defRPr/>
              </a:pPr>
              <a:endParaRPr lang="en-US" b="1">
                <a:solidFill>
                  <a:srgbClr val="FFFFFF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30743" name="TextBox 34"/>
            <p:cNvSpPr txBox="1">
              <a:spLocks noChangeArrowheads="1"/>
            </p:cNvSpPr>
            <p:nvPr/>
          </p:nvSpPr>
          <p:spPr bwMode="auto">
            <a:xfrm>
              <a:off x="6053979" y="3122566"/>
              <a:ext cx="2452116" cy="400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New York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New York" charset="0"/>
                  <a:ea typeface="ＭＳ Ｐゴシック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New York" charset="0"/>
                  <a:ea typeface="ＭＳ Ｐゴシック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New York" charset="0"/>
                  <a:ea typeface="ＭＳ Ｐゴシック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New York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New York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New York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New York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New York" charset="0"/>
                  <a:ea typeface="ＭＳ Ｐゴシック" charset="0"/>
                </a:defRPr>
              </a:lvl9pPr>
            </a:lstStyle>
            <a:p>
              <a:pPr defTabSz="685800"/>
              <a:r>
                <a:rPr lang="en-US" sz="1350" b="0">
                  <a:solidFill>
                    <a:srgbClr val="000000"/>
                  </a:solidFill>
                  <a:latin typeface="Arial" charset="0"/>
                  <a:cs typeface="Arial" charset="0"/>
                </a:rPr>
                <a:t>Common readout line</a:t>
              </a: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flipV="1">
              <a:off x="7407234" y="2891754"/>
              <a:ext cx="309584" cy="328650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V="1">
              <a:off x="6811883" y="2891754"/>
              <a:ext cx="309583" cy="330238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7567583" y="1727982"/>
              <a:ext cx="0" cy="557277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747" name="TextBox 38"/>
            <p:cNvSpPr txBox="1">
              <a:spLocks noChangeArrowheads="1"/>
            </p:cNvSpPr>
            <p:nvPr/>
          </p:nvSpPr>
          <p:spPr bwMode="auto">
            <a:xfrm>
              <a:off x="7538116" y="1857596"/>
              <a:ext cx="819082" cy="369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New York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New York" charset="0"/>
                  <a:ea typeface="ＭＳ Ｐゴシック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New York" charset="0"/>
                  <a:ea typeface="ＭＳ Ｐゴシック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New York" charset="0"/>
                  <a:ea typeface="ＭＳ Ｐゴシック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New York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New York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New York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New York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New York" charset="0"/>
                  <a:ea typeface="ＭＳ Ｐゴシック" charset="0"/>
                </a:defRPr>
              </a:lvl9pPr>
            </a:lstStyle>
            <a:p>
              <a:pPr defTabSz="685800"/>
              <a:r>
                <a:rPr lang="en-US" sz="1200" b="0">
                  <a:solidFill>
                    <a:srgbClr val="000000"/>
                  </a:solidFill>
                  <a:latin typeface="Arial" charset="0"/>
                  <a:cs typeface="Arial" charset="0"/>
                </a:rPr>
                <a:t>30 μm</a:t>
              </a:r>
            </a:p>
          </p:txBody>
        </p:sp>
      </p:grpSp>
      <p:cxnSp>
        <p:nvCxnSpPr>
          <p:cNvPr id="40" name="Straight Arrow Connector 39"/>
          <p:cNvCxnSpPr/>
          <p:nvPr/>
        </p:nvCxnSpPr>
        <p:spPr>
          <a:xfrm flipH="1" flipV="1">
            <a:off x="6569336" y="2912273"/>
            <a:ext cx="863203" cy="7144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725" name="TextBox 40"/>
          <p:cNvSpPr txBox="1">
            <a:spLocks noChangeArrowheads="1"/>
          </p:cNvSpPr>
          <p:nvPr/>
        </p:nvSpPr>
        <p:spPr bwMode="auto">
          <a:xfrm>
            <a:off x="6680064" y="2934897"/>
            <a:ext cx="585417" cy="276999"/>
          </a:xfrm>
          <a:prstGeom prst="rect">
            <a:avLst/>
          </a:prstGeom>
          <a:solidFill>
            <a:schemeClr val="bg1">
              <a:alpha val="74901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New York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New York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New York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New York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New Yor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New Yor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New Yor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New Yor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New York" charset="0"/>
                <a:ea typeface="ＭＳ Ｐゴシック" charset="0"/>
              </a:defRPr>
            </a:lvl9pPr>
          </a:lstStyle>
          <a:p>
            <a:pPr defTabSz="685800"/>
            <a:r>
              <a:rPr lang="en-US" sz="1200" dirty="0">
                <a:solidFill>
                  <a:srgbClr val="000000"/>
                </a:solidFill>
                <a:latin typeface="Arial" charset="0"/>
                <a:cs typeface="Arial" charset="0"/>
              </a:rPr>
              <a:t>1 mm</a:t>
            </a:r>
          </a:p>
        </p:txBody>
      </p:sp>
      <p:sp>
        <p:nvSpPr>
          <p:cNvPr id="30726" name="Rectangle 41"/>
          <p:cNvSpPr>
            <a:spLocks noChangeArrowheads="1"/>
          </p:cNvSpPr>
          <p:nvPr/>
        </p:nvSpPr>
        <p:spPr bwMode="auto">
          <a:xfrm>
            <a:off x="6504589" y="3581607"/>
            <a:ext cx="35063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685800"/>
            <a:r>
              <a:rPr lang="en-US" sz="1200">
                <a:solidFill>
                  <a:srgbClr val="000000"/>
                </a:solidFill>
                <a:latin typeface="New York" charset="0"/>
                <a:ea typeface="ＭＳ Ｐゴシック"/>
              </a:rPr>
              <a:t>Lab. </a:t>
            </a:r>
            <a:r>
              <a:rPr lang="en-US" sz="1200" dirty="0" err="1">
                <a:solidFill>
                  <a:srgbClr val="000000"/>
                </a:solidFill>
                <a:latin typeface="New York" charset="0"/>
                <a:ea typeface="ＭＳ Ｐゴシック"/>
              </a:rPr>
              <a:t>SiPM</a:t>
            </a:r>
            <a:r>
              <a:rPr lang="en-US" sz="1200" dirty="0">
                <a:solidFill>
                  <a:srgbClr val="000000"/>
                </a:solidFill>
                <a:latin typeface="New York" charset="0"/>
                <a:ea typeface="ＭＳ Ｐゴシック"/>
              </a:rPr>
              <a:t>, Dept. of Experimental and Theoretical Physics, Moscow Engineering Physics Institute </a:t>
            </a:r>
          </a:p>
        </p:txBody>
      </p:sp>
      <p:sp>
        <p:nvSpPr>
          <p:cNvPr id="30727" name="Picture 42" descr="SenSl.jpg"/>
          <p:cNvSpPr>
            <a:spLocks noChangeAspect="1"/>
          </p:cNvSpPr>
          <p:nvPr/>
        </p:nvSpPr>
        <p:spPr bwMode="auto">
          <a:xfrm>
            <a:off x="5951935" y="4223147"/>
            <a:ext cx="1489472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685800"/>
            <a:endParaRPr lang="en-US" b="1">
              <a:solidFill>
                <a:srgbClr val="000000"/>
              </a:solidFill>
              <a:latin typeface="New York" charset="0"/>
              <a:ea typeface="ＭＳ Ｐゴシック"/>
            </a:endParaRPr>
          </a:p>
        </p:txBody>
      </p:sp>
      <p:sp>
        <p:nvSpPr>
          <p:cNvPr id="30728" name="Picture 43" descr="IMG_0642.jpg"/>
          <p:cNvSpPr>
            <a:spLocks noChangeAspect="1"/>
          </p:cNvSpPr>
          <p:nvPr/>
        </p:nvSpPr>
        <p:spPr bwMode="auto">
          <a:xfrm>
            <a:off x="7625955" y="4220766"/>
            <a:ext cx="1749028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685800"/>
            <a:endParaRPr lang="en-US" b="1">
              <a:solidFill>
                <a:srgbClr val="000000"/>
              </a:solidFill>
              <a:latin typeface="New York" charset="0"/>
              <a:ea typeface="ＭＳ Ｐゴシック"/>
            </a:endParaRPr>
          </a:p>
        </p:txBody>
      </p:sp>
      <p:sp>
        <p:nvSpPr>
          <p:cNvPr id="30731" name="TextBox 3"/>
          <p:cNvSpPr txBox="1">
            <a:spLocks noChangeArrowheads="1"/>
          </p:cNvSpPr>
          <p:nvPr/>
        </p:nvSpPr>
        <p:spPr bwMode="auto">
          <a:xfrm>
            <a:off x="7166376" y="495895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New York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New York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New York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New York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New York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New York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New York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New York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New York" charset="0"/>
                <a:ea typeface="ＭＳ Ｐゴシック" charset="0"/>
              </a:defRPr>
            </a:lvl9pPr>
          </a:lstStyle>
          <a:p>
            <a:pPr defTabSz="685800"/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35" name="Line 4">
            <a:extLst>
              <a:ext uri="{FF2B5EF4-FFF2-40B4-BE49-F238E27FC236}">
                <a16:creationId xmlns:a16="http://schemas.microsoft.com/office/drawing/2014/main" id="{157820A0-771E-7F4A-BD9F-4B21BBA79F2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39867" y="992203"/>
            <a:ext cx="9594937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E004771-1EA1-4841-8E60-41A55A31FF66}"/>
              </a:ext>
            </a:extLst>
          </p:cNvPr>
          <p:cNvGrpSpPr/>
          <p:nvPr/>
        </p:nvGrpSpPr>
        <p:grpSpPr>
          <a:xfrm>
            <a:off x="1789220" y="4553924"/>
            <a:ext cx="2370330" cy="2076885"/>
            <a:chOff x="114300" y="3539706"/>
            <a:chExt cx="1777747" cy="1557664"/>
          </a:xfrm>
        </p:grpSpPr>
        <p:pic>
          <p:nvPicPr>
            <p:cNvPr id="39" name="Picture 38" descr="IMG_2236.JPG">
              <a:extLst>
                <a:ext uri="{FF2B5EF4-FFF2-40B4-BE49-F238E27FC236}">
                  <a16:creationId xmlns:a16="http://schemas.microsoft.com/office/drawing/2014/main" id="{787231A4-6C80-D84D-9A4E-988D95A03E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8600" y="3539706"/>
              <a:ext cx="1112834" cy="887366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9158BB2-AF58-784C-ADB8-77187C49B92C}"/>
                </a:ext>
              </a:extLst>
            </p:cNvPr>
            <p:cNvSpPr txBox="1"/>
            <p:nvPr/>
          </p:nvSpPr>
          <p:spPr>
            <a:xfrm>
              <a:off x="114300" y="4474122"/>
              <a:ext cx="1777747" cy="6232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lvl="1">
                <a:defRPr/>
              </a:pPr>
              <a:r>
                <a:rPr lang="en-US" sz="1600" dirty="0">
                  <a:solidFill>
                    <a:prstClr val="black"/>
                  </a:solidFill>
                  <a:latin typeface="Calibri" panose="020F0502020204030204"/>
                </a:rPr>
                <a:t>3.86 x 3.86 x 19 mm</a:t>
              </a:r>
              <a:r>
                <a:rPr lang="en-US" sz="1600" baseline="30000" dirty="0">
                  <a:solidFill>
                    <a:prstClr val="black"/>
                  </a:solidFill>
                  <a:latin typeface="Calibri" panose="020F0502020204030204"/>
                </a:rPr>
                <a:t>3</a:t>
              </a:r>
              <a:r>
                <a:rPr lang="en-US" sz="1600" dirty="0">
                  <a:solidFill>
                    <a:prstClr val="black"/>
                  </a:solidFill>
                  <a:latin typeface="Calibri" panose="020F0502020204030204"/>
                </a:rPr>
                <a:t> LYSO</a:t>
              </a:r>
            </a:p>
            <a:p>
              <a:pPr marL="0" lvl="1">
                <a:defRPr/>
              </a:pPr>
              <a:r>
                <a:rPr lang="en-US" sz="1600" dirty="0">
                  <a:solidFill>
                    <a:prstClr val="black"/>
                  </a:solidFill>
                  <a:latin typeface="Calibri" panose="020F0502020204030204"/>
                </a:rPr>
                <a:t>PDPC digital SiPM</a:t>
              </a:r>
            </a:p>
            <a:p>
              <a:pPr marL="0" lvl="1">
                <a:defRPr/>
              </a:pPr>
              <a:r>
                <a:rPr lang="en-US" sz="1600" dirty="0">
                  <a:solidFill>
                    <a:prstClr val="black"/>
                  </a:solidFill>
                  <a:latin typeface="Calibri" panose="020F0502020204030204"/>
                </a:rPr>
                <a:t>64-channel array</a:t>
              </a:r>
            </a:p>
          </p:txBody>
        </p:sp>
      </p:grpSp>
      <p:sp>
        <p:nvSpPr>
          <p:cNvPr id="42" name="Right Arrow 41">
            <a:extLst>
              <a:ext uri="{FF2B5EF4-FFF2-40B4-BE49-F238E27FC236}">
                <a16:creationId xmlns:a16="http://schemas.microsoft.com/office/drawing/2014/main" id="{4271CF32-8238-3542-8363-8312207C01DC}"/>
              </a:ext>
            </a:extLst>
          </p:cNvPr>
          <p:cNvSpPr/>
          <p:nvPr/>
        </p:nvSpPr>
        <p:spPr>
          <a:xfrm>
            <a:off x="3685676" y="4982515"/>
            <a:ext cx="501752" cy="2462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744BBDA5-8E68-5442-BE26-AED8968BFA0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2525" y="4548983"/>
            <a:ext cx="1417209" cy="1189274"/>
          </a:xfrm>
          <a:prstGeom prst="rect">
            <a:avLst/>
          </a:prstGeom>
        </p:spPr>
      </p:pic>
      <p:pic>
        <p:nvPicPr>
          <p:cNvPr id="44" name="Picture 43" descr="tile A.tif">
            <a:extLst>
              <a:ext uri="{FF2B5EF4-FFF2-40B4-BE49-F238E27FC236}">
                <a16:creationId xmlns:a16="http://schemas.microsoft.com/office/drawing/2014/main" id="{DF719C3A-2FD2-CA4F-9D01-D39E08AF5BF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0077" y="4467831"/>
            <a:ext cx="1953454" cy="1466718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DD00A9EF-E967-7043-9433-88F263626894}"/>
              </a:ext>
            </a:extLst>
          </p:cNvPr>
          <p:cNvSpPr txBox="1"/>
          <p:nvPr/>
        </p:nvSpPr>
        <p:spPr>
          <a:xfrm>
            <a:off x="6890252" y="4957379"/>
            <a:ext cx="9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2D flood</a:t>
            </a:r>
          </a:p>
        </p:txBody>
      </p:sp>
      <p:pic>
        <p:nvPicPr>
          <p:cNvPr id="46" name="Picture 45" descr="flood_lineprofile2.eps">
            <a:extLst>
              <a:ext uri="{FF2B5EF4-FFF2-40B4-BE49-F238E27FC236}">
                <a16:creationId xmlns:a16="http://schemas.microsoft.com/office/drawing/2014/main" id="{3F37CC87-7E7E-DB4E-9BC9-201255AFAF8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8463" y="5887500"/>
            <a:ext cx="1693939" cy="791136"/>
          </a:xfrm>
          <a:prstGeom prst="rect">
            <a:avLst/>
          </a:prstGeom>
        </p:spPr>
      </p:pic>
      <p:sp>
        <p:nvSpPr>
          <p:cNvPr id="4" name="Text Box 20">
            <a:extLst>
              <a:ext uri="{FF2B5EF4-FFF2-40B4-BE49-F238E27FC236}">
                <a16:creationId xmlns:a16="http://schemas.microsoft.com/office/drawing/2014/main" id="{74B6F5D7-A1BC-5AE7-36CD-9F97937A35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47" y="188120"/>
            <a:ext cx="2139950" cy="52863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i="1" dirty="0">
                <a:solidFill>
                  <a:schemeClr val="accent2"/>
                </a:solidFill>
              </a:rPr>
              <a:t>Signal source</a:t>
            </a:r>
          </a:p>
        </p:txBody>
      </p:sp>
    </p:spTree>
    <p:extLst>
      <p:ext uri="{BB962C8B-B14F-4D97-AF65-F5344CB8AC3E}">
        <p14:creationId xmlns:p14="http://schemas.microsoft.com/office/powerpoint/2010/main" val="3348250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1828800" y="1371600"/>
            <a:ext cx="8534400" cy="518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2209800" y="2286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3200" dirty="0"/>
              <a:t>Coincidence Detection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45060" name="Line 4"/>
          <p:cNvSpPr>
            <a:spLocks noChangeShapeType="1"/>
          </p:cNvSpPr>
          <p:nvPr/>
        </p:nvSpPr>
        <p:spPr bwMode="auto">
          <a:xfrm>
            <a:off x="1752600" y="106680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45061" name="Object 5"/>
          <p:cNvGraphicFramePr>
            <a:graphicFrameLocks noChangeAspect="1"/>
          </p:cNvGraphicFramePr>
          <p:nvPr/>
        </p:nvGraphicFramePr>
        <p:xfrm>
          <a:off x="2133600" y="2133600"/>
          <a:ext cx="8077200" cy="417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4736592" imgH="2446020" progId="Word.Document.8">
                  <p:embed/>
                </p:oleObj>
              </mc:Choice>
              <mc:Fallback>
                <p:oleObj name="Document" r:id="rId3" imgW="4736592" imgH="2446020" progId="Word.Document.8">
                  <p:embed/>
                  <p:pic>
                    <p:nvPicPr>
                      <p:cNvPr id="4506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2133600"/>
                        <a:ext cx="8077200" cy="41719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4572001" y="1538288"/>
            <a:ext cx="28797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latin typeface="Times" charset="0"/>
              </a:rPr>
              <a:t>coincident photons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153400" y="1371600"/>
            <a:ext cx="19623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 = 3 x 10</a:t>
            </a:r>
            <a:r>
              <a:rPr lang="en-US" sz="2000" baseline="30000" dirty="0"/>
              <a:t>8</a:t>
            </a:r>
            <a:r>
              <a:rPr lang="en-US" sz="2000" dirty="0"/>
              <a:t> m/sec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4181FD-6807-FC43-A273-908C8AEEF651}"/>
              </a:ext>
            </a:extLst>
          </p:cNvPr>
          <p:cNvSpPr txBox="1"/>
          <p:nvPr/>
        </p:nvSpPr>
        <p:spPr>
          <a:xfrm>
            <a:off x="6009852" y="5185257"/>
            <a:ext cx="1192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>
                <a:latin typeface="Symbol" pitchFamily="2" charset="2"/>
              </a:rPr>
              <a:t>t</a:t>
            </a:r>
            <a:r>
              <a:rPr lang="en-US" dirty="0"/>
              <a:t> ~ 4-5 ns</a:t>
            </a:r>
          </a:p>
        </p:txBody>
      </p:sp>
      <p:sp>
        <p:nvSpPr>
          <p:cNvPr id="5" name="Text Box 20">
            <a:extLst>
              <a:ext uri="{FF2B5EF4-FFF2-40B4-BE49-F238E27FC236}">
                <a16:creationId xmlns:a16="http://schemas.microsoft.com/office/drawing/2014/main" id="{BDFD8EB8-8EE8-F381-8A3C-137F8DFF3C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47" y="188120"/>
            <a:ext cx="2506455" cy="52322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i="1" dirty="0">
                <a:solidFill>
                  <a:schemeClr val="accent2"/>
                </a:solidFill>
              </a:rPr>
              <a:t>Signal detection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1488687" y="246914"/>
            <a:ext cx="9383751" cy="62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b"/>
          <a:lstStyle/>
          <a:p>
            <a:pPr algn="ctr" eaLnBrk="1" hangingPunct="1"/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Using coincidence information to create an image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Chalkboard" charset="0"/>
            </a:endParaRPr>
          </a:p>
        </p:txBody>
      </p:sp>
      <p:grpSp>
        <p:nvGrpSpPr>
          <p:cNvPr id="55336" name="Group 40"/>
          <p:cNvGrpSpPr>
            <a:grpSpLocks/>
          </p:cNvGrpSpPr>
          <p:nvPr/>
        </p:nvGrpSpPr>
        <p:grpSpPr bwMode="auto">
          <a:xfrm>
            <a:off x="8305800" y="2207419"/>
            <a:ext cx="1752600" cy="2170113"/>
            <a:chOff x="4272" y="853"/>
            <a:chExt cx="1104" cy="1367"/>
          </a:xfrm>
        </p:grpSpPr>
        <p:pic>
          <p:nvPicPr>
            <p:cNvPr id="55338" name="Picture 42" descr="backpr18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91" t="10242" r="20598" b="10384"/>
            <a:stretch>
              <a:fillRect/>
            </a:stretch>
          </p:blipFill>
          <p:spPr bwMode="auto">
            <a:xfrm>
              <a:off x="4272" y="1104"/>
              <a:ext cx="1104" cy="11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5339" name="Rectangle 43"/>
            <p:cNvSpPr>
              <a:spLocks noChangeArrowheads="1"/>
            </p:cNvSpPr>
            <p:nvPr/>
          </p:nvSpPr>
          <p:spPr bwMode="auto">
            <a:xfrm>
              <a:off x="4413" y="853"/>
              <a:ext cx="81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905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  <a:buFont typeface="Symbol" charset="0"/>
                <a:buNone/>
              </a:pPr>
              <a:r>
                <a:rPr lang="en-US" sz="2000">
                  <a:latin typeface="Tahoma" charset="0"/>
                </a:rPr>
                <a:t>180 views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133600" y="1066801"/>
            <a:ext cx="5181600" cy="5484813"/>
            <a:chOff x="609600" y="1066800"/>
            <a:chExt cx="5181600" cy="5484813"/>
          </a:xfrm>
        </p:grpSpPr>
        <p:pic>
          <p:nvPicPr>
            <p:cNvPr id="55321" name="Picture 25" descr="backpr_disk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47" t="7692" r="20512" b="10114"/>
            <a:stretch>
              <a:fillRect/>
            </a:stretch>
          </p:blipFill>
          <p:spPr bwMode="auto">
            <a:xfrm>
              <a:off x="609600" y="1066800"/>
              <a:ext cx="1828800" cy="1831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5325" name="Group 29"/>
            <p:cNvGrpSpPr>
              <a:grpSpLocks/>
            </p:cNvGrpSpPr>
            <p:nvPr/>
          </p:nvGrpSpPr>
          <p:grpSpPr bwMode="auto">
            <a:xfrm>
              <a:off x="4038600" y="1117600"/>
              <a:ext cx="1752600" cy="2174875"/>
              <a:chOff x="2544" y="608"/>
              <a:chExt cx="1104" cy="1370"/>
            </a:xfrm>
          </p:grpSpPr>
          <p:pic>
            <p:nvPicPr>
              <p:cNvPr id="55326" name="Picture 30" descr="backpr2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491" t="10242" r="20598" b="10384"/>
              <a:stretch>
                <a:fillRect/>
              </a:stretch>
            </p:blipFill>
            <p:spPr bwMode="auto">
              <a:xfrm>
                <a:off x="2544" y="608"/>
                <a:ext cx="1104" cy="11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5327" name="Rectangle 31"/>
              <p:cNvSpPr>
                <a:spLocks noChangeArrowheads="1"/>
              </p:cNvSpPr>
              <p:nvPr/>
            </p:nvSpPr>
            <p:spPr bwMode="auto">
              <a:xfrm>
                <a:off x="2764" y="1728"/>
                <a:ext cx="64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  <a:buFont typeface="Symbol" charset="0"/>
                  <a:buNone/>
                </a:pPr>
                <a:r>
                  <a:rPr lang="en-US" sz="2000">
                    <a:latin typeface="Tahoma" charset="0"/>
                  </a:rPr>
                  <a:t>2 views</a:t>
                </a:r>
              </a:p>
            </p:txBody>
          </p:sp>
        </p:grpSp>
        <p:grpSp>
          <p:nvGrpSpPr>
            <p:cNvPr id="55328" name="Group 32"/>
            <p:cNvGrpSpPr>
              <a:grpSpLocks/>
            </p:cNvGrpSpPr>
            <p:nvPr/>
          </p:nvGrpSpPr>
          <p:grpSpPr bwMode="auto">
            <a:xfrm>
              <a:off x="685800" y="4400550"/>
              <a:ext cx="1752600" cy="2151063"/>
              <a:chOff x="432" y="2676"/>
              <a:chExt cx="1104" cy="1355"/>
            </a:xfrm>
          </p:grpSpPr>
          <p:pic>
            <p:nvPicPr>
              <p:cNvPr id="55329" name="Picture 33" descr="backpr4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514" t="10257" r="20512" b="10257"/>
              <a:stretch>
                <a:fillRect/>
              </a:stretch>
            </p:blipFill>
            <p:spPr bwMode="auto">
              <a:xfrm>
                <a:off x="432" y="2676"/>
                <a:ext cx="1104" cy="11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5330" name="Rectangle 34"/>
              <p:cNvSpPr>
                <a:spLocks noChangeArrowheads="1"/>
              </p:cNvSpPr>
              <p:nvPr/>
            </p:nvSpPr>
            <p:spPr bwMode="auto">
              <a:xfrm>
                <a:off x="604" y="3781"/>
                <a:ext cx="64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  <a:buFont typeface="Symbol" charset="0"/>
                  <a:buNone/>
                </a:pPr>
                <a:r>
                  <a:rPr lang="en-US" sz="2000">
                    <a:latin typeface="Tahoma" charset="0"/>
                  </a:rPr>
                  <a:t>4 views</a:t>
                </a:r>
              </a:p>
            </p:txBody>
          </p:sp>
        </p:grpSp>
        <p:grpSp>
          <p:nvGrpSpPr>
            <p:cNvPr id="55331" name="Group 35"/>
            <p:cNvGrpSpPr>
              <a:grpSpLocks/>
            </p:cNvGrpSpPr>
            <p:nvPr/>
          </p:nvGrpSpPr>
          <p:grpSpPr bwMode="auto">
            <a:xfrm>
              <a:off x="4038600" y="4398963"/>
              <a:ext cx="1752600" cy="2152650"/>
              <a:chOff x="2544" y="2675"/>
              <a:chExt cx="1104" cy="1356"/>
            </a:xfrm>
          </p:grpSpPr>
          <p:pic>
            <p:nvPicPr>
              <p:cNvPr id="55332" name="Picture 36" descr="backpr8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512" t="10249" r="20514" b="10249"/>
              <a:stretch>
                <a:fillRect/>
              </a:stretch>
            </p:blipFill>
            <p:spPr bwMode="auto">
              <a:xfrm>
                <a:off x="2544" y="2675"/>
                <a:ext cx="1104" cy="111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5333" name="Rectangle 37"/>
              <p:cNvSpPr>
                <a:spLocks noChangeArrowheads="1"/>
              </p:cNvSpPr>
              <p:nvPr/>
            </p:nvSpPr>
            <p:spPr bwMode="auto">
              <a:xfrm>
                <a:off x="2764" y="3781"/>
                <a:ext cx="64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  <a:buFont typeface="Symbol" charset="0"/>
                  <a:buNone/>
                </a:pPr>
                <a:r>
                  <a:rPr lang="en-US" sz="2000">
                    <a:latin typeface="Tahoma" charset="0"/>
                  </a:rPr>
                  <a:t>8 views</a:t>
                </a:r>
              </a:p>
            </p:txBody>
          </p:sp>
        </p:grpSp>
      </p:grp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4240843" y="651286"/>
            <a:ext cx="371031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Topics of review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8CEAD25-AD73-8F80-EE9A-C0580F68689A}"/>
              </a:ext>
            </a:extLst>
          </p:cNvPr>
          <p:cNvSpPr txBox="1"/>
          <p:nvPr/>
        </p:nvSpPr>
        <p:spPr>
          <a:xfrm>
            <a:off x="1440493" y="1615857"/>
            <a:ext cx="866987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Basic nuclear physics as applied to positron emission tomography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Sources of radiotracers for PET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Detection of annihilation photons from positron decay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What is measured with PET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Corrections for physical effects in PET imaging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Limits on PET scanner performance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Time-of-flight PET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Total-body PET imaging considerations &amp; applications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Scanner harmonization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1981200" y="5105400"/>
            <a:ext cx="6781800" cy="97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 algn="ctr">
              <a:spcBef>
                <a:spcPct val="20000"/>
              </a:spcBef>
            </a:pPr>
            <a:r>
              <a:rPr lang="en-US" sz="3600" dirty="0"/>
              <a:t>Y = </a:t>
            </a:r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N</a:t>
            </a:r>
            <a:r>
              <a:rPr lang="en-US" sz="3600" dirty="0"/>
              <a:t>(</a:t>
            </a:r>
            <a:r>
              <a:rPr lang="en-US" sz="3600" dirty="0">
                <a:solidFill>
                  <a:srgbClr val="FF0000"/>
                </a:solidFill>
              </a:rPr>
              <a:t>T</a:t>
            </a:r>
            <a:r>
              <a:rPr lang="en-US" sz="3600" dirty="0"/>
              <a:t>)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1993900" y="173038"/>
            <a:ext cx="8356600" cy="817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3200" dirty="0"/>
              <a:t>What is Measured with PET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46084" name="Freeform 4"/>
          <p:cNvSpPr>
            <a:spLocks/>
          </p:cNvSpPr>
          <p:nvPr/>
        </p:nvSpPr>
        <p:spPr bwMode="auto">
          <a:xfrm>
            <a:off x="5346700" y="1965325"/>
            <a:ext cx="1676400" cy="1758950"/>
          </a:xfrm>
          <a:custGeom>
            <a:avLst/>
            <a:gdLst>
              <a:gd name="T0" fmla="*/ 504 w 1056"/>
              <a:gd name="T1" fmla="*/ 2 h 1108"/>
              <a:gd name="T2" fmla="*/ 144 w 1056"/>
              <a:gd name="T3" fmla="*/ 98 h 1108"/>
              <a:gd name="T4" fmla="*/ 80 w 1056"/>
              <a:gd name="T5" fmla="*/ 154 h 1108"/>
              <a:gd name="T6" fmla="*/ 32 w 1056"/>
              <a:gd name="T7" fmla="*/ 218 h 1108"/>
              <a:gd name="T8" fmla="*/ 8 w 1056"/>
              <a:gd name="T9" fmla="*/ 274 h 1108"/>
              <a:gd name="T10" fmla="*/ 32 w 1056"/>
              <a:gd name="T11" fmla="*/ 498 h 1108"/>
              <a:gd name="T12" fmla="*/ 24 w 1056"/>
              <a:gd name="T13" fmla="*/ 714 h 1108"/>
              <a:gd name="T14" fmla="*/ 8 w 1056"/>
              <a:gd name="T15" fmla="*/ 762 h 1108"/>
              <a:gd name="T16" fmla="*/ 0 w 1056"/>
              <a:gd name="T17" fmla="*/ 786 h 1108"/>
              <a:gd name="T18" fmla="*/ 56 w 1056"/>
              <a:gd name="T19" fmla="*/ 866 h 1108"/>
              <a:gd name="T20" fmla="*/ 88 w 1056"/>
              <a:gd name="T21" fmla="*/ 914 h 1108"/>
              <a:gd name="T22" fmla="*/ 96 w 1056"/>
              <a:gd name="T23" fmla="*/ 938 h 1108"/>
              <a:gd name="T24" fmla="*/ 144 w 1056"/>
              <a:gd name="T25" fmla="*/ 1002 h 1108"/>
              <a:gd name="T26" fmla="*/ 168 w 1056"/>
              <a:gd name="T27" fmla="*/ 1026 h 1108"/>
              <a:gd name="T28" fmla="*/ 208 w 1056"/>
              <a:gd name="T29" fmla="*/ 1074 h 1108"/>
              <a:gd name="T30" fmla="*/ 280 w 1056"/>
              <a:gd name="T31" fmla="*/ 1082 h 1108"/>
              <a:gd name="T32" fmla="*/ 520 w 1056"/>
              <a:gd name="T33" fmla="*/ 1074 h 1108"/>
              <a:gd name="T34" fmla="*/ 672 w 1056"/>
              <a:gd name="T35" fmla="*/ 962 h 1108"/>
              <a:gd name="T36" fmla="*/ 816 w 1056"/>
              <a:gd name="T37" fmla="*/ 874 h 1108"/>
              <a:gd name="T38" fmla="*/ 952 w 1056"/>
              <a:gd name="T39" fmla="*/ 810 h 1108"/>
              <a:gd name="T40" fmla="*/ 1016 w 1056"/>
              <a:gd name="T41" fmla="*/ 754 h 1108"/>
              <a:gd name="T42" fmla="*/ 1048 w 1056"/>
              <a:gd name="T43" fmla="*/ 674 h 1108"/>
              <a:gd name="T44" fmla="*/ 1056 w 1056"/>
              <a:gd name="T45" fmla="*/ 650 h 1108"/>
              <a:gd name="T46" fmla="*/ 968 w 1056"/>
              <a:gd name="T47" fmla="*/ 194 h 1108"/>
              <a:gd name="T48" fmla="*/ 872 w 1056"/>
              <a:gd name="T49" fmla="*/ 58 h 1108"/>
              <a:gd name="T50" fmla="*/ 640 w 1056"/>
              <a:gd name="T51" fmla="*/ 10 h 1108"/>
              <a:gd name="T52" fmla="*/ 504 w 1056"/>
              <a:gd name="T53" fmla="*/ 2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6" h="1108">
                <a:moveTo>
                  <a:pt x="504" y="2"/>
                </a:moveTo>
                <a:cubicBezTo>
                  <a:pt x="376" y="11"/>
                  <a:pt x="252" y="22"/>
                  <a:pt x="144" y="98"/>
                </a:cubicBezTo>
                <a:cubicBezTo>
                  <a:pt x="120" y="114"/>
                  <a:pt x="99" y="133"/>
                  <a:pt x="80" y="154"/>
                </a:cubicBezTo>
                <a:cubicBezTo>
                  <a:pt x="61" y="173"/>
                  <a:pt x="32" y="218"/>
                  <a:pt x="32" y="218"/>
                </a:cubicBezTo>
                <a:cubicBezTo>
                  <a:pt x="25" y="237"/>
                  <a:pt x="8" y="253"/>
                  <a:pt x="8" y="274"/>
                </a:cubicBezTo>
                <a:cubicBezTo>
                  <a:pt x="4" y="350"/>
                  <a:pt x="7" y="425"/>
                  <a:pt x="32" y="498"/>
                </a:cubicBezTo>
                <a:cubicBezTo>
                  <a:pt x="29" y="570"/>
                  <a:pt x="30" y="642"/>
                  <a:pt x="24" y="714"/>
                </a:cubicBezTo>
                <a:cubicBezTo>
                  <a:pt x="22" y="730"/>
                  <a:pt x="13" y="746"/>
                  <a:pt x="8" y="762"/>
                </a:cubicBezTo>
                <a:cubicBezTo>
                  <a:pt x="5" y="770"/>
                  <a:pt x="0" y="786"/>
                  <a:pt x="0" y="786"/>
                </a:cubicBezTo>
                <a:cubicBezTo>
                  <a:pt x="12" y="834"/>
                  <a:pt x="24" y="830"/>
                  <a:pt x="56" y="866"/>
                </a:cubicBezTo>
                <a:cubicBezTo>
                  <a:pt x="68" y="880"/>
                  <a:pt x="81" y="895"/>
                  <a:pt x="88" y="914"/>
                </a:cubicBezTo>
                <a:cubicBezTo>
                  <a:pt x="90" y="922"/>
                  <a:pt x="91" y="930"/>
                  <a:pt x="96" y="938"/>
                </a:cubicBezTo>
                <a:cubicBezTo>
                  <a:pt x="110" y="960"/>
                  <a:pt x="125" y="983"/>
                  <a:pt x="144" y="1002"/>
                </a:cubicBezTo>
                <a:cubicBezTo>
                  <a:pt x="152" y="1010"/>
                  <a:pt x="161" y="1016"/>
                  <a:pt x="168" y="1026"/>
                </a:cubicBezTo>
                <a:cubicBezTo>
                  <a:pt x="183" y="1047"/>
                  <a:pt x="177" y="1066"/>
                  <a:pt x="208" y="1074"/>
                </a:cubicBezTo>
                <a:cubicBezTo>
                  <a:pt x="231" y="1079"/>
                  <a:pt x="256" y="1079"/>
                  <a:pt x="280" y="1082"/>
                </a:cubicBezTo>
                <a:cubicBezTo>
                  <a:pt x="359" y="1108"/>
                  <a:pt x="439" y="1094"/>
                  <a:pt x="520" y="1074"/>
                </a:cubicBezTo>
                <a:cubicBezTo>
                  <a:pt x="565" y="1039"/>
                  <a:pt x="622" y="978"/>
                  <a:pt x="672" y="962"/>
                </a:cubicBezTo>
                <a:cubicBezTo>
                  <a:pt x="703" y="938"/>
                  <a:pt x="783" y="884"/>
                  <a:pt x="816" y="874"/>
                </a:cubicBezTo>
                <a:cubicBezTo>
                  <a:pt x="849" y="862"/>
                  <a:pt x="928" y="833"/>
                  <a:pt x="952" y="810"/>
                </a:cubicBezTo>
                <a:cubicBezTo>
                  <a:pt x="988" y="773"/>
                  <a:pt x="967" y="793"/>
                  <a:pt x="1016" y="754"/>
                </a:cubicBezTo>
                <a:cubicBezTo>
                  <a:pt x="1039" y="706"/>
                  <a:pt x="1028" y="733"/>
                  <a:pt x="1048" y="674"/>
                </a:cubicBezTo>
                <a:cubicBezTo>
                  <a:pt x="1050" y="666"/>
                  <a:pt x="1056" y="650"/>
                  <a:pt x="1056" y="650"/>
                </a:cubicBezTo>
                <a:cubicBezTo>
                  <a:pt x="1049" y="463"/>
                  <a:pt x="1053" y="350"/>
                  <a:pt x="968" y="194"/>
                </a:cubicBezTo>
                <a:cubicBezTo>
                  <a:pt x="943" y="149"/>
                  <a:pt x="917" y="88"/>
                  <a:pt x="872" y="58"/>
                </a:cubicBezTo>
                <a:cubicBezTo>
                  <a:pt x="807" y="15"/>
                  <a:pt x="710" y="14"/>
                  <a:pt x="640" y="10"/>
                </a:cubicBezTo>
                <a:cubicBezTo>
                  <a:pt x="591" y="0"/>
                  <a:pt x="543" y="21"/>
                  <a:pt x="504" y="2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 cmpd="sng">
            <a:solidFill>
              <a:srgbClr val="9999FF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 flipV="1">
            <a:off x="5029200" y="2120900"/>
            <a:ext cx="2514600" cy="17399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86" name="Oval 6"/>
          <p:cNvSpPr>
            <a:spLocks noChangeArrowheads="1"/>
          </p:cNvSpPr>
          <p:nvPr/>
        </p:nvSpPr>
        <p:spPr bwMode="auto">
          <a:xfrm>
            <a:off x="4533900" y="1155700"/>
            <a:ext cx="3124200" cy="31242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 rot="-1393754">
            <a:off x="7531100" y="1943100"/>
            <a:ext cx="393700" cy="152400"/>
          </a:xfrm>
          <a:prstGeom prst="rect">
            <a:avLst/>
          </a:prstGeom>
          <a:solidFill>
            <a:srgbClr val="969696"/>
          </a:solidFill>
          <a:ln w="12700">
            <a:solidFill>
              <a:srgbClr val="96969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b="1">
              <a:solidFill>
                <a:schemeClr val="folHlink"/>
              </a:solidFill>
            </a:endParaRPr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 rot="-2412812">
            <a:off x="4673600" y="3924300"/>
            <a:ext cx="393700" cy="152400"/>
          </a:xfrm>
          <a:prstGeom prst="rect">
            <a:avLst/>
          </a:prstGeom>
          <a:solidFill>
            <a:srgbClr val="969696"/>
          </a:solidFill>
          <a:ln w="12700">
            <a:solidFill>
              <a:srgbClr val="96969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89" name="Oval 9"/>
          <p:cNvSpPr>
            <a:spLocks noChangeArrowheads="1"/>
          </p:cNvSpPr>
          <p:nvPr/>
        </p:nvSpPr>
        <p:spPr bwMode="auto">
          <a:xfrm>
            <a:off x="6489700" y="2705100"/>
            <a:ext cx="165100" cy="16510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2" name="Oval 12"/>
          <p:cNvSpPr>
            <a:spLocks noChangeArrowheads="1"/>
          </p:cNvSpPr>
          <p:nvPr/>
        </p:nvSpPr>
        <p:spPr bwMode="auto">
          <a:xfrm>
            <a:off x="6096000" y="3352800"/>
            <a:ext cx="165100" cy="16510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3" name="Oval 13"/>
          <p:cNvSpPr>
            <a:spLocks noChangeArrowheads="1"/>
          </p:cNvSpPr>
          <p:nvPr/>
        </p:nvSpPr>
        <p:spPr bwMode="auto">
          <a:xfrm>
            <a:off x="6096000" y="2171700"/>
            <a:ext cx="165100" cy="16510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6" name="Oval 16"/>
          <p:cNvSpPr>
            <a:spLocks noChangeArrowheads="1"/>
          </p:cNvSpPr>
          <p:nvPr/>
        </p:nvSpPr>
        <p:spPr bwMode="auto">
          <a:xfrm>
            <a:off x="5930900" y="2705100"/>
            <a:ext cx="165100" cy="16510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7" name="Text Box 17"/>
          <p:cNvSpPr txBox="1">
            <a:spLocks noChangeArrowheads="1"/>
          </p:cNvSpPr>
          <p:nvPr/>
        </p:nvSpPr>
        <p:spPr bwMode="auto">
          <a:xfrm>
            <a:off x="4197335" y="3808691"/>
            <a:ext cx="29848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a</a:t>
            </a:r>
            <a:endParaRPr lang="en-US" b="1"/>
          </a:p>
        </p:txBody>
      </p:sp>
      <p:sp>
        <p:nvSpPr>
          <p:cNvPr id="46098" name="Text Box 18"/>
          <p:cNvSpPr txBox="1">
            <a:spLocks noChangeArrowheads="1"/>
          </p:cNvSpPr>
          <p:nvPr/>
        </p:nvSpPr>
        <p:spPr bwMode="auto">
          <a:xfrm>
            <a:off x="7551677" y="1522691"/>
            <a:ext cx="30809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46099" name="Text Box 19"/>
          <p:cNvSpPr txBox="1">
            <a:spLocks noChangeArrowheads="1"/>
          </p:cNvSpPr>
          <p:nvPr/>
        </p:nvSpPr>
        <p:spPr bwMode="auto">
          <a:xfrm>
            <a:off x="1748263" y="6247091"/>
            <a:ext cx="18819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What is measured</a:t>
            </a:r>
            <a:endParaRPr lang="en-US" b="1" dirty="0"/>
          </a:p>
        </p:txBody>
      </p:sp>
      <p:sp>
        <p:nvSpPr>
          <p:cNvPr id="46100" name="Text Box 20"/>
          <p:cNvSpPr txBox="1">
            <a:spLocks noChangeArrowheads="1"/>
          </p:cNvSpPr>
          <p:nvPr/>
        </p:nvSpPr>
        <p:spPr bwMode="auto">
          <a:xfrm>
            <a:off x="6796635" y="6247090"/>
            <a:ext cx="698589" cy="369332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b="1">
                <a:solidFill>
                  <a:schemeClr val="hlink"/>
                </a:solidFill>
              </a:rPr>
              <a:t>Trues</a:t>
            </a:r>
          </a:p>
        </p:txBody>
      </p:sp>
      <p:sp>
        <p:nvSpPr>
          <p:cNvPr id="46101" name="Line 21"/>
          <p:cNvSpPr>
            <a:spLocks noChangeShapeType="1"/>
          </p:cNvSpPr>
          <p:nvPr/>
        </p:nvSpPr>
        <p:spPr bwMode="auto">
          <a:xfrm flipV="1">
            <a:off x="3127285" y="5404984"/>
            <a:ext cx="1597115" cy="84210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02" name="Line 22"/>
          <p:cNvSpPr>
            <a:spLocks noChangeShapeType="1"/>
          </p:cNvSpPr>
          <p:nvPr/>
        </p:nvSpPr>
        <p:spPr bwMode="auto">
          <a:xfrm>
            <a:off x="6096000" y="5670550"/>
            <a:ext cx="952499" cy="501649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03" name="Text Box 23"/>
          <p:cNvSpPr txBox="1">
            <a:spLocks noChangeArrowheads="1"/>
          </p:cNvSpPr>
          <p:nvPr/>
        </p:nvSpPr>
        <p:spPr bwMode="auto">
          <a:xfrm>
            <a:off x="7809824" y="2881591"/>
            <a:ext cx="176824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FF0000"/>
                </a:solidFill>
              </a:rPr>
              <a:t>True coincidence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6108" name="Line 28"/>
          <p:cNvSpPr>
            <a:spLocks noChangeShapeType="1"/>
          </p:cNvSpPr>
          <p:nvPr/>
        </p:nvSpPr>
        <p:spPr bwMode="auto">
          <a:xfrm>
            <a:off x="7099300" y="2463800"/>
            <a:ext cx="698500" cy="48260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10" name="Freeform 30"/>
          <p:cNvSpPr>
            <a:spLocks/>
          </p:cNvSpPr>
          <p:nvPr/>
        </p:nvSpPr>
        <p:spPr bwMode="auto">
          <a:xfrm>
            <a:off x="4724400" y="4165600"/>
            <a:ext cx="5562600" cy="635000"/>
          </a:xfrm>
          <a:custGeom>
            <a:avLst/>
            <a:gdLst>
              <a:gd name="T0" fmla="*/ 0 w 3504"/>
              <a:gd name="T1" fmla="*/ 0 h 400"/>
              <a:gd name="T2" fmla="*/ 528 w 3504"/>
              <a:gd name="T3" fmla="*/ 336 h 400"/>
              <a:gd name="T4" fmla="*/ 3072 w 3504"/>
              <a:gd name="T5" fmla="*/ 384 h 400"/>
              <a:gd name="T6" fmla="*/ 3120 w 3504"/>
              <a:gd name="T7" fmla="*/ 384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04" h="400">
                <a:moveTo>
                  <a:pt x="0" y="0"/>
                </a:moveTo>
                <a:cubicBezTo>
                  <a:pt x="8" y="136"/>
                  <a:pt x="16" y="272"/>
                  <a:pt x="528" y="336"/>
                </a:cubicBezTo>
                <a:cubicBezTo>
                  <a:pt x="1040" y="400"/>
                  <a:pt x="2640" y="376"/>
                  <a:pt x="3072" y="384"/>
                </a:cubicBezTo>
                <a:cubicBezTo>
                  <a:pt x="3504" y="392"/>
                  <a:pt x="3312" y="388"/>
                  <a:pt x="3120" y="38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11" name="Freeform 31"/>
          <p:cNvSpPr>
            <a:spLocks/>
          </p:cNvSpPr>
          <p:nvPr/>
        </p:nvSpPr>
        <p:spPr bwMode="auto">
          <a:xfrm>
            <a:off x="7924800" y="1524000"/>
            <a:ext cx="2463800" cy="2933700"/>
          </a:xfrm>
          <a:custGeom>
            <a:avLst/>
            <a:gdLst>
              <a:gd name="T0" fmla="*/ 0 w 1552"/>
              <a:gd name="T1" fmla="*/ 264 h 1848"/>
              <a:gd name="T2" fmla="*/ 1296 w 1552"/>
              <a:gd name="T3" fmla="*/ 264 h 1848"/>
              <a:gd name="T4" fmla="*/ 1536 w 1552"/>
              <a:gd name="T5" fmla="*/ 1848 h 1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2" h="1848">
                <a:moveTo>
                  <a:pt x="0" y="264"/>
                </a:moveTo>
                <a:cubicBezTo>
                  <a:pt x="520" y="132"/>
                  <a:pt x="1040" y="0"/>
                  <a:pt x="1296" y="264"/>
                </a:cubicBezTo>
                <a:cubicBezTo>
                  <a:pt x="1552" y="528"/>
                  <a:pt x="1544" y="1188"/>
                  <a:pt x="1536" y="184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12" name="Rectangle 32"/>
          <p:cNvSpPr>
            <a:spLocks noChangeArrowheads="1"/>
          </p:cNvSpPr>
          <p:nvPr/>
        </p:nvSpPr>
        <p:spPr bwMode="auto">
          <a:xfrm>
            <a:off x="9067800" y="4495800"/>
            <a:ext cx="1447800" cy="533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New York" charset="0"/>
              </a:rPr>
              <a:t>Coincidence?</a:t>
            </a:r>
          </a:p>
        </p:txBody>
      </p:sp>
      <p:sp>
        <p:nvSpPr>
          <p:cNvPr id="46113" name="Line 33"/>
          <p:cNvSpPr>
            <a:spLocks noChangeShapeType="1"/>
          </p:cNvSpPr>
          <p:nvPr/>
        </p:nvSpPr>
        <p:spPr bwMode="auto">
          <a:xfrm>
            <a:off x="9829800" y="5029200"/>
            <a:ext cx="0" cy="2286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14" name="Text Box 34"/>
          <p:cNvSpPr txBox="1">
            <a:spLocks noChangeArrowheads="1"/>
          </p:cNvSpPr>
          <p:nvPr/>
        </p:nvSpPr>
        <p:spPr bwMode="auto">
          <a:xfrm>
            <a:off x="8991601" y="5257800"/>
            <a:ext cx="125585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i="1">
                <a:solidFill>
                  <a:schemeClr val="bg1"/>
                </a:solidFill>
                <a:latin typeface="New York" charset="0"/>
              </a:rPr>
              <a:t>Record event</a:t>
            </a:r>
          </a:p>
        </p:txBody>
      </p:sp>
      <p:sp>
        <p:nvSpPr>
          <p:cNvPr id="46115" name="Text Box 35"/>
          <p:cNvSpPr txBox="1">
            <a:spLocks noChangeArrowheads="1"/>
          </p:cNvSpPr>
          <p:nvPr/>
        </p:nvSpPr>
        <p:spPr bwMode="auto">
          <a:xfrm>
            <a:off x="3791474" y="6247091"/>
            <a:ext cx="15059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Normalization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6119" name="Line 39"/>
          <p:cNvSpPr>
            <a:spLocks noChangeShapeType="1"/>
          </p:cNvSpPr>
          <p:nvPr/>
        </p:nvSpPr>
        <p:spPr bwMode="auto">
          <a:xfrm flipV="1">
            <a:off x="4533900" y="5626100"/>
            <a:ext cx="952499" cy="620990"/>
          </a:xfrm>
          <a:prstGeom prst="line">
            <a:avLst/>
          </a:prstGeom>
          <a:noFill/>
          <a:ln w="19050">
            <a:solidFill>
              <a:schemeClr val="bg2">
                <a:lumMod val="50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Line 4"/>
          <p:cNvSpPr>
            <a:spLocks noChangeShapeType="1"/>
          </p:cNvSpPr>
          <p:nvPr/>
        </p:nvSpPr>
        <p:spPr bwMode="auto">
          <a:xfrm>
            <a:off x="1752600" y="99060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 Box 20">
            <a:extLst>
              <a:ext uri="{FF2B5EF4-FFF2-40B4-BE49-F238E27FC236}">
                <a16:creationId xmlns:a16="http://schemas.microsoft.com/office/drawing/2014/main" id="{473066EF-4AEE-9A43-7796-ADBFA2F5D5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47" y="188120"/>
            <a:ext cx="2506455" cy="52322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i="1" dirty="0">
                <a:solidFill>
                  <a:schemeClr val="accent2"/>
                </a:solidFill>
              </a:rPr>
              <a:t>Signal detection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1981200" y="5105400"/>
            <a:ext cx="6781800" cy="97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 algn="ctr">
              <a:spcBef>
                <a:spcPct val="20000"/>
              </a:spcBef>
            </a:pPr>
            <a:r>
              <a:rPr lang="en-US" sz="3600" dirty="0"/>
              <a:t>Y = </a:t>
            </a:r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N</a:t>
            </a:r>
            <a:r>
              <a:rPr lang="en-US" sz="3600" dirty="0"/>
              <a:t>(</a:t>
            </a:r>
            <a:r>
              <a:rPr lang="en-US" sz="3600" dirty="0">
                <a:solidFill>
                  <a:srgbClr val="7030A0"/>
                </a:solidFill>
              </a:rPr>
              <a:t>A</a:t>
            </a:r>
            <a:r>
              <a:rPr lang="en-US" sz="3600" baseline="-25000" dirty="0">
                <a:solidFill>
                  <a:schemeClr val="bg1"/>
                </a:solidFill>
              </a:rPr>
              <a:t>b</a:t>
            </a:r>
            <a:r>
              <a:rPr lang="en-US" sz="3600" dirty="0"/>
              <a:t>x</a:t>
            </a:r>
            <a:r>
              <a:rPr lang="en-US" sz="3600" dirty="0">
                <a:solidFill>
                  <a:srgbClr val="000090"/>
                </a:solidFill>
              </a:rPr>
              <a:t> </a:t>
            </a:r>
            <a:r>
              <a:rPr lang="en-US" sz="3600" dirty="0">
                <a:solidFill>
                  <a:srgbClr val="FF0000"/>
                </a:solidFill>
              </a:rPr>
              <a:t>T</a:t>
            </a:r>
            <a:r>
              <a:rPr lang="en-US" sz="3600" dirty="0"/>
              <a:t>)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1993900" y="173038"/>
            <a:ext cx="8356600" cy="817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3200" dirty="0"/>
              <a:t>What is Measured with PET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46084" name="Freeform 4"/>
          <p:cNvSpPr>
            <a:spLocks/>
          </p:cNvSpPr>
          <p:nvPr/>
        </p:nvSpPr>
        <p:spPr bwMode="auto">
          <a:xfrm>
            <a:off x="5346700" y="1965325"/>
            <a:ext cx="1676400" cy="1758950"/>
          </a:xfrm>
          <a:custGeom>
            <a:avLst/>
            <a:gdLst>
              <a:gd name="T0" fmla="*/ 504 w 1056"/>
              <a:gd name="T1" fmla="*/ 2 h 1108"/>
              <a:gd name="T2" fmla="*/ 144 w 1056"/>
              <a:gd name="T3" fmla="*/ 98 h 1108"/>
              <a:gd name="T4" fmla="*/ 80 w 1056"/>
              <a:gd name="T5" fmla="*/ 154 h 1108"/>
              <a:gd name="T6" fmla="*/ 32 w 1056"/>
              <a:gd name="T7" fmla="*/ 218 h 1108"/>
              <a:gd name="T8" fmla="*/ 8 w 1056"/>
              <a:gd name="T9" fmla="*/ 274 h 1108"/>
              <a:gd name="T10" fmla="*/ 32 w 1056"/>
              <a:gd name="T11" fmla="*/ 498 h 1108"/>
              <a:gd name="T12" fmla="*/ 24 w 1056"/>
              <a:gd name="T13" fmla="*/ 714 h 1108"/>
              <a:gd name="T14" fmla="*/ 8 w 1056"/>
              <a:gd name="T15" fmla="*/ 762 h 1108"/>
              <a:gd name="T16" fmla="*/ 0 w 1056"/>
              <a:gd name="T17" fmla="*/ 786 h 1108"/>
              <a:gd name="T18" fmla="*/ 56 w 1056"/>
              <a:gd name="T19" fmla="*/ 866 h 1108"/>
              <a:gd name="T20" fmla="*/ 88 w 1056"/>
              <a:gd name="T21" fmla="*/ 914 h 1108"/>
              <a:gd name="T22" fmla="*/ 96 w 1056"/>
              <a:gd name="T23" fmla="*/ 938 h 1108"/>
              <a:gd name="T24" fmla="*/ 144 w 1056"/>
              <a:gd name="T25" fmla="*/ 1002 h 1108"/>
              <a:gd name="T26" fmla="*/ 168 w 1056"/>
              <a:gd name="T27" fmla="*/ 1026 h 1108"/>
              <a:gd name="T28" fmla="*/ 208 w 1056"/>
              <a:gd name="T29" fmla="*/ 1074 h 1108"/>
              <a:gd name="T30" fmla="*/ 280 w 1056"/>
              <a:gd name="T31" fmla="*/ 1082 h 1108"/>
              <a:gd name="T32" fmla="*/ 520 w 1056"/>
              <a:gd name="T33" fmla="*/ 1074 h 1108"/>
              <a:gd name="T34" fmla="*/ 672 w 1056"/>
              <a:gd name="T35" fmla="*/ 962 h 1108"/>
              <a:gd name="T36" fmla="*/ 816 w 1056"/>
              <a:gd name="T37" fmla="*/ 874 h 1108"/>
              <a:gd name="T38" fmla="*/ 952 w 1056"/>
              <a:gd name="T39" fmla="*/ 810 h 1108"/>
              <a:gd name="T40" fmla="*/ 1016 w 1056"/>
              <a:gd name="T41" fmla="*/ 754 h 1108"/>
              <a:gd name="T42" fmla="*/ 1048 w 1056"/>
              <a:gd name="T43" fmla="*/ 674 h 1108"/>
              <a:gd name="T44" fmla="*/ 1056 w 1056"/>
              <a:gd name="T45" fmla="*/ 650 h 1108"/>
              <a:gd name="T46" fmla="*/ 968 w 1056"/>
              <a:gd name="T47" fmla="*/ 194 h 1108"/>
              <a:gd name="T48" fmla="*/ 872 w 1056"/>
              <a:gd name="T49" fmla="*/ 58 h 1108"/>
              <a:gd name="T50" fmla="*/ 640 w 1056"/>
              <a:gd name="T51" fmla="*/ 10 h 1108"/>
              <a:gd name="T52" fmla="*/ 504 w 1056"/>
              <a:gd name="T53" fmla="*/ 2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6" h="1108">
                <a:moveTo>
                  <a:pt x="504" y="2"/>
                </a:moveTo>
                <a:cubicBezTo>
                  <a:pt x="376" y="11"/>
                  <a:pt x="252" y="22"/>
                  <a:pt x="144" y="98"/>
                </a:cubicBezTo>
                <a:cubicBezTo>
                  <a:pt x="120" y="114"/>
                  <a:pt x="99" y="133"/>
                  <a:pt x="80" y="154"/>
                </a:cubicBezTo>
                <a:cubicBezTo>
                  <a:pt x="61" y="173"/>
                  <a:pt x="32" y="218"/>
                  <a:pt x="32" y="218"/>
                </a:cubicBezTo>
                <a:cubicBezTo>
                  <a:pt x="25" y="237"/>
                  <a:pt x="8" y="253"/>
                  <a:pt x="8" y="274"/>
                </a:cubicBezTo>
                <a:cubicBezTo>
                  <a:pt x="4" y="350"/>
                  <a:pt x="7" y="425"/>
                  <a:pt x="32" y="498"/>
                </a:cubicBezTo>
                <a:cubicBezTo>
                  <a:pt x="29" y="570"/>
                  <a:pt x="30" y="642"/>
                  <a:pt x="24" y="714"/>
                </a:cubicBezTo>
                <a:cubicBezTo>
                  <a:pt x="22" y="730"/>
                  <a:pt x="13" y="746"/>
                  <a:pt x="8" y="762"/>
                </a:cubicBezTo>
                <a:cubicBezTo>
                  <a:pt x="5" y="770"/>
                  <a:pt x="0" y="786"/>
                  <a:pt x="0" y="786"/>
                </a:cubicBezTo>
                <a:cubicBezTo>
                  <a:pt x="12" y="834"/>
                  <a:pt x="24" y="830"/>
                  <a:pt x="56" y="866"/>
                </a:cubicBezTo>
                <a:cubicBezTo>
                  <a:pt x="68" y="880"/>
                  <a:pt x="81" y="895"/>
                  <a:pt x="88" y="914"/>
                </a:cubicBezTo>
                <a:cubicBezTo>
                  <a:pt x="90" y="922"/>
                  <a:pt x="91" y="930"/>
                  <a:pt x="96" y="938"/>
                </a:cubicBezTo>
                <a:cubicBezTo>
                  <a:pt x="110" y="960"/>
                  <a:pt x="125" y="983"/>
                  <a:pt x="144" y="1002"/>
                </a:cubicBezTo>
                <a:cubicBezTo>
                  <a:pt x="152" y="1010"/>
                  <a:pt x="161" y="1016"/>
                  <a:pt x="168" y="1026"/>
                </a:cubicBezTo>
                <a:cubicBezTo>
                  <a:pt x="183" y="1047"/>
                  <a:pt x="177" y="1066"/>
                  <a:pt x="208" y="1074"/>
                </a:cubicBezTo>
                <a:cubicBezTo>
                  <a:pt x="231" y="1079"/>
                  <a:pt x="256" y="1079"/>
                  <a:pt x="280" y="1082"/>
                </a:cubicBezTo>
                <a:cubicBezTo>
                  <a:pt x="359" y="1108"/>
                  <a:pt x="439" y="1094"/>
                  <a:pt x="520" y="1074"/>
                </a:cubicBezTo>
                <a:cubicBezTo>
                  <a:pt x="565" y="1039"/>
                  <a:pt x="622" y="978"/>
                  <a:pt x="672" y="962"/>
                </a:cubicBezTo>
                <a:cubicBezTo>
                  <a:pt x="703" y="938"/>
                  <a:pt x="783" y="884"/>
                  <a:pt x="816" y="874"/>
                </a:cubicBezTo>
                <a:cubicBezTo>
                  <a:pt x="849" y="862"/>
                  <a:pt x="928" y="833"/>
                  <a:pt x="952" y="810"/>
                </a:cubicBezTo>
                <a:cubicBezTo>
                  <a:pt x="988" y="773"/>
                  <a:pt x="967" y="793"/>
                  <a:pt x="1016" y="754"/>
                </a:cubicBezTo>
                <a:cubicBezTo>
                  <a:pt x="1039" y="706"/>
                  <a:pt x="1028" y="733"/>
                  <a:pt x="1048" y="674"/>
                </a:cubicBezTo>
                <a:cubicBezTo>
                  <a:pt x="1050" y="666"/>
                  <a:pt x="1056" y="650"/>
                  <a:pt x="1056" y="650"/>
                </a:cubicBezTo>
                <a:cubicBezTo>
                  <a:pt x="1049" y="463"/>
                  <a:pt x="1053" y="350"/>
                  <a:pt x="968" y="194"/>
                </a:cubicBezTo>
                <a:cubicBezTo>
                  <a:pt x="943" y="149"/>
                  <a:pt x="917" y="88"/>
                  <a:pt x="872" y="58"/>
                </a:cubicBezTo>
                <a:cubicBezTo>
                  <a:pt x="807" y="15"/>
                  <a:pt x="710" y="14"/>
                  <a:pt x="640" y="10"/>
                </a:cubicBezTo>
                <a:cubicBezTo>
                  <a:pt x="591" y="0"/>
                  <a:pt x="543" y="21"/>
                  <a:pt x="504" y="2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 cmpd="sng">
            <a:solidFill>
              <a:srgbClr val="9999FF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 flipV="1">
            <a:off x="5029200" y="2120900"/>
            <a:ext cx="2514600" cy="17399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86" name="Oval 6"/>
          <p:cNvSpPr>
            <a:spLocks noChangeArrowheads="1"/>
          </p:cNvSpPr>
          <p:nvPr/>
        </p:nvSpPr>
        <p:spPr bwMode="auto">
          <a:xfrm>
            <a:off x="4533900" y="1155700"/>
            <a:ext cx="3124200" cy="31242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 rot="-1393754">
            <a:off x="7531100" y="1943100"/>
            <a:ext cx="393700" cy="152400"/>
          </a:xfrm>
          <a:prstGeom prst="rect">
            <a:avLst/>
          </a:prstGeom>
          <a:solidFill>
            <a:srgbClr val="969696"/>
          </a:solidFill>
          <a:ln w="12700">
            <a:solidFill>
              <a:srgbClr val="96969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b="1">
              <a:solidFill>
                <a:schemeClr val="folHlink"/>
              </a:solidFill>
            </a:endParaRPr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 rot="-2412812">
            <a:off x="4673600" y="3924300"/>
            <a:ext cx="393700" cy="152400"/>
          </a:xfrm>
          <a:prstGeom prst="rect">
            <a:avLst/>
          </a:prstGeom>
          <a:solidFill>
            <a:srgbClr val="969696"/>
          </a:solidFill>
          <a:ln w="12700">
            <a:solidFill>
              <a:srgbClr val="96969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89" name="Oval 9"/>
          <p:cNvSpPr>
            <a:spLocks noChangeArrowheads="1"/>
          </p:cNvSpPr>
          <p:nvPr/>
        </p:nvSpPr>
        <p:spPr bwMode="auto">
          <a:xfrm>
            <a:off x="6489700" y="2705100"/>
            <a:ext cx="165100" cy="16510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2" name="Oval 12"/>
          <p:cNvSpPr>
            <a:spLocks noChangeArrowheads="1"/>
          </p:cNvSpPr>
          <p:nvPr/>
        </p:nvSpPr>
        <p:spPr bwMode="auto">
          <a:xfrm>
            <a:off x="6096000" y="3352800"/>
            <a:ext cx="165100" cy="16510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3" name="Oval 13"/>
          <p:cNvSpPr>
            <a:spLocks noChangeArrowheads="1"/>
          </p:cNvSpPr>
          <p:nvPr/>
        </p:nvSpPr>
        <p:spPr bwMode="auto">
          <a:xfrm>
            <a:off x="6096000" y="2171700"/>
            <a:ext cx="165100" cy="16510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6" name="Oval 16"/>
          <p:cNvSpPr>
            <a:spLocks noChangeArrowheads="1"/>
          </p:cNvSpPr>
          <p:nvPr/>
        </p:nvSpPr>
        <p:spPr bwMode="auto">
          <a:xfrm>
            <a:off x="5930900" y="2705100"/>
            <a:ext cx="165100" cy="16510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7" name="Text Box 17"/>
          <p:cNvSpPr txBox="1">
            <a:spLocks noChangeArrowheads="1"/>
          </p:cNvSpPr>
          <p:nvPr/>
        </p:nvSpPr>
        <p:spPr bwMode="auto">
          <a:xfrm>
            <a:off x="4197335" y="3808691"/>
            <a:ext cx="29848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a</a:t>
            </a:r>
            <a:endParaRPr lang="en-US" b="1"/>
          </a:p>
        </p:txBody>
      </p:sp>
      <p:sp>
        <p:nvSpPr>
          <p:cNvPr id="46098" name="Text Box 18"/>
          <p:cNvSpPr txBox="1">
            <a:spLocks noChangeArrowheads="1"/>
          </p:cNvSpPr>
          <p:nvPr/>
        </p:nvSpPr>
        <p:spPr bwMode="auto">
          <a:xfrm>
            <a:off x="7551677" y="1522691"/>
            <a:ext cx="30809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46099" name="Text Box 19"/>
          <p:cNvSpPr txBox="1">
            <a:spLocks noChangeArrowheads="1"/>
          </p:cNvSpPr>
          <p:nvPr/>
        </p:nvSpPr>
        <p:spPr bwMode="auto">
          <a:xfrm>
            <a:off x="1748263" y="6247091"/>
            <a:ext cx="18819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What is measured</a:t>
            </a:r>
            <a:endParaRPr lang="en-US" b="1" dirty="0"/>
          </a:p>
        </p:txBody>
      </p:sp>
      <p:sp>
        <p:nvSpPr>
          <p:cNvPr id="46100" name="Text Box 20"/>
          <p:cNvSpPr txBox="1">
            <a:spLocks noChangeArrowheads="1"/>
          </p:cNvSpPr>
          <p:nvPr/>
        </p:nvSpPr>
        <p:spPr bwMode="auto">
          <a:xfrm>
            <a:off x="6796635" y="6247090"/>
            <a:ext cx="698589" cy="369332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b="1">
                <a:solidFill>
                  <a:schemeClr val="hlink"/>
                </a:solidFill>
              </a:rPr>
              <a:t>Trues</a:t>
            </a:r>
          </a:p>
        </p:txBody>
      </p:sp>
      <p:sp>
        <p:nvSpPr>
          <p:cNvPr id="46101" name="Line 21"/>
          <p:cNvSpPr>
            <a:spLocks noChangeShapeType="1"/>
          </p:cNvSpPr>
          <p:nvPr/>
        </p:nvSpPr>
        <p:spPr bwMode="auto">
          <a:xfrm flipV="1">
            <a:off x="3127285" y="5560880"/>
            <a:ext cx="1368530" cy="68621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02" name="Line 22"/>
          <p:cNvSpPr>
            <a:spLocks noChangeShapeType="1"/>
          </p:cNvSpPr>
          <p:nvPr/>
        </p:nvSpPr>
        <p:spPr bwMode="auto">
          <a:xfrm>
            <a:off x="6459799" y="5702300"/>
            <a:ext cx="588700" cy="469899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03" name="Text Box 23"/>
          <p:cNvSpPr txBox="1">
            <a:spLocks noChangeArrowheads="1"/>
          </p:cNvSpPr>
          <p:nvPr/>
        </p:nvSpPr>
        <p:spPr bwMode="auto">
          <a:xfrm>
            <a:off x="7809824" y="2881591"/>
            <a:ext cx="176824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FF0000"/>
                </a:solidFill>
              </a:rPr>
              <a:t>True coincidence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6108" name="Line 28"/>
          <p:cNvSpPr>
            <a:spLocks noChangeShapeType="1"/>
          </p:cNvSpPr>
          <p:nvPr/>
        </p:nvSpPr>
        <p:spPr bwMode="auto">
          <a:xfrm>
            <a:off x="7099300" y="2463800"/>
            <a:ext cx="698500" cy="48260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10" name="Freeform 30"/>
          <p:cNvSpPr>
            <a:spLocks/>
          </p:cNvSpPr>
          <p:nvPr/>
        </p:nvSpPr>
        <p:spPr bwMode="auto">
          <a:xfrm>
            <a:off x="4724400" y="4165600"/>
            <a:ext cx="5562600" cy="635000"/>
          </a:xfrm>
          <a:custGeom>
            <a:avLst/>
            <a:gdLst>
              <a:gd name="T0" fmla="*/ 0 w 3504"/>
              <a:gd name="T1" fmla="*/ 0 h 400"/>
              <a:gd name="T2" fmla="*/ 528 w 3504"/>
              <a:gd name="T3" fmla="*/ 336 h 400"/>
              <a:gd name="T4" fmla="*/ 3072 w 3504"/>
              <a:gd name="T5" fmla="*/ 384 h 400"/>
              <a:gd name="T6" fmla="*/ 3120 w 3504"/>
              <a:gd name="T7" fmla="*/ 384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04" h="400">
                <a:moveTo>
                  <a:pt x="0" y="0"/>
                </a:moveTo>
                <a:cubicBezTo>
                  <a:pt x="8" y="136"/>
                  <a:pt x="16" y="272"/>
                  <a:pt x="528" y="336"/>
                </a:cubicBezTo>
                <a:cubicBezTo>
                  <a:pt x="1040" y="400"/>
                  <a:pt x="2640" y="376"/>
                  <a:pt x="3072" y="384"/>
                </a:cubicBezTo>
                <a:cubicBezTo>
                  <a:pt x="3504" y="392"/>
                  <a:pt x="3312" y="388"/>
                  <a:pt x="3120" y="38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11" name="Freeform 31"/>
          <p:cNvSpPr>
            <a:spLocks/>
          </p:cNvSpPr>
          <p:nvPr/>
        </p:nvSpPr>
        <p:spPr bwMode="auto">
          <a:xfrm>
            <a:off x="7924800" y="1524000"/>
            <a:ext cx="2463800" cy="2933700"/>
          </a:xfrm>
          <a:custGeom>
            <a:avLst/>
            <a:gdLst>
              <a:gd name="T0" fmla="*/ 0 w 1552"/>
              <a:gd name="T1" fmla="*/ 264 h 1848"/>
              <a:gd name="T2" fmla="*/ 1296 w 1552"/>
              <a:gd name="T3" fmla="*/ 264 h 1848"/>
              <a:gd name="T4" fmla="*/ 1536 w 1552"/>
              <a:gd name="T5" fmla="*/ 1848 h 1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2" h="1848">
                <a:moveTo>
                  <a:pt x="0" y="264"/>
                </a:moveTo>
                <a:cubicBezTo>
                  <a:pt x="520" y="132"/>
                  <a:pt x="1040" y="0"/>
                  <a:pt x="1296" y="264"/>
                </a:cubicBezTo>
                <a:cubicBezTo>
                  <a:pt x="1552" y="528"/>
                  <a:pt x="1544" y="1188"/>
                  <a:pt x="1536" y="184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12" name="Rectangle 32"/>
          <p:cNvSpPr>
            <a:spLocks noChangeArrowheads="1"/>
          </p:cNvSpPr>
          <p:nvPr/>
        </p:nvSpPr>
        <p:spPr bwMode="auto">
          <a:xfrm>
            <a:off x="9067800" y="4495800"/>
            <a:ext cx="1447800" cy="533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New York" charset="0"/>
              </a:rPr>
              <a:t>Coincidence?</a:t>
            </a:r>
          </a:p>
        </p:txBody>
      </p:sp>
      <p:sp>
        <p:nvSpPr>
          <p:cNvPr id="46113" name="Line 33"/>
          <p:cNvSpPr>
            <a:spLocks noChangeShapeType="1"/>
          </p:cNvSpPr>
          <p:nvPr/>
        </p:nvSpPr>
        <p:spPr bwMode="auto">
          <a:xfrm>
            <a:off x="9829800" y="5029200"/>
            <a:ext cx="0" cy="2286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14" name="Text Box 34"/>
          <p:cNvSpPr txBox="1">
            <a:spLocks noChangeArrowheads="1"/>
          </p:cNvSpPr>
          <p:nvPr/>
        </p:nvSpPr>
        <p:spPr bwMode="auto">
          <a:xfrm>
            <a:off x="8991601" y="5257800"/>
            <a:ext cx="125585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i="1">
                <a:solidFill>
                  <a:schemeClr val="bg1"/>
                </a:solidFill>
                <a:latin typeface="New York" charset="0"/>
              </a:rPr>
              <a:t>Record event</a:t>
            </a:r>
          </a:p>
        </p:txBody>
      </p:sp>
      <p:sp>
        <p:nvSpPr>
          <p:cNvPr id="46115" name="Text Box 35"/>
          <p:cNvSpPr txBox="1">
            <a:spLocks noChangeArrowheads="1"/>
          </p:cNvSpPr>
          <p:nvPr/>
        </p:nvSpPr>
        <p:spPr bwMode="auto">
          <a:xfrm>
            <a:off x="3791474" y="6247091"/>
            <a:ext cx="15059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Normalization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6116" name="Text Box 36"/>
          <p:cNvSpPr txBox="1">
            <a:spLocks noChangeArrowheads="1"/>
          </p:cNvSpPr>
          <p:nvPr/>
        </p:nvSpPr>
        <p:spPr bwMode="auto">
          <a:xfrm>
            <a:off x="5279112" y="6248401"/>
            <a:ext cx="13414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7030A0"/>
                </a:solidFill>
              </a:rPr>
              <a:t>Attenuation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6119" name="Line 39"/>
          <p:cNvSpPr>
            <a:spLocks noChangeShapeType="1"/>
          </p:cNvSpPr>
          <p:nvPr/>
        </p:nvSpPr>
        <p:spPr bwMode="auto">
          <a:xfrm flipV="1">
            <a:off x="4572235" y="5596354"/>
            <a:ext cx="698589" cy="686210"/>
          </a:xfrm>
          <a:prstGeom prst="line">
            <a:avLst/>
          </a:prstGeom>
          <a:noFill/>
          <a:ln w="19050">
            <a:solidFill>
              <a:schemeClr val="bg2">
                <a:lumMod val="50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20" name="Line 40"/>
          <p:cNvSpPr>
            <a:spLocks noChangeShapeType="1"/>
          </p:cNvSpPr>
          <p:nvPr/>
        </p:nvSpPr>
        <p:spPr bwMode="auto">
          <a:xfrm flipV="1">
            <a:off x="5782295" y="5670550"/>
            <a:ext cx="738" cy="607987"/>
          </a:xfrm>
          <a:prstGeom prst="line">
            <a:avLst/>
          </a:prstGeom>
          <a:noFill/>
          <a:ln w="1905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Line 4"/>
          <p:cNvSpPr>
            <a:spLocks noChangeShapeType="1"/>
          </p:cNvSpPr>
          <p:nvPr/>
        </p:nvSpPr>
        <p:spPr bwMode="auto">
          <a:xfrm>
            <a:off x="1752600" y="99060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 Box 20">
            <a:extLst>
              <a:ext uri="{FF2B5EF4-FFF2-40B4-BE49-F238E27FC236}">
                <a16:creationId xmlns:a16="http://schemas.microsoft.com/office/drawing/2014/main" id="{473066EF-4AEE-9A43-7796-ADBFA2F5D5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47" y="188120"/>
            <a:ext cx="2506455" cy="52322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i="1" dirty="0">
                <a:solidFill>
                  <a:schemeClr val="accent2"/>
                </a:solidFill>
              </a:rPr>
              <a:t>Signal detection</a:t>
            </a:r>
          </a:p>
        </p:txBody>
      </p:sp>
    </p:spTree>
    <p:extLst>
      <p:ext uri="{BB962C8B-B14F-4D97-AF65-F5344CB8AC3E}">
        <p14:creationId xmlns:p14="http://schemas.microsoft.com/office/powerpoint/2010/main" val="40658751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1981200" y="5105400"/>
            <a:ext cx="6781800" cy="97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 algn="ctr">
              <a:spcBef>
                <a:spcPct val="20000"/>
              </a:spcBef>
            </a:pPr>
            <a:r>
              <a:rPr lang="en-US" sz="3600" dirty="0"/>
              <a:t>Y = </a:t>
            </a:r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N</a:t>
            </a:r>
            <a:r>
              <a:rPr lang="en-US" sz="3600" dirty="0"/>
              <a:t>(</a:t>
            </a:r>
            <a:r>
              <a:rPr lang="en-US" sz="3600" dirty="0">
                <a:solidFill>
                  <a:srgbClr val="7030A0"/>
                </a:solidFill>
              </a:rPr>
              <a:t>A</a:t>
            </a:r>
            <a:r>
              <a:rPr lang="en-US" sz="3600" baseline="-25000" dirty="0">
                <a:solidFill>
                  <a:schemeClr val="bg1"/>
                </a:solidFill>
              </a:rPr>
              <a:t>b</a:t>
            </a:r>
            <a:r>
              <a:rPr lang="en-US" sz="3600" dirty="0"/>
              <a:t>x</a:t>
            </a:r>
            <a:r>
              <a:rPr lang="en-US" sz="3600" dirty="0">
                <a:solidFill>
                  <a:srgbClr val="000090"/>
                </a:solidFill>
              </a:rPr>
              <a:t> </a:t>
            </a:r>
            <a:r>
              <a:rPr lang="en-US" sz="3600" dirty="0">
                <a:solidFill>
                  <a:srgbClr val="FF0000"/>
                </a:solidFill>
              </a:rPr>
              <a:t>T</a:t>
            </a:r>
            <a:r>
              <a:rPr lang="en-US" sz="3600" baseline="-25000" dirty="0">
                <a:solidFill>
                  <a:srgbClr val="FF0000"/>
                </a:solidFill>
              </a:rPr>
              <a:t> 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/>
              <a:t>+ </a:t>
            </a:r>
            <a:r>
              <a:rPr lang="en-US" sz="3600" dirty="0">
                <a:solidFill>
                  <a:schemeClr val="accent6"/>
                </a:solidFill>
              </a:rPr>
              <a:t>S</a:t>
            </a:r>
            <a:r>
              <a:rPr lang="en-US" sz="3600" dirty="0"/>
              <a:t>)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1993900" y="173038"/>
            <a:ext cx="8356600" cy="817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3200" dirty="0"/>
              <a:t>What is Measured with PET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46084" name="Freeform 4"/>
          <p:cNvSpPr>
            <a:spLocks/>
          </p:cNvSpPr>
          <p:nvPr/>
        </p:nvSpPr>
        <p:spPr bwMode="auto">
          <a:xfrm>
            <a:off x="5346700" y="1965325"/>
            <a:ext cx="1676400" cy="1758950"/>
          </a:xfrm>
          <a:custGeom>
            <a:avLst/>
            <a:gdLst>
              <a:gd name="T0" fmla="*/ 504 w 1056"/>
              <a:gd name="T1" fmla="*/ 2 h 1108"/>
              <a:gd name="T2" fmla="*/ 144 w 1056"/>
              <a:gd name="T3" fmla="*/ 98 h 1108"/>
              <a:gd name="T4" fmla="*/ 80 w 1056"/>
              <a:gd name="T5" fmla="*/ 154 h 1108"/>
              <a:gd name="T6" fmla="*/ 32 w 1056"/>
              <a:gd name="T7" fmla="*/ 218 h 1108"/>
              <a:gd name="T8" fmla="*/ 8 w 1056"/>
              <a:gd name="T9" fmla="*/ 274 h 1108"/>
              <a:gd name="T10" fmla="*/ 32 w 1056"/>
              <a:gd name="T11" fmla="*/ 498 h 1108"/>
              <a:gd name="T12" fmla="*/ 24 w 1056"/>
              <a:gd name="T13" fmla="*/ 714 h 1108"/>
              <a:gd name="T14" fmla="*/ 8 w 1056"/>
              <a:gd name="T15" fmla="*/ 762 h 1108"/>
              <a:gd name="T16" fmla="*/ 0 w 1056"/>
              <a:gd name="T17" fmla="*/ 786 h 1108"/>
              <a:gd name="T18" fmla="*/ 56 w 1056"/>
              <a:gd name="T19" fmla="*/ 866 h 1108"/>
              <a:gd name="T20" fmla="*/ 88 w 1056"/>
              <a:gd name="T21" fmla="*/ 914 h 1108"/>
              <a:gd name="T22" fmla="*/ 96 w 1056"/>
              <a:gd name="T23" fmla="*/ 938 h 1108"/>
              <a:gd name="T24" fmla="*/ 144 w 1056"/>
              <a:gd name="T25" fmla="*/ 1002 h 1108"/>
              <a:gd name="T26" fmla="*/ 168 w 1056"/>
              <a:gd name="T27" fmla="*/ 1026 h 1108"/>
              <a:gd name="T28" fmla="*/ 208 w 1056"/>
              <a:gd name="T29" fmla="*/ 1074 h 1108"/>
              <a:gd name="T30" fmla="*/ 280 w 1056"/>
              <a:gd name="T31" fmla="*/ 1082 h 1108"/>
              <a:gd name="T32" fmla="*/ 520 w 1056"/>
              <a:gd name="T33" fmla="*/ 1074 h 1108"/>
              <a:gd name="T34" fmla="*/ 672 w 1056"/>
              <a:gd name="T35" fmla="*/ 962 h 1108"/>
              <a:gd name="T36" fmla="*/ 816 w 1056"/>
              <a:gd name="T37" fmla="*/ 874 h 1108"/>
              <a:gd name="T38" fmla="*/ 952 w 1056"/>
              <a:gd name="T39" fmla="*/ 810 h 1108"/>
              <a:gd name="T40" fmla="*/ 1016 w 1056"/>
              <a:gd name="T41" fmla="*/ 754 h 1108"/>
              <a:gd name="T42" fmla="*/ 1048 w 1056"/>
              <a:gd name="T43" fmla="*/ 674 h 1108"/>
              <a:gd name="T44" fmla="*/ 1056 w 1056"/>
              <a:gd name="T45" fmla="*/ 650 h 1108"/>
              <a:gd name="T46" fmla="*/ 968 w 1056"/>
              <a:gd name="T47" fmla="*/ 194 h 1108"/>
              <a:gd name="T48" fmla="*/ 872 w 1056"/>
              <a:gd name="T49" fmla="*/ 58 h 1108"/>
              <a:gd name="T50" fmla="*/ 640 w 1056"/>
              <a:gd name="T51" fmla="*/ 10 h 1108"/>
              <a:gd name="T52" fmla="*/ 504 w 1056"/>
              <a:gd name="T53" fmla="*/ 2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6" h="1108">
                <a:moveTo>
                  <a:pt x="504" y="2"/>
                </a:moveTo>
                <a:cubicBezTo>
                  <a:pt x="376" y="11"/>
                  <a:pt x="252" y="22"/>
                  <a:pt x="144" y="98"/>
                </a:cubicBezTo>
                <a:cubicBezTo>
                  <a:pt x="120" y="114"/>
                  <a:pt x="99" y="133"/>
                  <a:pt x="80" y="154"/>
                </a:cubicBezTo>
                <a:cubicBezTo>
                  <a:pt x="61" y="173"/>
                  <a:pt x="32" y="218"/>
                  <a:pt x="32" y="218"/>
                </a:cubicBezTo>
                <a:cubicBezTo>
                  <a:pt x="25" y="237"/>
                  <a:pt x="8" y="253"/>
                  <a:pt x="8" y="274"/>
                </a:cubicBezTo>
                <a:cubicBezTo>
                  <a:pt x="4" y="350"/>
                  <a:pt x="7" y="425"/>
                  <a:pt x="32" y="498"/>
                </a:cubicBezTo>
                <a:cubicBezTo>
                  <a:pt x="29" y="570"/>
                  <a:pt x="30" y="642"/>
                  <a:pt x="24" y="714"/>
                </a:cubicBezTo>
                <a:cubicBezTo>
                  <a:pt x="22" y="730"/>
                  <a:pt x="13" y="746"/>
                  <a:pt x="8" y="762"/>
                </a:cubicBezTo>
                <a:cubicBezTo>
                  <a:pt x="5" y="770"/>
                  <a:pt x="0" y="786"/>
                  <a:pt x="0" y="786"/>
                </a:cubicBezTo>
                <a:cubicBezTo>
                  <a:pt x="12" y="834"/>
                  <a:pt x="24" y="830"/>
                  <a:pt x="56" y="866"/>
                </a:cubicBezTo>
                <a:cubicBezTo>
                  <a:pt x="68" y="880"/>
                  <a:pt x="81" y="895"/>
                  <a:pt x="88" y="914"/>
                </a:cubicBezTo>
                <a:cubicBezTo>
                  <a:pt x="90" y="922"/>
                  <a:pt x="91" y="930"/>
                  <a:pt x="96" y="938"/>
                </a:cubicBezTo>
                <a:cubicBezTo>
                  <a:pt x="110" y="960"/>
                  <a:pt x="125" y="983"/>
                  <a:pt x="144" y="1002"/>
                </a:cubicBezTo>
                <a:cubicBezTo>
                  <a:pt x="152" y="1010"/>
                  <a:pt x="161" y="1016"/>
                  <a:pt x="168" y="1026"/>
                </a:cubicBezTo>
                <a:cubicBezTo>
                  <a:pt x="183" y="1047"/>
                  <a:pt x="177" y="1066"/>
                  <a:pt x="208" y="1074"/>
                </a:cubicBezTo>
                <a:cubicBezTo>
                  <a:pt x="231" y="1079"/>
                  <a:pt x="256" y="1079"/>
                  <a:pt x="280" y="1082"/>
                </a:cubicBezTo>
                <a:cubicBezTo>
                  <a:pt x="359" y="1108"/>
                  <a:pt x="439" y="1094"/>
                  <a:pt x="520" y="1074"/>
                </a:cubicBezTo>
                <a:cubicBezTo>
                  <a:pt x="565" y="1039"/>
                  <a:pt x="622" y="978"/>
                  <a:pt x="672" y="962"/>
                </a:cubicBezTo>
                <a:cubicBezTo>
                  <a:pt x="703" y="938"/>
                  <a:pt x="783" y="884"/>
                  <a:pt x="816" y="874"/>
                </a:cubicBezTo>
                <a:cubicBezTo>
                  <a:pt x="849" y="862"/>
                  <a:pt x="928" y="833"/>
                  <a:pt x="952" y="810"/>
                </a:cubicBezTo>
                <a:cubicBezTo>
                  <a:pt x="988" y="773"/>
                  <a:pt x="967" y="793"/>
                  <a:pt x="1016" y="754"/>
                </a:cubicBezTo>
                <a:cubicBezTo>
                  <a:pt x="1039" y="706"/>
                  <a:pt x="1028" y="733"/>
                  <a:pt x="1048" y="674"/>
                </a:cubicBezTo>
                <a:cubicBezTo>
                  <a:pt x="1050" y="666"/>
                  <a:pt x="1056" y="650"/>
                  <a:pt x="1056" y="650"/>
                </a:cubicBezTo>
                <a:cubicBezTo>
                  <a:pt x="1049" y="463"/>
                  <a:pt x="1053" y="350"/>
                  <a:pt x="968" y="194"/>
                </a:cubicBezTo>
                <a:cubicBezTo>
                  <a:pt x="943" y="149"/>
                  <a:pt x="917" y="88"/>
                  <a:pt x="872" y="58"/>
                </a:cubicBezTo>
                <a:cubicBezTo>
                  <a:pt x="807" y="15"/>
                  <a:pt x="710" y="14"/>
                  <a:pt x="640" y="10"/>
                </a:cubicBezTo>
                <a:cubicBezTo>
                  <a:pt x="591" y="0"/>
                  <a:pt x="543" y="21"/>
                  <a:pt x="504" y="2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 cmpd="sng">
            <a:solidFill>
              <a:srgbClr val="9999FF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 flipV="1">
            <a:off x="5029200" y="2120900"/>
            <a:ext cx="2514600" cy="17399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86" name="Oval 6"/>
          <p:cNvSpPr>
            <a:spLocks noChangeArrowheads="1"/>
          </p:cNvSpPr>
          <p:nvPr/>
        </p:nvSpPr>
        <p:spPr bwMode="auto">
          <a:xfrm>
            <a:off x="4533900" y="1155700"/>
            <a:ext cx="3124200" cy="31242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 rot="-1393754">
            <a:off x="7531100" y="1943100"/>
            <a:ext cx="393700" cy="152400"/>
          </a:xfrm>
          <a:prstGeom prst="rect">
            <a:avLst/>
          </a:prstGeom>
          <a:solidFill>
            <a:srgbClr val="969696"/>
          </a:solidFill>
          <a:ln w="12700">
            <a:solidFill>
              <a:srgbClr val="96969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b="1">
              <a:solidFill>
                <a:schemeClr val="folHlink"/>
              </a:solidFill>
            </a:endParaRPr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 rot="-2412812">
            <a:off x="4673600" y="3924300"/>
            <a:ext cx="393700" cy="152400"/>
          </a:xfrm>
          <a:prstGeom prst="rect">
            <a:avLst/>
          </a:prstGeom>
          <a:solidFill>
            <a:srgbClr val="969696"/>
          </a:solidFill>
          <a:ln w="12700">
            <a:solidFill>
              <a:srgbClr val="96969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89" name="Oval 9"/>
          <p:cNvSpPr>
            <a:spLocks noChangeArrowheads="1"/>
          </p:cNvSpPr>
          <p:nvPr/>
        </p:nvSpPr>
        <p:spPr bwMode="auto">
          <a:xfrm>
            <a:off x="6489700" y="2705100"/>
            <a:ext cx="165100" cy="16510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0" name="Line 10"/>
          <p:cNvSpPr>
            <a:spLocks noChangeShapeType="1"/>
          </p:cNvSpPr>
          <p:nvPr/>
        </p:nvSpPr>
        <p:spPr bwMode="auto">
          <a:xfrm flipV="1">
            <a:off x="5029200" y="2476500"/>
            <a:ext cx="1282700" cy="1397000"/>
          </a:xfrm>
          <a:prstGeom prst="line">
            <a:avLst/>
          </a:prstGeom>
          <a:noFill/>
          <a:ln w="19050">
            <a:solidFill>
              <a:schemeClr val="accent6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1" name="Line 11"/>
          <p:cNvSpPr>
            <a:spLocks noChangeShapeType="1"/>
          </p:cNvSpPr>
          <p:nvPr/>
        </p:nvSpPr>
        <p:spPr bwMode="auto">
          <a:xfrm flipV="1">
            <a:off x="6311900" y="2133600"/>
            <a:ext cx="1219200" cy="342900"/>
          </a:xfrm>
          <a:prstGeom prst="line">
            <a:avLst/>
          </a:prstGeom>
          <a:noFill/>
          <a:ln w="19050">
            <a:solidFill>
              <a:schemeClr val="accent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2" name="Oval 12"/>
          <p:cNvSpPr>
            <a:spLocks noChangeArrowheads="1"/>
          </p:cNvSpPr>
          <p:nvPr/>
        </p:nvSpPr>
        <p:spPr bwMode="auto">
          <a:xfrm>
            <a:off x="6096000" y="3352800"/>
            <a:ext cx="165100" cy="16510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3" name="Oval 13"/>
          <p:cNvSpPr>
            <a:spLocks noChangeArrowheads="1"/>
          </p:cNvSpPr>
          <p:nvPr/>
        </p:nvSpPr>
        <p:spPr bwMode="auto">
          <a:xfrm>
            <a:off x="6096000" y="2171700"/>
            <a:ext cx="165100" cy="16510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6" name="Oval 16"/>
          <p:cNvSpPr>
            <a:spLocks noChangeArrowheads="1"/>
          </p:cNvSpPr>
          <p:nvPr/>
        </p:nvSpPr>
        <p:spPr bwMode="auto">
          <a:xfrm>
            <a:off x="5930900" y="2705100"/>
            <a:ext cx="165100" cy="16510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7" name="Text Box 17"/>
          <p:cNvSpPr txBox="1">
            <a:spLocks noChangeArrowheads="1"/>
          </p:cNvSpPr>
          <p:nvPr/>
        </p:nvSpPr>
        <p:spPr bwMode="auto">
          <a:xfrm>
            <a:off x="4197335" y="3808691"/>
            <a:ext cx="29848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a</a:t>
            </a:r>
            <a:endParaRPr lang="en-US" b="1"/>
          </a:p>
        </p:txBody>
      </p:sp>
      <p:sp>
        <p:nvSpPr>
          <p:cNvPr id="46098" name="Text Box 18"/>
          <p:cNvSpPr txBox="1">
            <a:spLocks noChangeArrowheads="1"/>
          </p:cNvSpPr>
          <p:nvPr/>
        </p:nvSpPr>
        <p:spPr bwMode="auto">
          <a:xfrm>
            <a:off x="7551677" y="1522691"/>
            <a:ext cx="30809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46099" name="Text Box 19"/>
          <p:cNvSpPr txBox="1">
            <a:spLocks noChangeArrowheads="1"/>
          </p:cNvSpPr>
          <p:nvPr/>
        </p:nvSpPr>
        <p:spPr bwMode="auto">
          <a:xfrm>
            <a:off x="1748263" y="6247091"/>
            <a:ext cx="18819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What is measured</a:t>
            </a:r>
            <a:endParaRPr lang="en-US" b="1" dirty="0"/>
          </a:p>
        </p:txBody>
      </p:sp>
      <p:sp>
        <p:nvSpPr>
          <p:cNvPr id="46100" name="Text Box 20"/>
          <p:cNvSpPr txBox="1">
            <a:spLocks noChangeArrowheads="1"/>
          </p:cNvSpPr>
          <p:nvPr/>
        </p:nvSpPr>
        <p:spPr bwMode="auto">
          <a:xfrm>
            <a:off x="6796635" y="6247090"/>
            <a:ext cx="698589" cy="369332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b="1">
                <a:solidFill>
                  <a:schemeClr val="hlink"/>
                </a:solidFill>
              </a:rPr>
              <a:t>Trues</a:t>
            </a:r>
          </a:p>
        </p:txBody>
      </p:sp>
      <p:sp>
        <p:nvSpPr>
          <p:cNvPr id="46101" name="Line 21"/>
          <p:cNvSpPr>
            <a:spLocks noChangeShapeType="1"/>
          </p:cNvSpPr>
          <p:nvPr/>
        </p:nvSpPr>
        <p:spPr bwMode="auto">
          <a:xfrm flipV="1">
            <a:off x="3127285" y="5596354"/>
            <a:ext cx="1070050" cy="65073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02" name="Line 22"/>
          <p:cNvSpPr>
            <a:spLocks noChangeShapeType="1"/>
          </p:cNvSpPr>
          <p:nvPr/>
        </p:nvSpPr>
        <p:spPr bwMode="auto">
          <a:xfrm>
            <a:off x="6096000" y="5642794"/>
            <a:ext cx="952499" cy="52940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03" name="Text Box 23"/>
          <p:cNvSpPr txBox="1">
            <a:spLocks noChangeArrowheads="1"/>
          </p:cNvSpPr>
          <p:nvPr/>
        </p:nvSpPr>
        <p:spPr bwMode="auto">
          <a:xfrm>
            <a:off x="7809824" y="2881591"/>
            <a:ext cx="176824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FF0000"/>
                </a:solidFill>
              </a:rPr>
              <a:t>True coincidence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6104" name="Text Box 24"/>
          <p:cNvSpPr txBox="1">
            <a:spLocks noChangeArrowheads="1"/>
          </p:cNvSpPr>
          <p:nvPr/>
        </p:nvSpPr>
        <p:spPr bwMode="auto">
          <a:xfrm>
            <a:off x="7186095" y="3980141"/>
            <a:ext cx="22409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chemeClr val="accent6"/>
                </a:solidFill>
              </a:rPr>
              <a:t>Scattered coincidence</a:t>
            </a:r>
          </a:p>
        </p:txBody>
      </p:sp>
      <p:sp>
        <p:nvSpPr>
          <p:cNvPr id="46108" name="Line 28"/>
          <p:cNvSpPr>
            <a:spLocks noChangeShapeType="1"/>
          </p:cNvSpPr>
          <p:nvPr/>
        </p:nvSpPr>
        <p:spPr bwMode="auto">
          <a:xfrm>
            <a:off x="7099300" y="2463800"/>
            <a:ext cx="698500" cy="48260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 type="triangle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09" name="Line 29"/>
          <p:cNvSpPr>
            <a:spLocks noChangeShapeType="1"/>
          </p:cNvSpPr>
          <p:nvPr/>
        </p:nvSpPr>
        <p:spPr bwMode="auto">
          <a:xfrm>
            <a:off x="6197600" y="2565400"/>
            <a:ext cx="1079500" cy="1473200"/>
          </a:xfrm>
          <a:prstGeom prst="line">
            <a:avLst/>
          </a:prstGeom>
          <a:noFill/>
          <a:ln w="28575">
            <a:solidFill>
              <a:schemeClr val="accent6"/>
            </a:solidFill>
            <a:prstDash val="sysDot"/>
            <a:round/>
            <a:headEnd type="triangle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10" name="Freeform 30"/>
          <p:cNvSpPr>
            <a:spLocks/>
          </p:cNvSpPr>
          <p:nvPr/>
        </p:nvSpPr>
        <p:spPr bwMode="auto">
          <a:xfrm>
            <a:off x="4724400" y="4165600"/>
            <a:ext cx="5562600" cy="635000"/>
          </a:xfrm>
          <a:custGeom>
            <a:avLst/>
            <a:gdLst>
              <a:gd name="T0" fmla="*/ 0 w 3504"/>
              <a:gd name="T1" fmla="*/ 0 h 400"/>
              <a:gd name="T2" fmla="*/ 528 w 3504"/>
              <a:gd name="T3" fmla="*/ 336 h 400"/>
              <a:gd name="T4" fmla="*/ 3072 w 3504"/>
              <a:gd name="T5" fmla="*/ 384 h 400"/>
              <a:gd name="T6" fmla="*/ 3120 w 3504"/>
              <a:gd name="T7" fmla="*/ 384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04" h="400">
                <a:moveTo>
                  <a:pt x="0" y="0"/>
                </a:moveTo>
                <a:cubicBezTo>
                  <a:pt x="8" y="136"/>
                  <a:pt x="16" y="272"/>
                  <a:pt x="528" y="336"/>
                </a:cubicBezTo>
                <a:cubicBezTo>
                  <a:pt x="1040" y="400"/>
                  <a:pt x="2640" y="376"/>
                  <a:pt x="3072" y="384"/>
                </a:cubicBezTo>
                <a:cubicBezTo>
                  <a:pt x="3504" y="392"/>
                  <a:pt x="3312" y="388"/>
                  <a:pt x="3120" y="38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11" name="Freeform 31"/>
          <p:cNvSpPr>
            <a:spLocks/>
          </p:cNvSpPr>
          <p:nvPr/>
        </p:nvSpPr>
        <p:spPr bwMode="auto">
          <a:xfrm>
            <a:off x="7924800" y="1524000"/>
            <a:ext cx="2463800" cy="2933700"/>
          </a:xfrm>
          <a:custGeom>
            <a:avLst/>
            <a:gdLst>
              <a:gd name="T0" fmla="*/ 0 w 1552"/>
              <a:gd name="T1" fmla="*/ 264 h 1848"/>
              <a:gd name="T2" fmla="*/ 1296 w 1552"/>
              <a:gd name="T3" fmla="*/ 264 h 1848"/>
              <a:gd name="T4" fmla="*/ 1536 w 1552"/>
              <a:gd name="T5" fmla="*/ 1848 h 1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2" h="1848">
                <a:moveTo>
                  <a:pt x="0" y="264"/>
                </a:moveTo>
                <a:cubicBezTo>
                  <a:pt x="520" y="132"/>
                  <a:pt x="1040" y="0"/>
                  <a:pt x="1296" y="264"/>
                </a:cubicBezTo>
                <a:cubicBezTo>
                  <a:pt x="1552" y="528"/>
                  <a:pt x="1544" y="1188"/>
                  <a:pt x="1536" y="184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12" name="Rectangle 32"/>
          <p:cNvSpPr>
            <a:spLocks noChangeArrowheads="1"/>
          </p:cNvSpPr>
          <p:nvPr/>
        </p:nvSpPr>
        <p:spPr bwMode="auto">
          <a:xfrm>
            <a:off x="9067800" y="4495800"/>
            <a:ext cx="1447800" cy="533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New York" charset="0"/>
              </a:rPr>
              <a:t>Coincidence?</a:t>
            </a:r>
          </a:p>
        </p:txBody>
      </p:sp>
      <p:sp>
        <p:nvSpPr>
          <p:cNvPr id="46113" name="Line 33"/>
          <p:cNvSpPr>
            <a:spLocks noChangeShapeType="1"/>
          </p:cNvSpPr>
          <p:nvPr/>
        </p:nvSpPr>
        <p:spPr bwMode="auto">
          <a:xfrm>
            <a:off x="9829800" y="5029200"/>
            <a:ext cx="0" cy="2286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14" name="Text Box 34"/>
          <p:cNvSpPr txBox="1">
            <a:spLocks noChangeArrowheads="1"/>
          </p:cNvSpPr>
          <p:nvPr/>
        </p:nvSpPr>
        <p:spPr bwMode="auto">
          <a:xfrm>
            <a:off x="8991601" y="5257800"/>
            <a:ext cx="125585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i="1">
                <a:solidFill>
                  <a:schemeClr val="bg1"/>
                </a:solidFill>
                <a:latin typeface="New York" charset="0"/>
              </a:rPr>
              <a:t>Record event</a:t>
            </a:r>
          </a:p>
        </p:txBody>
      </p:sp>
      <p:sp>
        <p:nvSpPr>
          <p:cNvPr id="46115" name="Text Box 35"/>
          <p:cNvSpPr txBox="1">
            <a:spLocks noChangeArrowheads="1"/>
          </p:cNvSpPr>
          <p:nvPr/>
        </p:nvSpPr>
        <p:spPr bwMode="auto">
          <a:xfrm>
            <a:off x="3791474" y="6247091"/>
            <a:ext cx="15059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Normalization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6116" name="Text Box 36"/>
          <p:cNvSpPr txBox="1">
            <a:spLocks noChangeArrowheads="1"/>
          </p:cNvSpPr>
          <p:nvPr/>
        </p:nvSpPr>
        <p:spPr bwMode="auto">
          <a:xfrm>
            <a:off x="5279112" y="6248401"/>
            <a:ext cx="13414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7030A0"/>
                </a:solidFill>
              </a:rPr>
              <a:t>Attenuation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6118" name="Text Box 38"/>
          <p:cNvSpPr txBox="1">
            <a:spLocks noChangeArrowheads="1"/>
          </p:cNvSpPr>
          <p:nvPr/>
        </p:nvSpPr>
        <p:spPr bwMode="auto">
          <a:xfrm>
            <a:off x="7686975" y="6247090"/>
            <a:ext cx="8384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Scatter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46119" name="Line 39"/>
          <p:cNvSpPr>
            <a:spLocks noChangeShapeType="1"/>
          </p:cNvSpPr>
          <p:nvPr/>
        </p:nvSpPr>
        <p:spPr bwMode="auto">
          <a:xfrm flipV="1">
            <a:off x="4533900" y="5650190"/>
            <a:ext cx="324980" cy="596900"/>
          </a:xfrm>
          <a:prstGeom prst="line">
            <a:avLst/>
          </a:prstGeom>
          <a:noFill/>
          <a:ln w="19050">
            <a:solidFill>
              <a:schemeClr val="bg2">
                <a:lumMod val="50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20" name="Line 40"/>
          <p:cNvSpPr>
            <a:spLocks noChangeShapeType="1"/>
          </p:cNvSpPr>
          <p:nvPr/>
        </p:nvSpPr>
        <p:spPr bwMode="auto">
          <a:xfrm flipH="1" flipV="1">
            <a:off x="5395365" y="5642794"/>
            <a:ext cx="512305" cy="650736"/>
          </a:xfrm>
          <a:prstGeom prst="line">
            <a:avLst/>
          </a:prstGeom>
          <a:noFill/>
          <a:ln w="1905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21" name="Line 41"/>
          <p:cNvSpPr>
            <a:spLocks noChangeShapeType="1"/>
          </p:cNvSpPr>
          <p:nvPr/>
        </p:nvSpPr>
        <p:spPr bwMode="auto">
          <a:xfrm flipH="1" flipV="1">
            <a:off x="6735935" y="5659081"/>
            <a:ext cx="1202961" cy="588009"/>
          </a:xfrm>
          <a:prstGeom prst="line">
            <a:avLst/>
          </a:prstGeom>
          <a:noFill/>
          <a:ln w="19050">
            <a:solidFill>
              <a:schemeClr val="accent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Line 4"/>
          <p:cNvSpPr>
            <a:spLocks noChangeShapeType="1"/>
          </p:cNvSpPr>
          <p:nvPr/>
        </p:nvSpPr>
        <p:spPr bwMode="auto">
          <a:xfrm>
            <a:off x="1752600" y="99060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 Box 20">
            <a:extLst>
              <a:ext uri="{FF2B5EF4-FFF2-40B4-BE49-F238E27FC236}">
                <a16:creationId xmlns:a16="http://schemas.microsoft.com/office/drawing/2014/main" id="{473066EF-4AEE-9A43-7796-ADBFA2F5D5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47" y="188120"/>
            <a:ext cx="2506455" cy="52322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i="1" dirty="0">
                <a:solidFill>
                  <a:schemeClr val="accent2"/>
                </a:solidFill>
              </a:rPr>
              <a:t>Signal detection</a:t>
            </a:r>
          </a:p>
        </p:txBody>
      </p:sp>
      <p:sp>
        <p:nvSpPr>
          <p:cNvPr id="5" name="Line 15">
            <a:extLst>
              <a:ext uri="{FF2B5EF4-FFF2-40B4-BE49-F238E27FC236}">
                <a16:creationId xmlns:a16="http://schemas.microsoft.com/office/drawing/2014/main" id="{EC2AB6AD-2AB5-06EF-1EB0-52B54E85FDC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10628" y="1921581"/>
            <a:ext cx="470510" cy="550306"/>
          </a:xfrm>
          <a:prstGeom prst="line">
            <a:avLst/>
          </a:prstGeom>
          <a:noFill/>
          <a:ln w="19050">
            <a:solidFill>
              <a:schemeClr val="accent6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3623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1981200" y="5105400"/>
            <a:ext cx="6781800" cy="97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 algn="ctr">
              <a:spcBef>
                <a:spcPct val="20000"/>
              </a:spcBef>
            </a:pPr>
            <a:r>
              <a:rPr lang="en-US" sz="3600" dirty="0"/>
              <a:t>Y = </a:t>
            </a:r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N</a:t>
            </a:r>
            <a:r>
              <a:rPr lang="en-US" sz="3600" dirty="0"/>
              <a:t>(</a:t>
            </a:r>
            <a:r>
              <a:rPr lang="en-US" sz="3600" dirty="0" err="1">
                <a:solidFill>
                  <a:srgbClr val="7030A0"/>
                </a:solidFill>
              </a:rPr>
              <a:t>A</a:t>
            </a:r>
            <a:r>
              <a:rPr lang="en-US" sz="3600" baseline="-25000" dirty="0" err="1">
                <a:solidFill>
                  <a:schemeClr val="bg1"/>
                </a:solidFill>
              </a:rPr>
              <a:t>b</a:t>
            </a:r>
            <a:r>
              <a:rPr lang="en-US" sz="3600" dirty="0" err="1"/>
              <a:t>x</a:t>
            </a:r>
            <a:r>
              <a:rPr lang="en-US" sz="3600" dirty="0">
                <a:solidFill>
                  <a:srgbClr val="000090"/>
                </a:solidFill>
              </a:rPr>
              <a:t> </a:t>
            </a:r>
            <a:r>
              <a:rPr lang="en-US" sz="3600" dirty="0">
                <a:solidFill>
                  <a:srgbClr val="FF0000"/>
                </a:solidFill>
              </a:rPr>
              <a:t>T</a:t>
            </a:r>
            <a:r>
              <a:rPr lang="en-US" sz="3600" baseline="-25000" dirty="0">
                <a:solidFill>
                  <a:srgbClr val="FF0000"/>
                </a:solidFill>
              </a:rPr>
              <a:t> 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/>
              <a:t>+ </a:t>
            </a:r>
            <a:r>
              <a:rPr lang="en-US" sz="3600" dirty="0">
                <a:solidFill>
                  <a:srgbClr val="009900"/>
                </a:solidFill>
              </a:rPr>
              <a:t>S</a:t>
            </a:r>
            <a:r>
              <a:rPr lang="en-US" sz="3600" dirty="0"/>
              <a:t> + </a:t>
            </a:r>
            <a:r>
              <a:rPr lang="en-US" sz="3600" dirty="0">
                <a:solidFill>
                  <a:schemeClr val="accent2">
                    <a:lumMod val="75000"/>
                  </a:schemeClr>
                </a:solidFill>
              </a:rPr>
              <a:t>R</a:t>
            </a:r>
            <a:r>
              <a:rPr lang="en-US" sz="3600" dirty="0"/>
              <a:t>)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1993900" y="173038"/>
            <a:ext cx="8356600" cy="817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3200" dirty="0"/>
              <a:t>What is Measured with PET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46084" name="Freeform 4"/>
          <p:cNvSpPr>
            <a:spLocks/>
          </p:cNvSpPr>
          <p:nvPr/>
        </p:nvSpPr>
        <p:spPr bwMode="auto">
          <a:xfrm>
            <a:off x="5346700" y="1965325"/>
            <a:ext cx="1676400" cy="1758950"/>
          </a:xfrm>
          <a:custGeom>
            <a:avLst/>
            <a:gdLst>
              <a:gd name="T0" fmla="*/ 504 w 1056"/>
              <a:gd name="T1" fmla="*/ 2 h 1108"/>
              <a:gd name="T2" fmla="*/ 144 w 1056"/>
              <a:gd name="T3" fmla="*/ 98 h 1108"/>
              <a:gd name="T4" fmla="*/ 80 w 1056"/>
              <a:gd name="T5" fmla="*/ 154 h 1108"/>
              <a:gd name="T6" fmla="*/ 32 w 1056"/>
              <a:gd name="T7" fmla="*/ 218 h 1108"/>
              <a:gd name="T8" fmla="*/ 8 w 1056"/>
              <a:gd name="T9" fmla="*/ 274 h 1108"/>
              <a:gd name="T10" fmla="*/ 32 w 1056"/>
              <a:gd name="T11" fmla="*/ 498 h 1108"/>
              <a:gd name="T12" fmla="*/ 24 w 1056"/>
              <a:gd name="T13" fmla="*/ 714 h 1108"/>
              <a:gd name="T14" fmla="*/ 8 w 1056"/>
              <a:gd name="T15" fmla="*/ 762 h 1108"/>
              <a:gd name="T16" fmla="*/ 0 w 1056"/>
              <a:gd name="T17" fmla="*/ 786 h 1108"/>
              <a:gd name="T18" fmla="*/ 56 w 1056"/>
              <a:gd name="T19" fmla="*/ 866 h 1108"/>
              <a:gd name="T20" fmla="*/ 88 w 1056"/>
              <a:gd name="T21" fmla="*/ 914 h 1108"/>
              <a:gd name="T22" fmla="*/ 96 w 1056"/>
              <a:gd name="T23" fmla="*/ 938 h 1108"/>
              <a:gd name="T24" fmla="*/ 144 w 1056"/>
              <a:gd name="T25" fmla="*/ 1002 h 1108"/>
              <a:gd name="T26" fmla="*/ 168 w 1056"/>
              <a:gd name="T27" fmla="*/ 1026 h 1108"/>
              <a:gd name="T28" fmla="*/ 208 w 1056"/>
              <a:gd name="T29" fmla="*/ 1074 h 1108"/>
              <a:gd name="T30" fmla="*/ 280 w 1056"/>
              <a:gd name="T31" fmla="*/ 1082 h 1108"/>
              <a:gd name="T32" fmla="*/ 520 w 1056"/>
              <a:gd name="T33" fmla="*/ 1074 h 1108"/>
              <a:gd name="T34" fmla="*/ 672 w 1056"/>
              <a:gd name="T35" fmla="*/ 962 h 1108"/>
              <a:gd name="T36" fmla="*/ 816 w 1056"/>
              <a:gd name="T37" fmla="*/ 874 h 1108"/>
              <a:gd name="T38" fmla="*/ 952 w 1056"/>
              <a:gd name="T39" fmla="*/ 810 h 1108"/>
              <a:gd name="T40" fmla="*/ 1016 w 1056"/>
              <a:gd name="T41" fmla="*/ 754 h 1108"/>
              <a:gd name="T42" fmla="*/ 1048 w 1056"/>
              <a:gd name="T43" fmla="*/ 674 h 1108"/>
              <a:gd name="T44" fmla="*/ 1056 w 1056"/>
              <a:gd name="T45" fmla="*/ 650 h 1108"/>
              <a:gd name="T46" fmla="*/ 968 w 1056"/>
              <a:gd name="T47" fmla="*/ 194 h 1108"/>
              <a:gd name="T48" fmla="*/ 872 w 1056"/>
              <a:gd name="T49" fmla="*/ 58 h 1108"/>
              <a:gd name="T50" fmla="*/ 640 w 1056"/>
              <a:gd name="T51" fmla="*/ 10 h 1108"/>
              <a:gd name="T52" fmla="*/ 504 w 1056"/>
              <a:gd name="T53" fmla="*/ 2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6" h="1108">
                <a:moveTo>
                  <a:pt x="504" y="2"/>
                </a:moveTo>
                <a:cubicBezTo>
                  <a:pt x="376" y="11"/>
                  <a:pt x="252" y="22"/>
                  <a:pt x="144" y="98"/>
                </a:cubicBezTo>
                <a:cubicBezTo>
                  <a:pt x="120" y="114"/>
                  <a:pt x="99" y="133"/>
                  <a:pt x="80" y="154"/>
                </a:cubicBezTo>
                <a:cubicBezTo>
                  <a:pt x="61" y="173"/>
                  <a:pt x="32" y="218"/>
                  <a:pt x="32" y="218"/>
                </a:cubicBezTo>
                <a:cubicBezTo>
                  <a:pt x="25" y="237"/>
                  <a:pt x="8" y="253"/>
                  <a:pt x="8" y="274"/>
                </a:cubicBezTo>
                <a:cubicBezTo>
                  <a:pt x="4" y="350"/>
                  <a:pt x="7" y="425"/>
                  <a:pt x="32" y="498"/>
                </a:cubicBezTo>
                <a:cubicBezTo>
                  <a:pt x="29" y="570"/>
                  <a:pt x="30" y="642"/>
                  <a:pt x="24" y="714"/>
                </a:cubicBezTo>
                <a:cubicBezTo>
                  <a:pt x="22" y="730"/>
                  <a:pt x="13" y="746"/>
                  <a:pt x="8" y="762"/>
                </a:cubicBezTo>
                <a:cubicBezTo>
                  <a:pt x="5" y="770"/>
                  <a:pt x="0" y="786"/>
                  <a:pt x="0" y="786"/>
                </a:cubicBezTo>
                <a:cubicBezTo>
                  <a:pt x="12" y="834"/>
                  <a:pt x="24" y="830"/>
                  <a:pt x="56" y="866"/>
                </a:cubicBezTo>
                <a:cubicBezTo>
                  <a:pt x="68" y="880"/>
                  <a:pt x="81" y="895"/>
                  <a:pt x="88" y="914"/>
                </a:cubicBezTo>
                <a:cubicBezTo>
                  <a:pt x="90" y="922"/>
                  <a:pt x="91" y="930"/>
                  <a:pt x="96" y="938"/>
                </a:cubicBezTo>
                <a:cubicBezTo>
                  <a:pt x="110" y="960"/>
                  <a:pt x="125" y="983"/>
                  <a:pt x="144" y="1002"/>
                </a:cubicBezTo>
                <a:cubicBezTo>
                  <a:pt x="152" y="1010"/>
                  <a:pt x="161" y="1016"/>
                  <a:pt x="168" y="1026"/>
                </a:cubicBezTo>
                <a:cubicBezTo>
                  <a:pt x="183" y="1047"/>
                  <a:pt x="177" y="1066"/>
                  <a:pt x="208" y="1074"/>
                </a:cubicBezTo>
                <a:cubicBezTo>
                  <a:pt x="231" y="1079"/>
                  <a:pt x="256" y="1079"/>
                  <a:pt x="280" y="1082"/>
                </a:cubicBezTo>
                <a:cubicBezTo>
                  <a:pt x="359" y="1108"/>
                  <a:pt x="439" y="1094"/>
                  <a:pt x="520" y="1074"/>
                </a:cubicBezTo>
                <a:cubicBezTo>
                  <a:pt x="565" y="1039"/>
                  <a:pt x="622" y="978"/>
                  <a:pt x="672" y="962"/>
                </a:cubicBezTo>
                <a:cubicBezTo>
                  <a:pt x="703" y="938"/>
                  <a:pt x="783" y="884"/>
                  <a:pt x="816" y="874"/>
                </a:cubicBezTo>
                <a:cubicBezTo>
                  <a:pt x="849" y="862"/>
                  <a:pt x="928" y="833"/>
                  <a:pt x="952" y="810"/>
                </a:cubicBezTo>
                <a:cubicBezTo>
                  <a:pt x="988" y="773"/>
                  <a:pt x="967" y="793"/>
                  <a:pt x="1016" y="754"/>
                </a:cubicBezTo>
                <a:cubicBezTo>
                  <a:pt x="1039" y="706"/>
                  <a:pt x="1028" y="733"/>
                  <a:pt x="1048" y="674"/>
                </a:cubicBezTo>
                <a:cubicBezTo>
                  <a:pt x="1050" y="666"/>
                  <a:pt x="1056" y="650"/>
                  <a:pt x="1056" y="650"/>
                </a:cubicBezTo>
                <a:cubicBezTo>
                  <a:pt x="1049" y="463"/>
                  <a:pt x="1053" y="350"/>
                  <a:pt x="968" y="194"/>
                </a:cubicBezTo>
                <a:cubicBezTo>
                  <a:pt x="943" y="149"/>
                  <a:pt x="917" y="88"/>
                  <a:pt x="872" y="58"/>
                </a:cubicBezTo>
                <a:cubicBezTo>
                  <a:pt x="807" y="15"/>
                  <a:pt x="710" y="14"/>
                  <a:pt x="640" y="10"/>
                </a:cubicBezTo>
                <a:cubicBezTo>
                  <a:pt x="591" y="0"/>
                  <a:pt x="543" y="21"/>
                  <a:pt x="504" y="2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 cmpd="sng">
            <a:solidFill>
              <a:srgbClr val="9999FF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 flipV="1">
            <a:off x="5029200" y="2120900"/>
            <a:ext cx="2514600" cy="17399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86" name="Oval 6"/>
          <p:cNvSpPr>
            <a:spLocks noChangeArrowheads="1"/>
          </p:cNvSpPr>
          <p:nvPr/>
        </p:nvSpPr>
        <p:spPr bwMode="auto">
          <a:xfrm>
            <a:off x="4533900" y="1155700"/>
            <a:ext cx="3124200" cy="31242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 rot="-1393754">
            <a:off x="7531100" y="1943100"/>
            <a:ext cx="393700" cy="152400"/>
          </a:xfrm>
          <a:prstGeom prst="rect">
            <a:avLst/>
          </a:prstGeom>
          <a:solidFill>
            <a:srgbClr val="969696"/>
          </a:solidFill>
          <a:ln w="12700">
            <a:solidFill>
              <a:srgbClr val="96969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b="1">
              <a:solidFill>
                <a:schemeClr val="folHlink"/>
              </a:solidFill>
            </a:endParaRPr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 rot="-2412812">
            <a:off x="4673600" y="3924300"/>
            <a:ext cx="393700" cy="152400"/>
          </a:xfrm>
          <a:prstGeom prst="rect">
            <a:avLst/>
          </a:prstGeom>
          <a:solidFill>
            <a:srgbClr val="969696"/>
          </a:solidFill>
          <a:ln w="12700">
            <a:solidFill>
              <a:srgbClr val="96969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89" name="Oval 9"/>
          <p:cNvSpPr>
            <a:spLocks noChangeArrowheads="1"/>
          </p:cNvSpPr>
          <p:nvPr/>
        </p:nvSpPr>
        <p:spPr bwMode="auto">
          <a:xfrm>
            <a:off x="6489700" y="2705100"/>
            <a:ext cx="165100" cy="16510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0" name="Line 10"/>
          <p:cNvSpPr>
            <a:spLocks noChangeShapeType="1"/>
          </p:cNvSpPr>
          <p:nvPr/>
        </p:nvSpPr>
        <p:spPr bwMode="auto">
          <a:xfrm flipV="1">
            <a:off x="5029200" y="2476500"/>
            <a:ext cx="1282700" cy="1397000"/>
          </a:xfrm>
          <a:prstGeom prst="line">
            <a:avLst/>
          </a:prstGeom>
          <a:noFill/>
          <a:ln w="19050">
            <a:solidFill>
              <a:schemeClr val="accent6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1" name="Line 11"/>
          <p:cNvSpPr>
            <a:spLocks noChangeShapeType="1"/>
          </p:cNvSpPr>
          <p:nvPr/>
        </p:nvSpPr>
        <p:spPr bwMode="auto">
          <a:xfrm flipV="1">
            <a:off x="6311900" y="2133600"/>
            <a:ext cx="1219200" cy="342900"/>
          </a:xfrm>
          <a:prstGeom prst="line">
            <a:avLst/>
          </a:prstGeom>
          <a:noFill/>
          <a:ln w="19050">
            <a:solidFill>
              <a:schemeClr val="accent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2" name="Oval 12"/>
          <p:cNvSpPr>
            <a:spLocks noChangeArrowheads="1"/>
          </p:cNvSpPr>
          <p:nvPr/>
        </p:nvSpPr>
        <p:spPr bwMode="auto">
          <a:xfrm>
            <a:off x="6096000" y="3352800"/>
            <a:ext cx="165100" cy="16510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3" name="Oval 13"/>
          <p:cNvSpPr>
            <a:spLocks noChangeArrowheads="1"/>
          </p:cNvSpPr>
          <p:nvPr/>
        </p:nvSpPr>
        <p:spPr bwMode="auto">
          <a:xfrm>
            <a:off x="6096000" y="2171700"/>
            <a:ext cx="165100" cy="16510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4" name="Line 14"/>
          <p:cNvSpPr>
            <a:spLocks noChangeShapeType="1"/>
          </p:cNvSpPr>
          <p:nvPr/>
        </p:nvSpPr>
        <p:spPr bwMode="auto">
          <a:xfrm flipV="1">
            <a:off x="5029200" y="3441700"/>
            <a:ext cx="1066800" cy="419100"/>
          </a:xfrm>
          <a:prstGeom prst="line">
            <a:avLst/>
          </a:prstGeom>
          <a:noFill/>
          <a:ln w="19050">
            <a:solidFill>
              <a:schemeClr val="accent2">
                <a:lumMod val="60000"/>
                <a:lumOff val="40000"/>
              </a:schemeClr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5" name="Line 15"/>
          <p:cNvSpPr>
            <a:spLocks noChangeShapeType="1"/>
          </p:cNvSpPr>
          <p:nvPr/>
        </p:nvSpPr>
        <p:spPr bwMode="auto">
          <a:xfrm flipV="1">
            <a:off x="6197600" y="2120900"/>
            <a:ext cx="1333500" cy="127000"/>
          </a:xfrm>
          <a:prstGeom prst="line">
            <a:avLst/>
          </a:prstGeom>
          <a:noFill/>
          <a:ln w="19050">
            <a:solidFill>
              <a:schemeClr val="accent2">
                <a:lumMod val="60000"/>
                <a:lumOff val="40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6" name="Oval 16"/>
          <p:cNvSpPr>
            <a:spLocks noChangeArrowheads="1"/>
          </p:cNvSpPr>
          <p:nvPr/>
        </p:nvSpPr>
        <p:spPr bwMode="auto">
          <a:xfrm>
            <a:off x="5930900" y="2705100"/>
            <a:ext cx="165100" cy="165100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7" name="Text Box 17"/>
          <p:cNvSpPr txBox="1">
            <a:spLocks noChangeArrowheads="1"/>
          </p:cNvSpPr>
          <p:nvPr/>
        </p:nvSpPr>
        <p:spPr bwMode="auto">
          <a:xfrm>
            <a:off x="4197335" y="3808691"/>
            <a:ext cx="29848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a</a:t>
            </a:r>
            <a:endParaRPr lang="en-US" b="1"/>
          </a:p>
        </p:txBody>
      </p:sp>
      <p:sp>
        <p:nvSpPr>
          <p:cNvPr id="46098" name="Text Box 18"/>
          <p:cNvSpPr txBox="1">
            <a:spLocks noChangeArrowheads="1"/>
          </p:cNvSpPr>
          <p:nvPr/>
        </p:nvSpPr>
        <p:spPr bwMode="auto">
          <a:xfrm>
            <a:off x="7551677" y="1522691"/>
            <a:ext cx="30809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46099" name="Text Box 19"/>
          <p:cNvSpPr txBox="1">
            <a:spLocks noChangeArrowheads="1"/>
          </p:cNvSpPr>
          <p:nvPr/>
        </p:nvSpPr>
        <p:spPr bwMode="auto">
          <a:xfrm>
            <a:off x="1748263" y="6247091"/>
            <a:ext cx="18819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What is measured</a:t>
            </a:r>
            <a:endParaRPr lang="en-US" b="1" dirty="0"/>
          </a:p>
        </p:txBody>
      </p:sp>
      <p:sp>
        <p:nvSpPr>
          <p:cNvPr id="46100" name="Text Box 20"/>
          <p:cNvSpPr txBox="1">
            <a:spLocks noChangeArrowheads="1"/>
          </p:cNvSpPr>
          <p:nvPr/>
        </p:nvSpPr>
        <p:spPr bwMode="auto">
          <a:xfrm>
            <a:off x="6796635" y="6247090"/>
            <a:ext cx="698589" cy="369332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b="1">
                <a:solidFill>
                  <a:schemeClr val="hlink"/>
                </a:solidFill>
              </a:rPr>
              <a:t>Trues</a:t>
            </a:r>
          </a:p>
        </p:txBody>
      </p:sp>
      <p:sp>
        <p:nvSpPr>
          <p:cNvPr id="46101" name="Line 21"/>
          <p:cNvSpPr>
            <a:spLocks noChangeShapeType="1"/>
          </p:cNvSpPr>
          <p:nvPr/>
        </p:nvSpPr>
        <p:spPr bwMode="auto">
          <a:xfrm flipV="1">
            <a:off x="3127285" y="5670550"/>
            <a:ext cx="698589" cy="57654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02" name="Line 22"/>
          <p:cNvSpPr>
            <a:spLocks noChangeShapeType="1"/>
          </p:cNvSpPr>
          <p:nvPr/>
        </p:nvSpPr>
        <p:spPr bwMode="auto">
          <a:xfrm>
            <a:off x="5836764" y="5713690"/>
            <a:ext cx="1211735" cy="458509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03" name="Text Box 23"/>
          <p:cNvSpPr txBox="1">
            <a:spLocks noChangeArrowheads="1"/>
          </p:cNvSpPr>
          <p:nvPr/>
        </p:nvSpPr>
        <p:spPr bwMode="auto">
          <a:xfrm>
            <a:off x="7809824" y="2881591"/>
            <a:ext cx="176824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FF0000"/>
                </a:solidFill>
              </a:rPr>
              <a:t>True coincidence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6104" name="Text Box 24"/>
          <p:cNvSpPr txBox="1">
            <a:spLocks noChangeArrowheads="1"/>
          </p:cNvSpPr>
          <p:nvPr/>
        </p:nvSpPr>
        <p:spPr bwMode="auto">
          <a:xfrm>
            <a:off x="7186095" y="3980141"/>
            <a:ext cx="22409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chemeClr val="accent6"/>
                </a:solidFill>
              </a:rPr>
              <a:t>Scattered coincidence</a:t>
            </a:r>
          </a:p>
        </p:txBody>
      </p:sp>
      <p:sp>
        <p:nvSpPr>
          <p:cNvPr id="46105" name="Text Box 25"/>
          <p:cNvSpPr txBox="1">
            <a:spLocks noChangeArrowheads="1"/>
          </p:cNvSpPr>
          <p:nvPr/>
        </p:nvSpPr>
        <p:spPr bwMode="auto">
          <a:xfrm>
            <a:off x="2004175" y="2757011"/>
            <a:ext cx="213840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Random coincidence</a:t>
            </a:r>
          </a:p>
          <a:p>
            <a:pPr algn="ctr">
              <a:spcBef>
                <a:spcPct val="50000"/>
              </a:spcBef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(~2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Symbol" charset="0"/>
              </a:rPr>
              <a:t>t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b="1" baseline="30000" dirty="0">
                <a:solidFill>
                  <a:schemeClr val="accent2">
                    <a:lumMod val="75000"/>
                  </a:schemeClr>
                </a:solidFill>
              </a:rPr>
              <a:t>.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singles</a:t>
            </a:r>
            <a:r>
              <a:rPr lang="en-US" baseline="30000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46106" name="Line 26"/>
          <p:cNvSpPr>
            <a:spLocks noChangeShapeType="1"/>
          </p:cNvSpPr>
          <p:nvPr/>
        </p:nvSpPr>
        <p:spPr bwMode="auto">
          <a:xfrm flipV="1">
            <a:off x="4089400" y="2247900"/>
            <a:ext cx="2387600" cy="927100"/>
          </a:xfrm>
          <a:prstGeom prst="line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07" name="Line 27"/>
          <p:cNvSpPr>
            <a:spLocks noChangeShapeType="1"/>
          </p:cNvSpPr>
          <p:nvPr/>
        </p:nvSpPr>
        <p:spPr bwMode="auto">
          <a:xfrm>
            <a:off x="4089400" y="3175000"/>
            <a:ext cx="1587500" cy="419100"/>
          </a:xfrm>
          <a:prstGeom prst="line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08" name="Line 28"/>
          <p:cNvSpPr>
            <a:spLocks noChangeShapeType="1"/>
          </p:cNvSpPr>
          <p:nvPr/>
        </p:nvSpPr>
        <p:spPr bwMode="auto">
          <a:xfrm>
            <a:off x="7099300" y="2463800"/>
            <a:ext cx="698500" cy="48260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09" name="Line 29"/>
          <p:cNvSpPr>
            <a:spLocks noChangeShapeType="1"/>
          </p:cNvSpPr>
          <p:nvPr/>
        </p:nvSpPr>
        <p:spPr bwMode="auto">
          <a:xfrm>
            <a:off x="6197600" y="2565400"/>
            <a:ext cx="1079500" cy="1473200"/>
          </a:xfrm>
          <a:prstGeom prst="line">
            <a:avLst/>
          </a:prstGeom>
          <a:noFill/>
          <a:ln w="28575">
            <a:solidFill>
              <a:schemeClr val="accent6"/>
            </a:solidFill>
            <a:prstDash val="sysDot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10" name="Freeform 30"/>
          <p:cNvSpPr>
            <a:spLocks/>
          </p:cNvSpPr>
          <p:nvPr/>
        </p:nvSpPr>
        <p:spPr bwMode="auto">
          <a:xfrm>
            <a:off x="4724400" y="4165600"/>
            <a:ext cx="5562600" cy="635000"/>
          </a:xfrm>
          <a:custGeom>
            <a:avLst/>
            <a:gdLst>
              <a:gd name="T0" fmla="*/ 0 w 3504"/>
              <a:gd name="T1" fmla="*/ 0 h 400"/>
              <a:gd name="T2" fmla="*/ 528 w 3504"/>
              <a:gd name="T3" fmla="*/ 336 h 400"/>
              <a:gd name="T4" fmla="*/ 3072 w 3504"/>
              <a:gd name="T5" fmla="*/ 384 h 400"/>
              <a:gd name="T6" fmla="*/ 3120 w 3504"/>
              <a:gd name="T7" fmla="*/ 384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04" h="400">
                <a:moveTo>
                  <a:pt x="0" y="0"/>
                </a:moveTo>
                <a:cubicBezTo>
                  <a:pt x="8" y="136"/>
                  <a:pt x="16" y="272"/>
                  <a:pt x="528" y="336"/>
                </a:cubicBezTo>
                <a:cubicBezTo>
                  <a:pt x="1040" y="400"/>
                  <a:pt x="2640" y="376"/>
                  <a:pt x="3072" y="384"/>
                </a:cubicBezTo>
                <a:cubicBezTo>
                  <a:pt x="3504" y="392"/>
                  <a:pt x="3312" y="388"/>
                  <a:pt x="3120" y="38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11" name="Freeform 31"/>
          <p:cNvSpPr>
            <a:spLocks/>
          </p:cNvSpPr>
          <p:nvPr/>
        </p:nvSpPr>
        <p:spPr bwMode="auto">
          <a:xfrm>
            <a:off x="7924800" y="1524000"/>
            <a:ext cx="2463800" cy="2933700"/>
          </a:xfrm>
          <a:custGeom>
            <a:avLst/>
            <a:gdLst>
              <a:gd name="T0" fmla="*/ 0 w 1552"/>
              <a:gd name="T1" fmla="*/ 264 h 1848"/>
              <a:gd name="T2" fmla="*/ 1296 w 1552"/>
              <a:gd name="T3" fmla="*/ 264 h 1848"/>
              <a:gd name="T4" fmla="*/ 1536 w 1552"/>
              <a:gd name="T5" fmla="*/ 1848 h 1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2" h="1848">
                <a:moveTo>
                  <a:pt x="0" y="264"/>
                </a:moveTo>
                <a:cubicBezTo>
                  <a:pt x="520" y="132"/>
                  <a:pt x="1040" y="0"/>
                  <a:pt x="1296" y="264"/>
                </a:cubicBezTo>
                <a:cubicBezTo>
                  <a:pt x="1552" y="528"/>
                  <a:pt x="1544" y="1188"/>
                  <a:pt x="1536" y="184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12" name="Rectangle 32"/>
          <p:cNvSpPr>
            <a:spLocks noChangeArrowheads="1"/>
          </p:cNvSpPr>
          <p:nvPr/>
        </p:nvSpPr>
        <p:spPr bwMode="auto">
          <a:xfrm>
            <a:off x="9067800" y="4495800"/>
            <a:ext cx="1447800" cy="533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New York" charset="0"/>
              </a:rPr>
              <a:t>Coincidence?</a:t>
            </a:r>
          </a:p>
        </p:txBody>
      </p:sp>
      <p:sp>
        <p:nvSpPr>
          <p:cNvPr id="46113" name="Line 33"/>
          <p:cNvSpPr>
            <a:spLocks noChangeShapeType="1"/>
          </p:cNvSpPr>
          <p:nvPr/>
        </p:nvSpPr>
        <p:spPr bwMode="auto">
          <a:xfrm>
            <a:off x="9829800" y="5029200"/>
            <a:ext cx="0" cy="2286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14" name="Text Box 34"/>
          <p:cNvSpPr txBox="1">
            <a:spLocks noChangeArrowheads="1"/>
          </p:cNvSpPr>
          <p:nvPr/>
        </p:nvSpPr>
        <p:spPr bwMode="auto">
          <a:xfrm>
            <a:off x="8991601" y="5257800"/>
            <a:ext cx="125585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i="1">
                <a:solidFill>
                  <a:schemeClr val="bg1"/>
                </a:solidFill>
                <a:latin typeface="New York" charset="0"/>
              </a:rPr>
              <a:t>Record event</a:t>
            </a:r>
          </a:p>
        </p:txBody>
      </p:sp>
      <p:sp>
        <p:nvSpPr>
          <p:cNvPr id="46115" name="Text Box 35"/>
          <p:cNvSpPr txBox="1">
            <a:spLocks noChangeArrowheads="1"/>
          </p:cNvSpPr>
          <p:nvPr/>
        </p:nvSpPr>
        <p:spPr bwMode="auto">
          <a:xfrm>
            <a:off x="3791474" y="6247091"/>
            <a:ext cx="15059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Normalization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6116" name="Text Box 36"/>
          <p:cNvSpPr txBox="1">
            <a:spLocks noChangeArrowheads="1"/>
          </p:cNvSpPr>
          <p:nvPr/>
        </p:nvSpPr>
        <p:spPr bwMode="auto">
          <a:xfrm>
            <a:off x="5279112" y="6248401"/>
            <a:ext cx="13414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7030A0"/>
                </a:solidFill>
              </a:rPr>
              <a:t>Attenuation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6117" name="Text Box 37"/>
          <p:cNvSpPr txBox="1">
            <a:spLocks noChangeArrowheads="1"/>
          </p:cNvSpPr>
          <p:nvPr/>
        </p:nvSpPr>
        <p:spPr bwMode="auto">
          <a:xfrm>
            <a:off x="8507117" y="6247090"/>
            <a:ext cx="105990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Randoms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6118" name="Text Box 38"/>
          <p:cNvSpPr txBox="1">
            <a:spLocks noChangeArrowheads="1"/>
          </p:cNvSpPr>
          <p:nvPr/>
        </p:nvSpPr>
        <p:spPr bwMode="auto">
          <a:xfrm>
            <a:off x="7686975" y="6247090"/>
            <a:ext cx="8384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Scatter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46119" name="Line 39"/>
          <p:cNvSpPr>
            <a:spLocks noChangeShapeType="1"/>
          </p:cNvSpPr>
          <p:nvPr/>
        </p:nvSpPr>
        <p:spPr bwMode="auto">
          <a:xfrm flipV="1">
            <a:off x="4533900" y="5670550"/>
            <a:ext cx="109889" cy="576540"/>
          </a:xfrm>
          <a:prstGeom prst="line">
            <a:avLst/>
          </a:prstGeom>
          <a:noFill/>
          <a:ln w="19050">
            <a:solidFill>
              <a:schemeClr val="bg2">
                <a:lumMod val="50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20" name="Line 40"/>
          <p:cNvSpPr>
            <a:spLocks noChangeShapeType="1"/>
          </p:cNvSpPr>
          <p:nvPr/>
        </p:nvSpPr>
        <p:spPr bwMode="auto">
          <a:xfrm flipH="1" flipV="1">
            <a:off x="5087481" y="5715000"/>
            <a:ext cx="749284" cy="596900"/>
          </a:xfrm>
          <a:prstGeom prst="line">
            <a:avLst/>
          </a:prstGeom>
          <a:noFill/>
          <a:ln w="19050">
            <a:solidFill>
              <a:srgbClr val="7030A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21" name="Line 41"/>
          <p:cNvSpPr>
            <a:spLocks noChangeShapeType="1"/>
          </p:cNvSpPr>
          <p:nvPr/>
        </p:nvSpPr>
        <p:spPr bwMode="auto">
          <a:xfrm flipH="1" flipV="1">
            <a:off x="6593471" y="5651500"/>
            <a:ext cx="1483729" cy="596900"/>
          </a:xfrm>
          <a:prstGeom prst="line">
            <a:avLst/>
          </a:prstGeom>
          <a:noFill/>
          <a:ln w="19050">
            <a:solidFill>
              <a:schemeClr val="accent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22" name="Line 42"/>
          <p:cNvSpPr>
            <a:spLocks noChangeShapeType="1"/>
          </p:cNvSpPr>
          <p:nvPr/>
        </p:nvSpPr>
        <p:spPr bwMode="auto">
          <a:xfrm flipH="1" flipV="1">
            <a:off x="7315200" y="5676899"/>
            <a:ext cx="1582142" cy="602973"/>
          </a:xfrm>
          <a:prstGeom prst="line">
            <a:avLst/>
          </a:prstGeom>
          <a:noFill/>
          <a:ln w="1905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5" name="Line 4"/>
          <p:cNvSpPr>
            <a:spLocks noChangeShapeType="1"/>
          </p:cNvSpPr>
          <p:nvPr/>
        </p:nvSpPr>
        <p:spPr bwMode="auto">
          <a:xfrm>
            <a:off x="1752600" y="99060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 Box 20">
            <a:extLst>
              <a:ext uri="{FF2B5EF4-FFF2-40B4-BE49-F238E27FC236}">
                <a16:creationId xmlns:a16="http://schemas.microsoft.com/office/drawing/2014/main" id="{473066EF-4AEE-9A43-7796-ADBFA2F5D5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47" y="188120"/>
            <a:ext cx="2506455" cy="52322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i="1" dirty="0">
                <a:solidFill>
                  <a:schemeClr val="accent2"/>
                </a:solidFill>
              </a:rPr>
              <a:t>Signal detection</a:t>
            </a:r>
          </a:p>
        </p:txBody>
      </p:sp>
    </p:spTree>
    <p:extLst>
      <p:ext uri="{BB962C8B-B14F-4D97-AF65-F5344CB8AC3E}">
        <p14:creationId xmlns:p14="http://schemas.microsoft.com/office/powerpoint/2010/main" val="21966677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3259274" y="468312"/>
            <a:ext cx="6248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>
                <a:latin typeface="Helvetica" charset="0"/>
              </a:rPr>
              <a:t>Interactions of gamma rays with tissue</a:t>
            </a:r>
          </a:p>
        </p:txBody>
      </p:sp>
      <p:grpSp>
        <p:nvGrpSpPr>
          <p:cNvPr id="86018" name="Group 101"/>
          <p:cNvGrpSpPr>
            <a:grpSpLocks/>
          </p:cNvGrpSpPr>
          <p:nvPr/>
        </p:nvGrpSpPr>
        <p:grpSpPr bwMode="auto">
          <a:xfrm>
            <a:off x="1676400" y="1366838"/>
            <a:ext cx="4076700" cy="2068512"/>
            <a:chOff x="384" y="720"/>
            <a:chExt cx="2568" cy="1303"/>
          </a:xfrm>
        </p:grpSpPr>
        <p:sp>
          <p:nvSpPr>
            <p:cNvPr id="4100" name="Rectangle 4"/>
            <p:cNvSpPr>
              <a:spLocks noChangeArrowheads="1"/>
            </p:cNvSpPr>
            <p:nvPr/>
          </p:nvSpPr>
          <p:spPr bwMode="auto">
            <a:xfrm>
              <a:off x="2135" y="720"/>
              <a:ext cx="562" cy="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7" tIns="44450" rIns="90487" bIns="44450">
              <a:spAutoFit/>
            </a:bodyPr>
            <a:lstStyle/>
            <a:p>
              <a:pPr>
                <a:lnSpc>
                  <a:spcPct val="90000"/>
                </a:lnSpc>
                <a:defRPr/>
              </a:pPr>
              <a:r>
                <a:rPr lang="en-US" sz="2800">
                  <a:latin typeface="Times New Roman" charset="0"/>
                </a:rPr>
                <a:t>atom</a:t>
              </a:r>
              <a:endParaRPr lang="en-US" b="1">
                <a:latin typeface="Arial" charset="0"/>
              </a:endParaRPr>
            </a:p>
          </p:txBody>
        </p:sp>
        <p:sp>
          <p:nvSpPr>
            <p:cNvPr id="86070" name="Oval 5" descr="Wide upward diagonal"/>
            <p:cNvSpPr>
              <a:spLocks noChangeArrowheads="1"/>
            </p:cNvSpPr>
            <p:nvPr/>
          </p:nvSpPr>
          <p:spPr bwMode="auto">
            <a:xfrm>
              <a:off x="2207" y="1115"/>
              <a:ext cx="430" cy="428"/>
            </a:xfrm>
            <a:prstGeom prst="ellipse">
              <a:avLst/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6071" name="Group 10"/>
            <p:cNvGrpSpPr>
              <a:grpSpLocks/>
            </p:cNvGrpSpPr>
            <p:nvPr/>
          </p:nvGrpSpPr>
          <p:grpSpPr bwMode="auto">
            <a:xfrm>
              <a:off x="880" y="1277"/>
              <a:ext cx="1315" cy="190"/>
              <a:chOff x="1840" y="1702"/>
              <a:chExt cx="1315" cy="190"/>
            </a:xfrm>
          </p:grpSpPr>
          <p:grpSp>
            <p:nvGrpSpPr>
              <p:cNvPr id="86076" name="Group 11"/>
              <p:cNvGrpSpPr>
                <a:grpSpLocks/>
              </p:cNvGrpSpPr>
              <p:nvPr/>
            </p:nvGrpSpPr>
            <p:grpSpPr bwMode="auto">
              <a:xfrm>
                <a:off x="1840" y="1750"/>
                <a:ext cx="431" cy="142"/>
                <a:chOff x="1840" y="1750"/>
                <a:chExt cx="431" cy="142"/>
              </a:xfrm>
            </p:grpSpPr>
            <p:sp>
              <p:nvSpPr>
                <p:cNvPr id="86089" name="Arc 12"/>
                <p:cNvSpPr>
                  <a:spLocks/>
                </p:cNvSpPr>
                <p:nvPr/>
              </p:nvSpPr>
              <p:spPr bwMode="auto">
                <a:xfrm>
                  <a:off x="1840" y="1821"/>
                  <a:ext cx="112" cy="71"/>
                </a:xfrm>
                <a:custGeom>
                  <a:avLst/>
                  <a:gdLst>
                    <a:gd name="T0" fmla="*/ 1 w 21600"/>
                    <a:gd name="T1" fmla="*/ 0 h 21600"/>
                    <a:gd name="T2" fmla="*/ 0 w 21600"/>
                    <a:gd name="T3" fmla="*/ 0 h 21600"/>
                    <a:gd name="T4" fmla="*/ 1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21599"/>
                      </a:moveTo>
                      <a:cubicBezTo>
                        <a:pt x="9670" y="21599"/>
                        <a:pt x="-1" y="11929"/>
                        <a:pt x="-1" y="-1"/>
                      </a:cubicBezTo>
                    </a:path>
                    <a:path w="21600" h="21600" stroke="0" extrusionOk="0">
                      <a:moveTo>
                        <a:pt x="21600" y="21599"/>
                      </a:moveTo>
                      <a:cubicBezTo>
                        <a:pt x="9670" y="21599"/>
                        <a:pt x="-1" y="11929"/>
                        <a:pt x="-1" y="-1"/>
                      </a:cubicBezTo>
                      <a:lnTo>
                        <a:pt x="21600" y="0"/>
                      </a:lnTo>
                      <a:lnTo>
                        <a:pt x="21600" y="21599"/>
                      </a:lnTo>
                      <a:close/>
                    </a:path>
                  </a:pathLst>
                </a:cu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90" name="Arc 13"/>
                <p:cNvSpPr>
                  <a:spLocks/>
                </p:cNvSpPr>
                <p:nvPr/>
              </p:nvSpPr>
              <p:spPr bwMode="auto">
                <a:xfrm>
                  <a:off x="2159" y="1750"/>
                  <a:ext cx="112" cy="71"/>
                </a:xfrm>
                <a:custGeom>
                  <a:avLst/>
                  <a:gdLst>
                    <a:gd name="T0" fmla="*/ 0 w 21600"/>
                    <a:gd name="T1" fmla="*/ 0 h 21600"/>
                    <a:gd name="T2" fmla="*/ 1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0" y="-1"/>
                      </a:lnTo>
                      <a:close/>
                    </a:path>
                  </a:pathLst>
                </a:cu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91" name="Arc 14"/>
                <p:cNvSpPr>
                  <a:spLocks/>
                </p:cNvSpPr>
                <p:nvPr/>
              </p:nvSpPr>
              <p:spPr bwMode="auto">
                <a:xfrm>
                  <a:off x="2047" y="1750"/>
                  <a:ext cx="112" cy="71"/>
                </a:xfrm>
                <a:custGeom>
                  <a:avLst/>
                  <a:gdLst>
                    <a:gd name="T0" fmla="*/ 0 w 21600"/>
                    <a:gd name="T1" fmla="*/ 0 h 21600"/>
                    <a:gd name="T2" fmla="*/ 1 w 21600"/>
                    <a:gd name="T3" fmla="*/ 0 h 21600"/>
                    <a:gd name="T4" fmla="*/ 1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21599"/>
                      </a:moveTo>
                      <a:cubicBezTo>
                        <a:pt x="-1" y="9670"/>
                        <a:pt x="9670" y="-1"/>
                        <a:pt x="21600" y="-1"/>
                      </a:cubicBezTo>
                    </a:path>
                    <a:path w="21600" h="21600" stroke="0" extrusionOk="0">
                      <a:moveTo>
                        <a:pt x="-1" y="21599"/>
                      </a:moveTo>
                      <a:cubicBezTo>
                        <a:pt x="-1" y="9670"/>
                        <a:pt x="9670" y="-1"/>
                        <a:pt x="21600" y="-1"/>
                      </a:cubicBezTo>
                      <a:lnTo>
                        <a:pt x="21600" y="21600"/>
                      </a:lnTo>
                      <a:lnTo>
                        <a:pt x="-1" y="21599"/>
                      </a:lnTo>
                      <a:close/>
                    </a:path>
                  </a:pathLst>
                </a:cu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92" name="Arc 15"/>
                <p:cNvSpPr>
                  <a:spLocks/>
                </p:cNvSpPr>
                <p:nvPr/>
              </p:nvSpPr>
              <p:spPr bwMode="auto">
                <a:xfrm>
                  <a:off x="1936" y="1821"/>
                  <a:ext cx="112" cy="71"/>
                </a:xfrm>
                <a:custGeom>
                  <a:avLst/>
                  <a:gdLst>
                    <a:gd name="T0" fmla="*/ 1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599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599"/>
                      </a:cubicBezTo>
                      <a:lnTo>
                        <a:pt x="0" y="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6077" name="Group 16"/>
              <p:cNvGrpSpPr>
                <a:grpSpLocks/>
              </p:cNvGrpSpPr>
              <p:nvPr/>
            </p:nvGrpSpPr>
            <p:grpSpPr bwMode="auto">
              <a:xfrm>
                <a:off x="2278" y="1742"/>
                <a:ext cx="431" cy="142"/>
                <a:chOff x="2278" y="1742"/>
                <a:chExt cx="431" cy="142"/>
              </a:xfrm>
            </p:grpSpPr>
            <p:sp>
              <p:nvSpPr>
                <p:cNvPr id="86085" name="Arc 17"/>
                <p:cNvSpPr>
                  <a:spLocks/>
                </p:cNvSpPr>
                <p:nvPr/>
              </p:nvSpPr>
              <p:spPr bwMode="auto">
                <a:xfrm>
                  <a:off x="2278" y="1813"/>
                  <a:ext cx="112" cy="71"/>
                </a:xfrm>
                <a:custGeom>
                  <a:avLst/>
                  <a:gdLst>
                    <a:gd name="T0" fmla="*/ 1 w 21600"/>
                    <a:gd name="T1" fmla="*/ 0 h 21600"/>
                    <a:gd name="T2" fmla="*/ 0 w 21600"/>
                    <a:gd name="T3" fmla="*/ 0 h 21600"/>
                    <a:gd name="T4" fmla="*/ 1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21599"/>
                      </a:moveTo>
                      <a:cubicBezTo>
                        <a:pt x="9670" y="21599"/>
                        <a:pt x="-1" y="11929"/>
                        <a:pt x="-1" y="-1"/>
                      </a:cubicBezTo>
                    </a:path>
                    <a:path w="21600" h="21600" stroke="0" extrusionOk="0">
                      <a:moveTo>
                        <a:pt x="21600" y="21599"/>
                      </a:moveTo>
                      <a:cubicBezTo>
                        <a:pt x="9670" y="21599"/>
                        <a:pt x="-1" y="11929"/>
                        <a:pt x="-1" y="-1"/>
                      </a:cubicBezTo>
                      <a:lnTo>
                        <a:pt x="21600" y="0"/>
                      </a:lnTo>
                      <a:lnTo>
                        <a:pt x="21600" y="21599"/>
                      </a:lnTo>
                      <a:close/>
                    </a:path>
                  </a:pathLst>
                </a:cu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86" name="Arc 18"/>
                <p:cNvSpPr>
                  <a:spLocks/>
                </p:cNvSpPr>
                <p:nvPr/>
              </p:nvSpPr>
              <p:spPr bwMode="auto">
                <a:xfrm>
                  <a:off x="2597" y="1742"/>
                  <a:ext cx="112" cy="71"/>
                </a:xfrm>
                <a:custGeom>
                  <a:avLst/>
                  <a:gdLst>
                    <a:gd name="T0" fmla="*/ 0 w 21600"/>
                    <a:gd name="T1" fmla="*/ 0 h 21600"/>
                    <a:gd name="T2" fmla="*/ 1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0" y="-1"/>
                      </a:lnTo>
                      <a:close/>
                    </a:path>
                  </a:pathLst>
                </a:cu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87" name="Arc 19"/>
                <p:cNvSpPr>
                  <a:spLocks/>
                </p:cNvSpPr>
                <p:nvPr/>
              </p:nvSpPr>
              <p:spPr bwMode="auto">
                <a:xfrm>
                  <a:off x="2485" y="1742"/>
                  <a:ext cx="112" cy="71"/>
                </a:xfrm>
                <a:custGeom>
                  <a:avLst/>
                  <a:gdLst>
                    <a:gd name="T0" fmla="*/ 0 w 21600"/>
                    <a:gd name="T1" fmla="*/ 0 h 21600"/>
                    <a:gd name="T2" fmla="*/ 1 w 21600"/>
                    <a:gd name="T3" fmla="*/ 0 h 21600"/>
                    <a:gd name="T4" fmla="*/ 1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21599"/>
                      </a:moveTo>
                      <a:cubicBezTo>
                        <a:pt x="-1" y="9670"/>
                        <a:pt x="9670" y="-1"/>
                        <a:pt x="21600" y="-1"/>
                      </a:cubicBezTo>
                    </a:path>
                    <a:path w="21600" h="21600" stroke="0" extrusionOk="0">
                      <a:moveTo>
                        <a:pt x="-1" y="21599"/>
                      </a:moveTo>
                      <a:cubicBezTo>
                        <a:pt x="-1" y="9670"/>
                        <a:pt x="9670" y="-1"/>
                        <a:pt x="21600" y="-1"/>
                      </a:cubicBezTo>
                      <a:lnTo>
                        <a:pt x="21600" y="21600"/>
                      </a:lnTo>
                      <a:lnTo>
                        <a:pt x="-1" y="21599"/>
                      </a:lnTo>
                      <a:close/>
                    </a:path>
                  </a:pathLst>
                </a:cu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88" name="Arc 20"/>
                <p:cNvSpPr>
                  <a:spLocks/>
                </p:cNvSpPr>
                <p:nvPr/>
              </p:nvSpPr>
              <p:spPr bwMode="auto">
                <a:xfrm>
                  <a:off x="2374" y="1813"/>
                  <a:ext cx="112" cy="71"/>
                </a:xfrm>
                <a:custGeom>
                  <a:avLst/>
                  <a:gdLst>
                    <a:gd name="T0" fmla="*/ 1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599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599"/>
                      </a:cubicBezTo>
                      <a:lnTo>
                        <a:pt x="0" y="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6078" name="Group 21"/>
              <p:cNvGrpSpPr>
                <a:grpSpLocks/>
              </p:cNvGrpSpPr>
              <p:nvPr/>
            </p:nvGrpSpPr>
            <p:grpSpPr bwMode="auto">
              <a:xfrm>
                <a:off x="2717" y="1742"/>
                <a:ext cx="431" cy="142"/>
                <a:chOff x="2717" y="1742"/>
                <a:chExt cx="431" cy="142"/>
              </a:xfrm>
            </p:grpSpPr>
            <p:sp>
              <p:nvSpPr>
                <p:cNvPr id="86081" name="Arc 22"/>
                <p:cNvSpPr>
                  <a:spLocks/>
                </p:cNvSpPr>
                <p:nvPr/>
              </p:nvSpPr>
              <p:spPr bwMode="auto">
                <a:xfrm>
                  <a:off x="2717" y="1813"/>
                  <a:ext cx="112" cy="71"/>
                </a:xfrm>
                <a:custGeom>
                  <a:avLst/>
                  <a:gdLst>
                    <a:gd name="T0" fmla="*/ 1 w 21600"/>
                    <a:gd name="T1" fmla="*/ 0 h 21600"/>
                    <a:gd name="T2" fmla="*/ 0 w 21600"/>
                    <a:gd name="T3" fmla="*/ 0 h 21600"/>
                    <a:gd name="T4" fmla="*/ 1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574" y="21599"/>
                      </a:moveTo>
                      <a:cubicBezTo>
                        <a:pt x="9654" y="21585"/>
                        <a:pt x="-1" y="11919"/>
                        <a:pt x="-1" y="-1"/>
                      </a:cubicBezTo>
                    </a:path>
                    <a:path w="21600" h="21600" stroke="0" extrusionOk="0">
                      <a:moveTo>
                        <a:pt x="21574" y="21599"/>
                      </a:moveTo>
                      <a:cubicBezTo>
                        <a:pt x="9654" y="21585"/>
                        <a:pt x="-1" y="11919"/>
                        <a:pt x="-1" y="-1"/>
                      </a:cubicBezTo>
                      <a:lnTo>
                        <a:pt x="21600" y="0"/>
                      </a:lnTo>
                      <a:lnTo>
                        <a:pt x="21574" y="21599"/>
                      </a:lnTo>
                      <a:close/>
                    </a:path>
                  </a:pathLst>
                </a:cu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82" name="Arc 23"/>
                <p:cNvSpPr>
                  <a:spLocks/>
                </p:cNvSpPr>
                <p:nvPr/>
              </p:nvSpPr>
              <p:spPr bwMode="auto">
                <a:xfrm>
                  <a:off x="3036" y="1742"/>
                  <a:ext cx="112" cy="71"/>
                </a:xfrm>
                <a:custGeom>
                  <a:avLst/>
                  <a:gdLst>
                    <a:gd name="T0" fmla="*/ 0 w 21626"/>
                    <a:gd name="T1" fmla="*/ 0 h 21600"/>
                    <a:gd name="T2" fmla="*/ 1 w 21626"/>
                    <a:gd name="T3" fmla="*/ 0 h 21600"/>
                    <a:gd name="T4" fmla="*/ 0 w 21626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26" h="21600" fill="none" extrusionOk="0">
                      <a:moveTo>
                        <a:pt x="0" y="0"/>
                      </a:moveTo>
                      <a:cubicBezTo>
                        <a:pt x="8" y="0"/>
                        <a:pt x="17" y="-1"/>
                        <a:pt x="26" y="-1"/>
                      </a:cubicBezTo>
                      <a:cubicBezTo>
                        <a:pt x="11955" y="-1"/>
                        <a:pt x="21626" y="9670"/>
                        <a:pt x="21626" y="21600"/>
                      </a:cubicBezTo>
                    </a:path>
                    <a:path w="21626" h="21600" stroke="0" extrusionOk="0">
                      <a:moveTo>
                        <a:pt x="0" y="0"/>
                      </a:moveTo>
                      <a:cubicBezTo>
                        <a:pt x="8" y="0"/>
                        <a:pt x="17" y="-1"/>
                        <a:pt x="26" y="-1"/>
                      </a:cubicBezTo>
                      <a:cubicBezTo>
                        <a:pt x="11955" y="-1"/>
                        <a:pt x="21626" y="9670"/>
                        <a:pt x="21626" y="21600"/>
                      </a:cubicBezTo>
                      <a:lnTo>
                        <a:pt x="26" y="216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83" name="Arc 24"/>
                <p:cNvSpPr>
                  <a:spLocks/>
                </p:cNvSpPr>
                <p:nvPr/>
              </p:nvSpPr>
              <p:spPr bwMode="auto">
                <a:xfrm>
                  <a:off x="2924" y="1742"/>
                  <a:ext cx="112" cy="71"/>
                </a:xfrm>
                <a:custGeom>
                  <a:avLst/>
                  <a:gdLst>
                    <a:gd name="T0" fmla="*/ 0 w 21600"/>
                    <a:gd name="T1" fmla="*/ 0 h 21600"/>
                    <a:gd name="T2" fmla="*/ 1 w 21600"/>
                    <a:gd name="T3" fmla="*/ 0 h 21600"/>
                    <a:gd name="T4" fmla="*/ 1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21599"/>
                      </a:moveTo>
                      <a:cubicBezTo>
                        <a:pt x="-1" y="9680"/>
                        <a:pt x="9654" y="14"/>
                        <a:pt x="21574" y="0"/>
                      </a:cubicBezTo>
                    </a:path>
                    <a:path w="21600" h="21600" stroke="0" extrusionOk="0">
                      <a:moveTo>
                        <a:pt x="-1" y="21599"/>
                      </a:moveTo>
                      <a:cubicBezTo>
                        <a:pt x="-1" y="9680"/>
                        <a:pt x="9654" y="14"/>
                        <a:pt x="21574" y="0"/>
                      </a:cubicBezTo>
                      <a:lnTo>
                        <a:pt x="21600" y="21600"/>
                      </a:lnTo>
                      <a:lnTo>
                        <a:pt x="-1" y="21599"/>
                      </a:lnTo>
                      <a:close/>
                    </a:path>
                  </a:pathLst>
                </a:cu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84" name="Arc 25"/>
                <p:cNvSpPr>
                  <a:spLocks/>
                </p:cNvSpPr>
                <p:nvPr/>
              </p:nvSpPr>
              <p:spPr bwMode="auto">
                <a:xfrm>
                  <a:off x="2813" y="1813"/>
                  <a:ext cx="112" cy="71"/>
                </a:xfrm>
                <a:custGeom>
                  <a:avLst/>
                  <a:gdLst>
                    <a:gd name="T0" fmla="*/ 1 w 21626"/>
                    <a:gd name="T1" fmla="*/ 0 h 21600"/>
                    <a:gd name="T2" fmla="*/ 0 w 21626"/>
                    <a:gd name="T3" fmla="*/ 0 h 21600"/>
                    <a:gd name="T4" fmla="*/ 0 w 21626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26" h="21600" fill="none" extrusionOk="0">
                      <a:moveTo>
                        <a:pt x="21626" y="0"/>
                      </a:moveTo>
                      <a:cubicBezTo>
                        <a:pt x="21626" y="11929"/>
                        <a:pt x="11955" y="21600"/>
                        <a:pt x="26" y="21600"/>
                      </a:cubicBezTo>
                      <a:cubicBezTo>
                        <a:pt x="17" y="21599"/>
                        <a:pt x="8" y="21599"/>
                        <a:pt x="0" y="21599"/>
                      </a:cubicBezTo>
                    </a:path>
                    <a:path w="21626" h="21600" stroke="0" extrusionOk="0">
                      <a:moveTo>
                        <a:pt x="21626" y="0"/>
                      </a:moveTo>
                      <a:cubicBezTo>
                        <a:pt x="21626" y="11929"/>
                        <a:pt x="11955" y="21600"/>
                        <a:pt x="26" y="21600"/>
                      </a:cubicBezTo>
                      <a:cubicBezTo>
                        <a:pt x="17" y="21599"/>
                        <a:pt x="8" y="21599"/>
                        <a:pt x="0" y="21599"/>
                      </a:cubicBezTo>
                      <a:lnTo>
                        <a:pt x="26" y="0"/>
                      </a:lnTo>
                      <a:lnTo>
                        <a:pt x="21626" y="0"/>
                      </a:lnTo>
                      <a:close/>
                    </a:path>
                  </a:pathLst>
                </a:cu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6079" name="Line 26"/>
              <p:cNvSpPr>
                <a:spLocks noChangeShapeType="1"/>
              </p:cNvSpPr>
              <p:nvPr/>
            </p:nvSpPr>
            <p:spPr bwMode="auto">
              <a:xfrm flipH="1">
                <a:off x="3051" y="1805"/>
                <a:ext cx="104" cy="1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080" name="Line 27"/>
              <p:cNvSpPr>
                <a:spLocks noChangeShapeType="1"/>
              </p:cNvSpPr>
              <p:nvPr/>
            </p:nvSpPr>
            <p:spPr bwMode="auto">
              <a:xfrm flipH="1" flipV="1">
                <a:off x="3123" y="1702"/>
                <a:ext cx="32" cy="103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24" name="Text Box 28"/>
            <p:cNvSpPr txBox="1">
              <a:spLocks noChangeArrowheads="1"/>
            </p:cNvSpPr>
            <p:nvPr/>
          </p:nvSpPr>
          <p:spPr bwMode="auto">
            <a:xfrm>
              <a:off x="384" y="1236"/>
              <a:ext cx="42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800">
                  <a:latin typeface="Times New Roman" charset="0"/>
                </a:rPr>
                <a:t>h</a:t>
              </a:r>
              <a:r>
                <a:rPr lang="en-US" sz="2800">
                  <a:latin typeface="Symbol" charset="0"/>
                </a:rPr>
                <a:t>n</a:t>
              </a:r>
              <a:r>
                <a:rPr lang="en-US" sz="2800" baseline="-25000">
                  <a:latin typeface="Times New Roman" charset="0"/>
                </a:rPr>
                <a:t>o</a:t>
              </a:r>
              <a:endParaRPr lang="en-US" sz="2800" b="1">
                <a:latin typeface="Times New Roman" charset="0"/>
              </a:endParaRPr>
            </a:p>
          </p:txBody>
        </p:sp>
        <p:sp>
          <p:nvSpPr>
            <p:cNvPr id="4126" name="Line 30"/>
            <p:cNvSpPr>
              <a:spLocks noChangeShapeType="1"/>
            </p:cNvSpPr>
            <p:nvPr/>
          </p:nvSpPr>
          <p:spPr bwMode="auto">
            <a:xfrm>
              <a:off x="2544" y="1495"/>
              <a:ext cx="408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27" name="Rectangle 31"/>
            <p:cNvSpPr>
              <a:spLocks noChangeArrowheads="1"/>
            </p:cNvSpPr>
            <p:nvPr/>
          </p:nvSpPr>
          <p:spPr bwMode="auto">
            <a:xfrm>
              <a:off x="2544" y="1687"/>
              <a:ext cx="288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7" tIns="44450" rIns="90487" bIns="44450">
              <a:spAutoFit/>
            </a:bodyPr>
            <a:lstStyle/>
            <a:p>
              <a:pPr>
                <a:lnSpc>
                  <a:spcPct val="90000"/>
                </a:lnSpc>
                <a:defRPr/>
              </a:pPr>
              <a:r>
                <a:rPr lang="en-US" sz="3200">
                  <a:latin typeface="Times New Roman" charset="0"/>
                </a:rPr>
                <a:t>e</a:t>
              </a:r>
              <a:r>
                <a:rPr lang="en-US" sz="3200" baseline="30000">
                  <a:latin typeface="Times New Roman" charset="0"/>
                </a:rPr>
                <a:t>-</a:t>
              </a:r>
              <a:endParaRPr lang="en-US" b="1" baseline="30000">
                <a:latin typeface="Arial" charset="0"/>
              </a:endParaRPr>
            </a:p>
          </p:txBody>
        </p:sp>
        <p:sp>
          <p:nvSpPr>
            <p:cNvPr id="86075" name="Oval 32"/>
            <p:cNvSpPr>
              <a:spLocks noChangeArrowheads="1"/>
            </p:cNvSpPr>
            <p:nvPr/>
          </p:nvSpPr>
          <p:spPr bwMode="auto">
            <a:xfrm>
              <a:off x="2697" y="1639"/>
              <a:ext cx="77" cy="71"/>
            </a:xfrm>
            <a:prstGeom prst="ellipse">
              <a:avLst/>
            </a:prstGeom>
            <a:solidFill>
              <a:schemeClr val="tx1"/>
            </a:solidFill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53" name="Text Box 57"/>
          <p:cNvSpPr txBox="1">
            <a:spLocks noChangeArrowheads="1"/>
          </p:cNvSpPr>
          <p:nvPr/>
        </p:nvSpPr>
        <p:spPr bwMode="auto">
          <a:xfrm>
            <a:off x="1676400" y="3886201"/>
            <a:ext cx="2133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2800">
                <a:latin typeface="Times New Roman" charset="0"/>
              </a:rPr>
              <a:t>energy = h</a:t>
            </a:r>
            <a:r>
              <a:rPr lang="en-US" sz="2800">
                <a:latin typeface="Symbol" charset="0"/>
              </a:rPr>
              <a:t>n</a:t>
            </a:r>
            <a:r>
              <a:rPr lang="en-US" sz="2800" baseline="-25000">
                <a:latin typeface="Times New Roman" charset="0"/>
              </a:rPr>
              <a:t>o</a:t>
            </a:r>
            <a:endParaRPr lang="en-US" sz="3200" b="1">
              <a:latin typeface="Times New Roman" charset="0"/>
            </a:endParaRPr>
          </a:p>
        </p:txBody>
      </p:sp>
      <p:grpSp>
        <p:nvGrpSpPr>
          <p:cNvPr id="86020" name="Group 100"/>
          <p:cNvGrpSpPr>
            <a:grpSpLocks/>
          </p:cNvGrpSpPr>
          <p:nvPr/>
        </p:nvGrpSpPr>
        <p:grpSpPr bwMode="auto">
          <a:xfrm>
            <a:off x="2514600" y="4114800"/>
            <a:ext cx="4516438" cy="2514600"/>
            <a:chOff x="1477" y="2496"/>
            <a:chExt cx="2845" cy="1584"/>
          </a:xfrm>
        </p:grpSpPr>
        <p:sp>
          <p:nvSpPr>
            <p:cNvPr id="86025" name="Oval 34"/>
            <p:cNvSpPr>
              <a:spLocks noChangeArrowheads="1"/>
            </p:cNvSpPr>
            <p:nvPr/>
          </p:nvSpPr>
          <p:spPr bwMode="auto">
            <a:xfrm>
              <a:off x="2797" y="2842"/>
              <a:ext cx="72" cy="7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86026" name="Group 36"/>
            <p:cNvGrpSpPr>
              <a:grpSpLocks/>
            </p:cNvGrpSpPr>
            <p:nvPr/>
          </p:nvGrpSpPr>
          <p:grpSpPr bwMode="auto">
            <a:xfrm>
              <a:off x="2736" y="2496"/>
              <a:ext cx="288" cy="413"/>
              <a:chOff x="2736" y="1152"/>
              <a:chExt cx="288" cy="413"/>
            </a:xfrm>
          </p:grpSpPr>
          <p:sp>
            <p:nvSpPr>
              <p:cNvPr id="86067" name="Oval 37"/>
              <p:cNvSpPr>
                <a:spLocks noChangeArrowheads="1"/>
              </p:cNvSpPr>
              <p:nvPr/>
            </p:nvSpPr>
            <p:spPr bwMode="auto">
              <a:xfrm>
                <a:off x="2797" y="1494"/>
                <a:ext cx="72" cy="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508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4" name="Rectangle 38"/>
              <p:cNvSpPr>
                <a:spLocks noChangeArrowheads="1"/>
              </p:cNvSpPr>
              <p:nvPr/>
            </p:nvSpPr>
            <p:spPr bwMode="auto">
              <a:xfrm>
                <a:off x="2736" y="1152"/>
                <a:ext cx="288" cy="3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90487" tIns="44450" rIns="90487" bIns="44450"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en-US" sz="3200">
                    <a:latin typeface="Times New Roman" charset="0"/>
                  </a:rPr>
                  <a:t>e</a:t>
                </a:r>
                <a:r>
                  <a:rPr lang="en-US" sz="3200" baseline="30000">
                    <a:latin typeface="Times New Roman" charset="0"/>
                  </a:rPr>
                  <a:t>-</a:t>
                </a:r>
                <a:endParaRPr lang="en-US" b="1" baseline="30000">
                  <a:latin typeface="Arial" charset="0"/>
                </a:endParaRPr>
              </a:p>
            </p:txBody>
          </p:sp>
        </p:grpSp>
        <p:grpSp>
          <p:nvGrpSpPr>
            <p:cNvPr id="86027" name="Group 39"/>
            <p:cNvGrpSpPr>
              <a:grpSpLocks/>
            </p:cNvGrpSpPr>
            <p:nvPr/>
          </p:nvGrpSpPr>
          <p:grpSpPr bwMode="auto">
            <a:xfrm>
              <a:off x="1477" y="2746"/>
              <a:ext cx="1312" cy="188"/>
              <a:chOff x="1477" y="1398"/>
              <a:chExt cx="1312" cy="188"/>
            </a:xfrm>
          </p:grpSpPr>
          <p:grpSp>
            <p:nvGrpSpPr>
              <p:cNvPr id="86050" name="Group 40"/>
              <p:cNvGrpSpPr>
                <a:grpSpLocks/>
              </p:cNvGrpSpPr>
              <p:nvPr/>
            </p:nvGrpSpPr>
            <p:grpSpPr bwMode="auto">
              <a:xfrm>
                <a:off x="1477" y="1450"/>
                <a:ext cx="423" cy="136"/>
                <a:chOff x="1477" y="1450"/>
                <a:chExt cx="423" cy="136"/>
              </a:xfrm>
            </p:grpSpPr>
            <p:sp>
              <p:nvSpPr>
                <p:cNvPr id="86063" name="Arc 41"/>
                <p:cNvSpPr>
                  <a:spLocks/>
                </p:cNvSpPr>
                <p:nvPr/>
              </p:nvSpPr>
              <p:spPr bwMode="auto">
                <a:xfrm>
                  <a:off x="1477" y="1518"/>
                  <a:ext cx="108" cy="68"/>
                </a:xfrm>
                <a:custGeom>
                  <a:avLst/>
                  <a:gdLst>
                    <a:gd name="T0" fmla="*/ 1 w 21600"/>
                    <a:gd name="T1" fmla="*/ 0 h 21644"/>
                    <a:gd name="T2" fmla="*/ 0 w 21600"/>
                    <a:gd name="T3" fmla="*/ 0 h 21644"/>
                    <a:gd name="T4" fmla="*/ 1 w 21600"/>
                    <a:gd name="T5" fmla="*/ 0 h 2164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44" fill="none" extrusionOk="0">
                      <a:moveTo>
                        <a:pt x="21600" y="21643"/>
                      </a:moveTo>
                      <a:cubicBezTo>
                        <a:pt x="9670" y="21644"/>
                        <a:pt x="0" y="11973"/>
                        <a:pt x="0" y="44"/>
                      </a:cubicBezTo>
                      <a:cubicBezTo>
                        <a:pt x="0" y="29"/>
                        <a:pt x="0" y="14"/>
                        <a:pt x="0" y="0"/>
                      </a:cubicBezTo>
                    </a:path>
                    <a:path w="21600" h="21644" stroke="0" extrusionOk="0">
                      <a:moveTo>
                        <a:pt x="21600" y="21643"/>
                      </a:moveTo>
                      <a:cubicBezTo>
                        <a:pt x="9670" y="21644"/>
                        <a:pt x="0" y="11973"/>
                        <a:pt x="0" y="44"/>
                      </a:cubicBezTo>
                      <a:cubicBezTo>
                        <a:pt x="0" y="29"/>
                        <a:pt x="0" y="14"/>
                        <a:pt x="0" y="0"/>
                      </a:cubicBezTo>
                      <a:lnTo>
                        <a:pt x="21600" y="44"/>
                      </a:lnTo>
                      <a:lnTo>
                        <a:pt x="21600" y="21643"/>
                      </a:lnTo>
                      <a:close/>
                    </a:path>
                  </a:pathLst>
                </a:custGeom>
                <a:noFill/>
                <a:ln w="635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64" name="Arc 42"/>
                <p:cNvSpPr>
                  <a:spLocks/>
                </p:cNvSpPr>
                <p:nvPr/>
              </p:nvSpPr>
              <p:spPr bwMode="auto">
                <a:xfrm>
                  <a:off x="1792" y="1450"/>
                  <a:ext cx="108" cy="68"/>
                </a:xfrm>
                <a:custGeom>
                  <a:avLst/>
                  <a:gdLst>
                    <a:gd name="T0" fmla="*/ 0 w 21600"/>
                    <a:gd name="T1" fmla="*/ 0 h 21600"/>
                    <a:gd name="T2" fmla="*/ 1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12" y="-1"/>
                        <a:pt x="21575" y="9643"/>
                        <a:pt x="21599" y="21556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12" y="-1"/>
                        <a:pt x="21575" y="9643"/>
                        <a:pt x="21599" y="21556"/>
                      </a:cubicBezTo>
                      <a:lnTo>
                        <a:pt x="0" y="21600"/>
                      </a:lnTo>
                      <a:lnTo>
                        <a:pt x="0" y="-1"/>
                      </a:lnTo>
                      <a:close/>
                    </a:path>
                  </a:pathLst>
                </a:custGeom>
                <a:noFill/>
                <a:ln w="635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65" name="Arc 43"/>
                <p:cNvSpPr>
                  <a:spLocks/>
                </p:cNvSpPr>
                <p:nvPr/>
              </p:nvSpPr>
              <p:spPr bwMode="auto">
                <a:xfrm>
                  <a:off x="1684" y="1450"/>
                  <a:ext cx="108" cy="68"/>
                </a:xfrm>
                <a:custGeom>
                  <a:avLst/>
                  <a:gdLst>
                    <a:gd name="T0" fmla="*/ 0 w 21600"/>
                    <a:gd name="T1" fmla="*/ 0 h 21600"/>
                    <a:gd name="T2" fmla="*/ 1 w 21600"/>
                    <a:gd name="T3" fmla="*/ 0 h 21600"/>
                    <a:gd name="T4" fmla="*/ 1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21556"/>
                      </a:moveTo>
                      <a:cubicBezTo>
                        <a:pt x="24" y="9643"/>
                        <a:pt x="9687" y="-1"/>
                        <a:pt x="21600" y="-1"/>
                      </a:cubicBezTo>
                    </a:path>
                    <a:path w="21600" h="21600" stroke="0" extrusionOk="0">
                      <a:moveTo>
                        <a:pt x="0" y="21556"/>
                      </a:moveTo>
                      <a:cubicBezTo>
                        <a:pt x="24" y="9643"/>
                        <a:pt x="9687" y="-1"/>
                        <a:pt x="21600" y="-1"/>
                      </a:cubicBezTo>
                      <a:lnTo>
                        <a:pt x="21600" y="21600"/>
                      </a:lnTo>
                      <a:lnTo>
                        <a:pt x="0" y="21556"/>
                      </a:lnTo>
                      <a:close/>
                    </a:path>
                  </a:pathLst>
                </a:custGeom>
                <a:noFill/>
                <a:ln w="635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66" name="Arc 44"/>
                <p:cNvSpPr>
                  <a:spLocks/>
                </p:cNvSpPr>
                <p:nvPr/>
              </p:nvSpPr>
              <p:spPr bwMode="auto">
                <a:xfrm>
                  <a:off x="1569" y="1518"/>
                  <a:ext cx="108" cy="68"/>
                </a:xfrm>
                <a:custGeom>
                  <a:avLst/>
                  <a:gdLst>
                    <a:gd name="T0" fmla="*/ 1 w 21600"/>
                    <a:gd name="T1" fmla="*/ 0 h 21644"/>
                    <a:gd name="T2" fmla="*/ 0 w 21600"/>
                    <a:gd name="T3" fmla="*/ 0 h 21644"/>
                    <a:gd name="T4" fmla="*/ 0 w 21600"/>
                    <a:gd name="T5" fmla="*/ 0 h 2164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44" fill="none" extrusionOk="0">
                      <a:moveTo>
                        <a:pt x="21599" y="0"/>
                      </a:moveTo>
                      <a:cubicBezTo>
                        <a:pt x="21599" y="14"/>
                        <a:pt x="21600" y="29"/>
                        <a:pt x="21600" y="44"/>
                      </a:cubicBezTo>
                      <a:cubicBezTo>
                        <a:pt x="21600" y="11973"/>
                        <a:pt x="11929" y="21644"/>
                        <a:pt x="-1" y="21644"/>
                      </a:cubicBezTo>
                    </a:path>
                    <a:path w="21600" h="21644" stroke="0" extrusionOk="0">
                      <a:moveTo>
                        <a:pt x="21599" y="0"/>
                      </a:moveTo>
                      <a:cubicBezTo>
                        <a:pt x="21599" y="14"/>
                        <a:pt x="21600" y="29"/>
                        <a:pt x="21600" y="44"/>
                      </a:cubicBezTo>
                      <a:cubicBezTo>
                        <a:pt x="21600" y="11973"/>
                        <a:pt x="11929" y="21644"/>
                        <a:pt x="-1" y="21644"/>
                      </a:cubicBezTo>
                      <a:lnTo>
                        <a:pt x="0" y="44"/>
                      </a:lnTo>
                      <a:lnTo>
                        <a:pt x="21599" y="0"/>
                      </a:lnTo>
                      <a:close/>
                    </a:path>
                  </a:pathLst>
                </a:custGeom>
                <a:noFill/>
                <a:ln w="635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6051" name="Group 45"/>
              <p:cNvGrpSpPr>
                <a:grpSpLocks/>
              </p:cNvGrpSpPr>
              <p:nvPr/>
            </p:nvGrpSpPr>
            <p:grpSpPr bwMode="auto">
              <a:xfrm>
                <a:off x="1916" y="1450"/>
                <a:ext cx="423" cy="136"/>
                <a:chOff x="1916" y="1450"/>
                <a:chExt cx="423" cy="136"/>
              </a:xfrm>
            </p:grpSpPr>
            <p:sp>
              <p:nvSpPr>
                <p:cNvPr id="86059" name="Arc 46"/>
                <p:cNvSpPr>
                  <a:spLocks/>
                </p:cNvSpPr>
                <p:nvPr/>
              </p:nvSpPr>
              <p:spPr bwMode="auto">
                <a:xfrm>
                  <a:off x="1916" y="1518"/>
                  <a:ext cx="108" cy="68"/>
                </a:xfrm>
                <a:custGeom>
                  <a:avLst/>
                  <a:gdLst>
                    <a:gd name="T0" fmla="*/ 1 w 21600"/>
                    <a:gd name="T1" fmla="*/ 0 h 21644"/>
                    <a:gd name="T2" fmla="*/ 0 w 21600"/>
                    <a:gd name="T3" fmla="*/ 0 h 21644"/>
                    <a:gd name="T4" fmla="*/ 1 w 21600"/>
                    <a:gd name="T5" fmla="*/ 0 h 2164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44" fill="none" extrusionOk="0">
                      <a:moveTo>
                        <a:pt x="21575" y="21643"/>
                      </a:moveTo>
                      <a:cubicBezTo>
                        <a:pt x="9655" y="21630"/>
                        <a:pt x="0" y="11963"/>
                        <a:pt x="0" y="44"/>
                      </a:cubicBezTo>
                      <a:cubicBezTo>
                        <a:pt x="0" y="29"/>
                        <a:pt x="0" y="14"/>
                        <a:pt x="0" y="0"/>
                      </a:cubicBezTo>
                    </a:path>
                    <a:path w="21600" h="21644" stroke="0" extrusionOk="0">
                      <a:moveTo>
                        <a:pt x="21575" y="21643"/>
                      </a:moveTo>
                      <a:cubicBezTo>
                        <a:pt x="9655" y="21630"/>
                        <a:pt x="0" y="11963"/>
                        <a:pt x="0" y="44"/>
                      </a:cubicBezTo>
                      <a:cubicBezTo>
                        <a:pt x="0" y="29"/>
                        <a:pt x="0" y="14"/>
                        <a:pt x="0" y="0"/>
                      </a:cubicBezTo>
                      <a:lnTo>
                        <a:pt x="21600" y="44"/>
                      </a:lnTo>
                      <a:lnTo>
                        <a:pt x="21575" y="21643"/>
                      </a:lnTo>
                      <a:close/>
                    </a:path>
                  </a:pathLst>
                </a:custGeom>
                <a:noFill/>
                <a:ln w="635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60" name="Arc 47"/>
                <p:cNvSpPr>
                  <a:spLocks/>
                </p:cNvSpPr>
                <p:nvPr/>
              </p:nvSpPr>
              <p:spPr bwMode="auto">
                <a:xfrm>
                  <a:off x="2231" y="1450"/>
                  <a:ext cx="108" cy="68"/>
                </a:xfrm>
                <a:custGeom>
                  <a:avLst/>
                  <a:gdLst>
                    <a:gd name="T0" fmla="*/ 0 w 21600"/>
                    <a:gd name="T1" fmla="*/ 0 h 21600"/>
                    <a:gd name="T2" fmla="*/ 1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12" y="-1"/>
                        <a:pt x="21575" y="9643"/>
                        <a:pt x="21599" y="21556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12" y="-1"/>
                        <a:pt x="21575" y="9643"/>
                        <a:pt x="21599" y="21556"/>
                      </a:cubicBezTo>
                      <a:lnTo>
                        <a:pt x="0" y="21600"/>
                      </a:lnTo>
                      <a:lnTo>
                        <a:pt x="0" y="-1"/>
                      </a:lnTo>
                      <a:close/>
                    </a:path>
                  </a:pathLst>
                </a:custGeom>
                <a:noFill/>
                <a:ln w="635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61" name="Arc 48"/>
                <p:cNvSpPr>
                  <a:spLocks/>
                </p:cNvSpPr>
                <p:nvPr/>
              </p:nvSpPr>
              <p:spPr bwMode="auto">
                <a:xfrm>
                  <a:off x="2123" y="1450"/>
                  <a:ext cx="108" cy="68"/>
                </a:xfrm>
                <a:custGeom>
                  <a:avLst/>
                  <a:gdLst>
                    <a:gd name="T0" fmla="*/ 0 w 21600"/>
                    <a:gd name="T1" fmla="*/ 0 h 21600"/>
                    <a:gd name="T2" fmla="*/ 1 w 21600"/>
                    <a:gd name="T3" fmla="*/ 0 h 21600"/>
                    <a:gd name="T4" fmla="*/ 1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21556"/>
                      </a:moveTo>
                      <a:cubicBezTo>
                        <a:pt x="24" y="9643"/>
                        <a:pt x="9687" y="-1"/>
                        <a:pt x="21600" y="-1"/>
                      </a:cubicBezTo>
                    </a:path>
                    <a:path w="21600" h="21600" stroke="0" extrusionOk="0">
                      <a:moveTo>
                        <a:pt x="0" y="21556"/>
                      </a:moveTo>
                      <a:cubicBezTo>
                        <a:pt x="24" y="9643"/>
                        <a:pt x="9687" y="-1"/>
                        <a:pt x="21600" y="-1"/>
                      </a:cubicBezTo>
                      <a:lnTo>
                        <a:pt x="21600" y="21600"/>
                      </a:lnTo>
                      <a:lnTo>
                        <a:pt x="0" y="21556"/>
                      </a:lnTo>
                      <a:close/>
                    </a:path>
                  </a:pathLst>
                </a:custGeom>
                <a:noFill/>
                <a:ln w="635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62" name="Arc 49"/>
                <p:cNvSpPr>
                  <a:spLocks/>
                </p:cNvSpPr>
                <p:nvPr/>
              </p:nvSpPr>
              <p:spPr bwMode="auto">
                <a:xfrm>
                  <a:off x="2008" y="1518"/>
                  <a:ext cx="108" cy="68"/>
                </a:xfrm>
                <a:custGeom>
                  <a:avLst/>
                  <a:gdLst>
                    <a:gd name="T0" fmla="*/ 1 w 21625"/>
                    <a:gd name="T1" fmla="*/ 0 h 21644"/>
                    <a:gd name="T2" fmla="*/ 0 w 21625"/>
                    <a:gd name="T3" fmla="*/ 0 h 21644"/>
                    <a:gd name="T4" fmla="*/ 0 w 21625"/>
                    <a:gd name="T5" fmla="*/ 0 h 2164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25" h="21644" fill="none" extrusionOk="0">
                      <a:moveTo>
                        <a:pt x="21624" y="0"/>
                      </a:moveTo>
                      <a:cubicBezTo>
                        <a:pt x="21624" y="14"/>
                        <a:pt x="21625" y="29"/>
                        <a:pt x="21625" y="44"/>
                      </a:cubicBezTo>
                      <a:cubicBezTo>
                        <a:pt x="21625" y="11973"/>
                        <a:pt x="11954" y="21644"/>
                        <a:pt x="25" y="21644"/>
                      </a:cubicBezTo>
                      <a:cubicBezTo>
                        <a:pt x="16" y="21643"/>
                        <a:pt x="8" y="21643"/>
                        <a:pt x="0" y="21643"/>
                      </a:cubicBezTo>
                    </a:path>
                    <a:path w="21625" h="21644" stroke="0" extrusionOk="0">
                      <a:moveTo>
                        <a:pt x="21624" y="0"/>
                      </a:moveTo>
                      <a:cubicBezTo>
                        <a:pt x="21624" y="14"/>
                        <a:pt x="21625" y="29"/>
                        <a:pt x="21625" y="44"/>
                      </a:cubicBezTo>
                      <a:cubicBezTo>
                        <a:pt x="21625" y="11973"/>
                        <a:pt x="11954" y="21644"/>
                        <a:pt x="25" y="21644"/>
                      </a:cubicBezTo>
                      <a:cubicBezTo>
                        <a:pt x="16" y="21643"/>
                        <a:pt x="8" y="21643"/>
                        <a:pt x="0" y="21643"/>
                      </a:cubicBezTo>
                      <a:lnTo>
                        <a:pt x="25" y="44"/>
                      </a:lnTo>
                      <a:lnTo>
                        <a:pt x="21624" y="0"/>
                      </a:lnTo>
                      <a:close/>
                    </a:path>
                  </a:pathLst>
                </a:custGeom>
                <a:noFill/>
                <a:ln w="635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6052" name="Group 50"/>
              <p:cNvGrpSpPr>
                <a:grpSpLocks/>
              </p:cNvGrpSpPr>
              <p:nvPr/>
            </p:nvGrpSpPr>
            <p:grpSpPr bwMode="auto">
              <a:xfrm>
                <a:off x="2354" y="1450"/>
                <a:ext cx="424" cy="136"/>
                <a:chOff x="2354" y="1450"/>
                <a:chExt cx="424" cy="136"/>
              </a:xfrm>
            </p:grpSpPr>
            <p:sp>
              <p:nvSpPr>
                <p:cNvPr id="86055" name="Arc 51"/>
                <p:cNvSpPr>
                  <a:spLocks/>
                </p:cNvSpPr>
                <p:nvPr/>
              </p:nvSpPr>
              <p:spPr bwMode="auto">
                <a:xfrm>
                  <a:off x="2354" y="1518"/>
                  <a:ext cx="108" cy="68"/>
                </a:xfrm>
                <a:custGeom>
                  <a:avLst/>
                  <a:gdLst>
                    <a:gd name="T0" fmla="*/ 1 w 21600"/>
                    <a:gd name="T1" fmla="*/ 0 h 21644"/>
                    <a:gd name="T2" fmla="*/ 0 w 21600"/>
                    <a:gd name="T3" fmla="*/ 0 h 21644"/>
                    <a:gd name="T4" fmla="*/ 1 w 21600"/>
                    <a:gd name="T5" fmla="*/ 0 h 2164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44" fill="none" extrusionOk="0">
                      <a:moveTo>
                        <a:pt x="21600" y="21643"/>
                      </a:moveTo>
                      <a:cubicBezTo>
                        <a:pt x="9670" y="21644"/>
                        <a:pt x="0" y="11973"/>
                        <a:pt x="0" y="44"/>
                      </a:cubicBezTo>
                      <a:cubicBezTo>
                        <a:pt x="0" y="29"/>
                        <a:pt x="0" y="14"/>
                        <a:pt x="0" y="0"/>
                      </a:cubicBezTo>
                    </a:path>
                    <a:path w="21600" h="21644" stroke="0" extrusionOk="0">
                      <a:moveTo>
                        <a:pt x="21600" y="21643"/>
                      </a:moveTo>
                      <a:cubicBezTo>
                        <a:pt x="9670" y="21644"/>
                        <a:pt x="0" y="11973"/>
                        <a:pt x="0" y="44"/>
                      </a:cubicBezTo>
                      <a:cubicBezTo>
                        <a:pt x="0" y="29"/>
                        <a:pt x="0" y="14"/>
                        <a:pt x="0" y="0"/>
                      </a:cubicBezTo>
                      <a:lnTo>
                        <a:pt x="21600" y="44"/>
                      </a:lnTo>
                      <a:lnTo>
                        <a:pt x="21600" y="21643"/>
                      </a:lnTo>
                      <a:close/>
                    </a:path>
                  </a:pathLst>
                </a:custGeom>
                <a:noFill/>
                <a:ln w="635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56" name="Arc 52"/>
                <p:cNvSpPr>
                  <a:spLocks/>
                </p:cNvSpPr>
                <p:nvPr/>
              </p:nvSpPr>
              <p:spPr bwMode="auto">
                <a:xfrm>
                  <a:off x="2670" y="1450"/>
                  <a:ext cx="108" cy="68"/>
                </a:xfrm>
                <a:custGeom>
                  <a:avLst/>
                  <a:gdLst>
                    <a:gd name="T0" fmla="*/ 0 w 21625"/>
                    <a:gd name="T1" fmla="*/ 0 h 21600"/>
                    <a:gd name="T2" fmla="*/ 1 w 21625"/>
                    <a:gd name="T3" fmla="*/ 0 h 21600"/>
                    <a:gd name="T4" fmla="*/ 0 w 21625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25" h="21600" fill="none" extrusionOk="0">
                      <a:moveTo>
                        <a:pt x="0" y="0"/>
                      </a:moveTo>
                      <a:cubicBezTo>
                        <a:pt x="8" y="0"/>
                        <a:pt x="16" y="-1"/>
                        <a:pt x="25" y="-1"/>
                      </a:cubicBezTo>
                      <a:cubicBezTo>
                        <a:pt x="11937" y="-1"/>
                        <a:pt x="21600" y="9643"/>
                        <a:pt x="21624" y="21556"/>
                      </a:cubicBezTo>
                    </a:path>
                    <a:path w="21625" h="21600" stroke="0" extrusionOk="0">
                      <a:moveTo>
                        <a:pt x="0" y="0"/>
                      </a:moveTo>
                      <a:cubicBezTo>
                        <a:pt x="8" y="0"/>
                        <a:pt x="16" y="-1"/>
                        <a:pt x="25" y="-1"/>
                      </a:cubicBezTo>
                      <a:cubicBezTo>
                        <a:pt x="11937" y="-1"/>
                        <a:pt x="21600" y="9643"/>
                        <a:pt x="21624" y="21556"/>
                      </a:cubicBezTo>
                      <a:lnTo>
                        <a:pt x="25" y="216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57" name="Arc 53"/>
                <p:cNvSpPr>
                  <a:spLocks/>
                </p:cNvSpPr>
                <p:nvPr/>
              </p:nvSpPr>
              <p:spPr bwMode="auto">
                <a:xfrm>
                  <a:off x="2562" y="1450"/>
                  <a:ext cx="108" cy="68"/>
                </a:xfrm>
                <a:custGeom>
                  <a:avLst/>
                  <a:gdLst>
                    <a:gd name="T0" fmla="*/ 0 w 21600"/>
                    <a:gd name="T1" fmla="*/ 0 h 21600"/>
                    <a:gd name="T2" fmla="*/ 1 w 21600"/>
                    <a:gd name="T3" fmla="*/ 0 h 21600"/>
                    <a:gd name="T4" fmla="*/ 1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21556"/>
                      </a:moveTo>
                      <a:cubicBezTo>
                        <a:pt x="24" y="9653"/>
                        <a:pt x="9672" y="13"/>
                        <a:pt x="21575" y="0"/>
                      </a:cubicBezTo>
                    </a:path>
                    <a:path w="21600" h="21600" stroke="0" extrusionOk="0">
                      <a:moveTo>
                        <a:pt x="0" y="21556"/>
                      </a:moveTo>
                      <a:cubicBezTo>
                        <a:pt x="24" y="9653"/>
                        <a:pt x="9672" y="13"/>
                        <a:pt x="21575" y="0"/>
                      </a:cubicBezTo>
                      <a:lnTo>
                        <a:pt x="21600" y="21600"/>
                      </a:lnTo>
                      <a:lnTo>
                        <a:pt x="0" y="21556"/>
                      </a:lnTo>
                      <a:close/>
                    </a:path>
                  </a:pathLst>
                </a:custGeom>
                <a:noFill/>
                <a:ln w="635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58" name="Arc 54"/>
                <p:cNvSpPr>
                  <a:spLocks/>
                </p:cNvSpPr>
                <p:nvPr/>
              </p:nvSpPr>
              <p:spPr bwMode="auto">
                <a:xfrm>
                  <a:off x="2447" y="1518"/>
                  <a:ext cx="108" cy="68"/>
                </a:xfrm>
                <a:custGeom>
                  <a:avLst/>
                  <a:gdLst>
                    <a:gd name="T0" fmla="*/ 1 w 21625"/>
                    <a:gd name="T1" fmla="*/ 0 h 21644"/>
                    <a:gd name="T2" fmla="*/ 0 w 21625"/>
                    <a:gd name="T3" fmla="*/ 0 h 21644"/>
                    <a:gd name="T4" fmla="*/ 0 w 21625"/>
                    <a:gd name="T5" fmla="*/ 0 h 2164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25" h="21644" fill="none" extrusionOk="0">
                      <a:moveTo>
                        <a:pt x="21624" y="0"/>
                      </a:moveTo>
                      <a:cubicBezTo>
                        <a:pt x="21624" y="14"/>
                        <a:pt x="21625" y="29"/>
                        <a:pt x="21625" y="44"/>
                      </a:cubicBezTo>
                      <a:cubicBezTo>
                        <a:pt x="21625" y="11973"/>
                        <a:pt x="11954" y="21644"/>
                        <a:pt x="25" y="21644"/>
                      </a:cubicBezTo>
                      <a:cubicBezTo>
                        <a:pt x="16" y="21643"/>
                        <a:pt x="8" y="21643"/>
                        <a:pt x="0" y="21643"/>
                      </a:cubicBezTo>
                    </a:path>
                    <a:path w="21625" h="21644" stroke="0" extrusionOk="0">
                      <a:moveTo>
                        <a:pt x="21624" y="0"/>
                      </a:moveTo>
                      <a:cubicBezTo>
                        <a:pt x="21624" y="14"/>
                        <a:pt x="21625" y="29"/>
                        <a:pt x="21625" y="44"/>
                      </a:cubicBezTo>
                      <a:cubicBezTo>
                        <a:pt x="21625" y="11973"/>
                        <a:pt x="11954" y="21644"/>
                        <a:pt x="25" y="21644"/>
                      </a:cubicBezTo>
                      <a:cubicBezTo>
                        <a:pt x="16" y="21643"/>
                        <a:pt x="8" y="21643"/>
                        <a:pt x="0" y="21643"/>
                      </a:cubicBezTo>
                      <a:lnTo>
                        <a:pt x="25" y="44"/>
                      </a:lnTo>
                      <a:lnTo>
                        <a:pt x="21624" y="0"/>
                      </a:lnTo>
                      <a:close/>
                    </a:path>
                  </a:pathLst>
                </a:custGeom>
                <a:noFill/>
                <a:ln w="635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6053" name="Line 55"/>
              <p:cNvSpPr>
                <a:spLocks noChangeShapeType="1"/>
              </p:cNvSpPr>
              <p:nvPr/>
            </p:nvSpPr>
            <p:spPr bwMode="auto">
              <a:xfrm flipH="1">
                <a:off x="2685" y="1502"/>
                <a:ext cx="104" cy="1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054" name="Line 56"/>
              <p:cNvSpPr>
                <a:spLocks noChangeShapeType="1"/>
              </p:cNvSpPr>
              <p:nvPr/>
            </p:nvSpPr>
            <p:spPr bwMode="auto">
              <a:xfrm flipH="1" flipV="1">
                <a:off x="2757" y="1398"/>
                <a:ext cx="32" cy="104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55" name="Line 59"/>
            <p:cNvSpPr>
              <a:spLocks noChangeShapeType="1"/>
            </p:cNvSpPr>
            <p:nvPr/>
          </p:nvSpPr>
          <p:spPr bwMode="auto">
            <a:xfrm flipV="1">
              <a:off x="2832" y="2496"/>
              <a:ext cx="816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56" name="Rectangle 60"/>
            <p:cNvSpPr>
              <a:spLocks noChangeArrowheads="1"/>
            </p:cNvSpPr>
            <p:nvPr/>
          </p:nvSpPr>
          <p:spPr bwMode="auto">
            <a:xfrm>
              <a:off x="3888" y="3744"/>
              <a:ext cx="434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7" tIns="44450" rIns="90487" bIns="44450">
              <a:spAutoFit/>
            </a:bodyPr>
            <a:lstStyle/>
            <a:p>
              <a:pPr>
                <a:lnSpc>
                  <a:spcPct val="90000"/>
                </a:lnSpc>
                <a:defRPr/>
              </a:pPr>
              <a:r>
                <a:rPr lang="en-US" sz="3200">
                  <a:latin typeface="Times New Roman" charset="0"/>
                </a:rPr>
                <a:t>h</a:t>
              </a:r>
              <a:r>
                <a:rPr lang="en-US" sz="3200">
                  <a:latin typeface="Symbol" charset="0"/>
                </a:rPr>
                <a:t>n</a:t>
              </a:r>
              <a:r>
                <a:rPr lang="en-US" sz="2800">
                  <a:latin typeface="Symbol" charset="0"/>
                </a:rPr>
                <a:t></a:t>
              </a:r>
            </a:p>
          </p:txBody>
        </p:sp>
        <p:sp>
          <p:nvSpPr>
            <p:cNvPr id="86030" name="Oval 77"/>
            <p:cNvSpPr>
              <a:spLocks noChangeArrowheads="1"/>
            </p:cNvSpPr>
            <p:nvPr/>
          </p:nvSpPr>
          <p:spPr bwMode="auto">
            <a:xfrm>
              <a:off x="3216" y="2647"/>
              <a:ext cx="71" cy="72"/>
            </a:xfrm>
            <a:prstGeom prst="ellipse">
              <a:avLst/>
            </a:prstGeom>
            <a:solidFill>
              <a:schemeClr val="tx1"/>
            </a:solidFill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74" name="Rectangle 78"/>
            <p:cNvSpPr>
              <a:spLocks noChangeArrowheads="1"/>
            </p:cNvSpPr>
            <p:nvPr/>
          </p:nvSpPr>
          <p:spPr bwMode="auto">
            <a:xfrm>
              <a:off x="3312" y="2544"/>
              <a:ext cx="288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7" tIns="44450" rIns="90487" bIns="44450">
              <a:spAutoFit/>
            </a:bodyPr>
            <a:lstStyle/>
            <a:p>
              <a:pPr>
                <a:lnSpc>
                  <a:spcPct val="90000"/>
                </a:lnSpc>
                <a:defRPr/>
              </a:pPr>
              <a:r>
                <a:rPr lang="en-US" sz="3200">
                  <a:latin typeface="Times New Roman" charset="0"/>
                </a:rPr>
                <a:t>e</a:t>
              </a:r>
              <a:r>
                <a:rPr lang="en-US" sz="3200" baseline="30000">
                  <a:latin typeface="Times New Roman" charset="0"/>
                </a:rPr>
                <a:t>-</a:t>
              </a:r>
              <a:endParaRPr lang="en-US" b="1" baseline="30000">
                <a:latin typeface="Arial" charset="0"/>
              </a:endParaRPr>
            </a:p>
          </p:txBody>
        </p:sp>
        <p:grpSp>
          <p:nvGrpSpPr>
            <p:cNvPr id="86032" name="Group 79"/>
            <p:cNvGrpSpPr>
              <a:grpSpLocks/>
            </p:cNvGrpSpPr>
            <p:nvPr/>
          </p:nvGrpSpPr>
          <p:grpSpPr bwMode="auto">
            <a:xfrm rot="2591347">
              <a:off x="2709" y="3237"/>
              <a:ext cx="1312" cy="188"/>
              <a:chOff x="1477" y="1398"/>
              <a:chExt cx="1312" cy="188"/>
            </a:xfrm>
          </p:grpSpPr>
          <p:grpSp>
            <p:nvGrpSpPr>
              <p:cNvPr id="86033" name="Group 80"/>
              <p:cNvGrpSpPr>
                <a:grpSpLocks/>
              </p:cNvGrpSpPr>
              <p:nvPr/>
            </p:nvGrpSpPr>
            <p:grpSpPr bwMode="auto">
              <a:xfrm>
                <a:off x="1477" y="1450"/>
                <a:ext cx="423" cy="136"/>
                <a:chOff x="1477" y="1450"/>
                <a:chExt cx="423" cy="136"/>
              </a:xfrm>
            </p:grpSpPr>
            <p:sp>
              <p:nvSpPr>
                <p:cNvPr id="86046" name="Arc 81"/>
                <p:cNvSpPr>
                  <a:spLocks/>
                </p:cNvSpPr>
                <p:nvPr/>
              </p:nvSpPr>
              <p:spPr bwMode="auto">
                <a:xfrm>
                  <a:off x="1477" y="1518"/>
                  <a:ext cx="108" cy="68"/>
                </a:xfrm>
                <a:custGeom>
                  <a:avLst/>
                  <a:gdLst>
                    <a:gd name="T0" fmla="*/ 1 w 21600"/>
                    <a:gd name="T1" fmla="*/ 0 h 21644"/>
                    <a:gd name="T2" fmla="*/ 0 w 21600"/>
                    <a:gd name="T3" fmla="*/ 0 h 21644"/>
                    <a:gd name="T4" fmla="*/ 1 w 21600"/>
                    <a:gd name="T5" fmla="*/ 0 h 2164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44" fill="none" extrusionOk="0">
                      <a:moveTo>
                        <a:pt x="21600" y="21643"/>
                      </a:moveTo>
                      <a:cubicBezTo>
                        <a:pt x="9670" y="21644"/>
                        <a:pt x="0" y="11973"/>
                        <a:pt x="0" y="44"/>
                      </a:cubicBezTo>
                      <a:cubicBezTo>
                        <a:pt x="0" y="29"/>
                        <a:pt x="0" y="14"/>
                        <a:pt x="0" y="0"/>
                      </a:cubicBezTo>
                    </a:path>
                    <a:path w="21600" h="21644" stroke="0" extrusionOk="0">
                      <a:moveTo>
                        <a:pt x="21600" y="21643"/>
                      </a:moveTo>
                      <a:cubicBezTo>
                        <a:pt x="9670" y="21644"/>
                        <a:pt x="0" y="11973"/>
                        <a:pt x="0" y="44"/>
                      </a:cubicBezTo>
                      <a:cubicBezTo>
                        <a:pt x="0" y="29"/>
                        <a:pt x="0" y="14"/>
                        <a:pt x="0" y="0"/>
                      </a:cubicBezTo>
                      <a:lnTo>
                        <a:pt x="21600" y="44"/>
                      </a:lnTo>
                      <a:lnTo>
                        <a:pt x="21600" y="21643"/>
                      </a:lnTo>
                      <a:close/>
                    </a:path>
                  </a:pathLst>
                </a:custGeom>
                <a:noFill/>
                <a:ln w="635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47" name="Arc 82"/>
                <p:cNvSpPr>
                  <a:spLocks/>
                </p:cNvSpPr>
                <p:nvPr/>
              </p:nvSpPr>
              <p:spPr bwMode="auto">
                <a:xfrm>
                  <a:off x="1792" y="1450"/>
                  <a:ext cx="108" cy="68"/>
                </a:xfrm>
                <a:custGeom>
                  <a:avLst/>
                  <a:gdLst>
                    <a:gd name="T0" fmla="*/ 0 w 21600"/>
                    <a:gd name="T1" fmla="*/ 0 h 21600"/>
                    <a:gd name="T2" fmla="*/ 1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12" y="-1"/>
                        <a:pt x="21575" y="9643"/>
                        <a:pt x="21599" y="21556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12" y="-1"/>
                        <a:pt x="21575" y="9643"/>
                        <a:pt x="21599" y="21556"/>
                      </a:cubicBezTo>
                      <a:lnTo>
                        <a:pt x="0" y="21600"/>
                      </a:lnTo>
                      <a:lnTo>
                        <a:pt x="0" y="-1"/>
                      </a:lnTo>
                      <a:close/>
                    </a:path>
                  </a:pathLst>
                </a:custGeom>
                <a:noFill/>
                <a:ln w="635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48" name="Arc 83"/>
                <p:cNvSpPr>
                  <a:spLocks/>
                </p:cNvSpPr>
                <p:nvPr/>
              </p:nvSpPr>
              <p:spPr bwMode="auto">
                <a:xfrm>
                  <a:off x="1684" y="1450"/>
                  <a:ext cx="108" cy="68"/>
                </a:xfrm>
                <a:custGeom>
                  <a:avLst/>
                  <a:gdLst>
                    <a:gd name="T0" fmla="*/ 0 w 21600"/>
                    <a:gd name="T1" fmla="*/ 0 h 21600"/>
                    <a:gd name="T2" fmla="*/ 1 w 21600"/>
                    <a:gd name="T3" fmla="*/ 0 h 21600"/>
                    <a:gd name="T4" fmla="*/ 1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21556"/>
                      </a:moveTo>
                      <a:cubicBezTo>
                        <a:pt x="24" y="9643"/>
                        <a:pt x="9687" y="-1"/>
                        <a:pt x="21600" y="-1"/>
                      </a:cubicBezTo>
                    </a:path>
                    <a:path w="21600" h="21600" stroke="0" extrusionOk="0">
                      <a:moveTo>
                        <a:pt x="0" y="21556"/>
                      </a:moveTo>
                      <a:cubicBezTo>
                        <a:pt x="24" y="9643"/>
                        <a:pt x="9687" y="-1"/>
                        <a:pt x="21600" y="-1"/>
                      </a:cubicBezTo>
                      <a:lnTo>
                        <a:pt x="21600" y="21600"/>
                      </a:lnTo>
                      <a:lnTo>
                        <a:pt x="0" y="21556"/>
                      </a:lnTo>
                      <a:close/>
                    </a:path>
                  </a:pathLst>
                </a:custGeom>
                <a:noFill/>
                <a:ln w="635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49" name="Arc 84"/>
                <p:cNvSpPr>
                  <a:spLocks/>
                </p:cNvSpPr>
                <p:nvPr/>
              </p:nvSpPr>
              <p:spPr bwMode="auto">
                <a:xfrm>
                  <a:off x="1569" y="1518"/>
                  <a:ext cx="108" cy="68"/>
                </a:xfrm>
                <a:custGeom>
                  <a:avLst/>
                  <a:gdLst>
                    <a:gd name="T0" fmla="*/ 1 w 21600"/>
                    <a:gd name="T1" fmla="*/ 0 h 21644"/>
                    <a:gd name="T2" fmla="*/ 0 w 21600"/>
                    <a:gd name="T3" fmla="*/ 0 h 21644"/>
                    <a:gd name="T4" fmla="*/ 0 w 21600"/>
                    <a:gd name="T5" fmla="*/ 0 h 2164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44" fill="none" extrusionOk="0">
                      <a:moveTo>
                        <a:pt x="21599" y="0"/>
                      </a:moveTo>
                      <a:cubicBezTo>
                        <a:pt x="21599" y="14"/>
                        <a:pt x="21600" y="29"/>
                        <a:pt x="21600" y="44"/>
                      </a:cubicBezTo>
                      <a:cubicBezTo>
                        <a:pt x="21600" y="11973"/>
                        <a:pt x="11929" y="21644"/>
                        <a:pt x="-1" y="21644"/>
                      </a:cubicBezTo>
                    </a:path>
                    <a:path w="21600" h="21644" stroke="0" extrusionOk="0">
                      <a:moveTo>
                        <a:pt x="21599" y="0"/>
                      </a:moveTo>
                      <a:cubicBezTo>
                        <a:pt x="21599" y="14"/>
                        <a:pt x="21600" y="29"/>
                        <a:pt x="21600" y="44"/>
                      </a:cubicBezTo>
                      <a:cubicBezTo>
                        <a:pt x="21600" y="11973"/>
                        <a:pt x="11929" y="21644"/>
                        <a:pt x="-1" y="21644"/>
                      </a:cubicBezTo>
                      <a:lnTo>
                        <a:pt x="0" y="44"/>
                      </a:lnTo>
                      <a:lnTo>
                        <a:pt x="21599" y="0"/>
                      </a:lnTo>
                      <a:close/>
                    </a:path>
                  </a:pathLst>
                </a:custGeom>
                <a:noFill/>
                <a:ln w="635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6034" name="Group 85"/>
              <p:cNvGrpSpPr>
                <a:grpSpLocks/>
              </p:cNvGrpSpPr>
              <p:nvPr/>
            </p:nvGrpSpPr>
            <p:grpSpPr bwMode="auto">
              <a:xfrm>
                <a:off x="1916" y="1450"/>
                <a:ext cx="423" cy="136"/>
                <a:chOff x="1916" y="1450"/>
                <a:chExt cx="423" cy="136"/>
              </a:xfrm>
            </p:grpSpPr>
            <p:sp>
              <p:nvSpPr>
                <p:cNvPr id="86042" name="Arc 86"/>
                <p:cNvSpPr>
                  <a:spLocks/>
                </p:cNvSpPr>
                <p:nvPr/>
              </p:nvSpPr>
              <p:spPr bwMode="auto">
                <a:xfrm>
                  <a:off x="1916" y="1518"/>
                  <a:ext cx="108" cy="68"/>
                </a:xfrm>
                <a:custGeom>
                  <a:avLst/>
                  <a:gdLst>
                    <a:gd name="T0" fmla="*/ 1 w 21600"/>
                    <a:gd name="T1" fmla="*/ 0 h 21644"/>
                    <a:gd name="T2" fmla="*/ 0 w 21600"/>
                    <a:gd name="T3" fmla="*/ 0 h 21644"/>
                    <a:gd name="T4" fmla="*/ 1 w 21600"/>
                    <a:gd name="T5" fmla="*/ 0 h 2164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44" fill="none" extrusionOk="0">
                      <a:moveTo>
                        <a:pt x="21575" y="21643"/>
                      </a:moveTo>
                      <a:cubicBezTo>
                        <a:pt x="9655" y="21630"/>
                        <a:pt x="0" y="11963"/>
                        <a:pt x="0" y="44"/>
                      </a:cubicBezTo>
                      <a:cubicBezTo>
                        <a:pt x="0" y="29"/>
                        <a:pt x="0" y="14"/>
                        <a:pt x="0" y="0"/>
                      </a:cubicBezTo>
                    </a:path>
                    <a:path w="21600" h="21644" stroke="0" extrusionOk="0">
                      <a:moveTo>
                        <a:pt x="21575" y="21643"/>
                      </a:moveTo>
                      <a:cubicBezTo>
                        <a:pt x="9655" y="21630"/>
                        <a:pt x="0" y="11963"/>
                        <a:pt x="0" y="44"/>
                      </a:cubicBezTo>
                      <a:cubicBezTo>
                        <a:pt x="0" y="29"/>
                        <a:pt x="0" y="14"/>
                        <a:pt x="0" y="0"/>
                      </a:cubicBezTo>
                      <a:lnTo>
                        <a:pt x="21600" y="44"/>
                      </a:lnTo>
                      <a:lnTo>
                        <a:pt x="21575" y="21643"/>
                      </a:lnTo>
                      <a:close/>
                    </a:path>
                  </a:pathLst>
                </a:custGeom>
                <a:noFill/>
                <a:ln w="635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43" name="Arc 87"/>
                <p:cNvSpPr>
                  <a:spLocks/>
                </p:cNvSpPr>
                <p:nvPr/>
              </p:nvSpPr>
              <p:spPr bwMode="auto">
                <a:xfrm>
                  <a:off x="2231" y="1450"/>
                  <a:ext cx="108" cy="68"/>
                </a:xfrm>
                <a:custGeom>
                  <a:avLst/>
                  <a:gdLst>
                    <a:gd name="T0" fmla="*/ 0 w 21600"/>
                    <a:gd name="T1" fmla="*/ 0 h 21600"/>
                    <a:gd name="T2" fmla="*/ 1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12" y="-1"/>
                        <a:pt x="21575" y="9643"/>
                        <a:pt x="21599" y="21556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12" y="-1"/>
                        <a:pt x="21575" y="9643"/>
                        <a:pt x="21599" y="21556"/>
                      </a:cubicBezTo>
                      <a:lnTo>
                        <a:pt x="0" y="21600"/>
                      </a:lnTo>
                      <a:lnTo>
                        <a:pt x="0" y="-1"/>
                      </a:lnTo>
                      <a:close/>
                    </a:path>
                  </a:pathLst>
                </a:custGeom>
                <a:noFill/>
                <a:ln w="635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44" name="Arc 88"/>
                <p:cNvSpPr>
                  <a:spLocks/>
                </p:cNvSpPr>
                <p:nvPr/>
              </p:nvSpPr>
              <p:spPr bwMode="auto">
                <a:xfrm>
                  <a:off x="2123" y="1450"/>
                  <a:ext cx="108" cy="68"/>
                </a:xfrm>
                <a:custGeom>
                  <a:avLst/>
                  <a:gdLst>
                    <a:gd name="T0" fmla="*/ 0 w 21600"/>
                    <a:gd name="T1" fmla="*/ 0 h 21600"/>
                    <a:gd name="T2" fmla="*/ 1 w 21600"/>
                    <a:gd name="T3" fmla="*/ 0 h 21600"/>
                    <a:gd name="T4" fmla="*/ 1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21556"/>
                      </a:moveTo>
                      <a:cubicBezTo>
                        <a:pt x="24" y="9643"/>
                        <a:pt x="9687" y="-1"/>
                        <a:pt x="21600" y="-1"/>
                      </a:cubicBezTo>
                    </a:path>
                    <a:path w="21600" h="21600" stroke="0" extrusionOk="0">
                      <a:moveTo>
                        <a:pt x="0" y="21556"/>
                      </a:moveTo>
                      <a:cubicBezTo>
                        <a:pt x="24" y="9643"/>
                        <a:pt x="9687" y="-1"/>
                        <a:pt x="21600" y="-1"/>
                      </a:cubicBezTo>
                      <a:lnTo>
                        <a:pt x="21600" y="21600"/>
                      </a:lnTo>
                      <a:lnTo>
                        <a:pt x="0" y="21556"/>
                      </a:lnTo>
                      <a:close/>
                    </a:path>
                  </a:pathLst>
                </a:custGeom>
                <a:noFill/>
                <a:ln w="635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45" name="Arc 89"/>
                <p:cNvSpPr>
                  <a:spLocks/>
                </p:cNvSpPr>
                <p:nvPr/>
              </p:nvSpPr>
              <p:spPr bwMode="auto">
                <a:xfrm>
                  <a:off x="2008" y="1518"/>
                  <a:ext cx="108" cy="68"/>
                </a:xfrm>
                <a:custGeom>
                  <a:avLst/>
                  <a:gdLst>
                    <a:gd name="T0" fmla="*/ 1 w 21625"/>
                    <a:gd name="T1" fmla="*/ 0 h 21644"/>
                    <a:gd name="T2" fmla="*/ 0 w 21625"/>
                    <a:gd name="T3" fmla="*/ 0 h 21644"/>
                    <a:gd name="T4" fmla="*/ 0 w 21625"/>
                    <a:gd name="T5" fmla="*/ 0 h 2164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25" h="21644" fill="none" extrusionOk="0">
                      <a:moveTo>
                        <a:pt x="21624" y="0"/>
                      </a:moveTo>
                      <a:cubicBezTo>
                        <a:pt x="21624" y="14"/>
                        <a:pt x="21625" y="29"/>
                        <a:pt x="21625" y="44"/>
                      </a:cubicBezTo>
                      <a:cubicBezTo>
                        <a:pt x="21625" y="11973"/>
                        <a:pt x="11954" y="21644"/>
                        <a:pt x="25" y="21644"/>
                      </a:cubicBezTo>
                      <a:cubicBezTo>
                        <a:pt x="16" y="21643"/>
                        <a:pt x="8" y="21643"/>
                        <a:pt x="0" y="21643"/>
                      </a:cubicBezTo>
                    </a:path>
                    <a:path w="21625" h="21644" stroke="0" extrusionOk="0">
                      <a:moveTo>
                        <a:pt x="21624" y="0"/>
                      </a:moveTo>
                      <a:cubicBezTo>
                        <a:pt x="21624" y="14"/>
                        <a:pt x="21625" y="29"/>
                        <a:pt x="21625" y="44"/>
                      </a:cubicBezTo>
                      <a:cubicBezTo>
                        <a:pt x="21625" y="11973"/>
                        <a:pt x="11954" y="21644"/>
                        <a:pt x="25" y="21644"/>
                      </a:cubicBezTo>
                      <a:cubicBezTo>
                        <a:pt x="16" y="21643"/>
                        <a:pt x="8" y="21643"/>
                        <a:pt x="0" y="21643"/>
                      </a:cubicBezTo>
                      <a:lnTo>
                        <a:pt x="25" y="44"/>
                      </a:lnTo>
                      <a:lnTo>
                        <a:pt x="21624" y="0"/>
                      </a:lnTo>
                      <a:close/>
                    </a:path>
                  </a:pathLst>
                </a:custGeom>
                <a:noFill/>
                <a:ln w="635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6035" name="Group 90"/>
              <p:cNvGrpSpPr>
                <a:grpSpLocks/>
              </p:cNvGrpSpPr>
              <p:nvPr/>
            </p:nvGrpSpPr>
            <p:grpSpPr bwMode="auto">
              <a:xfrm>
                <a:off x="2354" y="1450"/>
                <a:ext cx="424" cy="136"/>
                <a:chOff x="2354" y="1450"/>
                <a:chExt cx="424" cy="136"/>
              </a:xfrm>
            </p:grpSpPr>
            <p:sp>
              <p:nvSpPr>
                <p:cNvPr id="86038" name="Arc 91"/>
                <p:cNvSpPr>
                  <a:spLocks/>
                </p:cNvSpPr>
                <p:nvPr/>
              </p:nvSpPr>
              <p:spPr bwMode="auto">
                <a:xfrm>
                  <a:off x="2354" y="1518"/>
                  <a:ext cx="108" cy="68"/>
                </a:xfrm>
                <a:custGeom>
                  <a:avLst/>
                  <a:gdLst>
                    <a:gd name="T0" fmla="*/ 1 w 21600"/>
                    <a:gd name="T1" fmla="*/ 0 h 21644"/>
                    <a:gd name="T2" fmla="*/ 0 w 21600"/>
                    <a:gd name="T3" fmla="*/ 0 h 21644"/>
                    <a:gd name="T4" fmla="*/ 1 w 21600"/>
                    <a:gd name="T5" fmla="*/ 0 h 2164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44" fill="none" extrusionOk="0">
                      <a:moveTo>
                        <a:pt x="21600" y="21643"/>
                      </a:moveTo>
                      <a:cubicBezTo>
                        <a:pt x="9670" y="21644"/>
                        <a:pt x="0" y="11973"/>
                        <a:pt x="0" y="44"/>
                      </a:cubicBezTo>
                      <a:cubicBezTo>
                        <a:pt x="0" y="29"/>
                        <a:pt x="0" y="14"/>
                        <a:pt x="0" y="0"/>
                      </a:cubicBezTo>
                    </a:path>
                    <a:path w="21600" h="21644" stroke="0" extrusionOk="0">
                      <a:moveTo>
                        <a:pt x="21600" y="21643"/>
                      </a:moveTo>
                      <a:cubicBezTo>
                        <a:pt x="9670" y="21644"/>
                        <a:pt x="0" y="11973"/>
                        <a:pt x="0" y="44"/>
                      </a:cubicBezTo>
                      <a:cubicBezTo>
                        <a:pt x="0" y="29"/>
                        <a:pt x="0" y="14"/>
                        <a:pt x="0" y="0"/>
                      </a:cubicBezTo>
                      <a:lnTo>
                        <a:pt x="21600" y="44"/>
                      </a:lnTo>
                      <a:lnTo>
                        <a:pt x="21600" y="21643"/>
                      </a:lnTo>
                      <a:close/>
                    </a:path>
                  </a:pathLst>
                </a:custGeom>
                <a:noFill/>
                <a:ln w="635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39" name="Arc 92"/>
                <p:cNvSpPr>
                  <a:spLocks/>
                </p:cNvSpPr>
                <p:nvPr/>
              </p:nvSpPr>
              <p:spPr bwMode="auto">
                <a:xfrm>
                  <a:off x="2670" y="1450"/>
                  <a:ext cx="108" cy="68"/>
                </a:xfrm>
                <a:custGeom>
                  <a:avLst/>
                  <a:gdLst>
                    <a:gd name="T0" fmla="*/ 0 w 21625"/>
                    <a:gd name="T1" fmla="*/ 0 h 21600"/>
                    <a:gd name="T2" fmla="*/ 1 w 21625"/>
                    <a:gd name="T3" fmla="*/ 0 h 21600"/>
                    <a:gd name="T4" fmla="*/ 0 w 21625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25" h="21600" fill="none" extrusionOk="0">
                      <a:moveTo>
                        <a:pt x="0" y="0"/>
                      </a:moveTo>
                      <a:cubicBezTo>
                        <a:pt x="8" y="0"/>
                        <a:pt x="16" y="-1"/>
                        <a:pt x="25" y="-1"/>
                      </a:cubicBezTo>
                      <a:cubicBezTo>
                        <a:pt x="11937" y="-1"/>
                        <a:pt x="21600" y="9643"/>
                        <a:pt x="21624" y="21556"/>
                      </a:cubicBezTo>
                    </a:path>
                    <a:path w="21625" h="21600" stroke="0" extrusionOk="0">
                      <a:moveTo>
                        <a:pt x="0" y="0"/>
                      </a:moveTo>
                      <a:cubicBezTo>
                        <a:pt x="8" y="0"/>
                        <a:pt x="16" y="-1"/>
                        <a:pt x="25" y="-1"/>
                      </a:cubicBezTo>
                      <a:cubicBezTo>
                        <a:pt x="11937" y="-1"/>
                        <a:pt x="21600" y="9643"/>
                        <a:pt x="21624" y="21556"/>
                      </a:cubicBezTo>
                      <a:lnTo>
                        <a:pt x="25" y="216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635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40" name="Arc 93"/>
                <p:cNvSpPr>
                  <a:spLocks/>
                </p:cNvSpPr>
                <p:nvPr/>
              </p:nvSpPr>
              <p:spPr bwMode="auto">
                <a:xfrm>
                  <a:off x="2562" y="1450"/>
                  <a:ext cx="108" cy="68"/>
                </a:xfrm>
                <a:custGeom>
                  <a:avLst/>
                  <a:gdLst>
                    <a:gd name="T0" fmla="*/ 0 w 21600"/>
                    <a:gd name="T1" fmla="*/ 0 h 21600"/>
                    <a:gd name="T2" fmla="*/ 1 w 21600"/>
                    <a:gd name="T3" fmla="*/ 0 h 21600"/>
                    <a:gd name="T4" fmla="*/ 1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21556"/>
                      </a:moveTo>
                      <a:cubicBezTo>
                        <a:pt x="24" y="9653"/>
                        <a:pt x="9672" y="13"/>
                        <a:pt x="21575" y="0"/>
                      </a:cubicBezTo>
                    </a:path>
                    <a:path w="21600" h="21600" stroke="0" extrusionOk="0">
                      <a:moveTo>
                        <a:pt x="0" y="21556"/>
                      </a:moveTo>
                      <a:cubicBezTo>
                        <a:pt x="24" y="9653"/>
                        <a:pt x="9672" y="13"/>
                        <a:pt x="21575" y="0"/>
                      </a:cubicBezTo>
                      <a:lnTo>
                        <a:pt x="21600" y="21600"/>
                      </a:lnTo>
                      <a:lnTo>
                        <a:pt x="0" y="21556"/>
                      </a:lnTo>
                      <a:close/>
                    </a:path>
                  </a:pathLst>
                </a:custGeom>
                <a:noFill/>
                <a:ln w="635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041" name="Arc 94"/>
                <p:cNvSpPr>
                  <a:spLocks/>
                </p:cNvSpPr>
                <p:nvPr/>
              </p:nvSpPr>
              <p:spPr bwMode="auto">
                <a:xfrm>
                  <a:off x="2447" y="1518"/>
                  <a:ext cx="108" cy="68"/>
                </a:xfrm>
                <a:custGeom>
                  <a:avLst/>
                  <a:gdLst>
                    <a:gd name="T0" fmla="*/ 1 w 21625"/>
                    <a:gd name="T1" fmla="*/ 0 h 21644"/>
                    <a:gd name="T2" fmla="*/ 0 w 21625"/>
                    <a:gd name="T3" fmla="*/ 0 h 21644"/>
                    <a:gd name="T4" fmla="*/ 0 w 21625"/>
                    <a:gd name="T5" fmla="*/ 0 h 2164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25" h="21644" fill="none" extrusionOk="0">
                      <a:moveTo>
                        <a:pt x="21624" y="0"/>
                      </a:moveTo>
                      <a:cubicBezTo>
                        <a:pt x="21624" y="14"/>
                        <a:pt x="21625" y="29"/>
                        <a:pt x="21625" y="44"/>
                      </a:cubicBezTo>
                      <a:cubicBezTo>
                        <a:pt x="21625" y="11973"/>
                        <a:pt x="11954" y="21644"/>
                        <a:pt x="25" y="21644"/>
                      </a:cubicBezTo>
                      <a:cubicBezTo>
                        <a:pt x="16" y="21643"/>
                        <a:pt x="8" y="21643"/>
                        <a:pt x="0" y="21643"/>
                      </a:cubicBezTo>
                    </a:path>
                    <a:path w="21625" h="21644" stroke="0" extrusionOk="0">
                      <a:moveTo>
                        <a:pt x="21624" y="0"/>
                      </a:moveTo>
                      <a:cubicBezTo>
                        <a:pt x="21624" y="14"/>
                        <a:pt x="21625" y="29"/>
                        <a:pt x="21625" y="44"/>
                      </a:cubicBezTo>
                      <a:cubicBezTo>
                        <a:pt x="21625" y="11973"/>
                        <a:pt x="11954" y="21644"/>
                        <a:pt x="25" y="21644"/>
                      </a:cubicBezTo>
                      <a:cubicBezTo>
                        <a:pt x="16" y="21643"/>
                        <a:pt x="8" y="21643"/>
                        <a:pt x="0" y="21643"/>
                      </a:cubicBezTo>
                      <a:lnTo>
                        <a:pt x="25" y="44"/>
                      </a:lnTo>
                      <a:lnTo>
                        <a:pt x="21624" y="0"/>
                      </a:lnTo>
                      <a:close/>
                    </a:path>
                  </a:pathLst>
                </a:custGeom>
                <a:noFill/>
                <a:ln w="635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6036" name="Line 95"/>
              <p:cNvSpPr>
                <a:spLocks noChangeShapeType="1"/>
              </p:cNvSpPr>
              <p:nvPr/>
            </p:nvSpPr>
            <p:spPr bwMode="auto">
              <a:xfrm flipH="1">
                <a:off x="2685" y="1502"/>
                <a:ext cx="104" cy="1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037" name="Line 96"/>
              <p:cNvSpPr>
                <a:spLocks noChangeShapeType="1"/>
              </p:cNvSpPr>
              <p:nvPr/>
            </p:nvSpPr>
            <p:spPr bwMode="auto">
              <a:xfrm flipH="1" flipV="1">
                <a:off x="2757" y="1398"/>
                <a:ext cx="32" cy="104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194" name="Text Box 98"/>
          <p:cNvSpPr txBox="1">
            <a:spLocks noChangeArrowheads="1"/>
          </p:cNvSpPr>
          <p:nvPr/>
        </p:nvSpPr>
        <p:spPr bwMode="auto">
          <a:xfrm>
            <a:off x="6324600" y="1600200"/>
            <a:ext cx="40386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/>
              <a:t>Photo-electric</a:t>
            </a:r>
            <a:endParaRPr lang="en-US" dirty="0"/>
          </a:p>
          <a:p>
            <a:pPr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Complete absorption of photon by inner-shell atomic electron</a:t>
            </a:r>
          </a:p>
        </p:txBody>
      </p:sp>
      <p:sp>
        <p:nvSpPr>
          <p:cNvPr id="4195" name="Text Box 99"/>
          <p:cNvSpPr txBox="1">
            <a:spLocks noChangeArrowheads="1"/>
          </p:cNvSpPr>
          <p:nvPr/>
        </p:nvSpPr>
        <p:spPr bwMode="auto">
          <a:xfrm>
            <a:off x="6324600" y="3810001"/>
            <a:ext cx="4191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/>
              <a:t>Compton</a:t>
            </a:r>
            <a:endParaRPr lang="en-US" dirty="0"/>
          </a:p>
          <a:p>
            <a:pPr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Scattering of photon by outer-shell electron leads to loss of energy and change of direction</a:t>
            </a:r>
          </a:p>
        </p:txBody>
      </p:sp>
      <p:sp>
        <p:nvSpPr>
          <p:cNvPr id="4199" name="Text Box 103"/>
          <p:cNvSpPr txBox="1">
            <a:spLocks noChangeArrowheads="1"/>
          </p:cNvSpPr>
          <p:nvPr/>
        </p:nvSpPr>
        <p:spPr bwMode="auto">
          <a:xfrm>
            <a:off x="177800" y="211138"/>
            <a:ext cx="2751138" cy="52863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i="1" dirty="0">
                <a:solidFill>
                  <a:schemeClr val="accent2"/>
                </a:solidFill>
              </a:rPr>
              <a:t>Signal interaction</a:t>
            </a:r>
          </a:p>
        </p:txBody>
      </p:sp>
      <p:sp>
        <p:nvSpPr>
          <p:cNvPr id="2" name="Line 4">
            <a:extLst>
              <a:ext uri="{FF2B5EF4-FFF2-40B4-BE49-F238E27FC236}">
                <a16:creationId xmlns:a16="http://schemas.microsoft.com/office/drawing/2014/main" id="{F98A4341-36F8-1F94-C7E0-D12BFA523670}"/>
              </a:ext>
            </a:extLst>
          </p:cNvPr>
          <p:cNvSpPr>
            <a:spLocks noChangeShapeType="1"/>
          </p:cNvSpPr>
          <p:nvPr/>
        </p:nvSpPr>
        <p:spPr bwMode="auto">
          <a:xfrm>
            <a:off x="1752600" y="99060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3" name="Text Box 31"/>
          <p:cNvSpPr txBox="1">
            <a:spLocks noChangeArrowheads="1"/>
          </p:cNvSpPr>
          <p:nvPr/>
        </p:nvSpPr>
        <p:spPr bwMode="auto">
          <a:xfrm>
            <a:off x="4267200" y="381000"/>
            <a:ext cx="388279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>
                <a:latin typeface="Helvetica" charset="0"/>
              </a:rPr>
              <a:t>Attenuation and scatter</a:t>
            </a:r>
          </a:p>
        </p:txBody>
      </p:sp>
      <p:sp>
        <p:nvSpPr>
          <p:cNvPr id="13545" name="Text Box 233"/>
          <p:cNvSpPr txBox="1">
            <a:spLocks noChangeArrowheads="1"/>
          </p:cNvSpPr>
          <p:nvPr/>
        </p:nvSpPr>
        <p:spPr bwMode="auto">
          <a:xfrm>
            <a:off x="8296044" y="4539054"/>
            <a:ext cx="306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d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41C4B6-F8B5-D00B-81F4-D982AF6EBF31}"/>
              </a:ext>
            </a:extLst>
          </p:cNvPr>
          <p:cNvGrpSpPr/>
          <p:nvPr/>
        </p:nvGrpSpPr>
        <p:grpSpPr>
          <a:xfrm>
            <a:off x="6283094" y="1568505"/>
            <a:ext cx="3733800" cy="3048000"/>
            <a:chOff x="5562600" y="1919288"/>
            <a:chExt cx="3733800" cy="3048000"/>
          </a:xfrm>
        </p:grpSpPr>
        <p:grpSp>
          <p:nvGrpSpPr>
            <p:cNvPr id="88066" name="Group 232"/>
            <p:cNvGrpSpPr>
              <a:grpSpLocks/>
            </p:cNvGrpSpPr>
            <p:nvPr/>
          </p:nvGrpSpPr>
          <p:grpSpPr bwMode="auto">
            <a:xfrm>
              <a:off x="5562600" y="1919288"/>
              <a:ext cx="3733800" cy="2590800"/>
              <a:chOff x="48" y="192"/>
              <a:chExt cx="2352" cy="1632"/>
            </a:xfrm>
          </p:grpSpPr>
          <p:sp>
            <p:nvSpPr>
              <p:cNvPr id="13340" name="Line 28"/>
              <p:cNvSpPr>
                <a:spLocks noChangeShapeType="1"/>
              </p:cNvSpPr>
              <p:nvPr/>
            </p:nvSpPr>
            <p:spPr bwMode="auto">
              <a:xfrm>
                <a:off x="528" y="713"/>
                <a:ext cx="57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oval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41" name="Line 29"/>
              <p:cNvSpPr>
                <a:spLocks noChangeShapeType="1"/>
              </p:cNvSpPr>
              <p:nvPr/>
            </p:nvSpPr>
            <p:spPr bwMode="auto">
              <a:xfrm>
                <a:off x="528" y="1200"/>
                <a:ext cx="57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oval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42" name="Line 30"/>
              <p:cNvSpPr>
                <a:spLocks noChangeShapeType="1"/>
              </p:cNvSpPr>
              <p:nvPr/>
            </p:nvSpPr>
            <p:spPr bwMode="auto">
              <a:xfrm>
                <a:off x="624" y="1584"/>
                <a:ext cx="57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oval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88077" name="Group 3"/>
              <p:cNvGrpSpPr>
                <a:grpSpLocks/>
              </p:cNvGrpSpPr>
              <p:nvPr/>
            </p:nvGrpSpPr>
            <p:grpSpPr bwMode="auto">
              <a:xfrm>
                <a:off x="864" y="460"/>
                <a:ext cx="628" cy="1364"/>
                <a:chOff x="2400" y="1228"/>
                <a:chExt cx="628" cy="1364"/>
              </a:xfrm>
            </p:grpSpPr>
            <p:sp>
              <p:nvSpPr>
                <p:cNvPr id="13316" name="Rectangle 4"/>
                <p:cNvSpPr>
                  <a:spLocks noChangeArrowheads="1"/>
                </p:cNvSpPr>
                <p:nvPr/>
              </p:nvSpPr>
              <p:spPr bwMode="auto">
                <a:xfrm>
                  <a:off x="2420" y="1228"/>
                  <a:ext cx="172" cy="1076"/>
                </a:xfrm>
                <a:prstGeom prst="rect">
                  <a:avLst/>
                </a:prstGeom>
                <a:noFill/>
                <a:ln w="25400">
                  <a:solidFill>
                    <a:schemeClr val="accent2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3317" name="Rectangle 5"/>
                <p:cNvSpPr>
                  <a:spLocks noChangeArrowheads="1"/>
                </p:cNvSpPr>
                <p:nvPr/>
              </p:nvSpPr>
              <p:spPr bwMode="auto">
                <a:xfrm>
                  <a:off x="2852" y="1564"/>
                  <a:ext cx="176" cy="1028"/>
                </a:xfrm>
                <a:prstGeom prst="rect">
                  <a:avLst/>
                </a:prstGeom>
                <a:noFill/>
                <a:ln w="25400">
                  <a:solidFill>
                    <a:schemeClr val="accent2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3318" name="Line 6"/>
                <p:cNvSpPr>
                  <a:spLocks noChangeShapeType="1"/>
                </p:cNvSpPr>
                <p:nvPr/>
              </p:nvSpPr>
              <p:spPr bwMode="auto">
                <a:xfrm>
                  <a:off x="2420" y="1228"/>
                  <a:ext cx="416" cy="320"/>
                </a:xfrm>
                <a:prstGeom prst="line">
                  <a:avLst/>
                </a:pr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3319" name="Line 7"/>
                <p:cNvSpPr>
                  <a:spLocks noChangeShapeType="1"/>
                </p:cNvSpPr>
                <p:nvPr/>
              </p:nvSpPr>
              <p:spPr bwMode="auto">
                <a:xfrm>
                  <a:off x="2400" y="2304"/>
                  <a:ext cx="432" cy="288"/>
                </a:xfrm>
                <a:prstGeom prst="line">
                  <a:avLst/>
                </a:pr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3320" name="Line 8"/>
                <p:cNvSpPr>
                  <a:spLocks noChangeShapeType="1"/>
                </p:cNvSpPr>
                <p:nvPr/>
              </p:nvSpPr>
              <p:spPr bwMode="auto">
                <a:xfrm>
                  <a:off x="2612" y="1228"/>
                  <a:ext cx="416" cy="320"/>
                </a:xfrm>
                <a:prstGeom prst="line">
                  <a:avLst/>
                </a:pr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3321" name="Line 9"/>
                <p:cNvSpPr>
                  <a:spLocks noChangeShapeType="1"/>
                </p:cNvSpPr>
                <p:nvPr/>
              </p:nvSpPr>
              <p:spPr bwMode="auto">
                <a:xfrm>
                  <a:off x="2592" y="2304"/>
                  <a:ext cx="432" cy="288"/>
                </a:xfrm>
                <a:prstGeom prst="line">
                  <a:avLst/>
                </a:pr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3323" name="Line 11"/>
              <p:cNvSpPr>
                <a:spLocks noChangeShapeType="1"/>
              </p:cNvSpPr>
              <p:nvPr/>
            </p:nvSpPr>
            <p:spPr bwMode="auto">
              <a:xfrm>
                <a:off x="576" y="1008"/>
                <a:ext cx="182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24" name="Line 12"/>
              <p:cNvSpPr>
                <a:spLocks noChangeShapeType="1"/>
              </p:cNvSpPr>
              <p:nvPr/>
            </p:nvSpPr>
            <p:spPr bwMode="auto">
              <a:xfrm>
                <a:off x="720" y="1392"/>
                <a:ext cx="144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25" name="Line 13"/>
              <p:cNvSpPr>
                <a:spLocks noChangeShapeType="1"/>
              </p:cNvSpPr>
              <p:nvPr/>
            </p:nvSpPr>
            <p:spPr bwMode="auto">
              <a:xfrm>
                <a:off x="432" y="912"/>
                <a:ext cx="192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28" name="Line 16"/>
              <p:cNvSpPr>
                <a:spLocks noChangeShapeType="1"/>
              </p:cNvSpPr>
              <p:nvPr/>
            </p:nvSpPr>
            <p:spPr bwMode="auto">
              <a:xfrm flipV="1">
                <a:off x="1152" y="528"/>
                <a:ext cx="1104" cy="96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29" name="Line 17"/>
              <p:cNvSpPr>
                <a:spLocks noChangeShapeType="1"/>
              </p:cNvSpPr>
              <p:nvPr/>
            </p:nvSpPr>
            <p:spPr bwMode="auto">
              <a:xfrm>
                <a:off x="384" y="1488"/>
                <a:ext cx="76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88083" name="Group 18"/>
              <p:cNvGrpSpPr>
                <a:grpSpLocks/>
              </p:cNvGrpSpPr>
              <p:nvPr/>
            </p:nvGrpSpPr>
            <p:grpSpPr bwMode="auto">
              <a:xfrm>
                <a:off x="48" y="192"/>
                <a:ext cx="1440" cy="912"/>
                <a:chOff x="1584" y="960"/>
                <a:chExt cx="1440" cy="912"/>
              </a:xfrm>
            </p:grpSpPr>
            <p:sp>
              <p:nvSpPr>
                <p:cNvPr id="13331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2640" y="960"/>
                  <a:ext cx="384" cy="912"/>
                </a:xfrm>
                <a:prstGeom prst="line">
                  <a:avLst/>
                </a:prstGeom>
                <a:noFill/>
                <a:ln w="28575">
                  <a:solidFill>
                    <a:schemeClr val="hlink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3332" name="Line 20"/>
                <p:cNvSpPr>
                  <a:spLocks noChangeShapeType="1"/>
                </p:cNvSpPr>
                <p:nvPr/>
              </p:nvSpPr>
              <p:spPr bwMode="auto">
                <a:xfrm>
                  <a:off x="1584" y="1872"/>
                  <a:ext cx="1056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3334" name="Line 22"/>
              <p:cNvSpPr>
                <a:spLocks noChangeShapeType="1"/>
              </p:cNvSpPr>
              <p:nvPr/>
            </p:nvSpPr>
            <p:spPr bwMode="auto">
              <a:xfrm flipV="1">
                <a:off x="1104" y="240"/>
                <a:ext cx="1152" cy="576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35" name="Line 23"/>
              <p:cNvSpPr>
                <a:spLocks noChangeShapeType="1"/>
              </p:cNvSpPr>
              <p:nvPr/>
            </p:nvSpPr>
            <p:spPr bwMode="auto">
              <a:xfrm>
                <a:off x="672" y="816"/>
                <a:ext cx="43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37" name="Line 25"/>
              <p:cNvSpPr>
                <a:spLocks noChangeShapeType="1"/>
              </p:cNvSpPr>
              <p:nvPr/>
            </p:nvSpPr>
            <p:spPr bwMode="auto">
              <a:xfrm>
                <a:off x="1392" y="1440"/>
                <a:ext cx="864" cy="192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38" name="Line 26"/>
              <p:cNvSpPr>
                <a:spLocks noChangeShapeType="1"/>
              </p:cNvSpPr>
              <p:nvPr/>
            </p:nvSpPr>
            <p:spPr bwMode="auto">
              <a:xfrm>
                <a:off x="192" y="1296"/>
                <a:ext cx="96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339" name="Line 27"/>
              <p:cNvSpPr>
                <a:spLocks noChangeShapeType="1"/>
              </p:cNvSpPr>
              <p:nvPr/>
            </p:nvSpPr>
            <p:spPr bwMode="auto">
              <a:xfrm>
                <a:off x="1152" y="1296"/>
                <a:ext cx="240" cy="144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3546" name="Line 234"/>
            <p:cNvSpPr>
              <a:spLocks noChangeShapeType="1"/>
            </p:cNvSpPr>
            <p:nvPr/>
          </p:nvSpPr>
          <p:spPr bwMode="auto">
            <a:xfrm>
              <a:off x="7543800" y="4662488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547" name="Line 235"/>
            <p:cNvSpPr>
              <a:spLocks noChangeShapeType="1"/>
            </p:cNvSpPr>
            <p:nvPr/>
          </p:nvSpPr>
          <p:spPr bwMode="auto">
            <a:xfrm>
              <a:off x="7848600" y="4662488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548" name="Line 236"/>
            <p:cNvSpPr>
              <a:spLocks noChangeShapeType="1"/>
            </p:cNvSpPr>
            <p:nvPr/>
          </p:nvSpPr>
          <p:spPr bwMode="auto">
            <a:xfrm>
              <a:off x="7543800" y="4814888"/>
              <a:ext cx="304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3549" name="Text Box 237"/>
          <p:cNvSpPr txBox="1">
            <a:spLocks noChangeArrowheads="1"/>
          </p:cNvSpPr>
          <p:nvPr/>
        </p:nvSpPr>
        <p:spPr bwMode="auto">
          <a:xfrm>
            <a:off x="7486604" y="5237599"/>
            <a:ext cx="142539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dirty="0"/>
              <a:t>I = I</a:t>
            </a:r>
            <a:r>
              <a:rPr lang="en-US" sz="2800" baseline="-25000" dirty="0"/>
              <a:t>0</a:t>
            </a:r>
            <a:r>
              <a:rPr lang="en-US" sz="2800" dirty="0"/>
              <a:t> e</a:t>
            </a:r>
            <a:r>
              <a:rPr lang="en-US" sz="2800" baseline="30000" dirty="0"/>
              <a:t>-</a:t>
            </a:r>
            <a:r>
              <a:rPr lang="en-US" sz="2800" baseline="30000" dirty="0">
                <a:latin typeface="Symbol" charset="0"/>
              </a:rPr>
              <a:t>m</a:t>
            </a:r>
            <a:r>
              <a:rPr lang="en-US" sz="2800" baseline="30000" dirty="0"/>
              <a:t>d</a:t>
            </a:r>
            <a:endParaRPr lang="en-US" sz="2800" dirty="0"/>
          </a:p>
        </p:txBody>
      </p:sp>
      <p:sp>
        <p:nvSpPr>
          <p:cNvPr id="13550" name="Text Box 238"/>
          <p:cNvSpPr txBox="1">
            <a:spLocks noChangeArrowheads="1"/>
          </p:cNvSpPr>
          <p:nvPr/>
        </p:nvSpPr>
        <p:spPr bwMode="auto">
          <a:xfrm>
            <a:off x="749157" y="2160990"/>
            <a:ext cx="5261975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/>
              <a:t>Narrow beam absorption is exponential with linear attenuation coefficient </a:t>
            </a:r>
            <a:r>
              <a:rPr lang="en-US" sz="2000" dirty="0">
                <a:latin typeface="Symbol" charset="0"/>
              </a:rPr>
              <a:t>m</a:t>
            </a:r>
          </a:p>
          <a:p>
            <a:pPr>
              <a:defRPr/>
            </a:pPr>
            <a:endParaRPr lang="en-US" sz="2000" dirty="0">
              <a:latin typeface="Symbo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Symbol" charset="0"/>
              </a:rPr>
              <a:t>m </a:t>
            </a:r>
            <a:r>
              <a:rPr lang="en-US" sz="2000" dirty="0"/>
              <a:t>decreases as photon energy increases </a:t>
            </a:r>
          </a:p>
          <a:p>
            <a:pPr>
              <a:defRPr/>
            </a:pPr>
            <a:endParaRPr lang="en-US" sz="2000" dirty="0">
              <a:latin typeface="Symbol" charset="0"/>
            </a:endParaRPr>
          </a:p>
          <a:p>
            <a:pPr>
              <a:defRPr/>
            </a:pPr>
            <a:r>
              <a:rPr lang="en-US" sz="2000" dirty="0"/>
              <a:t>Attenuation decreases detector rates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Broad beam scatter increases detector rates</a:t>
            </a:r>
          </a:p>
        </p:txBody>
      </p:sp>
      <p:sp>
        <p:nvSpPr>
          <p:cNvPr id="2" name="Text Box 20">
            <a:extLst>
              <a:ext uri="{FF2B5EF4-FFF2-40B4-BE49-F238E27FC236}">
                <a16:creationId xmlns:a16="http://schemas.microsoft.com/office/drawing/2014/main" id="{15048200-8EDA-F7D1-654A-80AD4A8AF5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47" y="188120"/>
            <a:ext cx="2722861" cy="52322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i="1" dirty="0">
                <a:solidFill>
                  <a:schemeClr val="accent2"/>
                </a:solidFill>
              </a:rPr>
              <a:t>Signal interaction</a:t>
            </a:r>
          </a:p>
        </p:txBody>
      </p:sp>
      <p:sp>
        <p:nvSpPr>
          <p:cNvPr id="3" name="Line 4">
            <a:extLst>
              <a:ext uri="{FF2B5EF4-FFF2-40B4-BE49-F238E27FC236}">
                <a16:creationId xmlns:a16="http://schemas.microsoft.com/office/drawing/2014/main" id="{1A3168BB-81E2-DDA8-8D4C-4169499D87BA}"/>
              </a:ext>
            </a:extLst>
          </p:cNvPr>
          <p:cNvSpPr>
            <a:spLocks noChangeShapeType="1"/>
          </p:cNvSpPr>
          <p:nvPr/>
        </p:nvSpPr>
        <p:spPr bwMode="auto">
          <a:xfrm>
            <a:off x="1752600" y="99060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15" name="Oval 55"/>
          <p:cNvSpPr>
            <a:spLocks noChangeAspect="1" noChangeArrowheads="1"/>
          </p:cNvSpPr>
          <p:nvPr/>
        </p:nvSpPr>
        <p:spPr bwMode="auto">
          <a:xfrm>
            <a:off x="6623051" y="890589"/>
            <a:ext cx="3281363" cy="307022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2205038" y="114300"/>
            <a:ext cx="7772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3200">
                <a:solidFill>
                  <a:schemeClr val="tx2"/>
                </a:solidFill>
                <a:latin typeface="Helvetica" charset="0"/>
              </a:rPr>
              <a:t>Relative effect of attenuation</a:t>
            </a: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1747838" y="3946526"/>
            <a:ext cx="42672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latin typeface="Helvetica" charset="0"/>
              </a:rPr>
              <a:t>SPECT: </a:t>
            </a:r>
            <a:r>
              <a:rPr lang="en-US" sz="2000" dirty="0">
                <a:solidFill>
                  <a:srgbClr val="333399"/>
                </a:solidFill>
                <a:latin typeface="Helvetica" charset="0"/>
              </a:rPr>
              <a:t>Lower energy photons compared to PET (larger </a:t>
            </a:r>
            <a:r>
              <a:rPr lang="en-US" sz="2000" dirty="0">
                <a:solidFill>
                  <a:srgbClr val="333399"/>
                </a:solidFill>
                <a:latin typeface="Symbol" pitchFamily="2" charset="2"/>
              </a:rPr>
              <a:t>m</a:t>
            </a:r>
            <a:r>
              <a:rPr lang="en-US" sz="2000" dirty="0">
                <a:solidFill>
                  <a:srgbClr val="333399"/>
                </a:solidFill>
                <a:latin typeface="Helvetica" charset="0"/>
              </a:rPr>
              <a:t>), but some photons only travel short distances.</a:t>
            </a:r>
            <a:endParaRPr lang="en-US" sz="2000" b="1" dirty="0">
              <a:latin typeface="Helvetica" charset="0"/>
            </a:endParaRPr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6243639" y="3976689"/>
            <a:ext cx="41179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latin typeface="Helvetica" charset="0"/>
              </a:rPr>
              <a:t>PET: </a:t>
            </a:r>
            <a:r>
              <a:rPr lang="en-US" sz="2000" dirty="0">
                <a:solidFill>
                  <a:srgbClr val="333399"/>
                </a:solidFill>
                <a:latin typeface="Helvetica" charset="0"/>
              </a:rPr>
              <a:t>Higher energy photons so </a:t>
            </a:r>
            <a:r>
              <a:rPr lang="en-US" sz="2000" dirty="0">
                <a:solidFill>
                  <a:srgbClr val="333399"/>
                </a:solidFill>
                <a:latin typeface="Helvetica" charset="0"/>
                <a:sym typeface="Symbol" charset="0"/>
              </a:rPr>
              <a:t> is smaller,</a:t>
            </a:r>
            <a:r>
              <a:rPr lang="en-US" sz="2000" dirty="0">
                <a:solidFill>
                  <a:srgbClr val="333399"/>
                </a:solidFill>
                <a:latin typeface="Helvetica" charset="0"/>
              </a:rPr>
              <a:t> but pair of photons must traverse entire body width.</a:t>
            </a:r>
            <a:endParaRPr lang="en-US" sz="2000" dirty="0">
              <a:latin typeface="Helvetica" charset="0"/>
            </a:endParaRPr>
          </a:p>
        </p:txBody>
      </p:sp>
      <p:grpSp>
        <p:nvGrpSpPr>
          <p:cNvPr id="90117" name="Group 51"/>
          <p:cNvGrpSpPr>
            <a:grpSpLocks/>
          </p:cNvGrpSpPr>
          <p:nvPr/>
        </p:nvGrpSpPr>
        <p:grpSpPr bwMode="auto">
          <a:xfrm>
            <a:off x="2057401" y="1036638"/>
            <a:ext cx="8424863" cy="2773362"/>
            <a:chOff x="386" y="576"/>
            <a:chExt cx="5307" cy="1747"/>
          </a:xfrm>
        </p:grpSpPr>
        <p:sp>
          <p:nvSpPr>
            <p:cNvPr id="15362" name="Oval 2" descr="Wide upward diagonal"/>
            <p:cNvSpPr>
              <a:spLocks noChangeArrowheads="1"/>
            </p:cNvSpPr>
            <p:nvPr/>
          </p:nvSpPr>
          <p:spPr bwMode="auto">
            <a:xfrm>
              <a:off x="866" y="1414"/>
              <a:ext cx="287" cy="362"/>
            </a:xfrm>
            <a:prstGeom prst="ellipse">
              <a:avLst/>
            </a:prstGeom>
            <a:pattFill prst="wdUpDiag">
              <a:fgClr>
                <a:schemeClr val="accent2"/>
              </a:fgClr>
              <a:bgClr>
                <a:srgbClr val="FFFFFF"/>
              </a:bgClr>
            </a:patt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63" name="Oval 3"/>
            <p:cNvSpPr>
              <a:spLocks noChangeArrowheads="1"/>
            </p:cNvSpPr>
            <p:nvPr/>
          </p:nvSpPr>
          <p:spPr bwMode="auto">
            <a:xfrm>
              <a:off x="655" y="1241"/>
              <a:ext cx="1315" cy="749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64" name="Rectangle 4"/>
            <p:cNvSpPr>
              <a:spLocks noChangeArrowheads="1"/>
            </p:cNvSpPr>
            <p:nvPr/>
          </p:nvSpPr>
          <p:spPr bwMode="auto">
            <a:xfrm rot="-2453219">
              <a:off x="386" y="838"/>
              <a:ext cx="664" cy="401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90129" name="Group 5"/>
            <p:cNvGrpSpPr>
              <a:grpSpLocks/>
            </p:cNvGrpSpPr>
            <p:nvPr/>
          </p:nvGrpSpPr>
          <p:grpSpPr bwMode="auto">
            <a:xfrm>
              <a:off x="866" y="1174"/>
              <a:ext cx="502" cy="461"/>
              <a:chOff x="869" y="1174"/>
              <a:chExt cx="502" cy="461"/>
            </a:xfrm>
          </p:grpSpPr>
          <p:sp>
            <p:nvSpPr>
              <p:cNvPr id="15366" name="AutoShape 6"/>
              <p:cNvSpPr>
                <a:spLocks noChangeArrowheads="1"/>
              </p:cNvSpPr>
              <p:nvPr/>
            </p:nvSpPr>
            <p:spPr bwMode="auto">
              <a:xfrm>
                <a:off x="1163" y="1510"/>
                <a:ext cx="208" cy="125"/>
              </a:xfrm>
              <a:prstGeom prst="irregularSeal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367" name="Line 7"/>
              <p:cNvSpPr>
                <a:spLocks noChangeShapeType="1"/>
              </p:cNvSpPr>
              <p:nvPr/>
            </p:nvSpPr>
            <p:spPr bwMode="auto">
              <a:xfrm rot="16200000" flipV="1">
                <a:off x="869" y="1174"/>
                <a:ext cx="378" cy="378"/>
              </a:xfrm>
              <a:prstGeom prst="line">
                <a:avLst/>
              </a:prstGeom>
              <a:noFill/>
              <a:ln w="38100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90130" name="Group 8"/>
            <p:cNvGrpSpPr>
              <a:grpSpLocks/>
            </p:cNvGrpSpPr>
            <p:nvPr/>
          </p:nvGrpSpPr>
          <p:grpSpPr bwMode="auto">
            <a:xfrm>
              <a:off x="1554" y="956"/>
              <a:ext cx="553" cy="410"/>
              <a:chOff x="1509" y="1414"/>
              <a:chExt cx="553" cy="410"/>
            </a:xfrm>
          </p:grpSpPr>
          <p:sp>
            <p:nvSpPr>
              <p:cNvPr id="15369" name="Text Box 9"/>
              <p:cNvSpPr txBox="1">
                <a:spLocks noChangeArrowheads="1"/>
              </p:cNvSpPr>
              <p:nvPr/>
            </p:nvSpPr>
            <p:spPr bwMode="auto">
              <a:xfrm>
                <a:off x="1509" y="1414"/>
                <a:ext cx="553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>
                    <a:solidFill>
                      <a:schemeClr val="hlink"/>
                    </a:solidFill>
                    <a:latin typeface="Helvetica" charset="0"/>
                  </a:rPr>
                  <a:t>patient</a:t>
                </a:r>
                <a:endParaRPr lang="en-US" sz="2000">
                  <a:solidFill>
                    <a:schemeClr val="hlink"/>
                  </a:solidFill>
                  <a:latin typeface="Helvetica" charset="0"/>
                </a:endParaRPr>
              </a:p>
            </p:txBody>
          </p:sp>
          <p:sp>
            <p:nvSpPr>
              <p:cNvPr id="15370" name="Line 10"/>
              <p:cNvSpPr>
                <a:spLocks noChangeShapeType="1"/>
              </p:cNvSpPr>
              <p:nvPr/>
            </p:nvSpPr>
            <p:spPr bwMode="auto">
              <a:xfrm flipH="1">
                <a:off x="1776" y="1632"/>
                <a:ext cx="144" cy="192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5371" name="Text Box 11"/>
            <p:cNvSpPr txBox="1">
              <a:spLocks noChangeArrowheads="1"/>
            </p:cNvSpPr>
            <p:nvPr/>
          </p:nvSpPr>
          <p:spPr bwMode="auto">
            <a:xfrm>
              <a:off x="1590" y="668"/>
              <a:ext cx="1124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dirty="0">
                  <a:solidFill>
                    <a:schemeClr val="hlink"/>
                  </a:solidFill>
                  <a:latin typeface="Helvetica" charset="0"/>
                </a:rPr>
                <a:t>SPECT camera</a:t>
              </a:r>
              <a:endParaRPr lang="en-US" sz="2000" dirty="0">
                <a:solidFill>
                  <a:schemeClr val="hlink"/>
                </a:solidFill>
                <a:latin typeface="Helvetica" charset="0"/>
              </a:endParaRPr>
            </a:p>
          </p:txBody>
        </p:sp>
        <p:sp>
          <p:nvSpPr>
            <p:cNvPr id="15372" name="Line 12"/>
            <p:cNvSpPr>
              <a:spLocks noChangeShapeType="1"/>
            </p:cNvSpPr>
            <p:nvPr/>
          </p:nvSpPr>
          <p:spPr bwMode="auto">
            <a:xfrm flipH="1">
              <a:off x="1005" y="790"/>
              <a:ext cx="288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83" name="Oval 23" descr="Wide upward diagonal"/>
            <p:cNvSpPr>
              <a:spLocks noChangeArrowheads="1"/>
            </p:cNvSpPr>
            <p:nvPr/>
          </p:nvSpPr>
          <p:spPr bwMode="auto">
            <a:xfrm>
              <a:off x="1438" y="1414"/>
              <a:ext cx="287" cy="362"/>
            </a:xfrm>
            <a:prstGeom prst="ellipse">
              <a:avLst/>
            </a:prstGeom>
            <a:pattFill prst="wdUpDiag">
              <a:fgClr>
                <a:schemeClr val="accent2"/>
              </a:fgClr>
              <a:bgClr>
                <a:srgbClr val="FFFFFF"/>
              </a:bgClr>
            </a:patt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85" name="Line 25"/>
            <p:cNvSpPr>
              <a:spLocks noChangeShapeType="1"/>
            </p:cNvSpPr>
            <p:nvPr/>
          </p:nvSpPr>
          <p:spPr bwMode="auto">
            <a:xfrm flipV="1">
              <a:off x="3885" y="1242"/>
              <a:ext cx="144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86" name="Rectangle 26"/>
            <p:cNvSpPr>
              <a:spLocks noChangeArrowheads="1"/>
            </p:cNvSpPr>
            <p:nvPr/>
          </p:nvSpPr>
          <p:spPr bwMode="auto">
            <a:xfrm>
              <a:off x="4077" y="1187"/>
              <a:ext cx="331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3200">
                  <a:latin typeface="Times New Roman" charset="0"/>
                </a:rPr>
                <a:t>d</a:t>
              </a:r>
              <a:r>
                <a:rPr lang="en-US" sz="3200" baseline="-25000">
                  <a:latin typeface="Times New Roman" charset="0"/>
                </a:rPr>
                <a:t>1</a:t>
              </a:r>
              <a:endParaRPr lang="en-US" sz="3200">
                <a:latin typeface="Times New Roman" charset="0"/>
              </a:endParaRPr>
            </a:p>
          </p:txBody>
        </p:sp>
        <p:sp>
          <p:nvSpPr>
            <p:cNvPr id="15387" name="Line 27"/>
            <p:cNvSpPr>
              <a:spLocks noChangeShapeType="1"/>
            </p:cNvSpPr>
            <p:nvPr/>
          </p:nvSpPr>
          <p:spPr bwMode="auto">
            <a:xfrm flipV="1">
              <a:off x="4159" y="1544"/>
              <a:ext cx="144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90137" name="Group 28"/>
            <p:cNvGrpSpPr>
              <a:grpSpLocks/>
            </p:cNvGrpSpPr>
            <p:nvPr/>
          </p:nvGrpSpPr>
          <p:grpSpPr bwMode="auto">
            <a:xfrm>
              <a:off x="4181" y="1632"/>
              <a:ext cx="472" cy="384"/>
              <a:chOff x="4184" y="1632"/>
              <a:chExt cx="472" cy="384"/>
            </a:xfrm>
          </p:grpSpPr>
          <p:sp>
            <p:nvSpPr>
              <p:cNvPr id="15389" name="Rectangle 29"/>
              <p:cNvSpPr>
                <a:spLocks noChangeArrowheads="1"/>
              </p:cNvSpPr>
              <p:nvPr/>
            </p:nvSpPr>
            <p:spPr bwMode="auto">
              <a:xfrm>
                <a:off x="4184" y="1632"/>
                <a:ext cx="331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3200">
                    <a:latin typeface="Times New Roman" charset="0"/>
                  </a:rPr>
                  <a:t>d</a:t>
                </a:r>
                <a:r>
                  <a:rPr lang="en-US" sz="3200" baseline="-25000">
                    <a:latin typeface="Times New Roman" charset="0"/>
                  </a:rPr>
                  <a:t>2</a:t>
                </a:r>
                <a:endParaRPr lang="en-US" sz="3200">
                  <a:latin typeface="Times New Roman" charset="0"/>
                </a:endParaRPr>
              </a:p>
            </p:txBody>
          </p:sp>
          <p:sp>
            <p:nvSpPr>
              <p:cNvPr id="15390" name="Line 30"/>
              <p:cNvSpPr>
                <a:spLocks noChangeShapeType="1"/>
              </p:cNvSpPr>
              <p:nvPr/>
            </p:nvSpPr>
            <p:spPr bwMode="auto">
              <a:xfrm flipV="1">
                <a:off x="4512" y="1872"/>
                <a:ext cx="144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5392" name="Line 32"/>
            <p:cNvSpPr>
              <a:spLocks noChangeShapeType="1"/>
            </p:cNvSpPr>
            <p:nvPr/>
          </p:nvSpPr>
          <p:spPr bwMode="auto">
            <a:xfrm rot="16200000" flipV="1">
              <a:off x="3565" y="909"/>
              <a:ext cx="666" cy="666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93" name="AutoShape 33"/>
            <p:cNvSpPr>
              <a:spLocks noChangeArrowheads="1"/>
            </p:cNvSpPr>
            <p:nvPr/>
          </p:nvSpPr>
          <p:spPr bwMode="auto">
            <a:xfrm>
              <a:off x="4147" y="1533"/>
              <a:ext cx="208" cy="125"/>
            </a:xfrm>
            <a:prstGeom prst="irregularSeal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95" name="Oval 35" descr="Wide upward diagonal"/>
            <p:cNvSpPr>
              <a:spLocks noChangeArrowheads="1"/>
            </p:cNvSpPr>
            <p:nvPr/>
          </p:nvSpPr>
          <p:spPr bwMode="auto">
            <a:xfrm>
              <a:off x="3841" y="1414"/>
              <a:ext cx="287" cy="362"/>
            </a:xfrm>
            <a:prstGeom prst="ellipse">
              <a:avLst/>
            </a:prstGeom>
            <a:pattFill prst="wdUpDiag">
              <a:fgClr>
                <a:schemeClr val="accent2"/>
              </a:fgClr>
              <a:bgClr>
                <a:srgbClr val="FFFFFF"/>
              </a:bgClr>
            </a:patt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96" name="Oval 36" descr="Wide upward diagonal"/>
            <p:cNvSpPr>
              <a:spLocks noChangeArrowheads="1"/>
            </p:cNvSpPr>
            <p:nvPr/>
          </p:nvSpPr>
          <p:spPr bwMode="auto">
            <a:xfrm>
              <a:off x="4413" y="1414"/>
              <a:ext cx="287" cy="362"/>
            </a:xfrm>
            <a:prstGeom prst="ellipse">
              <a:avLst/>
            </a:prstGeom>
            <a:pattFill prst="wdUpDiag">
              <a:fgClr>
                <a:schemeClr val="accent2"/>
              </a:fgClr>
              <a:bgClr>
                <a:srgbClr val="FFFFFF"/>
              </a:bgClr>
            </a:patt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90142" name="Group 37"/>
            <p:cNvGrpSpPr>
              <a:grpSpLocks/>
            </p:cNvGrpSpPr>
            <p:nvPr/>
          </p:nvGrpSpPr>
          <p:grpSpPr bwMode="auto">
            <a:xfrm>
              <a:off x="4024" y="808"/>
              <a:ext cx="797" cy="440"/>
              <a:chOff x="1387" y="1384"/>
              <a:chExt cx="797" cy="440"/>
            </a:xfrm>
          </p:grpSpPr>
          <p:sp>
            <p:nvSpPr>
              <p:cNvPr id="15398" name="Text Box 38"/>
              <p:cNvSpPr txBox="1">
                <a:spLocks noChangeArrowheads="1"/>
              </p:cNvSpPr>
              <p:nvPr/>
            </p:nvSpPr>
            <p:spPr bwMode="auto">
              <a:xfrm>
                <a:off x="1387" y="1384"/>
                <a:ext cx="797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2800" dirty="0">
                    <a:solidFill>
                      <a:schemeClr val="accent1"/>
                    </a:solidFill>
                    <a:latin typeface="Helvetica" charset="0"/>
                  </a:rPr>
                  <a:t>patient</a:t>
                </a:r>
                <a:endParaRPr lang="en-US" dirty="0">
                  <a:solidFill>
                    <a:schemeClr val="accent1"/>
                  </a:solidFill>
                  <a:latin typeface="Helvetica" charset="0"/>
                </a:endParaRPr>
              </a:p>
            </p:txBody>
          </p:sp>
          <p:sp>
            <p:nvSpPr>
              <p:cNvPr id="15399" name="Line 39"/>
              <p:cNvSpPr>
                <a:spLocks noChangeShapeType="1"/>
              </p:cNvSpPr>
              <p:nvPr/>
            </p:nvSpPr>
            <p:spPr bwMode="auto">
              <a:xfrm flipH="1">
                <a:off x="1776" y="1632"/>
                <a:ext cx="144" cy="192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5400" name="Oval 40"/>
            <p:cNvSpPr>
              <a:spLocks noChangeArrowheads="1"/>
            </p:cNvSpPr>
            <p:nvPr/>
          </p:nvSpPr>
          <p:spPr bwMode="auto">
            <a:xfrm>
              <a:off x="3648" y="1242"/>
              <a:ext cx="1290" cy="748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401" name="Oval 41"/>
            <p:cNvSpPr>
              <a:spLocks noChangeArrowheads="1"/>
            </p:cNvSpPr>
            <p:nvPr/>
          </p:nvSpPr>
          <p:spPr bwMode="auto">
            <a:xfrm>
              <a:off x="3357" y="576"/>
              <a:ext cx="1872" cy="1747"/>
            </a:xfrm>
            <a:prstGeom prst="ellips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402" name="Text Box 42"/>
            <p:cNvSpPr txBox="1">
              <a:spLocks noChangeArrowheads="1"/>
            </p:cNvSpPr>
            <p:nvPr/>
          </p:nvSpPr>
          <p:spPr bwMode="auto">
            <a:xfrm>
              <a:off x="5064" y="610"/>
              <a:ext cx="62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dirty="0">
                  <a:solidFill>
                    <a:schemeClr val="hlink"/>
                  </a:solidFill>
                  <a:latin typeface="Helvetica" charset="0"/>
                </a:rPr>
                <a:t>PET</a:t>
              </a:r>
            </a:p>
          </p:txBody>
        </p:sp>
        <p:sp>
          <p:nvSpPr>
            <p:cNvPr id="15406" name="Line 46"/>
            <p:cNvSpPr>
              <a:spLocks noChangeShapeType="1"/>
            </p:cNvSpPr>
            <p:nvPr/>
          </p:nvSpPr>
          <p:spPr bwMode="auto">
            <a:xfrm>
              <a:off x="4272" y="1616"/>
              <a:ext cx="541" cy="541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408" name="Rectangle 48"/>
            <p:cNvSpPr>
              <a:spLocks noChangeArrowheads="1"/>
            </p:cNvSpPr>
            <p:nvPr/>
          </p:nvSpPr>
          <p:spPr bwMode="auto">
            <a:xfrm>
              <a:off x="1112" y="1200"/>
              <a:ext cx="24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3200">
                  <a:latin typeface="Times New Roman" charset="0"/>
                </a:rPr>
                <a:t>d</a:t>
              </a:r>
            </a:p>
          </p:txBody>
        </p:sp>
      </p:grpSp>
      <p:sp>
        <p:nvSpPr>
          <p:cNvPr id="15414" name="Line 54"/>
          <p:cNvSpPr>
            <a:spLocks noChangeAspect="1" noChangeShapeType="1"/>
          </p:cNvSpPr>
          <p:nvPr/>
        </p:nvSpPr>
        <p:spPr bwMode="auto">
          <a:xfrm rot="-5400000">
            <a:off x="2428082" y="1575594"/>
            <a:ext cx="703262" cy="8001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52AB1F2-23CB-928D-04EE-5C41C404D58D}"/>
              </a:ext>
            </a:extLst>
          </p:cNvPr>
          <p:cNvGrpSpPr/>
          <p:nvPr/>
        </p:nvGrpSpPr>
        <p:grpSpPr>
          <a:xfrm>
            <a:off x="1524000" y="5305779"/>
            <a:ext cx="9293226" cy="1328387"/>
            <a:chOff x="1524000" y="5305779"/>
            <a:chExt cx="9293226" cy="1328387"/>
          </a:xfrm>
        </p:grpSpPr>
        <p:grpSp>
          <p:nvGrpSpPr>
            <p:cNvPr id="15412" name="Group 52"/>
            <p:cNvGrpSpPr>
              <a:grpSpLocks/>
            </p:cNvGrpSpPr>
            <p:nvPr/>
          </p:nvGrpSpPr>
          <p:grpSpPr bwMode="auto">
            <a:xfrm>
              <a:off x="1524000" y="5318128"/>
              <a:ext cx="9293226" cy="1316038"/>
              <a:chOff x="144" y="3350"/>
              <a:chExt cx="5854" cy="829"/>
            </a:xfrm>
          </p:grpSpPr>
          <p:sp>
            <p:nvSpPr>
              <p:cNvPr id="15373" name="Text Box 13"/>
              <p:cNvSpPr txBox="1">
                <a:spLocks noChangeArrowheads="1"/>
              </p:cNvSpPr>
              <p:nvPr/>
            </p:nvSpPr>
            <p:spPr bwMode="auto">
              <a:xfrm>
                <a:off x="2973" y="3849"/>
                <a:ext cx="3025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2800" dirty="0">
                    <a:latin typeface="Times New Roman" charset="0"/>
                  </a:rPr>
                  <a:t>I/I</a:t>
                </a:r>
                <a:r>
                  <a:rPr lang="en-US" sz="2800" baseline="-25000" dirty="0">
                    <a:latin typeface="Times New Roman" charset="0"/>
                  </a:rPr>
                  <a:t>0</a:t>
                </a:r>
                <a:r>
                  <a:rPr lang="en-US" sz="2800" dirty="0">
                    <a:latin typeface="Times New Roman" charset="0"/>
                  </a:rPr>
                  <a:t>= e</a:t>
                </a:r>
                <a:r>
                  <a:rPr lang="en-US" sz="2800" baseline="30000" dirty="0">
                    <a:latin typeface="Times New Roman" charset="0"/>
                  </a:rPr>
                  <a:t>-</a:t>
                </a:r>
                <a:r>
                  <a:rPr lang="en-US" sz="2800" baseline="30000" dirty="0">
                    <a:latin typeface="Times New Roman" charset="0"/>
                    <a:sym typeface="Symbol" charset="0"/>
                  </a:rPr>
                  <a:t></a:t>
                </a:r>
                <a:r>
                  <a:rPr lang="en-US" sz="2800" baseline="30000" dirty="0">
                    <a:latin typeface="Times New Roman" charset="0"/>
                  </a:rPr>
                  <a:t>d1 </a:t>
                </a:r>
                <a:r>
                  <a:rPr lang="en-US" sz="2800" dirty="0">
                    <a:latin typeface="Times New Roman" charset="0"/>
                  </a:rPr>
                  <a:t>e</a:t>
                </a:r>
                <a:r>
                  <a:rPr lang="en-US" sz="2800" baseline="30000" dirty="0">
                    <a:latin typeface="Times New Roman" charset="0"/>
                  </a:rPr>
                  <a:t>-</a:t>
                </a:r>
                <a:r>
                  <a:rPr lang="en-US" sz="2800" baseline="30000" dirty="0">
                    <a:latin typeface="Times New Roman" charset="0"/>
                    <a:sym typeface="Symbol" charset="0"/>
                  </a:rPr>
                  <a:t></a:t>
                </a:r>
                <a:r>
                  <a:rPr lang="en-US" sz="2800" baseline="30000" dirty="0">
                    <a:latin typeface="Times New Roman" charset="0"/>
                  </a:rPr>
                  <a:t>d2 </a:t>
                </a:r>
                <a:r>
                  <a:rPr lang="en-US" sz="2800" dirty="0">
                    <a:latin typeface="Times New Roman" charset="0"/>
                  </a:rPr>
                  <a:t>= e</a:t>
                </a:r>
                <a:r>
                  <a:rPr lang="en-US" sz="2800" baseline="30000" dirty="0">
                    <a:latin typeface="Times New Roman" charset="0"/>
                  </a:rPr>
                  <a:t>-</a:t>
                </a:r>
                <a:r>
                  <a:rPr lang="en-US" sz="2800" baseline="30000" dirty="0">
                    <a:latin typeface="Times New Roman" charset="0"/>
                    <a:sym typeface="Symbol" charset="0"/>
                  </a:rPr>
                  <a:t>(</a:t>
                </a:r>
                <a:r>
                  <a:rPr lang="en-US" sz="2800" baseline="30000" dirty="0">
                    <a:latin typeface="Times New Roman" charset="0"/>
                  </a:rPr>
                  <a:t>d1+d2) </a:t>
                </a:r>
                <a:r>
                  <a:rPr lang="en-US" sz="2800" dirty="0">
                    <a:latin typeface="Times New Roman" charset="0"/>
                  </a:rPr>
                  <a:t>= </a:t>
                </a:r>
                <a:r>
                  <a:rPr lang="en-US" sz="2800" dirty="0">
                    <a:solidFill>
                      <a:srgbClr val="C00000"/>
                    </a:solidFill>
                    <a:latin typeface="Times New Roman" charset="0"/>
                  </a:rPr>
                  <a:t>0.06</a:t>
                </a:r>
                <a:r>
                  <a:rPr lang="en-US" sz="2800" dirty="0">
                    <a:latin typeface="Times New Roman" charset="0"/>
                  </a:rPr>
                  <a:t> </a:t>
                </a:r>
              </a:p>
            </p:txBody>
          </p:sp>
          <p:sp>
            <p:nvSpPr>
              <p:cNvPr id="15376" name="Text Box 16"/>
              <p:cNvSpPr txBox="1">
                <a:spLocks noChangeArrowheads="1"/>
              </p:cNvSpPr>
              <p:nvPr/>
            </p:nvSpPr>
            <p:spPr bwMode="auto">
              <a:xfrm>
                <a:off x="562" y="3849"/>
                <a:ext cx="1550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2800" dirty="0">
                    <a:latin typeface="Times New Roman" charset="0"/>
                  </a:rPr>
                  <a:t>I/I</a:t>
                </a:r>
                <a:r>
                  <a:rPr lang="en-US" sz="2800" baseline="-25000" dirty="0">
                    <a:latin typeface="Times New Roman" charset="0"/>
                  </a:rPr>
                  <a:t>0 </a:t>
                </a:r>
                <a:r>
                  <a:rPr lang="en-US" sz="2800" dirty="0">
                    <a:latin typeface="Times New Roman" charset="0"/>
                  </a:rPr>
                  <a:t>= e</a:t>
                </a:r>
                <a:r>
                  <a:rPr lang="en-US" sz="2800" baseline="30000" dirty="0">
                    <a:latin typeface="Times New Roman" charset="0"/>
                  </a:rPr>
                  <a:t>-</a:t>
                </a:r>
                <a:r>
                  <a:rPr lang="en-US" sz="2800" baseline="30000" dirty="0">
                    <a:latin typeface="Times New Roman" charset="0"/>
                    <a:sym typeface="Symbol" charset="0"/>
                  </a:rPr>
                  <a:t></a:t>
                </a:r>
                <a:r>
                  <a:rPr lang="en-US" sz="2800" baseline="30000" dirty="0">
                    <a:latin typeface="Times New Roman" charset="0"/>
                  </a:rPr>
                  <a:t>d </a:t>
                </a:r>
                <a:r>
                  <a:rPr lang="en-US" sz="2800" dirty="0">
                    <a:latin typeface="Times New Roman" charset="0"/>
                  </a:rPr>
                  <a:t>= </a:t>
                </a:r>
                <a:r>
                  <a:rPr lang="en-US" sz="2800" dirty="0">
                    <a:solidFill>
                      <a:srgbClr val="C00000"/>
                    </a:solidFill>
                    <a:latin typeface="Times New Roman" charset="0"/>
                  </a:rPr>
                  <a:t>0.20</a:t>
                </a:r>
                <a:endParaRPr lang="en-US" sz="3200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5378" name="Text Box 18"/>
              <p:cNvSpPr txBox="1">
                <a:spLocks noChangeArrowheads="1"/>
              </p:cNvSpPr>
              <p:nvPr/>
            </p:nvSpPr>
            <p:spPr bwMode="auto">
              <a:xfrm>
                <a:off x="144" y="3350"/>
                <a:ext cx="2640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000" dirty="0">
                    <a:latin typeface="Helvetica" charset="0"/>
                  </a:rPr>
                  <a:t>Suppose </a:t>
                </a:r>
                <a:r>
                  <a:rPr lang="en-US" sz="2000" dirty="0">
                    <a:solidFill>
                      <a:srgbClr val="C00000"/>
                    </a:solidFill>
                    <a:latin typeface="Helvetica" charset="0"/>
                  </a:rPr>
                  <a:t>d=15 cm </a:t>
                </a:r>
                <a:r>
                  <a:rPr lang="en-US" sz="2000" dirty="0">
                    <a:latin typeface="Helvetica" charset="0"/>
                  </a:rPr>
                  <a:t>at torso center:</a:t>
                </a:r>
              </a:p>
            </p:txBody>
          </p:sp>
          <p:sp>
            <p:nvSpPr>
              <p:cNvPr id="15409" name="Text Box 49"/>
              <p:cNvSpPr txBox="1">
                <a:spLocks noChangeArrowheads="1"/>
              </p:cNvSpPr>
              <p:nvPr/>
            </p:nvSpPr>
            <p:spPr bwMode="auto">
              <a:xfrm>
                <a:off x="595" y="3600"/>
                <a:ext cx="1612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dirty="0">
                    <a:latin typeface="Symbol" charset="0"/>
                  </a:rPr>
                  <a:t>m</a:t>
                </a:r>
                <a:r>
                  <a:rPr lang="en-US" sz="2000" dirty="0">
                    <a:latin typeface="Helvetica" charset="0"/>
                  </a:rPr>
                  <a:t>(140keV) = 0.15/cm</a:t>
                </a:r>
                <a:endParaRPr lang="en-US" dirty="0"/>
              </a:p>
            </p:txBody>
          </p:sp>
          <p:sp>
            <p:nvSpPr>
              <p:cNvPr id="15410" name="Text Box 50"/>
              <p:cNvSpPr txBox="1">
                <a:spLocks noChangeArrowheads="1"/>
              </p:cNvSpPr>
              <p:nvPr/>
            </p:nvSpPr>
            <p:spPr bwMode="auto">
              <a:xfrm>
                <a:off x="3465" y="3600"/>
                <a:ext cx="1690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dirty="0">
                    <a:latin typeface="Symbol" charset="0"/>
                  </a:rPr>
                  <a:t>m</a:t>
                </a:r>
                <a:r>
                  <a:rPr lang="en-US" sz="2000" dirty="0">
                    <a:latin typeface="Helvetica" charset="0"/>
                  </a:rPr>
                  <a:t>(511keV) = 0.096/cm</a:t>
                </a:r>
                <a:endParaRPr lang="en-US" dirty="0"/>
              </a:p>
            </p:txBody>
          </p:sp>
        </p:grpSp>
        <p:sp>
          <p:nvSpPr>
            <p:cNvPr id="2" name="Text Box 18">
              <a:extLst>
                <a:ext uri="{FF2B5EF4-FFF2-40B4-BE49-F238E27FC236}">
                  <a16:creationId xmlns:a16="http://schemas.microsoft.com/office/drawing/2014/main" id="{505B734C-032E-D230-D74A-A76577A1A3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30926" y="5305779"/>
              <a:ext cx="4191000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dirty="0">
                  <a:latin typeface="Helvetica" charset="0"/>
                </a:rPr>
                <a:t>Suppose </a:t>
              </a:r>
              <a:r>
                <a:rPr lang="en-US" sz="2000" dirty="0">
                  <a:solidFill>
                    <a:srgbClr val="C00000"/>
                  </a:solidFill>
                  <a:latin typeface="Helvetica" charset="0"/>
                </a:rPr>
                <a:t>d</a:t>
              </a:r>
              <a:r>
                <a:rPr lang="en-US" sz="2000" baseline="-25000" dirty="0">
                  <a:solidFill>
                    <a:srgbClr val="C00000"/>
                  </a:solidFill>
                  <a:latin typeface="Helvetica" charset="0"/>
                </a:rPr>
                <a:t>1</a:t>
              </a:r>
              <a:r>
                <a:rPr lang="en-US" sz="2000" dirty="0">
                  <a:solidFill>
                    <a:srgbClr val="C00000"/>
                  </a:solidFill>
                  <a:latin typeface="Helvetica" charset="0"/>
                </a:rPr>
                <a:t>=d</a:t>
              </a:r>
              <a:r>
                <a:rPr lang="en-US" sz="2000" baseline="-25000" dirty="0">
                  <a:solidFill>
                    <a:srgbClr val="C00000"/>
                  </a:solidFill>
                  <a:latin typeface="Helvetica" charset="0"/>
                </a:rPr>
                <a:t>2</a:t>
              </a:r>
              <a:r>
                <a:rPr lang="en-US" sz="2000" dirty="0">
                  <a:solidFill>
                    <a:srgbClr val="C00000"/>
                  </a:solidFill>
                  <a:latin typeface="Helvetica" charset="0"/>
                </a:rPr>
                <a:t>=15 cm</a:t>
              </a:r>
              <a:r>
                <a:rPr lang="en-US" sz="2000" dirty="0">
                  <a:latin typeface="Helvetica" charset="0"/>
                </a:rPr>
                <a:t>:</a:t>
              </a: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482248" y="4451351"/>
            <a:ext cx="4080352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latin typeface="Helvetica" charset="0"/>
              </a:rPr>
              <a:t>In SPECT, we do not know </a:t>
            </a:r>
            <a:r>
              <a:rPr lang="en-US" sz="2000" b="1" dirty="0">
                <a:latin typeface="Helvetica" charset="0"/>
              </a:rPr>
              <a:t>d</a:t>
            </a:r>
            <a:r>
              <a:rPr lang="en-US" sz="2000" dirty="0">
                <a:latin typeface="Helvetica" charset="0"/>
              </a:rPr>
              <a:t>;</a:t>
            </a:r>
            <a:r>
              <a:rPr lang="en-US" sz="2000" b="1" dirty="0">
                <a:latin typeface="Helvetica" charset="0"/>
              </a:rPr>
              <a:t> </a:t>
            </a:r>
            <a:r>
              <a:rPr lang="en-US" sz="2000" dirty="0">
                <a:latin typeface="Helvetica" charset="0"/>
              </a:rPr>
              <a:t>therefore, only approximate correction is possible</a:t>
            </a:r>
            <a:endParaRPr lang="en-US" sz="2000" dirty="0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1905000" y="152400"/>
            <a:ext cx="8534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3200" dirty="0">
                <a:solidFill>
                  <a:schemeClr val="tx2"/>
                </a:solidFill>
                <a:latin typeface="Helvetica" charset="0"/>
              </a:rPr>
              <a:t>Attenuation correction is more accurate in PET than SPECT</a:t>
            </a:r>
          </a:p>
        </p:txBody>
      </p:sp>
      <p:sp>
        <p:nvSpPr>
          <p:cNvPr id="17440" name="Text Box 32"/>
          <p:cNvSpPr txBox="1">
            <a:spLocks noChangeArrowheads="1"/>
          </p:cNvSpPr>
          <p:nvPr/>
        </p:nvSpPr>
        <p:spPr bwMode="auto">
          <a:xfrm>
            <a:off x="5867399" y="4479926"/>
            <a:ext cx="484235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>
                <a:latin typeface="Helvetica" charset="0"/>
              </a:rPr>
              <a:t>In PET, the total path length </a:t>
            </a:r>
            <a:r>
              <a:rPr lang="en-US" sz="2000" b="1" dirty="0">
                <a:latin typeface="Helvetica" charset="0"/>
              </a:rPr>
              <a:t>D=d</a:t>
            </a:r>
            <a:r>
              <a:rPr lang="en-US" sz="2000" b="1" baseline="-25000" dirty="0">
                <a:latin typeface="Helvetica" charset="0"/>
              </a:rPr>
              <a:t>1</a:t>
            </a:r>
            <a:r>
              <a:rPr lang="en-US" sz="2000" b="1" dirty="0">
                <a:latin typeface="Helvetica" charset="0"/>
              </a:rPr>
              <a:t>+d</a:t>
            </a:r>
            <a:r>
              <a:rPr lang="en-US" sz="2000" b="1" baseline="-25000" dirty="0">
                <a:latin typeface="Helvetica" charset="0"/>
              </a:rPr>
              <a:t>2</a:t>
            </a:r>
            <a:r>
              <a:rPr lang="en-US" sz="2000" dirty="0">
                <a:latin typeface="Helvetica" charset="0"/>
              </a:rPr>
              <a:t> can be measured and allows an accurate correction</a:t>
            </a:r>
          </a:p>
        </p:txBody>
      </p:sp>
      <p:grpSp>
        <p:nvGrpSpPr>
          <p:cNvPr id="92164" name="Group 77"/>
          <p:cNvGrpSpPr>
            <a:grpSpLocks/>
          </p:cNvGrpSpPr>
          <p:nvPr/>
        </p:nvGrpSpPr>
        <p:grpSpPr bwMode="auto">
          <a:xfrm>
            <a:off x="1981201" y="1493838"/>
            <a:ext cx="8412163" cy="2773362"/>
            <a:chOff x="386" y="797"/>
            <a:chExt cx="5299" cy="1747"/>
          </a:xfrm>
        </p:grpSpPr>
        <p:sp>
          <p:nvSpPr>
            <p:cNvPr id="17452" name="Oval 44" descr="Wide upward diagonal"/>
            <p:cNvSpPr>
              <a:spLocks noChangeArrowheads="1"/>
            </p:cNvSpPr>
            <p:nvPr/>
          </p:nvSpPr>
          <p:spPr bwMode="auto">
            <a:xfrm>
              <a:off x="866" y="1635"/>
              <a:ext cx="287" cy="362"/>
            </a:xfrm>
            <a:prstGeom prst="ellipse">
              <a:avLst/>
            </a:prstGeom>
            <a:pattFill prst="wdUpDiag">
              <a:fgClr>
                <a:schemeClr val="accent2"/>
              </a:fgClr>
              <a:bgClr>
                <a:srgbClr val="FFFFFF"/>
              </a:bgClr>
            </a:patt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453" name="Oval 45"/>
            <p:cNvSpPr>
              <a:spLocks noChangeArrowheads="1"/>
            </p:cNvSpPr>
            <p:nvPr/>
          </p:nvSpPr>
          <p:spPr bwMode="auto">
            <a:xfrm>
              <a:off x="655" y="1462"/>
              <a:ext cx="1315" cy="749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454" name="Rectangle 46"/>
            <p:cNvSpPr>
              <a:spLocks noChangeArrowheads="1"/>
            </p:cNvSpPr>
            <p:nvPr/>
          </p:nvSpPr>
          <p:spPr bwMode="auto">
            <a:xfrm rot="-2453219">
              <a:off x="386" y="1059"/>
              <a:ext cx="664" cy="401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92173" name="Group 47"/>
            <p:cNvGrpSpPr>
              <a:grpSpLocks/>
            </p:cNvGrpSpPr>
            <p:nvPr/>
          </p:nvGrpSpPr>
          <p:grpSpPr bwMode="auto">
            <a:xfrm>
              <a:off x="866" y="1395"/>
              <a:ext cx="502" cy="461"/>
              <a:chOff x="869" y="1174"/>
              <a:chExt cx="502" cy="461"/>
            </a:xfrm>
          </p:grpSpPr>
          <p:sp>
            <p:nvSpPr>
              <p:cNvPr id="17456" name="AutoShape 48"/>
              <p:cNvSpPr>
                <a:spLocks noChangeArrowheads="1"/>
              </p:cNvSpPr>
              <p:nvPr/>
            </p:nvSpPr>
            <p:spPr bwMode="auto">
              <a:xfrm>
                <a:off x="1163" y="1510"/>
                <a:ext cx="208" cy="125"/>
              </a:xfrm>
              <a:prstGeom prst="irregularSeal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457" name="Line 49"/>
              <p:cNvSpPr>
                <a:spLocks noChangeShapeType="1"/>
              </p:cNvSpPr>
              <p:nvPr/>
            </p:nvSpPr>
            <p:spPr bwMode="auto">
              <a:xfrm rot="16200000" flipV="1">
                <a:off x="869" y="1174"/>
                <a:ext cx="378" cy="378"/>
              </a:xfrm>
              <a:prstGeom prst="line">
                <a:avLst/>
              </a:prstGeom>
              <a:noFill/>
              <a:ln w="38100">
                <a:solidFill>
                  <a:schemeClr val="tx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92174" name="Group 50"/>
            <p:cNvGrpSpPr>
              <a:grpSpLocks/>
            </p:cNvGrpSpPr>
            <p:nvPr/>
          </p:nvGrpSpPr>
          <p:grpSpPr bwMode="auto">
            <a:xfrm>
              <a:off x="1554" y="1177"/>
              <a:ext cx="553" cy="410"/>
              <a:chOff x="1509" y="1414"/>
              <a:chExt cx="553" cy="410"/>
            </a:xfrm>
          </p:grpSpPr>
          <p:sp>
            <p:nvSpPr>
              <p:cNvPr id="17459" name="Text Box 51"/>
              <p:cNvSpPr txBox="1">
                <a:spLocks noChangeArrowheads="1"/>
              </p:cNvSpPr>
              <p:nvPr/>
            </p:nvSpPr>
            <p:spPr bwMode="auto">
              <a:xfrm>
                <a:off x="1509" y="1414"/>
                <a:ext cx="553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>
                    <a:solidFill>
                      <a:schemeClr val="hlink"/>
                    </a:solidFill>
                    <a:latin typeface="Helvetica" charset="0"/>
                  </a:rPr>
                  <a:t>patient</a:t>
                </a:r>
                <a:endParaRPr lang="en-US" sz="2000">
                  <a:solidFill>
                    <a:schemeClr val="hlink"/>
                  </a:solidFill>
                  <a:latin typeface="Helvetica" charset="0"/>
                </a:endParaRPr>
              </a:p>
            </p:txBody>
          </p:sp>
          <p:sp>
            <p:nvSpPr>
              <p:cNvPr id="17460" name="Line 52"/>
              <p:cNvSpPr>
                <a:spLocks noChangeShapeType="1"/>
              </p:cNvSpPr>
              <p:nvPr/>
            </p:nvSpPr>
            <p:spPr bwMode="auto">
              <a:xfrm flipH="1">
                <a:off x="1776" y="1632"/>
                <a:ext cx="144" cy="192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7461" name="Text Box 53"/>
            <p:cNvSpPr txBox="1">
              <a:spLocks noChangeArrowheads="1"/>
            </p:cNvSpPr>
            <p:nvPr/>
          </p:nvSpPr>
          <p:spPr bwMode="auto">
            <a:xfrm>
              <a:off x="1590" y="889"/>
              <a:ext cx="1124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>
                  <a:solidFill>
                    <a:schemeClr val="hlink"/>
                  </a:solidFill>
                  <a:latin typeface="Helvetica" charset="0"/>
                </a:rPr>
                <a:t>SPECT camera</a:t>
              </a:r>
              <a:endParaRPr lang="en-US" sz="2000">
                <a:solidFill>
                  <a:schemeClr val="hlink"/>
                </a:solidFill>
                <a:latin typeface="Helvetica" charset="0"/>
              </a:endParaRPr>
            </a:p>
          </p:txBody>
        </p:sp>
        <p:sp>
          <p:nvSpPr>
            <p:cNvPr id="17462" name="Line 54"/>
            <p:cNvSpPr>
              <a:spLocks noChangeShapeType="1"/>
            </p:cNvSpPr>
            <p:nvPr/>
          </p:nvSpPr>
          <p:spPr bwMode="auto">
            <a:xfrm flipH="1">
              <a:off x="1005" y="1011"/>
              <a:ext cx="288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463" name="Oval 55" descr="Wide upward diagonal"/>
            <p:cNvSpPr>
              <a:spLocks noChangeArrowheads="1"/>
            </p:cNvSpPr>
            <p:nvPr/>
          </p:nvSpPr>
          <p:spPr bwMode="auto">
            <a:xfrm>
              <a:off x="1438" y="1635"/>
              <a:ext cx="287" cy="362"/>
            </a:xfrm>
            <a:prstGeom prst="ellipse">
              <a:avLst/>
            </a:prstGeom>
            <a:pattFill prst="wdUpDiag">
              <a:fgClr>
                <a:schemeClr val="accent2"/>
              </a:fgClr>
              <a:bgClr>
                <a:srgbClr val="FFFFFF"/>
              </a:bgClr>
            </a:patt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464" name="Line 56"/>
            <p:cNvSpPr>
              <a:spLocks noChangeShapeType="1"/>
            </p:cNvSpPr>
            <p:nvPr/>
          </p:nvSpPr>
          <p:spPr bwMode="auto">
            <a:xfrm flipV="1">
              <a:off x="3885" y="1463"/>
              <a:ext cx="144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465" name="Rectangle 57"/>
            <p:cNvSpPr>
              <a:spLocks noChangeArrowheads="1"/>
            </p:cNvSpPr>
            <p:nvPr/>
          </p:nvSpPr>
          <p:spPr bwMode="auto">
            <a:xfrm>
              <a:off x="4080" y="1392"/>
              <a:ext cx="331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3200">
                  <a:latin typeface="Times New Roman" charset="0"/>
                </a:rPr>
                <a:t>d</a:t>
              </a:r>
              <a:r>
                <a:rPr lang="en-US" sz="3200" baseline="-25000">
                  <a:latin typeface="Times New Roman" charset="0"/>
                </a:rPr>
                <a:t>1</a:t>
              </a:r>
              <a:endParaRPr lang="en-US" sz="3200">
                <a:latin typeface="Times New Roman" charset="0"/>
              </a:endParaRPr>
            </a:p>
          </p:txBody>
        </p:sp>
        <p:sp>
          <p:nvSpPr>
            <p:cNvPr id="17466" name="Line 58"/>
            <p:cNvSpPr>
              <a:spLocks noChangeShapeType="1"/>
            </p:cNvSpPr>
            <p:nvPr/>
          </p:nvSpPr>
          <p:spPr bwMode="auto">
            <a:xfrm flipV="1">
              <a:off x="4159" y="1765"/>
              <a:ext cx="144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92181" name="Group 59"/>
            <p:cNvGrpSpPr>
              <a:grpSpLocks/>
            </p:cNvGrpSpPr>
            <p:nvPr/>
          </p:nvGrpSpPr>
          <p:grpSpPr bwMode="auto">
            <a:xfrm>
              <a:off x="4181" y="1853"/>
              <a:ext cx="472" cy="384"/>
              <a:chOff x="4184" y="1632"/>
              <a:chExt cx="472" cy="384"/>
            </a:xfrm>
          </p:grpSpPr>
          <p:sp>
            <p:nvSpPr>
              <p:cNvPr id="17468" name="Rectangle 60"/>
              <p:cNvSpPr>
                <a:spLocks noChangeArrowheads="1"/>
              </p:cNvSpPr>
              <p:nvPr/>
            </p:nvSpPr>
            <p:spPr bwMode="auto">
              <a:xfrm>
                <a:off x="4184" y="1632"/>
                <a:ext cx="331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3200">
                    <a:latin typeface="Times New Roman" charset="0"/>
                  </a:rPr>
                  <a:t>d</a:t>
                </a:r>
                <a:r>
                  <a:rPr lang="en-US" sz="3200" baseline="-25000">
                    <a:latin typeface="Times New Roman" charset="0"/>
                  </a:rPr>
                  <a:t>2</a:t>
                </a:r>
                <a:endParaRPr lang="en-US" sz="3200">
                  <a:latin typeface="Times New Roman" charset="0"/>
                </a:endParaRPr>
              </a:p>
            </p:txBody>
          </p:sp>
          <p:sp>
            <p:nvSpPr>
              <p:cNvPr id="17469" name="Line 61"/>
              <p:cNvSpPr>
                <a:spLocks noChangeShapeType="1"/>
              </p:cNvSpPr>
              <p:nvPr/>
            </p:nvSpPr>
            <p:spPr bwMode="auto">
              <a:xfrm flipV="1">
                <a:off x="4512" y="1872"/>
                <a:ext cx="144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7470" name="Line 62"/>
            <p:cNvSpPr>
              <a:spLocks noChangeShapeType="1"/>
            </p:cNvSpPr>
            <p:nvPr/>
          </p:nvSpPr>
          <p:spPr bwMode="auto">
            <a:xfrm rot="16200000" flipV="1">
              <a:off x="3565" y="1130"/>
              <a:ext cx="666" cy="666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471" name="AutoShape 63"/>
            <p:cNvSpPr>
              <a:spLocks noChangeArrowheads="1"/>
            </p:cNvSpPr>
            <p:nvPr/>
          </p:nvSpPr>
          <p:spPr bwMode="auto">
            <a:xfrm>
              <a:off x="4147" y="1754"/>
              <a:ext cx="208" cy="125"/>
            </a:xfrm>
            <a:prstGeom prst="irregularSeal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472" name="Oval 64" descr="Wide upward diagonal"/>
            <p:cNvSpPr>
              <a:spLocks noChangeArrowheads="1"/>
            </p:cNvSpPr>
            <p:nvPr/>
          </p:nvSpPr>
          <p:spPr bwMode="auto">
            <a:xfrm>
              <a:off x="3841" y="1635"/>
              <a:ext cx="287" cy="362"/>
            </a:xfrm>
            <a:prstGeom prst="ellipse">
              <a:avLst/>
            </a:prstGeom>
            <a:pattFill prst="wdUpDiag">
              <a:fgClr>
                <a:schemeClr val="accent2"/>
              </a:fgClr>
              <a:bgClr>
                <a:srgbClr val="FFFFFF"/>
              </a:bgClr>
            </a:patt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473" name="Oval 65" descr="Wide upward diagonal"/>
            <p:cNvSpPr>
              <a:spLocks noChangeArrowheads="1"/>
            </p:cNvSpPr>
            <p:nvPr/>
          </p:nvSpPr>
          <p:spPr bwMode="auto">
            <a:xfrm>
              <a:off x="4413" y="1635"/>
              <a:ext cx="287" cy="362"/>
            </a:xfrm>
            <a:prstGeom prst="ellipse">
              <a:avLst/>
            </a:prstGeom>
            <a:pattFill prst="wdUpDiag">
              <a:fgClr>
                <a:schemeClr val="accent2"/>
              </a:fgClr>
              <a:bgClr>
                <a:srgbClr val="FFFFFF"/>
              </a:bgClr>
            </a:patt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92186" name="Group 66"/>
            <p:cNvGrpSpPr>
              <a:grpSpLocks/>
            </p:cNvGrpSpPr>
            <p:nvPr/>
          </p:nvGrpSpPr>
          <p:grpSpPr bwMode="auto">
            <a:xfrm>
              <a:off x="4024" y="1029"/>
              <a:ext cx="797" cy="440"/>
              <a:chOff x="1387" y="1384"/>
              <a:chExt cx="797" cy="440"/>
            </a:xfrm>
          </p:grpSpPr>
          <p:sp>
            <p:nvSpPr>
              <p:cNvPr id="17475" name="Text Box 67"/>
              <p:cNvSpPr txBox="1">
                <a:spLocks noChangeArrowheads="1"/>
              </p:cNvSpPr>
              <p:nvPr/>
            </p:nvSpPr>
            <p:spPr bwMode="auto">
              <a:xfrm>
                <a:off x="1387" y="1384"/>
                <a:ext cx="797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2800" dirty="0">
                    <a:solidFill>
                      <a:schemeClr val="accent1"/>
                    </a:solidFill>
                    <a:latin typeface="Helvetica" charset="0"/>
                  </a:rPr>
                  <a:t>patient</a:t>
                </a:r>
                <a:endParaRPr lang="en-US" dirty="0">
                  <a:solidFill>
                    <a:schemeClr val="accent1"/>
                  </a:solidFill>
                  <a:latin typeface="Helvetica" charset="0"/>
                </a:endParaRPr>
              </a:p>
            </p:txBody>
          </p:sp>
          <p:sp>
            <p:nvSpPr>
              <p:cNvPr id="17476" name="Line 68"/>
              <p:cNvSpPr>
                <a:spLocks noChangeShapeType="1"/>
              </p:cNvSpPr>
              <p:nvPr/>
            </p:nvSpPr>
            <p:spPr bwMode="auto">
              <a:xfrm flipH="1">
                <a:off x="1776" y="1632"/>
                <a:ext cx="144" cy="192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7477" name="Oval 69"/>
            <p:cNvSpPr>
              <a:spLocks noChangeArrowheads="1"/>
            </p:cNvSpPr>
            <p:nvPr/>
          </p:nvSpPr>
          <p:spPr bwMode="auto">
            <a:xfrm>
              <a:off x="3648" y="1463"/>
              <a:ext cx="1290" cy="748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478" name="Oval 70"/>
            <p:cNvSpPr>
              <a:spLocks noChangeArrowheads="1"/>
            </p:cNvSpPr>
            <p:nvPr/>
          </p:nvSpPr>
          <p:spPr bwMode="auto">
            <a:xfrm>
              <a:off x="3357" y="797"/>
              <a:ext cx="1872" cy="1747"/>
            </a:xfrm>
            <a:prstGeom prst="ellips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479" name="Text Box 71"/>
            <p:cNvSpPr txBox="1">
              <a:spLocks noChangeArrowheads="1"/>
            </p:cNvSpPr>
            <p:nvPr/>
          </p:nvSpPr>
          <p:spPr bwMode="auto">
            <a:xfrm>
              <a:off x="5056" y="857"/>
              <a:ext cx="62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>
                  <a:solidFill>
                    <a:schemeClr val="hlink"/>
                  </a:solidFill>
                  <a:latin typeface="Helvetica" charset="0"/>
                </a:rPr>
                <a:t>PET</a:t>
              </a:r>
            </a:p>
          </p:txBody>
        </p:sp>
        <p:sp>
          <p:nvSpPr>
            <p:cNvPr id="17480" name="Line 72"/>
            <p:cNvSpPr>
              <a:spLocks noChangeShapeType="1"/>
            </p:cNvSpPr>
            <p:nvPr/>
          </p:nvSpPr>
          <p:spPr bwMode="auto">
            <a:xfrm>
              <a:off x="4272" y="1837"/>
              <a:ext cx="541" cy="541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481" name="Rectangle 73"/>
            <p:cNvSpPr>
              <a:spLocks noChangeArrowheads="1"/>
            </p:cNvSpPr>
            <p:nvPr/>
          </p:nvSpPr>
          <p:spPr bwMode="auto">
            <a:xfrm>
              <a:off x="1112" y="1421"/>
              <a:ext cx="3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3200">
                  <a:latin typeface="Times New Roman" charset="0"/>
                </a:rPr>
                <a:t>d?</a:t>
              </a:r>
            </a:p>
          </p:txBody>
        </p:sp>
      </p:grpSp>
      <p:sp>
        <p:nvSpPr>
          <p:cNvPr id="17482" name="Text Box 74"/>
          <p:cNvSpPr txBox="1">
            <a:spLocks noChangeArrowheads="1"/>
          </p:cNvSpPr>
          <p:nvPr/>
        </p:nvSpPr>
        <p:spPr bwMode="auto">
          <a:xfrm>
            <a:off x="2412207" y="5715001"/>
            <a:ext cx="15954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dirty="0">
                <a:latin typeface="Times New Roman" charset="0"/>
              </a:rPr>
              <a:t>I/I</a:t>
            </a:r>
            <a:r>
              <a:rPr lang="en-US" sz="2800" baseline="-25000" dirty="0">
                <a:latin typeface="Times New Roman" charset="0"/>
              </a:rPr>
              <a:t>0 </a:t>
            </a:r>
            <a:r>
              <a:rPr lang="en-US" sz="2800" dirty="0">
                <a:latin typeface="Times New Roman" charset="0"/>
              </a:rPr>
              <a:t>= e</a:t>
            </a:r>
            <a:r>
              <a:rPr lang="en-US" sz="2800" baseline="30000" dirty="0">
                <a:latin typeface="Times New Roman" charset="0"/>
              </a:rPr>
              <a:t>-</a:t>
            </a:r>
            <a:r>
              <a:rPr lang="en-US" sz="2800" baseline="30000" dirty="0">
                <a:latin typeface="Times New Roman" charset="0"/>
                <a:sym typeface="Symbol" charset="0"/>
              </a:rPr>
              <a:t></a:t>
            </a:r>
            <a:r>
              <a:rPr lang="en-US" sz="2800" baseline="30000" dirty="0">
                <a:latin typeface="Times New Roman" charset="0"/>
              </a:rPr>
              <a:t>d?</a:t>
            </a:r>
          </a:p>
        </p:txBody>
      </p:sp>
      <p:sp>
        <p:nvSpPr>
          <p:cNvPr id="17483" name="Text Box 75"/>
          <p:cNvSpPr txBox="1">
            <a:spLocks noChangeArrowheads="1"/>
          </p:cNvSpPr>
          <p:nvPr/>
        </p:nvSpPr>
        <p:spPr bwMode="auto">
          <a:xfrm>
            <a:off x="6261101" y="5715001"/>
            <a:ext cx="33385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>
                <a:latin typeface="Times New Roman" charset="0"/>
              </a:rPr>
              <a:t>I/I</a:t>
            </a:r>
            <a:r>
              <a:rPr lang="en-US" sz="2800" baseline="-25000">
                <a:latin typeface="Times New Roman" charset="0"/>
              </a:rPr>
              <a:t>0 </a:t>
            </a:r>
            <a:r>
              <a:rPr lang="en-US" sz="2800">
                <a:latin typeface="Times New Roman" charset="0"/>
              </a:rPr>
              <a:t>= e </a:t>
            </a:r>
            <a:r>
              <a:rPr lang="en-US" sz="2800" baseline="30000">
                <a:latin typeface="Times New Roman" charset="0"/>
              </a:rPr>
              <a:t>-</a:t>
            </a:r>
            <a:r>
              <a:rPr lang="en-US" sz="2800" baseline="30000">
                <a:latin typeface="Times New Roman" charset="0"/>
                <a:sym typeface="Symbol" charset="0"/>
              </a:rPr>
              <a:t></a:t>
            </a:r>
            <a:r>
              <a:rPr lang="en-US" sz="2800" baseline="30000">
                <a:latin typeface="Times New Roman" charset="0"/>
              </a:rPr>
              <a:t>d1 </a:t>
            </a:r>
            <a:r>
              <a:rPr lang="en-US" sz="2800">
                <a:latin typeface="Times New Roman" charset="0"/>
              </a:rPr>
              <a:t>e</a:t>
            </a:r>
            <a:r>
              <a:rPr lang="en-US" sz="2800" baseline="30000">
                <a:latin typeface="Times New Roman" charset="0"/>
              </a:rPr>
              <a:t>-</a:t>
            </a:r>
            <a:r>
              <a:rPr lang="en-US" sz="2800" baseline="30000">
                <a:latin typeface="Times New Roman" charset="0"/>
                <a:sym typeface="Symbol" charset="0"/>
              </a:rPr>
              <a:t></a:t>
            </a:r>
            <a:r>
              <a:rPr lang="en-US" sz="2800" baseline="30000">
                <a:latin typeface="Times New Roman" charset="0"/>
              </a:rPr>
              <a:t>d2 </a:t>
            </a:r>
            <a:r>
              <a:rPr lang="en-US" sz="2800">
                <a:latin typeface="Times New Roman" charset="0"/>
              </a:rPr>
              <a:t>= e</a:t>
            </a:r>
            <a:r>
              <a:rPr lang="en-US" sz="2800" baseline="30000">
                <a:latin typeface="Times New Roman" charset="0"/>
              </a:rPr>
              <a:t>-</a:t>
            </a:r>
            <a:r>
              <a:rPr lang="en-US" sz="2800" baseline="30000">
                <a:latin typeface="Times New Roman" charset="0"/>
                <a:sym typeface="Symbol" charset="0"/>
              </a:rPr>
              <a:t></a:t>
            </a:r>
            <a:r>
              <a:rPr lang="en-US" sz="2800" baseline="30000">
                <a:latin typeface="Times New Roman" charset="0"/>
              </a:rPr>
              <a:t>D </a:t>
            </a:r>
          </a:p>
        </p:txBody>
      </p:sp>
      <p:sp>
        <p:nvSpPr>
          <p:cNvPr id="17486" name="Oval 78"/>
          <p:cNvSpPr>
            <a:spLocks noChangeAspect="1" noChangeArrowheads="1"/>
          </p:cNvSpPr>
          <p:nvPr/>
        </p:nvSpPr>
        <p:spPr bwMode="auto">
          <a:xfrm>
            <a:off x="6548438" y="1360489"/>
            <a:ext cx="3281362" cy="307022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7487" name="Line 79"/>
          <p:cNvSpPr>
            <a:spLocks noChangeAspect="1" noChangeShapeType="1"/>
          </p:cNvSpPr>
          <p:nvPr/>
        </p:nvSpPr>
        <p:spPr bwMode="auto">
          <a:xfrm rot="-5400000">
            <a:off x="2353469" y="2045494"/>
            <a:ext cx="703262" cy="8001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209800" y="1524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3200">
                <a:latin typeface="Helvetica" charset="0"/>
              </a:rPr>
              <a:t>Transmission Scan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2129882" y="914400"/>
            <a:ext cx="8558757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692" name="Text Box 212"/>
          <p:cNvSpPr txBox="1">
            <a:spLocks noChangeArrowheads="1"/>
          </p:cNvSpPr>
          <p:nvPr/>
        </p:nvSpPr>
        <p:spPr bwMode="auto">
          <a:xfrm>
            <a:off x="2362201" y="4495801"/>
            <a:ext cx="335756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dirty="0">
                <a:solidFill>
                  <a:schemeClr val="accent1"/>
                </a:solidFill>
              </a:rPr>
              <a:t>I / I</a:t>
            </a:r>
            <a:r>
              <a:rPr lang="en-US" sz="3600" baseline="-25000" dirty="0">
                <a:solidFill>
                  <a:schemeClr val="accent1"/>
                </a:solidFill>
              </a:rPr>
              <a:t>0</a:t>
            </a:r>
            <a:r>
              <a:rPr lang="en-US" sz="3600" dirty="0">
                <a:solidFill>
                  <a:schemeClr val="accent1"/>
                </a:solidFill>
              </a:rPr>
              <a:t> = </a:t>
            </a:r>
            <a:r>
              <a:rPr lang="en-US" sz="3600" b="1" baseline="30000" dirty="0">
                <a:solidFill>
                  <a:schemeClr val="accent1"/>
                </a:solidFill>
              </a:rPr>
              <a:t> </a:t>
            </a:r>
            <a:r>
              <a:rPr lang="en-US" sz="3600" dirty="0">
                <a:solidFill>
                  <a:schemeClr val="accent1"/>
                </a:solidFill>
              </a:rPr>
              <a:t>e</a:t>
            </a:r>
            <a:r>
              <a:rPr lang="en-US" sz="3600" baseline="30000" dirty="0">
                <a:solidFill>
                  <a:schemeClr val="accent1"/>
                </a:solidFill>
              </a:rPr>
              <a:t>-</a:t>
            </a:r>
            <a:r>
              <a:rPr lang="en-US" sz="3600" baseline="30000" dirty="0">
                <a:solidFill>
                  <a:schemeClr val="accent1"/>
                </a:solidFill>
                <a:latin typeface="Symbol" charset="0"/>
              </a:rPr>
              <a:t>m</a:t>
            </a:r>
            <a:r>
              <a:rPr lang="en-US" sz="3600" baseline="30000" dirty="0">
                <a:solidFill>
                  <a:schemeClr val="accent1"/>
                </a:solidFill>
              </a:rPr>
              <a:t>d1 </a:t>
            </a:r>
            <a:r>
              <a:rPr lang="en-US" sz="3600" b="1" baseline="30000" dirty="0">
                <a:solidFill>
                  <a:schemeClr val="accent1"/>
                </a:solidFill>
              </a:rPr>
              <a:t>. </a:t>
            </a:r>
            <a:r>
              <a:rPr lang="en-US" sz="3600" dirty="0">
                <a:solidFill>
                  <a:schemeClr val="accent1"/>
                </a:solidFill>
              </a:rPr>
              <a:t>e</a:t>
            </a:r>
            <a:r>
              <a:rPr lang="en-US" sz="3600" baseline="30000" dirty="0">
                <a:solidFill>
                  <a:schemeClr val="accent1"/>
                </a:solidFill>
              </a:rPr>
              <a:t>-</a:t>
            </a:r>
            <a:r>
              <a:rPr lang="en-US" sz="3600" baseline="30000" dirty="0">
                <a:solidFill>
                  <a:schemeClr val="accent1"/>
                </a:solidFill>
                <a:latin typeface="Symbol" charset="0"/>
              </a:rPr>
              <a:t>m</a:t>
            </a:r>
            <a:r>
              <a:rPr lang="en-US" sz="3600" baseline="30000" dirty="0">
                <a:solidFill>
                  <a:schemeClr val="accent1"/>
                </a:solidFill>
              </a:rPr>
              <a:t>d2</a:t>
            </a:r>
          </a:p>
          <a:p>
            <a:pPr>
              <a:defRPr/>
            </a:pPr>
            <a:r>
              <a:rPr lang="en-US" sz="3600" dirty="0">
                <a:solidFill>
                  <a:schemeClr val="accent1"/>
                </a:solidFill>
              </a:rPr>
              <a:t> 	= e</a:t>
            </a:r>
            <a:r>
              <a:rPr lang="en-US" sz="3600" baseline="30000" dirty="0">
                <a:solidFill>
                  <a:schemeClr val="accent1"/>
                </a:solidFill>
              </a:rPr>
              <a:t>-</a:t>
            </a:r>
            <a:r>
              <a:rPr lang="en-US" sz="3600" baseline="30000" dirty="0" err="1">
                <a:solidFill>
                  <a:schemeClr val="accent1"/>
                </a:solidFill>
                <a:latin typeface="Symbol" charset="0"/>
              </a:rPr>
              <a:t>m</a:t>
            </a:r>
            <a:r>
              <a:rPr lang="en-US" sz="3600" baseline="30000" dirty="0" err="1">
                <a:solidFill>
                  <a:schemeClr val="accent1"/>
                </a:solidFill>
              </a:rPr>
              <a:t>D</a:t>
            </a:r>
            <a:endParaRPr lang="en-US" sz="3600" baseline="30000" dirty="0">
              <a:solidFill>
                <a:schemeClr val="accent1"/>
              </a:solidFill>
            </a:endParaRPr>
          </a:p>
        </p:txBody>
      </p:sp>
      <p:sp>
        <p:nvSpPr>
          <p:cNvPr id="20706" name="Text Box 226"/>
          <p:cNvSpPr txBox="1">
            <a:spLocks noChangeArrowheads="1"/>
          </p:cNvSpPr>
          <p:nvPr/>
        </p:nvSpPr>
        <p:spPr bwMode="auto">
          <a:xfrm>
            <a:off x="1812925" y="3962401"/>
            <a:ext cx="171232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chemeClr val="accent1"/>
                </a:solidFill>
                <a:latin typeface="New York" charset="0"/>
              </a:rPr>
              <a:t>Emission</a:t>
            </a:r>
          </a:p>
        </p:txBody>
      </p:sp>
      <p:grpSp>
        <p:nvGrpSpPr>
          <p:cNvPr id="20748" name="Group 268"/>
          <p:cNvGrpSpPr>
            <a:grpSpLocks/>
          </p:cNvGrpSpPr>
          <p:nvPr/>
        </p:nvGrpSpPr>
        <p:grpSpPr bwMode="auto">
          <a:xfrm>
            <a:off x="6872288" y="1399381"/>
            <a:ext cx="4795839" cy="4846638"/>
            <a:chOff x="2745" y="1008"/>
            <a:chExt cx="3021" cy="3053"/>
          </a:xfrm>
        </p:grpSpPr>
        <p:sp>
          <p:nvSpPr>
            <p:cNvPr id="20691" name="Text Box 211"/>
            <p:cNvSpPr txBox="1">
              <a:spLocks noChangeArrowheads="1"/>
            </p:cNvSpPr>
            <p:nvPr/>
          </p:nvSpPr>
          <p:spPr bwMode="auto">
            <a:xfrm>
              <a:off x="2745" y="1008"/>
              <a:ext cx="3021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2000" baseline="30000" dirty="0">
                  <a:latin typeface="Helvetica" charset="0"/>
                </a:rPr>
                <a:t>137</a:t>
              </a:r>
              <a:r>
                <a:rPr lang="en-US" sz="2000" dirty="0">
                  <a:latin typeface="Helvetica" charset="0"/>
                </a:rPr>
                <a:t>Cs point source (662 keV,  t</a:t>
              </a:r>
              <a:r>
                <a:rPr lang="en-US" sz="2000" baseline="-25000" dirty="0">
                  <a:latin typeface="Helvetica" charset="0"/>
                </a:rPr>
                <a:t>1/2</a:t>
              </a:r>
              <a:r>
                <a:rPr lang="en-US" sz="2000" dirty="0">
                  <a:latin typeface="Helvetica" charset="0"/>
                </a:rPr>
                <a:t> = 30 </a:t>
              </a:r>
              <a:r>
                <a:rPr lang="en-US" sz="2000" dirty="0" err="1">
                  <a:latin typeface="Helvetica" charset="0"/>
                </a:rPr>
                <a:t>yr</a:t>
              </a:r>
              <a:r>
                <a:rPr lang="en-US" sz="2000" dirty="0">
                  <a:latin typeface="Helvetica" charset="0"/>
                </a:rPr>
                <a:t>)</a:t>
              </a:r>
            </a:p>
            <a:p>
              <a:pPr>
                <a:defRPr/>
              </a:pPr>
              <a:r>
                <a:rPr lang="en-US" sz="2000" baseline="30000" dirty="0">
                  <a:latin typeface="Helvetica" charset="0"/>
                </a:rPr>
                <a:t>68</a:t>
              </a:r>
              <a:r>
                <a:rPr lang="en-US" sz="2000" dirty="0">
                  <a:latin typeface="Helvetica" charset="0"/>
                </a:rPr>
                <a:t>Ge line source (511 keV, t</a:t>
              </a:r>
              <a:r>
                <a:rPr lang="en-US" sz="2000" baseline="-25000" dirty="0">
                  <a:latin typeface="Helvetica" charset="0"/>
                </a:rPr>
                <a:t>1/2</a:t>
              </a:r>
              <a:r>
                <a:rPr lang="en-US" sz="2000" dirty="0">
                  <a:latin typeface="Helvetica" charset="0"/>
                </a:rPr>
                <a:t> = 288 d)</a:t>
              </a:r>
            </a:p>
          </p:txBody>
        </p:sp>
        <p:grpSp>
          <p:nvGrpSpPr>
            <p:cNvPr id="94238" name="Group 266"/>
            <p:cNvGrpSpPr>
              <a:grpSpLocks/>
            </p:cNvGrpSpPr>
            <p:nvPr/>
          </p:nvGrpSpPr>
          <p:grpSpPr bwMode="auto">
            <a:xfrm>
              <a:off x="3120" y="1776"/>
              <a:ext cx="2344" cy="2285"/>
              <a:chOff x="3120" y="1776"/>
              <a:chExt cx="2344" cy="2285"/>
            </a:xfrm>
          </p:grpSpPr>
          <p:sp>
            <p:nvSpPr>
              <p:cNvPr id="94239" name="Rectangle 6"/>
              <p:cNvSpPr>
                <a:spLocks noChangeArrowheads="1"/>
              </p:cNvSpPr>
              <p:nvPr/>
            </p:nvSpPr>
            <p:spPr bwMode="auto">
              <a:xfrm>
                <a:off x="3120" y="1776"/>
                <a:ext cx="2344" cy="228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40" name="Rectangle 7"/>
              <p:cNvSpPr>
                <a:spLocks noChangeArrowheads="1"/>
              </p:cNvSpPr>
              <p:nvPr/>
            </p:nvSpPr>
            <p:spPr bwMode="auto">
              <a:xfrm>
                <a:off x="4261" y="1807"/>
                <a:ext cx="54" cy="165"/>
              </a:xfrm>
              <a:prstGeom prst="rect">
                <a:avLst/>
              </a:pr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41" name="Rectangle 8"/>
              <p:cNvSpPr>
                <a:spLocks noChangeArrowheads="1"/>
              </p:cNvSpPr>
              <p:nvPr/>
            </p:nvSpPr>
            <p:spPr bwMode="auto">
              <a:xfrm>
                <a:off x="4261" y="3854"/>
                <a:ext cx="54" cy="164"/>
              </a:xfrm>
              <a:prstGeom prst="rect">
                <a:avLst/>
              </a:pr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42" name="Freeform 9"/>
              <p:cNvSpPr>
                <a:spLocks/>
              </p:cNvSpPr>
              <p:nvPr/>
            </p:nvSpPr>
            <p:spPr bwMode="auto">
              <a:xfrm>
                <a:off x="4323" y="1807"/>
                <a:ext cx="69" cy="168"/>
              </a:xfrm>
              <a:custGeom>
                <a:avLst/>
                <a:gdLst>
                  <a:gd name="T0" fmla="*/ 11 w 69"/>
                  <a:gd name="T1" fmla="*/ 0 h 168"/>
                  <a:gd name="T2" fmla="*/ 69 w 69"/>
                  <a:gd name="T3" fmla="*/ 4 h 168"/>
                  <a:gd name="T4" fmla="*/ 57 w 69"/>
                  <a:gd name="T5" fmla="*/ 168 h 168"/>
                  <a:gd name="T6" fmla="*/ 0 w 69"/>
                  <a:gd name="T7" fmla="*/ 165 h 168"/>
                  <a:gd name="T8" fmla="*/ 11 w 69"/>
                  <a:gd name="T9" fmla="*/ 0 h 168"/>
                  <a:gd name="T10" fmla="*/ 11 w 69"/>
                  <a:gd name="T11" fmla="*/ 0 h 1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9" h="168">
                    <a:moveTo>
                      <a:pt x="11" y="0"/>
                    </a:moveTo>
                    <a:lnTo>
                      <a:pt x="69" y="4"/>
                    </a:lnTo>
                    <a:lnTo>
                      <a:pt x="57" y="168"/>
                    </a:lnTo>
                    <a:lnTo>
                      <a:pt x="0" y="165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43" name="Freeform 10"/>
              <p:cNvSpPr>
                <a:spLocks/>
              </p:cNvSpPr>
              <p:nvPr/>
            </p:nvSpPr>
            <p:spPr bwMode="auto">
              <a:xfrm>
                <a:off x="4323" y="1807"/>
                <a:ext cx="69" cy="168"/>
              </a:xfrm>
              <a:custGeom>
                <a:avLst/>
                <a:gdLst>
                  <a:gd name="T0" fmla="*/ 11 w 69"/>
                  <a:gd name="T1" fmla="*/ 0 h 168"/>
                  <a:gd name="T2" fmla="*/ 69 w 69"/>
                  <a:gd name="T3" fmla="*/ 4 h 168"/>
                  <a:gd name="T4" fmla="*/ 57 w 69"/>
                  <a:gd name="T5" fmla="*/ 168 h 168"/>
                  <a:gd name="T6" fmla="*/ 0 w 69"/>
                  <a:gd name="T7" fmla="*/ 165 h 168"/>
                  <a:gd name="T8" fmla="*/ 11 w 69"/>
                  <a:gd name="T9" fmla="*/ 0 h 168"/>
                  <a:gd name="T10" fmla="*/ 11 w 69"/>
                  <a:gd name="T11" fmla="*/ 0 h 1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9" h="168">
                    <a:moveTo>
                      <a:pt x="11" y="0"/>
                    </a:moveTo>
                    <a:lnTo>
                      <a:pt x="69" y="4"/>
                    </a:lnTo>
                    <a:lnTo>
                      <a:pt x="57" y="168"/>
                    </a:lnTo>
                    <a:lnTo>
                      <a:pt x="0" y="165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44" name="Freeform 11"/>
              <p:cNvSpPr>
                <a:spLocks/>
              </p:cNvSpPr>
              <p:nvPr/>
            </p:nvSpPr>
            <p:spPr bwMode="auto">
              <a:xfrm>
                <a:off x="4181" y="3846"/>
                <a:ext cx="69" cy="172"/>
              </a:xfrm>
              <a:custGeom>
                <a:avLst/>
                <a:gdLst>
                  <a:gd name="T0" fmla="*/ 15 w 69"/>
                  <a:gd name="T1" fmla="*/ 0 h 172"/>
                  <a:gd name="T2" fmla="*/ 69 w 69"/>
                  <a:gd name="T3" fmla="*/ 4 h 172"/>
                  <a:gd name="T4" fmla="*/ 57 w 69"/>
                  <a:gd name="T5" fmla="*/ 172 h 172"/>
                  <a:gd name="T6" fmla="*/ 0 w 69"/>
                  <a:gd name="T7" fmla="*/ 169 h 172"/>
                  <a:gd name="T8" fmla="*/ 15 w 69"/>
                  <a:gd name="T9" fmla="*/ 0 h 172"/>
                  <a:gd name="T10" fmla="*/ 15 w 69"/>
                  <a:gd name="T11" fmla="*/ 0 h 1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9" h="172">
                    <a:moveTo>
                      <a:pt x="15" y="0"/>
                    </a:moveTo>
                    <a:lnTo>
                      <a:pt x="69" y="4"/>
                    </a:lnTo>
                    <a:lnTo>
                      <a:pt x="57" y="172"/>
                    </a:lnTo>
                    <a:lnTo>
                      <a:pt x="0" y="169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45" name="Freeform 12"/>
              <p:cNvSpPr>
                <a:spLocks/>
              </p:cNvSpPr>
              <p:nvPr/>
            </p:nvSpPr>
            <p:spPr bwMode="auto">
              <a:xfrm>
                <a:off x="4181" y="3846"/>
                <a:ext cx="69" cy="172"/>
              </a:xfrm>
              <a:custGeom>
                <a:avLst/>
                <a:gdLst>
                  <a:gd name="T0" fmla="*/ 15 w 69"/>
                  <a:gd name="T1" fmla="*/ 0 h 172"/>
                  <a:gd name="T2" fmla="*/ 69 w 69"/>
                  <a:gd name="T3" fmla="*/ 4 h 172"/>
                  <a:gd name="T4" fmla="*/ 57 w 69"/>
                  <a:gd name="T5" fmla="*/ 172 h 172"/>
                  <a:gd name="T6" fmla="*/ 0 w 69"/>
                  <a:gd name="T7" fmla="*/ 169 h 172"/>
                  <a:gd name="T8" fmla="*/ 15 w 69"/>
                  <a:gd name="T9" fmla="*/ 0 h 172"/>
                  <a:gd name="T10" fmla="*/ 15 w 69"/>
                  <a:gd name="T11" fmla="*/ 0 h 1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9" h="172">
                    <a:moveTo>
                      <a:pt x="15" y="0"/>
                    </a:moveTo>
                    <a:lnTo>
                      <a:pt x="69" y="4"/>
                    </a:lnTo>
                    <a:lnTo>
                      <a:pt x="57" y="172"/>
                    </a:lnTo>
                    <a:lnTo>
                      <a:pt x="0" y="169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46" name="Freeform 13"/>
              <p:cNvSpPr>
                <a:spLocks/>
              </p:cNvSpPr>
              <p:nvPr/>
            </p:nvSpPr>
            <p:spPr bwMode="auto">
              <a:xfrm>
                <a:off x="4388" y="1814"/>
                <a:ext cx="81" cy="173"/>
              </a:xfrm>
              <a:custGeom>
                <a:avLst/>
                <a:gdLst>
                  <a:gd name="T0" fmla="*/ 27 w 81"/>
                  <a:gd name="T1" fmla="*/ 0 h 173"/>
                  <a:gd name="T2" fmla="*/ 81 w 81"/>
                  <a:gd name="T3" fmla="*/ 8 h 173"/>
                  <a:gd name="T4" fmla="*/ 58 w 81"/>
                  <a:gd name="T5" fmla="*/ 173 h 173"/>
                  <a:gd name="T6" fmla="*/ 0 w 81"/>
                  <a:gd name="T7" fmla="*/ 165 h 173"/>
                  <a:gd name="T8" fmla="*/ 27 w 81"/>
                  <a:gd name="T9" fmla="*/ 0 h 173"/>
                  <a:gd name="T10" fmla="*/ 27 w 81"/>
                  <a:gd name="T11" fmla="*/ 0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1" h="173">
                    <a:moveTo>
                      <a:pt x="27" y="0"/>
                    </a:moveTo>
                    <a:lnTo>
                      <a:pt x="81" y="8"/>
                    </a:lnTo>
                    <a:lnTo>
                      <a:pt x="58" y="173"/>
                    </a:lnTo>
                    <a:lnTo>
                      <a:pt x="0" y="165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47" name="Freeform 14"/>
              <p:cNvSpPr>
                <a:spLocks/>
              </p:cNvSpPr>
              <p:nvPr/>
            </p:nvSpPr>
            <p:spPr bwMode="auto">
              <a:xfrm>
                <a:off x="4388" y="1814"/>
                <a:ext cx="81" cy="173"/>
              </a:xfrm>
              <a:custGeom>
                <a:avLst/>
                <a:gdLst>
                  <a:gd name="T0" fmla="*/ 27 w 81"/>
                  <a:gd name="T1" fmla="*/ 0 h 173"/>
                  <a:gd name="T2" fmla="*/ 81 w 81"/>
                  <a:gd name="T3" fmla="*/ 8 h 173"/>
                  <a:gd name="T4" fmla="*/ 58 w 81"/>
                  <a:gd name="T5" fmla="*/ 173 h 173"/>
                  <a:gd name="T6" fmla="*/ 0 w 81"/>
                  <a:gd name="T7" fmla="*/ 165 h 173"/>
                  <a:gd name="T8" fmla="*/ 27 w 81"/>
                  <a:gd name="T9" fmla="*/ 0 h 173"/>
                  <a:gd name="T10" fmla="*/ 27 w 81"/>
                  <a:gd name="T11" fmla="*/ 0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1" h="173">
                    <a:moveTo>
                      <a:pt x="27" y="0"/>
                    </a:moveTo>
                    <a:lnTo>
                      <a:pt x="81" y="8"/>
                    </a:lnTo>
                    <a:lnTo>
                      <a:pt x="58" y="173"/>
                    </a:lnTo>
                    <a:lnTo>
                      <a:pt x="0" y="165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48" name="Freeform 15"/>
              <p:cNvSpPr>
                <a:spLocks/>
              </p:cNvSpPr>
              <p:nvPr/>
            </p:nvSpPr>
            <p:spPr bwMode="auto">
              <a:xfrm>
                <a:off x="4104" y="3838"/>
                <a:ext cx="81" cy="173"/>
              </a:xfrm>
              <a:custGeom>
                <a:avLst/>
                <a:gdLst>
                  <a:gd name="T0" fmla="*/ 27 w 81"/>
                  <a:gd name="T1" fmla="*/ 0 h 173"/>
                  <a:gd name="T2" fmla="*/ 81 w 81"/>
                  <a:gd name="T3" fmla="*/ 8 h 173"/>
                  <a:gd name="T4" fmla="*/ 58 w 81"/>
                  <a:gd name="T5" fmla="*/ 173 h 173"/>
                  <a:gd name="T6" fmla="*/ 0 w 81"/>
                  <a:gd name="T7" fmla="*/ 165 h 173"/>
                  <a:gd name="T8" fmla="*/ 27 w 81"/>
                  <a:gd name="T9" fmla="*/ 0 h 173"/>
                  <a:gd name="T10" fmla="*/ 27 w 81"/>
                  <a:gd name="T11" fmla="*/ 0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1" h="173">
                    <a:moveTo>
                      <a:pt x="27" y="0"/>
                    </a:moveTo>
                    <a:lnTo>
                      <a:pt x="81" y="8"/>
                    </a:lnTo>
                    <a:lnTo>
                      <a:pt x="58" y="173"/>
                    </a:lnTo>
                    <a:lnTo>
                      <a:pt x="0" y="165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49" name="Freeform 16"/>
              <p:cNvSpPr>
                <a:spLocks/>
              </p:cNvSpPr>
              <p:nvPr/>
            </p:nvSpPr>
            <p:spPr bwMode="auto">
              <a:xfrm>
                <a:off x="4104" y="3838"/>
                <a:ext cx="81" cy="173"/>
              </a:xfrm>
              <a:custGeom>
                <a:avLst/>
                <a:gdLst>
                  <a:gd name="T0" fmla="*/ 27 w 81"/>
                  <a:gd name="T1" fmla="*/ 0 h 173"/>
                  <a:gd name="T2" fmla="*/ 81 w 81"/>
                  <a:gd name="T3" fmla="*/ 8 h 173"/>
                  <a:gd name="T4" fmla="*/ 58 w 81"/>
                  <a:gd name="T5" fmla="*/ 173 h 173"/>
                  <a:gd name="T6" fmla="*/ 0 w 81"/>
                  <a:gd name="T7" fmla="*/ 165 h 173"/>
                  <a:gd name="T8" fmla="*/ 27 w 81"/>
                  <a:gd name="T9" fmla="*/ 0 h 173"/>
                  <a:gd name="T10" fmla="*/ 27 w 81"/>
                  <a:gd name="T11" fmla="*/ 0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1" h="173">
                    <a:moveTo>
                      <a:pt x="27" y="0"/>
                    </a:moveTo>
                    <a:lnTo>
                      <a:pt x="81" y="8"/>
                    </a:lnTo>
                    <a:lnTo>
                      <a:pt x="58" y="173"/>
                    </a:lnTo>
                    <a:lnTo>
                      <a:pt x="0" y="165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50" name="Freeform 17"/>
              <p:cNvSpPr>
                <a:spLocks/>
              </p:cNvSpPr>
              <p:nvPr/>
            </p:nvSpPr>
            <p:spPr bwMode="auto">
              <a:xfrm>
                <a:off x="4453" y="1826"/>
                <a:ext cx="93" cy="172"/>
              </a:xfrm>
              <a:custGeom>
                <a:avLst/>
                <a:gdLst>
                  <a:gd name="T0" fmla="*/ 39 w 93"/>
                  <a:gd name="T1" fmla="*/ 0 h 172"/>
                  <a:gd name="T2" fmla="*/ 93 w 93"/>
                  <a:gd name="T3" fmla="*/ 11 h 172"/>
                  <a:gd name="T4" fmla="*/ 58 w 93"/>
                  <a:gd name="T5" fmla="*/ 172 h 172"/>
                  <a:gd name="T6" fmla="*/ 0 w 93"/>
                  <a:gd name="T7" fmla="*/ 161 h 172"/>
                  <a:gd name="T8" fmla="*/ 39 w 93"/>
                  <a:gd name="T9" fmla="*/ 0 h 172"/>
                  <a:gd name="T10" fmla="*/ 39 w 93"/>
                  <a:gd name="T11" fmla="*/ 0 h 1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3" h="172">
                    <a:moveTo>
                      <a:pt x="39" y="0"/>
                    </a:moveTo>
                    <a:lnTo>
                      <a:pt x="93" y="11"/>
                    </a:lnTo>
                    <a:lnTo>
                      <a:pt x="58" y="172"/>
                    </a:lnTo>
                    <a:lnTo>
                      <a:pt x="0" y="161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51" name="Freeform 18"/>
              <p:cNvSpPr>
                <a:spLocks/>
              </p:cNvSpPr>
              <p:nvPr/>
            </p:nvSpPr>
            <p:spPr bwMode="auto">
              <a:xfrm>
                <a:off x="4453" y="1826"/>
                <a:ext cx="93" cy="172"/>
              </a:xfrm>
              <a:custGeom>
                <a:avLst/>
                <a:gdLst>
                  <a:gd name="T0" fmla="*/ 39 w 93"/>
                  <a:gd name="T1" fmla="*/ 0 h 172"/>
                  <a:gd name="T2" fmla="*/ 93 w 93"/>
                  <a:gd name="T3" fmla="*/ 11 h 172"/>
                  <a:gd name="T4" fmla="*/ 58 w 93"/>
                  <a:gd name="T5" fmla="*/ 172 h 172"/>
                  <a:gd name="T6" fmla="*/ 0 w 93"/>
                  <a:gd name="T7" fmla="*/ 161 h 172"/>
                  <a:gd name="T8" fmla="*/ 39 w 93"/>
                  <a:gd name="T9" fmla="*/ 0 h 172"/>
                  <a:gd name="T10" fmla="*/ 39 w 93"/>
                  <a:gd name="T11" fmla="*/ 0 h 1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3" h="172">
                    <a:moveTo>
                      <a:pt x="39" y="0"/>
                    </a:moveTo>
                    <a:lnTo>
                      <a:pt x="93" y="11"/>
                    </a:lnTo>
                    <a:lnTo>
                      <a:pt x="58" y="172"/>
                    </a:lnTo>
                    <a:lnTo>
                      <a:pt x="0" y="161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52" name="Freeform 19"/>
              <p:cNvSpPr>
                <a:spLocks/>
              </p:cNvSpPr>
              <p:nvPr/>
            </p:nvSpPr>
            <p:spPr bwMode="auto">
              <a:xfrm>
                <a:off x="4031" y="3827"/>
                <a:ext cx="88" cy="172"/>
              </a:xfrm>
              <a:custGeom>
                <a:avLst/>
                <a:gdLst>
                  <a:gd name="T0" fmla="*/ 35 w 88"/>
                  <a:gd name="T1" fmla="*/ 0 h 172"/>
                  <a:gd name="T2" fmla="*/ 88 w 88"/>
                  <a:gd name="T3" fmla="*/ 11 h 172"/>
                  <a:gd name="T4" fmla="*/ 54 w 88"/>
                  <a:gd name="T5" fmla="*/ 172 h 172"/>
                  <a:gd name="T6" fmla="*/ 0 w 88"/>
                  <a:gd name="T7" fmla="*/ 161 h 172"/>
                  <a:gd name="T8" fmla="*/ 35 w 88"/>
                  <a:gd name="T9" fmla="*/ 0 h 172"/>
                  <a:gd name="T10" fmla="*/ 35 w 88"/>
                  <a:gd name="T11" fmla="*/ 0 h 1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8" h="172">
                    <a:moveTo>
                      <a:pt x="35" y="0"/>
                    </a:moveTo>
                    <a:lnTo>
                      <a:pt x="88" y="11"/>
                    </a:lnTo>
                    <a:lnTo>
                      <a:pt x="54" y="172"/>
                    </a:lnTo>
                    <a:lnTo>
                      <a:pt x="0" y="161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53" name="Freeform 20"/>
              <p:cNvSpPr>
                <a:spLocks/>
              </p:cNvSpPr>
              <p:nvPr/>
            </p:nvSpPr>
            <p:spPr bwMode="auto">
              <a:xfrm>
                <a:off x="4031" y="3827"/>
                <a:ext cx="88" cy="172"/>
              </a:xfrm>
              <a:custGeom>
                <a:avLst/>
                <a:gdLst>
                  <a:gd name="T0" fmla="*/ 35 w 88"/>
                  <a:gd name="T1" fmla="*/ 0 h 172"/>
                  <a:gd name="T2" fmla="*/ 88 w 88"/>
                  <a:gd name="T3" fmla="*/ 11 h 172"/>
                  <a:gd name="T4" fmla="*/ 54 w 88"/>
                  <a:gd name="T5" fmla="*/ 172 h 172"/>
                  <a:gd name="T6" fmla="*/ 0 w 88"/>
                  <a:gd name="T7" fmla="*/ 161 h 172"/>
                  <a:gd name="T8" fmla="*/ 35 w 88"/>
                  <a:gd name="T9" fmla="*/ 0 h 172"/>
                  <a:gd name="T10" fmla="*/ 35 w 88"/>
                  <a:gd name="T11" fmla="*/ 0 h 1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8" h="172">
                    <a:moveTo>
                      <a:pt x="35" y="0"/>
                    </a:moveTo>
                    <a:lnTo>
                      <a:pt x="88" y="11"/>
                    </a:lnTo>
                    <a:lnTo>
                      <a:pt x="54" y="172"/>
                    </a:lnTo>
                    <a:lnTo>
                      <a:pt x="0" y="161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54" name="Freeform 21"/>
              <p:cNvSpPr>
                <a:spLocks/>
              </p:cNvSpPr>
              <p:nvPr/>
            </p:nvSpPr>
            <p:spPr bwMode="auto">
              <a:xfrm>
                <a:off x="4519" y="1841"/>
                <a:ext cx="100" cy="177"/>
              </a:xfrm>
              <a:custGeom>
                <a:avLst/>
                <a:gdLst>
                  <a:gd name="T0" fmla="*/ 46 w 100"/>
                  <a:gd name="T1" fmla="*/ 0 h 177"/>
                  <a:gd name="T2" fmla="*/ 100 w 100"/>
                  <a:gd name="T3" fmla="*/ 16 h 177"/>
                  <a:gd name="T4" fmla="*/ 53 w 100"/>
                  <a:gd name="T5" fmla="*/ 177 h 177"/>
                  <a:gd name="T6" fmla="*/ 0 w 100"/>
                  <a:gd name="T7" fmla="*/ 161 h 177"/>
                  <a:gd name="T8" fmla="*/ 46 w 100"/>
                  <a:gd name="T9" fmla="*/ 0 h 177"/>
                  <a:gd name="T10" fmla="*/ 46 w 100"/>
                  <a:gd name="T11" fmla="*/ 0 h 1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0" h="177">
                    <a:moveTo>
                      <a:pt x="46" y="0"/>
                    </a:moveTo>
                    <a:lnTo>
                      <a:pt x="100" y="16"/>
                    </a:lnTo>
                    <a:lnTo>
                      <a:pt x="53" y="177"/>
                    </a:lnTo>
                    <a:lnTo>
                      <a:pt x="0" y="161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55" name="Freeform 22"/>
              <p:cNvSpPr>
                <a:spLocks/>
              </p:cNvSpPr>
              <p:nvPr/>
            </p:nvSpPr>
            <p:spPr bwMode="auto">
              <a:xfrm>
                <a:off x="4519" y="1841"/>
                <a:ext cx="100" cy="177"/>
              </a:xfrm>
              <a:custGeom>
                <a:avLst/>
                <a:gdLst>
                  <a:gd name="T0" fmla="*/ 46 w 100"/>
                  <a:gd name="T1" fmla="*/ 0 h 177"/>
                  <a:gd name="T2" fmla="*/ 100 w 100"/>
                  <a:gd name="T3" fmla="*/ 16 h 177"/>
                  <a:gd name="T4" fmla="*/ 53 w 100"/>
                  <a:gd name="T5" fmla="*/ 177 h 177"/>
                  <a:gd name="T6" fmla="*/ 0 w 100"/>
                  <a:gd name="T7" fmla="*/ 161 h 177"/>
                  <a:gd name="T8" fmla="*/ 46 w 100"/>
                  <a:gd name="T9" fmla="*/ 0 h 177"/>
                  <a:gd name="T10" fmla="*/ 46 w 100"/>
                  <a:gd name="T11" fmla="*/ 0 h 1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0" h="177">
                    <a:moveTo>
                      <a:pt x="46" y="0"/>
                    </a:moveTo>
                    <a:lnTo>
                      <a:pt x="100" y="16"/>
                    </a:lnTo>
                    <a:lnTo>
                      <a:pt x="53" y="177"/>
                    </a:lnTo>
                    <a:lnTo>
                      <a:pt x="0" y="161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56" name="Freeform 23"/>
              <p:cNvSpPr>
                <a:spLocks/>
              </p:cNvSpPr>
              <p:nvPr/>
            </p:nvSpPr>
            <p:spPr bwMode="auto">
              <a:xfrm>
                <a:off x="3954" y="3808"/>
                <a:ext cx="100" cy="176"/>
              </a:xfrm>
              <a:custGeom>
                <a:avLst/>
                <a:gdLst>
                  <a:gd name="T0" fmla="*/ 46 w 100"/>
                  <a:gd name="T1" fmla="*/ 0 h 176"/>
                  <a:gd name="T2" fmla="*/ 100 w 100"/>
                  <a:gd name="T3" fmla="*/ 15 h 176"/>
                  <a:gd name="T4" fmla="*/ 54 w 100"/>
                  <a:gd name="T5" fmla="*/ 176 h 176"/>
                  <a:gd name="T6" fmla="*/ 0 w 100"/>
                  <a:gd name="T7" fmla="*/ 157 h 176"/>
                  <a:gd name="T8" fmla="*/ 46 w 100"/>
                  <a:gd name="T9" fmla="*/ 0 h 176"/>
                  <a:gd name="T10" fmla="*/ 46 w 100"/>
                  <a:gd name="T11" fmla="*/ 0 h 1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0" h="176">
                    <a:moveTo>
                      <a:pt x="46" y="0"/>
                    </a:moveTo>
                    <a:lnTo>
                      <a:pt x="100" y="15"/>
                    </a:lnTo>
                    <a:lnTo>
                      <a:pt x="54" y="176"/>
                    </a:lnTo>
                    <a:lnTo>
                      <a:pt x="0" y="157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57" name="Freeform 24"/>
              <p:cNvSpPr>
                <a:spLocks/>
              </p:cNvSpPr>
              <p:nvPr/>
            </p:nvSpPr>
            <p:spPr bwMode="auto">
              <a:xfrm>
                <a:off x="3954" y="3808"/>
                <a:ext cx="100" cy="176"/>
              </a:xfrm>
              <a:custGeom>
                <a:avLst/>
                <a:gdLst>
                  <a:gd name="T0" fmla="*/ 46 w 100"/>
                  <a:gd name="T1" fmla="*/ 0 h 176"/>
                  <a:gd name="T2" fmla="*/ 100 w 100"/>
                  <a:gd name="T3" fmla="*/ 15 h 176"/>
                  <a:gd name="T4" fmla="*/ 54 w 100"/>
                  <a:gd name="T5" fmla="*/ 176 h 176"/>
                  <a:gd name="T6" fmla="*/ 0 w 100"/>
                  <a:gd name="T7" fmla="*/ 157 h 176"/>
                  <a:gd name="T8" fmla="*/ 46 w 100"/>
                  <a:gd name="T9" fmla="*/ 0 h 176"/>
                  <a:gd name="T10" fmla="*/ 46 w 100"/>
                  <a:gd name="T11" fmla="*/ 0 h 1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0" h="176">
                    <a:moveTo>
                      <a:pt x="46" y="0"/>
                    </a:moveTo>
                    <a:lnTo>
                      <a:pt x="100" y="15"/>
                    </a:lnTo>
                    <a:lnTo>
                      <a:pt x="54" y="176"/>
                    </a:lnTo>
                    <a:lnTo>
                      <a:pt x="0" y="157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58" name="Freeform 25"/>
              <p:cNvSpPr>
                <a:spLocks/>
              </p:cNvSpPr>
              <p:nvPr/>
            </p:nvSpPr>
            <p:spPr bwMode="auto">
              <a:xfrm>
                <a:off x="4584" y="1864"/>
                <a:ext cx="108" cy="173"/>
              </a:xfrm>
              <a:custGeom>
                <a:avLst/>
                <a:gdLst>
                  <a:gd name="T0" fmla="*/ 54 w 108"/>
                  <a:gd name="T1" fmla="*/ 0 h 173"/>
                  <a:gd name="T2" fmla="*/ 108 w 108"/>
                  <a:gd name="T3" fmla="*/ 19 h 173"/>
                  <a:gd name="T4" fmla="*/ 50 w 108"/>
                  <a:gd name="T5" fmla="*/ 173 h 173"/>
                  <a:gd name="T6" fmla="*/ 0 w 108"/>
                  <a:gd name="T7" fmla="*/ 157 h 173"/>
                  <a:gd name="T8" fmla="*/ 54 w 108"/>
                  <a:gd name="T9" fmla="*/ 0 h 173"/>
                  <a:gd name="T10" fmla="*/ 54 w 108"/>
                  <a:gd name="T11" fmla="*/ 0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8" h="173">
                    <a:moveTo>
                      <a:pt x="54" y="0"/>
                    </a:moveTo>
                    <a:lnTo>
                      <a:pt x="108" y="19"/>
                    </a:lnTo>
                    <a:lnTo>
                      <a:pt x="50" y="173"/>
                    </a:lnTo>
                    <a:lnTo>
                      <a:pt x="0" y="15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59" name="Freeform 26"/>
              <p:cNvSpPr>
                <a:spLocks/>
              </p:cNvSpPr>
              <p:nvPr/>
            </p:nvSpPr>
            <p:spPr bwMode="auto">
              <a:xfrm>
                <a:off x="4584" y="1864"/>
                <a:ext cx="108" cy="173"/>
              </a:xfrm>
              <a:custGeom>
                <a:avLst/>
                <a:gdLst>
                  <a:gd name="T0" fmla="*/ 54 w 108"/>
                  <a:gd name="T1" fmla="*/ 0 h 173"/>
                  <a:gd name="T2" fmla="*/ 108 w 108"/>
                  <a:gd name="T3" fmla="*/ 19 h 173"/>
                  <a:gd name="T4" fmla="*/ 50 w 108"/>
                  <a:gd name="T5" fmla="*/ 173 h 173"/>
                  <a:gd name="T6" fmla="*/ 0 w 108"/>
                  <a:gd name="T7" fmla="*/ 157 h 173"/>
                  <a:gd name="T8" fmla="*/ 54 w 108"/>
                  <a:gd name="T9" fmla="*/ 0 h 173"/>
                  <a:gd name="T10" fmla="*/ 54 w 108"/>
                  <a:gd name="T11" fmla="*/ 0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8" h="173">
                    <a:moveTo>
                      <a:pt x="54" y="0"/>
                    </a:moveTo>
                    <a:lnTo>
                      <a:pt x="108" y="19"/>
                    </a:lnTo>
                    <a:lnTo>
                      <a:pt x="50" y="173"/>
                    </a:lnTo>
                    <a:lnTo>
                      <a:pt x="0" y="157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60" name="Freeform 27"/>
              <p:cNvSpPr>
                <a:spLocks/>
              </p:cNvSpPr>
              <p:nvPr/>
            </p:nvSpPr>
            <p:spPr bwMode="auto">
              <a:xfrm>
                <a:off x="3881" y="3788"/>
                <a:ext cx="112" cy="173"/>
              </a:xfrm>
              <a:custGeom>
                <a:avLst/>
                <a:gdLst>
                  <a:gd name="T0" fmla="*/ 58 w 112"/>
                  <a:gd name="T1" fmla="*/ 0 h 173"/>
                  <a:gd name="T2" fmla="*/ 112 w 112"/>
                  <a:gd name="T3" fmla="*/ 16 h 173"/>
                  <a:gd name="T4" fmla="*/ 54 w 112"/>
                  <a:gd name="T5" fmla="*/ 173 h 173"/>
                  <a:gd name="T6" fmla="*/ 0 w 112"/>
                  <a:gd name="T7" fmla="*/ 154 h 173"/>
                  <a:gd name="T8" fmla="*/ 58 w 112"/>
                  <a:gd name="T9" fmla="*/ 0 h 173"/>
                  <a:gd name="T10" fmla="*/ 58 w 112"/>
                  <a:gd name="T11" fmla="*/ 0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2" h="173">
                    <a:moveTo>
                      <a:pt x="58" y="0"/>
                    </a:moveTo>
                    <a:lnTo>
                      <a:pt x="112" y="16"/>
                    </a:lnTo>
                    <a:lnTo>
                      <a:pt x="54" y="173"/>
                    </a:lnTo>
                    <a:lnTo>
                      <a:pt x="0" y="154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61" name="Freeform 28"/>
              <p:cNvSpPr>
                <a:spLocks/>
              </p:cNvSpPr>
              <p:nvPr/>
            </p:nvSpPr>
            <p:spPr bwMode="auto">
              <a:xfrm>
                <a:off x="3881" y="3788"/>
                <a:ext cx="112" cy="173"/>
              </a:xfrm>
              <a:custGeom>
                <a:avLst/>
                <a:gdLst>
                  <a:gd name="T0" fmla="*/ 58 w 112"/>
                  <a:gd name="T1" fmla="*/ 0 h 173"/>
                  <a:gd name="T2" fmla="*/ 112 w 112"/>
                  <a:gd name="T3" fmla="*/ 16 h 173"/>
                  <a:gd name="T4" fmla="*/ 54 w 112"/>
                  <a:gd name="T5" fmla="*/ 173 h 173"/>
                  <a:gd name="T6" fmla="*/ 0 w 112"/>
                  <a:gd name="T7" fmla="*/ 154 h 173"/>
                  <a:gd name="T8" fmla="*/ 58 w 112"/>
                  <a:gd name="T9" fmla="*/ 0 h 173"/>
                  <a:gd name="T10" fmla="*/ 58 w 112"/>
                  <a:gd name="T11" fmla="*/ 0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2" h="173">
                    <a:moveTo>
                      <a:pt x="58" y="0"/>
                    </a:moveTo>
                    <a:lnTo>
                      <a:pt x="112" y="16"/>
                    </a:lnTo>
                    <a:lnTo>
                      <a:pt x="54" y="173"/>
                    </a:lnTo>
                    <a:lnTo>
                      <a:pt x="0" y="154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62" name="Freeform 29"/>
              <p:cNvSpPr>
                <a:spLocks/>
              </p:cNvSpPr>
              <p:nvPr/>
            </p:nvSpPr>
            <p:spPr bwMode="auto">
              <a:xfrm>
                <a:off x="4645" y="1891"/>
                <a:ext cx="119" cy="173"/>
              </a:xfrm>
              <a:custGeom>
                <a:avLst/>
                <a:gdLst>
                  <a:gd name="T0" fmla="*/ 66 w 119"/>
                  <a:gd name="T1" fmla="*/ 0 h 173"/>
                  <a:gd name="T2" fmla="*/ 119 w 119"/>
                  <a:gd name="T3" fmla="*/ 23 h 173"/>
                  <a:gd name="T4" fmla="*/ 50 w 119"/>
                  <a:gd name="T5" fmla="*/ 173 h 173"/>
                  <a:gd name="T6" fmla="*/ 0 w 119"/>
                  <a:gd name="T7" fmla="*/ 150 h 173"/>
                  <a:gd name="T8" fmla="*/ 66 w 119"/>
                  <a:gd name="T9" fmla="*/ 0 h 173"/>
                  <a:gd name="T10" fmla="*/ 66 w 119"/>
                  <a:gd name="T11" fmla="*/ 0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" h="173">
                    <a:moveTo>
                      <a:pt x="66" y="0"/>
                    </a:moveTo>
                    <a:lnTo>
                      <a:pt x="119" y="23"/>
                    </a:lnTo>
                    <a:lnTo>
                      <a:pt x="50" y="173"/>
                    </a:lnTo>
                    <a:lnTo>
                      <a:pt x="0" y="15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63" name="Freeform 30"/>
              <p:cNvSpPr>
                <a:spLocks/>
              </p:cNvSpPr>
              <p:nvPr/>
            </p:nvSpPr>
            <p:spPr bwMode="auto">
              <a:xfrm>
                <a:off x="4645" y="1891"/>
                <a:ext cx="119" cy="173"/>
              </a:xfrm>
              <a:custGeom>
                <a:avLst/>
                <a:gdLst>
                  <a:gd name="T0" fmla="*/ 66 w 119"/>
                  <a:gd name="T1" fmla="*/ 0 h 173"/>
                  <a:gd name="T2" fmla="*/ 119 w 119"/>
                  <a:gd name="T3" fmla="*/ 23 h 173"/>
                  <a:gd name="T4" fmla="*/ 50 w 119"/>
                  <a:gd name="T5" fmla="*/ 173 h 173"/>
                  <a:gd name="T6" fmla="*/ 0 w 119"/>
                  <a:gd name="T7" fmla="*/ 150 h 173"/>
                  <a:gd name="T8" fmla="*/ 66 w 119"/>
                  <a:gd name="T9" fmla="*/ 0 h 173"/>
                  <a:gd name="T10" fmla="*/ 66 w 119"/>
                  <a:gd name="T11" fmla="*/ 0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" h="173">
                    <a:moveTo>
                      <a:pt x="66" y="0"/>
                    </a:moveTo>
                    <a:lnTo>
                      <a:pt x="119" y="23"/>
                    </a:lnTo>
                    <a:lnTo>
                      <a:pt x="50" y="173"/>
                    </a:lnTo>
                    <a:lnTo>
                      <a:pt x="0" y="15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64" name="Freeform 31"/>
              <p:cNvSpPr>
                <a:spLocks/>
              </p:cNvSpPr>
              <p:nvPr/>
            </p:nvSpPr>
            <p:spPr bwMode="auto">
              <a:xfrm>
                <a:off x="3812" y="3758"/>
                <a:ext cx="119" cy="176"/>
              </a:xfrm>
              <a:custGeom>
                <a:avLst/>
                <a:gdLst>
                  <a:gd name="T0" fmla="*/ 69 w 119"/>
                  <a:gd name="T1" fmla="*/ 0 h 176"/>
                  <a:gd name="T2" fmla="*/ 119 w 119"/>
                  <a:gd name="T3" fmla="*/ 23 h 176"/>
                  <a:gd name="T4" fmla="*/ 50 w 119"/>
                  <a:gd name="T5" fmla="*/ 176 h 176"/>
                  <a:gd name="T6" fmla="*/ 0 w 119"/>
                  <a:gd name="T7" fmla="*/ 153 h 176"/>
                  <a:gd name="T8" fmla="*/ 69 w 119"/>
                  <a:gd name="T9" fmla="*/ 0 h 176"/>
                  <a:gd name="T10" fmla="*/ 69 w 119"/>
                  <a:gd name="T11" fmla="*/ 0 h 1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" h="176">
                    <a:moveTo>
                      <a:pt x="69" y="0"/>
                    </a:moveTo>
                    <a:lnTo>
                      <a:pt x="119" y="23"/>
                    </a:lnTo>
                    <a:lnTo>
                      <a:pt x="50" y="176"/>
                    </a:lnTo>
                    <a:lnTo>
                      <a:pt x="0" y="153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65" name="Freeform 32"/>
              <p:cNvSpPr>
                <a:spLocks/>
              </p:cNvSpPr>
              <p:nvPr/>
            </p:nvSpPr>
            <p:spPr bwMode="auto">
              <a:xfrm>
                <a:off x="3812" y="3758"/>
                <a:ext cx="119" cy="176"/>
              </a:xfrm>
              <a:custGeom>
                <a:avLst/>
                <a:gdLst>
                  <a:gd name="T0" fmla="*/ 69 w 119"/>
                  <a:gd name="T1" fmla="*/ 0 h 176"/>
                  <a:gd name="T2" fmla="*/ 119 w 119"/>
                  <a:gd name="T3" fmla="*/ 23 h 176"/>
                  <a:gd name="T4" fmla="*/ 50 w 119"/>
                  <a:gd name="T5" fmla="*/ 176 h 176"/>
                  <a:gd name="T6" fmla="*/ 0 w 119"/>
                  <a:gd name="T7" fmla="*/ 153 h 176"/>
                  <a:gd name="T8" fmla="*/ 69 w 119"/>
                  <a:gd name="T9" fmla="*/ 0 h 176"/>
                  <a:gd name="T10" fmla="*/ 69 w 119"/>
                  <a:gd name="T11" fmla="*/ 0 h 1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" h="176">
                    <a:moveTo>
                      <a:pt x="69" y="0"/>
                    </a:moveTo>
                    <a:lnTo>
                      <a:pt x="119" y="23"/>
                    </a:lnTo>
                    <a:lnTo>
                      <a:pt x="50" y="176"/>
                    </a:lnTo>
                    <a:lnTo>
                      <a:pt x="0" y="153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66" name="Freeform 33"/>
              <p:cNvSpPr>
                <a:spLocks/>
              </p:cNvSpPr>
              <p:nvPr/>
            </p:nvSpPr>
            <p:spPr bwMode="auto">
              <a:xfrm>
                <a:off x="4703" y="1922"/>
                <a:ext cx="127" cy="172"/>
              </a:xfrm>
              <a:custGeom>
                <a:avLst/>
                <a:gdLst>
                  <a:gd name="T0" fmla="*/ 81 w 127"/>
                  <a:gd name="T1" fmla="*/ 0 h 172"/>
                  <a:gd name="T2" fmla="*/ 127 w 127"/>
                  <a:gd name="T3" fmla="*/ 27 h 172"/>
                  <a:gd name="T4" fmla="*/ 50 w 127"/>
                  <a:gd name="T5" fmla="*/ 172 h 172"/>
                  <a:gd name="T6" fmla="*/ 0 w 127"/>
                  <a:gd name="T7" fmla="*/ 149 h 172"/>
                  <a:gd name="T8" fmla="*/ 81 w 127"/>
                  <a:gd name="T9" fmla="*/ 0 h 172"/>
                  <a:gd name="T10" fmla="*/ 81 w 127"/>
                  <a:gd name="T11" fmla="*/ 0 h 1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7" h="172">
                    <a:moveTo>
                      <a:pt x="81" y="0"/>
                    </a:moveTo>
                    <a:lnTo>
                      <a:pt x="127" y="27"/>
                    </a:lnTo>
                    <a:lnTo>
                      <a:pt x="50" y="172"/>
                    </a:lnTo>
                    <a:lnTo>
                      <a:pt x="0" y="149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67" name="Freeform 34"/>
              <p:cNvSpPr>
                <a:spLocks/>
              </p:cNvSpPr>
              <p:nvPr/>
            </p:nvSpPr>
            <p:spPr bwMode="auto">
              <a:xfrm>
                <a:off x="4703" y="1922"/>
                <a:ext cx="127" cy="172"/>
              </a:xfrm>
              <a:custGeom>
                <a:avLst/>
                <a:gdLst>
                  <a:gd name="T0" fmla="*/ 81 w 127"/>
                  <a:gd name="T1" fmla="*/ 0 h 172"/>
                  <a:gd name="T2" fmla="*/ 127 w 127"/>
                  <a:gd name="T3" fmla="*/ 27 h 172"/>
                  <a:gd name="T4" fmla="*/ 50 w 127"/>
                  <a:gd name="T5" fmla="*/ 172 h 172"/>
                  <a:gd name="T6" fmla="*/ 0 w 127"/>
                  <a:gd name="T7" fmla="*/ 149 h 172"/>
                  <a:gd name="T8" fmla="*/ 81 w 127"/>
                  <a:gd name="T9" fmla="*/ 0 h 172"/>
                  <a:gd name="T10" fmla="*/ 81 w 127"/>
                  <a:gd name="T11" fmla="*/ 0 h 1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7" h="172">
                    <a:moveTo>
                      <a:pt x="81" y="0"/>
                    </a:moveTo>
                    <a:lnTo>
                      <a:pt x="127" y="27"/>
                    </a:lnTo>
                    <a:lnTo>
                      <a:pt x="50" y="172"/>
                    </a:lnTo>
                    <a:lnTo>
                      <a:pt x="0" y="149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68" name="Freeform 35"/>
              <p:cNvSpPr>
                <a:spLocks/>
              </p:cNvSpPr>
              <p:nvPr/>
            </p:nvSpPr>
            <p:spPr bwMode="auto">
              <a:xfrm>
                <a:off x="3743" y="3731"/>
                <a:ext cx="127" cy="169"/>
              </a:xfrm>
              <a:custGeom>
                <a:avLst/>
                <a:gdLst>
                  <a:gd name="T0" fmla="*/ 77 w 127"/>
                  <a:gd name="T1" fmla="*/ 0 h 169"/>
                  <a:gd name="T2" fmla="*/ 127 w 127"/>
                  <a:gd name="T3" fmla="*/ 23 h 169"/>
                  <a:gd name="T4" fmla="*/ 50 w 127"/>
                  <a:gd name="T5" fmla="*/ 169 h 169"/>
                  <a:gd name="T6" fmla="*/ 0 w 127"/>
                  <a:gd name="T7" fmla="*/ 146 h 169"/>
                  <a:gd name="T8" fmla="*/ 77 w 127"/>
                  <a:gd name="T9" fmla="*/ 0 h 169"/>
                  <a:gd name="T10" fmla="*/ 77 w 127"/>
                  <a:gd name="T11" fmla="*/ 0 h 1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7" h="169">
                    <a:moveTo>
                      <a:pt x="77" y="0"/>
                    </a:moveTo>
                    <a:lnTo>
                      <a:pt x="127" y="23"/>
                    </a:lnTo>
                    <a:lnTo>
                      <a:pt x="50" y="169"/>
                    </a:lnTo>
                    <a:lnTo>
                      <a:pt x="0" y="146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69" name="Freeform 36"/>
              <p:cNvSpPr>
                <a:spLocks/>
              </p:cNvSpPr>
              <p:nvPr/>
            </p:nvSpPr>
            <p:spPr bwMode="auto">
              <a:xfrm>
                <a:off x="3743" y="3731"/>
                <a:ext cx="127" cy="169"/>
              </a:xfrm>
              <a:custGeom>
                <a:avLst/>
                <a:gdLst>
                  <a:gd name="T0" fmla="*/ 77 w 127"/>
                  <a:gd name="T1" fmla="*/ 0 h 169"/>
                  <a:gd name="T2" fmla="*/ 127 w 127"/>
                  <a:gd name="T3" fmla="*/ 23 h 169"/>
                  <a:gd name="T4" fmla="*/ 50 w 127"/>
                  <a:gd name="T5" fmla="*/ 169 h 169"/>
                  <a:gd name="T6" fmla="*/ 0 w 127"/>
                  <a:gd name="T7" fmla="*/ 146 h 169"/>
                  <a:gd name="T8" fmla="*/ 77 w 127"/>
                  <a:gd name="T9" fmla="*/ 0 h 169"/>
                  <a:gd name="T10" fmla="*/ 77 w 127"/>
                  <a:gd name="T11" fmla="*/ 0 h 1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7" h="169">
                    <a:moveTo>
                      <a:pt x="77" y="0"/>
                    </a:moveTo>
                    <a:lnTo>
                      <a:pt x="127" y="23"/>
                    </a:lnTo>
                    <a:lnTo>
                      <a:pt x="50" y="169"/>
                    </a:lnTo>
                    <a:lnTo>
                      <a:pt x="0" y="146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70" name="Freeform 37"/>
              <p:cNvSpPr>
                <a:spLocks/>
              </p:cNvSpPr>
              <p:nvPr/>
            </p:nvSpPr>
            <p:spPr bwMode="auto">
              <a:xfrm>
                <a:off x="4761" y="1960"/>
                <a:ext cx="135" cy="169"/>
              </a:xfrm>
              <a:custGeom>
                <a:avLst/>
                <a:gdLst>
                  <a:gd name="T0" fmla="*/ 88 w 135"/>
                  <a:gd name="T1" fmla="*/ 0 h 169"/>
                  <a:gd name="T2" fmla="*/ 135 w 135"/>
                  <a:gd name="T3" fmla="*/ 31 h 169"/>
                  <a:gd name="T4" fmla="*/ 46 w 135"/>
                  <a:gd name="T5" fmla="*/ 169 h 169"/>
                  <a:gd name="T6" fmla="*/ 0 w 135"/>
                  <a:gd name="T7" fmla="*/ 142 h 169"/>
                  <a:gd name="T8" fmla="*/ 88 w 135"/>
                  <a:gd name="T9" fmla="*/ 0 h 169"/>
                  <a:gd name="T10" fmla="*/ 88 w 135"/>
                  <a:gd name="T11" fmla="*/ 0 h 1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5" h="169">
                    <a:moveTo>
                      <a:pt x="88" y="0"/>
                    </a:moveTo>
                    <a:lnTo>
                      <a:pt x="135" y="31"/>
                    </a:lnTo>
                    <a:lnTo>
                      <a:pt x="46" y="169"/>
                    </a:lnTo>
                    <a:lnTo>
                      <a:pt x="0" y="142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71" name="Freeform 38"/>
              <p:cNvSpPr>
                <a:spLocks/>
              </p:cNvSpPr>
              <p:nvPr/>
            </p:nvSpPr>
            <p:spPr bwMode="auto">
              <a:xfrm>
                <a:off x="4761" y="1960"/>
                <a:ext cx="135" cy="169"/>
              </a:xfrm>
              <a:custGeom>
                <a:avLst/>
                <a:gdLst>
                  <a:gd name="T0" fmla="*/ 88 w 135"/>
                  <a:gd name="T1" fmla="*/ 0 h 169"/>
                  <a:gd name="T2" fmla="*/ 135 w 135"/>
                  <a:gd name="T3" fmla="*/ 31 h 169"/>
                  <a:gd name="T4" fmla="*/ 46 w 135"/>
                  <a:gd name="T5" fmla="*/ 169 h 169"/>
                  <a:gd name="T6" fmla="*/ 0 w 135"/>
                  <a:gd name="T7" fmla="*/ 142 h 169"/>
                  <a:gd name="T8" fmla="*/ 88 w 135"/>
                  <a:gd name="T9" fmla="*/ 0 h 169"/>
                  <a:gd name="T10" fmla="*/ 88 w 135"/>
                  <a:gd name="T11" fmla="*/ 0 h 1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5" h="169">
                    <a:moveTo>
                      <a:pt x="88" y="0"/>
                    </a:moveTo>
                    <a:lnTo>
                      <a:pt x="135" y="31"/>
                    </a:lnTo>
                    <a:lnTo>
                      <a:pt x="46" y="169"/>
                    </a:lnTo>
                    <a:lnTo>
                      <a:pt x="0" y="142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72" name="Freeform 39"/>
              <p:cNvSpPr>
                <a:spLocks/>
              </p:cNvSpPr>
              <p:nvPr/>
            </p:nvSpPr>
            <p:spPr bwMode="auto">
              <a:xfrm>
                <a:off x="3677" y="3692"/>
                <a:ext cx="135" cy="173"/>
              </a:xfrm>
              <a:custGeom>
                <a:avLst/>
                <a:gdLst>
                  <a:gd name="T0" fmla="*/ 89 w 135"/>
                  <a:gd name="T1" fmla="*/ 0 h 173"/>
                  <a:gd name="T2" fmla="*/ 135 w 135"/>
                  <a:gd name="T3" fmla="*/ 31 h 173"/>
                  <a:gd name="T4" fmla="*/ 47 w 135"/>
                  <a:gd name="T5" fmla="*/ 173 h 173"/>
                  <a:gd name="T6" fmla="*/ 0 w 135"/>
                  <a:gd name="T7" fmla="*/ 142 h 173"/>
                  <a:gd name="T8" fmla="*/ 89 w 135"/>
                  <a:gd name="T9" fmla="*/ 0 h 173"/>
                  <a:gd name="T10" fmla="*/ 89 w 135"/>
                  <a:gd name="T11" fmla="*/ 0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5" h="173">
                    <a:moveTo>
                      <a:pt x="89" y="0"/>
                    </a:moveTo>
                    <a:lnTo>
                      <a:pt x="135" y="31"/>
                    </a:lnTo>
                    <a:lnTo>
                      <a:pt x="47" y="173"/>
                    </a:lnTo>
                    <a:lnTo>
                      <a:pt x="0" y="142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73" name="Freeform 40"/>
              <p:cNvSpPr>
                <a:spLocks/>
              </p:cNvSpPr>
              <p:nvPr/>
            </p:nvSpPr>
            <p:spPr bwMode="auto">
              <a:xfrm>
                <a:off x="3677" y="3692"/>
                <a:ext cx="135" cy="173"/>
              </a:xfrm>
              <a:custGeom>
                <a:avLst/>
                <a:gdLst>
                  <a:gd name="T0" fmla="*/ 89 w 135"/>
                  <a:gd name="T1" fmla="*/ 0 h 173"/>
                  <a:gd name="T2" fmla="*/ 135 w 135"/>
                  <a:gd name="T3" fmla="*/ 31 h 173"/>
                  <a:gd name="T4" fmla="*/ 47 w 135"/>
                  <a:gd name="T5" fmla="*/ 173 h 173"/>
                  <a:gd name="T6" fmla="*/ 0 w 135"/>
                  <a:gd name="T7" fmla="*/ 142 h 173"/>
                  <a:gd name="T8" fmla="*/ 89 w 135"/>
                  <a:gd name="T9" fmla="*/ 0 h 173"/>
                  <a:gd name="T10" fmla="*/ 89 w 135"/>
                  <a:gd name="T11" fmla="*/ 0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5" h="173">
                    <a:moveTo>
                      <a:pt x="89" y="0"/>
                    </a:moveTo>
                    <a:lnTo>
                      <a:pt x="135" y="31"/>
                    </a:lnTo>
                    <a:lnTo>
                      <a:pt x="47" y="173"/>
                    </a:lnTo>
                    <a:lnTo>
                      <a:pt x="0" y="142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74" name="Freeform 41"/>
              <p:cNvSpPr>
                <a:spLocks/>
              </p:cNvSpPr>
              <p:nvPr/>
            </p:nvSpPr>
            <p:spPr bwMode="auto">
              <a:xfrm>
                <a:off x="4814" y="2002"/>
                <a:ext cx="143" cy="166"/>
              </a:xfrm>
              <a:custGeom>
                <a:avLst/>
                <a:gdLst>
                  <a:gd name="T0" fmla="*/ 101 w 143"/>
                  <a:gd name="T1" fmla="*/ 0 h 166"/>
                  <a:gd name="T2" fmla="*/ 143 w 143"/>
                  <a:gd name="T3" fmla="*/ 31 h 166"/>
                  <a:gd name="T4" fmla="*/ 46 w 143"/>
                  <a:gd name="T5" fmla="*/ 166 h 166"/>
                  <a:gd name="T6" fmla="*/ 0 w 143"/>
                  <a:gd name="T7" fmla="*/ 134 h 166"/>
                  <a:gd name="T8" fmla="*/ 101 w 143"/>
                  <a:gd name="T9" fmla="*/ 0 h 166"/>
                  <a:gd name="T10" fmla="*/ 101 w 143"/>
                  <a:gd name="T11" fmla="*/ 0 h 1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3" h="166">
                    <a:moveTo>
                      <a:pt x="101" y="0"/>
                    </a:moveTo>
                    <a:lnTo>
                      <a:pt x="143" y="31"/>
                    </a:lnTo>
                    <a:lnTo>
                      <a:pt x="46" y="166"/>
                    </a:lnTo>
                    <a:lnTo>
                      <a:pt x="0" y="134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75" name="Freeform 42"/>
              <p:cNvSpPr>
                <a:spLocks/>
              </p:cNvSpPr>
              <p:nvPr/>
            </p:nvSpPr>
            <p:spPr bwMode="auto">
              <a:xfrm>
                <a:off x="4814" y="2002"/>
                <a:ext cx="143" cy="166"/>
              </a:xfrm>
              <a:custGeom>
                <a:avLst/>
                <a:gdLst>
                  <a:gd name="T0" fmla="*/ 101 w 143"/>
                  <a:gd name="T1" fmla="*/ 0 h 166"/>
                  <a:gd name="T2" fmla="*/ 143 w 143"/>
                  <a:gd name="T3" fmla="*/ 31 h 166"/>
                  <a:gd name="T4" fmla="*/ 46 w 143"/>
                  <a:gd name="T5" fmla="*/ 166 h 166"/>
                  <a:gd name="T6" fmla="*/ 0 w 143"/>
                  <a:gd name="T7" fmla="*/ 134 h 166"/>
                  <a:gd name="T8" fmla="*/ 101 w 143"/>
                  <a:gd name="T9" fmla="*/ 0 h 166"/>
                  <a:gd name="T10" fmla="*/ 101 w 143"/>
                  <a:gd name="T11" fmla="*/ 0 h 1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3" h="166">
                    <a:moveTo>
                      <a:pt x="101" y="0"/>
                    </a:moveTo>
                    <a:lnTo>
                      <a:pt x="143" y="31"/>
                    </a:lnTo>
                    <a:lnTo>
                      <a:pt x="46" y="166"/>
                    </a:lnTo>
                    <a:lnTo>
                      <a:pt x="0" y="134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76" name="Freeform 43"/>
              <p:cNvSpPr>
                <a:spLocks/>
              </p:cNvSpPr>
              <p:nvPr/>
            </p:nvSpPr>
            <p:spPr bwMode="auto">
              <a:xfrm>
                <a:off x="3615" y="3657"/>
                <a:ext cx="143" cy="166"/>
              </a:xfrm>
              <a:custGeom>
                <a:avLst/>
                <a:gdLst>
                  <a:gd name="T0" fmla="*/ 97 w 143"/>
                  <a:gd name="T1" fmla="*/ 0 h 166"/>
                  <a:gd name="T2" fmla="*/ 143 w 143"/>
                  <a:gd name="T3" fmla="*/ 32 h 166"/>
                  <a:gd name="T4" fmla="*/ 43 w 143"/>
                  <a:gd name="T5" fmla="*/ 166 h 166"/>
                  <a:gd name="T6" fmla="*/ 0 w 143"/>
                  <a:gd name="T7" fmla="*/ 135 h 166"/>
                  <a:gd name="T8" fmla="*/ 97 w 143"/>
                  <a:gd name="T9" fmla="*/ 0 h 166"/>
                  <a:gd name="T10" fmla="*/ 97 w 143"/>
                  <a:gd name="T11" fmla="*/ 0 h 1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3" h="166">
                    <a:moveTo>
                      <a:pt x="97" y="0"/>
                    </a:moveTo>
                    <a:lnTo>
                      <a:pt x="143" y="32"/>
                    </a:lnTo>
                    <a:lnTo>
                      <a:pt x="43" y="166"/>
                    </a:lnTo>
                    <a:lnTo>
                      <a:pt x="0" y="135"/>
                    </a:lnTo>
                    <a:lnTo>
                      <a:pt x="97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77" name="Freeform 44"/>
              <p:cNvSpPr>
                <a:spLocks/>
              </p:cNvSpPr>
              <p:nvPr/>
            </p:nvSpPr>
            <p:spPr bwMode="auto">
              <a:xfrm>
                <a:off x="3615" y="3657"/>
                <a:ext cx="143" cy="166"/>
              </a:xfrm>
              <a:custGeom>
                <a:avLst/>
                <a:gdLst>
                  <a:gd name="T0" fmla="*/ 97 w 143"/>
                  <a:gd name="T1" fmla="*/ 0 h 166"/>
                  <a:gd name="T2" fmla="*/ 143 w 143"/>
                  <a:gd name="T3" fmla="*/ 32 h 166"/>
                  <a:gd name="T4" fmla="*/ 43 w 143"/>
                  <a:gd name="T5" fmla="*/ 166 h 166"/>
                  <a:gd name="T6" fmla="*/ 0 w 143"/>
                  <a:gd name="T7" fmla="*/ 135 h 166"/>
                  <a:gd name="T8" fmla="*/ 97 w 143"/>
                  <a:gd name="T9" fmla="*/ 0 h 166"/>
                  <a:gd name="T10" fmla="*/ 97 w 143"/>
                  <a:gd name="T11" fmla="*/ 0 h 1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3" h="166">
                    <a:moveTo>
                      <a:pt x="97" y="0"/>
                    </a:moveTo>
                    <a:lnTo>
                      <a:pt x="143" y="32"/>
                    </a:lnTo>
                    <a:lnTo>
                      <a:pt x="43" y="166"/>
                    </a:lnTo>
                    <a:lnTo>
                      <a:pt x="0" y="135"/>
                    </a:lnTo>
                    <a:lnTo>
                      <a:pt x="97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78" name="Freeform 45"/>
              <p:cNvSpPr>
                <a:spLocks/>
              </p:cNvSpPr>
              <p:nvPr/>
            </p:nvSpPr>
            <p:spPr bwMode="auto">
              <a:xfrm>
                <a:off x="4872" y="2048"/>
                <a:ext cx="147" cy="162"/>
              </a:xfrm>
              <a:custGeom>
                <a:avLst/>
                <a:gdLst>
                  <a:gd name="T0" fmla="*/ 105 w 147"/>
                  <a:gd name="T1" fmla="*/ 0 h 162"/>
                  <a:gd name="T2" fmla="*/ 147 w 147"/>
                  <a:gd name="T3" fmla="*/ 35 h 162"/>
                  <a:gd name="T4" fmla="*/ 39 w 147"/>
                  <a:gd name="T5" fmla="*/ 162 h 162"/>
                  <a:gd name="T6" fmla="*/ 0 w 147"/>
                  <a:gd name="T7" fmla="*/ 128 h 162"/>
                  <a:gd name="T8" fmla="*/ 105 w 147"/>
                  <a:gd name="T9" fmla="*/ 0 h 162"/>
                  <a:gd name="T10" fmla="*/ 105 w 147"/>
                  <a:gd name="T11" fmla="*/ 0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7" h="162">
                    <a:moveTo>
                      <a:pt x="105" y="0"/>
                    </a:moveTo>
                    <a:lnTo>
                      <a:pt x="147" y="35"/>
                    </a:lnTo>
                    <a:lnTo>
                      <a:pt x="39" y="162"/>
                    </a:lnTo>
                    <a:lnTo>
                      <a:pt x="0" y="128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79" name="Freeform 46"/>
              <p:cNvSpPr>
                <a:spLocks/>
              </p:cNvSpPr>
              <p:nvPr/>
            </p:nvSpPr>
            <p:spPr bwMode="auto">
              <a:xfrm>
                <a:off x="4872" y="2048"/>
                <a:ext cx="147" cy="162"/>
              </a:xfrm>
              <a:custGeom>
                <a:avLst/>
                <a:gdLst>
                  <a:gd name="T0" fmla="*/ 105 w 147"/>
                  <a:gd name="T1" fmla="*/ 0 h 162"/>
                  <a:gd name="T2" fmla="*/ 147 w 147"/>
                  <a:gd name="T3" fmla="*/ 35 h 162"/>
                  <a:gd name="T4" fmla="*/ 39 w 147"/>
                  <a:gd name="T5" fmla="*/ 162 h 162"/>
                  <a:gd name="T6" fmla="*/ 0 w 147"/>
                  <a:gd name="T7" fmla="*/ 128 h 162"/>
                  <a:gd name="T8" fmla="*/ 105 w 147"/>
                  <a:gd name="T9" fmla="*/ 0 h 162"/>
                  <a:gd name="T10" fmla="*/ 105 w 147"/>
                  <a:gd name="T11" fmla="*/ 0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7" h="162">
                    <a:moveTo>
                      <a:pt x="105" y="0"/>
                    </a:moveTo>
                    <a:lnTo>
                      <a:pt x="147" y="35"/>
                    </a:lnTo>
                    <a:lnTo>
                      <a:pt x="39" y="162"/>
                    </a:lnTo>
                    <a:lnTo>
                      <a:pt x="0" y="128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80" name="Freeform 47"/>
              <p:cNvSpPr>
                <a:spLocks/>
              </p:cNvSpPr>
              <p:nvPr/>
            </p:nvSpPr>
            <p:spPr bwMode="auto">
              <a:xfrm>
                <a:off x="3554" y="3615"/>
                <a:ext cx="150" cy="162"/>
              </a:xfrm>
              <a:custGeom>
                <a:avLst/>
                <a:gdLst>
                  <a:gd name="T0" fmla="*/ 107 w 150"/>
                  <a:gd name="T1" fmla="*/ 0 h 162"/>
                  <a:gd name="T2" fmla="*/ 150 w 150"/>
                  <a:gd name="T3" fmla="*/ 34 h 162"/>
                  <a:gd name="T4" fmla="*/ 42 w 150"/>
                  <a:gd name="T5" fmla="*/ 162 h 162"/>
                  <a:gd name="T6" fmla="*/ 0 w 150"/>
                  <a:gd name="T7" fmla="*/ 127 h 162"/>
                  <a:gd name="T8" fmla="*/ 107 w 150"/>
                  <a:gd name="T9" fmla="*/ 0 h 162"/>
                  <a:gd name="T10" fmla="*/ 107 w 150"/>
                  <a:gd name="T11" fmla="*/ 0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0" h="162">
                    <a:moveTo>
                      <a:pt x="107" y="0"/>
                    </a:moveTo>
                    <a:lnTo>
                      <a:pt x="150" y="34"/>
                    </a:lnTo>
                    <a:lnTo>
                      <a:pt x="42" y="162"/>
                    </a:lnTo>
                    <a:lnTo>
                      <a:pt x="0" y="127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81" name="Freeform 48"/>
              <p:cNvSpPr>
                <a:spLocks/>
              </p:cNvSpPr>
              <p:nvPr/>
            </p:nvSpPr>
            <p:spPr bwMode="auto">
              <a:xfrm>
                <a:off x="3554" y="3615"/>
                <a:ext cx="150" cy="162"/>
              </a:xfrm>
              <a:custGeom>
                <a:avLst/>
                <a:gdLst>
                  <a:gd name="T0" fmla="*/ 107 w 150"/>
                  <a:gd name="T1" fmla="*/ 0 h 162"/>
                  <a:gd name="T2" fmla="*/ 150 w 150"/>
                  <a:gd name="T3" fmla="*/ 34 h 162"/>
                  <a:gd name="T4" fmla="*/ 42 w 150"/>
                  <a:gd name="T5" fmla="*/ 162 h 162"/>
                  <a:gd name="T6" fmla="*/ 0 w 150"/>
                  <a:gd name="T7" fmla="*/ 127 h 162"/>
                  <a:gd name="T8" fmla="*/ 107 w 150"/>
                  <a:gd name="T9" fmla="*/ 0 h 162"/>
                  <a:gd name="T10" fmla="*/ 107 w 150"/>
                  <a:gd name="T11" fmla="*/ 0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0" h="162">
                    <a:moveTo>
                      <a:pt x="107" y="0"/>
                    </a:moveTo>
                    <a:lnTo>
                      <a:pt x="150" y="34"/>
                    </a:lnTo>
                    <a:lnTo>
                      <a:pt x="42" y="162"/>
                    </a:lnTo>
                    <a:lnTo>
                      <a:pt x="0" y="127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82" name="Freeform 49"/>
              <p:cNvSpPr>
                <a:spLocks/>
              </p:cNvSpPr>
              <p:nvPr/>
            </p:nvSpPr>
            <p:spPr bwMode="auto">
              <a:xfrm>
                <a:off x="4923" y="2098"/>
                <a:ext cx="153" cy="158"/>
              </a:xfrm>
              <a:custGeom>
                <a:avLst/>
                <a:gdLst>
                  <a:gd name="T0" fmla="*/ 111 w 153"/>
                  <a:gd name="T1" fmla="*/ 0 h 158"/>
                  <a:gd name="T2" fmla="*/ 153 w 153"/>
                  <a:gd name="T3" fmla="*/ 38 h 158"/>
                  <a:gd name="T4" fmla="*/ 38 w 153"/>
                  <a:gd name="T5" fmla="*/ 158 h 158"/>
                  <a:gd name="T6" fmla="*/ 0 w 153"/>
                  <a:gd name="T7" fmla="*/ 120 h 158"/>
                  <a:gd name="T8" fmla="*/ 111 w 153"/>
                  <a:gd name="T9" fmla="*/ 0 h 158"/>
                  <a:gd name="T10" fmla="*/ 111 w 153"/>
                  <a:gd name="T11" fmla="*/ 0 h 15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3" h="158">
                    <a:moveTo>
                      <a:pt x="111" y="0"/>
                    </a:moveTo>
                    <a:lnTo>
                      <a:pt x="153" y="38"/>
                    </a:lnTo>
                    <a:lnTo>
                      <a:pt x="38" y="158"/>
                    </a:lnTo>
                    <a:lnTo>
                      <a:pt x="0" y="120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83" name="Freeform 50"/>
              <p:cNvSpPr>
                <a:spLocks/>
              </p:cNvSpPr>
              <p:nvPr/>
            </p:nvSpPr>
            <p:spPr bwMode="auto">
              <a:xfrm>
                <a:off x="4923" y="2098"/>
                <a:ext cx="153" cy="158"/>
              </a:xfrm>
              <a:custGeom>
                <a:avLst/>
                <a:gdLst>
                  <a:gd name="T0" fmla="*/ 111 w 153"/>
                  <a:gd name="T1" fmla="*/ 0 h 158"/>
                  <a:gd name="T2" fmla="*/ 153 w 153"/>
                  <a:gd name="T3" fmla="*/ 38 h 158"/>
                  <a:gd name="T4" fmla="*/ 38 w 153"/>
                  <a:gd name="T5" fmla="*/ 158 h 158"/>
                  <a:gd name="T6" fmla="*/ 0 w 153"/>
                  <a:gd name="T7" fmla="*/ 120 h 158"/>
                  <a:gd name="T8" fmla="*/ 111 w 153"/>
                  <a:gd name="T9" fmla="*/ 0 h 158"/>
                  <a:gd name="T10" fmla="*/ 111 w 153"/>
                  <a:gd name="T11" fmla="*/ 0 h 15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3" h="158">
                    <a:moveTo>
                      <a:pt x="111" y="0"/>
                    </a:moveTo>
                    <a:lnTo>
                      <a:pt x="153" y="38"/>
                    </a:lnTo>
                    <a:lnTo>
                      <a:pt x="38" y="158"/>
                    </a:lnTo>
                    <a:lnTo>
                      <a:pt x="0" y="120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84" name="Freeform 51"/>
              <p:cNvSpPr>
                <a:spLocks/>
              </p:cNvSpPr>
              <p:nvPr/>
            </p:nvSpPr>
            <p:spPr bwMode="auto">
              <a:xfrm>
                <a:off x="3500" y="3569"/>
                <a:ext cx="154" cy="158"/>
              </a:xfrm>
              <a:custGeom>
                <a:avLst/>
                <a:gdLst>
                  <a:gd name="T0" fmla="*/ 112 w 154"/>
                  <a:gd name="T1" fmla="*/ 0 h 158"/>
                  <a:gd name="T2" fmla="*/ 154 w 154"/>
                  <a:gd name="T3" fmla="*/ 38 h 158"/>
                  <a:gd name="T4" fmla="*/ 39 w 154"/>
                  <a:gd name="T5" fmla="*/ 158 h 158"/>
                  <a:gd name="T6" fmla="*/ 0 w 154"/>
                  <a:gd name="T7" fmla="*/ 120 h 158"/>
                  <a:gd name="T8" fmla="*/ 112 w 154"/>
                  <a:gd name="T9" fmla="*/ 0 h 158"/>
                  <a:gd name="T10" fmla="*/ 112 w 154"/>
                  <a:gd name="T11" fmla="*/ 0 h 15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4" h="158">
                    <a:moveTo>
                      <a:pt x="112" y="0"/>
                    </a:moveTo>
                    <a:lnTo>
                      <a:pt x="154" y="38"/>
                    </a:lnTo>
                    <a:lnTo>
                      <a:pt x="39" y="158"/>
                    </a:lnTo>
                    <a:lnTo>
                      <a:pt x="0" y="120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85" name="Freeform 52"/>
              <p:cNvSpPr>
                <a:spLocks/>
              </p:cNvSpPr>
              <p:nvPr/>
            </p:nvSpPr>
            <p:spPr bwMode="auto">
              <a:xfrm>
                <a:off x="3500" y="3569"/>
                <a:ext cx="154" cy="158"/>
              </a:xfrm>
              <a:custGeom>
                <a:avLst/>
                <a:gdLst>
                  <a:gd name="T0" fmla="*/ 112 w 154"/>
                  <a:gd name="T1" fmla="*/ 0 h 158"/>
                  <a:gd name="T2" fmla="*/ 154 w 154"/>
                  <a:gd name="T3" fmla="*/ 38 h 158"/>
                  <a:gd name="T4" fmla="*/ 39 w 154"/>
                  <a:gd name="T5" fmla="*/ 158 h 158"/>
                  <a:gd name="T6" fmla="*/ 0 w 154"/>
                  <a:gd name="T7" fmla="*/ 120 h 158"/>
                  <a:gd name="T8" fmla="*/ 112 w 154"/>
                  <a:gd name="T9" fmla="*/ 0 h 158"/>
                  <a:gd name="T10" fmla="*/ 112 w 154"/>
                  <a:gd name="T11" fmla="*/ 0 h 15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4" h="158">
                    <a:moveTo>
                      <a:pt x="112" y="0"/>
                    </a:moveTo>
                    <a:lnTo>
                      <a:pt x="154" y="38"/>
                    </a:lnTo>
                    <a:lnTo>
                      <a:pt x="39" y="158"/>
                    </a:lnTo>
                    <a:lnTo>
                      <a:pt x="0" y="120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86" name="Freeform 53"/>
              <p:cNvSpPr>
                <a:spLocks/>
              </p:cNvSpPr>
              <p:nvPr/>
            </p:nvSpPr>
            <p:spPr bwMode="auto">
              <a:xfrm>
                <a:off x="4965" y="2152"/>
                <a:ext cx="165" cy="154"/>
              </a:xfrm>
              <a:custGeom>
                <a:avLst/>
                <a:gdLst>
                  <a:gd name="T0" fmla="*/ 127 w 165"/>
                  <a:gd name="T1" fmla="*/ 0 h 154"/>
                  <a:gd name="T2" fmla="*/ 165 w 165"/>
                  <a:gd name="T3" fmla="*/ 43 h 154"/>
                  <a:gd name="T4" fmla="*/ 39 w 165"/>
                  <a:gd name="T5" fmla="*/ 154 h 154"/>
                  <a:gd name="T6" fmla="*/ 0 w 165"/>
                  <a:gd name="T7" fmla="*/ 112 h 154"/>
                  <a:gd name="T8" fmla="*/ 127 w 165"/>
                  <a:gd name="T9" fmla="*/ 0 h 154"/>
                  <a:gd name="T10" fmla="*/ 127 w 165"/>
                  <a:gd name="T11" fmla="*/ 0 h 15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5" h="154">
                    <a:moveTo>
                      <a:pt x="127" y="0"/>
                    </a:moveTo>
                    <a:lnTo>
                      <a:pt x="165" y="43"/>
                    </a:lnTo>
                    <a:lnTo>
                      <a:pt x="39" y="154"/>
                    </a:lnTo>
                    <a:lnTo>
                      <a:pt x="0" y="112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87" name="Freeform 54"/>
              <p:cNvSpPr>
                <a:spLocks/>
              </p:cNvSpPr>
              <p:nvPr/>
            </p:nvSpPr>
            <p:spPr bwMode="auto">
              <a:xfrm>
                <a:off x="4965" y="2152"/>
                <a:ext cx="165" cy="154"/>
              </a:xfrm>
              <a:custGeom>
                <a:avLst/>
                <a:gdLst>
                  <a:gd name="T0" fmla="*/ 127 w 165"/>
                  <a:gd name="T1" fmla="*/ 0 h 154"/>
                  <a:gd name="T2" fmla="*/ 165 w 165"/>
                  <a:gd name="T3" fmla="*/ 43 h 154"/>
                  <a:gd name="T4" fmla="*/ 39 w 165"/>
                  <a:gd name="T5" fmla="*/ 154 h 154"/>
                  <a:gd name="T6" fmla="*/ 0 w 165"/>
                  <a:gd name="T7" fmla="*/ 112 h 154"/>
                  <a:gd name="T8" fmla="*/ 127 w 165"/>
                  <a:gd name="T9" fmla="*/ 0 h 154"/>
                  <a:gd name="T10" fmla="*/ 127 w 165"/>
                  <a:gd name="T11" fmla="*/ 0 h 15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5" h="154">
                    <a:moveTo>
                      <a:pt x="127" y="0"/>
                    </a:moveTo>
                    <a:lnTo>
                      <a:pt x="165" y="43"/>
                    </a:lnTo>
                    <a:lnTo>
                      <a:pt x="39" y="154"/>
                    </a:lnTo>
                    <a:lnTo>
                      <a:pt x="0" y="112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88" name="Freeform 55"/>
              <p:cNvSpPr>
                <a:spLocks/>
              </p:cNvSpPr>
              <p:nvPr/>
            </p:nvSpPr>
            <p:spPr bwMode="auto">
              <a:xfrm>
                <a:off x="3446" y="3519"/>
                <a:ext cx="162" cy="153"/>
              </a:xfrm>
              <a:custGeom>
                <a:avLst/>
                <a:gdLst>
                  <a:gd name="T0" fmla="*/ 123 w 162"/>
                  <a:gd name="T1" fmla="*/ 0 h 153"/>
                  <a:gd name="T2" fmla="*/ 162 w 162"/>
                  <a:gd name="T3" fmla="*/ 42 h 153"/>
                  <a:gd name="T4" fmla="*/ 39 w 162"/>
                  <a:gd name="T5" fmla="*/ 153 h 153"/>
                  <a:gd name="T6" fmla="*/ 0 w 162"/>
                  <a:gd name="T7" fmla="*/ 111 h 153"/>
                  <a:gd name="T8" fmla="*/ 123 w 162"/>
                  <a:gd name="T9" fmla="*/ 0 h 153"/>
                  <a:gd name="T10" fmla="*/ 123 w 162"/>
                  <a:gd name="T11" fmla="*/ 0 h 15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2" h="153">
                    <a:moveTo>
                      <a:pt x="123" y="0"/>
                    </a:moveTo>
                    <a:lnTo>
                      <a:pt x="162" y="42"/>
                    </a:lnTo>
                    <a:lnTo>
                      <a:pt x="39" y="153"/>
                    </a:lnTo>
                    <a:lnTo>
                      <a:pt x="0" y="111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89" name="Freeform 56"/>
              <p:cNvSpPr>
                <a:spLocks/>
              </p:cNvSpPr>
              <p:nvPr/>
            </p:nvSpPr>
            <p:spPr bwMode="auto">
              <a:xfrm>
                <a:off x="3446" y="3519"/>
                <a:ext cx="162" cy="153"/>
              </a:xfrm>
              <a:custGeom>
                <a:avLst/>
                <a:gdLst>
                  <a:gd name="T0" fmla="*/ 123 w 162"/>
                  <a:gd name="T1" fmla="*/ 0 h 153"/>
                  <a:gd name="T2" fmla="*/ 162 w 162"/>
                  <a:gd name="T3" fmla="*/ 42 h 153"/>
                  <a:gd name="T4" fmla="*/ 39 w 162"/>
                  <a:gd name="T5" fmla="*/ 153 h 153"/>
                  <a:gd name="T6" fmla="*/ 0 w 162"/>
                  <a:gd name="T7" fmla="*/ 111 h 153"/>
                  <a:gd name="T8" fmla="*/ 123 w 162"/>
                  <a:gd name="T9" fmla="*/ 0 h 153"/>
                  <a:gd name="T10" fmla="*/ 123 w 162"/>
                  <a:gd name="T11" fmla="*/ 0 h 15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2" h="153">
                    <a:moveTo>
                      <a:pt x="123" y="0"/>
                    </a:moveTo>
                    <a:lnTo>
                      <a:pt x="162" y="42"/>
                    </a:lnTo>
                    <a:lnTo>
                      <a:pt x="39" y="153"/>
                    </a:lnTo>
                    <a:lnTo>
                      <a:pt x="0" y="111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90" name="Freeform 57"/>
              <p:cNvSpPr>
                <a:spLocks/>
              </p:cNvSpPr>
              <p:nvPr/>
            </p:nvSpPr>
            <p:spPr bwMode="auto">
              <a:xfrm>
                <a:off x="5011" y="2210"/>
                <a:ext cx="165" cy="146"/>
              </a:xfrm>
              <a:custGeom>
                <a:avLst/>
                <a:gdLst>
                  <a:gd name="T0" fmla="*/ 131 w 165"/>
                  <a:gd name="T1" fmla="*/ 0 h 146"/>
                  <a:gd name="T2" fmla="*/ 165 w 165"/>
                  <a:gd name="T3" fmla="*/ 42 h 146"/>
                  <a:gd name="T4" fmla="*/ 35 w 165"/>
                  <a:gd name="T5" fmla="*/ 146 h 146"/>
                  <a:gd name="T6" fmla="*/ 0 w 165"/>
                  <a:gd name="T7" fmla="*/ 104 h 146"/>
                  <a:gd name="T8" fmla="*/ 131 w 165"/>
                  <a:gd name="T9" fmla="*/ 0 h 146"/>
                  <a:gd name="T10" fmla="*/ 131 w 165"/>
                  <a:gd name="T11" fmla="*/ 0 h 1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5" h="146">
                    <a:moveTo>
                      <a:pt x="131" y="0"/>
                    </a:moveTo>
                    <a:lnTo>
                      <a:pt x="165" y="42"/>
                    </a:lnTo>
                    <a:lnTo>
                      <a:pt x="35" y="146"/>
                    </a:lnTo>
                    <a:lnTo>
                      <a:pt x="0" y="104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91" name="Freeform 58"/>
              <p:cNvSpPr>
                <a:spLocks/>
              </p:cNvSpPr>
              <p:nvPr/>
            </p:nvSpPr>
            <p:spPr bwMode="auto">
              <a:xfrm>
                <a:off x="5011" y="2210"/>
                <a:ext cx="165" cy="146"/>
              </a:xfrm>
              <a:custGeom>
                <a:avLst/>
                <a:gdLst>
                  <a:gd name="T0" fmla="*/ 131 w 165"/>
                  <a:gd name="T1" fmla="*/ 0 h 146"/>
                  <a:gd name="T2" fmla="*/ 165 w 165"/>
                  <a:gd name="T3" fmla="*/ 42 h 146"/>
                  <a:gd name="T4" fmla="*/ 35 w 165"/>
                  <a:gd name="T5" fmla="*/ 146 h 146"/>
                  <a:gd name="T6" fmla="*/ 0 w 165"/>
                  <a:gd name="T7" fmla="*/ 104 h 146"/>
                  <a:gd name="T8" fmla="*/ 131 w 165"/>
                  <a:gd name="T9" fmla="*/ 0 h 146"/>
                  <a:gd name="T10" fmla="*/ 131 w 165"/>
                  <a:gd name="T11" fmla="*/ 0 h 1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5" h="146">
                    <a:moveTo>
                      <a:pt x="131" y="0"/>
                    </a:moveTo>
                    <a:lnTo>
                      <a:pt x="165" y="42"/>
                    </a:lnTo>
                    <a:lnTo>
                      <a:pt x="35" y="146"/>
                    </a:lnTo>
                    <a:lnTo>
                      <a:pt x="0" y="104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92" name="Freeform 59"/>
              <p:cNvSpPr>
                <a:spLocks/>
              </p:cNvSpPr>
              <p:nvPr/>
            </p:nvSpPr>
            <p:spPr bwMode="auto">
              <a:xfrm>
                <a:off x="3396" y="3469"/>
                <a:ext cx="169" cy="146"/>
              </a:xfrm>
              <a:custGeom>
                <a:avLst/>
                <a:gdLst>
                  <a:gd name="T0" fmla="*/ 131 w 169"/>
                  <a:gd name="T1" fmla="*/ 0 h 146"/>
                  <a:gd name="T2" fmla="*/ 169 w 169"/>
                  <a:gd name="T3" fmla="*/ 42 h 146"/>
                  <a:gd name="T4" fmla="*/ 35 w 169"/>
                  <a:gd name="T5" fmla="*/ 146 h 146"/>
                  <a:gd name="T6" fmla="*/ 0 w 169"/>
                  <a:gd name="T7" fmla="*/ 104 h 146"/>
                  <a:gd name="T8" fmla="*/ 131 w 169"/>
                  <a:gd name="T9" fmla="*/ 0 h 146"/>
                  <a:gd name="T10" fmla="*/ 131 w 169"/>
                  <a:gd name="T11" fmla="*/ 0 h 1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146">
                    <a:moveTo>
                      <a:pt x="131" y="0"/>
                    </a:moveTo>
                    <a:lnTo>
                      <a:pt x="169" y="42"/>
                    </a:lnTo>
                    <a:lnTo>
                      <a:pt x="35" y="146"/>
                    </a:lnTo>
                    <a:lnTo>
                      <a:pt x="0" y="104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93" name="Freeform 60"/>
              <p:cNvSpPr>
                <a:spLocks/>
              </p:cNvSpPr>
              <p:nvPr/>
            </p:nvSpPr>
            <p:spPr bwMode="auto">
              <a:xfrm>
                <a:off x="3396" y="3469"/>
                <a:ext cx="169" cy="146"/>
              </a:xfrm>
              <a:custGeom>
                <a:avLst/>
                <a:gdLst>
                  <a:gd name="T0" fmla="*/ 131 w 169"/>
                  <a:gd name="T1" fmla="*/ 0 h 146"/>
                  <a:gd name="T2" fmla="*/ 169 w 169"/>
                  <a:gd name="T3" fmla="*/ 42 h 146"/>
                  <a:gd name="T4" fmla="*/ 35 w 169"/>
                  <a:gd name="T5" fmla="*/ 146 h 146"/>
                  <a:gd name="T6" fmla="*/ 0 w 169"/>
                  <a:gd name="T7" fmla="*/ 104 h 146"/>
                  <a:gd name="T8" fmla="*/ 131 w 169"/>
                  <a:gd name="T9" fmla="*/ 0 h 146"/>
                  <a:gd name="T10" fmla="*/ 131 w 169"/>
                  <a:gd name="T11" fmla="*/ 0 h 1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146">
                    <a:moveTo>
                      <a:pt x="131" y="0"/>
                    </a:moveTo>
                    <a:lnTo>
                      <a:pt x="169" y="42"/>
                    </a:lnTo>
                    <a:lnTo>
                      <a:pt x="35" y="146"/>
                    </a:lnTo>
                    <a:lnTo>
                      <a:pt x="0" y="104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94" name="Freeform 61"/>
              <p:cNvSpPr>
                <a:spLocks/>
              </p:cNvSpPr>
              <p:nvPr/>
            </p:nvSpPr>
            <p:spPr bwMode="auto">
              <a:xfrm>
                <a:off x="5050" y="2272"/>
                <a:ext cx="169" cy="138"/>
              </a:xfrm>
              <a:custGeom>
                <a:avLst/>
                <a:gdLst>
                  <a:gd name="T0" fmla="*/ 138 w 169"/>
                  <a:gd name="T1" fmla="*/ 0 h 138"/>
                  <a:gd name="T2" fmla="*/ 169 w 169"/>
                  <a:gd name="T3" fmla="*/ 46 h 138"/>
                  <a:gd name="T4" fmla="*/ 30 w 169"/>
                  <a:gd name="T5" fmla="*/ 138 h 138"/>
                  <a:gd name="T6" fmla="*/ 0 w 169"/>
                  <a:gd name="T7" fmla="*/ 92 h 138"/>
                  <a:gd name="T8" fmla="*/ 138 w 169"/>
                  <a:gd name="T9" fmla="*/ 0 h 138"/>
                  <a:gd name="T10" fmla="*/ 138 w 169"/>
                  <a:gd name="T11" fmla="*/ 0 h 1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138">
                    <a:moveTo>
                      <a:pt x="138" y="0"/>
                    </a:moveTo>
                    <a:lnTo>
                      <a:pt x="169" y="46"/>
                    </a:lnTo>
                    <a:lnTo>
                      <a:pt x="30" y="138"/>
                    </a:lnTo>
                    <a:lnTo>
                      <a:pt x="0" y="92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95" name="Freeform 62"/>
              <p:cNvSpPr>
                <a:spLocks/>
              </p:cNvSpPr>
              <p:nvPr/>
            </p:nvSpPr>
            <p:spPr bwMode="auto">
              <a:xfrm>
                <a:off x="5050" y="2272"/>
                <a:ext cx="169" cy="138"/>
              </a:xfrm>
              <a:custGeom>
                <a:avLst/>
                <a:gdLst>
                  <a:gd name="T0" fmla="*/ 138 w 169"/>
                  <a:gd name="T1" fmla="*/ 0 h 138"/>
                  <a:gd name="T2" fmla="*/ 169 w 169"/>
                  <a:gd name="T3" fmla="*/ 46 h 138"/>
                  <a:gd name="T4" fmla="*/ 30 w 169"/>
                  <a:gd name="T5" fmla="*/ 138 h 138"/>
                  <a:gd name="T6" fmla="*/ 0 w 169"/>
                  <a:gd name="T7" fmla="*/ 92 h 138"/>
                  <a:gd name="T8" fmla="*/ 138 w 169"/>
                  <a:gd name="T9" fmla="*/ 0 h 138"/>
                  <a:gd name="T10" fmla="*/ 138 w 169"/>
                  <a:gd name="T11" fmla="*/ 0 h 1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138">
                    <a:moveTo>
                      <a:pt x="138" y="0"/>
                    </a:moveTo>
                    <a:lnTo>
                      <a:pt x="169" y="46"/>
                    </a:lnTo>
                    <a:lnTo>
                      <a:pt x="30" y="138"/>
                    </a:lnTo>
                    <a:lnTo>
                      <a:pt x="0" y="92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96" name="Freeform 63"/>
              <p:cNvSpPr>
                <a:spLocks/>
              </p:cNvSpPr>
              <p:nvPr/>
            </p:nvSpPr>
            <p:spPr bwMode="auto">
              <a:xfrm>
                <a:off x="3354" y="3415"/>
                <a:ext cx="169" cy="138"/>
              </a:xfrm>
              <a:custGeom>
                <a:avLst/>
                <a:gdLst>
                  <a:gd name="T0" fmla="*/ 138 w 169"/>
                  <a:gd name="T1" fmla="*/ 0 h 138"/>
                  <a:gd name="T2" fmla="*/ 169 w 169"/>
                  <a:gd name="T3" fmla="*/ 46 h 138"/>
                  <a:gd name="T4" fmla="*/ 31 w 169"/>
                  <a:gd name="T5" fmla="*/ 138 h 138"/>
                  <a:gd name="T6" fmla="*/ 0 w 169"/>
                  <a:gd name="T7" fmla="*/ 92 h 138"/>
                  <a:gd name="T8" fmla="*/ 138 w 169"/>
                  <a:gd name="T9" fmla="*/ 0 h 138"/>
                  <a:gd name="T10" fmla="*/ 138 w 169"/>
                  <a:gd name="T11" fmla="*/ 0 h 1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138">
                    <a:moveTo>
                      <a:pt x="138" y="0"/>
                    </a:moveTo>
                    <a:lnTo>
                      <a:pt x="169" y="46"/>
                    </a:lnTo>
                    <a:lnTo>
                      <a:pt x="31" y="138"/>
                    </a:lnTo>
                    <a:lnTo>
                      <a:pt x="0" y="92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97" name="Freeform 64"/>
              <p:cNvSpPr>
                <a:spLocks/>
              </p:cNvSpPr>
              <p:nvPr/>
            </p:nvSpPr>
            <p:spPr bwMode="auto">
              <a:xfrm>
                <a:off x="3354" y="3415"/>
                <a:ext cx="169" cy="138"/>
              </a:xfrm>
              <a:custGeom>
                <a:avLst/>
                <a:gdLst>
                  <a:gd name="T0" fmla="*/ 138 w 169"/>
                  <a:gd name="T1" fmla="*/ 0 h 138"/>
                  <a:gd name="T2" fmla="*/ 169 w 169"/>
                  <a:gd name="T3" fmla="*/ 46 h 138"/>
                  <a:gd name="T4" fmla="*/ 31 w 169"/>
                  <a:gd name="T5" fmla="*/ 138 h 138"/>
                  <a:gd name="T6" fmla="*/ 0 w 169"/>
                  <a:gd name="T7" fmla="*/ 92 h 138"/>
                  <a:gd name="T8" fmla="*/ 138 w 169"/>
                  <a:gd name="T9" fmla="*/ 0 h 138"/>
                  <a:gd name="T10" fmla="*/ 138 w 169"/>
                  <a:gd name="T11" fmla="*/ 0 h 1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138">
                    <a:moveTo>
                      <a:pt x="138" y="0"/>
                    </a:moveTo>
                    <a:lnTo>
                      <a:pt x="169" y="46"/>
                    </a:lnTo>
                    <a:lnTo>
                      <a:pt x="31" y="138"/>
                    </a:lnTo>
                    <a:lnTo>
                      <a:pt x="0" y="92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98" name="Freeform 65"/>
              <p:cNvSpPr>
                <a:spLocks/>
              </p:cNvSpPr>
              <p:nvPr/>
            </p:nvSpPr>
            <p:spPr bwMode="auto">
              <a:xfrm>
                <a:off x="5088" y="2337"/>
                <a:ext cx="173" cy="130"/>
              </a:xfrm>
              <a:custGeom>
                <a:avLst/>
                <a:gdLst>
                  <a:gd name="T0" fmla="*/ 142 w 173"/>
                  <a:gd name="T1" fmla="*/ 0 h 130"/>
                  <a:gd name="T2" fmla="*/ 173 w 173"/>
                  <a:gd name="T3" fmla="*/ 46 h 130"/>
                  <a:gd name="T4" fmla="*/ 27 w 173"/>
                  <a:gd name="T5" fmla="*/ 130 h 130"/>
                  <a:gd name="T6" fmla="*/ 0 w 173"/>
                  <a:gd name="T7" fmla="*/ 80 h 130"/>
                  <a:gd name="T8" fmla="*/ 142 w 173"/>
                  <a:gd name="T9" fmla="*/ 0 h 130"/>
                  <a:gd name="T10" fmla="*/ 142 w 173"/>
                  <a:gd name="T11" fmla="*/ 0 h 1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3" h="130">
                    <a:moveTo>
                      <a:pt x="142" y="0"/>
                    </a:moveTo>
                    <a:lnTo>
                      <a:pt x="173" y="46"/>
                    </a:lnTo>
                    <a:lnTo>
                      <a:pt x="27" y="130"/>
                    </a:lnTo>
                    <a:lnTo>
                      <a:pt x="0" y="80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99" name="Freeform 66"/>
              <p:cNvSpPr>
                <a:spLocks/>
              </p:cNvSpPr>
              <p:nvPr/>
            </p:nvSpPr>
            <p:spPr bwMode="auto">
              <a:xfrm>
                <a:off x="5088" y="2337"/>
                <a:ext cx="173" cy="130"/>
              </a:xfrm>
              <a:custGeom>
                <a:avLst/>
                <a:gdLst>
                  <a:gd name="T0" fmla="*/ 142 w 173"/>
                  <a:gd name="T1" fmla="*/ 0 h 130"/>
                  <a:gd name="T2" fmla="*/ 173 w 173"/>
                  <a:gd name="T3" fmla="*/ 46 h 130"/>
                  <a:gd name="T4" fmla="*/ 27 w 173"/>
                  <a:gd name="T5" fmla="*/ 130 h 130"/>
                  <a:gd name="T6" fmla="*/ 0 w 173"/>
                  <a:gd name="T7" fmla="*/ 80 h 130"/>
                  <a:gd name="T8" fmla="*/ 142 w 173"/>
                  <a:gd name="T9" fmla="*/ 0 h 130"/>
                  <a:gd name="T10" fmla="*/ 142 w 173"/>
                  <a:gd name="T11" fmla="*/ 0 h 1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3" h="130">
                    <a:moveTo>
                      <a:pt x="142" y="0"/>
                    </a:moveTo>
                    <a:lnTo>
                      <a:pt x="173" y="46"/>
                    </a:lnTo>
                    <a:lnTo>
                      <a:pt x="27" y="130"/>
                    </a:lnTo>
                    <a:lnTo>
                      <a:pt x="0" y="80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00" name="Freeform 67"/>
              <p:cNvSpPr>
                <a:spLocks/>
              </p:cNvSpPr>
              <p:nvPr/>
            </p:nvSpPr>
            <p:spPr bwMode="auto">
              <a:xfrm>
                <a:off x="3316" y="3358"/>
                <a:ext cx="173" cy="130"/>
              </a:xfrm>
              <a:custGeom>
                <a:avLst/>
                <a:gdLst>
                  <a:gd name="T0" fmla="*/ 142 w 173"/>
                  <a:gd name="T1" fmla="*/ 0 h 130"/>
                  <a:gd name="T2" fmla="*/ 173 w 173"/>
                  <a:gd name="T3" fmla="*/ 46 h 130"/>
                  <a:gd name="T4" fmla="*/ 27 w 173"/>
                  <a:gd name="T5" fmla="*/ 130 h 130"/>
                  <a:gd name="T6" fmla="*/ 0 w 173"/>
                  <a:gd name="T7" fmla="*/ 84 h 130"/>
                  <a:gd name="T8" fmla="*/ 142 w 173"/>
                  <a:gd name="T9" fmla="*/ 0 h 130"/>
                  <a:gd name="T10" fmla="*/ 142 w 173"/>
                  <a:gd name="T11" fmla="*/ 0 h 1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3" h="130">
                    <a:moveTo>
                      <a:pt x="142" y="0"/>
                    </a:moveTo>
                    <a:lnTo>
                      <a:pt x="173" y="46"/>
                    </a:lnTo>
                    <a:lnTo>
                      <a:pt x="27" y="130"/>
                    </a:lnTo>
                    <a:lnTo>
                      <a:pt x="0" y="84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01" name="Freeform 68"/>
              <p:cNvSpPr>
                <a:spLocks/>
              </p:cNvSpPr>
              <p:nvPr/>
            </p:nvSpPr>
            <p:spPr bwMode="auto">
              <a:xfrm>
                <a:off x="3316" y="3358"/>
                <a:ext cx="173" cy="130"/>
              </a:xfrm>
              <a:custGeom>
                <a:avLst/>
                <a:gdLst>
                  <a:gd name="T0" fmla="*/ 142 w 173"/>
                  <a:gd name="T1" fmla="*/ 0 h 130"/>
                  <a:gd name="T2" fmla="*/ 173 w 173"/>
                  <a:gd name="T3" fmla="*/ 46 h 130"/>
                  <a:gd name="T4" fmla="*/ 27 w 173"/>
                  <a:gd name="T5" fmla="*/ 130 h 130"/>
                  <a:gd name="T6" fmla="*/ 0 w 173"/>
                  <a:gd name="T7" fmla="*/ 84 h 130"/>
                  <a:gd name="T8" fmla="*/ 142 w 173"/>
                  <a:gd name="T9" fmla="*/ 0 h 130"/>
                  <a:gd name="T10" fmla="*/ 142 w 173"/>
                  <a:gd name="T11" fmla="*/ 0 h 1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3" h="130">
                    <a:moveTo>
                      <a:pt x="142" y="0"/>
                    </a:moveTo>
                    <a:lnTo>
                      <a:pt x="173" y="46"/>
                    </a:lnTo>
                    <a:lnTo>
                      <a:pt x="27" y="130"/>
                    </a:lnTo>
                    <a:lnTo>
                      <a:pt x="0" y="84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02" name="Freeform 69"/>
              <p:cNvSpPr>
                <a:spLocks/>
              </p:cNvSpPr>
              <p:nvPr/>
            </p:nvSpPr>
            <p:spPr bwMode="auto">
              <a:xfrm>
                <a:off x="5123" y="2402"/>
                <a:ext cx="169" cy="123"/>
              </a:xfrm>
              <a:custGeom>
                <a:avLst/>
                <a:gdLst>
                  <a:gd name="T0" fmla="*/ 145 w 169"/>
                  <a:gd name="T1" fmla="*/ 0 h 123"/>
                  <a:gd name="T2" fmla="*/ 169 w 169"/>
                  <a:gd name="T3" fmla="*/ 50 h 123"/>
                  <a:gd name="T4" fmla="*/ 23 w 169"/>
                  <a:gd name="T5" fmla="*/ 123 h 123"/>
                  <a:gd name="T6" fmla="*/ 0 w 169"/>
                  <a:gd name="T7" fmla="*/ 77 h 123"/>
                  <a:gd name="T8" fmla="*/ 145 w 169"/>
                  <a:gd name="T9" fmla="*/ 0 h 123"/>
                  <a:gd name="T10" fmla="*/ 145 w 169"/>
                  <a:gd name="T11" fmla="*/ 0 h 1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123">
                    <a:moveTo>
                      <a:pt x="145" y="0"/>
                    </a:moveTo>
                    <a:lnTo>
                      <a:pt x="169" y="50"/>
                    </a:lnTo>
                    <a:lnTo>
                      <a:pt x="23" y="123"/>
                    </a:lnTo>
                    <a:lnTo>
                      <a:pt x="0" y="77"/>
                    </a:lnTo>
                    <a:lnTo>
                      <a:pt x="145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03" name="Freeform 70"/>
              <p:cNvSpPr>
                <a:spLocks/>
              </p:cNvSpPr>
              <p:nvPr/>
            </p:nvSpPr>
            <p:spPr bwMode="auto">
              <a:xfrm>
                <a:off x="5123" y="2402"/>
                <a:ext cx="169" cy="123"/>
              </a:xfrm>
              <a:custGeom>
                <a:avLst/>
                <a:gdLst>
                  <a:gd name="T0" fmla="*/ 145 w 169"/>
                  <a:gd name="T1" fmla="*/ 0 h 123"/>
                  <a:gd name="T2" fmla="*/ 169 w 169"/>
                  <a:gd name="T3" fmla="*/ 50 h 123"/>
                  <a:gd name="T4" fmla="*/ 23 w 169"/>
                  <a:gd name="T5" fmla="*/ 123 h 123"/>
                  <a:gd name="T6" fmla="*/ 0 w 169"/>
                  <a:gd name="T7" fmla="*/ 77 h 123"/>
                  <a:gd name="T8" fmla="*/ 145 w 169"/>
                  <a:gd name="T9" fmla="*/ 0 h 123"/>
                  <a:gd name="T10" fmla="*/ 145 w 169"/>
                  <a:gd name="T11" fmla="*/ 0 h 1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123">
                    <a:moveTo>
                      <a:pt x="145" y="0"/>
                    </a:moveTo>
                    <a:lnTo>
                      <a:pt x="169" y="50"/>
                    </a:lnTo>
                    <a:lnTo>
                      <a:pt x="23" y="123"/>
                    </a:lnTo>
                    <a:lnTo>
                      <a:pt x="0" y="77"/>
                    </a:lnTo>
                    <a:lnTo>
                      <a:pt x="145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04" name="Freeform 71"/>
              <p:cNvSpPr>
                <a:spLocks/>
              </p:cNvSpPr>
              <p:nvPr/>
            </p:nvSpPr>
            <p:spPr bwMode="auto">
              <a:xfrm>
                <a:off x="3281" y="3300"/>
                <a:ext cx="173" cy="119"/>
              </a:xfrm>
              <a:custGeom>
                <a:avLst/>
                <a:gdLst>
                  <a:gd name="T0" fmla="*/ 150 w 173"/>
                  <a:gd name="T1" fmla="*/ 0 h 119"/>
                  <a:gd name="T2" fmla="*/ 173 w 173"/>
                  <a:gd name="T3" fmla="*/ 46 h 119"/>
                  <a:gd name="T4" fmla="*/ 23 w 173"/>
                  <a:gd name="T5" fmla="*/ 119 h 119"/>
                  <a:gd name="T6" fmla="*/ 0 w 173"/>
                  <a:gd name="T7" fmla="*/ 73 h 119"/>
                  <a:gd name="T8" fmla="*/ 150 w 173"/>
                  <a:gd name="T9" fmla="*/ 0 h 119"/>
                  <a:gd name="T10" fmla="*/ 150 w 173"/>
                  <a:gd name="T11" fmla="*/ 0 h 1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3" h="119">
                    <a:moveTo>
                      <a:pt x="150" y="0"/>
                    </a:moveTo>
                    <a:lnTo>
                      <a:pt x="173" y="46"/>
                    </a:lnTo>
                    <a:lnTo>
                      <a:pt x="23" y="119"/>
                    </a:lnTo>
                    <a:lnTo>
                      <a:pt x="0" y="73"/>
                    </a:ln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05" name="Freeform 72"/>
              <p:cNvSpPr>
                <a:spLocks/>
              </p:cNvSpPr>
              <p:nvPr/>
            </p:nvSpPr>
            <p:spPr bwMode="auto">
              <a:xfrm>
                <a:off x="3281" y="3300"/>
                <a:ext cx="173" cy="119"/>
              </a:xfrm>
              <a:custGeom>
                <a:avLst/>
                <a:gdLst>
                  <a:gd name="T0" fmla="*/ 150 w 173"/>
                  <a:gd name="T1" fmla="*/ 0 h 119"/>
                  <a:gd name="T2" fmla="*/ 173 w 173"/>
                  <a:gd name="T3" fmla="*/ 46 h 119"/>
                  <a:gd name="T4" fmla="*/ 23 w 173"/>
                  <a:gd name="T5" fmla="*/ 119 h 119"/>
                  <a:gd name="T6" fmla="*/ 0 w 173"/>
                  <a:gd name="T7" fmla="*/ 73 h 119"/>
                  <a:gd name="T8" fmla="*/ 150 w 173"/>
                  <a:gd name="T9" fmla="*/ 0 h 119"/>
                  <a:gd name="T10" fmla="*/ 150 w 173"/>
                  <a:gd name="T11" fmla="*/ 0 h 1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3" h="119">
                    <a:moveTo>
                      <a:pt x="150" y="0"/>
                    </a:moveTo>
                    <a:lnTo>
                      <a:pt x="173" y="46"/>
                    </a:lnTo>
                    <a:lnTo>
                      <a:pt x="23" y="119"/>
                    </a:lnTo>
                    <a:lnTo>
                      <a:pt x="0" y="73"/>
                    </a:ln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06" name="Freeform 73"/>
              <p:cNvSpPr>
                <a:spLocks/>
              </p:cNvSpPr>
              <p:nvPr/>
            </p:nvSpPr>
            <p:spPr bwMode="auto">
              <a:xfrm>
                <a:off x="5149" y="2471"/>
                <a:ext cx="173" cy="115"/>
              </a:xfrm>
              <a:custGeom>
                <a:avLst/>
                <a:gdLst>
                  <a:gd name="T0" fmla="*/ 154 w 173"/>
                  <a:gd name="T1" fmla="*/ 0 h 115"/>
                  <a:gd name="T2" fmla="*/ 173 w 173"/>
                  <a:gd name="T3" fmla="*/ 54 h 115"/>
                  <a:gd name="T4" fmla="*/ 20 w 173"/>
                  <a:gd name="T5" fmla="*/ 115 h 115"/>
                  <a:gd name="T6" fmla="*/ 0 w 173"/>
                  <a:gd name="T7" fmla="*/ 65 h 115"/>
                  <a:gd name="T8" fmla="*/ 154 w 173"/>
                  <a:gd name="T9" fmla="*/ 0 h 115"/>
                  <a:gd name="T10" fmla="*/ 154 w 173"/>
                  <a:gd name="T11" fmla="*/ 0 h 1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3" h="115">
                    <a:moveTo>
                      <a:pt x="154" y="0"/>
                    </a:moveTo>
                    <a:lnTo>
                      <a:pt x="173" y="54"/>
                    </a:lnTo>
                    <a:lnTo>
                      <a:pt x="20" y="115"/>
                    </a:lnTo>
                    <a:lnTo>
                      <a:pt x="0" y="65"/>
                    </a:lnTo>
                    <a:lnTo>
                      <a:pt x="154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07" name="Freeform 74"/>
              <p:cNvSpPr>
                <a:spLocks/>
              </p:cNvSpPr>
              <p:nvPr/>
            </p:nvSpPr>
            <p:spPr bwMode="auto">
              <a:xfrm>
                <a:off x="5149" y="2471"/>
                <a:ext cx="173" cy="115"/>
              </a:xfrm>
              <a:custGeom>
                <a:avLst/>
                <a:gdLst>
                  <a:gd name="T0" fmla="*/ 154 w 173"/>
                  <a:gd name="T1" fmla="*/ 0 h 115"/>
                  <a:gd name="T2" fmla="*/ 173 w 173"/>
                  <a:gd name="T3" fmla="*/ 54 h 115"/>
                  <a:gd name="T4" fmla="*/ 20 w 173"/>
                  <a:gd name="T5" fmla="*/ 115 h 115"/>
                  <a:gd name="T6" fmla="*/ 0 w 173"/>
                  <a:gd name="T7" fmla="*/ 65 h 115"/>
                  <a:gd name="T8" fmla="*/ 154 w 173"/>
                  <a:gd name="T9" fmla="*/ 0 h 115"/>
                  <a:gd name="T10" fmla="*/ 154 w 173"/>
                  <a:gd name="T11" fmla="*/ 0 h 1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3" h="115">
                    <a:moveTo>
                      <a:pt x="154" y="0"/>
                    </a:moveTo>
                    <a:lnTo>
                      <a:pt x="173" y="54"/>
                    </a:lnTo>
                    <a:lnTo>
                      <a:pt x="20" y="115"/>
                    </a:lnTo>
                    <a:lnTo>
                      <a:pt x="0" y="65"/>
                    </a:lnTo>
                    <a:lnTo>
                      <a:pt x="154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08" name="Freeform 75"/>
              <p:cNvSpPr>
                <a:spLocks/>
              </p:cNvSpPr>
              <p:nvPr/>
            </p:nvSpPr>
            <p:spPr bwMode="auto">
              <a:xfrm>
                <a:off x="3251" y="3239"/>
                <a:ext cx="176" cy="111"/>
              </a:xfrm>
              <a:custGeom>
                <a:avLst/>
                <a:gdLst>
                  <a:gd name="T0" fmla="*/ 153 w 176"/>
                  <a:gd name="T1" fmla="*/ 0 h 111"/>
                  <a:gd name="T2" fmla="*/ 176 w 176"/>
                  <a:gd name="T3" fmla="*/ 50 h 111"/>
                  <a:gd name="T4" fmla="*/ 19 w 176"/>
                  <a:gd name="T5" fmla="*/ 111 h 111"/>
                  <a:gd name="T6" fmla="*/ 0 w 176"/>
                  <a:gd name="T7" fmla="*/ 61 h 111"/>
                  <a:gd name="T8" fmla="*/ 153 w 176"/>
                  <a:gd name="T9" fmla="*/ 0 h 111"/>
                  <a:gd name="T10" fmla="*/ 153 w 176"/>
                  <a:gd name="T11" fmla="*/ 0 h 1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6" h="111">
                    <a:moveTo>
                      <a:pt x="153" y="0"/>
                    </a:moveTo>
                    <a:lnTo>
                      <a:pt x="176" y="50"/>
                    </a:lnTo>
                    <a:lnTo>
                      <a:pt x="19" y="111"/>
                    </a:lnTo>
                    <a:lnTo>
                      <a:pt x="0" y="61"/>
                    </a:lnTo>
                    <a:lnTo>
                      <a:pt x="153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09" name="Freeform 76"/>
              <p:cNvSpPr>
                <a:spLocks/>
              </p:cNvSpPr>
              <p:nvPr/>
            </p:nvSpPr>
            <p:spPr bwMode="auto">
              <a:xfrm>
                <a:off x="3251" y="3239"/>
                <a:ext cx="176" cy="111"/>
              </a:xfrm>
              <a:custGeom>
                <a:avLst/>
                <a:gdLst>
                  <a:gd name="T0" fmla="*/ 153 w 176"/>
                  <a:gd name="T1" fmla="*/ 0 h 111"/>
                  <a:gd name="T2" fmla="*/ 176 w 176"/>
                  <a:gd name="T3" fmla="*/ 50 h 111"/>
                  <a:gd name="T4" fmla="*/ 19 w 176"/>
                  <a:gd name="T5" fmla="*/ 111 h 111"/>
                  <a:gd name="T6" fmla="*/ 0 w 176"/>
                  <a:gd name="T7" fmla="*/ 61 h 111"/>
                  <a:gd name="T8" fmla="*/ 153 w 176"/>
                  <a:gd name="T9" fmla="*/ 0 h 111"/>
                  <a:gd name="T10" fmla="*/ 153 w 176"/>
                  <a:gd name="T11" fmla="*/ 0 h 1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6" h="111">
                    <a:moveTo>
                      <a:pt x="153" y="0"/>
                    </a:moveTo>
                    <a:lnTo>
                      <a:pt x="176" y="50"/>
                    </a:lnTo>
                    <a:lnTo>
                      <a:pt x="19" y="111"/>
                    </a:lnTo>
                    <a:lnTo>
                      <a:pt x="0" y="61"/>
                    </a:lnTo>
                    <a:lnTo>
                      <a:pt x="153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10" name="Freeform 77"/>
              <p:cNvSpPr>
                <a:spLocks/>
              </p:cNvSpPr>
              <p:nvPr/>
            </p:nvSpPr>
            <p:spPr bwMode="auto">
              <a:xfrm>
                <a:off x="5172" y="2544"/>
                <a:ext cx="177" cy="103"/>
              </a:xfrm>
              <a:custGeom>
                <a:avLst/>
                <a:gdLst>
                  <a:gd name="T0" fmla="*/ 158 w 177"/>
                  <a:gd name="T1" fmla="*/ 0 h 103"/>
                  <a:gd name="T2" fmla="*/ 177 w 177"/>
                  <a:gd name="T3" fmla="*/ 54 h 103"/>
                  <a:gd name="T4" fmla="*/ 20 w 177"/>
                  <a:gd name="T5" fmla="*/ 103 h 103"/>
                  <a:gd name="T6" fmla="*/ 0 w 177"/>
                  <a:gd name="T7" fmla="*/ 54 h 103"/>
                  <a:gd name="T8" fmla="*/ 158 w 177"/>
                  <a:gd name="T9" fmla="*/ 0 h 103"/>
                  <a:gd name="T10" fmla="*/ 158 w 177"/>
                  <a:gd name="T11" fmla="*/ 0 h 10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7" h="103">
                    <a:moveTo>
                      <a:pt x="158" y="0"/>
                    </a:moveTo>
                    <a:lnTo>
                      <a:pt x="177" y="54"/>
                    </a:lnTo>
                    <a:lnTo>
                      <a:pt x="20" y="103"/>
                    </a:lnTo>
                    <a:lnTo>
                      <a:pt x="0" y="54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11" name="Freeform 78"/>
              <p:cNvSpPr>
                <a:spLocks/>
              </p:cNvSpPr>
              <p:nvPr/>
            </p:nvSpPr>
            <p:spPr bwMode="auto">
              <a:xfrm>
                <a:off x="5172" y="2544"/>
                <a:ext cx="177" cy="103"/>
              </a:xfrm>
              <a:custGeom>
                <a:avLst/>
                <a:gdLst>
                  <a:gd name="T0" fmla="*/ 158 w 177"/>
                  <a:gd name="T1" fmla="*/ 0 h 103"/>
                  <a:gd name="T2" fmla="*/ 177 w 177"/>
                  <a:gd name="T3" fmla="*/ 54 h 103"/>
                  <a:gd name="T4" fmla="*/ 20 w 177"/>
                  <a:gd name="T5" fmla="*/ 103 h 103"/>
                  <a:gd name="T6" fmla="*/ 0 w 177"/>
                  <a:gd name="T7" fmla="*/ 54 h 103"/>
                  <a:gd name="T8" fmla="*/ 158 w 177"/>
                  <a:gd name="T9" fmla="*/ 0 h 103"/>
                  <a:gd name="T10" fmla="*/ 158 w 177"/>
                  <a:gd name="T11" fmla="*/ 0 h 10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7" h="103">
                    <a:moveTo>
                      <a:pt x="158" y="0"/>
                    </a:moveTo>
                    <a:lnTo>
                      <a:pt x="177" y="54"/>
                    </a:lnTo>
                    <a:lnTo>
                      <a:pt x="20" y="103"/>
                    </a:lnTo>
                    <a:lnTo>
                      <a:pt x="0" y="54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12" name="Freeform 79"/>
              <p:cNvSpPr>
                <a:spLocks/>
              </p:cNvSpPr>
              <p:nvPr/>
            </p:nvSpPr>
            <p:spPr bwMode="auto">
              <a:xfrm>
                <a:off x="3228" y="3178"/>
                <a:ext cx="172" cy="103"/>
              </a:xfrm>
              <a:custGeom>
                <a:avLst/>
                <a:gdLst>
                  <a:gd name="T0" fmla="*/ 157 w 172"/>
                  <a:gd name="T1" fmla="*/ 0 h 103"/>
                  <a:gd name="T2" fmla="*/ 172 w 172"/>
                  <a:gd name="T3" fmla="*/ 50 h 103"/>
                  <a:gd name="T4" fmla="*/ 15 w 172"/>
                  <a:gd name="T5" fmla="*/ 103 h 103"/>
                  <a:gd name="T6" fmla="*/ 0 w 172"/>
                  <a:gd name="T7" fmla="*/ 50 h 103"/>
                  <a:gd name="T8" fmla="*/ 157 w 172"/>
                  <a:gd name="T9" fmla="*/ 0 h 103"/>
                  <a:gd name="T10" fmla="*/ 157 w 172"/>
                  <a:gd name="T11" fmla="*/ 0 h 10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2" h="103">
                    <a:moveTo>
                      <a:pt x="157" y="0"/>
                    </a:moveTo>
                    <a:lnTo>
                      <a:pt x="172" y="50"/>
                    </a:lnTo>
                    <a:lnTo>
                      <a:pt x="15" y="103"/>
                    </a:lnTo>
                    <a:lnTo>
                      <a:pt x="0" y="50"/>
                    </a:ln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13" name="Freeform 80"/>
              <p:cNvSpPr>
                <a:spLocks/>
              </p:cNvSpPr>
              <p:nvPr/>
            </p:nvSpPr>
            <p:spPr bwMode="auto">
              <a:xfrm>
                <a:off x="3228" y="3178"/>
                <a:ext cx="172" cy="103"/>
              </a:xfrm>
              <a:custGeom>
                <a:avLst/>
                <a:gdLst>
                  <a:gd name="T0" fmla="*/ 157 w 172"/>
                  <a:gd name="T1" fmla="*/ 0 h 103"/>
                  <a:gd name="T2" fmla="*/ 172 w 172"/>
                  <a:gd name="T3" fmla="*/ 50 h 103"/>
                  <a:gd name="T4" fmla="*/ 15 w 172"/>
                  <a:gd name="T5" fmla="*/ 103 h 103"/>
                  <a:gd name="T6" fmla="*/ 0 w 172"/>
                  <a:gd name="T7" fmla="*/ 50 h 103"/>
                  <a:gd name="T8" fmla="*/ 157 w 172"/>
                  <a:gd name="T9" fmla="*/ 0 h 103"/>
                  <a:gd name="T10" fmla="*/ 157 w 172"/>
                  <a:gd name="T11" fmla="*/ 0 h 10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2" h="103">
                    <a:moveTo>
                      <a:pt x="157" y="0"/>
                    </a:moveTo>
                    <a:lnTo>
                      <a:pt x="172" y="50"/>
                    </a:lnTo>
                    <a:lnTo>
                      <a:pt x="15" y="103"/>
                    </a:lnTo>
                    <a:lnTo>
                      <a:pt x="0" y="50"/>
                    </a:ln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14" name="Freeform 81"/>
              <p:cNvSpPr>
                <a:spLocks/>
              </p:cNvSpPr>
              <p:nvPr/>
            </p:nvSpPr>
            <p:spPr bwMode="auto">
              <a:xfrm>
                <a:off x="5192" y="2617"/>
                <a:ext cx="176" cy="92"/>
              </a:xfrm>
              <a:custGeom>
                <a:avLst/>
                <a:gdLst>
                  <a:gd name="T0" fmla="*/ 161 w 176"/>
                  <a:gd name="T1" fmla="*/ 0 h 92"/>
                  <a:gd name="T2" fmla="*/ 176 w 176"/>
                  <a:gd name="T3" fmla="*/ 53 h 92"/>
                  <a:gd name="T4" fmla="*/ 15 w 176"/>
                  <a:gd name="T5" fmla="*/ 92 h 92"/>
                  <a:gd name="T6" fmla="*/ 0 w 176"/>
                  <a:gd name="T7" fmla="*/ 42 h 92"/>
                  <a:gd name="T8" fmla="*/ 161 w 176"/>
                  <a:gd name="T9" fmla="*/ 0 h 92"/>
                  <a:gd name="T10" fmla="*/ 161 w 176"/>
                  <a:gd name="T11" fmla="*/ 0 h 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6" h="92">
                    <a:moveTo>
                      <a:pt x="161" y="0"/>
                    </a:moveTo>
                    <a:lnTo>
                      <a:pt x="176" y="53"/>
                    </a:lnTo>
                    <a:lnTo>
                      <a:pt x="15" y="92"/>
                    </a:lnTo>
                    <a:lnTo>
                      <a:pt x="0" y="42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15" name="Freeform 82"/>
              <p:cNvSpPr>
                <a:spLocks/>
              </p:cNvSpPr>
              <p:nvPr/>
            </p:nvSpPr>
            <p:spPr bwMode="auto">
              <a:xfrm>
                <a:off x="5192" y="2617"/>
                <a:ext cx="176" cy="92"/>
              </a:xfrm>
              <a:custGeom>
                <a:avLst/>
                <a:gdLst>
                  <a:gd name="T0" fmla="*/ 161 w 176"/>
                  <a:gd name="T1" fmla="*/ 0 h 92"/>
                  <a:gd name="T2" fmla="*/ 176 w 176"/>
                  <a:gd name="T3" fmla="*/ 53 h 92"/>
                  <a:gd name="T4" fmla="*/ 15 w 176"/>
                  <a:gd name="T5" fmla="*/ 92 h 92"/>
                  <a:gd name="T6" fmla="*/ 0 w 176"/>
                  <a:gd name="T7" fmla="*/ 42 h 92"/>
                  <a:gd name="T8" fmla="*/ 161 w 176"/>
                  <a:gd name="T9" fmla="*/ 0 h 92"/>
                  <a:gd name="T10" fmla="*/ 161 w 176"/>
                  <a:gd name="T11" fmla="*/ 0 h 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6" h="92">
                    <a:moveTo>
                      <a:pt x="161" y="0"/>
                    </a:moveTo>
                    <a:lnTo>
                      <a:pt x="176" y="53"/>
                    </a:lnTo>
                    <a:lnTo>
                      <a:pt x="15" y="92"/>
                    </a:lnTo>
                    <a:lnTo>
                      <a:pt x="0" y="42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16" name="Freeform 83"/>
              <p:cNvSpPr>
                <a:spLocks/>
              </p:cNvSpPr>
              <p:nvPr/>
            </p:nvSpPr>
            <p:spPr bwMode="auto">
              <a:xfrm>
                <a:off x="3204" y="3112"/>
                <a:ext cx="177" cy="96"/>
              </a:xfrm>
              <a:custGeom>
                <a:avLst/>
                <a:gdLst>
                  <a:gd name="T0" fmla="*/ 166 w 177"/>
                  <a:gd name="T1" fmla="*/ 0 h 96"/>
                  <a:gd name="T2" fmla="*/ 177 w 177"/>
                  <a:gd name="T3" fmla="*/ 54 h 96"/>
                  <a:gd name="T4" fmla="*/ 16 w 177"/>
                  <a:gd name="T5" fmla="*/ 96 h 96"/>
                  <a:gd name="T6" fmla="*/ 0 w 177"/>
                  <a:gd name="T7" fmla="*/ 43 h 96"/>
                  <a:gd name="T8" fmla="*/ 166 w 177"/>
                  <a:gd name="T9" fmla="*/ 0 h 96"/>
                  <a:gd name="T10" fmla="*/ 166 w 177"/>
                  <a:gd name="T11" fmla="*/ 0 h 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7" h="96">
                    <a:moveTo>
                      <a:pt x="166" y="0"/>
                    </a:moveTo>
                    <a:lnTo>
                      <a:pt x="177" y="54"/>
                    </a:lnTo>
                    <a:lnTo>
                      <a:pt x="16" y="96"/>
                    </a:lnTo>
                    <a:lnTo>
                      <a:pt x="0" y="43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17" name="Freeform 84"/>
              <p:cNvSpPr>
                <a:spLocks/>
              </p:cNvSpPr>
              <p:nvPr/>
            </p:nvSpPr>
            <p:spPr bwMode="auto">
              <a:xfrm>
                <a:off x="3204" y="3112"/>
                <a:ext cx="177" cy="96"/>
              </a:xfrm>
              <a:custGeom>
                <a:avLst/>
                <a:gdLst>
                  <a:gd name="T0" fmla="*/ 166 w 177"/>
                  <a:gd name="T1" fmla="*/ 0 h 96"/>
                  <a:gd name="T2" fmla="*/ 177 w 177"/>
                  <a:gd name="T3" fmla="*/ 54 h 96"/>
                  <a:gd name="T4" fmla="*/ 16 w 177"/>
                  <a:gd name="T5" fmla="*/ 96 h 96"/>
                  <a:gd name="T6" fmla="*/ 0 w 177"/>
                  <a:gd name="T7" fmla="*/ 43 h 96"/>
                  <a:gd name="T8" fmla="*/ 166 w 177"/>
                  <a:gd name="T9" fmla="*/ 0 h 96"/>
                  <a:gd name="T10" fmla="*/ 166 w 177"/>
                  <a:gd name="T11" fmla="*/ 0 h 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7" h="96">
                    <a:moveTo>
                      <a:pt x="166" y="0"/>
                    </a:moveTo>
                    <a:lnTo>
                      <a:pt x="177" y="54"/>
                    </a:lnTo>
                    <a:lnTo>
                      <a:pt x="16" y="96"/>
                    </a:lnTo>
                    <a:lnTo>
                      <a:pt x="0" y="43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18" name="Freeform 85"/>
              <p:cNvSpPr>
                <a:spLocks/>
              </p:cNvSpPr>
              <p:nvPr/>
            </p:nvSpPr>
            <p:spPr bwMode="auto">
              <a:xfrm>
                <a:off x="5207" y="2694"/>
                <a:ext cx="173" cy="80"/>
              </a:xfrm>
              <a:custGeom>
                <a:avLst/>
                <a:gdLst>
                  <a:gd name="T0" fmla="*/ 165 w 173"/>
                  <a:gd name="T1" fmla="*/ 0 h 80"/>
                  <a:gd name="T2" fmla="*/ 173 w 173"/>
                  <a:gd name="T3" fmla="*/ 53 h 80"/>
                  <a:gd name="T4" fmla="*/ 12 w 173"/>
                  <a:gd name="T5" fmla="*/ 80 h 80"/>
                  <a:gd name="T6" fmla="*/ 0 w 173"/>
                  <a:gd name="T7" fmla="*/ 30 h 80"/>
                  <a:gd name="T8" fmla="*/ 165 w 173"/>
                  <a:gd name="T9" fmla="*/ 0 h 80"/>
                  <a:gd name="T10" fmla="*/ 165 w 173"/>
                  <a:gd name="T11" fmla="*/ 0 h 8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3" h="80">
                    <a:moveTo>
                      <a:pt x="165" y="0"/>
                    </a:moveTo>
                    <a:lnTo>
                      <a:pt x="173" y="53"/>
                    </a:lnTo>
                    <a:lnTo>
                      <a:pt x="12" y="80"/>
                    </a:lnTo>
                    <a:lnTo>
                      <a:pt x="0" y="30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19" name="Freeform 86"/>
              <p:cNvSpPr>
                <a:spLocks/>
              </p:cNvSpPr>
              <p:nvPr/>
            </p:nvSpPr>
            <p:spPr bwMode="auto">
              <a:xfrm>
                <a:off x="5207" y="2694"/>
                <a:ext cx="173" cy="80"/>
              </a:xfrm>
              <a:custGeom>
                <a:avLst/>
                <a:gdLst>
                  <a:gd name="T0" fmla="*/ 165 w 173"/>
                  <a:gd name="T1" fmla="*/ 0 h 80"/>
                  <a:gd name="T2" fmla="*/ 173 w 173"/>
                  <a:gd name="T3" fmla="*/ 53 h 80"/>
                  <a:gd name="T4" fmla="*/ 12 w 173"/>
                  <a:gd name="T5" fmla="*/ 80 h 80"/>
                  <a:gd name="T6" fmla="*/ 0 w 173"/>
                  <a:gd name="T7" fmla="*/ 30 h 80"/>
                  <a:gd name="T8" fmla="*/ 165 w 173"/>
                  <a:gd name="T9" fmla="*/ 0 h 80"/>
                  <a:gd name="T10" fmla="*/ 165 w 173"/>
                  <a:gd name="T11" fmla="*/ 0 h 8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3" h="80">
                    <a:moveTo>
                      <a:pt x="165" y="0"/>
                    </a:moveTo>
                    <a:lnTo>
                      <a:pt x="173" y="53"/>
                    </a:lnTo>
                    <a:lnTo>
                      <a:pt x="12" y="80"/>
                    </a:lnTo>
                    <a:lnTo>
                      <a:pt x="0" y="30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20" name="Freeform 87"/>
              <p:cNvSpPr>
                <a:spLocks/>
              </p:cNvSpPr>
              <p:nvPr/>
            </p:nvSpPr>
            <p:spPr bwMode="auto">
              <a:xfrm>
                <a:off x="3193" y="3047"/>
                <a:ext cx="173" cy="85"/>
              </a:xfrm>
              <a:custGeom>
                <a:avLst/>
                <a:gdLst>
                  <a:gd name="T0" fmla="*/ 165 w 173"/>
                  <a:gd name="T1" fmla="*/ 0 h 85"/>
                  <a:gd name="T2" fmla="*/ 173 w 173"/>
                  <a:gd name="T3" fmla="*/ 54 h 85"/>
                  <a:gd name="T4" fmla="*/ 8 w 173"/>
                  <a:gd name="T5" fmla="*/ 85 h 85"/>
                  <a:gd name="T6" fmla="*/ 0 w 173"/>
                  <a:gd name="T7" fmla="*/ 27 h 85"/>
                  <a:gd name="T8" fmla="*/ 165 w 173"/>
                  <a:gd name="T9" fmla="*/ 0 h 85"/>
                  <a:gd name="T10" fmla="*/ 165 w 173"/>
                  <a:gd name="T11" fmla="*/ 0 h 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3" h="85">
                    <a:moveTo>
                      <a:pt x="165" y="0"/>
                    </a:moveTo>
                    <a:lnTo>
                      <a:pt x="173" y="54"/>
                    </a:lnTo>
                    <a:lnTo>
                      <a:pt x="8" y="85"/>
                    </a:lnTo>
                    <a:lnTo>
                      <a:pt x="0" y="27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21" name="Freeform 88"/>
              <p:cNvSpPr>
                <a:spLocks/>
              </p:cNvSpPr>
              <p:nvPr/>
            </p:nvSpPr>
            <p:spPr bwMode="auto">
              <a:xfrm>
                <a:off x="3193" y="3047"/>
                <a:ext cx="173" cy="85"/>
              </a:xfrm>
              <a:custGeom>
                <a:avLst/>
                <a:gdLst>
                  <a:gd name="T0" fmla="*/ 165 w 173"/>
                  <a:gd name="T1" fmla="*/ 0 h 85"/>
                  <a:gd name="T2" fmla="*/ 173 w 173"/>
                  <a:gd name="T3" fmla="*/ 54 h 85"/>
                  <a:gd name="T4" fmla="*/ 8 w 173"/>
                  <a:gd name="T5" fmla="*/ 85 h 85"/>
                  <a:gd name="T6" fmla="*/ 0 w 173"/>
                  <a:gd name="T7" fmla="*/ 27 h 85"/>
                  <a:gd name="T8" fmla="*/ 165 w 173"/>
                  <a:gd name="T9" fmla="*/ 0 h 85"/>
                  <a:gd name="T10" fmla="*/ 165 w 173"/>
                  <a:gd name="T11" fmla="*/ 0 h 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3" h="85">
                    <a:moveTo>
                      <a:pt x="165" y="0"/>
                    </a:moveTo>
                    <a:lnTo>
                      <a:pt x="173" y="54"/>
                    </a:lnTo>
                    <a:lnTo>
                      <a:pt x="8" y="85"/>
                    </a:lnTo>
                    <a:lnTo>
                      <a:pt x="0" y="27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22" name="Freeform 89"/>
              <p:cNvSpPr>
                <a:spLocks/>
              </p:cNvSpPr>
              <p:nvPr/>
            </p:nvSpPr>
            <p:spPr bwMode="auto">
              <a:xfrm>
                <a:off x="5219" y="2770"/>
                <a:ext cx="172" cy="69"/>
              </a:xfrm>
              <a:custGeom>
                <a:avLst/>
                <a:gdLst>
                  <a:gd name="T0" fmla="*/ 165 w 172"/>
                  <a:gd name="T1" fmla="*/ 0 h 69"/>
                  <a:gd name="T2" fmla="*/ 172 w 172"/>
                  <a:gd name="T3" fmla="*/ 54 h 69"/>
                  <a:gd name="T4" fmla="*/ 7 w 172"/>
                  <a:gd name="T5" fmla="*/ 69 h 69"/>
                  <a:gd name="T6" fmla="*/ 0 w 172"/>
                  <a:gd name="T7" fmla="*/ 16 h 69"/>
                  <a:gd name="T8" fmla="*/ 165 w 172"/>
                  <a:gd name="T9" fmla="*/ 0 h 69"/>
                  <a:gd name="T10" fmla="*/ 165 w 172"/>
                  <a:gd name="T11" fmla="*/ 0 h 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2" h="69">
                    <a:moveTo>
                      <a:pt x="165" y="0"/>
                    </a:moveTo>
                    <a:lnTo>
                      <a:pt x="172" y="54"/>
                    </a:lnTo>
                    <a:lnTo>
                      <a:pt x="7" y="69"/>
                    </a:lnTo>
                    <a:lnTo>
                      <a:pt x="0" y="16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23" name="Freeform 90"/>
              <p:cNvSpPr>
                <a:spLocks/>
              </p:cNvSpPr>
              <p:nvPr/>
            </p:nvSpPr>
            <p:spPr bwMode="auto">
              <a:xfrm>
                <a:off x="5219" y="2770"/>
                <a:ext cx="172" cy="69"/>
              </a:xfrm>
              <a:custGeom>
                <a:avLst/>
                <a:gdLst>
                  <a:gd name="T0" fmla="*/ 165 w 172"/>
                  <a:gd name="T1" fmla="*/ 0 h 69"/>
                  <a:gd name="T2" fmla="*/ 172 w 172"/>
                  <a:gd name="T3" fmla="*/ 54 h 69"/>
                  <a:gd name="T4" fmla="*/ 7 w 172"/>
                  <a:gd name="T5" fmla="*/ 69 h 69"/>
                  <a:gd name="T6" fmla="*/ 0 w 172"/>
                  <a:gd name="T7" fmla="*/ 16 h 69"/>
                  <a:gd name="T8" fmla="*/ 165 w 172"/>
                  <a:gd name="T9" fmla="*/ 0 h 69"/>
                  <a:gd name="T10" fmla="*/ 165 w 172"/>
                  <a:gd name="T11" fmla="*/ 0 h 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2" h="69">
                    <a:moveTo>
                      <a:pt x="165" y="0"/>
                    </a:moveTo>
                    <a:lnTo>
                      <a:pt x="172" y="54"/>
                    </a:lnTo>
                    <a:lnTo>
                      <a:pt x="7" y="69"/>
                    </a:lnTo>
                    <a:lnTo>
                      <a:pt x="0" y="16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24" name="Freeform 91"/>
              <p:cNvSpPr>
                <a:spLocks/>
              </p:cNvSpPr>
              <p:nvPr/>
            </p:nvSpPr>
            <p:spPr bwMode="auto">
              <a:xfrm>
                <a:off x="3185" y="2982"/>
                <a:ext cx="169" cy="73"/>
              </a:xfrm>
              <a:custGeom>
                <a:avLst/>
                <a:gdLst>
                  <a:gd name="T0" fmla="*/ 165 w 169"/>
                  <a:gd name="T1" fmla="*/ 0 h 73"/>
                  <a:gd name="T2" fmla="*/ 169 w 169"/>
                  <a:gd name="T3" fmla="*/ 58 h 73"/>
                  <a:gd name="T4" fmla="*/ 4 w 169"/>
                  <a:gd name="T5" fmla="*/ 73 h 73"/>
                  <a:gd name="T6" fmla="*/ 0 w 169"/>
                  <a:gd name="T7" fmla="*/ 19 h 73"/>
                  <a:gd name="T8" fmla="*/ 165 w 169"/>
                  <a:gd name="T9" fmla="*/ 0 h 73"/>
                  <a:gd name="T10" fmla="*/ 165 w 169"/>
                  <a:gd name="T11" fmla="*/ 0 h 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73">
                    <a:moveTo>
                      <a:pt x="165" y="0"/>
                    </a:moveTo>
                    <a:lnTo>
                      <a:pt x="169" y="58"/>
                    </a:lnTo>
                    <a:lnTo>
                      <a:pt x="4" y="73"/>
                    </a:lnTo>
                    <a:lnTo>
                      <a:pt x="0" y="19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25" name="Freeform 92"/>
              <p:cNvSpPr>
                <a:spLocks/>
              </p:cNvSpPr>
              <p:nvPr/>
            </p:nvSpPr>
            <p:spPr bwMode="auto">
              <a:xfrm>
                <a:off x="3185" y="2982"/>
                <a:ext cx="169" cy="73"/>
              </a:xfrm>
              <a:custGeom>
                <a:avLst/>
                <a:gdLst>
                  <a:gd name="T0" fmla="*/ 165 w 169"/>
                  <a:gd name="T1" fmla="*/ 0 h 73"/>
                  <a:gd name="T2" fmla="*/ 169 w 169"/>
                  <a:gd name="T3" fmla="*/ 58 h 73"/>
                  <a:gd name="T4" fmla="*/ 4 w 169"/>
                  <a:gd name="T5" fmla="*/ 73 h 73"/>
                  <a:gd name="T6" fmla="*/ 0 w 169"/>
                  <a:gd name="T7" fmla="*/ 19 h 73"/>
                  <a:gd name="T8" fmla="*/ 165 w 169"/>
                  <a:gd name="T9" fmla="*/ 0 h 73"/>
                  <a:gd name="T10" fmla="*/ 165 w 169"/>
                  <a:gd name="T11" fmla="*/ 0 h 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73">
                    <a:moveTo>
                      <a:pt x="165" y="0"/>
                    </a:moveTo>
                    <a:lnTo>
                      <a:pt x="169" y="58"/>
                    </a:lnTo>
                    <a:lnTo>
                      <a:pt x="4" y="73"/>
                    </a:lnTo>
                    <a:lnTo>
                      <a:pt x="0" y="19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26" name="Freeform 93"/>
              <p:cNvSpPr>
                <a:spLocks/>
              </p:cNvSpPr>
              <p:nvPr/>
            </p:nvSpPr>
            <p:spPr bwMode="auto">
              <a:xfrm>
                <a:off x="5226" y="2847"/>
                <a:ext cx="169" cy="57"/>
              </a:xfrm>
              <a:custGeom>
                <a:avLst/>
                <a:gdLst>
                  <a:gd name="T0" fmla="*/ 165 w 169"/>
                  <a:gd name="T1" fmla="*/ 0 h 57"/>
                  <a:gd name="T2" fmla="*/ 169 w 169"/>
                  <a:gd name="T3" fmla="*/ 54 h 57"/>
                  <a:gd name="T4" fmla="*/ 0 w 169"/>
                  <a:gd name="T5" fmla="*/ 57 h 57"/>
                  <a:gd name="T6" fmla="*/ 0 w 169"/>
                  <a:gd name="T7" fmla="*/ 4 h 57"/>
                  <a:gd name="T8" fmla="*/ 165 w 169"/>
                  <a:gd name="T9" fmla="*/ 0 h 57"/>
                  <a:gd name="T10" fmla="*/ 165 w 169"/>
                  <a:gd name="T11" fmla="*/ 0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57">
                    <a:moveTo>
                      <a:pt x="165" y="0"/>
                    </a:moveTo>
                    <a:lnTo>
                      <a:pt x="169" y="54"/>
                    </a:lnTo>
                    <a:lnTo>
                      <a:pt x="0" y="57"/>
                    </a:lnTo>
                    <a:lnTo>
                      <a:pt x="0" y="4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27" name="Freeform 94"/>
              <p:cNvSpPr>
                <a:spLocks/>
              </p:cNvSpPr>
              <p:nvPr/>
            </p:nvSpPr>
            <p:spPr bwMode="auto">
              <a:xfrm>
                <a:off x="5226" y="2847"/>
                <a:ext cx="169" cy="57"/>
              </a:xfrm>
              <a:custGeom>
                <a:avLst/>
                <a:gdLst>
                  <a:gd name="T0" fmla="*/ 165 w 169"/>
                  <a:gd name="T1" fmla="*/ 0 h 57"/>
                  <a:gd name="T2" fmla="*/ 169 w 169"/>
                  <a:gd name="T3" fmla="*/ 54 h 57"/>
                  <a:gd name="T4" fmla="*/ 0 w 169"/>
                  <a:gd name="T5" fmla="*/ 57 h 57"/>
                  <a:gd name="T6" fmla="*/ 0 w 169"/>
                  <a:gd name="T7" fmla="*/ 4 h 57"/>
                  <a:gd name="T8" fmla="*/ 165 w 169"/>
                  <a:gd name="T9" fmla="*/ 0 h 57"/>
                  <a:gd name="T10" fmla="*/ 165 w 169"/>
                  <a:gd name="T11" fmla="*/ 0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57">
                    <a:moveTo>
                      <a:pt x="165" y="0"/>
                    </a:moveTo>
                    <a:lnTo>
                      <a:pt x="169" y="54"/>
                    </a:lnTo>
                    <a:lnTo>
                      <a:pt x="0" y="57"/>
                    </a:lnTo>
                    <a:lnTo>
                      <a:pt x="0" y="4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28" name="Freeform 95"/>
              <p:cNvSpPr>
                <a:spLocks/>
              </p:cNvSpPr>
              <p:nvPr/>
            </p:nvSpPr>
            <p:spPr bwMode="auto">
              <a:xfrm>
                <a:off x="3181" y="2921"/>
                <a:ext cx="169" cy="57"/>
              </a:xfrm>
              <a:custGeom>
                <a:avLst/>
                <a:gdLst>
                  <a:gd name="T0" fmla="*/ 166 w 169"/>
                  <a:gd name="T1" fmla="*/ 0 h 57"/>
                  <a:gd name="T2" fmla="*/ 169 w 169"/>
                  <a:gd name="T3" fmla="*/ 53 h 57"/>
                  <a:gd name="T4" fmla="*/ 0 w 169"/>
                  <a:gd name="T5" fmla="*/ 57 h 57"/>
                  <a:gd name="T6" fmla="*/ 0 w 169"/>
                  <a:gd name="T7" fmla="*/ 4 h 57"/>
                  <a:gd name="T8" fmla="*/ 166 w 169"/>
                  <a:gd name="T9" fmla="*/ 0 h 57"/>
                  <a:gd name="T10" fmla="*/ 166 w 169"/>
                  <a:gd name="T11" fmla="*/ 0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57">
                    <a:moveTo>
                      <a:pt x="166" y="0"/>
                    </a:moveTo>
                    <a:lnTo>
                      <a:pt x="169" y="53"/>
                    </a:lnTo>
                    <a:lnTo>
                      <a:pt x="0" y="57"/>
                    </a:lnTo>
                    <a:lnTo>
                      <a:pt x="0" y="4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29" name="Freeform 96"/>
              <p:cNvSpPr>
                <a:spLocks/>
              </p:cNvSpPr>
              <p:nvPr/>
            </p:nvSpPr>
            <p:spPr bwMode="auto">
              <a:xfrm>
                <a:off x="3181" y="2921"/>
                <a:ext cx="169" cy="57"/>
              </a:xfrm>
              <a:custGeom>
                <a:avLst/>
                <a:gdLst>
                  <a:gd name="T0" fmla="*/ 166 w 169"/>
                  <a:gd name="T1" fmla="*/ 0 h 57"/>
                  <a:gd name="T2" fmla="*/ 169 w 169"/>
                  <a:gd name="T3" fmla="*/ 53 h 57"/>
                  <a:gd name="T4" fmla="*/ 0 w 169"/>
                  <a:gd name="T5" fmla="*/ 57 h 57"/>
                  <a:gd name="T6" fmla="*/ 0 w 169"/>
                  <a:gd name="T7" fmla="*/ 4 h 57"/>
                  <a:gd name="T8" fmla="*/ 166 w 169"/>
                  <a:gd name="T9" fmla="*/ 0 h 57"/>
                  <a:gd name="T10" fmla="*/ 166 w 169"/>
                  <a:gd name="T11" fmla="*/ 0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57">
                    <a:moveTo>
                      <a:pt x="166" y="0"/>
                    </a:moveTo>
                    <a:lnTo>
                      <a:pt x="169" y="53"/>
                    </a:lnTo>
                    <a:lnTo>
                      <a:pt x="0" y="57"/>
                    </a:lnTo>
                    <a:lnTo>
                      <a:pt x="0" y="4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30" name="Freeform 97"/>
              <p:cNvSpPr>
                <a:spLocks/>
              </p:cNvSpPr>
              <p:nvPr/>
            </p:nvSpPr>
            <p:spPr bwMode="auto">
              <a:xfrm>
                <a:off x="5226" y="2921"/>
                <a:ext cx="169" cy="57"/>
              </a:xfrm>
              <a:custGeom>
                <a:avLst/>
                <a:gdLst>
                  <a:gd name="T0" fmla="*/ 169 w 169"/>
                  <a:gd name="T1" fmla="*/ 4 h 57"/>
                  <a:gd name="T2" fmla="*/ 165 w 169"/>
                  <a:gd name="T3" fmla="*/ 57 h 57"/>
                  <a:gd name="T4" fmla="*/ 0 w 169"/>
                  <a:gd name="T5" fmla="*/ 53 h 57"/>
                  <a:gd name="T6" fmla="*/ 0 w 169"/>
                  <a:gd name="T7" fmla="*/ 0 h 57"/>
                  <a:gd name="T8" fmla="*/ 169 w 169"/>
                  <a:gd name="T9" fmla="*/ 4 h 57"/>
                  <a:gd name="T10" fmla="*/ 169 w 169"/>
                  <a:gd name="T11" fmla="*/ 4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57">
                    <a:moveTo>
                      <a:pt x="169" y="4"/>
                    </a:moveTo>
                    <a:lnTo>
                      <a:pt x="165" y="57"/>
                    </a:lnTo>
                    <a:lnTo>
                      <a:pt x="0" y="53"/>
                    </a:lnTo>
                    <a:lnTo>
                      <a:pt x="0" y="0"/>
                    </a:lnTo>
                    <a:lnTo>
                      <a:pt x="169" y="4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31" name="Freeform 98"/>
              <p:cNvSpPr>
                <a:spLocks/>
              </p:cNvSpPr>
              <p:nvPr/>
            </p:nvSpPr>
            <p:spPr bwMode="auto">
              <a:xfrm>
                <a:off x="5226" y="2921"/>
                <a:ext cx="169" cy="57"/>
              </a:xfrm>
              <a:custGeom>
                <a:avLst/>
                <a:gdLst>
                  <a:gd name="T0" fmla="*/ 169 w 169"/>
                  <a:gd name="T1" fmla="*/ 4 h 57"/>
                  <a:gd name="T2" fmla="*/ 165 w 169"/>
                  <a:gd name="T3" fmla="*/ 57 h 57"/>
                  <a:gd name="T4" fmla="*/ 0 w 169"/>
                  <a:gd name="T5" fmla="*/ 53 h 57"/>
                  <a:gd name="T6" fmla="*/ 0 w 169"/>
                  <a:gd name="T7" fmla="*/ 0 h 57"/>
                  <a:gd name="T8" fmla="*/ 169 w 169"/>
                  <a:gd name="T9" fmla="*/ 4 h 57"/>
                  <a:gd name="T10" fmla="*/ 169 w 169"/>
                  <a:gd name="T11" fmla="*/ 4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57">
                    <a:moveTo>
                      <a:pt x="169" y="4"/>
                    </a:moveTo>
                    <a:lnTo>
                      <a:pt x="165" y="57"/>
                    </a:lnTo>
                    <a:lnTo>
                      <a:pt x="0" y="53"/>
                    </a:lnTo>
                    <a:lnTo>
                      <a:pt x="0" y="0"/>
                    </a:lnTo>
                    <a:lnTo>
                      <a:pt x="169" y="4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32" name="Freeform 99"/>
              <p:cNvSpPr>
                <a:spLocks/>
              </p:cNvSpPr>
              <p:nvPr/>
            </p:nvSpPr>
            <p:spPr bwMode="auto">
              <a:xfrm>
                <a:off x="3181" y="2847"/>
                <a:ext cx="169" cy="57"/>
              </a:xfrm>
              <a:custGeom>
                <a:avLst/>
                <a:gdLst>
                  <a:gd name="T0" fmla="*/ 169 w 169"/>
                  <a:gd name="T1" fmla="*/ 4 h 57"/>
                  <a:gd name="T2" fmla="*/ 166 w 169"/>
                  <a:gd name="T3" fmla="*/ 57 h 57"/>
                  <a:gd name="T4" fmla="*/ 0 w 169"/>
                  <a:gd name="T5" fmla="*/ 54 h 57"/>
                  <a:gd name="T6" fmla="*/ 0 w 169"/>
                  <a:gd name="T7" fmla="*/ 0 h 57"/>
                  <a:gd name="T8" fmla="*/ 169 w 169"/>
                  <a:gd name="T9" fmla="*/ 4 h 57"/>
                  <a:gd name="T10" fmla="*/ 169 w 169"/>
                  <a:gd name="T11" fmla="*/ 4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57">
                    <a:moveTo>
                      <a:pt x="169" y="4"/>
                    </a:moveTo>
                    <a:lnTo>
                      <a:pt x="166" y="57"/>
                    </a:lnTo>
                    <a:lnTo>
                      <a:pt x="0" y="54"/>
                    </a:lnTo>
                    <a:lnTo>
                      <a:pt x="0" y="0"/>
                    </a:lnTo>
                    <a:lnTo>
                      <a:pt x="169" y="4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33" name="Freeform 100"/>
              <p:cNvSpPr>
                <a:spLocks/>
              </p:cNvSpPr>
              <p:nvPr/>
            </p:nvSpPr>
            <p:spPr bwMode="auto">
              <a:xfrm>
                <a:off x="3181" y="2847"/>
                <a:ext cx="169" cy="57"/>
              </a:xfrm>
              <a:custGeom>
                <a:avLst/>
                <a:gdLst>
                  <a:gd name="T0" fmla="*/ 169 w 169"/>
                  <a:gd name="T1" fmla="*/ 4 h 57"/>
                  <a:gd name="T2" fmla="*/ 166 w 169"/>
                  <a:gd name="T3" fmla="*/ 57 h 57"/>
                  <a:gd name="T4" fmla="*/ 0 w 169"/>
                  <a:gd name="T5" fmla="*/ 54 h 57"/>
                  <a:gd name="T6" fmla="*/ 0 w 169"/>
                  <a:gd name="T7" fmla="*/ 0 h 57"/>
                  <a:gd name="T8" fmla="*/ 169 w 169"/>
                  <a:gd name="T9" fmla="*/ 4 h 57"/>
                  <a:gd name="T10" fmla="*/ 169 w 169"/>
                  <a:gd name="T11" fmla="*/ 4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57">
                    <a:moveTo>
                      <a:pt x="169" y="4"/>
                    </a:moveTo>
                    <a:lnTo>
                      <a:pt x="166" y="57"/>
                    </a:lnTo>
                    <a:lnTo>
                      <a:pt x="0" y="54"/>
                    </a:lnTo>
                    <a:lnTo>
                      <a:pt x="0" y="0"/>
                    </a:lnTo>
                    <a:lnTo>
                      <a:pt x="169" y="4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34" name="Freeform 101"/>
              <p:cNvSpPr>
                <a:spLocks/>
              </p:cNvSpPr>
              <p:nvPr/>
            </p:nvSpPr>
            <p:spPr bwMode="auto">
              <a:xfrm>
                <a:off x="5219" y="2982"/>
                <a:ext cx="172" cy="73"/>
              </a:xfrm>
              <a:custGeom>
                <a:avLst/>
                <a:gdLst>
                  <a:gd name="T0" fmla="*/ 172 w 172"/>
                  <a:gd name="T1" fmla="*/ 19 h 73"/>
                  <a:gd name="T2" fmla="*/ 165 w 172"/>
                  <a:gd name="T3" fmla="*/ 73 h 73"/>
                  <a:gd name="T4" fmla="*/ 0 w 172"/>
                  <a:gd name="T5" fmla="*/ 58 h 73"/>
                  <a:gd name="T6" fmla="*/ 7 w 172"/>
                  <a:gd name="T7" fmla="*/ 0 h 73"/>
                  <a:gd name="T8" fmla="*/ 172 w 172"/>
                  <a:gd name="T9" fmla="*/ 19 h 73"/>
                  <a:gd name="T10" fmla="*/ 172 w 172"/>
                  <a:gd name="T11" fmla="*/ 19 h 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2" h="73">
                    <a:moveTo>
                      <a:pt x="172" y="19"/>
                    </a:moveTo>
                    <a:lnTo>
                      <a:pt x="165" y="73"/>
                    </a:lnTo>
                    <a:lnTo>
                      <a:pt x="0" y="58"/>
                    </a:lnTo>
                    <a:lnTo>
                      <a:pt x="7" y="0"/>
                    </a:lnTo>
                    <a:lnTo>
                      <a:pt x="172" y="19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35" name="Freeform 102"/>
              <p:cNvSpPr>
                <a:spLocks/>
              </p:cNvSpPr>
              <p:nvPr/>
            </p:nvSpPr>
            <p:spPr bwMode="auto">
              <a:xfrm>
                <a:off x="5219" y="2982"/>
                <a:ext cx="172" cy="73"/>
              </a:xfrm>
              <a:custGeom>
                <a:avLst/>
                <a:gdLst>
                  <a:gd name="T0" fmla="*/ 172 w 172"/>
                  <a:gd name="T1" fmla="*/ 19 h 73"/>
                  <a:gd name="T2" fmla="*/ 165 w 172"/>
                  <a:gd name="T3" fmla="*/ 73 h 73"/>
                  <a:gd name="T4" fmla="*/ 0 w 172"/>
                  <a:gd name="T5" fmla="*/ 58 h 73"/>
                  <a:gd name="T6" fmla="*/ 7 w 172"/>
                  <a:gd name="T7" fmla="*/ 0 h 73"/>
                  <a:gd name="T8" fmla="*/ 172 w 172"/>
                  <a:gd name="T9" fmla="*/ 19 h 73"/>
                  <a:gd name="T10" fmla="*/ 172 w 172"/>
                  <a:gd name="T11" fmla="*/ 19 h 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2" h="73">
                    <a:moveTo>
                      <a:pt x="172" y="19"/>
                    </a:moveTo>
                    <a:lnTo>
                      <a:pt x="165" y="73"/>
                    </a:lnTo>
                    <a:lnTo>
                      <a:pt x="0" y="58"/>
                    </a:lnTo>
                    <a:lnTo>
                      <a:pt x="7" y="0"/>
                    </a:lnTo>
                    <a:lnTo>
                      <a:pt x="172" y="19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36" name="Freeform 103"/>
              <p:cNvSpPr>
                <a:spLocks/>
              </p:cNvSpPr>
              <p:nvPr/>
            </p:nvSpPr>
            <p:spPr bwMode="auto">
              <a:xfrm>
                <a:off x="3185" y="2770"/>
                <a:ext cx="169" cy="69"/>
              </a:xfrm>
              <a:custGeom>
                <a:avLst/>
                <a:gdLst>
                  <a:gd name="T0" fmla="*/ 169 w 169"/>
                  <a:gd name="T1" fmla="*/ 16 h 69"/>
                  <a:gd name="T2" fmla="*/ 165 w 169"/>
                  <a:gd name="T3" fmla="*/ 69 h 69"/>
                  <a:gd name="T4" fmla="*/ 0 w 169"/>
                  <a:gd name="T5" fmla="*/ 54 h 69"/>
                  <a:gd name="T6" fmla="*/ 4 w 169"/>
                  <a:gd name="T7" fmla="*/ 0 h 69"/>
                  <a:gd name="T8" fmla="*/ 169 w 169"/>
                  <a:gd name="T9" fmla="*/ 16 h 69"/>
                  <a:gd name="T10" fmla="*/ 169 w 169"/>
                  <a:gd name="T11" fmla="*/ 16 h 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69">
                    <a:moveTo>
                      <a:pt x="169" y="16"/>
                    </a:moveTo>
                    <a:lnTo>
                      <a:pt x="165" y="69"/>
                    </a:lnTo>
                    <a:lnTo>
                      <a:pt x="0" y="54"/>
                    </a:lnTo>
                    <a:lnTo>
                      <a:pt x="4" y="0"/>
                    </a:lnTo>
                    <a:lnTo>
                      <a:pt x="169" y="16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37" name="Freeform 104"/>
              <p:cNvSpPr>
                <a:spLocks/>
              </p:cNvSpPr>
              <p:nvPr/>
            </p:nvSpPr>
            <p:spPr bwMode="auto">
              <a:xfrm>
                <a:off x="3185" y="2770"/>
                <a:ext cx="169" cy="69"/>
              </a:xfrm>
              <a:custGeom>
                <a:avLst/>
                <a:gdLst>
                  <a:gd name="T0" fmla="*/ 169 w 169"/>
                  <a:gd name="T1" fmla="*/ 16 h 69"/>
                  <a:gd name="T2" fmla="*/ 165 w 169"/>
                  <a:gd name="T3" fmla="*/ 69 h 69"/>
                  <a:gd name="T4" fmla="*/ 0 w 169"/>
                  <a:gd name="T5" fmla="*/ 54 h 69"/>
                  <a:gd name="T6" fmla="*/ 4 w 169"/>
                  <a:gd name="T7" fmla="*/ 0 h 69"/>
                  <a:gd name="T8" fmla="*/ 169 w 169"/>
                  <a:gd name="T9" fmla="*/ 16 h 69"/>
                  <a:gd name="T10" fmla="*/ 169 w 169"/>
                  <a:gd name="T11" fmla="*/ 16 h 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69">
                    <a:moveTo>
                      <a:pt x="169" y="16"/>
                    </a:moveTo>
                    <a:lnTo>
                      <a:pt x="165" y="69"/>
                    </a:lnTo>
                    <a:lnTo>
                      <a:pt x="0" y="54"/>
                    </a:lnTo>
                    <a:lnTo>
                      <a:pt x="4" y="0"/>
                    </a:lnTo>
                    <a:lnTo>
                      <a:pt x="169" y="16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38" name="Freeform 105"/>
              <p:cNvSpPr>
                <a:spLocks/>
              </p:cNvSpPr>
              <p:nvPr/>
            </p:nvSpPr>
            <p:spPr bwMode="auto">
              <a:xfrm>
                <a:off x="5207" y="3047"/>
                <a:ext cx="173" cy="85"/>
              </a:xfrm>
              <a:custGeom>
                <a:avLst/>
                <a:gdLst>
                  <a:gd name="T0" fmla="*/ 173 w 173"/>
                  <a:gd name="T1" fmla="*/ 27 h 85"/>
                  <a:gd name="T2" fmla="*/ 165 w 173"/>
                  <a:gd name="T3" fmla="*/ 85 h 85"/>
                  <a:gd name="T4" fmla="*/ 0 w 173"/>
                  <a:gd name="T5" fmla="*/ 54 h 85"/>
                  <a:gd name="T6" fmla="*/ 12 w 173"/>
                  <a:gd name="T7" fmla="*/ 0 h 85"/>
                  <a:gd name="T8" fmla="*/ 173 w 173"/>
                  <a:gd name="T9" fmla="*/ 27 h 85"/>
                  <a:gd name="T10" fmla="*/ 173 w 173"/>
                  <a:gd name="T11" fmla="*/ 27 h 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3" h="85">
                    <a:moveTo>
                      <a:pt x="173" y="27"/>
                    </a:moveTo>
                    <a:lnTo>
                      <a:pt x="165" y="85"/>
                    </a:lnTo>
                    <a:lnTo>
                      <a:pt x="0" y="54"/>
                    </a:lnTo>
                    <a:lnTo>
                      <a:pt x="12" y="0"/>
                    </a:lnTo>
                    <a:lnTo>
                      <a:pt x="173" y="27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39" name="Freeform 106"/>
              <p:cNvSpPr>
                <a:spLocks/>
              </p:cNvSpPr>
              <p:nvPr/>
            </p:nvSpPr>
            <p:spPr bwMode="auto">
              <a:xfrm>
                <a:off x="5207" y="3047"/>
                <a:ext cx="173" cy="85"/>
              </a:xfrm>
              <a:custGeom>
                <a:avLst/>
                <a:gdLst>
                  <a:gd name="T0" fmla="*/ 173 w 173"/>
                  <a:gd name="T1" fmla="*/ 27 h 85"/>
                  <a:gd name="T2" fmla="*/ 165 w 173"/>
                  <a:gd name="T3" fmla="*/ 85 h 85"/>
                  <a:gd name="T4" fmla="*/ 0 w 173"/>
                  <a:gd name="T5" fmla="*/ 54 h 85"/>
                  <a:gd name="T6" fmla="*/ 12 w 173"/>
                  <a:gd name="T7" fmla="*/ 0 h 85"/>
                  <a:gd name="T8" fmla="*/ 173 w 173"/>
                  <a:gd name="T9" fmla="*/ 27 h 85"/>
                  <a:gd name="T10" fmla="*/ 173 w 173"/>
                  <a:gd name="T11" fmla="*/ 27 h 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3" h="85">
                    <a:moveTo>
                      <a:pt x="173" y="27"/>
                    </a:moveTo>
                    <a:lnTo>
                      <a:pt x="165" y="85"/>
                    </a:lnTo>
                    <a:lnTo>
                      <a:pt x="0" y="54"/>
                    </a:lnTo>
                    <a:lnTo>
                      <a:pt x="12" y="0"/>
                    </a:lnTo>
                    <a:lnTo>
                      <a:pt x="173" y="27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40" name="Freeform 107"/>
              <p:cNvSpPr>
                <a:spLocks/>
              </p:cNvSpPr>
              <p:nvPr/>
            </p:nvSpPr>
            <p:spPr bwMode="auto">
              <a:xfrm>
                <a:off x="3193" y="2694"/>
                <a:ext cx="173" cy="80"/>
              </a:xfrm>
              <a:custGeom>
                <a:avLst/>
                <a:gdLst>
                  <a:gd name="T0" fmla="*/ 173 w 173"/>
                  <a:gd name="T1" fmla="*/ 30 h 80"/>
                  <a:gd name="T2" fmla="*/ 165 w 173"/>
                  <a:gd name="T3" fmla="*/ 80 h 80"/>
                  <a:gd name="T4" fmla="*/ 0 w 173"/>
                  <a:gd name="T5" fmla="*/ 53 h 80"/>
                  <a:gd name="T6" fmla="*/ 8 w 173"/>
                  <a:gd name="T7" fmla="*/ 0 h 80"/>
                  <a:gd name="T8" fmla="*/ 173 w 173"/>
                  <a:gd name="T9" fmla="*/ 30 h 80"/>
                  <a:gd name="T10" fmla="*/ 173 w 173"/>
                  <a:gd name="T11" fmla="*/ 30 h 8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3" h="80">
                    <a:moveTo>
                      <a:pt x="173" y="30"/>
                    </a:moveTo>
                    <a:lnTo>
                      <a:pt x="165" y="80"/>
                    </a:lnTo>
                    <a:lnTo>
                      <a:pt x="0" y="53"/>
                    </a:lnTo>
                    <a:lnTo>
                      <a:pt x="8" y="0"/>
                    </a:lnTo>
                    <a:lnTo>
                      <a:pt x="173" y="3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41" name="Freeform 108"/>
              <p:cNvSpPr>
                <a:spLocks/>
              </p:cNvSpPr>
              <p:nvPr/>
            </p:nvSpPr>
            <p:spPr bwMode="auto">
              <a:xfrm>
                <a:off x="3193" y="2694"/>
                <a:ext cx="173" cy="80"/>
              </a:xfrm>
              <a:custGeom>
                <a:avLst/>
                <a:gdLst>
                  <a:gd name="T0" fmla="*/ 173 w 173"/>
                  <a:gd name="T1" fmla="*/ 30 h 80"/>
                  <a:gd name="T2" fmla="*/ 165 w 173"/>
                  <a:gd name="T3" fmla="*/ 80 h 80"/>
                  <a:gd name="T4" fmla="*/ 0 w 173"/>
                  <a:gd name="T5" fmla="*/ 53 h 80"/>
                  <a:gd name="T6" fmla="*/ 8 w 173"/>
                  <a:gd name="T7" fmla="*/ 0 h 80"/>
                  <a:gd name="T8" fmla="*/ 173 w 173"/>
                  <a:gd name="T9" fmla="*/ 30 h 80"/>
                  <a:gd name="T10" fmla="*/ 173 w 173"/>
                  <a:gd name="T11" fmla="*/ 30 h 8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3" h="80">
                    <a:moveTo>
                      <a:pt x="173" y="30"/>
                    </a:moveTo>
                    <a:lnTo>
                      <a:pt x="165" y="80"/>
                    </a:lnTo>
                    <a:lnTo>
                      <a:pt x="0" y="53"/>
                    </a:lnTo>
                    <a:lnTo>
                      <a:pt x="8" y="0"/>
                    </a:lnTo>
                    <a:lnTo>
                      <a:pt x="173" y="3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42" name="Freeform 109"/>
              <p:cNvSpPr>
                <a:spLocks/>
              </p:cNvSpPr>
              <p:nvPr/>
            </p:nvSpPr>
            <p:spPr bwMode="auto">
              <a:xfrm>
                <a:off x="5192" y="3112"/>
                <a:ext cx="176" cy="96"/>
              </a:xfrm>
              <a:custGeom>
                <a:avLst/>
                <a:gdLst>
                  <a:gd name="T0" fmla="*/ 176 w 176"/>
                  <a:gd name="T1" fmla="*/ 43 h 96"/>
                  <a:gd name="T2" fmla="*/ 161 w 176"/>
                  <a:gd name="T3" fmla="*/ 96 h 96"/>
                  <a:gd name="T4" fmla="*/ 0 w 176"/>
                  <a:gd name="T5" fmla="*/ 54 h 96"/>
                  <a:gd name="T6" fmla="*/ 15 w 176"/>
                  <a:gd name="T7" fmla="*/ 0 h 96"/>
                  <a:gd name="T8" fmla="*/ 176 w 176"/>
                  <a:gd name="T9" fmla="*/ 43 h 96"/>
                  <a:gd name="T10" fmla="*/ 176 w 176"/>
                  <a:gd name="T11" fmla="*/ 43 h 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6" h="96">
                    <a:moveTo>
                      <a:pt x="176" y="43"/>
                    </a:moveTo>
                    <a:lnTo>
                      <a:pt x="161" y="96"/>
                    </a:lnTo>
                    <a:lnTo>
                      <a:pt x="0" y="54"/>
                    </a:lnTo>
                    <a:lnTo>
                      <a:pt x="15" y="0"/>
                    </a:lnTo>
                    <a:lnTo>
                      <a:pt x="176" y="43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43" name="Freeform 110"/>
              <p:cNvSpPr>
                <a:spLocks/>
              </p:cNvSpPr>
              <p:nvPr/>
            </p:nvSpPr>
            <p:spPr bwMode="auto">
              <a:xfrm>
                <a:off x="5192" y="3112"/>
                <a:ext cx="176" cy="96"/>
              </a:xfrm>
              <a:custGeom>
                <a:avLst/>
                <a:gdLst>
                  <a:gd name="T0" fmla="*/ 176 w 176"/>
                  <a:gd name="T1" fmla="*/ 43 h 96"/>
                  <a:gd name="T2" fmla="*/ 161 w 176"/>
                  <a:gd name="T3" fmla="*/ 96 h 96"/>
                  <a:gd name="T4" fmla="*/ 0 w 176"/>
                  <a:gd name="T5" fmla="*/ 54 h 96"/>
                  <a:gd name="T6" fmla="*/ 15 w 176"/>
                  <a:gd name="T7" fmla="*/ 0 h 96"/>
                  <a:gd name="T8" fmla="*/ 176 w 176"/>
                  <a:gd name="T9" fmla="*/ 43 h 96"/>
                  <a:gd name="T10" fmla="*/ 176 w 176"/>
                  <a:gd name="T11" fmla="*/ 43 h 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6" h="96">
                    <a:moveTo>
                      <a:pt x="176" y="43"/>
                    </a:moveTo>
                    <a:lnTo>
                      <a:pt x="161" y="96"/>
                    </a:lnTo>
                    <a:lnTo>
                      <a:pt x="0" y="54"/>
                    </a:lnTo>
                    <a:lnTo>
                      <a:pt x="15" y="0"/>
                    </a:lnTo>
                    <a:lnTo>
                      <a:pt x="176" y="43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44" name="Freeform 111"/>
              <p:cNvSpPr>
                <a:spLocks/>
              </p:cNvSpPr>
              <p:nvPr/>
            </p:nvSpPr>
            <p:spPr bwMode="auto">
              <a:xfrm>
                <a:off x="3204" y="2617"/>
                <a:ext cx="177" cy="92"/>
              </a:xfrm>
              <a:custGeom>
                <a:avLst/>
                <a:gdLst>
                  <a:gd name="T0" fmla="*/ 177 w 177"/>
                  <a:gd name="T1" fmla="*/ 42 h 92"/>
                  <a:gd name="T2" fmla="*/ 166 w 177"/>
                  <a:gd name="T3" fmla="*/ 92 h 92"/>
                  <a:gd name="T4" fmla="*/ 0 w 177"/>
                  <a:gd name="T5" fmla="*/ 53 h 92"/>
                  <a:gd name="T6" fmla="*/ 16 w 177"/>
                  <a:gd name="T7" fmla="*/ 0 h 92"/>
                  <a:gd name="T8" fmla="*/ 177 w 177"/>
                  <a:gd name="T9" fmla="*/ 42 h 92"/>
                  <a:gd name="T10" fmla="*/ 177 w 177"/>
                  <a:gd name="T11" fmla="*/ 42 h 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7" h="92">
                    <a:moveTo>
                      <a:pt x="177" y="42"/>
                    </a:moveTo>
                    <a:lnTo>
                      <a:pt x="166" y="92"/>
                    </a:lnTo>
                    <a:lnTo>
                      <a:pt x="0" y="53"/>
                    </a:lnTo>
                    <a:lnTo>
                      <a:pt x="16" y="0"/>
                    </a:lnTo>
                    <a:lnTo>
                      <a:pt x="177" y="42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45" name="Freeform 112"/>
              <p:cNvSpPr>
                <a:spLocks/>
              </p:cNvSpPr>
              <p:nvPr/>
            </p:nvSpPr>
            <p:spPr bwMode="auto">
              <a:xfrm>
                <a:off x="3204" y="2617"/>
                <a:ext cx="177" cy="92"/>
              </a:xfrm>
              <a:custGeom>
                <a:avLst/>
                <a:gdLst>
                  <a:gd name="T0" fmla="*/ 177 w 177"/>
                  <a:gd name="T1" fmla="*/ 42 h 92"/>
                  <a:gd name="T2" fmla="*/ 166 w 177"/>
                  <a:gd name="T3" fmla="*/ 92 h 92"/>
                  <a:gd name="T4" fmla="*/ 0 w 177"/>
                  <a:gd name="T5" fmla="*/ 53 h 92"/>
                  <a:gd name="T6" fmla="*/ 16 w 177"/>
                  <a:gd name="T7" fmla="*/ 0 h 92"/>
                  <a:gd name="T8" fmla="*/ 177 w 177"/>
                  <a:gd name="T9" fmla="*/ 42 h 92"/>
                  <a:gd name="T10" fmla="*/ 177 w 177"/>
                  <a:gd name="T11" fmla="*/ 42 h 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7" h="92">
                    <a:moveTo>
                      <a:pt x="177" y="42"/>
                    </a:moveTo>
                    <a:lnTo>
                      <a:pt x="166" y="92"/>
                    </a:lnTo>
                    <a:lnTo>
                      <a:pt x="0" y="53"/>
                    </a:lnTo>
                    <a:lnTo>
                      <a:pt x="16" y="0"/>
                    </a:lnTo>
                    <a:lnTo>
                      <a:pt x="177" y="42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46" name="Freeform 113"/>
              <p:cNvSpPr>
                <a:spLocks/>
              </p:cNvSpPr>
              <p:nvPr/>
            </p:nvSpPr>
            <p:spPr bwMode="auto">
              <a:xfrm>
                <a:off x="5172" y="3178"/>
                <a:ext cx="177" cy="103"/>
              </a:xfrm>
              <a:custGeom>
                <a:avLst/>
                <a:gdLst>
                  <a:gd name="T0" fmla="*/ 177 w 177"/>
                  <a:gd name="T1" fmla="*/ 50 h 103"/>
                  <a:gd name="T2" fmla="*/ 158 w 177"/>
                  <a:gd name="T3" fmla="*/ 103 h 103"/>
                  <a:gd name="T4" fmla="*/ 0 w 177"/>
                  <a:gd name="T5" fmla="*/ 50 h 103"/>
                  <a:gd name="T6" fmla="*/ 20 w 177"/>
                  <a:gd name="T7" fmla="*/ 0 h 103"/>
                  <a:gd name="T8" fmla="*/ 177 w 177"/>
                  <a:gd name="T9" fmla="*/ 50 h 103"/>
                  <a:gd name="T10" fmla="*/ 177 w 177"/>
                  <a:gd name="T11" fmla="*/ 50 h 10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7" h="103">
                    <a:moveTo>
                      <a:pt x="177" y="50"/>
                    </a:moveTo>
                    <a:lnTo>
                      <a:pt x="158" y="103"/>
                    </a:lnTo>
                    <a:lnTo>
                      <a:pt x="0" y="50"/>
                    </a:lnTo>
                    <a:lnTo>
                      <a:pt x="20" y="0"/>
                    </a:lnTo>
                    <a:lnTo>
                      <a:pt x="177" y="5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47" name="Freeform 114"/>
              <p:cNvSpPr>
                <a:spLocks/>
              </p:cNvSpPr>
              <p:nvPr/>
            </p:nvSpPr>
            <p:spPr bwMode="auto">
              <a:xfrm>
                <a:off x="5172" y="3178"/>
                <a:ext cx="177" cy="103"/>
              </a:xfrm>
              <a:custGeom>
                <a:avLst/>
                <a:gdLst>
                  <a:gd name="T0" fmla="*/ 177 w 177"/>
                  <a:gd name="T1" fmla="*/ 50 h 103"/>
                  <a:gd name="T2" fmla="*/ 158 w 177"/>
                  <a:gd name="T3" fmla="*/ 103 h 103"/>
                  <a:gd name="T4" fmla="*/ 0 w 177"/>
                  <a:gd name="T5" fmla="*/ 50 h 103"/>
                  <a:gd name="T6" fmla="*/ 20 w 177"/>
                  <a:gd name="T7" fmla="*/ 0 h 103"/>
                  <a:gd name="T8" fmla="*/ 177 w 177"/>
                  <a:gd name="T9" fmla="*/ 50 h 103"/>
                  <a:gd name="T10" fmla="*/ 177 w 177"/>
                  <a:gd name="T11" fmla="*/ 50 h 10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7" h="103">
                    <a:moveTo>
                      <a:pt x="177" y="50"/>
                    </a:moveTo>
                    <a:lnTo>
                      <a:pt x="158" y="103"/>
                    </a:lnTo>
                    <a:lnTo>
                      <a:pt x="0" y="50"/>
                    </a:lnTo>
                    <a:lnTo>
                      <a:pt x="20" y="0"/>
                    </a:lnTo>
                    <a:lnTo>
                      <a:pt x="177" y="5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48" name="Freeform 115"/>
              <p:cNvSpPr>
                <a:spLocks/>
              </p:cNvSpPr>
              <p:nvPr/>
            </p:nvSpPr>
            <p:spPr bwMode="auto">
              <a:xfrm>
                <a:off x="3228" y="2544"/>
                <a:ext cx="172" cy="103"/>
              </a:xfrm>
              <a:custGeom>
                <a:avLst/>
                <a:gdLst>
                  <a:gd name="T0" fmla="*/ 172 w 172"/>
                  <a:gd name="T1" fmla="*/ 54 h 103"/>
                  <a:gd name="T2" fmla="*/ 157 w 172"/>
                  <a:gd name="T3" fmla="*/ 103 h 103"/>
                  <a:gd name="T4" fmla="*/ 0 w 172"/>
                  <a:gd name="T5" fmla="*/ 54 h 103"/>
                  <a:gd name="T6" fmla="*/ 15 w 172"/>
                  <a:gd name="T7" fmla="*/ 0 h 103"/>
                  <a:gd name="T8" fmla="*/ 172 w 172"/>
                  <a:gd name="T9" fmla="*/ 54 h 103"/>
                  <a:gd name="T10" fmla="*/ 172 w 172"/>
                  <a:gd name="T11" fmla="*/ 54 h 10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2" h="103">
                    <a:moveTo>
                      <a:pt x="172" y="54"/>
                    </a:moveTo>
                    <a:lnTo>
                      <a:pt x="157" y="103"/>
                    </a:lnTo>
                    <a:lnTo>
                      <a:pt x="0" y="54"/>
                    </a:lnTo>
                    <a:lnTo>
                      <a:pt x="15" y="0"/>
                    </a:lnTo>
                    <a:lnTo>
                      <a:pt x="172" y="54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49" name="Freeform 116"/>
              <p:cNvSpPr>
                <a:spLocks/>
              </p:cNvSpPr>
              <p:nvPr/>
            </p:nvSpPr>
            <p:spPr bwMode="auto">
              <a:xfrm>
                <a:off x="3228" y="2544"/>
                <a:ext cx="172" cy="103"/>
              </a:xfrm>
              <a:custGeom>
                <a:avLst/>
                <a:gdLst>
                  <a:gd name="T0" fmla="*/ 172 w 172"/>
                  <a:gd name="T1" fmla="*/ 54 h 103"/>
                  <a:gd name="T2" fmla="*/ 157 w 172"/>
                  <a:gd name="T3" fmla="*/ 103 h 103"/>
                  <a:gd name="T4" fmla="*/ 0 w 172"/>
                  <a:gd name="T5" fmla="*/ 54 h 103"/>
                  <a:gd name="T6" fmla="*/ 15 w 172"/>
                  <a:gd name="T7" fmla="*/ 0 h 103"/>
                  <a:gd name="T8" fmla="*/ 172 w 172"/>
                  <a:gd name="T9" fmla="*/ 54 h 103"/>
                  <a:gd name="T10" fmla="*/ 172 w 172"/>
                  <a:gd name="T11" fmla="*/ 54 h 10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2" h="103">
                    <a:moveTo>
                      <a:pt x="172" y="54"/>
                    </a:moveTo>
                    <a:lnTo>
                      <a:pt x="157" y="103"/>
                    </a:lnTo>
                    <a:lnTo>
                      <a:pt x="0" y="54"/>
                    </a:lnTo>
                    <a:lnTo>
                      <a:pt x="15" y="0"/>
                    </a:lnTo>
                    <a:lnTo>
                      <a:pt x="172" y="54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50" name="Freeform 117"/>
              <p:cNvSpPr>
                <a:spLocks/>
              </p:cNvSpPr>
              <p:nvPr/>
            </p:nvSpPr>
            <p:spPr bwMode="auto">
              <a:xfrm>
                <a:off x="5149" y="3239"/>
                <a:ext cx="173" cy="111"/>
              </a:xfrm>
              <a:custGeom>
                <a:avLst/>
                <a:gdLst>
                  <a:gd name="T0" fmla="*/ 173 w 173"/>
                  <a:gd name="T1" fmla="*/ 61 h 111"/>
                  <a:gd name="T2" fmla="*/ 154 w 173"/>
                  <a:gd name="T3" fmla="*/ 111 h 111"/>
                  <a:gd name="T4" fmla="*/ 0 w 173"/>
                  <a:gd name="T5" fmla="*/ 50 h 111"/>
                  <a:gd name="T6" fmla="*/ 20 w 173"/>
                  <a:gd name="T7" fmla="*/ 0 h 111"/>
                  <a:gd name="T8" fmla="*/ 173 w 173"/>
                  <a:gd name="T9" fmla="*/ 61 h 111"/>
                  <a:gd name="T10" fmla="*/ 173 w 173"/>
                  <a:gd name="T11" fmla="*/ 61 h 1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3" h="111">
                    <a:moveTo>
                      <a:pt x="173" y="61"/>
                    </a:moveTo>
                    <a:lnTo>
                      <a:pt x="154" y="111"/>
                    </a:lnTo>
                    <a:lnTo>
                      <a:pt x="0" y="50"/>
                    </a:lnTo>
                    <a:lnTo>
                      <a:pt x="20" y="0"/>
                    </a:lnTo>
                    <a:lnTo>
                      <a:pt x="173" y="61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51" name="Freeform 118"/>
              <p:cNvSpPr>
                <a:spLocks/>
              </p:cNvSpPr>
              <p:nvPr/>
            </p:nvSpPr>
            <p:spPr bwMode="auto">
              <a:xfrm>
                <a:off x="5149" y="3239"/>
                <a:ext cx="173" cy="111"/>
              </a:xfrm>
              <a:custGeom>
                <a:avLst/>
                <a:gdLst>
                  <a:gd name="T0" fmla="*/ 173 w 173"/>
                  <a:gd name="T1" fmla="*/ 61 h 111"/>
                  <a:gd name="T2" fmla="*/ 154 w 173"/>
                  <a:gd name="T3" fmla="*/ 111 h 111"/>
                  <a:gd name="T4" fmla="*/ 0 w 173"/>
                  <a:gd name="T5" fmla="*/ 50 h 111"/>
                  <a:gd name="T6" fmla="*/ 20 w 173"/>
                  <a:gd name="T7" fmla="*/ 0 h 111"/>
                  <a:gd name="T8" fmla="*/ 173 w 173"/>
                  <a:gd name="T9" fmla="*/ 61 h 111"/>
                  <a:gd name="T10" fmla="*/ 173 w 173"/>
                  <a:gd name="T11" fmla="*/ 61 h 1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3" h="111">
                    <a:moveTo>
                      <a:pt x="173" y="61"/>
                    </a:moveTo>
                    <a:lnTo>
                      <a:pt x="154" y="111"/>
                    </a:lnTo>
                    <a:lnTo>
                      <a:pt x="0" y="50"/>
                    </a:lnTo>
                    <a:lnTo>
                      <a:pt x="20" y="0"/>
                    </a:lnTo>
                    <a:lnTo>
                      <a:pt x="173" y="61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52" name="Freeform 119"/>
              <p:cNvSpPr>
                <a:spLocks/>
              </p:cNvSpPr>
              <p:nvPr/>
            </p:nvSpPr>
            <p:spPr bwMode="auto">
              <a:xfrm>
                <a:off x="3251" y="2471"/>
                <a:ext cx="176" cy="115"/>
              </a:xfrm>
              <a:custGeom>
                <a:avLst/>
                <a:gdLst>
                  <a:gd name="T0" fmla="*/ 176 w 176"/>
                  <a:gd name="T1" fmla="*/ 65 h 115"/>
                  <a:gd name="T2" fmla="*/ 153 w 176"/>
                  <a:gd name="T3" fmla="*/ 115 h 115"/>
                  <a:gd name="T4" fmla="*/ 0 w 176"/>
                  <a:gd name="T5" fmla="*/ 54 h 115"/>
                  <a:gd name="T6" fmla="*/ 19 w 176"/>
                  <a:gd name="T7" fmla="*/ 0 h 115"/>
                  <a:gd name="T8" fmla="*/ 176 w 176"/>
                  <a:gd name="T9" fmla="*/ 65 h 115"/>
                  <a:gd name="T10" fmla="*/ 176 w 176"/>
                  <a:gd name="T11" fmla="*/ 65 h 1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6" h="115">
                    <a:moveTo>
                      <a:pt x="176" y="65"/>
                    </a:moveTo>
                    <a:lnTo>
                      <a:pt x="153" y="115"/>
                    </a:lnTo>
                    <a:lnTo>
                      <a:pt x="0" y="54"/>
                    </a:lnTo>
                    <a:lnTo>
                      <a:pt x="19" y="0"/>
                    </a:lnTo>
                    <a:lnTo>
                      <a:pt x="176" y="65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53" name="Freeform 120"/>
              <p:cNvSpPr>
                <a:spLocks/>
              </p:cNvSpPr>
              <p:nvPr/>
            </p:nvSpPr>
            <p:spPr bwMode="auto">
              <a:xfrm>
                <a:off x="3251" y="2471"/>
                <a:ext cx="176" cy="115"/>
              </a:xfrm>
              <a:custGeom>
                <a:avLst/>
                <a:gdLst>
                  <a:gd name="T0" fmla="*/ 176 w 176"/>
                  <a:gd name="T1" fmla="*/ 65 h 115"/>
                  <a:gd name="T2" fmla="*/ 153 w 176"/>
                  <a:gd name="T3" fmla="*/ 115 h 115"/>
                  <a:gd name="T4" fmla="*/ 0 w 176"/>
                  <a:gd name="T5" fmla="*/ 54 h 115"/>
                  <a:gd name="T6" fmla="*/ 19 w 176"/>
                  <a:gd name="T7" fmla="*/ 0 h 115"/>
                  <a:gd name="T8" fmla="*/ 176 w 176"/>
                  <a:gd name="T9" fmla="*/ 65 h 115"/>
                  <a:gd name="T10" fmla="*/ 176 w 176"/>
                  <a:gd name="T11" fmla="*/ 65 h 1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6" h="115">
                    <a:moveTo>
                      <a:pt x="176" y="65"/>
                    </a:moveTo>
                    <a:lnTo>
                      <a:pt x="153" y="115"/>
                    </a:lnTo>
                    <a:lnTo>
                      <a:pt x="0" y="54"/>
                    </a:lnTo>
                    <a:lnTo>
                      <a:pt x="19" y="0"/>
                    </a:lnTo>
                    <a:lnTo>
                      <a:pt x="176" y="65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54" name="Freeform 121"/>
              <p:cNvSpPr>
                <a:spLocks/>
              </p:cNvSpPr>
              <p:nvPr/>
            </p:nvSpPr>
            <p:spPr bwMode="auto">
              <a:xfrm>
                <a:off x="5123" y="3300"/>
                <a:ext cx="169" cy="119"/>
              </a:xfrm>
              <a:custGeom>
                <a:avLst/>
                <a:gdLst>
                  <a:gd name="T0" fmla="*/ 169 w 169"/>
                  <a:gd name="T1" fmla="*/ 73 h 119"/>
                  <a:gd name="T2" fmla="*/ 145 w 169"/>
                  <a:gd name="T3" fmla="*/ 119 h 119"/>
                  <a:gd name="T4" fmla="*/ 0 w 169"/>
                  <a:gd name="T5" fmla="*/ 46 h 119"/>
                  <a:gd name="T6" fmla="*/ 23 w 169"/>
                  <a:gd name="T7" fmla="*/ 0 h 119"/>
                  <a:gd name="T8" fmla="*/ 169 w 169"/>
                  <a:gd name="T9" fmla="*/ 73 h 119"/>
                  <a:gd name="T10" fmla="*/ 169 w 169"/>
                  <a:gd name="T11" fmla="*/ 73 h 1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119">
                    <a:moveTo>
                      <a:pt x="169" y="73"/>
                    </a:moveTo>
                    <a:lnTo>
                      <a:pt x="145" y="119"/>
                    </a:lnTo>
                    <a:lnTo>
                      <a:pt x="0" y="46"/>
                    </a:lnTo>
                    <a:lnTo>
                      <a:pt x="23" y="0"/>
                    </a:lnTo>
                    <a:lnTo>
                      <a:pt x="169" y="73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55" name="Freeform 122"/>
              <p:cNvSpPr>
                <a:spLocks/>
              </p:cNvSpPr>
              <p:nvPr/>
            </p:nvSpPr>
            <p:spPr bwMode="auto">
              <a:xfrm>
                <a:off x="5123" y="3300"/>
                <a:ext cx="169" cy="119"/>
              </a:xfrm>
              <a:custGeom>
                <a:avLst/>
                <a:gdLst>
                  <a:gd name="T0" fmla="*/ 169 w 169"/>
                  <a:gd name="T1" fmla="*/ 73 h 119"/>
                  <a:gd name="T2" fmla="*/ 145 w 169"/>
                  <a:gd name="T3" fmla="*/ 119 h 119"/>
                  <a:gd name="T4" fmla="*/ 0 w 169"/>
                  <a:gd name="T5" fmla="*/ 46 h 119"/>
                  <a:gd name="T6" fmla="*/ 23 w 169"/>
                  <a:gd name="T7" fmla="*/ 0 h 119"/>
                  <a:gd name="T8" fmla="*/ 169 w 169"/>
                  <a:gd name="T9" fmla="*/ 73 h 119"/>
                  <a:gd name="T10" fmla="*/ 169 w 169"/>
                  <a:gd name="T11" fmla="*/ 73 h 1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119">
                    <a:moveTo>
                      <a:pt x="169" y="73"/>
                    </a:moveTo>
                    <a:lnTo>
                      <a:pt x="145" y="119"/>
                    </a:lnTo>
                    <a:lnTo>
                      <a:pt x="0" y="46"/>
                    </a:lnTo>
                    <a:lnTo>
                      <a:pt x="23" y="0"/>
                    </a:lnTo>
                    <a:lnTo>
                      <a:pt x="169" y="73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56" name="Freeform 123"/>
              <p:cNvSpPr>
                <a:spLocks/>
              </p:cNvSpPr>
              <p:nvPr/>
            </p:nvSpPr>
            <p:spPr bwMode="auto">
              <a:xfrm>
                <a:off x="3281" y="2402"/>
                <a:ext cx="173" cy="123"/>
              </a:xfrm>
              <a:custGeom>
                <a:avLst/>
                <a:gdLst>
                  <a:gd name="T0" fmla="*/ 173 w 173"/>
                  <a:gd name="T1" fmla="*/ 77 h 123"/>
                  <a:gd name="T2" fmla="*/ 150 w 173"/>
                  <a:gd name="T3" fmla="*/ 123 h 123"/>
                  <a:gd name="T4" fmla="*/ 0 w 173"/>
                  <a:gd name="T5" fmla="*/ 50 h 123"/>
                  <a:gd name="T6" fmla="*/ 23 w 173"/>
                  <a:gd name="T7" fmla="*/ 0 h 123"/>
                  <a:gd name="T8" fmla="*/ 173 w 173"/>
                  <a:gd name="T9" fmla="*/ 77 h 123"/>
                  <a:gd name="T10" fmla="*/ 173 w 173"/>
                  <a:gd name="T11" fmla="*/ 77 h 1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3" h="123">
                    <a:moveTo>
                      <a:pt x="173" y="77"/>
                    </a:moveTo>
                    <a:lnTo>
                      <a:pt x="150" y="123"/>
                    </a:lnTo>
                    <a:lnTo>
                      <a:pt x="0" y="50"/>
                    </a:lnTo>
                    <a:lnTo>
                      <a:pt x="23" y="0"/>
                    </a:lnTo>
                    <a:lnTo>
                      <a:pt x="173" y="77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57" name="Freeform 124"/>
              <p:cNvSpPr>
                <a:spLocks/>
              </p:cNvSpPr>
              <p:nvPr/>
            </p:nvSpPr>
            <p:spPr bwMode="auto">
              <a:xfrm>
                <a:off x="3281" y="2402"/>
                <a:ext cx="173" cy="123"/>
              </a:xfrm>
              <a:custGeom>
                <a:avLst/>
                <a:gdLst>
                  <a:gd name="T0" fmla="*/ 173 w 173"/>
                  <a:gd name="T1" fmla="*/ 77 h 123"/>
                  <a:gd name="T2" fmla="*/ 150 w 173"/>
                  <a:gd name="T3" fmla="*/ 123 h 123"/>
                  <a:gd name="T4" fmla="*/ 0 w 173"/>
                  <a:gd name="T5" fmla="*/ 50 h 123"/>
                  <a:gd name="T6" fmla="*/ 23 w 173"/>
                  <a:gd name="T7" fmla="*/ 0 h 123"/>
                  <a:gd name="T8" fmla="*/ 173 w 173"/>
                  <a:gd name="T9" fmla="*/ 77 h 123"/>
                  <a:gd name="T10" fmla="*/ 173 w 173"/>
                  <a:gd name="T11" fmla="*/ 77 h 1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3" h="123">
                    <a:moveTo>
                      <a:pt x="173" y="77"/>
                    </a:moveTo>
                    <a:lnTo>
                      <a:pt x="150" y="123"/>
                    </a:lnTo>
                    <a:lnTo>
                      <a:pt x="0" y="50"/>
                    </a:lnTo>
                    <a:lnTo>
                      <a:pt x="23" y="0"/>
                    </a:lnTo>
                    <a:lnTo>
                      <a:pt x="173" y="77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58" name="Freeform 125"/>
              <p:cNvSpPr>
                <a:spLocks/>
              </p:cNvSpPr>
              <p:nvPr/>
            </p:nvSpPr>
            <p:spPr bwMode="auto">
              <a:xfrm>
                <a:off x="5088" y="3358"/>
                <a:ext cx="173" cy="130"/>
              </a:xfrm>
              <a:custGeom>
                <a:avLst/>
                <a:gdLst>
                  <a:gd name="T0" fmla="*/ 173 w 173"/>
                  <a:gd name="T1" fmla="*/ 84 h 130"/>
                  <a:gd name="T2" fmla="*/ 142 w 173"/>
                  <a:gd name="T3" fmla="*/ 130 h 130"/>
                  <a:gd name="T4" fmla="*/ 0 w 173"/>
                  <a:gd name="T5" fmla="*/ 46 h 130"/>
                  <a:gd name="T6" fmla="*/ 27 w 173"/>
                  <a:gd name="T7" fmla="*/ 0 h 130"/>
                  <a:gd name="T8" fmla="*/ 173 w 173"/>
                  <a:gd name="T9" fmla="*/ 84 h 130"/>
                  <a:gd name="T10" fmla="*/ 173 w 173"/>
                  <a:gd name="T11" fmla="*/ 84 h 1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3" h="130">
                    <a:moveTo>
                      <a:pt x="173" y="84"/>
                    </a:moveTo>
                    <a:lnTo>
                      <a:pt x="142" y="130"/>
                    </a:lnTo>
                    <a:lnTo>
                      <a:pt x="0" y="46"/>
                    </a:lnTo>
                    <a:lnTo>
                      <a:pt x="27" y="0"/>
                    </a:lnTo>
                    <a:lnTo>
                      <a:pt x="173" y="84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59" name="Freeform 126"/>
              <p:cNvSpPr>
                <a:spLocks/>
              </p:cNvSpPr>
              <p:nvPr/>
            </p:nvSpPr>
            <p:spPr bwMode="auto">
              <a:xfrm>
                <a:off x="5088" y="3358"/>
                <a:ext cx="173" cy="130"/>
              </a:xfrm>
              <a:custGeom>
                <a:avLst/>
                <a:gdLst>
                  <a:gd name="T0" fmla="*/ 173 w 173"/>
                  <a:gd name="T1" fmla="*/ 84 h 130"/>
                  <a:gd name="T2" fmla="*/ 142 w 173"/>
                  <a:gd name="T3" fmla="*/ 130 h 130"/>
                  <a:gd name="T4" fmla="*/ 0 w 173"/>
                  <a:gd name="T5" fmla="*/ 46 h 130"/>
                  <a:gd name="T6" fmla="*/ 27 w 173"/>
                  <a:gd name="T7" fmla="*/ 0 h 130"/>
                  <a:gd name="T8" fmla="*/ 173 w 173"/>
                  <a:gd name="T9" fmla="*/ 84 h 130"/>
                  <a:gd name="T10" fmla="*/ 173 w 173"/>
                  <a:gd name="T11" fmla="*/ 84 h 1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3" h="130">
                    <a:moveTo>
                      <a:pt x="173" y="84"/>
                    </a:moveTo>
                    <a:lnTo>
                      <a:pt x="142" y="130"/>
                    </a:lnTo>
                    <a:lnTo>
                      <a:pt x="0" y="46"/>
                    </a:lnTo>
                    <a:lnTo>
                      <a:pt x="27" y="0"/>
                    </a:lnTo>
                    <a:lnTo>
                      <a:pt x="173" y="84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60" name="Freeform 127"/>
              <p:cNvSpPr>
                <a:spLocks/>
              </p:cNvSpPr>
              <p:nvPr/>
            </p:nvSpPr>
            <p:spPr bwMode="auto">
              <a:xfrm>
                <a:off x="3316" y="2337"/>
                <a:ext cx="173" cy="130"/>
              </a:xfrm>
              <a:custGeom>
                <a:avLst/>
                <a:gdLst>
                  <a:gd name="T0" fmla="*/ 173 w 173"/>
                  <a:gd name="T1" fmla="*/ 80 h 130"/>
                  <a:gd name="T2" fmla="*/ 142 w 173"/>
                  <a:gd name="T3" fmla="*/ 130 h 130"/>
                  <a:gd name="T4" fmla="*/ 0 w 173"/>
                  <a:gd name="T5" fmla="*/ 46 h 130"/>
                  <a:gd name="T6" fmla="*/ 27 w 173"/>
                  <a:gd name="T7" fmla="*/ 0 h 130"/>
                  <a:gd name="T8" fmla="*/ 173 w 173"/>
                  <a:gd name="T9" fmla="*/ 80 h 130"/>
                  <a:gd name="T10" fmla="*/ 173 w 173"/>
                  <a:gd name="T11" fmla="*/ 80 h 1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3" h="130">
                    <a:moveTo>
                      <a:pt x="173" y="80"/>
                    </a:moveTo>
                    <a:lnTo>
                      <a:pt x="142" y="130"/>
                    </a:lnTo>
                    <a:lnTo>
                      <a:pt x="0" y="46"/>
                    </a:lnTo>
                    <a:lnTo>
                      <a:pt x="27" y="0"/>
                    </a:lnTo>
                    <a:lnTo>
                      <a:pt x="173" y="8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61" name="Freeform 128"/>
              <p:cNvSpPr>
                <a:spLocks/>
              </p:cNvSpPr>
              <p:nvPr/>
            </p:nvSpPr>
            <p:spPr bwMode="auto">
              <a:xfrm>
                <a:off x="3316" y="2337"/>
                <a:ext cx="173" cy="130"/>
              </a:xfrm>
              <a:custGeom>
                <a:avLst/>
                <a:gdLst>
                  <a:gd name="T0" fmla="*/ 173 w 173"/>
                  <a:gd name="T1" fmla="*/ 80 h 130"/>
                  <a:gd name="T2" fmla="*/ 142 w 173"/>
                  <a:gd name="T3" fmla="*/ 130 h 130"/>
                  <a:gd name="T4" fmla="*/ 0 w 173"/>
                  <a:gd name="T5" fmla="*/ 46 h 130"/>
                  <a:gd name="T6" fmla="*/ 27 w 173"/>
                  <a:gd name="T7" fmla="*/ 0 h 130"/>
                  <a:gd name="T8" fmla="*/ 173 w 173"/>
                  <a:gd name="T9" fmla="*/ 80 h 130"/>
                  <a:gd name="T10" fmla="*/ 173 w 173"/>
                  <a:gd name="T11" fmla="*/ 80 h 1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3" h="130">
                    <a:moveTo>
                      <a:pt x="173" y="80"/>
                    </a:moveTo>
                    <a:lnTo>
                      <a:pt x="142" y="130"/>
                    </a:lnTo>
                    <a:lnTo>
                      <a:pt x="0" y="46"/>
                    </a:lnTo>
                    <a:lnTo>
                      <a:pt x="27" y="0"/>
                    </a:lnTo>
                    <a:lnTo>
                      <a:pt x="173" y="8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62" name="Freeform 129"/>
              <p:cNvSpPr>
                <a:spLocks/>
              </p:cNvSpPr>
              <p:nvPr/>
            </p:nvSpPr>
            <p:spPr bwMode="auto">
              <a:xfrm>
                <a:off x="5050" y="3415"/>
                <a:ext cx="169" cy="138"/>
              </a:xfrm>
              <a:custGeom>
                <a:avLst/>
                <a:gdLst>
                  <a:gd name="T0" fmla="*/ 169 w 169"/>
                  <a:gd name="T1" fmla="*/ 92 h 138"/>
                  <a:gd name="T2" fmla="*/ 138 w 169"/>
                  <a:gd name="T3" fmla="*/ 138 h 138"/>
                  <a:gd name="T4" fmla="*/ 0 w 169"/>
                  <a:gd name="T5" fmla="*/ 46 h 138"/>
                  <a:gd name="T6" fmla="*/ 30 w 169"/>
                  <a:gd name="T7" fmla="*/ 0 h 138"/>
                  <a:gd name="T8" fmla="*/ 169 w 169"/>
                  <a:gd name="T9" fmla="*/ 92 h 138"/>
                  <a:gd name="T10" fmla="*/ 169 w 169"/>
                  <a:gd name="T11" fmla="*/ 92 h 1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138">
                    <a:moveTo>
                      <a:pt x="169" y="92"/>
                    </a:moveTo>
                    <a:lnTo>
                      <a:pt x="138" y="138"/>
                    </a:lnTo>
                    <a:lnTo>
                      <a:pt x="0" y="46"/>
                    </a:lnTo>
                    <a:lnTo>
                      <a:pt x="30" y="0"/>
                    </a:lnTo>
                    <a:lnTo>
                      <a:pt x="169" y="92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63" name="Freeform 130"/>
              <p:cNvSpPr>
                <a:spLocks/>
              </p:cNvSpPr>
              <p:nvPr/>
            </p:nvSpPr>
            <p:spPr bwMode="auto">
              <a:xfrm>
                <a:off x="5050" y="3415"/>
                <a:ext cx="169" cy="138"/>
              </a:xfrm>
              <a:custGeom>
                <a:avLst/>
                <a:gdLst>
                  <a:gd name="T0" fmla="*/ 169 w 169"/>
                  <a:gd name="T1" fmla="*/ 92 h 138"/>
                  <a:gd name="T2" fmla="*/ 138 w 169"/>
                  <a:gd name="T3" fmla="*/ 138 h 138"/>
                  <a:gd name="T4" fmla="*/ 0 w 169"/>
                  <a:gd name="T5" fmla="*/ 46 h 138"/>
                  <a:gd name="T6" fmla="*/ 30 w 169"/>
                  <a:gd name="T7" fmla="*/ 0 h 138"/>
                  <a:gd name="T8" fmla="*/ 169 w 169"/>
                  <a:gd name="T9" fmla="*/ 92 h 138"/>
                  <a:gd name="T10" fmla="*/ 169 w 169"/>
                  <a:gd name="T11" fmla="*/ 92 h 1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138">
                    <a:moveTo>
                      <a:pt x="169" y="92"/>
                    </a:moveTo>
                    <a:lnTo>
                      <a:pt x="138" y="138"/>
                    </a:lnTo>
                    <a:lnTo>
                      <a:pt x="0" y="46"/>
                    </a:lnTo>
                    <a:lnTo>
                      <a:pt x="30" y="0"/>
                    </a:lnTo>
                    <a:lnTo>
                      <a:pt x="169" y="92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64" name="Freeform 131"/>
              <p:cNvSpPr>
                <a:spLocks/>
              </p:cNvSpPr>
              <p:nvPr/>
            </p:nvSpPr>
            <p:spPr bwMode="auto">
              <a:xfrm>
                <a:off x="3354" y="2272"/>
                <a:ext cx="169" cy="138"/>
              </a:xfrm>
              <a:custGeom>
                <a:avLst/>
                <a:gdLst>
                  <a:gd name="T0" fmla="*/ 169 w 169"/>
                  <a:gd name="T1" fmla="*/ 92 h 138"/>
                  <a:gd name="T2" fmla="*/ 138 w 169"/>
                  <a:gd name="T3" fmla="*/ 138 h 138"/>
                  <a:gd name="T4" fmla="*/ 0 w 169"/>
                  <a:gd name="T5" fmla="*/ 46 h 138"/>
                  <a:gd name="T6" fmla="*/ 31 w 169"/>
                  <a:gd name="T7" fmla="*/ 0 h 138"/>
                  <a:gd name="T8" fmla="*/ 169 w 169"/>
                  <a:gd name="T9" fmla="*/ 92 h 138"/>
                  <a:gd name="T10" fmla="*/ 169 w 169"/>
                  <a:gd name="T11" fmla="*/ 92 h 1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138">
                    <a:moveTo>
                      <a:pt x="169" y="92"/>
                    </a:moveTo>
                    <a:lnTo>
                      <a:pt x="138" y="138"/>
                    </a:lnTo>
                    <a:lnTo>
                      <a:pt x="0" y="46"/>
                    </a:lnTo>
                    <a:lnTo>
                      <a:pt x="31" y="0"/>
                    </a:lnTo>
                    <a:lnTo>
                      <a:pt x="169" y="92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65" name="Freeform 132"/>
              <p:cNvSpPr>
                <a:spLocks/>
              </p:cNvSpPr>
              <p:nvPr/>
            </p:nvSpPr>
            <p:spPr bwMode="auto">
              <a:xfrm>
                <a:off x="3354" y="2272"/>
                <a:ext cx="169" cy="138"/>
              </a:xfrm>
              <a:custGeom>
                <a:avLst/>
                <a:gdLst>
                  <a:gd name="T0" fmla="*/ 169 w 169"/>
                  <a:gd name="T1" fmla="*/ 92 h 138"/>
                  <a:gd name="T2" fmla="*/ 138 w 169"/>
                  <a:gd name="T3" fmla="*/ 138 h 138"/>
                  <a:gd name="T4" fmla="*/ 0 w 169"/>
                  <a:gd name="T5" fmla="*/ 46 h 138"/>
                  <a:gd name="T6" fmla="*/ 31 w 169"/>
                  <a:gd name="T7" fmla="*/ 0 h 138"/>
                  <a:gd name="T8" fmla="*/ 169 w 169"/>
                  <a:gd name="T9" fmla="*/ 92 h 138"/>
                  <a:gd name="T10" fmla="*/ 169 w 169"/>
                  <a:gd name="T11" fmla="*/ 92 h 1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138">
                    <a:moveTo>
                      <a:pt x="169" y="92"/>
                    </a:moveTo>
                    <a:lnTo>
                      <a:pt x="138" y="138"/>
                    </a:lnTo>
                    <a:lnTo>
                      <a:pt x="0" y="46"/>
                    </a:lnTo>
                    <a:lnTo>
                      <a:pt x="31" y="0"/>
                    </a:lnTo>
                    <a:lnTo>
                      <a:pt x="169" y="92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66" name="Freeform 133"/>
              <p:cNvSpPr>
                <a:spLocks/>
              </p:cNvSpPr>
              <p:nvPr/>
            </p:nvSpPr>
            <p:spPr bwMode="auto">
              <a:xfrm>
                <a:off x="5011" y="3469"/>
                <a:ext cx="165" cy="146"/>
              </a:xfrm>
              <a:custGeom>
                <a:avLst/>
                <a:gdLst>
                  <a:gd name="T0" fmla="*/ 165 w 165"/>
                  <a:gd name="T1" fmla="*/ 104 h 146"/>
                  <a:gd name="T2" fmla="*/ 131 w 165"/>
                  <a:gd name="T3" fmla="*/ 146 h 146"/>
                  <a:gd name="T4" fmla="*/ 0 w 165"/>
                  <a:gd name="T5" fmla="*/ 42 h 146"/>
                  <a:gd name="T6" fmla="*/ 35 w 165"/>
                  <a:gd name="T7" fmla="*/ 0 h 146"/>
                  <a:gd name="T8" fmla="*/ 165 w 165"/>
                  <a:gd name="T9" fmla="*/ 104 h 146"/>
                  <a:gd name="T10" fmla="*/ 165 w 165"/>
                  <a:gd name="T11" fmla="*/ 104 h 1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5" h="146">
                    <a:moveTo>
                      <a:pt x="165" y="104"/>
                    </a:moveTo>
                    <a:lnTo>
                      <a:pt x="131" y="146"/>
                    </a:lnTo>
                    <a:lnTo>
                      <a:pt x="0" y="42"/>
                    </a:lnTo>
                    <a:lnTo>
                      <a:pt x="35" y="0"/>
                    </a:lnTo>
                    <a:lnTo>
                      <a:pt x="165" y="104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67" name="Freeform 134"/>
              <p:cNvSpPr>
                <a:spLocks/>
              </p:cNvSpPr>
              <p:nvPr/>
            </p:nvSpPr>
            <p:spPr bwMode="auto">
              <a:xfrm>
                <a:off x="5011" y="3469"/>
                <a:ext cx="165" cy="146"/>
              </a:xfrm>
              <a:custGeom>
                <a:avLst/>
                <a:gdLst>
                  <a:gd name="T0" fmla="*/ 165 w 165"/>
                  <a:gd name="T1" fmla="*/ 104 h 146"/>
                  <a:gd name="T2" fmla="*/ 131 w 165"/>
                  <a:gd name="T3" fmla="*/ 146 h 146"/>
                  <a:gd name="T4" fmla="*/ 0 w 165"/>
                  <a:gd name="T5" fmla="*/ 42 h 146"/>
                  <a:gd name="T6" fmla="*/ 35 w 165"/>
                  <a:gd name="T7" fmla="*/ 0 h 146"/>
                  <a:gd name="T8" fmla="*/ 165 w 165"/>
                  <a:gd name="T9" fmla="*/ 104 h 146"/>
                  <a:gd name="T10" fmla="*/ 165 w 165"/>
                  <a:gd name="T11" fmla="*/ 104 h 1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5" h="146">
                    <a:moveTo>
                      <a:pt x="165" y="104"/>
                    </a:moveTo>
                    <a:lnTo>
                      <a:pt x="131" y="146"/>
                    </a:lnTo>
                    <a:lnTo>
                      <a:pt x="0" y="42"/>
                    </a:lnTo>
                    <a:lnTo>
                      <a:pt x="35" y="0"/>
                    </a:lnTo>
                    <a:lnTo>
                      <a:pt x="165" y="104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68" name="Freeform 135"/>
              <p:cNvSpPr>
                <a:spLocks/>
              </p:cNvSpPr>
              <p:nvPr/>
            </p:nvSpPr>
            <p:spPr bwMode="auto">
              <a:xfrm>
                <a:off x="3396" y="2210"/>
                <a:ext cx="169" cy="146"/>
              </a:xfrm>
              <a:custGeom>
                <a:avLst/>
                <a:gdLst>
                  <a:gd name="T0" fmla="*/ 169 w 169"/>
                  <a:gd name="T1" fmla="*/ 104 h 146"/>
                  <a:gd name="T2" fmla="*/ 131 w 169"/>
                  <a:gd name="T3" fmla="*/ 146 h 146"/>
                  <a:gd name="T4" fmla="*/ 0 w 169"/>
                  <a:gd name="T5" fmla="*/ 42 h 146"/>
                  <a:gd name="T6" fmla="*/ 35 w 169"/>
                  <a:gd name="T7" fmla="*/ 0 h 146"/>
                  <a:gd name="T8" fmla="*/ 169 w 169"/>
                  <a:gd name="T9" fmla="*/ 104 h 146"/>
                  <a:gd name="T10" fmla="*/ 169 w 169"/>
                  <a:gd name="T11" fmla="*/ 104 h 1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146">
                    <a:moveTo>
                      <a:pt x="169" y="104"/>
                    </a:moveTo>
                    <a:lnTo>
                      <a:pt x="131" y="146"/>
                    </a:lnTo>
                    <a:lnTo>
                      <a:pt x="0" y="42"/>
                    </a:lnTo>
                    <a:lnTo>
                      <a:pt x="35" y="0"/>
                    </a:lnTo>
                    <a:lnTo>
                      <a:pt x="169" y="104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69" name="Freeform 136"/>
              <p:cNvSpPr>
                <a:spLocks/>
              </p:cNvSpPr>
              <p:nvPr/>
            </p:nvSpPr>
            <p:spPr bwMode="auto">
              <a:xfrm>
                <a:off x="3396" y="2210"/>
                <a:ext cx="169" cy="146"/>
              </a:xfrm>
              <a:custGeom>
                <a:avLst/>
                <a:gdLst>
                  <a:gd name="T0" fmla="*/ 169 w 169"/>
                  <a:gd name="T1" fmla="*/ 104 h 146"/>
                  <a:gd name="T2" fmla="*/ 131 w 169"/>
                  <a:gd name="T3" fmla="*/ 146 h 146"/>
                  <a:gd name="T4" fmla="*/ 0 w 169"/>
                  <a:gd name="T5" fmla="*/ 42 h 146"/>
                  <a:gd name="T6" fmla="*/ 35 w 169"/>
                  <a:gd name="T7" fmla="*/ 0 h 146"/>
                  <a:gd name="T8" fmla="*/ 169 w 169"/>
                  <a:gd name="T9" fmla="*/ 104 h 146"/>
                  <a:gd name="T10" fmla="*/ 169 w 169"/>
                  <a:gd name="T11" fmla="*/ 104 h 1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9" h="146">
                    <a:moveTo>
                      <a:pt x="169" y="104"/>
                    </a:moveTo>
                    <a:lnTo>
                      <a:pt x="131" y="146"/>
                    </a:lnTo>
                    <a:lnTo>
                      <a:pt x="0" y="42"/>
                    </a:lnTo>
                    <a:lnTo>
                      <a:pt x="35" y="0"/>
                    </a:lnTo>
                    <a:lnTo>
                      <a:pt x="169" y="104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70" name="Freeform 137"/>
              <p:cNvSpPr>
                <a:spLocks/>
              </p:cNvSpPr>
              <p:nvPr/>
            </p:nvSpPr>
            <p:spPr bwMode="auto">
              <a:xfrm>
                <a:off x="4965" y="3519"/>
                <a:ext cx="165" cy="153"/>
              </a:xfrm>
              <a:custGeom>
                <a:avLst/>
                <a:gdLst>
                  <a:gd name="T0" fmla="*/ 165 w 165"/>
                  <a:gd name="T1" fmla="*/ 111 h 153"/>
                  <a:gd name="T2" fmla="*/ 127 w 165"/>
                  <a:gd name="T3" fmla="*/ 153 h 153"/>
                  <a:gd name="T4" fmla="*/ 0 w 165"/>
                  <a:gd name="T5" fmla="*/ 42 h 153"/>
                  <a:gd name="T6" fmla="*/ 39 w 165"/>
                  <a:gd name="T7" fmla="*/ 0 h 153"/>
                  <a:gd name="T8" fmla="*/ 165 w 165"/>
                  <a:gd name="T9" fmla="*/ 111 h 153"/>
                  <a:gd name="T10" fmla="*/ 165 w 165"/>
                  <a:gd name="T11" fmla="*/ 111 h 15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5" h="153">
                    <a:moveTo>
                      <a:pt x="165" y="111"/>
                    </a:moveTo>
                    <a:lnTo>
                      <a:pt x="127" y="153"/>
                    </a:lnTo>
                    <a:lnTo>
                      <a:pt x="0" y="42"/>
                    </a:lnTo>
                    <a:lnTo>
                      <a:pt x="39" y="0"/>
                    </a:lnTo>
                    <a:lnTo>
                      <a:pt x="165" y="111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71" name="Freeform 138"/>
              <p:cNvSpPr>
                <a:spLocks/>
              </p:cNvSpPr>
              <p:nvPr/>
            </p:nvSpPr>
            <p:spPr bwMode="auto">
              <a:xfrm>
                <a:off x="4965" y="3519"/>
                <a:ext cx="165" cy="153"/>
              </a:xfrm>
              <a:custGeom>
                <a:avLst/>
                <a:gdLst>
                  <a:gd name="T0" fmla="*/ 165 w 165"/>
                  <a:gd name="T1" fmla="*/ 111 h 153"/>
                  <a:gd name="T2" fmla="*/ 127 w 165"/>
                  <a:gd name="T3" fmla="*/ 153 h 153"/>
                  <a:gd name="T4" fmla="*/ 0 w 165"/>
                  <a:gd name="T5" fmla="*/ 42 h 153"/>
                  <a:gd name="T6" fmla="*/ 39 w 165"/>
                  <a:gd name="T7" fmla="*/ 0 h 153"/>
                  <a:gd name="T8" fmla="*/ 165 w 165"/>
                  <a:gd name="T9" fmla="*/ 111 h 153"/>
                  <a:gd name="T10" fmla="*/ 165 w 165"/>
                  <a:gd name="T11" fmla="*/ 111 h 15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5" h="153">
                    <a:moveTo>
                      <a:pt x="165" y="111"/>
                    </a:moveTo>
                    <a:lnTo>
                      <a:pt x="127" y="153"/>
                    </a:lnTo>
                    <a:lnTo>
                      <a:pt x="0" y="42"/>
                    </a:lnTo>
                    <a:lnTo>
                      <a:pt x="39" y="0"/>
                    </a:lnTo>
                    <a:lnTo>
                      <a:pt x="165" y="111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72" name="Freeform 139"/>
              <p:cNvSpPr>
                <a:spLocks/>
              </p:cNvSpPr>
              <p:nvPr/>
            </p:nvSpPr>
            <p:spPr bwMode="auto">
              <a:xfrm>
                <a:off x="3446" y="2152"/>
                <a:ext cx="162" cy="154"/>
              </a:xfrm>
              <a:custGeom>
                <a:avLst/>
                <a:gdLst>
                  <a:gd name="T0" fmla="*/ 162 w 162"/>
                  <a:gd name="T1" fmla="*/ 112 h 154"/>
                  <a:gd name="T2" fmla="*/ 123 w 162"/>
                  <a:gd name="T3" fmla="*/ 154 h 154"/>
                  <a:gd name="T4" fmla="*/ 0 w 162"/>
                  <a:gd name="T5" fmla="*/ 43 h 154"/>
                  <a:gd name="T6" fmla="*/ 39 w 162"/>
                  <a:gd name="T7" fmla="*/ 0 h 154"/>
                  <a:gd name="T8" fmla="*/ 162 w 162"/>
                  <a:gd name="T9" fmla="*/ 112 h 154"/>
                  <a:gd name="T10" fmla="*/ 162 w 162"/>
                  <a:gd name="T11" fmla="*/ 112 h 15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2" h="154">
                    <a:moveTo>
                      <a:pt x="162" y="112"/>
                    </a:moveTo>
                    <a:lnTo>
                      <a:pt x="123" y="154"/>
                    </a:lnTo>
                    <a:lnTo>
                      <a:pt x="0" y="43"/>
                    </a:lnTo>
                    <a:lnTo>
                      <a:pt x="39" y="0"/>
                    </a:lnTo>
                    <a:lnTo>
                      <a:pt x="162" y="112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73" name="Freeform 140"/>
              <p:cNvSpPr>
                <a:spLocks/>
              </p:cNvSpPr>
              <p:nvPr/>
            </p:nvSpPr>
            <p:spPr bwMode="auto">
              <a:xfrm>
                <a:off x="3446" y="2152"/>
                <a:ext cx="162" cy="154"/>
              </a:xfrm>
              <a:custGeom>
                <a:avLst/>
                <a:gdLst>
                  <a:gd name="T0" fmla="*/ 162 w 162"/>
                  <a:gd name="T1" fmla="*/ 112 h 154"/>
                  <a:gd name="T2" fmla="*/ 123 w 162"/>
                  <a:gd name="T3" fmla="*/ 154 h 154"/>
                  <a:gd name="T4" fmla="*/ 0 w 162"/>
                  <a:gd name="T5" fmla="*/ 43 h 154"/>
                  <a:gd name="T6" fmla="*/ 39 w 162"/>
                  <a:gd name="T7" fmla="*/ 0 h 154"/>
                  <a:gd name="T8" fmla="*/ 162 w 162"/>
                  <a:gd name="T9" fmla="*/ 112 h 154"/>
                  <a:gd name="T10" fmla="*/ 162 w 162"/>
                  <a:gd name="T11" fmla="*/ 112 h 15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2" h="154">
                    <a:moveTo>
                      <a:pt x="162" y="112"/>
                    </a:moveTo>
                    <a:lnTo>
                      <a:pt x="123" y="154"/>
                    </a:lnTo>
                    <a:lnTo>
                      <a:pt x="0" y="43"/>
                    </a:lnTo>
                    <a:lnTo>
                      <a:pt x="39" y="0"/>
                    </a:lnTo>
                    <a:lnTo>
                      <a:pt x="162" y="112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74" name="Freeform 141"/>
              <p:cNvSpPr>
                <a:spLocks/>
              </p:cNvSpPr>
              <p:nvPr/>
            </p:nvSpPr>
            <p:spPr bwMode="auto">
              <a:xfrm>
                <a:off x="4923" y="3569"/>
                <a:ext cx="153" cy="158"/>
              </a:xfrm>
              <a:custGeom>
                <a:avLst/>
                <a:gdLst>
                  <a:gd name="T0" fmla="*/ 153 w 153"/>
                  <a:gd name="T1" fmla="*/ 120 h 158"/>
                  <a:gd name="T2" fmla="*/ 111 w 153"/>
                  <a:gd name="T3" fmla="*/ 158 h 158"/>
                  <a:gd name="T4" fmla="*/ 0 w 153"/>
                  <a:gd name="T5" fmla="*/ 38 h 158"/>
                  <a:gd name="T6" fmla="*/ 38 w 153"/>
                  <a:gd name="T7" fmla="*/ 0 h 158"/>
                  <a:gd name="T8" fmla="*/ 153 w 153"/>
                  <a:gd name="T9" fmla="*/ 120 h 158"/>
                  <a:gd name="T10" fmla="*/ 153 w 153"/>
                  <a:gd name="T11" fmla="*/ 120 h 15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3" h="158">
                    <a:moveTo>
                      <a:pt x="153" y="120"/>
                    </a:moveTo>
                    <a:lnTo>
                      <a:pt x="111" y="158"/>
                    </a:lnTo>
                    <a:lnTo>
                      <a:pt x="0" y="38"/>
                    </a:lnTo>
                    <a:lnTo>
                      <a:pt x="38" y="0"/>
                    </a:lnTo>
                    <a:lnTo>
                      <a:pt x="153" y="12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75" name="Freeform 142"/>
              <p:cNvSpPr>
                <a:spLocks/>
              </p:cNvSpPr>
              <p:nvPr/>
            </p:nvSpPr>
            <p:spPr bwMode="auto">
              <a:xfrm>
                <a:off x="4923" y="3569"/>
                <a:ext cx="153" cy="158"/>
              </a:xfrm>
              <a:custGeom>
                <a:avLst/>
                <a:gdLst>
                  <a:gd name="T0" fmla="*/ 153 w 153"/>
                  <a:gd name="T1" fmla="*/ 120 h 158"/>
                  <a:gd name="T2" fmla="*/ 111 w 153"/>
                  <a:gd name="T3" fmla="*/ 158 h 158"/>
                  <a:gd name="T4" fmla="*/ 0 w 153"/>
                  <a:gd name="T5" fmla="*/ 38 h 158"/>
                  <a:gd name="T6" fmla="*/ 38 w 153"/>
                  <a:gd name="T7" fmla="*/ 0 h 158"/>
                  <a:gd name="T8" fmla="*/ 153 w 153"/>
                  <a:gd name="T9" fmla="*/ 120 h 158"/>
                  <a:gd name="T10" fmla="*/ 153 w 153"/>
                  <a:gd name="T11" fmla="*/ 120 h 15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3" h="158">
                    <a:moveTo>
                      <a:pt x="153" y="120"/>
                    </a:moveTo>
                    <a:lnTo>
                      <a:pt x="111" y="158"/>
                    </a:lnTo>
                    <a:lnTo>
                      <a:pt x="0" y="38"/>
                    </a:lnTo>
                    <a:lnTo>
                      <a:pt x="38" y="0"/>
                    </a:lnTo>
                    <a:lnTo>
                      <a:pt x="153" y="12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76" name="Freeform 143"/>
              <p:cNvSpPr>
                <a:spLocks/>
              </p:cNvSpPr>
              <p:nvPr/>
            </p:nvSpPr>
            <p:spPr bwMode="auto">
              <a:xfrm>
                <a:off x="3500" y="2098"/>
                <a:ext cx="154" cy="158"/>
              </a:xfrm>
              <a:custGeom>
                <a:avLst/>
                <a:gdLst>
                  <a:gd name="T0" fmla="*/ 154 w 154"/>
                  <a:gd name="T1" fmla="*/ 120 h 158"/>
                  <a:gd name="T2" fmla="*/ 112 w 154"/>
                  <a:gd name="T3" fmla="*/ 158 h 158"/>
                  <a:gd name="T4" fmla="*/ 0 w 154"/>
                  <a:gd name="T5" fmla="*/ 38 h 158"/>
                  <a:gd name="T6" fmla="*/ 39 w 154"/>
                  <a:gd name="T7" fmla="*/ 0 h 158"/>
                  <a:gd name="T8" fmla="*/ 154 w 154"/>
                  <a:gd name="T9" fmla="*/ 120 h 158"/>
                  <a:gd name="T10" fmla="*/ 154 w 154"/>
                  <a:gd name="T11" fmla="*/ 120 h 15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4" h="158">
                    <a:moveTo>
                      <a:pt x="154" y="120"/>
                    </a:moveTo>
                    <a:lnTo>
                      <a:pt x="112" y="158"/>
                    </a:lnTo>
                    <a:lnTo>
                      <a:pt x="0" y="38"/>
                    </a:lnTo>
                    <a:lnTo>
                      <a:pt x="39" y="0"/>
                    </a:lnTo>
                    <a:lnTo>
                      <a:pt x="154" y="12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77" name="Freeform 144"/>
              <p:cNvSpPr>
                <a:spLocks/>
              </p:cNvSpPr>
              <p:nvPr/>
            </p:nvSpPr>
            <p:spPr bwMode="auto">
              <a:xfrm>
                <a:off x="3500" y="2098"/>
                <a:ext cx="154" cy="158"/>
              </a:xfrm>
              <a:custGeom>
                <a:avLst/>
                <a:gdLst>
                  <a:gd name="T0" fmla="*/ 154 w 154"/>
                  <a:gd name="T1" fmla="*/ 120 h 158"/>
                  <a:gd name="T2" fmla="*/ 112 w 154"/>
                  <a:gd name="T3" fmla="*/ 158 h 158"/>
                  <a:gd name="T4" fmla="*/ 0 w 154"/>
                  <a:gd name="T5" fmla="*/ 38 h 158"/>
                  <a:gd name="T6" fmla="*/ 39 w 154"/>
                  <a:gd name="T7" fmla="*/ 0 h 158"/>
                  <a:gd name="T8" fmla="*/ 154 w 154"/>
                  <a:gd name="T9" fmla="*/ 120 h 158"/>
                  <a:gd name="T10" fmla="*/ 154 w 154"/>
                  <a:gd name="T11" fmla="*/ 120 h 15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4" h="158">
                    <a:moveTo>
                      <a:pt x="154" y="120"/>
                    </a:moveTo>
                    <a:lnTo>
                      <a:pt x="112" y="158"/>
                    </a:lnTo>
                    <a:lnTo>
                      <a:pt x="0" y="38"/>
                    </a:lnTo>
                    <a:lnTo>
                      <a:pt x="39" y="0"/>
                    </a:lnTo>
                    <a:lnTo>
                      <a:pt x="154" y="12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78" name="Freeform 145"/>
              <p:cNvSpPr>
                <a:spLocks/>
              </p:cNvSpPr>
              <p:nvPr/>
            </p:nvSpPr>
            <p:spPr bwMode="auto">
              <a:xfrm>
                <a:off x="4872" y="3615"/>
                <a:ext cx="147" cy="162"/>
              </a:xfrm>
              <a:custGeom>
                <a:avLst/>
                <a:gdLst>
                  <a:gd name="T0" fmla="*/ 147 w 147"/>
                  <a:gd name="T1" fmla="*/ 127 h 162"/>
                  <a:gd name="T2" fmla="*/ 105 w 147"/>
                  <a:gd name="T3" fmla="*/ 162 h 162"/>
                  <a:gd name="T4" fmla="*/ 0 w 147"/>
                  <a:gd name="T5" fmla="*/ 34 h 162"/>
                  <a:gd name="T6" fmla="*/ 39 w 147"/>
                  <a:gd name="T7" fmla="*/ 0 h 162"/>
                  <a:gd name="T8" fmla="*/ 147 w 147"/>
                  <a:gd name="T9" fmla="*/ 127 h 162"/>
                  <a:gd name="T10" fmla="*/ 147 w 147"/>
                  <a:gd name="T11" fmla="*/ 127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7" h="162">
                    <a:moveTo>
                      <a:pt x="147" y="127"/>
                    </a:moveTo>
                    <a:lnTo>
                      <a:pt x="105" y="162"/>
                    </a:lnTo>
                    <a:lnTo>
                      <a:pt x="0" y="34"/>
                    </a:lnTo>
                    <a:lnTo>
                      <a:pt x="39" y="0"/>
                    </a:lnTo>
                    <a:lnTo>
                      <a:pt x="147" y="127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79" name="Freeform 146"/>
              <p:cNvSpPr>
                <a:spLocks/>
              </p:cNvSpPr>
              <p:nvPr/>
            </p:nvSpPr>
            <p:spPr bwMode="auto">
              <a:xfrm>
                <a:off x="4872" y="3615"/>
                <a:ext cx="147" cy="162"/>
              </a:xfrm>
              <a:custGeom>
                <a:avLst/>
                <a:gdLst>
                  <a:gd name="T0" fmla="*/ 147 w 147"/>
                  <a:gd name="T1" fmla="*/ 127 h 162"/>
                  <a:gd name="T2" fmla="*/ 105 w 147"/>
                  <a:gd name="T3" fmla="*/ 162 h 162"/>
                  <a:gd name="T4" fmla="*/ 0 w 147"/>
                  <a:gd name="T5" fmla="*/ 34 h 162"/>
                  <a:gd name="T6" fmla="*/ 39 w 147"/>
                  <a:gd name="T7" fmla="*/ 0 h 162"/>
                  <a:gd name="T8" fmla="*/ 147 w 147"/>
                  <a:gd name="T9" fmla="*/ 127 h 162"/>
                  <a:gd name="T10" fmla="*/ 147 w 147"/>
                  <a:gd name="T11" fmla="*/ 127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7" h="162">
                    <a:moveTo>
                      <a:pt x="147" y="127"/>
                    </a:moveTo>
                    <a:lnTo>
                      <a:pt x="105" y="162"/>
                    </a:lnTo>
                    <a:lnTo>
                      <a:pt x="0" y="34"/>
                    </a:lnTo>
                    <a:lnTo>
                      <a:pt x="39" y="0"/>
                    </a:lnTo>
                    <a:lnTo>
                      <a:pt x="147" y="127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80" name="Freeform 147"/>
              <p:cNvSpPr>
                <a:spLocks/>
              </p:cNvSpPr>
              <p:nvPr/>
            </p:nvSpPr>
            <p:spPr bwMode="auto">
              <a:xfrm>
                <a:off x="3554" y="2048"/>
                <a:ext cx="150" cy="162"/>
              </a:xfrm>
              <a:custGeom>
                <a:avLst/>
                <a:gdLst>
                  <a:gd name="T0" fmla="*/ 150 w 150"/>
                  <a:gd name="T1" fmla="*/ 128 h 162"/>
                  <a:gd name="T2" fmla="*/ 107 w 150"/>
                  <a:gd name="T3" fmla="*/ 162 h 162"/>
                  <a:gd name="T4" fmla="*/ 0 w 150"/>
                  <a:gd name="T5" fmla="*/ 35 h 162"/>
                  <a:gd name="T6" fmla="*/ 42 w 150"/>
                  <a:gd name="T7" fmla="*/ 0 h 162"/>
                  <a:gd name="T8" fmla="*/ 150 w 150"/>
                  <a:gd name="T9" fmla="*/ 128 h 162"/>
                  <a:gd name="T10" fmla="*/ 150 w 150"/>
                  <a:gd name="T11" fmla="*/ 128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0" h="162">
                    <a:moveTo>
                      <a:pt x="150" y="128"/>
                    </a:moveTo>
                    <a:lnTo>
                      <a:pt x="107" y="162"/>
                    </a:lnTo>
                    <a:lnTo>
                      <a:pt x="0" y="35"/>
                    </a:lnTo>
                    <a:lnTo>
                      <a:pt x="42" y="0"/>
                    </a:lnTo>
                    <a:lnTo>
                      <a:pt x="150" y="128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81" name="Freeform 148"/>
              <p:cNvSpPr>
                <a:spLocks/>
              </p:cNvSpPr>
              <p:nvPr/>
            </p:nvSpPr>
            <p:spPr bwMode="auto">
              <a:xfrm>
                <a:off x="3554" y="2048"/>
                <a:ext cx="150" cy="162"/>
              </a:xfrm>
              <a:custGeom>
                <a:avLst/>
                <a:gdLst>
                  <a:gd name="T0" fmla="*/ 150 w 150"/>
                  <a:gd name="T1" fmla="*/ 128 h 162"/>
                  <a:gd name="T2" fmla="*/ 107 w 150"/>
                  <a:gd name="T3" fmla="*/ 162 h 162"/>
                  <a:gd name="T4" fmla="*/ 0 w 150"/>
                  <a:gd name="T5" fmla="*/ 35 h 162"/>
                  <a:gd name="T6" fmla="*/ 42 w 150"/>
                  <a:gd name="T7" fmla="*/ 0 h 162"/>
                  <a:gd name="T8" fmla="*/ 150 w 150"/>
                  <a:gd name="T9" fmla="*/ 128 h 162"/>
                  <a:gd name="T10" fmla="*/ 150 w 150"/>
                  <a:gd name="T11" fmla="*/ 128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0" h="162">
                    <a:moveTo>
                      <a:pt x="150" y="128"/>
                    </a:moveTo>
                    <a:lnTo>
                      <a:pt x="107" y="162"/>
                    </a:lnTo>
                    <a:lnTo>
                      <a:pt x="0" y="35"/>
                    </a:lnTo>
                    <a:lnTo>
                      <a:pt x="42" y="0"/>
                    </a:lnTo>
                    <a:lnTo>
                      <a:pt x="150" y="128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82" name="Freeform 149"/>
              <p:cNvSpPr>
                <a:spLocks/>
              </p:cNvSpPr>
              <p:nvPr/>
            </p:nvSpPr>
            <p:spPr bwMode="auto">
              <a:xfrm>
                <a:off x="4814" y="3657"/>
                <a:ext cx="143" cy="166"/>
              </a:xfrm>
              <a:custGeom>
                <a:avLst/>
                <a:gdLst>
                  <a:gd name="T0" fmla="*/ 143 w 143"/>
                  <a:gd name="T1" fmla="*/ 135 h 166"/>
                  <a:gd name="T2" fmla="*/ 101 w 143"/>
                  <a:gd name="T3" fmla="*/ 166 h 166"/>
                  <a:gd name="T4" fmla="*/ 0 w 143"/>
                  <a:gd name="T5" fmla="*/ 32 h 166"/>
                  <a:gd name="T6" fmla="*/ 46 w 143"/>
                  <a:gd name="T7" fmla="*/ 0 h 166"/>
                  <a:gd name="T8" fmla="*/ 143 w 143"/>
                  <a:gd name="T9" fmla="*/ 135 h 166"/>
                  <a:gd name="T10" fmla="*/ 143 w 143"/>
                  <a:gd name="T11" fmla="*/ 135 h 1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3" h="166">
                    <a:moveTo>
                      <a:pt x="143" y="135"/>
                    </a:moveTo>
                    <a:lnTo>
                      <a:pt x="101" y="166"/>
                    </a:lnTo>
                    <a:lnTo>
                      <a:pt x="0" y="32"/>
                    </a:lnTo>
                    <a:lnTo>
                      <a:pt x="46" y="0"/>
                    </a:lnTo>
                    <a:lnTo>
                      <a:pt x="143" y="135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83" name="Freeform 150"/>
              <p:cNvSpPr>
                <a:spLocks/>
              </p:cNvSpPr>
              <p:nvPr/>
            </p:nvSpPr>
            <p:spPr bwMode="auto">
              <a:xfrm>
                <a:off x="4814" y="3657"/>
                <a:ext cx="143" cy="166"/>
              </a:xfrm>
              <a:custGeom>
                <a:avLst/>
                <a:gdLst>
                  <a:gd name="T0" fmla="*/ 143 w 143"/>
                  <a:gd name="T1" fmla="*/ 135 h 166"/>
                  <a:gd name="T2" fmla="*/ 101 w 143"/>
                  <a:gd name="T3" fmla="*/ 166 h 166"/>
                  <a:gd name="T4" fmla="*/ 0 w 143"/>
                  <a:gd name="T5" fmla="*/ 32 h 166"/>
                  <a:gd name="T6" fmla="*/ 46 w 143"/>
                  <a:gd name="T7" fmla="*/ 0 h 166"/>
                  <a:gd name="T8" fmla="*/ 143 w 143"/>
                  <a:gd name="T9" fmla="*/ 135 h 166"/>
                  <a:gd name="T10" fmla="*/ 143 w 143"/>
                  <a:gd name="T11" fmla="*/ 135 h 1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3" h="166">
                    <a:moveTo>
                      <a:pt x="143" y="135"/>
                    </a:moveTo>
                    <a:lnTo>
                      <a:pt x="101" y="166"/>
                    </a:lnTo>
                    <a:lnTo>
                      <a:pt x="0" y="32"/>
                    </a:lnTo>
                    <a:lnTo>
                      <a:pt x="46" y="0"/>
                    </a:lnTo>
                    <a:lnTo>
                      <a:pt x="143" y="135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84" name="Freeform 151"/>
              <p:cNvSpPr>
                <a:spLocks/>
              </p:cNvSpPr>
              <p:nvPr/>
            </p:nvSpPr>
            <p:spPr bwMode="auto">
              <a:xfrm>
                <a:off x="3615" y="2002"/>
                <a:ext cx="143" cy="166"/>
              </a:xfrm>
              <a:custGeom>
                <a:avLst/>
                <a:gdLst>
                  <a:gd name="T0" fmla="*/ 143 w 143"/>
                  <a:gd name="T1" fmla="*/ 134 h 166"/>
                  <a:gd name="T2" fmla="*/ 97 w 143"/>
                  <a:gd name="T3" fmla="*/ 166 h 166"/>
                  <a:gd name="T4" fmla="*/ 0 w 143"/>
                  <a:gd name="T5" fmla="*/ 31 h 166"/>
                  <a:gd name="T6" fmla="*/ 43 w 143"/>
                  <a:gd name="T7" fmla="*/ 0 h 166"/>
                  <a:gd name="T8" fmla="*/ 143 w 143"/>
                  <a:gd name="T9" fmla="*/ 134 h 166"/>
                  <a:gd name="T10" fmla="*/ 143 w 143"/>
                  <a:gd name="T11" fmla="*/ 134 h 1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3" h="166">
                    <a:moveTo>
                      <a:pt x="143" y="134"/>
                    </a:moveTo>
                    <a:lnTo>
                      <a:pt x="97" y="166"/>
                    </a:lnTo>
                    <a:lnTo>
                      <a:pt x="0" y="31"/>
                    </a:lnTo>
                    <a:lnTo>
                      <a:pt x="43" y="0"/>
                    </a:lnTo>
                    <a:lnTo>
                      <a:pt x="143" y="134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85" name="Freeform 152"/>
              <p:cNvSpPr>
                <a:spLocks/>
              </p:cNvSpPr>
              <p:nvPr/>
            </p:nvSpPr>
            <p:spPr bwMode="auto">
              <a:xfrm>
                <a:off x="3615" y="2002"/>
                <a:ext cx="143" cy="166"/>
              </a:xfrm>
              <a:custGeom>
                <a:avLst/>
                <a:gdLst>
                  <a:gd name="T0" fmla="*/ 143 w 143"/>
                  <a:gd name="T1" fmla="*/ 134 h 166"/>
                  <a:gd name="T2" fmla="*/ 97 w 143"/>
                  <a:gd name="T3" fmla="*/ 166 h 166"/>
                  <a:gd name="T4" fmla="*/ 0 w 143"/>
                  <a:gd name="T5" fmla="*/ 31 h 166"/>
                  <a:gd name="T6" fmla="*/ 43 w 143"/>
                  <a:gd name="T7" fmla="*/ 0 h 166"/>
                  <a:gd name="T8" fmla="*/ 143 w 143"/>
                  <a:gd name="T9" fmla="*/ 134 h 166"/>
                  <a:gd name="T10" fmla="*/ 143 w 143"/>
                  <a:gd name="T11" fmla="*/ 134 h 1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43" h="166">
                    <a:moveTo>
                      <a:pt x="143" y="134"/>
                    </a:moveTo>
                    <a:lnTo>
                      <a:pt x="97" y="166"/>
                    </a:lnTo>
                    <a:lnTo>
                      <a:pt x="0" y="31"/>
                    </a:lnTo>
                    <a:lnTo>
                      <a:pt x="43" y="0"/>
                    </a:lnTo>
                    <a:lnTo>
                      <a:pt x="143" y="134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86" name="Freeform 153"/>
              <p:cNvSpPr>
                <a:spLocks/>
              </p:cNvSpPr>
              <p:nvPr/>
            </p:nvSpPr>
            <p:spPr bwMode="auto">
              <a:xfrm>
                <a:off x="4761" y="3692"/>
                <a:ext cx="135" cy="173"/>
              </a:xfrm>
              <a:custGeom>
                <a:avLst/>
                <a:gdLst>
                  <a:gd name="T0" fmla="*/ 135 w 135"/>
                  <a:gd name="T1" fmla="*/ 142 h 173"/>
                  <a:gd name="T2" fmla="*/ 88 w 135"/>
                  <a:gd name="T3" fmla="*/ 173 h 173"/>
                  <a:gd name="T4" fmla="*/ 0 w 135"/>
                  <a:gd name="T5" fmla="*/ 31 h 173"/>
                  <a:gd name="T6" fmla="*/ 46 w 135"/>
                  <a:gd name="T7" fmla="*/ 0 h 173"/>
                  <a:gd name="T8" fmla="*/ 135 w 135"/>
                  <a:gd name="T9" fmla="*/ 142 h 173"/>
                  <a:gd name="T10" fmla="*/ 135 w 135"/>
                  <a:gd name="T11" fmla="*/ 142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5" h="173">
                    <a:moveTo>
                      <a:pt x="135" y="142"/>
                    </a:moveTo>
                    <a:lnTo>
                      <a:pt x="88" y="173"/>
                    </a:lnTo>
                    <a:lnTo>
                      <a:pt x="0" y="31"/>
                    </a:lnTo>
                    <a:lnTo>
                      <a:pt x="46" y="0"/>
                    </a:lnTo>
                    <a:lnTo>
                      <a:pt x="135" y="142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87" name="Freeform 154"/>
              <p:cNvSpPr>
                <a:spLocks/>
              </p:cNvSpPr>
              <p:nvPr/>
            </p:nvSpPr>
            <p:spPr bwMode="auto">
              <a:xfrm>
                <a:off x="4761" y="3692"/>
                <a:ext cx="135" cy="173"/>
              </a:xfrm>
              <a:custGeom>
                <a:avLst/>
                <a:gdLst>
                  <a:gd name="T0" fmla="*/ 135 w 135"/>
                  <a:gd name="T1" fmla="*/ 142 h 173"/>
                  <a:gd name="T2" fmla="*/ 88 w 135"/>
                  <a:gd name="T3" fmla="*/ 173 h 173"/>
                  <a:gd name="T4" fmla="*/ 0 w 135"/>
                  <a:gd name="T5" fmla="*/ 31 h 173"/>
                  <a:gd name="T6" fmla="*/ 46 w 135"/>
                  <a:gd name="T7" fmla="*/ 0 h 173"/>
                  <a:gd name="T8" fmla="*/ 135 w 135"/>
                  <a:gd name="T9" fmla="*/ 142 h 173"/>
                  <a:gd name="T10" fmla="*/ 135 w 135"/>
                  <a:gd name="T11" fmla="*/ 142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5" h="173">
                    <a:moveTo>
                      <a:pt x="135" y="142"/>
                    </a:moveTo>
                    <a:lnTo>
                      <a:pt x="88" y="173"/>
                    </a:lnTo>
                    <a:lnTo>
                      <a:pt x="0" y="31"/>
                    </a:lnTo>
                    <a:lnTo>
                      <a:pt x="46" y="0"/>
                    </a:lnTo>
                    <a:lnTo>
                      <a:pt x="135" y="142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88" name="Freeform 155"/>
              <p:cNvSpPr>
                <a:spLocks/>
              </p:cNvSpPr>
              <p:nvPr/>
            </p:nvSpPr>
            <p:spPr bwMode="auto">
              <a:xfrm>
                <a:off x="3677" y="1960"/>
                <a:ext cx="135" cy="169"/>
              </a:xfrm>
              <a:custGeom>
                <a:avLst/>
                <a:gdLst>
                  <a:gd name="T0" fmla="*/ 135 w 135"/>
                  <a:gd name="T1" fmla="*/ 142 h 169"/>
                  <a:gd name="T2" fmla="*/ 89 w 135"/>
                  <a:gd name="T3" fmla="*/ 169 h 169"/>
                  <a:gd name="T4" fmla="*/ 0 w 135"/>
                  <a:gd name="T5" fmla="*/ 31 h 169"/>
                  <a:gd name="T6" fmla="*/ 47 w 135"/>
                  <a:gd name="T7" fmla="*/ 0 h 169"/>
                  <a:gd name="T8" fmla="*/ 135 w 135"/>
                  <a:gd name="T9" fmla="*/ 142 h 169"/>
                  <a:gd name="T10" fmla="*/ 135 w 135"/>
                  <a:gd name="T11" fmla="*/ 142 h 1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5" h="169">
                    <a:moveTo>
                      <a:pt x="135" y="142"/>
                    </a:moveTo>
                    <a:lnTo>
                      <a:pt x="89" y="169"/>
                    </a:lnTo>
                    <a:lnTo>
                      <a:pt x="0" y="31"/>
                    </a:lnTo>
                    <a:lnTo>
                      <a:pt x="47" y="0"/>
                    </a:lnTo>
                    <a:lnTo>
                      <a:pt x="135" y="142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89" name="Freeform 156"/>
              <p:cNvSpPr>
                <a:spLocks/>
              </p:cNvSpPr>
              <p:nvPr/>
            </p:nvSpPr>
            <p:spPr bwMode="auto">
              <a:xfrm>
                <a:off x="3677" y="1960"/>
                <a:ext cx="135" cy="169"/>
              </a:xfrm>
              <a:custGeom>
                <a:avLst/>
                <a:gdLst>
                  <a:gd name="T0" fmla="*/ 135 w 135"/>
                  <a:gd name="T1" fmla="*/ 142 h 169"/>
                  <a:gd name="T2" fmla="*/ 89 w 135"/>
                  <a:gd name="T3" fmla="*/ 169 h 169"/>
                  <a:gd name="T4" fmla="*/ 0 w 135"/>
                  <a:gd name="T5" fmla="*/ 31 h 169"/>
                  <a:gd name="T6" fmla="*/ 47 w 135"/>
                  <a:gd name="T7" fmla="*/ 0 h 169"/>
                  <a:gd name="T8" fmla="*/ 135 w 135"/>
                  <a:gd name="T9" fmla="*/ 142 h 169"/>
                  <a:gd name="T10" fmla="*/ 135 w 135"/>
                  <a:gd name="T11" fmla="*/ 142 h 1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5" h="169">
                    <a:moveTo>
                      <a:pt x="135" y="142"/>
                    </a:moveTo>
                    <a:lnTo>
                      <a:pt x="89" y="169"/>
                    </a:lnTo>
                    <a:lnTo>
                      <a:pt x="0" y="31"/>
                    </a:lnTo>
                    <a:lnTo>
                      <a:pt x="47" y="0"/>
                    </a:lnTo>
                    <a:lnTo>
                      <a:pt x="135" y="142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90" name="Freeform 157"/>
              <p:cNvSpPr>
                <a:spLocks/>
              </p:cNvSpPr>
              <p:nvPr/>
            </p:nvSpPr>
            <p:spPr bwMode="auto">
              <a:xfrm>
                <a:off x="4703" y="3731"/>
                <a:ext cx="127" cy="169"/>
              </a:xfrm>
              <a:custGeom>
                <a:avLst/>
                <a:gdLst>
                  <a:gd name="T0" fmla="*/ 127 w 127"/>
                  <a:gd name="T1" fmla="*/ 146 h 169"/>
                  <a:gd name="T2" fmla="*/ 81 w 127"/>
                  <a:gd name="T3" fmla="*/ 169 h 169"/>
                  <a:gd name="T4" fmla="*/ 0 w 127"/>
                  <a:gd name="T5" fmla="*/ 23 h 169"/>
                  <a:gd name="T6" fmla="*/ 50 w 127"/>
                  <a:gd name="T7" fmla="*/ 0 h 169"/>
                  <a:gd name="T8" fmla="*/ 127 w 127"/>
                  <a:gd name="T9" fmla="*/ 146 h 169"/>
                  <a:gd name="T10" fmla="*/ 127 w 127"/>
                  <a:gd name="T11" fmla="*/ 146 h 1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7" h="169">
                    <a:moveTo>
                      <a:pt x="127" y="146"/>
                    </a:moveTo>
                    <a:lnTo>
                      <a:pt x="81" y="169"/>
                    </a:lnTo>
                    <a:lnTo>
                      <a:pt x="0" y="23"/>
                    </a:lnTo>
                    <a:lnTo>
                      <a:pt x="50" y="0"/>
                    </a:lnTo>
                    <a:lnTo>
                      <a:pt x="127" y="146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91" name="Freeform 158"/>
              <p:cNvSpPr>
                <a:spLocks/>
              </p:cNvSpPr>
              <p:nvPr/>
            </p:nvSpPr>
            <p:spPr bwMode="auto">
              <a:xfrm>
                <a:off x="4703" y="3731"/>
                <a:ext cx="127" cy="169"/>
              </a:xfrm>
              <a:custGeom>
                <a:avLst/>
                <a:gdLst>
                  <a:gd name="T0" fmla="*/ 127 w 127"/>
                  <a:gd name="T1" fmla="*/ 146 h 169"/>
                  <a:gd name="T2" fmla="*/ 81 w 127"/>
                  <a:gd name="T3" fmla="*/ 169 h 169"/>
                  <a:gd name="T4" fmla="*/ 0 w 127"/>
                  <a:gd name="T5" fmla="*/ 23 h 169"/>
                  <a:gd name="T6" fmla="*/ 50 w 127"/>
                  <a:gd name="T7" fmla="*/ 0 h 169"/>
                  <a:gd name="T8" fmla="*/ 127 w 127"/>
                  <a:gd name="T9" fmla="*/ 146 h 169"/>
                  <a:gd name="T10" fmla="*/ 127 w 127"/>
                  <a:gd name="T11" fmla="*/ 146 h 1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7" h="169">
                    <a:moveTo>
                      <a:pt x="127" y="146"/>
                    </a:moveTo>
                    <a:lnTo>
                      <a:pt x="81" y="169"/>
                    </a:lnTo>
                    <a:lnTo>
                      <a:pt x="0" y="23"/>
                    </a:lnTo>
                    <a:lnTo>
                      <a:pt x="50" y="0"/>
                    </a:lnTo>
                    <a:lnTo>
                      <a:pt x="127" y="146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92" name="Freeform 159"/>
              <p:cNvSpPr>
                <a:spLocks/>
              </p:cNvSpPr>
              <p:nvPr/>
            </p:nvSpPr>
            <p:spPr bwMode="auto">
              <a:xfrm>
                <a:off x="3743" y="1922"/>
                <a:ext cx="127" cy="172"/>
              </a:xfrm>
              <a:custGeom>
                <a:avLst/>
                <a:gdLst>
                  <a:gd name="T0" fmla="*/ 127 w 127"/>
                  <a:gd name="T1" fmla="*/ 149 h 172"/>
                  <a:gd name="T2" fmla="*/ 77 w 127"/>
                  <a:gd name="T3" fmla="*/ 172 h 172"/>
                  <a:gd name="T4" fmla="*/ 0 w 127"/>
                  <a:gd name="T5" fmla="*/ 27 h 172"/>
                  <a:gd name="T6" fmla="*/ 50 w 127"/>
                  <a:gd name="T7" fmla="*/ 0 h 172"/>
                  <a:gd name="T8" fmla="*/ 127 w 127"/>
                  <a:gd name="T9" fmla="*/ 149 h 172"/>
                  <a:gd name="T10" fmla="*/ 127 w 127"/>
                  <a:gd name="T11" fmla="*/ 149 h 1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7" h="172">
                    <a:moveTo>
                      <a:pt x="127" y="149"/>
                    </a:moveTo>
                    <a:lnTo>
                      <a:pt x="77" y="172"/>
                    </a:lnTo>
                    <a:lnTo>
                      <a:pt x="0" y="27"/>
                    </a:lnTo>
                    <a:lnTo>
                      <a:pt x="50" y="0"/>
                    </a:lnTo>
                    <a:lnTo>
                      <a:pt x="127" y="149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93" name="Freeform 160"/>
              <p:cNvSpPr>
                <a:spLocks/>
              </p:cNvSpPr>
              <p:nvPr/>
            </p:nvSpPr>
            <p:spPr bwMode="auto">
              <a:xfrm>
                <a:off x="3743" y="1922"/>
                <a:ext cx="127" cy="172"/>
              </a:xfrm>
              <a:custGeom>
                <a:avLst/>
                <a:gdLst>
                  <a:gd name="T0" fmla="*/ 127 w 127"/>
                  <a:gd name="T1" fmla="*/ 149 h 172"/>
                  <a:gd name="T2" fmla="*/ 77 w 127"/>
                  <a:gd name="T3" fmla="*/ 172 h 172"/>
                  <a:gd name="T4" fmla="*/ 0 w 127"/>
                  <a:gd name="T5" fmla="*/ 27 h 172"/>
                  <a:gd name="T6" fmla="*/ 50 w 127"/>
                  <a:gd name="T7" fmla="*/ 0 h 172"/>
                  <a:gd name="T8" fmla="*/ 127 w 127"/>
                  <a:gd name="T9" fmla="*/ 149 h 172"/>
                  <a:gd name="T10" fmla="*/ 127 w 127"/>
                  <a:gd name="T11" fmla="*/ 149 h 1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7" h="172">
                    <a:moveTo>
                      <a:pt x="127" y="149"/>
                    </a:moveTo>
                    <a:lnTo>
                      <a:pt x="77" y="172"/>
                    </a:lnTo>
                    <a:lnTo>
                      <a:pt x="0" y="27"/>
                    </a:lnTo>
                    <a:lnTo>
                      <a:pt x="50" y="0"/>
                    </a:lnTo>
                    <a:lnTo>
                      <a:pt x="127" y="149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94" name="Freeform 161"/>
              <p:cNvSpPr>
                <a:spLocks/>
              </p:cNvSpPr>
              <p:nvPr/>
            </p:nvSpPr>
            <p:spPr bwMode="auto">
              <a:xfrm>
                <a:off x="4645" y="3758"/>
                <a:ext cx="119" cy="176"/>
              </a:xfrm>
              <a:custGeom>
                <a:avLst/>
                <a:gdLst>
                  <a:gd name="T0" fmla="*/ 119 w 119"/>
                  <a:gd name="T1" fmla="*/ 153 h 176"/>
                  <a:gd name="T2" fmla="*/ 66 w 119"/>
                  <a:gd name="T3" fmla="*/ 176 h 176"/>
                  <a:gd name="T4" fmla="*/ 0 w 119"/>
                  <a:gd name="T5" fmla="*/ 23 h 176"/>
                  <a:gd name="T6" fmla="*/ 50 w 119"/>
                  <a:gd name="T7" fmla="*/ 0 h 176"/>
                  <a:gd name="T8" fmla="*/ 119 w 119"/>
                  <a:gd name="T9" fmla="*/ 153 h 176"/>
                  <a:gd name="T10" fmla="*/ 119 w 119"/>
                  <a:gd name="T11" fmla="*/ 153 h 1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" h="176">
                    <a:moveTo>
                      <a:pt x="119" y="153"/>
                    </a:moveTo>
                    <a:lnTo>
                      <a:pt x="66" y="176"/>
                    </a:lnTo>
                    <a:lnTo>
                      <a:pt x="0" y="23"/>
                    </a:lnTo>
                    <a:lnTo>
                      <a:pt x="50" y="0"/>
                    </a:lnTo>
                    <a:lnTo>
                      <a:pt x="119" y="153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95" name="Freeform 162"/>
              <p:cNvSpPr>
                <a:spLocks/>
              </p:cNvSpPr>
              <p:nvPr/>
            </p:nvSpPr>
            <p:spPr bwMode="auto">
              <a:xfrm>
                <a:off x="4645" y="3758"/>
                <a:ext cx="119" cy="176"/>
              </a:xfrm>
              <a:custGeom>
                <a:avLst/>
                <a:gdLst>
                  <a:gd name="T0" fmla="*/ 119 w 119"/>
                  <a:gd name="T1" fmla="*/ 153 h 176"/>
                  <a:gd name="T2" fmla="*/ 66 w 119"/>
                  <a:gd name="T3" fmla="*/ 176 h 176"/>
                  <a:gd name="T4" fmla="*/ 0 w 119"/>
                  <a:gd name="T5" fmla="*/ 23 h 176"/>
                  <a:gd name="T6" fmla="*/ 50 w 119"/>
                  <a:gd name="T7" fmla="*/ 0 h 176"/>
                  <a:gd name="T8" fmla="*/ 119 w 119"/>
                  <a:gd name="T9" fmla="*/ 153 h 176"/>
                  <a:gd name="T10" fmla="*/ 119 w 119"/>
                  <a:gd name="T11" fmla="*/ 153 h 1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" h="176">
                    <a:moveTo>
                      <a:pt x="119" y="153"/>
                    </a:moveTo>
                    <a:lnTo>
                      <a:pt x="66" y="176"/>
                    </a:lnTo>
                    <a:lnTo>
                      <a:pt x="0" y="23"/>
                    </a:lnTo>
                    <a:lnTo>
                      <a:pt x="50" y="0"/>
                    </a:lnTo>
                    <a:lnTo>
                      <a:pt x="119" y="153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96" name="Freeform 163"/>
              <p:cNvSpPr>
                <a:spLocks/>
              </p:cNvSpPr>
              <p:nvPr/>
            </p:nvSpPr>
            <p:spPr bwMode="auto">
              <a:xfrm>
                <a:off x="3812" y="1891"/>
                <a:ext cx="119" cy="173"/>
              </a:xfrm>
              <a:custGeom>
                <a:avLst/>
                <a:gdLst>
                  <a:gd name="T0" fmla="*/ 119 w 119"/>
                  <a:gd name="T1" fmla="*/ 150 h 173"/>
                  <a:gd name="T2" fmla="*/ 69 w 119"/>
                  <a:gd name="T3" fmla="*/ 173 h 173"/>
                  <a:gd name="T4" fmla="*/ 0 w 119"/>
                  <a:gd name="T5" fmla="*/ 23 h 173"/>
                  <a:gd name="T6" fmla="*/ 50 w 119"/>
                  <a:gd name="T7" fmla="*/ 0 h 173"/>
                  <a:gd name="T8" fmla="*/ 119 w 119"/>
                  <a:gd name="T9" fmla="*/ 150 h 173"/>
                  <a:gd name="T10" fmla="*/ 119 w 119"/>
                  <a:gd name="T11" fmla="*/ 150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" h="173">
                    <a:moveTo>
                      <a:pt x="119" y="150"/>
                    </a:moveTo>
                    <a:lnTo>
                      <a:pt x="69" y="173"/>
                    </a:lnTo>
                    <a:lnTo>
                      <a:pt x="0" y="23"/>
                    </a:lnTo>
                    <a:lnTo>
                      <a:pt x="50" y="0"/>
                    </a:lnTo>
                    <a:lnTo>
                      <a:pt x="119" y="15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97" name="Freeform 164"/>
              <p:cNvSpPr>
                <a:spLocks/>
              </p:cNvSpPr>
              <p:nvPr/>
            </p:nvSpPr>
            <p:spPr bwMode="auto">
              <a:xfrm>
                <a:off x="3812" y="1891"/>
                <a:ext cx="119" cy="173"/>
              </a:xfrm>
              <a:custGeom>
                <a:avLst/>
                <a:gdLst>
                  <a:gd name="T0" fmla="*/ 119 w 119"/>
                  <a:gd name="T1" fmla="*/ 150 h 173"/>
                  <a:gd name="T2" fmla="*/ 69 w 119"/>
                  <a:gd name="T3" fmla="*/ 173 h 173"/>
                  <a:gd name="T4" fmla="*/ 0 w 119"/>
                  <a:gd name="T5" fmla="*/ 23 h 173"/>
                  <a:gd name="T6" fmla="*/ 50 w 119"/>
                  <a:gd name="T7" fmla="*/ 0 h 173"/>
                  <a:gd name="T8" fmla="*/ 119 w 119"/>
                  <a:gd name="T9" fmla="*/ 150 h 173"/>
                  <a:gd name="T10" fmla="*/ 119 w 119"/>
                  <a:gd name="T11" fmla="*/ 150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" h="173">
                    <a:moveTo>
                      <a:pt x="119" y="150"/>
                    </a:moveTo>
                    <a:lnTo>
                      <a:pt x="69" y="173"/>
                    </a:lnTo>
                    <a:lnTo>
                      <a:pt x="0" y="23"/>
                    </a:lnTo>
                    <a:lnTo>
                      <a:pt x="50" y="0"/>
                    </a:lnTo>
                    <a:lnTo>
                      <a:pt x="119" y="15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98" name="Freeform 165"/>
              <p:cNvSpPr>
                <a:spLocks/>
              </p:cNvSpPr>
              <p:nvPr/>
            </p:nvSpPr>
            <p:spPr bwMode="auto">
              <a:xfrm>
                <a:off x="4584" y="3788"/>
                <a:ext cx="108" cy="173"/>
              </a:xfrm>
              <a:custGeom>
                <a:avLst/>
                <a:gdLst>
                  <a:gd name="T0" fmla="*/ 108 w 108"/>
                  <a:gd name="T1" fmla="*/ 154 h 173"/>
                  <a:gd name="T2" fmla="*/ 54 w 108"/>
                  <a:gd name="T3" fmla="*/ 173 h 173"/>
                  <a:gd name="T4" fmla="*/ 0 w 108"/>
                  <a:gd name="T5" fmla="*/ 16 h 173"/>
                  <a:gd name="T6" fmla="*/ 50 w 108"/>
                  <a:gd name="T7" fmla="*/ 0 h 173"/>
                  <a:gd name="T8" fmla="*/ 108 w 108"/>
                  <a:gd name="T9" fmla="*/ 154 h 173"/>
                  <a:gd name="T10" fmla="*/ 108 w 108"/>
                  <a:gd name="T11" fmla="*/ 154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8" h="173">
                    <a:moveTo>
                      <a:pt x="108" y="154"/>
                    </a:moveTo>
                    <a:lnTo>
                      <a:pt x="54" y="173"/>
                    </a:lnTo>
                    <a:lnTo>
                      <a:pt x="0" y="16"/>
                    </a:lnTo>
                    <a:lnTo>
                      <a:pt x="50" y="0"/>
                    </a:lnTo>
                    <a:lnTo>
                      <a:pt x="108" y="154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99" name="Freeform 166"/>
              <p:cNvSpPr>
                <a:spLocks/>
              </p:cNvSpPr>
              <p:nvPr/>
            </p:nvSpPr>
            <p:spPr bwMode="auto">
              <a:xfrm>
                <a:off x="4584" y="3788"/>
                <a:ext cx="108" cy="173"/>
              </a:xfrm>
              <a:custGeom>
                <a:avLst/>
                <a:gdLst>
                  <a:gd name="T0" fmla="*/ 108 w 108"/>
                  <a:gd name="T1" fmla="*/ 154 h 173"/>
                  <a:gd name="T2" fmla="*/ 54 w 108"/>
                  <a:gd name="T3" fmla="*/ 173 h 173"/>
                  <a:gd name="T4" fmla="*/ 0 w 108"/>
                  <a:gd name="T5" fmla="*/ 16 h 173"/>
                  <a:gd name="T6" fmla="*/ 50 w 108"/>
                  <a:gd name="T7" fmla="*/ 0 h 173"/>
                  <a:gd name="T8" fmla="*/ 108 w 108"/>
                  <a:gd name="T9" fmla="*/ 154 h 173"/>
                  <a:gd name="T10" fmla="*/ 108 w 108"/>
                  <a:gd name="T11" fmla="*/ 154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8" h="173">
                    <a:moveTo>
                      <a:pt x="108" y="154"/>
                    </a:moveTo>
                    <a:lnTo>
                      <a:pt x="54" y="173"/>
                    </a:lnTo>
                    <a:lnTo>
                      <a:pt x="0" y="16"/>
                    </a:lnTo>
                    <a:lnTo>
                      <a:pt x="50" y="0"/>
                    </a:lnTo>
                    <a:lnTo>
                      <a:pt x="108" y="154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00" name="Freeform 167"/>
              <p:cNvSpPr>
                <a:spLocks/>
              </p:cNvSpPr>
              <p:nvPr/>
            </p:nvSpPr>
            <p:spPr bwMode="auto">
              <a:xfrm>
                <a:off x="3881" y="1864"/>
                <a:ext cx="112" cy="173"/>
              </a:xfrm>
              <a:custGeom>
                <a:avLst/>
                <a:gdLst>
                  <a:gd name="T0" fmla="*/ 112 w 112"/>
                  <a:gd name="T1" fmla="*/ 157 h 173"/>
                  <a:gd name="T2" fmla="*/ 58 w 112"/>
                  <a:gd name="T3" fmla="*/ 173 h 173"/>
                  <a:gd name="T4" fmla="*/ 0 w 112"/>
                  <a:gd name="T5" fmla="*/ 19 h 173"/>
                  <a:gd name="T6" fmla="*/ 54 w 112"/>
                  <a:gd name="T7" fmla="*/ 0 h 173"/>
                  <a:gd name="T8" fmla="*/ 112 w 112"/>
                  <a:gd name="T9" fmla="*/ 157 h 173"/>
                  <a:gd name="T10" fmla="*/ 112 w 112"/>
                  <a:gd name="T11" fmla="*/ 157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2" h="173">
                    <a:moveTo>
                      <a:pt x="112" y="157"/>
                    </a:moveTo>
                    <a:lnTo>
                      <a:pt x="58" y="173"/>
                    </a:lnTo>
                    <a:lnTo>
                      <a:pt x="0" y="19"/>
                    </a:lnTo>
                    <a:lnTo>
                      <a:pt x="54" y="0"/>
                    </a:lnTo>
                    <a:lnTo>
                      <a:pt x="112" y="157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01" name="Freeform 168"/>
              <p:cNvSpPr>
                <a:spLocks/>
              </p:cNvSpPr>
              <p:nvPr/>
            </p:nvSpPr>
            <p:spPr bwMode="auto">
              <a:xfrm>
                <a:off x="3881" y="1864"/>
                <a:ext cx="112" cy="173"/>
              </a:xfrm>
              <a:custGeom>
                <a:avLst/>
                <a:gdLst>
                  <a:gd name="T0" fmla="*/ 112 w 112"/>
                  <a:gd name="T1" fmla="*/ 157 h 173"/>
                  <a:gd name="T2" fmla="*/ 58 w 112"/>
                  <a:gd name="T3" fmla="*/ 173 h 173"/>
                  <a:gd name="T4" fmla="*/ 0 w 112"/>
                  <a:gd name="T5" fmla="*/ 19 h 173"/>
                  <a:gd name="T6" fmla="*/ 54 w 112"/>
                  <a:gd name="T7" fmla="*/ 0 h 173"/>
                  <a:gd name="T8" fmla="*/ 112 w 112"/>
                  <a:gd name="T9" fmla="*/ 157 h 173"/>
                  <a:gd name="T10" fmla="*/ 112 w 112"/>
                  <a:gd name="T11" fmla="*/ 157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2" h="173">
                    <a:moveTo>
                      <a:pt x="112" y="157"/>
                    </a:moveTo>
                    <a:lnTo>
                      <a:pt x="58" y="173"/>
                    </a:lnTo>
                    <a:lnTo>
                      <a:pt x="0" y="19"/>
                    </a:lnTo>
                    <a:lnTo>
                      <a:pt x="54" y="0"/>
                    </a:lnTo>
                    <a:lnTo>
                      <a:pt x="112" y="157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02" name="Freeform 169"/>
              <p:cNvSpPr>
                <a:spLocks/>
              </p:cNvSpPr>
              <p:nvPr/>
            </p:nvSpPr>
            <p:spPr bwMode="auto">
              <a:xfrm>
                <a:off x="4519" y="3808"/>
                <a:ext cx="100" cy="176"/>
              </a:xfrm>
              <a:custGeom>
                <a:avLst/>
                <a:gdLst>
                  <a:gd name="T0" fmla="*/ 100 w 100"/>
                  <a:gd name="T1" fmla="*/ 157 h 176"/>
                  <a:gd name="T2" fmla="*/ 46 w 100"/>
                  <a:gd name="T3" fmla="*/ 176 h 176"/>
                  <a:gd name="T4" fmla="*/ 0 w 100"/>
                  <a:gd name="T5" fmla="*/ 15 h 176"/>
                  <a:gd name="T6" fmla="*/ 53 w 100"/>
                  <a:gd name="T7" fmla="*/ 0 h 176"/>
                  <a:gd name="T8" fmla="*/ 100 w 100"/>
                  <a:gd name="T9" fmla="*/ 157 h 176"/>
                  <a:gd name="T10" fmla="*/ 100 w 100"/>
                  <a:gd name="T11" fmla="*/ 157 h 1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0" h="176">
                    <a:moveTo>
                      <a:pt x="100" y="157"/>
                    </a:moveTo>
                    <a:lnTo>
                      <a:pt x="46" y="176"/>
                    </a:lnTo>
                    <a:lnTo>
                      <a:pt x="0" y="15"/>
                    </a:lnTo>
                    <a:lnTo>
                      <a:pt x="53" y="0"/>
                    </a:lnTo>
                    <a:lnTo>
                      <a:pt x="100" y="157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03" name="Freeform 170"/>
              <p:cNvSpPr>
                <a:spLocks/>
              </p:cNvSpPr>
              <p:nvPr/>
            </p:nvSpPr>
            <p:spPr bwMode="auto">
              <a:xfrm>
                <a:off x="4519" y="3808"/>
                <a:ext cx="100" cy="176"/>
              </a:xfrm>
              <a:custGeom>
                <a:avLst/>
                <a:gdLst>
                  <a:gd name="T0" fmla="*/ 100 w 100"/>
                  <a:gd name="T1" fmla="*/ 157 h 176"/>
                  <a:gd name="T2" fmla="*/ 46 w 100"/>
                  <a:gd name="T3" fmla="*/ 176 h 176"/>
                  <a:gd name="T4" fmla="*/ 0 w 100"/>
                  <a:gd name="T5" fmla="*/ 15 h 176"/>
                  <a:gd name="T6" fmla="*/ 53 w 100"/>
                  <a:gd name="T7" fmla="*/ 0 h 176"/>
                  <a:gd name="T8" fmla="*/ 100 w 100"/>
                  <a:gd name="T9" fmla="*/ 157 h 176"/>
                  <a:gd name="T10" fmla="*/ 100 w 100"/>
                  <a:gd name="T11" fmla="*/ 157 h 1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0" h="176">
                    <a:moveTo>
                      <a:pt x="100" y="157"/>
                    </a:moveTo>
                    <a:lnTo>
                      <a:pt x="46" y="176"/>
                    </a:lnTo>
                    <a:lnTo>
                      <a:pt x="0" y="15"/>
                    </a:lnTo>
                    <a:lnTo>
                      <a:pt x="53" y="0"/>
                    </a:lnTo>
                    <a:lnTo>
                      <a:pt x="100" y="157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04" name="Freeform 171"/>
              <p:cNvSpPr>
                <a:spLocks/>
              </p:cNvSpPr>
              <p:nvPr/>
            </p:nvSpPr>
            <p:spPr bwMode="auto">
              <a:xfrm>
                <a:off x="3954" y="1841"/>
                <a:ext cx="100" cy="177"/>
              </a:xfrm>
              <a:custGeom>
                <a:avLst/>
                <a:gdLst>
                  <a:gd name="T0" fmla="*/ 100 w 100"/>
                  <a:gd name="T1" fmla="*/ 161 h 177"/>
                  <a:gd name="T2" fmla="*/ 46 w 100"/>
                  <a:gd name="T3" fmla="*/ 177 h 177"/>
                  <a:gd name="T4" fmla="*/ 0 w 100"/>
                  <a:gd name="T5" fmla="*/ 16 h 177"/>
                  <a:gd name="T6" fmla="*/ 54 w 100"/>
                  <a:gd name="T7" fmla="*/ 0 h 177"/>
                  <a:gd name="T8" fmla="*/ 100 w 100"/>
                  <a:gd name="T9" fmla="*/ 161 h 177"/>
                  <a:gd name="T10" fmla="*/ 100 w 100"/>
                  <a:gd name="T11" fmla="*/ 161 h 1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0" h="177">
                    <a:moveTo>
                      <a:pt x="100" y="161"/>
                    </a:moveTo>
                    <a:lnTo>
                      <a:pt x="46" y="177"/>
                    </a:lnTo>
                    <a:lnTo>
                      <a:pt x="0" y="16"/>
                    </a:lnTo>
                    <a:lnTo>
                      <a:pt x="54" y="0"/>
                    </a:lnTo>
                    <a:lnTo>
                      <a:pt x="100" y="161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05" name="Freeform 172"/>
              <p:cNvSpPr>
                <a:spLocks/>
              </p:cNvSpPr>
              <p:nvPr/>
            </p:nvSpPr>
            <p:spPr bwMode="auto">
              <a:xfrm>
                <a:off x="3954" y="1841"/>
                <a:ext cx="100" cy="177"/>
              </a:xfrm>
              <a:custGeom>
                <a:avLst/>
                <a:gdLst>
                  <a:gd name="T0" fmla="*/ 100 w 100"/>
                  <a:gd name="T1" fmla="*/ 161 h 177"/>
                  <a:gd name="T2" fmla="*/ 46 w 100"/>
                  <a:gd name="T3" fmla="*/ 177 h 177"/>
                  <a:gd name="T4" fmla="*/ 0 w 100"/>
                  <a:gd name="T5" fmla="*/ 16 h 177"/>
                  <a:gd name="T6" fmla="*/ 54 w 100"/>
                  <a:gd name="T7" fmla="*/ 0 h 177"/>
                  <a:gd name="T8" fmla="*/ 100 w 100"/>
                  <a:gd name="T9" fmla="*/ 161 h 177"/>
                  <a:gd name="T10" fmla="*/ 100 w 100"/>
                  <a:gd name="T11" fmla="*/ 161 h 1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0" h="177">
                    <a:moveTo>
                      <a:pt x="100" y="161"/>
                    </a:moveTo>
                    <a:lnTo>
                      <a:pt x="46" y="177"/>
                    </a:lnTo>
                    <a:lnTo>
                      <a:pt x="0" y="16"/>
                    </a:lnTo>
                    <a:lnTo>
                      <a:pt x="54" y="0"/>
                    </a:lnTo>
                    <a:lnTo>
                      <a:pt x="100" y="161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06" name="Freeform 173"/>
              <p:cNvSpPr>
                <a:spLocks/>
              </p:cNvSpPr>
              <p:nvPr/>
            </p:nvSpPr>
            <p:spPr bwMode="auto">
              <a:xfrm>
                <a:off x="4453" y="3827"/>
                <a:ext cx="93" cy="172"/>
              </a:xfrm>
              <a:custGeom>
                <a:avLst/>
                <a:gdLst>
                  <a:gd name="T0" fmla="*/ 93 w 93"/>
                  <a:gd name="T1" fmla="*/ 161 h 172"/>
                  <a:gd name="T2" fmla="*/ 39 w 93"/>
                  <a:gd name="T3" fmla="*/ 172 h 172"/>
                  <a:gd name="T4" fmla="*/ 0 w 93"/>
                  <a:gd name="T5" fmla="*/ 11 h 172"/>
                  <a:gd name="T6" fmla="*/ 58 w 93"/>
                  <a:gd name="T7" fmla="*/ 0 h 172"/>
                  <a:gd name="T8" fmla="*/ 93 w 93"/>
                  <a:gd name="T9" fmla="*/ 161 h 172"/>
                  <a:gd name="T10" fmla="*/ 93 w 93"/>
                  <a:gd name="T11" fmla="*/ 161 h 1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3" h="172">
                    <a:moveTo>
                      <a:pt x="93" y="161"/>
                    </a:moveTo>
                    <a:lnTo>
                      <a:pt x="39" y="172"/>
                    </a:lnTo>
                    <a:lnTo>
                      <a:pt x="0" y="11"/>
                    </a:lnTo>
                    <a:lnTo>
                      <a:pt x="58" y="0"/>
                    </a:lnTo>
                    <a:lnTo>
                      <a:pt x="93" y="161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07" name="Freeform 174"/>
              <p:cNvSpPr>
                <a:spLocks/>
              </p:cNvSpPr>
              <p:nvPr/>
            </p:nvSpPr>
            <p:spPr bwMode="auto">
              <a:xfrm>
                <a:off x="4453" y="3827"/>
                <a:ext cx="93" cy="172"/>
              </a:xfrm>
              <a:custGeom>
                <a:avLst/>
                <a:gdLst>
                  <a:gd name="T0" fmla="*/ 93 w 93"/>
                  <a:gd name="T1" fmla="*/ 161 h 172"/>
                  <a:gd name="T2" fmla="*/ 39 w 93"/>
                  <a:gd name="T3" fmla="*/ 172 h 172"/>
                  <a:gd name="T4" fmla="*/ 0 w 93"/>
                  <a:gd name="T5" fmla="*/ 11 h 172"/>
                  <a:gd name="T6" fmla="*/ 58 w 93"/>
                  <a:gd name="T7" fmla="*/ 0 h 172"/>
                  <a:gd name="T8" fmla="*/ 93 w 93"/>
                  <a:gd name="T9" fmla="*/ 161 h 172"/>
                  <a:gd name="T10" fmla="*/ 93 w 93"/>
                  <a:gd name="T11" fmla="*/ 161 h 1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3" h="172">
                    <a:moveTo>
                      <a:pt x="93" y="161"/>
                    </a:moveTo>
                    <a:lnTo>
                      <a:pt x="39" y="172"/>
                    </a:lnTo>
                    <a:lnTo>
                      <a:pt x="0" y="11"/>
                    </a:lnTo>
                    <a:lnTo>
                      <a:pt x="58" y="0"/>
                    </a:lnTo>
                    <a:lnTo>
                      <a:pt x="93" y="161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08" name="Freeform 175"/>
              <p:cNvSpPr>
                <a:spLocks/>
              </p:cNvSpPr>
              <p:nvPr/>
            </p:nvSpPr>
            <p:spPr bwMode="auto">
              <a:xfrm>
                <a:off x="4031" y="1826"/>
                <a:ext cx="88" cy="172"/>
              </a:xfrm>
              <a:custGeom>
                <a:avLst/>
                <a:gdLst>
                  <a:gd name="T0" fmla="*/ 88 w 88"/>
                  <a:gd name="T1" fmla="*/ 161 h 172"/>
                  <a:gd name="T2" fmla="*/ 35 w 88"/>
                  <a:gd name="T3" fmla="*/ 172 h 172"/>
                  <a:gd name="T4" fmla="*/ 0 w 88"/>
                  <a:gd name="T5" fmla="*/ 11 h 172"/>
                  <a:gd name="T6" fmla="*/ 54 w 88"/>
                  <a:gd name="T7" fmla="*/ 0 h 172"/>
                  <a:gd name="T8" fmla="*/ 88 w 88"/>
                  <a:gd name="T9" fmla="*/ 161 h 172"/>
                  <a:gd name="T10" fmla="*/ 88 w 88"/>
                  <a:gd name="T11" fmla="*/ 161 h 1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8" h="172">
                    <a:moveTo>
                      <a:pt x="88" y="161"/>
                    </a:moveTo>
                    <a:lnTo>
                      <a:pt x="35" y="172"/>
                    </a:lnTo>
                    <a:lnTo>
                      <a:pt x="0" y="11"/>
                    </a:lnTo>
                    <a:lnTo>
                      <a:pt x="54" y="0"/>
                    </a:lnTo>
                    <a:lnTo>
                      <a:pt x="88" y="161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09" name="Freeform 176"/>
              <p:cNvSpPr>
                <a:spLocks/>
              </p:cNvSpPr>
              <p:nvPr/>
            </p:nvSpPr>
            <p:spPr bwMode="auto">
              <a:xfrm>
                <a:off x="4031" y="1826"/>
                <a:ext cx="88" cy="172"/>
              </a:xfrm>
              <a:custGeom>
                <a:avLst/>
                <a:gdLst>
                  <a:gd name="T0" fmla="*/ 88 w 88"/>
                  <a:gd name="T1" fmla="*/ 161 h 172"/>
                  <a:gd name="T2" fmla="*/ 35 w 88"/>
                  <a:gd name="T3" fmla="*/ 172 h 172"/>
                  <a:gd name="T4" fmla="*/ 0 w 88"/>
                  <a:gd name="T5" fmla="*/ 11 h 172"/>
                  <a:gd name="T6" fmla="*/ 54 w 88"/>
                  <a:gd name="T7" fmla="*/ 0 h 172"/>
                  <a:gd name="T8" fmla="*/ 88 w 88"/>
                  <a:gd name="T9" fmla="*/ 161 h 172"/>
                  <a:gd name="T10" fmla="*/ 88 w 88"/>
                  <a:gd name="T11" fmla="*/ 161 h 1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8" h="172">
                    <a:moveTo>
                      <a:pt x="88" y="161"/>
                    </a:moveTo>
                    <a:lnTo>
                      <a:pt x="35" y="172"/>
                    </a:lnTo>
                    <a:lnTo>
                      <a:pt x="0" y="11"/>
                    </a:lnTo>
                    <a:lnTo>
                      <a:pt x="54" y="0"/>
                    </a:lnTo>
                    <a:lnTo>
                      <a:pt x="88" y="161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10" name="Freeform 177"/>
              <p:cNvSpPr>
                <a:spLocks/>
              </p:cNvSpPr>
              <p:nvPr/>
            </p:nvSpPr>
            <p:spPr bwMode="auto">
              <a:xfrm>
                <a:off x="4388" y="3838"/>
                <a:ext cx="81" cy="173"/>
              </a:xfrm>
              <a:custGeom>
                <a:avLst/>
                <a:gdLst>
                  <a:gd name="T0" fmla="*/ 81 w 81"/>
                  <a:gd name="T1" fmla="*/ 165 h 173"/>
                  <a:gd name="T2" fmla="*/ 27 w 81"/>
                  <a:gd name="T3" fmla="*/ 173 h 173"/>
                  <a:gd name="T4" fmla="*/ 0 w 81"/>
                  <a:gd name="T5" fmla="*/ 8 h 173"/>
                  <a:gd name="T6" fmla="*/ 58 w 81"/>
                  <a:gd name="T7" fmla="*/ 0 h 173"/>
                  <a:gd name="T8" fmla="*/ 81 w 81"/>
                  <a:gd name="T9" fmla="*/ 165 h 173"/>
                  <a:gd name="T10" fmla="*/ 81 w 81"/>
                  <a:gd name="T11" fmla="*/ 165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1" h="173">
                    <a:moveTo>
                      <a:pt x="81" y="165"/>
                    </a:moveTo>
                    <a:lnTo>
                      <a:pt x="27" y="173"/>
                    </a:lnTo>
                    <a:lnTo>
                      <a:pt x="0" y="8"/>
                    </a:lnTo>
                    <a:lnTo>
                      <a:pt x="58" y="0"/>
                    </a:lnTo>
                    <a:lnTo>
                      <a:pt x="81" y="165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11" name="Freeform 178"/>
              <p:cNvSpPr>
                <a:spLocks/>
              </p:cNvSpPr>
              <p:nvPr/>
            </p:nvSpPr>
            <p:spPr bwMode="auto">
              <a:xfrm>
                <a:off x="4388" y="3838"/>
                <a:ext cx="81" cy="173"/>
              </a:xfrm>
              <a:custGeom>
                <a:avLst/>
                <a:gdLst>
                  <a:gd name="T0" fmla="*/ 81 w 81"/>
                  <a:gd name="T1" fmla="*/ 165 h 173"/>
                  <a:gd name="T2" fmla="*/ 27 w 81"/>
                  <a:gd name="T3" fmla="*/ 173 h 173"/>
                  <a:gd name="T4" fmla="*/ 0 w 81"/>
                  <a:gd name="T5" fmla="*/ 8 h 173"/>
                  <a:gd name="T6" fmla="*/ 58 w 81"/>
                  <a:gd name="T7" fmla="*/ 0 h 173"/>
                  <a:gd name="T8" fmla="*/ 81 w 81"/>
                  <a:gd name="T9" fmla="*/ 165 h 173"/>
                  <a:gd name="T10" fmla="*/ 81 w 81"/>
                  <a:gd name="T11" fmla="*/ 165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1" h="173">
                    <a:moveTo>
                      <a:pt x="81" y="165"/>
                    </a:moveTo>
                    <a:lnTo>
                      <a:pt x="27" y="173"/>
                    </a:lnTo>
                    <a:lnTo>
                      <a:pt x="0" y="8"/>
                    </a:lnTo>
                    <a:lnTo>
                      <a:pt x="58" y="0"/>
                    </a:lnTo>
                    <a:lnTo>
                      <a:pt x="81" y="165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12" name="Freeform 179"/>
              <p:cNvSpPr>
                <a:spLocks/>
              </p:cNvSpPr>
              <p:nvPr/>
            </p:nvSpPr>
            <p:spPr bwMode="auto">
              <a:xfrm>
                <a:off x="4104" y="1814"/>
                <a:ext cx="81" cy="173"/>
              </a:xfrm>
              <a:custGeom>
                <a:avLst/>
                <a:gdLst>
                  <a:gd name="T0" fmla="*/ 81 w 81"/>
                  <a:gd name="T1" fmla="*/ 165 h 173"/>
                  <a:gd name="T2" fmla="*/ 27 w 81"/>
                  <a:gd name="T3" fmla="*/ 173 h 173"/>
                  <a:gd name="T4" fmla="*/ 0 w 81"/>
                  <a:gd name="T5" fmla="*/ 8 h 173"/>
                  <a:gd name="T6" fmla="*/ 58 w 81"/>
                  <a:gd name="T7" fmla="*/ 0 h 173"/>
                  <a:gd name="T8" fmla="*/ 81 w 81"/>
                  <a:gd name="T9" fmla="*/ 165 h 173"/>
                  <a:gd name="T10" fmla="*/ 81 w 81"/>
                  <a:gd name="T11" fmla="*/ 165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1" h="173">
                    <a:moveTo>
                      <a:pt x="81" y="165"/>
                    </a:moveTo>
                    <a:lnTo>
                      <a:pt x="27" y="173"/>
                    </a:lnTo>
                    <a:lnTo>
                      <a:pt x="0" y="8"/>
                    </a:lnTo>
                    <a:lnTo>
                      <a:pt x="58" y="0"/>
                    </a:lnTo>
                    <a:lnTo>
                      <a:pt x="81" y="165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13" name="Freeform 180"/>
              <p:cNvSpPr>
                <a:spLocks/>
              </p:cNvSpPr>
              <p:nvPr/>
            </p:nvSpPr>
            <p:spPr bwMode="auto">
              <a:xfrm>
                <a:off x="4104" y="1814"/>
                <a:ext cx="81" cy="173"/>
              </a:xfrm>
              <a:custGeom>
                <a:avLst/>
                <a:gdLst>
                  <a:gd name="T0" fmla="*/ 81 w 81"/>
                  <a:gd name="T1" fmla="*/ 165 h 173"/>
                  <a:gd name="T2" fmla="*/ 27 w 81"/>
                  <a:gd name="T3" fmla="*/ 173 h 173"/>
                  <a:gd name="T4" fmla="*/ 0 w 81"/>
                  <a:gd name="T5" fmla="*/ 8 h 173"/>
                  <a:gd name="T6" fmla="*/ 58 w 81"/>
                  <a:gd name="T7" fmla="*/ 0 h 173"/>
                  <a:gd name="T8" fmla="*/ 81 w 81"/>
                  <a:gd name="T9" fmla="*/ 165 h 173"/>
                  <a:gd name="T10" fmla="*/ 81 w 81"/>
                  <a:gd name="T11" fmla="*/ 165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1" h="173">
                    <a:moveTo>
                      <a:pt x="81" y="165"/>
                    </a:moveTo>
                    <a:lnTo>
                      <a:pt x="27" y="173"/>
                    </a:lnTo>
                    <a:lnTo>
                      <a:pt x="0" y="8"/>
                    </a:lnTo>
                    <a:lnTo>
                      <a:pt x="58" y="0"/>
                    </a:lnTo>
                    <a:lnTo>
                      <a:pt x="81" y="165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14" name="Freeform 181"/>
              <p:cNvSpPr>
                <a:spLocks/>
              </p:cNvSpPr>
              <p:nvPr/>
            </p:nvSpPr>
            <p:spPr bwMode="auto">
              <a:xfrm>
                <a:off x="4323" y="3846"/>
                <a:ext cx="69" cy="172"/>
              </a:xfrm>
              <a:custGeom>
                <a:avLst/>
                <a:gdLst>
                  <a:gd name="T0" fmla="*/ 69 w 69"/>
                  <a:gd name="T1" fmla="*/ 169 h 172"/>
                  <a:gd name="T2" fmla="*/ 11 w 69"/>
                  <a:gd name="T3" fmla="*/ 172 h 172"/>
                  <a:gd name="T4" fmla="*/ 0 w 69"/>
                  <a:gd name="T5" fmla="*/ 4 h 172"/>
                  <a:gd name="T6" fmla="*/ 57 w 69"/>
                  <a:gd name="T7" fmla="*/ 0 h 172"/>
                  <a:gd name="T8" fmla="*/ 69 w 69"/>
                  <a:gd name="T9" fmla="*/ 169 h 172"/>
                  <a:gd name="T10" fmla="*/ 69 w 69"/>
                  <a:gd name="T11" fmla="*/ 169 h 1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9" h="172">
                    <a:moveTo>
                      <a:pt x="69" y="169"/>
                    </a:moveTo>
                    <a:lnTo>
                      <a:pt x="11" y="172"/>
                    </a:lnTo>
                    <a:lnTo>
                      <a:pt x="0" y="4"/>
                    </a:lnTo>
                    <a:lnTo>
                      <a:pt x="57" y="0"/>
                    </a:lnTo>
                    <a:lnTo>
                      <a:pt x="69" y="169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15" name="Freeform 182"/>
              <p:cNvSpPr>
                <a:spLocks/>
              </p:cNvSpPr>
              <p:nvPr/>
            </p:nvSpPr>
            <p:spPr bwMode="auto">
              <a:xfrm>
                <a:off x="4323" y="3846"/>
                <a:ext cx="69" cy="172"/>
              </a:xfrm>
              <a:custGeom>
                <a:avLst/>
                <a:gdLst>
                  <a:gd name="T0" fmla="*/ 69 w 69"/>
                  <a:gd name="T1" fmla="*/ 169 h 172"/>
                  <a:gd name="T2" fmla="*/ 11 w 69"/>
                  <a:gd name="T3" fmla="*/ 172 h 172"/>
                  <a:gd name="T4" fmla="*/ 0 w 69"/>
                  <a:gd name="T5" fmla="*/ 4 h 172"/>
                  <a:gd name="T6" fmla="*/ 57 w 69"/>
                  <a:gd name="T7" fmla="*/ 0 h 172"/>
                  <a:gd name="T8" fmla="*/ 69 w 69"/>
                  <a:gd name="T9" fmla="*/ 169 h 172"/>
                  <a:gd name="T10" fmla="*/ 69 w 69"/>
                  <a:gd name="T11" fmla="*/ 169 h 1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9" h="172">
                    <a:moveTo>
                      <a:pt x="69" y="169"/>
                    </a:moveTo>
                    <a:lnTo>
                      <a:pt x="11" y="172"/>
                    </a:lnTo>
                    <a:lnTo>
                      <a:pt x="0" y="4"/>
                    </a:lnTo>
                    <a:lnTo>
                      <a:pt x="57" y="0"/>
                    </a:lnTo>
                    <a:lnTo>
                      <a:pt x="69" y="169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16" name="Freeform 183"/>
              <p:cNvSpPr>
                <a:spLocks/>
              </p:cNvSpPr>
              <p:nvPr/>
            </p:nvSpPr>
            <p:spPr bwMode="auto">
              <a:xfrm>
                <a:off x="4181" y="1807"/>
                <a:ext cx="69" cy="168"/>
              </a:xfrm>
              <a:custGeom>
                <a:avLst/>
                <a:gdLst>
                  <a:gd name="T0" fmla="*/ 69 w 69"/>
                  <a:gd name="T1" fmla="*/ 165 h 168"/>
                  <a:gd name="T2" fmla="*/ 15 w 69"/>
                  <a:gd name="T3" fmla="*/ 168 h 168"/>
                  <a:gd name="T4" fmla="*/ 0 w 69"/>
                  <a:gd name="T5" fmla="*/ 4 h 168"/>
                  <a:gd name="T6" fmla="*/ 57 w 69"/>
                  <a:gd name="T7" fmla="*/ 0 h 168"/>
                  <a:gd name="T8" fmla="*/ 69 w 69"/>
                  <a:gd name="T9" fmla="*/ 165 h 168"/>
                  <a:gd name="T10" fmla="*/ 69 w 69"/>
                  <a:gd name="T11" fmla="*/ 165 h 1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9" h="168">
                    <a:moveTo>
                      <a:pt x="69" y="165"/>
                    </a:moveTo>
                    <a:lnTo>
                      <a:pt x="15" y="168"/>
                    </a:lnTo>
                    <a:lnTo>
                      <a:pt x="0" y="4"/>
                    </a:lnTo>
                    <a:lnTo>
                      <a:pt x="57" y="0"/>
                    </a:lnTo>
                    <a:lnTo>
                      <a:pt x="69" y="165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17" name="Freeform 184"/>
              <p:cNvSpPr>
                <a:spLocks/>
              </p:cNvSpPr>
              <p:nvPr/>
            </p:nvSpPr>
            <p:spPr bwMode="auto">
              <a:xfrm>
                <a:off x="4181" y="1807"/>
                <a:ext cx="69" cy="168"/>
              </a:xfrm>
              <a:custGeom>
                <a:avLst/>
                <a:gdLst>
                  <a:gd name="T0" fmla="*/ 69 w 69"/>
                  <a:gd name="T1" fmla="*/ 165 h 168"/>
                  <a:gd name="T2" fmla="*/ 15 w 69"/>
                  <a:gd name="T3" fmla="*/ 168 h 168"/>
                  <a:gd name="T4" fmla="*/ 0 w 69"/>
                  <a:gd name="T5" fmla="*/ 4 h 168"/>
                  <a:gd name="T6" fmla="*/ 57 w 69"/>
                  <a:gd name="T7" fmla="*/ 0 h 168"/>
                  <a:gd name="T8" fmla="*/ 69 w 69"/>
                  <a:gd name="T9" fmla="*/ 165 h 168"/>
                  <a:gd name="T10" fmla="*/ 69 w 69"/>
                  <a:gd name="T11" fmla="*/ 165 h 1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9" h="168">
                    <a:moveTo>
                      <a:pt x="69" y="165"/>
                    </a:moveTo>
                    <a:lnTo>
                      <a:pt x="15" y="168"/>
                    </a:lnTo>
                    <a:lnTo>
                      <a:pt x="0" y="4"/>
                    </a:lnTo>
                    <a:lnTo>
                      <a:pt x="57" y="0"/>
                    </a:lnTo>
                    <a:lnTo>
                      <a:pt x="69" y="165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94418" name="Picture 18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47" y="2571"/>
                <a:ext cx="1121" cy="7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4419" name="Line 186"/>
              <p:cNvSpPr>
                <a:spLocks noChangeShapeType="1"/>
              </p:cNvSpPr>
              <p:nvPr/>
            </p:nvSpPr>
            <p:spPr bwMode="auto">
              <a:xfrm flipH="1">
                <a:off x="3458" y="3262"/>
                <a:ext cx="4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20" name="Line 187"/>
              <p:cNvSpPr>
                <a:spLocks noChangeShapeType="1"/>
              </p:cNvSpPr>
              <p:nvPr/>
            </p:nvSpPr>
            <p:spPr bwMode="auto">
              <a:xfrm flipH="1">
                <a:off x="3450" y="3258"/>
                <a:ext cx="4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21" name="Line 188"/>
              <p:cNvSpPr>
                <a:spLocks noChangeShapeType="1"/>
              </p:cNvSpPr>
              <p:nvPr/>
            </p:nvSpPr>
            <p:spPr bwMode="auto">
              <a:xfrm flipH="1">
                <a:off x="3443" y="3258"/>
                <a:ext cx="11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22" name="Line 189"/>
              <p:cNvSpPr>
                <a:spLocks noChangeShapeType="1"/>
              </p:cNvSpPr>
              <p:nvPr/>
            </p:nvSpPr>
            <p:spPr bwMode="auto">
              <a:xfrm>
                <a:off x="4457" y="2075"/>
                <a:ext cx="12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23" name="Oval 190"/>
              <p:cNvSpPr>
                <a:spLocks noChangeArrowheads="1"/>
              </p:cNvSpPr>
              <p:nvPr/>
            </p:nvSpPr>
            <p:spPr bwMode="auto">
              <a:xfrm>
                <a:off x="4085" y="2786"/>
                <a:ext cx="80" cy="7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24" name="Line 191"/>
              <p:cNvSpPr>
                <a:spLocks noChangeShapeType="1"/>
              </p:cNvSpPr>
              <p:nvPr/>
            </p:nvSpPr>
            <p:spPr bwMode="auto">
              <a:xfrm>
                <a:off x="5027" y="2379"/>
                <a:ext cx="11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25" name="Line 192"/>
              <p:cNvSpPr>
                <a:spLocks noChangeShapeType="1"/>
              </p:cNvSpPr>
              <p:nvPr/>
            </p:nvSpPr>
            <p:spPr bwMode="auto">
              <a:xfrm flipV="1">
                <a:off x="5065" y="2368"/>
                <a:ext cx="4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26" name="Freeform 193"/>
              <p:cNvSpPr>
                <a:spLocks/>
              </p:cNvSpPr>
              <p:nvPr/>
            </p:nvSpPr>
            <p:spPr bwMode="auto">
              <a:xfrm>
                <a:off x="5069" y="2360"/>
                <a:ext cx="11" cy="11"/>
              </a:xfrm>
              <a:custGeom>
                <a:avLst/>
                <a:gdLst>
                  <a:gd name="T0" fmla="*/ 0 w 11"/>
                  <a:gd name="T1" fmla="*/ 11 h 11"/>
                  <a:gd name="T2" fmla="*/ 4 w 11"/>
                  <a:gd name="T3" fmla="*/ 4 h 11"/>
                  <a:gd name="T4" fmla="*/ 11 w 11"/>
                  <a:gd name="T5" fmla="*/ 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0" y="11"/>
                    </a:moveTo>
                    <a:lnTo>
                      <a:pt x="4" y="4"/>
                    </a:lnTo>
                    <a:lnTo>
                      <a:pt x="11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27" name="Line 194"/>
              <p:cNvSpPr>
                <a:spLocks noChangeShapeType="1"/>
              </p:cNvSpPr>
              <p:nvPr/>
            </p:nvSpPr>
            <p:spPr bwMode="auto">
              <a:xfrm>
                <a:off x="4089" y="3731"/>
                <a:ext cx="1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28" name="Line 195"/>
              <p:cNvSpPr>
                <a:spLocks noChangeShapeType="1"/>
              </p:cNvSpPr>
              <p:nvPr/>
            </p:nvSpPr>
            <p:spPr bwMode="auto">
              <a:xfrm flipH="1">
                <a:off x="4092" y="3769"/>
                <a:ext cx="4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94429" name="Group 196"/>
              <p:cNvGrpSpPr>
                <a:grpSpLocks/>
              </p:cNvGrpSpPr>
              <p:nvPr/>
            </p:nvGrpSpPr>
            <p:grpSpPr bwMode="auto">
              <a:xfrm>
                <a:off x="3755" y="3408"/>
                <a:ext cx="85" cy="85"/>
                <a:chOff x="3019" y="669"/>
                <a:chExt cx="85" cy="85"/>
              </a:xfrm>
            </p:grpSpPr>
            <p:sp>
              <p:nvSpPr>
                <p:cNvPr id="94451" name="Freeform 197"/>
                <p:cNvSpPr>
                  <a:spLocks/>
                </p:cNvSpPr>
                <p:nvPr/>
              </p:nvSpPr>
              <p:spPr bwMode="auto">
                <a:xfrm>
                  <a:off x="3023" y="673"/>
                  <a:ext cx="77" cy="77"/>
                </a:xfrm>
                <a:custGeom>
                  <a:avLst/>
                  <a:gdLst>
                    <a:gd name="T0" fmla="*/ 42 w 77"/>
                    <a:gd name="T1" fmla="*/ 0 h 77"/>
                    <a:gd name="T2" fmla="*/ 50 w 77"/>
                    <a:gd name="T3" fmla="*/ 0 h 77"/>
                    <a:gd name="T4" fmla="*/ 58 w 77"/>
                    <a:gd name="T5" fmla="*/ 4 h 77"/>
                    <a:gd name="T6" fmla="*/ 61 w 77"/>
                    <a:gd name="T7" fmla="*/ 8 h 77"/>
                    <a:gd name="T8" fmla="*/ 69 w 77"/>
                    <a:gd name="T9" fmla="*/ 15 h 77"/>
                    <a:gd name="T10" fmla="*/ 73 w 77"/>
                    <a:gd name="T11" fmla="*/ 19 h 77"/>
                    <a:gd name="T12" fmla="*/ 77 w 77"/>
                    <a:gd name="T13" fmla="*/ 27 h 77"/>
                    <a:gd name="T14" fmla="*/ 77 w 77"/>
                    <a:gd name="T15" fmla="*/ 35 h 77"/>
                    <a:gd name="T16" fmla="*/ 77 w 77"/>
                    <a:gd name="T17" fmla="*/ 42 h 77"/>
                    <a:gd name="T18" fmla="*/ 77 w 77"/>
                    <a:gd name="T19" fmla="*/ 50 h 77"/>
                    <a:gd name="T20" fmla="*/ 73 w 77"/>
                    <a:gd name="T21" fmla="*/ 58 h 77"/>
                    <a:gd name="T22" fmla="*/ 69 w 77"/>
                    <a:gd name="T23" fmla="*/ 61 h 77"/>
                    <a:gd name="T24" fmla="*/ 61 w 77"/>
                    <a:gd name="T25" fmla="*/ 69 h 77"/>
                    <a:gd name="T26" fmla="*/ 58 w 77"/>
                    <a:gd name="T27" fmla="*/ 73 h 77"/>
                    <a:gd name="T28" fmla="*/ 50 w 77"/>
                    <a:gd name="T29" fmla="*/ 77 h 77"/>
                    <a:gd name="T30" fmla="*/ 42 w 77"/>
                    <a:gd name="T31" fmla="*/ 77 h 77"/>
                    <a:gd name="T32" fmla="*/ 35 w 77"/>
                    <a:gd name="T33" fmla="*/ 77 h 77"/>
                    <a:gd name="T34" fmla="*/ 27 w 77"/>
                    <a:gd name="T35" fmla="*/ 77 h 77"/>
                    <a:gd name="T36" fmla="*/ 19 w 77"/>
                    <a:gd name="T37" fmla="*/ 73 h 77"/>
                    <a:gd name="T38" fmla="*/ 15 w 77"/>
                    <a:gd name="T39" fmla="*/ 69 h 77"/>
                    <a:gd name="T40" fmla="*/ 8 w 77"/>
                    <a:gd name="T41" fmla="*/ 61 h 77"/>
                    <a:gd name="T42" fmla="*/ 4 w 77"/>
                    <a:gd name="T43" fmla="*/ 58 h 77"/>
                    <a:gd name="T44" fmla="*/ 0 w 77"/>
                    <a:gd name="T45" fmla="*/ 50 h 77"/>
                    <a:gd name="T46" fmla="*/ 0 w 77"/>
                    <a:gd name="T47" fmla="*/ 42 h 77"/>
                    <a:gd name="T48" fmla="*/ 0 w 77"/>
                    <a:gd name="T49" fmla="*/ 35 h 77"/>
                    <a:gd name="T50" fmla="*/ 0 w 77"/>
                    <a:gd name="T51" fmla="*/ 27 h 77"/>
                    <a:gd name="T52" fmla="*/ 4 w 77"/>
                    <a:gd name="T53" fmla="*/ 19 h 77"/>
                    <a:gd name="T54" fmla="*/ 8 w 77"/>
                    <a:gd name="T55" fmla="*/ 15 h 77"/>
                    <a:gd name="T56" fmla="*/ 15 w 77"/>
                    <a:gd name="T57" fmla="*/ 8 h 77"/>
                    <a:gd name="T58" fmla="*/ 19 w 77"/>
                    <a:gd name="T59" fmla="*/ 4 h 77"/>
                    <a:gd name="T60" fmla="*/ 27 w 77"/>
                    <a:gd name="T61" fmla="*/ 0 h 77"/>
                    <a:gd name="T62" fmla="*/ 35 w 77"/>
                    <a:gd name="T63" fmla="*/ 0 h 77"/>
                    <a:gd name="T64" fmla="*/ 38 w 77"/>
                    <a:gd name="T65" fmla="*/ 0 h 77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77" h="77">
                      <a:moveTo>
                        <a:pt x="38" y="0"/>
                      </a:moveTo>
                      <a:lnTo>
                        <a:pt x="42" y="0"/>
                      </a:lnTo>
                      <a:lnTo>
                        <a:pt x="46" y="0"/>
                      </a:lnTo>
                      <a:lnTo>
                        <a:pt x="50" y="0"/>
                      </a:lnTo>
                      <a:lnTo>
                        <a:pt x="54" y="4"/>
                      </a:lnTo>
                      <a:lnTo>
                        <a:pt x="58" y="4"/>
                      </a:lnTo>
                      <a:lnTo>
                        <a:pt x="61" y="8"/>
                      </a:lnTo>
                      <a:lnTo>
                        <a:pt x="65" y="12"/>
                      </a:lnTo>
                      <a:lnTo>
                        <a:pt x="69" y="15"/>
                      </a:lnTo>
                      <a:lnTo>
                        <a:pt x="73" y="19"/>
                      </a:lnTo>
                      <a:lnTo>
                        <a:pt x="73" y="23"/>
                      </a:lnTo>
                      <a:lnTo>
                        <a:pt x="77" y="27"/>
                      </a:lnTo>
                      <a:lnTo>
                        <a:pt x="77" y="31"/>
                      </a:lnTo>
                      <a:lnTo>
                        <a:pt x="77" y="35"/>
                      </a:lnTo>
                      <a:lnTo>
                        <a:pt x="77" y="38"/>
                      </a:lnTo>
                      <a:lnTo>
                        <a:pt x="77" y="42"/>
                      </a:lnTo>
                      <a:lnTo>
                        <a:pt x="77" y="46"/>
                      </a:lnTo>
                      <a:lnTo>
                        <a:pt x="77" y="50"/>
                      </a:lnTo>
                      <a:lnTo>
                        <a:pt x="73" y="54"/>
                      </a:lnTo>
                      <a:lnTo>
                        <a:pt x="73" y="58"/>
                      </a:lnTo>
                      <a:lnTo>
                        <a:pt x="69" y="58"/>
                      </a:lnTo>
                      <a:lnTo>
                        <a:pt x="69" y="61"/>
                      </a:lnTo>
                      <a:lnTo>
                        <a:pt x="65" y="65"/>
                      </a:lnTo>
                      <a:lnTo>
                        <a:pt x="61" y="69"/>
                      </a:lnTo>
                      <a:lnTo>
                        <a:pt x="58" y="73"/>
                      </a:lnTo>
                      <a:lnTo>
                        <a:pt x="54" y="73"/>
                      </a:lnTo>
                      <a:lnTo>
                        <a:pt x="50" y="77"/>
                      </a:lnTo>
                      <a:lnTo>
                        <a:pt x="46" y="77"/>
                      </a:lnTo>
                      <a:lnTo>
                        <a:pt x="42" y="77"/>
                      </a:lnTo>
                      <a:lnTo>
                        <a:pt x="38" y="77"/>
                      </a:lnTo>
                      <a:lnTo>
                        <a:pt x="35" y="77"/>
                      </a:lnTo>
                      <a:lnTo>
                        <a:pt x="31" y="77"/>
                      </a:lnTo>
                      <a:lnTo>
                        <a:pt x="27" y="77"/>
                      </a:lnTo>
                      <a:lnTo>
                        <a:pt x="23" y="73"/>
                      </a:lnTo>
                      <a:lnTo>
                        <a:pt x="19" y="73"/>
                      </a:lnTo>
                      <a:lnTo>
                        <a:pt x="15" y="69"/>
                      </a:lnTo>
                      <a:lnTo>
                        <a:pt x="12" y="65"/>
                      </a:lnTo>
                      <a:lnTo>
                        <a:pt x="8" y="61"/>
                      </a:lnTo>
                      <a:lnTo>
                        <a:pt x="8" y="58"/>
                      </a:lnTo>
                      <a:lnTo>
                        <a:pt x="4" y="58"/>
                      </a:lnTo>
                      <a:lnTo>
                        <a:pt x="4" y="54"/>
                      </a:lnTo>
                      <a:lnTo>
                        <a:pt x="0" y="50"/>
                      </a:lnTo>
                      <a:lnTo>
                        <a:pt x="0" y="46"/>
                      </a:lnTo>
                      <a:lnTo>
                        <a:pt x="0" y="42"/>
                      </a:lnTo>
                      <a:lnTo>
                        <a:pt x="0" y="38"/>
                      </a:lnTo>
                      <a:lnTo>
                        <a:pt x="0" y="35"/>
                      </a:lnTo>
                      <a:lnTo>
                        <a:pt x="0" y="31"/>
                      </a:lnTo>
                      <a:lnTo>
                        <a:pt x="0" y="27"/>
                      </a:lnTo>
                      <a:lnTo>
                        <a:pt x="4" y="23"/>
                      </a:lnTo>
                      <a:lnTo>
                        <a:pt x="4" y="19"/>
                      </a:lnTo>
                      <a:lnTo>
                        <a:pt x="8" y="15"/>
                      </a:lnTo>
                      <a:lnTo>
                        <a:pt x="12" y="12"/>
                      </a:lnTo>
                      <a:lnTo>
                        <a:pt x="15" y="8"/>
                      </a:lnTo>
                      <a:lnTo>
                        <a:pt x="19" y="4"/>
                      </a:lnTo>
                      <a:lnTo>
                        <a:pt x="23" y="4"/>
                      </a:lnTo>
                      <a:lnTo>
                        <a:pt x="27" y="0"/>
                      </a:lnTo>
                      <a:lnTo>
                        <a:pt x="31" y="0"/>
                      </a:lnTo>
                      <a:lnTo>
                        <a:pt x="35" y="0"/>
                      </a:lnTo>
                      <a:lnTo>
                        <a:pt x="38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4452" name="Freeform 198"/>
                <p:cNvSpPr>
                  <a:spLocks/>
                </p:cNvSpPr>
                <p:nvPr/>
              </p:nvSpPr>
              <p:spPr bwMode="auto">
                <a:xfrm>
                  <a:off x="3019" y="669"/>
                  <a:ext cx="85" cy="85"/>
                </a:xfrm>
                <a:custGeom>
                  <a:avLst/>
                  <a:gdLst>
                    <a:gd name="T0" fmla="*/ 54 w 85"/>
                    <a:gd name="T1" fmla="*/ 8 h 85"/>
                    <a:gd name="T2" fmla="*/ 62 w 85"/>
                    <a:gd name="T3" fmla="*/ 16 h 85"/>
                    <a:gd name="T4" fmla="*/ 69 w 85"/>
                    <a:gd name="T5" fmla="*/ 23 h 85"/>
                    <a:gd name="T6" fmla="*/ 77 w 85"/>
                    <a:gd name="T7" fmla="*/ 31 h 85"/>
                    <a:gd name="T8" fmla="*/ 77 w 85"/>
                    <a:gd name="T9" fmla="*/ 39 h 85"/>
                    <a:gd name="T10" fmla="*/ 77 w 85"/>
                    <a:gd name="T11" fmla="*/ 50 h 85"/>
                    <a:gd name="T12" fmla="*/ 73 w 85"/>
                    <a:gd name="T13" fmla="*/ 58 h 85"/>
                    <a:gd name="T14" fmla="*/ 65 w 85"/>
                    <a:gd name="T15" fmla="*/ 65 h 85"/>
                    <a:gd name="T16" fmla="*/ 58 w 85"/>
                    <a:gd name="T17" fmla="*/ 73 h 85"/>
                    <a:gd name="T18" fmla="*/ 54 w 85"/>
                    <a:gd name="T19" fmla="*/ 77 h 85"/>
                    <a:gd name="T20" fmla="*/ 42 w 85"/>
                    <a:gd name="T21" fmla="*/ 77 h 85"/>
                    <a:gd name="T22" fmla="*/ 31 w 85"/>
                    <a:gd name="T23" fmla="*/ 77 h 85"/>
                    <a:gd name="T24" fmla="*/ 27 w 85"/>
                    <a:gd name="T25" fmla="*/ 73 h 85"/>
                    <a:gd name="T26" fmla="*/ 19 w 85"/>
                    <a:gd name="T27" fmla="*/ 65 h 85"/>
                    <a:gd name="T28" fmla="*/ 12 w 85"/>
                    <a:gd name="T29" fmla="*/ 58 h 85"/>
                    <a:gd name="T30" fmla="*/ 8 w 85"/>
                    <a:gd name="T31" fmla="*/ 50 h 85"/>
                    <a:gd name="T32" fmla="*/ 8 w 85"/>
                    <a:gd name="T33" fmla="*/ 39 h 85"/>
                    <a:gd name="T34" fmla="*/ 12 w 85"/>
                    <a:gd name="T35" fmla="*/ 27 h 85"/>
                    <a:gd name="T36" fmla="*/ 16 w 85"/>
                    <a:gd name="T37" fmla="*/ 23 h 85"/>
                    <a:gd name="T38" fmla="*/ 23 w 85"/>
                    <a:gd name="T39" fmla="*/ 16 h 85"/>
                    <a:gd name="T40" fmla="*/ 31 w 85"/>
                    <a:gd name="T41" fmla="*/ 8 h 85"/>
                    <a:gd name="T42" fmla="*/ 42 w 85"/>
                    <a:gd name="T43" fmla="*/ 8 h 85"/>
                    <a:gd name="T44" fmla="*/ 39 w 85"/>
                    <a:gd name="T45" fmla="*/ 0 h 85"/>
                    <a:gd name="T46" fmla="*/ 27 w 85"/>
                    <a:gd name="T47" fmla="*/ 0 h 85"/>
                    <a:gd name="T48" fmla="*/ 19 w 85"/>
                    <a:gd name="T49" fmla="*/ 8 h 85"/>
                    <a:gd name="T50" fmla="*/ 12 w 85"/>
                    <a:gd name="T51" fmla="*/ 12 h 85"/>
                    <a:gd name="T52" fmla="*/ 4 w 85"/>
                    <a:gd name="T53" fmla="*/ 19 h 85"/>
                    <a:gd name="T54" fmla="*/ 0 w 85"/>
                    <a:gd name="T55" fmla="*/ 27 h 85"/>
                    <a:gd name="T56" fmla="*/ 0 w 85"/>
                    <a:gd name="T57" fmla="*/ 39 h 85"/>
                    <a:gd name="T58" fmla="*/ 0 w 85"/>
                    <a:gd name="T59" fmla="*/ 50 h 85"/>
                    <a:gd name="T60" fmla="*/ 4 w 85"/>
                    <a:gd name="T61" fmla="*/ 62 h 85"/>
                    <a:gd name="T62" fmla="*/ 12 w 85"/>
                    <a:gd name="T63" fmla="*/ 69 h 85"/>
                    <a:gd name="T64" fmla="*/ 19 w 85"/>
                    <a:gd name="T65" fmla="*/ 77 h 85"/>
                    <a:gd name="T66" fmla="*/ 27 w 85"/>
                    <a:gd name="T67" fmla="*/ 81 h 85"/>
                    <a:gd name="T68" fmla="*/ 35 w 85"/>
                    <a:gd name="T69" fmla="*/ 85 h 85"/>
                    <a:gd name="T70" fmla="*/ 46 w 85"/>
                    <a:gd name="T71" fmla="*/ 85 h 85"/>
                    <a:gd name="T72" fmla="*/ 58 w 85"/>
                    <a:gd name="T73" fmla="*/ 85 h 85"/>
                    <a:gd name="T74" fmla="*/ 65 w 85"/>
                    <a:gd name="T75" fmla="*/ 81 h 85"/>
                    <a:gd name="T76" fmla="*/ 73 w 85"/>
                    <a:gd name="T77" fmla="*/ 73 h 85"/>
                    <a:gd name="T78" fmla="*/ 81 w 85"/>
                    <a:gd name="T79" fmla="*/ 65 h 85"/>
                    <a:gd name="T80" fmla="*/ 85 w 85"/>
                    <a:gd name="T81" fmla="*/ 54 h 85"/>
                    <a:gd name="T82" fmla="*/ 85 w 85"/>
                    <a:gd name="T83" fmla="*/ 46 h 85"/>
                    <a:gd name="T84" fmla="*/ 85 w 85"/>
                    <a:gd name="T85" fmla="*/ 35 h 85"/>
                    <a:gd name="T86" fmla="*/ 81 w 85"/>
                    <a:gd name="T87" fmla="*/ 23 h 85"/>
                    <a:gd name="T88" fmla="*/ 77 w 85"/>
                    <a:gd name="T89" fmla="*/ 16 h 85"/>
                    <a:gd name="T90" fmla="*/ 65 w 85"/>
                    <a:gd name="T91" fmla="*/ 8 h 85"/>
                    <a:gd name="T92" fmla="*/ 62 w 85"/>
                    <a:gd name="T93" fmla="*/ 4 h 85"/>
                    <a:gd name="T94" fmla="*/ 50 w 85"/>
                    <a:gd name="T95" fmla="*/ 0 h 85"/>
                    <a:gd name="T96" fmla="*/ 46 w 85"/>
                    <a:gd name="T97" fmla="*/ 8 h 85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85" h="85">
                      <a:moveTo>
                        <a:pt x="46" y="8"/>
                      </a:moveTo>
                      <a:lnTo>
                        <a:pt x="50" y="8"/>
                      </a:lnTo>
                      <a:lnTo>
                        <a:pt x="54" y="8"/>
                      </a:lnTo>
                      <a:lnTo>
                        <a:pt x="54" y="12"/>
                      </a:lnTo>
                      <a:lnTo>
                        <a:pt x="58" y="12"/>
                      </a:lnTo>
                      <a:lnTo>
                        <a:pt x="62" y="16"/>
                      </a:lnTo>
                      <a:lnTo>
                        <a:pt x="65" y="16"/>
                      </a:lnTo>
                      <a:lnTo>
                        <a:pt x="65" y="19"/>
                      </a:lnTo>
                      <a:lnTo>
                        <a:pt x="69" y="23"/>
                      </a:lnTo>
                      <a:lnTo>
                        <a:pt x="73" y="23"/>
                      </a:lnTo>
                      <a:lnTo>
                        <a:pt x="73" y="27"/>
                      </a:lnTo>
                      <a:lnTo>
                        <a:pt x="77" y="31"/>
                      </a:lnTo>
                      <a:lnTo>
                        <a:pt x="77" y="35"/>
                      </a:lnTo>
                      <a:lnTo>
                        <a:pt x="77" y="39"/>
                      </a:lnTo>
                      <a:lnTo>
                        <a:pt x="77" y="42"/>
                      </a:lnTo>
                      <a:lnTo>
                        <a:pt x="77" y="46"/>
                      </a:lnTo>
                      <a:lnTo>
                        <a:pt x="77" y="50"/>
                      </a:lnTo>
                      <a:lnTo>
                        <a:pt x="77" y="54"/>
                      </a:lnTo>
                      <a:lnTo>
                        <a:pt x="73" y="58"/>
                      </a:lnTo>
                      <a:lnTo>
                        <a:pt x="73" y="62"/>
                      </a:lnTo>
                      <a:lnTo>
                        <a:pt x="69" y="65"/>
                      </a:lnTo>
                      <a:lnTo>
                        <a:pt x="65" y="65"/>
                      </a:lnTo>
                      <a:lnTo>
                        <a:pt x="65" y="69"/>
                      </a:lnTo>
                      <a:lnTo>
                        <a:pt x="62" y="69"/>
                      </a:lnTo>
                      <a:lnTo>
                        <a:pt x="58" y="73"/>
                      </a:lnTo>
                      <a:lnTo>
                        <a:pt x="54" y="73"/>
                      </a:lnTo>
                      <a:lnTo>
                        <a:pt x="54" y="77"/>
                      </a:lnTo>
                      <a:lnTo>
                        <a:pt x="50" y="77"/>
                      </a:lnTo>
                      <a:lnTo>
                        <a:pt x="46" y="77"/>
                      </a:lnTo>
                      <a:lnTo>
                        <a:pt x="42" y="77"/>
                      </a:lnTo>
                      <a:lnTo>
                        <a:pt x="39" y="77"/>
                      </a:lnTo>
                      <a:lnTo>
                        <a:pt x="35" y="77"/>
                      </a:lnTo>
                      <a:lnTo>
                        <a:pt x="31" y="77"/>
                      </a:lnTo>
                      <a:lnTo>
                        <a:pt x="31" y="73"/>
                      </a:lnTo>
                      <a:lnTo>
                        <a:pt x="27" y="73"/>
                      </a:lnTo>
                      <a:lnTo>
                        <a:pt x="23" y="69"/>
                      </a:lnTo>
                      <a:lnTo>
                        <a:pt x="19" y="65"/>
                      </a:lnTo>
                      <a:lnTo>
                        <a:pt x="16" y="65"/>
                      </a:lnTo>
                      <a:lnTo>
                        <a:pt x="16" y="62"/>
                      </a:lnTo>
                      <a:lnTo>
                        <a:pt x="12" y="58"/>
                      </a:lnTo>
                      <a:lnTo>
                        <a:pt x="12" y="54"/>
                      </a:lnTo>
                      <a:lnTo>
                        <a:pt x="8" y="50"/>
                      </a:lnTo>
                      <a:lnTo>
                        <a:pt x="8" y="46"/>
                      </a:lnTo>
                      <a:lnTo>
                        <a:pt x="8" y="42"/>
                      </a:lnTo>
                      <a:lnTo>
                        <a:pt x="8" y="39"/>
                      </a:lnTo>
                      <a:lnTo>
                        <a:pt x="8" y="35"/>
                      </a:lnTo>
                      <a:lnTo>
                        <a:pt x="12" y="31"/>
                      </a:lnTo>
                      <a:lnTo>
                        <a:pt x="12" y="27"/>
                      </a:lnTo>
                      <a:lnTo>
                        <a:pt x="16" y="23"/>
                      </a:lnTo>
                      <a:lnTo>
                        <a:pt x="19" y="19"/>
                      </a:lnTo>
                      <a:lnTo>
                        <a:pt x="19" y="16"/>
                      </a:lnTo>
                      <a:lnTo>
                        <a:pt x="23" y="16"/>
                      </a:lnTo>
                      <a:lnTo>
                        <a:pt x="27" y="12"/>
                      </a:lnTo>
                      <a:lnTo>
                        <a:pt x="31" y="12"/>
                      </a:lnTo>
                      <a:lnTo>
                        <a:pt x="31" y="8"/>
                      </a:lnTo>
                      <a:lnTo>
                        <a:pt x="35" y="8"/>
                      </a:lnTo>
                      <a:lnTo>
                        <a:pt x="39" y="8"/>
                      </a:lnTo>
                      <a:lnTo>
                        <a:pt x="42" y="8"/>
                      </a:lnTo>
                      <a:lnTo>
                        <a:pt x="46" y="8"/>
                      </a:lnTo>
                      <a:lnTo>
                        <a:pt x="42" y="0"/>
                      </a:lnTo>
                      <a:lnTo>
                        <a:pt x="39" y="0"/>
                      </a:lnTo>
                      <a:lnTo>
                        <a:pt x="35" y="0"/>
                      </a:lnTo>
                      <a:lnTo>
                        <a:pt x="31" y="0"/>
                      </a:lnTo>
                      <a:lnTo>
                        <a:pt x="27" y="0"/>
                      </a:lnTo>
                      <a:lnTo>
                        <a:pt x="23" y="4"/>
                      </a:lnTo>
                      <a:lnTo>
                        <a:pt x="19" y="8"/>
                      </a:lnTo>
                      <a:lnTo>
                        <a:pt x="16" y="8"/>
                      </a:lnTo>
                      <a:lnTo>
                        <a:pt x="12" y="12"/>
                      </a:lnTo>
                      <a:lnTo>
                        <a:pt x="12" y="16"/>
                      </a:lnTo>
                      <a:lnTo>
                        <a:pt x="8" y="16"/>
                      </a:lnTo>
                      <a:lnTo>
                        <a:pt x="4" y="19"/>
                      </a:lnTo>
                      <a:lnTo>
                        <a:pt x="4" y="23"/>
                      </a:lnTo>
                      <a:lnTo>
                        <a:pt x="0" y="27"/>
                      </a:lnTo>
                      <a:lnTo>
                        <a:pt x="0" y="31"/>
                      </a:lnTo>
                      <a:lnTo>
                        <a:pt x="0" y="35"/>
                      </a:lnTo>
                      <a:lnTo>
                        <a:pt x="0" y="39"/>
                      </a:lnTo>
                      <a:lnTo>
                        <a:pt x="0" y="42"/>
                      </a:lnTo>
                      <a:lnTo>
                        <a:pt x="0" y="46"/>
                      </a:lnTo>
                      <a:lnTo>
                        <a:pt x="0" y="50"/>
                      </a:lnTo>
                      <a:lnTo>
                        <a:pt x="0" y="54"/>
                      </a:lnTo>
                      <a:lnTo>
                        <a:pt x="0" y="58"/>
                      </a:lnTo>
                      <a:lnTo>
                        <a:pt x="4" y="62"/>
                      </a:lnTo>
                      <a:lnTo>
                        <a:pt x="4" y="65"/>
                      </a:lnTo>
                      <a:lnTo>
                        <a:pt x="8" y="65"/>
                      </a:lnTo>
                      <a:lnTo>
                        <a:pt x="12" y="69"/>
                      </a:lnTo>
                      <a:lnTo>
                        <a:pt x="12" y="73"/>
                      </a:lnTo>
                      <a:lnTo>
                        <a:pt x="16" y="77"/>
                      </a:lnTo>
                      <a:lnTo>
                        <a:pt x="19" y="77"/>
                      </a:lnTo>
                      <a:lnTo>
                        <a:pt x="23" y="81"/>
                      </a:lnTo>
                      <a:lnTo>
                        <a:pt x="27" y="81"/>
                      </a:lnTo>
                      <a:lnTo>
                        <a:pt x="27" y="85"/>
                      </a:lnTo>
                      <a:lnTo>
                        <a:pt x="31" y="85"/>
                      </a:lnTo>
                      <a:lnTo>
                        <a:pt x="35" y="85"/>
                      </a:lnTo>
                      <a:lnTo>
                        <a:pt x="39" y="85"/>
                      </a:lnTo>
                      <a:lnTo>
                        <a:pt x="42" y="85"/>
                      </a:lnTo>
                      <a:lnTo>
                        <a:pt x="46" y="85"/>
                      </a:lnTo>
                      <a:lnTo>
                        <a:pt x="50" y="85"/>
                      </a:lnTo>
                      <a:lnTo>
                        <a:pt x="54" y="85"/>
                      </a:lnTo>
                      <a:lnTo>
                        <a:pt x="58" y="85"/>
                      </a:lnTo>
                      <a:lnTo>
                        <a:pt x="58" y="81"/>
                      </a:lnTo>
                      <a:lnTo>
                        <a:pt x="62" y="81"/>
                      </a:lnTo>
                      <a:lnTo>
                        <a:pt x="65" y="81"/>
                      </a:lnTo>
                      <a:lnTo>
                        <a:pt x="69" y="77"/>
                      </a:lnTo>
                      <a:lnTo>
                        <a:pt x="73" y="73"/>
                      </a:lnTo>
                      <a:lnTo>
                        <a:pt x="77" y="69"/>
                      </a:lnTo>
                      <a:lnTo>
                        <a:pt x="77" y="65"/>
                      </a:lnTo>
                      <a:lnTo>
                        <a:pt x="81" y="65"/>
                      </a:lnTo>
                      <a:lnTo>
                        <a:pt x="81" y="62"/>
                      </a:lnTo>
                      <a:lnTo>
                        <a:pt x="85" y="58"/>
                      </a:lnTo>
                      <a:lnTo>
                        <a:pt x="85" y="54"/>
                      </a:lnTo>
                      <a:lnTo>
                        <a:pt x="85" y="50"/>
                      </a:lnTo>
                      <a:lnTo>
                        <a:pt x="85" y="46"/>
                      </a:lnTo>
                      <a:lnTo>
                        <a:pt x="85" y="42"/>
                      </a:lnTo>
                      <a:lnTo>
                        <a:pt x="85" y="39"/>
                      </a:lnTo>
                      <a:lnTo>
                        <a:pt x="85" y="35"/>
                      </a:lnTo>
                      <a:lnTo>
                        <a:pt x="85" y="31"/>
                      </a:lnTo>
                      <a:lnTo>
                        <a:pt x="85" y="27"/>
                      </a:lnTo>
                      <a:lnTo>
                        <a:pt x="81" y="23"/>
                      </a:lnTo>
                      <a:lnTo>
                        <a:pt x="81" y="19"/>
                      </a:lnTo>
                      <a:lnTo>
                        <a:pt x="77" y="16"/>
                      </a:lnTo>
                      <a:lnTo>
                        <a:pt x="73" y="12"/>
                      </a:lnTo>
                      <a:lnTo>
                        <a:pt x="69" y="8"/>
                      </a:lnTo>
                      <a:lnTo>
                        <a:pt x="65" y="8"/>
                      </a:lnTo>
                      <a:lnTo>
                        <a:pt x="65" y="4"/>
                      </a:lnTo>
                      <a:lnTo>
                        <a:pt x="62" y="4"/>
                      </a:lnTo>
                      <a:lnTo>
                        <a:pt x="58" y="0"/>
                      </a:lnTo>
                      <a:lnTo>
                        <a:pt x="54" y="0"/>
                      </a:lnTo>
                      <a:lnTo>
                        <a:pt x="50" y="0"/>
                      </a:lnTo>
                      <a:lnTo>
                        <a:pt x="46" y="0"/>
                      </a:lnTo>
                      <a:lnTo>
                        <a:pt x="42" y="0"/>
                      </a:lnTo>
                      <a:lnTo>
                        <a:pt x="46" y="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0679" name="Line 199"/>
              <p:cNvSpPr>
                <a:spLocks noChangeShapeType="1"/>
              </p:cNvSpPr>
              <p:nvPr/>
            </p:nvSpPr>
            <p:spPr bwMode="auto">
              <a:xfrm flipV="1">
                <a:off x="3840" y="2064"/>
                <a:ext cx="720" cy="1344"/>
              </a:xfrm>
              <a:prstGeom prst="line">
                <a:avLst/>
              </a:prstGeom>
              <a:noFill/>
              <a:ln w="19050">
                <a:solidFill>
                  <a:srgbClr val="CB1A4D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680" name="Line 200"/>
              <p:cNvSpPr>
                <a:spLocks noChangeShapeType="1"/>
              </p:cNvSpPr>
              <p:nvPr/>
            </p:nvSpPr>
            <p:spPr bwMode="auto">
              <a:xfrm flipV="1">
                <a:off x="3840" y="2256"/>
                <a:ext cx="1008" cy="1152"/>
              </a:xfrm>
              <a:prstGeom prst="line">
                <a:avLst/>
              </a:prstGeom>
              <a:noFill/>
              <a:ln w="19050">
                <a:solidFill>
                  <a:srgbClr val="CB1A4D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681" name="Line 201"/>
              <p:cNvSpPr>
                <a:spLocks noChangeShapeType="1"/>
              </p:cNvSpPr>
              <p:nvPr/>
            </p:nvSpPr>
            <p:spPr bwMode="auto">
              <a:xfrm flipV="1">
                <a:off x="3840" y="2496"/>
                <a:ext cx="1248" cy="912"/>
              </a:xfrm>
              <a:prstGeom prst="line">
                <a:avLst/>
              </a:prstGeom>
              <a:noFill/>
              <a:ln w="19050">
                <a:solidFill>
                  <a:srgbClr val="CB1A4D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682" name="Line 202"/>
              <p:cNvSpPr>
                <a:spLocks noChangeShapeType="1"/>
              </p:cNvSpPr>
              <p:nvPr/>
            </p:nvSpPr>
            <p:spPr bwMode="auto">
              <a:xfrm flipV="1">
                <a:off x="3850" y="2774"/>
                <a:ext cx="1344" cy="624"/>
              </a:xfrm>
              <a:prstGeom prst="line">
                <a:avLst/>
              </a:prstGeom>
              <a:noFill/>
              <a:ln w="19050">
                <a:solidFill>
                  <a:srgbClr val="CB1A4D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683" name="Line 203"/>
              <p:cNvSpPr>
                <a:spLocks noChangeShapeType="1"/>
              </p:cNvSpPr>
              <p:nvPr/>
            </p:nvSpPr>
            <p:spPr bwMode="auto">
              <a:xfrm flipV="1">
                <a:off x="3855" y="3158"/>
                <a:ext cx="1296" cy="240"/>
              </a:xfrm>
              <a:prstGeom prst="line">
                <a:avLst/>
              </a:prstGeom>
              <a:noFill/>
              <a:ln w="19050">
                <a:solidFill>
                  <a:srgbClr val="7D0F2E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684" name="Line 204"/>
              <p:cNvSpPr>
                <a:spLocks noChangeShapeType="1"/>
              </p:cNvSpPr>
              <p:nvPr/>
            </p:nvSpPr>
            <p:spPr bwMode="auto">
              <a:xfrm>
                <a:off x="3850" y="3398"/>
                <a:ext cx="1152" cy="48"/>
              </a:xfrm>
              <a:prstGeom prst="line">
                <a:avLst/>
              </a:prstGeom>
              <a:noFill/>
              <a:ln w="19050">
                <a:solidFill>
                  <a:srgbClr val="7D0F2E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685" name="Line 205"/>
              <p:cNvSpPr>
                <a:spLocks noChangeShapeType="1"/>
              </p:cNvSpPr>
              <p:nvPr/>
            </p:nvSpPr>
            <p:spPr bwMode="auto">
              <a:xfrm flipV="1">
                <a:off x="3845" y="2097"/>
                <a:ext cx="48" cy="1296"/>
              </a:xfrm>
              <a:prstGeom prst="line">
                <a:avLst/>
              </a:prstGeom>
              <a:noFill/>
              <a:ln w="19050">
                <a:solidFill>
                  <a:srgbClr val="CB1A4D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686" name="Line 206"/>
              <p:cNvSpPr>
                <a:spLocks noChangeShapeType="1"/>
              </p:cNvSpPr>
              <p:nvPr/>
            </p:nvSpPr>
            <p:spPr bwMode="auto">
              <a:xfrm flipV="1">
                <a:off x="3845" y="1996"/>
                <a:ext cx="384" cy="1392"/>
              </a:xfrm>
              <a:prstGeom prst="line">
                <a:avLst/>
              </a:prstGeom>
              <a:noFill/>
              <a:ln w="19050">
                <a:solidFill>
                  <a:srgbClr val="CB1A4D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687" name="Line 207"/>
              <p:cNvSpPr>
                <a:spLocks noChangeShapeType="1"/>
              </p:cNvSpPr>
              <p:nvPr/>
            </p:nvSpPr>
            <p:spPr bwMode="auto">
              <a:xfrm flipH="1" flipV="1">
                <a:off x="3605" y="2332"/>
                <a:ext cx="240" cy="1056"/>
              </a:xfrm>
              <a:prstGeom prst="line">
                <a:avLst/>
              </a:prstGeom>
              <a:noFill/>
              <a:ln w="19050">
                <a:solidFill>
                  <a:srgbClr val="CB1A4D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688" name="Line 208"/>
              <p:cNvSpPr>
                <a:spLocks noChangeShapeType="1"/>
              </p:cNvSpPr>
              <p:nvPr/>
            </p:nvSpPr>
            <p:spPr bwMode="auto">
              <a:xfrm flipH="1" flipV="1">
                <a:off x="3413" y="2669"/>
                <a:ext cx="432" cy="720"/>
              </a:xfrm>
              <a:prstGeom prst="line">
                <a:avLst/>
              </a:prstGeom>
              <a:noFill/>
              <a:ln w="19050">
                <a:solidFill>
                  <a:srgbClr val="7D0F2E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689" name="AutoShape 209"/>
              <p:cNvSpPr>
                <a:spLocks noChangeArrowheads="1"/>
              </p:cNvSpPr>
              <p:nvPr/>
            </p:nvSpPr>
            <p:spPr bwMode="auto">
              <a:xfrm rot="12783548">
                <a:off x="3696" y="3360"/>
                <a:ext cx="192" cy="192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400"/>
                      <a:pt x="16199" y="7817"/>
                      <a:pt x="16199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690" name="AutoShape 210"/>
              <p:cNvSpPr>
                <a:spLocks noChangeArrowheads="1"/>
              </p:cNvSpPr>
              <p:nvPr/>
            </p:nvSpPr>
            <p:spPr bwMode="auto">
              <a:xfrm rot="1845798">
                <a:off x="3888" y="3552"/>
                <a:ext cx="144" cy="144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714" name="Line 234"/>
              <p:cNvSpPr>
                <a:spLocks noChangeShapeType="1"/>
              </p:cNvSpPr>
              <p:nvPr/>
            </p:nvSpPr>
            <p:spPr bwMode="auto">
              <a:xfrm rot="239293" flipV="1">
                <a:off x="3860" y="2953"/>
                <a:ext cx="48" cy="432"/>
              </a:xfrm>
              <a:prstGeom prst="line">
                <a:avLst/>
              </a:prstGeom>
              <a:noFill/>
              <a:ln w="19050">
                <a:solidFill>
                  <a:srgbClr val="FF94A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715" name="Line 235"/>
              <p:cNvSpPr>
                <a:spLocks noChangeShapeType="1"/>
              </p:cNvSpPr>
              <p:nvPr/>
            </p:nvSpPr>
            <p:spPr bwMode="auto">
              <a:xfrm rot="239293" flipV="1">
                <a:off x="3862" y="2869"/>
                <a:ext cx="142" cy="524"/>
              </a:xfrm>
              <a:prstGeom prst="line">
                <a:avLst/>
              </a:prstGeom>
              <a:noFill/>
              <a:ln w="19050">
                <a:solidFill>
                  <a:srgbClr val="FF94A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716" name="Line 236"/>
              <p:cNvSpPr>
                <a:spLocks noChangeShapeType="1"/>
              </p:cNvSpPr>
              <p:nvPr/>
            </p:nvSpPr>
            <p:spPr bwMode="auto">
              <a:xfrm rot="239293" flipV="1">
                <a:off x="3885" y="2731"/>
                <a:ext cx="365" cy="655"/>
              </a:xfrm>
              <a:prstGeom prst="line">
                <a:avLst/>
              </a:prstGeom>
              <a:noFill/>
              <a:ln w="19050">
                <a:solidFill>
                  <a:srgbClr val="FF94A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717" name="Line 237"/>
              <p:cNvSpPr>
                <a:spLocks noChangeShapeType="1"/>
              </p:cNvSpPr>
              <p:nvPr/>
            </p:nvSpPr>
            <p:spPr bwMode="auto">
              <a:xfrm rot="239293" flipV="1">
                <a:off x="3881" y="2782"/>
                <a:ext cx="576" cy="618"/>
              </a:xfrm>
              <a:prstGeom prst="line">
                <a:avLst/>
              </a:prstGeom>
              <a:noFill/>
              <a:ln w="19050">
                <a:solidFill>
                  <a:srgbClr val="FF94A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718" name="Line 238"/>
              <p:cNvSpPr>
                <a:spLocks noChangeShapeType="1"/>
              </p:cNvSpPr>
              <p:nvPr/>
            </p:nvSpPr>
            <p:spPr bwMode="auto">
              <a:xfrm rot="239293" flipV="1">
                <a:off x="3873" y="2887"/>
                <a:ext cx="783" cy="528"/>
              </a:xfrm>
              <a:prstGeom prst="line">
                <a:avLst/>
              </a:prstGeom>
              <a:noFill/>
              <a:ln w="19050">
                <a:solidFill>
                  <a:srgbClr val="FF94A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719" name="Line 239"/>
              <p:cNvSpPr>
                <a:spLocks noChangeShapeType="1"/>
              </p:cNvSpPr>
              <p:nvPr/>
            </p:nvSpPr>
            <p:spPr bwMode="auto">
              <a:xfrm rot="239293" flipV="1">
                <a:off x="3864" y="2965"/>
                <a:ext cx="1293" cy="478"/>
              </a:xfrm>
              <a:prstGeom prst="line">
                <a:avLst/>
              </a:prstGeom>
              <a:noFill/>
              <a:ln w="19050">
                <a:solidFill>
                  <a:srgbClr val="CB1A4D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720" name="Line 240"/>
              <p:cNvSpPr>
                <a:spLocks noChangeShapeType="1"/>
              </p:cNvSpPr>
              <p:nvPr/>
            </p:nvSpPr>
            <p:spPr bwMode="auto">
              <a:xfrm rot="239293" flipV="1">
                <a:off x="3860" y="3265"/>
                <a:ext cx="1181" cy="172"/>
              </a:xfrm>
              <a:prstGeom prst="line">
                <a:avLst/>
              </a:prstGeom>
              <a:noFill/>
              <a:ln w="19050">
                <a:solidFill>
                  <a:srgbClr val="7D0F2E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721" name="Line 241"/>
              <p:cNvSpPr>
                <a:spLocks noChangeShapeType="1"/>
              </p:cNvSpPr>
              <p:nvPr/>
            </p:nvSpPr>
            <p:spPr bwMode="auto">
              <a:xfrm rot="239293" flipH="1" flipV="1">
                <a:off x="3697" y="2266"/>
                <a:ext cx="188" cy="1106"/>
              </a:xfrm>
              <a:prstGeom prst="line">
                <a:avLst/>
              </a:prstGeom>
              <a:noFill/>
              <a:ln w="19050">
                <a:solidFill>
                  <a:srgbClr val="CB1A4D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722" name="Line 242"/>
              <p:cNvSpPr>
                <a:spLocks noChangeShapeType="1"/>
              </p:cNvSpPr>
              <p:nvPr/>
            </p:nvSpPr>
            <p:spPr bwMode="auto">
              <a:xfrm rot="239293" flipH="1" flipV="1">
                <a:off x="3457" y="2542"/>
                <a:ext cx="421" cy="821"/>
              </a:xfrm>
              <a:prstGeom prst="line">
                <a:avLst/>
              </a:prstGeom>
              <a:noFill/>
              <a:ln w="19050">
                <a:solidFill>
                  <a:srgbClr val="7D0F2E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pic>
        <p:nvPicPr>
          <p:cNvPr id="94214" name="Picture 2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971675"/>
            <a:ext cx="1779588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30" name="Line 250"/>
          <p:cNvSpPr>
            <a:spLocks noChangeShapeType="1"/>
          </p:cNvSpPr>
          <p:nvPr/>
        </p:nvSpPr>
        <p:spPr bwMode="auto">
          <a:xfrm flipH="1" flipV="1">
            <a:off x="2438400" y="1971675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731" name="Line 251"/>
          <p:cNvSpPr>
            <a:spLocks noChangeShapeType="1"/>
          </p:cNvSpPr>
          <p:nvPr/>
        </p:nvSpPr>
        <p:spPr bwMode="auto">
          <a:xfrm flipH="1" flipV="1">
            <a:off x="3124200" y="1666875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732" name="Line 252"/>
          <p:cNvSpPr>
            <a:spLocks noChangeShapeType="1"/>
          </p:cNvSpPr>
          <p:nvPr/>
        </p:nvSpPr>
        <p:spPr bwMode="auto">
          <a:xfrm flipH="1" flipV="1">
            <a:off x="3810000" y="1438275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733" name="Text Box 253"/>
          <p:cNvSpPr txBox="1">
            <a:spLocks noChangeArrowheads="1"/>
          </p:cNvSpPr>
          <p:nvPr/>
        </p:nvSpPr>
        <p:spPr bwMode="auto">
          <a:xfrm>
            <a:off x="2362201" y="1438276"/>
            <a:ext cx="7016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New York" charset="0"/>
              </a:rPr>
              <a:t>d1</a:t>
            </a:r>
          </a:p>
        </p:txBody>
      </p:sp>
      <p:sp>
        <p:nvSpPr>
          <p:cNvPr id="20734" name="Text Box 254"/>
          <p:cNvSpPr txBox="1">
            <a:spLocks noChangeArrowheads="1"/>
          </p:cNvSpPr>
          <p:nvPr/>
        </p:nvSpPr>
        <p:spPr bwMode="auto">
          <a:xfrm>
            <a:off x="3244851" y="1371600"/>
            <a:ext cx="54373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>
                <a:latin typeface="New York" charset="0"/>
              </a:rPr>
              <a:t>d2</a:t>
            </a:r>
          </a:p>
        </p:txBody>
      </p:sp>
      <p:sp>
        <p:nvSpPr>
          <p:cNvPr id="20735" name="Line 255"/>
          <p:cNvSpPr>
            <a:spLocks noChangeShapeType="1"/>
          </p:cNvSpPr>
          <p:nvPr/>
        </p:nvSpPr>
        <p:spPr bwMode="auto">
          <a:xfrm flipH="1" flipV="1">
            <a:off x="2994025" y="31369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736" name="Line 256"/>
          <p:cNvSpPr>
            <a:spLocks noChangeShapeType="1"/>
          </p:cNvSpPr>
          <p:nvPr/>
        </p:nvSpPr>
        <p:spPr bwMode="auto">
          <a:xfrm flipH="1" flipV="1">
            <a:off x="4343400" y="2657475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737" name="Line 257"/>
          <p:cNvSpPr>
            <a:spLocks noChangeShapeType="1"/>
          </p:cNvSpPr>
          <p:nvPr/>
        </p:nvSpPr>
        <p:spPr bwMode="auto">
          <a:xfrm flipV="1">
            <a:off x="3352800" y="3190875"/>
            <a:ext cx="1143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20749" name="Group 269"/>
          <p:cNvGrpSpPr>
            <a:grpSpLocks/>
          </p:cNvGrpSpPr>
          <p:nvPr/>
        </p:nvGrpSpPr>
        <p:grpSpPr bwMode="auto">
          <a:xfrm>
            <a:off x="1836739" y="2124076"/>
            <a:ext cx="4941886" cy="4576763"/>
            <a:chOff x="197" y="1338"/>
            <a:chExt cx="3113" cy="2883"/>
          </a:xfrm>
        </p:grpSpPr>
        <p:sp>
          <p:nvSpPr>
            <p:cNvPr id="20707" name="Text Box 227"/>
            <p:cNvSpPr txBox="1">
              <a:spLocks noChangeArrowheads="1"/>
            </p:cNvSpPr>
            <p:nvPr/>
          </p:nvSpPr>
          <p:spPr bwMode="auto">
            <a:xfrm>
              <a:off x="197" y="3504"/>
              <a:ext cx="1501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3200" dirty="0">
                  <a:solidFill>
                    <a:srgbClr val="C00000"/>
                  </a:solidFill>
                  <a:latin typeface="New York" charset="0"/>
                </a:rPr>
                <a:t>Transmission</a:t>
              </a:r>
            </a:p>
          </p:txBody>
        </p:sp>
        <p:sp>
          <p:nvSpPr>
            <p:cNvPr id="20693" name="Text Box 213"/>
            <p:cNvSpPr txBox="1">
              <a:spLocks noChangeArrowheads="1"/>
            </p:cNvSpPr>
            <p:nvPr/>
          </p:nvSpPr>
          <p:spPr bwMode="auto">
            <a:xfrm>
              <a:off x="539" y="3814"/>
              <a:ext cx="2771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3600" dirty="0">
                  <a:solidFill>
                    <a:srgbClr val="C00000"/>
                  </a:solidFill>
                </a:rPr>
                <a:t>I / I</a:t>
              </a:r>
              <a:r>
                <a:rPr lang="en-US" sz="3600" baseline="-25000" dirty="0">
                  <a:solidFill>
                    <a:srgbClr val="C00000"/>
                  </a:solidFill>
                </a:rPr>
                <a:t>0</a:t>
              </a:r>
              <a:r>
                <a:rPr lang="en-US" sz="3600" dirty="0">
                  <a:solidFill>
                    <a:srgbClr val="C00000"/>
                  </a:solidFill>
                </a:rPr>
                <a:t> = e</a:t>
              </a:r>
              <a:r>
                <a:rPr lang="en-US" sz="3600" baseline="30000" dirty="0">
                  <a:solidFill>
                    <a:srgbClr val="C00000"/>
                  </a:solidFill>
                </a:rPr>
                <a:t>-</a:t>
              </a:r>
              <a:r>
                <a:rPr lang="en-US" sz="3600" baseline="30000" dirty="0" err="1">
                  <a:solidFill>
                    <a:srgbClr val="C00000"/>
                  </a:solidFill>
                  <a:latin typeface="Symbol" charset="0"/>
                </a:rPr>
                <a:t>m</a:t>
              </a:r>
              <a:r>
                <a:rPr lang="en-US" sz="3600" baseline="30000" dirty="0" err="1">
                  <a:solidFill>
                    <a:srgbClr val="C00000"/>
                  </a:solidFill>
                </a:rPr>
                <a:t>D</a:t>
              </a:r>
              <a:r>
                <a:rPr lang="en-US" sz="3600" dirty="0">
                  <a:solidFill>
                    <a:srgbClr val="C00000"/>
                  </a:solidFill>
                </a:rPr>
                <a:t> </a:t>
              </a:r>
              <a:r>
                <a:rPr lang="en-US" sz="3600" dirty="0">
                  <a:solidFill>
                    <a:srgbClr val="C00000"/>
                  </a:solidFill>
                  <a:sym typeface="Wingdings" pitchFamily="2" charset="2"/>
                </a:rPr>
                <a:t></a:t>
              </a:r>
              <a:r>
                <a:rPr lang="en-US" sz="3600" dirty="0">
                  <a:solidFill>
                    <a:srgbClr val="C00000"/>
                  </a:solidFill>
                </a:rPr>
                <a:t> AC = </a:t>
              </a:r>
              <a:r>
                <a:rPr lang="en-US" sz="3600" dirty="0" err="1">
                  <a:solidFill>
                    <a:srgbClr val="C00000"/>
                  </a:solidFill>
                </a:rPr>
                <a:t>e</a:t>
              </a:r>
              <a:r>
                <a:rPr lang="en-US" sz="3600" baseline="30000" dirty="0" err="1">
                  <a:solidFill>
                    <a:srgbClr val="C00000"/>
                  </a:solidFill>
                  <a:latin typeface="Symbol" charset="0"/>
                </a:rPr>
                <a:t>m</a:t>
              </a:r>
              <a:r>
                <a:rPr lang="en-US" sz="3600" baseline="30000" dirty="0" err="1">
                  <a:solidFill>
                    <a:srgbClr val="C00000"/>
                  </a:solidFill>
                </a:rPr>
                <a:t>D</a:t>
              </a:r>
              <a:r>
                <a:rPr lang="en-US" sz="3600" dirty="0">
                  <a:solidFill>
                    <a:srgbClr val="C00000"/>
                  </a:solidFill>
                </a:rPr>
                <a:t> </a:t>
              </a:r>
            </a:p>
          </p:txBody>
        </p:sp>
        <p:sp>
          <p:nvSpPr>
            <p:cNvPr id="20738" name="Line 258"/>
            <p:cNvSpPr>
              <a:spLocks noChangeShapeType="1"/>
            </p:cNvSpPr>
            <p:nvPr/>
          </p:nvSpPr>
          <p:spPr bwMode="auto">
            <a:xfrm flipV="1">
              <a:off x="576" y="1338"/>
              <a:ext cx="1440" cy="576"/>
            </a:xfrm>
            <a:prstGeom prst="line">
              <a:avLst/>
            </a:prstGeom>
            <a:noFill/>
            <a:ln w="19050">
              <a:solidFill>
                <a:srgbClr val="CB1A4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94234" name="Group 259"/>
            <p:cNvGrpSpPr>
              <a:grpSpLocks/>
            </p:cNvGrpSpPr>
            <p:nvPr/>
          </p:nvGrpSpPr>
          <p:grpSpPr bwMode="auto">
            <a:xfrm>
              <a:off x="432" y="1914"/>
              <a:ext cx="85" cy="85"/>
              <a:chOff x="3019" y="669"/>
              <a:chExt cx="85" cy="85"/>
            </a:xfrm>
          </p:grpSpPr>
          <p:sp>
            <p:nvSpPr>
              <p:cNvPr id="94235" name="Freeform 260"/>
              <p:cNvSpPr>
                <a:spLocks/>
              </p:cNvSpPr>
              <p:nvPr/>
            </p:nvSpPr>
            <p:spPr bwMode="auto">
              <a:xfrm>
                <a:off x="3023" y="673"/>
                <a:ext cx="77" cy="77"/>
              </a:xfrm>
              <a:custGeom>
                <a:avLst/>
                <a:gdLst>
                  <a:gd name="T0" fmla="*/ 42 w 77"/>
                  <a:gd name="T1" fmla="*/ 0 h 77"/>
                  <a:gd name="T2" fmla="*/ 50 w 77"/>
                  <a:gd name="T3" fmla="*/ 0 h 77"/>
                  <a:gd name="T4" fmla="*/ 58 w 77"/>
                  <a:gd name="T5" fmla="*/ 4 h 77"/>
                  <a:gd name="T6" fmla="*/ 61 w 77"/>
                  <a:gd name="T7" fmla="*/ 8 h 77"/>
                  <a:gd name="T8" fmla="*/ 69 w 77"/>
                  <a:gd name="T9" fmla="*/ 15 h 77"/>
                  <a:gd name="T10" fmla="*/ 73 w 77"/>
                  <a:gd name="T11" fmla="*/ 19 h 77"/>
                  <a:gd name="T12" fmla="*/ 77 w 77"/>
                  <a:gd name="T13" fmla="*/ 27 h 77"/>
                  <a:gd name="T14" fmla="*/ 77 w 77"/>
                  <a:gd name="T15" fmla="*/ 35 h 77"/>
                  <a:gd name="T16" fmla="*/ 77 w 77"/>
                  <a:gd name="T17" fmla="*/ 42 h 77"/>
                  <a:gd name="T18" fmla="*/ 77 w 77"/>
                  <a:gd name="T19" fmla="*/ 50 h 77"/>
                  <a:gd name="T20" fmla="*/ 73 w 77"/>
                  <a:gd name="T21" fmla="*/ 58 h 77"/>
                  <a:gd name="T22" fmla="*/ 69 w 77"/>
                  <a:gd name="T23" fmla="*/ 61 h 77"/>
                  <a:gd name="T24" fmla="*/ 61 w 77"/>
                  <a:gd name="T25" fmla="*/ 69 h 77"/>
                  <a:gd name="T26" fmla="*/ 58 w 77"/>
                  <a:gd name="T27" fmla="*/ 73 h 77"/>
                  <a:gd name="T28" fmla="*/ 50 w 77"/>
                  <a:gd name="T29" fmla="*/ 77 h 77"/>
                  <a:gd name="T30" fmla="*/ 42 w 77"/>
                  <a:gd name="T31" fmla="*/ 77 h 77"/>
                  <a:gd name="T32" fmla="*/ 35 w 77"/>
                  <a:gd name="T33" fmla="*/ 77 h 77"/>
                  <a:gd name="T34" fmla="*/ 27 w 77"/>
                  <a:gd name="T35" fmla="*/ 77 h 77"/>
                  <a:gd name="T36" fmla="*/ 19 w 77"/>
                  <a:gd name="T37" fmla="*/ 73 h 77"/>
                  <a:gd name="T38" fmla="*/ 15 w 77"/>
                  <a:gd name="T39" fmla="*/ 69 h 77"/>
                  <a:gd name="T40" fmla="*/ 8 w 77"/>
                  <a:gd name="T41" fmla="*/ 61 h 77"/>
                  <a:gd name="T42" fmla="*/ 4 w 77"/>
                  <a:gd name="T43" fmla="*/ 58 h 77"/>
                  <a:gd name="T44" fmla="*/ 0 w 77"/>
                  <a:gd name="T45" fmla="*/ 50 h 77"/>
                  <a:gd name="T46" fmla="*/ 0 w 77"/>
                  <a:gd name="T47" fmla="*/ 42 h 77"/>
                  <a:gd name="T48" fmla="*/ 0 w 77"/>
                  <a:gd name="T49" fmla="*/ 35 h 77"/>
                  <a:gd name="T50" fmla="*/ 0 w 77"/>
                  <a:gd name="T51" fmla="*/ 27 h 77"/>
                  <a:gd name="T52" fmla="*/ 4 w 77"/>
                  <a:gd name="T53" fmla="*/ 19 h 77"/>
                  <a:gd name="T54" fmla="*/ 8 w 77"/>
                  <a:gd name="T55" fmla="*/ 15 h 77"/>
                  <a:gd name="T56" fmla="*/ 15 w 77"/>
                  <a:gd name="T57" fmla="*/ 8 h 77"/>
                  <a:gd name="T58" fmla="*/ 19 w 77"/>
                  <a:gd name="T59" fmla="*/ 4 h 77"/>
                  <a:gd name="T60" fmla="*/ 27 w 77"/>
                  <a:gd name="T61" fmla="*/ 0 h 77"/>
                  <a:gd name="T62" fmla="*/ 35 w 77"/>
                  <a:gd name="T63" fmla="*/ 0 h 77"/>
                  <a:gd name="T64" fmla="*/ 38 w 77"/>
                  <a:gd name="T65" fmla="*/ 0 h 7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77" h="77">
                    <a:moveTo>
                      <a:pt x="38" y="0"/>
                    </a:moveTo>
                    <a:lnTo>
                      <a:pt x="42" y="0"/>
                    </a:lnTo>
                    <a:lnTo>
                      <a:pt x="46" y="0"/>
                    </a:lnTo>
                    <a:lnTo>
                      <a:pt x="50" y="0"/>
                    </a:lnTo>
                    <a:lnTo>
                      <a:pt x="54" y="4"/>
                    </a:lnTo>
                    <a:lnTo>
                      <a:pt x="58" y="4"/>
                    </a:lnTo>
                    <a:lnTo>
                      <a:pt x="61" y="8"/>
                    </a:lnTo>
                    <a:lnTo>
                      <a:pt x="65" y="12"/>
                    </a:lnTo>
                    <a:lnTo>
                      <a:pt x="69" y="15"/>
                    </a:lnTo>
                    <a:lnTo>
                      <a:pt x="73" y="19"/>
                    </a:lnTo>
                    <a:lnTo>
                      <a:pt x="73" y="23"/>
                    </a:lnTo>
                    <a:lnTo>
                      <a:pt x="77" y="27"/>
                    </a:lnTo>
                    <a:lnTo>
                      <a:pt x="77" y="31"/>
                    </a:lnTo>
                    <a:lnTo>
                      <a:pt x="77" y="35"/>
                    </a:lnTo>
                    <a:lnTo>
                      <a:pt x="77" y="38"/>
                    </a:lnTo>
                    <a:lnTo>
                      <a:pt x="77" y="42"/>
                    </a:lnTo>
                    <a:lnTo>
                      <a:pt x="77" y="46"/>
                    </a:lnTo>
                    <a:lnTo>
                      <a:pt x="77" y="50"/>
                    </a:lnTo>
                    <a:lnTo>
                      <a:pt x="73" y="54"/>
                    </a:lnTo>
                    <a:lnTo>
                      <a:pt x="73" y="58"/>
                    </a:lnTo>
                    <a:lnTo>
                      <a:pt x="69" y="58"/>
                    </a:lnTo>
                    <a:lnTo>
                      <a:pt x="69" y="61"/>
                    </a:lnTo>
                    <a:lnTo>
                      <a:pt x="65" y="65"/>
                    </a:lnTo>
                    <a:lnTo>
                      <a:pt x="61" y="69"/>
                    </a:lnTo>
                    <a:lnTo>
                      <a:pt x="58" y="73"/>
                    </a:lnTo>
                    <a:lnTo>
                      <a:pt x="54" y="73"/>
                    </a:lnTo>
                    <a:lnTo>
                      <a:pt x="50" y="77"/>
                    </a:lnTo>
                    <a:lnTo>
                      <a:pt x="46" y="77"/>
                    </a:lnTo>
                    <a:lnTo>
                      <a:pt x="42" y="77"/>
                    </a:lnTo>
                    <a:lnTo>
                      <a:pt x="38" y="77"/>
                    </a:lnTo>
                    <a:lnTo>
                      <a:pt x="35" y="77"/>
                    </a:lnTo>
                    <a:lnTo>
                      <a:pt x="31" y="77"/>
                    </a:lnTo>
                    <a:lnTo>
                      <a:pt x="27" y="77"/>
                    </a:lnTo>
                    <a:lnTo>
                      <a:pt x="23" y="73"/>
                    </a:lnTo>
                    <a:lnTo>
                      <a:pt x="19" y="73"/>
                    </a:lnTo>
                    <a:lnTo>
                      <a:pt x="15" y="69"/>
                    </a:lnTo>
                    <a:lnTo>
                      <a:pt x="12" y="65"/>
                    </a:lnTo>
                    <a:lnTo>
                      <a:pt x="8" y="61"/>
                    </a:lnTo>
                    <a:lnTo>
                      <a:pt x="8" y="58"/>
                    </a:lnTo>
                    <a:lnTo>
                      <a:pt x="4" y="58"/>
                    </a:lnTo>
                    <a:lnTo>
                      <a:pt x="4" y="54"/>
                    </a:lnTo>
                    <a:lnTo>
                      <a:pt x="0" y="50"/>
                    </a:lnTo>
                    <a:lnTo>
                      <a:pt x="0" y="46"/>
                    </a:lnTo>
                    <a:lnTo>
                      <a:pt x="0" y="42"/>
                    </a:lnTo>
                    <a:lnTo>
                      <a:pt x="0" y="38"/>
                    </a:lnTo>
                    <a:lnTo>
                      <a:pt x="0" y="35"/>
                    </a:lnTo>
                    <a:lnTo>
                      <a:pt x="0" y="31"/>
                    </a:lnTo>
                    <a:lnTo>
                      <a:pt x="0" y="27"/>
                    </a:lnTo>
                    <a:lnTo>
                      <a:pt x="4" y="23"/>
                    </a:lnTo>
                    <a:lnTo>
                      <a:pt x="4" y="19"/>
                    </a:lnTo>
                    <a:lnTo>
                      <a:pt x="8" y="15"/>
                    </a:lnTo>
                    <a:lnTo>
                      <a:pt x="12" y="12"/>
                    </a:lnTo>
                    <a:lnTo>
                      <a:pt x="15" y="8"/>
                    </a:lnTo>
                    <a:lnTo>
                      <a:pt x="19" y="4"/>
                    </a:lnTo>
                    <a:lnTo>
                      <a:pt x="23" y="4"/>
                    </a:lnTo>
                    <a:lnTo>
                      <a:pt x="27" y="0"/>
                    </a:lnTo>
                    <a:lnTo>
                      <a:pt x="31" y="0"/>
                    </a:lnTo>
                    <a:lnTo>
                      <a:pt x="35" y="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CB1A4D"/>
              </a:solidFill>
              <a:ln w="9525">
                <a:solidFill>
                  <a:srgbClr val="CB1A4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36" name="Freeform 261"/>
              <p:cNvSpPr>
                <a:spLocks/>
              </p:cNvSpPr>
              <p:nvPr/>
            </p:nvSpPr>
            <p:spPr bwMode="auto">
              <a:xfrm>
                <a:off x="3019" y="669"/>
                <a:ext cx="85" cy="85"/>
              </a:xfrm>
              <a:custGeom>
                <a:avLst/>
                <a:gdLst>
                  <a:gd name="T0" fmla="*/ 54 w 85"/>
                  <a:gd name="T1" fmla="*/ 8 h 85"/>
                  <a:gd name="T2" fmla="*/ 62 w 85"/>
                  <a:gd name="T3" fmla="*/ 16 h 85"/>
                  <a:gd name="T4" fmla="*/ 69 w 85"/>
                  <a:gd name="T5" fmla="*/ 23 h 85"/>
                  <a:gd name="T6" fmla="*/ 77 w 85"/>
                  <a:gd name="T7" fmla="*/ 31 h 85"/>
                  <a:gd name="T8" fmla="*/ 77 w 85"/>
                  <a:gd name="T9" fmla="*/ 39 h 85"/>
                  <a:gd name="T10" fmla="*/ 77 w 85"/>
                  <a:gd name="T11" fmla="*/ 50 h 85"/>
                  <a:gd name="T12" fmla="*/ 73 w 85"/>
                  <a:gd name="T13" fmla="*/ 58 h 85"/>
                  <a:gd name="T14" fmla="*/ 65 w 85"/>
                  <a:gd name="T15" fmla="*/ 65 h 85"/>
                  <a:gd name="T16" fmla="*/ 58 w 85"/>
                  <a:gd name="T17" fmla="*/ 73 h 85"/>
                  <a:gd name="T18" fmla="*/ 54 w 85"/>
                  <a:gd name="T19" fmla="*/ 77 h 85"/>
                  <a:gd name="T20" fmla="*/ 42 w 85"/>
                  <a:gd name="T21" fmla="*/ 77 h 85"/>
                  <a:gd name="T22" fmla="*/ 31 w 85"/>
                  <a:gd name="T23" fmla="*/ 77 h 85"/>
                  <a:gd name="T24" fmla="*/ 27 w 85"/>
                  <a:gd name="T25" fmla="*/ 73 h 85"/>
                  <a:gd name="T26" fmla="*/ 19 w 85"/>
                  <a:gd name="T27" fmla="*/ 65 h 85"/>
                  <a:gd name="T28" fmla="*/ 12 w 85"/>
                  <a:gd name="T29" fmla="*/ 58 h 85"/>
                  <a:gd name="T30" fmla="*/ 8 w 85"/>
                  <a:gd name="T31" fmla="*/ 50 h 85"/>
                  <a:gd name="T32" fmla="*/ 8 w 85"/>
                  <a:gd name="T33" fmla="*/ 39 h 85"/>
                  <a:gd name="T34" fmla="*/ 12 w 85"/>
                  <a:gd name="T35" fmla="*/ 27 h 85"/>
                  <a:gd name="T36" fmla="*/ 16 w 85"/>
                  <a:gd name="T37" fmla="*/ 23 h 85"/>
                  <a:gd name="T38" fmla="*/ 23 w 85"/>
                  <a:gd name="T39" fmla="*/ 16 h 85"/>
                  <a:gd name="T40" fmla="*/ 31 w 85"/>
                  <a:gd name="T41" fmla="*/ 8 h 85"/>
                  <a:gd name="T42" fmla="*/ 42 w 85"/>
                  <a:gd name="T43" fmla="*/ 8 h 85"/>
                  <a:gd name="T44" fmla="*/ 39 w 85"/>
                  <a:gd name="T45" fmla="*/ 0 h 85"/>
                  <a:gd name="T46" fmla="*/ 27 w 85"/>
                  <a:gd name="T47" fmla="*/ 0 h 85"/>
                  <a:gd name="T48" fmla="*/ 19 w 85"/>
                  <a:gd name="T49" fmla="*/ 8 h 85"/>
                  <a:gd name="T50" fmla="*/ 12 w 85"/>
                  <a:gd name="T51" fmla="*/ 12 h 85"/>
                  <a:gd name="T52" fmla="*/ 4 w 85"/>
                  <a:gd name="T53" fmla="*/ 19 h 85"/>
                  <a:gd name="T54" fmla="*/ 0 w 85"/>
                  <a:gd name="T55" fmla="*/ 27 h 85"/>
                  <a:gd name="T56" fmla="*/ 0 w 85"/>
                  <a:gd name="T57" fmla="*/ 39 h 85"/>
                  <a:gd name="T58" fmla="*/ 0 w 85"/>
                  <a:gd name="T59" fmla="*/ 50 h 85"/>
                  <a:gd name="T60" fmla="*/ 4 w 85"/>
                  <a:gd name="T61" fmla="*/ 62 h 85"/>
                  <a:gd name="T62" fmla="*/ 12 w 85"/>
                  <a:gd name="T63" fmla="*/ 69 h 85"/>
                  <a:gd name="T64" fmla="*/ 19 w 85"/>
                  <a:gd name="T65" fmla="*/ 77 h 85"/>
                  <a:gd name="T66" fmla="*/ 27 w 85"/>
                  <a:gd name="T67" fmla="*/ 81 h 85"/>
                  <a:gd name="T68" fmla="*/ 35 w 85"/>
                  <a:gd name="T69" fmla="*/ 85 h 85"/>
                  <a:gd name="T70" fmla="*/ 46 w 85"/>
                  <a:gd name="T71" fmla="*/ 85 h 85"/>
                  <a:gd name="T72" fmla="*/ 58 w 85"/>
                  <a:gd name="T73" fmla="*/ 85 h 85"/>
                  <a:gd name="T74" fmla="*/ 65 w 85"/>
                  <a:gd name="T75" fmla="*/ 81 h 85"/>
                  <a:gd name="T76" fmla="*/ 73 w 85"/>
                  <a:gd name="T77" fmla="*/ 73 h 85"/>
                  <a:gd name="T78" fmla="*/ 81 w 85"/>
                  <a:gd name="T79" fmla="*/ 65 h 85"/>
                  <a:gd name="T80" fmla="*/ 85 w 85"/>
                  <a:gd name="T81" fmla="*/ 54 h 85"/>
                  <a:gd name="T82" fmla="*/ 85 w 85"/>
                  <a:gd name="T83" fmla="*/ 46 h 85"/>
                  <a:gd name="T84" fmla="*/ 85 w 85"/>
                  <a:gd name="T85" fmla="*/ 35 h 85"/>
                  <a:gd name="T86" fmla="*/ 81 w 85"/>
                  <a:gd name="T87" fmla="*/ 23 h 85"/>
                  <a:gd name="T88" fmla="*/ 77 w 85"/>
                  <a:gd name="T89" fmla="*/ 16 h 85"/>
                  <a:gd name="T90" fmla="*/ 65 w 85"/>
                  <a:gd name="T91" fmla="*/ 8 h 85"/>
                  <a:gd name="T92" fmla="*/ 62 w 85"/>
                  <a:gd name="T93" fmla="*/ 4 h 85"/>
                  <a:gd name="T94" fmla="*/ 50 w 85"/>
                  <a:gd name="T95" fmla="*/ 0 h 85"/>
                  <a:gd name="T96" fmla="*/ 46 w 85"/>
                  <a:gd name="T97" fmla="*/ 8 h 85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85" h="85">
                    <a:moveTo>
                      <a:pt x="46" y="8"/>
                    </a:moveTo>
                    <a:lnTo>
                      <a:pt x="50" y="8"/>
                    </a:lnTo>
                    <a:lnTo>
                      <a:pt x="54" y="8"/>
                    </a:lnTo>
                    <a:lnTo>
                      <a:pt x="54" y="12"/>
                    </a:lnTo>
                    <a:lnTo>
                      <a:pt x="58" y="12"/>
                    </a:lnTo>
                    <a:lnTo>
                      <a:pt x="62" y="16"/>
                    </a:lnTo>
                    <a:lnTo>
                      <a:pt x="65" y="16"/>
                    </a:lnTo>
                    <a:lnTo>
                      <a:pt x="65" y="19"/>
                    </a:lnTo>
                    <a:lnTo>
                      <a:pt x="69" y="23"/>
                    </a:lnTo>
                    <a:lnTo>
                      <a:pt x="73" y="23"/>
                    </a:lnTo>
                    <a:lnTo>
                      <a:pt x="73" y="27"/>
                    </a:lnTo>
                    <a:lnTo>
                      <a:pt x="77" y="31"/>
                    </a:lnTo>
                    <a:lnTo>
                      <a:pt x="77" y="35"/>
                    </a:lnTo>
                    <a:lnTo>
                      <a:pt x="77" y="39"/>
                    </a:lnTo>
                    <a:lnTo>
                      <a:pt x="77" y="42"/>
                    </a:lnTo>
                    <a:lnTo>
                      <a:pt x="77" y="46"/>
                    </a:lnTo>
                    <a:lnTo>
                      <a:pt x="77" y="50"/>
                    </a:lnTo>
                    <a:lnTo>
                      <a:pt x="77" y="54"/>
                    </a:lnTo>
                    <a:lnTo>
                      <a:pt x="73" y="58"/>
                    </a:lnTo>
                    <a:lnTo>
                      <a:pt x="73" y="62"/>
                    </a:lnTo>
                    <a:lnTo>
                      <a:pt x="69" y="65"/>
                    </a:lnTo>
                    <a:lnTo>
                      <a:pt x="65" y="65"/>
                    </a:lnTo>
                    <a:lnTo>
                      <a:pt x="65" y="69"/>
                    </a:lnTo>
                    <a:lnTo>
                      <a:pt x="62" y="69"/>
                    </a:lnTo>
                    <a:lnTo>
                      <a:pt x="58" y="73"/>
                    </a:lnTo>
                    <a:lnTo>
                      <a:pt x="54" y="73"/>
                    </a:lnTo>
                    <a:lnTo>
                      <a:pt x="54" y="77"/>
                    </a:lnTo>
                    <a:lnTo>
                      <a:pt x="50" y="77"/>
                    </a:lnTo>
                    <a:lnTo>
                      <a:pt x="46" y="77"/>
                    </a:lnTo>
                    <a:lnTo>
                      <a:pt x="42" y="77"/>
                    </a:lnTo>
                    <a:lnTo>
                      <a:pt x="39" y="77"/>
                    </a:lnTo>
                    <a:lnTo>
                      <a:pt x="35" y="77"/>
                    </a:lnTo>
                    <a:lnTo>
                      <a:pt x="31" y="77"/>
                    </a:lnTo>
                    <a:lnTo>
                      <a:pt x="31" y="73"/>
                    </a:lnTo>
                    <a:lnTo>
                      <a:pt x="27" y="73"/>
                    </a:lnTo>
                    <a:lnTo>
                      <a:pt x="23" y="69"/>
                    </a:lnTo>
                    <a:lnTo>
                      <a:pt x="19" y="65"/>
                    </a:lnTo>
                    <a:lnTo>
                      <a:pt x="16" y="65"/>
                    </a:lnTo>
                    <a:lnTo>
                      <a:pt x="16" y="62"/>
                    </a:lnTo>
                    <a:lnTo>
                      <a:pt x="12" y="58"/>
                    </a:lnTo>
                    <a:lnTo>
                      <a:pt x="12" y="54"/>
                    </a:lnTo>
                    <a:lnTo>
                      <a:pt x="8" y="50"/>
                    </a:lnTo>
                    <a:lnTo>
                      <a:pt x="8" y="46"/>
                    </a:lnTo>
                    <a:lnTo>
                      <a:pt x="8" y="42"/>
                    </a:lnTo>
                    <a:lnTo>
                      <a:pt x="8" y="39"/>
                    </a:lnTo>
                    <a:lnTo>
                      <a:pt x="8" y="35"/>
                    </a:lnTo>
                    <a:lnTo>
                      <a:pt x="12" y="31"/>
                    </a:lnTo>
                    <a:lnTo>
                      <a:pt x="12" y="27"/>
                    </a:lnTo>
                    <a:lnTo>
                      <a:pt x="16" y="23"/>
                    </a:lnTo>
                    <a:lnTo>
                      <a:pt x="19" y="19"/>
                    </a:lnTo>
                    <a:lnTo>
                      <a:pt x="19" y="16"/>
                    </a:lnTo>
                    <a:lnTo>
                      <a:pt x="23" y="16"/>
                    </a:lnTo>
                    <a:lnTo>
                      <a:pt x="27" y="12"/>
                    </a:lnTo>
                    <a:lnTo>
                      <a:pt x="31" y="12"/>
                    </a:lnTo>
                    <a:lnTo>
                      <a:pt x="31" y="8"/>
                    </a:lnTo>
                    <a:lnTo>
                      <a:pt x="35" y="8"/>
                    </a:lnTo>
                    <a:lnTo>
                      <a:pt x="39" y="8"/>
                    </a:lnTo>
                    <a:lnTo>
                      <a:pt x="42" y="8"/>
                    </a:lnTo>
                    <a:lnTo>
                      <a:pt x="46" y="8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0"/>
                    </a:lnTo>
                    <a:lnTo>
                      <a:pt x="23" y="4"/>
                    </a:lnTo>
                    <a:lnTo>
                      <a:pt x="19" y="8"/>
                    </a:lnTo>
                    <a:lnTo>
                      <a:pt x="16" y="8"/>
                    </a:lnTo>
                    <a:lnTo>
                      <a:pt x="12" y="12"/>
                    </a:lnTo>
                    <a:lnTo>
                      <a:pt x="12" y="16"/>
                    </a:lnTo>
                    <a:lnTo>
                      <a:pt x="8" y="16"/>
                    </a:lnTo>
                    <a:lnTo>
                      <a:pt x="4" y="19"/>
                    </a:lnTo>
                    <a:lnTo>
                      <a:pt x="4" y="23"/>
                    </a:lnTo>
                    <a:lnTo>
                      <a:pt x="0" y="27"/>
                    </a:lnTo>
                    <a:lnTo>
                      <a:pt x="0" y="31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0"/>
                    </a:lnTo>
                    <a:lnTo>
                      <a:pt x="0" y="54"/>
                    </a:lnTo>
                    <a:lnTo>
                      <a:pt x="0" y="58"/>
                    </a:lnTo>
                    <a:lnTo>
                      <a:pt x="4" y="62"/>
                    </a:lnTo>
                    <a:lnTo>
                      <a:pt x="4" y="65"/>
                    </a:lnTo>
                    <a:lnTo>
                      <a:pt x="8" y="65"/>
                    </a:lnTo>
                    <a:lnTo>
                      <a:pt x="12" y="69"/>
                    </a:lnTo>
                    <a:lnTo>
                      <a:pt x="12" y="73"/>
                    </a:lnTo>
                    <a:lnTo>
                      <a:pt x="16" y="77"/>
                    </a:lnTo>
                    <a:lnTo>
                      <a:pt x="19" y="77"/>
                    </a:lnTo>
                    <a:lnTo>
                      <a:pt x="23" y="81"/>
                    </a:lnTo>
                    <a:lnTo>
                      <a:pt x="27" y="81"/>
                    </a:lnTo>
                    <a:lnTo>
                      <a:pt x="27" y="85"/>
                    </a:lnTo>
                    <a:lnTo>
                      <a:pt x="31" y="85"/>
                    </a:lnTo>
                    <a:lnTo>
                      <a:pt x="35" y="85"/>
                    </a:lnTo>
                    <a:lnTo>
                      <a:pt x="39" y="85"/>
                    </a:lnTo>
                    <a:lnTo>
                      <a:pt x="42" y="85"/>
                    </a:lnTo>
                    <a:lnTo>
                      <a:pt x="46" y="85"/>
                    </a:lnTo>
                    <a:lnTo>
                      <a:pt x="50" y="85"/>
                    </a:lnTo>
                    <a:lnTo>
                      <a:pt x="54" y="85"/>
                    </a:lnTo>
                    <a:lnTo>
                      <a:pt x="58" y="85"/>
                    </a:lnTo>
                    <a:lnTo>
                      <a:pt x="58" y="81"/>
                    </a:lnTo>
                    <a:lnTo>
                      <a:pt x="62" y="81"/>
                    </a:lnTo>
                    <a:lnTo>
                      <a:pt x="65" y="81"/>
                    </a:lnTo>
                    <a:lnTo>
                      <a:pt x="69" y="77"/>
                    </a:lnTo>
                    <a:lnTo>
                      <a:pt x="73" y="73"/>
                    </a:lnTo>
                    <a:lnTo>
                      <a:pt x="77" y="69"/>
                    </a:lnTo>
                    <a:lnTo>
                      <a:pt x="77" y="65"/>
                    </a:lnTo>
                    <a:lnTo>
                      <a:pt x="81" y="65"/>
                    </a:lnTo>
                    <a:lnTo>
                      <a:pt x="81" y="62"/>
                    </a:lnTo>
                    <a:lnTo>
                      <a:pt x="85" y="58"/>
                    </a:lnTo>
                    <a:lnTo>
                      <a:pt x="85" y="54"/>
                    </a:lnTo>
                    <a:lnTo>
                      <a:pt x="85" y="50"/>
                    </a:lnTo>
                    <a:lnTo>
                      <a:pt x="85" y="46"/>
                    </a:lnTo>
                    <a:lnTo>
                      <a:pt x="85" y="42"/>
                    </a:lnTo>
                    <a:lnTo>
                      <a:pt x="85" y="39"/>
                    </a:lnTo>
                    <a:lnTo>
                      <a:pt x="85" y="35"/>
                    </a:lnTo>
                    <a:lnTo>
                      <a:pt x="85" y="31"/>
                    </a:lnTo>
                    <a:lnTo>
                      <a:pt x="85" y="27"/>
                    </a:lnTo>
                    <a:lnTo>
                      <a:pt x="81" y="23"/>
                    </a:lnTo>
                    <a:lnTo>
                      <a:pt x="81" y="19"/>
                    </a:lnTo>
                    <a:lnTo>
                      <a:pt x="77" y="16"/>
                    </a:lnTo>
                    <a:lnTo>
                      <a:pt x="73" y="12"/>
                    </a:lnTo>
                    <a:lnTo>
                      <a:pt x="69" y="8"/>
                    </a:lnTo>
                    <a:lnTo>
                      <a:pt x="65" y="8"/>
                    </a:lnTo>
                    <a:lnTo>
                      <a:pt x="65" y="4"/>
                    </a:lnTo>
                    <a:lnTo>
                      <a:pt x="62" y="4"/>
                    </a:lnTo>
                    <a:lnTo>
                      <a:pt x="58" y="0"/>
                    </a:lnTo>
                    <a:lnTo>
                      <a:pt x="54" y="0"/>
                    </a:lnTo>
                    <a:lnTo>
                      <a:pt x="50" y="0"/>
                    </a:lnTo>
                    <a:lnTo>
                      <a:pt x="46" y="0"/>
                    </a:lnTo>
                    <a:lnTo>
                      <a:pt x="42" y="0"/>
                    </a:lnTo>
                    <a:lnTo>
                      <a:pt x="46" y="8"/>
                    </a:lnTo>
                    <a:close/>
                  </a:path>
                </a:pathLst>
              </a:custGeom>
              <a:solidFill>
                <a:srgbClr val="CB1A4D"/>
              </a:solidFill>
              <a:ln w="9525">
                <a:solidFill>
                  <a:srgbClr val="CB1A4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94224" name="Group 263"/>
          <p:cNvGrpSpPr>
            <a:grpSpLocks/>
          </p:cNvGrpSpPr>
          <p:nvPr/>
        </p:nvGrpSpPr>
        <p:grpSpPr bwMode="auto">
          <a:xfrm>
            <a:off x="2370138" y="2047875"/>
            <a:ext cx="2278062" cy="890588"/>
            <a:chOff x="533" y="1290"/>
            <a:chExt cx="1435" cy="561"/>
          </a:xfrm>
        </p:grpSpPr>
        <p:grpSp>
          <p:nvGrpSpPr>
            <p:cNvPr id="94226" name="Group 245"/>
            <p:cNvGrpSpPr>
              <a:grpSpLocks/>
            </p:cNvGrpSpPr>
            <p:nvPr/>
          </p:nvGrpSpPr>
          <p:grpSpPr bwMode="auto">
            <a:xfrm>
              <a:off x="1200" y="1530"/>
              <a:ext cx="85" cy="85"/>
              <a:chOff x="3019" y="669"/>
              <a:chExt cx="85" cy="85"/>
            </a:xfrm>
          </p:grpSpPr>
          <p:sp>
            <p:nvSpPr>
              <p:cNvPr id="94229" name="Freeform 246"/>
              <p:cNvSpPr>
                <a:spLocks/>
              </p:cNvSpPr>
              <p:nvPr/>
            </p:nvSpPr>
            <p:spPr bwMode="auto">
              <a:xfrm>
                <a:off x="3023" y="673"/>
                <a:ext cx="77" cy="77"/>
              </a:xfrm>
              <a:custGeom>
                <a:avLst/>
                <a:gdLst>
                  <a:gd name="T0" fmla="*/ 42 w 77"/>
                  <a:gd name="T1" fmla="*/ 0 h 77"/>
                  <a:gd name="T2" fmla="*/ 50 w 77"/>
                  <a:gd name="T3" fmla="*/ 0 h 77"/>
                  <a:gd name="T4" fmla="*/ 58 w 77"/>
                  <a:gd name="T5" fmla="*/ 4 h 77"/>
                  <a:gd name="T6" fmla="*/ 61 w 77"/>
                  <a:gd name="T7" fmla="*/ 8 h 77"/>
                  <a:gd name="T8" fmla="*/ 69 w 77"/>
                  <a:gd name="T9" fmla="*/ 15 h 77"/>
                  <a:gd name="T10" fmla="*/ 73 w 77"/>
                  <a:gd name="T11" fmla="*/ 19 h 77"/>
                  <a:gd name="T12" fmla="*/ 77 w 77"/>
                  <a:gd name="T13" fmla="*/ 27 h 77"/>
                  <a:gd name="T14" fmla="*/ 77 w 77"/>
                  <a:gd name="T15" fmla="*/ 35 h 77"/>
                  <a:gd name="T16" fmla="*/ 77 w 77"/>
                  <a:gd name="T17" fmla="*/ 42 h 77"/>
                  <a:gd name="T18" fmla="*/ 77 w 77"/>
                  <a:gd name="T19" fmla="*/ 50 h 77"/>
                  <a:gd name="T20" fmla="*/ 73 w 77"/>
                  <a:gd name="T21" fmla="*/ 58 h 77"/>
                  <a:gd name="T22" fmla="*/ 69 w 77"/>
                  <a:gd name="T23" fmla="*/ 61 h 77"/>
                  <a:gd name="T24" fmla="*/ 61 w 77"/>
                  <a:gd name="T25" fmla="*/ 69 h 77"/>
                  <a:gd name="T26" fmla="*/ 58 w 77"/>
                  <a:gd name="T27" fmla="*/ 73 h 77"/>
                  <a:gd name="T28" fmla="*/ 50 w 77"/>
                  <a:gd name="T29" fmla="*/ 77 h 77"/>
                  <a:gd name="T30" fmla="*/ 42 w 77"/>
                  <a:gd name="T31" fmla="*/ 77 h 77"/>
                  <a:gd name="T32" fmla="*/ 35 w 77"/>
                  <a:gd name="T33" fmla="*/ 77 h 77"/>
                  <a:gd name="T34" fmla="*/ 27 w 77"/>
                  <a:gd name="T35" fmla="*/ 77 h 77"/>
                  <a:gd name="T36" fmla="*/ 19 w 77"/>
                  <a:gd name="T37" fmla="*/ 73 h 77"/>
                  <a:gd name="T38" fmla="*/ 15 w 77"/>
                  <a:gd name="T39" fmla="*/ 69 h 77"/>
                  <a:gd name="T40" fmla="*/ 8 w 77"/>
                  <a:gd name="T41" fmla="*/ 61 h 77"/>
                  <a:gd name="T42" fmla="*/ 4 w 77"/>
                  <a:gd name="T43" fmla="*/ 58 h 77"/>
                  <a:gd name="T44" fmla="*/ 0 w 77"/>
                  <a:gd name="T45" fmla="*/ 50 h 77"/>
                  <a:gd name="T46" fmla="*/ 0 w 77"/>
                  <a:gd name="T47" fmla="*/ 42 h 77"/>
                  <a:gd name="T48" fmla="*/ 0 w 77"/>
                  <a:gd name="T49" fmla="*/ 35 h 77"/>
                  <a:gd name="T50" fmla="*/ 0 w 77"/>
                  <a:gd name="T51" fmla="*/ 27 h 77"/>
                  <a:gd name="T52" fmla="*/ 4 w 77"/>
                  <a:gd name="T53" fmla="*/ 19 h 77"/>
                  <a:gd name="T54" fmla="*/ 8 w 77"/>
                  <a:gd name="T55" fmla="*/ 15 h 77"/>
                  <a:gd name="T56" fmla="*/ 15 w 77"/>
                  <a:gd name="T57" fmla="*/ 8 h 77"/>
                  <a:gd name="T58" fmla="*/ 19 w 77"/>
                  <a:gd name="T59" fmla="*/ 4 h 77"/>
                  <a:gd name="T60" fmla="*/ 27 w 77"/>
                  <a:gd name="T61" fmla="*/ 0 h 77"/>
                  <a:gd name="T62" fmla="*/ 35 w 77"/>
                  <a:gd name="T63" fmla="*/ 0 h 77"/>
                  <a:gd name="T64" fmla="*/ 38 w 77"/>
                  <a:gd name="T65" fmla="*/ 0 h 7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77" h="77">
                    <a:moveTo>
                      <a:pt x="38" y="0"/>
                    </a:moveTo>
                    <a:lnTo>
                      <a:pt x="42" y="0"/>
                    </a:lnTo>
                    <a:lnTo>
                      <a:pt x="46" y="0"/>
                    </a:lnTo>
                    <a:lnTo>
                      <a:pt x="50" y="0"/>
                    </a:lnTo>
                    <a:lnTo>
                      <a:pt x="54" y="4"/>
                    </a:lnTo>
                    <a:lnTo>
                      <a:pt x="58" y="4"/>
                    </a:lnTo>
                    <a:lnTo>
                      <a:pt x="61" y="8"/>
                    </a:lnTo>
                    <a:lnTo>
                      <a:pt x="65" y="12"/>
                    </a:lnTo>
                    <a:lnTo>
                      <a:pt x="69" y="15"/>
                    </a:lnTo>
                    <a:lnTo>
                      <a:pt x="73" y="19"/>
                    </a:lnTo>
                    <a:lnTo>
                      <a:pt x="73" y="23"/>
                    </a:lnTo>
                    <a:lnTo>
                      <a:pt x="77" y="27"/>
                    </a:lnTo>
                    <a:lnTo>
                      <a:pt x="77" y="31"/>
                    </a:lnTo>
                    <a:lnTo>
                      <a:pt x="77" y="35"/>
                    </a:lnTo>
                    <a:lnTo>
                      <a:pt x="77" y="38"/>
                    </a:lnTo>
                    <a:lnTo>
                      <a:pt x="77" y="42"/>
                    </a:lnTo>
                    <a:lnTo>
                      <a:pt x="77" y="46"/>
                    </a:lnTo>
                    <a:lnTo>
                      <a:pt x="77" y="50"/>
                    </a:lnTo>
                    <a:lnTo>
                      <a:pt x="73" y="54"/>
                    </a:lnTo>
                    <a:lnTo>
                      <a:pt x="73" y="58"/>
                    </a:lnTo>
                    <a:lnTo>
                      <a:pt x="69" y="58"/>
                    </a:lnTo>
                    <a:lnTo>
                      <a:pt x="69" y="61"/>
                    </a:lnTo>
                    <a:lnTo>
                      <a:pt x="65" y="65"/>
                    </a:lnTo>
                    <a:lnTo>
                      <a:pt x="61" y="69"/>
                    </a:lnTo>
                    <a:lnTo>
                      <a:pt x="58" y="73"/>
                    </a:lnTo>
                    <a:lnTo>
                      <a:pt x="54" y="73"/>
                    </a:lnTo>
                    <a:lnTo>
                      <a:pt x="50" y="77"/>
                    </a:lnTo>
                    <a:lnTo>
                      <a:pt x="46" y="77"/>
                    </a:lnTo>
                    <a:lnTo>
                      <a:pt x="42" y="77"/>
                    </a:lnTo>
                    <a:lnTo>
                      <a:pt x="38" y="77"/>
                    </a:lnTo>
                    <a:lnTo>
                      <a:pt x="35" y="77"/>
                    </a:lnTo>
                    <a:lnTo>
                      <a:pt x="31" y="77"/>
                    </a:lnTo>
                    <a:lnTo>
                      <a:pt x="27" y="77"/>
                    </a:lnTo>
                    <a:lnTo>
                      <a:pt x="23" y="73"/>
                    </a:lnTo>
                    <a:lnTo>
                      <a:pt x="19" y="73"/>
                    </a:lnTo>
                    <a:lnTo>
                      <a:pt x="15" y="69"/>
                    </a:lnTo>
                    <a:lnTo>
                      <a:pt x="12" y="65"/>
                    </a:lnTo>
                    <a:lnTo>
                      <a:pt x="8" y="61"/>
                    </a:lnTo>
                    <a:lnTo>
                      <a:pt x="8" y="58"/>
                    </a:lnTo>
                    <a:lnTo>
                      <a:pt x="4" y="58"/>
                    </a:lnTo>
                    <a:lnTo>
                      <a:pt x="4" y="54"/>
                    </a:lnTo>
                    <a:lnTo>
                      <a:pt x="0" y="50"/>
                    </a:lnTo>
                    <a:lnTo>
                      <a:pt x="0" y="46"/>
                    </a:lnTo>
                    <a:lnTo>
                      <a:pt x="0" y="42"/>
                    </a:lnTo>
                    <a:lnTo>
                      <a:pt x="0" y="38"/>
                    </a:lnTo>
                    <a:lnTo>
                      <a:pt x="0" y="35"/>
                    </a:lnTo>
                    <a:lnTo>
                      <a:pt x="0" y="31"/>
                    </a:lnTo>
                    <a:lnTo>
                      <a:pt x="0" y="27"/>
                    </a:lnTo>
                    <a:lnTo>
                      <a:pt x="4" y="23"/>
                    </a:lnTo>
                    <a:lnTo>
                      <a:pt x="4" y="19"/>
                    </a:lnTo>
                    <a:lnTo>
                      <a:pt x="8" y="15"/>
                    </a:lnTo>
                    <a:lnTo>
                      <a:pt x="12" y="12"/>
                    </a:lnTo>
                    <a:lnTo>
                      <a:pt x="15" y="8"/>
                    </a:lnTo>
                    <a:lnTo>
                      <a:pt x="19" y="4"/>
                    </a:lnTo>
                    <a:lnTo>
                      <a:pt x="23" y="4"/>
                    </a:lnTo>
                    <a:lnTo>
                      <a:pt x="27" y="0"/>
                    </a:lnTo>
                    <a:lnTo>
                      <a:pt x="31" y="0"/>
                    </a:lnTo>
                    <a:lnTo>
                      <a:pt x="35" y="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30" name="Freeform 247"/>
              <p:cNvSpPr>
                <a:spLocks/>
              </p:cNvSpPr>
              <p:nvPr/>
            </p:nvSpPr>
            <p:spPr bwMode="auto">
              <a:xfrm>
                <a:off x="3019" y="669"/>
                <a:ext cx="85" cy="85"/>
              </a:xfrm>
              <a:custGeom>
                <a:avLst/>
                <a:gdLst>
                  <a:gd name="T0" fmla="*/ 54 w 85"/>
                  <a:gd name="T1" fmla="*/ 8 h 85"/>
                  <a:gd name="T2" fmla="*/ 62 w 85"/>
                  <a:gd name="T3" fmla="*/ 16 h 85"/>
                  <a:gd name="T4" fmla="*/ 69 w 85"/>
                  <a:gd name="T5" fmla="*/ 23 h 85"/>
                  <a:gd name="T6" fmla="*/ 77 w 85"/>
                  <a:gd name="T7" fmla="*/ 31 h 85"/>
                  <a:gd name="T8" fmla="*/ 77 w 85"/>
                  <a:gd name="T9" fmla="*/ 39 h 85"/>
                  <a:gd name="T10" fmla="*/ 77 w 85"/>
                  <a:gd name="T11" fmla="*/ 50 h 85"/>
                  <a:gd name="T12" fmla="*/ 73 w 85"/>
                  <a:gd name="T13" fmla="*/ 58 h 85"/>
                  <a:gd name="T14" fmla="*/ 65 w 85"/>
                  <a:gd name="T15" fmla="*/ 65 h 85"/>
                  <a:gd name="T16" fmla="*/ 58 w 85"/>
                  <a:gd name="T17" fmla="*/ 73 h 85"/>
                  <a:gd name="T18" fmla="*/ 54 w 85"/>
                  <a:gd name="T19" fmla="*/ 77 h 85"/>
                  <a:gd name="T20" fmla="*/ 42 w 85"/>
                  <a:gd name="T21" fmla="*/ 77 h 85"/>
                  <a:gd name="T22" fmla="*/ 31 w 85"/>
                  <a:gd name="T23" fmla="*/ 77 h 85"/>
                  <a:gd name="T24" fmla="*/ 27 w 85"/>
                  <a:gd name="T25" fmla="*/ 73 h 85"/>
                  <a:gd name="T26" fmla="*/ 19 w 85"/>
                  <a:gd name="T27" fmla="*/ 65 h 85"/>
                  <a:gd name="T28" fmla="*/ 12 w 85"/>
                  <a:gd name="T29" fmla="*/ 58 h 85"/>
                  <a:gd name="T30" fmla="*/ 8 w 85"/>
                  <a:gd name="T31" fmla="*/ 50 h 85"/>
                  <a:gd name="T32" fmla="*/ 8 w 85"/>
                  <a:gd name="T33" fmla="*/ 39 h 85"/>
                  <a:gd name="T34" fmla="*/ 12 w 85"/>
                  <a:gd name="T35" fmla="*/ 27 h 85"/>
                  <a:gd name="T36" fmla="*/ 16 w 85"/>
                  <a:gd name="T37" fmla="*/ 23 h 85"/>
                  <a:gd name="T38" fmla="*/ 23 w 85"/>
                  <a:gd name="T39" fmla="*/ 16 h 85"/>
                  <a:gd name="T40" fmla="*/ 31 w 85"/>
                  <a:gd name="T41" fmla="*/ 8 h 85"/>
                  <a:gd name="T42" fmla="*/ 42 w 85"/>
                  <a:gd name="T43" fmla="*/ 8 h 85"/>
                  <a:gd name="T44" fmla="*/ 39 w 85"/>
                  <a:gd name="T45" fmla="*/ 0 h 85"/>
                  <a:gd name="T46" fmla="*/ 27 w 85"/>
                  <a:gd name="T47" fmla="*/ 0 h 85"/>
                  <a:gd name="T48" fmla="*/ 19 w 85"/>
                  <a:gd name="T49" fmla="*/ 8 h 85"/>
                  <a:gd name="T50" fmla="*/ 12 w 85"/>
                  <a:gd name="T51" fmla="*/ 12 h 85"/>
                  <a:gd name="T52" fmla="*/ 4 w 85"/>
                  <a:gd name="T53" fmla="*/ 19 h 85"/>
                  <a:gd name="T54" fmla="*/ 0 w 85"/>
                  <a:gd name="T55" fmla="*/ 27 h 85"/>
                  <a:gd name="T56" fmla="*/ 0 w 85"/>
                  <a:gd name="T57" fmla="*/ 39 h 85"/>
                  <a:gd name="T58" fmla="*/ 0 w 85"/>
                  <a:gd name="T59" fmla="*/ 50 h 85"/>
                  <a:gd name="T60" fmla="*/ 4 w 85"/>
                  <a:gd name="T61" fmla="*/ 62 h 85"/>
                  <a:gd name="T62" fmla="*/ 12 w 85"/>
                  <a:gd name="T63" fmla="*/ 69 h 85"/>
                  <a:gd name="T64" fmla="*/ 19 w 85"/>
                  <a:gd name="T65" fmla="*/ 77 h 85"/>
                  <a:gd name="T66" fmla="*/ 27 w 85"/>
                  <a:gd name="T67" fmla="*/ 81 h 85"/>
                  <a:gd name="T68" fmla="*/ 35 w 85"/>
                  <a:gd name="T69" fmla="*/ 85 h 85"/>
                  <a:gd name="T70" fmla="*/ 46 w 85"/>
                  <a:gd name="T71" fmla="*/ 85 h 85"/>
                  <a:gd name="T72" fmla="*/ 58 w 85"/>
                  <a:gd name="T73" fmla="*/ 85 h 85"/>
                  <a:gd name="T74" fmla="*/ 65 w 85"/>
                  <a:gd name="T75" fmla="*/ 81 h 85"/>
                  <a:gd name="T76" fmla="*/ 73 w 85"/>
                  <a:gd name="T77" fmla="*/ 73 h 85"/>
                  <a:gd name="T78" fmla="*/ 81 w 85"/>
                  <a:gd name="T79" fmla="*/ 65 h 85"/>
                  <a:gd name="T80" fmla="*/ 85 w 85"/>
                  <a:gd name="T81" fmla="*/ 54 h 85"/>
                  <a:gd name="T82" fmla="*/ 85 w 85"/>
                  <a:gd name="T83" fmla="*/ 46 h 85"/>
                  <a:gd name="T84" fmla="*/ 85 w 85"/>
                  <a:gd name="T85" fmla="*/ 35 h 85"/>
                  <a:gd name="T86" fmla="*/ 81 w 85"/>
                  <a:gd name="T87" fmla="*/ 23 h 85"/>
                  <a:gd name="T88" fmla="*/ 77 w 85"/>
                  <a:gd name="T89" fmla="*/ 16 h 85"/>
                  <a:gd name="T90" fmla="*/ 65 w 85"/>
                  <a:gd name="T91" fmla="*/ 8 h 85"/>
                  <a:gd name="T92" fmla="*/ 62 w 85"/>
                  <a:gd name="T93" fmla="*/ 4 h 85"/>
                  <a:gd name="T94" fmla="*/ 50 w 85"/>
                  <a:gd name="T95" fmla="*/ 0 h 85"/>
                  <a:gd name="T96" fmla="*/ 46 w 85"/>
                  <a:gd name="T97" fmla="*/ 8 h 85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85" h="85">
                    <a:moveTo>
                      <a:pt x="46" y="8"/>
                    </a:moveTo>
                    <a:lnTo>
                      <a:pt x="50" y="8"/>
                    </a:lnTo>
                    <a:lnTo>
                      <a:pt x="54" y="8"/>
                    </a:lnTo>
                    <a:lnTo>
                      <a:pt x="54" y="12"/>
                    </a:lnTo>
                    <a:lnTo>
                      <a:pt x="58" y="12"/>
                    </a:lnTo>
                    <a:lnTo>
                      <a:pt x="62" y="16"/>
                    </a:lnTo>
                    <a:lnTo>
                      <a:pt x="65" y="16"/>
                    </a:lnTo>
                    <a:lnTo>
                      <a:pt x="65" y="19"/>
                    </a:lnTo>
                    <a:lnTo>
                      <a:pt x="69" y="23"/>
                    </a:lnTo>
                    <a:lnTo>
                      <a:pt x="73" y="23"/>
                    </a:lnTo>
                    <a:lnTo>
                      <a:pt x="73" y="27"/>
                    </a:lnTo>
                    <a:lnTo>
                      <a:pt x="77" y="31"/>
                    </a:lnTo>
                    <a:lnTo>
                      <a:pt x="77" y="35"/>
                    </a:lnTo>
                    <a:lnTo>
                      <a:pt x="77" y="39"/>
                    </a:lnTo>
                    <a:lnTo>
                      <a:pt x="77" y="42"/>
                    </a:lnTo>
                    <a:lnTo>
                      <a:pt x="77" y="46"/>
                    </a:lnTo>
                    <a:lnTo>
                      <a:pt x="77" y="50"/>
                    </a:lnTo>
                    <a:lnTo>
                      <a:pt x="77" y="54"/>
                    </a:lnTo>
                    <a:lnTo>
                      <a:pt x="73" y="58"/>
                    </a:lnTo>
                    <a:lnTo>
                      <a:pt x="73" y="62"/>
                    </a:lnTo>
                    <a:lnTo>
                      <a:pt x="69" y="65"/>
                    </a:lnTo>
                    <a:lnTo>
                      <a:pt x="65" y="65"/>
                    </a:lnTo>
                    <a:lnTo>
                      <a:pt x="65" y="69"/>
                    </a:lnTo>
                    <a:lnTo>
                      <a:pt x="62" y="69"/>
                    </a:lnTo>
                    <a:lnTo>
                      <a:pt x="58" y="73"/>
                    </a:lnTo>
                    <a:lnTo>
                      <a:pt x="54" y="73"/>
                    </a:lnTo>
                    <a:lnTo>
                      <a:pt x="54" y="77"/>
                    </a:lnTo>
                    <a:lnTo>
                      <a:pt x="50" y="77"/>
                    </a:lnTo>
                    <a:lnTo>
                      <a:pt x="46" y="77"/>
                    </a:lnTo>
                    <a:lnTo>
                      <a:pt x="42" y="77"/>
                    </a:lnTo>
                    <a:lnTo>
                      <a:pt x="39" y="77"/>
                    </a:lnTo>
                    <a:lnTo>
                      <a:pt x="35" y="77"/>
                    </a:lnTo>
                    <a:lnTo>
                      <a:pt x="31" y="77"/>
                    </a:lnTo>
                    <a:lnTo>
                      <a:pt x="31" y="73"/>
                    </a:lnTo>
                    <a:lnTo>
                      <a:pt x="27" y="73"/>
                    </a:lnTo>
                    <a:lnTo>
                      <a:pt x="23" y="69"/>
                    </a:lnTo>
                    <a:lnTo>
                      <a:pt x="19" y="65"/>
                    </a:lnTo>
                    <a:lnTo>
                      <a:pt x="16" y="65"/>
                    </a:lnTo>
                    <a:lnTo>
                      <a:pt x="16" y="62"/>
                    </a:lnTo>
                    <a:lnTo>
                      <a:pt x="12" y="58"/>
                    </a:lnTo>
                    <a:lnTo>
                      <a:pt x="12" y="54"/>
                    </a:lnTo>
                    <a:lnTo>
                      <a:pt x="8" y="50"/>
                    </a:lnTo>
                    <a:lnTo>
                      <a:pt x="8" y="46"/>
                    </a:lnTo>
                    <a:lnTo>
                      <a:pt x="8" y="42"/>
                    </a:lnTo>
                    <a:lnTo>
                      <a:pt x="8" y="39"/>
                    </a:lnTo>
                    <a:lnTo>
                      <a:pt x="8" y="35"/>
                    </a:lnTo>
                    <a:lnTo>
                      <a:pt x="12" y="31"/>
                    </a:lnTo>
                    <a:lnTo>
                      <a:pt x="12" y="27"/>
                    </a:lnTo>
                    <a:lnTo>
                      <a:pt x="16" y="23"/>
                    </a:lnTo>
                    <a:lnTo>
                      <a:pt x="19" y="19"/>
                    </a:lnTo>
                    <a:lnTo>
                      <a:pt x="19" y="16"/>
                    </a:lnTo>
                    <a:lnTo>
                      <a:pt x="23" y="16"/>
                    </a:lnTo>
                    <a:lnTo>
                      <a:pt x="27" y="12"/>
                    </a:lnTo>
                    <a:lnTo>
                      <a:pt x="31" y="12"/>
                    </a:lnTo>
                    <a:lnTo>
                      <a:pt x="31" y="8"/>
                    </a:lnTo>
                    <a:lnTo>
                      <a:pt x="35" y="8"/>
                    </a:lnTo>
                    <a:lnTo>
                      <a:pt x="39" y="8"/>
                    </a:lnTo>
                    <a:lnTo>
                      <a:pt x="42" y="8"/>
                    </a:lnTo>
                    <a:lnTo>
                      <a:pt x="46" y="8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7" y="0"/>
                    </a:lnTo>
                    <a:lnTo>
                      <a:pt x="23" y="4"/>
                    </a:lnTo>
                    <a:lnTo>
                      <a:pt x="19" y="8"/>
                    </a:lnTo>
                    <a:lnTo>
                      <a:pt x="16" y="8"/>
                    </a:lnTo>
                    <a:lnTo>
                      <a:pt x="12" y="12"/>
                    </a:lnTo>
                    <a:lnTo>
                      <a:pt x="12" y="16"/>
                    </a:lnTo>
                    <a:lnTo>
                      <a:pt x="8" y="16"/>
                    </a:lnTo>
                    <a:lnTo>
                      <a:pt x="4" y="19"/>
                    </a:lnTo>
                    <a:lnTo>
                      <a:pt x="4" y="23"/>
                    </a:lnTo>
                    <a:lnTo>
                      <a:pt x="0" y="27"/>
                    </a:lnTo>
                    <a:lnTo>
                      <a:pt x="0" y="31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0"/>
                    </a:lnTo>
                    <a:lnTo>
                      <a:pt x="0" y="54"/>
                    </a:lnTo>
                    <a:lnTo>
                      <a:pt x="0" y="58"/>
                    </a:lnTo>
                    <a:lnTo>
                      <a:pt x="4" y="62"/>
                    </a:lnTo>
                    <a:lnTo>
                      <a:pt x="4" y="65"/>
                    </a:lnTo>
                    <a:lnTo>
                      <a:pt x="8" y="65"/>
                    </a:lnTo>
                    <a:lnTo>
                      <a:pt x="12" y="69"/>
                    </a:lnTo>
                    <a:lnTo>
                      <a:pt x="12" y="73"/>
                    </a:lnTo>
                    <a:lnTo>
                      <a:pt x="16" y="77"/>
                    </a:lnTo>
                    <a:lnTo>
                      <a:pt x="19" y="77"/>
                    </a:lnTo>
                    <a:lnTo>
                      <a:pt x="23" y="81"/>
                    </a:lnTo>
                    <a:lnTo>
                      <a:pt x="27" y="81"/>
                    </a:lnTo>
                    <a:lnTo>
                      <a:pt x="27" y="85"/>
                    </a:lnTo>
                    <a:lnTo>
                      <a:pt x="31" y="85"/>
                    </a:lnTo>
                    <a:lnTo>
                      <a:pt x="35" y="85"/>
                    </a:lnTo>
                    <a:lnTo>
                      <a:pt x="39" y="85"/>
                    </a:lnTo>
                    <a:lnTo>
                      <a:pt x="42" y="85"/>
                    </a:lnTo>
                    <a:lnTo>
                      <a:pt x="46" y="85"/>
                    </a:lnTo>
                    <a:lnTo>
                      <a:pt x="50" y="85"/>
                    </a:lnTo>
                    <a:lnTo>
                      <a:pt x="54" y="85"/>
                    </a:lnTo>
                    <a:lnTo>
                      <a:pt x="58" y="85"/>
                    </a:lnTo>
                    <a:lnTo>
                      <a:pt x="58" y="81"/>
                    </a:lnTo>
                    <a:lnTo>
                      <a:pt x="62" y="81"/>
                    </a:lnTo>
                    <a:lnTo>
                      <a:pt x="65" y="81"/>
                    </a:lnTo>
                    <a:lnTo>
                      <a:pt x="69" y="77"/>
                    </a:lnTo>
                    <a:lnTo>
                      <a:pt x="73" y="73"/>
                    </a:lnTo>
                    <a:lnTo>
                      <a:pt x="77" y="69"/>
                    </a:lnTo>
                    <a:lnTo>
                      <a:pt x="77" y="65"/>
                    </a:lnTo>
                    <a:lnTo>
                      <a:pt x="81" y="65"/>
                    </a:lnTo>
                    <a:lnTo>
                      <a:pt x="81" y="62"/>
                    </a:lnTo>
                    <a:lnTo>
                      <a:pt x="85" y="58"/>
                    </a:lnTo>
                    <a:lnTo>
                      <a:pt x="85" y="54"/>
                    </a:lnTo>
                    <a:lnTo>
                      <a:pt x="85" y="50"/>
                    </a:lnTo>
                    <a:lnTo>
                      <a:pt x="85" y="46"/>
                    </a:lnTo>
                    <a:lnTo>
                      <a:pt x="85" y="42"/>
                    </a:lnTo>
                    <a:lnTo>
                      <a:pt x="85" y="39"/>
                    </a:lnTo>
                    <a:lnTo>
                      <a:pt x="85" y="35"/>
                    </a:lnTo>
                    <a:lnTo>
                      <a:pt x="85" y="31"/>
                    </a:lnTo>
                    <a:lnTo>
                      <a:pt x="85" y="27"/>
                    </a:lnTo>
                    <a:lnTo>
                      <a:pt x="81" y="23"/>
                    </a:lnTo>
                    <a:lnTo>
                      <a:pt x="81" y="19"/>
                    </a:lnTo>
                    <a:lnTo>
                      <a:pt x="77" y="16"/>
                    </a:lnTo>
                    <a:lnTo>
                      <a:pt x="73" y="12"/>
                    </a:lnTo>
                    <a:lnTo>
                      <a:pt x="69" y="8"/>
                    </a:lnTo>
                    <a:lnTo>
                      <a:pt x="65" y="8"/>
                    </a:lnTo>
                    <a:lnTo>
                      <a:pt x="65" y="4"/>
                    </a:lnTo>
                    <a:lnTo>
                      <a:pt x="62" y="4"/>
                    </a:lnTo>
                    <a:lnTo>
                      <a:pt x="58" y="0"/>
                    </a:lnTo>
                    <a:lnTo>
                      <a:pt x="54" y="0"/>
                    </a:lnTo>
                    <a:lnTo>
                      <a:pt x="50" y="0"/>
                    </a:lnTo>
                    <a:lnTo>
                      <a:pt x="46" y="0"/>
                    </a:lnTo>
                    <a:lnTo>
                      <a:pt x="42" y="0"/>
                    </a:lnTo>
                    <a:lnTo>
                      <a:pt x="46" y="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728" name="Line 248"/>
            <p:cNvSpPr>
              <a:spLocks noChangeShapeType="1"/>
            </p:cNvSpPr>
            <p:nvPr/>
          </p:nvSpPr>
          <p:spPr bwMode="auto">
            <a:xfrm flipH="1">
              <a:off x="533" y="1611"/>
              <a:ext cx="624" cy="24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729" name="Line 249"/>
            <p:cNvSpPr>
              <a:spLocks noChangeShapeType="1"/>
            </p:cNvSpPr>
            <p:nvPr/>
          </p:nvSpPr>
          <p:spPr bwMode="auto">
            <a:xfrm flipH="1">
              <a:off x="1344" y="1290"/>
              <a:ext cx="624" cy="24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" name="Text Box 253">
            <a:extLst>
              <a:ext uri="{FF2B5EF4-FFF2-40B4-BE49-F238E27FC236}">
                <a16:creationId xmlns:a16="http://schemas.microsoft.com/office/drawing/2014/main" id="{08247A90-F121-6742-CEBD-A70770A95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3656" y="3352799"/>
            <a:ext cx="7016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New York" charset="0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1612900" y="152400"/>
            <a:ext cx="8915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X-ray CT has replaced gamma-ray transmission sources for attenuation measurements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981200" y="1170115"/>
            <a:ext cx="82296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81000" indent="-381000">
              <a:spcAft>
                <a:spcPct val="50000"/>
              </a:spcAft>
            </a:pPr>
            <a:endParaRPr lang="en-US" sz="2000" dirty="0">
              <a:solidFill>
                <a:srgbClr val="331A99"/>
              </a:solidFill>
            </a:endParaRPr>
          </a:p>
          <a:p>
            <a:pPr marL="381000" indent="-381000">
              <a:spcAft>
                <a:spcPct val="50000"/>
              </a:spcAft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X-ray CT scan - source of X-rays with energies from ~30 to 120 keV.  We assume an </a:t>
            </a:r>
            <a:r>
              <a:rPr lang="ja-JP" altLang="en-US" sz="2000">
                <a:solidFill>
                  <a:schemeClr val="accent1">
                    <a:lumMod val="75000"/>
                  </a:schemeClr>
                </a:solidFill>
              </a:rPr>
              <a:t>‘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effective</a:t>
            </a:r>
            <a:r>
              <a:rPr lang="ja-JP" altLang="en-US" sz="2000">
                <a:solidFill>
                  <a:schemeClr val="accent1">
                    <a:lumMod val="75000"/>
                  </a:schemeClr>
                </a:solidFill>
              </a:rPr>
              <a:t>’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 energy of ~ 75 keV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34820" name="Group 4"/>
          <p:cNvGrpSpPr>
            <a:grpSpLocks noChangeAspect="1"/>
          </p:cNvGrpSpPr>
          <p:nvPr/>
        </p:nvGrpSpPr>
        <p:grpSpPr bwMode="auto">
          <a:xfrm>
            <a:off x="2465388" y="2465515"/>
            <a:ext cx="6754812" cy="1982788"/>
            <a:chOff x="288" y="2496"/>
            <a:chExt cx="5232" cy="1536"/>
          </a:xfrm>
        </p:grpSpPr>
        <p:sp>
          <p:nvSpPr>
            <p:cNvPr id="34821" name="Rectangle 5"/>
            <p:cNvSpPr>
              <a:spLocks noChangeAspect="1" noChangeArrowheads="1"/>
            </p:cNvSpPr>
            <p:nvPr/>
          </p:nvSpPr>
          <p:spPr bwMode="auto">
            <a:xfrm>
              <a:off x="288" y="2496"/>
              <a:ext cx="5232" cy="153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4822" name="Group 6"/>
            <p:cNvGrpSpPr>
              <a:grpSpLocks noChangeAspect="1"/>
            </p:cNvGrpSpPr>
            <p:nvPr/>
          </p:nvGrpSpPr>
          <p:grpSpPr bwMode="auto">
            <a:xfrm>
              <a:off x="438" y="2726"/>
              <a:ext cx="4910" cy="931"/>
              <a:chOff x="192" y="3312"/>
              <a:chExt cx="4910" cy="931"/>
            </a:xfrm>
          </p:grpSpPr>
          <p:sp>
            <p:nvSpPr>
              <p:cNvPr id="34823" name="Text Box 7"/>
              <p:cNvSpPr txBox="1">
                <a:spLocks noChangeAspect="1" noChangeArrowheads="1"/>
              </p:cNvSpPr>
              <p:nvPr/>
            </p:nvSpPr>
            <p:spPr bwMode="auto">
              <a:xfrm>
                <a:off x="2598" y="3935"/>
                <a:ext cx="738" cy="3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000" i="1">
                    <a:latin typeface="Times" charset="0"/>
                  </a:rPr>
                  <a:t>E (keV)</a:t>
                </a:r>
              </a:p>
            </p:txBody>
          </p:sp>
          <p:sp>
            <p:nvSpPr>
              <p:cNvPr id="34824" name="Text Box 8"/>
              <p:cNvSpPr txBox="1">
                <a:spLocks noChangeAspect="1" noChangeArrowheads="1"/>
              </p:cNvSpPr>
              <p:nvPr/>
            </p:nvSpPr>
            <p:spPr bwMode="auto">
              <a:xfrm>
                <a:off x="1286" y="3947"/>
                <a:ext cx="297" cy="2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latin typeface="Helvetica" charset="0"/>
                  </a:rPr>
                  <a:t>30</a:t>
                </a:r>
              </a:p>
            </p:txBody>
          </p:sp>
          <p:sp>
            <p:nvSpPr>
              <p:cNvPr id="34825" name="Text Box 9"/>
              <p:cNvSpPr txBox="1">
                <a:spLocks noChangeAspect="1" noChangeArrowheads="1"/>
              </p:cNvSpPr>
              <p:nvPr/>
            </p:nvSpPr>
            <p:spPr bwMode="auto">
              <a:xfrm>
                <a:off x="2049" y="3947"/>
                <a:ext cx="374" cy="2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latin typeface="Helvetica" charset="0"/>
                  </a:rPr>
                  <a:t>120</a:t>
                </a:r>
              </a:p>
            </p:txBody>
          </p:sp>
          <p:sp>
            <p:nvSpPr>
              <p:cNvPr id="34826" name="Text Box 10"/>
              <p:cNvSpPr txBox="1">
                <a:spLocks noChangeAspect="1" noChangeArrowheads="1"/>
              </p:cNvSpPr>
              <p:nvPr/>
            </p:nvSpPr>
            <p:spPr bwMode="auto">
              <a:xfrm>
                <a:off x="3873" y="3947"/>
                <a:ext cx="364" cy="2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latin typeface="Helvetica" charset="0"/>
                  </a:rPr>
                  <a:t>511</a:t>
                </a:r>
              </a:p>
            </p:txBody>
          </p:sp>
          <p:sp>
            <p:nvSpPr>
              <p:cNvPr id="34827" name="Text Box 11"/>
              <p:cNvSpPr txBox="1">
                <a:spLocks noChangeAspect="1" noChangeArrowheads="1"/>
              </p:cNvSpPr>
              <p:nvPr/>
            </p:nvSpPr>
            <p:spPr bwMode="auto">
              <a:xfrm>
                <a:off x="4177" y="3947"/>
                <a:ext cx="374" cy="2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latin typeface="Helvetica" charset="0"/>
                  </a:rPr>
                  <a:t>662</a:t>
                </a:r>
              </a:p>
            </p:txBody>
          </p:sp>
          <p:sp>
            <p:nvSpPr>
              <p:cNvPr id="34828" name="Rectangle 12"/>
              <p:cNvSpPr>
                <a:spLocks noChangeAspect="1" noChangeArrowheads="1"/>
              </p:cNvSpPr>
              <p:nvPr/>
            </p:nvSpPr>
            <p:spPr bwMode="auto">
              <a:xfrm>
                <a:off x="1341" y="3552"/>
                <a:ext cx="3315" cy="412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29" name="Rectangle 13"/>
              <p:cNvSpPr>
                <a:spLocks noChangeAspect="1" noChangeArrowheads="1"/>
              </p:cNvSpPr>
              <p:nvPr/>
            </p:nvSpPr>
            <p:spPr bwMode="auto">
              <a:xfrm>
                <a:off x="683" y="3552"/>
                <a:ext cx="729" cy="4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600">
                    <a:latin typeface="Helvetica" charset="0"/>
                  </a:rPr>
                  <a:t>Intensity</a:t>
                </a:r>
                <a:endParaRPr lang="en-US" sz="2000" i="1">
                  <a:latin typeface="Times" charset="0"/>
                </a:endParaRPr>
              </a:p>
              <a:p>
                <a:pPr algn="ctr"/>
                <a:r>
                  <a:rPr lang="en-US" sz="2000" i="1">
                    <a:latin typeface="Times" charset="0"/>
                  </a:rPr>
                  <a:t>I</a:t>
                </a:r>
                <a:r>
                  <a:rPr lang="en-US" sz="2000" i="1" baseline="-25000">
                    <a:latin typeface="Times" charset="0"/>
                  </a:rPr>
                  <a:t>0</a:t>
                </a:r>
                <a:r>
                  <a:rPr lang="en-US" sz="2000" i="1">
                    <a:latin typeface="Times" charset="0"/>
                  </a:rPr>
                  <a:t>(E)</a:t>
                </a:r>
              </a:p>
            </p:txBody>
          </p:sp>
          <p:sp>
            <p:nvSpPr>
              <p:cNvPr id="34830" name="Text Box 14"/>
              <p:cNvSpPr txBox="1">
                <a:spLocks noChangeAspect="1" noChangeArrowheads="1"/>
              </p:cNvSpPr>
              <p:nvPr/>
            </p:nvSpPr>
            <p:spPr bwMode="auto">
              <a:xfrm>
                <a:off x="1188" y="3322"/>
                <a:ext cx="1035" cy="2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600">
                    <a:latin typeface="Helvetica" charset="0"/>
                  </a:rPr>
                  <a:t>X-ray source</a:t>
                </a:r>
              </a:p>
            </p:txBody>
          </p:sp>
          <p:sp>
            <p:nvSpPr>
              <p:cNvPr id="34831" name="Line 15"/>
              <p:cNvSpPr>
                <a:spLocks noChangeAspect="1" noChangeShapeType="1"/>
              </p:cNvSpPr>
              <p:nvPr/>
            </p:nvSpPr>
            <p:spPr bwMode="auto">
              <a:xfrm>
                <a:off x="2256" y="3963"/>
                <a:ext cx="2256" cy="0"/>
              </a:xfrm>
              <a:prstGeom prst="line">
                <a:avLst/>
              </a:prstGeom>
              <a:noFill/>
              <a:ln w="19050">
                <a:solidFill>
                  <a:srgbClr val="DC54A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32" name="Line 16"/>
              <p:cNvSpPr>
                <a:spLocks noChangeAspect="1" noChangeShapeType="1"/>
              </p:cNvSpPr>
              <p:nvPr/>
            </p:nvSpPr>
            <p:spPr bwMode="auto">
              <a:xfrm flipV="1">
                <a:off x="4032" y="3620"/>
                <a:ext cx="0" cy="336"/>
              </a:xfrm>
              <a:prstGeom prst="line">
                <a:avLst/>
              </a:prstGeom>
              <a:noFill/>
              <a:ln w="38100">
                <a:solidFill>
                  <a:srgbClr val="DC54A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33" name="Line 17"/>
              <p:cNvSpPr>
                <a:spLocks noChangeAspect="1" noChangeShapeType="1"/>
              </p:cNvSpPr>
              <p:nvPr/>
            </p:nvSpPr>
            <p:spPr bwMode="auto">
              <a:xfrm flipV="1">
                <a:off x="4320" y="3619"/>
                <a:ext cx="0" cy="336"/>
              </a:xfrm>
              <a:prstGeom prst="line">
                <a:avLst/>
              </a:prstGeom>
              <a:noFill/>
              <a:ln w="38100">
                <a:solidFill>
                  <a:srgbClr val="DC54A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34" name="Text Box 18"/>
              <p:cNvSpPr txBox="1">
                <a:spLocks noChangeAspect="1" noChangeArrowheads="1"/>
              </p:cNvSpPr>
              <p:nvPr/>
            </p:nvSpPr>
            <p:spPr bwMode="auto">
              <a:xfrm>
                <a:off x="2816" y="3322"/>
                <a:ext cx="1219" cy="2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600" dirty="0">
                    <a:latin typeface="Helvetica" charset="0"/>
                  </a:rPr>
                  <a:t>positron source</a:t>
                </a:r>
              </a:p>
            </p:txBody>
          </p:sp>
          <p:sp>
            <p:nvSpPr>
              <p:cNvPr id="34835" name="Text Box 19"/>
              <p:cNvSpPr txBox="1">
                <a:spLocks noChangeAspect="1" noChangeArrowheads="1"/>
              </p:cNvSpPr>
              <p:nvPr/>
            </p:nvSpPr>
            <p:spPr bwMode="auto">
              <a:xfrm>
                <a:off x="4097" y="3312"/>
                <a:ext cx="1005" cy="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600" dirty="0">
                    <a:latin typeface="Symbol" charset="0"/>
                  </a:rPr>
                  <a:t>g</a:t>
                </a:r>
                <a:r>
                  <a:rPr lang="en-US" sz="1600" dirty="0">
                    <a:latin typeface="Helvetica" charset="0"/>
                  </a:rPr>
                  <a:t>-ray source</a:t>
                </a:r>
              </a:p>
            </p:txBody>
          </p:sp>
          <p:sp>
            <p:nvSpPr>
              <p:cNvPr id="34836" name="Line 20"/>
              <p:cNvSpPr>
                <a:spLocks noChangeAspect="1" noChangeShapeType="1"/>
              </p:cNvSpPr>
              <p:nvPr/>
            </p:nvSpPr>
            <p:spPr bwMode="auto">
              <a:xfrm>
                <a:off x="1680" y="3504"/>
                <a:ext cx="144" cy="24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37" name="Line 21"/>
              <p:cNvSpPr>
                <a:spLocks noChangeAspect="1" noChangeShapeType="1"/>
              </p:cNvSpPr>
              <p:nvPr/>
            </p:nvSpPr>
            <p:spPr bwMode="auto">
              <a:xfrm>
                <a:off x="3840" y="3504"/>
                <a:ext cx="144" cy="24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38" name="Line 22"/>
              <p:cNvSpPr>
                <a:spLocks noChangeAspect="1" noChangeShapeType="1"/>
              </p:cNvSpPr>
              <p:nvPr/>
            </p:nvSpPr>
            <p:spPr bwMode="auto">
              <a:xfrm flipH="1">
                <a:off x="4368" y="3504"/>
                <a:ext cx="144" cy="24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39" name="Freeform 23"/>
              <p:cNvSpPr>
                <a:spLocks noChangeAspect="1"/>
              </p:cNvSpPr>
              <p:nvPr/>
            </p:nvSpPr>
            <p:spPr bwMode="auto">
              <a:xfrm>
                <a:off x="1392" y="3638"/>
                <a:ext cx="864" cy="320"/>
              </a:xfrm>
              <a:custGeom>
                <a:avLst/>
                <a:gdLst>
                  <a:gd name="T0" fmla="*/ 0 w 864"/>
                  <a:gd name="T1" fmla="*/ 320 h 320"/>
                  <a:gd name="T2" fmla="*/ 144 w 864"/>
                  <a:gd name="T3" fmla="*/ 32 h 320"/>
                  <a:gd name="T4" fmla="*/ 480 w 864"/>
                  <a:gd name="T5" fmla="*/ 128 h 320"/>
                  <a:gd name="T6" fmla="*/ 864 w 864"/>
                  <a:gd name="T7" fmla="*/ 320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64" h="320">
                    <a:moveTo>
                      <a:pt x="0" y="320"/>
                    </a:moveTo>
                    <a:cubicBezTo>
                      <a:pt x="32" y="192"/>
                      <a:pt x="64" y="64"/>
                      <a:pt x="144" y="32"/>
                    </a:cubicBezTo>
                    <a:cubicBezTo>
                      <a:pt x="224" y="0"/>
                      <a:pt x="360" y="80"/>
                      <a:pt x="480" y="128"/>
                    </a:cubicBezTo>
                    <a:cubicBezTo>
                      <a:pt x="600" y="176"/>
                      <a:pt x="732" y="248"/>
                      <a:pt x="864" y="320"/>
                    </a:cubicBezTo>
                  </a:path>
                </a:pathLst>
              </a:custGeom>
              <a:noFill/>
              <a:ln w="19050" cmpd="sng">
                <a:solidFill>
                  <a:srgbClr val="DC54A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40" name="Text Box 24"/>
              <p:cNvSpPr txBox="1">
                <a:spLocks noChangeAspect="1" noChangeArrowheads="1"/>
              </p:cNvSpPr>
              <p:nvPr/>
            </p:nvSpPr>
            <p:spPr bwMode="auto">
              <a:xfrm>
                <a:off x="1166" y="3840"/>
                <a:ext cx="220" cy="2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latin typeface="Helvetica" charset="0"/>
                  </a:rPr>
                  <a:t>0</a:t>
                </a:r>
              </a:p>
            </p:txBody>
          </p:sp>
          <p:sp>
            <p:nvSpPr>
              <p:cNvPr id="34841" name="Rectangle 25"/>
              <p:cNvSpPr>
                <a:spLocks noChangeAspect="1" noChangeArrowheads="1"/>
              </p:cNvSpPr>
              <p:nvPr/>
            </p:nvSpPr>
            <p:spPr bwMode="auto">
              <a:xfrm>
                <a:off x="192" y="3312"/>
                <a:ext cx="788" cy="3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000">
                    <a:latin typeface="Helvetica" charset="0"/>
                  </a:rPr>
                  <a:t>spectra</a:t>
                </a:r>
              </a:p>
            </p:txBody>
          </p:sp>
        </p:grpSp>
        <p:sp>
          <p:nvSpPr>
            <p:cNvPr id="34842" name="Text Box 26"/>
            <p:cNvSpPr txBox="1">
              <a:spLocks noChangeAspect="1" noChangeArrowheads="1"/>
            </p:cNvSpPr>
            <p:nvPr/>
          </p:nvSpPr>
          <p:spPr bwMode="auto">
            <a:xfrm>
              <a:off x="658" y="3768"/>
              <a:ext cx="4339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>
                  <a:latin typeface="Tahoma" charset="0"/>
                </a:rPr>
                <a:t>(Recall that the PET emission data is attenuated at 511 keV)</a:t>
              </a:r>
            </a:p>
          </p:txBody>
        </p:sp>
      </p:grpSp>
      <p:sp>
        <p:nvSpPr>
          <p:cNvPr id="30" name="Line 4">
            <a:extLst>
              <a:ext uri="{FF2B5EF4-FFF2-40B4-BE49-F238E27FC236}">
                <a16:creationId xmlns:a16="http://schemas.microsoft.com/office/drawing/2014/main" id="{B459E2A9-1D7C-8344-9374-6F4ADE46CBFB}"/>
              </a:ext>
            </a:extLst>
          </p:cNvPr>
          <p:cNvSpPr>
            <a:spLocks noChangeShapeType="1"/>
          </p:cNvSpPr>
          <p:nvPr/>
        </p:nvSpPr>
        <p:spPr bwMode="auto">
          <a:xfrm>
            <a:off x="1752600" y="152400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290E8AC-B47E-8D44-A91C-549D3CAF2355}"/>
              </a:ext>
            </a:extLst>
          </p:cNvPr>
          <p:cNvGrpSpPr/>
          <p:nvPr/>
        </p:nvGrpSpPr>
        <p:grpSpPr>
          <a:xfrm>
            <a:off x="2115094" y="4802003"/>
            <a:ext cx="3122613" cy="1877122"/>
            <a:chOff x="4876800" y="5029200"/>
            <a:chExt cx="3122613" cy="1877122"/>
          </a:xfrm>
        </p:grpSpPr>
        <p:pic>
          <p:nvPicPr>
            <p:cNvPr id="34843" name="Picture 27" descr="ACcoefficients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60000">
              <a:off x="4876800" y="5029200"/>
              <a:ext cx="3122613" cy="1754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81C88841-AC23-9141-A916-CE5A6AF1ED3C}"/>
                </a:ext>
              </a:extLst>
            </p:cNvPr>
            <p:cNvCxnSpPr/>
            <p:nvPr/>
          </p:nvCxnSpPr>
          <p:spPr bwMode="auto">
            <a:xfrm flipV="1">
              <a:off x="7467683" y="6019800"/>
              <a:ext cx="0" cy="6858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E1C332D-880D-4346-A739-7C68A3E9F2FB}"/>
                </a:ext>
              </a:extLst>
            </p:cNvPr>
            <p:cNvSpPr txBox="1"/>
            <p:nvPr/>
          </p:nvSpPr>
          <p:spPr>
            <a:xfrm>
              <a:off x="7163753" y="6675490"/>
              <a:ext cx="55976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511 </a:t>
              </a:r>
              <a:r>
                <a:rPr lang="en-US" sz="900" dirty="0" err="1"/>
                <a:t>keV</a:t>
              </a:r>
              <a:endParaRPr lang="en-US" sz="900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FAE72F9-DE8B-314D-9C3D-386680122DB1}"/>
              </a:ext>
            </a:extLst>
          </p:cNvPr>
          <p:cNvGrpSpPr/>
          <p:nvPr/>
        </p:nvGrpSpPr>
        <p:grpSpPr>
          <a:xfrm>
            <a:off x="5615959" y="4614166"/>
            <a:ext cx="4745145" cy="2142933"/>
            <a:chOff x="4394340" y="4723585"/>
            <a:chExt cx="4745145" cy="214293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325EC11-1221-594A-9711-60499FFA9088}"/>
                </a:ext>
              </a:extLst>
            </p:cNvPr>
            <p:cNvSpPr txBox="1"/>
            <p:nvPr/>
          </p:nvSpPr>
          <p:spPr>
            <a:xfrm>
              <a:off x="4394340" y="4723585"/>
              <a:ext cx="47451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CT -&gt; PET Transmission image: scaled and hybrid segmentation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2A19F30-4D4F-CA40-B39C-CAED3AF5D4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52485" y="5023321"/>
              <a:ext cx="4145793" cy="1843197"/>
            </a:xfrm>
            <a:prstGeom prst="rect">
              <a:avLst/>
            </a:prstGeom>
          </p:spPr>
        </p:pic>
      </p:grpSp>
      <p:sp>
        <p:nvSpPr>
          <p:cNvPr id="10" name="Striped Right Arrow 9">
            <a:extLst>
              <a:ext uri="{FF2B5EF4-FFF2-40B4-BE49-F238E27FC236}">
                <a16:creationId xmlns:a16="http://schemas.microsoft.com/office/drawing/2014/main" id="{BB0004A0-D27C-6242-8BD3-235426FD62F7}"/>
              </a:ext>
            </a:extLst>
          </p:cNvPr>
          <p:cNvSpPr/>
          <p:nvPr/>
        </p:nvSpPr>
        <p:spPr bwMode="auto">
          <a:xfrm>
            <a:off x="7892994" y="5792604"/>
            <a:ext cx="343421" cy="150997"/>
          </a:xfrm>
          <a:prstGeom prst="strip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4762500" y="395287"/>
            <a:ext cx="2819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>
                <a:latin typeface="Helvetica" charset="0"/>
              </a:rPr>
              <a:t>Nuclear physics</a:t>
            </a:r>
          </a:p>
        </p:txBody>
      </p:sp>
      <p:pic>
        <p:nvPicPr>
          <p:cNvPr id="59400" name="Picture 5" descr="aspand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26" y="1406525"/>
            <a:ext cx="179387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6464466" y="3636942"/>
            <a:ext cx="3283206" cy="178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latin typeface="Times New Roman" charset="0"/>
              </a:rPr>
              <a:t>Unstable isotopes</a:t>
            </a:r>
          </a:p>
          <a:p>
            <a:pPr>
              <a:defRPr/>
            </a:pPr>
            <a:r>
              <a:rPr lang="en-US" dirty="0">
                <a:latin typeface="Times New Roman" charset="0"/>
              </a:rPr>
              <a:t>(</a:t>
            </a:r>
            <a:r>
              <a:rPr lang="en-US" baseline="30000" dirty="0">
                <a:latin typeface="Times New Roman" charset="0"/>
              </a:rPr>
              <a:t>99m</a:t>
            </a:r>
            <a:r>
              <a:rPr lang="en-US" dirty="0">
                <a:latin typeface="Times New Roman" charset="0"/>
              </a:rPr>
              <a:t>Tc – 43 protons, 56 neutrons) </a:t>
            </a:r>
          </a:p>
          <a:p>
            <a:pPr>
              <a:defRPr/>
            </a:pPr>
            <a:r>
              <a:rPr lang="en-US" baseline="30000" dirty="0">
                <a:latin typeface="Times New Roman" charset="0"/>
              </a:rPr>
              <a:t>18</a:t>
            </a:r>
            <a:r>
              <a:rPr lang="en-US" dirty="0">
                <a:latin typeface="Times New Roman" charset="0"/>
              </a:rPr>
              <a:t>F – 9 protons, 9 neutrons </a:t>
            </a:r>
          </a:p>
          <a:p>
            <a:pPr>
              <a:defRPr/>
            </a:pPr>
            <a:r>
              <a:rPr lang="en-US" baseline="30000" dirty="0">
                <a:latin typeface="Times New Roman" charset="0"/>
              </a:rPr>
              <a:t>11</a:t>
            </a:r>
            <a:r>
              <a:rPr lang="en-US" dirty="0">
                <a:latin typeface="Times New Roman" charset="0"/>
              </a:rPr>
              <a:t>C – 6 protons, 5 neutrons</a:t>
            </a:r>
          </a:p>
          <a:p>
            <a:pPr>
              <a:defRPr/>
            </a:pPr>
            <a:r>
              <a:rPr lang="en-US" baseline="30000" dirty="0">
                <a:latin typeface="Times New Roman" charset="0"/>
              </a:rPr>
              <a:t>13</a:t>
            </a:r>
            <a:r>
              <a:rPr lang="en-US" dirty="0">
                <a:latin typeface="Times New Roman" charset="0"/>
              </a:rPr>
              <a:t>N – 7 protons, 6 neutrons</a:t>
            </a:r>
          </a:p>
          <a:p>
            <a:pPr>
              <a:defRPr/>
            </a:pPr>
            <a:r>
              <a:rPr lang="en-US" baseline="30000" dirty="0">
                <a:latin typeface="Times New Roman" charset="0"/>
              </a:rPr>
              <a:t>15</a:t>
            </a:r>
            <a:r>
              <a:rPr lang="en-US" dirty="0">
                <a:latin typeface="Times New Roman" charset="0"/>
              </a:rPr>
              <a:t>O – 8 protons, 7 neutrons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2304079" y="3636942"/>
            <a:ext cx="3142655" cy="178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>
                <a:latin typeface="Times New Roman" charset="0"/>
              </a:rPr>
              <a:t>Stable isotopes</a:t>
            </a:r>
          </a:p>
          <a:p>
            <a:pPr>
              <a:defRPr/>
            </a:pPr>
            <a:r>
              <a:rPr lang="en-US" dirty="0">
                <a:latin typeface="Times New Roman" charset="0"/>
              </a:rPr>
              <a:t>(</a:t>
            </a:r>
            <a:r>
              <a:rPr lang="en-US" baseline="30000" dirty="0">
                <a:latin typeface="Times New Roman" charset="0"/>
              </a:rPr>
              <a:t>98</a:t>
            </a:r>
            <a:r>
              <a:rPr lang="en-US" dirty="0">
                <a:latin typeface="Times New Roman" charset="0"/>
              </a:rPr>
              <a:t>Tc – 43 protons, 55 neutrons)</a:t>
            </a:r>
          </a:p>
          <a:p>
            <a:pPr>
              <a:defRPr/>
            </a:pPr>
            <a:r>
              <a:rPr lang="en-US" baseline="30000" dirty="0">
                <a:latin typeface="Times New Roman" charset="0"/>
              </a:rPr>
              <a:t>19</a:t>
            </a:r>
            <a:r>
              <a:rPr lang="en-US" dirty="0">
                <a:latin typeface="Times New Roman" charset="0"/>
              </a:rPr>
              <a:t>F – 9 protons, 10 neutrons</a:t>
            </a:r>
          </a:p>
          <a:p>
            <a:pPr>
              <a:defRPr/>
            </a:pPr>
            <a:r>
              <a:rPr lang="en-US" baseline="30000" dirty="0">
                <a:latin typeface="Times New Roman" charset="0"/>
              </a:rPr>
              <a:t>12</a:t>
            </a:r>
            <a:r>
              <a:rPr lang="en-US" dirty="0">
                <a:latin typeface="Times New Roman" charset="0"/>
              </a:rPr>
              <a:t>C – 6 protons, 6 neutrons </a:t>
            </a:r>
          </a:p>
          <a:p>
            <a:pPr>
              <a:defRPr/>
            </a:pPr>
            <a:r>
              <a:rPr lang="en-US" baseline="30000" dirty="0">
                <a:latin typeface="Times New Roman" charset="0"/>
              </a:rPr>
              <a:t>14</a:t>
            </a:r>
            <a:r>
              <a:rPr lang="en-US" dirty="0">
                <a:latin typeface="Times New Roman" charset="0"/>
              </a:rPr>
              <a:t>N – 7 protons, 7 neutrons</a:t>
            </a:r>
          </a:p>
          <a:p>
            <a:pPr>
              <a:defRPr/>
            </a:pPr>
            <a:r>
              <a:rPr lang="en-US" baseline="30000" dirty="0">
                <a:latin typeface="Times New Roman" charset="0"/>
              </a:rPr>
              <a:t>16</a:t>
            </a:r>
            <a:r>
              <a:rPr lang="en-US" dirty="0">
                <a:latin typeface="Times New Roman" charset="0"/>
              </a:rPr>
              <a:t>O – 8 protons, 8 neutrons 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86647" y="190488"/>
            <a:ext cx="2280624" cy="52322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i="1">
                <a:solidFill>
                  <a:schemeClr val="accent2"/>
                </a:solidFill>
              </a:rPr>
              <a:t>Physical signal</a:t>
            </a:r>
          </a:p>
        </p:txBody>
      </p:sp>
      <p:sp>
        <p:nvSpPr>
          <p:cNvPr id="2" name="Line 1051">
            <a:extLst>
              <a:ext uri="{FF2B5EF4-FFF2-40B4-BE49-F238E27FC236}">
                <a16:creationId xmlns:a16="http://schemas.microsoft.com/office/drawing/2014/main" id="{1EB5EE72-CDB1-F4CD-051A-8A49C00A50D3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91440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2498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209800" y="15240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Impact of Attenuation Correction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1752600" y="91440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768" name="Group 288"/>
          <p:cNvGrpSpPr>
            <a:grpSpLocks/>
          </p:cNvGrpSpPr>
          <p:nvPr/>
        </p:nvGrpSpPr>
        <p:grpSpPr bwMode="auto">
          <a:xfrm>
            <a:off x="3054352" y="1334505"/>
            <a:ext cx="5211764" cy="3157539"/>
            <a:chOff x="2730" y="2307"/>
            <a:chExt cx="3283" cy="1989"/>
          </a:xfrm>
        </p:grpSpPr>
        <p:pic>
          <p:nvPicPr>
            <p:cNvPr id="20762" name="Picture 28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0" y="2604"/>
              <a:ext cx="3283" cy="16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763" name="Line 283"/>
            <p:cNvSpPr>
              <a:spLocks noChangeShapeType="1"/>
            </p:cNvSpPr>
            <p:nvPr/>
          </p:nvSpPr>
          <p:spPr bwMode="auto">
            <a:xfrm>
              <a:off x="4941" y="3306"/>
              <a:ext cx="240" cy="144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64" name="Line 284"/>
            <p:cNvSpPr>
              <a:spLocks noChangeShapeType="1"/>
            </p:cNvSpPr>
            <p:nvPr/>
          </p:nvSpPr>
          <p:spPr bwMode="auto">
            <a:xfrm>
              <a:off x="4526" y="2885"/>
              <a:ext cx="240" cy="144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65" name="Line 285"/>
            <p:cNvSpPr>
              <a:spLocks noChangeShapeType="1"/>
            </p:cNvSpPr>
            <p:nvPr/>
          </p:nvSpPr>
          <p:spPr bwMode="auto">
            <a:xfrm>
              <a:off x="5441" y="2540"/>
              <a:ext cx="240" cy="144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66" name="Text Box 286"/>
            <p:cNvSpPr txBox="1">
              <a:spLocks noChangeArrowheads="1"/>
            </p:cNvSpPr>
            <p:nvPr/>
          </p:nvSpPr>
          <p:spPr bwMode="auto">
            <a:xfrm>
              <a:off x="3250" y="2307"/>
              <a:ext cx="481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dirty="0"/>
                <a:t>No AC</a:t>
              </a:r>
            </a:p>
          </p:txBody>
        </p:sp>
        <p:sp>
          <p:nvSpPr>
            <p:cNvPr id="20767" name="Text Box 287"/>
            <p:cNvSpPr txBox="1">
              <a:spLocks noChangeArrowheads="1"/>
            </p:cNvSpPr>
            <p:nvPr/>
          </p:nvSpPr>
          <p:spPr bwMode="auto">
            <a:xfrm>
              <a:off x="5052" y="2308"/>
              <a:ext cx="277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dirty="0"/>
                <a:t>AC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86F4B6D-CCDC-2D3C-2851-852540B51C44}"/>
              </a:ext>
            </a:extLst>
          </p:cNvPr>
          <p:cNvSpPr txBox="1"/>
          <p:nvPr/>
        </p:nvSpPr>
        <p:spPr>
          <a:xfrm>
            <a:off x="2528432" y="4783471"/>
            <a:ext cx="39004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Without attenuation correction: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Skin artifact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Artificially high lung uptake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Lower apparent uptake in the center</a:t>
            </a:r>
          </a:p>
        </p:txBody>
      </p:sp>
    </p:spTree>
    <p:extLst>
      <p:ext uri="{BB962C8B-B14F-4D97-AF65-F5344CB8AC3E}">
        <p14:creationId xmlns:p14="http://schemas.microsoft.com/office/powerpoint/2010/main" val="4855359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0" name="Rectangle 1028"/>
          <p:cNvSpPr>
            <a:spLocks noGrp="1" noChangeArrowheads="1"/>
          </p:cNvSpPr>
          <p:nvPr>
            <p:ph type="title"/>
          </p:nvPr>
        </p:nvSpPr>
        <p:spPr>
          <a:xfrm>
            <a:off x="1752600" y="152400"/>
            <a:ext cx="8777288" cy="9017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err="1">
                <a:latin typeface="Helvetica" charset="0"/>
              </a:rPr>
              <a:t>Randoms</a:t>
            </a:r>
            <a:r>
              <a:rPr lang="en-US" sz="2800" dirty="0">
                <a:latin typeface="Helvetica" charset="0"/>
              </a:rPr>
              <a:t> Correction — Delayed window technique</a:t>
            </a:r>
            <a:endParaRPr lang="en-US" sz="3600" dirty="0"/>
          </a:p>
        </p:txBody>
      </p:sp>
      <p:grpSp>
        <p:nvGrpSpPr>
          <p:cNvPr id="104450" name="Group 1432"/>
          <p:cNvGrpSpPr>
            <a:grpSpLocks/>
          </p:cNvGrpSpPr>
          <p:nvPr/>
        </p:nvGrpSpPr>
        <p:grpSpPr bwMode="auto">
          <a:xfrm>
            <a:off x="1884363" y="1547814"/>
            <a:ext cx="8394700" cy="4389437"/>
            <a:chOff x="227" y="975"/>
            <a:chExt cx="5288" cy="2765"/>
          </a:xfrm>
        </p:grpSpPr>
        <p:sp>
          <p:nvSpPr>
            <p:cNvPr id="168248" name="Rectangle 1336"/>
            <p:cNvSpPr>
              <a:spLocks noChangeArrowheads="1"/>
            </p:cNvSpPr>
            <p:nvPr/>
          </p:nvSpPr>
          <p:spPr bwMode="auto">
            <a:xfrm>
              <a:off x="2730" y="2932"/>
              <a:ext cx="659" cy="782"/>
            </a:xfrm>
            <a:prstGeom prst="rect">
              <a:avLst/>
            </a:prstGeom>
            <a:solidFill>
              <a:srgbClr val="FF0000">
                <a:alpha val="16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8249" name="Rectangle 1337"/>
            <p:cNvSpPr>
              <a:spLocks noChangeArrowheads="1"/>
            </p:cNvSpPr>
            <p:nvPr/>
          </p:nvSpPr>
          <p:spPr bwMode="auto">
            <a:xfrm>
              <a:off x="4286" y="2932"/>
              <a:ext cx="659" cy="782"/>
            </a:xfrm>
            <a:prstGeom prst="rect">
              <a:avLst/>
            </a:prstGeom>
            <a:solidFill>
              <a:srgbClr val="FF0000">
                <a:alpha val="16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4457" name="Group 1338"/>
            <p:cNvGrpSpPr>
              <a:grpSpLocks noChangeAspect="1"/>
            </p:cNvGrpSpPr>
            <p:nvPr/>
          </p:nvGrpSpPr>
          <p:grpSpPr bwMode="auto">
            <a:xfrm>
              <a:off x="227" y="1636"/>
              <a:ext cx="1152" cy="1157"/>
              <a:chOff x="693" y="937"/>
              <a:chExt cx="1952" cy="1960"/>
            </a:xfrm>
          </p:grpSpPr>
          <p:sp>
            <p:nvSpPr>
              <p:cNvPr id="168251" name="Oval 1339"/>
              <p:cNvSpPr>
                <a:spLocks noChangeAspect="1" noChangeArrowheads="1"/>
              </p:cNvSpPr>
              <p:nvPr/>
            </p:nvSpPr>
            <p:spPr bwMode="auto">
              <a:xfrm>
                <a:off x="693" y="939"/>
                <a:ext cx="1952" cy="1952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252" name="Line 1340"/>
              <p:cNvSpPr>
                <a:spLocks noChangeShapeType="1"/>
              </p:cNvSpPr>
              <p:nvPr/>
            </p:nvSpPr>
            <p:spPr bwMode="auto">
              <a:xfrm>
                <a:off x="1667" y="937"/>
                <a:ext cx="0" cy="196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253" name="Line 1341"/>
              <p:cNvSpPr>
                <a:spLocks noChangeShapeType="1"/>
              </p:cNvSpPr>
              <p:nvPr/>
            </p:nvSpPr>
            <p:spPr bwMode="auto">
              <a:xfrm flipH="1">
                <a:off x="695" y="1918"/>
                <a:ext cx="1947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254" name="Line 1342"/>
              <p:cNvSpPr>
                <a:spLocks noChangeShapeType="1"/>
              </p:cNvSpPr>
              <p:nvPr/>
            </p:nvSpPr>
            <p:spPr bwMode="auto">
              <a:xfrm flipH="1">
                <a:off x="979" y="1227"/>
                <a:ext cx="1376" cy="138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255" name="Line 1343"/>
              <p:cNvSpPr>
                <a:spLocks noChangeShapeType="1"/>
              </p:cNvSpPr>
              <p:nvPr/>
            </p:nvSpPr>
            <p:spPr bwMode="auto">
              <a:xfrm flipH="1" flipV="1">
                <a:off x="979" y="1222"/>
                <a:ext cx="1376" cy="139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256" name="Line 1344"/>
              <p:cNvSpPr>
                <a:spLocks noChangeShapeType="1"/>
              </p:cNvSpPr>
              <p:nvPr/>
            </p:nvSpPr>
            <p:spPr bwMode="auto">
              <a:xfrm>
                <a:off x="1306" y="1008"/>
                <a:ext cx="722" cy="181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257" name="Line 1345"/>
              <p:cNvSpPr>
                <a:spLocks noChangeShapeType="1"/>
              </p:cNvSpPr>
              <p:nvPr/>
            </p:nvSpPr>
            <p:spPr bwMode="auto">
              <a:xfrm flipH="1">
                <a:off x="766" y="1552"/>
                <a:ext cx="1805" cy="73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258" name="Line 1346"/>
              <p:cNvSpPr>
                <a:spLocks noChangeShapeType="1"/>
              </p:cNvSpPr>
              <p:nvPr/>
            </p:nvSpPr>
            <p:spPr bwMode="auto">
              <a:xfrm flipH="1">
                <a:off x="1288" y="1015"/>
                <a:ext cx="761" cy="180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259" name="Line 1347"/>
              <p:cNvSpPr>
                <a:spLocks noChangeShapeType="1"/>
              </p:cNvSpPr>
              <p:nvPr/>
            </p:nvSpPr>
            <p:spPr bwMode="auto">
              <a:xfrm flipH="1" flipV="1">
                <a:off x="773" y="1532"/>
                <a:ext cx="1791" cy="77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260" name="Line 1348"/>
              <p:cNvSpPr>
                <a:spLocks noChangeShapeType="1"/>
              </p:cNvSpPr>
              <p:nvPr/>
            </p:nvSpPr>
            <p:spPr bwMode="auto">
              <a:xfrm>
                <a:off x="1486" y="956"/>
                <a:ext cx="364" cy="192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261" name="Line 1349"/>
              <p:cNvSpPr>
                <a:spLocks noChangeShapeType="1"/>
              </p:cNvSpPr>
              <p:nvPr/>
            </p:nvSpPr>
            <p:spPr bwMode="auto">
              <a:xfrm flipH="1">
                <a:off x="713" y="1733"/>
                <a:ext cx="1910" cy="36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262" name="Line 1350"/>
              <p:cNvSpPr>
                <a:spLocks noChangeShapeType="1"/>
              </p:cNvSpPr>
              <p:nvPr/>
            </p:nvSpPr>
            <p:spPr bwMode="auto">
              <a:xfrm flipH="1">
                <a:off x="1123" y="1105"/>
                <a:ext cx="1088" cy="16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263" name="Line 1351"/>
              <p:cNvSpPr>
                <a:spLocks noChangeShapeType="1"/>
              </p:cNvSpPr>
              <p:nvPr/>
            </p:nvSpPr>
            <p:spPr bwMode="auto">
              <a:xfrm flipH="1" flipV="1">
                <a:off x="861" y="1367"/>
                <a:ext cx="1615" cy="1099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264" name="Line 1352"/>
              <p:cNvSpPr>
                <a:spLocks noChangeShapeType="1"/>
              </p:cNvSpPr>
              <p:nvPr/>
            </p:nvSpPr>
            <p:spPr bwMode="auto">
              <a:xfrm>
                <a:off x="1142" y="1096"/>
                <a:ext cx="1052" cy="164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265" name="Line 1353"/>
              <p:cNvSpPr>
                <a:spLocks noChangeShapeType="1"/>
              </p:cNvSpPr>
              <p:nvPr/>
            </p:nvSpPr>
            <p:spPr bwMode="auto">
              <a:xfrm flipH="1">
                <a:off x="852" y="1384"/>
                <a:ext cx="1630" cy="106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266" name="Line 1354"/>
              <p:cNvSpPr>
                <a:spLocks noChangeShapeType="1"/>
              </p:cNvSpPr>
              <p:nvPr/>
            </p:nvSpPr>
            <p:spPr bwMode="auto">
              <a:xfrm flipH="1">
                <a:off x="1466" y="959"/>
                <a:ext cx="405" cy="191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267" name="Line 1355"/>
              <p:cNvSpPr>
                <a:spLocks noChangeShapeType="1"/>
              </p:cNvSpPr>
              <p:nvPr/>
            </p:nvSpPr>
            <p:spPr bwMode="auto">
              <a:xfrm flipH="1" flipV="1">
                <a:off x="717" y="1711"/>
                <a:ext cx="1903" cy="41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268" name="Oval 1356"/>
              <p:cNvSpPr>
                <a:spLocks noChangeAspect="1" noChangeArrowheads="1"/>
              </p:cNvSpPr>
              <p:nvPr/>
            </p:nvSpPr>
            <p:spPr bwMode="auto">
              <a:xfrm>
                <a:off x="856" y="1101"/>
                <a:ext cx="1625" cy="1625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graphicFrame>
            <p:nvGraphicFramePr>
              <p:cNvPr id="104550" name="Object 1357"/>
              <p:cNvGraphicFramePr>
                <a:graphicFrameLocks noChangeAspect="1"/>
              </p:cNvGraphicFramePr>
              <p:nvPr/>
            </p:nvGraphicFramePr>
            <p:xfrm>
              <a:off x="1030" y="1439"/>
              <a:ext cx="1286" cy="97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Image" r:id="rId3" imgW="1245323" imgH="940346" progId="Photoshop.Image.4">
                      <p:embed/>
                    </p:oleObj>
                  </mc:Choice>
                  <mc:Fallback>
                    <p:oleObj name="Image" r:id="rId3" imgW="1245323" imgH="940346" progId="Photoshop.Image.4">
                      <p:embed/>
                      <p:pic>
                        <p:nvPicPr>
                          <p:cNvPr id="104550" name="Object 135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30" y="1439"/>
                            <a:ext cx="1286" cy="97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xmlns="" w="12700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 xmlns="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68270" name="Text Box 1358"/>
            <p:cNvSpPr txBox="1">
              <a:spLocks noChangeArrowheads="1"/>
            </p:cNvSpPr>
            <p:nvPr/>
          </p:nvSpPr>
          <p:spPr bwMode="auto">
            <a:xfrm>
              <a:off x="747" y="1410"/>
              <a:ext cx="21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>
                  <a:solidFill>
                    <a:srgbClr val="FF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A</a:t>
              </a:r>
            </a:p>
          </p:txBody>
        </p:sp>
        <p:sp>
          <p:nvSpPr>
            <p:cNvPr id="168271" name="Text Box 1359"/>
            <p:cNvSpPr txBox="1">
              <a:spLocks noChangeArrowheads="1"/>
            </p:cNvSpPr>
            <p:nvPr/>
          </p:nvSpPr>
          <p:spPr bwMode="auto">
            <a:xfrm>
              <a:off x="506" y="2758"/>
              <a:ext cx="21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>
                  <a:solidFill>
                    <a:srgbClr val="FF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B</a:t>
              </a:r>
            </a:p>
          </p:txBody>
        </p:sp>
        <p:sp>
          <p:nvSpPr>
            <p:cNvPr id="168272" name="Line 1360"/>
            <p:cNvSpPr>
              <a:spLocks noChangeShapeType="1"/>
            </p:cNvSpPr>
            <p:nvPr/>
          </p:nvSpPr>
          <p:spPr bwMode="auto">
            <a:xfrm flipV="1">
              <a:off x="976" y="1213"/>
              <a:ext cx="0" cy="4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8273" name="Line 1361"/>
            <p:cNvSpPr>
              <a:spLocks noChangeShapeType="1"/>
            </p:cNvSpPr>
            <p:nvPr/>
          </p:nvSpPr>
          <p:spPr bwMode="auto">
            <a:xfrm>
              <a:off x="971" y="1218"/>
              <a:ext cx="113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8274" name="Line 1362"/>
            <p:cNvSpPr>
              <a:spLocks noChangeShapeType="1"/>
            </p:cNvSpPr>
            <p:nvPr/>
          </p:nvSpPr>
          <p:spPr bwMode="auto">
            <a:xfrm>
              <a:off x="738" y="2790"/>
              <a:ext cx="0" cy="9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8275" name="Line 1363"/>
            <p:cNvSpPr>
              <a:spLocks noChangeShapeType="1"/>
            </p:cNvSpPr>
            <p:nvPr/>
          </p:nvSpPr>
          <p:spPr bwMode="auto">
            <a:xfrm flipV="1">
              <a:off x="741" y="3735"/>
              <a:ext cx="135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4464" name="Group 1364"/>
            <p:cNvGrpSpPr>
              <a:grpSpLocks/>
            </p:cNvGrpSpPr>
            <p:nvPr/>
          </p:nvGrpSpPr>
          <p:grpSpPr bwMode="auto">
            <a:xfrm>
              <a:off x="4493" y="3330"/>
              <a:ext cx="299" cy="387"/>
              <a:chOff x="2719" y="980"/>
              <a:chExt cx="299" cy="387"/>
            </a:xfrm>
          </p:grpSpPr>
          <p:sp>
            <p:nvSpPr>
              <p:cNvPr id="168277" name="Line 1365"/>
              <p:cNvSpPr>
                <a:spLocks noChangeShapeType="1"/>
              </p:cNvSpPr>
              <p:nvPr/>
            </p:nvSpPr>
            <p:spPr bwMode="auto">
              <a:xfrm flipV="1">
                <a:off x="2724" y="980"/>
                <a:ext cx="0" cy="387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278" name="Line 1366"/>
              <p:cNvSpPr>
                <a:spLocks noChangeShapeType="1"/>
              </p:cNvSpPr>
              <p:nvPr/>
            </p:nvSpPr>
            <p:spPr bwMode="auto">
              <a:xfrm>
                <a:off x="2719" y="980"/>
                <a:ext cx="299" cy="0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279" name="Line 1367"/>
              <p:cNvSpPr>
                <a:spLocks noChangeShapeType="1"/>
              </p:cNvSpPr>
              <p:nvPr/>
            </p:nvSpPr>
            <p:spPr bwMode="auto">
              <a:xfrm flipV="1">
                <a:off x="3012" y="980"/>
                <a:ext cx="0" cy="387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68280" name="Line 1368"/>
            <p:cNvSpPr>
              <a:spLocks noChangeShapeType="1"/>
            </p:cNvSpPr>
            <p:nvPr/>
          </p:nvSpPr>
          <p:spPr bwMode="auto">
            <a:xfrm>
              <a:off x="4788" y="3720"/>
              <a:ext cx="510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4466" name="Group 1369"/>
            <p:cNvGrpSpPr>
              <a:grpSpLocks/>
            </p:cNvGrpSpPr>
            <p:nvPr/>
          </p:nvGrpSpPr>
          <p:grpSpPr bwMode="auto">
            <a:xfrm>
              <a:off x="4283" y="2549"/>
              <a:ext cx="657" cy="387"/>
              <a:chOff x="2731" y="2545"/>
              <a:chExt cx="657" cy="387"/>
            </a:xfrm>
          </p:grpSpPr>
          <p:sp>
            <p:nvSpPr>
              <p:cNvPr id="168282" name="Line 1370"/>
              <p:cNvSpPr>
                <a:spLocks noChangeShapeType="1"/>
              </p:cNvSpPr>
              <p:nvPr/>
            </p:nvSpPr>
            <p:spPr bwMode="auto">
              <a:xfrm>
                <a:off x="2736" y="2545"/>
                <a:ext cx="0" cy="387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283" name="Line 1371"/>
              <p:cNvSpPr>
                <a:spLocks noChangeShapeType="1"/>
              </p:cNvSpPr>
              <p:nvPr/>
            </p:nvSpPr>
            <p:spPr bwMode="auto">
              <a:xfrm flipV="1">
                <a:off x="2731" y="2927"/>
                <a:ext cx="655" cy="5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284" name="Line 1372"/>
              <p:cNvSpPr>
                <a:spLocks noChangeShapeType="1"/>
              </p:cNvSpPr>
              <p:nvPr/>
            </p:nvSpPr>
            <p:spPr bwMode="auto">
              <a:xfrm>
                <a:off x="3388" y="2545"/>
                <a:ext cx="0" cy="387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68285" name="Line 1373"/>
            <p:cNvSpPr>
              <a:spLocks noChangeShapeType="1"/>
            </p:cNvSpPr>
            <p:nvPr/>
          </p:nvSpPr>
          <p:spPr bwMode="auto">
            <a:xfrm>
              <a:off x="4936" y="2547"/>
              <a:ext cx="28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8286" name="Line 1374"/>
            <p:cNvSpPr>
              <a:spLocks noChangeShapeType="1"/>
            </p:cNvSpPr>
            <p:nvPr/>
          </p:nvSpPr>
          <p:spPr bwMode="auto">
            <a:xfrm>
              <a:off x="2725" y="1417"/>
              <a:ext cx="5" cy="10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8287" name="Line 1375"/>
            <p:cNvSpPr>
              <a:spLocks noChangeShapeType="1"/>
            </p:cNvSpPr>
            <p:nvPr/>
          </p:nvSpPr>
          <p:spPr bwMode="auto">
            <a:xfrm flipH="1">
              <a:off x="4290" y="2010"/>
              <a:ext cx="4" cy="46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8288" name="Line 1376"/>
            <p:cNvSpPr>
              <a:spLocks noChangeShapeType="1"/>
            </p:cNvSpPr>
            <p:nvPr/>
          </p:nvSpPr>
          <p:spPr bwMode="auto">
            <a:xfrm flipV="1">
              <a:off x="3983" y="3708"/>
              <a:ext cx="51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4471" name="Group 1377"/>
            <p:cNvGrpSpPr>
              <a:grpSpLocks/>
            </p:cNvGrpSpPr>
            <p:nvPr/>
          </p:nvGrpSpPr>
          <p:grpSpPr bwMode="auto">
            <a:xfrm>
              <a:off x="3690" y="3322"/>
              <a:ext cx="299" cy="387"/>
              <a:chOff x="2719" y="980"/>
              <a:chExt cx="299" cy="387"/>
            </a:xfrm>
          </p:grpSpPr>
          <p:sp>
            <p:nvSpPr>
              <p:cNvPr id="168290" name="Line 1378"/>
              <p:cNvSpPr>
                <a:spLocks noChangeShapeType="1"/>
              </p:cNvSpPr>
              <p:nvPr/>
            </p:nvSpPr>
            <p:spPr bwMode="auto">
              <a:xfrm flipV="1">
                <a:off x="2724" y="980"/>
                <a:ext cx="0" cy="387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291" name="Line 1379"/>
              <p:cNvSpPr>
                <a:spLocks noChangeShapeType="1"/>
              </p:cNvSpPr>
              <p:nvPr/>
            </p:nvSpPr>
            <p:spPr bwMode="auto">
              <a:xfrm>
                <a:off x="2719" y="980"/>
                <a:ext cx="299" cy="0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292" name="Line 1380"/>
              <p:cNvSpPr>
                <a:spLocks noChangeShapeType="1"/>
              </p:cNvSpPr>
              <p:nvPr/>
            </p:nvSpPr>
            <p:spPr bwMode="auto">
              <a:xfrm flipV="1">
                <a:off x="3012" y="980"/>
                <a:ext cx="0" cy="387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68293" name="Line 1381"/>
            <p:cNvSpPr>
              <a:spLocks noChangeShapeType="1"/>
            </p:cNvSpPr>
            <p:nvPr/>
          </p:nvSpPr>
          <p:spPr bwMode="auto">
            <a:xfrm>
              <a:off x="2355" y="1959"/>
              <a:ext cx="1038" cy="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4473" name="Group 1382"/>
            <p:cNvGrpSpPr>
              <a:grpSpLocks/>
            </p:cNvGrpSpPr>
            <p:nvPr/>
          </p:nvGrpSpPr>
          <p:grpSpPr bwMode="auto">
            <a:xfrm>
              <a:off x="3391" y="1577"/>
              <a:ext cx="299" cy="387"/>
              <a:chOff x="2719" y="980"/>
              <a:chExt cx="299" cy="387"/>
            </a:xfrm>
          </p:grpSpPr>
          <p:sp>
            <p:nvSpPr>
              <p:cNvPr id="168295" name="Line 1383"/>
              <p:cNvSpPr>
                <a:spLocks noChangeShapeType="1"/>
              </p:cNvSpPr>
              <p:nvPr/>
            </p:nvSpPr>
            <p:spPr bwMode="auto">
              <a:xfrm flipV="1">
                <a:off x="2724" y="980"/>
                <a:ext cx="0" cy="387"/>
              </a:xfrm>
              <a:prstGeom prst="line">
                <a:avLst/>
              </a:prstGeom>
              <a:noFill/>
              <a:ln w="19050">
                <a:solidFill>
                  <a:srgbClr val="12C61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296" name="Line 1384"/>
              <p:cNvSpPr>
                <a:spLocks noChangeShapeType="1"/>
              </p:cNvSpPr>
              <p:nvPr/>
            </p:nvSpPr>
            <p:spPr bwMode="auto">
              <a:xfrm>
                <a:off x="2719" y="980"/>
                <a:ext cx="299" cy="0"/>
              </a:xfrm>
              <a:prstGeom prst="line">
                <a:avLst/>
              </a:prstGeom>
              <a:noFill/>
              <a:ln w="19050">
                <a:solidFill>
                  <a:srgbClr val="12C61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297" name="Line 1385"/>
              <p:cNvSpPr>
                <a:spLocks noChangeShapeType="1"/>
              </p:cNvSpPr>
              <p:nvPr/>
            </p:nvSpPr>
            <p:spPr bwMode="auto">
              <a:xfrm flipV="1">
                <a:off x="3012" y="980"/>
                <a:ext cx="0" cy="387"/>
              </a:xfrm>
              <a:prstGeom prst="line">
                <a:avLst/>
              </a:prstGeom>
              <a:noFill/>
              <a:ln w="19050">
                <a:solidFill>
                  <a:srgbClr val="12C61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68298" name="Line 1386"/>
            <p:cNvSpPr>
              <a:spLocks noChangeShapeType="1"/>
            </p:cNvSpPr>
            <p:nvPr/>
          </p:nvSpPr>
          <p:spPr bwMode="auto">
            <a:xfrm>
              <a:off x="3690" y="1959"/>
              <a:ext cx="61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4475" name="Group 1387"/>
            <p:cNvGrpSpPr>
              <a:grpSpLocks/>
            </p:cNvGrpSpPr>
            <p:nvPr/>
          </p:nvGrpSpPr>
          <p:grpSpPr bwMode="auto">
            <a:xfrm>
              <a:off x="4297" y="1572"/>
              <a:ext cx="299" cy="387"/>
              <a:chOff x="2719" y="980"/>
              <a:chExt cx="299" cy="387"/>
            </a:xfrm>
          </p:grpSpPr>
          <p:sp>
            <p:nvSpPr>
              <p:cNvPr id="168300" name="Line 1388"/>
              <p:cNvSpPr>
                <a:spLocks noChangeShapeType="1"/>
              </p:cNvSpPr>
              <p:nvPr/>
            </p:nvSpPr>
            <p:spPr bwMode="auto">
              <a:xfrm flipV="1">
                <a:off x="2724" y="980"/>
                <a:ext cx="0" cy="387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301" name="Line 1389"/>
              <p:cNvSpPr>
                <a:spLocks noChangeShapeType="1"/>
              </p:cNvSpPr>
              <p:nvPr/>
            </p:nvSpPr>
            <p:spPr bwMode="auto">
              <a:xfrm>
                <a:off x="2719" y="980"/>
                <a:ext cx="299" cy="0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302" name="Line 1390"/>
              <p:cNvSpPr>
                <a:spLocks noChangeShapeType="1"/>
              </p:cNvSpPr>
              <p:nvPr/>
            </p:nvSpPr>
            <p:spPr bwMode="auto">
              <a:xfrm flipV="1">
                <a:off x="3012" y="980"/>
                <a:ext cx="0" cy="387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68303" name="Line 1391"/>
            <p:cNvSpPr>
              <a:spLocks noChangeShapeType="1"/>
            </p:cNvSpPr>
            <p:nvPr/>
          </p:nvSpPr>
          <p:spPr bwMode="auto">
            <a:xfrm>
              <a:off x="4586" y="1958"/>
              <a:ext cx="61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8304" name="Rectangle 1392"/>
            <p:cNvSpPr>
              <a:spLocks noChangeArrowheads="1"/>
            </p:cNvSpPr>
            <p:nvPr/>
          </p:nvSpPr>
          <p:spPr bwMode="auto">
            <a:xfrm>
              <a:off x="1461" y="1742"/>
              <a:ext cx="122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>
                  <a:solidFill>
                    <a:srgbClr val="FF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Delayed Signal A</a:t>
              </a:r>
            </a:p>
          </p:txBody>
        </p:sp>
        <p:sp>
          <p:nvSpPr>
            <p:cNvPr id="168305" name="Line 1393"/>
            <p:cNvSpPr>
              <a:spLocks noChangeShapeType="1"/>
            </p:cNvSpPr>
            <p:nvPr/>
          </p:nvSpPr>
          <p:spPr bwMode="auto">
            <a:xfrm>
              <a:off x="2346" y="3722"/>
              <a:ext cx="51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4479" name="Group 1394"/>
            <p:cNvGrpSpPr>
              <a:grpSpLocks/>
            </p:cNvGrpSpPr>
            <p:nvPr/>
          </p:nvGrpSpPr>
          <p:grpSpPr bwMode="auto">
            <a:xfrm>
              <a:off x="2867" y="3335"/>
              <a:ext cx="299" cy="387"/>
              <a:chOff x="2719" y="980"/>
              <a:chExt cx="299" cy="387"/>
            </a:xfrm>
          </p:grpSpPr>
          <p:sp>
            <p:nvSpPr>
              <p:cNvPr id="168307" name="Line 1395"/>
              <p:cNvSpPr>
                <a:spLocks noChangeShapeType="1"/>
              </p:cNvSpPr>
              <p:nvPr/>
            </p:nvSpPr>
            <p:spPr bwMode="auto">
              <a:xfrm flipV="1">
                <a:off x="2724" y="980"/>
                <a:ext cx="0" cy="387"/>
              </a:xfrm>
              <a:prstGeom prst="line">
                <a:avLst/>
              </a:prstGeom>
              <a:noFill/>
              <a:ln w="19050">
                <a:solidFill>
                  <a:srgbClr val="12C61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308" name="Line 1396"/>
              <p:cNvSpPr>
                <a:spLocks noChangeShapeType="1"/>
              </p:cNvSpPr>
              <p:nvPr/>
            </p:nvSpPr>
            <p:spPr bwMode="auto">
              <a:xfrm>
                <a:off x="2719" y="980"/>
                <a:ext cx="299" cy="0"/>
              </a:xfrm>
              <a:prstGeom prst="line">
                <a:avLst/>
              </a:prstGeom>
              <a:noFill/>
              <a:ln w="19050">
                <a:solidFill>
                  <a:srgbClr val="12C61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309" name="Line 1397"/>
              <p:cNvSpPr>
                <a:spLocks noChangeShapeType="1"/>
              </p:cNvSpPr>
              <p:nvPr/>
            </p:nvSpPr>
            <p:spPr bwMode="auto">
              <a:xfrm flipV="1">
                <a:off x="3012" y="980"/>
                <a:ext cx="0" cy="387"/>
              </a:xfrm>
              <a:prstGeom prst="line">
                <a:avLst/>
              </a:prstGeom>
              <a:noFill/>
              <a:ln w="19050">
                <a:solidFill>
                  <a:srgbClr val="12C61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68310" name="Line 1398"/>
            <p:cNvSpPr>
              <a:spLocks noChangeShapeType="1"/>
            </p:cNvSpPr>
            <p:nvPr/>
          </p:nvSpPr>
          <p:spPr bwMode="auto">
            <a:xfrm flipV="1">
              <a:off x="3165" y="3708"/>
              <a:ext cx="523" cy="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8311" name="Rectangle 1399"/>
            <p:cNvSpPr>
              <a:spLocks noChangeArrowheads="1"/>
            </p:cNvSpPr>
            <p:nvPr/>
          </p:nvSpPr>
          <p:spPr bwMode="auto">
            <a:xfrm>
              <a:off x="2080" y="3491"/>
              <a:ext cx="65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Signal B</a:t>
              </a:r>
            </a:p>
          </p:txBody>
        </p:sp>
        <p:sp>
          <p:nvSpPr>
            <p:cNvPr id="168312" name="Line 1400"/>
            <p:cNvSpPr>
              <a:spLocks noChangeShapeType="1"/>
            </p:cNvSpPr>
            <p:nvPr/>
          </p:nvSpPr>
          <p:spPr bwMode="auto">
            <a:xfrm>
              <a:off x="2346" y="2547"/>
              <a:ext cx="38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8313" name="Line 1401"/>
            <p:cNvSpPr>
              <a:spLocks noChangeShapeType="1"/>
            </p:cNvSpPr>
            <p:nvPr/>
          </p:nvSpPr>
          <p:spPr bwMode="auto">
            <a:xfrm>
              <a:off x="3386" y="2545"/>
              <a:ext cx="902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4484" name="Group 1402"/>
            <p:cNvGrpSpPr>
              <a:grpSpLocks/>
            </p:cNvGrpSpPr>
            <p:nvPr/>
          </p:nvGrpSpPr>
          <p:grpSpPr bwMode="auto">
            <a:xfrm>
              <a:off x="2731" y="2545"/>
              <a:ext cx="657" cy="387"/>
              <a:chOff x="2731" y="2545"/>
              <a:chExt cx="657" cy="387"/>
            </a:xfrm>
          </p:grpSpPr>
          <p:sp>
            <p:nvSpPr>
              <p:cNvPr id="168315" name="Line 1403"/>
              <p:cNvSpPr>
                <a:spLocks noChangeShapeType="1"/>
              </p:cNvSpPr>
              <p:nvPr/>
            </p:nvSpPr>
            <p:spPr bwMode="auto">
              <a:xfrm>
                <a:off x="2736" y="2545"/>
                <a:ext cx="0" cy="387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316" name="Line 1404"/>
              <p:cNvSpPr>
                <a:spLocks noChangeShapeType="1"/>
              </p:cNvSpPr>
              <p:nvPr/>
            </p:nvSpPr>
            <p:spPr bwMode="auto">
              <a:xfrm flipV="1">
                <a:off x="2731" y="2927"/>
                <a:ext cx="655" cy="5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317" name="Line 1405"/>
              <p:cNvSpPr>
                <a:spLocks noChangeShapeType="1"/>
              </p:cNvSpPr>
              <p:nvPr/>
            </p:nvSpPr>
            <p:spPr bwMode="auto">
              <a:xfrm>
                <a:off x="3388" y="2545"/>
                <a:ext cx="0" cy="387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68318" name="Rectangle 1406"/>
            <p:cNvSpPr>
              <a:spLocks noChangeArrowheads="1"/>
            </p:cNvSpPr>
            <p:nvPr/>
          </p:nvSpPr>
          <p:spPr bwMode="auto">
            <a:xfrm>
              <a:off x="1724" y="2173"/>
              <a:ext cx="949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>
                  <a:solidFill>
                    <a:srgbClr val="FF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Coincidence </a:t>
              </a:r>
            </a:p>
            <a:p>
              <a:pPr>
                <a:defRPr/>
              </a:pPr>
              <a:r>
                <a:rPr lang="en-US">
                  <a:solidFill>
                    <a:srgbClr val="FF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Window, </a:t>
              </a:r>
              <a:r>
                <a:rPr lang="en-US" sz="1600">
                  <a:solidFill>
                    <a:srgbClr val="FF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2</a:t>
              </a:r>
              <a:r>
                <a:rPr lang="en-US">
                  <a:solidFill>
                    <a:srgbClr val="FF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  <a:sym typeface="Symbol" charset="0"/>
                </a:rPr>
                <a:t></a:t>
              </a:r>
              <a:endParaRPr lang="en-US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endParaRPr>
            </a:p>
          </p:txBody>
        </p:sp>
        <p:grpSp>
          <p:nvGrpSpPr>
            <p:cNvPr id="104486" name="Group 1407"/>
            <p:cNvGrpSpPr>
              <a:grpSpLocks/>
            </p:cNvGrpSpPr>
            <p:nvPr/>
          </p:nvGrpSpPr>
          <p:grpSpPr bwMode="auto">
            <a:xfrm>
              <a:off x="752" y="1750"/>
              <a:ext cx="202" cy="945"/>
              <a:chOff x="752" y="1750"/>
              <a:chExt cx="202" cy="945"/>
            </a:xfrm>
          </p:grpSpPr>
          <p:sp>
            <p:nvSpPr>
              <p:cNvPr id="168320" name="Line 1408"/>
              <p:cNvSpPr>
                <a:spLocks noChangeShapeType="1"/>
              </p:cNvSpPr>
              <p:nvPr/>
            </p:nvSpPr>
            <p:spPr bwMode="auto">
              <a:xfrm flipH="1">
                <a:off x="752" y="1750"/>
                <a:ext cx="202" cy="945"/>
              </a:xfrm>
              <a:prstGeom prst="line">
                <a:avLst/>
              </a:prstGeom>
              <a:noFill/>
              <a:ln w="12700">
                <a:solidFill>
                  <a:srgbClr val="00FF00"/>
                </a:solidFill>
                <a:round/>
                <a:headEnd type="arrow" w="med" len="med"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321" name="AutoShape 1409"/>
              <p:cNvSpPr>
                <a:spLocks noChangeArrowheads="1"/>
              </p:cNvSpPr>
              <p:nvPr/>
            </p:nvSpPr>
            <p:spPr bwMode="auto">
              <a:xfrm>
                <a:off x="806" y="2123"/>
                <a:ext cx="123" cy="106"/>
              </a:xfrm>
              <a:prstGeom prst="irregularSeal1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4487" name="Group 1410"/>
            <p:cNvGrpSpPr>
              <a:grpSpLocks/>
            </p:cNvGrpSpPr>
            <p:nvPr/>
          </p:nvGrpSpPr>
          <p:grpSpPr bwMode="auto">
            <a:xfrm>
              <a:off x="564" y="1750"/>
              <a:ext cx="372" cy="369"/>
              <a:chOff x="564" y="1750"/>
              <a:chExt cx="372" cy="369"/>
            </a:xfrm>
          </p:grpSpPr>
          <p:sp>
            <p:nvSpPr>
              <p:cNvPr id="168323" name="AutoShape 1411"/>
              <p:cNvSpPr>
                <a:spLocks noChangeArrowheads="1"/>
              </p:cNvSpPr>
              <p:nvPr/>
            </p:nvSpPr>
            <p:spPr bwMode="auto">
              <a:xfrm>
                <a:off x="564" y="2013"/>
                <a:ext cx="123" cy="106"/>
              </a:xfrm>
              <a:prstGeom prst="irregularSeal1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324" name="Line 1412"/>
              <p:cNvSpPr>
                <a:spLocks noChangeShapeType="1"/>
              </p:cNvSpPr>
              <p:nvPr/>
            </p:nvSpPr>
            <p:spPr bwMode="auto">
              <a:xfrm flipV="1">
                <a:off x="620" y="1750"/>
                <a:ext cx="316" cy="303"/>
              </a:xfrm>
              <a:prstGeom prst="line">
                <a:avLst/>
              </a:prstGeom>
              <a:noFill/>
              <a:ln w="12700">
                <a:solidFill>
                  <a:srgbClr val="FF6600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4488" name="Group 1413"/>
            <p:cNvGrpSpPr>
              <a:grpSpLocks/>
            </p:cNvGrpSpPr>
            <p:nvPr/>
          </p:nvGrpSpPr>
          <p:grpSpPr bwMode="auto">
            <a:xfrm>
              <a:off x="593" y="2314"/>
              <a:ext cx="137" cy="372"/>
              <a:chOff x="593" y="2314"/>
              <a:chExt cx="137" cy="372"/>
            </a:xfrm>
          </p:grpSpPr>
          <p:sp>
            <p:nvSpPr>
              <p:cNvPr id="168326" name="AutoShape 1414"/>
              <p:cNvSpPr>
                <a:spLocks noChangeArrowheads="1"/>
              </p:cNvSpPr>
              <p:nvPr/>
            </p:nvSpPr>
            <p:spPr bwMode="auto">
              <a:xfrm>
                <a:off x="593" y="2314"/>
                <a:ext cx="123" cy="106"/>
              </a:xfrm>
              <a:prstGeom prst="irregularSeal1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327" name="Line 1415"/>
              <p:cNvSpPr>
                <a:spLocks noChangeShapeType="1"/>
              </p:cNvSpPr>
              <p:nvPr/>
            </p:nvSpPr>
            <p:spPr bwMode="auto">
              <a:xfrm>
                <a:off x="659" y="2378"/>
                <a:ext cx="71" cy="308"/>
              </a:xfrm>
              <a:prstGeom prst="line">
                <a:avLst/>
              </a:prstGeom>
              <a:noFill/>
              <a:ln w="12700">
                <a:solidFill>
                  <a:srgbClr val="FF6600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04489" name="Group 1416"/>
            <p:cNvGrpSpPr>
              <a:grpSpLocks/>
            </p:cNvGrpSpPr>
            <p:nvPr/>
          </p:nvGrpSpPr>
          <p:grpSpPr bwMode="auto">
            <a:xfrm>
              <a:off x="808" y="2232"/>
              <a:ext cx="287" cy="404"/>
              <a:chOff x="808" y="2232"/>
              <a:chExt cx="287" cy="404"/>
            </a:xfrm>
          </p:grpSpPr>
          <p:sp>
            <p:nvSpPr>
              <p:cNvPr id="168329" name="AutoShape 1417"/>
              <p:cNvSpPr>
                <a:spLocks noChangeArrowheads="1"/>
              </p:cNvSpPr>
              <p:nvPr/>
            </p:nvSpPr>
            <p:spPr bwMode="auto">
              <a:xfrm>
                <a:off x="972" y="2232"/>
                <a:ext cx="123" cy="106"/>
              </a:xfrm>
              <a:prstGeom prst="irregularSeal1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330" name="Line 1418"/>
              <p:cNvSpPr>
                <a:spLocks noChangeShapeType="1"/>
              </p:cNvSpPr>
              <p:nvPr/>
            </p:nvSpPr>
            <p:spPr bwMode="auto">
              <a:xfrm flipH="1">
                <a:off x="808" y="2316"/>
                <a:ext cx="207" cy="320"/>
              </a:xfrm>
              <a:prstGeom prst="line">
                <a:avLst/>
              </a:prstGeom>
              <a:noFill/>
              <a:ln w="12700">
                <a:solidFill>
                  <a:srgbClr val="FF6600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68331" name="Line 1419"/>
            <p:cNvSpPr>
              <a:spLocks noChangeShapeType="1"/>
            </p:cNvSpPr>
            <p:nvPr/>
          </p:nvSpPr>
          <p:spPr bwMode="auto">
            <a:xfrm>
              <a:off x="2338" y="1367"/>
              <a:ext cx="38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4491" name="Group 1420"/>
            <p:cNvGrpSpPr>
              <a:grpSpLocks/>
            </p:cNvGrpSpPr>
            <p:nvPr/>
          </p:nvGrpSpPr>
          <p:grpSpPr bwMode="auto">
            <a:xfrm>
              <a:off x="2719" y="980"/>
              <a:ext cx="299" cy="387"/>
              <a:chOff x="2719" y="980"/>
              <a:chExt cx="299" cy="387"/>
            </a:xfrm>
          </p:grpSpPr>
          <p:sp>
            <p:nvSpPr>
              <p:cNvPr id="168333" name="Line 1421"/>
              <p:cNvSpPr>
                <a:spLocks noChangeShapeType="1"/>
              </p:cNvSpPr>
              <p:nvPr/>
            </p:nvSpPr>
            <p:spPr bwMode="auto">
              <a:xfrm flipV="1">
                <a:off x="2724" y="980"/>
                <a:ext cx="0" cy="387"/>
              </a:xfrm>
              <a:prstGeom prst="line">
                <a:avLst/>
              </a:prstGeom>
              <a:noFill/>
              <a:ln w="19050">
                <a:solidFill>
                  <a:srgbClr val="12C61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334" name="Line 1422"/>
              <p:cNvSpPr>
                <a:spLocks noChangeShapeType="1"/>
              </p:cNvSpPr>
              <p:nvPr/>
            </p:nvSpPr>
            <p:spPr bwMode="auto">
              <a:xfrm>
                <a:off x="2719" y="980"/>
                <a:ext cx="299" cy="0"/>
              </a:xfrm>
              <a:prstGeom prst="line">
                <a:avLst/>
              </a:prstGeom>
              <a:noFill/>
              <a:ln w="19050">
                <a:solidFill>
                  <a:srgbClr val="12C61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335" name="Line 1423"/>
              <p:cNvSpPr>
                <a:spLocks noChangeShapeType="1"/>
              </p:cNvSpPr>
              <p:nvPr/>
            </p:nvSpPr>
            <p:spPr bwMode="auto">
              <a:xfrm flipV="1">
                <a:off x="3012" y="980"/>
                <a:ext cx="0" cy="387"/>
              </a:xfrm>
              <a:prstGeom prst="line">
                <a:avLst/>
              </a:prstGeom>
              <a:noFill/>
              <a:ln w="19050">
                <a:solidFill>
                  <a:srgbClr val="12C61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68336" name="Line 1424"/>
            <p:cNvSpPr>
              <a:spLocks noChangeShapeType="1"/>
            </p:cNvSpPr>
            <p:nvPr/>
          </p:nvSpPr>
          <p:spPr bwMode="auto">
            <a:xfrm>
              <a:off x="3018" y="1362"/>
              <a:ext cx="61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8337" name="Rectangle 1425"/>
            <p:cNvSpPr>
              <a:spLocks noChangeArrowheads="1"/>
            </p:cNvSpPr>
            <p:nvPr/>
          </p:nvSpPr>
          <p:spPr bwMode="auto">
            <a:xfrm>
              <a:off x="2076" y="1156"/>
              <a:ext cx="65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>
                  <a:solidFill>
                    <a:srgbClr val="FF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Signal A</a:t>
              </a:r>
            </a:p>
          </p:txBody>
        </p:sp>
        <p:grpSp>
          <p:nvGrpSpPr>
            <p:cNvPr id="104494" name="Group 1426"/>
            <p:cNvGrpSpPr>
              <a:grpSpLocks/>
            </p:cNvGrpSpPr>
            <p:nvPr/>
          </p:nvGrpSpPr>
          <p:grpSpPr bwMode="auto">
            <a:xfrm>
              <a:off x="3625" y="975"/>
              <a:ext cx="299" cy="387"/>
              <a:chOff x="2719" y="980"/>
              <a:chExt cx="299" cy="387"/>
            </a:xfrm>
          </p:grpSpPr>
          <p:sp>
            <p:nvSpPr>
              <p:cNvPr id="168339" name="Line 1427"/>
              <p:cNvSpPr>
                <a:spLocks noChangeShapeType="1"/>
              </p:cNvSpPr>
              <p:nvPr/>
            </p:nvSpPr>
            <p:spPr bwMode="auto">
              <a:xfrm flipV="1">
                <a:off x="2724" y="980"/>
                <a:ext cx="0" cy="387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340" name="Line 1428"/>
              <p:cNvSpPr>
                <a:spLocks noChangeShapeType="1"/>
              </p:cNvSpPr>
              <p:nvPr/>
            </p:nvSpPr>
            <p:spPr bwMode="auto">
              <a:xfrm>
                <a:off x="2719" y="980"/>
                <a:ext cx="299" cy="0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8341" name="Line 1429"/>
              <p:cNvSpPr>
                <a:spLocks noChangeShapeType="1"/>
              </p:cNvSpPr>
              <p:nvPr/>
            </p:nvSpPr>
            <p:spPr bwMode="auto">
              <a:xfrm flipV="1">
                <a:off x="3012" y="980"/>
                <a:ext cx="0" cy="387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68342" name="Line 1430"/>
            <p:cNvSpPr>
              <a:spLocks noChangeShapeType="1"/>
            </p:cNvSpPr>
            <p:nvPr/>
          </p:nvSpPr>
          <p:spPr bwMode="auto">
            <a:xfrm>
              <a:off x="3919" y="1361"/>
              <a:ext cx="1231" cy="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8343" name="Rectangle 1431"/>
            <p:cNvSpPr>
              <a:spLocks noChangeArrowheads="1"/>
            </p:cNvSpPr>
            <p:nvPr/>
          </p:nvSpPr>
          <p:spPr bwMode="auto">
            <a:xfrm>
              <a:off x="5127" y="1212"/>
              <a:ext cx="3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>
                  <a:solidFill>
                    <a:srgbClr val="FF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time</a:t>
              </a:r>
            </a:p>
          </p:txBody>
        </p:sp>
      </p:grpSp>
      <p:sp>
        <p:nvSpPr>
          <p:cNvPr id="168345" name="Text Box 1433"/>
          <p:cNvSpPr txBox="1">
            <a:spLocks noChangeArrowheads="1"/>
          </p:cNvSpPr>
          <p:nvPr/>
        </p:nvSpPr>
        <p:spPr bwMode="auto">
          <a:xfrm>
            <a:off x="1398037" y="6194108"/>
            <a:ext cx="314060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/>
              <a:t>Randoms = (2</a:t>
            </a:r>
            <a:r>
              <a:rPr lang="en-US" sz="2000" dirty="0">
                <a:latin typeface="Symbol" charset="0"/>
                <a:sym typeface="Symbol" charset="0"/>
              </a:rPr>
              <a:t></a:t>
            </a:r>
            <a:r>
              <a:rPr lang="en-US" sz="2000" dirty="0"/>
              <a:t> </a:t>
            </a:r>
            <a:r>
              <a:rPr lang="en-US" sz="2000" dirty="0">
                <a:latin typeface="Helvetica" charset="0"/>
              </a:rPr>
              <a:t>x</a:t>
            </a:r>
            <a:r>
              <a:rPr lang="en-US" sz="2000" dirty="0"/>
              <a:t> singles**2</a:t>
            </a:r>
          </a:p>
        </p:txBody>
      </p:sp>
      <p:sp>
        <p:nvSpPr>
          <p:cNvPr id="104453" name="TextBox 1"/>
          <p:cNvSpPr txBox="1">
            <a:spLocks noChangeArrowheads="1"/>
          </p:cNvSpPr>
          <p:nvPr/>
        </p:nvSpPr>
        <p:spPr bwMode="auto">
          <a:xfrm>
            <a:off x="5638801" y="6172201"/>
            <a:ext cx="14192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400"/>
              <a:t>True coincidence</a:t>
            </a:r>
          </a:p>
        </p:txBody>
      </p:sp>
      <p:sp>
        <p:nvSpPr>
          <p:cNvPr id="104454" name="TextBox 104"/>
          <p:cNvSpPr txBox="1">
            <a:spLocks noChangeArrowheads="1"/>
          </p:cNvSpPr>
          <p:nvPr/>
        </p:nvSpPr>
        <p:spPr bwMode="auto">
          <a:xfrm>
            <a:off x="8181975" y="6172201"/>
            <a:ext cx="1695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400"/>
              <a:t>Random coincidence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0" name="Rectangle 1028"/>
          <p:cNvSpPr>
            <a:spLocks noGrp="1" noChangeArrowheads="1"/>
          </p:cNvSpPr>
          <p:nvPr>
            <p:ph type="title"/>
          </p:nvPr>
        </p:nvSpPr>
        <p:spPr>
          <a:xfrm>
            <a:off x="1752600" y="152400"/>
            <a:ext cx="8777288" cy="9017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>
                <a:latin typeface="Helvetica" charset="0"/>
              </a:rPr>
              <a:t>Randoms Correction — Calculation from singles rates</a:t>
            </a:r>
            <a:endParaRPr lang="en-US" sz="3600" dirty="0"/>
          </a:p>
        </p:txBody>
      </p:sp>
      <p:sp>
        <p:nvSpPr>
          <p:cNvPr id="168345" name="Text Box 1433"/>
          <p:cNvSpPr txBox="1">
            <a:spLocks noChangeArrowheads="1"/>
          </p:cNvSpPr>
          <p:nvPr/>
        </p:nvSpPr>
        <p:spPr bwMode="auto">
          <a:xfrm>
            <a:off x="4074331" y="1151998"/>
            <a:ext cx="37240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Randoms = (2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Symbol" charset="0"/>
                <a:sym typeface="Symbol" charset="0"/>
              </a:rPr>
              <a:t>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x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singles**2</a:t>
            </a:r>
          </a:p>
        </p:txBody>
      </p:sp>
      <p:pic>
        <p:nvPicPr>
          <p:cNvPr id="2" name="Picture 1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7C19B231-FCA5-7948-B11D-31E557D11C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9722" y="1970109"/>
            <a:ext cx="2560320" cy="1521462"/>
          </a:xfrm>
          <a:prstGeom prst="rect">
            <a:avLst/>
          </a:prstGeom>
        </p:spPr>
      </p:pic>
      <p:pic>
        <p:nvPicPr>
          <p:cNvPr id="3" name="Picture 2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2FBB18F1-4D08-DF49-094D-11C54C8D18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9722" y="4321097"/>
            <a:ext cx="2560320" cy="152146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8459A24-F801-F19E-CA97-F650A7641D9D}"/>
              </a:ext>
            </a:extLst>
          </p:cNvPr>
          <p:cNvSpPr txBox="1"/>
          <p:nvPr/>
        </p:nvSpPr>
        <p:spPr>
          <a:xfrm>
            <a:off x="1018896" y="2502241"/>
            <a:ext cx="630745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Measured randoms depends on the rate of measuring coincident events </a:t>
            </a:r>
            <a:r>
              <a:rPr lang="en-US" sz="2000" dirty="0">
                <a:sym typeface="Wingdings" pitchFamily="2" charset="2"/>
              </a:rPr>
              <a:t> noisy correction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Coincidence fraction (# coincidences / # singles) is a few %</a:t>
            </a:r>
          </a:p>
          <a:p>
            <a:endParaRPr lang="en-US" sz="2000" dirty="0"/>
          </a:p>
          <a:p>
            <a:r>
              <a:rPr lang="en-US" sz="2000" dirty="0"/>
              <a:t>Calculation of randoms from singles depends on the rate of measured single events </a:t>
            </a:r>
            <a:r>
              <a:rPr lang="en-US" sz="2000" dirty="0">
                <a:sym typeface="Wingdings" pitchFamily="2" charset="2"/>
              </a:rPr>
              <a:t> less noisy correction</a:t>
            </a:r>
          </a:p>
          <a:p>
            <a:endParaRPr lang="en-US" sz="2000" dirty="0">
              <a:sym typeface="Wingdings" pitchFamily="2" charset="2"/>
            </a:endParaRPr>
          </a:p>
          <a:p>
            <a:r>
              <a:rPr lang="en-US" sz="2000" dirty="0">
                <a:sym typeface="Wingdings" pitchFamily="2" charset="2"/>
              </a:rPr>
              <a:t>Noise in corrections can propagate into image</a:t>
            </a: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1FE76B-5E60-D893-7AFD-1128AB7F187A}"/>
              </a:ext>
            </a:extLst>
          </p:cNvPr>
          <p:cNvSpPr txBox="1"/>
          <p:nvPr/>
        </p:nvSpPr>
        <p:spPr>
          <a:xfrm>
            <a:off x="8419171" y="1514294"/>
            <a:ext cx="1889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Maps of randoms: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D064C0-9B0A-B424-1926-BCA11ABBF14E}"/>
              </a:ext>
            </a:extLst>
          </p:cNvPr>
          <p:cNvSpPr txBox="1"/>
          <p:nvPr/>
        </p:nvSpPr>
        <p:spPr>
          <a:xfrm>
            <a:off x="8765579" y="3537002"/>
            <a:ext cx="1133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5FCACC-D9B1-09A4-99D0-4A717055FE47}"/>
              </a:ext>
            </a:extLst>
          </p:cNvPr>
          <p:cNvSpPr txBox="1"/>
          <p:nvPr/>
        </p:nvSpPr>
        <p:spPr>
          <a:xfrm>
            <a:off x="8765578" y="5887990"/>
            <a:ext cx="1164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Calculated</a:t>
            </a:r>
          </a:p>
        </p:txBody>
      </p:sp>
    </p:spTree>
    <p:extLst>
      <p:ext uri="{BB962C8B-B14F-4D97-AF65-F5344CB8AC3E}">
        <p14:creationId xmlns:p14="http://schemas.microsoft.com/office/powerpoint/2010/main" val="35115090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43613" y="207964"/>
            <a:ext cx="5557837" cy="685800"/>
          </a:xfrm>
        </p:spPr>
        <p:txBody>
          <a:bodyPr/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Scatter Correction</a:t>
            </a:r>
            <a:endParaRPr lang="en-US" sz="4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963" name="Group 3"/>
          <p:cNvGrpSpPr>
            <a:grpSpLocks/>
          </p:cNvGrpSpPr>
          <p:nvPr/>
        </p:nvGrpSpPr>
        <p:grpSpPr bwMode="auto">
          <a:xfrm>
            <a:off x="1981200" y="388939"/>
            <a:ext cx="3098800" cy="3195637"/>
            <a:chOff x="204" y="911"/>
            <a:chExt cx="1952" cy="2013"/>
          </a:xfrm>
        </p:grpSpPr>
        <p:sp>
          <p:nvSpPr>
            <p:cNvPr id="40964" name="Oval 4"/>
            <p:cNvSpPr>
              <a:spLocks noChangeAspect="1" noChangeArrowheads="1"/>
            </p:cNvSpPr>
            <p:nvPr/>
          </p:nvSpPr>
          <p:spPr bwMode="auto">
            <a:xfrm>
              <a:off x="204" y="945"/>
              <a:ext cx="1952" cy="1952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5" name="Line 5"/>
            <p:cNvSpPr>
              <a:spLocks noChangeShapeType="1"/>
            </p:cNvSpPr>
            <p:nvPr/>
          </p:nvSpPr>
          <p:spPr bwMode="auto">
            <a:xfrm>
              <a:off x="1179" y="944"/>
              <a:ext cx="0" cy="19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6" name="Line 6"/>
            <p:cNvSpPr>
              <a:spLocks noChangeShapeType="1"/>
            </p:cNvSpPr>
            <p:nvPr/>
          </p:nvSpPr>
          <p:spPr bwMode="auto">
            <a:xfrm flipH="1">
              <a:off x="206" y="1924"/>
              <a:ext cx="194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7" name="Line 7"/>
            <p:cNvSpPr>
              <a:spLocks noChangeShapeType="1"/>
            </p:cNvSpPr>
            <p:nvPr/>
          </p:nvSpPr>
          <p:spPr bwMode="auto">
            <a:xfrm flipH="1">
              <a:off x="491" y="1233"/>
              <a:ext cx="1376" cy="138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8" name="Line 8"/>
            <p:cNvSpPr>
              <a:spLocks noChangeShapeType="1"/>
            </p:cNvSpPr>
            <p:nvPr/>
          </p:nvSpPr>
          <p:spPr bwMode="auto">
            <a:xfrm flipH="1" flipV="1">
              <a:off x="491" y="1229"/>
              <a:ext cx="1376" cy="139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9" name="Line 9"/>
            <p:cNvSpPr>
              <a:spLocks noChangeShapeType="1"/>
            </p:cNvSpPr>
            <p:nvPr/>
          </p:nvSpPr>
          <p:spPr bwMode="auto">
            <a:xfrm>
              <a:off x="818" y="1015"/>
              <a:ext cx="722" cy="18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0" name="Line 10"/>
            <p:cNvSpPr>
              <a:spLocks noChangeShapeType="1"/>
            </p:cNvSpPr>
            <p:nvPr/>
          </p:nvSpPr>
          <p:spPr bwMode="auto">
            <a:xfrm flipH="1">
              <a:off x="277" y="1559"/>
              <a:ext cx="1804" cy="7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1" name="Line 11"/>
            <p:cNvSpPr>
              <a:spLocks noChangeShapeType="1"/>
            </p:cNvSpPr>
            <p:nvPr/>
          </p:nvSpPr>
          <p:spPr bwMode="auto">
            <a:xfrm flipH="1">
              <a:off x="798" y="1022"/>
              <a:ext cx="762" cy="18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2" name="Line 12"/>
            <p:cNvSpPr>
              <a:spLocks noChangeShapeType="1"/>
            </p:cNvSpPr>
            <p:nvPr/>
          </p:nvSpPr>
          <p:spPr bwMode="auto">
            <a:xfrm flipH="1" flipV="1">
              <a:off x="284" y="1539"/>
              <a:ext cx="1790" cy="77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3" name="Line 13"/>
            <p:cNvSpPr>
              <a:spLocks noChangeShapeType="1"/>
            </p:cNvSpPr>
            <p:nvPr/>
          </p:nvSpPr>
          <p:spPr bwMode="auto">
            <a:xfrm>
              <a:off x="997" y="962"/>
              <a:ext cx="364" cy="19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4" name="Line 14"/>
            <p:cNvSpPr>
              <a:spLocks noChangeShapeType="1"/>
            </p:cNvSpPr>
            <p:nvPr/>
          </p:nvSpPr>
          <p:spPr bwMode="auto">
            <a:xfrm flipH="1">
              <a:off x="224" y="1740"/>
              <a:ext cx="1910" cy="36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5" name="Line 15"/>
            <p:cNvSpPr>
              <a:spLocks noChangeShapeType="1"/>
            </p:cNvSpPr>
            <p:nvPr/>
          </p:nvSpPr>
          <p:spPr bwMode="auto">
            <a:xfrm flipH="1">
              <a:off x="635" y="1112"/>
              <a:ext cx="1088" cy="16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6" name="Line 16"/>
            <p:cNvSpPr>
              <a:spLocks noChangeShapeType="1"/>
            </p:cNvSpPr>
            <p:nvPr/>
          </p:nvSpPr>
          <p:spPr bwMode="auto">
            <a:xfrm flipH="1" flipV="1">
              <a:off x="372" y="1374"/>
              <a:ext cx="1614" cy="1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7" name="Line 17"/>
            <p:cNvSpPr>
              <a:spLocks noChangeShapeType="1"/>
            </p:cNvSpPr>
            <p:nvPr/>
          </p:nvSpPr>
          <p:spPr bwMode="auto">
            <a:xfrm>
              <a:off x="653" y="1103"/>
              <a:ext cx="1052" cy="16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8" name="Line 18"/>
            <p:cNvSpPr>
              <a:spLocks noChangeShapeType="1"/>
            </p:cNvSpPr>
            <p:nvPr/>
          </p:nvSpPr>
          <p:spPr bwMode="auto">
            <a:xfrm flipH="1">
              <a:off x="364" y="1392"/>
              <a:ext cx="1630" cy="106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9" name="Line 19"/>
            <p:cNvSpPr>
              <a:spLocks noChangeShapeType="1"/>
            </p:cNvSpPr>
            <p:nvPr/>
          </p:nvSpPr>
          <p:spPr bwMode="auto">
            <a:xfrm flipH="1">
              <a:off x="976" y="966"/>
              <a:ext cx="406" cy="191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0" name="Line 20"/>
            <p:cNvSpPr>
              <a:spLocks noChangeShapeType="1"/>
            </p:cNvSpPr>
            <p:nvPr/>
          </p:nvSpPr>
          <p:spPr bwMode="auto">
            <a:xfrm flipH="1" flipV="1">
              <a:off x="228" y="1719"/>
              <a:ext cx="1902" cy="41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1" name="Oval 21"/>
            <p:cNvSpPr>
              <a:spLocks noChangeAspect="1" noChangeArrowheads="1"/>
            </p:cNvSpPr>
            <p:nvPr/>
          </p:nvSpPr>
          <p:spPr bwMode="auto">
            <a:xfrm>
              <a:off x="367" y="1109"/>
              <a:ext cx="1624" cy="162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40982" name="Object 22"/>
            <p:cNvGraphicFramePr>
              <a:graphicFrameLocks noChangeAspect="1"/>
            </p:cNvGraphicFramePr>
            <p:nvPr/>
          </p:nvGraphicFramePr>
          <p:xfrm>
            <a:off x="541" y="1446"/>
            <a:ext cx="1286" cy="9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Image" r:id="rId3" imgW="1245323" imgH="940346" progId="Photoshop.Image.4">
                    <p:embed/>
                  </p:oleObj>
                </mc:Choice>
                <mc:Fallback>
                  <p:oleObj name="Image" r:id="rId3" imgW="1245323" imgH="940346" progId="Photoshop.Image.4">
                    <p:embed/>
                    <p:pic>
                      <p:nvPicPr>
                        <p:cNvPr id="40982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1" y="1446"/>
                          <a:ext cx="1286" cy="97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127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983" name="Oval 23"/>
            <p:cNvSpPr>
              <a:spLocks noChangeAspect="1" noChangeArrowheads="1"/>
            </p:cNvSpPr>
            <p:nvPr/>
          </p:nvSpPr>
          <p:spPr bwMode="auto">
            <a:xfrm>
              <a:off x="678" y="1813"/>
              <a:ext cx="57" cy="5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4" name="Oval 24"/>
            <p:cNvSpPr>
              <a:spLocks noChangeAspect="1" noChangeArrowheads="1"/>
            </p:cNvSpPr>
            <p:nvPr/>
          </p:nvSpPr>
          <p:spPr bwMode="auto">
            <a:xfrm>
              <a:off x="852" y="1653"/>
              <a:ext cx="57" cy="5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5" name="Oval 25"/>
            <p:cNvSpPr>
              <a:spLocks noChangeAspect="1" noChangeArrowheads="1"/>
            </p:cNvSpPr>
            <p:nvPr/>
          </p:nvSpPr>
          <p:spPr bwMode="auto">
            <a:xfrm>
              <a:off x="1187" y="1627"/>
              <a:ext cx="57" cy="5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6" name="Oval 26"/>
            <p:cNvSpPr>
              <a:spLocks noChangeAspect="1" noChangeArrowheads="1"/>
            </p:cNvSpPr>
            <p:nvPr/>
          </p:nvSpPr>
          <p:spPr bwMode="auto">
            <a:xfrm>
              <a:off x="1378" y="1687"/>
              <a:ext cx="57" cy="5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7" name="Oval 27"/>
            <p:cNvSpPr>
              <a:spLocks noChangeAspect="1" noChangeArrowheads="1"/>
            </p:cNvSpPr>
            <p:nvPr/>
          </p:nvSpPr>
          <p:spPr bwMode="auto">
            <a:xfrm>
              <a:off x="977" y="1770"/>
              <a:ext cx="57" cy="5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8" name="Oval 28"/>
            <p:cNvSpPr>
              <a:spLocks noChangeAspect="1" noChangeArrowheads="1"/>
            </p:cNvSpPr>
            <p:nvPr/>
          </p:nvSpPr>
          <p:spPr bwMode="auto">
            <a:xfrm>
              <a:off x="1468" y="1852"/>
              <a:ext cx="57" cy="5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9" name="Oval 29"/>
            <p:cNvSpPr>
              <a:spLocks noChangeAspect="1" noChangeArrowheads="1"/>
            </p:cNvSpPr>
            <p:nvPr/>
          </p:nvSpPr>
          <p:spPr bwMode="auto">
            <a:xfrm>
              <a:off x="1137" y="2179"/>
              <a:ext cx="57" cy="5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90" name="Oval 30"/>
            <p:cNvSpPr>
              <a:spLocks noChangeAspect="1" noChangeArrowheads="1"/>
            </p:cNvSpPr>
            <p:nvPr/>
          </p:nvSpPr>
          <p:spPr bwMode="auto">
            <a:xfrm>
              <a:off x="1271" y="1921"/>
              <a:ext cx="57" cy="5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91" name="Oval 31"/>
            <p:cNvSpPr>
              <a:spLocks noChangeAspect="1" noChangeArrowheads="1"/>
            </p:cNvSpPr>
            <p:nvPr/>
          </p:nvSpPr>
          <p:spPr bwMode="auto">
            <a:xfrm>
              <a:off x="1510" y="2183"/>
              <a:ext cx="57" cy="5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92" name="Oval 32"/>
            <p:cNvSpPr>
              <a:spLocks noChangeAspect="1" noChangeArrowheads="1"/>
            </p:cNvSpPr>
            <p:nvPr/>
          </p:nvSpPr>
          <p:spPr bwMode="auto">
            <a:xfrm>
              <a:off x="1574" y="1957"/>
              <a:ext cx="57" cy="5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93" name="Oval 33"/>
            <p:cNvSpPr>
              <a:spLocks noChangeAspect="1" noChangeArrowheads="1"/>
            </p:cNvSpPr>
            <p:nvPr/>
          </p:nvSpPr>
          <p:spPr bwMode="auto">
            <a:xfrm>
              <a:off x="885" y="2003"/>
              <a:ext cx="57" cy="5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94" name="Oval 34"/>
            <p:cNvSpPr>
              <a:spLocks noChangeAspect="1" noChangeArrowheads="1"/>
            </p:cNvSpPr>
            <p:nvPr/>
          </p:nvSpPr>
          <p:spPr bwMode="auto">
            <a:xfrm>
              <a:off x="774" y="2198"/>
              <a:ext cx="57" cy="5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95" name="Line 35"/>
            <p:cNvSpPr>
              <a:spLocks noChangeShapeType="1"/>
            </p:cNvSpPr>
            <p:nvPr/>
          </p:nvSpPr>
          <p:spPr bwMode="auto">
            <a:xfrm flipH="1">
              <a:off x="700" y="1114"/>
              <a:ext cx="410" cy="731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96" name="Line 36"/>
            <p:cNvSpPr>
              <a:spLocks noChangeShapeType="1"/>
            </p:cNvSpPr>
            <p:nvPr/>
          </p:nvSpPr>
          <p:spPr bwMode="auto">
            <a:xfrm flipH="1" flipV="1">
              <a:off x="706" y="1841"/>
              <a:ext cx="401" cy="884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97" name="AutoShape 37"/>
            <p:cNvSpPr>
              <a:spLocks noChangeArrowheads="1"/>
            </p:cNvSpPr>
            <p:nvPr/>
          </p:nvSpPr>
          <p:spPr bwMode="auto">
            <a:xfrm rot="-5400000">
              <a:off x="178" y="1798"/>
              <a:ext cx="1638" cy="248"/>
            </a:xfrm>
            <a:prstGeom prst="triangle">
              <a:avLst>
                <a:gd name="adj" fmla="val 65139"/>
              </a:avLst>
            </a:prstGeom>
            <a:noFill/>
            <a:ln w="1270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98" name="AutoShape 38"/>
            <p:cNvSpPr>
              <a:spLocks noChangeArrowheads="1"/>
            </p:cNvSpPr>
            <p:nvPr/>
          </p:nvSpPr>
          <p:spPr bwMode="auto">
            <a:xfrm rot="5400000" flipH="1">
              <a:off x="500" y="1716"/>
              <a:ext cx="1638" cy="412"/>
            </a:xfrm>
            <a:prstGeom prst="triangle">
              <a:avLst>
                <a:gd name="adj" fmla="val 32657"/>
              </a:avLst>
            </a:prstGeom>
            <a:noFill/>
            <a:ln w="1270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99" name="AutoShape 39"/>
            <p:cNvSpPr>
              <a:spLocks noChangeArrowheads="1"/>
            </p:cNvSpPr>
            <p:nvPr/>
          </p:nvSpPr>
          <p:spPr bwMode="auto">
            <a:xfrm rot="-5400000">
              <a:off x="144" y="1764"/>
              <a:ext cx="1638" cy="316"/>
            </a:xfrm>
            <a:prstGeom prst="triangle">
              <a:avLst>
                <a:gd name="adj" fmla="val 31440"/>
              </a:avLst>
            </a:prstGeom>
            <a:noFill/>
            <a:ln w="1270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00" name="AutoShape 40"/>
            <p:cNvSpPr>
              <a:spLocks noChangeArrowheads="1"/>
            </p:cNvSpPr>
            <p:nvPr/>
          </p:nvSpPr>
          <p:spPr bwMode="auto">
            <a:xfrm rot="5400000" flipH="1">
              <a:off x="538" y="1682"/>
              <a:ext cx="1638" cy="480"/>
            </a:xfrm>
            <a:prstGeom prst="triangle">
              <a:avLst>
                <a:gd name="adj" fmla="val 46579"/>
              </a:avLst>
            </a:prstGeom>
            <a:noFill/>
            <a:ln w="1270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/>
              <a:endParaRPr lang="en-US" sz="4400">
                <a:solidFill>
                  <a:srgbClr val="FFFF00"/>
                </a:solidFill>
                <a:latin typeface="Times New Roman" charset="0"/>
              </a:endParaRPr>
            </a:p>
          </p:txBody>
        </p:sp>
        <p:sp>
          <p:nvSpPr>
            <p:cNvPr id="41001" name="AutoShape 41"/>
            <p:cNvSpPr>
              <a:spLocks noChangeArrowheads="1"/>
            </p:cNvSpPr>
            <p:nvPr/>
          </p:nvSpPr>
          <p:spPr bwMode="auto">
            <a:xfrm rot="5400000" flipH="1">
              <a:off x="491" y="1734"/>
              <a:ext cx="1638" cy="376"/>
            </a:xfrm>
            <a:prstGeom prst="triangle">
              <a:avLst>
                <a:gd name="adj" fmla="val 52440"/>
              </a:avLst>
            </a:prstGeom>
            <a:noFill/>
            <a:ln w="1270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/>
              <a:endParaRPr lang="en-US" sz="4400">
                <a:solidFill>
                  <a:srgbClr val="FFFF00"/>
                </a:solidFill>
                <a:latin typeface="Times New Roman" charset="0"/>
              </a:endParaRPr>
            </a:p>
          </p:txBody>
        </p:sp>
        <p:sp>
          <p:nvSpPr>
            <p:cNvPr id="41002" name="AutoShape 42"/>
            <p:cNvSpPr>
              <a:spLocks noChangeArrowheads="1"/>
            </p:cNvSpPr>
            <p:nvPr/>
          </p:nvSpPr>
          <p:spPr bwMode="auto">
            <a:xfrm rot="5400000" flipH="1">
              <a:off x="446" y="1778"/>
              <a:ext cx="1638" cy="288"/>
            </a:xfrm>
            <a:prstGeom prst="triangle">
              <a:avLst>
                <a:gd name="adj" fmla="val 62694"/>
              </a:avLst>
            </a:prstGeom>
            <a:noFill/>
            <a:ln w="1270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/>
              <a:endParaRPr lang="en-US" sz="4400">
                <a:solidFill>
                  <a:srgbClr val="FFFF00"/>
                </a:solidFill>
                <a:latin typeface="Times New Roman" charset="0"/>
              </a:endParaRPr>
            </a:p>
          </p:txBody>
        </p:sp>
        <p:sp>
          <p:nvSpPr>
            <p:cNvPr id="41003" name="AutoShape 43"/>
            <p:cNvSpPr>
              <a:spLocks noChangeArrowheads="1"/>
            </p:cNvSpPr>
            <p:nvPr/>
          </p:nvSpPr>
          <p:spPr bwMode="auto">
            <a:xfrm rot="5400000" flipH="1">
              <a:off x="392" y="1832"/>
              <a:ext cx="1638" cy="180"/>
            </a:xfrm>
            <a:prstGeom prst="triangle">
              <a:avLst>
                <a:gd name="adj" fmla="val 48778"/>
              </a:avLst>
            </a:prstGeom>
            <a:noFill/>
            <a:ln w="1270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/>
              <a:endParaRPr lang="en-US" sz="4400">
                <a:solidFill>
                  <a:srgbClr val="FFFF00"/>
                </a:solidFill>
                <a:latin typeface="Times New Roman" charset="0"/>
              </a:endParaRPr>
            </a:p>
          </p:txBody>
        </p:sp>
        <p:sp>
          <p:nvSpPr>
            <p:cNvPr id="41004" name="AutoShape 44"/>
            <p:cNvSpPr>
              <a:spLocks noChangeArrowheads="1"/>
            </p:cNvSpPr>
            <p:nvPr/>
          </p:nvSpPr>
          <p:spPr bwMode="auto">
            <a:xfrm rot="-5400000">
              <a:off x="244" y="1864"/>
              <a:ext cx="1638" cy="116"/>
            </a:xfrm>
            <a:prstGeom prst="triangle">
              <a:avLst>
                <a:gd name="adj" fmla="val 57079"/>
              </a:avLst>
            </a:prstGeom>
            <a:noFill/>
            <a:ln w="1270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05" name="AutoShape 45"/>
            <p:cNvSpPr>
              <a:spLocks noChangeArrowheads="1"/>
            </p:cNvSpPr>
            <p:nvPr/>
          </p:nvSpPr>
          <p:spPr bwMode="auto">
            <a:xfrm rot="-5400000">
              <a:off x="204" y="1824"/>
              <a:ext cx="1638" cy="196"/>
            </a:xfrm>
            <a:prstGeom prst="triangle">
              <a:avLst>
                <a:gd name="adj" fmla="val 43648"/>
              </a:avLst>
            </a:prstGeom>
            <a:noFill/>
            <a:ln w="1270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06" name="AutoShape 46"/>
            <p:cNvSpPr>
              <a:spLocks noChangeArrowheads="1"/>
            </p:cNvSpPr>
            <p:nvPr/>
          </p:nvSpPr>
          <p:spPr bwMode="auto">
            <a:xfrm rot="5400000" flipH="1">
              <a:off x="350" y="1874"/>
              <a:ext cx="1638" cy="96"/>
            </a:xfrm>
            <a:prstGeom prst="triangle">
              <a:avLst>
                <a:gd name="adj" fmla="val 66602"/>
              </a:avLst>
            </a:prstGeom>
            <a:noFill/>
            <a:ln w="1270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/>
              <a:endParaRPr lang="en-US" sz="4400">
                <a:solidFill>
                  <a:srgbClr val="FFFF00"/>
                </a:solidFill>
                <a:latin typeface="Times New Roman" charset="0"/>
              </a:endParaRPr>
            </a:p>
          </p:txBody>
        </p:sp>
        <p:sp>
          <p:nvSpPr>
            <p:cNvPr id="41007" name="AutoShape 47"/>
            <p:cNvSpPr>
              <a:spLocks noChangeArrowheads="1"/>
            </p:cNvSpPr>
            <p:nvPr/>
          </p:nvSpPr>
          <p:spPr bwMode="auto">
            <a:xfrm rot="5400000" flipH="1">
              <a:off x="324" y="1900"/>
              <a:ext cx="1638" cy="44"/>
            </a:xfrm>
            <a:prstGeom prst="triangle">
              <a:avLst>
                <a:gd name="adj" fmla="val 32417"/>
              </a:avLst>
            </a:prstGeom>
            <a:noFill/>
            <a:ln w="12700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/>
              <a:endParaRPr lang="en-US" sz="4400">
                <a:solidFill>
                  <a:srgbClr val="FFFF00"/>
                </a:solidFill>
                <a:latin typeface="Times New Roman" charset="0"/>
              </a:endParaRPr>
            </a:p>
          </p:txBody>
        </p:sp>
        <p:sp>
          <p:nvSpPr>
            <p:cNvPr id="41008" name="Text Box 48"/>
            <p:cNvSpPr txBox="1">
              <a:spLocks noChangeArrowheads="1"/>
            </p:cNvSpPr>
            <p:nvPr/>
          </p:nvSpPr>
          <p:spPr bwMode="auto">
            <a:xfrm>
              <a:off x="984" y="911"/>
              <a:ext cx="20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rgbClr val="FF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A</a:t>
              </a:r>
            </a:p>
          </p:txBody>
        </p:sp>
        <p:sp>
          <p:nvSpPr>
            <p:cNvPr id="41009" name="Line 49"/>
            <p:cNvSpPr>
              <a:spLocks noChangeShapeType="1"/>
            </p:cNvSpPr>
            <p:nvPr/>
          </p:nvSpPr>
          <p:spPr bwMode="auto">
            <a:xfrm flipH="1">
              <a:off x="1117" y="1110"/>
              <a:ext cx="3" cy="1621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10" name="Text Box 50"/>
            <p:cNvSpPr txBox="1">
              <a:spLocks noChangeArrowheads="1"/>
            </p:cNvSpPr>
            <p:nvPr/>
          </p:nvSpPr>
          <p:spPr bwMode="auto">
            <a:xfrm>
              <a:off x="1010" y="2691"/>
              <a:ext cx="195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rgbClr val="FF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B</a:t>
              </a:r>
            </a:p>
          </p:txBody>
        </p:sp>
      </p:grpSp>
      <p:pic>
        <p:nvPicPr>
          <p:cNvPr id="41011" name="Picture 5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697" y="1238251"/>
            <a:ext cx="2135380" cy="256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1012" name="Picture 5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7497" y="1238251"/>
            <a:ext cx="2135380" cy="256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1013" name="Picture 5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3810001"/>
            <a:ext cx="3232150" cy="29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1014" name="Text Box 54"/>
          <p:cNvSpPr txBox="1">
            <a:spLocks noChangeArrowheads="1"/>
          </p:cNvSpPr>
          <p:nvPr/>
        </p:nvSpPr>
        <p:spPr bwMode="auto">
          <a:xfrm>
            <a:off x="5264925" y="4283903"/>
            <a:ext cx="6336525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u="sng" dirty="0">
                <a:latin typeface="Helvetica" pitchFamily="2" charset="0"/>
              </a:rPr>
              <a:t>Single Scatter Simulation</a:t>
            </a:r>
            <a:r>
              <a:rPr lang="en-US" sz="2000" dirty="0">
                <a:latin typeface="Helvetica" pitchFamily="2" charset="0"/>
              </a:rPr>
              <a:t>:</a:t>
            </a:r>
          </a:p>
          <a:p>
            <a:endParaRPr lang="en-US" sz="2000" dirty="0">
              <a:latin typeface="Helvetica" pitchFamily="2" charset="0"/>
            </a:endParaRPr>
          </a:p>
          <a:p>
            <a:r>
              <a:rPr lang="en-US" sz="2000" dirty="0">
                <a:latin typeface="Helvetica" charset="0"/>
              </a:rPr>
              <a:t>Calculate the contribution to each LOR for an arbitrary scatter point using the Klein-</a:t>
            </a:r>
            <a:r>
              <a:rPr lang="en-US" sz="2000" dirty="0" err="1">
                <a:latin typeface="Helvetica" charset="0"/>
              </a:rPr>
              <a:t>Nishina</a:t>
            </a:r>
            <a:r>
              <a:rPr lang="en-US" sz="2000" dirty="0">
                <a:latin typeface="Helvetica" charset="0"/>
              </a:rPr>
              <a:t> equation for single Compton scatter with known attenuation distribution + guess of activity distribution</a:t>
            </a:r>
            <a:endParaRPr lang="en-US" sz="2000" dirty="0">
              <a:latin typeface="Bookman Old Style" charset="0"/>
            </a:endParaRPr>
          </a:p>
        </p:txBody>
      </p:sp>
      <p:sp>
        <p:nvSpPr>
          <p:cNvPr id="41015" name="Text Box 55"/>
          <p:cNvSpPr txBox="1">
            <a:spLocks noChangeArrowheads="1"/>
          </p:cNvSpPr>
          <p:nvPr/>
        </p:nvSpPr>
        <p:spPr bwMode="auto">
          <a:xfrm>
            <a:off x="7193788" y="3769242"/>
            <a:ext cx="83869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New York" charset="0"/>
              </a:rPr>
              <a:t>before</a:t>
            </a:r>
          </a:p>
        </p:txBody>
      </p:sp>
      <p:sp>
        <p:nvSpPr>
          <p:cNvPr id="41016" name="Text Box 56"/>
          <p:cNvSpPr txBox="1">
            <a:spLocks noChangeArrowheads="1"/>
          </p:cNvSpPr>
          <p:nvPr/>
        </p:nvSpPr>
        <p:spPr bwMode="auto">
          <a:xfrm>
            <a:off x="9391611" y="3763065"/>
            <a:ext cx="65274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New York" charset="0"/>
              </a:rPr>
              <a:t>after</a:t>
            </a:r>
          </a:p>
        </p:txBody>
      </p:sp>
      <p:sp>
        <p:nvSpPr>
          <p:cNvPr id="57" name="Line 4">
            <a:extLst>
              <a:ext uri="{FF2B5EF4-FFF2-40B4-BE49-F238E27FC236}">
                <a16:creationId xmlns:a16="http://schemas.microsoft.com/office/drawing/2014/main" id="{1432E54F-818B-D245-998F-BAE32B76771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23605" y="867471"/>
            <a:ext cx="5726893" cy="32644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9"/>
          <p:cNvGrpSpPr>
            <a:grpSpLocks/>
          </p:cNvGrpSpPr>
          <p:nvPr/>
        </p:nvGrpSpPr>
        <p:grpSpPr bwMode="auto">
          <a:xfrm>
            <a:off x="2000250" y="3581401"/>
            <a:ext cx="5086350" cy="2900363"/>
            <a:chOff x="300" y="2256"/>
            <a:chExt cx="3204" cy="1827"/>
          </a:xfrm>
        </p:grpSpPr>
        <p:graphicFrame>
          <p:nvGraphicFramePr>
            <p:cNvPr id="69634" name="Object 2"/>
            <p:cNvGraphicFramePr>
              <a:graphicFrameLocks noChangeAspect="1"/>
            </p:cNvGraphicFramePr>
            <p:nvPr/>
          </p:nvGraphicFramePr>
          <p:xfrm>
            <a:off x="300" y="2256"/>
            <a:ext cx="3204" cy="18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3" imgW="4546600" imgH="2540000" progId="Excel.Sheet.8">
                    <p:embed/>
                  </p:oleObj>
                </mc:Choice>
                <mc:Fallback>
                  <p:oleObj name="Worksheet" r:id="rId3" imgW="4546600" imgH="2540000" progId="Excel.Sheet.8">
                    <p:embed/>
                    <p:pic>
                      <p:nvPicPr>
                        <p:cNvPr id="69634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0" y="2256"/>
                          <a:ext cx="3204" cy="182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9732" name="Text Box 4"/>
            <p:cNvSpPr txBox="1">
              <a:spLocks noChangeAspect="1" noChangeArrowheads="1"/>
            </p:cNvSpPr>
            <p:nvPr/>
          </p:nvSpPr>
          <p:spPr bwMode="auto">
            <a:xfrm>
              <a:off x="2325" y="2448"/>
              <a:ext cx="96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solidFill>
                    <a:srgbClr val="000080"/>
                  </a:solidFill>
                </a:rPr>
                <a:t>True events</a:t>
              </a:r>
              <a:endParaRPr lang="en-US" sz="1800">
                <a:solidFill>
                  <a:srgbClr val="000080"/>
                </a:solidFill>
              </a:endParaRPr>
            </a:p>
          </p:txBody>
        </p:sp>
        <p:sp>
          <p:nvSpPr>
            <p:cNvPr id="69733" name="Text Box 5"/>
            <p:cNvSpPr txBox="1">
              <a:spLocks noChangeAspect="1" noChangeArrowheads="1"/>
            </p:cNvSpPr>
            <p:nvPr/>
          </p:nvSpPr>
          <p:spPr bwMode="auto">
            <a:xfrm>
              <a:off x="960" y="3024"/>
              <a:ext cx="918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solidFill>
                    <a:srgbClr val="FF00FF"/>
                  </a:solidFill>
                </a:rPr>
                <a:t>Scatter events</a:t>
              </a:r>
              <a:endParaRPr lang="en-US" sz="1800">
                <a:solidFill>
                  <a:srgbClr val="FF00FF"/>
                </a:solidFill>
              </a:endParaRPr>
            </a:p>
          </p:txBody>
        </p: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5180013" y="4525963"/>
            <a:ext cx="5703887" cy="2081212"/>
            <a:chOff x="2303" y="2851"/>
            <a:chExt cx="3593" cy="1311"/>
          </a:xfrm>
        </p:grpSpPr>
        <p:sp>
          <p:nvSpPr>
            <p:cNvPr id="69725" name="Line 7"/>
            <p:cNvSpPr>
              <a:spLocks noChangeAspect="1" noChangeShapeType="1"/>
            </p:cNvSpPr>
            <p:nvPr/>
          </p:nvSpPr>
          <p:spPr bwMode="auto">
            <a:xfrm flipH="1" flipV="1">
              <a:off x="2303" y="2851"/>
              <a:ext cx="1" cy="71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26" name="Freeform 8"/>
            <p:cNvSpPr>
              <a:spLocks noChangeAspect="1"/>
            </p:cNvSpPr>
            <p:nvPr/>
          </p:nvSpPr>
          <p:spPr bwMode="auto">
            <a:xfrm>
              <a:off x="2338" y="3130"/>
              <a:ext cx="1068" cy="432"/>
            </a:xfrm>
            <a:custGeom>
              <a:avLst/>
              <a:gdLst>
                <a:gd name="T0" fmla="*/ 0 w 1200"/>
                <a:gd name="T1" fmla="*/ 600 h 608"/>
                <a:gd name="T2" fmla="*/ 72 w 1200"/>
                <a:gd name="T3" fmla="*/ 568 h 608"/>
                <a:gd name="T4" fmla="*/ 136 w 1200"/>
                <a:gd name="T5" fmla="*/ 520 h 608"/>
                <a:gd name="T6" fmla="*/ 192 w 1200"/>
                <a:gd name="T7" fmla="*/ 448 h 608"/>
                <a:gd name="T8" fmla="*/ 224 w 1200"/>
                <a:gd name="T9" fmla="*/ 408 h 608"/>
                <a:gd name="T10" fmla="*/ 288 w 1200"/>
                <a:gd name="T11" fmla="*/ 336 h 608"/>
                <a:gd name="T12" fmla="*/ 384 w 1200"/>
                <a:gd name="T13" fmla="*/ 192 h 608"/>
                <a:gd name="T14" fmla="*/ 456 w 1200"/>
                <a:gd name="T15" fmla="*/ 104 h 608"/>
                <a:gd name="T16" fmla="*/ 584 w 1200"/>
                <a:gd name="T17" fmla="*/ 0 h 608"/>
                <a:gd name="T18" fmla="*/ 648 w 1200"/>
                <a:gd name="T19" fmla="*/ 8 h 608"/>
                <a:gd name="T20" fmla="*/ 696 w 1200"/>
                <a:gd name="T21" fmla="*/ 24 h 608"/>
                <a:gd name="T22" fmla="*/ 744 w 1200"/>
                <a:gd name="T23" fmla="*/ 64 h 608"/>
                <a:gd name="T24" fmla="*/ 752 w 1200"/>
                <a:gd name="T25" fmla="*/ 88 h 608"/>
                <a:gd name="T26" fmla="*/ 824 w 1200"/>
                <a:gd name="T27" fmla="*/ 192 h 608"/>
                <a:gd name="T28" fmla="*/ 880 w 1200"/>
                <a:gd name="T29" fmla="*/ 304 h 608"/>
                <a:gd name="T30" fmla="*/ 912 w 1200"/>
                <a:gd name="T31" fmla="*/ 320 h 608"/>
                <a:gd name="T32" fmla="*/ 984 w 1200"/>
                <a:gd name="T33" fmla="*/ 440 h 608"/>
                <a:gd name="T34" fmla="*/ 1016 w 1200"/>
                <a:gd name="T35" fmla="*/ 472 h 608"/>
                <a:gd name="T36" fmla="*/ 1072 w 1200"/>
                <a:gd name="T37" fmla="*/ 528 h 608"/>
                <a:gd name="T38" fmla="*/ 1136 w 1200"/>
                <a:gd name="T39" fmla="*/ 568 h 608"/>
                <a:gd name="T40" fmla="*/ 1200 w 1200"/>
                <a:gd name="T41" fmla="*/ 608 h 60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00"/>
                <a:gd name="T64" fmla="*/ 0 h 608"/>
                <a:gd name="T65" fmla="*/ 1200 w 1200"/>
                <a:gd name="T66" fmla="*/ 608 h 60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00" h="608">
                  <a:moveTo>
                    <a:pt x="0" y="600"/>
                  </a:moveTo>
                  <a:cubicBezTo>
                    <a:pt x="57" y="580"/>
                    <a:pt x="33" y="593"/>
                    <a:pt x="72" y="568"/>
                  </a:cubicBezTo>
                  <a:cubicBezTo>
                    <a:pt x="91" y="539"/>
                    <a:pt x="107" y="538"/>
                    <a:pt x="136" y="520"/>
                  </a:cubicBezTo>
                  <a:cubicBezTo>
                    <a:pt x="152" y="486"/>
                    <a:pt x="161" y="468"/>
                    <a:pt x="192" y="448"/>
                  </a:cubicBezTo>
                  <a:cubicBezTo>
                    <a:pt x="216" y="375"/>
                    <a:pt x="177" y="473"/>
                    <a:pt x="224" y="408"/>
                  </a:cubicBezTo>
                  <a:cubicBezTo>
                    <a:pt x="278" y="329"/>
                    <a:pt x="224" y="351"/>
                    <a:pt x="288" y="336"/>
                  </a:cubicBezTo>
                  <a:cubicBezTo>
                    <a:pt x="320" y="287"/>
                    <a:pt x="352" y="240"/>
                    <a:pt x="384" y="192"/>
                  </a:cubicBezTo>
                  <a:cubicBezTo>
                    <a:pt x="406" y="158"/>
                    <a:pt x="422" y="126"/>
                    <a:pt x="456" y="104"/>
                  </a:cubicBezTo>
                  <a:cubicBezTo>
                    <a:pt x="482" y="51"/>
                    <a:pt x="528" y="18"/>
                    <a:pt x="584" y="0"/>
                  </a:cubicBezTo>
                  <a:cubicBezTo>
                    <a:pt x="605" y="2"/>
                    <a:pt x="626" y="3"/>
                    <a:pt x="648" y="8"/>
                  </a:cubicBezTo>
                  <a:cubicBezTo>
                    <a:pt x="664" y="11"/>
                    <a:pt x="696" y="24"/>
                    <a:pt x="696" y="24"/>
                  </a:cubicBezTo>
                  <a:cubicBezTo>
                    <a:pt x="710" y="38"/>
                    <a:pt x="730" y="47"/>
                    <a:pt x="744" y="64"/>
                  </a:cubicBezTo>
                  <a:cubicBezTo>
                    <a:pt x="749" y="70"/>
                    <a:pt x="747" y="80"/>
                    <a:pt x="752" y="88"/>
                  </a:cubicBezTo>
                  <a:cubicBezTo>
                    <a:pt x="770" y="121"/>
                    <a:pt x="796" y="164"/>
                    <a:pt x="824" y="192"/>
                  </a:cubicBezTo>
                  <a:cubicBezTo>
                    <a:pt x="833" y="219"/>
                    <a:pt x="860" y="284"/>
                    <a:pt x="880" y="304"/>
                  </a:cubicBezTo>
                  <a:cubicBezTo>
                    <a:pt x="888" y="312"/>
                    <a:pt x="901" y="314"/>
                    <a:pt x="912" y="320"/>
                  </a:cubicBezTo>
                  <a:cubicBezTo>
                    <a:pt x="924" y="369"/>
                    <a:pt x="939" y="410"/>
                    <a:pt x="984" y="440"/>
                  </a:cubicBezTo>
                  <a:cubicBezTo>
                    <a:pt x="1005" y="504"/>
                    <a:pt x="973" y="429"/>
                    <a:pt x="1016" y="472"/>
                  </a:cubicBezTo>
                  <a:cubicBezTo>
                    <a:pt x="1080" y="536"/>
                    <a:pt x="1017" y="509"/>
                    <a:pt x="1072" y="528"/>
                  </a:cubicBezTo>
                  <a:cubicBezTo>
                    <a:pt x="1110" y="585"/>
                    <a:pt x="1056" y="514"/>
                    <a:pt x="1136" y="568"/>
                  </a:cubicBezTo>
                  <a:cubicBezTo>
                    <a:pt x="1188" y="603"/>
                    <a:pt x="1166" y="591"/>
                    <a:pt x="1200" y="608"/>
                  </a:cubicBezTo>
                </a:path>
              </a:pathLst>
            </a:custGeom>
            <a:noFill/>
            <a:ln w="38100">
              <a:solidFill>
                <a:schemeClr val="accent2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27" name="Text Box 15"/>
            <p:cNvSpPr txBox="1">
              <a:spLocks noChangeArrowheads="1"/>
            </p:cNvSpPr>
            <p:nvPr/>
          </p:nvSpPr>
          <p:spPr bwMode="auto">
            <a:xfrm>
              <a:off x="3948" y="3580"/>
              <a:ext cx="1948" cy="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800" dirty="0"/>
                <a:t>threshold with </a:t>
              </a:r>
              <a:r>
                <a:rPr lang="en-US" sz="1800" u="sng" dirty="0"/>
                <a:t>poor</a:t>
              </a:r>
              <a:r>
                <a:rPr lang="en-US" sz="1800" dirty="0"/>
                <a:t> energy resolution -&gt; more scatter events measured</a:t>
              </a:r>
            </a:p>
          </p:txBody>
        </p:sp>
        <p:grpSp>
          <p:nvGrpSpPr>
            <p:cNvPr id="69728" name="Group 22"/>
            <p:cNvGrpSpPr>
              <a:grpSpLocks/>
            </p:cNvGrpSpPr>
            <p:nvPr/>
          </p:nvGrpSpPr>
          <p:grpSpPr bwMode="auto">
            <a:xfrm>
              <a:off x="2304" y="3552"/>
              <a:ext cx="1622" cy="396"/>
              <a:chOff x="2304" y="3552"/>
              <a:chExt cx="1622" cy="396"/>
            </a:xfrm>
          </p:grpSpPr>
          <p:sp>
            <p:nvSpPr>
              <p:cNvPr id="69729" name="Line 16"/>
              <p:cNvSpPr>
                <a:spLocks noChangeShapeType="1"/>
              </p:cNvSpPr>
              <p:nvPr/>
            </p:nvSpPr>
            <p:spPr bwMode="auto">
              <a:xfrm flipV="1">
                <a:off x="2304" y="3648"/>
                <a:ext cx="14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30" name="Line 18"/>
              <p:cNvSpPr>
                <a:spLocks noChangeShapeType="1"/>
              </p:cNvSpPr>
              <p:nvPr/>
            </p:nvSpPr>
            <p:spPr bwMode="auto">
              <a:xfrm>
                <a:off x="3744" y="3648"/>
                <a:ext cx="182" cy="3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31" name="Line 19"/>
              <p:cNvSpPr>
                <a:spLocks noChangeShapeType="1"/>
              </p:cNvSpPr>
              <p:nvPr/>
            </p:nvSpPr>
            <p:spPr bwMode="auto">
              <a:xfrm flipV="1">
                <a:off x="2304" y="3552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9637" name="Group 25"/>
          <p:cNvGrpSpPr>
            <a:grpSpLocks noChangeAspect="1"/>
          </p:cNvGrpSpPr>
          <p:nvPr/>
        </p:nvGrpSpPr>
        <p:grpSpPr bwMode="auto">
          <a:xfrm>
            <a:off x="2194560" y="1003301"/>
            <a:ext cx="7620000" cy="2129779"/>
            <a:chOff x="192" y="576"/>
            <a:chExt cx="5424" cy="1516"/>
          </a:xfrm>
        </p:grpSpPr>
        <p:grpSp>
          <p:nvGrpSpPr>
            <p:cNvPr id="69648" name="Group 26"/>
            <p:cNvGrpSpPr>
              <a:grpSpLocks/>
            </p:cNvGrpSpPr>
            <p:nvPr/>
          </p:nvGrpSpPr>
          <p:grpSpPr bwMode="auto">
            <a:xfrm>
              <a:off x="192" y="604"/>
              <a:ext cx="5424" cy="1488"/>
              <a:chOff x="192" y="1152"/>
              <a:chExt cx="5424" cy="1488"/>
            </a:xfrm>
          </p:grpSpPr>
          <p:sp>
            <p:nvSpPr>
              <p:cNvPr id="69652" name="Rectangle 27"/>
              <p:cNvSpPr>
                <a:spLocks noChangeArrowheads="1"/>
              </p:cNvSpPr>
              <p:nvPr/>
            </p:nvSpPr>
            <p:spPr bwMode="auto">
              <a:xfrm>
                <a:off x="192" y="1152"/>
                <a:ext cx="5424" cy="14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latin typeface="Times" charset="0"/>
                </a:endParaRPr>
              </a:p>
            </p:txBody>
          </p:sp>
          <p:sp>
            <p:nvSpPr>
              <p:cNvPr id="69653" name="Rectangle 28"/>
              <p:cNvSpPr>
                <a:spLocks noChangeArrowheads="1"/>
              </p:cNvSpPr>
              <p:nvPr/>
            </p:nvSpPr>
            <p:spPr bwMode="auto">
              <a:xfrm>
                <a:off x="1008" y="1824"/>
                <a:ext cx="1728" cy="28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FF0000"/>
                  </a:solidFill>
                  <a:latin typeface="Times" charset="0"/>
                </a:endParaRPr>
              </a:p>
            </p:txBody>
          </p:sp>
          <p:sp>
            <p:nvSpPr>
              <p:cNvPr id="69654" name="Rectangle 29"/>
              <p:cNvSpPr>
                <a:spLocks noChangeArrowheads="1"/>
              </p:cNvSpPr>
              <p:nvPr/>
            </p:nvSpPr>
            <p:spPr bwMode="auto">
              <a:xfrm>
                <a:off x="1488" y="1392"/>
                <a:ext cx="720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55" name="Rectangle 30"/>
              <p:cNvSpPr>
                <a:spLocks noChangeArrowheads="1"/>
              </p:cNvSpPr>
              <p:nvPr/>
            </p:nvSpPr>
            <p:spPr bwMode="auto">
              <a:xfrm>
                <a:off x="1488" y="2400"/>
                <a:ext cx="720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56" name="Rectangle 31"/>
              <p:cNvSpPr>
                <a:spLocks noChangeArrowheads="1"/>
              </p:cNvSpPr>
              <p:nvPr/>
            </p:nvSpPr>
            <p:spPr bwMode="auto">
              <a:xfrm>
                <a:off x="1440" y="1392"/>
                <a:ext cx="48" cy="19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57" name="Rectangle 32"/>
              <p:cNvSpPr>
                <a:spLocks noChangeArrowheads="1"/>
              </p:cNvSpPr>
              <p:nvPr/>
            </p:nvSpPr>
            <p:spPr bwMode="auto">
              <a:xfrm>
                <a:off x="1440" y="2304"/>
                <a:ext cx="48" cy="19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58" name="Rectangle 33"/>
              <p:cNvSpPr>
                <a:spLocks noChangeArrowheads="1"/>
              </p:cNvSpPr>
              <p:nvPr/>
            </p:nvSpPr>
            <p:spPr bwMode="auto">
              <a:xfrm>
                <a:off x="2208" y="2304"/>
                <a:ext cx="48" cy="19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59" name="Rectangle 34"/>
              <p:cNvSpPr>
                <a:spLocks noChangeArrowheads="1"/>
              </p:cNvSpPr>
              <p:nvPr/>
            </p:nvSpPr>
            <p:spPr bwMode="auto">
              <a:xfrm>
                <a:off x="2208" y="1392"/>
                <a:ext cx="48" cy="19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60" name="Line 35"/>
              <p:cNvSpPr>
                <a:spLocks noChangeShapeType="1"/>
              </p:cNvSpPr>
              <p:nvPr/>
            </p:nvSpPr>
            <p:spPr bwMode="auto">
              <a:xfrm>
                <a:off x="2352" y="1968"/>
                <a:ext cx="336" cy="336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61" name="Line 36"/>
              <p:cNvSpPr>
                <a:spLocks noChangeShapeType="1"/>
              </p:cNvSpPr>
              <p:nvPr/>
            </p:nvSpPr>
            <p:spPr bwMode="auto">
              <a:xfrm flipH="1" flipV="1">
                <a:off x="2016" y="1584"/>
                <a:ext cx="288" cy="336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62" name="Line 37"/>
              <p:cNvSpPr>
                <a:spLocks noChangeShapeType="1"/>
              </p:cNvSpPr>
              <p:nvPr/>
            </p:nvSpPr>
            <p:spPr bwMode="auto">
              <a:xfrm>
                <a:off x="1392" y="2016"/>
                <a:ext cx="192" cy="336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63" name="Line 38"/>
              <p:cNvSpPr>
                <a:spLocks noChangeShapeType="1"/>
              </p:cNvSpPr>
              <p:nvPr/>
            </p:nvSpPr>
            <p:spPr bwMode="auto">
              <a:xfrm flipV="1">
                <a:off x="1296" y="1536"/>
                <a:ext cx="288" cy="336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64" name="Line 39"/>
              <p:cNvSpPr>
                <a:spLocks noChangeShapeType="1"/>
              </p:cNvSpPr>
              <p:nvPr/>
            </p:nvSpPr>
            <p:spPr bwMode="auto">
              <a:xfrm>
                <a:off x="1296" y="1872"/>
                <a:ext cx="48" cy="96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65" name="Line 40"/>
              <p:cNvSpPr>
                <a:spLocks noChangeShapeType="1"/>
              </p:cNvSpPr>
              <p:nvPr/>
            </p:nvSpPr>
            <p:spPr bwMode="auto">
              <a:xfrm flipH="1">
                <a:off x="1920" y="1968"/>
                <a:ext cx="240" cy="336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66" name="Line 41"/>
              <p:cNvSpPr>
                <a:spLocks noChangeShapeType="1"/>
              </p:cNvSpPr>
              <p:nvPr/>
            </p:nvSpPr>
            <p:spPr bwMode="auto">
              <a:xfrm flipV="1">
                <a:off x="2208" y="1440"/>
                <a:ext cx="336" cy="480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67" name="Oval 42"/>
              <p:cNvSpPr>
                <a:spLocks noChangeArrowheads="1"/>
              </p:cNvSpPr>
              <p:nvPr/>
            </p:nvSpPr>
            <p:spPr bwMode="auto">
              <a:xfrm>
                <a:off x="1344" y="1968"/>
                <a:ext cx="48" cy="4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FFFF00"/>
                  </a:solidFill>
                  <a:latin typeface="Times" charset="0"/>
                </a:endParaRPr>
              </a:p>
            </p:txBody>
          </p:sp>
          <p:sp>
            <p:nvSpPr>
              <p:cNvPr id="69668" name="Oval 43"/>
              <p:cNvSpPr>
                <a:spLocks noChangeArrowheads="1"/>
              </p:cNvSpPr>
              <p:nvPr/>
            </p:nvSpPr>
            <p:spPr bwMode="auto">
              <a:xfrm>
                <a:off x="2160" y="1920"/>
                <a:ext cx="48" cy="4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FFFF00"/>
                  </a:solidFill>
                  <a:latin typeface="Times" charset="0"/>
                </a:endParaRPr>
              </a:p>
            </p:txBody>
          </p:sp>
          <p:sp>
            <p:nvSpPr>
              <p:cNvPr id="69669" name="Oval 44"/>
              <p:cNvSpPr>
                <a:spLocks noChangeArrowheads="1"/>
              </p:cNvSpPr>
              <p:nvPr/>
            </p:nvSpPr>
            <p:spPr bwMode="auto">
              <a:xfrm>
                <a:off x="2304" y="1920"/>
                <a:ext cx="48" cy="4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FFFF00"/>
                  </a:solidFill>
                  <a:latin typeface="Times" charset="0"/>
                </a:endParaRPr>
              </a:p>
            </p:txBody>
          </p:sp>
          <p:sp>
            <p:nvSpPr>
              <p:cNvPr id="69670" name="Line 45"/>
              <p:cNvSpPr>
                <a:spLocks noChangeShapeType="1"/>
              </p:cNvSpPr>
              <p:nvPr/>
            </p:nvSpPr>
            <p:spPr bwMode="auto">
              <a:xfrm flipV="1">
                <a:off x="1728" y="1536"/>
                <a:ext cx="0" cy="81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71" name="Rectangle 46"/>
              <p:cNvSpPr>
                <a:spLocks noChangeArrowheads="1"/>
              </p:cNvSpPr>
              <p:nvPr/>
            </p:nvSpPr>
            <p:spPr bwMode="auto">
              <a:xfrm>
                <a:off x="3504" y="1824"/>
                <a:ext cx="1728" cy="28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FF0000"/>
                  </a:solidFill>
                  <a:latin typeface="Times" charset="0"/>
                </a:endParaRPr>
              </a:p>
            </p:txBody>
          </p:sp>
          <p:sp>
            <p:nvSpPr>
              <p:cNvPr id="69672" name="Rectangle 47"/>
              <p:cNvSpPr>
                <a:spLocks noChangeArrowheads="1"/>
              </p:cNvSpPr>
              <p:nvPr/>
            </p:nvSpPr>
            <p:spPr bwMode="auto">
              <a:xfrm>
                <a:off x="3984" y="1392"/>
                <a:ext cx="720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73" name="Rectangle 48"/>
              <p:cNvSpPr>
                <a:spLocks noChangeArrowheads="1"/>
              </p:cNvSpPr>
              <p:nvPr/>
            </p:nvSpPr>
            <p:spPr bwMode="auto">
              <a:xfrm>
                <a:off x="3984" y="2400"/>
                <a:ext cx="720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74" name="Rectangle 49"/>
              <p:cNvSpPr>
                <a:spLocks noChangeArrowheads="1"/>
              </p:cNvSpPr>
              <p:nvPr/>
            </p:nvSpPr>
            <p:spPr bwMode="auto">
              <a:xfrm>
                <a:off x="3936" y="1392"/>
                <a:ext cx="48" cy="19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75" name="Rectangle 50"/>
              <p:cNvSpPr>
                <a:spLocks noChangeArrowheads="1"/>
              </p:cNvSpPr>
              <p:nvPr/>
            </p:nvSpPr>
            <p:spPr bwMode="auto">
              <a:xfrm>
                <a:off x="3936" y="2304"/>
                <a:ext cx="48" cy="19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76" name="Rectangle 51"/>
              <p:cNvSpPr>
                <a:spLocks noChangeArrowheads="1"/>
              </p:cNvSpPr>
              <p:nvPr/>
            </p:nvSpPr>
            <p:spPr bwMode="auto">
              <a:xfrm>
                <a:off x="4704" y="2304"/>
                <a:ext cx="48" cy="19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77" name="Rectangle 52"/>
              <p:cNvSpPr>
                <a:spLocks noChangeArrowheads="1"/>
              </p:cNvSpPr>
              <p:nvPr/>
            </p:nvSpPr>
            <p:spPr bwMode="auto">
              <a:xfrm>
                <a:off x="4704" y="1392"/>
                <a:ext cx="48" cy="19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78" name="Line 53"/>
              <p:cNvSpPr>
                <a:spLocks noChangeShapeType="1"/>
              </p:cNvSpPr>
              <p:nvPr/>
            </p:nvSpPr>
            <p:spPr bwMode="auto">
              <a:xfrm>
                <a:off x="4848" y="1968"/>
                <a:ext cx="336" cy="336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79" name="Line 54"/>
              <p:cNvSpPr>
                <a:spLocks noChangeShapeType="1"/>
              </p:cNvSpPr>
              <p:nvPr/>
            </p:nvSpPr>
            <p:spPr bwMode="auto">
              <a:xfrm flipH="1" flipV="1">
                <a:off x="4512" y="1584"/>
                <a:ext cx="288" cy="33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80" name="Line 55"/>
              <p:cNvSpPr>
                <a:spLocks noChangeShapeType="1"/>
              </p:cNvSpPr>
              <p:nvPr/>
            </p:nvSpPr>
            <p:spPr bwMode="auto">
              <a:xfrm>
                <a:off x="3888" y="2016"/>
                <a:ext cx="192" cy="33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81" name="Line 56"/>
              <p:cNvSpPr>
                <a:spLocks noChangeShapeType="1"/>
              </p:cNvSpPr>
              <p:nvPr/>
            </p:nvSpPr>
            <p:spPr bwMode="auto">
              <a:xfrm flipV="1">
                <a:off x="3792" y="1536"/>
                <a:ext cx="288" cy="33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82" name="Line 57"/>
              <p:cNvSpPr>
                <a:spLocks noChangeShapeType="1"/>
              </p:cNvSpPr>
              <p:nvPr/>
            </p:nvSpPr>
            <p:spPr bwMode="auto">
              <a:xfrm>
                <a:off x="3792" y="1872"/>
                <a:ext cx="48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83" name="Line 58"/>
              <p:cNvSpPr>
                <a:spLocks noChangeShapeType="1"/>
              </p:cNvSpPr>
              <p:nvPr/>
            </p:nvSpPr>
            <p:spPr bwMode="auto">
              <a:xfrm flipH="1">
                <a:off x="4416" y="1968"/>
                <a:ext cx="240" cy="33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84" name="Line 59"/>
              <p:cNvSpPr>
                <a:spLocks noChangeShapeType="1"/>
              </p:cNvSpPr>
              <p:nvPr/>
            </p:nvSpPr>
            <p:spPr bwMode="auto">
              <a:xfrm flipV="1">
                <a:off x="4704" y="1440"/>
                <a:ext cx="336" cy="480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85" name="Oval 60"/>
              <p:cNvSpPr>
                <a:spLocks noChangeArrowheads="1"/>
              </p:cNvSpPr>
              <p:nvPr/>
            </p:nvSpPr>
            <p:spPr bwMode="auto">
              <a:xfrm>
                <a:off x="3840" y="1968"/>
                <a:ext cx="48" cy="4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FFFF00"/>
                  </a:solidFill>
                  <a:latin typeface="Times" charset="0"/>
                </a:endParaRPr>
              </a:p>
            </p:txBody>
          </p:sp>
          <p:sp>
            <p:nvSpPr>
              <p:cNvPr id="69686" name="Oval 61"/>
              <p:cNvSpPr>
                <a:spLocks noChangeArrowheads="1"/>
              </p:cNvSpPr>
              <p:nvPr/>
            </p:nvSpPr>
            <p:spPr bwMode="auto">
              <a:xfrm>
                <a:off x="4656" y="1920"/>
                <a:ext cx="48" cy="4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FFFF00"/>
                  </a:solidFill>
                  <a:latin typeface="Times" charset="0"/>
                </a:endParaRPr>
              </a:p>
            </p:txBody>
          </p:sp>
          <p:sp>
            <p:nvSpPr>
              <p:cNvPr id="69687" name="Oval 62"/>
              <p:cNvSpPr>
                <a:spLocks noChangeArrowheads="1"/>
              </p:cNvSpPr>
              <p:nvPr/>
            </p:nvSpPr>
            <p:spPr bwMode="auto">
              <a:xfrm>
                <a:off x="4800" y="1920"/>
                <a:ext cx="48" cy="4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FFFF00"/>
                  </a:solidFill>
                  <a:latin typeface="Times" charset="0"/>
                </a:endParaRPr>
              </a:p>
            </p:txBody>
          </p:sp>
          <p:sp>
            <p:nvSpPr>
              <p:cNvPr id="69688" name="Line 63"/>
              <p:cNvSpPr>
                <a:spLocks noChangeShapeType="1"/>
              </p:cNvSpPr>
              <p:nvPr/>
            </p:nvSpPr>
            <p:spPr bwMode="auto">
              <a:xfrm flipV="1">
                <a:off x="4176" y="1536"/>
                <a:ext cx="144" cy="81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89" name="Line 64"/>
              <p:cNvSpPr>
                <a:spLocks noChangeShapeType="1"/>
              </p:cNvSpPr>
              <p:nvPr/>
            </p:nvSpPr>
            <p:spPr bwMode="auto">
              <a:xfrm flipV="1">
                <a:off x="1536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90" name="Line 65"/>
              <p:cNvSpPr>
                <a:spLocks noChangeShapeType="1"/>
              </p:cNvSpPr>
              <p:nvPr/>
            </p:nvSpPr>
            <p:spPr bwMode="auto">
              <a:xfrm flipV="1">
                <a:off x="1584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91" name="Line 66"/>
              <p:cNvSpPr>
                <a:spLocks noChangeShapeType="1"/>
              </p:cNvSpPr>
              <p:nvPr/>
            </p:nvSpPr>
            <p:spPr bwMode="auto">
              <a:xfrm flipV="1">
                <a:off x="1632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92" name="Line 67"/>
              <p:cNvSpPr>
                <a:spLocks noChangeShapeType="1"/>
              </p:cNvSpPr>
              <p:nvPr/>
            </p:nvSpPr>
            <p:spPr bwMode="auto">
              <a:xfrm flipV="1">
                <a:off x="1680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93" name="Line 68"/>
              <p:cNvSpPr>
                <a:spLocks noChangeShapeType="1"/>
              </p:cNvSpPr>
              <p:nvPr/>
            </p:nvSpPr>
            <p:spPr bwMode="auto">
              <a:xfrm flipV="1">
                <a:off x="1728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94" name="Line 69"/>
              <p:cNvSpPr>
                <a:spLocks noChangeShapeType="1"/>
              </p:cNvSpPr>
              <p:nvPr/>
            </p:nvSpPr>
            <p:spPr bwMode="auto">
              <a:xfrm flipV="1">
                <a:off x="1776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95" name="Line 70"/>
              <p:cNvSpPr>
                <a:spLocks noChangeShapeType="1"/>
              </p:cNvSpPr>
              <p:nvPr/>
            </p:nvSpPr>
            <p:spPr bwMode="auto">
              <a:xfrm flipV="1">
                <a:off x="1824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96" name="Line 71"/>
              <p:cNvSpPr>
                <a:spLocks noChangeShapeType="1"/>
              </p:cNvSpPr>
              <p:nvPr/>
            </p:nvSpPr>
            <p:spPr bwMode="auto">
              <a:xfrm flipV="1">
                <a:off x="1872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97" name="Line 72"/>
              <p:cNvSpPr>
                <a:spLocks noChangeShapeType="1"/>
              </p:cNvSpPr>
              <p:nvPr/>
            </p:nvSpPr>
            <p:spPr bwMode="auto">
              <a:xfrm flipV="1">
                <a:off x="1920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98" name="Line 73"/>
              <p:cNvSpPr>
                <a:spLocks noChangeShapeType="1"/>
              </p:cNvSpPr>
              <p:nvPr/>
            </p:nvSpPr>
            <p:spPr bwMode="auto">
              <a:xfrm flipV="1">
                <a:off x="1968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99" name="Line 74"/>
              <p:cNvSpPr>
                <a:spLocks noChangeShapeType="1"/>
              </p:cNvSpPr>
              <p:nvPr/>
            </p:nvSpPr>
            <p:spPr bwMode="auto">
              <a:xfrm flipV="1">
                <a:off x="2016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00" name="Line 75"/>
              <p:cNvSpPr>
                <a:spLocks noChangeShapeType="1"/>
              </p:cNvSpPr>
              <p:nvPr/>
            </p:nvSpPr>
            <p:spPr bwMode="auto">
              <a:xfrm flipV="1">
                <a:off x="2064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01" name="Line 76"/>
              <p:cNvSpPr>
                <a:spLocks noChangeShapeType="1"/>
              </p:cNvSpPr>
              <p:nvPr/>
            </p:nvSpPr>
            <p:spPr bwMode="auto">
              <a:xfrm flipV="1">
                <a:off x="2112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02" name="Line 77"/>
              <p:cNvSpPr>
                <a:spLocks noChangeShapeType="1"/>
              </p:cNvSpPr>
              <p:nvPr/>
            </p:nvSpPr>
            <p:spPr bwMode="auto">
              <a:xfrm flipV="1">
                <a:off x="2160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03" name="Line 78"/>
              <p:cNvSpPr>
                <a:spLocks noChangeShapeType="1"/>
              </p:cNvSpPr>
              <p:nvPr/>
            </p:nvSpPr>
            <p:spPr bwMode="auto">
              <a:xfrm flipV="1">
                <a:off x="1536" y="148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04" name="Line 79"/>
              <p:cNvSpPr>
                <a:spLocks noChangeShapeType="1"/>
              </p:cNvSpPr>
              <p:nvPr/>
            </p:nvSpPr>
            <p:spPr bwMode="auto">
              <a:xfrm flipV="1">
                <a:off x="1584" y="148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05" name="Line 80"/>
              <p:cNvSpPr>
                <a:spLocks noChangeShapeType="1"/>
              </p:cNvSpPr>
              <p:nvPr/>
            </p:nvSpPr>
            <p:spPr bwMode="auto">
              <a:xfrm flipV="1">
                <a:off x="1632" y="148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06" name="Line 81"/>
              <p:cNvSpPr>
                <a:spLocks noChangeShapeType="1"/>
              </p:cNvSpPr>
              <p:nvPr/>
            </p:nvSpPr>
            <p:spPr bwMode="auto">
              <a:xfrm flipV="1">
                <a:off x="1680" y="148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07" name="Line 82"/>
              <p:cNvSpPr>
                <a:spLocks noChangeShapeType="1"/>
              </p:cNvSpPr>
              <p:nvPr/>
            </p:nvSpPr>
            <p:spPr bwMode="auto">
              <a:xfrm flipV="1">
                <a:off x="1728" y="148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08" name="Line 83"/>
              <p:cNvSpPr>
                <a:spLocks noChangeShapeType="1"/>
              </p:cNvSpPr>
              <p:nvPr/>
            </p:nvSpPr>
            <p:spPr bwMode="auto">
              <a:xfrm flipV="1">
                <a:off x="1776" y="148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09" name="Line 84"/>
              <p:cNvSpPr>
                <a:spLocks noChangeShapeType="1"/>
              </p:cNvSpPr>
              <p:nvPr/>
            </p:nvSpPr>
            <p:spPr bwMode="auto">
              <a:xfrm flipV="1">
                <a:off x="1824" y="148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10" name="Line 85"/>
              <p:cNvSpPr>
                <a:spLocks noChangeShapeType="1"/>
              </p:cNvSpPr>
              <p:nvPr/>
            </p:nvSpPr>
            <p:spPr bwMode="auto">
              <a:xfrm flipV="1">
                <a:off x="1872" y="148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11" name="Line 86"/>
              <p:cNvSpPr>
                <a:spLocks noChangeShapeType="1"/>
              </p:cNvSpPr>
              <p:nvPr/>
            </p:nvSpPr>
            <p:spPr bwMode="auto">
              <a:xfrm flipV="1">
                <a:off x="1920" y="148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12" name="Line 87"/>
              <p:cNvSpPr>
                <a:spLocks noChangeShapeType="1"/>
              </p:cNvSpPr>
              <p:nvPr/>
            </p:nvSpPr>
            <p:spPr bwMode="auto">
              <a:xfrm flipV="1">
                <a:off x="1968" y="148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13" name="Line 88"/>
              <p:cNvSpPr>
                <a:spLocks noChangeShapeType="1"/>
              </p:cNvSpPr>
              <p:nvPr/>
            </p:nvSpPr>
            <p:spPr bwMode="auto">
              <a:xfrm flipV="1">
                <a:off x="2016" y="148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14" name="Line 89"/>
              <p:cNvSpPr>
                <a:spLocks noChangeShapeType="1"/>
              </p:cNvSpPr>
              <p:nvPr/>
            </p:nvSpPr>
            <p:spPr bwMode="auto">
              <a:xfrm flipV="1">
                <a:off x="2064" y="148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15" name="Line 90"/>
              <p:cNvSpPr>
                <a:spLocks noChangeShapeType="1"/>
              </p:cNvSpPr>
              <p:nvPr/>
            </p:nvSpPr>
            <p:spPr bwMode="auto">
              <a:xfrm flipV="1">
                <a:off x="2112" y="148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16" name="Line 91"/>
              <p:cNvSpPr>
                <a:spLocks noChangeShapeType="1"/>
              </p:cNvSpPr>
              <p:nvPr/>
            </p:nvSpPr>
            <p:spPr bwMode="auto">
              <a:xfrm flipV="1">
                <a:off x="2160" y="1488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17" name="Line 92"/>
              <p:cNvSpPr>
                <a:spLocks noChangeShapeType="1"/>
              </p:cNvSpPr>
              <p:nvPr/>
            </p:nvSpPr>
            <p:spPr bwMode="auto">
              <a:xfrm>
                <a:off x="4128" y="1536"/>
                <a:ext cx="192" cy="81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18" name="Oval 93"/>
              <p:cNvSpPr>
                <a:spLocks noChangeArrowheads="1"/>
              </p:cNvSpPr>
              <p:nvPr/>
            </p:nvSpPr>
            <p:spPr bwMode="auto">
              <a:xfrm>
                <a:off x="4224" y="1968"/>
                <a:ext cx="48" cy="4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FFFF00"/>
                  </a:solidFill>
                  <a:latin typeface="Times" charset="0"/>
                </a:endParaRPr>
              </a:p>
            </p:txBody>
          </p:sp>
          <p:sp>
            <p:nvSpPr>
              <p:cNvPr id="69719" name="Line 94"/>
              <p:cNvSpPr>
                <a:spLocks noChangeShapeType="1"/>
              </p:cNvSpPr>
              <p:nvPr/>
            </p:nvSpPr>
            <p:spPr bwMode="auto">
              <a:xfrm>
                <a:off x="1632" y="1536"/>
                <a:ext cx="192" cy="816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20" name="Oval 95"/>
              <p:cNvSpPr>
                <a:spLocks noChangeArrowheads="1"/>
              </p:cNvSpPr>
              <p:nvPr/>
            </p:nvSpPr>
            <p:spPr bwMode="auto">
              <a:xfrm>
                <a:off x="1704" y="1968"/>
                <a:ext cx="48" cy="48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FFFF00"/>
                  </a:solidFill>
                  <a:latin typeface="Times" charset="0"/>
                </a:endParaRPr>
              </a:p>
            </p:txBody>
          </p:sp>
          <p:sp>
            <p:nvSpPr>
              <p:cNvPr id="69721" name="Oval 96"/>
              <p:cNvSpPr>
                <a:spLocks noChangeArrowheads="1"/>
              </p:cNvSpPr>
              <p:nvPr/>
            </p:nvSpPr>
            <p:spPr bwMode="auto">
              <a:xfrm>
                <a:off x="3120" y="1776"/>
                <a:ext cx="384" cy="384"/>
              </a:xfrm>
              <a:prstGeom prst="ellipse">
                <a:avLst/>
              </a:prstGeom>
              <a:solidFill>
                <a:srgbClr val="FF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22" name="Rectangle 97"/>
              <p:cNvSpPr>
                <a:spLocks noChangeArrowheads="1"/>
              </p:cNvSpPr>
              <p:nvPr/>
            </p:nvSpPr>
            <p:spPr bwMode="auto">
              <a:xfrm>
                <a:off x="5232" y="1728"/>
                <a:ext cx="48" cy="384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23" name="Oval 98"/>
              <p:cNvSpPr>
                <a:spLocks noChangeArrowheads="1"/>
              </p:cNvSpPr>
              <p:nvPr/>
            </p:nvSpPr>
            <p:spPr bwMode="auto">
              <a:xfrm>
                <a:off x="624" y="1776"/>
                <a:ext cx="384" cy="384"/>
              </a:xfrm>
              <a:prstGeom prst="ellipse">
                <a:avLst/>
              </a:prstGeom>
              <a:solidFill>
                <a:srgbClr val="FF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24" name="Rectangle 99"/>
              <p:cNvSpPr>
                <a:spLocks noChangeArrowheads="1"/>
              </p:cNvSpPr>
              <p:nvPr/>
            </p:nvSpPr>
            <p:spPr bwMode="auto">
              <a:xfrm>
                <a:off x="2736" y="1728"/>
                <a:ext cx="48" cy="384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9649" name="Text Box 100"/>
            <p:cNvSpPr txBox="1">
              <a:spLocks noChangeArrowheads="1"/>
            </p:cNvSpPr>
            <p:nvPr/>
          </p:nvSpPr>
          <p:spPr bwMode="auto">
            <a:xfrm>
              <a:off x="587" y="917"/>
              <a:ext cx="678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i="1" dirty="0">
                  <a:solidFill>
                    <a:schemeClr val="hlink"/>
                  </a:solidFill>
                  <a:latin typeface="Helvetica" charset="0"/>
                </a:rPr>
                <a:t>scatter</a:t>
              </a:r>
            </a:p>
          </p:txBody>
        </p:sp>
        <p:sp>
          <p:nvSpPr>
            <p:cNvPr id="69650" name="Text Box 101"/>
            <p:cNvSpPr txBox="1">
              <a:spLocks noChangeArrowheads="1"/>
            </p:cNvSpPr>
            <p:nvPr/>
          </p:nvSpPr>
          <p:spPr bwMode="auto">
            <a:xfrm>
              <a:off x="2490" y="918"/>
              <a:ext cx="750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 i="1" dirty="0">
                  <a:solidFill>
                    <a:schemeClr val="hlink"/>
                  </a:solidFill>
                  <a:latin typeface="Helvetica" charset="0"/>
                </a:rPr>
                <a:t>random</a:t>
              </a:r>
            </a:p>
          </p:txBody>
        </p:sp>
        <p:sp>
          <p:nvSpPr>
            <p:cNvPr id="69651" name="Text Box 102"/>
            <p:cNvSpPr txBox="1">
              <a:spLocks noChangeArrowheads="1"/>
            </p:cNvSpPr>
            <p:nvPr/>
          </p:nvSpPr>
          <p:spPr bwMode="auto">
            <a:xfrm>
              <a:off x="1521" y="576"/>
              <a:ext cx="509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i="1">
                  <a:latin typeface="Helvetica" charset="0"/>
                </a:rPr>
                <a:t>true</a:t>
              </a:r>
            </a:p>
          </p:txBody>
        </p:sp>
      </p:grpSp>
      <p:sp>
        <p:nvSpPr>
          <p:cNvPr id="69638" name="Rectangle 103"/>
          <p:cNvSpPr>
            <a:spLocks noChangeArrowheads="1"/>
          </p:cNvSpPr>
          <p:nvPr/>
        </p:nvSpPr>
        <p:spPr bwMode="auto">
          <a:xfrm>
            <a:off x="2209800" y="76200"/>
            <a:ext cx="777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3200" dirty="0">
                <a:solidFill>
                  <a:schemeClr val="tx2"/>
                </a:solidFill>
              </a:rPr>
              <a:t>3D: higher sensitivity…increased scatter</a:t>
            </a:r>
          </a:p>
        </p:txBody>
      </p:sp>
      <p:grpSp>
        <p:nvGrpSpPr>
          <p:cNvPr id="7" name="Group 108"/>
          <p:cNvGrpSpPr>
            <a:grpSpLocks/>
          </p:cNvGrpSpPr>
          <p:nvPr/>
        </p:nvGrpSpPr>
        <p:grpSpPr bwMode="auto">
          <a:xfrm>
            <a:off x="5791200" y="3810000"/>
            <a:ext cx="5403850" cy="1905000"/>
            <a:chOff x="2688" y="2400"/>
            <a:chExt cx="3404" cy="1200"/>
          </a:xfrm>
        </p:grpSpPr>
        <p:sp>
          <p:nvSpPr>
            <p:cNvPr id="69641" name="Text Box 13"/>
            <p:cNvSpPr txBox="1">
              <a:spLocks noChangeArrowheads="1"/>
            </p:cNvSpPr>
            <p:nvPr/>
          </p:nvSpPr>
          <p:spPr bwMode="auto">
            <a:xfrm>
              <a:off x="3926" y="2880"/>
              <a:ext cx="2166" cy="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800" dirty="0"/>
                <a:t>threshold with </a:t>
              </a:r>
              <a:r>
                <a:rPr lang="en-US" sz="1800" u="sng" dirty="0"/>
                <a:t>good</a:t>
              </a:r>
              <a:r>
                <a:rPr lang="en-US" sz="1800" dirty="0"/>
                <a:t> energy resolution -&gt; fewer scatter events measured</a:t>
              </a:r>
            </a:p>
          </p:txBody>
        </p:sp>
        <p:grpSp>
          <p:nvGrpSpPr>
            <p:cNvPr id="69642" name="Group 21"/>
            <p:cNvGrpSpPr>
              <a:grpSpLocks/>
            </p:cNvGrpSpPr>
            <p:nvPr/>
          </p:nvGrpSpPr>
          <p:grpSpPr bwMode="auto">
            <a:xfrm>
              <a:off x="2688" y="2832"/>
              <a:ext cx="1218" cy="768"/>
              <a:chOff x="2688" y="2832"/>
              <a:chExt cx="1218" cy="768"/>
            </a:xfrm>
          </p:grpSpPr>
          <p:sp>
            <p:nvSpPr>
              <p:cNvPr id="69644" name="Line 6"/>
              <p:cNvSpPr>
                <a:spLocks noChangeAspect="1" noChangeShapeType="1"/>
              </p:cNvSpPr>
              <p:nvPr/>
            </p:nvSpPr>
            <p:spPr bwMode="auto">
              <a:xfrm flipV="1">
                <a:off x="2688" y="2832"/>
                <a:ext cx="1" cy="73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45" name="Line 12"/>
              <p:cNvSpPr>
                <a:spLocks noChangeShapeType="1"/>
              </p:cNvSpPr>
              <p:nvPr/>
            </p:nvSpPr>
            <p:spPr bwMode="auto">
              <a:xfrm flipV="1">
                <a:off x="2688" y="3600"/>
                <a:ext cx="105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46" name="Line 17"/>
              <p:cNvSpPr>
                <a:spLocks noChangeShapeType="1"/>
              </p:cNvSpPr>
              <p:nvPr/>
            </p:nvSpPr>
            <p:spPr bwMode="auto">
              <a:xfrm flipV="1">
                <a:off x="3744" y="3130"/>
                <a:ext cx="162" cy="47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47" name="Line 20"/>
              <p:cNvSpPr>
                <a:spLocks noChangeShapeType="1"/>
              </p:cNvSpPr>
              <p:nvPr/>
            </p:nvSpPr>
            <p:spPr bwMode="auto">
              <a:xfrm flipV="1">
                <a:off x="2688" y="3552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9643" name="Text Box 105"/>
            <p:cNvSpPr txBox="1">
              <a:spLocks noChangeArrowheads="1"/>
            </p:cNvSpPr>
            <p:nvPr/>
          </p:nvSpPr>
          <p:spPr bwMode="auto">
            <a:xfrm>
              <a:off x="3552" y="2400"/>
              <a:ext cx="1920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/>
                <a:t>Energy rejection important for 3D</a:t>
              </a:r>
            </a:p>
          </p:txBody>
        </p:sp>
      </p:grpSp>
      <p:sp>
        <p:nvSpPr>
          <p:cNvPr id="69640" name="Text Box 107"/>
          <p:cNvSpPr txBox="1">
            <a:spLocks noChangeArrowheads="1"/>
          </p:cNvSpPr>
          <p:nvPr/>
        </p:nvSpPr>
        <p:spPr bwMode="auto">
          <a:xfrm>
            <a:off x="1828801" y="3201988"/>
            <a:ext cx="61479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/>
              <a:t>2D septa allowed mechanical rejection of scatter, randoms</a:t>
            </a:r>
          </a:p>
        </p:txBody>
      </p:sp>
      <p:sp>
        <p:nvSpPr>
          <p:cNvPr id="102" name="Line 4">
            <a:extLst>
              <a:ext uri="{FF2B5EF4-FFF2-40B4-BE49-F238E27FC236}">
                <a16:creationId xmlns:a16="http://schemas.microsoft.com/office/drawing/2014/main" id="{0C45C484-D3A5-914B-A449-2292D1E6ADD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15408" y="762000"/>
            <a:ext cx="7162800" cy="7938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0722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94FE1389-A00B-3748-5A85-B18D9400D494}"/>
              </a:ext>
            </a:extLst>
          </p:cNvPr>
          <p:cNvGrpSpPr/>
          <p:nvPr/>
        </p:nvGrpSpPr>
        <p:grpSpPr>
          <a:xfrm>
            <a:off x="4191000" y="2290764"/>
            <a:ext cx="6477000" cy="4567237"/>
            <a:chOff x="4191000" y="2290764"/>
            <a:chExt cx="6477000" cy="4567237"/>
          </a:xfrm>
        </p:grpSpPr>
        <p:graphicFrame>
          <p:nvGraphicFramePr>
            <p:cNvPr id="215043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7350847"/>
                </p:ext>
              </p:extLst>
            </p:nvPr>
          </p:nvGraphicFramePr>
          <p:xfrm>
            <a:off x="4191000" y="2290764"/>
            <a:ext cx="6477000" cy="45672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3" imgW="4953000" imgH="3492500" progId="Excel.Sheet.8">
                    <p:embed/>
                  </p:oleObj>
                </mc:Choice>
                <mc:Fallback>
                  <p:oleObj name="Worksheet" r:id="rId3" imgW="4953000" imgH="3492500" progId="Excel.Sheet.8">
                    <p:embed/>
                    <p:pic>
                      <p:nvPicPr>
                        <p:cNvPr id="215043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91000" y="2290764"/>
                          <a:ext cx="6477000" cy="45672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19050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37496CD8-F698-A825-79FB-E3654D734E61}"/>
                </a:ext>
              </a:extLst>
            </p:cNvPr>
            <p:cNvCxnSpPr/>
            <p:nvPr/>
          </p:nvCxnSpPr>
          <p:spPr>
            <a:xfrm>
              <a:off x="8903436" y="6492240"/>
              <a:ext cx="0" cy="192024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5268022" y="250053"/>
            <a:ext cx="3941956" cy="609600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Scanner Deadtime</a:t>
            </a:r>
            <a:endParaRPr lang="en-US" sz="4000" dirty="0"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  <p:sp>
        <p:nvSpPr>
          <p:cNvPr id="215044" name="Line 4"/>
          <p:cNvSpPr>
            <a:spLocks noChangeShapeType="1"/>
          </p:cNvSpPr>
          <p:nvPr/>
        </p:nvSpPr>
        <p:spPr bwMode="auto">
          <a:xfrm>
            <a:off x="1752600" y="106680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045" name="Text Box 5"/>
          <p:cNvSpPr txBox="1">
            <a:spLocks noChangeArrowheads="1"/>
          </p:cNvSpPr>
          <p:nvPr/>
        </p:nvSpPr>
        <p:spPr bwMode="auto">
          <a:xfrm>
            <a:off x="1791630" y="5009148"/>
            <a:ext cx="283527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chemeClr val="hlink"/>
                </a:solidFill>
              </a:rPr>
              <a:t>NEMA NU2-2001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chemeClr val="hlink"/>
                </a:solidFill>
              </a:rPr>
              <a:t>20-cm phantom</a:t>
            </a:r>
            <a:endParaRPr lang="en-US" dirty="0">
              <a:solidFill>
                <a:schemeClr val="hlink"/>
              </a:solidFill>
            </a:endParaRPr>
          </a:p>
        </p:txBody>
      </p:sp>
      <p:sp>
        <p:nvSpPr>
          <p:cNvPr id="215046" name="Text Box 6"/>
          <p:cNvSpPr txBox="1">
            <a:spLocks noChangeArrowheads="1"/>
          </p:cNvSpPr>
          <p:nvPr/>
        </p:nvSpPr>
        <p:spPr bwMode="auto">
          <a:xfrm>
            <a:off x="1791630" y="6014035"/>
            <a:ext cx="2530475" cy="671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>
                <a:solidFill>
                  <a:schemeClr val="hlink"/>
                </a:solidFill>
              </a:rPr>
              <a:t>Philips </a:t>
            </a:r>
            <a:r>
              <a:rPr lang="en-US" sz="2000" i="1">
                <a:solidFill>
                  <a:schemeClr val="hlink"/>
                </a:solidFill>
              </a:rPr>
              <a:t>Allegro</a:t>
            </a:r>
          </a:p>
          <a:p>
            <a:r>
              <a:rPr lang="en-US">
                <a:solidFill>
                  <a:schemeClr val="hlink"/>
                </a:solidFill>
              </a:rPr>
              <a:t>Univ. of Pennsylvania</a:t>
            </a:r>
            <a:r>
              <a:rPr lang="en-US"/>
              <a:t> </a:t>
            </a:r>
          </a:p>
        </p:txBody>
      </p:sp>
      <p:sp>
        <p:nvSpPr>
          <p:cNvPr id="215047" name="Text Box 7"/>
          <p:cNvSpPr txBox="1">
            <a:spLocks noChangeArrowheads="1"/>
          </p:cNvSpPr>
          <p:nvPr/>
        </p:nvSpPr>
        <p:spPr bwMode="auto">
          <a:xfrm>
            <a:off x="5562600" y="1295401"/>
            <a:ext cx="4191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solidFill>
                  <a:srgbClr val="331A99"/>
                </a:solidFill>
                <a:latin typeface="Helvetica" charset="0"/>
              </a:rPr>
              <a:t>NEC = T/(1+S/T+R/T)</a:t>
            </a:r>
          </a:p>
        </p:txBody>
      </p:sp>
      <p:sp>
        <p:nvSpPr>
          <p:cNvPr id="215049" name="Line 9"/>
          <p:cNvSpPr>
            <a:spLocks noChangeShapeType="1"/>
          </p:cNvSpPr>
          <p:nvPr/>
        </p:nvSpPr>
        <p:spPr bwMode="auto">
          <a:xfrm flipV="1">
            <a:off x="5410200" y="3357563"/>
            <a:ext cx="3124200" cy="2362200"/>
          </a:xfrm>
          <a:prstGeom prst="line">
            <a:avLst/>
          </a:prstGeom>
          <a:noFill/>
          <a:ln w="9525">
            <a:solidFill>
              <a:srgbClr val="006A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050" name="Text Box 10"/>
          <p:cNvSpPr txBox="1">
            <a:spLocks noChangeArrowheads="1"/>
          </p:cNvSpPr>
          <p:nvPr/>
        </p:nvSpPr>
        <p:spPr bwMode="auto">
          <a:xfrm>
            <a:off x="6096000" y="3173413"/>
            <a:ext cx="1828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006A00"/>
                </a:solidFill>
                <a:latin typeface="Arial" charset="0"/>
              </a:rPr>
              <a:t>Ideal Trues </a:t>
            </a:r>
          </a:p>
          <a:p>
            <a:r>
              <a:rPr lang="en-US">
                <a:solidFill>
                  <a:srgbClr val="006A00"/>
                </a:solidFill>
                <a:latin typeface="Arial" charset="0"/>
              </a:rPr>
              <a:t>(no deadtimes)</a:t>
            </a:r>
          </a:p>
        </p:txBody>
      </p:sp>
      <p:sp>
        <p:nvSpPr>
          <p:cNvPr id="215051" name="Line 11"/>
          <p:cNvSpPr>
            <a:spLocks noChangeShapeType="1"/>
          </p:cNvSpPr>
          <p:nvPr/>
        </p:nvSpPr>
        <p:spPr bwMode="auto">
          <a:xfrm flipH="1" flipV="1">
            <a:off x="7239000" y="3814763"/>
            <a:ext cx="228600" cy="304800"/>
          </a:xfrm>
          <a:prstGeom prst="line">
            <a:avLst/>
          </a:prstGeom>
          <a:noFill/>
          <a:ln w="9525">
            <a:solidFill>
              <a:srgbClr val="006A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052" name="Rectangle 12"/>
          <p:cNvSpPr>
            <a:spLocks noChangeArrowheads="1"/>
          </p:cNvSpPr>
          <p:nvPr/>
        </p:nvSpPr>
        <p:spPr bwMode="auto">
          <a:xfrm>
            <a:off x="6335751" y="2846465"/>
            <a:ext cx="990600" cy="2971800"/>
          </a:xfrm>
          <a:prstGeom prst="rect">
            <a:avLst/>
          </a:prstGeom>
          <a:solidFill>
            <a:schemeClr val="accent1">
              <a:alpha val="38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15053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4238" y="994777"/>
            <a:ext cx="2971800" cy="290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7022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090" name="Picture 2" descr="figure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4495800"/>
            <a:ext cx="1868488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7091" name="Picture 3" descr="raptor_nec_20cm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5589" y="1981201"/>
            <a:ext cx="5057775" cy="3516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7092" name="Picture 4" descr="raptor_nec_all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1" y="1981201"/>
            <a:ext cx="5014913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17093" name="Rectangle 5"/>
          <p:cNvSpPr>
            <a:spLocks noChangeArrowheads="1"/>
          </p:cNvSpPr>
          <p:nvPr/>
        </p:nvSpPr>
        <p:spPr bwMode="auto">
          <a:xfrm>
            <a:off x="2743201" y="2147889"/>
            <a:ext cx="525463" cy="2803525"/>
          </a:xfrm>
          <a:prstGeom prst="rect">
            <a:avLst/>
          </a:prstGeom>
          <a:solidFill>
            <a:schemeClr val="hlink">
              <a:alpha val="26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254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7094" name="Rectangle 6"/>
          <p:cNvSpPr>
            <a:spLocks noChangeArrowheads="1"/>
          </p:cNvSpPr>
          <p:nvPr/>
        </p:nvSpPr>
        <p:spPr bwMode="auto">
          <a:xfrm>
            <a:off x="2106613" y="2373313"/>
            <a:ext cx="1979612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254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1" dirty="0">
                <a:solidFill>
                  <a:schemeClr val="hlink"/>
                </a:solidFill>
              </a:rPr>
              <a:t>Clinical imaging range</a:t>
            </a:r>
          </a:p>
        </p:txBody>
      </p:sp>
      <p:sp>
        <p:nvSpPr>
          <p:cNvPr id="217095" name="Text Box 7"/>
          <p:cNvSpPr txBox="1">
            <a:spLocks noChangeArrowheads="1"/>
          </p:cNvSpPr>
          <p:nvPr/>
        </p:nvSpPr>
        <p:spPr bwMode="auto">
          <a:xfrm>
            <a:off x="5080154" y="2400473"/>
            <a:ext cx="10445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accent1"/>
                </a:solidFill>
                <a:latin typeface="Helvetica" charset="0"/>
              </a:rPr>
              <a:t>20 cm</a:t>
            </a:r>
          </a:p>
        </p:txBody>
      </p:sp>
      <p:sp>
        <p:nvSpPr>
          <p:cNvPr id="217096" name="Text Box 8"/>
          <p:cNvSpPr txBox="1">
            <a:spLocks noChangeArrowheads="1"/>
          </p:cNvSpPr>
          <p:nvPr/>
        </p:nvSpPr>
        <p:spPr bwMode="auto">
          <a:xfrm>
            <a:off x="4837135" y="3657600"/>
            <a:ext cx="10445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F118C6"/>
                </a:solidFill>
                <a:latin typeface="Helvetica" charset="0"/>
              </a:rPr>
              <a:t>27 cm</a:t>
            </a:r>
          </a:p>
        </p:txBody>
      </p:sp>
      <p:sp>
        <p:nvSpPr>
          <p:cNvPr id="217097" name="Text Box 9"/>
          <p:cNvSpPr txBox="1">
            <a:spLocks noChangeArrowheads="1"/>
          </p:cNvSpPr>
          <p:nvPr/>
        </p:nvSpPr>
        <p:spPr bwMode="auto">
          <a:xfrm>
            <a:off x="3622676" y="4311134"/>
            <a:ext cx="10445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Helvetica" charset="0"/>
              </a:rPr>
              <a:t>35 cm</a:t>
            </a:r>
          </a:p>
        </p:txBody>
      </p:sp>
      <p:sp>
        <p:nvSpPr>
          <p:cNvPr id="217098" name="Text Box 10"/>
          <p:cNvSpPr txBox="1">
            <a:spLocks noChangeArrowheads="1"/>
          </p:cNvSpPr>
          <p:nvPr/>
        </p:nvSpPr>
        <p:spPr bwMode="auto">
          <a:xfrm>
            <a:off x="5081176" y="2108200"/>
            <a:ext cx="74892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chemeClr val="accent1"/>
                </a:solidFill>
                <a:latin typeface="Helvetica" charset="0"/>
              </a:rPr>
              <a:t>diam.</a:t>
            </a:r>
            <a:endParaRPr lang="en-US" dirty="0">
              <a:solidFill>
                <a:schemeClr val="accent1"/>
              </a:solidFill>
              <a:latin typeface="Helvetica" charset="0"/>
            </a:endParaRPr>
          </a:p>
        </p:txBody>
      </p:sp>
      <p:sp>
        <p:nvSpPr>
          <p:cNvPr id="217099" name="Text Box 11"/>
          <p:cNvSpPr txBox="1">
            <a:spLocks noChangeArrowheads="1"/>
          </p:cNvSpPr>
          <p:nvPr/>
        </p:nvSpPr>
        <p:spPr bwMode="auto">
          <a:xfrm>
            <a:off x="1828800" y="152401"/>
            <a:ext cx="86868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Image</a:t>
            </a:r>
            <a:r>
              <a:rPr lang="en-US" sz="3200" dirty="0">
                <a:latin typeface="Helvetica" charset="0"/>
              </a:rPr>
              <a:t> quality (SNR) depends on patient size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p:pic>
        <p:nvPicPr>
          <p:cNvPr id="217100" name="Picture 12" descr="figure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2088" y="1158876"/>
            <a:ext cx="2093912" cy="242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17101" name="Group 13"/>
          <p:cNvGrpSpPr>
            <a:grpSpLocks/>
          </p:cNvGrpSpPr>
          <p:nvPr/>
        </p:nvGrpSpPr>
        <p:grpSpPr bwMode="auto">
          <a:xfrm>
            <a:off x="8686800" y="2514600"/>
            <a:ext cx="1828800" cy="2438400"/>
            <a:chOff x="4512" y="1584"/>
            <a:chExt cx="1152" cy="1536"/>
          </a:xfrm>
        </p:grpSpPr>
        <p:pic>
          <p:nvPicPr>
            <p:cNvPr id="217102" name="Picture 14" descr="figure2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2" y="1584"/>
              <a:ext cx="1152" cy="1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7103" name="Line 15"/>
            <p:cNvSpPr>
              <a:spLocks noChangeShapeType="1"/>
            </p:cNvSpPr>
            <p:nvPr/>
          </p:nvSpPr>
          <p:spPr bwMode="auto">
            <a:xfrm>
              <a:off x="4512" y="1632"/>
              <a:ext cx="0" cy="14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7104" name="Line 16"/>
          <p:cNvSpPr>
            <a:spLocks noChangeShapeType="1"/>
          </p:cNvSpPr>
          <p:nvPr/>
        </p:nvSpPr>
        <p:spPr bwMode="auto">
          <a:xfrm flipV="1">
            <a:off x="5791201" y="1981199"/>
            <a:ext cx="990600" cy="6038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7105" name="Line 17"/>
          <p:cNvSpPr>
            <a:spLocks noChangeShapeType="1"/>
          </p:cNvSpPr>
          <p:nvPr/>
        </p:nvSpPr>
        <p:spPr bwMode="auto">
          <a:xfrm>
            <a:off x="5699351" y="3871913"/>
            <a:ext cx="2987449" cy="14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17106" name="Group 18"/>
          <p:cNvGrpSpPr>
            <a:grpSpLocks/>
          </p:cNvGrpSpPr>
          <p:nvPr/>
        </p:nvGrpSpPr>
        <p:grpSpPr bwMode="auto">
          <a:xfrm>
            <a:off x="4495800" y="4495800"/>
            <a:ext cx="2286000" cy="1295400"/>
            <a:chOff x="1872" y="2832"/>
            <a:chExt cx="1440" cy="816"/>
          </a:xfrm>
        </p:grpSpPr>
        <p:sp>
          <p:nvSpPr>
            <p:cNvPr id="217107" name="Line 19"/>
            <p:cNvSpPr>
              <a:spLocks noChangeShapeType="1"/>
            </p:cNvSpPr>
            <p:nvPr/>
          </p:nvSpPr>
          <p:spPr bwMode="auto">
            <a:xfrm>
              <a:off x="2976" y="2832"/>
              <a:ext cx="336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7108" name="Line 20"/>
            <p:cNvSpPr>
              <a:spLocks noChangeShapeType="1"/>
            </p:cNvSpPr>
            <p:nvPr/>
          </p:nvSpPr>
          <p:spPr bwMode="auto">
            <a:xfrm>
              <a:off x="1872" y="2832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9E86147-F80C-4B4F-943A-D3E2BC47EDDF}"/>
              </a:ext>
            </a:extLst>
          </p:cNvPr>
          <p:cNvSpPr txBox="1"/>
          <p:nvPr/>
        </p:nvSpPr>
        <p:spPr>
          <a:xfrm>
            <a:off x="1996571" y="1312735"/>
            <a:ext cx="29735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NEC ~ (Signal / Noise)</a:t>
            </a:r>
            <a:r>
              <a:rPr lang="en-US" sz="2400" baseline="30000" dirty="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23" name="Line 4">
            <a:extLst>
              <a:ext uri="{FF2B5EF4-FFF2-40B4-BE49-F238E27FC236}">
                <a16:creationId xmlns:a16="http://schemas.microsoft.com/office/drawing/2014/main" id="{519FC6DA-47E8-F145-A191-BD1181F7BF28}"/>
              </a:ext>
            </a:extLst>
          </p:cNvPr>
          <p:cNvSpPr>
            <a:spLocks noChangeShapeType="1"/>
          </p:cNvSpPr>
          <p:nvPr/>
        </p:nvSpPr>
        <p:spPr bwMode="auto">
          <a:xfrm>
            <a:off x="2057400" y="747714"/>
            <a:ext cx="8229600" cy="14287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6D2F6FF-B134-BBB2-2405-E115B5FEF050}"/>
              </a:ext>
            </a:extLst>
          </p:cNvPr>
          <p:cNvSpPr/>
          <p:nvPr/>
        </p:nvSpPr>
        <p:spPr>
          <a:xfrm>
            <a:off x="1441896" y="1906587"/>
            <a:ext cx="178576" cy="35020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37C205-CBBE-FA4F-D8C1-CE02723C8D0A}"/>
              </a:ext>
            </a:extLst>
          </p:cNvPr>
          <p:cNvSpPr txBox="1"/>
          <p:nvPr/>
        </p:nvSpPr>
        <p:spPr>
          <a:xfrm rot="16200000">
            <a:off x="533057" y="3125291"/>
            <a:ext cx="1817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Signal/noise ratio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9B0AC3-7295-CFDC-D7CC-7A57826049A7}"/>
              </a:ext>
            </a:extLst>
          </p:cNvPr>
          <p:cNvSpPr txBox="1"/>
          <p:nvPr/>
        </p:nvSpPr>
        <p:spPr>
          <a:xfrm>
            <a:off x="3691813" y="5414938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Activity</a:t>
            </a:r>
          </a:p>
        </p:txBody>
      </p:sp>
    </p:spTree>
    <p:extLst>
      <p:ext uri="{BB962C8B-B14F-4D97-AF65-F5344CB8AC3E}">
        <p14:creationId xmlns:p14="http://schemas.microsoft.com/office/powerpoint/2010/main" val="31530674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81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PET Scan Quantification</a:t>
            </a:r>
            <a:br>
              <a:rPr lang="en-US" sz="36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Standardized Uptake Value (SUV)</a:t>
            </a:r>
            <a:endParaRPr lang="en-US" sz="3200" dirty="0"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  <p:sp>
        <p:nvSpPr>
          <p:cNvPr id="235524" name="Vertical Text Placeholder 4"/>
          <p:cNvSpPr>
            <a:spLocks noGrp="1"/>
          </p:cNvSpPr>
          <p:nvPr>
            <p:ph type="body" orient="vert" idx="4294967295"/>
          </p:nvPr>
        </p:nvSpPr>
        <p:spPr>
          <a:xfrm>
            <a:off x="854075" y="1365741"/>
            <a:ext cx="88392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What is it?</a:t>
            </a:r>
          </a:p>
          <a:p>
            <a:pPr marL="457200" lvl="1" indent="0">
              <a:buNone/>
            </a:pPr>
            <a:r>
              <a:rPr lang="en-US" sz="1600" dirty="0">
                <a:latin typeface="Calibri" charset="0"/>
                <a:ea typeface="ＭＳ Ｐゴシック" charset="0"/>
              </a:rPr>
              <a:t>SUV = (Activity Concentration in region) / (Activity Concentration in whole volume)</a:t>
            </a:r>
          </a:p>
          <a:p>
            <a:pPr lvl="1">
              <a:lnSpc>
                <a:spcPct val="90000"/>
              </a:lnSpc>
            </a:pPr>
            <a:endParaRPr lang="en-US" dirty="0">
              <a:latin typeface="Calibri" charset="0"/>
              <a:ea typeface="ＭＳ Ｐゴシック" charset="0"/>
            </a:endParaRPr>
          </a:p>
          <a:p>
            <a:pPr lvl="1">
              <a:lnSpc>
                <a:spcPct val="90000"/>
              </a:lnSpc>
            </a:pPr>
            <a:endParaRPr lang="en-US" dirty="0">
              <a:latin typeface="Calibri" charset="0"/>
              <a:ea typeface="ＭＳ Ｐゴシック" charset="0"/>
            </a:endParaRPr>
          </a:p>
          <a:p>
            <a:pPr lvl="1">
              <a:lnSpc>
                <a:spcPct val="90000"/>
              </a:lnSpc>
            </a:pPr>
            <a:endParaRPr lang="en-US" dirty="0">
              <a:latin typeface="Calibri" charset="0"/>
              <a:ea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Why use SUV?</a:t>
            </a:r>
          </a:p>
          <a:p>
            <a:pPr lvl="1"/>
            <a:r>
              <a:rPr lang="en-US" sz="2000" dirty="0">
                <a:latin typeface="Calibri" charset="0"/>
                <a:ea typeface="ＭＳ Ｐゴシック" charset="0"/>
                <a:cs typeface="ＭＳ Ｐゴシック" charset="0"/>
              </a:rPr>
              <a:t>Repeat scans with different injected activities</a:t>
            </a:r>
          </a:p>
          <a:p>
            <a:pPr lvl="1"/>
            <a:r>
              <a:rPr lang="en-US" sz="2000" dirty="0">
                <a:latin typeface="Calibri" charset="0"/>
                <a:ea typeface="ＭＳ Ｐゴシック" charset="0"/>
                <a:cs typeface="ＭＳ Ｐゴシック" charset="0"/>
              </a:rPr>
              <a:t>Repeat scans on scanners with different sensitivities</a:t>
            </a:r>
          </a:p>
          <a:p>
            <a:pPr lvl="1"/>
            <a:r>
              <a:rPr lang="en-US" sz="2000" dirty="0">
                <a:latin typeface="Calibri" charset="0"/>
                <a:ea typeface="ＭＳ Ｐゴシック" charset="0"/>
                <a:cs typeface="ＭＳ Ｐゴシック" charset="0"/>
              </a:rPr>
              <a:t>Clinical trials – conformity of results among sites																														</a:t>
            </a:r>
            <a:endParaRPr lang="en-US" sz="15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235525" name="Object 5"/>
          <p:cNvGraphicFramePr>
            <a:graphicFrameLocks noChangeAspect="1"/>
          </p:cNvGraphicFramePr>
          <p:nvPr/>
        </p:nvGraphicFramePr>
        <p:xfrm>
          <a:off x="3276601" y="2133600"/>
          <a:ext cx="2803525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460500" imgH="469900" progId="Equation.3">
                  <p:embed/>
                </p:oleObj>
              </mc:Choice>
              <mc:Fallback>
                <p:oleObj name="Equation" r:id="rId3" imgW="1460500" imgH="469900" progId="Equation.3">
                  <p:embed/>
                  <p:pic>
                    <p:nvPicPr>
                      <p:cNvPr id="23552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1" y="2133600"/>
                        <a:ext cx="2803525" cy="901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27" name="Text Box 7"/>
          <p:cNvSpPr txBox="1">
            <a:spLocks noChangeArrowheads="1"/>
          </p:cNvSpPr>
          <p:nvPr/>
        </p:nvSpPr>
        <p:spPr bwMode="auto">
          <a:xfrm>
            <a:off x="6918326" y="2270125"/>
            <a:ext cx="29876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i="1"/>
              <a:t>Conc = Dose/Weight</a:t>
            </a:r>
          </a:p>
        </p:txBody>
      </p:sp>
      <p:sp>
        <p:nvSpPr>
          <p:cNvPr id="235532" name="Line 12"/>
          <p:cNvSpPr>
            <a:spLocks noChangeShapeType="1"/>
          </p:cNvSpPr>
          <p:nvPr/>
        </p:nvSpPr>
        <p:spPr bwMode="auto">
          <a:xfrm>
            <a:off x="1752600" y="114300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" name="Picture 7" descr="Patient_noSUV.0001.tif">
            <a:extLst>
              <a:ext uri="{FF2B5EF4-FFF2-40B4-BE49-F238E27FC236}">
                <a16:creationId xmlns:a16="http://schemas.microsoft.com/office/drawing/2014/main" id="{4C2F2111-7B37-4A2A-2B81-2E49D7DB2E2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14847" y="3650575"/>
            <a:ext cx="3435350" cy="267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8">
            <a:extLst>
              <a:ext uri="{FF2B5EF4-FFF2-40B4-BE49-F238E27FC236}">
                <a16:creationId xmlns:a16="http://schemas.microsoft.com/office/drawing/2014/main" id="{2CD2A1FD-326A-3A0D-F572-3FDA86DC97AE}"/>
              </a:ext>
            </a:extLst>
          </p:cNvPr>
          <p:cNvGrpSpPr>
            <a:grpSpLocks/>
          </p:cNvGrpSpPr>
          <p:nvPr/>
        </p:nvGrpSpPr>
        <p:grpSpPr bwMode="auto">
          <a:xfrm>
            <a:off x="5852672" y="5217435"/>
            <a:ext cx="4672013" cy="700087"/>
            <a:chOff x="2234" y="3483"/>
            <a:chExt cx="2943" cy="441"/>
          </a:xfrm>
        </p:grpSpPr>
        <p:sp>
          <p:nvSpPr>
            <p:cNvPr id="5" name="Line 9">
              <a:extLst>
                <a:ext uri="{FF2B5EF4-FFF2-40B4-BE49-F238E27FC236}">
                  <a16:creationId xmlns:a16="http://schemas.microsoft.com/office/drawing/2014/main" id="{C9CDF184-2AD3-7C78-1B4B-A65746731B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63" y="3575"/>
              <a:ext cx="1068" cy="22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Text Box 10">
              <a:extLst>
                <a:ext uri="{FF2B5EF4-FFF2-40B4-BE49-F238E27FC236}">
                  <a16:creationId xmlns:a16="http://schemas.microsoft.com/office/drawing/2014/main" id="{1E32A68C-7235-C7D5-314A-DF6226638E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34" y="3600"/>
              <a:ext cx="1671" cy="3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90000"/>
                </a:lnSpc>
                <a:spcBef>
                  <a:spcPct val="20000"/>
                </a:spcBef>
              </a:pPr>
              <a:endParaRPr lang="en-US" sz="900" baseline="-25000" dirty="0">
                <a:latin typeface="Arial" charset="0"/>
              </a:endParaRPr>
            </a:p>
            <a:p>
              <a:pPr eaLnBrk="1" hangingPunct="1">
                <a:lnSpc>
                  <a:spcPct val="90000"/>
                </a:lnSpc>
                <a:spcBef>
                  <a:spcPct val="20000"/>
                </a:spcBef>
              </a:pPr>
              <a:r>
                <a:rPr lang="en-US" sz="2000" dirty="0">
                  <a:latin typeface="Arial" charset="0"/>
                </a:rPr>
                <a:t>A</a:t>
              </a:r>
              <a:r>
                <a:rPr lang="en-US" sz="2000" baseline="-25000" dirty="0">
                  <a:latin typeface="Arial" charset="0"/>
                </a:rPr>
                <a:t>LESION</a:t>
              </a:r>
              <a:r>
                <a:rPr lang="en-US" sz="2000" dirty="0">
                  <a:latin typeface="Arial" charset="0"/>
                </a:rPr>
                <a:t> = 7.8 </a:t>
              </a:r>
              <a:r>
                <a:rPr lang="en-US" sz="2000" dirty="0" err="1">
                  <a:latin typeface="Arial" charset="0"/>
                </a:rPr>
                <a:t>kBq</a:t>
              </a:r>
              <a:r>
                <a:rPr lang="en-US" sz="2000" dirty="0">
                  <a:latin typeface="Arial" charset="0"/>
                </a:rPr>
                <a:t>/mL</a:t>
              </a:r>
            </a:p>
          </p:txBody>
        </p:sp>
        <p:sp>
          <p:nvSpPr>
            <p:cNvPr id="7" name="Oval 11">
              <a:extLst>
                <a:ext uri="{FF2B5EF4-FFF2-40B4-BE49-F238E27FC236}">
                  <a16:creationId xmlns:a16="http://schemas.microsoft.com/office/drawing/2014/main" id="{98DCBCEB-873D-07D0-3FAF-352E50F48F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3" y="3483"/>
              <a:ext cx="144" cy="144"/>
            </a:xfrm>
            <a:prstGeom prst="ellipse">
              <a:avLst/>
            </a:prstGeom>
            <a:noFill/>
            <a:ln w="19050">
              <a:solidFill>
                <a:srgbClr val="EE3F2A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948901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22" name="Picture 7" descr="Patient_noSUV.0001.t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1795" y="3617524"/>
            <a:ext cx="3435350" cy="267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81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PET Scan Quantification</a:t>
            </a:r>
            <a:br>
              <a:rPr lang="en-US" sz="36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Standardized Uptake Value (SUV)</a:t>
            </a:r>
            <a:endParaRPr lang="en-US" sz="3200" dirty="0"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  <p:sp>
        <p:nvSpPr>
          <p:cNvPr id="235524" name="Vertical Text Placeholder 4"/>
          <p:cNvSpPr>
            <a:spLocks noGrp="1"/>
          </p:cNvSpPr>
          <p:nvPr>
            <p:ph type="body" orient="vert" idx="4294967295"/>
          </p:nvPr>
        </p:nvSpPr>
        <p:spPr>
          <a:xfrm>
            <a:off x="1828800" y="1371601"/>
            <a:ext cx="88392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What is it?</a:t>
            </a:r>
          </a:p>
          <a:p>
            <a:pPr lvl="1">
              <a:lnSpc>
                <a:spcPct val="90000"/>
              </a:lnSpc>
              <a:buFont typeface="Arial" charset="0"/>
              <a:buNone/>
            </a:pPr>
            <a:r>
              <a:rPr lang="en-US" sz="1800" dirty="0">
                <a:latin typeface="Calibri" charset="0"/>
                <a:ea typeface="ＭＳ Ｐゴシック" charset="0"/>
              </a:rPr>
              <a:t>SUV = (Activity Concentration in region) / (Activity Concentration in whole volume)</a:t>
            </a:r>
          </a:p>
          <a:p>
            <a:pPr lvl="1">
              <a:lnSpc>
                <a:spcPct val="90000"/>
              </a:lnSpc>
            </a:pPr>
            <a:endParaRPr lang="en-US" dirty="0">
              <a:latin typeface="Calibri" charset="0"/>
              <a:ea typeface="ＭＳ Ｐゴシック" charset="0"/>
            </a:endParaRPr>
          </a:p>
          <a:p>
            <a:pPr lvl="1">
              <a:lnSpc>
                <a:spcPct val="90000"/>
              </a:lnSpc>
            </a:pPr>
            <a:endParaRPr lang="en-US" dirty="0">
              <a:latin typeface="Calibri" charset="0"/>
              <a:ea typeface="ＭＳ Ｐゴシック" charset="0"/>
            </a:endParaRPr>
          </a:p>
          <a:p>
            <a:pPr lvl="1">
              <a:lnSpc>
                <a:spcPct val="90000"/>
              </a:lnSpc>
            </a:pPr>
            <a:endParaRPr lang="en-US" dirty="0">
              <a:latin typeface="Calibri" charset="0"/>
              <a:ea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Calibrated from uniform phantom study																																										</a:t>
            </a:r>
            <a:endParaRPr lang="en-US" sz="19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endParaRPr lang="en-US" sz="1700" dirty="0">
              <a:latin typeface="Calibri" charset="0"/>
              <a:ea typeface="ＭＳ Ｐゴシック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sz="2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sz="24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235525" name="Object 5"/>
          <p:cNvGraphicFramePr>
            <a:graphicFrameLocks noChangeAspect="1"/>
          </p:cNvGraphicFramePr>
          <p:nvPr/>
        </p:nvGraphicFramePr>
        <p:xfrm>
          <a:off x="3276601" y="2133600"/>
          <a:ext cx="2803525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460500" imgH="469900" progId="Equation.3">
                  <p:embed/>
                </p:oleObj>
              </mc:Choice>
              <mc:Fallback>
                <p:oleObj name="Equation" r:id="rId4" imgW="1460500" imgH="469900" progId="Equation.3">
                  <p:embed/>
                  <p:pic>
                    <p:nvPicPr>
                      <p:cNvPr id="23552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1" y="2133600"/>
                        <a:ext cx="2803525" cy="901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5526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9494" y="3797299"/>
            <a:ext cx="2057400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35527" name="Text Box 7"/>
          <p:cNvSpPr txBox="1">
            <a:spLocks noChangeArrowheads="1"/>
          </p:cNvSpPr>
          <p:nvPr/>
        </p:nvSpPr>
        <p:spPr bwMode="auto">
          <a:xfrm>
            <a:off x="6918326" y="2270125"/>
            <a:ext cx="29876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i="1"/>
              <a:t>Conc = Dose/Weight</a:t>
            </a:r>
          </a:p>
        </p:txBody>
      </p:sp>
      <p:grpSp>
        <p:nvGrpSpPr>
          <p:cNvPr id="235528" name="Group 8"/>
          <p:cNvGrpSpPr>
            <a:grpSpLocks/>
          </p:cNvGrpSpPr>
          <p:nvPr/>
        </p:nvGrpSpPr>
        <p:grpSpPr bwMode="auto">
          <a:xfrm>
            <a:off x="5697382" y="5184383"/>
            <a:ext cx="4794250" cy="1038224"/>
            <a:chOff x="2157" y="3483"/>
            <a:chExt cx="3020" cy="654"/>
          </a:xfrm>
        </p:grpSpPr>
        <p:sp>
          <p:nvSpPr>
            <p:cNvPr id="235529" name="Line 9"/>
            <p:cNvSpPr>
              <a:spLocks noChangeShapeType="1"/>
            </p:cNvSpPr>
            <p:nvPr/>
          </p:nvSpPr>
          <p:spPr bwMode="auto">
            <a:xfrm flipH="1">
              <a:off x="3963" y="3575"/>
              <a:ext cx="1068" cy="22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530" name="Text Box 10"/>
            <p:cNvSpPr txBox="1">
              <a:spLocks noChangeArrowheads="1"/>
            </p:cNvSpPr>
            <p:nvPr/>
          </p:nvSpPr>
          <p:spPr bwMode="auto">
            <a:xfrm>
              <a:off x="2157" y="3600"/>
              <a:ext cx="1671" cy="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90000"/>
                </a:lnSpc>
                <a:spcBef>
                  <a:spcPct val="20000"/>
                </a:spcBef>
              </a:pPr>
              <a:endParaRPr lang="en-US" sz="900" baseline="-25000" dirty="0">
                <a:latin typeface="Arial" charset="0"/>
              </a:endParaRPr>
            </a:p>
            <a:p>
              <a:pPr eaLnBrk="1" hangingPunct="1">
                <a:lnSpc>
                  <a:spcPct val="90000"/>
                </a:lnSpc>
                <a:spcBef>
                  <a:spcPct val="20000"/>
                </a:spcBef>
              </a:pPr>
              <a:r>
                <a:rPr lang="en-US" sz="2000" dirty="0">
                  <a:latin typeface="Arial" charset="0"/>
                </a:rPr>
                <a:t>A</a:t>
              </a:r>
              <a:r>
                <a:rPr lang="en-US" sz="2000" baseline="-25000" dirty="0">
                  <a:latin typeface="Arial" charset="0"/>
                </a:rPr>
                <a:t>LESION</a:t>
              </a:r>
              <a:r>
                <a:rPr lang="en-US" sz="2000" dirty="0">
                  <a:latin typeface="Arial" charset="0"/>
                </a:rPr>
                <a:t> = 7.8 </a:t>
              </a:r>
              <a:r>
                <a:rPr lang="en-US" sz="2000" dirty="0" err="1">
                  <a:latin typeface="Arial" charset="0"/>
                </a:rPr>
                <a:t>kBq</a:t>
              </a:r>
              <a:r>
                <a:rPr lang="en-US" sz="2000" dirty="0">
                  <a:latin typeface="Arial" charset="0"/>
                </a:rPr>
                <a:t>/mL</a:t>
              </a:r>
            </a:p>
            <a:p>
              <a:pPr eaLnBrk="1" hangingPunct="1">
                <a:lnSpc>
                  <a:spcPct val="90000"/>
                </a:lnSpc>
                <a:spcBef>
                  <a:spcPct val="20000"/>
                </a:spcBef>
              </a:pPr>
              <a:r>
                <a:rPr lang="en-US" sz="2000" b="1" dirty="0">
                  <a:latin typeface="Arial" charset="0"/>
                </a:rPr>
                <a:t>SUV</a:t>
              </a:r>
              <a:r>
                <a:rPr lang="en-US" sz="2000" b="1" baseline="-25000" dirty="0">
                  <a:latin typeface="Arial" charset="0"/>
                </a:rPr>
                <a:t>LESION</a:t>
              </a:r>
              <a:r>
                <a:rPr lang="en-US" sz="2000" b="1" dirty="0">
                  <a:latin typeface="Arial" charset="0"/>
                </a:rPr>
                <a:t> = 1.8</a:t>
              </a:r>
            </a:p>
          </p:txBody>
        </p:sp>
        <p:sp>
          <p:nvSpPr>
            <p:cNvPr id="235531" name="Oval 11"/>
            <p:cNvSpPr>
              <a:spLocks noChangeArrowheads="1"/>
            </p:cNvSpPr>
            <p:nvPr/>
          </p:nvSpPr>
          <p:spPr bwMode="auto">
            <a:xfrm>
              <a:off x="5033" y="3483"/>
              <a:ext cx="144" cy="144"/>
            </a:xfrm>
            <a:prstGeom prst="ellipse">
              <a:avLst/>
            </a:prstGeom>
            <a:noFill/>
            <a:ln w="19050">
              <a:solidFill>
                <a:srgbClr val="EE3F2A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5532" name="Line 12"/>
          <p:cNvSpPr>
            <a:spLocks noChangeShapeType="1"/>
          </p:cNvSpPr>
          <p:nvPr/>
        </p:nvSpPr>
        <p:spPr bwMode="auto">
          <a:xfrm>
            <a:off x="1752600" y="114300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419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Text Box 2"/>
          <p:cNvSpPr txBox="1">
            <a:spLocks noChangeArrowheads="1"/>
          </p:cNvSpPr>
          <p:nvPr/>
        </p:nvSpPr>
        <p:spPr bwMode="auto">
          <a:xfrm>
            <a:off x="3200400" y="76200"/>
            <a:ext cx="64849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>
                <a:latin typeface="Helvetica" charset="0"/>
              </a:rPr>
              <a:t>FDG PET/CT - staging lung cancer</a:t>
            </a:r>
          </a:p>
        </p:txBody>
      </p:sp>
      <p:grpSp>
        <p:nvGrpSpPr>
          <p:cNvPr id="233475" name="Group 3"/>
          <p:cNvGrpSpPr>
            <a:grpSpLocks/>
          </p:cNvGrpSpPr>
          <p:nvPr/>
        </p:nvGrpSpPr>
        <p:grpSpPr bwMode="auto">
          <a:xfrm>
            <a:off x="2235200" y="914401"/>
            <a:ext cx="3733800" cy="2697163"/>
            <a:chOff x="448" y="616"/>
            <a:chExt cx="2352" cy="1699"/>
          </a:xfrm>
        </p:grpSpPr>
        <p:grpSp>
          <p:nvGrpSpPr>
            <p:cNvPr id="233476" name="Group 4"/>
            <p:cNvGrpSpPr>
              <a:grpSpLocks noChangeAspect="1"/>
            </p:cNvGrpSpPr>
            <p:nvPr/>
          </p:nvGrpSpPr>
          <p:grpSpPr bwMode="auto">
            <a:xfrm>
              <a:off x="448" y="624"/>
              <a:ext cx="2352" cy="1687"/>
              <a:chOff x="3359" y="764"/>
              <a:chExt cx="1879" cy="1348"/>
            </a:xfrm>
          </p:grpSpPr>
          <p:pic>
            <p:nvPicPr>
              <p:cNvPr id="233477" name="Picture 5" descr="Scrn_Silverman 27nov07CT,PT_000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734" r="22171" b="66600"/>
              <a:stretch>
                <a:fillRect/>
              </a:stretch>
            </p:blipFill>
            <p:spPr bwMode="auto">
              <a:xfrm>
                <a:off x="4608" y="764"/>
                <a:ext cx="630" cy="134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3478" name="Picture 6" descr="Scrn_Silverman 27nov07CT,PT_00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934" r="21469" b="66634"/>
              <a:stretch>
                <a:fillRect/>
              </a:stretch>
            </p:blipFill>
            <p:spPr bwMode="auto">
              <a:xfrm>
                <a:off x="4024" y="768"/>
                <a:ext cx="584" cy="13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3479" name="Picture 7" descr="Scrn_Silverman 27nov07CT,PT_00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5752" r="21242" b="66684"/>
              <a:stretch>
                <a:fillRect/>
              </a:stretch>
            </p:blipFill>
            <p:spPr bwMode="auto">
              <a:xfrm>
                <a:off x="3359" y="769"/>
                <a:ext cx="656" cy="13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33480" name="Group 8"/>
            <p:cNvGrpSpPr>
              <a:grpSpLocks/>
            </p:cNvGrpSpPr>
            <p:nvPr/>
          </p:nvGrpSpPr>
          <p:grpSpPr bwMode="auto">
            <a:xfrm>
              <a:off x="2016" y="616"/>
              <a:ext cx="784" cy="1699"/>
              <a:chOff x="1972" y="2532"/>
              <a:chExt cx="816" cy="1680"/>
            </a:xfrm>
          </p:grpSpPr>
          <p:sp>
            <p:nvSpPr>
              <p:cNvPr id="233481" name="Line 9"/>
              <p:cNvSpPr>
                <a:spLocks noChangeShapeType="1"/>
              </p:cNvSpPr>
              <p:nvPr/>
            </p:nvSpPr>
            <p:spPr bwMode="auto">
              <a:xfrm flipV="1">
                <a:off x="2788" y="2532"/>
                <a:ext cx="0" cy="1680"/>
              </a:xfrm>
              <a:prstGeom prst="line">
                <a:avLst/>
              </a:prstGeom>
              <a:noFill/>
              <a:ln w="9525">
                <a:solidFill>
                  <a:srgbClr val="BF800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3482" name="Line 10"/>
              <p:cNvSpPr>
                <a:spLocks noChangeShapeType="1"/>
              </p:cNvSpPr>
              <p:nvPr/>
            </p:nvSpPr>
            <p:spPr bwMode="auto">
              <a:xfrm>
                <a:off x="1972" y="2540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BF800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33508" name="Line 36"/>
          <p:cNvSpPr>
            <a:spLocks noChangeShapeType="1"/>
          </p:cNvSpPr>
          <p:nvPr/>
        </p:nvSpPr>
        <p:spPr bwMode="auto">
          <a:xfrm flipV="1">
            <a:off x="5664200" y="2743200"/>
            <a:ext cx="1524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3509" name="Line 37"/>
          <p:cNvSpPr>
            <a:spLocks noChangeShapeType="1"/>
          </p:cNvSpPr>
          <p:nvPr/>
        </p:nvSpPr>
        <p:spPr bwMode="auto">
          <a:xfrm flipH="1" flipV="1">
            <a:off x="4991100" y="1485900"/>
            <a:ext cx="152400" cy="228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" name="Picture 1" descr="SilvermanLung_AugOctNov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04"/>
          <a:stretch/>
        </p:blipFill>
        <p:spPr>
          <a:xfrm>
            <a:off x="8610600" y="1371601"/>
            <a:ext cx="1871846" cy="3031067"/>
          </a:xfrm>
          <a:prstGeom prst="rect">
            <a:avLst/>
          </a:prstGeom>
        </p:spPr>
      </p:pic>
      <p:pic>
        <p:nvPicPr>
          <p:cNvPr id="5" name="Picture 4" descr="SilvermanPelvis_AugOctNov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95"/>
          <a:stretch/>
        </p:blipFill>
        <p:spPr>
          <a:xfrm>
            <a:off x="6463373" y="1371600"/>
            <a:ext cx="1877202" cy="30451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0" y="838200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Lung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9071667" y="838200"/>
            <a:ext cx="713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Pelvis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00801" y="1447800"/>
            <a:ext cx="931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August 9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400801" y="2938046"/>
            <a:ext cx="11204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October 10</a:t>
            </a:r>
          </a:p>
        </p:txBody>
      </p:sp>
      <p:sp>
        <p:nvSpPr>
          <p:cNvPr id="48" name="Line 35"/>
          <p:cNvSpPr>
            <a:spLocks noChangeShapeType="1"/>
          </p:cNvSpPr>
          <p:nvPr/>
        </p:nvSpPr>
        <p:spPr bwMode="auto">
          <a:xfrm flipV="1">
            <a:off x="9829800" y="1828800"/>
            <a:ext cx="1524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Line 37"/>
          <p:cNvSpPr>
            <a:spLocks noChangeShapeType="1"/>
          </p:cNvSpPr>
          <p:nvPr/>
        </p:nvSpPr>
        <p:spPr bwMode="auto">
          <a:xfrm flipH="1" flipV="1">
            <a:off x="7010400" y="1828800"/>
            <a:ext cx="152400" cy="228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" name="Picture 7" descr="SilvermanLung_PETCT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3810000"/>
            <a:ext cx="3213100" cy="2929592"/>
          </a:xfrm>
          <a:prstGeom prst="rect">
            <a:avLst/>
          </a:prstGeom>
        </p:spPr>
      </p:pic>
      <p:sp>
        <p:nvSpPr>
          <p:cNvPr id="52" name="Line 37"/>
          <p:cNvSpPr>
            <a:spLocks noChangeShapeType="1"/>
          </p:cNvSpPr>
          <p:nvPr/>
        </p:nvSpPr>
        <p:spPr bwMode="auto">
          <a:xfrm flipH="1" flipV="1">
            <a:off x="3657600" y="4953000"/>
            <a:ext cx="152400" cy="2286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705600" y="4876800"/>
            <a:ext cx="3626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What is the quantitative change in lesion uptake? </a:t>
            </a:r>
          </a:p>
        </p:txBody>
      </p:sp>
    </p:spTree>
    <p:extLst>
      <p:ext uri="{BB962C8B-B14F-4D97-AF65-F5344CB8AC3E}">
        <p14:creationId xmlns:p14="http://schemas.microsoft.com/office/powerpoint/2010/main" val="2075051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4953000" y="381001"/>
            <a:ext cx="2514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>
                <a:latin typeface="Helvetica" charset="0"/>
              </a:rPr>
              <a:t>Gamma decay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981201" y="5588326"/>
            <a:ext cx="34845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aseline="30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99m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Tc   t</a:t>
            </a:r>
            <a:r>
              <a:rPr lang="en-US" sz="2000" baseline="-25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1/2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= 6 hours, 140 keV</a:t>
            </a:r>
          </a:p>
          <a:p>
            <a:pPr>
              <a:defRPr/>
            </a:pPr>
            <a:r>
              <a:rPr lang="en-US" sz="2000" baseline="30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201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Tl    t</a:t>
            </a:r>
            <a:r>
              <a:rPr lang="en-US" sz="2000" baseline="-25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1/2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= 3 days, ~70 keV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318250" y="5588326"/>
            <a:ext cx="39751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aseline="30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111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In   t</a:t>
            </a:r>
            <a:r>
              <a:rPr lang="en-US" sz="2000" baseline="-25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1/2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= 2.8 days, 171/245 keV</a:t>
            </a:r>
          </a:p>
          <a:p>
            <a:pPr>
              <a:defRPr/>
            </a:pPr>
            <a:r>
              <a:rPr lang="en-US" sz="2000" baseline="30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123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I     t</a:t>
            </a:r>
            <a:r>
              <a:rPr lang="en-US" sz="2000" baseline="-25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1/2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= 13 hours, 159 keV</a:t>
            </a: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1981200" y="5308314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2362201" y="3352800"/>
            <a:ext cx="1751013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2209800" y="3733800"/>
            <a:ext cx="23622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/>
              <a:t>Nucleus decays to lower energy state by emitting gamma ray</a:t>
            </a:r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7239000" y="1981200"/>
            <a:ext cx="24384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63497" name="Group 21"/>
          <p:cNvGrpSpPr>
            <a:grpSpLocks/>
          </p:cNvGrpSpPr>
          <p:nvPr/>
        </p:nvGrpSpPr>
        <p:grpSpPr bwMode="auto">
          <a:xfrm>
            <a:off x="2971800" y="1447801"/>
            <a:ext cx="2743200" cy="2303463"/>
            <a:chOff x="1008" y="672"/>
            <a:chExt cx="1728" cy="1451"/>
          </a:xfrm>
        </p:grpSpPr>
        <p:pic>
          <p:nvPicPr>
            <p:cNvPr id="63513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444" r="34259" b="24733"/>
            <a:stretch>
              <a:fillRect/>
            </a:stretch>
          </p:blipFill>
          <p:spPr bwMode="auto">
            <a:xfrm>
              <a:off x="1008" y="672"/>
              <a:ext cx="1104" cy="1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514" name="Picture 2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t="37634" r="78703"/>
            <a:stretch>
              <a:fillRect/>
            </a:stretch>
          </p:blipFill>
          <p:spPr bwMode="auto">
            <a:xfrm>
              <a:off x="1920" y="1248"/>
              <a:ext cx="816" cy="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238" name="Line 22"/>
          <p:cNvSpPr>
            <a:spLocks noChangeShapeType="1"/>
          </p:cNvSpPr>
          <p:nvPr/>
        </p:nvSpPr>
        <p:spPr bwMode="auto">
          <a:xfrm>
            <a:off x="7467600" y="19812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239" name="Line 23"/>
          <p:cNvSpPr>
            <a:spLocks noChangeShapeType="1"/>
          </p:cNvSpPr>
          <p:nvPr/>
        </p:nvSpPr>
        <p:spPr bwMode="auto">
          <a:xfrm>
            <a:off x="7543800" y="34290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7467601" y="3581401"/>
            <a:ext cx="210230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aseline="30000" dirty="0">
                <a:latin typeface="Helvetica" charset="0"/>
              </a:rPr>
              <a:t>99</a:t>
            </a:r>
            <a:r>
              <a:rPr lang="en-US" sz="2000" dirty="0">
                <a:latin typeface="Helvetica" charset="0"/>
              </a:rPr>
              <a:t>Tc</a:t>
            </a:r>
            <a:r>
              <a:rPr lang="en-US" sz="2000" baseline="-25000" dirty="0">
                <a:latin typeface="Helvetica" charset="0"/>
              </a:rPr>
              <a:t> </a:t>
            </a:r>
            <a:r>
              <a:rPr lang="en-US" sz="2000" dirty="0">
                <a:latin typeface="Helvetica" charset="0"/>
              </a:rPr>
              <a:t>(2.13**10</a:t>
            </a:r>
            <a:r>
              <a:rPr lang="en-US" sz="2000" baseline="30000" dirty="0">
                <a:latin typeface="Helvetica" charset="0"/>
              </a:rPr>
              <a:t>5 </a:t>
            </a:r>
            <a:r>
              <a:rPr lang="en-US" sz="2000" dirty="0">
                <a:latin typeface="Helvetica" charset="0"/>
              </a:rPr>
              <a:t>y)</a:t>
            </a:r>
          </a:p>
        </p:txBody>
      </p:sp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9220200" y="3048000"/>
            <a:ext cx="4764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/>
              <a:t>0.0</a:t>
            </a:r>
          </a:p>
        </p:txBody>
      </p:sp>
      <p:sp>
        <p:nvSpPr>
          <p:cNvPr id="9242" name="Text Box 26"/>
          <p:cNvSpPr txBox="1">
            <a:spLocks noChangeArrowheads="1"/>
          </p:cNvSpPr>
          <p:nvPr/>
        </p:nvSpPr>
        <p:spPr bwMode="auto">
          <a:xfrm>
            <a:off x="9220201" y="1981200"/>
            <a:ext cx="82747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/>
              <a:t>0.1405</a:t>
            </a:r>
          </a:p>
        </p:txBody>
      </p:sp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9220201" y="1600200"/>
            <a:ext cx="82747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/>
              <a:t>0.1426</a:t>
            </a:r>
          </a:p>
        </p:txBody>
      </p:sp>
      <p:sp>
        <p:nvSpPr>
          <p:cNvPr id="9244" name="Line 28"/>
          <p:cNvSpPr>
            <a:spLocks noChangeShapeType="1"/>
          </p:cNvSpPr>
          <p:nvPr/>
        </p:nvSpPr>
        <p:spPr bwMode="auto">
          <a:xfrm>
            <a:off x="7467600" y="23622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245" name="Line 29"/>
          <p:cNvSpPr>
            <a:spLocks noChangeShapeType="1"/>
          </p:cNvSpPr>
          <p:nvPr/>
        </p:nvSpPr>
        <p:spPr bwMode="auto">
          <a:xfrm>
            <a:off x="9067800" y="1981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246" name="Line 30"/>
          <p:cNvSpPr>
            <a:spLocks noChangeShapeType="1"/>
          </p:cNvSpPr>
          <p:nvPr/>
        </p:nvSpPr>
        <p:spPr bwMode="auto">
          <a:xfrm>
            <a:off x="8915400" y="23622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247" name="Text Box 31"/>
          <p:cNvSpPr txBox="1">
            <a:spLocks noChangeArrowheads="1"/>
          </p:cNvSpPr>
          <p:nvPr/>
        </p:nvSpPr>
        <p:spPr bwMode="auto">
          <a:xfrm>
            <a:off x="7467601" y="1524001"/>
            <a:ext cx="170315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aseline="30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99m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Tc</a:t>
            </a:r>
            <a:r>
              <a:rPr lang="en-US" sz="2000" baseline="-25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(6.02 h)</a:t>
            </a:r>
          </a:p>
        </p:txBody>
      </p:sp>
      <p:sp>
        <p:nvSpPr>
          <p:cNvPr id="9248" name="Line 32"/>
          <p:cNvSpPr>
            <a:spLocks noChangeShapeType="1"/>
          </p:cNvSpPr>
          <p:nvPr/>
        </p:nvSpPr>
        <p:spPr bwMode="auto">
          <a:xfrm>
            <a:off x="8686800" y="19812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249" name="Text Box 33"/>
          <p:cNvSpPr txBox="1">
            <a:spLocks noChangeArrowheads="1"/>
          </p:cNvSpPr>
          <p:nvPr/>
        </p:nvSpPr>
        <p:spPr bwMode="auto">
          <a:xfrm>
            <a:off x="8732838" y="1905000"/>
            <a:ext cx="3577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Symbol" charset="0"/>
              </a:rPr>
              <a:t>g</a:t>
            </a:r>
            <a:r>
              <a:rPr lang="en-US" baseline="-25000"/>
              <a:t>1</a:t>
            </a:r>
            <a:endParaRPr lang="en-US"/>
          </a:p>
        </p:txBody>
      </p:sp>
      <p:sp>
        <p:nvSpPr>
          <p:cNvPr id="9250" name="Text Box 34"/>
          <p:cNvSpPr txBox="1">
            <a:spLocks noChangeArrowheads="1"/>
          </p:cNvSpPr>
          <p:nvPr/>
        </p:nvSpPr>
        <p:spPr bwMode="auto">
          <a:xfrm>
            <a:off x="8915400" y="2581275"/>
            <a:ext cx="3577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FF0000"/>
                </a:solidFill>
                <a:latin typeface="Symbol" charset="0"/>
              </a:rPr>
              <a:t>g</a:t>
            </a:r>
            <a:r>
              <a:rPr lang="en-US" b="1" baseline="-25000" dirty="0">
                <a:solidFill>
                  <a:srgbClr val="FF0000"/>
                </a:solidFill>
              </a:rPr>
              <a:t>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251" name="Text Box 35"/>
          <p:cNvSpPr txBox="1">
            <a:spLocks noChangeArrowheads="1"/>
          </p:cNvSpPr>
          <p:nvPr/>
        </p:nvSpPr>
        <p:spPr bwMode="auto">
          <a:xfrm>
            <a:off x="8275638" y="2590800"/>
            <a:ext cx="3577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Symbol" charset="0"/>
              </a:rPr>
              <a:t>g</a:t>
            </a:r>
            <a:r>
              <a:rPr lang="en-US" baseline="-25000"/>
              <a:t>3</a:t>
            </a:r>
            <a:endParaRPr lang="en-US"/>
          </a:p>
        </p:txBody>
      </p:sp>
      <p:sp>
        <p:nvSpPr>
          <p:cNvPr id="29" name="Rectangle 28"/>
          <p:cNvSpPr/>
          <p:nvPr/>
        </p:nvSpPr>
        <p:spPr bwMode="auto">
          <a:xfrm>
            <a:off x="1898650" y="5492937"/>
            <a:ext cx="3657600" cy="45720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300" dirty="0">
              <a:solidFill>
                <a:srgbClr val="000000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2" name="Text Box 10">
            <a:extLst>
              <a:ext uri="{FF2B5EF4-FFF2-40B4-BE49-F238E27FC236}">
                <a16:creationId xmlns:a16="http://schemas.microsoft.com/office/drawing/2014/main" id="{DC792980-D612-3F63-0FFF-2A0202802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47" y="190488"/>
            <a:ext cx="2280624" cy="52322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i="1">
                <a:solidFill>
                  <a:schemeClr val="accent2"/>
                </a:solidFill>
              </a:rPr>
              <a:t>Physical signal</a:t>
            </a:r>
          </a:p>
        </p:txBody>
      </p:sp>
      <p:sp>
        <p:nvSpPr>
          <p:cNvPr id="3" name="Line 1051">
            <a:extLst>
              <a:ext uri="{FF2B5EF4-FFF2-40B4-BE49-F238E27FC236}">
                <a16:creationId xmlns:a16="http://schemas.microsoft.com/office/drawing/2014/main" id="{F13BA825-17D1-1EDA-036D-A8839CE94D3E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91440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57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0" y="1219201"/>
            <a:ext cx="6019800" cy="309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37572" name="Text Box 4"/>
          <p:cNvSpPr txBox="1">
            <a:spLocks noChangeArrowheads="1"/>
          </p:cNvSpPr>
          <p:nvPr/>
        </p:nvSpPr>
        <p:spPr bwMode="auto">
          <a:xfrm>
            <a:off x="3810000" y="122808"/>
            <a:ext cx="485261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>
                <a:latin typeface="Arial" charset="0"/>
              </a:rPr>
              <a:t>Chain of data quantitation</a:t>
            </a:r>
          </a:p>
        </p:txBody>
      </p:sp>
      <p:sp>
        <p:nvSpPr>
          <p:cNvPr id="237573" name="Text Box 5"/>
          <p:cNvSpPr txBox="1">
            <a:spLocks noChangeArrowheads="1"/>
          </p:cNvSpPr>
          <p:nvPr/>
        </p:nvSpPr>
        <p:spPr bwMode="auto">
          <a:xfrm>
            <a:off x="1645444" y="852488"/>
            <a:ext cx="89011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latin typeface="Arial" charset="0"/>
              </a:rPr>
              <a:t>Accuracy depends on many factors: </a:t>
            </a:r>
            <a:r>
              <a:rPr lang="en-US" dirty="0">
                <a:solidFill>
                  <a:srgbClr val="800000"/>
                </a:solidFill>
                <a:latin typeface="Arial" charset="0"/>
              </a:rPr>
              <a:t>dose assay, instrument calibration, reconstruction</a:t>
            </a:r>
            <a:endParaRPr lang="en-US" dirty="0">
              <a:latin typeface="Arial" charset="0"/>
            </a:endParaRPr>
          </a:p>
        </p:txBody>
      </p:sp>
      <p:sp>
        <p:nvSpPr>
          <p:cNvPr id="237574" name="Line 6"/>
          <p:cNvSpPr>
            <a:spLocks noChangeShapeType="1"/>
          </p:cNvSpPr>
          <p:nvPr/>
        </p:nvSpPr>
        <p:spPr bwMode="auto">
          <a:xfrm>
            <a:off x="1752600" y="76200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1B4CB15-D695-DF4A-A8E3-6C932B401C60}"/>
              </a:ext>
            </a:extLst>
          </p:cNvPr>
          <p:cNvGrpSpPr/>
          <p:nvPr/>
        </p:nvGrpSpPr>
        <p:grpSpPr>
          <a:xfrm>
            <a:off x="1667747" y="4310064"/>
            <a:ext cx="8812215" cy="2547937"/>
            <a:chOff x="143746" y="4310063"/>
            <a:chExt cx="8812215" cy="2547937"/>
          </a:xfrm>
        </p:grpSpPr>
        <p:sp>
          <p:nvSpPr>
            <p:cNvPr id="2" name="TextBox 1"/>
            <p:cNvSpPr txBox="1"/>
            <p:nvPr/>
          </p:nvSpPr>
          <p:spPr>
            <a:xfrm>
              <a:off x="143746" y="5119093"/>
              <a:ext cx="359349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SUV depends on lesion size and image reconstruction approach, e.g. filter and #iterations</a:t>
              </a:r>
              <a:endParaRPr lang="en-US" sz="1600" dirty="0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B41F0DA-2586-C743-9967-9BF6F28A63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82986" y="4310063"/>
              <a:ext cx="5103814" cy="2462648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5BDF997-7B65-3B4F-9B5F-7F46DFA4CBCD}"/>
                </a:ext>
              </a:extLst>
            </p:cNvPr>
            <p:cNvSpPr txBox="1"/>
            <p:nvPr/>
          </p:nvSpPr>
          <p:spPr>
            <a:xfrm>
              <a:off x="7718122" y="6596390"/>
              <a:ext cx="123783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Courtesy, Siemens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75321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300762" y="430875"/>
            <a:ext cx="599935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>
                <a:latin typeface="Helvetica" charset="0"/>
              </a:rPr>
              <a:t>Limits on PET scanner performance</a:t>
            </a:r>
          </a:p>
        </p:txBody>
      </p:sp>
      <p:sp>
        <p:nvSpPr>
          <p:cNvPr id="10" name="Line 1051">
            <a:extLst>
              <a:ext uri="{FF2B5EF4-FFF2-40B4-BE49-F238E27FC236}">
                <a16:creationId xmlns:a16="http://schemas.microsoft.com/office/drawing/2014/main" id="{3DC6673D-44F7-15F6-D128-99C3A254B580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91440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FCFEF0-8F73-F4A4-FBAC-76AEF021BA0B}"/>
              </a:ext>
            </a:extLst>
          </p:cNvPr>
          <p:cNvSpPr txBox="1"/>
          <p:nvPr/>
        </p:nvSpPr>
        <p:spPr>
          <a:xfrm>
            <a:off x="1834680" y="1397926"/>
            <a:ext cx="85226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Limitations of scanner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Spatial resolution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Sensitivity (geometric scanner design, detector efficiency)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Count rate performance (non-linear behavior as increase activity)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Inaccurate corrections for physical effects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Limitations by patient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Motion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Tracer uptake</a:t>
            </a:r>
          </a:p>
        </p:txBody>
      </p:sp>
    </p:spTree>
    <p:extLst>
      <p:ext uri="{BB962C8B-B14F-4D97-AF65-F5344CB8AC3E}">
        <p14:creationId xmlns:p14="http://schemas.microsoft.com/office/powerpoint/2010/main" val="299844619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152400"/>
            <a:ext cx="7772400" cy="685800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>
                <a:latin typeface="Arial" charset="0"/>
                <a:ea typeface="ＭＳ Ｐゴシック" charset="0"/>
              </a:rPr>
              <a:t>Limits on spatial resolution</a:t>
            </a:r>
          </a:p>
        </p:txBody>
      </p:sp>
      <p:grpSp>
        <p:nvGrpSpPr>
          <p:cNvPr id="212995" name="Group 3"/>
          <p:cNvGrpSpPr>
            <a:grpSpLocks/>
          </p:cNvGrpSpPr>
          <p:nvPr/>
        </p:nvGrpSpPr>
        <p:grpSpPr bwMode="auto">
          <a:xfrm>
            <a:off x="6805613" y="1192213"/>
            <a:ext cx="2741612" cy="1873250"/>
            <a:chOff x="3327" y="751"/>
            <a:chExt cx="1727" cy="1180"/>
          </a:xfrm>
        </p:grpSpPr>
        <p:sp>
          <p:nvSpPr>
            <p:cNvPr id="212996" name="Rectangle 4"/>
            <p:cNvSpPr>
              <a:spLocks noChangeArrowheads="1"/>
            </p:cNvSpPr>
            <p:nvPr/>
          </p:nvSpPr>
          <p:spPr bwMode="auto">
            <a:xfrm>
              <a:off x="3327" y="751"/>
              <a:ext cx="1727" cy="11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12997" name="Picture 5" descr="temp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757" t="33286" r="26422" b="9210"/>
            <a:stretch>
              <a:fillRect/>
            </a:stretch>
          </p:blipFill>
          <p:spPr bwMode="auto">
            <a:xfrm>
              <a:off x="3341" y="765"/>
              <a:ext cx="1599" cy="1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2998" name="Line 6"/>
            <p:cNvSpPr>
              <a:spLocks noChangeShapeType="1"/>
            </p:cNvSpPr>
            <p:nvPr/>
          </p:nvSpPr>
          <p:spPr bwMode="auto">
            <a:xfrm flipV="1">
              <a:off x="3886" y="1042"/>
              <a:ext cx="1090" cy="67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2999" name="Line 7"/>
            <p:cNvSpPr>
              <a:spLocks noChangeShapeType="1"/>
            </p:cNvSpPr>
            <p:nvPr/>
          </p:nvSpPr>
          <p:spPr bwMode="auto">
            <a:xfrm>
              <a:off x="4895" y="937"/>
              <a:ext cx="146" cy="203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000" name="Line 8"/>
            <p:cNvSpPr>
              <a:spLocks noChangeShapeType="1"/>
            </p:cNvSpPr>
            <p:nvPr/>
          </p:nvSpPr>
          <p:spPr bwMode="auto">
            <a:xfrm>
              <a:off x="3818" y="1622"/>
              <a:ext cx="146" cy="203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001" name="Text Box 9"/>
            <p:cNvSpPr txBox="1">
              <a:spLocks noChangeArrowheads="1"/>
            </p:cNvSpPr>
            <p:nvPr/>
          </p:nvSpPr>
          <p:spPr bwMode="auto">
            <a:xfrm>
              <a:off x="4378" y="1358"/>
              <a:ext cx="195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3300"/>
                  </a:solidFill>
                </a:rPr>
                <a:t>R</a:t>
              </a:r>
              <a:endParaRPr lang="en-US" b="1">
                <a:latin typeface="New York" charset="0"/>
              </a:endParaRPr>
            </a:p>
          </p:txBody>
        </p:sp>
      </p:grpSp>
      <p:sp>
        <p:nvSpPr>
          <p:cNvPr id="213002" name="Text Box 10"/>
          <p:cNvSpPr txBox="1">
            <a:spLocks noChangeArrowheads="1"/>
          </p:cNvSpPr>
          <p:nvPr/>
        </p:nvSpPr>
        <p:spPr bwMode="auto">
          <a:xfrm>
            <a:off x="1703389" y="1090613"/>
            <a:ext cx="4935537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10287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buFont typeface="Arial" charset="0"/>
              <a:buAutoNum type="arabicPeriod"/>
            </a:pPr>
            <a:r>
              <a:rPr lang="en-US">
                <a:latin typeface="Arial" charset="0"/>
              </a:rPr>
              <a:t>Positron range, R:</a:t>
            </a:r>
          </a:p>
          <a:p>
            <a:pPr>
              <a:buFont typeface="Arial" charset="0"/>
              <a:buNone/>
            </a:pPr>
            <a:r>
              <a:rPr lang="en-US">
                <a:latin typeface="Arial" charset="0"/>
              </a:rPr>
              <a:t>	</a:t>
            </a:r>
          </a:p>
          <a:p>
            <a:pPr>
              <a:buFont typeface="Arial" charset="0"/>
              <a:buNone/>
            </a:pPr>
            <a:endParaRPr lang="en-US">
              <a:latin typeface="Arial" charset="0"/>
            </a:endParaRPr>
          </a:p>
          <a:p>
            <a:pPr>
              <a:buFont typeface="Arial" charset="0"/>
              <a:buNone/>
            </a:pPr>
            <a:endParaRPr lang="en-US">
              <a:latin typeface="Arial" charset="0"/>
            </a:endParaRPr>
          </a:p>
          <a:p>
            <a:pPr>
              <a:buFont typeface="Arial" charset="0"/>
              <a:buNone/>
            </a:pPr>
            <a:endParaRPr lang="en-US">
              <a:latin typeface="Arial" charset="0"/>
            </a:endParaRPr>
          </a:p>
          <a:p>
            <a:pPr>
              <a:buFont typeface="Arial" charset="0"/>
              <a:buNone/>
            </a:pPr>
            <a:endParaRPr lang="en-US">
              <a:latin typeface="Arial" charset="0"/>
            </a:endParaRPr>
          </a:p>
          <a:p>
            <a:pPr>
              <a:buFont typeface="Arial" charset="0"/>
              <a:buNone/>
            </a:pPr>
            <a:endParaRPr lang="en-US">
              <a:latin typeface="Arial" charset="0"/>
            </a:endParaRPr>
          </a:p>
        </p:txBody>
      </p:sp>
      <p:graphicFrame>
        <p:nvGraphicFramePr>
          <p:cNvPr id="213003" name="Group 11"/>
          <p:cNvGraphicFramePr>
            <a:graphicFrameLocks noGrp="1"/>
          </p:cNvGraphicFramePr>
          <p:nvPr/>
        </p:nvGraphicFramePr>
        <p:xfrm>
          <a:off x="1674813" y="1763713"/>
          <a:ext cx="4157662" cy="1127126"/>
        </p:xfrm>
        <a:graphic>
          <a:graphicData uri="http://schemas.openxmlformats.org/drawingml/2006/table">
            <a:tbl>
              <a:tblPr/>
              <a:tblGrid>
                <a:gridCol w="1581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3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5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62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18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F</a:t>
                      </a:r>
                      <a:endParaRPr kumimoji="0" lang="en-US" sz="18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11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C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82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Rb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R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max 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(mm)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2.6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3.8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16.5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2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FWHM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p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 (mm)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0.22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0.28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  <a:ea typeface="ＭＳ Ｐゴシック" charset="0"/>
                          <a:cs typeface="ＭＳ Ｐゴシック" charset="0"/>
                        </a:rPr>
                        <a:t>2.6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213025" name="Group 33"/>
          <p:cNvGrpSpPr>
            <a:grpSpLocks/>
          </p:cNvGrpSpPr>
          <p:nvPr/>
        </p:nvGrpSpPr>
        <p:grpSpPr bwMode="auto">
          <a:xfrm>
            <a:off x="6829426" y="3481388"/>
            <a:ext cx="2741613" cy="1873250"/>
            <a:chOff x="209" y="2571"/>
            <a:chExt cx="1727" cy="1180"/>
          </a:xfrm>
        </p:grpSpPr>
        <p:grpSp>
          <p:nvGrpSpPr>
            <p:cNvPr id="213026" name="Group 34"/>
            <p:cNvGrpSpPr>
              <a:grpSpLocks noChangeAspect="1"/>
            </p:cNvGrpSpPr>
            <p:nvPr/>
          </p:nvGrpSpPr>
          <p:grpSpPr bwMode="auto">
            <a:xfrm>
              <a:off x="209" y="2571"/>
              <a:ext cx="1727" cy="1180"/>
              <a:chOff x="209" y="2571"/>
              <a:chExt cx="2400" cy="1640"/>
            </a:xfrm>
          </p:grpSpPr>
          <p:sp>
            <p:nvSpPr>
              <p:cNvPr id="213027" name="Rectangle 35"/>
              <p:cNvSpPr>
                <a:spLocks noChangeArrowheads="1"/>
              </p:cNvSpPr>
              <p:nvPr/>
            </p:nvSpPr>
            <p:spPr bwMode="auto">
              <a:xfrm>
                <a:off x="209" y="2571"/>
                <a:ext cx="2400" cy="164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213028" name="Picture 36" descr="temp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6675" t="11415" r="7574" b="32539"/>
              <a:stretch>
                <a:fillRect/>
              </a:stretch>
            </p:blipFill>
            <p:spPr bwMode="auto">
              <a:xfrm>
                <a:off x="223" y="2596"/>
                <a:ext cx="2374" cy="15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13029" name="Rectangle 37"/>
              <p:cNvSpPr>
                <a:spLocks noChangeArrowheads="1"/>
              </p:cNvSpPr>
              <p:nvPr/>
            </p:nvSpPr>
            <p:spPr bwMode="auto">
              <a:xfrm>
                <a:off x="220" y="3354"/>
                <a:ext cx="1037" cy="7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3030" name="Rectangle 38"/>
              <p:cNvSpPr>
                <a:spLocks noChangeArrowheads="1"/>
              </p:cNvSpPr>
              <p:nvPr/>
            </p:nvSpPr>
            <p:spPr bwMode="auto">
              <a:xfrm>
                <a:off x="1218" y="3530"/>
                <a:ext cx="109" cy="14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13031" name="Rectangle 39"/>
            <p:cNvSpPr>
              <a:spLocks noChangeArrowheads="1"/>
            </p:cNvSpPr>
            <p:nvPr/>
          </p:nvSpPr>
          <p:spPr bwMode="auto">
            <a:xfrm>
              <a:off x="1190" y="2776"/>
              <a:ext cx="457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3300"/>
                  </a:solidFill>
                </a:rPr>
                <a:t>~180˚</a:t>
              </a:r>
            </a:p>
          </p:txBody>
        </p:sp>
      </p:grpSp>
      <p:sp>
        <p:nvSpPr>
          <p:cNvPr id="213032" name="Text Box 40"/>
          <p:cNvSpPr txBox="1">
            <a:spLocks noChangeArrowheads="1"/>
          </p:cNvSpPr>
          <p:nvPr/>
        </p:nvSpPr>
        <p:spPr bwMode="auto">
          <a:xfrm>
            <a:off x="1719264" y="883731"/>
            <a:ext cx="4935538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10287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buFont typeface="Arial" charset="0"/>
              <a:buAutoNum type="arabicPeriod"/>
            </a:pPr>
            <a:endParaRPr lang="en-US" dirty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en-US" dirty="0">
                <a:latin typeface="Arial" charset="0"/>
              </a:rPr>
              <a:t>	</a:t>
            </a:r>
          </a:p>
          <a:p>
            <a:pPr>
              <a:buFont typeface="Arial" charset="0"/>
              <a:buNone/>
            </a:pPr>
            <a:endParaRPr lang="en-US" dirty="0">
              <a:latin typeface="Arial" charset="0"/>
            </a:endParaRPr>
          </a:p>
          <a:p>
            <a:pPr>
              <a:buFont typeface="Arial" charset="0"/>
              <a:buNone/>
            </a:pPr>
            <a:endParaRPr lang="en-US" dirty="0">
              <a:latin typeface="Arial" charset="0"/>
            </a:endParaRPr>
          </a:p>
          <a:p>
            <a:pPr>
              <a:buFont typeface="Arial" charset="0"/>
              <a:buNone/>
            </a:pPr>
            <a:endParaRPr lang="en-US" dirty="0">
              <a:latin typeface="Arial" charset="0"/>
            </a:endParaRPr>
          </a:p>
          <a:p>
            <a:pPr>
              <a:buFont typeface="Arial" charset="0"/>
              <a:buNone/>
            </a:pPr>
            <a:endParaRPr lang="en-US" dirty="0">
              <a:latin typeface="Arial" charset="0"/>
            </a:endParaRPr>
          </a:p>
          <a:p>
            <a:pPr>
              <a:buFont typeface="Arial" charset="0"/>
              <a:buNone/>
            </a:pPr>
            <a:endParaRPr lang="en-US" dirty="0">
              <a:latin typeface="Arial" charset="0"/>
            </a:endParaRPr>
          </a:p>
          <a:p>
            <a:pPr>
              <a:buFont typeface="Arial" charset="0"/>
              <a:buAutoNum type="arabicPeriod" startAt="2"/>
            </a:pPr>
            <a:r>
              <a:rPr lang="en-US" dirty="0">
                <a:latin typeface="Arial" charset="0"/>
              </a:rPr>
              <a:t>Photon  non-collinearity:</a:t>
            </a:r>
          </a:p>
          <a:p>
            <a:pPr>
              <a:buFont typeface="Arial" charset="0"/>
              <a:buNone/>
            </a:pPr>
            <a:r>
              <a:rPr lang="en-US" dirty="0">
                <a:latin typeface="Arial" charset="0"/>
              </a:rPr>
              <a:t>	</a:t>
            </a:r>
          </a:p>
          <a:p>
            <a:pPr lvl="1">
              <a:buFont typeface="Arial" charset="0"/>
              <a:buNone/>
            </a:pPr>
            <a:r>
              <a:rPr lang="en-US" sz="1800" dirty="0">
                <a:latin typeface="Arial" charset="0"/>
              </a:rPr>
              <a:t>FWHM</a:t>
            </a:r>
            <a:r>
              <a:rPr lang="en-US" sz="1800" baseline="-25000" dirty="0">
                <a:latin typeface="Arial" charset="0"/>
              </a:rPr>
              <a:t>NC</a:t>
            </a:r>
            <a:r>
              <a:rPr lang="en-US" sz="1800" dirty="0">
                <a:latin typeface="Arial" charset="0"/>
              </a:rPr>
              <a:t>=0.0022 X scanner diameter</a:t>
            </a:r>
          </a:p>
          <a:p>
            <a:pPr lvl="1">
              <a:buFont typeface="Arial" charset="0"/>
              <a:buNone/>
            </a:pPr>
            <a:r>
              <a:rPr lang="en-US" sz="1800" dirty="0">
                <a:latin typeface="Arial" charset="0"/>
              </a:rPr>
              <a:t>(2mm for a 90-cm diameter)</a:t>
            </a:r>
            <a:endParaRPr lang="en-US" dirty="0">
              <a:latin typeface="Arial" charset="0"/>
            </a:endParaRPr>
          </a:p>
          <a:p>
            <a:pPr>
              <a:buFont typeface="Arial" charset="0"/>
              <a:buNone/>
            </a:pPr>
            <a:endParaRPr lang="en-US" dirty="0">
              <a:latin typeface="Arial" charset="0"/>
            </a:endParaRPr>
          </a:p>
        </p:txBody>
      </p:sp>
      <p:sp>
        <p:nvSpPr>
          <p:cNvPr id="213033" name="Text Box 41"/>
          <p:cNvSpPr txBox="1">
            <a:spLocks noChangeArrowheads="1"/>
          </p:cNvSpPr>
          <p:nvPr/>
        </p:nvSpPr>
        <p:spPr bwMode="auto">
          <a:xfrm>
            <a:off x="1692372" y="3470275"/>
            <a:ext cx="4935537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10287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buFont typeface="Arial" charset="0"/>
              <a:buNone/>
            </a:pPr>
            <a:endParaRPr lang="en-US" dirty="0">
              <a:latin typeface="Arial" charset="0"/>
            </a:endParaRPr>
          </a:p>
          <a:p>
            <a:pPr>
              <a:buFont typeface="Arial" charset="0"/>
              <a:buNone/>
            </a:pPr>
            <a:endParaRPr lang="en-US" dirty="0">
              <a:latin typeface="Arial" charset="0"/>
            </a:endParaRPr>
          </a:p>
          <a:p>
            <a:pPr>
              <a:buFont typeface="Arial" charset="0"/>
              <a:buNone/>
            </a:pPr>
            <a:endParaRPr lang="en-US" dirty="0">
              <a:latin typeface="Arial" charset="0"/>
            </a:endParaRPr>
          </a:p>
          <a:p>
            <a:pPr>
              <a:buFont typeface="Arial" charset="0"/>
              <a:buNone/>
            </a:pPr>
            <a:endParaRPr lang="en-US" dirty="0">
              <a:latin typeface="Arial" charset="0"/>
            </a:endParaRPr>
          </a:p>
          <a:p>
            <a:pPr>
              <a:buFont typeface="Arial" charset="0"/>
              <a:buNone/>
            </a:pPr>
            <a:endParaRPr lang="en-US" sz="1800" dirty="0">
              <a:latin typeface="Arial" charset="0"/>
            </a:endParaRPr>
          </a:p>
          <a:p>
            <a:pPr>
              <a:buFont typeface="Arial" charset="0"/>
              <a:buAutoNum type="arabicPeriod" startAt="3"/>
            </a:pPr>
            <a:r>
              <a:rPr lang="en-US" dirty="0">
                <a:latin typeface="Arial" charset="0"/>
              </a:rPr>
              <a:t>Detector resolution (</a:t>
            </a:r>
            <a:r>
              <a:rPr lang="en-US" sz="1800" dirty="0" err="1">
                <a:latin typeface="Arial" charset="0"/>
              </a:rPr>
              <a:t>FWHM</a:t>
            </a:r>
            <a:r>
              <a:rPr lang="en-US" sz="1800" baseline="-25000" dirty="0" err="1">
                <a:latin typeface="Arial" charset="0"/>
              </a:rPr>
              <a:t>d</a:t>
            </a:r>
            <a:r>
              <a:rPr lang="en-US" sz="1800" baseline="-25000" dirty="0">
                <a:latin typeface="Arial" charset="0"/>
              </a:rPr>
              <a:t> </a:t>
            </a:r>
            <a:r>
              <a:rPr lang="en-US" dirty="0">
                <a:latin typeface="Arial" charset="0"/>
              </a:rPr>
              <a:t>)</a:t>
            </a:r>
          </a:p>
          <a:p>
            <a:pPr marL="571500" lvl="1" indent="0"/>
            <a:r>
              <a:rPr lang="en-US" sz="1800" dirty="0">
                <a:latin typeface="Arial" charset="0"/>
              </a:rPr>
              <a:t>Crystal size</a:t>
            </a:r>
          </a:p>
        </p:txBody>
      </p:sp>
      <p:graphicFrame>
        <p:nvGraphicFramePr>
          <p:cNvPr id="213034" name="Object 42"/>
          <p:cNvGraphicFramePr>
            <a:graphicFrameLocks noChangeAspect="1"/>
          </p:cNvGraphicFramePr>
          <p:nvPr/>
        </p:nvGraphicFramePr>
        <p:xfrm>
          <a:off x="3559176" y="6188076"/>
          <a:ext cx="5084763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882900" imgH="279400" progId="Equation.3">
                  <p:embed/>
                </p:oleObj>
              </mc:Choice>
              <mc:Fallback>
                <p:oleObj name="Equation" r:id="rId4" imgW="2882900" imgH="279400" progId="Equation.3">
                  <p:embed/>
                  <p:pic>
                    <p:nvPicPr>
                      <p:cNvPr id="213034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9176" y="6188076"/>
                        <a:ext cx="5084763" cy="4937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17944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002" grpId="0"/>
      <p:bldP spid="213032" grpId="0"/>
      <p:bldP spid="21303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152400"/>
            <a:ext cx="7772400" cy="685800"/>
          </a:xfrm>
          <a:noFill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</a:rPr>
              <a:t>Impact of spatial resolution limitations</a:t>
            </a:r>
          </a:p>
        </p:txBody>
      </p:sp>
      <p:sp>
        <p:nvSpPr>
          <p:cNvPr id="213002" name="Text Box 10"/>
          <p:cNvSpPr txBox="1">
            <a:spLocks noChangeArrowheads="1"/>
          </p:cNvSpPr>
          <p:nvPr/>
        </p:nvSpPr>
        <p:spPr bwMode="auto">
          <a:xfrm>
            <a:off x="1703389" y="1090613"/>
            <a:ext cx="9369772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10287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marL="0" indent="0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Spatial resolution blurring impacts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</a:rPr>
              <a:t>Quantitative accuracy (blurring of uptake between structures)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</a:rPr>
              <a:t>Detection of small tumors / structures</a:t>
            </a:r>
          </a:p>
          <a:p>
            <a:pPr marL="0" indent="0"/>
            <a:r>
              <a:rPr lang="en-US" sz="2000" dirty="0">
                <a:latin typeface="Arial" charset="0"/>
              </a:rPr>
              <a:t>Depends on location in scanner FOV</a:t>
            </a:r>
          </a:p>
          <a:p>
            <a:pPr>
              <a:buFont typeface="Arial" charset="0"/>
              <a:buNone/>
            </a:pPr>
            <a:endParaRPr lang="en-US" dirty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Partial volume effect (PVE)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</a:rPr>
              <a:t>Measured activity &lt; true activity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</a:rPr>
              <a:t>Recovery coefficient = </a:t>
            </a:r>
            <a:r>
              <a:rPr lang="en-US" sz="2000" dirty="0" err="1">
                <a:latin typeface="Arial" charset="0"/>
              </a:rPr>
              <a:t>A</a:t>
            </a:r>
            <a:r>
              <a:rPr lang="en-US" sz="2000" baseline="-25000" dirty="0" err="1">
                <a:latin typeface="Arial" charset="0"/>
              </a:rPr>
              <a:t>meas</a:t>
            </a:r>
            <a:r>
              <a:rPr lang="en-US" sz="2000" dirty="0">
                <a:latin typeface="Arial" charset="0"/>
              </a:rPr>
              <a:t> / </a:t>
            </a:r>
            <a:r>
              <a:rPr lang="en-US" sz="2000" dirty="0" err="1">
                <a:latin typeface="Arial" charset="0"/>
              </a:rPr>
              <a:t>A</a:t>
            </a:r>
            <a:r>
              <a:rPr lang="en-US" sz="2000" baseline="-25000" dirty="0" err="1">
                <a:latin typeface="Arial" charset="0"/>
              </a:rPr>
              <a:t>true</a:t>
            </a:r>
            <a:endParaRPr lang="en-US" sz="2000" baseline="-25000" dirty="0">
              <a:latin typeface="Arial" charset="0"/>
            </a:endParaRPr>
          </a:p>
          <a:p>
            <a:pPr>
              <a:buFont typeface="Arial" charset="0"/>
              <a:buNone/>
            </a:pPr>
            <a:endParaRPr lang="en-US" dirty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en-US" sz="2000" dirty="0" err="1">
                <a:latin typeface="Arial" charset="0"/>
              </a:rPr>
              <a:t>SUV</a:t>
            </a:r>
            <a:r>
              <a:rPr lang="en-US" sz="2000" baseline="-25000" dirty="0" err="1">
                <a:latin typeface="Arial" charset="0"/>
              </a:rPr>
              <a:t>mean</a:t>
            </a:r>
            <a:r>
              <a:rPr lang="en-US" sz="2000" dirty="0">
                <a:latin typeface="Arial" charset="0"/>
              </a:rPr>
              <a:t> – average uptake in volume of interest (VOI) over structure</a:t>
            </a:r>
          </a:p>
          <a:p>
            <a:pPr>
              <a:buFont typeface="Arial" charset="0"/>
              <a:buNone/>
            </a:pP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SUV</a:t>
            </a:r>
            <a:r>
              <a:rPr lang="en-US" sz="2000" baseline="-25000" dirty="0" err="1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max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 – maximum uptake in structure of interest (1 voxel)</a:t>
            </a:r>
          </a:p>
          <a:p>
            <a:pPr>
              <a:buFont typeface="Arial" charset="0"/>
              <a:buNone/>
            </a:pPr>
            <a:r>
              <a:rPr lang="en-US" sz="2000" dirty="0" err="1">
                <a:latin typeface="Arial" charset="0"/>
              </a:rPr>
              <a:t>SUV</a:t>
            </a:r>
            <a:r>
              <a:rPr lang="en-US" sz="2000" baseline="-25000" dirty="0" err="1">
                <a:latin typeface="Arial" charset="0"/>
              </a:rPr>
              <a:t>peak</a:t>
            </a:r>
            <a:r>
              <a:rPr lang="en-US" sz="2000" dirty="0">
                <a:latin typeface="Arial" charset="0"/>
              </a:rPr>
              <a:t> – average uptake in small VOI within structure</a:t>
            </a:r>
          </a:p>
          <a:p>
            <a:pPr>
              <a:buFont typeface="Arial" charset="0"/>
              <a:buNone/>
            </a:pPr>
            <a:endParaRPr lang="en-US" dirty="0">
              <a:latin typeface="Arial" charset="0"/>
            </a:endParaRPr>
          </a:p>
        </p:txBody>
      </p:sp>
      <p:sp>
        <p:nvSpPr>
          <p:cNvPr id="2" name="Line 1051">
            <a:extLst>
              <a:ext uri="{FF2B5EF4-FFF2-40B4-BE49-F238E27FC236}">
                <a16:creationId xmlns:a16="http://schemas.microsoft.com/office/drawing/2014/main" id="{CD942925-898B-2436-5603-88A4E1173C3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44906" y="914400"/>
            <a:ext cx="9270694" cy="55084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48639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476" y="53382"/>
            <a:ext cx="5119317" cy="860891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Time-of-flight (TOF) PET</a:t>
            </a:r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 bwMode="auto">
          <a:xfrm>
            <a:off x="5703890" y="1101881"/>
            <a:ext cx="3330575" cy="3375025"/>
            <a:chOff x="2219" y="1138"/>
            <a:chExt cx="2581" cy="2616"/>
          </a:xfrm>
        </p:grpSpPr>
        <p:pic>
          <p:nvPicPr>
            <p:cNvPr id="65" name="Picture 6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9" y="1138"/>
              <a:ext cx="2581" cy="26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66" name="Oval 65"/>
            <p:cNvSpPr>
              <a:spLocks noChangeAspect="1" noChangeArrowheads="1"/>
            </p:cNvSpPr>
            <p:nvPr/>
          </p:nvSpPr>
          <p:spPr bwMode="auto">
            <a:xfrm>
              <a:off x="2932" y="1859"/>
              <a:ext cx="1183" cy="116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57200"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67" name="Group 66"/>
            <p:cNvGrpSpPr>
              <a:grpSpLocks noChangeAspect="1"/>
            </p:cNvGrpSpPr>
            <p:nvPr/>
          </p:nvGrpSpPr>
          <p:grpSpPr bwMode="auto">
            <a:xfrm>
              <a:off x="2551" y="1999"/>
              <a:ext cx="1935" cy="960"/>
              <a:chOff x="2551" y="1999"/>
              <a:chExt cx="1935" cy="960"/>
            </a:xfrm>
          </p:grpSpPr>
          <p:grpSp>
            <p:nvGrpSpPr>
              <p:cNvPr id="68" name="Group 67"/>
              <p:cNvGrpSpPr>
                <a:grpSpLocks noChangeAspect="1"/>
              </p:cNvGrpSpPr>
              <p:nvPr/>
            </p:nvGrpSpPr>
            <p:grpSpPr bwMode="auto">
              <a:xfrm>
                <a:off x="3286" y="2239"/>
                <a:ext cx="587" cy="419"/>
                <a:chOff x="2714" y="1917"/>
                <a:chExt cx="587" cy="419"/>
              </a:xfrm>
            </p:grpSpPr>
            <p:pic>
              <p:nvPicPr>
                <p:cNvPr id="72" name="Picture 71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81" y="1917"/>
                  <a:ext cx="220" cy="21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3" name="Picture 72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14" y="2120"/>
                  <a:ext cx="220" cy="216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69" name="Group 68"/>
              <p:cNvGrpSpPr>
                <a:grpSpLocks noChangeAspect="1"/>
              </p:cNvGrpSpPr>
              <p:nvPr/>
            </p:nvGrpSpPr>
            <p:grpSpPr bwMode="auto">
              <a:xfrm>
                <a:off x="2551" y="1999"/>
                <a:ext cx="1935" cy="960"/>
                <a:chOff x="1979" y="1999"/>
                <a:chExt cx="1935" cy="960"/>
              </a:xfrm>
            </p:grpSpPr>
            <p:sp>
              <p:nvSpPr>
                <p:cNvPr id="70" name="Line 13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979" y="2343"/>
                  <a:ext cx="1935" cy="3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 type="triangle" w="med" len="med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457200">
                    <a:defRPr/>
                  </a:pPr>
                  <a:endParaRPr lang="en-US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71" name="Line 14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090" y="1999"/>
                  <a:ext cx="1728" cy="960"/>
                </a:xfrm>
                <a:prstGeom prst="line">
                  <a:avLst/>
                </a:prstGeom>
                <a:noFill/>
                <a:ln w="19050">
                  <a:solidFill>
                    <a:srgbClr val="000066"/>
                  </a:solidFill>
                  <a:round/>
                  <a:headEnd type="triangle" w="med" len="med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457200">
                    <a:defRPr/>
                  </a:pPr>
                  <a:endParaRPr lang="en-US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</p:grpSp>
      </p:grpSp>
      <p:sp>
        <p:nvSpPr>
          <p:cNvPr id="12" name="Text Box 29"/>
          <p:cNvSpPr txBox="1">
            <a:spLocks noChangeArrowheads="1"/>
          </p:cNvSpPr>
          <p:nvPr/>
        </p:nvSpPr>
        <p:spPr bwMode="auto">
          <a:xfrm>
            <a:off x="1794672" y="1111341"/>
            <a:ext cx="45116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Image reconstruction from projections</a:t>
            </a:r>
          </a:p>
        </p:txBody>
      </p:sp>
      <p:sp>
        <p:nvSpPr>
          <p:cNvPr id="14" name="AutoShape 48"/>
          <p:cNvSpPr>
            <a:spLocks/>
          </p:cNvSpPr>
          <p:nvPr/>
        </p:nvSpPr>
        <p:spPr bwMode="auto">
          <a:xfrm rot="5400000">
            <a:off x="7331076" y="1851180"/>
            <a:ext cx="76200" cy="1447800"/>
          </a:xfrm>
          <a:prstGeom prst="leftBracket">
            <a:avLst>
              <a:gd name="adj" fmla="val 158333"/>
            </a:avLst>
          </a:prstGeom>
          <a:noFill/>
          <a:ln w="19050" cmpd="sng">
            <a:solidFill>
              <a:schemeClr val="accent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AutoShape 49"/>
          <p:cNvSpPr>
            <a:spLocks/>
          </p:cNvSpPr>
          <p:nvPr/>
        </p:nvSpPr>
        <p:spPr bwMode="auto">
          <a:xfrm rot="3713905">
            <a:off x="7324726" y="2019455"/>
            <a:ext cx="76200" cy="1447800"/>
          </a:xfrm>
          <a:prstGeom prst="leftBracket">
            <a:avLst>
              <a:gd name="adj" fmla="val 158333"/>
            </a:avLst>
          </a:prstGeom>
          <a:noFill/>
          <a:ln w="19050" cmpd="sng">
            <a:solidFill>
              <a:srgbClr val="F7964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Text Box 50"/>
          <p:cNvSpPr txBox="1">
            <a:spLocks noChangeArrowheads="1"/>
          </p:cNvSpPr>
          <p:nvPr/>
        </p:nvSpPr>
        <p:spPr bwMode="auto">
          <a:xfrm>
            <a:off x="6448427" y="1774981"/>
            <a:ext cx="135191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Calibri"/>
              </a:rPr>
              <a:t>back-projection</a:t>
            </a:r>
          </a:p>
        </p:txBody>
      </p:sp>
      <p:sp>
        <p:nvSpPr>
          <p:cNvPr id="17" name="Line 51"/>
          <p:cNvSpPr>
            <a:spLocks noChangeShapeType="1"/>
          </p:cNvSpPr>
          <p:nvPr/>
        </p:nvSpPr>
        <p:spPr bwMode="auto">
          <a:xfrm flipH="1" flipV="1">
            <a:off x="6753226" y="2079780"/>
            <a:ext cx="381000" cy="457200"/>
          </a:xfrm>
          <a:prstGeom prst="line">
            <a:avLst/>
          </a:prstGeom>
          <a:noFill/>
          <a:ln w="9525">
            <a:solidFill>
              <a:srgbClr val="F7964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defRPr/>
            </a:pP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8" name="Group 17"/>
          <p:cNvGrpSpPr>
            <a:grpSpLocks/>
          </p:cNvGrpSpPr>
          <p:nvPr/>
        </p:nvGrpSpPr>
        <p:grpSpPr bwMode="auto">
          <a:xfrm>
            <a:off x="1851028" y="1597961"/>
            <a:ext cx="3035301" cy="2479676"/>
            <a:chOff x="968" y="1514"/>
            <a:chExt cx="1912" cy="1562"/>
          </a:xfrm>
        </p:grpSpPr>
        <p:grpSp>
          <p:nvGrpSpPr>
            <p:cNvPr id="37" name="Group 36"/>
            <p:cNvGrpSpPr>
              <a:grpSpLocks noChangeAspect="1"/>
            </p:cNvGrpSpPr>
            <p:nvPr/>
          </p:nvGrpSpPr>
          <p:grpSpPr bwMode="auto">
            <a:xfrm>
              <a:off x="1257" y="1829"/>
              <a:ext cx="504" cy="749"/>
              <a:chOff x="1403" y="1197"/>
              <a:chExt cx="760" cy="1128"/>
            </a:xfrm>
          </p:grpSpPr>
          <p:sp>
            <p:nvSpPr>
              <p:cNvPr id="50" name="Oval 49"/>
              <p:cNvSpPr>
                <a:spLocks noChangeAspect="1" noChangeArrowheads="1"/>
              </p:cNvSpPr>
              <p:nvPr/>
            </p:nvSpPr>
            <p:spPr bwMode="auto">
              <a:xfrm>
                <a:off x="1403" y="1561"/>
                <a:ext cx="760" cy="492"/>
              </a:xfrm>
              <a:prstGeom prst="ellipse">
                <a:avLst/>
              </a:prstGeom>
              <a:solidFill>
                <a:srgbClr val="FF6666"/>
              </a:solidFill>
              <a:ln w="12700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defTabSz="457200">
                  <a:defRPr/>
                </a:pPr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1" name="Oval 50"/>
              <p:cNvSpPr>
                <a:spLocks noChangeAspect="1" noChangeArrowheads="1"/>
              </p:cNvSpPr>
              <p:nvPr/>
            </p:nvSpPr>
            <p:spPr bwMode="auto">
              <a:xfrm>
                <a:off x="1679" y="1197"/>
                <a:ext cx="247" cy="492"/>
              </a:xfrm>
              <a:prstGeom prst="ellipse">
                <a:avLst/>
              </a:prstGeom>
              <a:solidFill>
                <a:srgbClr val="A94242"/>
              </a:solidFill>
              <a:ln w="12700">
                <a:solidFill>
                  <a:srgbClr val="A9424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defTabSz="457200">
                  <a:defRPr/>
                </a:pPr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2" name="Oval 51"/>
              <p:cNvSpPr>
                <a:spLocks noChangeAspect="1" noChangeArrowheads="1"/>
              </p:cNvSpPr>
              <p:nvPr/>
            </p:nvSpPr>
            <p:spPr bwMode="auto">
              <a:xfrm>
                <a:off x="1679" y="1833"/>
                <a:ext cx="247" cy="492"/>
              </a:xfrm>
              <a:prstGeom prst="ellipse">
                <a:avLst/>
              </a:prstGeom>
              <a:solidFill>
                <a:srgbClr val="A94242"/>
              </a:solidFill>
              <a:ln w="12700">
                <a:solidFill>
                  <a:srgbClr val="A9424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defTabSz="457200">
                  <a:defRPr/>
                </a:pPr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38" name="Line 58"/>
            <p:cNvSpPr>
              <a:spLocks noChangeAspect="1" noChangeShapeType="1"/>
            </p:cNvSpPr>
            <p:nvPr/>
          </p:nvSpPr>
          <p:spPr bwMode="auto">
            <a:xfrm flipV="1">
              <a:off x="1504" y="1514"/>
              <a:ext cx="0" cy="15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defTabSz="457200"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9" name="Line 59"/>
            <p:cNvSpPr>
              <a:spLocks noChangeAspect="1" noChangeShapeType="1"/>
            </p:cNvSpPr>
            <p:nvPr/>
          </p:nvSpPr>
          <p:spPr bwMode="auto">
            <a:xfrm rot="416435">
              <a:off x="2478" y="1638"/>
              <a:ext cx="0" cy="14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defTabSz="457200"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0" name="Oval 39" descr="70%"/>
            <p:cNvSpPr>
              <a:spLocks noChangeAspect="1" noChangeArrowheads="1"/>
            </p:cNvSpPr>
            <p:nvPr/>
          </p:nvSpPr>
          <p:spPr bwMode="auto">
            <a:xfrm rot="416435">
              <a:off x="2259" y="2215"/>
              <a:ext cx="397" cy="327"/>
            </a:xfrm>
            <a:prstGeom prst="ellipse">
              <a:avLst/>
            </a:prstGeom>
            <a:pattFill prst="pct70">
              <a:fgClr>
                <a:srgbClr val="663300"/>
              </a:fgClr>
              <a:bgClr>
                <a:srgbClr val="FFFF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905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defTabSz="457200"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1" name="Rectangle 40"/>
            <p:cNvSpPr>
              <a:spLocks noChangeArrowheads="1"/>
            </p:cNvSpPr>
            <p:nvPr/>
          </p:nvSpPr>
          <p:spPr bwMode="auto">
            <a:xfrm rot="416435">
              <a:off x="2477" y="2235"/>
              <a:ext cx="190" cy="3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905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defTabSz="457200"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2" name="Oval 41" descr="70%"/>
            <p:cNvSpPr>
              <a:spLocks noChangeAspect="1" noChangeArrowheads="1"/>
            </p:cNvSpPr>
            <p:nvPr/>
          </p:nvSpPr>
          <p:spPr bwMode="auto">
            <a:xfrm rot="416435">
              <a:off x="2253" y="1957"/>
              <a:ext cx="144" cy="327"/>
            </a:xfrm>
            <a:prstGeom prst="ellipse">
              <a:avLst/>
            </a:prstGeom>
            <a:pattFill prst="pct70">
              <a:fgClr>
                <a:srgbClr val="663300"/>
              </a:fgClr>
              <a:bgClr>
                <a:srgbClr val="FFFF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905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defTabSz="457200"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3" name="Oval 42" descr="70%"/>
            <p:cNvSpPr>
              <a:spLocks noChangeAspect="1" noChangeArrowheads="1"/>
            </p:cNvSpPr>
            <p:nvPr/>
          </p:nvSpPr>
          <p:spPr bwMode="auto">
            <a:xfrm rot="416435">
              <a:off x="2202" y="2374"/>
              <a:ext cx="144" cy="327"/>
            </a:xfrm>
            <a:prstGeom prst="ellipse">
              <a:avLst/>
            </a:prstGeom>
            <a:pattFill prst="pct70">
              <a:fgClr>
                <a:srgbClr val="663300"/>
              </a:fgClr>
              <a:bgClr>
                <a:srgbClr val="FFFF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905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defTabSz="457200"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4" name="Freeform 43"/>
            <p:cNvSpPr>
              <a:spLocks noChangeAspect="1"/>
            </p:cNvSpPr>
            <p:nvPr/>
          </p:nvSpPr>
          <p:spPr bwMode="auto">
            <a:xfrm>
              <a:off x="2588" y="2179"/>
              <a:ext cx="37" cy="233"/>
            </a:xfrm>
            <a:custGeom>
              <a:avLst/>
              <a:gdLst>
                <a:gd name="T0" fmla="*/ 48 w 56"/>
                <a:gd name="T1" fmla="*/ 0 h 288"/>
                <a:gd name="T2" fmla="*/ 48 w 56"/>
                <a:gd name="T3" fmla="*/ 96 h 288"/>
                <a:gd name="T4" fmla="*/ 0 w 56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288">
                  <a:moveTo>
                    <a:pt x="48" y="0"/>
                  </a:moveTo>
                  <a:cubicBezTo>
                    <a:pt x="52" y="24"/>
                    <a:pt x="56" y="48"/>
                    <a:pt x="48" y="96"/>
                  </a:cubicBezTo>
                  <a:cubicBezTo>
                    <a:pt x="40" y="144"/>
                    <a:pt x="8" y="256"/>
                    <a:pt x="0" y="288"/>
                  </a:cubicBezTo>
                </a:path>
              </a:pathLst>
            </a:custGeom>
            <a:solidFill>
              <a:srgbClr val="663300"/>
            </a:solidFill>
            <a:ln w="15875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defTabSz="457200"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5" name="Rectangle 44"/>
            <p:cNvSpPr>
              <a:spLocks noChangeAspect="1" noChangeArrowheads="1"/>
            </p:cNvSpPr>
            <p:nvPr/>
          </p:nvSpPr>
          <p:spPr bwMode="auto">
            <a:xfrm>
              <a:off x="2604" y="2187"/>
              <a:ext cx="20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905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457200">
                <a:spcBef>
                  <a:spcPct val="50000"/>
                </a:spcBef>
                <a:defRPr/>
              </a:pPr>
              <a:r>
                <a:rPr lang="en-US" dirty="0">
                  <a:solidFill>
                    <a:prstClr val="black"/>
                  </a:solidFill>
                  <a:latin typeface="Helvetica" charset="0"/>
                  <a:sym typeface="Symbol" charset="0"/>
                </a:rPr>
                <a:t></a:t>
              </a:r>
              <a:endParaRPr lang="en-US" sz="2000" dirty="0">
                <a:solidFill>
                  <a:prstClr val="black"/>
                </a:solidFill>
                <a:latin typeface="Helvetica" charset="0"/>
              </a:endParaRPr>
            </a:p>
          </p:txBody>
        </p:sp>
        <p:sp>
          <p:nvSpPr>
            <p:cNvPr id="46" name="Rectangle 45"/>
            <p:cNvSpPr>
              <a:spLocks noChangeAspect="1" noChangeArrowheads="1"/>
            </p:cNvSpPr>
            <p:nvPr/>
          </p:nvSpPr>
          <p:spPr bwMode="auto">
            <a:xfrm>
              <a:off x="2112" y="1518"/>
              <a:ext cx="48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905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457200">
                <a:spcBef>
                  <a:spcPct val="50000"/>
                </a:spcBef>
                <a:defRPr/>
              </a:pPr>
              <a:r>
                <a:rPr lang="en-US" dirty="0">
                  <a:solidFill>
                    <a:prstClr val="black"/>
                  </a:solidFill>
                  <a:latin typeface="Helvetica" charset="0"/>
                </a:rPr>
                <a:t>y(s,</a:t>
              </a:r>
              <a:r>
                <a:rPr lang="en-US" dirty="0">
                  <a:solidFill>
                    <a:prstClr val="black"/>
                  </a:solidFill>
                  <a:latin typeface="Helvetica" charset="0"/>
                  <a:sym typeface="Symbol" charset="0"/>
                </a:rPr>
                <a:t></a:t>
              </a:r>
              <a:r>
                <a:rPr lang="en-US" dirty="0">
                  <a:solidFill>
                    <a:prstClr val="black"/>
                  </a:solidFill>
                  <a:latin typeface="Helvetica" charset="0"/>
                </a:rPr>
                <a:t>)</a:t>
              </a:r>
              <a:endParaRPr lang="en-US" sz="2000" dirty="0">
                <a:solidFill>
                  <a:prstClr val="black"/>
                </a:solidFill>
                <a:latin typeface="Helvetica" charset="0"/>
              </a:endParaRPr>
            </a:p>
          </p:txBody>
        </p:sp>
        <p:sp>
          <p:nvSpPr>
            <p:cNvPr id="47" name="Line 67"/>
            <p:cNvSpPr>
              <a:spLocks noChangeAspect="1" noChangeShapeType="1"/>
            </p:cNvSpPr>
            <p:nvPr/>
          </p:nvSpPr>
          <p:spPr bwMode="auto">
            <a:xfrm>
              <a:off x="995" y="2135"/>
              <a:ext cx="1876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defTabSz="457200"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8" name="Rectangle 47"/>
            <p:cNvSpPr>
              <a:spLocks noChangeAspect="1" noChangeArrowheads="1"/>
            </p:cNvSpPr>
            <p:nvPr/>
          </p:nvSpPr>
          <p:spPr bwMode="auto">
            <a:xfrm>
              <a:off x="1541" y="2735"/>
              <a:ext cx="47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905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457200">
                <a:spcBef>
                  <a:spcPct val="50000"/>
                </a:spcBef>
                <a:defRPr/>
              </a:pPr>
              <a:r>
                <a:rPr lang="en-US" dirty="0">
                  <a:solidFill>
                    <a:prstClr val="black"/>
                  </a:solidFill>
                  <a:latin typeface="Helvetica" charset="0"/>
                </a:rPr>
                <a:t>x(u,v)</a:t>
              </a:r>
              <a:endParaRPr lang="en-US" sz="2000" dirty="0">
                <a:solidFill>
                  <a:prstClr val="black"/>
                </a:solidFill>
                <a:latin typeface="Helvetica" charset="0"/>
              </a:endParaRPr>
            </a:p>
          </p:txBody>
        </p:sp>
        <p:sp>
          <p:nvSpPr>
            <p:cNvPr id="49" name="Line 69"/>
            <p:cNvSpPr>
              <a:spLocks noChangeAspect="1" noChangeShapeType="1"/>
            </p:cNvSpPr>
            <p:nvPr/>
          </p:nvSpPr>
          <p:spPr bwMode="auto">
            <a:xfrm>
              <a:off x="968" y="2213"/>
              <a:ext cx="191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defTabSz="457200"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2E08A96-0413-D74E-99D4-78EFDC05410F}"/>
              </a:ext>
            </a:extLst>
          </p:cNvPr>
          <p:cNvGrpSpPr/>
          <p:nvPr/>
        </p:nvGrpSpPr>
        <p:grpSpPr>
          <a:xfrm>
            <a:off x="4579043" y="4550711"/>
            <a:ext cx="6007996" cy="2114551"/>
            <a:chOff x="3055043" y="4550710"/>
            <a:chExt cx="6007996" cy="2114551"/>
          </a:xfrm>
        </p:grpSpPr>
        <p:grpSp>
          <p:nvGrpSpPr>
            <p:cNvPr id="79" name="Group 78"/>
            <p:cNvGrpSpPr/>
            <p:nvPr/>
          </p:nvGrpSpPr>
          <p:grpSpPr>
            <a:xfrm>
              <a:off x="3055043" y="4550710"/>
              <a:ext cx="3919640" cy="2114551"/>
              <a:chOff x="3055043" y="4550710"/>
              <a:chExt cx="3919640" cy="2114551"/>
            </a:xfrm>
          </p:grpSpPr>
          <p:pic>
            <p:nvPicPr>
              <p:cNvPr id="74" name="Picture 75" descr="p1307_notof10i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33171" y="4966636"/>
                <a:ext cx="1941512" cy="1698625"/>
              </a:xfrm>
              <a:prstGeom prst="rect">
                <a:avLst/>
              </a:prstGeom>
              <a:noFill/>
            </p:spPr>
          </p:pic>
          <p:grpSp>
            <p:nvGrpSpPr>
              <p:cNvPr id="26" name="Group 25"/>
              <p:cNvGrpSpPr/>
              <p:nvPr/>
            </p:nvGrpSpPr>
            <p:grpSpPr>
              <a:xfrm>
                <a:off x="3055043" y="4907898"/>
                <a:ext cx="3284497" cy="1757363"/>
                <a:chOff x="1877117" y="4986338"/>
                <a:chExt cx="3284497" cy="1757363"/>
              </a:xfrm>
            </p:grpSpPr>
            <p:pic>
              <p:nvPicPr>
                <p:cNvPr id="27" name="Picture 26" descr="p1307_notof3i"/>
                <p:cNvPicPr>
                  <a:picLocks noChangeAspect="1" noChangeArrowheads="1"/>
                </p:cNvPicPr>
                <p:nvPr/>
              </p:nvPicPr>
              <p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77117" y="5045076"/>
                  <a:ext cx="1941513" cy="16986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8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1877117" y="4999038"/>
                  <a:ext cx="953403" cy="3077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defTabSz="457200">
                    <a:defRPr/>
                  </a:pPr>
                  <a:r>
                    <a:rPr lang="en-US" sz="1400" dirty="0">
                      <a:solidFill>
                        <a:prstClr val="white"/>
                      </a:solidFill>
                      <a:latin typeface="Calibri"/>
                    </a:rPr>
                    <a:t>Low noise </a:t>
                  </a: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1954213" y="6387069"/>
                  <a:ext cx="120253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457200">
                    <a:defRPr/>
                  </a:pPr>
                  <a:r>
                    <a:rPr lang="en-US" sz="1400" dirty="0">
                      <a:solidFill>
                        <a:prstClr val="white"/>
                      </a:solidFill>
                      <a:latin typeface="Arial"/>
                      <a:cs typeface="Arial"/>
                    </a:rPr>
                    <a:t>Low contrast</a:t>
                  </a:r>
                  <a:endParaRPr lang="en-US" sz="1400" dirty="0">
                    <a:solidFill>
                      <a:prstClr val="black"/>
                    </a:solidFill>
                    <a:latin typeface="Arial"/>
                    <a:cs typeface="Arial"/>
                  </a:endParaRPr>
                </a:p>
              </p:txBody>
            </p:sp>
            <p:cxnSp>
              <p:nvCxnSpPr>
                <p:cNvPr id="33" name="Straight Arrow Connector 32"/>
                <p:cNvCxnSpPr/>
                <p:nvPr/>
              </p:nvCxnSpPr>
              <p:spPr>
                <a:xfrm>
                  <a:off x="2132013" y="5324277"/>
                  <a:ext cx="323850" cy="469900"/>
                </a:xfrm>
                <a:prstGeom prst="straightConnector1">
                  <a:avLst/>
                </a:prstGeom>
                <a:ln>
                  <a:solidFill>
                    <a:schemeClr val="bg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Arrow Connector 35"/>
                <p:cNvCxnSpPr/>
                <p:nvPr/>
              </p:nvCxnSpPr>
              <p:spPr>
                <a:xfrm flipV="1">
                  <a:off x="2132013" y="6254750"/>
                  <a:ext cx="504109" cy="119619"/>
                </a:xfrm>
                <a:prstGeom prst="straightConnector1">
                  <a:avLst/>
                </a:prstGeom>
                <a:ln>
                  <a:solidFill>
                    <a:schemeClr val="bg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5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3835458" y="4986338"/>
                  <a:ext cx="989373" cy="3077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defTabSz="457200">
                    <a:defRPr/>
                  </a:pPr>
                  <a:r>
                    <a:rPr lang="en-US" sz="1400" dirty="0">
                      <a:solidFill>
                        <a:prstClr val="white"/>
                      </a:solidFill>
                      <a:latin typeface="Calibri"/>
                    </a:rPr>
                    <a:t>High noise </a:t>
                  </a:r>
                </a:p>
              </p:txBody>
            </p:sp>
            <p:sp>
              <p:nvSpPr>
                <p:cNvPr id="76" name="TextBox 75"/>
                <p:cNvSpPr txBox="1"/>
                <p:nvPr/>
              </p:nvSpPr>
              <p:spPr>
                <a:xfrm>
                  <a:off x="3912554" y="6374369"/>
                  <a:ext cx="124906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457200">
                    <a:defRPr/>
                  </a:pPr>
                  <a:r>
                    <a:rPr lang="en-US" sz="1400" dirty="0">
                      <a:solidFill>
                        <a:prstClr val="white"/>
                      </a:solidFill>
                      <a:latin typeface="Arial"/>
                      <a:cs typeface="Arial"/>
                    </a:rPr>
                    <a:t>High contrast</a:t>
                  </a:r>
                  <a:endParaRPr lang="en-US" sz="1400" dirty="0">
                    <a:solidFill>
                      <a:prstClr val="black"/>
                    </a:solidFill>
                    <a:latin typeface="Arial"/>
                    <a:cs typeface="Arial"/>
                  </a:endParaRPr>
                </a:p>
              </p:txBody>
            </p:sp>
            <p:cxnSp>
              <p:nvCxnSpPr>
                <p:cNvPr id="77" name="Straight Arrow Connector 76"/>
                <p:cNvCxnSpPr/>
                <p:nvPr/>
              </p:nvCxnSpPr>
              <p:spPr>
                <a:xfrm>
                  <a:off x="4090354" y="5311577"/>
                  <a:ext cx="323850" cy="469900"/>
                </a:xfrm>
                <a:prstGeom prst="straightConnector1">
                  <a:avLst/>
                </a:prstGeom>
                <a:ln>
                  <a:solidFill>
                    <a:schemeClr val="bg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Arrow Connector 77"/>
                <p:cNvCxnSpPr/>
                <p:nvPr/>
              </p:nvCxnSpPr>
              <p:spPr>
                <a:xfrm flipV="1">
                  <a:off x="4090354" y="6242050"/>
                  <a:ext cx="504109" cy="119619"/>
                </a:xfrm>
                <a:prstGeom prst="straightConnector1">
                  <a:avLst/>
                </a:prstGeom>
                <a:ln>
                  <a:solidFill>
                    <a:schemeClr val="bg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" name="TextBox 20"/>
              <p:cNvSpPr txBox="1"/>
              <p:nvPr/>
            </p:nvSpPr>
            <p:spPr>
              <a:xfrm>
                <a:off x="4500266" y="4550710"/>
                <a:ext cx="9925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200">
                  <a:defRPr/>
                </a:pPr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non-TOF</a:t>
                </a:r>
              </a:p>
            </p:txBody>
          </p:sp>
        </p:grpSp>
        <p:grpSp>
          <p:nvGrpSpPr>
            <p:cNvPr id="86" name="Group 85"/>
            <p:cNvGrpSpPr/>
            <p:nvPr/>
          </p:nvGrpSpPr>
          <p:grpSpPr>
            <a:xfrm>
              <a:off x="7121526" y="4556098"/>
              <a:ext cx="1941513" cy="2083762"/>
              <a:chOff x="7121526" y="4556098"/>
              <a:chExt cx="1941513" cy="2083762"/>
            </a:xfrm>
          </p:grpSpPr>
          <p:pic>
            <p:nvPicPr>
              <p:cNvPr id="80" name="Picture 79" descr="p1307_TOF3i"/>
              <p:cNvPicPr>
                <a:picLocks noChangeAspect="1" noChangeArrowheads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121526" y="4966635"/>
                <a:ext cx="1941513" cy="1673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1" name="Text Box 57"/>
              <p:cNvSpPr txBox="1">
                <a:spLocks noChangeArrowheads="1"/>
              </p:cNvSpPr>
              <p:nvPr/>
            </p:nvSpPr>
            <p:spPr bwMode="auto">
              <a:xfrm>
                <a:off x="7159626" y="4938060"/>
                <a:ext cx="913327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defTabSz="457200">
                  <a:defRPr/>
                </a:pPr>
                <a:r>
                  <a:rPr lang="en-US" sz="1400" dirty="0">
                    <a:solidFill>
                      <a:prstClr val="white"/>
                    </a:solidFill>
                    <a:latin typeface="Calibri"/>
                  </a:rPr>
                  <a:t>Low noise</a:t>
                </a: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7175270" y="6295929"/>
                <a:ext cx="129230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1400" dirty="0">
                    <a:solidFill>
                      <a:prstClr val="white"/>
                    </a:solidFill>
                    <a:latin typeface="Arial"/>
                    <a:cs typeface="Arial"/>
                  </a:rPr>
                  <a:t> High contrast</a:t>
                </a:r>
                <a:endParaRPr lang="en-US" sz="1400" dirty="0">
                  <a:solidFill>
                    <a:prstClr val="black"/>
                  </a:solidFill>
                  <a:latin typeface="Arial"/>
                  <a:cs typeface="Arial"/>
                </a:endParaRPr>
              </a:p>
            </p:txBody>
          </p:sp>
          <p:cxnSp>
            <p:nvCxnSpPr>
              <p:cNvPr id="83" name="Straight Arrow Connector 82"/>
              <p:cNvCxnSpPr/>
              <p:nvPr/>
            </p:nvCxnSpPr>
            <p:spPr>
              <a:xfrm>
                <a:off x="7465452" y="5231352"/>
                <a:ext cx="323850" cy="469900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/>
              <p:cNvCxnSpPr/>
              <p:nvPr/>
            </p:nvCxnSpPr>
            <p:spPr>
              <a:xfrm flipV="1">
                <a:off x="7426326" y="6169960"/>
                <a:ext cx="504109" cy="119619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TextBox 84"/>
              <p:cNvSpPr txBox="1"/>
              <p:nvPr/>
            </p:nvSpPr>
            <p:spPr>
              <a:xfrm>
                <a:off x="7805808" y="4556098"/>
                <a:ext cx="5565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200">
                  <a:defRPr/>
                </a:pPr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TOF</a:t>
                </a: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1598614" y="2430620"/>
            <a:ext cx="9750434" cy="2552702"/>
            <a:chOff x="74614" y="2430619"/>
            <a:chExt cx="9750434" cy="2552702"/>
          </a:xfrm>
        </p:grpSpPr>
        <p:sp>
          <p:nvSpPr>
            <p:cNvPr id="24" name="Text Box 45"/>
            <p:cNvSpPr txBox="1">
              <a:spLocks noChangeArrowheads="1"/>
            </p:cNvSpPr>
            <p:nvPr/>
          </p:nvSpPr>
          <p:spPr bwMode="auto">
            <a:xfrm>
              <a:off x="74614" y="4223685"/>
              <a:ext cx="364490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defTabSz="457200">
                <a:defRPr/>
              </a:pPr>
              <a:r>
                <a:rPr lang="en-US" dirty="0">
                  <a:solidFill>
                    <a:srgbClr val="C00000"/>
                  </a:solidFill>
                  <a:latin typeface="Helvetica" charset="0"/>
                </a:rPr>
                <a:t>TOF information reduces coupling of signals, thus improves SNR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1546226" y="2430619"/>
              <a:ext cx="8278822" cy="2552702"/>
              <a:chOff x="1546226" y="2430619"/>
              <a:chExt cx="8278822" cy="2552702"/>
            </a:xfrm>
          </p:grpSpPr>
          <p:grpSp>
            <p:nvGrpSpPr>
              <p:cNvPr id="13" name="Group 12"/>
              <p:cNvGrpSpPr>
                <a:grpSpLocks/>
              </p:cNvGrpSpPr>
              <p:nvPr/>
            </p:nvGrpSpPr>
            <p:grpSpPr bwMode="auto">
              <a:xfrm>
                <a:off x="1546226" y="2430619"/>
                <a:ext cx="8278822" cy="2552702"/>
                <a:chOff x="560" y="1553"/>
                <a:chExt cx="5215" cy="1608"/>
              </a:xfrm>
            </p:grpSpPr>
            <p:sp>
              <p:nvSpPr>
                <p:cNvPr id="53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560" y="2928"/>
                  <a:ext cx="4912" cy="23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defTabSz="457200">
                    <a:defRPr/>
                  </a:pPr>
                  <a:endParaRPr lang="en-US" dirty="0">
                    <a:solidFill>
                      <a:srgbClr val="B20000"/>
                    </a:solidFill>
                    <a:latin typeface="Helvetica" charset="0"/>
                  </a:endParaRPr>
                </a:p>
              </p:txBody>
            </p:sp>
            <p:grpSp>
              <p:nvGrpSpPr>
                <p:cNvPr id="54" name="Group 53"/>
                <p:cNvGrpSpPr>
                  <a:grpSpLocks/>
                </p:cNvGrpSpPr>
                <p:nvPr/>
              </p:nvGrpSpPr>
              <p:grpSpPr bwMode="auto">
                <a:xfrm>
                  <a:off x="2435" y="1553"/>
                  <a:ext cx="3340" cy="1297"/>
                  <a:chOff x="2435" y="1581"/>
                  <a:chExt cx="3340" cy="1297"/>
                </a:xfrm>
              </p:grpSpPr>
              <p:sp>
                <p:nvSpPr>
                  <p:cNvPr id="55" name="Text Box 3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29" y="1909"/>
                    <a:ext cx="1446" cy="96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/>
                  <a:p>
                    <a:pPr defTabSz="457200">
                      <a:defRPr/>
                    </a:pPr>
                    <a:r>
                      <a:rPr lang="en-US" dirty="0">
                        <a:solidFill>
                          <a:srgbClr val="CB2643"/>
                        </a:solidFill>
                        <a:latin typeface="Helvetica" charset="0"/>
                        <a:sym typeface="Symbol" charset="0"/>
                      </a:rPr>
                      <a:t>  </a:t>
                    </a:r>
                    <a:r>
                      <a:rPr lang="en-US" sz="2000" dirty="0">
                        <a:solidFill>
                          <a:srgbClr val="CB2643"/>
                        </a:solidFill>
                        <a:latin typeface="Helvetica" charset="0"/>
                        <a:sym typeface="Symbol" charset="0"/>
                      </a:rPr>
                      <a:t></a:t>
                    </a:r>
                    <a:r>
                      <a:rPr lang="en-US" sz="2000" dirty="0">
                        <a:solidFill>
                          <a:srgbClr val="CB2643"/>
                        </a:solidFill>
                        <a:latin typeface="Helvetica" charset="0"/>
                      </a:rPr>
                      <a:t>x</a:t>
                    </a:r>
                    <a:r>
                      <a:rPr lang="en-US" sz="2000" baseline="-25000" dirty="0">
                        <a:solidFill>
                          <a:srgbClr val="CB2643"/>
                        </a:solidFill>
                        <a:latin typeface="Helvetica" charset="0"/>
                      </a:rPr>
                      <a:t>  </a:t>
                    </a:r>
                    <a:r>
                      <a:rPr lang="en-US" sz="2000" dirty="0">
                        <a:solidFill>
                          <a:srgbClr val="CB2643"/>
                        </a:solidFill>
                        <a:latin typeface="Helvetica" charset="0"/>
                      </a:rPr>
                      <a:t>= c </a:t>
                    </a:r>
                    <a:r>
                      <a:rPr lang="en-US" sz="2000" b="1" baseline="30000" dirty="0">
                        <a:solidFill>
                          <a:srgbClr val="CB2643"/>
                        </a:solidFill>
                        <a:latin typeface="Helvetica" charset="0"/>
                      </a:rPr>
                      <a:t>.</a:t>
                    </a:r>
                    <a:r>
                      <a:rPr lang="en-US" sz="2000" dirty="0">
                        <a:solidFill>
                          <a:srgbClr val="CB2643"/>
                        </a:solidFill>
                        <a:latin typeface="Helvetica" charset="0"/>
                      </a:rPr>
                      <a:t> </a:t>
                    </a:r>
                    <a:r>
                      <a:rPr lang="en-US" sz="2000" dirty="0">
                        <a:solidFill>
                          <a:srgbClr val="CB2643"/>
                        </a:solidFill>
                        <a:latin typeface="Helvetica" charset="0"/>
                        <a:sym typeface="Symbol" charset="0"/>
                      </a:rPr>
                      <a:t>t/2</a:t>
                    </a:r>
                  </a:p>
                  <a:p>
                    <a:pPr defTabSz="457200">
                      <a:defRPr/>
                    </a:pPr>
                    <a:endParaRPr lang="en-US" sz="1400" dirty="0">
                      <a:solidFill>
                        <a:srgbClr val="CB2643"/>
                      </a:solidFill>
                      <a:latin typeface="Helvetica" charset="0"/>
                      <a:sym typeface="Symbol" charset="0"/>
                    </a:endParaRPr>
                  </a:p>
                  <a:p>
                    <a:pPr defTabSz="457200">
                      <a:defRPr/>
                    </a:pPr>
                    <a:r>
                      <a:rPr lang="en-US" sz="2000" dirty="0">
                        <a:solidFill>
                          <a:srgbClr val="CB2643"/>
                        </a:solidFill>
                        <a:latin typeface="Helvetica" charset="0"/>
                        <a:sym typeface="Symbol" charset="0"/>
                      </a:rPr>
                      <a:t>500 </a:t>
                    </a:r>
                    <a:r>
                      <a:rPr lang="en-US" sz="2000" dirty="0" err="1">
                        <a:solidFill>
                          <a:srgbClr val="CB2643"/>
                        </a:solidFill>
                        <a:latin typeface="Helvetica" charset="0"/>
                        <a:sym typeface="Symbol" charset="0"/>
                      </a:rPr>
                      <a:t>ps</a:t>
                    </a:r>
                    <a:r>
                      <a:rPr lang="en-US" sz="2000" dirty="0">
                        <a:solidFill>
                          <a:srgbClr val="CB2643"/>
                        </a:solidFill>
                        <a:latin typeface="Helvetica" charset="0"/>
                        <a:sym typeface="Symbol" charset="0"/>
                      </a:rPr>
                      <a:t> </a:t>
                    </a:r>
                    <a:r>
                      <a:rPr lang="en-US" sz="2000" dirty="0">
                        <a:solidFill>
                          <a:srgbClr val="CB2643"/>
                        </a:solidFill>
                        <a:latin typeface="Helvetica" charset="0"/>
                        <a:sym typeface="Wingdings" pitchFamily="2" charset="2"/>
                      </a:rPr>
                      <a:t> ~</a:t>
                    </a:r>
                    <a:r>
                      <a:rPr lang="en-US" sz="2000" dirty="0">
                        <a:solidFill>
                          <a:srgbClr val="CB2643"/>
                        </a:solidFill>
                        <a:latin typeface="Helvetica" charset="0"/>
                        <a:sym typeface="Symbol" charset="0"/>
                      </a:rPr>
                      <a:t>7.5 cm</a:t>
                    </a:r>
                  </a:p>
                  <a:p>
                    <a:pPr defTabSz="457200">
                      <a:defRPr/>
                    </a:pPr>
                    <a:r>
                      <a:rPr lang="en-US" sz="2000" dirty="0">
                        <a:solidFill>
                          <a:srgbClr val="CB2643"/>
                        </a:solidFill>
                        <a:latin typeface="Helvetica" charset="0"/>
                        <a:sym typeface="Symbol" charset="0"/>
                      </a:rPr>
                      <a:t>220 </a:t>
                    </a:r>
                    <a:r>
                      <a:rPr lang="en-US" sz="2000" dirty="0" err="1">
                        <a:solidFill>
                          <a:srgbClr val="CB2643"/>
                        </a:solidFill>
                        <a:latin typeface="Helvetica" charset="0"/>
                        <a:sym typeface="Symbol" charset="0"/>
                      </a:rPr>
                      <a:t>ps</a:t>
                    </a:r>
                    <a:r>
                      <a:rPr lang="en-US" sz="2000" dirty="0">
                        <a:solidFill>
                          <a:srgbClr val="CB2643"/>
                        </a:solidFill>
                        <a:latin typeface="Helvetica" charset="0"/>
                        <a:sym typeface="Symbol" charset="0"/>
                      </a:rPr>
                      <a:t> </a:t>
                    </a:r>
                    <a:r>
                      <a:rPr lang="en-US" sz="2000" dirty="0">
                        <a:solidFill>
                          <a:srgbClr val="CB2643"/>
                        </a:solidFill>
                        <a:latin typeface="Helvetica" charset="0"/>
                        <a:sym typeface="Wingdings" pitchFamily="2" charset="2"/>
                      </a:rPr>
                      <a:t></a:t>
                    </a:r>
                    <a:r>
                      <a:rPr lang="en-US" sz="2000" dirty="0">
                        <a:solidFill>
                          <a:srgbClr val="CB2643"/>
                        </a:solidFill>
                        <a:latin typeface="Helvetica" charset="0"/>
                        <a:sym typeface="Symbol" charset="0"/>
                      </a:rPr>
                      <a:t> ~3.3 cm</a:t>
                    </a:r>
                  </a:p>
                  <a:p>
                    <a:pPr defTabSz="457200">
                      <a:defRPr/>
                    </a:pPr>
                    <a:r>
                      <a:rPr lang="en-US" sz="2000" dirty="0">
                        <a:solidFill>
                          <a:srgbClr val="CB2643"/>
                        </a:solidFill>
                        <a:latin typeface="Helvetica" charset="0"/>
                        <a:sym typeface="Symbol" charset="0"/>
                      </a:rPr>
                      <a:t>10 </a:t>
                    </a:r>
                    <a:r>
                      <a:rPr lang="en-US" sz="2000" dirty="0" err="1">
                        <a:solidFill>
                          <a:srgbClr val="CB2643"/>
                        </a:solidFill>
                        <a:latin typeface="Helvetica" charset="0"/>
                        <a:sym typeface="Symbol" charset="0"/>
                      </a:rPr>
                      <a:t>ps</a:t>
                    </a:r>
                    <a:r>
                      <a:rPr lang="en-US" sz="2000" dirty="0">
                        <a:solidFill>
                          <a:srgbClr val="CB2643"/>
                        </a:solidFill>
                        <a:latin typeface="Helvetica" charset="0"/>
                        <a:sym typeface="Symbol" charset="0"/>
                      </a:rPr>
                      <a:t>   </a:t>
                    </a:r>
                    <a:r>
                      <a:rPr lang="en-US" sz="2000" dirty="0">
                        <a:solidFill>
                          <a:srgbClr val="CB2643"/>
                        </a:solidFill>
                        <a:latin typeface="Helvetica" charset="0"/>
                        <a:sym typeface="Wingdings" pitchFamily="2" charset="2"/>
                      </a:rPr>
                      <a:t></a:t>
                    </a:r>
                    <a:r>
                      <a:rPr lang="en-US" sz="2000" dirty="0">
                        <a:solidFill>
                          <a:srgbClr val="CB2643"/>
                        </a:solidFill>
                        <a:latin typeface="Helvetica" charset="0"/>
                        <a:sym typeface="Symbol" charset="0"/>
                      </a:rPr>
                      <a:t> 1.5 mm</a:t>
                    </a:r>
                  </a:p>
                </p:txBody>
              </p:sp>
              <p:sp>
                <p:nvSpPr>
                  <p:cNvPr id="56" name="Text Box 3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94" y="1581"/>
                    <a:ext cx="748" cy="25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476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defTabSz="457200">
                      <a:defRPr/>
                    </a:pPr>
                    <a:r>
                      <a:rPr lang="en-US" sz="2000" dirty="0">
                        <a:solidFill>
                          <a:srgbClr val="CB2643"/>
                        </a:solidFill>
                        <a:latin typeface="Helvetica" charset="0"/>
                        <a:sym typeface="Symbol" charset="0"/>
                      </a:rPr>
                      <a:t></a:t>
                    </a:r>
                    <a:r>
                      <a:rPr lang="en-US" sz="2000" dirty="0">
                        <a:solidFill>
                          <a:srgbClr val="CB2643"/>
                        </a:solidFill>
                        <a:latin typeface="Helvetica" charset="0"/>
                      </a:rPr>
                      <a:t>t = t</a:t>
                    </a:r>
                    <a:r>
                      <a:rPr lang="en-US" sz="2000" baseline="-25000" dirty="0">
                        <a:solidFill>
                          <a:srgbClr val="CB2643"/>
                        </a:solidFill>
                        <a:latin typeface="Helvetica" charset="0"/>
                      </a:rPr>
                      <a:t>1</a:t>
                    </a:r>
                    <a:r>
                      <a:rPr lang="en-US" sz="2000" dirty="0">
                        <a:solidFill>
                          <a:srgbClr val="CB2643"/>
                        </a:solidFill>
                        <a:latin typeface="Helvetica" charset="0"/>
                      </a:rPr>
                      <a:t>-t</a:t>
                    </a:r>
                    <a:r>
                      <a:rPr lang="en-US" sz="2000" baseline="-25000" dirty="0">
                        <a:solidFill>
                          <a:srgbClr val="CB2643"/>
                        </a:solidFill>
                        <a:latin typeface="Helvetica" charset="0"/>
                      </a:rPr>
                      <a:t>2</a:t>
                    </a:r>
                    <a:r>
                      <a:rPr lang="en-US" sz="2000" dirty="0">
                        <a:solidFill>
                          <a:srgbClr val="CB2643"/>
                        </a:solidFill>
                        <a:latin typeface="Helvetica" charset="0"/>
                      </a:rPr>
                      <a:t> </a:t>
                    </a:r>
                  </a:p>
                </p:txBody>
              </p:sp>
              <p:sp>
                <p:nvSpPr>
                  <p:cNvPr id="57" name="Text 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35" y="1692"/>
                    <a:ext cx="210" cy="2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defTabSz="457200">
                      <a:defRPr/>
                    </a:pPr>
                    <a:r>
                      <a:rPr lang="en-US" dirty="0">
                        <a:solidFill>
                          <a:srgbClr val="C00000"/>
                        </a:solidFill>
                        <a:latin typeface="Helvetica" charset="0"/>
                      </a:rPr>
                      <a:t>t</a:t>
                    </a:r>
                    <a:r>
                      <a:rPr lang="en-US" baseline="-25000" dirty="0">
                        <a:solidFill>
                          <a:srgbClr val="C00000"/>
                        </a:solidFill>
                        <a:latin typeface="Helvetica" charset="0"/>
                      </a:rPr>
                      <a:t>1</a:t>
                    </a:r>
                    <a:endParaRPr lang="en-US" dirty="0">
                      <a:solidFill>
                        <a:srgbClr val="C00000"/>
                      </a:solidFill>
                      <a:latin typeface="Times" charset="0"/>
                    </a:endParaRPr>
                  </a:p>
                </p:txBody>
              </p:sp>
              <p:sp>
                <p:nvSpPr>
                  <p:cNvPr id="58" name="Text Box 3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903" y="1692"/>
                    <a:ext cx="210" cy="2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defTabSz="457200">
                      <a:defRPr/>
                    </a:pPr>
                    <a:r>
                      <a:rPr lang="en-US" dirty="0">
                        <a:solidFill>
                          <a:srgbClr val="C00000"/>
                        </a:solidFill>
                        <a:latin typeface="Helvetica" charset="0"/>
                      </a:rPr>
                      <a:t>t</a:t>
                    </a:r>
                    <a:r>
                      <a:rPr lang="en-US" baseline="-25000" dirty="0">
                        <a:solidFill>
                          <a:srgbClr val="C00000"/>
                        </a:solidFill>
                        <a:latin typeface="Helvetica" charset="0"/>
                      </a:rPr>
                      <a:t>2</a:t>
                    </a:r>
                    <a:endParaRPr lang="en-US" dirty="0">
                      <a:solidFill>
                        <a:srgbClr val="C00000"/>
                      </a:solidFill>
                      <a:latin typeface="Times" charset="0"/>
                    </a:endParaRPr>
                  </a:p>
                </p:txBody>
              </p:sp>
              <p:grpSp>
                <p:nvGrpSpPr>
                  <p:cNvPr id="59" name="Group 58"/>
                  <p:cNvGrpSpPr>
                    <a:grpSpLocks/>
                  </p:cNvGrpSpPr>
                  <p:nvPr/>
                </p:nvGrpSpPr>
                <p:grpSpPr bwMode="auto">
                  <a:xfrm>
                    <a:off x="3288" y="1598"/>
                    <a:ext cx="384" cy="192"/>
                    <a:chOff x="240" y="1056"/>
                    <a:chExt cx="384" cy="240"/>
                  </a:xfrm>
                </p:grpSpPr>
                <p:sp>
                  <p:nvSpPr>
                    <p:cNvPr id="63" name="Freeform 62"/>
                    <p:cNvSpPr>
                      <a:spLocks/>
                    </p:cNvSpPr>
                    <p:nvPr/>
                  </p:nvSpPr>
                  <p:spPr bwMode="auto">
                    <a:xfrm>
                      <a:off x="240" y="1056"/>
                      <a:ext cx="192" cy="240"/>
                    </a:xfrm>
                    <a:custGeom>
                      <a:avLst/>
                      <a:gdLst>
                        <a:gd name="T0" fmla="*/ 0 w 192"/>
                        <a:gd name="T1" fmla="*/ 288 h 288"/>
                        <a:gd name="T2" fmla="*/ 96 w 192"/>
                        <a:gd name="T3" fmla="*/ 192 h 288"/>
                        <a:gd name="T4" fmla="*/ 144 w 192"/>
                        <a:gd name="T5" fmla="*/ 48 h 288"/>
                        <a:gd name="T6" fmla="*/ 192 w 192"/>
                        <a:gd name="T7" fmla="*/ 0 h 28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92" h="288">
                          <a:moveTo>
                            <a:pt x="0" y="288"/>
                          </a:moveTo>
                          <a:cubicBezTo>
                            <a:pt x="36" y="260"/>
                            <a:pt x="72" y="232"/>
                            <a:pt x="96" y="192"/>
                          </a:cubicBezTo>
                          <a:cubicBezTo>
                            <a:pt x="120" y="152"/>
                            <a:pt x="128" y="80"/>
                            <a:pt x="144" y="48"/>
                          </a:cubicBezTo>
                          <a:cubicBezTo>
                            <a:pt x="160" y="16"/>
                            <a:pt x="176" y="8"/>
                            <a:pt x="192" y="0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457200">
                        <a:defRPr/>
                      </a:pPr>
                      <a:endParaRPr lang="en-US" dirty="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64" name="Freeform 63"/>
                    <p:cNvSpPr>
                      <a:spLocks/>
                    </p:cNvSpPr>
                    <p:nvPr/>
                  </p:nvSpPr>
                  <p:spPr bwMode="auto">
                    <a:xfrm flipH="1">
                      <a:off x="432" y="1056"/>
                      <a:ext cx="192" cy="240"/>
                    </a:xfrm>
                    <a:custGeom>
                      <a:avLst/>
                      <a:gdLst>
                        <a:gd name="T0" fmla="*/ 0 w 192"/>
                        <a:gd name="T1" fmla="*/ 288 h 288"/>
                        <a:gd name="T2" fmla="*/ 96 w 192"/>
                        <a:gd name="T3" fmla="*/ 192 h 288"/>
                        <a:gd name="T4" fmla="*/ 144 w 192"/>
                        <a:gd name="T5" fmla="*/ 48 h 288"/>
                        <a:gd name="T6" fmla="*/ 192 w 192"/>
                        <a:gd name="T7" fmla="*/ 0 h 28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92" h="288">
                          <a:moveTo>
                            <a:pt x="0" y="288"/>
                          </a:moveTo>
                          <a:cubicBezTo>
                            <a:pt x="36" y="260"/>
                            <a:pt x="72" y="232"/>
                            <a:pt x="96" y="192"/>
                          </a:cubicBezTo>
                          <a:cubicBezTo>
                            <a:pt x="120" y="152"/>
                            <a:pt x="128" y="80"/>
                            <a:pt x="144" y="48"/>
                          </a:cubicBezTo>
                          <a:cubicBezTo>
                            <a:pt x="160" y="16"/>
                            <a:pt x="176" y="8"/>
                            <a:pt x="192" y="0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457200">
                        <a:defRPr/>
                      </a:pPr>
                      <a:endParaRPr lang="en-US" dirty="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60" name="Group 59"/>
                  <p:cNvGrpSpPr>
                    <a:grpSpLocks/>
                  </p:cNvGrpSpPr>
                  <p:nvPr/>
                </p:nvGrpSpPr>
                <p:grpSpPr bwMode="auto">
                  <a:xfrm rot="-1724865">
                    <a:off x="2968" y="1773"/>
                    <a:ext cx="384" cy="177"/>
                    <a:chOff x="280" y="1046"/>
                    <a:chExt cx="384" cy="240"/>
                  </a:xfrm>
                </p:grpSpPr>
                <p:sp>
                  <p:nvSpPr>
                    <p:cNvPr id="61" name="Freeform 60"/>
                    <p:cNvSpPr>
                      <a:spLocks/>
                    </p:cNvSpPr>
                    <p:nvPr/>
                  </p:nvSpPr>
                  <p:spPr bwMode="auto">
                    <a:xfrm>
                      <a:off x="280" y="1046"/>
                      <a:ext cx="192" cy="240"/>
                    </a:xfrm>
                    <a:custGeom>
                      <a:avLst/>
                      <a:gdLst>
                        <a:gd name="T0" fmla="*/ 0 w 192"/>
                        <a:gd name="T1" fmla="*/ 288 h 288"/>
                        <a:gd name="T2" fmla="*/ 96 w 192"/>
                        <a:gd name="T3" fmla="*/ 192 h 288"/>
                        <a:gd name="T4" fmla="*/ 144 w 192"/>
                        <a:gd name="T5" fmla="*/ 48 h 288"/>
                        <a:gd name="T6" fmla="*/ 192 w 192"/>
                        <a:gd name="T7" fmla="*/ 0 h 28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92" h="288">
                          <a:moveTo>
                            <a:pt x="0" y="288"/>
                          </a:moveTo>
                          <a:cubicBezTo>
                            <a:pt x="36" y="260"/>
                            <a:pt x="72" y="232"/>
                            <a:pt x="96" y="192"/>
                          </a:cubicBezTo>
                          <a:cubicBezTo>
                            <a:pt x="120" y="152"/>
                            <a:pt x="128" y="80"/>
                            <a:pt x="144" y="48"/>
                          </a:cubicBezTo>
                          <a:cubicBezTo>
                            <a:pt x="160" y="16"/>
                            <a:pt x="176" y="8"/>
                            <a:pt x="192" y="0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457200">
                        <a:defRPr/>
                      </a:pPr>
                      <a:endParaRPr lang="en-US" dirty="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62" name="Freeform 61"/>
                    <p:cNvSpPr>
                      <a:spLocks/>
                    </p:cNvSpPr>
                    <p:nvPr/>
                  </p:nvSpPr>
                  <p:spPr bwMode="auto">
                    <a:xfrm flipH="1">
                      <a:off x="472" y="1046"/>
                      <a:ext cx="192" cy="240"/>
                    </a:xfrm>
                    <a:custGeom>
                      <a:avLst/>
                      <a:gdLst>
                        <a:gd name="T0" fmla="*/ 0 w 192"/>
                        <a:gd name="T1" fmla="*/ 288 h 288"/>
                        <a:gd name="T2" fmla="*/ 96 w 192"/>
                        <a:gd name="T3" fmla="*/ 192 h 288"/>
                        <a:gd name="T4" fmla="*/ 144 w 192"/>
                        <a:gd name="T5" fmla="*/ 48 h 288"/>
                        <a:gd name="T6" fmla="*/ 192 w 192"/>
                        <a:gd name="T7" fmla="*/ 0 h 28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92" h="288">
                          <a:moveTo>
                            <a:pt x="0" y="288"/>
                          </a:moveTo>
                          <a:cubicBezTo>
                            <a:pt x="36" y="260"/>
                            <a:pt x="72" y="232"/>
                            <a:pt x="96" y="192"/>
                          </a:cubicBezTo>
                          <a:cubicBezTo>
                            <a:pt x="120" y="152"/>
                            <a:pt x="128" y="80"/>
                            <a:pt x="144" y="48"/>
                          </a:cubicBezTo>
                          <a:cubicBezTo>
                            <a:pt x="160" y="16"/>
                            <a:pt x="176" y="8"/>
                            <a:pt x="192" y="0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defTabSz="457200">
                        <a:defRPr/>
                      </a:pPr>
                      <a:endParaRPr lang="en-US" dirty="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</p:grpSp>
          </p:grpSp>
          <p:sp>
            <p:nvSpPr>
              <p:cNvPr id="87" name="Text Box 50"/>
              <p:cNvSpPr txBox="1">
                <a:spLocks noChangeArrowheads="1"/>
              </p:cNvSpPr>
              <p:nvPr/>
            </p:nvSpPr>
            <p:spPr bwMode="auto">
              <a:xfrm>
                <a:off x="5366864" y="3525142"/>
                <a:ext cx="989161" cy="3077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defTabSz="457200">
                  <a:defRPr/>
                </a:pPr>
                <a:r>
                  <a:rPr lang="en-US" sz="1400" b="1" dirty="0">
                    <a:solidFill>
                      <a:srgbClr val="C00000"/>
                    </a:solidFill>
                    <a:latin typeface="Calibri"/>
                  </a:rPr>
                  <a:t>TOF kernel</a:t>
                </a:r>
              </a:p>
            </p:txBody>
          </p:sp>
          <p:sp>
            <p:nvSpPr>
              <p:cNvPr id="88" name="Line 51"/>
              <p:cNvSpPr>
                <a:spLocks noChangeShapeType="1"/>
              </p:cNvSpPr>
              <p:nvPr/>
            </p:nvSpPr>
            <p:spPr bwMode="auto">
              <a:xfrm>
                <a:off x="5592129" y="3118005"/>
                <a:ext cx="284797" cy="50006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457200">
                  <a:defRPr/>
                </a:pPr>
                <a:endParaRPr lang="en-US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</p:grpSp>
      <p:sp>
        <p:nvSpPr>
          <p:cNvPr id="90" name="Line 4">
            <a:extLst>
              <a:ext uri="{FF2B5EF4-FFF2-40B4-BE49-F238E27FC236}">
                <a16:creationId xmlns:a16="http://schemas.microsoft.com/office/drawing/2014/main" id="{7A53C909-C262-DE41-AB70-5DF68C02BAD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38381" y="833173"/>
            <a:ext cx="9750175" cy="2264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3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357933"/>
            <a:ext cx="3505200" cy="381000"/>
          </a:xfrm>
        </p:spPr>
        <p:txBody>
          <a:bodyPr>
            <a:noAutofit/>
          </a:bodyPr>
          <a:lstStyle/>
          <a:p>
            <a:r>
              <a:rPr lang="en-US" sz="1800" dirty="0"/>
              <a:t>Philips Ingenuity TF</a:t>
            </a:r>
            <a:endParaRPr lang="en-US" sz="2400" dirty="0">
              <a:latin typeface="Helvetica" charset="0"/>
            </a:endParaRPr>
          </a:p>
        </p:txBody>
      </p:sp>
      <p:grpSp>
        <p:nvGrpSpPr>
          <p:cNvPr id="69641" name="Group 9"/>
          <p:cNvGrpSpPr>
            <a:grpSpLocks/>
          </p:cNvGrpSpPr>
          <p:nvPr/>
        </p:nvGrpSpPr>
        <p:grpSpPr bwMode="auto">
          <a:xfrm>
            <a:off x="5208222" y="1358213"/>
            <a:ext cx="2662238" cy="2181225"/>
            <a:chOff x="3927" y="96"/>
            <a:chExt cx="1677" cy="1374"/>
          </a:xfrm>
        </p:grpSpPr>
        <p:sp>
          <p:nvSpPr>
            <p:cNvPr id="69642" name="Text Box 10"/>
            <p:cNvSpPr txBox="1">
              <a:spLocks noChangeArrowheads="1"/>
            </p:cNvSpPr>
            <p:nvPr/>
          </p:nvSpPr>
          <p:spPr bwMode="auto">
            <a:xfrm>
              <a:off x="4272" y="96"/>
              <a:ext cx="91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457200"/>
              <a:r>
                <a:rPr lang="en-US" dirty="0">
                  <a:solidFill>
                    <a:prstClr val="black"/>
                  </a:solidFill>
                  <a:latin typeface="Calibri"/>
                </a:rPr>
                <a:t>Siemens </a:t>
              </a:r>
              <a:r>
                <a:rPr lang="en-US" dirty="0" err="1">
                  <a:solidFill>
                    <a:prstClr val="black"/>
                  </a:solidFill>
                  <a:latin typeface="Calibri"/>
                </a:rPr>
                <a:t>mCT</a:t>
              </a:r>
              <a:endParaRPr lang="en-US" sz="1400" dirty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69643" name="Picture 11" descr="PET-CT-002457_medium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7" y="384"/>
              <a:ext cx="1677" cy="10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9644" name="Group 12"/>
          <p:cNvGrpSpPr>
            <a:grpSpLocks/>
          </p:cNvGrpSpPr>
          <p:nvPr/>
        </p:nvGrpSpPr>
        <p:grpSpPr bwMode="auto">
          <a:xfrm>
            <a:off x="8027987" y="1358212"/>
            <a:ext cx="2268538" cy="2306638"/>
            <a:chOff x="3264" y="2112"/>
            <a:chExt cx="1429" cy="1453"/>
          </a:xfrm>
        </p:grpSpPr>
        <p:pic>
          <p:nvPicPr>
            <p:cNvPr id="69645" name="Picture 13" descr="DiscoveryPETCT690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2" y="2400"/>
              <a:ext cx="1210" cy="11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9646" name="Text Box 14"/>
            <p:cNvSpPr txBox="1">
              <a:spLocks noChangeArrowheads="1"/>
            </p:cNvSpPr>
            <p:nvPr/>
          </p:nvSpPr>
          <p:spPr bwMode="auto">
            <a:xfrm>
              <a:off x="3264" y="2112"/>
              <a:ext cx="142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457200"/>
              <a:r>
                <a:rPr lang="en-US" dirty="0">
                  <a:solidFill>
                    <a:prstClr val="black"/>
                  </a:solidFill>
                  <a:latin typeface="Calibri"/>
                </a:rPr>
                <a:t>GE Discovery 690, 710</a:t>
              </a:r>
              <a:endParaRPr lang="en-US" sz="140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69647" name="Text Box 15"/>
          <p:cNvSpPr txBox="1">
            <a:spLocks noChangeArrowheads="1"/>
          </p:cNvSpPr>
          <p:nvPr/>
        </p:nvSpPr>
        <p:spPr bwMode="auto">
          <a:xfrm>
            <a:off x="1754923" y="101024"/>
            <a:ext cx="8516937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457200"/>
            <a:r>
              <a:rPr lang="en-US" sz="3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TOF PET/CT scanners from all vendors</a:t>
            </a:r>
          </a:p>
        </p:txBody>
      </p:sp>
      <p:sp>
        <p:nvSpPr>
          <p:cNvPr id="69648" name="Text Box 16"/>
          <p:cNvSpPr txBox="1">
            <a:spLocks noChangeArrowheads="1"/>
          </p:cNvSpPr>
          <p:nvPr/>
        </p:nvSpPr>
        <p:spPr bwMode="auto">
          <a:xfrm>
            <a:off x="1624308" y="865855"/>
            <a:ext cx="61290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/>
            <a:r>
              <a:rPr lang="en-US" dirty="0">
                <a:solidFill>
                  <a:srgbClr val="800040"/>
                </a:solidFill>
                <a:latin typeface="Calibri"/>
              </a:rPr>
              <a:t>PMT-based PET/CT: 2006 -&gt; 		</a:t>
            </a:r>
            <a:r>
              <a:rPr lang="en-US" i="1" dirty="0">
                <a:solidFill>
                  <a:srgbClr val="1F497D"/>
                </a:solidFill>
                <a:latin typeface="Calibri"/>
              </a:rPr>
              <a:t>Timing resolution 500-600 </a:t>
            </a:r>
            <a:r>
              <a:rPr lang="en-US" i="1" dirty="0" err="1">
                <a:solidFill>
                  <a:srgbClr val="1F497D"/>
                </a:solidFill>
                <a:latin typeface="Calibri"/>
              </a:rPr>
              <a:t>ps</a:t>
            </a:r>
            <a:endParaRPr lang="en-US" i="1" dirty="0">
              <a:solidFill>
                <a:srgbClr val="1F497D"/>
              </a:solidFill>
              <a:latin typeface="Calibri"/>
            </a:endParaRPr>
          </a:p>
        </p:txBody>
      </p:sp>
      <p:pic>
        <p:nvPicPr>
          <p:cNvPr id="12" name="Picture 11" descr="Ingenuity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2601" y="1776725"/>
            <a:ext cx="3132646" cy="1762712"/>
          </a:xfrm>
          <a:prstGeom prst="rect">
            <a:avLst/>
          </a:prstGeom>
        </p:spPr>
      </p:pic>
      <p:sp>
        <p:nvSpPr>
          <p:cNvPr id="20" name="Line 4">
            <a:extLst>
              <a:ext uri="{FF2B5EF4-FFF2-40B4-BE49-F238E27FC236}">
                <a16:creationId xmlns:a16="http://schemas.microsoft.com/office/drawing/2014/main" id="{1B99D06F-BE68-D647-9BB6-FC8A4634CF8D}"/>
              </a:ext>
            </a:extLst>
          </p:cNvPr>
          <p:cNvSpPr>
            <a:spLocks noChangeShapeType="1"/>
          </p:cNvSpPr>
          <p:nvPr/>
        </p:nvSpPr>
        <p:spPr bwMode="auto">
          <a:xfrm>
            <a:off x="1752600" y="76200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285F204-2E6E-1B42-AB17-A23C26FE1221}"/>
              </a:ext>
            </a:extLst>
          </p:cNvPr>
          <p:cNvGrpSpPr/>
          <p:nvPr/>
        </p:nvGrpSpPr>
        <p:grpSpPr>
          <a:xfrm>
            <a:off x="1657563" y="3664851"/>
            <a:ext cx="8876874" cy="3110059"/>
            <a:chOff x="133563" y="3664850"/>
            <a:chExt cx="8876874" cy="3110059"/>
          </a:xfrm>
        </p:grpSpPr>
        <p:sp>
          <p:nvSpPr>
            <p:cNvPr id="13" name="Text Box 16"/>
            <p:cNvSpPr txBox="1">
              <a:spLocks noChangeArrowheads="1"/>
            </p:cNvSpPr>
            <p:nvPr/>
          </p:nvSpPr>
          <p:spPr bwMode="auto">
            <a:xfrm>
              <a:off x="133563" y="3664850"/>
              <a:ext cx="864331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defTabSz="457200"/>
              <a:r>
                <a:rPr lang="en-US" dirty="0" err="1">
                  <a:solidFill>
                    <a:srgbClr val="800040"/>
                  </a:solidFill>
                  <a:latin typeface="Calibri"/>
                </a:rPr>
                <a:t>SiPM</a:t>
              </a:r>
              <a:r>
                <a:rPr lang="en-US" dirty="0">
                  <a:solidFill>
                    <a:srgbClr val="800040"/>
                  </a:solidFill>
                  <a:latin typeface="Calibri"/>
                </a:rPr>
                <a:t>-based PET/CT: 2017 -&gt;</a:t>
              </a:r>
              <a:r>
                <a:rPr lang="en-US" i="1" dirty="0">
                  <a:solidFill>
                    <a:srgbClr val="1F497D"/>
                  </a:solidFill>
                  <a:latin typeface="Calibri"/>
                </a:rPr>
                <a:t>		Timing resolution 200-400 </a:t>
              </a:r>
              <a:r>
                <a:rPr lang="en-US" i="1" dirty="0" err="1">
                  <a:solidFill>
                    <a:srgbClr val="1F497D"/>
                  </a:solidFill>
                  <a:latin typeface="Calibri"/>
                </a:rPr>
                <a:t>ps</a:t>
              </a:r>
              <a:endParaRPr lang="en-US" i="1" dirty="0">
                <a:solidFill>
                  <a:srgbClr val="1F497D"/>
                </a:solidFill>
                <a:latin typeface="Calibri"/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3951" y="4290735"/>
              <a:ext cx="1653758" cy="2484173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34367" y="5105400"/>
              <a:ext cx="3076070" cy="1669509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6495638" y="4713993"/>
              <a:ext cx="17115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dirty="0">
                  <a:solidFill>
                    <a:prstClr val="black"/>
                  </a:solidFill>
                  <a:latin typeface="Calibri"/>
                </a:rPr>
                <a:t>GE Discovery MI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267709" y="4230369"/>
              <a:ext cx="1505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dirty="0">
                  <a:solidFill>
                    <a:prstClr val="black"/>
                  </a:solidFill>
                  <a:latin typeface="Calibri"/>
                </a:rPr>
                <a:t>Philips </a:t>
              </a:r>
              <a:r>
                <a:rPr lang="en-US" dirty="0" err="1">
                  <a:solidFill>
                    <a:prstClr val="black"/>
                  </a:solidFill>
                  <a:latin typeface="Calibri"/>
                </a:rPr>
                <a:t>Vereos</a:t>
              </a: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D7BA383-F266-4B42-8C13-24E4F66923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97739" y="5083325"/>
              <a:ext cx="2629774" cy="1661566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D7EEECC-847B-4841-A112-44FBA3A29AC2}"/>
                </a:ext>
              </a:extLst>
            </p:cNvPr>
            <p:cNvSpPr txBox="1"/>
            <p:nvPr/>
          </p:nvSpPr>
          <p:spPr>
            <a:xfrm>
              <a:off x="3303777" y="4712048"/>
              <a:ext cx="15937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dirty="0">
                  <a:solidFill>
                    <a:prstClr val="black"/>
                  </a:solidFill>
                  <a:latin typeface="Calibri"/>
                </a:rPr>
                <a:t>Siemens Vision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3752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2131313" y="184717"/>
            <a:ext cx="8229600" cy="561435"/>
          </a:xfrm>
          <a:prstGeom prst="rect">
            <a:avLst/>
          </a:prstGeom>
        </p:spPr>
        <p:txBody>
          <a:bodyPr vert="horz" lIns="91438" tIns="45719" rIns="91438" bIns="45719" rtlCol="0" anchor="ctr">
            <a:noAutofit/>
          </a:bodyPr>
          <a:lstStyle>
            <a:lvl1pPr algn="ctr" defTabSz="457189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200" dirty="0">
                <a:solidFill>
                  <a:sysClr val="windowText" lastClr="000000"/>
                </a:solidFill>
                <a:latin typeface="Arial" panose="020B0604020202020204" pitchFamily="34" charset="0"/>
                <a:ea typeface=""/>
                <a:cs typeface="Arial" panose="020B0604020202020204" pitchFamily="34" charset="0"/>
              </a:rPr>
              <a:t>What is TB (Total-Body) PET?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6598" y="1683314"/>
            <a:ext cx="4663440" cy="240954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179320" y="4426514"/>
            <a:ext cx="55353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68" indent="-257168" defTabSz="685783">
              <a:buFont typeface="Arial"/>
              <a:buChar char="•"/>
            </a:pPr>
            <a:r>
              <a:rPr lang="en-US" sz="2000" dirty="0">
                <a:solidFill>
                  <a:srgbClr val="030F3F"/>
                </a:solidFill>
                <a:latin typeface="Calibri"/>
              </a:rPr>
              <a:t>TB-PET: Higher sensitivity per volume</a:t>
            </a:r>
          </a:p>
          <a:p>
            <a:pPr marL="714357" lvl="1" indent="-257168" defTabSz="685783">
              <a:buFont typeface="Arial"/>
              <a:buChar char="•"/>
            </a:pPr>
            <a:r>
              <a:rPr lang="en-US" sz="2000" dirty="0">
                <a:solidFill>
                  <a:srgbClr val="030F3F"/>
                </a:solidFill>
                <a:latin typeface="Calibri"/>
              </a:rPr>
              <a:t>Total sensitivity gain (&gt;20x for 1-m axial FOV)</a:t>
            </a:r>
          </a:p>
          <a:p>
            <a:pPr marL="714357" lvl="1" indent="-257168" defTabSz="685783">
              <a:buFont typeface="Arial"/>
              <a:buChar char="•"/>
            </a:pPr>
            <a:r>
              <a:rPr lang="en-US" sz="2000" dirty="0">
                <a:solidFill>
                  <a:srgbClr val="030F3F"/>
                </a:solidFill>
                <a:latin typeface="Calibri"/>
              </a:rPr>
              <a:t>Per-organ sensitivity ~3x</a:t>
            </a:r>
          </a:p>
          <a:p>
            <a:pPr marL="257168" indent="-257168" defTabSz="685783">
              <a:buFont typeface="Arial"/>
              <a:buChar char="•"/>
            </a:pPr>
            <a:endParaRPr lang="en-US" sz="2000" dirty="0">
              <a:solidFill>
                <a:srgbClr val="030F3F"/>
              </a:solidFill>
              <a:latin typeface="Calibri"/>
            </a:endParaRPr>
          </a:p>
          <a:p>
            <a:pPr marL="257168" indent="-257168" defTabSz="685783">
              <a:buFont typeface="Arial"/>
              <a:buChar char="•"/>
            </a:pPr>
            <a:r>
              <a:rPr lang="en-US" sz="2000" dirty="0">
                <a:solidFill>
                  <a:srgbClr val="030F3F"/>
                </a:solidFill>
                <a:latin typeface="Calibri"/>
              </a:rPr>
              <a:t>Simultaneous imaging of large volume</a:t>
            </a:r>
          </a:p>
          <a:p>
            <a:pPr marL="714368" lvl="1" indent="-257168" defTabSz="685783">
              <a:buFont typeface="Arial"/>
              <a:buChar char="•"/>
            </a:pPr>
            <a:r>
              <a:rPr lang="en-US" sz="2000" dirty="0">
                <a:solidFill>
                  <a:srgbClr val="030F3F"/>
                </a:solidFill>
                <a:latin typeface="Calibri"/>
              </a:rPr>
              <a:t>Kinetic modeling of multi-organ system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674" y="1284996"/>
            <a:ext cx="2926080" cy="2356206"/>
          </a:xfrm>
          <a:prstGeom prst="rect">
            <a:avLst/>
          </a:prstGeom>
        </p:spPr>
      </p:pic>
      <p:sp>
        <p:nvSpPr>
          <p:cNvPr id="13" name="Line 4">
            <a:extLst>
              <a:ext uri="{FF2B5EF4-FFF2-40B4-BE49-F238E27FC236}">
                <a16:creationId xmlns:a16="http://schemas.microsoft.com/office/drawing/2014/main" id="{653DD62C-CFF6-9F4F-B36B-F9A9E67633E6}"/>
              </a:ext>
            </a:extLst>
          </p:cNvPr>
          <p:cNvSpPr>
            <a:spLocks noChangeShapeType="1"/>
          </p:cNvSpPr>
          <p:nvPr/>
        </p:nvSpPr>
        <p:spPr bwMode="auto">
          <a:xfrm>
            <a:off x="1752600" y="91440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4F71807-E411-9640-AD04-2F34920A939D}"/>
              </a:ext>
            </a:extLst>
          </p:cNvPr>
          <p:cNvSpPr txBox="1"/>
          <p:nvPr/>
        </p:nvSpPr>
        <p:spPr>
          <a:xfrm>
            <a:off x="1659440" y="1009192"/>
            <a:ext cx="41158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Commercial PET-CT: </a:t>
            </a:r>
            <a:r>
              <a:rPr lang="en-US" dirty="0"/>
              <a:t>Axial FOV 15-30 cm</a:t>
            </a:r>
            <a:endParaRPr lang="en-US" sz="2000" dirty="0"/>
          </a:p>
        </p:txBody>
      </p:sp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ABB7E7CC-2289-2A41-BBBB-76F12C6DD87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9325" y="3652031"/>
            <a:ext cx="3211589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89096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/>
          <p:cNvSpPr txBox="1">
            <a:spLocks/>
          </p:cNvSpPr>
          <p:nvPr/>
        </p:nvSpPr>
        <p:spPr>
          <a:xfrm>
            <a:off x="1745344" y="177252"/>
            <a:ext cx="8839200" cy="482489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875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1875">
                <a:solidFill>
                  <a:srgbClr val="000000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1875">
                <a:solidFill>
                  <a:srgbClr val="000000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1875">
                <a:solidFill>
                  <a:srgbClr val="000000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1875">
                <a:solidFill>
                  <a:srgbClr val="000000"/>
                </a:solidFill>
                <a:latin typeface="Calibri" pitchFamily="34" charset="0"/>
              </a:defRPr>
            </a:lvl5pPr>
            <a:lvl6pPr marL="256668" algn="ctr" rtl="0" eaLnBrk="1" fontAlgn="base" hangingPunct="1"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Calibri" pitchFamily="34" charset="0"/>
              </a:defRPr>
            </a:lvl6pPr>
            <a:lvl7pPr marL="513338" algn="ctr" rtl="0" eaLnBrk="1" fontAlgn="base" hangingPunct="1"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Calibri" pitchFamily="34" charset="0"/>
              </a:defRPr>
            </a:lvl7pPr>
            <a:lvl8pPr marL="770003" algn="ctr" rtl="0" eaLnBrk="1" fontAlgn="base" hangingPunct="1"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Calibri" pitchFamily="34" charset="0"/>
              </a:defRPr>
            </a:lvl8pPr>
            <a:lvl9pPr marL="1026677" algn="ctr" rtl="0" eaLnBrk="1" fontAlgn="base" hangingPunct="1"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3200" dirty="0">
                <a:latin typeface="Arial" panose="020B0604020202020204" pitchFamily="34" charset="0"/>
                <a:ea typeface="Calibri Light" charset="0"/>
                <a:cs typeface="Arial" panose="020B0604020202020204" pitchFamily="34" charset="0"/>
              </a:rPr>
              <a:t>Long axial FOV scanners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B4FB6AC-B08D-41E4-AB0D-5F5C5C234B2A}"/>
              </a:ext>
            </a:extLst>
          </p:cNvPr>
          <p:cNvSpPr txBox="1"/>
          <p:nvPr/>
        </p:nvSpPr>
        <p:spPr>
          <a:xfrm>
            <a:off x="4392650" y="1219200"/>
            <a:ext cx="45092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100" b="1" dirty="0" err="1">
                <a:solidFill>
                  <a:srgbClr val="000000"/>
                </a:solidFill>
                <a:cs typeface="Arial" charset="0"/>
              </a:rPr>
              <a:t>uEXPLORER</a:t>
            </a:r>
            <a:r>
              <a:rPr lang="en-US" sz="1100" b="1" dirty="0">
                <a:solidFill>
                  <a:srgbClr val="000000"/>
                </a:solidFill>
                <a:cs typeface="Arial" charset="0"/>
              </a:rPr>
              <a:t> PET Detectors:     </a:t>
            </a:r>
            <a:r>
              <a:rPr lang="en-US" sz="1100" b="1" dirty="0">
                <a:solidFill>
                  <a:srgbClr val="C00000"/>
                </a:solidFill>
                <a:cs typeface="Arial" charset="0"/>
              </a:rPr>
              <a:t>10:1 encoding, </a:t>
            </a:r>
            <a:r>
              <a:rPr lang="en-US" sz="1100" b="1" dirty="0" err="1">
                <a:solidFill>
                  <a:srgbClr val="C00000"/>
                </a:solidFill>
                <a:cs typeface="Arial" charset="0"/>
              </a:rPr>
              <a:t>crystals:SiPMs</a:t>
            </a:r>
            <a:endParaRPr lang="en-US" sz="1100" b="1" dirty="0">
              <a:solidFill>
                <a:srgbClr val="C00000"/>
              </a:solidFill>
              <a:cs typeface="Arial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544534" y="1483747"/>
            <a:ext cx="6103219" cy="1639009"/>
            <a:chOff x="3020532" y="774829"/>
            <a:chExt cx="6103219" cy="1639009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B932085-44F1-4F1F-91FC-CCA2D6D72339}"/>
                </a:ext>
              </a:extLst>
            </p:cNvPr>
            <p:cNvSpPr/>
            <p:nvPr/>
          </p:nvSpPr>
          <p:spPr>
            <a:xfrm>
              <a:off x="3020532" y="774829"/>
              <a:ext cx="6103219" cy="163900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US" sz="105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26" name="矩形 34">
              <a:extLst>
                <a:ext uri="{FF2B5EF4-FFF2-40B4-BE49-F238E27FC236}">
                  <a16:creationId xmlns:a16="http://schemas.microsoft.com/office/drawing/2014/main" id="{B1339706-5C56-4617-B730-8973A53C6444}"/>
                </a:ext>
              </a:extLst>
            </p:cNvPr>
            <p:cNvSpPr/>
            <p:nvPr/>
          </p:nvSpPr>
          <p:spPr>
            <a:xfrm flipV="1">
              <a:off x="7274171" y="2009825"/>
              <a:ext cx="485103" cy="87729"/>
            </a:xfrm>
            <a:prstGeom prst="rect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 defTabSz="457189"/>
              <a:endParaRPr lang="en-US" sz="1200">
                <a:solidFill>
                  <a:prstClr val="white">
                    <a:lumMod val="85000"/>
                  </a:prstClr>
                </a:solidFill>
                <a:latin typeface="Calibri"/>
              </a:endParaRPr>
            </a:p>
          </p:txBody>
        </p:sp>
        <p:sp>
          <p:nvSpPr>
            <p:cNvPr id="27" name="矩形 2">
              <a:extLst>
                <a:ext uri="{FF2B5EF4-FFF2-40B4-BE49-F238E27FC236}">
                  <a16:creationId xmlns:a16="http://schemas.microsoft.com/office/drawing/2014/main" id="{9AE66CAC-388F-4033-91A2-840394534A16}"/>
                </a:ext>
              </a:extLst>
            </p:cNvPr>
            <p:cNvSpPr/>
            <p:nvPr/>
          </p:nvSpPr>
          <p:spPr>
            <a:xfrm>
              <a:off x="6987602" y="1212338"/>
              <a:ext cx="185807" cy="7974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 defTabSz="457189"/>
              <a:endParaRPr lang="en-US" sz="1200">
                <a:solidFill>
                  <a:prstClr val="white">
                    <a:lumMod val="85000"/>
                  </a:prstClr>
                </a:solidFill>
                <a:latin typeface="Calibri"/>
              </a:endParaRPr>
            </a:p>
          </p:txBody>
        </p:sp>
        <p:sp>
          <p:nvSpPr>
            <p:cNvPr id="28" name="矩形 11">
              <a:extLst>
                <a:ext uri="{FF2B5EF4-FFF2-40B4-BE49-F238E27FC236}">
                  <a16:creationId xmlns:a16="http://schemas.microsoft.com/office/drawing/2014/main" id="{E4C2AEF9-4AE2-4AAD-BDE8-20C07C80689E}"/>
                </a:ext>
              </a:extLst>
            </p:cNvPr>
            <p:cNvSpPr/>
            <p:nvPr/>
          </p:nvSpPr>
          <p:spPr>
            <a:xfrm>
              <a:off x="7199180" y="1212338"/>
              <a:ext cx="185807" cy="7974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 defTabSz="457189"/>
              <a:endParaRPr lang="en-US" sz="1200">
                <a:solidFill>
                  <a:prstClr val="white">
                    <a:lumMod val="85000"/>
                  </a:prstClr>
                </a:solidFill>
                <a:latin typeface="Calibri"/>
              </a:endParaRPr>
            </a:p>
          </p:txBody>
        </p:sp>
        <p:sp>
          <p:nvSpPr>
            <p:cNvPr id="29" name="矩形 14">
              <a:extLst>
                <a:ext uri="{FF2B5EF4-FFF2-40B4-BE49-F238E27FC236}">
                  <a16:creationId xmlns:a16="http://schemas.microsoft.com/office/drawing/2014/main" id="{DAC112A3-7AE4-4AD4-97C8-0FAFE988F791}"/>
                </a:ext>
              </a:extLst>
            </p:cNvPr>
            <p:cNvSpPr/>
            <p:nvPr/>
          </p:nvSpPr>
          <p:spPr>
            <a:xfrm>
              <a:off x="6776023" y="1212338"/>
              <a:ext cx="185807" cy="7974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 defTabSz="457189"/>
              <a:endParaRPr lang="en-US" sz="1200">
                <a:solidFill>
                  <a:prstClr val="white">
                    <a:lumMod val="85000"/>
                  </a:prstClr>
                </a:solidFill>
                <a:latin typeface="Calibri"/>
              </a:endParaRPr>
            </a:p>
          </p:txBody>
        </p:sp>
        <p:sp>
          <p:nvSpPr>
            <p:cNvPr id="30" name="矩形 19">
              <a:extLst>
                <a:ext uri="{FF2B5EF4-FFF2-40B4-BE49-F238E27FC236}">
                  <a16:creationId xmlns:a16="http://schemas.microsoft.com/office/drawing/2014/main" id="{9A6E5310-F31F-4159-B164-1F40CCDFDBE8}"/>
                </a:ext>
              </a:extLst>
            </p:cNvPr>
            <p:cNvSpPr/>
            <p:nvPr/>
          </p:nvSpPr>
          <p:spPr>
            <a:xfrm>
              <a:off x="7406009" y="1212338"/>
              <a:ext cx="185807" cy="7974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 defTabSz="457189"/>
              <a:endParaRPr lang="en-US" sz="1200">
                <a:solidFill>
                  <a:prstClr val="white">
                    <a:lumMod val="85000"/>
                  </a:prstClr>
                </a:solidFill>
                <a:latin typeface="Calibri"/>
              </a:endParaRPr>
            </a:p>
          </p:txBody>
        </p:sp>
        <p:sp>
          <p:nvSpPr>
            <p:cNvPr id="31" name="矩形 20">
              <a:extLst>
                <a:ext uri="{FF2B5EF4-FFF2-40B4-BE49-F238E27FC236}">
                  <a16:creationId xmlns:a16="http://schemas.microsoft.com/office/drawing/2014/main" id="{2679D38E-DAAD-42F2-A480-B1ACCCD8DAE7}"/>
                </a:ext>
              </a:extLst>
            </p:cNvPr>
            <p:cNvSpPr/>
            <p:nvPr/>
          </p:nvSpPr>
          <p:spPr>
            <a:xfrm>
              <a:off x="6565803" y="1212338"/>
              <a:ext cx="185807" cy="7974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 defTabSz="457189"/>
              <a:endParaRPr lang="en-US" sz="1200">
                <a:solidFill>
                  <a:prstClr val="white">
                    <a:lumMod val="85000"/>
                  </a:prstClr>
                </a:solidFill>
                <a:latin typeface="Calibri"/>
              </a:endParaRPr>
            </a:p>
          </p:txBody>
        </p:sp>
        <p:sp>
          <p:nvSpPr>
            <p:cNvPr id="32" name="矩形 21">
              <a:extLst>
                <a:ext uri="{FF2B5EF4-FFF2-40B4-BE49-F238E27FC236}">
                  <a16:creationId xmlns:a16="http://schemas.microsoft.com/office/drawing/2014/main" id="{9828F47B-F3DE-4CA3-948D-0118CEB24193}"/>
                </a:ext>
              </a:extLst>
            </p:cNvPr>
            <p:cNvSpPr/>
            <p:nvPr/>
          </p:nvSpPr>
          <p:spPr>
            <a:xfrm>
              <a:off x="7617435" y="1212338"/>
              <a:ext cx="185807" cy="7974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 defTabSz="457189"/>
              <a:endParaRPr lang="en-US" sz="1200">
                <a:solidFill>
                  <a:prstClr val="white">
                    <a:lumMod val="85000"/>
                  </a:prstClr>
                </a:solidFill>
                <a:latin typeface="Calibri"/>
              </a:endParaRPr>
            </a:p>
          </p:txBody>
        </p:sp>
        <p:sp>
          <p:nvSpPr>
            <p:cNvPr id="33" name="矩形 28">
              <a:extLst>
                <a:ext uri="{FF2B5EF4-FFF2-40B4-BE49-F238E27FC236}">
                  <a16:creationId xmlns:a16="http://schemas.microsoft.com/office/drawing/2014/main" id="{9D42F5E1-A6D9-4ABA-A599-35560C385B70}"/>
                </a:ext>
              </a:extLst>
            </p:cNvPr>
            <p:cNvSpPr/>
            <p:nvPr/>
          </p:nvSpPr>
          <p:spPr>
            <a:xfrm>
              <a:off x="6745508" y="1212467"/>
              <a:ext cx="30515" cy="59417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 defTabSz="457189"/>
              <a:endParaRPr lang="en-US" sz="1200">
                <a:solidFill>
                  <a:prstClr val="white">
                    <a:lumMod val="85000"/>
                  </a:prstClr>
                </a:solidFill>
                <a:latin typeface="Calibri"/>
              </a:endParaRPr>
            </a:p>
          </p:txBody>
        </p:sp>
        <p:sp>
          <p:nvSpPr>
            <p:cNvPr id="35" name="矩形 29">
              <a:extLst>
                <a:ext uri="{FF2B5EF4-FFF2-40B4-BE49-F238E27FC236}">
                  <a16:creationId xmlns:a16="http://schemas.microsoft.com/office/drawing/2014/main" id="{BE11D15C-3F8F-44A7-9905-84FF4E7C7546}"/>
                </a:ext>
              </a:extLst>
            </p:cNvPr>
            <p:cNvSpPr/>
            <p:nvPr/>
          </p:nvSpPr>
          <p:spPr>
            <a:xfrm>
              <a:off x="6957086" y="1212467"/>
              <a:ext cx="30515" cy="48825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 defTabSz="457189"/>
              <a:endParaRPr lang="en-US" sz="1200">
                <a:solidFill>
                  <a:prstClr val="white">
                    <a:lumMod val="85000"/>
                  </a:prstClr>
                </a:solidFill>
                <a:latin typeface="Calibri"/>
              </a:endParaRPr>
            </a:p>
          </p:txBody>
        </p:sp>
        <p:sp>
          <p:nvSpPr>
            <p:cNvPr id="36" name="矩形 30">
              <a:extLst>
                <a:ext uri="{FF2B5EF4-FFF2-40B4-BE49-F238E27FC236}">
                  <a16:creationId xmlns:a16="http://schemas.microsoft.com/office/drawing/2014/main" id="{49FBF926-1281-4B40-A91D-42E3653B7B3C}"/>
                </a:ext>
              </a:extLst>
            </p:cNvPr>
            <p:cNvSpPr/>
            <p:nvPr/>
          </p:nvSpPr>
          <p:spPr>
            <a:xfrm>
              <a:off x="7176801" y="1212338"/>
              <a:ext cx="30515" cy="39874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 defTabSz="457189"/>
              <a:endParaRPr lang="en-US" sz="1200">
                <a:solidFill>
                  <a:prstClr val="white">
                    <a:lumMod val="85000"/>
                  </a:prstClr>
                </a:solidFill>
                <a:latin typeface="Calibri"/>
              </a:endParaRPr>
            </a:p>
          </p:txBody>
        </p:sp>
        <p:sp>
          <p:nvSpPr>
            <p:cNvPr id="39" name="矩形 31">
              <a:extLst>
                <a:ext uri="{FF2B5EF4-FFF2-40B4-BE49-F238E27FC236}">
                  <a16:creationId xmlns:a16="http://schemas.microsoft.com/office/drawing/2014/main" id="{0BBBB2EA-E3DA-4E28-9A79-FD18800563D6}"/>
                </a:ext>
              </a:extLst>
            </p:cNvPr>
            <p:cNvSpPr/>
            <p:nvPr/>
          </p:nvSpPr>
          <p:spPr>
            <a:xfrm>
              <a:off x="7377869" y="1208461"/>
              <a:ext cx="30515" cy="48825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 defTabSz="457189"/>
              <a:endParaRPr lang="en-US" sz="1200">
                <a:solidFill>
                  <a:prstClr val="white">
                    <a:lumMod val="85000"/>
                  </a:prstClr>
                </a:solidFill>
                <a:latin typeface="Calibri"/>
              </a:endParaRPr>
            </a:p>
          </p:txBody>
        </p:sp>
        <p:sp>
          <p:nvSpPr>
            <p:cNvPr id="40" name="矩形 33">
              <a:extLst>
                <a:ext uri="{FF2B5EF4-FFF2-40B4-BE49-F238E27FC236}">
                  <a16:creationId xmlns:a16="http://schemas.microsoft.com/office/drawing/2014/main" id="{5BF994DC-88C9-463E-90A0-E4D9A660789D}"/>
                </a:ext>
              </a:extLst>
            </p:cNvPr>
            <p:cNvSpPr/>
            <p:nvPr/>
          </p:nvSpPr>
          <p:spPr>
            <a:xfrm>
              <a:off x="7587072" y="1212467"/>
              <a:ext cx="30515" cy="59417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 defTabSz="457189"/>
              <a:endParaRPr lang="en-US" sz="1200">
                <a:solidFill>
                  <a:prstClr val="white">
                    <a:lumMod val="85000"/>
                  </a:prstClr>
                </a:solidFill>
                <a:latin typeface="Calibri"/>
              </a:endParaRPr>
            </a:p>
          </p:txBody>
        </p:sp>
        <p:sp>
          <p:nvSpPr>
            <p:cNvPr id="42" name="矩形 18">
              <a:extLst>
                <a:ext uri="{FF2B5EF4-FFF2-40B4-BE49-F238E27FC236}">
                  <a16:creationId xmlns:a16="http://schemas.microsoft.com/office/drawing/2014/main" id="{637F6941-EE45-400C-ADCC-62906A9A7139}"/>
                </a:ext>
              </a:extLst>
            </p:cNvPr>
            <p:cNvSpPr/>
            <p:nvPr/>
          </p:nvSpPr>
          <p:spPr>
            <a:xfrm>
              <a:off x="6609942" y="2013298"/>
              <a:ext cx="507604" cy="84256"/>
            </a:xfrm>
            <a:prstGeom prst="rect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 defTabSz="457189"/>
              <a:endParaRPr lang="en-US" sz="1200">
                <a:solidFill>
                  <a:prstClr val="white">
                    <a:lumMod val="85000"/>
                  </a:prstClr>
                </a:solidFill>
                <a:latin typeface="Calibri"/>
              </a:endParaRPr>
            </a:p>
          </p:txBody>
        </p:sp>
        <p:sp>
          <p:nvSpPr>
            <p:cNvPr id="44" name="矩形 60">
              <a:extLst>
                <a:ext uri="{FF2B5EF4-FFF2-40B4-BE49-F238E27FC236}">
                  <a16:creationId xmlns:a16="http://schemas.microsoft.com/office/drawing/2014/main" id="{6F23EE5F-6144-46A2-90C7-58F9CFC45590}"/>
                </a:ext>
              </a:extLst>
            </p:cNvPr>
            <p:cNvSpPr/>
            <p:nvPr/>
          </p:nvSpPr>
          <p:spPr>
            <a:xfrm>
              <a:off x="6388420" y="1036299"/>
              <a:ext cx="1584962" cy="176909"/>
            </a:xfrm>
            <a:prstGeom prst="rect">
              <a:avLst/>
            </a:prstGeom>
          </p:spPr>
          <p:txBody>
            <a:bodyPr wrap="square" lIns="68514" tIns="34259" rIns="68514" bIns="34259">
              <a:spAutoFit/>
            </a:bodyPr>
            <a:lstStyle/>
            <a:p>
              <a:pPr defTabSz="685158"/>
              <a:r>
                <a:rPr lang="en-US" altLang="zh-CN" sz="700" b="1" dirty="0">
                  <a:solidFill>
                    <a:srgbClr val="FFFFFF"/>
                  </a:solidFill>
                  <a:latin typeface="Arial" pitchFamily="34" charset="0"/>
                  <a:ea typeface="宋体" panose="02010600030101010101" pitchFamily="2" charset="-122"/>
                  <a:cs typeface="Arial" pitchFamily="34" charset="0"/>
                </a:rPr>
                <a:t>Block with integrated light-guide</a:t>
              </a:r>
              <a:endParaRPr lang="zh-CN" altLang="en-US" sz="700" dirty="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pic>
          <p:nvPicPr>
            <p:cNvPr id="45" name="Picture 2">
              <a:extLst>
                <a:ext uri="{FF2B5EF4-FFF2-40B4-BE49-F238E27FC236}">
                  <a16:creationId xmlns:a16="http://schemas.microsoft.com/office/drawing/2014/main" id="{AA0DAA5B-780B-4736-9794-77C3160D989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909115" y="1095741"/>
              <a:ext cx="1059879" cy="1127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79668E79-2F40-447A-B51B-844D2A2067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3205427" y="1248630"/>
              <a:ext cx="1525805" cy="873523"/>
            </a:xfrm>
            <a:prstGeom prst="rect">
              <a:avLst/>
            </a:prstGeom>
            <a:ln w="19050">
              <a:solidFill>
                <a:srgbClr val="000000"/>
              </a:solidFill>
            </a:ln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F219BEC-686B-4852-B0FD-B31D83295B66}"/>
                </a:ext>
              </a:extLst>
            </p:cNvPr>
            <p:cNvSpPr txBox="1"/>
            <p:nvPr/>
          </p:nvSpPr>
          <p:spPr>
            <a:xfrm>
              <a:off x="3221759" y="1849707"/>
              <a:ext cx="8386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US" sz="700" dirty="0">
                  <a:solidFill>
                    <a:srgbClr val="000000"/>
                  </a:solidFill>
                  <a:cs typeface="Arial" charset="0"/>
                </a:rPr>
                <a:t>5x14 blocks</a:t>
              </a:r>
            </a:p>
            <a:p>
              <a:pPr eaLnBrk="1" hangingPunct="1"/>
              <a:r>
                <a:rPr lang="en-US" sz="700" dirty="0">
                  <a:solidFill>
                    <a:srgbClr val="000000"/>
                  </a:solidFill>
                  <a:cs typeface="Arial" charset="0"/>
                </a:rPr>
                <a:t>7x6 crystals/block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2DFB41C-7C29-43B0-A21B-7A0BB609D5A6}"/>
                </a:ext>
              </a:extLst>
            </p:cNvPr>
            <p:cNvSpPr txBox="1"/>
            <p:nvPr/>
          </p:nvSpPr>
          <p:spPr>
            <a:xfrm>
              <a:off x="4234802" y="1018227"/>
              <a:ext cx="13917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US" sz="1000" b="1" dirty="0">
                  <a:solidFill>
                    <a:srgbClr val="FFFFFF"/>
                  </a:solidFill>
                  <a:cs typeface="Arial" charset="0"/>
                </a:rPr>
                <a:t>LYSO Detector Module</a:t>
              </a:r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1E821AAA-F7CF-4433-8874-E80A94CB22B7}"/>
                </a:ext>
              </a:extLst>
            </p:cNvPr>
            <p:cNvGrpSpPr/>
            <p:nvPr/>
          </p:nvGrpSpPr>
          <p:grpSpPr>
            <a:xfrm>
              <a:off x="5317963" y="1191099"/>
              <a:ext cx="988721" cy="898838"/>
              <a:chOff x="16152420" y="15792622"/>
              <a:chExt cx="3419856" cy="3396903"/>
            </a:xfrm>
          </p:grpSpPr>
          <p:pic>
            <p:nvPicPr>
              <p:cNvPr id="55" name="Picture 54">
                <a:extLst>
                  <a:ext uri="{FF2B5EF4-FFF2-40B4-BE49-F238E27FC236}">
                    <a16:creationId xmlns:a16="http://schemas.microsoft.com/office/drawing/2014/main" id="{671FDEA5-5D3C-4170-9F21-3B645A7DFC7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6152420" y="15792622"/>
                <a:ext cx="3419856" cy="3362034"/>
              </a:xfrm>
              <a:prstGeom prst="rect">
                <a:avLst/>
              </a:prstGeom>
            </p:spPr>
          </p:pic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B69CC30F-E44C-4999-AF40-FBFEB1FABDD2}"/>
                  </a:ext>
                </a:extLst>
              </p:cNvPr>
              <p:cNvSpPr/>
              <p:nvPr/>
            </p:nvSpPr>
            <p:spPr bwMode="auto">
              <a:xfrm>
                <a:off x="16162630" y="15806245"/>
                <a:ext cx="3383280" cy="3383280"/>
              </a:xfrm>
              <a:prstGeom prst="ellipse">
                <a:avLst/>
              </a:prstGeom>
              <a:noFill/>
              <a:ln w="2857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41148" tIns="20574" rIns="41148" bIns="20574" numCol="1" rtlCol="0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1200" kern="0" dirty="0">
                  <a:solidFill>
                    <a:srgbClr val="000000"/>
                  </a:solidFill>
                  <a:latin typeface="Helvetica" charset="0"/>
                  <a:cs typeface="Arial" charset="0"/>
                </a:endParaRPr>
              </a:p>
            </p:txBody>
          </p:sp>
        </p:grp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EABA2DA-7DDD-431F-9321-EAC1FE76D054}"/>
                </a:ext>
              </a:extLst>
            </p:cNvPr>
            <p:cNvSpPr/>
            <p:nvPr/>
          </p:nvSpPr>
          <p:spPr bwMode="auto">
            <a:xfrm>
              <a:off x="4084086" y="1743726"/>
              <a:ext cx="401454" cy="353828"/>
            </a:xfrm>
            <a:prstGeom prst="ellipse">
              <a:avLst/>
            </a:prstGeom>
            <a:noFill/>
            <a:ln w="127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1148" tIns="20574" rIns="41148" bIns="20574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200" kern="0" dirty="0">
                <a:solidFill>
                  <a:srgbClr val="000000"/>
                </a:solidFill>
                <a:latin typeface="Helvetica" charset="0"/>
                <a:cs typeface="Arial" charset="0"/>
              </a:endParaRPr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C3094C37-F46D-4ABF-8F34-860071A6C09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205650" y="1212338"/>
              <a:ext cx="1480970" cy="547066"/>
            </a:xfrm>
            <a:prstGeom prst="line">
              <a:avLst/>
            </a:prstGeom>
            <a:solidFill>
              <a:srgbClr val="618FFD"/>
            </a:solidFill>
            <a:ln w="127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F492E9B1-AE2A-4A88-ADFF-C9ED9C5E6A3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284813" y="2069640"/>
              <a:ext cx="1618507" cy="27914"/>
            </a:xfrm>
            <a:prstGeom prst="line">
              <a:avLst/>
            </a:prstGeom>
            <a:solidFill>
              <a:srgbClr val="618FFD"/>
            </a:solidFill>
            <a:ln w="127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F213BB77-DB93-42D2-B29C-32E010996394}"/>
                </a:ext>
              </a:extLst>
            </p:cNvPr>
            <p:cNvCxnSpPr/>
            <p:nvPr/>
          </p:nvCxnSpPr>
          <p:spPr bwMode="auto">
            <a:xfrm>
              <a:off x="5604773" y="1585366"/>
              <a:ext cx="3141" cy="221469"/>
            </a:xfrm>
            <a:prstGeom prst="straightConnector1">
              <a:avLst/>
            </a:prstGeom>
            <a:solidFill>
              <a:srgbClr val="618FFD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6AEE7DC-BEFF-4E2D-94C6-34EFAE19572F}"/>
                </a:ext>
              </a:extLst>
            </p:cNvPr>
            <p:cNvSpPr txBox="1"/>
            <p:nvPr/>
          </p:nvSpPr>
          <p:spPr>
            <a:xfrm rot="16200000">
              <a:off x="5267510" y="1625477"/>
              <a:ext cx="40427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US" sz="600" b="1" dirty="0">
                  <a:solidFill>
                    <a:srgbClr val="000000"/>
                  </a:solidFill>
                  <a:cs typeface="Arial" charset="0"/>
                </a:rPr>
                <a:t>18 mm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2382005-C36D-489A-88B0-92A728F9EDE9}"/>
                </a:ext>
              </a:extLst>
            </p:cNvPr>
            <p:cNvSpPr txBox="1"/>
            <p:nvPr/>
          </p:nvSpPr>
          <p:spPr>
            <a:xfrm>
              <a:off x="5824876" y="1450760"/>
              <a:ext cx="46358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US" sz="600" b="1" dirty="0">
                  <a:solidFill>
                    <a:srgbClr val="000000"/>
                  </a:solidFill>
                  <a:cs typeface="Arial" charset="0"/>
                </a:rPr>
                <a:t>2.76 mm</a:t>
              </a:r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C7550C73-D020-4592-9C04-A8DFD68CD29A}"/>
                </a:ext>
              </a:extLst>
            </p:cNvPr>
            <p:cNvCxnSpPr/>
            <p:nvPr/>
          </p:nvCxnSpPr>
          <p:spPr bwMode="auto">
            <a:xfrm>
              <a:off x="5793539" y="1499273"/>
              <a:ext cx="51407" cy="25386"/>
            </a:xfrm>
            <a:prstGeom prst="line">
              <a:avLst/>
            </a:prstGeom>
            <a:solidFill>
              <a:srgbClr val="618FFD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C9C4BC50-2D46-4D06-8034-887038E2D96A}"/>
                </a:ext>
              </a:extLst>
            </p:cNvPr>
            <p:cNvCxnSpPr/>
            <p:nvPr/>
          </p:nvCxnSpPr>
          <p:spPr bwMode="auto">
            <a:xfrm>
              <a:off x="5824876" y="1481883"/>
              <a:ext cx="51407" cy="25386"/>
            </a:xfrm>
            <a:prstGeom prst="line">
              <a:avLst/>
            </a:prstGeom>
            <a:solidFill>
              <a:srgbClr val="618FFD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284B4E72-FD0F-46F4-964A-D62E3FCBEF3E}"/>
                </a:ext>
              </a:extLst>
            </p:cNvPr>
            <p:cNvCxnSpPr/>
            <p:nvPr/>
          </p:nvCxnSpPr>
          <p:spPr bwMode="auto">
            <a:xfrm flipV="1">
              <a:off x="5743686" y="1504940"/>
              <a:ext cx="55992" cy="26513"/>
            </a:xfrm>
            <a:prstGeom prst="straightConnector1">
              <a:avLst/>
            </a:prstGeom>
            <a:solidFill>
              <a:srgbClr val="618FFD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DD1C60BB-EC19-4596-8202-78410211B5AB}"/>
                </a:ext>
              </a:extLst>
            </p:cNvPr>
            <p:cNvCxnSpPr/>
            <p:nvPr/>
          </p:nvCxnSpPr>
          <p:spPr bwMode="auto">
            <a:xfrm flipH="1">
              <a:off x="5837967" y="1457174"/>
              <a:ext cx="56091" cy="29119"/>
            </a:xfrm>
            <a:prstGeom prst="straightConnector1">
              <a:avLst/>
            </a:prstGeom>
            <a:solidFill>
              <a:srgbClr val="618FFD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D24B54F8-7A28-43AD-A2F4-95DCFC99BB26}"/>
                </a:ext>
              </a:extLst>
            </p:cNvPr>
            <p:cNvCxnSpPr/>
            <p:nvPr/>
          </p:nvCxnSpPr>
          <p:spPr bwMode="auto">
            <a:xfrm flipV="1">
              <a:off x="5671715" y="1868304"/>
              <a:ext cx="110104" cy="54546"/>
            </a:xfrm>
            <a:prstGeom prst="line">
              <a:avLst/>
            </a:prstGeom>
            <a:solidFill>
              <a:srgbClr val="618FFD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500F7D0-6DC6-4A8F-8820-9DFA325F7D97}"/>
                </a:ext>
              </a:extLst>
            </p:cNvPr>
            <p:cNvCxnSpPr/>
            <p:nvPr/>
          </p:nvCxnSpPr>
          <p:spPr bwMode="auto">
            <a:xfrm flipV="1">
              <a:off x="5732847" y="1901525"/>
              <a:ext cx="110104" cy="54546"/>
            </a:xfrm>
            <a:prstGeom prst="line">
              <a:avLst/>
            </a:prstGeom>
            <a:solidFill>
              <a:srgbClr val="618FFD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9B8F91FA-5628-4916-9970-2CEDB6B99BA4}"/>
                </a:ext>
              </a:extLst>
            </p:cNvPr>
            <p:cNvCxnSpPr/>
            <p:nvPr/>
          </p:nvCxnSpPr>
          <p:spPr bwMode="auto">
            <a:xfrm>
              <a:off x="5605327" y="1877705"/>
              <a:ext cx="74624" cy="37907"/>
            </a:xfrm>
            <a:prstGeom prst="straightConnector1">
              <a:avLst/>
            </a:prstGeom>
            <a:solidFill>
              <a:srgbClr val="618FFD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38B5630E-1089-405C-A2D2-F167DC4F3D60}"/>
                </a:ext>
              </a:extLst>
            </p:cNvPr>
            <p:cNvCxnSpPr/>
            <p:nvPr/>
          </p:nvCxnSpPr>
          <p:spPr bwMode="auto">
            <a:xfrm flipH="1" flipV="1">
              <a:off x="5747072" y="1948760"/>
              <a:ext cx="64789" cy="35679"/>
            </a:xfrm>
            <a:prstGeom prst="straightConnector1">
              <a:avLst/>
            </a:prstGeom>
            <a:solidFill>
              <a:srgbClr val="618FFD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0C1E5F9E-6D9B-4E4E-BA1D-75A34C7C1E41}"/>
                </a:ext>
              </a:extLst>
            </p:cNvPr>
            <p:cNvSpPr txBox="1"/>
            <p:nvPr/>
          </p:nvSpPr>
          <p:spPr>
            <a:xfrm rot="1650309">
              <a:off x="5491912" y="1880044"/>
              <a:ext cx="36580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US" sz="600" b="1" dirty="0">
                  <a:solidFill>
                    <a:srgbClr val="000000"/>
                  </a:solidFill>
                  <a:cs typeface="Arial" charset="0"/>
                </a:rPr>
                <a:t>6 mm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F0FCD9EA-F5C0-4E82-A071-00804EAD0DD4}"/>
                </a:ext>
              </a:extLst>
            </p:cNvPr>
            <p:cNvSpPr txBox="1"/>
            <p:nvPr/>
          </p:nvSpPr>
          <p:spPr>
            <a:xfrm>
              <a:off x="3996600" y="1277396"/>
              <a:ext cx="66075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US" sz="700" dirty="0">
                  <a:solidFill>
                    <a:srgbClr val="000000"/>
                  </a:solidFill>
                  <a:cs typeface="Arial" charset="0"/>
                </a:rPr>
                <a:t>2940 crystals</a:t>
              </a:r>
            </a:p>
          </p:txBody>
        </p:sp>
        <p:sp>
          <p:nvSpPr>
            <p:cNvPr id="74" name="矩形 60">
              <a:extLst>
                <a:ext uri="{FF2B5EF4-FFF2-40B4-BE49-F238E27FC236}">
                  <a16:creationId xmlns:a16="http://schemas.microsoft.com/office/drawing/2014/main" id="{4B782B99-8E3C-4AA6-BAE9-D008B8A7C3C6}"/>
                </a:ext>
              </a:extLst>
            </p:cNvPr>
            <p:cNvSpPr/>
            <p:nvPr/>
          </p:nvSpPr>
          <p:spPr>
            <a:xfrm>
              <a:off x="8065804" y="1042206"/>
              <a:ext cx="903190" cy="176909"/>
            </a:xfrm>
            <a:prstGeom prst="rect">
              <a:avLst/>
            </a:prstGeom>
          </p:spPr>
          <p:txBody>
            <a:bodyPr wrap="square" lIns="68514" tIns="34259" rIns="68514" bIns="34259">
              <a:spAutoFit/>
            </a:bodyPr>
            <a:lstStyle/>
            <a:p>
              <a:pPr defTabSz="685158"/>
              <a:r>
                <a:rPr lang="en-US" altLang="zh-CN" sz="700" b="1" dirty="0">
                  <a:solidFill>
                    <a:srgbClr val="FFFFFF"/>
                  </a:solidFill>
                  <a:latin typeface="Arial" pitchFamily="34" charset="0"/>
                  <a:ea typeface="宋体" panose="02010600030101010101" pitchFamily="2" charset="-122"/>
                  <a:cs typeface="Arial" pitchFamily="34" charset="0"/>
                </a:rPr>
                <a:t>Block flood map</a:t>
              </a:r>
              <a:endParaRPr lang="zh-CN" altLang="en-US" sz="700" dirty="0">
                <a:solidFill>
                  <a:srgbClr val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6B4FB6AC-B08D-41E4-AB0D-5F5C5C234B2A}"/>
              </a:ext>
            </a:extLst>
          </p:cNvPr>
          <p:cNvSpPr txBox="1"/>
          <p:nvPr/>
        </p:nvSpPr>
        <p:spPr>
          <a:xfrm>
            <a:off x="1625188" y="1084525"/>
            <a:ext cx="23385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sz="1400" b="1" dirty="0" err="1">
                <a:solidFill>
                  <a:srgbClr val="000000"/>
                </a:solidFill>
                <a:cs typeface="Arial" charset="0"/>
              </a:rPr>
              <a:t>uEXPLORER</a:t>
            </a:r>
            <a:r>
              <a:rPr lang="en-US" sz="1400" b="1" dirty="0">
                <a:solidFill>
                  <a:srgbClr val="000000"/>
                </a:solidFill>
                <a:cs typeface="Arial" charset="0"/>
              </a:rPr>
              <a:t> (United Imaging)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8724608" y="3110787"/>
            <a:ext cx="20044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1050" dirty="0">
                <a:solidFill>
                  <a:srgbClr val="000000"/>
                </a:solidFill>
                <a:latin typeface="Calibri"/>
              </a:rPr>
              <a:t>Courtesy, </a:t>
            </a:r>
            <a:r>
              <a:rPr lang="en-US" sz="1050" dirty="0" err="1">
                <a:solidFill>
                  <a:srgbClr val="000000"/>
                </a:solidFill>
                <a:latin typeface="Calibri"/>
              </a:rPr>
              <a:t>Hongdi</a:t>
            </a:r>
            <a:r>
              <a:rPr lang="en-US" sz="1050" dirty="0">
                <a:solidFill>
                  <a:srgbClr val="000000"/>
                </a:solidFill>
                <a:latin typeface="Calibri"/>
              </a:rPr>
              <a:t> Li, UIH America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E6F01C3-0916-4A45-A2CF-13B1562A9D5F}"/>
              </a:ext>
            </a:extLst>
          </p:cNvPr>
          <p:cNvSpPr txBox="1"/>
          <p:nvPr/>
        </p:nvSpPr>
        <p:spPr>
          <a:xfrm>
            <a:off x="4355270" y="3135925"/>
            <a:ext cx="40466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6858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TOF = 509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3-mm spatial resolution</a:t>
            </a: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A23A4DD4-9CB6-4007-80C6-5283A91F6F3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5188" y="1441213"/>
            <a:ext cx="2250952" cy="16882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11432" y="3912848"/>
            <a:ext cx="16826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600" b="1" dirty="0" err="1">
                <a:solidFill>
                  <a:srgbClr val="000000"/>
                </a:solidFill>
                <a:latin typeface="Calibri"/>
              </a:rPr>
              <a:t>PennPET</a:t>
            </a:r>
            <a:r>
              <a:rPr lang="en-US" sz="1600" b="1" dirty="0">
                <a:solidFill>
                  <a:srgbClr val="000000"/>
                </a:solidFill>
                <a:latin typeface="Calibri"/>
              </a:rPr>
              <a:t> Explorer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E6F01C3-0916-4A45-A2CF-13B1562A9D5F}"/>
              </a:ext>
            </a:extLst>
          </p:cNvPr>
          <p:cNvSpPr txBox="1"/>
          <p:nvPr/>
        </p:nvSpPr>
        <p:spPr>
          <a:xfrm>
            <a:off x="4355270" y="6165094"/>
            <a:ext cx="40466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6858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TOF = 250 </a:t>
            </a:r>
            <a:r>
              <a:rPr lang="en-U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U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4-mm spatial resolution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B4FB6AC-B08D-41E4-AB0D-5F5C5C234B2A}"/>
              </a:ext>
            </a:extLst>
          </p:cNvPr>
          <p:cNvSpPr txBox="1"/>
          <p:nvPr/>
        </p:nvSpPr>
        <p:spPr>
          <a:xfrm>
            <a:off x="4388734" y="4348472"/>
            <a:ext cx="42131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100" b="1" dirty="0" err="1">
                <a:solidFill>
                  <a:srgbClr val="000000"/>
                </a:solidFill>
                <a:cs typeface="Arial" charset="0"/>
              </a:rPr>
              <a:t>PennPET</a:t>
            </a:r>
            <a:r>
              <a:rPr lang="en-US" sz="1100" b="1" dirty="0">
                <a:solidFill>
                  <a:srgbClr val="000000"/>
                </a:solidFill>
                <a:cs typeface="Arial" charset="0"/>
              </a:rPr>
              <a:t> Detectors:      </a:t>
            </a:r>
            <a:r>
              <a:rPr lang="en-US" sz="1100" b="1" dirty="0">
                <a:solidFill>
                  <a:srgbClr val="C00000"/>
                </a:solidFill>
                <a:cs typeface="Arial" charset="0"/>
              </a:rPr>
              <a:t>1:1 encoding, </a:t>
            </a:r>
            <a:r>
              <a:rPr lang="en-US" sz="1100" b="1" dirty="0" err="1">
                <a:solidFill>
                  <a:srgbClr val="C00000"/>
                </a:solidFill>
                <a:cs typeface="Arial" charset="0"/>
              </a:rPr>
              <a:t>crystals:SiPMs</a:t>
            </a:r>
            <a:endParaRPr lang="en-US" sz="1100" b="1" dirty="0">
              <a:solidFill>
                <a:srgbClr val="C00000"/>
              </a:solidFill>
              <a:cs typeface="Arial" charset="0"/>
            </a:endParaRPr>
          </a:p>
        </p:txBody>
      </p:sp>
      <p:pic>
        <p:nvPicPr>
          <p:cNvPr id="82" name="Picture 81" descr="IMG_2236.JPG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83106" y="4800259"/>
            <a:ext cx="1112834" cy="887366"/>
          </a:xfrm>
          <a:prstGeom prst="rect">
            <a:avLst/>
          </a:prstGeom>
        </p:spPr>
      </p:pic>
      <p:sp>
        <p:nvSpPr>
          <p:cNvPr id="83" name="TextBox 82"/>
          <p:cNvSpPr txBox="1"/>
          <p:nvPr/>
        </p:nvSpPr>
        <p:spPr>
          <a:xfrm>
            <a:off x="4768806" y="5734677"/>
            <a:ext cx="1833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defTabSz="457189"/>
            <a:r>
              <a:rPr lang="en-US" sz="1200" dirty="0">
                <a:solidFill>
                  <a:prstClr val="black"/>
                </a:solidFill>
                <a:latin typeface="Calibri"/>
              </a:rPr>
              <a:t>3.86 x 3.86 x 19 mm</a:t>
            </a:r>
            <a:r>
              <a:rPr lang="en-US" sz="1200" baseline="30000" dirty="0">
                <a:solidFill>
                  <a:prstClr val="black"/>
                </a:solidFill>
                <a:latin typeface="Calibri"/>
              </a:rPr>
              <a:t>3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 LYSO</a:t>
            </a:r>
          </a:p>
          <a:p>
            <a:pPr marL="0" lvl="1" defTabSz="457189"/>
            <a:r>
              <a:rPr lang="en-US" sz="1200" dirty="0">
                <a:solidFill>
                  <a:prstClr val="black"/>
                </a:solidFill>
                <a:latin typeface="Calibri"/>
              </a:rPr>
              <a:t>PDPC digital SiPM</a:t>
            </a: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43183CBB-0423-2445-B944-178726BBC6F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1867" y="4800259"/>
            <a:ext cx="1062907" cy="891956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>
            <a:off x="4019804" y="3810000"/>
            <a:ext cx="658268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8" name="Picture 87" descr="tile A.tif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7720" y="4267957"/>
            <a:ext cx="1953454" cy="146671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784274" y="4857160"/>
            <a:ext cx="78418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>
                <a:solidFill>
                  <a:srgbClr val="000000"/>
                </a:solidFill>
                <a:latin typeface="Calibri"/>
              </a:rPr>
              <a:t>2D flood</a:t>
            </a:r>
          </a:p>
        </p:txBody>
      </p:sp>
      <p:pic>
        <p:nvPicPr>
          <p:cNvPr id="89" name="Picture 88" descr="flood_lineprofile2.eps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6107" y="5687626"/>
            <a:ext cx="1693939" cy="79113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1354" y="4349174"/>
            <a:ext cx="2690497" cy="2017873"/>
          </a:xfrm>
          <a:prstGeom prst="rect">
            <a:avLst/>
          </a:prstGeom>
        </p:spPr>
      </p:pic>
      <p:sp>
        <p:nvSpPr>
          <p:cNvPr id="79" name="Line 4">
            <a:extLst>
              <a:ext uri="{FF2B5EF4-FFF2-40B4-BE49-F238E27FC236}">
                <a16:creationId xmlns:a16="http://schemas.microsoft.com/office/drawing/2014/main" id="{6DCE2D6C-D83B-F947-9B08-1ADA994F6008}"/>
              </a:ext>
            </a:extLst>
          </p:cNvPr>
          <p:cNvSpPr>
            <a:spLocks noChangeShapeType="1"/>
          </p:cNvSpPr>
          <p:nvPr/>
        </p:nvSpPr>
        <p:spPr bwMode="auto">
          <a:xfrm>
            <a:off x="1752600" y="91440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650A35-2963-FC49-B894-0157743DCE2A}"/>
              </a:ext>
            </a:extLst>
          </p:cNvPr>
          <p:cNvSpPr txBox="1"/>
          <p:nvPr/>
        </p:nvSpPr>
        <p:spPr>
          <a:xfrm>
            <a:off x="1941197" y="3096393"/>
            <a:ext cx="13024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194 cm AFOV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F984C7C2-4AED-0348-BBC7-5ADC02AE4951}"/>
              </a:ext>
            </a:extLst>
          </p:cNvPr>
          <p:cNvSpPr txBox="1"/>
          <p:nvPr/>
        </p:nvSpPr>
        <p:spPr>
          <a:xfrm>
            <a:off x="1941197" y="6367046"/>
            <a:ext cx="16663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64 - 142 cm AFOV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273366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/>
          <p:cNvSpPr txBox="1">
            <a:spLocks/>
          </p:cNvSpPr>
          <p:nvPr/>
        </p:nvSpPr>
        <p:spPr>
          <a:xfrm>
            <a:off x="1745344" y="177252"/>
            <a:ext cx="8839200" cy="482489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875" kern="1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1875">
                <a:solidFill>
                  <a:srgbClr val="000000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1875">
                <a:solidFill>
                  <a:srgbClr val="000000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1875">
                <a:solidFill>
                  <a:srgbClr val="000000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1875">
                <a:solidFill>
                  <a:srgbClr val="000000"/>
                </a:solidFill>
                <a:latin typeface="Calibri" pitchFamily="34" charset="0"/>
              </a:defRPr>
            </a:lvl5pPr>
            <a:lvl6pPr marL="256668" algn="ctr" rtl="0" eaLnBrk="1" fontAlgn="base" hangingPunct="1"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Calibri" pitchFamily="34" charset="0"/>
              </a:defRPr>
            </a:lvl6pPr>
            <a:lvl7pPr marL="513338" algn="ctr" rtl="0" eaLnBrk="1" fontAlgn="base" hangingPunct="1"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Calibri" pitchFamily="34" charset="0"/>
              </a:defRPr>
            </a:lvl7pPr>
            <a:lvl8pPr marL="770003" algn="ctr" rtl="0" eaLnBrk="1" fontAlgn="base" hangingPunct="1"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Calibri" pitchFamily="34" charset="0"/>
              </a:defRPr>
            </a:lvl8pPr>
            <a:lvl9pPr marL="1026677" algn="ctr" rtl="0" eaLnBrk="1" fontAlgn="base" hangingPunct="1">
              <a:spcBef>
                <a:spcPct val="0"/>
              </a:spcBef>
              <a:spcAft>
                <a:spcPct val="0"/>
              </a:spcAft>
              <a:defRPr sz="2475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3200" dirty="0">
                <a:latin typeface="Arial" panose="020B0604020202020204" pitchFamily="34" charset="0"/>
                <a:ea typeface="Calibri Light" charset="0"/>
                <a:cs typeface="Arial" panose="020B0604020202020204" pitchFamily="34" charset="0"/>
              </a:rPr>
              <a:t>Long axial FOV scanners</a:t>
            </a:r>
          </a:p>
        </p:txBody>
      </p:sp>
      <p:cxnSp>
        <p:nvCxnSpPr>
          <p:cNvPr id="15" name="Straight Connector 14"/>
          <p:cNvCxnSpPr>
            <a:cxnSpLocks/>
          </p:cNvCxnSpPr>
          <p:nvPr/>
        </p:nvCxnSpPr>
        <p:spPr>
          <a:xfrm>
            <a:off x="5950532" y="1136911"/>
            <a:ext cx="0" cy="333998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Line 4">
            <a:extLst>
              <a:ext uri="{FF2B5EF4-FFF2-40B4-BE49-F238E27FC236}">
                <a16:creationId xmlns:a16="http://schemas.microsoft.com/office/drawing/2014/main" id="{6DCE2D6C-D83B-F947-9B08-1ADA994F6008}"/>
              </a:ext>
            </a:extLst>
          </p:cNvPr>
          <p:cNvSpPr>
            <a:spLocks noChangeShapeType="1"/>
          </p:cNvSpPr>
          <p:nvPr/>
        </p:nvSpPr>
        <p:spPr bwMode="auto">
          <a:xfrm>
            <a:off x="1752600" y="91440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4B9323-487E-87A6-C191-3A5EA01F945A}"/>
              </a:ext>
            </a:extLst>
          </p:cNvPr>
          <p:cNvGrpSpPr/>
          <p:nvPr/>
        </p:nvGrpSpPr>
        <p:grpSpPr>
          <a:xfrm>
            <a:off x="1570111" y="1185393"/>
            <a:ext cx="4231169" cy="3343251"/>
            <a:chOff x="1570111" y="1048657"/>
            <a:chExt cx="4231169" cy="3343251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6B4FB6AC-B08D-41E4-AB0D-5F5C5C234B2A}"/>
                </a:ext>
              </a:extLst>
            </p:cNvPr>
            <p:cNvSpPr txBox="1"/>
            <p:nvPr/>
          </p:nvSpPr>
          <p:spPr>
            <a:xfrm>
              <a:off x="1896795" y="1048657"/>
              <a:ext cx="29585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US" sz="1600" b="1" dirty="0">
                  <a:solidFill>
                    <a:srgbClr val="000000"/>
                  </a:solidFill>
                  <a:cs typeface="Arial" charset="0"/>
                </a:rPr>
                <a:t>Siemens Biograph Vision Quadra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685621" y="4137992"/>
              <a:ext cx="200444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en-US" sz="1050" dirty="0" err="1">
                  <a:solidFill>
                    <a:srgbClr val="000000"/>
                  </a:solidFill>
                  <a:latin typeface="Calibri"/>
                </a:rPr>
                <a:t>Prenosil</a:t>
              </a:r>
              <a:r>
                <a:rPr lang="en-US" sz="1050" dirty="0">
                  <a:solidFill>
                    <a:srgbClr val="000000"/>
                  </a:solidFill>
                  <a:latin typeface="Calibri"/>
                </a:rPr>
                <a:t>, et al., </a:t>
              </a:r>
              <a:r>
                <a:rPr lang="en-US" sz="1050" i="1" dirty="0">
                  <a:solidFill>
                    <a:srgbClr val="000000"/>
                  </a:solidFill>
                  <a:latin typeface="Calibri"/>
                </a:rPr>
                <a:t>J </a:t>
              </a:r>
              <a:r>
                <a:rPr lang="en-US" sz="1050" i="1" dirty="0" err="1">
                  <a:solidFill>
                    <a:srgbClr val="000000"/>
                  </a:solidFill>
                  <a:latin typeface="Calibri"/>
                </a:rPr>
                <a:t>Nucl</a:t>
              </a:r>
              <a:r>
                <a:rPr lang="en-US" sz="1050" i="1" dirty="0">
                  <a:solidFill>
                    <a:srgbClr val="000000"/>
                  </a:solidFill>
                  <a:latin typeface="Calibri"/>
                </a:rPr>
                <a:t> Med</a:t>
              </a:r>
              <a:r>
                <a:rPr lang="en-US" sz="1050" dirty="0">
                  <a:solidFill>
                    <a:srgbClr val="000000"/>
                  </a:solidFill>
                  <a:latin typeface="Calibri"/>
                </a:rPr>
                <a:t>, 2021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9E6F01C3-0916-4A45-A2CF-13B1562A9D5F}"/>
                </a:ext>
              </a:extLst>
            </p:cNvPr>
            <p:cNvSpPr txBox="1"/>
            <p:nvPr/>
          </p:nvSpPr>
          <p:spPr>
            <a:xfrm>
              <a:off x="1570111" y="3799438"/>
              <a:ext cx="42311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>
                <a:spcAft>
                  <a:spcPts val="1200"/>
                </a:spcAft>
              </a:pPr>
              <a:r>
                <a: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TOF = 230 </a:t>
              </a:r>
              <a:r>
                <a:rPr lang="en-US" sz="16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ps</a:t>
              </a:r>
              <a:r>
                <a: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3.5-mm spatial resolution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B650A35-2963-FC49-B894-0157743DCE2A}"/>
                </a:ext>
              </a:extLst>
            </p:cNvPr>
            <p:cNvSpPr txBox="1"/>
            <p:nvPr/>
          </p:nvSpPr>
          <p:spPr>
            <a:xfrm>
              <a:off x="2550609" y="3201246"/>
              <a:ext cx="13024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106 cm AFOV</a:t>
              </a:r>
            </a:p>
          </p:txBody>
        </p:sp>
        <p:pic>
          <p:nvPicPr>
            <p:cNvPr id="6" name="Picture 5" descr="A picture containing appliance, sewing machine, wall, indoor&#10;&#10;Description automatically generated">
              <a:extLst>
                <a:ext uri="{FF2B5EF4-FFF2-40B4-BE49-F238E27FC236}">
                  <a16:creationId xmlns:a16="http://schemas.microsoft.com/office/drawing/2014/main" id="{F87FD9D0-56E5-D666-FE87-2E9973FBB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45344" y="1390475"/>
              <a:ext cx="3383280" cy="1828613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053AE81-66F7-4166-8CA7-BA7E6D3D1348}"/>
                </a:ext>
              </a:extLst>
            </p:cNvPr>
            <p:cNvSpPr txBox="1"/>
            <p:nvPr/>
          </p:nvSpPr>
          <p:spPr>
            <a:xfrm>
              <a:off x="1579099" y="3515731"/>
              <a:ext cx="42131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en-US" sz="1400" b="1" dirty="0">
                  <a:solidFill>
                    <a:srgbClr val="000000"/>
                  </a:solidFill>
                  <a:cs typeface="Arial" charset="0"/>
                </a:rPr>
                <a:t>Quadra Detectors:      </a:t>
              </a:r>
              <a:r>
                <a:rPr lang="en-US" sz="1400" b="1" dirty="0">
                  <a:solidFill>
                    <a:srgbClr val="C00000"/>
                  </a:solidFill>
                  <a:cs typeface="Arial" charset="0"/>
                </a:rPr>
                <a:t>25:1 encoding, </a:t>
              </a:r>
              <a:r>
                <a:rPr lang="en-US" sz="1400" b="1" dirty="0" err="1">
                  <a:solidFill>
                    <a:srgbClr val="C00000"/>
                  </a:solidFill>
                  <a:cs typeface="Arial" charset="0"/>
                </a:rPr>
                <a:t>crystals:SiPMs</a:t>
              </a:r>
              <a:endParaRPr lang="en-US" sz="1400" b="1" dirty="0">
                <a:solidFill>
                  <a:srgbClr val="C00000"/>
                </a:solidFill>
                <a:cs typeface="Arial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A4D66AF-A2C5-011B-A5FA-CCEA831198D2}"/>
              </a:ext>
            </a:extLst>
          </p:cNvPr>
          <p:cNvGrpSpPr/>
          <p:nvPr/>
        </p:nvGrpSpPr>
        <p:grpSpPr>
          <a:xfrm>
            <a:off x="6645047" y="1185393"/>
            <a:ext cx="4046678" cy="3183646"/>
            <a:chOff x="6645047" y="1048657"/>
            <a:chExt cx="4046678" cy="3183646"/>
          </a:xfrm>
        </p:grpSpPr>
        <p:sp>
          <p:nvSpPr>
            <p:cNvPr id="4" name="TextBox 3"/>
            <p:cNvSpPr txBox="1"/>
            <p:nvPr/>
          </p:nvSpPr>
          <p:spPr>
            <a:xfrm>
              <a:off x="7698351" y="1048657"/>
              <a:ext cx="15835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US" sz="1600" b="1" dirty="0">
                  <a:solidFill>
                    <a:srgbClr val="000000"/>
                  </a:solidFill>
                  <a:latin typeface="Calibri"/>
                </a:rPr>
                <a:t>GE Omni Legend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9E6F01C3-0916-4A45-A2CF-13B1562A9D5F}"/>
                </a:ext>
              </a:extLst>
            </p:cNvPr>
            <p:cNvSpPr txBox="1"/>
            <p:nvPr/>
          </p:nvSpPr>
          <p:spPr>
            <a:xfrm>
              <a:off x="6645047" y="3647528"/>
              <a:ext cx="40466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>
                <a:spcAft>
                  <a:spcPts val="1200"/>
                </a:spcAft>
              </a:pPr>
              <a:r>
                <a:rPr lang="en-US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BGO detectors with deep learning to obtain TOF information</a:t>
              </a:r>
            </a:p>
          </p:txBody>
        </p:sp>
        <p:pic>
          <p:nvPicPr>
            <p:cNvPr id="10" name="Picture 9" descr="A picture containing indoor, floor, appliance&#10;&#10;Description automatically generated">
              <a:extLst>
                <a:ext uri="{FF2B5EF4-FFF2-40B4-BE49-F238E27FC236}">
                  <a16:creationId xmlns:a16="http://schemas.microsoft.com/office/drawing/2014/main" id="{B31FB40C-6956-23D5-85B1-3A5BD87BE38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52747" y="1362160"/>
              <a:ext cx="3243908" cy="18288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87A8945-2EE8-82CC-C45E-2CD85E85D288}"/>
                </a:ext>
              </a:extLst>
            </p:cNvPr>
            <p:cNvSpPr txBox="1"/>
            <p:nvPr/>
          </p:nvSpPr>
          <p:spPr>
            <a:xfrm>
              <a:off x="7191891" y="3201246"/>
              <a:ext cx="24967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32-64 cm (</a:t>
              </a:r>
              <a:r>
                <a:rPr lang="en-US" sz="1600" dirty="0">
                  <a:sym typeface="Wingdings" pitchFamily="2" charset="2"/>
                </a:rPr>
                <a:t> 128</a:t>
              </a:r>
              <a:r>
                <a:rPr lang="en-US" sz="1600" dirty="0"/>
                <a:t> cm) AFOV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7294374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304800"/>
            <a:ext cx="8915400" cy="685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200" dirty="0"/>
              <a:t>How do we measure benefit of new scanner performance or image reconstruction approach?</a:t>
            </a:r>
            <a:endParaRPr lang="en-US" sz="4000" dirty="0"/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43100" y="2322786"/>
            <a:ext cx="8305800" cy="3352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/>
              <a:t>Lesion contrast (SUV) - accuracy of quantitation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dirty="0"/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/>
              <a:t>Detectability - numerical and human observers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Variability of lesion uptake - as a function of location, environment, statistics</a:t>
            </a:r>
          </a:p>
        </p:txBody>
      </p:sp>
      <p:sp>
        <p:nvSpPr>
          <p:cNvPr id="180227" name="Text Box 4"/>
          <p:cNvSpPr txBox="1">
            <a:spLocks noChangeArrowheads="1"/>
          </p:cNvSpPr>
          <p:nvPr/>
        </p:nvSpPr>
        <p:spPr bwMode="auto">
          <a:xfrm>
            <a:off x="1828800" y="1524000"/>
            <a:ext cx="8686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2800" u="sng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Must define task: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1" name="Group 3"/>
          <p:cNvGrpSpPr>
            <a:grpSpLocks/>
          </p:cNvGrpSpPr>
          <p:nvPr/>
        </p:nvGrpSpPr>
        <p:grpSpPr bwMode="auto">
          <a:xfrm>
            <a:off x="1981200" y="1219200"/>
            <a:ext cx="8229600" cy="4451350"/>
            <a:chOff x="288" y="768"/>
            <a:chExt cx="5184" cy="2804"/>
          </a:xfrm>
        </p:grpSpPr>
        <p:graphicFrame>
          <p:nvGraphicFramePr>
            <p:cNvPr id="61447" name="Object 4"/>
            <p:cNvGraphicFramePr>
              <a:graphicFrameLocks noChangeAspect="1"/>
            </p:cNvGraphicFramePr>
            <p:nvPr/>
          </p:nvGraphicFramePr>
          <p:xfrm>
            <a:off x="288" y="768"/>
            <a:ext cx="5184" cy="2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ocument" r:id="rId3" imgW="5765079" imgH="3301587" progId="Word.Document.8">
                    <p:embed/>
                  </p:oleObj>
                </mc:Choice>
                <mc:Fallback>
                  <p:oleObj name="Document" r:id="rId3" imgW="5765079" imgH="3301587" progId="Word.Document.8">
                    <p:embed/>
                    <p:pic>
                      <p:nvPicPr>
                        <p:cNvPr id="61447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" y="768"/>
                          <a:ext cx="5184" cy="28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197" name="Rectangle 5"/>
            <p:cNvSpPr>
              <a:spLocks noChangeArrowheads="1"/>
            </p:cNvSpPr>
            <p:nvPr/>
          </p:nvSpPr>
          <p:spPr bwMode="auto">
            <a:xfrm>
              <a:off x="528" y="2112"/>
              <a:ext cx="1103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198" name="Text Box 6"/>
            <p:cNvSpPr txBox="1">
              <a:spLocks noChangeArrowheads="1"/>
            </p:cNvSpPr>
            <p:nvPr/>
          </p:nvSpPr>
          <p:spPr bwMode="auto">
            <a:xfrm>
              <a:off x="624" y="1033"/>
              <a:ext cx="197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>
                  <a:latin typeface="Helvetica" charset="0"/>
                </a:rPr>
                <a:t>i) Unstable parent nucleus</a:t>
              </a:r>
            </a:p>
          </p:txBody>
        </p:sp>
        <p:sp>
          <p:nvSpPr>
            <p:cNvPr id="8199" name="Rectangle 7"/>
            <p:cNvSpPr>
              <a:spLocks noChangeArrowheads="1"/>
            </p:cNvSpPr>
            <p:nvPr/>
          </p:nvSpPr>
          <p:spPr bwMode="auto">
            <a:xfrm>
              <a:off x="912" y="2880"/>
              <a:ext cx="1582" cy="5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00" name="Text Box 8"/>
            <p:cNvSpPr txBox="1">
              <a:spLocks noChangeArrowheads="1"/>
            </p:cNvSpPr>
            <p:nvPr/>
          </p:nvSpPr>
          <p:spPr bwMode="auto">
            <a:xfrm>
              <a:off x="432" y="2953"/>
              <a:ext cx="2417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 dirty="0">
                  <a:latin typeface="Helvetica" charset="0"/>
                </a:rPr>
                <a:t>ii) Proton decays to neutron </a:t>
              </a:r>
            </a:p>
            <a:p>
              <a:pPr>
                <a:defRPr/>
              </a:pPr>
              <a:r>
                <a:rPr lang="en-US" sz="2000" dirty="0">
                  <a:latin typeface="Helvetica" charset="0"/>
                </a:rPr>
                <a:t>Emits positron (e</a:t>
              </a:r>
              <a:r>
                <a:rPr lang="en-US" sz="2000" baseline="30000" dirty="0">
                  <a:latin typeface="Helvetica" charset="0"/>
                </a:rPr>
                <a:t>+</a:t>
              </a:r>
              <a:r>
                <a:rPr lang="en-US" sz="2000" dirty="0">
                  <a:latin typeface="Helvetica" charset="0"/>
                </a:rPr>
                <a:t>) and neutrino</a:t>
              </a:r>
              <a:endParaRPr lang="en-US" dirty="0"/>
            </a:p>
          </p:txBody>
        </p:sp>
        <p:sp>
          <p:nvSpPr>
            <p:cNvPr id="8201" name="Rectangle 9"/>
            <p:cNvSpPr>
              <a:spLocks noChangeArrowheads="1"/>
            </p:cNvSpPr>
            <p:nvPr/>
          </p:nvSpPr>
          <p:spPr bwMode="auto">
            <a:xfrm>
              <a:off x="3600" y="1248"/>
              <a:ext cx="1536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02" name="Text Box 10"/>
            <p:cNvSpPr txBox="1">
              <a:spLocks noChangeArrowheads="1"/>
            </p:cNvSpPr>
            <p:nvPr/>
          </p:nvSpPr>
          <p:spPr bwMode="auto">
            <a:xfrm>
              <a:off x="3596" y="841"/>
              <a:ext cx="1870" cy="8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>
                  <a:latin typeface="Helvetica" charset="0"/>
                </a:rPr>
                <a:t>vi) Two 511 keV photons</a:t>
              </a:r>
            </a:p>
            <a:p>
              <a:pPr>
                <a:defRPr/>
              </a:pPr>
              <a:r>
                <a:rPr lang="en-US" sz="2000">
                  <a:latin typeface="Helvetica" charset="0"/>
                </a:rPr>
                <a:t>produced by e+ e-</a:t>
              </a:r>
            </a:p>
            <a:p>
              <a:pPr>
                <a:defRPr/>
              </a:pPr>
              <a:r>
                <a:rPr lang="en-US" sz="2000">
                  <a:latin typeface="Helvetica" charset="0"/>
                </a:rPr>
                <a:t>annihilation</a:t>
              </a:r>
              <a:endParaRPr lang="en-US"/>
            </a:p>
            <a:p>
              <a:pPr>
                <a:defRPr/>
              </a:pPr>
              <a:r>
                <a:rPr lang="en-US"/>
                <a:t>           </a:t>
              </a:r>
              <a:r>
                <a:rPr lang="en-US">
                  <a:solidFill>
                    <a:srgbClr val="FF3300"/>
                  </a:solidFill>
                </a:rPr>
                <a:t>~180˚</a:t>
              </a:r>
            </a:p>
          </p:txBody>
        </p:sp>
        <p:sp>
          <p:nvSpPr>
            <p:cNvPr id="8203" name="Rectangle 11"/>
            <p:cNvSpPr>
              <a:spLocks noChangeArrowheads="1"/>
            </p:cNvSpPr>
            <p:nvPr/>
          </p:nvSpPr>
          <p:spPr bwMode="auto">
            <a:xfrm>
              <a:off x="3312" y="2400"/>
              <a:ext cx="1296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04" name="Text Box 12"/>
            <p:cNvSpPr txBox="1">
              <a:spLocks noChangeArrowheads="1"/>
            </p:cNvSpPr>
            <p:nvPr/>
          </p:nvSpPr>
          <p:spPr bwMode="auto">
            <a:xfrm>
              <a:off x="3264" y="2349"/>
              <a:ext cx="1744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 dirty="0">
                  <a:latin typeface="Helvetica" charset="0"/>
                </a:rPr>
                <a:t>iii) Positron travels</a:t>
              </a:r>
            </a:p>
            <a:p>
              <a:pPr>
                <a:defRPr/>
              </a:pPr>
              <a:r>
                <a:rPr lang="en-US" sz="2000" dirty="0">
                  <a:latin typeface="Helvetica" charset="0"/>
                </a:rPr>
                <a:t>short distance in tissue</a:t>
              </a:r>
              <a:endParaRPr lang="en-US" dirty="0"/>
            </a:p>
            <a:p>
              <a:pPr>
                <a:defRPr/>
              </a:pPr>
              <a:r>
                <a:rPr lang="en-US" sz="2000" i="1" dirty="0">
                  <a:solidFill>
                    <a:schemeClr val="accent1">
                      <a:lumMod val="75000"/>
                    </a:schemeClr>
                  </a:solidFill>
                  <a:latin typeface="Helvetica" charset="0"/>
                </a:rPr>
                <a:t>(Neutrino escapes)</a:t>
              </a:r>
              <a:endParaRPr lang="en-US" i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8205" name="Freeform 13"/>
            <p:cNvSpPr>
              <a:spLocks/>
            </p:cNvSpPr>
            <p:nvPr/>
          </p:nvSpPr>
          <p:spPr bwMode="auto">
            <a:xfrm rot="1950047">
              <a:off x="3696" y="1632"/>
              <a:ext cx="624" cy="192"/>
            </a:xfrm>
            <a:custGeom>
              <a:avLst/>
              <a:gdLst>
                <a:gd name="T0" fmla="*/ 0 w 816"/>
                <a:gd name="T1" fmla="*/ 248 h 248"/>
                <a:gd name="T2" fmla="*/ 96 w 816"/>
                <a:gd name="T3" fmla="*/ 104 h 248"/>
                <a:gd name="T4" fmla="*/ 192 w 816"/>
                <a:gd name="T5" fmla="*/ 56 h 248"/>
                <a:gd name="T6" fmla="*/ 336 w 816"/>
                <a:gd name="T7" fmla="*/ 8 h 248"/>
                <a:gd name="T8" fmla="*/ 480 w 816"/>
                <a:gd name="T9" fmla="*/ 8 h 248"/>
                <a:gd name="T10" fmla="*/ 624 w 816"/>
                <a:gd name="T11" fmla="*/ 56 h 248"/>
                <a:gd name="T12" fmla="*/ 720 w 816"/>
                <a:gd name="T13" fmla="*/ 104 h 248"/>
                <a:gd name="T14" fmla="*/ 816 w 816"/>
                <a:gd name="T1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6" h="248">
                  <a:moveTo>
                    <a:pt x="0" y="248"/>
                  </a:moveTo>
                  <a:cubicBezTo>
                    <a:pt x="32" y="192"/>
                    <a:pt x="64" y="136"/>
                    <a:pt x="96" y="104"/>
                  </a:cubicBezTo>
                  <a:cubicBezTo>
                    <a:pt x="128" y="72"/>
                    <a:pt x="152" y="72"/>
                    <a:pt x="192" y="56"/>
                  </a:cubicBezTo>
                  <a:cubicBezTo>
                    <a:pt x="232" y="40"/>
                    <a:pt x="288" y="16"/>
                    <a:pt x="336" y="8"/>
                  </a:cubicBezTo>
                  <a:cubicBezTo>
                    <a:pt x="384" y="0"/>
                    <a:pt x="432" y="0"/>
                    <a:pt x="480" y="8"/>
                  </a:cubicBezTo>
                  <a:cubicBezTo>
                    <a:pt x="528" y="16"/>
                    <a:pt x="584" y="40"/>
                    <a:pt x="624" y="56"/>
                  </a:cubicBezTo>
                  <a:cubicBezTo>
                    <a:pt x="664" y="72"/>
                    <a:pt x="688" y="72"/>
                    <a:pt x="720" y="104"/>
                  </a:cubicBezTo>
                  <a:cubicBezTo>
                    <a:pt x="752" y="136"/>
                    <a:pt x="784" y="192"/>
                    <a:pt x="816" y="248"/>
                  </a:cubicBezTo>
                </a:path>
              </a:pathLst>
            </a:custGeom>
            <a:noFill/>
            <a:ln w="28575" cap="flat" cmpd="sng">
              <a:solidFill>
                <a:srgbClr val="FF3300"/>
              </a:solidFill>
              <a:prstDash val="dash"/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4953000" y="381001"/>
            <a:ext cx="274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>
                <a:latin typeface="Helvetica" charset="0"/>
              </a:rPr>
              <a:t>Positron decay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2308258" y="5758043"/>
            <a:ext cx="2361544" cy="684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Aft>
                <a:spcPts val="300"/>
              </a:spcAft>
              <a:defRPr/>
            </a:pP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11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C   t</a:t>
            </a:r>
            <a:r>
              <a:rPr lang="en-US" baseline="-25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1/2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= 20 minutes</a:t>
            </a:r>
          </a:p>
          <a:p>
            <a:pPr>
              <a:defRPr/>
            </a:pP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13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N   t</a:t>
            </a:r>
            <a:r>
              <a:rPr lang="en-US" baseline="-25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1/2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= 10 minutes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6631022" y="5758043"/>
            <a:ext cx="2511265" cy="684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Aft>
                <a:spcPts val="300"/>
              </a:spcAft>
              <a:defRPr/>
            </a:pP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15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O   t</a:t>
            </a:r>
            <a:r>
              <a:rPr lang="en-US" baseline="-25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1/2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= 2 minutes</a:t>
            </a:r>
          </a:p>
          <a:p>
            <a:pPr>
              <a:defRPr/>
            </a:pP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18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F    t</a:t>
            </a:r>
            <a:r>
              <a:rPr lang="en-US" baseline="-250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1/2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= 110 minutes</a:t>
            </a:r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>
            <a:off x="1981200" y="5646577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Rectangle 1"/>
          <p:cNvSpPr/>
          <p:nvPr/>
        </p:nvSpPr>
        <p:spPr bwMode="auto">
          <a:xfrm>
            <a:off x="6226142" y="6070422"/>
            <a:ext cx="3657600" cy="45720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300" dirty="0">
              <a:solidFill>
                <a:srgbClr val="000000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3" name="Text Box 10">
            <a:extLst>
              <a:ext uri="{FF2B5EF4-FFF2-40B4-BE49-F238E27FC236}">
                <a16:creationId xmlns:a16="http://schemas.microsoft.com/office/drawing/2014/main" id="{DFF90573-DDE4-188F-7C97-FE9BC014AA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47" y="190488"/>
            <a:ext cx="2280624" cy="52322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i="1">
                <a:solidFill>
                  <a:schemeClr val="accent2"/>
                </a:solidFill>
              </a:rPr>
              <a:t>Physical signal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Text Box 2"/>
          <p:cNvSpPr txBox="1">
            <a:spLocks noChangeArrowheads="1"/>
          </p:cNvSpPr>
          <p:nvPr/>
        </p:nvSpPr>
        <p:spPr bwMode="auto">
          <a:xfrm>
            <a:off x="2557347" y="808038"/>
            <a:ext cx="7239000" cy="56323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Times" charset="0"/>
              <a:buChar char="•"/>
            </a:pPr>
            <a:r>
              <a:rPr lang="en-US" sz="2000" dirty="0">
                <a:latin typeface="Helvetica" charset="0"/>
              </a:rPr>
              <a:t> Tracer: e.g., FDG						biology and time of uptake  </a:t>
            </a:r>
          </a:p>
          <a:p>
            <a:pPr>
              <a:buFont typeface="Times" charset="0"/>
              <a:buNone/>
            </a:pPr>
            <a:r>
              <a:rPr lang="en-US" sz="2000" dirty="0">
                <a:latin typeface="Helvetica" charset="0"/>
              </a:rPr>
              <a:t>	</a:t>
            </a:r>
          </a:p>
          <a:p>
            <a:pPr>
              <a:buFont typeface="Times" charset="0"/>
              <a:buChar char="•"/>
            </a:pPr>
            <a:r>
              <a:rPr lang="en-US" sz="2000" dirty="0">
                <a:latin typeface="Helvetica" charset="0"/>
              </a:rPr>
              <a:t> Physics: </a:t>
            </a:r>
            <a:r>
              <a:rPr lang="en-US" sz="2000" dirty="0">
                <a:latin typeface="Symbol" charset="0"/>
              </a:rPr>
              <a:t>b</a:t>
            </a:r>
            <a:r>
              <a:rPr lang="en-US" sz="2000" baseline="30000" dirty="0">
                <a:latin typeface="Helvetica" charset="0"/>
              </a:rPr>
              <a:t>+</a:t>
            </a:r>
            <a:r>
              <a:rPr lang="en-US" sz="2000" dirty="0">
                <a:latin typeface="Helvetica" charset="0"/>
              </a:rPr>
              <a:t> range, </a:t>
            </a:r>
            <a:r>
              <a:rPr lang="en-US" sz="2000" dirty="0">
                <a:latin typeface="Symbol" charset="0"/>
              </a:rPr>
              <a:t>b</a:t>
            </a:r>
            <a:r>
              <a:rPr lang="en-US" sz="2000" baseline="30000" dirty="0">
                <a:latin typeface="Helvetica" charset="0"/>
              </a:rPr>
              <a:t>+</a:t>
            </a:r>
            <a:r>
              <a:rPr lang="en-US" sz="2000" dirty="0">
                <a:latin typeface="Helvetica" charset="0"/>
              </a:rPr>
              <a:t> </a:t>
            </a:r>
            <a:r>
              <a:rPr lang="en-US" sz="2000" dirty="0">
                <a:latin typeface="Helvetica" pitchFamily="2" charset="0"/>
              </a:rPr>
              <a:t>fraction</a:t>
            </a:r>
            <a:r>
              <a:rPr lang="en-US" sz="2000" dirty="0">
                <a:latin typeface="Helvetica" charset="0"/>
              </a:rPr>
              <a:t>					</a:t>
            </a:r>
          </a:p>
          <a:p>
            <a:pPr>
              <a:buFont typeface="Times" charset="0"/>
              <a:buChar char="•"/>
            </a:pPr>
            <a:r>
              <a:rPr lang="en-US" sz="2000" dirty="0">
                <a:latin typeface="Helvetica" charset="0"/>
              </a:rPr>
              <a:t> Patient variables:						motion (breathing)				habitus (BMI)	</a:t>
            </a:r>
            <a:r>
              <a:rPr lang="en-US" sz="2000" dirty="0">
                <a:solidFill>
                  <a:srgbClr val="000080"/>
                </a:solidFill>
                <a:latin typeface="Helvetica" charset="0"/>
              </a:rPr>
              <a:t>					</a:t>
            </a:r>
          </a:p>
          <a:p>
            <a:pPr>
              <a:buFont typeface="Times" charset="0"/>
              <a:buChar char="•"/>
            </a:pPr>
            <a:r>
              <a:rPr lang="en-US" sz="2000" dirty="0">
                <a:solidFill>
                  <a:srgbClr val="000080"/>
                </a:solidFill>
                <a:latin typeface="Helvetica" charset="0"/>
              </a:rPr>
              <a:t> </a:t>
            </a:r>
            <a:r>
              <a:rPr lang="en-US" sz="2000" dirty="0">
                <a:latin typeface="Helvetica" charset="0"/>
              </a:rPr>
              <a:t>SNR:								scan time					instrument performance					   - sensitivity, spatial resolution, TOF				</a:t>
            </a:r>
          </a:p>
          <a:p>
            <a:pPr>
              <a:buFont typeface="Times" charset="0"/>
              <a:buChar char="•"/>
            </a:pPr>
            <a:r>
              <a:rPr lang="en-US" sz="2000" dirty="0">
                <a:latin typeface="Helvetica" charset="0"/>
              </a:rPr>
              <a:t> Quantification:							dose and instrument calibration				data correction methods					reconstruction algorithm</a:t>
            </a:r>
          </a:p>
        </p:txBody>
      </p:sp>
      <p:sp>
        <p:nvSpPr>
          <p:cNvPr id="241667" name="Text Box 3"/>
          <p:cNvSpPr txBox="1">
            <a:spLocks noChangeArrowheads="1"/>
          </p:cNvSpPr>
          <p:nvPr/>
        </p:nvSpPr>
        <p:spPr bwMode="auto">
          <a:xfrm>
            <a:off x="2133600" y="228600"/>
            <a:ext cx="8305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Tracer uptake measurements depend on…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81201" y="152400"/>
            <a:ext cx="8062383" cy="804862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Physical phantoms to assess performance of image quality</a:t>
            </a:r>
          </a:p>
        </p:txBody>
      </p:sp>
      <p:pic>
        <p:nvPicPr>
          <p:cNvPr id="7" name="Picture 6" descr="F1.lar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028" y="1441090"/>
            <a:ext cx="1911711" cy="191171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4343400"/>
            <a:ext cx="1752600" cy="17526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91503" y="3463808"/>
            <a:ext cx="2131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NEMA Image Quality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33601" y="6172200"/>
            <a:ext cx="1330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SNMMI CTN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2400" y="4343400"/>
            <a:ext cx="1934668" cy="1600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1" y="1524000"/>
            <a:ext cx="1857279" cy="1447800"/>
          </a:xfrm>
          <a:prstGeom prst="rect">
            <a:avLst/>
          </a:prstGeom>
        </p:spPr>
      </p:pic>
      <p:pic>
        <p:nvPicPr>
          <p:cNvPr id="13" name="Picture 12" descr="SilvermanPelvis_AugOctNov.jpg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879" t="7554" r="23064" b="76320"/>
          <a:stretch/>
        </p:blipFill>
        <p:spPr>
          <a:xfrm>
            <a:off x="8320353" y="2756034"/>
            <a:ext cx="2148351" cy="1405039"/>
          </a:xfrm>
          <a:prstGeom prst="rect">
            <a:avLst/>
          </a:prstGeom>
        </p:spPr>
      </p:pic>
      <p:sp>
        <p:nvSpPr>
          <p:cNvPr id="16" name="Up-Down Arrow 15"/>
          <p:cNvSpPr/>
          <p:nvPr/>
        </p:nvSpPr>
        <p:spPr bwMode="auto">
          <a:xfrm rot="5400000">
            <a:off x="5143500" y="2857500"/>
            <a:ext cx="457200" cy="1447800"/>
          </a:xfrm>
          <a:prstGeom prst="up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>
              <a:solidFill>
                <a:srgbClr val="333399"/>
              </a:solidFill>
              <a:latin typeface="Times" charset="0"/>
              <a:ea typeface="ＭＳ Ｐゴシック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/>
          <a:srcRect l="67562"/>
          <a:stretch/>
        </p:blipFill>
        <p:spPr>
          <a:xfrm>
            <a:off x="6604376" y="1828800"/>
            <a:ext cx="1853825" cy="413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72560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191E24"/>
              </a:clrFrom>
              <a:clrTo>
                <a:srgbClr val="191E24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8" b="96376" l="902" r="98544">
                        <a14:foregroundMark x1="70458" y1="44152" x2="70458" y2="44152"/>
                        <a14:foregroundMark x1="63731" y1="39209" x2="63731" y2="39209"/>
                        <a14:foregroundMark x1="57212" y1="35750" x2="57212" y2="35750"/>
                        <a14:foregroundMark x1="47920" y1="29654" x2="47920" y2="29654"/>
                        <a14:foregroundMark x1="40638" y1="25865" x2="40638" y2="25865"/>
                        <a14:foregroundMark x1="33703" y1="21417" x2="33703" y2="21417"/>
                        <a14:foregroundMark x1="28641" y1="19110" x2="28641" y2="19110"/>
                        <a14:foregroundMark x1="22746" y1="16310" x2="22746" y2="16310"/>
                        <a14:foregroundMark x1="16921" y1="12191" x2="16921" y2="12191"/>
                        <a14:foregroundMark x1="11373" y1="10544" x2="11373" y2="10544"/>
                        <a14:foregroundMark x1="5479" y1="7743" x2="5479" y2="774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95801" y="1295401"/>
            <a:ext cx="3546207" cy="1492751"/>
          </a:xfrm>
          <a:prstGeom prst="rect">
            <a:avLst/>
          </a:prstGeom>
        </p:spPr>
      </p:pic>
      <p:pic>
        <p:nvPicPr>
          <p:cNvPr id="5" name="Picture 4" descr="F1.larg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1" y="1066801"/>
            <a:ext cx="1888465" cy="1888465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616364" y="0"/>
            <a:ext cx="9051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>
                <a:solidFill>
                  <a:srgbClr val="000000"/>
                </a:solidFill>
              </a:rPr>
              <a:t>Standardizing Performance with NEMA IQ Phantom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079" y="3581400"/>
            <a:ext cx="8990499" cy="27509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05801" y="1447800"/>
            <a:ext cx="1857279" cy="1447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95800" y="956846"/>
            <a:ext cx="8116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8.5 mm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69256" y="1447800"/>
            <a:ext cx="7603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44 mm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71801" y="3200400"/>
            <a:ext cx="1994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Default parameters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86600" y="3200400"/>
            <a:ext cx="2449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Harmonized parameters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00600" y="6378828"/>
            <a:ext cx="2059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 scanners at 3 sites</a:t>
            </a:r>
          </a:p>
        </p:txBody>
      </p:sp>
    </p:spTree>
    <p:extLst>
      <p:ext uri="{BB962C8B-B14F-4D97-AF65-F5344CB8AC3E}">
        <p14:creationId xmlns:p14="http://schemas.microsoft.com/office/powerpoint/2010/main" val="37959259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616364" y="0"/>
            <a:ext cx="90516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000000"/>
                </a:solidFill>
              </a:rPr>
              <a:t>Quantifying Performance with NEMA IQ Phantom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5801" y="1447800"/>
            <a:ext cx="1857279" cy="1447800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1709850" y="3576936"/>
            <a:ext cx="8805750" cy="3128665"/>
            <a:chOff x="185850" y="3576935"/>
            <a:chExt cx="8805750" cy="312866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/>
            <a:srcRect r="17875" b="52918"/>
            <a:stretch/>
          </p:blipFill>
          <p:spPr>
            <a:xfrm>
              <a:off x="185850" y="4056181"/>
              <a:ext cx="4157550" cy="2649419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/>
            <a:srcRect t="51952" r="18021"/>
            <a:stretch/>
          </p:blipFill>
          <p:spPr>
            <a:xfrm>
              <a:off x="4724400" y="4038600"/>
              <a:ext cx="4081419" cy="2659000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 bwMode="auto">
            <a:xfrm>
              <a:off x="228600" y="4038600"/>
              <a:ext cx="4267200" cy="26670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3600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4724400" y="4038600"/>
              <a:ext cx="4267200" cy="26670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3600">
                <a:solidFill>
                  <a:srgbClr val="000000"/>
                </a:solidFill>
                <a:latin typeface="Times" charset="0"/>
                <a:ea typeface="ＭＳ Ｐゴシック" charset="0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4"/>
            <a:srcRect l="81912" t="73479" r="1371" b="17065"/>
            <a:stretch/>
          </p:blipFill>
          <p:spPr>
            <a:xfrm>
              <a:off x="3041370" y="5218921"/>
              <a:ext cx="1273712" cy="800879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1524000" y="3576935"/>
              <a:ext cx="1606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CRC: Mean VOI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017944" y="3581400"/>
              <a:ext cx="16089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CRC: Max voxel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3810000" y="1219200"/>
            <a:ext cx="4876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 dirty="0"/>
              <a:t>Resolution (PSF) model can be included to compensate for parallax errors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2438400" y="1219201"/>
            <a:ext cx="1207008" cy="1462841"/>
            <a:chOff x="1370363" y="5185394"/>
            <a:chExt cx="1207008" cy="1462841"/>
          </a:xfrm>
        </p:grpSpPr>
        <p:sp>
          <p:nvSpPr>
            <p:cNvPr id="58" name="Oval 57"/>
            <p:cNvSpPr/>
            <p:nvPr/>
          </p:nvSpPr>
          <p:spPr>
            <a:xfrm>
              <a:off x="1370363" y="5317132"/>
              <a:ext cx="1207008" cy="1208625"/>
            </a:xfrm>
            <a:prstGeom prst="ellips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cxnSp>
          <p:nvCxnSpPr>
            <p:cNvPr id="59" name="Straight Connector 58"/>
            <p:cNvCxnSpPr/>
            <p:nvPr/>
          </p:nvCxnSpPr>
          <p:spPr>
            <a:xfrm>
              <a:off x="1983819" y="5301948"/>
              <a:ext cx="0" cy="1208625"/>
            </a:xfrm>
            <a:prstGeom prst="line">
              <a:avLst/>
            </a:prstGeom>
            <a:noFill/>
            <a:ln w="6350" cap="flat" cmpd="sng" algn="ctr">
              <a:solidFill>
                <a:srgbClr val="4F81BD"/>
              </a:solidFill>
              <a:prstDash val="dash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" name="Straight Connector 59"/>
            <p:cNvCxnSpPr>
              <a:stCxn id="58" idx="6"/>
            </p:cNvCxnSpPr>
            <p:nvPr/>
          </p:nvCxnSpPr>
          <p:spPr>
            <a:xfrm flipH="1">
              <a:off x="1370363" y="5921445"/>
              <a:ext cx="1207008" cy="10421"/>
            </a:xfrm>
            <a:prstGeom prst="line">
              <a:avLst/>
            </a:prstGeom>
            <a:noFill/>
            <a:ln w="6350" cap="flat" cmpd="sng" algn="ctr">
              <a:solidFill>
                <a:srgbClr val="4F81BD"/>
              </a:solidFill>
              <a:prstDash val="dash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1" name="Straight Connector 60"/>
            <p:cNvCxnSpPr/>
            <p:nvPr/>
          </p:nvCxnSpPr>
          <p:spPr>
            <a:xfrm flipV="1">
              <a:off x="2243639" y="5427322"/>
              <a:ext cx="0" cy="1005132"/>
            </a:xfrm>
            <a:prstGeom prst="line">
              <a:avLst/>
            </a:prstGeom>
            <a:noFill/>
            <a:ln w="12700" cap="flat" cmpd="sng" algn="ctr">
              <a:solidFill>
                <a:srgbClr val="FF6600"/>
              </a:solidFill>
              <a:prstDash val="solid"/>
              <a:headEnd type="arrow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62" name="Rectangle 61"/>
            <p:cNvSpPr/>
            <p:nvPr/>
          </p:nvSpPr>
          <p:spPr>
            <a:xfrm rot="2100000">
              <a:off x="2274631" y="5272695"/>
              <a:ext cx="45719" cy="122478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100000"/>
                    <a:shade val="100000"/>
                    <a:satMod val="130000"/>
                  </a:srgbClr>
                </a:gs>
                <a:gs pos="100000">
                  <a:srgbClr val="4F81B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 rot="19500000" flipV="1">
              <a:off x="2272156" y="6459660"/>
              <a:ext cx="45719" cy="122478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100000"/>
                    <a:shade val="100000"/>
                    <a:satMod val="130000"/>
                  </a:srgbClr>
                </a:gs>
                <a:gs pos="100000">
                  <a:srgbClr val="4F81B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1958233" y="5185394"/>
              <a:ext cx="45719" cy="122478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100000"/>
                    <a:shade val="100000"/>
                    <a:satMod val="130000"/>
                  </a:srgbClr>
                </a:gs>
                <a:gs pos="100000">
                  <a:srgbClr val="4F81B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1958233" y="6525757"/>
              <a:ext cx="45719" cy="122478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100000"/>
                    <a:shade val="100000"/>
                    <a:satMod val="130000"/>
                  </a:srgbClr>
                </a:gs>
                <a:gs pos="100000">
                  <a:srgbClr val="4F81B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cxnSp>
          <p:nvCxnSpPr>
            <p:cNvPr id="66" name="Straight Connector 65"/>
            <p:cNvCxnSpPr/>
            <p:nvPr/>
          </p:nvCxnSpPr>
          <p:spPr>
            <a:xfrm flipH="1" flipV="1">
              <a:off x="1979248" y="5317132"/>
              <a:ext cx="3267" cy="1206958"/>
            </a:xfrm>
            <a:prstGeom prst="line">
              <a:avLst/>
            </a:prstGeom>
            <a:noFill/>
            <a:ln w="12700" cap="flat" cmpd="sng" algn="ctr">
              <a:solidFill>
                <a:srgbClr val="FF6600"/>
              </a:solidFill>
              <a:prstDash val="solid"/>
              <a:headEnd type="arrow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67" name="Oval 66"/>
            <p:cNvSpPr/>
            <p:nvPr/>
          </p:nvSpPr>
          <p:spPr>
            <a:xfrm>
              <a:off x="2168946" y="5902100"/>
              <a:ext cx="158516" cy="45719"/>
            </a:xfrm>
            <a:prstGeom prst="ellipse">
              <a:avLst/>
            </a:prstGeom>
            <a:solidFill>
              <a:srgbClr val="8000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1962294" y="5903832"/>
              <a:ext cx="45720" cy="45719"/>
            </a:xfrm>
            <a:prstGeom prst="ellipse">
              <a:avLst/>
            </a:prstGeom>
            <a:solidFill>
              <a:srgbClr val="8000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105819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5010277" y="628983"/>
            <a:ext cx="371031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Helvetica" charset="0"/>
              </a:rPr>
              <a:t>Summary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8CEAD25-AD73-8F80-EE9A-C0580F68689A}"/>
              </a:ext>
            </a:extLst>
          </p:cNvPr>
          <p:cNvSpPr txBox="1"/>
          <p:nvPr/>
        </p:nvSpPr>
        <p:spPr>
          <a:xfrm>
            <a:off x="1440493" y="1615857"/>
            <a:ext cx="866987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Basic nuclear physics as applied to positron emission tomography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Sources of radiotracers for PET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Detection of annihilation photons from positron decay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What is measured with PET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Corrections for physical effects in PET imaging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Limits on PET scanner performance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Time-of-flight PET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Total-body PET imaging considerations &amp; applications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Scanner harmonization</a:t>
            </a:r>
          </a:p>
        </p:txBody>
      </p:sp>
    </p:spTree>
    <p:extLst>
      <p:ext uri="{BB962C8B-B14F-4D97-AF65-F5344CB8AC3E}">
        <p14:creationId xmlns:p14="http://schemas.microsoft.com/office/powerpoint/2010/main" val="288483784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Content Placeholder 2"/>
          <p:cNvSpPr>
            <a:spLocks noGrp="1"/>
          </p:cNvSpPr>
          <p:nvPr>
            <p:ph idx="1"/>
          </p:nvPr>
        </p:nvSpPr>
        <p:spPr>
          <a:xfrm>
            <a:off x="2209800" y="609600"/>
            <a:ext cx="7772400" cy="4114800"/>
          </a:xfrm>
        </p:spPr>
        <p:txBody>
          <a:bodyPr/>
          <a:lstStyle/>
          <a:p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What determines the direction of measured events in PET?</a:t>
            </a:r>
          </a:p>
          <a:p>
            <a:pPr lvl="1"/>
            <a:r>
              <a:rPr lang="en-US" dirty="0">
                <a:latin typeface="Times" charset="0"/>
                <a:ea typeface="ＭＳ Ｐゴシック" charset="0"/>
              </a:rPr>
              <a:t>Septa	</a:t>
            </a:r>
          </a:p>
          <a:p>
            <a:pPr lvl="1"/>
            <a:r>
              <a:rPr lang="en-US" dirty="0">
                <a:latin typeface="Times" charset="0"/>
                <a:ea typeface="ＭＳ Ｐゴシック" charset="0"/>
              </a:rPr>
              <a:t>Collimator</a:t>
            </a:r>
          </a:p>
          <a:p>
            <a:pPr lvl="1"/>
            <a:r>
              <a:rPr lang="en-US" dirty="0">
                <a:latin typeface="Times" charset="0"/>
                <a:ea typeface="ＭＳ Ｐゴシック" charset="0"/>
              </a:rPr>
              <a:t>Coincidence line between 2 photons detected within timing window</a:t>
            </a:r>
          </a:p>
          <a:p>
            <a:pPr lvl="1"/>
            <a:r>
              <a:rPr lang="en-US" dirty="0">
                <a:latin typeface="Times" charset="0"/>
                <a:ea typeface="ＭＳ Ｐゴシック" charset="0"/>
              </a:rPr>
              <a:t>Choice of scintillator</a:t>
            </a:r>
          </a:p>
          <a:p>
            <a:endParaRPr lang="en-US" dirty="0">
              <a:latin typeface="Times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Times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539651" y="2209799"/>
            <a:ext cx="7005793" cy="745273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765998"/>
      </p:ext>
    </p:extLst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Content Placeholder 2"/>
          <p:cNvSpPr>
            <a:spLocks noGrp="1"/>
          </p:cNvSpPr>
          <p:nvPr>
            <p:ph idx="1"/>
          </p:nvPr>
        </p:nvSpPr>
        <p:spPr>
          <a:xfrm>
            <a:off x="2209800" y="609600"/>
            <a:ext cx="7772400" cy="4114800"/>
          </a:xfrm>
        </p:spPr>
        <p:txBody>
          <a:bodyPr/>
          <a:lstStyle/>
          <a:p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Which two factors primarily determine the spatial resolution achieved in a clinical PET scanner during </a:t>
            </a:r>
            <a:r>
              <a:rPr lang="en-US" baseline="30000" dirty="0">
                <a:latin typeface="Times" charset="0"/>
                <a:ea typeface="ＭＳ Ｐゴシック" charset="0"/>
                <a:cs typeface="ＭＳ Ｐゴシック" charset="0"/>
              </a:rPr>
              <a:t>18</a:t>
            </a:r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F-FDG imaging?</a:t>
            </a:r>
          </a:p>
          <a:p>
            <a:pPr lvl="1"/>
            <a:r>
              <a:rPr lang="en-US" dirty="0">
                <a:latin typeface="Times" charset="0"/>
                <a:ea typeface="ＭＳ Ｐゴシック" charset="0"/>
              </a:rPr>
              <a:t>Positron range</a:t>
            </a:r>
          </a:p>
          <a:p>
            <a:pPr lvl="1"/>
            <a:r>
              <a:rPr lang="en-US" dirty="0">
                <a:latin typeface="Times" charset="0"/>
                <a:ea typeface="ＭＳ Ｐゴシック" charset="0"/>
              </a:rPr>
              <a:t>Detector spatial resolution</a:t>
            </a:r>
          </a:p>
          <a:p>
            <a:pPr lvl="1"/>
            <a:r>
              <a:rPr lang="en-US" dirty="0">
                <a:latin typeface="Times" charset="0"/>
                <a:ea typeface="ＭＳ Ｐゴシック" charset="0"/>
              </a:rPr>
              <a:t>Photon non-collinearity</a:t>
            </a:r>
          </a:p>
          <a:p>
            <a:pPr lvl="1"/>
            <a:r>
              <a:rPr lang="en-US" dirty="0">
                <a:latin typeface="Times" charset="0"/>
                <a:ea typeface="ＭＳ Ｐゴシック" charset="0"/>
              </a:rPr>
              <a:t>Detector timing resolution</a:t>
            </a:r>
          </a:p>
          <a:p>
            <a:endParaRPr lang="en-US" dirty="0">
              <a:latin typeface="Times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Times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393795" y="2185639"/>
            <a:ext cx="4800600" cy="87723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564288"/>
      </p:ext>
    </p:extLst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NAC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10400" y="990600"/>
            <a:ext cx="327818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1981200" y="274637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2800" dirty="0"/>
              <a:t>This PET image:</a:t>
            </a:r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8305800" y="4208462"/>
          <a:ext cx="2298700" cy="2586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7" imgW="4572000" imgH="5143500" progId="MSGraph.Chart.8">
                  <p:embed followColorScheme="full"/>
                </p:oleObj>
              </mc:Choice>
              <mc:Fallback>
                <p:oleObj name="Chart" r:id="rId7" imgW="4572000" imgH="5143500" progId="MSGraph.Chart.8">
                  <p:embed followColorScheme="full"/>
                  <p:pic>
                    <p:nvPicPr>
                      <p:cNvPr id="5" name="TPChart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5800" y="4208462"/>
                        <a:ext cx="2298700" cy="2586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1981200" y="1143000"/>
            <a:ext cx="4114800" cy="48006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/>
              <a:defRPr/>
            </a:pPr>
            <a:r>
              <a:rPr lang="en-US" sz="2400" dirty="0">
                <a:latin typeface="Times" pitchFamily="18" charset="0"/>
                <a:cs typeface="Times" pitchFamily="18" charset="0"/>
              </a:rPr>
              <a:t>Has not been corrected for attenuation.</a:t>
            </a:r>
          </a:p>
          <a:p>
            <a:pPr marL="514350" indent="-514350">
              <a:buFont typeface="+mj-lt"/>
              <a:buAutoNum type="alphaUcPeriod"/>
              <a:defRPr/>
            </a:pPr>
            <a:r>
              <a:rPr lang="en-US" sz="2400" dirty="0">
                <a:latin typeface="Times" pitchFamily="18" charset="0"/>
                <a:cs typeface="Times" pitchFamily="18" charset="0"/>
              </a:rPr>
              <a:t>Has been over-corrected for attenuation.</a:t>
            </a:r>
          </a:p>
          <a:p>
            <a:pPr marL="514350" indent="-514350">
              <a:buFont typeface="+mj-lt"/>
              <a:buAutoNum type="alphaUcPeriod"/>
              <a:defRPr/>
            </a:pPr>
            <a:r>
              <a:rPr lang="en-US" sz="2400" dirty="0">
                <a:latin typeface="Times" pitchFamily="18" charset="0"/>
                <a:cs typeface="Times" pitchFamily="18" charset="0"/>
              </a:rPr>
              <a:t>Has been corrected for attenuation using a Ge-68 transmission source rather than a CT scanner.</a:t>
            </a:r>
          </a:p>
          <a:p>
            <a:pPr marL="514350" indent="-514350">
              <a:buFont typeface="+mj-lt"/>
              <a:buAutoNum type="alphaUcPeriod"/>
              <a:defRPr/>
            </a:pPr>
            <a:r>
              <a:rPr lang="en-US" sz="2400" dirty="0">
                <a:latin typeface="Times" pitchFamily="18" charset="0"/>
                <a:cs typeface="Times" pitchFamily="18" charset="0"/>
              </a:rPr>
              <a:t>Shows pathologic uptake of the PET tracer in the skin.</a:t>
            </a:r>
          </a:p>
          <a:p>
            <a:pPr marL="514350" indent="-514350">
              <a:buFont typeface="+mj-lt"/>
              <a:buAutoNum type="alphaUcPeriod"/>
              <a:defRPr/>
            </a:pPr>
            <a:r>
              <a:rPr lang="en-US" sz="2400" dirty="0">
                <a:latin typeface="Times" pitchFamily="18" charset="0"/>
                <a:cs typeface="Times" pitchFamily="18" charset="0"/>
              </a:rPr>
              <a:t>Has not been properly normalized.</a:t>
            </a:r>
            <a:endParaRPr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676400" y="1044498"/>
            <a:ext cx="4800600" cy="9144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32870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448972" y="353826"/>
            <a:ext cx="529405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>
                <a:latin typeface="Helvetica" charset="0"/>
              </a:rPr>
              <a:t>Sources of positron-emitters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8CEAD25-AD73-8F80-EE9A-C0580F68689A}"/>
              </a:ext>
            </a:extLst>
          </p:cNvPr>
          <p:cNvSpPr txBox="1"/>
          <p:nvPr/>
        </p:nvSpPr>
        <p:spPr>
          <a:xfrm>
            <a:off x="1068963" y="1351508"/>
            <a:ext cx="1020647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Generators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Useful when radionuclide half-life is short and a radioactive “parent” is available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aseline="30000" dirty="0"/>
              <a:t>68</a:t>
            </a:r>
            <a:r>
              <a:rPr lang="en-US" sz="2400" dirty="0"/>
              <a:t>Ga from </a:t>
            </a:r>
            <a:r>
              <a:rPr lang="en-US" sz="2400" baseline="30000" dirty="0"/>
              <a:t>68</a:t>
            </a:r>
            <a:r>
              <a:rPr lang="en-US" sz="2400" dirty="0"/>
              <a:t>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aseline="30000" dirty="0"/>
              <a:t>82</a:t>
            </a:r>
            <a:r>
              <a:rPr lang="en-US" sz="2400" dirty="0"/>
              <a:t>Rb from </a:t>
            </a:r>
            <a:r>
              <a:rPr lang="en-US" sz="2400" baseline="30000" dirty="0"/>
              <a:t>82</a:t>
            </a:r>
            <a:r>
              <a:rPr lang="en-US" sz="2400" dirty="0"/>
              <a:t>Sr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Parent radionuclides shipped to hospitals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Cyclotrons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Necessary when radionuclide half-life is short but NO radioactive parent is available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aseline="30000" dirty="0"/>
              <a:t>18</a:t>
            </a:r>
            <a:r>
              <a:rPr lang="en-US" sz="2400" dirty="0"/>
              <a:t>F, </a:t>
            </a:r>
            <a:r>
              <a:rPr lang="en-US" sz="2400" baseline="30000" dirty="0"/>
              <a:t>11</a:t>
            </a:r>
            <a:r>
              <a:rPr lang="en-US" sz="2400" dirty="0"/>
              <a:t>C, </a:t>
            </a:r>
            <a:r>
              <a:rPr lang="en-US" sz="2400" baseline="30000" dirty="0"/>
              <a:t>13</a:t>
            </a:r>
            <a:r>
              <a:rPr lang="en-US" sz="2400" dirty="0"/>
              <a:t>N, </a:t>
            </a:r>
            <a:r>
              <a:rPr lang="en-US" sz="2400" baseline="30000" dirty="0"/>
              <a:t>15</a:t>
            </a:r>
            <a:r>
              <a:rPr lang="en-US" sz="2400" dirty="0"/>
              <a:t>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Shorter radionuclides produced on-site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aseline="30000" dirty="0"/>
              <a:t>18</a:t>
            </a:r>
            <a:r>
              <a:rPr lang="en-US" sz="2400" dirty="0"/>
              <a:t>F shipped world-wide</a:t>
            </a:r>
          </a:p>
        </p:txBody>
      </p:sp>
      <p:sp>
        <p:nvSpPr>
          <p:cNvPr id="3" name="Text Box 20">
            <a:extLst>
              <a:ext uri="{FF2B5EF4-FFF2-40B4-BE49-F238E27FC236}">
                <a16:creationId xmlns:a16="http://schemas.microsoft.com/office/drawing/2014/main" id="{A8DB8DDE-E3A5-A2A3-F903-DE4A29CFA2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47" y="188120"/>
            <a:ext cx="2139950" cy="52863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i="1">
                <a:solidFill>
                  <a:schemeClr val="accent2"/>
                </a:solidFill>
              </a:rPr>
              <a:t>Signal source</a:t>
            </a:r>
          </a:p>
        </p:txBody>
      </p:sp>
      <p:sp>
        <p:nvSpPr>
          <p:cNvPr id="4" name="Line 1051">
            <a:extLst>
              <a:ext uri="{FF2B5EF4-FFF2-40B4-BE49-F238E27FC236}">
                <a16:creationId xmlns:a16="http://schemas.microsoft.com/office/drawing/2014/main" id="{7AC5F9EF-A624-6D4A-EBB5-B0B502783A31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91440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834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2455245" y="3167513"/>
            <a:ext cx="255711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Helvetica" charset="0"/>
              </a:rPr>
              <a:t>Molybdenum generator</a:t>
            </a:r>
            <a:endParaRPr lang="en-US" baseline="30000" dirty="0">
              <a:latin typeface="Times New Roman" charset="0"/>
            </a:endParaRPr>
          </a:p>
          <a:p>
            <a:pPr>
              <a:defRPr/>
            </a:pPr>
            <a:endParaRPr lang="en-US" baseline="30000" dirty="0">
              <a:latin typeface="Times New Roman" charset="0"/>
            </a:endParaRPr>
          </a:p>
          <a:p>
            <a:pPr>
              <a:defRPr/>
            </a:pPr>
            <a:r>
              <a:rPr lang="en-US" baseline="30000" dirty="0">
                <a:latin typeface="Times New Roman" charset="0"/>
              </a:rPr>
              <a:t>99</a:t>
            </a:r>
            <a:r>
              <a:rPr lang="en-US" dirty="0">
                <a:latin typeface="Times New Roman" charset="0"/>
              </a:rPr>
              <a:t>Mo               </a:t>
            </a:r>
            <a:r>
              <a:rPr lang="en-US" baseline="30000" dirty="0">
                <a:solidFill>
                  <a:schemeClr val="accent6">
                    <a:lumMod val="75000"/>
                  </a:schemeClr>
                </a:solidFill>
                <a:latin typeface="Times New Roman" charset="0"/>
              </a:rPr>
              <a:t>99m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charset="0"/>
              </a:rPr>
              <a:t>Tc</a:t>
            </a:r>
            <a:r>
              <a:rPr lang="en-US" dirty="0">
                <a:latin typeface="Times New Roman" charset="0"/>
              </a:rPr>
              <a:t> </a:t>
            </a:r>
          </a:p>
          <a:p>
            <a:pPr>
              <a:tabLst>
                <a:tab pos="1306513" algn="l"/>
              </a:tabLst>
              <a:defRPr/>
            </a:pPr>
            <a:r>
              <a:rPr lang="en-US" dirty="0">
                <a:latin typeface="Times New Roman" charset="0"/>
              </a:rPr>
              <a:t>t</a:t>
            </a:r>
            <a:r>
              <a:rPr lang="en-US" baseline="-25000" dirty="0">
                <a:latin typeface="Times New Roman" charset="0"/>
              </a:rPr>
              <a:t>1/2</a:t>
            </a:r>
            <a:r>
              <a:rPr lang="en-US" dirty="0">
                <a:latin typeface="Times New Roman" charset="0"/>
              </a:rPr>
              <a:t> = 66 h	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charset="0"/>
              </a:rPr>
              <a:t>t</a:t>
            </a:r>
            <a:r>
              <a:rPr lang="en-US" baseline="-25000" dirty="0">
                <a:solidFill>
                  <a:schemeClr val="accent6">
                    <a:lumMod val="75000"/>
                  </a:schemeClr>
                </a:solidFill>
                <a:latin typeface="Times New Roman" charset="0"/>
              </a:rPr>
              <a:t>1/2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charset="0"/>
              </a:rPr>
              <a:t> = 6 h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733800" y="457201"/>
            <a:ext cx="52578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800" dirty="0">
                <a:latin typeface="Helvetica" charset="0"/>
              </a:rPr>
              <a:t>Generators:</a:t>
            </a:r>
          </a:p>
          <a:p>
            <a:pPr algn="ctr">
              <a:defRPr/>
            </a:pPr>
            <a:r>
              <a:rPr lang="en-US" sz="2800" dirty="0">
                <a:latin typeface="Helvetica" charset="0"/>
              </a:rPr>
              <a:t>Parent-daughter relationships</a:t>
            </a:r>
          </a:p>
        </p:txBody>
      </p:sp>
      <p:pic>
        <p:nvPicPr>
          <p:cNvPr id="67587" name="Picture 4" descr="bush_19_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191679"/>
            <a:ext cx="4846320" cy="3256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8991600" y="4332874"/>
            <a:ext cx="23923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/>
              <a:t>Transient equilibrium</a:t>
            </a:r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3215532" y="382078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6627814" y="1962150"/>
            <a:ext cx="543739" cy="624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70000"/>
              </a:lnSpc>
              <a:spcBef>
                <a:spcPct val="50000"/>
              </a:spcBef>
              <a:buFont typeface="Wingdings" charset="0"/>
              <a:buNone/>
              <a:defRPr/>
            </a:pPr>
            <a:r>
              <a:rPr lang="en-US">
                <a:latin typeface="Times New Roman" charset="0"/>
                <a:cs typeface="Times New Roman" charset="0"/>
              </a:rPr>
              <a:t>dN</a:t>
            </a:r>
            <a:r>
              <a:rPr lang="en-US" baseline="-25000">
                <a:latin typeface="Times New Roman" charset="0"/>
                <a:cs typeface="Times New Roman" charset="0"/>
              </a:rPr>
              <a:t>d</a:t>
            </a:r>
            <a:endParaRPr lang="en-US">
              <a:latin typeface="Times New Roman" charset="0"/>
              <a:cs typeface="Times New Roman" charset="0"/>
            </a:endParaRP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 typeface="Wingdings" charset="0"/>
              <a:buNone/>
              <a:defRPr/>
            </a:pPr>
            <a:r>
              <a:rPr lang="en-US">
                <a:latin typeface="Times New Roman" charset="0"/>
                <a:cs typeface="Times New Roman" charset="0"/>
              </a:rPr>
              <a:t>dt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7181570" y="2065044"/>
            <a:ext cx="17443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Font typeface="Wingdings" charset="0"/>
              <a:buNone/>
              <a:defRPr/>
            </a:pPr>
            <a:r>
              <a:rPr lang="en-US" dirty="0">
                <a:latin typeface="Symbol" charset="0"/>
                <a:cs typeface="Times New Roman" charset="0"/>
              </a:rPr>
              <a:t>=   </a:t>
            </a:r>
            <a:r>
              <a:rPr lang="en-US" dirty="0" err="1">
                <a:latin typeface="Symbol" charset="0"/>
                <a:cs typeface="Times New Roman" charset="0"/>
              </a:rPr>
              <a:t>l</a:t>
            </a:r>
            <a:r>
              <a:rPr lang="en-US" baseline="-25000" dirty="0" err="1">
                <a:latin typeface="Times New Roman" charset="0"/>
                <a:cs typeface="Times New Roman" charset="0"/>
              </a:rPr>
              <a:t>p</a:t>
            </a:r>
            <a:r>
              <a:rPr lang="en-US" dirty="0" err="1">
                <a:latin typeface="Times New Roman" charset="0"/>
                <a:cs typeface="Times New Roman" charset="0"/>
              </a:rPr>
              <a:t>N</a:t>
            </a:r>
            <a:r>
              <a:rPr lang="en-US" baseline="-25000" dirty="0" err="1">
                <a:latin typeface="Times New Roman" charset="0"/>
                <a:cs typeface="Times New Roman" charset="0"/>
              </a:rPr>
              <a:t>p</a:t>
            </a:r>
            <a:r>
              <a:rPr lang="en-US" dirty="0">
                <a:latin typeface="Times New Roman" charset="0"/>
                <a:cs typeface="Times New Roman" charset="0"/>
              </a:rPr>
              <a:t>  -   </a:t>
            </a:r>
            <a:r>
              <a:rPr lang="en-US" dirty="0" err="1">
                <a:latin typeface="Symbol" charset="0"/>
                <a:cs typeface="Times New Roman" charset="0"/>
              </a:rPr>
              <a:t>l</a:t>
            </a:r>
            <a:r>
              <a:rPr lang="en-US" baseline="-25000" dirty="0" err="1">
                <a:latin typeface="Times New Roman" charset="0"/>
                <a:cs typeface="Times New Roman" charset="0"/>
              </a:rPr>
              <a:t>d</a:t>
            </a:r>
            <a:r>
              <a:rPr lang="en-US" dirty="0" err="1">
                <a:latin typeface="Times New Roman" charset="0"/>
                <a:cs typeface="Times New Roman" charset="0"/>
              </a:rPr>
              <a:t>N</a:t>
            </a:r>
            <a:r>
              <a:rPr lang="en-US" baseline="-25000" dirty="0" err="1">
                <a:latin typeface="Times New Roman" charset="0"/>
                <a:cs typeface="Times New Roman" charset="0"/>
              </a:rPr>
              <a:t>d</a:t>
            </a:r>
            <a:endParaRPr lang="en-US" baseline="-25000" dirty="0">
              <a:latin typeface="Times New Roman" charset="0"/>
              <a:cs typeface="Times New Roman" charset="0"/>
            </a:endParaRP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3290889" y="1927225"/>
            <a:ext cx="543739" cy="624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70000"/>
              </a:lnSpc>
              <a:spcBef>
                <a:spcPct val="50000"/>
              </a:spcBef>
              <a:buFont typeface="Wingdings" charset="0"/>
              <a:buNone/>
              <a:defRPr/>
            </a:pPr>
            <a:r>
              <a:rPr lang="en-US">
                <a:latin typeface="Times New Roman" charset="0"/>
                <a:cs typeface="Times New Roman" charset="0"/>
              </a:rPr>
              <a:t>dN</a:t>
            </a:r>
            <a:r>
              <a:rPr lang="en-US" baseline="-25000">
                <a:latin typeface="Times New Roman" charset="0"/>
                <a:cs typeface="Times New Roman" charset="0"/>
              </a:rPr>
              <a:t>p</a:t>
            </a:r>
            <a:endParaRPr lang="en-US">
              <a:latin typeface="Times New Roman" charset="0"/>
              <a:cs typeface="Times New Roman" charset="0"/>
            </a:endParaRP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 typeface="Wingdings" charset="0"/>
              <a:buNone/>
              <a:defRPr/>
            </a:pPr>
            <a:r>
              <a:rPr lang="en-US">
                <a:latin typeface="Times New Roman" charset="0"/>
                <a:cs typeface="Times New Roman" charset="0"/>
              </a:rPr>
              <a:t>dt</a:t>
            </a: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3880664" y="2017991"/>
            <a:ext cx="105830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Font typeface="Wingdings" charset="0"/>
              <a:buNone/>
              <a:defRPr/>
            </a:pPr>
            <a:r>
              <a:rPr lang="en-US" dirty="0">
                <a:latin typeface="Symbol" charset="0"/>
                <a:cs typeface="Times New Roman" charset="0"/>
              </a:rPr>
              <a:t>= - </a:t>
            </a:r>
            <a:r>
              <a:rPr lang="en-US" dirty="0" err="1">
                <a:latin typeface="Symbol" charset="0"/>
                <a:cs typeface="Times New Roman" charset="0"/>
              </a:rPr>
              <a:t>l</a:t>
            </a:r>
            <a:r>
              <a:rPr lang="en-US" baseline="-25000" dirty="0" err="1">
                <a:latin typeface="Times New Roman" charset="0"/>
                <a:cs typeface="Times New Roman" charset="0"/>
              </a:rPr>
              <a:t>p</a:t>
            </a:r>
            <a:r>
              <a:rPr lang="en-US" dirty="0" err="1">
                <a:latin typeface="Times New Roman" charset="0"/>
                <a:cs typeface="Times New Roman" charset="0"/>
              </a:rPr>
              <a:t>N</a:t>
            </a:r>
            <a:r>
              <a:rPr lang="en-US" baseline="-25000" dirty="0" err="1">
                <a:latin typeface="Times New Roman" charset="0"/>
                <a:cs typeface="Times New Roman" charset="0"/>
              </a:rPr>
              <a:t>p</a:t>
            </a:r>
            <a:r>
              <a:rPr lang="en-US" dirty="0">
                <a:latin typeface="Times New Roman" charset="0"/>
                <a:cs typeface="Times New Roman" charset="0"/>
              </a:rPr>
              <a:t> </a:t>
            </a:r>
            <a:endParaRPr lang="en-US" baseline="-25000" dirty="0">
              <a:latin typeface="Times New Roman" charset="0"/>
              <a:cs typeface="Times New Roman" charset="0"/>
            </a:endParaRP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3810001" y="1384300"/>
            <a:ext cx="77457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Font typeface="Wingdings" charset="0"/>
              <a:buNone/>
              <a:defRPr/>
            </a:pPr>
            <a:r>
              <a:rPr lang="en-US" u="sng">
                <a:latin typeface="Times New Roman" charset="0"/>
                <a:cs typeface="Times New Roman" charset="0"/>
              </a:rPr>
              <a:t>Parent</a:t>
            </a:r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7572375" y="1371600"/>
            <a:ext cx="10438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Font typeface="Wingdings" charset="0"/>
              <a:buNone/>
              <a:defRPr/>
            </a:pPr>
            <a:r>
              <a:rPr lang="en-US" u="sng">
                <a:latin typeface="Times New Roman" charset="0"/>
                <a:cs typeface="Times New Roman" charset="0"/>
              </a:rPr>
              <a:t>Daughter</a:t>
            </a:r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>
            <a:off x="3294878" y="2239330"/>
            <a:ext cx="5397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>
            <a:off x="6631803" y="2282745"/>
            <a:ext cx="5397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10256" name="Rectangle 16"/>
          <p:cNvSpPr>
            <a:spLocks noChangeArrowheads="1"/>
          </p:cNvSpPr>
          <p:nvPr/>
        </p:nvSpPr>
        <p:spPr bwMode="auto">
          <a:xfrm>
            <a:off x="7365188" y="2644578"/>
            <a:ext cx="8556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Font typeface="Wingdings" charset="0"/>
              <a:buNone/>
              <a:defRPr/>
            </a:pPr>
            <a:r>
              <a:rPr lang="en-US" sz="1400" dirty="0">
                <a:latin typeface="Times New Roman" charset="0"/>
                <a:cs typeface="Times New Roman" charset="0"/>
              </a:rPr>
              <a:t>Produced</a:t>
            </a:r>
          </a:p>
        </p:txBody>
      </p:sp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8208292" y="2641601"/>
            <a:ext cx="87395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Font typeface="Wingdings" charset="0"/>
              <a:buNone/>
              <a:defRPr/>
            </a:pPr>
            <a:r>
              <a:rPr lang="en-US" sz="1400">
                <a:latin typeface="Times New Roman" charset="0"/>
                <a:cs typeface="Times New Roman" charset="0"/>
              </a:rPr>
              <a:t>Decaying</a:t>
            </a:r>
          </a:p>
        </p:txBody>
      </p:sp>
      <p:sp>
        <p:nvSpPr>
          <p:cNvPr id="10258" name="Rectangle 18"/>
          <p:cNvSpPr>
            <a:spLocks noChangeArrowheads="1"/>
          </p:cNvSpPr>
          <p:nvPr/>
        </p:nvSpPr>
        <p:spPr bwMode="auto">
          <a:xfrm rot="16200000">
            <a:off x="7531102" y="2310192"/>
            <a:ext cx="330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Wingdings" charset="0"/>
              <a:buNone/>
              <a:defRPr/>
            </a:pPr>
            <a:r>
              <a:rPr lang="en-US" sz="3600" dirty="0">
                <a:latin typeface="Times New Roman" charset="0"/>
                <a:cs typeface="Times New Roman" charset="0"/>
              </a:rPr>
              <a:t>{</a:t>
            </a:r>
          </a:p>
        </p:txBody>
      </p:sp>
      <p:sp>
        <p:nvSpPr>
          <p:cNvPr id="10259" name="Rectangle 19"/>
          <p:cNvSpPr>
            <a:spLocks noChangeArrowheads="1"/>
          </p:cNvSpPr>
          <p:nvPr/>
        </p:nvSpPr>
        <p:spPr bwMode="auto">
          <a:xfrm rot="16200000">
            <a:off x="8376426" y="2276157"/>
            <a:ext cx="330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Wingdings" charset="0"/>
              <a:buNone/>
              <a:defRPr/>
            </a:pPr>
            <a:r>
              <a:rPr lang="en-US" sz="3600" dirty="0">
                <a:latin typeface="Times New Roman" charset="0"/>
                <a:cs typeface="Times New Roman" charset="0"/>
              </a:rPr>
              <a:t>{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186647" y="188120"/>
            <a:ext cx="2139950" cy="52863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i="1">
                <a:solidFill>
                  <a:schemeClr val="accent2"/>
                </a:solidFill>
              </a:rPr>
              <a:t>Signal source</a:t>
            </a:r>
          </a:p>
        </p:txBody>
      </p:sp>
      <p:pic>
        <p:nvPicPr>
          <p:cNvPr id="67604" name="Picture 21" descr="Generat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187" y="4516098"/>
            <a:ext cx="2743200" cy="178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Line 1051">
            <a:extLst>
              <a:ext uri="{FF2B5EF4-FFF2-40B4-BE49-F238E27FC236}">
                <a16:creationId xmlns:a16="http://schemas.microsoft.com/office/drawing/2014/main" id="{785ECE12-4BB4-6084-3C2E-FB4D15778B4D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91440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43DCA4-A996-8C4A-A103-E1AA0326D75A}"/>
              </a:ext>
            </a:extLst>
          </p:cNvPr>
          <p:cNvSpPr txBox="1"/>
          <p:nvPr/>
        </p:nvSpPr>
        <p:spPr>
          <a:xfrm>
            <a:off x="83634" y="4622110"/>
            <a:ext cx="34903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Parent sticks to ion exchange column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Daughter is removed (“eluted”) from the column using </a:t>
            </a:r>
            <a:r>
              <a:rPr lang="en-US" u="sng" dirty="0"/>
              <a:t>chemical</a:t>
            </a:r>
            <a:r>
              <a:rPr lang="en-US" dirty="0"/>
              <a:t> differences between parent and daughter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4274722" y="430875"/>
            <a:ext cx="3819591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>
                <a:latin typeface="Helvetica" charset="0"/>
              </a:rPr>
              <a:t>Generators for PET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6627814" y="1962150"/>
            <a:ext cx="543739" cy="624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70000"/>
              </a:lnSpc>
              <a:spcBef>
                <a:spcPct val="50000"/>
              </a:spcBef>
              <a:buFont typeface="Wingdings" charset="0"/>
              <a:buNone/>
              <a:defRPr/>
            </a:pPr>
            <a:r>
              <a:rPr lang="en-US">
                <a:latin typeface="Times New Roman" charset="0"/>
                <a:cs typeface="Times New Roman" charset="0"/>
              </a:rPr>
              <a:t>dN</a:t>
            </a:r>
            <a:r>
              <a:rPr lang="en-US" baseline="-25000">
                <a:latin typeface="Times New Roman" charset="0"/>
                <a:cs typeface="Times New Roman" charset="0"/>
              </a:rPr>
              <a:t>d</a:t>
            </a:r>
            <a:endParaRPr lang="en-US">
              <a:latin typeface="Times New Roman" charset="0"/>
              <a:cs typeface="Times New Roman" charset="0"/>
            </a:endParaRP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 typeface="Wingdings" charset="0"/>
              <a:buNone/>
              <a:defRPr/>
            </a:pPr>
            <a:r>
              <a:rPr lang="en-US">
                <a:latin typeface="Times New Roman" charset="0"/>
                <a:cs typeface="Times New Roman" charset="0"/>
              </a:rPr>
              <a:t>dt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7181570" y="2065044"/>
            <a:ext cx="17443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Font typeface="Wingdings" charset="0"/>
              <a:buNone/>
              <a:defRPr/>
            </a:pPr>
            <a:r>
              <a:rPr lang="en-US" dirty="0">
                <a:latin typeface="Symbol" charset="0"/>
                <a:cs typeface="Times New Roman" charset="0"/>
              </a:rPr>
              <a:t>=   </a:t>
            </a:r>
            <a:r>
              <a:rPr lang="en-US" dirty="0" err="1">
                <a:latin typeface="Symbol" charset="0"/>
                <a:cs typeface="Times New Roman" charset="0"/>
              </a:rPr>
              <a:t>l</a:t>
            </a:r>
            <a:r>
              <a:rPr lang="en-US" baseline="-25000" dirty="0" err="1">
                <a:latin typeface="Times New Roman" charset="0"/>
                <a:cs typeface="Times New Roman" charset="0"/>
              </a:rPr>
              <a:t>p</a:t>
            </a:r>
            <a:r>
              <a:rPr lang="en-US" dirty="0" err="1">
                <a:latin typeface="Times New Roman" charset="0"/>
                <a:cs typeface="Times New Roman" charset="0"/>
              </a:rPr>
              <a:t>N</a:t>
            </a:r>
            <a:r>
              <a:rPr lang="en-US" baseline="-25000" dirty="0" err="1">
                <a:latin typeface="Times New Roman" charset="0"/>
                <a:cs typeface="Times New Roman" charset="0"/>
              </a:rPr>
              <a:t>p</a:t>
            </a:r>
            <a:r>
              <a:rPr lang="en-US" dirty="0">
                <a:latin typeface="Times New Roman" charset="0"/>
                <a:cs typeface="Times New Roman" charset="0"/>
              </a:rPr>
              <a:t>  -   </a:t>
            </a:r>
            <a:r>
              <a:rPr lang="en-US" dirty="0" err="1">
                <a:latin typeface="Symbol" charset="0"/>
                <a:cs typeface="Times New Roman" charset="0"/>
              </a:rPr>
              <a:t>l</a:t>
            </a:r>
            <a:r>
              <a:rPr lang="en-US" baseline="-25000" dirty="0" err="1">
                <a:latin typeface="Times New Roman" charset="0"/>
                <a:cs typeface="Times New Roman" charset="0"/>
              </a:rPr>
              <a:t>d</a:t>
            </a:r>
            <a:r>
              <a:rPr lang="en-US" dirty="0" err="1">
                <a:latin typeface="Times New Roman" charset="0"/>
                <a:cs typeface="Times New Roman" charset="0"/>
              </a:rPr>
              <a:t>N</a:t>
            </a:r>
            <a:r>
              <a:rPr lang="en-US" baseline="-25000" dirty="0" err="1">
                <a:latin typeface="Times New Roman" charset="0"/>
                <a:cs typeface="Times New Roman" charset="0"/>
              </a:rPr>
              <a:t>d</a:t>
            </a:r>
            <a:endParaRPr lang="en-US" baseline="-25000" dirty="0">
              <a:latin typeface="Times New Roman" charset="0"/>
              <a:cs typeface="Times New Roman" charset="0"/>
            </a:endParaRP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3290889" y="1927225"/>
            <a:ext cx="543739" cy="624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70000"/>
              </a:lnSpc>
              <a:spcBef>
                <a:spcPct val="50000"/>
              </a:spcBef>
              <a:buFont typeface="Wingdings" charset="0"/>
              <a:buNone/>
              <a:defRPr/>
            </a:pPr>
            <a:r>
              <a:rPr lang="en-US">
                <a:latin typeface="Times New Roman" charset="0"/>
                <a:cs typeface="Times New Roman" charset="0"/>
              </a:rPr>
              <a:t>dN</a:t>
            </a:r>
            <a:r>
              <a:rPr lang="en-US" baseline="-25000">
                <a:latin typeface="Times New Roman" charset="0"/>
                <a:cs typeface="Times New Roman" charset="0"/>
              </a:rPr>
              <a:t>p</a:t>
            </a:r>
            <a:endParaRPr lang="en-US">
              <a:latin typeface="Times New Roman" charset="0"/>
              <a:cs typeface="Times New Roman" charset="0"/>
            </a:endParaRP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 typeface="Wingdings" charset="0"/>
              <a:buNone/>
              <a:defRPr/>
            </a:pPr>
            <a:r>
              <a:rPr lang="en-US">
                <a:latin typeface="Times New Roman" charset="0"/>
                <a:cs typeface="Times New Roman" charset="0"/>
              </a:rPr>
              <a:t>dt</a:t>
            </a: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3880664" y="2017991"/>
            <a:ext cx="105830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Font typeface="Wingdings" charset="0"/>
              <a:buNone/>
              <a:defRPr/>
            </a:pPr>
            <a:r>
              <a:rPr lang="en-US" dirty="0">
                <a:latin typeface="Symbol" charset="0"/>
                <a:cs typeface="Times New Roman" charset="0"/>
              </a:rPr>
              <a:t>= - </a:t>
            </a:r>
            <a:r>
              <a:rPr lang="en-US" dirty="0" err="1">
                <a:latin typeface="Symbol" charset="0"/>
                <a:cs typeface="Times New Roman" charset="0"/>
              </a:rPr>
              <a:t>l</a:t>
            </a:r>
            <a:r>
              <a:rPr lang="en-US" baseline="-25000" dirty="0" err="1">
                <a:latin typeface="Times New Roman" charset="0"/>
                <a:cs typeface="Times New Roman" charset="0"/>
              </a:rPr>
              <a:t>p</a:t>
            </a:r>
            <a:r>
              <a:rPr lang="en-US" dirty="0" err="1">
                <a:latin typeface="Times New Roman" charset="0"/>
                <a:cs typeface="Times New Roman" charset="0"/>
              </a:rPr>
              <a:t>N</a:t>
            </a:r>
            <a:r>
              <a:rPr lang="en-US" baseline="-25000" dirty="0" err="1">
                <a:latin typeface="Times New Roman" charset="0"/>
                <a:cs typeface="Times New Roman" charset="0"/>
              </a:rPr>
              <a:t>p</a:t>
            </a:r>
            <a:r>
              <a:rPr lang="en-US" dirty="0">
                <a:latin typeface="Times New Roman" charset="0"/>
                <a:cs typeface="Times New Roman" charset="0"/>
              </a:rPr>
              <a:t> </a:t>
            </a:r>
            <a:endParaRPr lang="en-US" baseline="-25000" dirty="0">
              <a:latin typeface="Times New Roman" charset="0"/>
              <a:cs typeface="Times New Roman" charset="0"/>
            </a:endParaRP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3810001" y="1384300"/>
            <a:ext cx="77457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Font typeface="Wingdings" charset="0"/>
              <a:buNone/>
              <a:defRPr/>
            </a:pPr>
            <a:r>
              <a:rPr lang="en-US" u="sng">
                <a:latin typeface="Times New Roman" charset="0"/>
                <a:cs typeface="Times New Roman" charset="0"/>
              </a:rPr>
              <a:t>Parent</a:t>
            </a:r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7572375" y="1371600"/>
            <a:ext cx="10438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Font typeface="Wingdings" charset="0"/>
              <a:buNone/>
              <a:defRPr/>
            </a:pPr>
            <a:r>
              <a:rPr lang="en-US" u="sng">
                <a:latin typeface="Times New Roman" charset="0"/>
                <a:cs typeface="Times New Roman" charset="0"/>
              </a:rPr>
              <a:t>Daughter</a:t>
            </a:r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>
            <a:off x="3294878" y="2239330"/>
            <a:ext cx="5397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>
            <a:off x="6631803" y="2282745"/>
            <a:ext cx="5397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10256" name="Rectangle 16"/>
          <p:cNvSpPr>
            <a:spLocks noChangeArrowheads="1"/>
          </p:cNvSpPr>
          <p:nvPr/>
        </p:nvSpPr>
        <p:spPr bwMode="auto">
          <a:xfrm>
            <a:off x="7365188" y="2644578"/>
            <a:ext cx="8556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Font typeface="Wingdings" charset="0"/>
              <a:buNone/>
              <a:defRPr/>
            </a:pPr>
            <a:r>
              <a:rPr lang="en-US" sz="1400" dirty="0">
                <a:latin typeface="Times New Roman" charset="0"/>
                <a:cs typeface="Times New Roman" charset="0"/>
              </a:rPr>
              <a:t>Produced</a:t>
            </a:r>
          </a:p>
        </p:txBody>
      </p:sp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8208292" y="2641601"/>
            <a:ext cx="87395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Font typeface="Wingdings" charset="0"/>
              <a:buNone/>
              <a:defRPr/>
            </a:pPr>
            <a:r>
              <a:rPr lang="en-US" sz="1400">
                <a:latin typeface="Times New Roman" charset="0"/>
                <a:cs typeface="Times New Roman" charset="0"/>
              </a:rPr>
              <a:t>Decaying</a:t>
            </a:r>
          </a:p>
        </p:txBody>
      </p:sp>
      <p:sp>
        <p:nvSpPr>
          <p:cNvPr id="10258" name="Rectangle 18"/>
          <p:cNvSpPr>
            <a:spLocks noChangeArrowheads="1"/>
          </p:cNvSpPr>
          <p:nvPr/>
        </p:nvSpPr>
        <p:spPr bwMode="auto">
          <a:xfrm rot="16200000">
            <a:off x="7531102" y="2310192"/>
            <a:ext cx="330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Wingdings" charset="0"/>
              <a:buNone/>
              <a:defRPr/>
            </a:pPr>
            <a:r>
              <a:rPr lang="en-US" sz="3600" dirty="0">
                <a:latin typeface="Times New Roman" charset="0"/>
                <a:cs typeface="Times New Roman" charset="0"/>
              </a:rPr>
              <a:t>{</a:t>
            </a:r>
          </a:p>
        </p:txBody>
      </p:sp>
      <p:sp>
        <p:nvSpPr>
          <p:cNvPr id="10259" name="Rectangle 19"/>
          <p:cNvSpPr>
            <a:spLocks noChangeArrowheads="1"/>
          </p:cNvSpPr>
          <p:nvPr/>
        </p:nvSpPr>
        <p:spPr bwMode="auto">
          <a:xfrm rot="16200000">
            <a:off x="8376426" y="2276157"/>
            <a:ext cx="330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Wingdings" charset="0"/>
              <a:buNone/>
              <a:defRPr/>
            </a:pPr>
            <a:r>
              <a:rPr lang="en-US" sz="3600" dirty="0">
                <a:latin typeface="Times New Roman" charset="0"/>
                <a:cs typeface="Times New Roman" charset="0"/>
              </a:rPr>
              <a:t>{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186647" y="188120"/>
            <a:ext cx="2139950" cy="52863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i="1">
                <a:solidFill>
                  <a:schemeClr val="accent2"/>
                </a:solidFill>
              </a:rPr>
              <a:t>Signal source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EA247FF0-671A-D7A5-BCD1-01518CF893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7040" y="3362682"/>
            <a:ext cx="2858475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>
                <a:latin typeface="Helvetica" charset="0"/>
              </a:rPr>
              <a:t>Gallium generator</a:t>
            </a:r>
            <a:endParaRPr lang="en-US" sz="2400" baseline="30000" dirty="0">
              <a:latin typeface="Times New Roman" charset="0"/>
            </a:endParaRPr>
          </a:p>
          <a:p>
            <a:pPr>
              <a:defRPr/>
            </a:pPr>
            <a:endParaRPr lang="en-US" baseline="30000" dirty="0">
              <a:latin typeface="Times New Roman" charset="0"/>
            </a:endParaRPr>
          </a:p>
          <a:p>
            <a:pPr>
              <a:defRPr/>
            </a:pPr>
            <a:r>
              <a:rPr lang="en-US" sz="2000" baseline="30000" dirty="0">
                <a:latin typeface="Times New Roman" charset="0"/>
              </a:rPr>
              <a:t>      68</a:t>
            </a:r>
            <a:r>
              <a:rPr lang="en-US" sz="2000" dirty="0">
                <a:latin typeface="Times New Roman" charset="0"/>
              </a:rPr>
              <a:t>Ge              </a:t>
            </a:r>
            <a:r>
              <a:rPr lang="en-US" sz="2000" baseline="30000" dirty="0">
                <a:solidFill>
                  <a:schemeClr val="accent6">
                    <a:lumMod val="75000"/>
                  </a:schemeClr>
                </a:solidFill>
                <a:latin typeface="Times New Roman" charset="0"/>
              </a:rPr>
              <a:t>68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Times New Roman" charset="0"/>
              </a:rPr>
              <a:t>Ga</a:t>
            </a:r>
            <a:r>
              <a:rPr lang="en-US" sz="2000" dirty="0">
                <a:latin typeface="Times New Roman" charset="0"/>
              </a:rPr>
              <a:t> </a:t>
            </a:r>
          </a:p>
          <a:p>
            <a:pPr>
              <a:defRPr/>
            </a:pPr>
            <a:r>
              <a:rPr lang="en-US" sz="2000" dirty="0">
                <a:latin typeface="Times New Roman" charset="0"/>
              </a:rPr>
              <a:t>t</a:t>
            </a:r>
            <a:r>
              <a:rPr lang="en-US" sz="2000" baseline="-25000" dirty="0">
                <a:latin typeface="Times New Roman" charset="0"/>
              </a:rPr>
              <a:t>1/2</a:t>
            </a:r>
            <a:r>
              <a:rPr lang="en-US" sz="2000" dirty="0">
                <a:latin typeface="Times New Roman" charset="0"/>
              </a:rPr>
              <a:t> = 288 d</a:t>
            </a:r>
            <a:r>
              <a:rPr lang="en-US" sz="2000" dirty="0">
                <a:solidFill>
                  <a:schemeClr val="accent2"/>
                </a:solidFill>
                <a:latin typeface="Times New Roman" charset="0"/>
              </a:rPr>
              <a:t>    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Times New Roman" charset="0"/>
              </a:rPr>
              <a:t>t</a:t>
            </a:r>
            <a:r>
              <a:rPr lang="en-US" sz="2000" baseline="-25000" dirty="0">
                <a:solidFill>
                  <a:schemeClr val="accent6">
                    <a:lumMod val="75000"/>
                  </a:schemeClr>
                </a:solidFill>
                <a:latin typeface="Times New Roman" charset="0"/>
              </a:rPr>
              <a:t>1/2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Times New Roman" charset="0"/>
              </a:rPr>
              <a:t> = 68 min</a:t>
            </a:r>
          </a:p>
        </p:txBody>
      </p:sp>
      <p:sp>
        <p:nvSpPr>
          <p:cNvPr id="3" name="Line 6">
            <a:extLst>
              <a:ext uri="{FF2B5EF4-FFF2-40B4-BE49-F238E27FC236}">
                <a16:creationId xmlns:a16="http://schemas.microsoft.com/office/drawing/2014/main" id="{58A7BDE3-082E-1538-AE8E-95624A4E0CC5}"/>
              </a:ext>
            </a:extLst>
          </p:cNvPr>
          <p:cNvSpPr>
            <a:spLocks noChangeShapeType="1"/>
          </p:cNvSpPr>
          <p:nvPr/>
        </p:nvSpPr>
        <p:spPr bwMode="auto">
          <a:xfrm>
            <a:off x="5303520" y="4132371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2DD706DF-209F-0BB0-5B24-1D0F40031D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1794" y="4860611"/>
            <a:ext cx="2892138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>
                <a:latin typeface="Helvetica" charset="0"/>
              </a:rPr>
              <a:t>Rubidium generator</a:t>
            </a:r>
            <a:endParaRPr lang="en-US" sz="2400" baseline="30000" dirty="0">
              <a:latin typeface="Times New Roman" charset="0"/>
            </a:endParaRPr>
          </a:p>
          <a:p>
            <a:pPr>
              <a:defRPr/>
            </a:pPr>
            <a:endParaRPr lang="en-US" baseline="30000" dirty="0">
              <a:latin typeface="Times New Roman" charset="0"/>
            </a:endParaRPr>
          </a:p>
          <a:p>
            <a:pPr>
              <a:defRPr/>
            </a:pPr>
            <a:r>
              <a:rPr lang="en-US" baseline="30000" dirty="0">
                <a:latin typeface="Times New Roman" charset="0"/>
              </a:rPr>
              <a:t>      </a:t>
            </a:r>
            <a:r>
              <a:rPr lang="en-US" sz="2000" baseline="30000" dirty="0">
                <a:latin typeface="Times New Roman" charset="0"/>
              </a:rPr>
              <a:t>82</a:t>
            </a:r>
            <a:r>
              <a:rPr lang="en-US" sz="2000" dirty="0">
                <a:latin typeface="Times New Roman" charset="0"/>
              </a:rPr>
              <a:t>Sr              </a:t>
            </a:r>
            <a:r>
              <a:rPr lang="en-US" sz="2000" baseline="30000" dirty="0">
                <a:solidFill>
                  <a:schemeClr val="accent6">
                    <a:lumMod val="75000"/>
                  </a:schemeClr>
                </a:solidFill>
                <a:latin typeface="Times New Roman" charset="0"/>
              </a:rPr>
              <a:t>82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Times New Roman" charset="0"/>
              </a:rPr>
              <a:t>Rb</a:t>
            </a:r>
            <a:r>
              <a:rPr lang="en-US" sz="2000" dirty="0">
                <a:latin typeface="Times New Roman" charset="0"/>
              </a:rPr>
              <a:t> </a:t>
            </a:r>
          </a:p>
          <a:p>
            <a:pPr>
              <a:defRPr/>
            </a:pPr>
            <a:r>
              <a:rPr lang="en-US" sz="2000" dirty="0">
                <a:latin typeface="Times New Roman" charset="0"/>
              </a:rPr>
              <a:t>t</a:t>
            </a:r>
            <a:r>
              <a:rPr lang="en-US" sz="2000" baseline="-25000" dirty="0">
                <a:latin typeface="Times New Roman" charset="0"/>
              </a:rPr>
              <a:t>1/2</a:t>
            </a:r>
            <a:r>
              <a:rPr lang="en-US" sz="2000" dirty="0">
                <a:latin typeface="Times New Roman" charset="0"/>
              </a:rPr>
              <a:t> = 25 d      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Times New Roman" charset="0"/>
              </a:rPr>
              <a:t>t</a:t>
            </a:r>
            <a:r>
              <a:rPr lang="en-US" sz="2000" baseline="-25000" dirty="0">
                <a:solidFill>
                  <a:schemeClr val="accent6">
                    <a:lumMod val="75000"/>
                  </a:schemeClr>
                </a:solidFill>
                <a:latin typeface="Times New Roman" charset="0"/>
              </a:rPr>
              <a:t>1/2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Times New Roman" charset="0"/>
              </a:rPr>
              <a:t> = 75 s</a:t>
            </a:r>
          </a:p>
        </p:txBody>
      </p:sp>
      <p:sp>
        <p:nvSpPr>
          <p:cNvPr id="6" name="Line 6">
            <a:extLst>
              <a:ext uri="{FF2B5EF4-FFF2-40B4-BE49-F238E27FC236}">
                <a16:creationId xmlns:a16="http://schemas.microsoft.com/office/drawing/2014/main" id="{7BE18EA4-5447-63D0-33E9-FE240EC64C05}"/>
              </a:ext>
            </a:extLst>
          </p:cNvPr>
          <p:cNvSpPr>
            <a:spLocks noChangeShapeType="1"/>
          </p:cNvSpPr>
          <p:nvPr/>
        </p:nvSpPr>
        <p:spPr bwMode="auto">
          <a:xfrm>
            <a:off x="5303520" y="5592722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89812F-E862-492B-B5EB-2F1203035E46}"/>
              </a:ext>
            </a:extLst>
          </p:cNvPr>
          <p:cNvSpPr txBox="1"/>
          <p:nvPr/>
        </p:nvSpPr>
        <p:spPr>
          <a:xfrm>
            <a:off x="7463857" y="5408056"/>
            <a:ext cx="3707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Used in myocardial perfusion imaging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C7421A-F525-F856-8581-CBE235FB09D6}"/>
              </a:ext>
            </a:extLst>
          </p:cNvPr>
          <p:cNvSpPr txBox="1"/>
          <p:nvPr/>
        </p:nvSpPr>
        <p:spPr>
          <a:xfrm>
            <a:off x="7398923" y="3947705"/>
            <a:ext cx="4034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Used to label agents for prostate imaging</a:t>
            </a:r>
          </a:p>
        </p:txBody>
      </p:sp>
      <p:sp>
        <p:nvSpPr>
          <p:cNvPr id="10" name="Line 1051">
            <a:extLst>
              <a:ext uri="{FF2B5EF4-FFF2-40B4-BE49-F238E27FC236}">
                <a16:creationId xmlns:a16="http://schemas.microsoft.com/office/drawing/2014/main" id="{3DC6673D-44F7-15F6-D128-99C3A254B580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914400"/>
            <a:ext cx="868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C7D12D-D0FF-21EF-FBD0-91EFF2D74B04}"/>
              </a:ext>
            </a:extLst>
          </p:cNvPr>
          <p:cNvSpPr txBox="1"/>
          <p:nvPr/>
        </p:nvSpPr>
        <p:spPr>
          <a:xfrm>
            <a:off x="186647" y="4023462"/>
            <a:ext cx="406715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Generators must be replaced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Physical decay of parent (less activity available)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Physical decay of column (parent “breakthrough”)</a:t>
            </a:r>
          </a:p>
          <a:p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750A79-0C6A-A37E-3634-23EE654E3290}"/>
              </a:ext>
            </a:extLst>
          </p:cNvPr>
          <p:cNvSpPr/>
          <p:nvPr/>
        </p:nvSpPr>
        <p:spPr>
          <a:xfrm>
            <a:off x="112224" y="3824993"/>
            <a:ext cx="4067157" cy="1952396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993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ChangeArrowheads="1"/>
          </p:cNvSpPr>
          <p:nvPr/>
        </p:nvSpPr>
        <p:spPr bwMode="auto">
          <a:xfrm>
            <a:off x="7554413" y="872133"/>
            <a:ext cx="39624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2800" dirty="0">
                <a:latin typeface="Helvetica" charset="0"/>
              </a:rPr>
              <a:t>Cyclotron:</a:t>
            </a:r>
            <a:br>
              <a:rPr lang="en-US" sz="2800" dirty="0">
                <a:latin typeface="Helvetica" charset="0"/>
              </a:rPr>
            </a:br>
            <a:r>
              <a:rPr lang="en-US" dirty="0">
                <a:latin typeface="Helvetica" charset="0"/>
              </a:rPr>
              <a:t> </a:t>
            </a:r>
            <a:br>
              <a:rPr lang="en-US" dirty="0">
                <a:latin typeface="Helvetica" charset="0"/>
              </a:rPr>
            </a:br>
            <a:r>
              <a:rPr lang="en-US" dirty="0">
                <a:latin typeface="Helvetica" charset="0"/>
              </a:rPr>
              <a:t>isotope production for most </a:t>
            </a:r>
          </a:p>
          <a:p>
            <a:pPr algn="ctr" eaLnBrk="1" hangingPunct="1">
              <a:defRPr/>
            </a:pPr>
            <a:r>
              <a:rPr lang="en-US" dirty="0">
                <a:latin typeface="Helvetica" charset="0"/>
              </a:rPr>
              <a:t>positron emitters</a:t>
            </a:r>
          </a:p>
        </p:txBody>
      </p:sp>
      <p:pic>
        <p:nvPicPr>
          <p:cNvPr id="69634" name="Picture 10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566" y="33147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103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479" y="228600"/>
            <a:ext cx="5216525" cy="391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sp>
        <p:nvSpPr>
          <p:cNvPr id="11276" name="Text Box 1036"/>
          <p:cNvSpPr txBox="1">
            <a:spLocks noChangeArrowheads="1"/>
          </p:cNvSpPr>
          <p:nvPr/>
        </p:nvSpPr>
        <p:spPr bwMode="auto">
          <a:xfrm>
            <a:off x="2187878" y="4975225"/>
            <a:ext cx="386355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latin typeface="Helvetica" charset="0"/>
              </a:rPr>
              <a:t>Exponential growth of </a:t>
            </a:r>
            <a:r>
              <a:rPr lang="ja-JP" altLang="en-US" sz="2000">
                <a:latin typeface="Arial"/>
              </a:rPr>
              <a:t>‘</a:t>
            </a:r>
            <a:r>
              <a:rPr lang="en-US" sz="2000" dirty="0">
                <a:latin typeface="Helvetica" charset="0"/>
              </a:rPr>
              <a:t>daughter</a:t>
            </a:r>
            <a:r>
              <a:rPr lang="ja-JP" altLang="en-US" sz="2000">
                <a:latin typeface="Arial"/>
              </a:rPr>
              <a:t>’</a:t>
            </a:r>
            <a:endParaRPr lang="en-US" sz="2000" dirty="0">
              <a:latin typeface="Helvetica" charset="0"/>
            </a:endParaRPr>
          </a:p>
          <a:p>
            <a:pPr>
              <a:defRPr/>
            </a:pPr>
            <a:endParaRPr lang="en-US" sz="2000" dirty="0">
              <a:latin typeface="Helvetica" charset="0"/>
            </a:endParaRPr>
          </a:p>
          <a:p>
            <a:pPr>
              <a:defRPr/>
            </a:pPr>
            <a:r>
              <a:rPr lang="en-US" sz="2000" dirty="0">
                <a:latin typeface="Helvetica" charset="0"/>
              </a:rPr>
              <a:t>p (22 MeV) + </a:t>
            </a:r>
            <a:r>
              <a:rPr lang="en-US" sz="2000" baseline="30000" dirty="0">
                <a:latin typeface="Helvetica" charset="0"/>
              </a:rPr>
              <a:t>18</a:t>
            </a:r>
            <a:r>
              <a:rPr lang="en-US" sz="2000" dirty="0">
                <a:latin typeface="Helvetica" charset="0"/>
              </a:rPr>
              <a:t>O         n + </a:t>
            </a:r>
            <a:r>
              <a:rPr lang="en-US" sz="2000" baseline="30000" dirty="0">
                <a:solidFill>
                  <a:srgbClr val="C00000"/>
                </a:solidFill>
                <a:latin typeface="Helvetica" charset="0"/>
              </a:rPr>
              <a:t>18</a:t>
            </a:r>
            <a:r>
              <a:rPr lang="en-US" sz="2000" dirty="0">
                <a:solidFill>
                  <a:srgbClr val="C00000"/>
                </a:solidFill>
                <a:latin typeface="Helvetica" charset="0"/>
              </a:rPr>
              <a:t>F</a:t>
            </a:r>
          </a:p>
        </p:txBody>
      </p:sp>
      <p:sp>
        <p:nvSpPr>
          <p:cNvPr id="11277" name="Line 1037"/>
          <p:cNvSpPr>
            <a:spLocks noChangeShapeType="1"/>
          </p:cNvSpPr>
          <p:nvPr/>
        </p:nvSpPr>
        <p:spPr bwMode="auto">
          <a:xfrm>
            <a:off x="4315697" y="5803876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278" name="Text Box 1038"/>
          <p:cNvSpPr txBox="1">
            <a:spLocks noChangeArrowheads="1"/>
          </p:cNvSpPr>
          <p:nvPr/>
        </p:nvSpPr>
        <p:spPr bwMode="auto">
          <a:xfrm>
            <a:off x="4899581" y="5990888"/>
            <a:ext cx="97494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charset="0"/>
              </a:rPr>
              <a:t>t</a:t>
            </a:r>
            <a:r>
              <a:rPr lang="en-US" baseline="-25000" dirty="0">
                <a:solidFill>
                  <a:schemeClr val="accent6">
                    <a:lumMod val="75000"/>
                  </a:schemeClr>
                </a:solidFill>
                <a:latin typeface="Times New Roman" charset="0"/>
              </a:rPr>
              <a:t>1/2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charset="0"/>
              </a:rPr>
              <a:t> ~ 2 h</a:t>
            </a:r>
          </a:p>
        </p:txBody>
      </p:sp>
      <p:sp>
        <p:nvSpPr>
          <p:cNvPr id="2" name="Text Box 20">
            <a:extLst>
              <a:ext uri="{FF2B5EF4-FFF2-40B4-BE49-F238E27FC236}">
                <a16:creationId xmlns:a16="http://schemas.microsoft.com/office/drawing/2014/main" id="{1B1F30D0-8808-CA18-4B14-964732D388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47" y="188120"/>
            <a:ext cx="2139950" cy="52863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i="1">
                <a:solidFill>
                  <a:schemeClr val="accent2"/>
                </a:solidFill>
              </a:rPr>
              <a:t>Signal source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ELDS.INITIALIZED" val="1"/>
  <p:tag name="ML_1" val="Phi"/>
  <p:tag name="ML_LAYOUT_RESOURCE" val="PHI_PRESENT4_3.MCR"/>
  <p:tag name="SHAPESETGROUPCLASSNAME" val="ShapeSetGroup2"/>
  <p:tag name="SHAPESETCLASSNAME" val="TITLEBLANK"/>
  <p:tag name="COLORSETGROUPCLASSNAME" val="ColorSetGroupLight"/>
  <p:tag name="COLORSETCLASSNAME" val="ColorSet1"/>
  <p:tag name="FONTSETGROUPCLASSNAME" val="FontSetGroup1"/>
  <p:tag name="STYLESETGROUPCLASSNAME" val="StyleSetGroup1"/>
  <p:tag name="MAPNAME" val="Map1"/>
  <p:tag name="CFG.LAYOUT" val="Default"/>
  <p:tag name="MLI" val="1"/>
  <p:tag name="PICTURE 1_SHAPECLASSPROTECTIONTYPE" val="31"/>
  <p:tag name="TEXTBOX 2_SHAPECLASSPROTECTIONTYPE" val="63"/>
  <p:tag name="TEXTBOX 3_SHAPECLASSPROTECTIONTYPE" val="6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ELDS.INITIALIZED" val="1"/>
  <p:tag name="ML_1" val="Phi"/>
  <p:tag name="ML_LAYOUT_RESOURCE" val="PHI_PRESENT4_3.MCR"/>
  <p:tag name="SHAPESETGROUPCLASSNAME" val="ShapeSetGroup2"/>
  <p:tag name="SHAPESETCLASSNAME" val="TITLEBLANK"/>
  <p:tag name="COLORSETGROUPCLASSNAME" val="ColorSetGroupLight"/>
  <p:tag name="COLORSETCLASSNAME" val="ColorSet1"/>
  <p:tag name="FONTSETGROUPCLASSNAME" val="FontSetGroup1"/>
  <p:tag name="STYLESETGROUPCLASSNAME" val="StyleSetGroup1"/>
  <p:tag name="MAPNAME" val="Map1"/>
  <p:tag name="CFG.LAYOUT" val="Default"/>
  <p:tag name="MLI" val="1"/>
  <p:tag name="PICTURE 1_SHAPECLASSPROTECTIONTYPE" val="31"/>
  <p:tag name="TEXTBOX 2_SHAPECLASSPROTECTIONTYPE" val="63"/>
  <p:tag name="TEXTBOX 3_SHAPECLASSPROTECTIONTYPE" val="6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577E54F82D54DCC939A02BCB3B0686E"/>
  <p:tag name="SLIDEID" val="5577E54F82D54DCC939A02BCB3B0686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This PET image:"/>
  <p:tag name="ANSWERSALIAS" val="Has not been corrected for attenuation.|smicln|Has been over-corrected for attenuation.|smicln|Has been corrected for attenuation using a Ge-68 transmission source rather than a CT scanner.|smicln|Shows pathologic uptake of the PET tracer in the skin.|smicln|Has not been properly normalized."/>
  <p:tag name="TOTALRESPONSES" val="0"/>
  <p:tag name="ANONYMOUSTEMP" val="False"/>
  <p:tag name="LIVECHARTING" val="False"/>
  <p:tag name="AUTOOPENPOLL" val="True"/>
  <p:tag name="AUTOFORMATCHART" val="True"/>
  <p:tag name="TYPE" val="MultiChoiceSlide"/>
  <p:tag name="TPQUESTIONXML" val="﻿&lt;?xml version=&quot;1.0&quot; encoding=&quot;utf-8&quot;?&gt;&#10;&lt;questionlist&gt;&#10;    &lt;properties&gt;&#10;        &lt;guid&gt;19D30DE8EF6447C6B2352072B2F6CCB1&lt;/guid&gt;&#10;        &lt;description /&gt;&#10;        &lt;date&gt;5/20/2013 4:56:53 PM&lt;/date&gt;&#10;    &lt;/properties&gt;&#10;    &lt;questionlisttemplate&gt;&#10;        &lt;correctvalue&gt;1&lt;/correctvalue&gt;&#10;        &lt;incorrectvalue&gt;0&lt;/incorrectvalue&gt;&#10;        &lt;questiontype&gt;1&lt;/questiontype&gt;&#10;        &lt;numberofchoices&gt;4&lt;/numberofchoices&gt;&#10;        &lt;bulletstyle&gt;2&lt;/bulletstyle&gt;&#10;        &lt;questionfont&gt;Verdana&lt;/questionfont&gt;&#10;        &lt;questionfontsize&gt;12&lt;/questionfontsize&gt;&#10;        &lt;answerfont&gt;Verdana&lt;/answerfont&gt;&#10;        &lt;answerfontsize&gt;12&lt;/answerfontsize&gt;&#10;        &lt;showresults&gt;True&lt;/showresults&gt;&#10;        &lt;countdowntime&gt;30&lt;/countdowntime&gt;&#10;        &lt;responsegrid&gt;0&lt;/responsegrid&gt;&#10;    &lt;/questionlisttemplate&gt;&#10;    &lt;questions&gt;&#10;        &lt;multichoice&gt;&#10;            &lt;guid&gt;AC3D9B93BDA440548428ACA5FAD72B81&lt;/guid&gt;&#10;            &lt;repollguid&gt;8AF04B7F4D9346F69A945AE52654E13C&lt;/repollguid&gt;&#10;            &lt;sourceid&gt;1177DC8DA26D483BB0D1EDC871225FDB&lt;/sourceid&gt;&#10;            &lt;questiontext&gt;This PET image:&lt;/questiontext&gt;&#10;            &lt;showresults&gt;True&lt;/showresults&gt;&#10;            &lt;responsegrid&gt;0&lt;/responsegrid&gt;&#10;            &lt;countdowntimer&gt;False&lt;/countdowntimer&gt;&#10;            &lt;correctvalue&gt;1&lt;/correctvalue&gt;&#10;            &lt;incorrectvalue&gt;0&lt;/incorrectvalue&gt;&#10;            &lt;responselimit&gt;1&lt;/responselimit&gt;&#10;            &lt;bulletstyle&gt;2&lt;/bulletstyle&gt;&#10;            &lt;answers&gt;&#10;                &lt;answer&gt;&#10;                    &lt;guid&gt;49EA95D3B3F44ADC92099039A5E837BE&lt;/guid&gt;&#10;                    &lt;answertext&gt;Has not been corrected for attenuation. &lt;/answertext&gt;&#10;                    &lt;valuetype&gt;1&lt;/valuetype&gt;&#10;                &lt;/answer&gt;&#10;                &lt;answer&gt;&#10;                    &lt;guid&gt;DF26A7A0B2D845078F84337D583C3D12&lt;/guid&gt;&#10;                    &lt;answertext&gt;Has been over-corrected for attenuation. &lt;/answertext&gt;&#10;                    &lt;valuetype&gt;-1&lt;/valuetype&gt;&#10;                &lt;/answer&gt;&#10;                &lt;answer&gt;&#10;                    &lt;guid&gt;62CA14928E804BF4A03C0EBC12CA6310&lt;/guid&gt;&#10;                    &lt;answertext&gt;Has been corrected for attenuation using a Ge-68 transmission source rather than a CT scanner. &lt;/answertext&gt;&#10;                    &lt;valuetype&gt;-1&lt;/valuetype&gt;&#10;                &lt;/answer&gt;&#10;                &lt;answer&gt;&#10;                    &lt;guid&gt;4D3C28AB75804C0584B48879EC9774CF&lt;/guid&gt;&#10;                    &lt;answertext&gt;Shows pathologic uptake of the PET tracer in the skin. &lt;/answertext&gt;&#10;                    &lt;valuetype&gt;-1&lt;/valuetype&gt;&#10;                &lt;/answer&gt;&#10;                &lt;answer&gt;&#10;                    &lt;guid&gt;4EB539A10EB14636AC6D8DF354C90901&lt;/guid&gt;&#10;                    &lt;answertext&gt;Has not been properly normalized.&lt;/answertext&gt;&#10;                    &lt;valuetype&gt;-1&lt;/valuetype&gt;&#10;                &lt;/answer&gt;&#10;            &lt;/answers&gt;&#10;        &lt;/multichoice&gt;&#10;    &lt;/questions&gt;&#10;&lt;/questionlist&gt;"/>
  <p:tag name="VALUES" val="Correct|smicln|Incorrect|smicln|Incorrect|smicln|Incorrect|smicln|Incorrect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  <p:tag name="TYPE" val="0"/>
  <p:tag name="NUMBERFORMAT" val="0"/>
  <p:tag name="LABELFORMAT" val="1"/>
  <p:tag name="COLORTYPE" val="SCHEME"/>
  <p:tag name="DEFINEDCOLORS" val="3,6,10,45,32,50,13,4,9,55,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1"/>
  <p:tag name="OLDNUMANSWERS" val="5"/>
  <p:tag name="TEXTLENGTH" val="264"/>
  <p:tag name="FONTSIZE" val="24"/>
  <p:tag name="BULLETTYPE" val="ppBulletAlphaUCPeriod"/>
  <p:tag name="ANSWERTEXT" val="Has not been corrected for attenuation.&#10;Has been over-corrected for attenuation.&#10;Has been corrected for attenuation using a Ge-68 transmission source rather than a CT scanner.&#10;Shows pathologic uptake of the PET tracer in the skin.&#10;Has not been properly normalized.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33510</TotalTime>
  <Words>3558</Words>
  <Application>Microsoft Macintosh PowerPoint</Application>
  <PresentationFormat>Widescreen</PresentationFormat>
  <Paragraphs>757</Paragraphs>
  <Slides>57</Slides>
  <Notes>56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6</vt:i4>
      </vt:variant>
      <vt:variant>
        <vt:lpstr>Slide Titles</vt:lpstr>
      </vt:variant>
      <vt:variant>
        <vt:i4>57</vt:i4>
      </vt:variant>
    </vt:vector>
  </HeadingPairs>
  <TitlesOfParts>
    <vt:vector size="76" baseType="lpstr">
      <vt:lpstr>Arial</vt:lpstr>
      <vt:lpstr>Bookman Old Style</vt:lpstr>
      <vt:lpstr>Calibri</vt:lpstr>
      <vt:lpstr>Calibri Light</vt:lpstr>
      <vt:lpstr>Chalkboard</vt:lpstr>
      <vt:lpstr>Helvetica</vt:lpstr>
      <vt:lpstr>New York</vt:lpstr>
      <vt:lpstr>Symbol</vt:lpstr>
      <vt:lpstr>Tahoma</vt:lpstr>
      <vt:lpstr>Times</vt:lpstr>
      <vt:lpstr>Times New Roman</vt:lpstr>
      <vt:lpstr>Wingdings</vt:lpstr>
      <vt:lpstr>Office Theme</vt:lpstr>
      <vt:lpstr>Document</vt:lpstr>
      <vt:lpstr>Microsoft Word Document</vt:lpstr>
      <vt:lpstr>Image</vt:lpstr>
      <vt:lpstr>Worksheet</vt:lpstr>
      <vt:lpstr>Equation</vt:lpstr>
      <vt:lpstr>Chart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Scintillation Detector</vt:lpstr>
      <vt:lpstr>Photo-sensor</vt:lpstr>
      <vt:lpstr>Newer Photo-sensor: Si-PMs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Randoms Correction — Delayed window technique</vt:lpstr>
      <vt:lpstr>Randoms Correction — Calculation from singles rates</vt:lpstr>
      <vt:lpstr>Scatter Correction</vt:lpstr>
      <vt:lpstr>PowerPoint Presentation</vt:lpstr>
      <vt:lpstr>Scanner Deadtime</vt:lpstr>
      <vt:lpstr>PowerPoint Presentation</vt:lpstr>
      <vt:lpstr>PET Scan Quantification Standardized Uptake Value (SUV)</vt:lpstr>
      <vt:lpstr>PET Scan Quantification Standardized Uptake Value (SUV)</vt:lpstr>
      <vt:lpstr>PowerPoint Presentation</vt:lpstr>
      <vt:lpstr>PowerPoint Presentation</vt:lpstr>
      <vt:lpstr>PowerPoint Presentation</vt:lpstr>
      <vt:lpstr>Limits on spatial resolution</vt:lpstr>
      <vt:lpstr>Impact of spatial resolution limitations</vt:lpstr>
      <vt:lpstr>Time-of-flight (TOF) PET</vt:lpstr>
      <vt:lpstr>Philips Ingenuity TF</vt:lpstr>
      <vt:lpstr>PowerPoint Presentation</vt:lpstr>
      <vt:lpstr>PowerPoint Presentation</vt:lpstr>
      <vt:lpstr>PowerPoint Presentation</vt:lpstr>
      <vt:lpstr>How do we measure benefit of new scanner performance or image reconstruction approach?</vt:lpstr>
      <vt:lpstr>PowerPoint Presentation</vt:lpstr>
      <vt:lpstr>Physical phantoms to assess performance of image quality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This PET image: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Margaret Daube-Witherspoon</dc:creator>
  <cp:lastModifiedBy>Margaret Daube-Witherspoon</cp:lastModifiedBy>
  <cp:revision>201</cp:revision>
  <cp:lastPrinted>2023-01-22T21:55:02Z</cp:lastPrinted>
  <dcterms:created xsi:type="dcterms:W3CDTF">2023-01-03T21:54:43Z</dcterms:created>
  <dcterms:modified xsi:type="dcterms:W3CDTF">2023-01-27T04:25:30Z</dcterms:modified>
</cp:coreProperties>
</file>