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2"/>
  </p:notesMasterIdLst>
  <p:sldIdLst>
    <p:sldId id="256" r:id="rId2"/>
    <p:sldId id="258" r:id="rId3"/>
    <p:sldId id="259" r:id="rId4"/>
    <p:sldId id="260" r:id="rId5"/>
    <p:sldId id="261" r:id="rId6"/>
    <p:sldId id="266" r:id="rId7"/>
    <p:sldId id="263" r:id="rId8"/>
    <p:sldId id="268" r:id="rId9"/>
    <p:sldId id="264" r:id="rId10"/>
    <p:sldId id="267" r:id="rId11"/>
    <p:sldId id="262" r:id="rId12"/>
    <p:sldId id="269" r:id="rId13"/>
    <p:sldId id="273" r:id="rId14"/>
    <p:sldId id="276" r:id="rId15"/>
    <p:sldId id="274" r:id="rId16"/>
    <p:sldId id="275" r:id="rId17"/>
    <p:sldId id="277" r:id="rId18"/>
    <p:sldId id="270" r:id="rId19"/>
    <p:sldId id="271" r:id="rId20"/>
    <p:sldId id="257" r:id="rId2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FB39"/>
    <a:srgbClr val="98FEA4"/>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699" autoAdjust="0"/>
    <p:restoredTop sz="94660"/>
  </p:normalViewPr>
  <p:slideViewPr>
    <p:cSldViewPr>
      <p:cViewPr varScale="1">
        <p:scale>
          <a:sx n="70" d="100"/>
          <a:sy n="70" d="100"/>
        </p:scale>
        <p:origin x="-48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79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D92A59D7-E024-46C7-8E4F-EF887B036755}" type="datetimeFigureOut">
              <a:rPr lang="en-US"/>
              <a:pPr>
                <a:defRPr/>
              </a:pPr>
              <a:t>6/25/2019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451E236-3796-4A63-8FEA-FC0C32D3B076}" type="slidenum">
              <a:rPr lang="en-US"/>
              <a:pPr>
                <a:defRPr/>
              </a:pPr>
              <a:t>‹#›</a:t>
            </a:fld>
            <a:endParaRPr lang="en-US"/>
          </a:p>
        </p:txBody>
      </p:sp>
    </p:spTree>
    <p:extLst>
      <p:ext uri="{BB962C8B-B14F-4D97-AF65-F5344CB8AC3E}">
        <p14:creationId xmlns:p14="http://schemas.microsoft.com/office/powerpoint/2010/main" val="41031094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4EE1E3-C2C8-4AA1-98FF-2267C2DA0D47}"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4EE1E3-C2C8-4AA1-98FF-2267C2DA0D47}" type="slidenum">
              <a:rPr lang="en-US" smtClean="0"/>
              <a:pPr/>
              <a:t>10</a:t>
            </a:fld>
            <a:endParaRPr lang="en-US"/>
          </a:p>
        </p:txBody>
      </p:sp>
    </p:spTree>
    <p:extLst>
      <p:ext uri="{BB962C8B-B14F-4D97-AF65-F5344CB8AC3E}">
        <p14:creationId xmlns:p14="http://schemas.microsoft.com/office/powerpoint/2010/main" val="8891075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4EE1E3-C2C8-4AA1-98FF-2267C2DA0D47}" type="slidenum">
              <a:rPr lang="en-US" smtClean="0"/>
              <a:pPr/>
              <a:t>11</a:t>
            </a:fld>
            <a:endParaRPr lang="en-US"/>
          </a:p>
        </p:txBody>
      </p:sp>
    </p:spTree>
    <p:extLst>
      <p:ext uri="{BB962C8B-B14F-4D97-AF65-F5344CB8AC3E}">
        <p14:creationId xmlns:p14="http://schemas.microsoft.com/office/powerpoint/2010/main" val="32080981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4EE1E3-C2C8-4AA1-98FF-2267C2DA0D47}" type="slidenum">
              <a:rPr lang="en-US" smtClean="0"/>
              <a:pPr/>
              <a:t>12</a:t>
            </a:fld>
            <a:endParaRPr lang="en-US"/>
          </a:p>
        </p:txBody>
      </p:sp>
    </p:spTree>
    <p:extLst>
      <p:ext uri="{BB962C8B-B14F-4D97-AF65-F5344CB8AC3E}">
        <p14:creationId xmlns:p14="http://schemas.microsoft.com/office/powerpoint/2010/main" val="3439782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4EE1E3-C2C8-4AA1-98FF-2267C2DA0D47}" type="slidenum">
              <a:rPr lang="en-US" smtClean="0"/>
              <a:pPr/>
              <a:t>13</a:t>
            </a:fld>
            <a:endParaRPr lang="en-US"/>
          </a:p>
        </p:txBody>
      </p:sp>
    </p:spTree>
    <p:extLst>
      <p:ext uri="{BB962C8B-B14F-4D97-AF65-F5344CB8AC3E}">
        <p14:creationId xmlns:p14="http://schemas.microsoft.com/office/powerpoint/2010/main" val="41850072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4EE1E3-C2C8-4AA1-98FF-2267C2DA0D47}" type="slidenum">
              <a:rPr lang="en-US" smtClean="0"/>
              <a:pPr/>
              <a:t>14</a:t>
            </a:fld>
            <a:endParaRPr lang="en-US"/>
          </a:p>
        </p:txBody>
      </p:sp>
    </p:spTree>
    <p:extLst>
      <p:ext uri="{BB962C8B-B14F-4D97-AF65-F5344CB8AC3E}">
        <p14:creationId xmlns:p14="http://schemas.microsoft.com/office/powerpoint/2010/main" val="41850072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4EE1E3-C2C8-4AA1-98FF-2267C2DA0D47}" type="slidenum">
              <a:rPr lang="en-US" smtClean="0"/>
              <a:pPr/>
              <a:t>15</a:t>
            </a:fld>
            <a:endParaRPr lang="en-US"/>
          </a:p>
        </p:txBody>
      </p:sp>
    </p:spTree>
    <p:extLst>
      <p:ext uri="{BB962C8B-B14F-4D97-AF65-F5344CB8AC3E}">
        <p14:creationId xmlns:p14="http://schemas.microsoft.com/office/powerpoint/2010/main" val="41850072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4EE1E3-C2C8-4AA1-98FF-2267C2DA0D47}" type="slidenum">
              <a:rPr lang="en-US" smtClean="0"/>
              <a:pPr/>
              <a:t>16</a:t>
            </a:fld>
            <a:endParaRPr lang="en-US"/>
          </a:p>
        </p:txBody>
      </p:sp>
    </p:spTree>
    <p:extLst>
      <p:ext uri="{BB962C8B-B14F-4D97-AF65-F5344CB8AC3E}">
        <p14:creationId xmlns:p14="http://schemas.microsoft.com/office/powerpoint/2010/main" val="41850072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4EE1E3-C2C8-4AA1-98FF-2267C2DA0D47}" type="slidenum">
              <a:rPr lang="en-US" smtClean="0"/>
              <a:pPr/>
              <a:t>17</a:t>
            </a:fld>
            <a:endParaRPr lang="en-US"/>
          </a:p>
        </p:txBody>
      </p:sp>
    </p:spTree>
    <p:extLst>
      <p:ext uri="{BB962C8B-B14F-4D97-AF65-F5344CB8AC3E}">
        <p14:creationId xmlns:p14="http://schemas.microsoft.com/office/powerpoint/2010/main" val="41850072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4EE1E3-C2C8-4AA1-98FF-2267C2DA0D47}" type="slidenum">
              <a:rPr lang="en-US" smtClean="0"/>
              <a:pPr/>
              <a:t>18</a:t>
            </a:fld>
            <a:endParaRPr lang="en-US"/>
          </a:p>
        </p:txBody>
      </p:sp>
    </p:spTree>
    <p:extLst>
      <p:ext uri="{BB962C8B-B14F-4D97-AF65-F5344CB8AC3E}">
        <p14:creationId xmlns:p14="http://schemas.microsoft.com/office/powerpoint/2010/main" val="40743585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4EE1E3-C2C8-4AA1-98FF-2267C2DA0D47}" type="slidenum">
              <a:rPr lang="en-US" smtClean="0"/>
              <a:pPr/>
              <a:t>19</a:t>
            </a:fld>
            <a:endParaRPr lang="en-US"/>
          </a:p>
        </p:txBody>
      </p:sp>
    </p:spTree>
    <p:extLst>
      <p:ext uri="{BB962C8B-B14F-4D97-AF65-F5344CB8AC3E}">
        <p14:creationId xmlns:p14="http://schemas.microsoft.com/office/powerpoint/2010/main" val="4191480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4EE1E3-C2C8-4AA1-98FF-2267C2DA0D47}"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4EE1E3-C2C8-4AA1-98FF-2267C2DA0D47}" type="slidenum">
              <a:rPr lang="en-US" smtClean="0"/>
              <a:pPr/>
              <a:t>3</a:t>
            </a:fld>
            <a:endParaRPr lang="en-US"/>
          </a:p>
        </p:txBody>
      </p:sp>
    </p:spTree>
    <p:extLst>
      <p:ext uri="{BB962C8B-B14F-4D97-AF65-F5344CB8AC3E}">
        <p14:creationId xmlns:p14="http://schemas.microsoft.com/office/powerpoint/2010/main" val="29161750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4EE1E3-C2C8-4AA1-98FF-2267C2DA0D47}" type="slidenum">
              <a:rPr lang="en-US" smtClean="0"/>
              <a:pPr/>
              <a:t>4</a:t>
            </a:fld>
            <a:endParaRPr lang="en-US"/>
          </a:p>
        </p:txBody>
      </p:sp>
    </p:spTree>
    <p:extLst>
      <p:ext uri="{BB962C8B-B14F-4D97-AF65-F5344CB8AC3E}">
        <p14:creationId xmlns:p14="http://schemas.microsoft.com/office/powerpoint/2010/main" val="2732972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4EE1E3-C2C8-4AA1-98FF-2267C2DA0D47}" type="slidenum">
              <a:rPr lang="en-US" smtClean="0"/>
              <a:pPr/>
              <a:t>5</a:t>
            </a:fld>
            <a:endParaRPr lang="en-US"/>
          </a:p>
        </p:txBody>
      </p:sp>
    </p:spTree>
    <p:extLst>
      <p:ext uri="{BB962C8B-B14F-4D97-AF65-F5344CB8AC3E}">
        <p14:creationId xmlns:p14="http://schemas.microsoft.com/office/powerpoint/2010/main" val="7480048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4EE1E3-C2C8-4AA1-98FF-2267C2DA0D47}" type="slidenum">
              <a:rPr lang="en-US" smtClean="0"/>
              <a:pPr/>
              <a:t>6</a:t>
            </a:fld>
            <a:endParaRPr lang="en-US"/>
          </a:p>
        </p:txBody>
      </p:sp>
    </p:spTree>
    <p:extLst>
      <p:ext uri="{BB962C8B-B14F-4D97-AF65-F5344CB8AC3E}">
        <p14:creationId xmlns:p14="http://schemas.microsoft.com/office/powerpoint/2010/main" val="24020383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4EE1E3-C2C8-4AA1-98FF-2267C2DA0D47}" type="slidenum">
              <a:rPr lang="en-US" smtClean="0"/>
              <a:pPr/>
              <a:t>7</a:t>
            </a:fld>
            <a:endParaRPr lang="en-US"/>
          </a:p>
        </p:txBody>
      </p:sp>
    </p:spTree>
    <p:extLst>
      <p:ext uri="{BB962C8B-B14F-4D97-AF65-F5344CB8AC3E}">
        <p14:creationId xmlns:p14="http://schemas.microsoft.com/office/powerpoint/2010/main" val="2162601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4EE1E3-C2C8-4AA1-98FF-2267C2DA0D47}" type="slidenum">
              <a:rPr lang="en-US" smtClean="0"/>
              <a:pPr/>
              <a:t>8</a:t>
            </a:fld>
            <a:endParaRPr lang="en-US"/>
          </a:p>
        </p:txBody>
      </p:sp>
    </p:spTree>
    <p:extLst>
      <p:ext uri="{BB962C8B-B14F-4D97-AF65-F5344CB8AC3E}">
        <p14:creationId xmlns:p14="http://schemas.microsoft.com/office/powerpoint/2010/main" val="6062826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24EE1E3-C2C8-4AA1-98FF-2267C2DA0D47}" type="slidenum">
              <a:rPr lang="en-US" smtClean="0"/>
              <a:pPr/>
              <a:t>9</a:t>
            </a:fld>
            <a:endParaRPr lang="en-US"/>
          </a:p>
        </p:txBody>
      </p:sp>
    </p:spTree>
    <p:extLst>
      <p:ext uri="{BB962C8B-B14F-4D97-AF65-F5344CB8AC3E}">
        <p14:creationId xmlns:p14="http://schemas.microsoft.com/office/powerpoint/2010/main" val="2277872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p:txBody>
          <a:bodyPr/>
          <a:lstStyle>
            <a:lvl1pPr>
              <a:defRPr/>
            </a:lvl1pPr>
          </a:lstStyle>
          <a:p>
            <a:pPr>
              <a:defRPr/>
            </a:pPr>
            <a:fld id="{26D8B9B3-9D44-4DE1-A98F-4703CAB08439}" type="datetime1">
              <a:rPr lang="en-US"/>
              <a:pPr>
                <a:defRPr/>
              </a:pPr>
              <a:t>6/25/2019</a:t>
            </a:fld>
            <a:endParaRPr lang="en-US"/>
          </a:p>
        </p:txBody>
      </p:sp>
      <p:sp>
        <p:nvSpPr>
          <p:cNvPr id="5" name="Rectangle 5"/>
          <p:cNvSpPr>
            <a:spLocks noGrp="1" noChangeArrowheads="1"/>
          </p:cNvSpPr>
          <p:nvPr>
            <p:ph type="ftr" sz="quarter" idx="11"/>
          </p:nvPr>
        </p:nvSpPr>
        <p:spPr/>
        <p:txBody>
          <a:bodyPr/>
          <a:lstStyle>
            <a:lvl2pPr lvl="1">
              <a:defRPr/>
            </a:lvl2pPr>
          </a:lstStyle>
          <a:p>
            <a:pPr lvl="1">
              <a:defRPr/>
            </a:pPr>
            <a:r>
              <a:rPr lang="en-US" dirty="0"/>
              <a:t>TTU-ECE Department Spring 2013</a:t>
            </a:r>
          </a:p>
        </p:txBody>
      </p:sp>
      <p:sp>
        <p:nvSpPr>
          <p:cNvPr id="6" name="Rectangle 6"/>
          <p:cNvSpPr>
            <a:spLocks noGrp="1" noChangeArrowheads="1"/>
          </p:cNvSpPr>
          <p:nvPr>
            <p:ph type="sldNum" sz="quarter" idx="12"/>
          </p:nvPr>
        </p:nvSpPr>
        <p:spPr/>
        <p:txBody>
          <a:bodyPr/>
          <a:lstStyle>
            <a:lvl1pPr>
              <a:defRPr/>
            </a:lvl1pPr>
          </a:lstStyle>
          <a:p>
            <a:pPr>
              <a:defRPr/>
            </a:pPr>
            <a:fld id="{08D19F61-599F-4457-93DD-C084D0ED0CA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8095BCE2-E28D-4815-B178-99749BAB1F2B}" type="datetime1">
              <a:rPr lang="en-US"/>
              <a:pPr>
                <a:defRPr/>
              </a:pPr>
              <a:t>6/25/2019</a:t>
            </a:fld>
            <a:endParaRPr lang="en-US"/>
          </a:p>
        </p:txBody>
      </p:sp>
      <p:sp>
        <p:nvSpPr>
          <p:cNvPr id="5" name="Rectangle 5"/>
          <p:cNvSpPr>
            <a:spLocks noGrp="1" noChangeArrowheads="1"/>
          </p:cNvSpPr>
          <p:nvPr>
            <p:ph type="ftr" sz="quarter" idx="11"/>
          </p:nvPr>
        </p:nvSpPr>
        <p:spPr>
          <a:ln/>
        </p:spPr>
        <p:txBody>
          <a:bodyPr/>
          <a:lstStyle>
            <a:lvl2pPr lvl="1">
              <a:defRPr/>
            </a:lvl2pPr>
          </a:lstStyle>
          <a:p>
            <a:pPr lvl="1">
              <a:defRPr/>
            </a:pPr>
            <a:r>
              <a:rPr lang="en-US" dirty="0"/>
              <a:t>TTU-ECE Department Spring 2013</a:t>
            </a:r>
          </a:p>
        </p:txBody>
      </p:sp>
      <p:sp>
        <p:nvSpPr>
          <p:cNvPr id="6" name="Rectangle 6"/>
          <p:cNvSpPr>
            <a:spLocks noGrp="1" noChangeArrowheads="1"/>
          </p:cNvSpPr>
          <p:nvPr>
            <p:ph type="sldNum" sz="quarter" idx="12"/>
          </p:nvPr>
        </p:nvSpPr>
        <p:spPr>
          <a:ln/>
        </p:spPr>
        <p:txBody>
          <a:bodyPr/>
          <a:lstStyle>
            <a:lvl1pPr>
              <a:defRPr/>
            </a:lvl1pPr>
          </a:lstStyle>
          <a:p>
            <a:pPr>
              <a:defRPr/>
            </a:pPr>
            <a:fld id="{DE1EEA4A-36F8-478C-80BE-52431B35896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2250" y="685800"/>
            <a:ext cx="196215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85800"/>
            <a:ext cx="573405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60D98BB8-BEFA-4338-933A-EF6FBCF6F08D}" type="datetime1">
              <a:rPr lang="en-US"/>
              <a:pPr>
                <a:defRPr/>
              </a:pPr>
              <a:t>6/25/2019</a:t>
            </a:fld>
            <a:endParaRPr lang="en-US"/>
          </a:p>
        </p:txBody>
      </p:sp>
      <p:sp>
        <p:nvSpPr>
          <p:cNvPr id="5" name="Rectangle 5"/>
          <p:cNvSpPr>
            <a:spLocks noGrp="1" noChangeArrowheads="1"/>
          </p:cNvSpPr>
          <p:nvPr>
            <p:ph type="ftr" sz="quarter" idx="11"/>
          </p:nvPr>
        </p:nvSpPr>
        <p:spPr>
          <a:ln/>
        </p:spPr>
        <p:txBody>
          <a:bodyPr/>
          <a:lstStyle>
            <a:lvl2pPr lvl="1">
              <a:defRPr/>
            </a:lvl2pPr>
          </a:lstStyle>
          <a:p>
            <a:pPr lvl="1">
              <a:defRPr/>
            </a:pPr>
            <a:r>
              <a:rPr lang="en-US" dirty="0"/>
              <a:t>TTU-ECE Department Spring 2013</a:t>
            </a:r>
          </a:p>
        </p:txBody>
      </p:sp>
      <p:sp>
        <p:nvSpPr>
          <p:cNvPr id="6" name="Rectangle 6"/>
          <p:cNvSpPr>
            <a:spLocks noGrp="1" noChangeArrowheads="1"/>
          </p:cNvSpPr>
          <p:nvPr>
            <p:ph type="sldNum" sz="quarter" idx="12"/>
          </p:nvPr>
        </p:nvSpPr>
        <p:spPr>
          <a:ln/>
        </p:spPr>
        <p:txBody>
          <a:bodyPr/>
          <a:lstStyle>
            <a:lvl1pPr>
              <a:defRPr/>
            </a:lvl1pPr>
          </a:lstStyle>
          <a:p>
            <a:pPr>
              <a:defRPr/>
            </a:pPr>
            <a:fld id="{97758545-5CD0-4605-92A9-93B9A1EDA845}"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762000" y="685800"/>
            <a:ext cx="7620000" cy="1066800"/>
          </a:xfrm>
        </p:spPr>
        <p:txBody>
          <a:bodyPr/>
          <a:lstStyle/>
          <a:p>
            <a:r>
              <a:rPr lang="en-US"/>
              <a:t>Click to edit Master title style</a:t>
            </a:r>
          </a:p>
        </p:txBody>
      </p:sp>
      <p:sp>
        <p:nvSpPr>
          <p:cNvPr id="3" name="Content Placeholder 2"/>
          <p:cNvSpPr>
            <a:spLocks noGrp="1"/>
          </p:cNvSpPr>
          <p:nvPr>
            <p:ph sz="quarter" idx="1"/>
          </p:nvPr>
        </p:nvSpPr>
        <p:spPr>
          <a:xfrm>
            <a:off x="685800" y="1905000"/>
            <a:ext cx="3848100" cy="2019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86300" y="1905000"/>
            <a:ext cx="3848100" cy="2019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685800" y="4076700"/>
            <a:ext cx="3848100" cy="2019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86300" y="4076700"/>
            <a:ext cx="3848100" cy="2019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70154544-6DA8-4F41-9A8C-8F704343F7C2}" type="datetime1">
              <a:rPr lang="en-US"/>
              <a:pPr>
                <a:defRPr/>
              </a:pPr>
              <a:t>6/25/2019</a:t>
            </a:fld>
            <a:endParaRPr lang="en-US"/>
          </a:p>
        </p:txBody>
      </p:sp>
      <p:sp>
        <p:nvSpPr>
          <p:cNvPr id="8" name="Rectangle 5"/>
          <p:cNvSpPr>
            <a:spLocks noGrp="1" noChangeArrowheads="1"/>
          </p:cNvSpPr>
          <p:nvPr>
            <p:ph type="ftr" sz="quarter" idx="11"/>
          </p:nvPr>
        </p:nvSpPr>
        <p:spPr>
          <a:ln/>
        </p:spPr>
        <p:txBody>
          <a:bodyPr/>
          <a:lstStyle>
            <a:lvl2pPr lvl="1">
              <a:defRPr/>
            </a:lvl2pPr>
          </a:lstStyle>
          <a:p>
            <a:pPr lvl="1">
              <a:defRPr/>
            </a:pPr>
            <a:r>
              <a:rPr lang="en-US" dirty="0"/>
              <a:t>TTU-ECE Department Spring 2013</a:t>
            </a:r>
          </a:p>
        </p:txBody>
      </p:sp>
      <p:sp>
        <p:nvSpPr>
          <p:cNvPr id="9" name="Rectangle 6"/>
          <p:cNvSpPr>
            <a:spLocks noGrp="1" noChangeArrowheads="1"/>
          </p:cNvSpPr>
          <p:nvPr>
            <p:ph type="sldNum" sz="quarter" idx="12"/>
          </p:nvPr>
        </p:nvSpPr>
        <p:spPr>
          <a:ln/>
        </p:spPr>
        <p:txBody>
          <a:bodyPr/>
          <a:lstStyle>
            <a:lvl1pPr>
              <a:defRPr/>
            </a:lvl1pPr>
          </a:lstStyle>
          <a:p>
            <a:pPr>
              <a:defRPr/>
            </a:pPr>
            <a:fld id="{5309C0DC-06E3-4465-846D-0EA457496A80}"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685800"/>
            <a:ext cx="7620000" cy="1066800"/>
          </a:xfrm>
        </p:spPr>
        <p:txBody>
          <a:bodyPr/>
          <a:lstStyle/>
          <a:p>
            <a:r>
              <a:rPr lang="en-US"/>
              <a:t>Click to edit Master title style</a:t>
            </a:r>
          </a:p>
        </p:txBody>
      </p:sp>
      <p:sp>
        <p:nvSpPr>
          <p:cNvPr id="3" name="Text Placeholder 2"/>
          <p:cNvSpPr>
            <a:spLocks noGrp="1"/>
          </p:cNvSpPr>
          <p:nvPr>
            <p:ph type="body" sz="half" idx="1"/>
          </p:nvPr>
        </p:nvSpPr>
        <p:spPr>
          <a:xfrm>
            <a:off x="685800" y="1905000"/>
            <a:ext cx="3848100" cy="4191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905000"/>
            <a:ext cx="3848100" cy="4191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3A6E74B0-993C-4DBE-B0FB-424D45487635}" type="datetime1">
              <a:rPr lang="en-US"/>
              <a:pPr>
                <a:defRPr/>
              </a:pPr>
              <a:t>6/25/2019</a:t>
            </a:fld>
            <a:endParaRPr lang="en-US"/>
          </a:p>
        </p:txBody>
      </p:sp>
      <p:sp>
        <p:nvSpPr>
          <p:cNvPr id="6" name="Rectangle 5"/>
          <p:cNvSpPr>
            <a:spLocks noGrp="1" noChangeArrowheads="1"/>
          </p:cNvSpPr>
          <p:nvPr>
            <p:ph type="ftr" sz="quarter" idx="11"/>
          </p:nvPr>
        </p:nvSpPr>
        <p:spPr>
          <a:ln/>
        </p:spPr>
        <p:txBody>
          <a:bodyPr/>
          <a:lstStyle>
            <a:lvl2pPr lvl="1">
              <a:defRPr/>
            </a:lvl2pPr>
          </a:lstStyle>
          <a:p>
            <a:pPr lvl="1">
              <a:defRPr/>
            </a:pPr>
            <a:r>
              <a:rPr lang="en-US" dirty="0"/>
              <a:t>TTU-ECE Department Spring 2013</a:t>
            </a:r>
          </a:p>
        </p:txBody>
      </p:sp>
      <p:sp>
        <p:nvSpPr>
          <p:cNvPr id="7" name="Rectangle 6"/>
          <p:cNvSpPr>
            <a:spLocks noGrp="1" noChangeArrowheads="1"/>
          </p:cNvSpPr>
          <p:nvPr>
            <p:ph type="sldNum" sz="quarter" idx="12"/>
          </p:nvPr>
        </p:nvSpPr>
        <p:spPr>
          <a:ln/>
        </p:spPr>
        <p:txBody>
          <a:bodyPr/>
          <a:lstStyle>
            <a:lvl1pPr>
              <a:defRPr/>
            </a:lvl1pPr>
          </a:lstStyle>
          <a:p>
            <a:pPr>
              <a:defRPr/>
            </a:pPr>
            <a:fld id="{A8149BDC-8792-4D5A-894B-9CDBCA7B9A3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F77ACDAB-B306-49CC-8038-2FF58E6A36E1}" type="datetime1">
              <a:rPr lang="en-US"/>
              <a:pPr>
                <a:defRPr/>
              </a:pPr>
              <a:t>6/25/2019</a:t>
            </a:fld>
            <a:endParaRPr lang="en-US"/>
          </a:p>
        </p:txBody>
      </p:sp>
      <p:sp>
        <p:nvSpPr>
          <p:cNvPr id="5" name="Rectangle 5"/>
          <p:cNvSpPr>
            <a:spLocks noGrp="1" noChangeArrowheads="1"/>
          </p:cNvSpPr>
          <p:nvPr>
            <p:ph type="ftr" sz="quarter" idx="11"/>
          </p:nvPr>
        </p:nvSpPr>
        <p:spPr>
          <a:ln/>
        </p:spPr>
        <p:txBody>
          <a:bodyPr/>
          <a:lstStyle>
            <a:lvl2pPr lvl="1">
              <a:defRPr/>
            </a:lvl2pPr>
          </a:lstStyle>
          <a:p>
            <a:pPr lvl="1">
              <a:defRPr/>
            </a:pPr>
            <a:r>
              <a:rPr lang="en-US" dirty="0"/>
              <a:t>TTU-ECE Department Spring 2013</a:t>
            </a:r>
          </a:p>
        </p:txBody>
      </p:sp>
      <p:sp>
        <p:nvSpPr>
          <p:cNvPr id="6" name="Rectangle 6"/>
          <p:cNvSpPr>
            <a:spLocks noGrp="1" noChangeArrowheads="1"/>
          </p:cNvSpPr>
          <p:nvPr>
            <p:ph type="sldNum" sz="quarter" idx="12"/>
          </p:nvPr>
        </p:nvSpPr>
        <p:spPr>
          <a:ln/>
        </p:spPr>
        <p:txBody>
          <a:bodyPr/>
          <a:lstStyle>
            <a:lvl1pPr>
              <a:defRPr/>
            </a:lvl1pPr>
          </a:lstStyle>
          <a:p>
            <a:pPr>
              <a:defRPr/>
            </a:pPr>
            <a:fld id="{F4952AAC-0AF0-4773-BC5B-3E37B03F7EB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B4BC760D-C123-4E2B-987D-821C53EE4AEB}" type="datetime1">
              <a:rPr lang="en-US"/>
              <a:pPr>
                <a:defRPr/>
              </a:pPr>
              <a:t>6/25/2019</a:t>
            </a:fld>
            <a:endParaRPr lang="en-US"/>
          </a:p>
        </p:txBody>
      </p:sp>
      <p:sp>
        <p:nvSpPr>
          <p:cNvPr id="5" name="Rectangle 5"/>
          <p:cNvSpPr>
            <a:spLocks noGrp="1" noChangeArrowheads="1"/>
          </p:cNvSpPr>
          <p:nvPr>
            <p:ph type="ftr" sz="quarter" idx="11"/>
          </p:nvPr>
        </p:nvSpPr>
        <p:spPr>
          <a:ln/>
        </p:spPr>
        <p:txBody>
          <a:bodyPr/>
          <a:lstStyle>
            <a:lvl2pPr lvl="1">
              <a:defRPr/>
            </a:lvl2pPr>
          </a:lstStyle>
          <a:p>
            <a:pPr lvl="1">
              <a:defRPr/>
            </a:pPr>
            <a:r>
              <a:rPr lang="en-US" dirty="0"/>
              <a:t>TTU-ECE Department Spring 2013</a:t>
            </a:r>
          </a:p>
        </p:txBody>
      </p:sp>
      <p:sp>
        <p:nvSpPr>
          <p:cNvPr id="6" name="Rectangle 6"/>
          <p:cNvSpPr>
            <a:spLocks noGrp="1" noChangeArrowheads="1"/>
          </p:cNvSpPr>
          <p:nvPr>
            <p:ph type="sldNum" sz="quarter" idx="12"/>
          </p:nvPr>
        </p:nvSpPr>
        <p:spPr>
          <a:ln/>
        </p:spPr>
        <p:txBody>
          <a:bodyPr/>
          <a:lstStyle>
            <a:lvl1pPr>
              <a:defRPr/>
            </a:lvl1pPr>
          </a:lstStyle>
          <a:p>
            <a:pPr>
              <a:defRPr/>
            </a:pPr>
            <a:fld id="{DA5101DC-4963-4888-B642-09F0FCDF039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05000"/>
            <a:ext cx="38481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1905000"/>
            <a:ext cx="38481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F9BA9000-6D41-48C0-AB6D-E6F1D541ACDD}" type="datetime1">
              <a:rPr lang="en-US"/>
              <a:pPr>
                <a:defRPr/>
              </a:pPr>
              <a:t>6/25/2019</a:t>
            </a:fld>
            <a:endParaRPr lang="en-US"/>
          </a:p>
        </p:txBody>
      </p:sp>
      <p:sp>
        <p:nvSpPr>
          <p:cNvPr id="6" name="Rectangle 5"/>
          <p:cNvSpPr>
            <a:spLocks noGrp="1" noChangeArrowheads="1"/>
          </p:cNvSpPr>
          <p:nvPr>
            <p:ph type="ftr" sz="quarter" idx="11"/>
          </p:nvPr>
        </p:nvSpPr>
        <p:spPr>
          <a:ln/>
        </p:spPr>
        <p:txBody>
          <a:bodyPr/>
          <a:lstStyle>
            <a:lvl2pPr lvl="1">
              <a:defRPr/>
            </a:lvl2pPr>
          </a:lstStyle>
          <a:p>
            <a:pPr lvl="1">
              <a:defRPr/>
            </a:pPr>
            <a:r>
              <a:rPr lang="en-US" dirty="0"/>
              <a:t>TTU-ECE Department Spring 2013</a:t>
            </a:r>
          </a:p>
        </p:txBody>
      </p:sp>
      <p:sp>
        <p:nvSpPr>
          <p:cNvPr id="7" name="Rectangle 6"/>
          <p:cNvSpPr>
            <a:spLocks noGrp="1" noChangeArrowheads="1"/>
          </p:cNvSpPr>
          <p:nvPr>
            <p:ph type="sldNum" sz="quarter" idx="12"/>
          </p:nvPr>
        </p:nvSpPr>
        <p:spPr>
          <a:ln/>
        </p:spPr>
        <p:txBody>
          <a:bodyPr/>
          <a:lstStyle>
            <a:lvl1pPr>
              <a:defRPr/>
            </a:lvl1pPr>
          </a:lstStyle>
          <a:p>
            <a:pPr>
              <a:defRPr/>
            </a:pPr>
            <a:fld id="{5E24B26E-64D2-4B07-BA8A-85A7710F1D1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6BD8F7BD-B0B8-45FF-9F17-30958EF5B54B}" type="datetime1">
              <a:rPr lang="en-US"/>
              <a:pPr>
                <a:defRPr/>
              </a:pPr>
              <a:t>6/25/2019</a:t>
            </a:fld>
            <a:endParaRPr lang="en-US"/>
          </a:p>
        </p:txBody>
      </p:sp>
      <p:sp>
        <p:nvSpPr>
          <p:cNvPr id="8" name="Rectangle 5"/>
          <p:cNvSpPr>
            <a:spLocks noGrp="1" noChangeArrowheads="1"/>
          </p:cNvSpPr>
          <p:nvPr>
            <p:ph type="ftr" sz="quarter" idx="11"/>
          </p:nvPr>
        </p:nvSpPr>
        <p:spPr>
          <a:ln/>
        </p:spPr>
        <p:txBody>
          <a:bodyPr/>
          <a:lstStyle>
            <a:lvl2pPr lvl="1">
              <a:defRPr/>
            </a:lvl2pPr>
          </a:lstStyle>
          <a:p>
            <a:pPr lvl="1">
              <a:defRPr/>
            </a:pPr>
            <a:r>
              <a:rPr lang="en-US" dirty="0"/>
              <a:t>TTU-ECE Department Spring 2013</a:t>
            </a:r>
          </a:p>
        </p:txBody>
      </p:sp>
      <p:sp>
        <p:nvSpPr>
          <p:cNvPr id="9" name="Rectangle 6"/>
          <p:cNvSpPr>
            <a:spLocks noGrp="1" noChangeArrowheads="1"/>
          </p:cNvSpPr>
          <p:nvPr>
            <p:ph type="sldNum" sz="quarter" idx="12"/>
          </p:nvPr>
        </p:nvSpPr>
        <p:spPr>
          <a:ln/>
        </p:spPr>
        <p:txBody>
          <a:bodyPr/>
          <a:lstStyle>
            <a:lvl1pPr>
              <a:defRPr/>
            </a:lvl1pPr>
          </a:lstStyle>
          <a:p>
            <a:pPr>
              <a:defRPr/>
            </a:pPr>
            <a:fld id="{6335AF65-FFBC-4824-A6DF-8F44CC7E09B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4D8695C7-950F-4AA6-B90F-959A4B1BCD83}" type="datetime1">
              <a:rPr lang="en-US"/>
              <a:pPr>
                <a:defRPr/>
              </a:pPr>
              <a:t>6/25/2019</a:t>
            </a:fld>
            <a:endParaRPr lang="en-US"/>
          </a:p>
        </p:txBody>
      </p:sp>
      <p:sp>
        <p:nvSpPr>
          <p:cNvPr id="4" name="Rectangle 5"/>
          <p:cNvSpPr>
            <a:spLocks noGrp="1" noChangeArrowheads="1"/>
          </p:cNvSpPr>
          <p:nvPr>
            <p:ph type="ftr" sz="quarter" idx="11"/>
          </p:nvPr>
        </p:nvSpPr>
        <p:spPr>
          <a:ln/>
        </p:spPr>
        <p:txBody>
          <a:bodyPr/>
          <a:lstStyle>
            <a:lvl2pPr lvl="1">
              <a:defRPr/>
            </a:lvl2pPr>
          </a:lstStyle>
          <a:p>
            <a:pPr lvl="1">
              <a:defRPr/>
            </a:pPr>
            <a:r>
              <a:rPr lang="en-US" dirty="0"/>
              <a:t>TTU-ECE Department Spring 2013</a:t>
            </a:r>
          </a:p>
        </p:txBody>
      </p:sp>
      <p:sp>
        <p:nvSpPr>
          <p:cNvPr id="5" name="Rectangle 6"/>
          <p:cNvSpPr>
            <a:spLocks noGrp="1" noChangeArrowheads="1"/>
          </p:cNvSpPr>
          <p:nvPr>
            <p:ph type="sldNum" sz="quarter" idx="12"/>
          </p:nvPr>
        </p:nvSpPr>
        <p:spPr>
          <a:ln/>
        </p:spPr>
        <p:txBody>
          <a:bodyPr/>
          <a:lstStyle>
            <a:lvl1pPr>
              <a:defRPr/>
            </a:lvl1pPr>
          </a:lstStyle>
          <a:p>
            <a:pPr>
              <a:defRPr/>
            </a:pPr>
            <a:fld id="{0F163103-AA76-4DE9-B438-18A6720DB29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84D1D2A3-277E-4E68-AB30-49FCF58F556F}" type="datetime1">
              <a:rPr lang="en-US"/>
              <a:pPr>
                <a:defRPr/>
              </a:pPr>
              <a:t>6/25/2019</a:t>
            </a:fld>
            <a:endParaRPr lang="en-US"/>
          </a:p>
        </p:txBody>
      </p:sp>
      <p:sp>
        <p:nvSpPr>
          <p:cNvPr id="3" name="Rectangle 5"/>
          <p:cNvSpPr>
            <a:spLocks noGrp="1" noChangeArrowheads="1"/>
          </p:cNvSpPr>
          <p:nvPr>
            <p:ph type="ftr" sz="quarter" idx="11"/>
          </p:nvPr>
        </p:nvSpPr>
        <p:spPr>
          <a:ln/>
        </p:spPr>
        <p:txBody>
          <a:bodyPr/>
          <a:lstStyle>
            <a:lvl2pPr lvl="1">
              <a:defRPr/>
            </a:lvl2pPr>
          </a:lstStyle>
          <a:p>
            <a:pPr lvl="1">
              <a:defRPr/>
            </a:pPr>
            <a:r>
              <a:rPr lang="en-US" dirty="0"/>
              <a:t>TTU-ECE Department Spring 2013</a:t>
            </a:r>
          </a:p>
        </p:txBody>
      </p:sp>
      <p:sp>
        <p:nvSpPr>
          <p:cNvPr id="4" name="Rectangle 6"/>
          <p:cNvSpPr>
            <a:spLocks noGrp="1" noChangeArrowheads="1"/>
          </p:cNvSpPr>
          <p:nvPr>
            <p:ph type="sldNum" sz="quarter" idx="12"/>
          </p:nvPr>
        </p:nvSpPr>
        <p:spPr>
          <a:ln/>
        </p:spPr>
        <p:txBody>
          <a:bodyPr/>
          <a:lstStyle>
            <a:lvl1pPr>
              <a:defRPr/>
            </a:lvl1pPr>
          </a:lstStyle>
          <a:p>
            <a:pPr>
              <a:defRPr/>
            </a:pPr>
            <a:fld id="{F32F0E3E-3529-4E56-9C4C-B91725E9089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672503DB-9811-4047-A45A-39727E6A3D62}" type="datetime1">
              <a:rPr lang="en-US"/>
              <a:pPr>
                <a:defRPr/>
              </a:pPr>
              <a:t>6/25/2019</a:t>
            </a:fld>
            <a:endParaRPr lang="en-US"/>
          </a:p>
        </p:txBody>
      </p:sp>
      <p:sp>
        <p:nvSpPr>
          <p:cNvPr id="6" name="Rectangle 5"/>
          <p:cNvSpPr>
            <a:spLocks noGrp="1" noChangeArrowheads="1"/>
          </p:cNvSpPr>
          <p:nvPr>
            <p:ph type="ftr" sz="quarter" idx="11"/>
          </p:nvPr>
        </p:nvSpPr>
        <p:spPr>
          <a:ln/>
        </p:spPr>
        <p:txBody>
          <a:bodyPr/>
          <a:lstStyle>
            <a:lvl2pPr lvl="1">
              <a:defRPr/>
            </a:lvl2pPr>
          </a:lstStyle>
          <a:p>
            <a:pPr lvl="1">
              <a:defRPr/>
            </a:pPr>
            <a:r>
              <a:rPr lang="en-US" dirty="0"/>
              <a:t>TTU-ECE Department Spring 2013</a:t>
            </a:r>
          </a:p>
        </p:txBody>
      </p:sp>
      <p:sp>
        <p:nvSpPr>
          <p:cNvPr id="7" name="Rectangle 6"/>
          <p:cNvSpPr>
            <a:spLocks noGrp="1" noChangeArrowheads="1"/>
          </p:cNvSpPr>
          <p:nvPr>
            <p:ph type="sldNum" sz="quarter" idx="12"/>
          </p:nvPr>
        </p:nvSpPr>
        <p:spPr>
          <a:ln/>
        </p:spPr>
        <p:txBody>
          <a:bodyPr/>
          <a:lstStyle>
            <a:lvl1pPr>
              <a:defRPr/>
            </a:lvl1pPr>
          </a:lstStyle>
          <a:p>
            <a:pPr>
              <a:defRPr/>
            </a:pPr>
            <a:fld id="{5E96E788-C032-42E7-A9B9-E00626E57E5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3F3F6B8E-FE54-41CA-9025-2A3F684D839E}" type="datetime1">
              <a:rPr lang="en-US"/>
              <a:pPr>
                <a:defRPr/>
              </a:pPr>
              <a:t>6/25/2019</a:t>
            </a:fld>
            <a:endParaRPr lang="en-US"/>
          </a:p>
        </p:txBody>
      </p:sp>
      <p:sp>
        <p:nvSpPr>
          <p:cNvPr id="6" name="Rectangle 5"/>
          <p:cNvSpPr>
            <a:spLocks noGrp="1" noChangeArrowheads="1"/>
          </p:cNvSpPr>
          <p:nvPr>
            <p:ph type="ftr" sz="quarter" idx="11"/>
          </p:nvPr>
        </p:nvSpPr>
        <p:spPr>
          <a:ln/>
        </p:spPr>
        <p:txBody>
          <a:bodyPr/>
          <a:lstStyle>
            <a:lvl2pPr lvl="1">
              <a:defRPr/>
            </a:lvl2pPr>
          </a:lstStyle>
          <a:p>
            <a:pPr lvl="1">
              <a:defRPr/>
            </a:pPr>
            <a:r>
              <a:rPr lang="en-US" dirty="0"/>
              <a:t>TTU-ECE Department Spring 2013</a:t>
            </a:r>
          </a:p>
        </p:txBody>
      </p:sp>
      <p:sp>
        <p:nvSpPr>
          <p:cNvPr id="7" name="Rectangle 6"/>
          <p:cNvSpPr>
            <a:spLocks noGrp="1" noChangeArrowheads="1"/>
          </p:cNvSpPr>
          <p:nvPr>
            <p:ph type="sldNum" sz="quarter" idx="12"/>
          </p:nvPr>
        </p:nvSpPr>
        <p:spPr>
          <a:ln/>
        </p:spPr>
        <p:txBody>
          <a:bodyPr/>
          <a:lstStyle>
            <a:lvl1pPr>
              <a:defRPr/>
            </a:lvl1pPr>
          </a:lstStyle>
          <a:p>
            <a:pPr>
              <a:defRPr/>
            </a:pPr>
            <a:fld id="{FDE4ED15-4EF5-47A7-8291-73D1C600D0B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Picture 9" descr="doubleT.png"/>
          <p:cNvPicPr>
            <a:picLocks noChangeAspect="1"/>
          </p:cNvPicPr>
          <p:nvPr userDrawn="1"/>
        </p:nvPicPr>
        <p:blipFill>
          <a:blip r:embed="rId15" cstate="print"/>
          <a:stretch>
            <a:fillRect/>
          </a:stretch>
        </p:blipFill>
        <p:spPr>
          <a:xfrm>
            <a:off x="8229599" y="183584"/>
            <a:ext cx="731520" cy="856360"/>
          </a:xfrm>
          <a:prstGeom prst="rect">
            <a:avLst/>
          </a:prstGeom>
        </p:spPr>
      </p:pic>
      <p:sp>
        <p:nvSpPr>
          <p:cNvPr id="1026" name="Rectangle 2"/>
          <p:cNvSpPr>
            <a:spLocks noGrp="1" noChangeArrowheads="1"/>
          </p:cNvSpPr>
          <p:nvPr>
            <p:ph type="title"/>
          </p:nvPr>
        </p:nvSpPr>
        <p:spPr bwMode="auto">
          <a:xfrm>
            <a:off x="762000" y="685800"/>
            <a:ext cx="76200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05000"/>
            <a:ext cx="7848600" cy="41910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100" name="Rectangle 4"/>
          <p:cNvSpPr>
            <a:spLocks noGrp="1" noChangeArrowheads="1"/>
          </p:cNvSpPr>
          <p:nvPr>
            <p:ph type="dt" sz="half" idx="2"/>
          </p:nvPr>
        </p:nvSpPr>
        <p:spPr bwMode="auto">
          <a:xfrm>
            <a:off x="381000" y="6400800"/>
            <a:ext cx="1524000" cy="2286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200"/>
            </a:lvl1pPr>
          </a:lstStyle>
          <a:p>
            <a:pPr>
              <a:defRPr/>
            </a:pPr>
            <a:fld id="{B65BE8E5-8B29-42C3-A3F0-40C440359D0A}" type="datetime1">
              <a:rPr lang="en-US"/>
              <a:pPr>
                <a:defRPr/>
              </a:pPr>
              <a:t>6/25/2019</a:t>
            </a:fld>
            <a:endParaRPr lang="en-US"/>
          </a:p>
        </p:txBody>
      </p:sp>
      <p:sp>
        <p:nvSpPr>
          <p:cNvPr id="4101" name="Rectangle 5"/>
          <p:cNvSpPr>
            <a:spLocks noGrp="1" noChangeArrowheads="1"/>
          </p:cNvSpPr>
          <p:nvPr>
            <p:ph type="ftr" sz="quarter" idx="3"/>
          </p:nvPr>
        </p:nvSpPr>
        <p:spPr bwMode="auto">
          <a:xfrm>
            <a:off x="2514600" y="6400800"/>
            <a:ext cx="3886200" cy="2286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2pPr lvl="1" algn="ctr">
              <a:defRPr sz="1600" b="1"/>
            </a:lvl2pPr>
          </a:lstStyle>
          <a:p>
            <a:pPr lvl="1">
              <a:defRPr/>
            </a:pPr>
            <a:r>
              <a:rPr lang="en-US" dirty="0"/>
              <a:t>TTU-ECE Department Spring 2013</a:t>
            </a:r>
          </a:p>
        </p:txBody>
      </p:sp>
      <p:sp>
        <p:nvSpPr>
          <p:cNvPr id="4102" name="Rectangle 6"/>
          <p:cNvSpPr>
            <a:spLocks noGrp="1" noChangeArrowheads="1"/>
          </p:cNvSpPr>
          <p:nvPr>
            <p:ph type="sldNum" sz="quarter" idx="4"/>
          </p:nvPr>
        </p:nvSpPr>
        <p:spPr bwMode="auto">
          <a:xfrm>
            <a:off x="7772400" y="6324600"/>
            <a:ext cx="1066800" cy="3048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200"/>
            </a:lvl1pPr>
          </a:lstStyle>
          <a:p>
            <a:pPr>
              <a:defRPr/>
            </a:pPr>
            <a:fld id="{6F7FE28A-97BF-405B-AA5F-96F846172321}" type="slidenum">
              <a:rPr lang="en-US"/>
              <a:pPr>
                <a:defRPr/>
              </a:pPr>
              <a:t>‹#›</a:t>
            </a:fld>
            <a:endParaRPr lang="en-US"/>
          </a:p>
        </p:txBody>
      </p:sp>
      <p:sp>
        <p:nvSpPr>
          <p:cNvPr id="4104" name="Rectangle 8"/>
          <p:cNvSpPr>
            <a:spLocks noChangeArrowheads="1"/>
          </p:cNvSpPr>
          <p:nvPr/>
        </p:nvSpPr>
        <p:spPr bwMode="auto">
          <a:xfrm>
            <a:off x="76200" y="76200"/>
            <a:ext cx="8979408" cy="6691313"/>
          </a:xfrm>
          <a:prstGeom prst="rect">
            <a:avLst/>
          </a:prstGeom>
          <a:noFill/>
          <a:ln w="101600">
            <a:solidFill>
              <a:srgbClr val="FF0033"/>
            </a:solidFill>
            <a:miter lim="800000"/>
            <a:headEnd/>
            <a:tailEnd/>
          </a:ln>
          <a:effectLst/>
        </p:spPr>
        <p:txBody>
          <a:bodyPr wrap="none" anchor="ctr"/>
          <a:lstStyle/>
          <a:p>
            <a:pPr>
              <a:defRPr/>
            </a:pPr>
            <a:endParaRPr lang="en-US">
              <a:ln w="76200">
                <a:solidFill>
                  <a:schemeClr val="tx1"/>
                </a:solidFill>
              </a:ln>
            </a:endParaRPr>
          </a:p>
        </p:txBody>
      </p:sp>
      <p:sp>
        <p:nvSpPr>
          <p:cNvPr id="4103" name="Rectangle 7"/>
          <p:cNvSpPr>
            <a:spLocks noChangeArrowheads="1"/>
          </p:cNvSpPr>
          <p:nvPr/>
        </p:nvSpPr>
        <p:spPr bwMode="auto">
          <a:xfrm>
            <a:off x="0" y="0"/>
            <a:ext cx="9144000" cy="6858000"/>
          </a:xfrm>
          <a:prstGeom prst="rect">
            <a:avLst/>
          </a:prstGeom>
          <a:noFill/>
          <a:ln w="101600">
            <a:solidFill>
              <a:schemeClr val="tx1"/>
            </a:solidFill>
            <a:miter lim="800000"/>
            <a:headEnd/>
            <a:tailEnd/>
          </a:ln>
          <a:effectLst/>
        </p:spPr>
        <p:txBody>
          <a:bodyPr wrap="none" anchor="ctr"/>
          <a:lstStyle/>
          <a:p>
            <a:pPr>
              <a:defRPr/>
            </a:pPr>
            <a:endParaRPr lang="en-US">
              <a:ln w="76200">
                <a:solidFill>
                  <a:schemeClr val="tx1"/>
                </a:solidFill>
              </a:ln>
            </a:endParaRPr>
          </a:p>
        </p:txBody>
      </p:sp>
    </p:spTree>
  </p:cSld>
  <p:clrMap bg1="lt1" tx1="dk1" bg2="lt2" tx2="dk2" accent1="accent1" accent2="accent2" accent3="accent3" accent4="accent4" accent5="accent5" accent6="accent6" hlink="hlink" folHlink="folHlink"/>
  <p:sldLayoutIdLst>
    <p:sldLayoutId id="2147483830"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 id="2147483828" r:id="rId12"/>
    <p:sldLayoutId id="2147483829" r:id="rId13"/>
  </p:sldLayoutIdLst>
  <p:hf sldNum="0" hdr="0" dt="0"/>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Times New Roman" pitchFamily="18" charset="0"/>
        </a:defRPr>
      </a:lvl2pPr>
      <a:lvl3pPr algn="ctr" rtl="0" eaLnBrk="0" fontAlgn="base" hangingPunct="0">
        <a:spcBef>
          <a:spcPct val="0"/>
        </a:spcBef>
        <a:spcAft>
          <a:spcPct val="0"/>
        </a:spcAft>
        <a:defRPr sz="3200">
          <a:solidFill>
            <a:schemeClr val="tx2"/>
          </a:solidFill>
          <a:latin typeface="Times New Roman" pitchFamily="18" charset="0"/>
        </a:defRPr>
      </a:lvl3pPr>
      <a:lvl4pPr algn="ctr" rtl="0" eaLnBrk="0" fontAlgn="base" hangingPunct="0">
        <a:spcBef>
          <a:spcPct val="0"/>
        </a:spcBef>
        <a:spcAft>
          <a:spcPct val="0"/>
        </a:spcAft>
        <a:defRPr sz="3200">
          <a:solidFill>
            <a:schemeClr val="tx2"/>
          </a:solidFill>
          <a:latin typeface="Times New Roman" pitchFamily="18" charset="0"/>
        </a:defRPr>
      </a:lvl4pPr>
      <a:lvl5pPr algn="ctr" rtl="0" eaLnBrk="0" fontAlgn="base" hangingPunct="0">
        <a:spcBef>
          <a:spcPct val="0"/>
        </a:spcBef>
        <a:spcAft>
          <a:spcPct val="0"/>
        </a:spcAft>
        <a:defRPr sz="3200">
          <a:solidFill>
            <a:schemeClr val="tx2"/>
          </a:solidFill>
          <a:latin typeface="Times New Roman" pitchFamily="18" charset="0"/>
        </a:defRPr>
      </a:lvl5pPr>
      <a:lvl6pPr marL="457200" algn="ctr" rtl="0" eaLnBrk="0" fontAlgn="base" hangingPunct="0">
        <a:spcBef>
          <a:spcPct val="0"/>
        </a:spcBef>
        <a:spcAft>
          <a:spcPct val="0"/>
        </a:spcAft>
        <a:defRPr sz="3200">
          <a:solidFill>
            <a:schemeClr val="tx2"/>
          </a:solidFill>
          <a:latin typeface="Times New Roman" pitchFamily="18" charset="0"/>
        </a:defRPr>
      </a:lvl6pPr>
      <a:lvl7pPr marL="914400" algn="ctr" rtl="0" eaLnBrk="0" fontAlgn="base" hangingPunct="0">
        <a:spcBef>
          <a:spcPct val="0"/>
        </a:spcBef>
        <a:spcAft>
          <a:spcPct val="0"/>
        </a:spcAft>
        <a:defRPr sz="3200">
          <a:solidFill>
            <a:schemeClr val="tx2"/>
          </a:solidFill>
          <a:latin typeface="Times New Roman" pitchFamily="18" charset="0"/>
        </a:defRPr>
      </a:lvl7pPr>
      <a:lvl8pPr marL="1371600" algn="ctr" rtl="0" eaLnBrk="0" fontAlgn="base" hangingPunct="0">
        <a:spcBef>
          <a:spcPct val="0"/>
        </a:spcBef>
        <a:spcAft>
          <a:spcPct val="0"/>
        </a:spcAft>
        <a:defRPr sz="3200">
          <a:solidFill>
            <a:schemeClr val="tx2"/>
          </a:solidFill>
          <a:latin typeface="Times New Roman" pitchFamily="18" charset="0"/>
        </a:defRPr>
      </a:lvl8pPr>
      <a:lvl9pPr marL="1828800" algn="ctr" rtl="0" eaLnBrk="0" fontAlgn="base" hangingPunct="0">
        <a:spcBef>
          <a:spcPct val="0"/>
        </a:spcBef>
        <a:spcAft>
          <a:spcPct val="0"/>
        </a:spcAft>
        <a:defRPr sz="32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_ftn1"/><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_ftnref1"/></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0.emf"/><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ctrTitle"/>
          </p:nvPr>
        </p:nvSpPr>
        <p:spPr>
          <a:xfrm>
            <a:off x="304800" y="533400"/>
            <a:ext cx="8534400" cy="1905000"/>
          </a:xfrm>
        </p:spPr>
        <p:txBody>
          <a:bodyPr/>
          <a:lstStyle/>
          <a:p>
            <a:r>
              <a:rPr lang="en-US" sz="4800" b="1" dirty="0"/>
              <a:t>Dynamic Modeling of Pulsed Alternators using </a:t>
            </a:r>
            <a:r>
              <a:rPr lang="en-US" sz="4800" b="1" dirty="0" err="1"/>
              <a:t>LTSpice</a:t>
            </a:r>
            <a:endParaRPr lang="en-US" sz="6000" b="1" dirty="0"/>
          </a:p>
        </p:txBody>
      </p:sp>
      <p:sp>
        <p:nvSpPr>
          <p:cNvPr id="3076" name="Rectangle 3"/>
          <p:cNvSpPr>
            <a:spLocks noGrp="1" noChangeArrowheads="1"/>
          </p:cNvSpPr>
          <p:nvPr>
            <p:ph type="subTitle" idx="1"/>
          </p:nvPr>
        </p:nvSpPr>
        <p:spPr>
          <a:xfrm>
            <a:off x="228600" y="2743200"/>
            <a:ext cx="8686800" cy="3733800"/>
          </a:xfrm>
        </p:spPr>
        <p:txBody>
          <a:bodyPr/>
          <a:lstStyle/>
          <a:p>
            <a:r>
              <a:rPr lang="de-DE" sz="3200" b="1" dirty="0"/>
              <a:t>Cesar Negri, Saeed Daneshvardehnavi</a:t>
            </a:r>
          </a:p>
          <a:p>
            <a:r>
              <a:rPr lang="de-DE" sz="3200" b="1" dirty="0"/>
              <a:t>Michael Giesselmann</a:t>
            </a:r>
            <a:r>
              <a:rPr lang="en-US" sz="3200" b="1" baseline="30000" dirty="0">
                <a:sym typeface="Symbol"/>
                <a:hlinkClick r:id="rId3" action="ppaction://hlinkfile"/>
              </a:rPr>
              <a:t></a:t>
            </a:r>
            <a:endParaRPr lang="en-US" sz="3200" dirty="0"/>
          </a:p>
          <a:p>
            <a:endParaRPr lang="en-US" sz="1800" b="1" dirty="0"/>
          </a:p>
          <a:p>
            <a:r>
              <a:rPr lang="en-US" sz="2400" b="1" dirty="0"/>
              <a:t>Center for Pulsed Power &amp; Power Electronics</a:t>
            </a:r>
          </a:p>
          <a:p>
            <a:r>
              <a:rPr lang="en-US" sz="2400" b="1" dirty="0"/>
              <a:t>Texas Tech University</a:t>
            </a:r>
          </a:p>
          <a:p>
            <a:r>
              <a:rPr lang="en-US" sz="2400" b="1" dirty="0"/>
              <a:t>Department of Electrical &amp; Computer Engineering</a:t>
            </a:r>
          </a:p>
          <a:p>
            <a:r>
              <a:rPr lang="en-US" sz="2400" b="1" dirty="0"/>
              <a:t>Lubbock, Texas, USA</a:t>
            </a:r>
          </a:p>
          <a:p>
            <a:r>
              <a:rPr lang="en-US" sz="1800" baseline="30000" dirty="0">
                <a:sym typeface="Symbol"/>
                <a:hlinkClick r:id="rId4" action="ppaction://hlinkfile"/>
              </a:rPr>
              <a:t></a:t>
            </a:r>
            <a:r>
              <a:rPr lang="en-US" sz="1800" dirty="0"/>
              <a:t> email: Michael.Giesselmann@ttu.edu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a:extLst>
              <a:ext uri="{FF2B5EF4-FFF2-40B4-BE49-F238E27FC236}">
                <a16:creationId xmlns="" xmlns:a16="http://schemas.microsoft.com/office/drawing/2014/main" id="{F46087A6-3E23-4ABD-99A9-2B9E58A11614}"/>
              </a:ext>
            </a:extLst>
          </p:cNvPr>
          <p:cNvSpPr>
            <a:spLocks noGrp="1" noChangeArrowheads="1"/>
          </p:cNvSpPr>
          <p:nvPr>
            <p:ph type="ctrTitle"/>
          </p:nvPr>
        </p:nvSpPr>
        <p:spPr>
          <a:xfrm>
            <a:off x="-31750" y="-6350"/>
            <a:ext cx="9175750" cy="914400"/>
          </a:xfrm>
        </p:spPr>
        <p:txBody>
          <a:bodyPr/>
          <a:lstStyle/>
          <a:p>
            <a:r>
              <a:rPr lang="en-US" b="1" dirty="0"/>
              <a:t>Block – Current Solver</a:t>
            </a:r>
            <a:endParaRPr lang="en-US" sz="4000" b="1" dirty="0"/>
          </a:p>
        </p:txBody>
      </p:sp>
      <p:pic>
        <p:nvPicPr>
          <p:cNvPr id="4" name="Picture 3">
            <a:extLst>
              <a:ext uri="{FF2B5EF4-FFF2-40B4-BE49-F238E27FC236}">
                <a16:creationId xmlns="" xmlns:a16="http://schemas.microsoft.com/office/drawing/2014/main" id="{8E8446AA-E9A4-44FD-93BC-16854FF1618D}"/>
              </a:ext>
            </a:extLst>
          </p:cNvPr>
          <p:cNvPicPr>
            <a:picLocks noChangeAspect="1"/>
          </p:cNvPicPr>
          <p:nvPr/>
        </p:nvPicPr>
        <p:blipFill rotWithShape="1">
          <a:blip r:embed="rId3"/>
          <a:srcRect r="66884"/>
          <a:stretch/>
        </p:blipFill>
        <p:spPr>
          <a:xfrm rot="5400000">
            <a:off x="5859016" y="689919"/>
            <a:ext cx="1524000" cy="3674367"/>
          </a:xfrm>
          <a:prstGeom prst="rect">
            <a:avLst/>
          </a:prstGeom>
          <a:ln>
            <a:solidFill>
              <a:schemeClr val="tx1"/>
            </a:solidFill>
          </a:ln>
        </p:spPr>
      </p:pic>
      <p:pic>
        <p:nvPicPr>
          <p:cNvPr id="7" name="Picture 6">
            <a:extLst>
              <a:ext uri="{FF2B5EF4-FFF2-40B4-BE49-F238E27FC236}">
                <a16:creationId xmlns="" xmlns:a16="http://schemas.microsoft.com/office/drawing/2014/main" id="{6A53F2EE-C1E1-41E3-A6CB-0FBFA7460197}"/>
              </a:ext>
            </a:extLst>
          </p:cNvPr>
          <p:cNvPicPr>
            <a:picLocks noChangeAspect="1"/>
          </p:cNvPicPr>
          <p:nvPr/>
        </p:nvPicPr>
        <p:blipFill rotWithShape="1">
          <a:blip r:embed="rId3"/>
          <a:srcRect l="41922"/>
          <a:stretch/>
        </p:blipFill>
        <p:spPr>
          <a:xfrm rot="5400000">
            <a:off x="1186597" y="590179"/>
            <a:ext cx="2672773" cy="3674367"/>
          </a:xfrm>
          <a:prstGeom prst="rect">
            <a:avLst/>
          </a:prstGeom>
          <a:ln>
            <a:solidFill>
              <a:schemeClr val="tx1"/>
            </a:solidFill>
          </a:ln>
        </p:spPr>
      </p:pic>
      <p:pic>
        <p:nvPicPr>
          <p:cNvPr id="8" name="Picture 7">
            <a:extLst>
              <a:ext uri="{FF2B5EF4-FFF2-40B4-BE49-F238E27FC236}">
                <a16:creationId xmlns="" xmlns:a16="http://schemas.microsoft.com/office/drawing/2014/main" id="{16BE688C-7B4D-4B92-A3F0-322F17800E82}"/>
              </a:ext>
            </a:extLst>
          </p:cNvPr>
          <p:cNvPicPr>
            <a:picLocks noChangeAspect="1"/>
          </p:cNvPicPr>
          <p:nvPr/>
        </p:nvPicPr>
        <p:blipFill>
          <a:blip r:embed="rId4"/>
          <a:stretch>
            <a:fillRect/>
          </a:stretch>
        </p:blipFill>
        <p:spPr>
          <a:xfrm>
            <a:off x="1171575" y="3886200"/>
            <a:ext cx="7058025" cy="1914525"/>
          </a:xfrm>
          <a:prstGeom prst="rect">
            <a:avLst/>
          </a:prstGeom>
        </p:spPr>
      </p:pic>
      <p:pic>
        <p:nvPicPr>
          <p:cNvPr id="10" name="Picture 9">
            <a:extLst>
              <a:ext uri="{FF2B5EF4-FFF2-40B4-BE49-F238E27FC236}">
                <a16:creationId xmlns="" xmlns:a16="http://schemas.microsoft.com/office/drawing/2014/main" id="{BF66BCBF-0E59-4BED-8364-97371F144BF9}"/>
              </a:ext>
            </a:extLst>
          </p:cNvPr>
          <p:cNvPicPr>
            <a:picLocks noChangeAspect="1"/>
          </p:cNvPicPr>
          <p:nvPr/>
        </p:nvPicPr>
        <p:blipFill rotWithShape="1">
          <a:blip r:embed="rId5"/>
          <a:srcRect l="71053" t="90115" r="14210" b="1139"/>
          <a:stretch/>
        </p:blipFill>
        <p:spPr>
          <a:xfrm>
            <a:off x="3766428" y="5791200"/>
            <a:ext cx="914399" cy="423697"/>
          </a:xfrm>
          <a:prstGeom prst="rect">
            <a:avLst/>
          </a:prstGeom>
        </p:spPr>
      </p:pic>
      <p:sp>
        <p:nvSpPr>
          <p:cNvPr id="11" name="Rectangle 10">
            <a:extLst>
              <a:ext uri="{FF2B5EF4-FFF2-40B4-BE49-F238E27FC236}">
                <a16:creationId xmlns="" xmlns:a16="http://schemas.microsoft.com/office/drawing/2014/main" id="{69701146-1448-412B-9497-2DCBEA42980B}"/>
              </a:ext>
            </a:extLst>
          </p:cNvPr>
          <p:cNvSpPr/>
          <p:nvPr/>
        </p:nvSpPr>
        <p:spPr>
          <a:xfrm>
            <a:off x="372365" y="6397823"/>
            <a:ext cx="6714236" cy="307777"/>
          </a:xfrm>
          <a:prstGeom prst="rect">
            <a:avLst/>
          </a:prstGeom>
        </p:spPr>
        <p:txBody>
          <a:bodyPr wrap="square">
            <a:spAutoFit/>
          </a:bodyPr>
          <a:lstStyle/>
          <a:p>
            <a:r>
              <a:rPr lang="en-US" sz="1400" dirty="0"/>
              <a:t>Source: Krause, Paul C., Electromechanical Motion Devices, McGraw-Hill College (1989).</a:t>
            </a:r>
          </a:p>
        </p:txBody>
      </p:sp>
    </p:spTree>
    <p:extLst>
      <p:ext uri="{BB962C8B-B14F-4D97-AF65-F5344CB8AC3E}">
        <p14:creationId xmlns:p14="http://schemas.microsoft.com/office/powerpoint/2010/main" val="21471776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077D94F5-1211-4B74-B19A-E496371A6CB5}"/>
              </a:ext>
            </a:extLst>
          </p:cNvPr>
          <p:cNvPicPr>
            <a:picLocks noChangeAspect="1"/>
          </p:cNvPicPr>
          <p:nvPr/>
        </p:nvPicPr>
        <p:blipFill rotWithShape="1">
          <a:blip r:embed="rId3"/>
          <a:srcRect l="60275" t="22222" r="11385" b="18160"/>
          <a:stretch/>
        </p:blipFill>
        <p:spPr>
          <a:xfrm>
            <a:off x="1567620" y="1196931"/>
            <a:ext cx="5977010" cy="3771900"/>
          </a:xfrm>
          <a:prstGeom prst="rect">
            <a:avLst/>
          </a:prstGeom>
        </p:spPr>
      </p:pic>
      <p:pic>
        <p:nvPicPr>
          <p:cNvPr id="6" name="Picture 5">
            <a:extLst>
              <a:ext uri="{FF2B5EF4-FFF2-40B4-BE49-F238E27FC236}">
                <a16:creationId xmlns="" xmlns:a16="http://schemas.microsoft.com/office/drawing/2014/main" id="{DD1FD87D-0C89-4244-9419-CAE1C4E99B22}"/>
              </a:ext>
            </a:extLst>
          </p:cNvPr>
          <p:cNvPicPr>
            <a:picLocks noChangeAspect="1"/>
          </p:cNvPicPr>
          <p:nvPr/>
        </p:nvPicPr>
        <p:blipFill rotWithShape="1">
          <a:blip r:embed="rId4"/>
          <a:srcRect l="79519" t="13256" r="7538" b="40815"/>
          <a:stretch/>
        </p:blipFill>
        <p:spPr>
          <a:xfrm>
            <a:off x="5257800" y="5410200"/>
            <a:ext cx="971551" cy="1295400"/>
          </a:xfrm>
          <a:prstGeom prst="rect">
            <a:avLst/>
          </a:prstGeom>
          <a:ln>
            <a:solidFill>
              <a:srgbClr val="25FB39"/>
            </a:solidFill>
          </a:ln>
          <a:effectLst>
            <a:outerShdw blurRad="190500" algn="tl" rotWithShape="0">
              <a:srgbClr val="000000">
                <a:alpha val="70000"/>
              </a:srgbClr>
            </a:outerShdw>
          </a:effectLst>
        </p:spPr>
      </p:pic>
      <p:sp>
        <p:nvSpPr>
          <p:cNvPr id="10" name="Rectangle 2">
            <a:extLst>
              <a:ext uri="{FF2B5EF4-FFF2-40B4-BE49-F238E27FC236}">
                <a16:creationId xmlns="" xmlns:a16="http://schemas.microsoft.com/office/drawing/2014/main" id="{679CA6B6-F4C8-4FB4-ACF8-E9828DFF2CE6}"/>
              </a:ext>
            </a:extLst>
          </p:cNvPr>
          <p:cNvSpPr>
            <a:spLocks noGrp="1" noChangeArrowheads="1"/>
          </p:cNvSpPr>
          <p:nvPr>
            <p:ph type="ctrTitle"/>
          </p:nvPr>
        </p:nvSpPr>
        <p:spPr>
          <a:xfrm>
            <a:off x="-31750" y="-6350"/>
            <a:ext cx="9175750" cy="914400"/>
          </a:xfrm>
        </p:spPr>
        <p:txBody>
          <a:bodyPr/>
          <a:lstStyle/>
          <a:p>
            <a:r>
              <a:rPr lang="en-US" b="1" dirty="0"/>
              <a:t>Block – Mechanical Model</a:t>
            </a:r>
            <a:endParaRPr lang="en-US" sz="4000" b="1" dirty="0"/>
          </a:p>
        </p:txBody>
      </p:sp>
      <p:grpSp>
        <p:nvGrpSpPr>
          <p:cNvPr id="12" name="Group 11">
            <a:extLst>
              <a:ext uri="{FF2B5EF4-FFF2-40B4-BE49-F238E27FC236}">
                <a16:creationId xmlns="" xmlns:a16="http://schemas.microsoft.com/office/drawing/2014/main" id="{0836131A-CF9E-4697-B476-D3A9137F9DC5}"/>
              </a:ext>
            </a:extLst>
          </p:cNvPr>
          <p:cNvGrpSpPr/>
          <p:nvPr/>
        </p:nvGrpSpPr>
        <p:grpSpPr>
          <a:xfrm>
            <a:off x="1295400" y="5257712"/>
            <a:ext cx="3191221" cy="803940"/>
            <a:chOff x="1216950" y="5749260"/>
            <a:chExt cx="3191221" cy="803940"/>
          </a:xfrm>
        </p:grpSpPr>
        <p:pic>
          <p:nvPicPr>
            <p:cNvPr id="5" name="Picture 4">
              <a:extLst>
                <a:ext uri="{FF2B5EF4-FFF2-40B4-BE49-F238E27FC236}">
                  <a16:creationId xmlns="" xmlns:a16="http://schemas.microsoft.com/office/drawing/2014/main" id="{6B5C474F-BBA2-462B-A395-1FB3309EECB3}"/>
                </a:ext>
              </a:extLst>
            </p:cNvPr>
            <p:cNvPicPr>
              <a:picLocks noChangeAspect="1"/>
            </p:cNvPicPr>
            <p:nvPr/>
          </p:nvPicPr>
          <p:blipFill rotWithShape="1">
            <a:blip r:embed="rId5"/>
            <a:srcRect r="4431"/>
            <a:stretch/>
          </p:blipFill>
          <p:spPr>
            <a:xfrm>
              <a:off x="1216950" y="5749260"/>
              <a:ext cx="3191221" cy="569905"/>
            </a:xfrm>
            <a:prstGeom prst="rect">
              <a:avLst/>
            </a:prstGeom>
          </p:spPr>
        </p:pic>
        <p:sp>
          <p:nvSpPr>
            <p:cNvPr id="11" name="TextBox 10">
              <a:extLst>
                <a:ext uri="{FF2B5EF4-FFF2-40B4-BE49-F238E27FC236}">
                  <a16:creationId xmlns="" xmlns:a16="http://schemas.microsoft.com/office/drawing/2014/main" id="{F27E0911-B3E2-4A79-A0ED-03810A232FD3}"/>
                </a:ext>
              </a:extLst>
            </p:cNvPr>
            <p:cNvSpPr txBox="1"/>
            <p:nvPr/>
          </p:nvSpPr>
          <p:spPr>
            <a:xfrm>
              <a:off x="1364902" y="6276201"/>
              <a:ext cx="3043269" cy="276999"/>
            </a:xfrm>
            <a:prstGeom prst="rect">
              <a:avLst/>
            </a:prstGeom>
            <a:noFill/>
          </p:spPr>
          <p:txBody>
            <a:bodyPr wrap="none" rtlCol="0">
              <a:spAutoFit/>
            </a:bodyPr>
            <a:lstStyle/>
            <a:p>
              <a:r>
                <a:rPr lang="fr-FR" sz="1200" dirty="0"/>
                <a:t>Torque </a:t>
              </a:r>
              <a:r>
                <a:rPr lang="fr-FR" sz="1200" dirty="0" err="1"/>
                <a:t>equation</a:t>
              </a:r>
              <a:r>
                <a:rPr lang="fr-FR" sz="1200" dirty="0"/>
                <a:t> for non-</a:t>
              </a:r>
              <a:r>
                <a:rPr lang="fr-FR" sz="1200" dirty="0" err="1"/>
                <a:t>salient</a:t>
              </a:r>
              <a:r>
                <a:rPr lang="fr-FR" sz="1200" dirty="0"/>
                <a:t> pole machine:</a:t>
              </a:r>
              <a:endParaRPr lang="en-US" sz="1200" dirty="0"/>
            </a:p>
          </p:txBody>
        </p:sp>
      </p:grpSp>
      <p:grpSp>
        <p:nvGrpSpPr>
          <p:cNvPr id="17" name="Group 16">
            <a:extLst>
              <a:ext uri="{FF2B5EF4-FFF2-40B4-BE49-F238E27FC236}">
                <a16:creationId xmlns="" xmlns:a16="http://schemas.microsoft.com/office/drawing/2014/main" id="{BB497203-4D13-4DAD-AD8D-5F87E1740D7B}"/>
              </a:ext>
            </a:extLst>
          </p:cNvPr>
          <p:cNvGrpSpPr/>
          <p:nvPr/>
        </p:nvGrpSpPr>
        <p:grpSpPr>
          <a:xfrm>
            <a:off x="6400800" y="5730411"/>
            <a:ext cx="2590800" cy="975189"/>
            <a:chOff x="5481162" y="809921"/>
            <a:chExt cx="2590800" cy="975189"/>
          </a:xfrm>
        </p:grpSpPr>
        <p:pic>
          <p:nvPicPr>
            <p:cNvPr id="18" name="Picture 17">
              <a:extLst>
                <a:ext uri="{FF2B5EF4-FFF2-40B4-BE49-F238E27FC236}">
                  <a16:creationId xmlns="" xmlns:a16="http://schemas.microsoft.com/office/drawing/2014/main" id="{EA83D786-BA5A-493F-91B9-7142637776AE}"/>
                </a:ext>
              </a:extLst>
            </p:cNvPr>
            <p:cNvPicPr>
              <a:picLocks noChangeAspect="1"/>
            </p:cNvPicPr>
            <p:nvPr/>
          </p:nvPicPr>
          <p:blipFill>
            <a:blip r:embed="rId6"/>
            <a:stretch>
              <a:fillRect/>
            </a:stretch>
          </p:blipFill>
          <p:spPr>
            <a:xfrm>
              <a:off x="5481162" y="809921"/>
              <a:ext cx="2590800" cy="975189"/>
            </a:xfrm>
            <a:prstGeom prst="rect">
              <a:avLst/>
            </a:prstGeom>
            <a:ln>
              <a:solidFill>
                <a:schemeClr val="tx1"/>
              </a:solidFill>
            </a:ln>
          </p:spPr>
        </p:pic>
        <p:sp>
          <p:nvSpPr>
            <p:cNvPr id="19" name="Rectangle 18">
              <a:extLst>
                <a:ext uri="{FF2B5EF4-FFF2-40B4-BE49-F238E27FC236}">
                  <a16:creationId xmlns="" xmlns:a16="http://schemas.microsoft.com/office/drawing/2014/main" id="{522241CF-8C68-4712-8969-6839D93B3433}"/>
                </a:ext>
              </a:extLst>
            </p:cNvPr>
            <p:cNvSpPr/>
            <p:nvPr/>
          </p:nvSpPr>
          <p:spPr bwMode="auto">
            <a:xfrm>
              <a:off x="7538562" y="898933"/>
              <a:ext cx="304800" cy="533400"/>
            </a:xfrm>
            <a:prstGeom prst="rect">
              <a:avLst/>
            </a:prstGeom>
            <a:solidFill>
              <a:srgbClr val="98FEA4">
                <a:alpha val="25882"/>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3178434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a:extLst>
              <a:ext uri="{FF2B5EF4-FFF2-40B4-BE49-F238E27FC236}">
                <a16:creationId xmlns="" xmlns:a16="http://schemas.microsoft.com/office/drawing/2014/main" id="{679CA6B6-F4C8-4FB4-ACF8-E9828DFF2CE6}"/>
              </a:ext>
            </a:extLst>
          </p:cNvPr>
          <p:cNvSpPr>
            <a:spLocks noGrp="1" noChangeArrowheads="1"/>
          </p:cNvSpPr>
          <p:nvPr>
            <p:ph type="ctrTitle"/>
          </p:nvPr>
        </p:nvSpPr>
        <p:spPr>
          <a:xfrm>
            <a:off x="-31750" y="-6350"/>
            <a:ext cx="9175750" cy="914400"/>
          </a:xfrm>
        </p:spPr>
        <p:txBody>
          <a:bodyPr/>
          <a:lstStyle/>
          <a:p>
            <a:r>
              <a:rPr lang="en-US" b="1" dirty="0"/>
              <a:t>Simulation Results</a:t>
            </a:r>
            <a:endParaRPr lang="en-US" sz="4000" b="1" dirty="0"/>
          </a:p>
        </p:txBody>
      </p:sp>
      <p:pic>
        <p:nvPicPr>
          <p:cNvPr id="5" name="Picture 4">
            <a:extLst>
              <a:ext uri="{FF2B5EF4-FFF2-40B4-BE49-F238E27FC236}">
                <a16:creationId xmlns="" xmlns:a16="http://schemas.microsoft.com/office/drawing/2014/main" id="{F8B23BAC-1BB0-486F-AD1D-3D6C538CF358}"/>
              </a:ext>
            </a:extLst>
          </p:cNvPr>
          <p:cNvPicPr>
            <a:picLocks noChangeAspect="1"/>
          </p:cNvPicPr>
          <p:nvPr/>
        </p:nvPicPr>
        <p:blipFill>
          <a:blip r:embed="rId3"/>
          <a:stretch>
            <a:fillRect/>
          </a:stretch>
        </p:blipFill>
        <p:spPr>
          <a:xfrm>
            <a:off x="914400" y="926338"/>
            <a:ext cx="6934200" cy="5390544"/>
          </a:xfrm>
          <a:prstGeom prst="rect">
            <a:avLst/>
          </a:prstGeom>
        </p:spPr>
      </p:pic>
      <p:sp>
        <p:nvSpPr>
          <p:cNvPr id="7" name="TextBox 6">
            <a:extLst>
              <a:ext uri="{FF2B5EF4-FFF2-40B4-BE49-F238E27FC236}">
                <a16:creationId xmlns="" xmlns:a16="http://schemas.microsoft.com/office/drawing/2014/main" id="{5E21DA97-9FCC-4D3D-94DF-BE8B0F21D90E}"/>
              </a:ext>
            </a:extLst>
          </p:cNvPr>
          <p:cNvSpPr txBox="1"/>
          <p:nvPr/>
        </p:nvSpPr>
        <p:spPr>
          <a:xfrm>
            <a:off x="7980823" y="5354598"/>
            <a:ext cx="840743" cy="276999"/>
          </a:xfrm>
          <a:prstGeom prst="rect">
            <a:avLst/>
          </a:prstGeom>
          <a:noFill/>
          <a:ln>
            <a:solidFill>
              <a:schemeClr val="tx1"/>
            </a:solidFill>
          </a:ln>
        </p:spPr>
        <p:txBody>
          <a:bodyPr wrap="none" rtlCol="0">
            <a:spAutoFit/>
          </a:bodyPr>
          <a:lstStyle>
            <a:defPPr>
              <a:defRPr lang="en-US"/>
            </a:defPPr>
            <a:lvl1pPr>
              <a:defRPr sz="1200"/>
            </a:lvl1pPr>
          </a:lstStyle>
          <a:p>
            <a:r>
              <a:rPr lang="en-US" dirty="0"/>
              <a:t>1V = </a:t>
            </a:r>
            <a:r>
              <a:rPr lang="en-US" dirty="0" smtClean="0"/>
              <a:t>1Nm</a:t>
            </a:r>
            <a:endParaRPr lang="en-US" dirty="0"/>
          </a:p>
        </p:txBody>
      </p:sp>
      <p:sp>
        <p:nvSpPr>
          <p:cNvPr id="8" name="TextBox 7">
            <a:extLst>
              <a:ext uri="{FF2B5EF4-FFF2-40B4-BE49-F238E27FC236}">
                <a16:creationId xmlns="" xmlns:a16="http://schemas.microsoft.com/office/drawing/2014/main" id="{92589F07-36AE-4515-A1B1-435F398D1A72}"/>
              </a:ext>
            </a:extLst>
          </p:cNvPr>
          <p:cNvSpPr txBox="1"/>
          <p:nvPr/>
        </p:nvSpPr>
        <p:spPr>
          <a:xfrm>
            <a:off x="7929527" y="1447800"/>
            <a:ext cx="909673" cy="276999"/>
          </a:xfrm>
          <a:prstGeom prst="rect">
            <a:avLst/>
          </a:prstGeom>
          <a:noFill/>
          <a:ln>
            <a:solidFill>
              <a:schemeClr val="tx1"/>
            </a:solidFill>
          </a:ln>
        </p:spPr>
        <p:txBody>
          <a:bodyPr wrap="none" rtlCol="0">
            <a:spAutoFit/>
          </a:bodyPr>
          <a:lstStyle/>
          <a:p>
            <a:r>
              <a:rPr lang="en-US" sz="1200" dirty="0"/>
              <a:t>1V = 1rad/s</a:t>
            </a:r>
          </a:p>
        </p:txBody>
      </p:sp>
    </p:spTree>
    <p:extLst>
      <p:ext uri="{BB962C8B-B14F-4D97-AF65-F5344CB8AC3E}">
        <p14:creationId xmlns:p14="http://schemas.microsoft.com/office/powerpoint/2010/main" val="21746743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a:extLst>
              <a:ext uri="{FF2B5EF4-FFF2-40B4-BE49-F238E27FC236}">
                <a16:creationId xmlns="" xmlns:a16="http://schemas.microsoft.com/office/drawing/2014/main" id="{679CA6B6-F4C8-4FB4-ACF8-E9828DFF2CE6}"/>
              </a:ext>
            </a:extLst>
          </p:cNvPr>
          <p:cNvSpPr>
            <a:spLocks noGrp="1" noChangeArrowheads="1"/>
          </p:cNvSpPr>
          <p:nvPr>
            <p:ph type="ctrTitle"/>
          </p:nvPr>
        </p:nvSpPr>
        <p:spPr>
          <a:xfrm>
            <a:off x="-31750" y="-6350"/>
            <a:ext cx="9175750" cy="914400"/>
          </a:xfrm>
        </p:spPr>
        <p:txBody>
          <a:bodyPr/>
          <a:lstStyle/>
          <a:p>
            <a:r>
              <a:rPr lang="en-US" b="1" dirty="0"/>
              <a:t>Simulation Results</a:t>
            </a:r>
            <a:endParaRPr lang="en-US" sz="4000" b="1" dirty="0"/>
          </a:p>
        </p:txBody>
      </p:sp>
      <p:pic>
        <p:nvPicPr>
          <p:cNvPr id="4" name="Picture 3">
            <a:extLst>
              <a:ext uri="{FF2B5EF4-FFF2-40B4-BE49-F238E27FC236}">
                <a16:creationId xmlns="" xmlns:a16="http://schemas.microsoft.com/office/drawing/2014/main" id="{B3FE8CAD-AE75-4552-8F23-65D5F04BBC32}"/>
              </a:ext>
            </a:extLst>
          </p:cNvPr>
          <p:cNvPicPr>
            <a:picLocks noChangeAspect="1"/>
          </p:cNvPicPr>
          <p:nvPr/>
        </p:nvPicPr>
        <p:blipFill>
          <a:blip r:embed="rId3"/>
          <a:stretch>
            <a:fillRect/>
          </a:stretch>
        </p:blipFill>
        <p:spPr>
          <a:xfrm>
            <a:off x="914400" y="838200"/>
            <a:ext cx="7015162" cy="5453483"/>
          </a:xfrm>
          <a:prstGeom prst="rect">
            <a:avLst/>
          </a:prstGeom>
        </p:spPr>
      </p:pic>
      <p:sp>
        <p:nvSpPr>
          <p:cNvPr id="6" name="TextBox 5">
            <a:extLst>
              <a:ext uri="{FF2B5EF4-FFF2-40B4-BE49-F238E27FC236}">
                <a16:creationId xmlns="" xmlns:a16="http://schemas.microsoft.com/office/drawing/2014/main" id="{F2BC279D-A5C0-486E-A1DE-881E321F3254}"/>
              </a:ext>
            </a:extLst>
          </p:cNvPr>
          <p:cNvSpPr txBox="1"/>
          <p:nvPr/>
        </p:nvSpPr>
        <p:spPr>
          <a:xfrm>
            <a:off x="7980823" y="5382399"/>
            <a:ext cx="840743" cy="276999"/>
          </a:xfrm>
          <a:prstGeom prst="rect">
            <a:avLst/>
          </a:prstGeom>
          <a:noFill/>
          <a:ln>
            <a:solidFill>
              <a:schemeClr val="tx1"/>
            </a:solidFill>
          </a:ln>
        </p:spPr>
        <p:txBody>
          <a:bodyPr wrap="none" rtlCol="0">
            <a:spAutoFit/>
          </a:bodyPr>
          <a:lstStyle>
            <a:defPPr>
              <a:defRPr lang="en-US"/>
            </a:defPPr>
            <a:lvl1pPr>
              <a:defRPr sz="1200"/>
            </a:lvl1pPr>
          </a:lstStyle>
          <a:p>
            <a:r>
              <a:rPr lang="en-US" dirty="0"/>
              <a:t>1V = </a:t>
            </a:r>
            <a:r>
              <a:rPr lang="en-US" dirty="0" smtClean="0"/>
              <a:t>1Nm</a:t>
            </a:r>
            <a:endParaRPr lang="en-US" dirty="0"/>
          </a:p>
        </p:txBody>
      </p:sp>
      <p:sp>
        <p:nvSpPr>
          <p:cNvPr id="7" name="TextBox 6">
            <a:extLst>
              <a:ext uri="{FF2B5EF4-FFF2-40B4-BE49-F238E27FC236}">
                <a16:creationId xmlns="" xmlns:a16="http://schemas.microsoft.com/office/drawing/2014/main" id="{D1D7B2D0-2E4F-419D-92F7-EF6BF1339BDA}"/>
              </a:ext>
            </a:extLst>
          </p:cNvPr>
          <p:cNvSpPr txBox="1"/>
          <p:nvPr/>
        </p:nvSpPr>
        <p:spPr>
          <a:xfrm>
            <a:off x="7929527" y="1475601"/>
            <a:ext cx="909673" cy="276999"/>
          </a:xfrm>
          <a:prstGeom prst="rect">
            <a:avLst/>
          </a:prstGeom>
          <a:noFill/>
          <a:ln>
            <a:solidFill>
              <a:schemeClr val="tx1"/>
            </a:solidFill>
          </a:ln>
        </p:spPr>
        <p:txBody>
          <a:bodyPr wrap="none" rtlCol="0">
            <a:spAutoFit/>
          </a:bodyPr>
          <a:lstStyle/>
          <a:p>
            <a:r>
              <a:rPr lang="en-US" sz="1200" dirty="0"/>
              <a:t>1V = 1rad/s</a:t>
            </a:r>
          </a:p>
        </p:txBody>
      </p:sp>
    </p:spTree>
    <p:extLst>
      <p:ext uri="{BB962C8B-B14F-4D97-AF65-F5344CB8AC3E}">
        <p14:creationId xmlns:p14="http://schemas.microsoft.com/office/powerpoint/2010/main" val="19608246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a:extLst>
              <a:ext uri="{FF2B5EF4-FFF2-40B4-BE49-F238E27FC236}">
                <a16:creationId xmlns="" xmlns:a16="http://schemas.microsoft.com/office/drawing/2014/main" id="{679CA6B6-F4C8-4FB4-ACF8-E9828DFF2CE6}"/>
              </a:ext>
            </a:extLst>
          </p:cNvPr>
          <p:cNvSpPr>
            <a:spLocks noGrp="1" noChangeArrowheads="1"/>
          </p:cNvSpPr>
          <p:nvPr>
            <p:ph type="ctrTitle"/>
          </p:nvPr>
        </p:nvSpPr>
        <p:spPr>
          <a:xfrm>
            <a:off x="-31750" y="-6350"/>
            <a:ext cx="9175750" cy="914400"/>
          </a:xfrm>
        </p:spPr>
        <p:txBody>
          <a:bodyPr/>
          <a:lstStyle/>
          <a:p>
            <a:r>
              <a:rPr lang="en-US" b="1" dirty="0" smtClean="0"/>
              <a:t>Steady State Test</a:t>
            </a:r>
            <a:endParaRPr lang="en-US" sz="4000" b="1" dirty="0"/>
          </a:p>
        </p:txBody>
      </p:sp>
      <p:pic>
        <p:nvPicPr>
          <p:cNvPr id="1027" name="Picture 3" descr="C:\Users\Dr. Giesselmann\Documents\WORD\ECE Department\2019\Pulsed Power\Pulsed Power Conference\Rotor Reference Frame\Steady State Top.jpg"/>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 y="1295400"/>
            <a:ext cx="8412480" cy="5212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85793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a:extLst>
              <a:ext uri="{FF2B5EF4-FFF2-40B4-BE49-F238E27FC236}">
                <a16:creationId xmlns="" xmlns:a16="http://schemas.microsoft.com/office/drawing/2014/main" id="{679CA6B6-F4C8-4FB4-ACF8-E9828DFF2CE6}"/>
              </a:ext>
            </a:extLst>
          </p:cNvPr>
          <p:cNvSpPr>
            <a:spLocks noGrp="1" noChangeArrowheads="1"/>
          </p:cNvSpPr>
          <p:nvPr>
            <p:ph type="ctrTitle"/>
          </p:nvPr>
        </p:nvSpPr>
        <p:spPr>
          <a:xfrm>
            <a:off x="-31750" y="-6350"/>
            <a:ext cx="9175750" cy="914400"/>
          </a:xfrm>
        </p:spPr>
        <p:txBody>
          <a:bodyPr/>
          <a:lstStyle/>
          <a:p>
            <a:r>
              <a:rPr lang="en-US" b="1" dirty="0"/>
              <a:t>Simulation </a:t>
            </a:r>
            <a:r>
              <a:rPr lang="en-US" b="1" dirty="0" smtClean="0"/>
              <a:t>Results Startup</a:t>
            </a:r>
            <a:endParaRPr lang="en-US" sz="4000" b="1" dirty="0"/>
          </a:p>
        </p:txBody>
      </p:sp>
      <p:pic>
        <p:nvPicPr>
          <p:cNvPr id="2050" name="Picture 2" descr="C:\Users\Dr. Giesselmann\Documents\WORD\ECE Department\2019\Pulsed Power\Pulsed Power Conference\Steady State Start.jpg"/>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2874" y="1066800"/>
            <a:ext cx="8595360" cy="54864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 xmlns:a16="http://schemas.microsoft.com/office/drawing/2014/main" id="{D1D7B2D0-2E4F-419D-92F7-EF6BF1339BDA}"/>
              </a:ext>
            </a:extLst>
          </p:cNvPr>
          <p:cNvSpPr txBox="1"/>
          <p:nvPr/>
        </p:nvSpPr>
        <p:spPr>
          <a:xfrm>
            <a:off x="4145483" y="2286000"/>
            <a:ext cx="909673" cy="276999"/>
          </a:xfrm>
          <a:prstGeom prst="rect">
            <a:avLst/>
          </a:prstGeom>
          <a:noFill/>
          <a:ln>
            <a:solidFill>
              <a:schemeClr val="tx1"/>
            </a:solidFill>
          </a:ln>
        </p:spPr>
        <p:txBody>
          <a:bodyPr wrap="none" rtlCol="0">
            <a:spAutoFit/>
          </a:bodyPr>
          <a:lstStyle/>
          <a:p>
            <a:r>
              <a:rPr lang="en-US" sz="1200" dirty="0"/>
              <a:t>1V = 1rad/s</a:t>
            </a:r>
          </a:p>
        </p:txBody>
      </p:sp>
    </p:spTree>
    <p:extLst>
      <p:ext uri="{BB962C8B-B14F-4D97-AF65-F5344CB8AC3E}">
        <p14:creationId xmlns:p14="http://schemas.microsoft.com/office/powerpoint/2010/main" val="28243873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a:extLst>
              <a:ext uri="{FF2B5EF4-FFF2-40B4-BE49-F238E27FC236}">
                <a16:creationId xmlns="" xmlns:a16="http://schemas.microsoft.com/office/drawing/2014/main" id="{679CA6B6-F4C8-4FB4-ACF8-E9828DFF2CE6}"/>
              </a:ext>
            </a:extLst>
          </p:cNvPr>
          <p:cNvSpPr>
            <a:spLocks noGrp="1" noChangeArrowheads="1"/>
          </p:cNvSpPr>
          <p:nvPr>
            <p:ph type="ctrTitle"/>
          </p:nvPr>
        </p:nvSpPr>
        <p:spPr>
          <a:xfrm>
            <a:off x="-31750" y="-6350"/>
            <a:ext cx="9175750" cy="914400"/>
          </a:xfrm>
        </p:spPr>
        <p:txBody>
          <a:bodyPr/>
          <a:lstStyle/>
          <a:p>
            <a:r>
              <a:rPr lang="en-US" b="1" dirty="0"/>
              <a:t>Simulation </a:t>
            </a:r>
            <a:r>
              <a:rPr lang="en-US" b="1" dirty="0" smtClean="0"/>
              <a:t>Results, Intermediate Time</a:t>
            </a:r>
            <a:endParaRPr lang="en-US" sz="4000" b="1" dirty="0"/>
          </a:p>
        </p:txBody>
      </p:sp>
      <p:pic>
        <p:nvPicPr>
          <p:cNvPr id="3074" name="Picture 2" descr="C:\Users\Dr. Giesselmann\Documents\WORD\ECE Department\2019\Pulsed Power\Pulsed Power Conference\Steady State Intermediate.jpg"/>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066800"/>
            <a:ext cx="8595360" cy="54864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 xmlns:a16="http://schemas.microsoft.com/office/drawing/2014/main" id="{D1D7B2D0-2E4F-419D-92F7-EF6BF1339BDA}"/>
              </a:ext>
            </a:extLst>
          </p:cNvPr>
          <p:cNvSpPr txBox="1"/>
          <p:nvPr/>
        </p:nvSpPr>
        <p:spPr>
          <a:xfrm>
            <a:off x="4147643" y="2362200"/>
            <a:ext cx="909673" cy="276999"/>
          </a:xfrm>
          <a:prstGeom prst="rect">
            <a:avLst/>
          </a:prstGeom>
          <a:noFill/>
          <a:ln>
            <a:solidFill>
              <a:schemeClr val="tx1"/>
            </a:solidFill>
          </a:ln>
        </p:spPr>
        <p:txBody>
          <a:bodyPr wrap="none" rtlCol="0">
            <a:spAutoFit/>
          </a:bodyPr>
          <a:lstStyle/>
          <a:p>
            <a:r>
              <a:rPr lang="en-US" sz="1200" dirty="0"/>
              <a:t>1V = 1rad/s</a:t>
            </a:r>
          </a:p>
        </p:txBody>
      </p:sp>
    </p:spTree>
    <p:extLst>
      <p:ext uri="{BB962C8B-B14F-4D97-AF65-F5344CB8AC3E}">
        <p14:creationId xmlns:p14="http://schemas.microsoft.com/office/powerpoint/2010/main" val="10785793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a:extLst>
              <a:ext uri="{FF2B5EF4-FFF2-40B4-BE49-F238E27FC236}">
                <a16:creationId xmlns="" xmlns:a16="http://schemas.microsoft.com/office/drawing/2014/main" id="{679CA6B6-F4C8-4FB4-ACF8-E9828DFF2CE6}"/>
              </a:ext>
            </a:extLst>
          </p:cNvPr>
          <p:cNvSpPr>
            <a:spLocks noGrp="1" noChangeArrowheads="1"/>
          </p:cNvSpPr>
          <p:nvPr>
            <p:ph type="ctrTitle"/>
          </p:nvPr>
        </p:nvSpPr>
        <p:spPr>
          <a:xfrm>
            <a:off x="-31750" y="-6350"/>
            <a:ext cx="9175750" cy="914400"/>
          </a:xfrm>
        </p:spPr>
        <p:txBody>
          <a:bodyPr/>
          <a:lstStyle/>
          <a:p>
            <a:r>
              <a:rPr lang="en-US" b="1" dirty="0"/>
              <a:t>Simulation </a:t>
            </a:r>
            <a:r>
              <a:rPr lang="en-US" b="1" dirty="0" smtClean="0"/>
              <a:t>Results, </a:t>
            </a:r>
            <a:r>
              <a:rPr lang="en-US" b="1" dirty="0" smtClean="0"/>
              <a:t>10 </a:t>
            </a:r>
            <a:r>
              <a:rPr lang="en-US" b="1" dirty="0" smtClean="0"/>
              <a:t>sec</a:t>
            </a:r>
            <a:endParaRPr lang="en-US" sz="4000" b="1" dirty="0"/>
          </a:p>
        </p:txBody>
      </p:sp>
      <p:pic>
        <p:nvPicPr>
          <p:cNvPr id="2050" name="Picture 2" descr="C:\Users\Dr. Giesselmann\Documents\WORD\ECE Department\2019\Pulsed Power\Pulsed Power Conference\Power 10se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219200"/>
            <a:ext cx="8658506" cy="52120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22379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a:extLst>
              <a:ext uri="{FF2B5EF4-FFF2-40B4-BE49-F238E27FC236}">
                <a16:creationId xmlns="" xmlns:a16="http://schemas.microsoft.com/office/drawing/2014/main" id="{679CA6B6-F4C8-4FB4-ACF8-E9828DFF2CE6}"/>
              </a:ext>
            </a:extLst>
          </p:cNvPr>
          <p:cNvSpPr>
            <a:spLocks noGrp="1" noChangeArrowheads="1"/>
          </p:cNvSpPr>
          <p:nvPr>
            <p:ph type="ctrTitle"/>
          </p:nvPr>
        </p:nvSpPr>
        <p:spPr>
          <a:xfrm>
            <a:off x="-31750" y="-6350"/>
            <a:ext cx="9175750" cy="914400"/>
          </a:xfrm>
        </p:spPr>
        <p:txBody>
          <a:bodyPr/>
          <a:lstStyle/>
          <a:p>
            <a:r>
              <a:rPr lang="en-US" b="1" dirty="0"/>
              <a:t>Conclusion</a:t>
            </a:r>
            <a:endParaRPr lang="en-US" sz="4000" b="1" dirty="0"/>
          </a:p>
        </p:txBody>
      </p:sp>
      <p:sp>
        <p:nvSpPr>
          <p:cNvPr id="4" name="Rectangle 3">
            <a:extLst>
              <a:ext uri="{FF2B5EF4-FFF2-40B4-BE49-F238E27FC236}">
                <a16:creationId xmlns="" xmlns:a16="http://schemas.microsoft.com/office/drawing/2014/main" id="{7E4AC809-7B6B-445F-8EB3-C76BF84541C2}"/>
              </a:ext>
            </a:extLst>
          </p:cNvPr>
          <p:cNvSpPr>
            <a:spLocks noGrp="1" noChangeArrowheads="1"/>
          </p:cNvSpPr>
          <p:nvPr>
            <p:ph type="subTitle" idx="1"/>
          </p:nvPr>
        </p:nvSpPr>
        <p:spPr>
          <a:xfrm>
            <a:off x="228600" y="1447800"/>
            <a:ext cx="8686800" cy="4876800"/>
          </a:xfrm>
        </p:spPr>
        <p:txBody>
          <a:bodyPr/>
          <a:lstStyle/>
          <a:p>
            <a:pPr algn="just"/>
            <a:r>
              <a:rPr lang="en-US" sz="2400" dirty="0"/>
              <a:t>This paper demonstrates that </a:t>
            </a:r>
            <a:r>
              <a:rPr lang="en-US" sz="2400" dirty="0" err="1"/>
              <a:t>LTSpice</a:t>
            </a:r>
            <a:r>
              <a:rPr lang="en-US" sz="2400" dirty="0"/>
              <a:t> for Windows is a very powerful simulation tool for pulsed power circuits. The software has a user friendly and simple interface that also support custom symbols and hierarchical structures.</a:t>
            </a:r>
          </a:p>
          <a:p>
            <a:pPr algn="just"/>
            <a:endParaRPr lang="en-US" sz="2400" dirty="0">
              <a:highlight>
                <a:srgbClr val="FFFF00"/>
              </a:highlight>
            </a:endParaRPr>
          </a:p>
          <a:p>
            <a:pPr algn="just"/>
            <a:r>
              <a:rPr lang="en-US" sz="2400" dirty="0"/>
              <a:t>This paper demonstrates the exact analytical treatment of the transient behavior of a 3-phase synchronous machine considering the rotor reference frame </a:t>
            </a:r>
          </a:p>
          <a:p>
            <a:pPr algn="just"/>
            <a:endParaRPr lang="en-US" sz="2400" dirty="0"/>
          </a:p>
          <a:p>
            <a:pPr algn="just"/>
            <a:r>
              <a:rPr lang="en-US" sz="2400" dirty="0"/>
              <a:t>F</a:t>
            </a:r>
            <a:r>
              <a:rPr lang="en-US" sz="2400" smtClean="0"/>
              <a:t>undamental </a:t>
            </a:r>
            <a:r>
              <a:rPr lang="en-US" sz="2400" dirty="0"/>
              <a:t>design equations for synchronous machines are presented</a:t>
            </a:r>
          </a:p>
        </p:txBody>
      </p:sp>
    </p:spTree>
    <p:extLst>
      <p:ext uri="{BB962C8B-B14F-4D97-AF65-F5344CB8AC3E}">
        <p14:creationId xmlns:p14="http://schemas.microsoft.com/office/powerpoint/2010/main" val="10792436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a:extLst>
              <a:ext uri="{FF2B5EF4-FFF2-40B4-BE49-F238E27FC236}">
                <a16:creationId xmlns="" xmlns:a16="http://schemas.microsoft.com/office/drawing/2014/main" id="{679CA6B6-F4C8-4FB4-ACF8-E9828DFF2CE6}"/>
              </a:ext>
            </a:extLst>
          </p:cNvPr>
          <p:cNvSpPr>
            <a:spLocks noGrp="1" noChangeArrowheads="1"/>
          </p:cNvSpPr>
          <p:nvPr>
            <p:ph type="ctrTitle"/>
          </p:nvPr>
        </p:nvSpPr>
        <p:spPr>
          <a:xfrm>
            <a:off x="-31750" y="-6350"/>
            <a:ext cx="9175750" cy="914400"/>
          </a:xfrm>
        </p:spPr>
        <p:txBody>
          <a:bodyPr/>
          <a:lstStyle/>
          <a:p>
            <a:r>
              <a:rPr lang="en-US" b="1" dirty="0"/>
              <a:t>References</a:t>
            </a:r>
            <a:endParaRPr lang="en-US" sz="4000" b="1" dirty="0"/>
          </a:p>
        </p:txBody>
      </p:sp>
      <p:sp>
        <p:nvSpPr>
          <p:cNvPr id="2" name="Rectangle 1">
            <a:extLst>
              <a:ext uri="{FF2B5EF4-FFF2-40B4-BE49-F238E27FC236}">
                <a16:creationId xmlns="" xmlns:a16="http://schemas.microsoft.com/office/drawing/2014/main" id="{33A6BB09-A5E5-4B3B-A036-76EBBCD6FC0D}"/>
              </a:ext>
            </a:extLst>
          </p:cNvPr>
          <p:cNvSpPr/>
          <p:nvPr/>
        </p:nvSpPr>
        <p:spPr>
          <a:xfrm>
            <a:off x="304800" y="1676400"/>
            <a:ext cx="8686800" cy="3293209"/>
          </a:xfrm>
          <a:prstGeom prst="rect">
            <a:avLst/>
          </a:prstGeom>
        </p:spPr>
        <p:txBody>
          <a:bodyPr wrap="square">
            <a:spAutoFit/>
          </a:bodyPr>
          <a:lstStyle/>
          <a:p>
            <a:pPr marL="457200" indent="-457200">
              <a:tabLst>
                <a:tab pos="55563" algn="l"/>
              </a:tabLst>
            </a:pPr>
            <a:r>
              <a:rPr lang="en-US" sz="1600" dirty="0"/>
              <a:t>[1]	Krause, Paul </a:t>
            </a:r>
            <a:r>
              <a:rPr lang="en-US" sz="1600" dirty="0" smtClean="0"/>
              <a:t>C. and </a:t>
            </a:r>
            <a:r>
              <a:rPr lang="en-US" sz="1600" dirty="0" err="1" smtClean="0"/>
              <a:t>Wasynczuk</a:t>
            </a:r>
            <a:r>
              <a:rPr lang="en-US" sz="1600" dirty="0" smtClean="0"/>
              <a:t>, </a:t>
            </a:r>
            <a:r>
              <a:rPr lang="en-US" sz="1600" err="1" smtClean="0"/>
              <a:t>O</a:t>
            </a:r>
            <a:r>
              <a:rPr lang="en-US" sz="1600" smtClean="0"/>
              <a:t>., Electromechanical </a:t>
            </a:r>
            <a:r>
              <a:rPr lang="en-US" sz="1600" dirty="0"/>
              <a:t>Motion Devices, McGraw-Hill College, 1989.</a:t>
            </a:r>
          </a:p>
          <a:p>
            <a:pPr marL="457200" indent="-457200">
              <a:tabLst>
                <a:tab pos="55563" algn="l"/>
              </a:tabLst>
            </a:pPr>
            <a:endParaRPr lang="en-US" sz="1600" dirty="0"/>
          </a:p>
          <a:p>
            <a:pPr marL="457200" indent="-457200">
              <a:tabLst>
                <a:tab pos="55563" algn="l"/>
              </a:tabLst>
            </a:pPr>
            <a:r>
              <a:rPr lang="en-US" sz="1600" dirty="0"/>
              <a:t>[2] 	</a:t>
            </a:r>
            <a:r>
              <a:rPr lang="en-US" sz="1600" dirty="0" err="1"/>
              <a:t>Matsch</a:t>
            </a:r>
            <a:r>
              <a:rPr lang="en-US" sz="1600" dirty="0"/>
              <a:t>, Morgan, Electromagnetic and Electromechanical Machines, John Wiley &amp; Sons, 1986.</a:t>
            </a:r>
          </a:p>
          <a:p>
            <a:pPr marL="457200" indent="-457200">
              <a:tabLst>
                <a:tab pos="55563" algn="l"/>
              </a:tabLst>
            </a:pPr>
            <a:endParaRPr lang="en-US" sz="1600" dirty="0"/>
          </a:p>
          <a:p>
            <a:pPr marL="457200" indent="-457200">
              <a:tabLst>
                <a:tab pos="55563" algn="l"/>
              </a:tabLst>
            </a:pPr>
            <a:r>
              <a:rPr lang="en-US" sz="1600" dirty="0"/>
              <a:t>[3] 	Glover, Sarma, </a:t>
            </a:r>
            <a:r>
              <a:rPr lang="en-US" sz="1600" dirty="0" smtClean="0"/>
              <a:t>Power System </a:t>
            </a:r>
            <a:r>
              <a:rPr lang="en-US" sz="1600" dirty="0"/>
              <a:t>Analysis and Design, 2’nd edition, PWS Publishing Co., 1994.</a:t>
            </a:r>
          </a:p>
          <a:p>
            <a:pPr marL="457200" indent="-457200">
              <a:tabLst>
                <a:tab pos="55563" algn="l"/>
              </a:tabLst>
            </a:pPr>
            <a:endParaRPr lang="en-US" sz="1600" dirty="0"/>
          </a:p>
          <a:p>
            <a:pPr marL="457200" indent="-457200">
              <a:tabLst>
                <a:tab pos="55563" algn="l"/>
              </a:tabLst>
            </a:pPr>
            <a:r>
              <a:rPr lang="en-US" sz="1600" dirty="0"/>
              <a:t>[4] 	Chapman, Electric Machinery Fundamentals, 2’nd Edition, McGraw-Hill, 199 1.</a:t>
            </a:r>
          </a:p>
          <a:p>
            <a:pPr marL="457200" indent="-457200">
              <a:tabLst>
                <a:tab pos="55563" algn="l"/>
              </a:tabLst>
            </a:pPr>
            <a:endParaRPr lang="en-US" sz="1600" dirty="0"/>
          </a:p>
          <a:p>
            <a:pPr marL="457200" indent="-457200">
              <a:tabLst>
                <a:tab pos="55563" algn="l"/>
              </a:tabLst>
            </a:pPr>
            <a:r>
              <a:rPr lang="en-US" sz="1600" dirty="0"/>
              <a:t>[5] 	Justus, </a:t>
            </a:r>
            <a:r>
              <a:rPr lang="en-US" sz="1600" dirty="0" err="1"/>
              <a:t>Dvnamisches</a:t>
            </a:r>
            <a:r>
              <a:rPr lang="en-US" sz="1600" dirty="0"/>
              <a:t> </a:t>
            </a:r>
            <a:r>
              <a:rPr lang="en-US" sz="1600" dirty="0" err="1"/>
              <a:t>Verhalten</a:t>
            </a:r>
            <a:r>
              <a:rPr lang="en-US" sz="1600" dirty="0"/>
              <a:t> </a:t>
            </a:r>
            <a:r>
              <a:rPr lang="en-US" sz="1600" dirty="0" err="1"/>
              <a:t>Elektrischer</a:t>
            </a:r>
            <a:r>
              <a:rPr lang="en-US" sz="1600" dirty="0"/>
              <a:t> </a:t>
            </a:r>
            <a:r>
              <a:rPr lang="en-US" sz="1600" dirty="0" err="1"/>
              <a:t>Maschinen</a:t>
            </a:r>
            <a:r>
              <a:rPr lang="en-US" sz="1600" dirty="0"/>
              <a:t>, </a:t>
            </a:r>
            <a:r>
              <a:rPr lang="en-US" sz="1600" dirty="0" err="1"/>
              <a:t>Vieweg</a:t>
            </a:r>
            <a:r>
              <a:rPr lang="en-US" sz="1600" dirty="0"/>
              <a:t>, Wiesbaden, Germany, 1991. 	</a:t>
            </a:r>
          </a:p>
          <a:p>
            <a:pPr marL="457200" indent="-457200">
              <a:tabLst>
                <a:tab pos="55563" algn="l"/>
              </a:tabLst>
            </a:pPr>
            <a:endParaRPr lang="en-US" sz="1600" dirty="0"/>
          </a:p>
          <a:p>
            <a:pPr marL="457200" indent="-457200">
              <a:tabLst>
                <a:tab pos="55563" algn="l"/>
              </a:tabLst>
            </a:pPr>
            <a:endParaRPr lang="en-US" sz="1600" dirty="0"/>
          </a:p>
          <a:p>
            <a:pPr marL="457200" indent="-457200">
              <a:tabLst>
                <a:tab pos="55563" algn="l"/>
              </a:tabLst>
            </a:pPr>
            <a:endParaRPr lang="en-US" sz="1600" dirty="0"/>
          </a:p>
        </p:txBody>
      </p:sp>
    </p:spTree>
    <p:extLst>
      <p:ext uri="{BB962C8B-B14F-4D97-AF65-F5344CB8AC3E}">
        <p14:creationId xmlns:p14="http://schemas.microsoft.com/office/powerpoint/2010/main" val="21620999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ctrTitle"/>
          </p:nvPr>
        </p:nvSpPr>
        <p:spPr>
          <a:xfrm>
            <a:off x="304800" y="533400"/>
            <a:ext cx="8534400" cy="914400"/>
          </a:xfrm>
        </p:spPr>
        <p:txBody>
          <a:bodyPr/>
          <a:lstStyle/>
          <a:p>
            <a:r>
              <a:rPr lang="en-US" sz="4800" b="1" dirty="0"/>
              <a:t>Abstract</a:t>
            </a:r>
            <a:endParaRPr lang="en-US" sz="6000" b="1" dirty="0"/>
          </a:p>
        </p:txBody>
      </p:sp>
      <p:sp>
        <p:nvSpPr>
          <p:cNvPr id="3076" name="Rectangle 3"/>
          <p:cNvSpPr>
            <a:spLocks noGrp="1" noChangeArrowheads="1"/>
          </p:cNvSpPr>
          <p:nvPr>
            <p:ph type="subTitle" idx="1"/>
          </p:nvPr>
        </p:nvSpPr>
        <p:spPr>
          <a:xfrm>
            <a:off x="228600" y="1828800"/>
            <a:ext cx="8686800" cy="4191000"/>
          </a:xfrm>
        </p:spPr>
        <p:txBody>
          <a:bodyPr/>
          <a:lstStyle/>
          <a:p>
            <a:pPr algn="just"/>
            <a:r>
              <a:rPr lang="en-US" sz="2400" dirty="0"/>
              <a:t>We are reporting on the formulation and performance of dynamic models for Pulsed Alternators for LTspice. The models are modular and hierarchical and cover both the electrical and mechanical aspects of the electric machine including the mechanical torque, speed and inertia. The models also include the effects of the damper cage and the excitation winding to accurately represent the sub-transient and transient behavior. The models can be also used to represent synchronous generators in steady state operation. LTspice is a powerful, widely available software package that can be used to model Pulsed Power circuits. We are presenting the detailed models as well as results of the simulations.</a:t>
            </a:r>
          </a:p>
        </p:txBody>
      </p:sp>
    </p:spTree>
    <p:extLst>
      <p:ext uri="{BB962C8B-B14F-4D97-AF65-F5344CB8AC3E}">
        <p14:creationId xmlns:p14="http://schemas.microsoft.com/office/powerpoint/2010/main" val="4137664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1266" name="Picture 2" descr="DoubleT-485"/>
          <p:cNvPicPr>
            <a:picLocks noChangeAspect="1" noChangeArrowheads="1"/>
          </p:cNvPicPr>
          <p:nvPr/>
        </p:nvPicPr>
        <p:blipFill>
          <a:blip r:embed="rId2" cstate="print">
            <a:extLst>
              <a:ext uri="{28A0092B-C50C-407E-A947-70E740481C1C}">
                <a14:useLocalDpi xmlns:a14="http://schemas.microsoft.com/office/drawing/2010/main" val="0"/>
              </a:ext>
            </a:extLst>
          </a:blip>
          <a:srcRect l="20190" t="17184" r="29964" b="22038"/>
          <a:stretch>
            <a:fillRect/>
          </a:stretch>
        </p:blipFill>
        <p:spPr bwMode="auto">
          <a:xfrm>
            <a:off x="4044950" y="2578100"/>
            <a:ext cx="1160463" cy="133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5706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ctrTitle"/>
          </p:nvPr>
        </p:nvSpPr>
        <p:spPr>
          <a:xfrm>
            <a:off x="-31750" y="-6350"/>
            <a:ext cx="9175750" cy="914400"/>
          </a:xfrm>
        </p:spPr>
        <p:txBody>
          <a:bodyPr/>
          <a:lstStyle/>
          <a:p>
            <a:r>
              <a:rPr lang="en-US" sz="4800" b="1" dirty="0"/>
              <a:t>Model</a:t>
            </a:r>
            <a:endParaRPr lang="en-US" sz="6000" b="1" dirty="0"/>
          </a:p>
        </p:txBody>
      </p:sp>
      <p:pic>
        <p:nvPicPr>
          <p:cNvPr id="4" name="Picture 3">
            <a:extLst>
              <a:ext uri="{FF2B5EF4-FFF2-40B4-BE49-F238E27FC236}">
                <a16:creationId xmlns="" xmlns:a16="http://schemas.microsoft.com/office/drawing/2014/main" id="{CB6F96FD-FB45-4C38-8E56-4807FD2DB54A}"/>
              </a:ext>
            </a:extLst>
          </p:cNvPr>
          <p:cNvPicPr>
            <a:picLocks noChangeAspect="1"/>
          </p:cNvPicPr>
          <p:nvPr/>
        </p:nvPicPr>
        <p:blipFill>
          <a:blip r:embed="rId3"/>
          <a:stretch>
            <a:fillRect/>
          </a:stretch>
        </p:blipFill>
        <p:spPr>
          <a:xfrm>
            <a:off x="990600" y="933450"/>
            <a:ext cx="7239000" cy="5651941"/>
          </a:xfrm>
          <a:prstGeom prst="rect">
            <a:avLst/>
          </a:prstGeom>
        </p:spPr>
      </p:pic>
    </p:spTree>
    <p:extLst>
      <p:ext uri="{BB962C8B-B14F-4D97-AF65-F5344CB8AC3E}">
        <p14:creationId xmlns:p14="http://schemas.microsoft.com/office/powerpoint/2010/main" val="36431672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ctrTitle"/>
          </p:nvPr>
        </p:nvSpPr>
        <p:spPr>
          <a:xfrm>
            <a:off x="-31750" y="-6350"/>
            <a:ext cx="9175750" cy="914400"/>
          </a:xfrm>
        </p:spPr>
        <p:txBody>
          <a:bodyPr/>
          <a:lstStyle/>
          <a:p>
            <a:r>
              <a:rPr lang="en-US" b="1" dirty="0"/>
              <a:t>Block - Synchronous Generator</a:t>
            </a:r>
            <a:endParaRPr lang="en-US" sz="4000" b="1" dirty="0"/>
          </a:p>
        </p:txBody>
      </p:sp>
      <p:pic>
        <p:nvPicPr>
          <p:cNvPr id="5" name="Picture 4">
            <a:extLst>
              <a:ext uri="{FF2B5EF4-FFF2-40B4-BE49-F238E27FC236}">
                <a16:creationId xmlns="" xmlns:a16="http://schemas.microsoft.com/office/drawing/2014/main" id="{EE84D842-8D90-4AAE-A3EA-557EB5A65C18}"/>
              </a:ext>
            </a:extLst>
          </p:cNvPr>
          <p:cNvPicPr>
            <a:picLocks noChangeAspect="1"/>
          </p:cNvPicPr>
          <p:nvPr/>
        </p:nvPicPr>
        <p:blipFill rotWithShape="1">
          <a:blip r:embed="rId3"/>
          <a:srcRect l="36842" t="9101" r="33684" b="63935"/>
          <a:stretch/>
        </p:blipFill>
        <p:spPr>
          <a:xfrm>
            <a:off x="3886200" y="5334000"/>
            <a:ext cx="1371600" cy="979715"/>
          </a:xfrm>
          <a:prstGeom prst="rect">
            <a:avLst/>
          </a:prstGeom>
          <a:ln>
            <a:noFill/>
          </a:ln>
          <a:effectLst>
            <a:outerShdw blurRad="190500" algn="tl" rotWithShape="0">
              <a:srgbClr val="000000">
                <a:alpha val="70000"/>
              </a:srgbClr>
            </a:outerShdw>
          </a:effectLst>
        </p:spPr>
      </p:pic>
      <p:pic>
        <p:nvPicPr>
          <p:cNvPr id="3" name="Picture 2">
            <a:extLst>
              <a:ext uri="{FF2B5EF4-FFF2-40B4-BE49-F238E27FC236}">
                <a16:creationId xmlns="" xmlns:a16="http://schemas.microsoft.com/office/drawing/2014/main" id="{05CA0D0B-B3F3-4008-84F9-81ED86DA63B8}"/>
              </a:ext>
            </a:extLst>
          </p:cNvPr>
          <p:cNvPicPr>
            <a:picLocks noChangeAspect="1"/>
          </p:cNvPicPr>
          <p:nvPr/>
        </p:nvPicPr>
        <p:blipFill>
          <a:blip r:embed="rId4"/>
          <a:stretch>
            <a:fillRect/>
          </a:stretch>
        </p:blipFill>
        <p:spPr>
          <a:xfrm>
            <a:off x="152400" y="1765442"/>
            <a:ext cx="8839200" cy="3327115"/>
          </a:xfrm>
          <a:prstGeom prst="rect">
            <a:avLst/>
          </a:prstGeom>
        </p:spPr>
      </p:pic>
    </p:spTree>
    <p:extLst>
      <p:ext uri="{BB962C8B-B14F-4D97-AF65-F5344CB8AC3E}">
        <p14:creationId xmlns:p14="http://schemas.microsoft.com/office/powerpoint/2010/main" val="2342049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 xmlns:a16="http://schemas.microsoft.com/office/drawing/2014/main" id="{57335889-DDE7-456B-B61E-1B6A167D6FCD}"/>
              </a:ext>
            </a:extLst>
          </p:cNvPr>
          <p:cNvPicPr>
            <a:picLocks noChangeAspect="1"/>
          </p:cNvPicPr>
          <p:nvPr/>
        </p:nvPicPr>
        <p:blipFill rotWithShape="1">
          <a:blip r:embed="rId3"/>
          <a:srcRect l="5903" t="13236" r="82091" b="62797"/>
          <a:stretch/>
        </p:blipFill>
        <p:spPr>
          <a:xfrm>
            <a:off x="1798087" y="5867601"/>
            <a:ext cx="1117333" cy="837999"/>
          </a:xfrm>
          <a:prstGeom prst="rect">
            <a:avLst/>
          </a:prstGeom>
          <a:ln>
            <a:solidFill>
              <a:srgbClr val="25FB39"/>
            </a:solidFill>
          </a:ln>
          <a:effectLst>
            <a:outerShdw blurRad="190500" algn="tl" rotWithShape="0">
              <a:srgbClr val="000000">
                <a:alpha val="70000"/>
              </a:srgbClr>
            </a:outerShdw>
          </a:effectLst>
        </p:spPr>
      </p:pic>
      <p:pic>
        <p:nvPicPr>
          <p:cNvPr id="12" name="Picture 11">
            <a:extLst>
              <a:ext uri="{FF2B5EF4-FFF2-40B4-BE49-F238E27FC236}">
                <a16:creationId xmlns="" xmlns:a16="http://schemas.microsoft.com/office/drawing/2014/main" id="{539F5FA7-E990-4915-92F2-E29897E2233F}"/>
              </a:ext>
            </a:extLst>
          </p:cNvPr>
          <p:cNvPicPr>
            <a:picLocks noChangeAspect="1"/>
          </p:cNvPicPr>
          <p:nvPr/>
        </p:nvPicPr>
        <p:blipFill rotWithShape="1">
          <a:blip r:embed="rId3"/>
          <a:srcRect l="28797" t="16061" r="59197" b="62530"/>
          <a:stretch/>
        </p:blipFill>
        <p:spPr>
          <a:xfrm>
            <a:off x="4938700" y="5846636"/>
            <a:ext cx="1269100" cy="850218"/>
          </a:xfrm>
          <a:prstGeom prst="rect">
            <a:avLst/>
          </a:prstGeom>
          <a:ln>
            <a:solidFill>
              <a:srgbClr val="FFFF00"/>
            </a:solidFill>
          </a:ln>
          <a:effectLst>
            <a:outerShdw blurRad="190500" algn="tl" rotWithShape="0">
              <a:srgbClr val="000000">
                <a:alpha val="70000"/>
              </a:srgbClr>
            </a:outerShdw>
          </a:effectLst>
        </p:spPr>
      </p:pic>
      <p:pic>
        <p:nvPicPr>
          <p:cNvPr id="10" name="Picture 9">
            <a:extLst>
              <a:ext uri="{FF2B5EF4-FFF2-40B4-BE49-F238E27FC236}">
                <a16:creationId xmlns="" xmlns:a16="http://schemas.microsoft.com/office/drawing/2014/main" id="{5E792C76-C154-4CB3-AD78-5EFF6386E67C}"/>
              </a:ext>
            </a:extLst>
          </p:cNvPr>
          <p:cNvPicPr>
            <a:picLocks noChangeAspect="1"/>
          </p:cNvPicPr>
          <p:nvPr/>
        </p:nvPicPr>
        <p:blipFill>
          <a:blip r:embed="rId4"/>
          <a:stretch>
            <a:fillRect/>
          </a:stretch>
        </p:blipFill>
        <p:spPr>
          <a:xfrm>
            <a:off x="4343400" y="2186763"/>
            <a:ext cx="4572000" cy="2232837"/>
          </a:xfrm>
          <a:prstGeom prst="rect">
            <a:avLst/>
          </a:prstGeom>
        </p:spPr>
      </p:pic>
      <p:pic>
        <p:nvPicPr>
          <p:cNvPr id="13" name="Picture 12">
            <a:extLst>
              <a:ext uri="{FF2B5EF4-FFF2-40B4-BE49-F238E27FC236}">
                <a16:creationId xmlns="" xmlns:a16="http://schemas.microsoft.com/office/drawing/2014/main" id="{126B5DCE-84FC-438F-A4F2-207D57D66050}"/>
              </a:ext>
            </a:extLst>
          </p:cNvPr>
          <p:cNvPicPr>
            <a:picLocks noChangeAspect="1"/>
          </p:cNvPicPr>
          <p:nvPr/>
        </p:nvPicPr>
        <p:blipFill>
          <a:blip r:embed="rId5"/>
          <a:stretch>
            <a:fillRect/>
          </a:stretch>
        </p:blipFill>
        <p:spPr>
          <a:xfrm>
            <a:off x="267854" y="1143000"/>
            <a:ext cx="3806562" cy="3325513"/>
          </a:xfrm>
          <a:prstGeom prst="rect">
            <a:avLst/>
          </a:prstGeom>
        </p:spPr>
      </p:pic>
      <p:grpSp>
        <p:nvGrpSpPr>
          <p:cNvPr id="22" name="Group 21">
            <a:extLst>
              <a:ext uri="{FF2B5EF4-FFF2-40B4-BE49-F238E27FC236}">
                <a16:creationId xmlns="" xmlns:a16="http://schemas.microsoft.com/office/drawing/2014/main" id="{3C99E08A-00BF-4E64-92E0-8C24CF2A5E4D}"/>
              </a:ext>
            </a:extLst>
          </p:cNvPr>
          <p:cNvGrpSpPr/>
          <p:nvPr/>
        </p:nvGrpSpPr>
        <p:grpSpPr>
          <a:xfrm>
            <a:off x="5105400" y="4667535"/>
            <a:ext cx="3342325" cy="666465"/>
            <a:chOff x="5060019" y="6029350"/>
            <a:chExt cx="3342325" cy="666465"/>
          </a:xfrm>
        </p:grpSpPr>
        <mc:AlternateContent xmlns:mc="http://schemas.openxmlformats.org/markup-compatibility/2006" xmlns:a14="http://schemas.microsoft.com/office/drawing/2010/main">
          <mc:Choice Requires="a14">
            <p:sp>
              <p:nvSpPr>
                <p:cNvPr id="18" name="TextBox 17">
                  <a:extLst>
                    <a:ext uri="{FF2B5EF4-FFF2-40B4-BE49-F238E27FC236}">
                      <a16:creationId xmlns="" xmlns:a16="http://schemas.microsoft.com/office/drawing/2014/main" id="{0DD82B33-84EA-40CE-A887-31A6034233AC}"/>
                    </a:ext>
                  </a:extLst>
                </p:cNvPr>
                <p:cNvSpPr txBox="1"/>
                <p:nvPr/>
              </p:nvSpPr>
              <p:spPr>
                <a:xfrm>
                  <a:off x="5060019" y="6029350"/>
                  <a:ext cx="3342325" cy="3894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latin typeface="Cambria Math"/>
                              </a:rPr>
                            </m:ctrlPr>
                          </m:sSubPr>
                          <m:e>
                            <m:d>
                              <m:dPr>
                                <m:begChr m:val="["/>
                                <m:endChr m:val="]"/>
                                <m:ctrlPr>
                                  <a:rPr lang="en-US" sz="1200" i="1" smtClean="0">
                                    <a:latin typeface="Cambria Math"/>
                                  </a:rPr>
                                </m:ctrlPr>
                              </m:dPr>
                              <m:e>
                                <m:m>
                                  <m:mPr>
                                    <m:mcs>
                                      <m:mc>
                                        <m:mcPr>
                                          <m:count m:val="1"/>
                                          <m:mcJc m:val="center"/>
                                        </m:mcPr>
                                      </m:mc>
                                    </m:mcs>
                                    <m:ctrlPr>
                                      <a:rPr lang="en-US" sz="1200" i="1">
                                        <a:latin typeface="Cambria Math"/>
                                      </a:rPr>
                                    </m:ctrlPr>
                                  </m:mPr>
                                  <m:mr>
                                    <m:e>
                                      <m:sSub>
                                        <m:sSubPr>
                                          <m:ctrlPr>
                                            <a:rPr lang="en-US" sz="1200" i="1">
                                              <a:latin typeface="Cambria Math"/>
                                            </a:rPr>
                                          </m:ctrlPr>
                                        </m:sSubPr>
                                        <m:e>
                                          <m:r>
                                            <m:rPr>
                                              <m:brk m:alnAt="7"/>
                                            </m:rPr>
                                            <a:rPr lang="en-US" sz="1200" i="1">
                                              <a:latin typeface="Cambria Math" panose="02040503050406030204" pitchFamily="18" charset="0"/>
                                            </a:rPr>
                                            <m:t>𝑉</m:t>
                                          </m:r>
                                        </m:e>
                                        <m:sub>
                                          <m:r>
                                            <m:rPr>
                                              <m:brk m:alnAt="7"/>
                                            </m:rPr>
                                            <a:rPr lang="en-US" sz="1200" i="1">
                                              <a:latin typeface="Cambria Math" panose="02040503050406030204" pitchFamily="18" charset="0"/>
                                            </a:rPr>
                                            <m:t>𝑑</m:t>
                                          </m:r>
                                        </m:sub>
                                      </m:sSub>
                                    </m:e>
                                  </m:mr>
                                  <m:mr>
                                    <m:e>
                                      <m:sSub>
                                        <m:sSubPr>
                                          <m:ctrlPr>
                                            <a:rPr lang="en-US" sz="1200" i="1">
                                              <a:latin typeface="Cambria Math"/>
                                            </a:rPr>
                                          </m:ctrlPr>
                                        </m:sSubPr>
                                        <m:e>
                                          <m:r>
                                            <a:rPr lang="en-US" sz="1200" i="1">
                                              <a:latin typeface="Cambria Math" panose="02040503050406030204" pitchFamily="18" charset="0"/>
                                            </a:rPr>
                                            <m:t>𝑉</m:t>
                                          </m:r>
                                        </m:e>
                                        <m:sub>
                                          <m:r>
                                            <a:rPr lang="en-US" sz="1200" i="1">
                                              <a:latin typeface="Cambria Math" panose="02040503050406030204" pitchFamily="18" charset="0"/>
                                            </a:rPr>
                                            <m:t>𝑞</m:t>
                                          </m:r>
                                        </m:sub>
                                      </m:sSub>
                                    </m:e>
                                  </m:mr>
                                </m:m>
                              </m:e>
                            </m:d>
                          </m:e>
                          <m:sub>
                            <m:r>
                              <a:rPr lang="en-US" sz="1200" b="0" i="1" smtClean="0">
                                <a:latin typeface="Cambria Math" panose="02040503050406030204" pitchFamily="18" charset="0"/>
                              </a:rPr>
                              <m:t>𝑟𝑜𝑡𝑜𝑟</m:t>
                            </m:r>
                          </m:sub>
                        </m:sSub>
                        <m:r>
                          <a:rPr lang="en-US" sz="1200">
                            <a:latin typeface="Cambria Math" panose="02040503050406030204" pitchFamily="18" charset="0"/>
                          </a:rPr>
                          <m:t>=</m:t>
                        </m:r>
                        <m:d>
                          <m:dPr>
                            <m:begChr m:val="["/>
                            <m:endChr m:val="]"/>
                            <m:ctrlPr>
                              <a:rPr lang="en-US" sz="1200" i="1" smtClean="0">
                                <a:latin typeface="Cambria Math"/>
                              </a:rPr>
                            </m:ctrlPr>
                          </m:dPr>
                          <m:e>
                            <m:m>
                              <m:mPr>
                                <m:mcs>
                                  <m:mc>
                                    <m:mcPr>
                                      <m:count m:val="2"/>
                                      <m:mcJc m:val="center"/>
                                    </m:mcPr>
                                  </m:mc>
                                </m:mcs>
                                <m:ctrlPr>
                                  <a:rPr lang="en-US" sz="1200" i="1" smtClean="0">
                                    <a:latin typeface="Cambria Math"/>
                                  </a:rPr>
                                </m:ctrlPr>
                              </m:mPr>
                              <m:mr>
                                <m:e>
                                  <m:func>
                                    <m:funcPr>
                                      <m:ctrlPr>
                                        <a:rPr lang="en-US" sz="1200" i="1">
                                          <a:latin typeface="Cambria Math"/>
                                        </a:rPr>
                                      </m:ctrlPr>
                                    </m:funcPr>
                                    <m:fName>
                                      <m:r>
                                        <m:rPr>
                                          <m:sty m:val="p"/>
                                        </m:rPr>
                                        <a:rPr lang="en-US" sz="1200">
                                          <a:latin typeface="Cambria Math" panose="02040503050406030204" pitchFamily="18" charset="0"/>
                                        </a:rPr>
                                        <m:t>cos</m:t>
                                      </m:r>
                                    </m:fName>
                                    <m:e>
                                      <m:d>
                                        <m:dPr>
                                          <m:ctrlPr>
                                            <a:rPr lang="en-US" sz="1200" i="1">
                                              <a:latin typeface="Cambria Math"/>
                                            </a:rPr>
                                          </m:ctrlPr>
                                        </m:dPr>
                                        <m:e>
                                          <m:r>
                                            <a:rPr lang="en-US" sz="1200" i="1">
                                              <a:latin typeface="Cambria Math" panose="02040503050406030204" pitchFamily="18" charset="0"/>
                                            </a:rPr>
                                            <m:t>𝐴𝑙𝑝h𝑎</m:t>
                                          </m:r>
                                        </m:e>
                                      </m:d>
                                    </m:e>
                                  </m:func>
                                </m:e>
                                <m:e>
                                  <m:func>
                                    <m:funcPr>
                                      <m:ctrlPr>
                                        <a:rPr lang="en-US" sz="1200" i="1">
                                          <a:latin typeface="Cambria Math"/>
                                        </a:rPr>
                                      </m:ctrlPr>
                                    </m:funcPr>
                                    <m:fName>
                                      <m:r>
                                        <m:rPr>
                                          <m:sty m:val="p"/>
                                        </m:rPr>
                                        <a:rPr lang="en-US" sz="1200">
                                          <a:latin typeface="Cambria Math" panose="02040503050406030204" pitchFamily="18" charset="0"/>
                                        </a:rPr>
                                        <m:t>sin</m:t>
                                      </m:r>
                                    </m:fName>
                                    <m:e>
                                      <m:d>
                                        <m:dPr>
                                          <m:ctrlPr>
                                            <a:rPr lang="en-US" sz="1200" i="1">
                                              <a:latin typeface="Cambria Math"/>
                                            </a:rPr>
                                          </m:ctrlPr>
                                        </m:dPr>
                                        <m:e>
                                          <m:r>
                                            <a:rPr lang="en-US" sz="1200" i="1">
                                              <a:latin typeface="Cambria Math" panose="02040503050406030204" pitchFamily="18" charset="0"/>
                                            </a:rPr>
                                            <m:t>𝐴𝑙𝑝h𝑎</m:t>
                                          </m:r>
                                        </m:e>
                                      </m:d>
                                    </m:e>
                                  </m:func>
                                </m:e>
                              </m:mr>
                              <m:mr>
                                <m:e>
                                  <m:func>
                                    <m:funcPr>
                                      <m:ctrlPr>
                                        <a:rPr lang="en-US" sz="1200" i="1">
                                          <a:latin typeface="Cambria Math"/>
                                        </a:rPr>
                                      </m:ctrlPr>
                                    </m:funcPr>
                                    <m:fName>
                                      <m:r>
                                        <a:rPr lang="en-US" sz="1200" b="0" i="0" smtClean="0">
                                          <a:latin typeface="Cambria Math" panose="02040503050406030204" pitchFamily="18" charset="0"/>
                                        </a:rPr>
                                        <m:t>−</m:t>
                                      </m:r>
                                      <m:r>
                                        <m:rPr>
                                          <m:sty m:val="p"/>
                                        </m:rPr>
                                        <a:rPr lang="en-US" sz="1200">
                                          <a:latin typeface="Cambria Math" panose="02040503050406030204" pitchFamily="18" charset="0"/>
                                        </a:rPr>
                                        <m:t>sin</m:t>
                                      </m:r>
                                    </m:fName>
                                    <m:e>
                                      <m:d>
                                        <m:dPr>
                                          <m:ctrlPr>
                                            <a:rPr lang="en-US" sz="1200" i="1">
                                              <a:latin typeface="Cambria Math"/>
                                            </a:rPr>
                                          </m:ctrlPr>
                                        </m:dPr>
                                        <m:e>
                                          <m:r>
                                            <a:rPr lang="en-US" sz="1200" i="1">
                                              <a:latin typeface="Cambria Math" panose="02040503050406030204" pitchFamily="18" charset="0"/>
                                            </a:rPr>
                                            <m:t>𝐴𝑙𝑝h𝑎</m:t>
                                          </m:r>
                                        </m:e>
                                      </m:d>
                                    </m:e>
                                  </m:func>
                                </m:e>
                                <m:e>
                                  <m:func>
                                    <m:funcPr>
                                      <m:ctrlPr>
                                        <a:rPr lang="en-US" sz="1200" i="1">
                                          <a:latin typeface="Cambria Math"/>
                                        </a:rPr>
                                      </m:ctrlPr>
                                    </m:funcPr>
                                    <m:fName>
                                      <m:r>
                                        <m:rPr>
                                          <m:sty m:val="p"/>
                                        </m:rPr>
                                        <a:rPr lang="en-US" sz="1200" b="0" i="0" smtClean="0">
                                          <a:latin typeface="Cambria Math" panose="02040503050406030204" pitchFamily="18" charset="0"/>
                                        </a:rPr>
                                        <m:t>cos</m:t>
                                      </m:r>
                                    </m:fName>
                                    <m:e>
                                      <m:d>
                                        <m:dPr>
                                          <m:ctrlPr>
                                            <a:rPr lang="en-US" sz="1200" i="1">
                                              <a:latin typeface="Cambria Math"/>
                                            </a:rPr>
                                          </m:ctrlPr>
                                        </m:dPr>
                                        <m:e>
                                          <m:r>
                                            <a:rPr lang="en-US" sz="1200" i="1">
                                              <a:latin typeface="Cambria Math" panose="02040503050406030204" pitchFamily="18" charset="0"/>
                                            </a:rPr>
                                            <m:t>𝐴𝑙𝑝h𝑎</m:t>
                                          </m:r>
                                        </m:e>
                                      </m:d>
                                    </m:e>
                                  </m:func>
                                </m:e>
                              </m:mr>
                            </m:m>
                          </m:e>
                        </m:d>
                        <m:sSub>
                          <m:sSubPr>
                            <m:ctrlPr>
                              <a:rPr lang="en-US" sz="1200" b="0" i="1" smtClean="0">
                                <a:latin typeface="Cambria Math"/>
                              </a:rPr>
                            </m:ctrlPr>
                          </m:sSubPr>
                          <m:e>
                            <m:d>
                              <m:dPr>
                                <m:begChr m:val="["/>
                                <m:endChr m:val="]"/>
                                <m:ctrlPr>
                                  <a:rPr lang="en-US" sz="1200" i="1">
                                    <a:latin typeface="Cambria Math"/>
                                  </a:rPr>
                                </m:ctrlPr>
                              </m:dPr>
                              <m:e>
                                <m:m>
                                  <m:mPr>
                                    <m:mcs>
                                      <m:mc>
                                        <m:mcPr>
                                          <m:count m:val="1"/>
                                          <m:mcJc m:val="center"/>
                                        </m:mcPr>
                                      </m:mc>
                                    </m:mcs>
                                    <m:ctrlPr>
                                      <a:rPr lang="en-US" sz="1200" i="1">
                                        <a:latin typeface="Cambria Math"/>
                                      </a:rPr>
                                    </m:ctrlPr>
                                  </m:mPr>
                                  <m:mr>
                                    <m:e>
                                      <m:sSub>
                                        <m:sSubPr>
                                          <m:ctrlPr>
                                            <a:rPr lang="en-US" sz="1200" i="1">
                                              <a:latin typeface="Cambria Math"/>
                                            </a:rPr>
                                          </m:ctrlPr>
                                        </m:sSubPr>
                                        <m:e>
                                          <m:r>
                                            <m:rPr>
                                              <m:brk m:alnAt="7"/>
                                            </m:rPr>
                                            <a:rPr lang="en-US" sz="1200" i="1">
                                              <a:latin typeface="Cambria Math" panose="02040503050406030204" pitchFamily="18" charset="0"/>
                                            </a:rPr>
                                            <m:t>𝑉</m:t>
                                          </m:r>
                                        </m:e>
                                        <m:sub>
                                          <m:r>
                                            <m:rPr>
                                              <m:brk m:alnAt="7"/>
                                            </m:rPr>
                                            <a:rPr lang="en-US" sz="1200" i="1">
                                              <a:latin typeface="Cambria Math" panose="02040503050406030204" pitchFamily="18" charset="0"/>
                                            </a:rPr>
                                            <m:t>𝑑</m:t>
                                          </m:r>
                                        </m:sub>
                                      </m:sSub>
                                    </m:e>
                                  </m:mr>
                                  <m:mr>
                                    <m:e>
                                      <m:sSub>
                                        <m:sSubPr>
                                          <m:ctrlPr>
                                            <a:rPr lang="en-US" sz="1200" i="1">
                                              <a:latin typeface="Cambria Math"/>
                                            </a:rPr>
                                          </m:ctrlPr>
                                        </m:sSubPr>
                                        <m:e>
                                          <m:r>
                                            <a:rPr lang="en-US" sz="1200" i="1">
                                              <a:latin typeface="Cambria Math" panose="02040503050406030204" pitchFamily="18" charset="0"/>
                                            </a:rPr>
                                            <m:t>𝑉</m:t>
                                          </m:r>
                                        </m:e>
                                        <m:sub>
                                          <m:r>
                                            <a:rPr lang="en-US" sz="1200" i="1">
                                              <a:latin typeface="Cambria Math" panose="02040503050406030204" pitchFamily="18" charset="0"/>
                                            </a:rPr>
                                            <m:t>𝑞</m:t>
                                          </m:r>
                                        </m:sub>
                                      </m:sSub>
                                    </m:e>
                                  </m:mr>
                                </m:m>
                              </m:e>
                            </m:d>
                          </m:e>
                          <m:sub>
                            <m:r>
                              <a:rPr lang="en-US" sz="1200" b="0" i="1" smtClean="0">
                                <a:latin typeface="Cambria Math" panose="02040503050406030204" pitchFamily="18" charset="0"/>
                              </a:rPr>
                              <m:t>𝑠𝑡𝑎𝑡𝑜𝑟</m:t>
                            </m:r>
                          </m:sub>
                        </m:sSub>
                      </m:oMath>
                    </m:oMathPara>
                  </a14:m>
                  <a:endParaRPr lang="en-US" sz="1200" b="0" i="0" dirty="0">
                    <a:latin typeface="Cambria Math" panose="02040503050406030204" pitchFamily="18" charset="0"/>
                  </a:endParaRPr>
                </a:p>
              </p:txBody>
            </p:sp>
          </mc:Choice>
          <mc:Fallback xmlns="">
            <p:sp>
              <p:nvSpPr>
                <p:cNvPr id="18" name="TextBox 17">
                  <a:extLst>
                    <a:ext uri="{FF2B5EF4-FFF2-40B4-BE49-F238E27FC236}">
                      <a16:creationId xmlns:a16="http://schemas.microsoft.com/office/drawing/2014/main" id="{0DD82B33-84EA-40CE-A887-31A6034233AC}"/>
                    </a:ext>
                  </a:extLst>
                </p:cNvPr>
                <p:cNvSpPr txBox="1">
                  <a:spLocks noRot="1" noChangeAspect="1" noMove="1" noResize="1" noEditPoints="1" noAdjustHandles="1" noChangeArrowheads="1" noChangeShapeType="1" noTextEdit="1"/>
                </p:cNvSpPr>
                <p:nvPr/>
              </p:nvSpPr>
              <p:spPr>
                <a:xfrm>
                  <a:off x="5060019" y="6029350"/>
                  <a:ext cx="3342325" cy="389466"/>
                </a:xfrm>
                <a:prstGeom prst="rect">
                  <a:avLst/>
                </a:prstGeom>
                <a:blipFill>
                  <a:blip r:embed="rId6"/>
                  <a:stretch>
                    <a:fillRect t="-3125" b="-12500"/>
                  </a:stretch>
                </a:blipFill>
              </p:spPr>
              <p:txBody>
                <a:bodyPr/>
                <a:lstStyle/>
                <a:p>
                  <a:r>
                    <a:rPr lang="en-US">
                      <a:noFill/>
                    </a:rPr>
                    <a:t> </a:t>
                  </a:r>
                </a:p>
              </p:txBody>
            </p:sp>
          </mc:Fallback>
        </mc:AlternateContent>
        <p:sp>
          <p:nvSpPr>
            <p:cNvPr id="20" name="TextBox 19">
              <a:extLst>
                <a:ext uri="{FF2B5EF4-FFF2-40B4-BE49-F238E27FC236}">
                  <a16:creationId xmlns="" xmlns:a16="http://schemas.microsoft.com/office/drawing/2014/main" id="{22FA7A1D-47E7-40B8-8B8D-090286B22EE6}"/>
                </a:ext>
              </a:extLst>
            </p:cNvPr>
            <p:cNvSpPr txBox="1"/>
            <p:nvPr/>
          </p:nvSpPr>
          <p:spPr>
            <a:xfrm>
              <a:off x="6002521" y="6418816"/>
              <a:ext cx="1457322" cy="276999"/>
            </a:xfrm>
            <a:prstGeom prst="rect">
              <a:avLst/>
            </a:prstGeom>
            <a:noFill/>
          </p:spPr>
          <p:txBody>
            <a:bodyPr wrap="none" rtlCol="0">
              <a:spAutoFit/>
            </a:bodyPr>
            <a:lstStyle/>
            <a:p>
              <a:r>
                <a:rPr lang="en-US" sz="1200" dirty="0"/>
                <a:t>Park Transformation</a:t>
              </a:r>
            </a:p>
          </p:txBody>
        </p:sp>
      </p:grpSp>
      <p:grpSp>
        <p:nvGrpSpPr>
          <p:cNvPr id="23" name="Group 22">
            <a:extLst>
              <a:ext uri="{FF2B5EF4-FFF2-40B4-BE49-F238E27FC236}">
                <a16:creationId xmlns="" xmlns:a16="http://schemas.microsoft.com/office/drawing/2014/main" id="{760D4F81-A758-4B65-B133-F22D44CCA396}"/>
              </a:ext>
            </a:extLst>
          </p:cNvPr>
          <p:cNvGrpSpPr/>
          <p:nvPr/>
        </p:nvGrpSpPr>
        <p:grpSpPr>
          <a:xfrm>
            <a:off x="117021" y="4419600"/>
            <a:ext cx="2079287" cy="1180022"/>
            <a:chOff x="2457721" y="5525578"/>
            <a:chExt cx="2079287" cy="1180022"/>
          </a:xfrm>
        </p:grpSpPr>
        <mc:AlternateContent xmlns:mc="http://schemas.openxmlformats.org/markup-compatibility/2006" xmlns:a14="http://schemas.microsoft.com/office/drawing/2010/main">
          <mc:Choice Requires="a14">
            <p:sp>
              <p:nvSpPr>
                <p:cNvPr id="21" name="TextBox 20">
                  <a:extLst>
                    <a:ext uri="{FF2B5EF4-FFF2-40B4-BE49-F238E27FC236}">
                      <a16:creationId xmlns="" xmlns:a16="http://schemas.microsoft.com/office/drawing/2014/main" id="{FAEE849A-E34B-49F8-9A2C-929EFC2AE568}"/>
                    </a:ext>
                  </a:extLst>
                </p:cNvPr>
                <p:cNvSpPr txBox="1"/>
                <p:nvPr/>
              </p:nvSpPr>
              <p:spPr>
                <a:xfrm>
                  <a:off x="2590800" y="5525578"/>
                  <a:ext cx="1552605" cy="9550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200" i="1" smtClean="0">
                                <a:latin typeface="Cambria Math"/>
                              </a:rPr>
                            </m:ctrlPr>
                          </m:dPr>
                          <m:e>
                            <m:m>
                              <m:mPr>
                                <m:mcs>
                                  <m:mc>
                                    <m:mcPr>
                                      <m:count m:val="1"/>
                                      <m:mcJc m:val="center"/>
                                    </m:mcPr>
                                  </m:mc>
                                </m:mcs>
                                <m:ctrlPr>
                                  <a:rPr lang="en-US" sz="1200" i="1">
                                    <a:latin typeface="Cambria Math"/>
                                  </a:rPr>
                                </m:ctrlPr>
                              </m:mPr>
                              <m:mr>
                                <m:e>
                                  <m:sSub>
                                    <m:sSubPr>
                                      <m:ctrlPr>
                                        <a:rPr lang="en-US" sz="1200" b="0" i="1" smtClean="0">
                                          <a:latin typeface="Cambria Math"/>
                                        </a:rPr>
                                      </m:ctrlPr>
                                    </m:sSubPr>
                                    <m:e>
                                      <m:r>
                                        <a:rPr lang="en-US" sz="1200" b="0" i="1" smtClean="0">
                                          <a:latin typeface="Cambria Math" panose="02040503050406030204" pitchFamily="18" charset="0"/>
                                        </a:rPr>
                                        <m:t>𝐼</m:t>
                                      </m:r>
                                    </m:e>
                                    <m:sub>
                                      <m:r>
                                        <a:rPr lang="en-US" sz="1200" b="0" i="1" smtClean="0">
                                          <a:latin typeface="Cambria Math" panose="02040503050406030204" pitchFamily="18" charset="0"/>
                                        </a:rPr>
                                        <m:t>𝑎</m:t>
                                      </m:r>
                                    </m:sub>
                                  </m:sSub>
                                </m:e>
                              </m:mr>
                              <m:mr>
                                <m:e>
                                  <m:sSub>
                                    <m:sSubPr>
                                      <m:ctrlPr>
                                        <a:rPr lang="en-US" sz="1200" i="1">
                                          <a:latin typeface="Cambria Math"/>
                                        </a:rPr>
                                      </m:ctrlPr>
                                    </m:sSubPr>
                                    <m:e>
                                      <m:r>
                                        <a:rPr lang="en-US" sz="1200" b="0" i="1" smtClean="0">
                                          <a:latin typeface="Cambria Math" panose="02040503050406030204" pitchFamily="18" charset="0"/>
                                        </a:rPr>
                                        <m:t>𝐼</m:t>
                                      </m:r>
                                    </m:e>
                                    <m:sub>
                                      <m:r>
                                        <a:rPr lang="en-US" sz="1200" i="1">
                                          <a:latin typeface="Cambria Math" panose="02040503050406030204" pitchFamily="18" charset="0"/>
                                        </a:rPr>
                                        <m:t>𝑏</m:t>
                                      </m:r>
                                    </m:sub>
                                  </m:sSub>
                                </m:e>
                              </m:mr>
                              <m:mr>
                                <m:e>
                                  <m:sSub>
                                    <m:sSubPr>
                                      <m:ctrlPr>
                                        <a:rPr lang="en-US" sz="1200" i="1">
                                          <a:latin typeface="Cambria Math"/>
                                        </a:rPr>
                                      </m:ctrlPr>
                                    </m:sSubPr>
                                    <m:e>
                                      <m:r>
                                        <a:rPr lang="en-US" sz="1200" b="0" i="1" smtClean="0">
                                          <a:latin typeface="Cambria Math" panose="02040503050406030204" pitchFamily="18" charset="0"/>
                                        </a:rPr>
                                        <m:t>𝐼</m:t>
                                      </m:r>
                                    </m:e>
                                    <m:sub>
                                      <m:r>
                                        <a:rPr lang="en-US" sz="1200" i="1">
                                          <a:latin typeface="Cambria Math" panose="02040503050406030204" pitchFamily="18" charset="0"/>
                                        </a:rPr>
                                        <m:t>𝑐</m:t>
                                      </m:r>
                                    </m:sub>
                                  </m:sSub>
                                </m:e>
                              </m:mr>
                            </m:m>
                          </m:e>
                        </m:d>
                        <m:r>
                          <a:rPr lang="en-US" sz="1200" b="0" i="1" smtClean="0">
                            <a:latin typeface="Cambria Math" panose="02040503050406030204" pitchFamily="18" charset="0"/>
                          </a:rPr>
                          <m:t>=</m:t>
                        </m:r>
                        <m:d>
                          <m:dPr>
                            <m:begChr m:val="["/>
                            <m:endChr m:val="]"/>
                            <m:ctrlPr>
                              <a:rPr lang="en-US" sz="1200" b="0" i="1" smtClean="0">
                                <a:latin typeface="Cambria Math"/>
                              </a:rPr>
                            </m:ctrlPr>
                          </m:dPr>
                          <m:e>
                            <m:m>
                              <m:mPr>
                                <m:mcs>
                                  <m:mc>
                                    <m:mcPr>
                                      <m:count m:val="2"/>
                                      <m:mcJc m:val="center"/>
                                    </m:mcPr>
                                  </m:mc>
                                </m:mcs>
                                <m:ctrlPr>
                                  <a:rPr lang="en-US" sz="1200" b="0" i="1" smtClean="0">
                                    <a:latin typeface="Cambria Math"/>
                                  </a:rPr>
                                </m:ctrlPr>
                              </m:mPr>
                              <m:mr>
                                <m:e>
                                  <m:r>
                                    <m:rPr>
                                      <m:brk m:alnAt="7"/>
                                    </m:rPr>
                                    <a:rPr lang="en-US" sz="1200" b="0" i="1" smtClean="0">
                                      <a:latin typeface="Cambria Math" panose="02040503050406030204" pitchFamily="18" charset="0"/>
                                    </a:rPr>
                                    <m:t>−</m:t>
                                  </m:r>
                                  <m:r>
                                    <a:rPr lang="en-US" sz="1200" b="0" i="1" smtClean="0">
                                      <a:latin typeface="Cambria Math" panose="02040503050406030204" pitchFamily="18" charset="0"/>
                                    </a:rPr>
                                    <m:t>1</m:t>
                                  </m:r>
                                </m:e>
                                <m:e>
                                  <m:r>
                                    <a:rPr lang="en-US" sz="1200" b="0" i="1" smtClean="0">
                                      <a:latin typeface="Cambria Math" panose="02040503050406030204" pitchFamily="18" charset="0"/>
                                    </a:rPr>
                                    <m:t>0</m:t>
                                  </m:r>
                                </m:e>
                              </m:mr>
                              <m:mr>
                                <m:e>
                                  <m:f>
                                    <m:fPr>
                                      <m:ctrlPr>
                                        <a:rPr lang="en-US" sz="1200" b="0" i="1" smtClean="0">
                                          <a:latin typeface="Cambria Math"/>
                                        </a:rPr>
                                      </m:ctrlPr>
                                    </m:fPr>
                                    <m:num>
                                      <m:r>
                                        <a:rPr lang="en-US" sz="1200" b="0" i="1" smtClean="0">
                                          <a:latin typeface="Cambria Math" panose="02040503050406030204" pitchFamily="18" charset="0"/>
                                        </a:rPr>
                                        <m:t>1</m:t>
                                      </m:r>
                                    </m:num>
                                    <m:den>
                                      <m:r>
                                        <a:rPr lang="en-US" sz="1200" b="0" i="1" smtClean="0">
                                          <a:latin typeface="Cambria Math" panose="02040503050406030204" pitchFamily="18" charset="0"/>
                                        </a:rPr>
                                        <m:t>2</m:t>
                                      </m:r>
                                    </m:den>
                                  </m:f>
                                </m:e>
                                <m:e>
                                  <m:r>
                                    <a:rPr lang="en-US" sz="1200" b="0" i="1" smtClean="0">
                                      <a:latin typeface="Cambria Math" panose="02040503050406030204" pitchFamily="18" charset="0"/>
                                    </a:rPr>
                                    <m:t>−</m:t>
                                  </m:r>
                                  <m:f>
                                    <m:fPr>
                                      <m:ctrlPr>
                                        <a:rPr lang="en-US" sz="1200" b="0" i="1" smtClean="0">
                                          <a:latin typeface="Cambria Math"/>
                                        </a:rPr>
                                      </m:ctrlPr>
                                    </m:fPr>
                                    <m:num>
                                      <m:rad>
                                        <m:radPr>
                                          <m:degHide m:val="on"/>
                                          <m:ctrlPr>
                                            <a:rPr lang="en-US" sz="1200" i="1">
                                              <a:latin typeface="Cambria Math"/>
                                            </a:rPr>
                                          </m:ctrlPr>
                                        </m:radPr>
                                        <m:deg/>
                                        <m:e>
                                          <m:r>
                                            <a:rPr lang="en-US" sz="1200" i="1">
                                              <a:latin typeface="Cambria Math" panose="02040503050406030204" pitchFamily="18" charset="0"/>
                                            </a:rPr>
                                            <m:t>3</m:t>
                                          </m:r>
                                        </m:e>
                                      </m:rad>
                                    </m:num>
                                    <m:den>
                                      <m:r>
                                        <a:rPr lang="en-US" sz="1200" b="0" i="1" smtClean="0">
                                          <a:latin typeface="Cambria Math" panose="02040503050406030204" pitchFamily="18" charset="0"/>
                                        </a:rPr>
                                        <m:t>2</m:t>
                                      </m:r>
                                    </m:den>
                                  </m:f>
                                </m:e>
                              </m:mr>
                              <m:mr>
                                <m:e>
                                  <m:f>
                                    <m:fPr>
                                      <m:ctrlPr>
                                        <a:rPr lang="en-US" sz="1200" i="1">
                                          <a:latin typeface="Cambria Math"/>
                                        </a:rPr>
                                      </m:ctrlPr>
                                    </m:fPr>
                                    <m:num>
                                      <m:r>
                                        <a:rPr lang="en-US" sz="1200" i="1">
                                          <a:latin typeface="Cambria Math" panose="02040503050406030204" pitchFamily="18" charset="0"/>
                                        </a:rPr>
                                        <m:t>1</m:t>
                                      </m:r>
                                    </m:num>
                                    <m:den>
                                      <m:r>
                                        <a:rPr lang="en-US" sz="1200" i="1">
                                          <a:latin typeface="Cambria Math" panose="02040503050406030204" pitchFamily="18" charset="0"/>
                                        </a:rPr>
                                        <m:t>2</m:t>
                                      </m:r>
                                    </m:den>
                                  </m:f>
                                </m:e>
                                <m:e>
                                  <m:r>
                                    <a:rPr lang="en-US" sz="1200" b="0" i="1" smtClean="0">
                                      <a:latin typeface="Cambria Math" panose="02040503050406030204" pitchFamily="18" charset="0"/>
                                    </a:rPr>
                                    <m:t>+</m:t>
                                  </m:r>
                                  <m:f>
                                    <m:fPr>
                                      <m:ctrlPr>
                                        <a:rPr lang="en-US" sz="1200" i="1">
                                          <a:latin typeface="Cambria Math"/>
                                        </a:rPr>
                                      </m:ctrlPr>
                                    </m:fPr>
                                    <m:num>
                                      <m:rad>
                                        <m:radPr>
                                          <m:degHide m:val="on"/>
                                          <m:ctrlPr>
                                            <a:rPr lang="en-US" sz="1200" i="1">
                                              <a:latin typeface="Cambria Math"/>
                                            </a:rPr>
                                          </m:ctrlPr>
                                        </m:radPr>
                                        <m:deg/>
                                        <m:e>
                                          <m:r>
                                            <a:rPr lang="en-US" sz="1200" i="1">
                                              <a:latin typeface="Cambria Math" panose="02040503050406030204" pitchFamily="18" charset="0"/>
                                            </a:rPr>
                                            <m:t>3</m:t>
                                          </m:r>
                                        </m:e>
                                      </m:rad>
                                    </m:num>
                                    <m:den>
                                      <m:r>
                                        <a:rPr lang="en-US" sz="1200" i="1">
                                          <a:latin typeface="Cambria Math" panose="02040503050406030204" pitchFamily="18" charset="0"/>
                                        </a:rPr>
                                        <m:t>2</m:t>
                                      </m:r>
                                    </m:den>
                                  </m:f>
                                </m:e>
                              </m:mr>
                            </m:m>
                          </m:e>
                        </m:d>
                        <m:d>
                          <m:dPr>
                            <m:begChr m:val="["/>
                            <m:endChr m:val="]"/>
                            <m:ctrlPr>
                              <a:rPr lang="en-US" sz="1200" i="1">
                                <a:latin typeface="Cambria Math"/>
                              </a:rPr>
                            </m:ctrlPr>
                          </m:dPr>
                          <m:e>
                            <m:m>
                              <m:mPr>
                                <m:mcs>
                                  <m:mc>
                                    <m:mcPr>
                                      <m:count m:val="1"/>
                                      <m:mcJc m:val="center"/>
                                    </m:mcPr>
                                  </m:mc>
                                </m:mcs>
                                <m:ctrlPr>
                                  <a:rPr lang="en-US" sz="1200" i="1">
                                    <a:latin typeface="Cambria Math"/>
                                  </a:rPr>
                                </m:ctrlPr>
                              </m:mPr>
                              <m:mr>
                                <m:e>
                                  <m:sSub>
                                    <m:sSubPr>
                                      <m:ctrlPr>
                                        <a:rPr lang="en-US" sz="1200" i="1">
                                          <a:latin typeface="Cambria Math"/>
                                        </a:rPr>
                                      </m:ctrlPr>
                                    </m:sSubPr>
                                    <m:e>
                                      <m:r>
                                        <a:rPr lang="en-US" sz="1200" b="0" i="1" smtClean="0">
                                          <a:latin typeface="Cambria Math" panose="02040503050406030204" pitchFamily="18" charset="0"/>
                                        </a:rPr>
                                        <m:t>𝐼</m:t>
                                      </m:r>
                                    </m:e>
                                    <m:sub>
                                      <m:r>
                                        <m:rPr>
                                          <m:brk m:alnAt="7"/>
                                        </m:rPr>
                                        <a:rPr lang="en-US" sz="1200" i="1">
                                          <a:latin typeface="Cambria Math" panose="02040503050406030204" pitchFamily="18" charset="0"/>
                                        </a:rPr>
                                        <m:t>𝑑</m:t>
                                      </m:r>
                                    </m:sub>
                                  </m:sSub>
                                </m:e>
                              </m:mr>
                              <m:mr>
                                <m:e>
                                  <m:sSub>
                                    <m:sSubPr>
                                      <m:ctrlPr>
                                        <a:rPr lang="en-US" sz="1200" i="1">
                                          <a:latin typeface="Cambria Math"/>
                                        </a:rPr>
                                      </m:ctrlPr>
                                    </m:sSubPr>
                                    <m:e>
                                      <m:r>
                                        <a:rPr lang="en-US" sz="1200" b="0" i="1" smtClean="0">
                                          <a:latin typeface="Cambria Math" panose="02040503050406030204" pitchFamily="18" charset="0"/>
                                        </a:rPr>
                                        <m:t>𝐼</m:t>
                                      </m:r>
                                    </m:e>
                                    <m:sub>
                                      <m:r>
                                        <a:rPr lang="en-US" sz="1200" i="1">
                                          <a:latin typeface="Cambria Math" panose="02040503050406030204" pitchFamily="18" charset="0"/>
                                        </a:rPr>
                                        <m:t>𝑞</m:t>
                                      </m:r>
                                    </m:sub>
                                  </m:sSub>
                                </m:e>
                              </m:mr>
                            </m:m>
                          </m:e>
                        </m:d>
                      </m:oMath>
                    </m:oMathPara>
                  </a14:m>
                  <a:endParaRPr lang="en-US" sz="1200" dirty="0"/>
                </a:p>
              </p:txBody>
            </p:sp>
          </mc:Choice>
          <mc:Fallback xmlns="">
            <p:sp>
              <p:nvSpPr>
                <p:cNvPr id="21" name="TextBox 20">
                  <a:extLst>
                    <a:ext uri="{FF2B5EF4-FFF2-40B4-BE49-F238E27FC236}">
                      <a16:creationId xmlns:a16="http://schemas.microsoft.com/office/drawing/2014/main" id="{FAEE849A-E34B-49F8-9A2C-929EFC2AE568}"/>
                    </a:ext>
                  </a:extLst>
                </p:cNvPr>
                <p:cNvSpPr txBox="1">
                  <a:spLocks noRot="1" noChangeAspect="1" noMove="1" noResize="1" noEditPoints="1" noAdjustHandles="1" noChangeArrowheads="1" noChangeShapeType="1" noTextEdit="1"/>
                </p:cNvSpPr>
                <p:nvPr/>
              </p:nvSpPr>
              <p:spPr>
                <a:xfrm>
                  <a:off x="2590800" y="5525578"/>
                  <a:ext cx="1552605" cy="955070"/>
                </a:xfrm>
                <a:prstGeom prst="rect">
                  <a:avLst/>
                </a:prstGeom>
                <a:blipFill>
                  <a:blip r:embed="rId7"/>
                  <a:stretch>
                    <a:fillRect/>
                  </a:stretch>
                </a:blipFill>
              </p:spPr>
              <p:txBody>
                <a:bodyPr/>
                <a:lstStyle/>
                <a:p>
                  <a:r>
                    <a:rPr lang="en-US">
                      <a:noFill/>
                    </a:rPr>
                    <a:t> </a:t>
                  </a:r>
                </a:p>
              </p:txBody>
            </p:sp>
          </mc:Fallback>
        </mc:AlternateContent>
        <p:sp>
          <p:nvSpPr>
            <p:cNvPr id="24" name="TextBox 23">
              <a:extLst>
                <a:ext uri="{FF2B5EF4-FFF2-40B4-BE49-F238E27FC236}">
                  <a16:creationId xmlns="" xmlns:a16="http://schemas.microsoft.com/office/drawing/2014/main" id="{92D9D30D-A10E-4D79-99C8-5F981A3E92FC}"/>
                </a:ext>
              </a:extLst>
            </p:cNvPr>
            <p:cNvSpPr txBox="1"/>
            <p:nvPr/>
          </p:nvSpPr>
          <p:spPr>
            <a:xfrm>
              <a:off x="2457721" y="6428601"/>
              <a:ext cx="2079287" cy="276999"/>
            </a:xfrm>
            <a:prstGeom prst="rect">
              <a:avLst/>
            </a:prstGeom>
            <a:noFill/>
          </p:spPr>
          <p:txBody>
            <a:bodyPr wrap="none" rtlCol="0">
              <a:spAutoFit/>
            </a:bodyPr>
            <a:lstStyle/>
            <a:p>
              <a:r>
                <a:rPr lang="en-US" sz="1200" dirty="0"/>
                <a:t>Inverse Clarke Transformation</a:t>
              </a:r>
            </a:p>
          </p:txBody>
        </p:sp>
      </p:grpSp>
      <p:grpSp>
        <p:nvGrpSpPr>
          <p:cNvPr id="25" name="Group 24">
            <a:extLst>
              <a:ext uri="{FF2B5EF4-FFF2-40B4-BE49-F238E27FC236}">
                <a16:creationId xmlns="" xmlns:a16="http://schemas.microsoft.com/office/drawing/2014/main" id="{BA98F85C-0D75-4652-A815-FA521A3DF886}"/>
              </a:ext>
            </a:extLst>
          </p:cNvPr>
          <p:cNvGrpSpPr/>
          <p:nvPr/>
        </p:nvGrpSpPr>
        <p:grpSpPr>
          <a:xfrm>
            <a:off x="2452041" y="4517904"/>
            <a:ext cx="1868268" cy="1066101"/>
            <a:chOff x="228600" y="5639499"/>
            <a:chExt cx="1868268" cy="1066101"/>
          </a:xfrm>
        </p:grpSpPr>
        <mc:AlternateContent xmlns:mc="http://schemas.openxmlformats.org/markup-compatibility/2006" xmlns:a14="http://schemas.microsoft.com/office/drawing/2010/main">
          <mc:Choice Requires="a14">
            <p:sp>
              <p:nvSpPr>
                <p:cNvPr id="16" name="TextBox 15">
                  <a:extLst>
                    <a:ext uri="{FF2B5EF4-FFF2-40B4-BE49-F238E27FC236}">
                      <a16:creationId xmlns="" xmlns:a16="http://schemas.microsoft.com/office/drawing/2014/main" id="{BEBCA3D1-D7DE-4045-824F-916C60CC0BF0}"/>
                    </a:ext>
                  </a:extLst>
                </p:cNvPr>
                <p:cNvSpPr txBox="1"/>
                <p:nvPr/>
              </p:nvSpPr>
              <p:spPr>
                <a:xfrm>
                  <a:off x="228600" y="5639499"/>
                  <a:ext cx="1868268" cy="754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200" i="1" smtClean="0">
                                <a:latin typeface="Cambria Math"/>
                              </a:rPr>
                            </m:ctrlPr>
                          </m:dPr>
                          <m:e>
                            <m:m>
                              <m:mPr>
                                <m:mcs>
                                  <m:mc>
                                    <m:mcPr>
                                      <m:count m:val="1"/>
                                      <m:mcJc m:val="center"/>
                                    </m:mcPr>
                                  </m:mc>
                                </m:mcs>
                                <m:ctrlPr>
                                  <a:rPr lang="en-US" sz="1200" i="1" smtClean="0">
                                    <a:latin typeface="Cambria Math"/>
                                  </a:rPr>
                                </m:ctrlPr>
                              </m:mPr>
                              <m:mr>
                                <m:e>
                                  <m:sSub>
                                    <m:sSubPr>
                                      <m:ctrlPr>
                                        <a:rPr lang="en-US" sz="1200" b="0" i="1" smtClean="0">
                                          <a:latin typeface="Cambria Math"/>
                                        </a:rPr>
                                      </m:ctrlPr>
                                    </m:sSubPr>
                                    <m:e>
                                      <m:r>
                                        <m:rPr>
                                          <m:brk m:alnAt="7"/>
                                        </m:rPr>
                                        <a:rPr lang="en-US" sz="1200" b="0" i="1" smtClean="0">
                                          <a:latin typeface="Cambria Math" panose="02040503050406030204" pitchFamily="18" charset="0"/>
                                        </a:rPr>
                                        <m:t>𝑉</m:t>
                                      </m:r>
                                    </m:e>
                                    <m:sub>
                                      <m:r>
                                        <m:rPr>
                                          <m:brk m:alnAt="7"/>
                                        </m:rPr>
                                        <a:rPr lang="en-US" sz="1200" b="0" i="1" smtClean="0">
                                          <a:latin typeface="Cambria Math" panose="02040503050406030204" pitchFamily="18" charset="0"/>
                                        </a:rPr>
                                        <m:t>𝑑</m:t>
                                      </m:r>
                                    </m:sub>
                                  </m:sSub>
                                </m:e>
                              </m:mr>
                              <m:mr>
                                <m:e>
                                  <m:sSub>
                                    <m:sSubPr>
                                      <m:ctrlPr>
                                        <a:rPr lang="en-US" sz="1200" b="0" i="1" smtClean="0">
                                          <a:latin typeface="Cambria Math"/>
                                        </a:rPr>
                                      </m:ctrlPr>
                                    </m:sSubPr>
                                    <m:e>
                                      <m:r>
                                        <a:rPr lang="en-US" sz="1200" b="0" i="1" smtClean="0">
                                          <a:latin typeface="Cambria Math" panose="02040503050406030204" pitchFamily="18" charset="0"/>
                                        </a:rPr>
                                        <m:t>𝑉</m:t>
                                      </m:r>
                                    </m:e>
                                    <m:sub>
                                      <m:r>
                                        <a:rPr lang="en-US" sz="1200" b="0" i="1" smtClean="0">
                                          <a:latin typeface="Cambria Math" panose="02040503050406030204" pitchFamily="18" charset="0"/>
                                        </a:rPr>
                                        <m:t>𝑞</m:t>
                                      </m:r>
                                    </m:sub>
                                  </m:sSub>
                                </m:e>
                              </m:mr>
                            </m:m>
                          </m:e>
                        </m:d>
                        <m:r>
                          <a:rPr lang="en-US" sz="1200" b="0" i="1" smtClean="0">
                            <a:latin typeface="Cambria Math" panose="02040503050406030204" pitchFamily="18" charset="0"/>
                          </a:rPr>
                          <m:t>=</m:t>
                        </m:r>
                        <m:d>
                          <m:dPr>
                            <m:begChr m:val="["/>
                            <m:endChr m:val="]"/>
                            <m:ctrlPr>
                              <a:rPr lang="en-US" sz="1200" b="0" i="1" smtClean="0">
                                <a:latin typeface="Cambria Math"/>
                              </a:rPr>
                            </m:ctrlPr>
                          </m:dPr>
                          <m:e>
                            <m:m>
                              <m:mPr>
                                <m:mcs>
                                  <m:mc>
                                    <m:mcPr>
                                      <m:count m:val="3"/>
                                      <m:mcJc m:val="center"/>
                                    </m:mcPr>
                                  </m:mc>
                                </m:mcs>
                                <m:ctrlPr>
                                  <a:rPr lang="en-US" sz="1200" b="0" i="1" smtClean="0">
                                    <a:latin typeface="Cambria Math"/>
                                  </a:rPr>
                                </m:ctrlPr>
                              </m:mPr>
                              <m:mr>
                                <m:e>
                                  <m:f>
                                    <m:fPr>
                                      <m:ctrlPr>
                                        <a:rPr lang="en-US" sz="1200" b="0" i="1" smtClean="0">
                                          <a:latin typeface="Cambria Math"/>
                                        </a:rPr>
                                      </m:ctrlPr>
                                    </m:fPr>
                                    <m:num>
                                      <m:r>
                                        <a:rPr lang="en-US" sz="1200" b="0" i="1" smtClean="0">
                                          <a:latin typeface="Cambria Math" panose="02040503050406030204" pitchFamily="18" charset="0"/>
                                        </a:rPr>
                                        <m:t>2</m:t>
                                      </m:r>
                                    </m:num>
                                    <m:den>
                                      <m:r>
                                        <a:rPr lang="en-US" sz="1200" b="0" i="1" smtClean="0">
                                          <a:latin typeface="Cambria Math" panose="02040503050406030204" pitchFamily="18" charset="0"/>
                                        </a:rPr>
                                        <m:t>3</m:t>
                                      </m:r>
                                    </m:den>
                                  </m:f>
                                </m:e>
                                <m:e>
                                  <m:r>
                                    <a:rPr lang="en-US" sz="1200" b="0" i="1" smtClean="0">
                                      <a:latin typeface="Cambria Math" panose="02040503050406030204" pitchFamily="18" charset="0"/>
                                    </a:rPr>
                                    <m:t>−</m:t>
                                  </m:r>
                                  <m:f>
                                    <m:fPr>
                                      <m:ctrlPr>
                                        <a:rPr lang="en-US" sz="1200" b="0" i="1" smtClean="0">
                                          <a:latin typeface="Cambria Math"/>
                                        </a:rPr>
                                      </m:ctrlPr>
                                    </m:fPr>
                                    <m:num>
                                      <m:r>
                                        <a:rPr lang="en-US" sz="1200" b="0" i="1" smtClean="0">
                                          <a:latin typeface="Cambria Math" panose="02040503050406030204" pitchFamily="18" charset="0"/>
                                        </a:rPr>
                                        <m:t>1</m:t>
                                      </m:r>
                                    </m:num>
                                    <m:den>
                                      <m:r>
                                        <a:rPr lang="en-US" sz="1200" b="0" i="1" smtClean="0">
                                          <a:latin typeface="Cambria Math" panose="02040503050406030204" pitchFamily="18" charset="0"/>
                                        </a:rPr>
                                        <m:t>3</m:t>
                                      </m:r>
                                    </m:den>
                                  </m:f>
                                </m:e>
                                <m:e>
                                  <m:r>
                                    <a:rPr lang="en-US" sz="1200" b="0" i="1" smtClean="0">
                                      <a:latin typeface="Cambria Math" panose="02040503050406030204" pitchFamily="18" charset="0"/>
                                    </a:rPr>
                                    <m:t>−</m:t>
                                  </m:r>
                                  <m:f>
                                    <m:fPr>
                                      <m:ctrlPr>
                                        <a:rPr lang="en-US" sz="1200" b="0" i="1" smtClean="0">
                                          <a:latin typeface="Cambria Math"/>
                                        </a:rPr>
                                      </m:ctrlPr>
                                    </m:fPr>
                                    <m:num>
                                      <m:r>
                                        <a:rPr lang="en-US" sz="1200" b="0" i="1" smtClean="0">
                                          <a:latin typeface="Cambria Math" panose="02040503050406030204" pitchFamily="18" charset="0"/>
                                        </a:rPr>
                                        <m:t>1</m:t>
                                      </m:r>
                                    </m:num>
                                    <m:den>
                                      <m:r>
                                        <a:rPr lang="en-US" sz="1200" b="0" i="1" smtClean="0">
                                          <a:latin typeface="Cambria Math" panose="02040503050406030204" pitchFamily="18" charset="0"/>
                                        </a:rPr>
                                        <m:t>3</m:t>
                                      </m:r>
                                    </m:den>
                                  </m:f>
                                </m:e>
                              </m:mr>
                              <m:mr>
                                <m:e>
                                  <m:r>
                                    <a:rPr lang="en-US" sz="1200" b="0" i="1" smtClean="0">
                                      <a:latin typeface="Cambria Math" panose="02040503050406030204" pitchFamily="18" charset="0"/>
                                    </a:rPr>
                                    <m:t>0</m:t>
                                  </m:r>
                                </m:e>
                                <m:e>
                                  <m:f>
                                    <m:fPr>
                                      <m:ctrlPr>
                                        <a:rPr lang="en-US" sz="1200" b="0" i="1" smtClean="0">
                                          <a:latin typeface="Cambria Math"/>
                                        </a:rPr>
                                      </m:ctrlPr>
                                    </m:fPr>
                                    <m:num>
                                      <m:r>
                                        <a:rPr lang="en-US" sz="1200" b="0" i="1" smtClean="0">
                                          <a:latin typeface="Cambria Math" panose="02040503050406030204" pitchFamily="18" charset="0"/>
                                        </a:rPr>
                                        <m:t>1</m:t>
                                      </m:r>
                                    </m:num>
                                    <m:den>
                                      <m:rad>
                                        <m:radPr>
                                          <m:degHide m:val="on"/>
                                          <m:ctrlPr>
                                            <a:rPr lang="en-US" sz="1200" i="1">
                                              <a:latin typeface="Cambria Math"/>
                                            </a:rPr>
                                          </m:ctrlPr>
                                        </m:radPr>
                                        <m:deg/>
                                        <m:e>
                                          <m:r>
                                            <a:rPr lang="en-US" sz="1200" i="1">
                                              <a:latin typeface="Cambria Math" panose="02040503050406030204" pitchFamily="18" charset="0"/>
                                            </a:rPr>
                                            <m:t>3</m:t>
                                          </m:r>
                                        </m:e>
                                      </m:rad>
                                    </m:den>
                                  </m:f>
                                </m:e>
                                <m:e>
                                  <m:r>
                                    <a:rPr lang="en-US" sz="1200" b="0" i="1" smtClean="0">
                                      <a:latin typeface="Cambria Math" panose="02040503050406030204" pitchFamily="18" charset="0"/>
                                    </a:rPr>
                                    <m:t>−</m:t>
                                  </m:r>
                                  <m:f>
                                    <m:fPr>
                                      <m:ctrlPr>
                                        <a:rPr lang="en-US" sz="1200" i="1">
                                          <a:latin typeface="Cambria Math"/>
                                        </a:rPr>
                                      </m:ctrlPr>
                                    </m:fPr>
                                    <m:num>
                                      <m:r>
                                        <a:rPr lang="en-US" sz="1200" b="0" i="1" smtClean="0">
                                          <a:latin typeface="Cambria Math" panose="02040503050406030204" pitchFamily="18" charset="0"/>
                                        </a:rPr>
                                        <m:t>1</m:t>
                                      </m:r>
                                    </m:num>
                                    <m:den>
                                      <m:rad>
                                        <m:radPr>
                                          <m:degHide m:val="on"/>
                                          <m:ctrlPr>
                                            <a:rPr lang="en-US" sz="1200" i="1">
                                              <a:latin typeface="Cambria Math"/>
                                            </a:rPr>
                                          </m:ctrlPr>
                                        </m:radPr>
                                        <m:deg/>
                                        <m:e>
                                          <m:r>
                                            <a:rPr lang="en-US" sz="1200" i="1">
                                              <a:latin typeface="Cambria Math" panose="02040503050406030204" pitchFamily="18" charset="0"/>
                                            </a:rPr>
                                            <m:t>3</m:t>
                                          </m:r>
                                        </m:e>
                                      </m:rad>
                                    </m:den>
                                  </m:f>
                                </m:e>
                              </m:mr>
                            </m:m>
                          </m:e>
                        </m:d>
                        <m:d>
                          <m:dPr>
                            <m:begChr m:val="["/>
                            <m:endChr m:val="]"/>
                            <m:ctrlPr>
                              <a:rPr lang="en-US" sz="1200" i="1">
                                <a:latin typeface="Cambria Math"/>
                              </a:rPr>
                            </m:ctrlPr>
                          </m:dPr>
                          <m:e>
                            <m:m>
                              <m:mPr>
                                <m:mcs>
                                  <m:mc>
                                    <m:mcPr>
                                      <m:count m:val="1"/>
                                      <m:mcJc m:val="center"/>
                                    </m:mcPr>
                                  </m:mc>
                                </m:mcs>
                                <m:ctrlPr>
                                  <a:rPr lang="en-US" sz="1200" i="1">
                                    <a:latin typeface="Cambria Math"/>
                                  </a:rPr>
                                </m:ctrlPr>
                              </m:mPr>
                              <m:mr>
                                <m:e>
                                  <m:sSub>
                                    <m:sSubPr>
                                      <m:ctrlPr>
                                        <a:rPr lang="en-US" sz="1200" b="0" i="1" smtClean="0">
                                          <a:latin typeface="Cambria Math"/>
                                        </a:rPr>
                                      </m:ctrlPr>
                                    </m:sSubPr>
                                    <m:e>
                                      <m:r>
                                        <m:rPr>
                                          <m:brk m:alnAt="7"/>
                                        </m:rPr>
                                        <a:rPr lang="en-US" sz="1200" b="0" i="1" smtClean="0">
                                          <a:latin typeface="Cambria Math" panose="02040503050406030204" pitchFamily="18" charset="0"/>
                                        </a:rPr>
                                        <m:t>𝑉</m:t>
                                      </m:r>
                                    </m:e>
                                    <m:sub>
                                      <m:r>
                                        <m:rPr>
                                          <m:brk m:alnAt="7"/>
                                        </m:rPr>
                                        <a:rPr lang="en-US" sz="1200" b="0" i="1" smtClean="0">
                                          <a:latin typeface="Cambria Math" panose="02040503050406030204" pitchFamily="18" charset="0"/>
                                        </a:rPr>
                                        <m:t>𝑎</m:t>
                                      </m:r>
                                    </m:sub>
                                  </m:sSub>
                                </m:e>
                              </m:mr>
                              <m:mr>
                                <m:e>
                                  <m:sSub>
                                    <m:sSubPr>
                                      <m:ctrlPr>
                                        <a:rPr lang="en-US" sz="1200" b="0" i="1" smtClean="0">
                                          <a:latin typeface="Cambria Math"/>
                                        </a:rPr>
                                      </m:ctrlPr>
                                    </m:sSubPr>
                                    <m:e>
                                      <m:r>
                                        <a:rPr lang="en-US" sz="1200" b="0" i="1" smtClean="0">
                                          <a:latin typeface="Cambria Math" panose="02040503050406030204" pitchFamily="18" charset="0"/>
                                        </a:rPr>
                                        <m:t>𝑉</m:t>
                                      </m:r>
                                    </m:e>
                                    <m:sub>
                                      <m:r>
                                        <a:rPr lang="en-US" sz="1200" b="0" i="1" smtClean="0">
                                          <a:latin typeface="Cambria Math" panose="02040503050406030204" pitchFamily="18" charset="0"/>
                                        </a:rPr>
                                        <m:t>𝑏</m:t>
                                      </m:r>
                                    </m:sub>
                                  </m:sSub>
                                </m:e>
                              </m:mr>
                              <m:mr>
                                <m:e>
                                  <m:sSub>
                                    <m:sSubPr>
                                      <m:ctrlPr>
                                        <a:rPr lang="en-US" sz="1200" b="0" i="1" smtClean="0">
                                          <a:latin typeface="Cambria Math"/>
                                        </a:rPr>
                                      </m:ctrlPr>
                                    </m:sSubPr>
                                    <m:e>
                                      <m:r>
                                        <a:rPr lang="en-US" sz="1200" b="0" i="1" smtClean="0">
                                          <a:latin typeface="Cambria Math" panose="02040503050406030204" pitchFamily="18" charset="0"/>
                                        </a:rPr>
                                        <m:t>𝑉</m:t>
                                      </m:r>
                                    </m:e>
                                    <m:sub>
                                      <m:r>
                                        <a:rPr lang="en-US" sz="1200" b="0" i="1" smtClean="0">
                                          <a:latin typeface="Cambria Math" panose="02040503050406030204" pitchFamily="18" charset="0"/>
                                        </a:rPr>
                                        <m:t>𝑐</m:t>
                                      </m:r>
                                    </m:sub>
                                  </m:sSub>
                                </m:e>
                              </m:mr>
                            </m:m>
                          </m:e>
                        </m:d>
                      </m:oMath>
                    </m:oMathPara>
                  </a14:m>
                  <a:endParaRPr lang="en-US" sz="1200" dirty="0"/>
                </a:p>
              </p:txBody>
            </p:sp>
          </mc:Choice>
          <mc:Fallback xmlns="">
            <p:sp>
              <p:nvSpPr>
                <p:cNvPr id="16" name="TextBox 15">
                  <a:extLst>
                    <a:ext uri="{FF2B5EF4-FFF2-40B4-BE49-F238E27FC236}">
                      <a16:creationId xmlns:a16="http://schemas.microsoft.com/office/drawing/2014/main" id="{BEBCA3D1-D7DE-4045-824F-916C60CC0BF0}"/>
                    </a:ext>
                  </a:extLst>
                </p:cNvPr>
                <p:cNvSpPr txBox="1">
                  <a:spLocks noRot="1" noChangeAspect="1" noMove="1" noResize="1" noEditPoints="1" noAdjustHandles="1" noChangeArrowheads="1" noChangeShapeType="1" noTextEdit="1"/>
                </p:cNvSpPr>
                <p:nvPr/>
              </p:nvSpPr>
              <p:spPr>
                <a:xfrm>
                  <a:off x="228600" y="5639499"/>
                  <a:ext cx="1868268" cy="754887"/>
                </a:xfrm>
                <a:prstGeom prst="rect">
                  <a:avLst/>
                </a:prstGeom>
                <a:blipFill>
                  <a:blip r:embed="rId8"/>
                  <a:stretch>
                    <a:fillRect/>
                  </a:stretch>
                </a:blipFill>
              </p:spPr>
              <p:txBody>
                <a:bodyPr/>
                <a:lstStyle/>
                <a:p>
                  <a:r>
                    <a:rPr lang="en-US">
                      <a:noFill/>
                    </a:rPr>
                    <a:t> </a:t>
                  </a:r>
                </a:p>
              </p:txBody>
            </p:sp>
          </mc:Fallback>
        </mc:AlternateContent>
        <p:sp>
          <p:nvSpPr>
            <p:cNvPr id="26" name="TextBox 25">
              <a:extLst>
                <a:ext uri="{FF2B5EF4-FFF2-40B4-BE49-F238E27FC236}">
                  <a16:creationId xmlns="" xmlns:a16="http://schemas.microsoft.com/office/drawing/2014/main" id="{E2718B8E-6376-4A3D-8E4F-5AF9069FA391}"/>
                </a:ext>
              </a:extLst>
            </p:cNvPr>
            <p:cNvSpPr txBox="1"/>
            <p:nvPr/>
          </p:nvSpPr>
          <p:spPr>
            <a:xfrm>
              <a:off x="394034" y="6428601"/>
              <a:ext cx="1587166" cy="276999"/>
            </a:xfrm>
            <a:prstGeom prst="rect">
              <a:avLst/>
            </a:prstGeom>
            <a:noFill/>
          </p:spPr>
          <p:txBody>
            <a:bodyPr wrap="none" rtlCol="0">
              <a:spAutoFit/>
            </a:bodyPr>
            <a:lstStyle/>
            <a:p>
              <a:r>
                <a:rPr lang="en-US" sz="1200" dirty="0"/>
                <a:t>Clarke Transformation</a:t>
              </a:r>
            </a:p>
          </p:txBody>
        </p:sp>
      </p:grpSp>
      <p:sp>
        <p:nvSpPr>
          <p:cNvPr id="30" name="Rectangle 2">
            <a:extLst>
              <a:ext uri="{FF2B5EF4-FFF2-40B4-BE49-F238E27FC236}">
                <a16:creationId xmlns="" xmlns:a16="http://schemas.microsoft.com/office/drawing/2014/main" id="{319F74A6-6738-453E-BF89-EC03E76EB5E2}"/>
              </a:ext>
            </a:extLst>
          </p:cNvPr>
          <p:cNvSpPr>
            <a:spLocks noGrp="1" noChangeArrowheads="1"/>
          </p:cNvSpPr>
          <p:nvPr>
            <p:ph type="ctrTitle"/>
          </p:nvPr>
        </p:nvSpPr>
        <p:spPr>
          <a:xfrm>
            <a:off x="-31750" y="-6350"/>
            <a:ext cx="9175750" cy="914400"/>
          </a:xfrm>
        </p:spPr>
        <p:txBody>
          <a:bodyPr/>
          <a:lstStyle/>
          <a:p>
            <a:r>
              <a:rPr lang="en-US" b="1" dirty="0"/>
              <a:t>Block – 3-2 Phase and Negative Rotation </a:t>
            </a:r>
            <a:endParaRPr lang="en-US" sz="4000" b="1" dirty="0"/>
          </a:p>
        </p:txBody>
      </p:sp>
      <p:grpSp>
        <p:nvGrpSpPr>
          <p:cNvPr id="34" name="Group 33">
            <a:extLst>
              <a:ext uri="{FF2B5EF4-FFF2-40B4-BE49-F238E27FC236}">
                <a16:creationId xmlns="" xmlns:a16="http://schemas.microsoft.com/office/drawing/2014/main" id="{D066DFBE-DC15-4AD3-BA70-5C90BBB6CC8A}"/>
              </a:ext>
            </a:extLst>
          </p:cNvPr>
          <p:cNvGrpSpPr/>
          <p:nvPr/>
        </p:nvGrpSpPr>
        <p:grpSpPr>
          <a:xfrm>
            <a:off x="6400800" y="5730411"/>
            <a:ext cx="2590800" cy="975189"/>
            <a:chOff x="5486400" y="5730411"/>
            <a:chExt cx="2590800" cy="975189"/>
          </a:xfrm>
        </p:grpSpPr>
        <p:grpSp>
          <p:nvGrpSpPr>
            <p:cNvPr id="39" name="Group 38">
              <a:extLst>
                <a:ext uri="{FF2B5EF4-FFF2-40B4-BE49-F238E27FC236}">
                  <a16:creationId xmlns="" xmlns:a16="http://schemas.microsoft.com/office/drawing/2014/main" id="{E6842100-79BF-483E-AACC-7846D0D7CC87}"/>
                </a:ext>
              </a:extLst>
            </p:cNvPr>
            <p:cNvGrpSpPr/>
            <p:nvPr/>
          </p:nvGrpSpPr>
          <p:grpSpPr>
            <a:xfrm>
              <a:off x="5486400" y="5730411"/>
              <a:ext cx="2590800" cy="975189"/>
              <a:chOff x="5481162" y="809921"/>
              <a:chExt cx="2590800" cy="975189"/>
            </a:xfrm>
          </p:grpSpPr>
          <p:pic>
            <p:nvPicPr>
              <p:cNvPr id="40" name="Picture 39">
                <a:extLst>
                  <a:ext uri="{FF2B5EF4-FFF2-40B4-BE49-F238E27FC236}">
                    <a16:creationId xmlns="" xmlns:a16="http://schemas.microsoft.com/office/drawing/2014/main" id="{E8C99161-27E2-45B5-8491-A156F9939B1A}"/>
                  </a:ext>
                </a:extLst>
              </p:cNvPr>
              <p:cNvPicPr>
                <a:picLocks noChangeAspect="1"/>
              </p:cNvPicPr>
              <p:nvPr/>
            </p:nvPicPr>
            <p:blipFill>
              <a:blip r:embed="rId9"/>
              <a:stretch>
                <a:fillRect/>
              </a:stretch>
            </p:blipFill>
            <p:spPr>
              <a:xfrm>
                <a:off x="5481162" y="809921"/>
                <a:ext cx="2590800" cy="975189"/>
              </a:xfrm>
              <a:prstGeom prst="rect">
                <a:avLst/>
              </a:prstGeom>
              <a:ln>
                <a:solidFill>
                  <a:schemeClr val="tx1"/>
                </a:solidFill>
              </a:ln>
            </p:spPr>
          </p:pic>
          <p:sp>
            <p:nvSpPr>
              <p:cNvPr id="41" name="Rectangle 40">
                <a:extLst>
                  <a:ext uri="{FF2B5EF4-FFF2-40B4-BE49-F238E27FC236}">
                    <a16:creationId xmlns="" xmlns:a16="http://schemas.microsoft.com/office/drawing/2014/main" id="{6C61AE04-CE7D-4FC4-965A-D179103D8928}"/>
                  </a:ext>
                </a:extLst>
              </p:cNvPr>
              <p:cNvSpPr/>
              <p:nvPr/>
            </p:nvSpPr>
            <p:spPr bwMode="auto">
              <a:xfrm>
                <a:off x="5596830" y="926146"/>
                <a:ext cx="341532" cy="249364"/>
              </a:xfrm>
              <a:prstGeom prst="rect">
                <a:avLst/>
              </a:prstGeom>
              <a:solidFill>
                <a:srgbClr val="98FEA4">
                  <a:alpha val="25882"/>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grpSp>
        <p:sp>
          <p:nvSpPr>
            <p:cNvPr id="42" name="Rectangle 41">
              <a:extLst>
                <a:ext uri="{FF2B5EF4-FFF2-40B4-BE49-F238E27FC236}">
                  <a16:creationId xmlns="" xmlns:a16="http://schemas.microsoft.com/office/drawing/2014/main" id="{4D8B4ED1-3E96-46B7-9947-F5191A897777}"/>
                </a:ext>
              </a:extLst>
            </p:cNvPr>
            <p:cNvSpPr/>
            <p:nvPr/>
          </p:nvSpPr>
          <p:spPr bwMode="auto">
            <a:xfrm>
              <a:off x="6211668" y="5846636"/>
              <a:ext cx="341532" cy="249364"/>
            </a:xfrm>
            <a:prstGeom prst="rect">
              <a:avLst/>
            </a:prstGeom>
            <a:solidFill>
              <a:srgbClr val="FFFF00">
                <a:alpha val="25882"/>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18268335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B610E0FA-64EE-44A6-B7E8-89B89173743B}"/>
              </a:ext>
            </a:extLst>
          </p:cNvPr>
          <p:cNvPicPr>
            <a:picLocks noChangeAspect="1"/>
          </p:cNvPicPr>
          <p:nvPr/>
        </p:nvPicPr>
        <p:blipFill>
          <a:blip r:embed="rId3"/>
          <a:stretch>
            <a:fillRect/>
          </a:stretch>
        </p:blipFill>
        <p:spPr>
          <a:xfrm>
            <a:off x="282120" y="2209800"/>
            <a:ext cx="3675607" cy="2228057"/>
          </a:xfrm>
          <a:prstGeom prst="rect">
            <a:avLst/>
          </a:prstGeom>
        </p:spPr>
      </p:pic>
      <p:pic>
        <p:nvPicPr>
          <p:cNvPr id="10" name="Picture 9">
            <a:extLst>
              <a:ext uri="{FF2B5EF4-FFF2-40B4-BE49-F238E27FC236}">
                <a16:creationId xmlns="" xmlns:a16="http://schemas.microsoft.com/office/drawing/2014/main" id="{DC70F511-DF4A-4875-9395-F45A3ECF923B}"/>
              </a:ext>
            </a:extLst>
          </p:cNvPr>
          <p:cNvPicPr>
            <a:picLocks noChangeAspect="1"/>
          </p:cNvPicPr>
          <p:nvPr/>
        </p:nvPicPr>
        <p:blipFill rotWithShape="1">
          <a:blip r:embed="rId4"/>
          <a:srcRect l="24138" t="50000" r="65517" b="24807"/>
          <a:stretch/>
        </p:blipFill>
        <p:spPr>
          <a:xfrm>
            <a:off x="1752600" y="5791200"/>
            <a:ext cx="899842" cy="824855"/>
          </a:xfrm>
          <a:prstGeom prst="rect">
            <a:avLst/>
          </a:prstGeom>
          <a:ln>
            <a:solidFill>
              <a:srgbClr val="25FB39"/>
            </a:solidFill>
          </a:ln>
          <a:effectLst>
            <a:outerShdw blurRad="190500" algn="tl" rotWithShape="0">
              <a:srgbClr val="000000">
                <a:alpha val="70000"/>
              </a:srgbClr>
            </a:outerShdw>
          </a:effectLst>
        </p:spPr>
      </p:pic>
      <p:pic>
        <p:nvPicPr>
          <p:cNvPr id="13" name="Picture 12">
            <a:extLst>
              <a:ext uri="{FF2B5EF4-FFF2-40B4-BE49-F238E27FC236}">
                <a16:creationId xmlns="" xmlns:a16="http://schemas.microsoft.com/office/drawing/2014/main" id="{D12F249C-7491-4DC6-8B8F-A51F8109783B}"/>
              </a:ext>
            </a:extLst>
          </p:cNvPr>
          <p:cNvPicPr>
            <a:picLocks noChangeAspect="1"/>
          </p:cNvPicPr>
          <p:nvPr/>
        </p:nvPicPr>
        <p:blipFill rotWithShape="1">
          <a:blip r:embed="rId3"/>
          <a:srcRect l="22404" t="27825" r="42567" b="31310"/>
          <a:stretch/>
        </p:blipFill>
        <p:spPr>
          <a:xfrm>
            <a:off x="4827415" y="5730411"/>
            <a:ext cx="1268372" cy="896948"/>
          </a:xfrm>
          <a:prstGeom prst="rect">
            <a:avLst/>
          </a:prstGeom>
          <a:ln>
            <a:solidFill>
              <a:srgbClr val="FFFF00"/>
            </a:solidFill>
          </a:ln>
          <a:effectLst>
            <a:outerShdw blurRad="190500" algn="tl" rotWithShape="0">
              <a:srgbClr val="000000">
                <a:alpha val="70000"/>
              </a:srgbClr>
            </a:outerShdw>
          </a:effectLst>
        </p:spPr>
      </p:pic>
      <p:pic>
        <p:nvPicPr>
          <p:cNvPr id="5" name="Picture 4">
            <a:extLst>
              <a:ext uri="{FF2B5EF4-FFF2-40B4-BE49-F238E27FC236}">
                <a16:creationId xmlns="" xmlns:a16="http://schemas.microsoft.com/office/drawing/2014/main" id="{EAA577A6-CD32-48DB-AC67-62A515749C57}"/>
              </a:ext>
            </a:extLst>
          </p:cNvPr>
          <p:cNvPicPr>
            <a:picLocks noChangeAspect="1"/>
          </p:cNvPicPr>
          <p:nvPr/>
        </p:nvPicPr>
        <p:blipFill>
          <a:blip r:embed="rId5"/>
          <a:stretch>
            <a:fillRect/>
          </a:stretch>
        </p:blipFill>
        <p:spPr>
          <a:xfrm>
            <a:off x="4230468" y="2146757"/>
            <a:ext cx="4572000" cy="2282873"/>
          </a:xfrm>
          <a:prstGeom prst="rect">
            <a:avLst/>
          </a:prstGeom>
        </p:spPr>
      </p:pic>
      <p:grpSp>
        <p:nvGrpSpPr>
          <p:cNvPr id="14" name="Group 13">
            <a:extLst>
              <a:ext uri="{FF2B5EF4-FFF2-40B4-BE49-F238E27FC236}">
                <a16:creationId xmlns="" xmlns:a16="http://schemas.microsoft.com/office/drawing/2014/main" id="{90474ED2-E32E-445D-B298-6E0145C487C2}"/>
              </a:ext>
            </a:extLst>
          </p:cNvPr>
          <p:cNvGrpSpPr/>
          <p:nvPr/>
        </p:nvGrpSpPr>
        <p:grpSpPr>
          <a:xfrm>
            <a:off x="4971964" y="4667535"/>
            <a:ext cx="3410036" cy="666465"/>
            <a:chOff x="5060020" y="5808380"/>
            <a:chExt cx="3410036" cy="666465"/>
          </a:xfrm>
        </p:grpSpPr>
        <mc:AlternateContent xmlns:mc="http://schemas.openxmlformats.org/markup-compatibility/2006" xmlns:a14="http://schemas.microsoft.com/office/drawing/2010/main">
          <mc:Choice Requires="a14">
            <p:sp>
              <p:nvSpPr>
                <p:cNvPr id="15" name="TextBox 14">
                  <a:extLst>
                    <a:ext uri="{FF2B5EF4-FFF2-40B4-BE49-F238E27FC236}">
                      <a16:creationId xmlns="" xmlns:a16="http://schemas.microsoft.com/office/drawing/2014/main" id="{79768160-73BA-407B-A4EC-4E1E7CF04048}"/>
                    </a:ext>
                  </a:extLst>
                </p:cNvPr>
                <p:cNvSpPr txBox="1"/>
                <p:nvPr/>
              </p:nvSpPr>
              <p:spPr>
                <a:xfrm>
                  <a:off x="5060020" y="5808380"/>
                  <a:ext cx="3410036" cy="38946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200" b="0" i="1" smtClean="0">
                                <a:latin typeface="Cambria Math"/>
                              </a:rPr>
                            </m:ctrlPr>
                          </m:sSubPr>
                          <m:e>
                            <m:d>
                              <m:dPr>
                                <m:begChr m:val="["/>
                                <m:endChr m:val="]"/>
                                <m:ctrlPr>
                                  <a:rPr lang="en-US" sz="1200" i="1" smtClean="0">
                                    <a:latin typeface="Cambria Math"/>
                                  </a:rPr>
                                </m:ctrlPr>
                              </m:dPr>
                              <m:e>
                                <m:m>
                                  <m:mPr>
                                    <m:mcs>
                                      <m:mc>
                                        <m:mcPr>
                                          <m:count m:val="1"/>
                                          <m:mcJc m:val="center"/>
                                        </m:mcPr>
                                      </m:mc>
                                    </m:mcs>
                                    <m:ctrlPr>
                                      <a:rPr lang="en-US" sz="1200" i="1">
                                        <a:latin typeface="Cambria Math"/>
                                      </a:rPr>
                                    </m:ctrlPr>
                                  </m:mPr>
                                  <m:mr>
                                    <m:e>
                                      <m:sSub>
                                        <m:sSubPr>
                                          <m:ctrlPr>
                                            <a:rPr lang="en-US" sz="1200" i="1">
                                              <a:latin typeface="Cambria Math"/>
                                            </a:rPr>
                                          </m:ctrlPr>
                                        </m:sSubPr>
                                        <m:e>
                                          <m:r>
                                            <a:rPr lang="en-US" sz="1200" b="0" i="1" smtClean="0">
                                              <a:latin typeface="Cambria Math" panose="02040503050406030204" pitchFamily="18" charset="0"/>
                                            </a:rPr>
                                            <m:t>𝐼</m:t>
                                          </m:r>
                                        </m:e>
                                        <m:sub>
                                          <m:r>
                                            <m:rPr>
                                              <m:brk m:alnAt="7"/>
                                            </m:rPr>
                                            <a:rPr lang="en-US" sz="1200" i="1">
                                              <a:latin typeface="Cambria Math" panose="02040503050406030204" pitchFamily="18" charset="0"/>
                                            </a:rPr>
                                            <m:t>𝑑</m:t>
                                          </m:r>
                                        </m:sub>
                                      </m:sSub>
                                    </m:e>
                                  </m:mr>
                                  <m:mr>
                                    <m:e>
                                      <m:sSub>
                                        <m:sSubPr>
                                          <m:ctrlPr>
                                            <a:rPr lang="en-US" sz="1200" i="1">
                                              <a:latin typeface="Cambria Math"/>
                                            </a:rPr>
                                          </m:ctrlPr>
                                        </m:sSubPr>
                                        <m:e>
                                          <m:r>
                                            <a:rPr lang="en-US" sz="1200" b="0" i="1" smtClean="0">
                                              <a:latin typeface="Cambria Math" panose="02040503050406030204" pitchFamily="18" charset="0"/>
                                            </a:rPr>
                                            <m:t>𝐼</m:t>
                                          </m:r>
                                        </m:e>
                                        <m:sub>
                                          <m:r>
                                            <a:rPr lang="en-US" sz="1200" i="1">
                                              <a:latin typeface="Cambria Math" panose="02040503050406030204" pitchFamily="18" charset="0"/>
                                            </a:rPr>
                                            <m:t>𝑞</m:t>
                                          </m:r>
                                        </m:sub>
                                      </m:sSub>
                                    </m:e>
                                  </m:mr>
                                </m:m>
                              </m:e>
                            </m:d>
                          </m:e>
                          <m:sub>
                            <m:r>
                              <a:rPr lang="en-US" sz="1200" b="0" i="1" smtClean="0">
                                <a:latin typeface="Cambria Math" panose="02040503050406030204" pitchFamily="18" charset="0"/>
                              </a:rPr>
                              <m:t>𝑠𝑡𝑎𝑡𝑜𝑟</m:t>
                            </m:r>
                          </m:sub>
                        </m:sSub>
                        <m:r>
                          <a:rPr lang="en-US" sz="1200">
                            <a:latin typeface="Cambria Math" panose="02040503050406030204" pitchFamily="18" charset="0"/>
                          </a:rPr>
                          <m:t>=</m:t>
                        </m:r>
                        <m:d>
                          <m:dPr>
                            <m:begChr m:val="["/>
                            <m:endChr m:val="]"/>
                            <m:ctrlPr>
                              <a:rPr lang="en-US" sz="1200" i="1" smtClean="0">
                                <a:latin typeface="Cambria Math"/>
                              </a:rPr>
                            </m:ctrlPr>
                          </m:dPr>
                          <m:e>
                            <m:m>
                              <m:mPr>
                                <m:mcs>
                                  <m:mc>
                                    <m:mcPr>
                                      <m:count m:val="2"/>
                                      <m:mcJc m:val="center"/>
                                    </m:mcPr>
                                  </m:mc>
                                </m:mcs>
                                <m:ctrlPr>
                                  <a:rPr lang="en-US" sz="1200" i="1" smtClean="0">
                                    <a:latin typeface="Cambria Math"/>
                                  </a:rPr>
                                </m:ctrlPr>
                              </m:mPr>
                              <m:mr>
                                <m:e>
                                  <m:func>
                                    <m:funcPr>
                                      <m:ctrlPr>
                                        <a:rPr lang="en-US" sz="1200" i="1">
                                          <a:latin typeface="Cambria Math"/>
                                        </a:rPr>
                                      </m:ctrlPr>
                                    </m:funcPr>
                                    <m:fName>
                                      <m:r>
                                        <m:rPr>
                                          <m:sty m:val="p"/>
                                        </m:rPr>
                                        <a:rPr lang="en-US" sz="1200">
                                          <a:latin typeface="Cambria Math" panose="02040503050406030204" pitchFamily="18" charset="0"/>
                                        </a:rPr>
                                        <m:t>cos</m:t>
                                      </m:r>
                                    </m:fName>
                                    <m:e>
                                      <m:d>
                                        <m:dPr>
                                          <m:ctrlPr>
                                            <a:rPr lang="en-US" sz="1200" i="1">
                                              <a:latin typeface="Cambria Math"/>
                                            </a:rPr>
                                          </m:ctrlPr>
                                        </m:dPr>
                                        <m:e>
                                          <m:r>
                                            <a:rPr lang="en-US" sz="1200" i="1">
                                              <a:latin typeface="Cambria Math" panose="02040503050406030204" pitchFamily="18" charset="0"/>
                                            </a:rPr>
                                            <m:t>𝐴𝑙𝑝h𝑎</m:t>
                                          </m:r>
                                        </m:e>
                                      </m:d>
                                    </m:e>
                                  </m:func>
                                </m:e>
                                <m:e>
                                  <m:r>
                                    <a:rPr lang="en-US" sz="1200" b="0" i="1" smtClean="0">
                                      <a:latin typeface="Cambria Math" panose="02040503050406030204" pitchFamily="18" charset="0"/>
                                    </a:rPr>
                                    <m:t>−</m:t>
                                  </m:r>
                                  <m:func>
                                    <m:funcPr>
                                      <m:ctrlPr>
                                        <a:rPr lang="en-US" sz="1200" i="1">
                                          <a:latin typeface="Cambria Math"/>
                                        </a:rPr>
                                      </m:ctrlPr>
                                    </m:funcPr>
                                    <m:fName>
                                      <m:r>
                                        <m:rPr>
                                          <m:sty m:val="p"/>
                                        </m:rPr>
                                        <a:rPr lang="en-US" sz="1200">
                                          <a:latin typeface="Cambria Math" panose="02040503050406030204" pitchFamily="18" charset="0"/>
                                        </a:rPr>
                                        <m:t>sin</m:t>
                                      </m:r>
                                    </m:fName>
                                    <m:e>
                                      <m:d>
                                        <m:dPr>
                                          <m:ctrlPr>
                                            <a:rPr lang="en-US" sz="1200" i="1">
                                              <a:latin typeface="Cambria Math"/>
                                            </a:rPr>
                                          </m:ctrlPr>
                                        </m:dPr>
                                        <m:e>
                                          <m:r>
                                            <a:rPr lang="en-US" sz="1200" i="1">
                                              <a:latin typeface="Cambria Math" panose="02040503050406030204" pitchFamily="18" charset="0"/>
                                            </a:rPr>
                                            <m:t>𝐴𝑙𝑝h𝑎</m:t>
                                          </m:r>
                                        </m:e>
                                      </m:d>
                                    </m:e>
                                  </m:func>
                                </m:e>
                              </m:mr>
                              <m:mr>
                                <m:e>
                                  <m:func>
                                    <m:funcPr>
                                      <m:ctrlPr>
                                        <a:rPr lang="en-US" sz="1200" i="1">
                                          <a:latin typeface="Cambria Math"/>
                                        </a:rPr>
                                      </m:ctrlPr>
                                    </m:funcPr>
                                    <m:fName>
                                      <m:r>
                                        <m:rPr>
                                          <m:sty m:val="p"/>
                                        </m:rPr>
                                        <a:rPr lang="en-US" sz="1200">
                                          <a:latin typeface="Cambria Math" panose="02040503050406030204" pitchFamily="18" charset="0"/>
                                        </a:rPr>
                                        <m:t>sin</m:t>
                                      </m:r>
                                    </m:fName>
                                    <m:e>
                                      <m:d>
                                        <m:dPr>
                                          <m:ctrlPr>
                                            <a:rPr lang="en-US" sz="1200" i="1">
                                              <a:latin typeface="Cambria Math"/>
                                            </a:rPr>
                                          </m:ctrlPr>
                                        </m:dPr>
                                        <m:e>
                                          <m:r>
                                            <a:rPr lang="en-US" sz="1200" i="1">
                                              <a:latin typeface="Cambria Math" panose="02040503050406030204" pitchFamily="18" charset="0"/>
                                            </a:rPr>
                                            <m:t>𝐴𝑙𝑝h𝑎</m:t>
                                          </m:r>
                                        </m:e>
                                      </m:d>
                                    </m:e>
                                  </m:func>
                                </m:e>
                                <m:e>
                                  <m:func>
                                    <m:funcPr>
                                      <m:ctrlPr>
                                        <a:rPr lang="en-US" sz="1200" i="1">
                                          <a:latin typeface="Cambria Math"/>
                                        </a:rPr>
                                      </m:ctrlPr>
                                    </m:funcPr>
                                    <m:fName>
                                      <m:r>
                                        <m:rPr>
                                          <m:sty m:val="p"/>
                                        </m:rPr>
                                        <a:rPr lang="en-US" sz="1200" b="0" i="0" smtClean="0">
                                          <a:latin typeface="Cambria Math" panose="02040503050406030204" pitchFamily="18" charset="0"/>
                                        </a:rPr>
                                        <m:t>cos</m:t>
                                      </m:r>
                                    </m:fName>
                                    <m:e>
                                      <m:d>
                                        <m:dPr>
                                          <m:ctrlPr>
                                            <a:rPr lang="en-US" sz="1200" i="1">
                                              <a:latin typeface="Cambria Math"/>
                                            </a:rPr>
                                          </m:ctrlPr>
                                        </m:dPr>
                                        <m:e>
                                          <m:r>
                                            <a:rPr lang="en-US" sz="1200" i="1">
                                              <a:latin typeface="Cambria Math" panose="02040503050406030204" pitchFamily="18" charset="0"/>
                                            </a:rPr>
                                            <m:t>𝐴𝑙𝑝h𝑎</m:t>
                                          </m:r>
                                        </m:e>
                                      </m:d>
                                    </m:e>
                                  </m:func>
                                </m:e>
                              </m:mr>
                            </m:m>
                          </m:e>
                        </m:d>
                        <m:sSub>
                          <m:sSubPr>
                            <m:ctrlPr>
                              <a:rPr lang="en-US" sz="1200" b="0" i="1" smtClean="0">
                                <a:latin typeface="Cambria Math"/>
                              </a:rPr>
                            </m:ctrlPr>
                          </m:sSubPr>
                          <m:e>
                            <m:d>
                              <m:dPr>
                                <m:begChr m:val="["/>
                                <m:endChr m:val="]"/>
                                <m:ctrlPr>
                                  <a:rPr lang="en-US" sz="1200" i="1">
                                    <a:latin typeface="Cambria Math"/>
                                  </a:rPr>
                                </m:ctrlPr>
                              </m:dPr>
                              <m:e>
                                <m:m>
                                  <m:mPr>
                                    <m:mcs>
                                      <m:mc>
                                        <m:mcPr>
                                          <m:count m:val="1"/>
                                          <m:mcJc m:val="center"/>
                                        </m:mcPr>
                                      </m:mc>
                                    </m:mcs>
                                    <m:ctrlPr>
                                      <a:rPr lang="en-US" sz="1200" i="1">
                                        <a:latin typeface="Cambria Math"/>
                                      </a:rPr>
                                    </m:ctrlPr>
                                  </m:mPr>
                                  <m:mr>
                                    <m:e>
                                      <m:sSub>
                                        <m:sSubPr>
                                          <m:ctrlPr>
                                            <a:rPr lang="en-US" sz="1200" i="1">
                                              <a:latin typeface="Cambria Math"/>
                                            </a:rPr>
                                          </m:ctrlPr>
                                        </m:sSubPr>
                                        <m:e>
                                          <m:r>
                                            <a:rPr lang="en-US" sz="1200" b="0" i="1" smtClean="0">
                                              <a:latin typeface="Cambria Math" panose="02040503050406030204" pitchFamily="18" charset="0"/>
                                            </a:rPr>
                                            <m:t>𝐼</m:t>
                                          </m:r>
                                        </m:e>
                                        <m:sub>
                                          <m:r>
                                            <m:rPr>
                                              <m:brk m:alnAt="7"/>
                                            </m:rPr>
                                            <a:rPr lang="en-US" sz="1200" i="1">
                                              <a:latin typeface="Cambria Math" panose="02040503050406030204" pitchFamily="18" charset="0"/>
                                            </a:rPr>
                                            <m:t>𝑑</m:t>
                                          </m:r>
                                        </m:sub>
                                      </m:sSub>
                                    </m:e>
                                  </m:mr>
                                  <m:mr>
                                    <m:e>
                                      <m:sSub>
                                        <m:sSubPr>
                                          <m:ctrlPr>
                                            <a:rPr lang="en-US" sz="1200" i="1">
                                              <a:latin typeface="Cambria Math"/>
                                            </a:rPr>
                                          </m:ctrlPr>
                                        </m:sSubPr>
                                        <m:e>
                                          <m:r>
                                            <a:rPr lang="en-US" sz="1200" b="0" i="1" smtClean="0">
                                              <a:latin typeface="Cambria Math" panose="02040503050406030204" pitchFamily="18" charset="0"/>
                                            </a:rPr>
                                            <m:t>𝐼</m:t>
                                          </m:r>
                                        </m:e>
                                        <m:sub>
                                          <m:r>
                                            <a:rPr lang="en-US" sz="1200" i="1">
                                              <a:latin typeface="Cambria Math" panose="02040503050406030204" pitchFamily="18" charset="0"/>
                                            </a:rPr>
                                            <m:t>𝑞</m:t>
                                          </m:r>
                                        </m:sub>
                                      </m:sSub>
                                    </m:e>
                                  </m:mr>
                                </m:m>
                              </m:e>
                            </m:d>
                          </m:e>
                          <m:sub>
                            <m:r>
                              <a:rPr lang="en-US" sz="1200" b="0" i="1" smtClean="0">
                                <a:latin typeface="Cambria Math" panose="02040503050406030204" pitchFamily="18" charset="0"/>
                              </a:rPr>
                              <m:t>𝑟𝑜𝑡𝑜𝑟</m:t>
                            </m:r>
                          </m:sub>
                        </m:sSub>
                      </m:oMath>
                    </m:oMathPara>
                  </a14:m>
                  <a:endParaRPr lang="en-US" sz="1200" b="0" i="0" dirty="0">
                    <a:latin typeface="Cambria Math" panose="02040503050406030204" pitchFamily="18" charset="0"/>
                  </a:endParaRPr>
                </a:p>
              </p:txBody>
            </p:sp>
          </mc:Choice>
          <mc:Fallback xmlns="">
            <p:sp>
              <p:nvSpPr>
                <p:cNvPr id="15" name="TextBox 14">
                  <a:extLst>
                    <a:ext uri="{FF2B5EF4-FFF2-40B4-BE49-F238E27FC236}">
                      <a16:creationId xmlns:a16="http://schemas.microsoft.com/office/drawing/2014/main" id="{79768160-73BA-407B-A4EC-4E1E7CF04048}"/>
                    </a:ext>
                  </a:extLst>
                </p:cNvPr>
                <p:cNvSpPr txBox="1">
                  <a:spLocks noRot="1" noChangeAspect="1" noMove="1" noResize="1" noEditPoints="1" noAdjustHandles="1" noChangeArrowheads="1" noChangeShapeType="1" noTextEdit="1"/>
                </p:cNvSpPr>
                <p:nvPr/>
              </p:nvSpPr>
              <p:spPr>
                <a:xfrm>
                  <a:off x="5060020" y="5808380"/>
                  <a:ext cx="3410036" cy="389466"/>
                </a:xfrm>
                <a:prstGeom prst="rect">
                  <a:avLst/>
                </a:prstGeom>
                <a:blipFill>
                  <a:blip r:embed="rId6"/>
                  <a:stretch>
                    <a:fillRect t="-3125" b="-12500"/>
                  </a:stretch>
                </a:blipFill>
              </p:spPr>
              <p:txBody>
                <a:bodyPr/>
                <a:lstStyle/>
                <a:p>
                  <a:r>
                    <a:rPr lang="en-US">
                      <a:noFill/>
                    </a:rPr>
                    <a:t> </a:t>
                  </a:r>
                </a:p>
              </p:txBody>
            </p:sp>
          </mc:Fallback>
        </mc:AlternateContent>
        <p:sp>
          <p:nvSpPr>
            <p:cNvPr id="16" name="TextBox 15">
              <a:extLst>
                <a:ext uri="{FF2B5EF4-FFF2-40B4-BE49-F238E27FC236}">
                  <a16:creationId xmlns="" xmlns:a16="http://schemas.microsoft.com/office/drawing/2014/main" id="{42B6A09F-CCA7-4C0B-A1A4-31CD4740E3ED}"/>
                </a:ext>
              </a:extLst>
            </p:cNvPr>
            <p:cNvSpPr txBox="1"/>
            <p:nvPr/>
          </p:nvSpPr>
          <p:spPr>
            <a:xfrm>
              <a:off x="5790316" y="6197846"/>
              <a:ext cx="1949444" cy="276999"/>
            </a:xfrm>
            <a:prstGeom prst="rect">
              <a:avLst/>
            </a:prstGeom>
            <a:noFill/>
          </p:spPr>
          <p:txBody>
            <a:bodyPr wrap="none" rtlCol="0">
              <a:spAutoFit/>
            </a:bodyPr>
            <a:lstStyle/>
            <a:p>
              <a:r>
                <a:rPr lang="en-US" sz="1200" dirty="0"/>
                <a:t>Inverse Park Transformation</a:t>
              </a:r>
            </a:p>
          </p:txBody>
        </p:sp>
      </p:grpSp>
      <p:sp>
        <p:nvSpPr>
          <p:cNvPr id="20" name="Rectangle 2">
            <a:extLst>
              <a:ext uri="{FF2B5EF4-FFF2-40B4-BE49-F238E27FC236}">
                <a16:creationId xmlns="" xmlns:a16="http://schemas.microsoft.com/office/drawing/2014/main" id="{028FAC59-B2B7-4568-B266-3C04D8E6C411}"/>
              </a:ext>
            </a:extLst>
          </p:cNvPr>
          <p:cNvSpPr>
            <a:spLocks noGrp="1" noChangeArrowheads="1"/>
          </p:cNvSpPr>
          <p:nvPr>
            <p:ph type="ctrTitle"/>
          </p:nvPr>
        </p:nvSpPr>
        <p:spPr>
          <a:xfrm>
            <a:off x="-31750" y="-6350"/>
            <a:ext cx="9175750" cy="914400"/>
          </a:xfrm>
        </p:spPr>
        <p:txBody>
          <a:bodyPr/>
          <a:lstStyle/>
          <a:p>
            <a:pPr algn="l"/>
            <a:r>
              <a:rPr lang="en-US" b="1" dirty="0"/>
              <a:t>   Block – Current Input and Positive Rotation </a:t>
            </a:r>
            <a:endParaRPr lang="en-US" sz="4000" b="1" dirty="0"/>
          </a:p>
        </p:txBody>
      </p:sp>
      <p:grpSp>
        <p:nvGrpSpPr>
          <p:cNvPr id="26" name="Group 25">
            <a:extLst>
              <a:ext uri="{FF2B5EF4-FFF2-40B4-BE49-F238E27FC236}">
                <a16:creationId xmlns="" xmlns:a16="http://schemas.microsoft.com/office/drawing/2014/main" id="{175C681C-3F6A-4D63-B304-6ACA67964936}"/>
              </a:ext>
            </a:extLst>
          </p:cNvPr>
          <p:cNvGrpSpPr/>
          <p:nvPr/>
        </p:nvGrpSpPr>
        <p:grpSpPr>
          <a:xfrm>
            <a:off x="6400800" y="5730411"/>
            <a:ext cx="2590800" cy="975189"/>
            <a:chOff x="5481162" y="809921"/>
            <a:chExt cx="2590800" cy="975189"/>
          </a:xfrm>
        </p:grpSpPr>
        <p:pic>
          <p:nvPicPr>
            <p:cNvPr id="28" name="Picture 27">
              <a:extLst>
                <a:ext uri="{FF2B5EF4-FFF2-40B4-BE49-F238E27FC236}">
                  <a16:creationId xmlns="" xmlns:a16="http://schemas.microsoft.com/office/drawing/2014/main" id="{1DC5933D-74A8-4454-8115-F0C8B4489E85}"/>
                </a:ext>
              </a:extLst>
            </p:cNvPr>
            <p:cNvPicPr>
              <a:picLocks noChangeAspect="1"/>
            </p:cNvPicPr>
            <p:nvPr/>
          </p:nvPicPr>
          <p:blipFill>
            <a:blip r:embed="rId4"/>
            <a:stretch>
              <a:fillRect/>
            </a:stretch>
          </p:blipFill>
          <p:spPr>
            <a:xfrm>
              <a:off x="5481162" y="809921"/>
              <a:ext cx="2590800" cy="975189"/>
            </a:xfrm>
            <a:prstGeom prst="rect">
              <a:avLst/>
            </a:prstGeom>
            <a:ln>
              <a:solidFill>
                <a:schemeClr val="tx1"/>
              </a:solidFill>
            </a:ln>
          </p:spPr>
        </p:pic>
        <p:sp>
          <p:nvSpPr>
            <p:cNvPr id="29" name="Rectangle 28">
              <a:extLst>
                <a:ext uri="{FF2B5EF4-FFF2-40B4-BE49-F238E27FC236}">
                  <a16:creationId xmlns="" xmlns:a16="http://schemas.microsoft.com/office/drawing/2014/main" id="{71331A2D-1173-4C41-A34C-E145CEA70BE4}"/>
                </a:ext>
              </a:extLst>
            </p:cNvPr>
            <p:cNvSpPr/>
            <p:nvPr/>
          </p:nvSpPr>
          <p:spPr bwMode="auto">
            <a:xfrm>
              <a:off x="6014562" y="1251710"/>
              <a:ext cx="457200" cy="310264"/>
            </a:xfrm>
            <a:prstGeom prst="rect">
              <a:avLst/>
            </a:prstGeom>
            <a:solidFill>
              <a:srgbClr val="98FEA4">
                <a:alpha val="25882"/>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grpSp>
      <p:sp>
        <p:nvSpPr>
          <p:cNvPr id="31" name="Rectangle 30">
            <a:extLst>
              <a:ext uri="{FF2B5EF4-FFF2-40B4-BE49-F238E27FC236}">
                <a16:creationId xmlns="" xmlns:a16="http://schemas.microsoft.com/office/drawing/2014/main" id="{21358CD8-56FE-461F-9267-21A68D20DDAD}"/>
              </a:ext>
            </a:extLst>
          </p:cNvPr>
          <p:cNvSpPr/>
          <p:nvPr/>
        </p:nvSpPr>
        <p:spPr bwMode="auto">
          <a:xfrm>
            <a:off x="7010400" y="6219791"/>
            <a:ext cx="304800" cy="262673"/>
          </a:xfrm>
          <a:prstGeom prst="rect">
            <a:avLst/>
          </a:prstGeom>
          <a:solidFill>
            <a:srgbClr val="FFFF00">
              <a:alpha val="25882"/>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29161505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15B37D1B-5857-473F-86E9-888F15745DB8}"/>
              </a:ext>
            </a:extLst>
          </p:cNvPr>
          <p:cNvPicPr>
            <a:picLocks noChangeAspect="1"/>
          </p:cNvPicPr>
          <p:nvPr/>
        </p:nvPicPr>
        <p:blipFill>
          <a:blip r:embed="rId3"/>
          <a:stretch>
            <a:fillRect/>
          </a:stretch>
        </p:blipFill>
        <p:spPr>
          <a:xfrm>
            <a:off x="131350" y="1447800"/>
            <a:ext cx="8849549" cy="4256423"/>
          </a:xfrm>
          <a:prstGeom prst="rect">
            <a:avLst/>
          </a:prstGeom>
        </p:spPr>
      </p:pic>
      <p:pic>
        <p:nvPicPr>
          <p:cNvPr id="7" name="Picture 6">
            <a:extLst>
              <a:ext uri="{FF2B5EF4-FFF2-40B4-BE49-F238E27FC236}">
                <a16:creationId xmlns="" xmlns:a16="http://schemas.microsoft.com/office/drawing/2014/main" id="{40AB0539-6FEA-4ED2-B8E5-369CD9D4E054}"/>
              </a:ext>
            </a:extLst>
          </p:cNvPr>
          <p:cNvPicPr>
            <a:picLocks noChangeAspect="1"/>
          </p:cNvPicPr>
          <p:nvPr/>
        </p:nvPicPr>
        <p:blipFill rotWithShape="1">
          <a:blip r:embed="rId4"/>
          <a:srcRect l="47591" t="13256" r="40328" b="29332"/>
          <a:stretch/>
        </p:blipFill>
        <p:spPr>
          <a:xfrm>
            <a:off x="5358556" y="5410200"/>
            <a:ext cx="725426" cy="1295400"/>
          </a:xfrm>
          <a:prstGeom prst="rect">
            <a:avLst/>
          </a:prstGeom>
          <a:ln>
            <a:solidFill>
              <a:srgbClr val="25FB39"/>
            </a:solidFill>
          </a:ln>
          <a:effectLst>
            <a:outerShdw blurRad="190500" algn="tl" rotWithShape="0">
              <a:srgbClr val="000000">
                <a:alpha val="70000"/>
              </a:srgbClr>
            </a:outerShdw>
          </a:effectLst>
        </p:spPr>
      </p:pic>
      <p:sp>
        <p:nvSpPr>
          <p:cNvPr id="10" name="Rectangle 2">
            <a:extLst>
              <a:ext uri="{FF2B5EF4-FFF2-40B4-BE49-F238E27FC236}">
                <a16:creationId xmlns="" xmlns:a16="http://schemas.microsoft.com/office/drawing/2014/main" id="{B1F6CC0E-0D6B-4C67-BD13-EBBECF81BB03}"/>
              </a:ext>
            </a:extLst>
          </p:cNvPr>
          <p:cNvSpPr>
            <a:spLocks noGrp="1" noChangeArrowheads="1"/>
          </p:cNvSpPr>
          <p:nvPr>
            <p:ph type="ctrTitle"/>
          </p:nvPr>
        </p:nvSpPr>
        <p:spPr>
          <a:xfrm>
            <a:off x="-31750" y="-6350"/>
            <a:ext cx="9175750" cy="914400"/>
          </a:xfrm>
        </p:spPr>
        <p:txBody>
          <a:bodyPr/>
          <a:lstStyle/>
          <a:p>
            <a:r>
              <a:rPr lang="en-US" b="1" dirty="0"/>
              <a:t>Block – Flux Integrator</a:t>
            </a:r>
            <a:endParaRPr lang="en-US" sz="4000" b="1" dirty="0"/>
          </a:p>
        </p:txBody>
      </p:sp>
      <p:grpSp>
        <p:nvGrpSpPr>
          <p:cNvPr id="15" name="Group 14">
            <a:extLst>
              <a:ext uri="{FF2B5EF4-FFF2-40B4-BE49-F238E27FC236}">
                <a16:creationId xmlns="" xmlns:a16="http://schemas.microsoft.com/office/drawing/2014/main" id="{9DE715C5-F51D-446F-8CE8-7CA4F28E1023}"/>
              </a:ext>
            </a:extLst>
          </p:cNvPr>
          <p:cNvGrpSpPr/>
          <p:nvPr/>
        </p:nvGrpSpPr>
        <p:grpSpPr>
          <a:xfrm>
            <a:off x="6400800" y="5730411"/>
            <a:ext cx="2590800" cy="975189"/>
            <a:chOff x="5481162" y="809921"/>
            <a:chExt cx="2590800" cy="975189"/>
          </a:xfrm>
        </p:grpSpPr>
        <p:pic>
          <p:nvPicPr>
            <p:cNvPr id="16" name="Picture 15">
              <a:extLst>
                <a:ext uri="{FF2B5EF4-FFF2-40B4-BE49-F238E27FC236}">
                  <a16:creationId xmlns="" xmlns:a16="http://schemas.microsoft.com/office/drawing/2014/main" id="{3E122FAE-6007-4B64-A801-A4A2ECF1BC16}"/>
                </a:ext>
              </a:extLst>
            </p:cNvPr>
            <p:cNvPicPr>
              <a:picLocks noChangeAspect="1"/>
            </p:cNvPicPr>
            <p:nvPr/>
          </p:nvPicPr>
          <p:blipFill>
            <a:blip r:embed="rId5"/>
            <a:stretch>
              <a:fillRect/>
            </a:stretch>
          </p:blipFill>
          <p:spPr>
            <a:xfrm>
              <a:off x="5481162" y="809921"/>
              <a:ext cx="2590800" cy="975189"/>
            </a:xfrm>
            <a:prstGeom prst="rect">
              <a:avLst/>
            </a:prstGeom>
            <a:ln>
              <a:solidFill>
                <a:schemeClr val="tx1"/>
              </a:solidFill>
            </a:ln>
          </p:spPr>
        </p:pic>
        <p:sp>
          <p:nvSpPr>
            <p:cNvPr id="17" name="Rectangle 16">
              <a:extLst>
                <a:ext uri="{FF2B5EF4-FFF2-40B4-BE49-F238E27FC236}">
                  <a16:creationId xmlns="" xmlns:a16="http://schemas.microsoft.com/office/drawing/2014/main" id="{A5801C11-7AD4-4C3B-98D3-EEB8A499C076}"/>
                </a:ext>
              </a:extLst>
            </p:cNvPr>
            <p:cNvSpPr/>
            <p:nvPr/>
          </p:nvSpPr>
          <p:spPr bwMode="auto">
            <a:xfrm>
              <a:off x="6700362" y="911521"/>
              <a:ext cx="304800" cy="584200"/>
            </a:xfrm>
            <a:prstGeom prst="rect">
              <a:avLst/>
            </a:prstGeom>
            <a:solidFill>
              <a:srgbClr val="98FEA4">
                <a:alpha val="25882"/>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30498965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a:extLst>
              <a:ext uri="{FF2B5EF4-FFF2-40B4-BE49-F238E27FC236}">
                <a16:creationId xmlns="" xmlns:a16="http://schemas.microsoft.com/office/drawing/2014/main" id="{F46087A6-3E23-4ABD-99A9-2B9E58A11614}"/>
              </a:ext>
            </a:extLst>
          </p:cNvPr>
          <p:cNvSpPr>
            <a:spLocks noGrp="1" noChangeArrowheads="1"/>
          </p:cNvSpPr>
          <p:nvPr>
            <p:ph type="ctrTitle"/>
          </p:nvPr>
        </p:nvSpPr>
        <p:spPr>
          <a:xfrm>
            <a:off x="-31750" y="-6350"/>
            <a:ext cx="9175750" cy="914400"/>
          </a:xfrm>
        </p:spPr>
        <p:txBody>
          <a:bodyPr/>
          <a:lstStyle/>
          <a:p>
            <a:r>
              <a:rPr lang="en-US" b="1" dirty="0"/>
              <a:t>Block – Flux Integrator</a:t>
            </a:r>
            <a:endParaRPr lang="en-US" sz="4000" b="1" dirty="0"/>
          </a:p>
        </p:txBody>
      </p:sp>
      <p:pic>
        <p:nvPicPr>
          <p:cNvPr id="4" name="Picture 3">
            <a:extLst>
              <a:ext uri="{FF2B5EF4-FFF2-40B4-BE49-F238E27FC236}">
                <a16:creationId xmlns="" xmlns:a16="http://schemas.microsoft.com/office/drawing/2014/main" id="{8E8446AA-E9A4-44FD-93BC-16854FF1618D}"/>
              </a:ext>
            </a:extLst>
          </p:cNvPr>
          <p:cNvPicPr>
            <a:picLocks noChangeAspect="1"/>
          </p:cNvPicPr>
          <p:nvPr/>
        </p:nvPicPr>
        <p:blipFill rotWithShape="1">
          <a:blip r:embed="rId3"/>
          <a:srcRect r="66884"/>
          <a:stretch/>
        </p:blipFill>
        <p:spPr>
          <a:xfrm rot="5400000">
            <a:off x="1896616" y="3015855"/>
            <a:ext cx="1524000" cy="3674367"/>
          </a:xfrm>
          <a:prstGeom prst="rect">
            <a:avLst/>
          </a:prstGeom>
          <a:ln>
            <a:solidFill>
              <a:schemeClr val="tx1"/>
            </a:solidFill>
          </a:ln>
        </p:spPr>
      </p:pic>
      <p:pic>
        <p:nvPicPr>
          <p:cNvPr id="7" name="Picture 6">
            <a:extLst>
              <a:ext uri="{FF2B5EF4-FFF2-40B4-BE49-F238E27FC236}">
                <a16:creationId xmlns="" xmlns:a16="http://schemas.microsoft.com/office/drawing/2014/main" id="{6A53F2EE-C1E1-41E3-A6CB-0FBFA7460197}"/>
              </a:ext>
            </a:extLst>
          </p:cNvPr>
          <p:cNvPicPr>
            <a:picLocks noChangeAspect="1"/>
          </p:cNvPicPr>
          <p:nvPr/>
        </p:nvPicPr>
        <p:blipFill rotWithShape="1">
          <a:blip r:embed="rId3"/>
          <a:srcRect l="41922"/>
          <a:stretch/>
        </p:blipFill>
        <p:spPr>
          <a:xfrm rot="5400000">
            <a:off x="1322230" y="742164"/>
            <a:ext cx="2672773" cy="3674367"/>
          </a:xfrm>
          <a:prstGeom prst="rect">
            <a:avLst/>
          </a:prstGeom>
          <a:ln>
            <a:solidFill>
              <a:schemeClr val="tx1"/>
            </a:solidFill>
          </a:ln>
        </p:spPr>
      </p:pic>
      <p:pic>
        <p:nvPicPr>
          <p:cNvPr id="2" name="Picture 1">
            <a:extLst>
              <a:ext uri="{FF2B5EF4-FFF2-40B4-BE49-F238E27FC236}">
                <a16:creationId xmlns="" xmlns:a16="http://schemas.microsoft.com/office/drawing/2014/main" id="{C022BD80-C4C6-41BE-A897-5C87336D8978}"/>
              </a:ext>
            </a:extLst>
          </p:cNvPr>
          <p:cNvPicPr>
            <a:picLocks noChangeAspect="1"/>
          </p:cNvPicPr>
          <p:nvPr/>
        </p:nvPicPr>
        <p:blipFill>
          <a:blip r:embed="rId4"/>
          <a:stretch>
            <a:fillRect/>
          </a:stretch>
        </p:blipFill>
        <p:spPr>
          <a:xfrm rot="5400000">
            <a:off x="5637275" y="688755"/>
            <a:ext cx="2243005" cy="2941644"/>
          </a:xfrm>
          <a:prstGeom prst="rect">
            <a:avLst/>
          </a:prstGeom>
        </p:spPr>
      </p:pic>
      <p:sp>
        <p:nvSpPr>
          <p:cNvPr id="3" name="Rectangle 2">
            <a:extLst>
              <a:ext uri="{FF2B5EF4-FFF2-40B4-BE49-F238E27FC236}">
                <a16:creationId xmlns="" xmlns:a16="http://schemas.microsoft.com/office/drawing/2014/main" id="{ACB4EAEC-7C66-4F95-94AC-C0495CF6C590}"/>
              </a:ext>
            </a:extLst>
          </p:cNvPr>
          <p:cNvSpPr/>
          <p:nvPr/>
        </p:nvSpPr>
        <p:spPr>
          <a:xfrm>
            <a:off x="372365" y="6397823"/>
            <a:ext cx="6714236" cy="307777"/>
          </a:xfrm>
          <a:prstGeom prst="rect">
            <a:avLst/>
          </a:prstGeom>
        </p:spPr>
        <p:txBody>
          <a:bodyPr wrap="square">
            <a:spAutoFit/>
          </a:bodyPr>
          <a:lstStyle/>
          <a:p>
            <a:r>
              <a:rPr lang="en-US" sz="1400" dirty="0"/>
              <a:t>Source: Krause, Paul C., Electromechanical Motion Devices, McGraw-Hill College (1989).</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 xmlns:a16="http://schemas.microsoft.com/office/drawing/2014/main" id="{C53EA86A-7562-4287-B926-7ADEC1ECF269}"/>
                  </a:ext>
                </a:extLst>
              </p:cNvPr>
              <p:cNvSpPr txBox="1"/>
              <p:nvPr/>
            </p:nvSpPr>
            <p:spPr>
              <a:xfrm>
                <a:off x="5534106" y="3469848"/>
                <a:ext cx="2466894" cy="2825453"/>
              </a:xfrm>
              <a:prstGeom prst="rect">
                <a:avLst/>
              </a:prstGeom>
              <a:noFill/>
              <a:ln>
                <a:solidFill>
                  <a:schemeClr val="tx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400" i="1" smtClean="0">
                              <a:latin typeface="Cambria Math"/>
                            </a:rPr>
                          </m:ctrlPr>
                        </m:sSubPr>
                        <m:e>
                          <m:r>
                            <m:rPr>
                              <m:sty m:val="p"/>
                            </m:rPr>
                            <a:rPr lang="el-GR" sz="1400">
                              <a:latin typeface="Cambria Math" panose="02040503050406030204" pitchFamily="18" charset="0"/>
                            </a:rPr>
                            <m:t>Ψ</m:t>
                          </m:r>
                        </m:e>
                        <m:sub>
                          <m:r>
                            <m:rPr>
                              <m:sty m:val="p"/>
                            </m:rPr>
                            <a:rPr lang="en-US" sz="1400">
                              <a:latin typeface="Cambria Math" panose="02040503050406030204" pitchFamily="18" charset="0"/>
                            </a:rPr>
                            <m:t>sq</m:t>
                          </m:r>
                        </m:sub>
                      </m:sSub>
                      <m:r>
                        <a:rPr lang="en-US" sz="1400">
                          <a:latin typeface="Cambria Math" panose="02040503050406030204" pitchFamily="18" charset="0"/>
                        </a:rPr>
                        <m:t>=</m:t>
                      </m:r>
                      <m:nary>
                        <m:naryPr>
                          <m:limLoc m:val="undOvr"/>
                          <m:subHide m:val="on"/>
                          <m:supHide m:val="on"/>
                          <m:ctrlPr>
                            <a:rPr lang="en-US" sz="1400" i="1">
                              <a:latin typeface="Cambria Math"/>
                            </a:rPr>
                          </m:ctrlPr>
                        </m:naryPr>
                        <m:sub/>
                        <m:sup/>
                        <m:e>
                          <m:r>
                            <a:rPr lang="en-US" sz="1400" i="1">
                              <a:latin typeface="Cambria Math" panose="02040503050406030204" pitchFamily="18" charset="0"/>
                            </a:rPr>
                            <m:t>(</m:t>
                          </m:r>
                          <m:sSub>
                            <m:sSubPr>
                              <m:ctrlPr>
                                <a:rPr lang="en-US" sz="1400" i="1">
                                  <a:latin typeface="Cambria Math"/>
                                </a:rPr>
                              </m:ctrlPr>
                            </m:sSubPr>
                            <m:e>
                              <m:r>
                                <a:rPr lang="en-US" sz="1400" i="1">
                                  <a:latin typeface="Cambria Math" panose="02040503050406030204" pitchFamily="18" charset="0"/>
                                </a:rPr>
                                <m:t>𝑉</m:t>
                              </m:r>
                            </m:e>
                            <m:sub>
                              <m:r>
                                <a:rPr lang="en-US" sz="1400" i="1">
                                  <a:latin typeface="Cambria Math" panose="02040503050406030204" pitchFamily="18" charset="0"/>
                                </a:rPr>
                                <m:t>𝑠</m:t>
                              </m:r>
                              <m:r>
                                <a:rPr lang="en-US" sz="1400" b="0" i="1" smtClean="0">
                                  <a:latin typeface="Cambria Math" panose="02040503050406030204" pitchFamily="18" charset="0"/>
                                </a:rPr>
                                <m:t>𝑞</m:t>
                              </m:r>
                            </m:sub>
                          </m:sSub>
                          <m:r>
                            <a:rPr lang="en-US" sz="1400" i="1">
                              <a:latin typeface="Cambria Math" panose="02040503050406030204" pitchFamily="18" charset="0"/>
                            </a:rPr>
                            <m:t>−</m:t>
                          </m:r>
                          <m:sSub>
                            <m:sSubPr>
                              <m:ctrlPr>
                                <a:rPr lang="en-US" sz="1400" i="1">
                                  <a:latin typeface="Cambria Math"/>
                                </a:rPr>
                              </m:ctrlPr>
                            </m:sSubPr>
                            <m:e>
                              <m:r>
                                <a:rPr lang="en-US" sz="1400" b="0" i="1" smtClean="0">
                                  <a:latin typeface="Cambria Math" panose="02040503050406030204" pitchFamily="18" charset="0"/>
                                </a:rPr>
                                <m:t>𝑅</m:t>
                              </m:r>
                            </m:e>
                            <m:sub>
                              <m:r>
                                <a:rPr lang="en-US" sz="1400" i="1">
                                  <a:latin typeface="Cambria Math" panose="02040503050406030204" pitchFamily="18" charset="0"/>
                                </a:rPr>
                                <m:t>𝑠</m:t>
                              </m:r>
                            </m:sub>
                          </m:sSub>
                          <m:sSub>
                            <m:sSubPr>
                              <m:ctrlPr>
                                <a:rPr lang="en-US" sz="1400" i="1">
                                  <a:latin typeface="Cambria Math"/>
                                </a:rPr>
                              </m:ctrlPr>
                            </m:sSubPr>
                            <m:e>
                              <m:r>
                                <a:rPr lang="en-US" sz="1400" i="1">
                                  <a:latin typeface="Cambria Math" panose="02040503050406030204" pitchFamily="18" charset="0"/>
                                </a:rPr>
                                <m:t> </m:t>
                              </m:r>
                              <m:r>
                                <a:rPr lang="en-US" sz="1400" i="1">
                                  <a:latin typeface="Cambria Math" panose="02040503050406030204" pitchFamily="18" charset="0"/>
                                </a:rPr>
                                <m:t>𝐼</m:t>
                              </m:r>
                            </m:e>
                            <m:sub>
                              <m:r>
                                <a:rPr lang="en-US" sz="1400" b="0" i="1" smtClean="0">
                                  <a:latin typeface="Cambria Math" panose="02040503050406030204" pitchFamily="18" charset="0"/>
                                </a:rPr>
                                <m:t>𝑠𝑞</m:t>
                              </m:r>
                            </m:sub>
                          </m:sSub>
                          <m:r>
                            <a:rPr lang="en-US" sz="1400" i="1">
                              <a:latin typeface="Cambria Math" panose="02040503050406030204" pitchFamily="18" charset="0"/>
                            </a:rPr>
                            <m:t> −</m:t>
                          </m:r>
                          <m:r>
                            <m:rPr>
                              <m:sty m:val="p"/>
                            </m:rPr>
                            <a:rPr lang="el-GR" sz="1400" i="1">
                              <a:latin typeface="Cambria Math" panose="02040503050406030204" pitchFamily="18" charset="0"/>
                            </a:rPr>
                            <m:t>ω</m:t>
                          </m:r>
                          <m:sSub>
                            <m:sSubPr>
                              <m:ctrlPr>
                                <a:rPr lang="en-US" sz="1400" i="1">
                                  <a:latin typeface="Cambria Math"/>
                                </a:rPr>
                              </m:ctrlPr>
                            </m:sSubPr>
                            <m:e>
                              <m:r>
                                <m:rPr>
                                  <m:sty m:val="p"/>
                                </m:rPr>
                                <a:rPr lang="el-GR" sz="1400">
                                  <a:latin typeface="Cambria Math" panose="02040503050406030204" pitchFamily="18" charset="0"/>
                                </a:rPr>
                                <m:t>Ψ</m:t>
                              </m:r>
                            </m:e>
                            <m:sub>
                              <m:r>
                                <m:rPr>
                                  <m:sty m:val="p"/>
                                </m:rPr>
                                <a:rPr lang="en-US" sz="1400">
                                  <a:latin typeface="Cambria Math" panose="02040503050406030204" pitchFamily="18" charset="0"/>
                                </a:rPr>
                                <m:t>sd</m:t>
                              </m:r>
                            </m:sub>
                          </m:sSub>
                          <m:r>
                            <a:rPr lang="en-US" sz="1400" i="1">
                              <a:latin typeface="Cambria Math" panose="02040503050406030204" pitchFamily="18" charset="0"/>
                            </a:rPr>
                            <m:t>)</m:t>
                          </m:r>
                        </m:e>
                      </m:nary>
                    </m:oMath>
                  </m:oMathPara>
                </a14:m>
                <a:endParaRPr lang="en-US" sz="1400" i="0"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US" sz="1400" i="1">
                              <a:latin typeface="Cambria Math"/>
                            </a:rPr>
                          </m:ctrlPr>
                        </m:sSubPr>
                        <m:e>
                          <m:r>
                            <m:rPr>
                              <m:sty m:val="p"/>
                            </m:rPr>
                            <a:rPr lang="el-GR" sz="1400">
                              <a:latin typeface="Cambria Math" panose="02040503050406030204" pitchFamily="18" charset="0"/>
                            </a:rPr>
                            <m:t>Ψ</m:t>
                          </m:r>
                        </m:e>
                        <m:sub>
                          <m:r>
                            <m:rPr>
                              <m:sty m:val="p"/>
                            </m:rPr>
                            <a:rPr lang="en-US" sz="1400">
                              <a:latin typeface="Cambria Math" panose="02040503050406030204" pitchFamily="18" charset="0"/>
                            </a:rPr>
                            <m:t>sd</m:t>
                          </m:r>
                        </m:sub>
                      </m:sSub>
                      <m:r>
                        <a:rPr lang="en-US" sz="1400">
                          <a:latin typeface="Cambria Math" panose="02040503050406030204" pitchFamily="18" charset="0"/>
                        </a:rPr>
                        <m:t>=</m:t>
                      </m:r>
                      <m:nary>
                        <m:naryPr>
                          <m:limLoc m:val="undOvr"/>
                          <m:subHide m:val="on"/>
                          <m:supHide m:val="on"/>
                          <m:ctrlPr>
                            <a:rPr lang="en-US" sz="1400" i="1">
                              <a:latin typeface="Cambria Math"/>
                            </a:rPr>
                          </m:ctrlPr>
                        </m:naryPr>
                        <m:sub/>
                        <m:sup/>
                        <m:e>
                          <m:r>
                            <a:rPr lang="en-US" sz="1400" i="1">
                              <a:latin typeface="Cambria Math" panose="02040503050406030204" pitchFamily="18" charset="0"/>
                            </a:rPr>
                            <m:t>(</m:t>
                          </m:r>
                          <m:sSub>
                            <m:sSubPr>
                              <m:ctrlPr>
                                <a:rPr lang="en-US" sz="1400" i="1">
                                  <a:latin typeface="Cambria Math"/>
                                </a:rPr>
                              </m:ctrlPr>
                            </m:sSubPr>
                            <m:e>
                              <m:r>
                                <a:rPr lang="en-US" sz="1400" i="1">
                                  <a:latin typeface="Cambria Math" panose="02040503050406030204" pitchFamily="18" charset="0"/>
                                </a:rPr>
                                <m:t>𝑉</m:t>
                              </m:r>
                            </m:e>
                            <m:sub>
                              <m:r>
                                <a:rPr lang="en-US" sz="1400" b="0" i="1" smtClean="0">
                                  <a:latin typeface="Cambria Math" panose="02040503050406030204" pitchFamily="18" charset="0"/>
                                </a:rPr>
                                <m:t>𝑠𝑑</m:t>
                              </m:r>
                            </m:sub>
                          </m:sSub>
                          <m:r>
                            <a:rPr lang="en-US" sz="1400" i="1">
                              <a:latin typeface="Cambria Math" panose="02040503050406030204" pitchFamily="18" charset="0"/>
                            </a:rPr>
                            <m:t>−</m:t>
                          </m:r>
                          <m:sSub>
                            <m:sSubPr>
                              <m:ctrlPr>
                                <a:rPr lang="en-US" sz="1400" i="1">
                                  <a:latin typeface="Cambria Math"/>
                                </a:rPr>
                              </m:ctrlPr>
                            </m:sSubPr>
                            <m:e>
                              <m:r>
                                <a:rPr lang="en-US" sz="1400" b="0" i="1" smtClean="0">
                                  <a:latin typeface="Cambria Math" panose="02040503050406030204" pitchFamily="18" charset="0"/>
                                </a:rPr>
                                <m:t>𝑅</m:t>
                              </m:r>
                            </m:e>
                            <m:sub>
                              <m:r>
                                <a:rPr lang="en-US" sz="1400" i="1">
                                  <a:latin typeface="Cambria Math" panose="02040503050406030204" pitchFamily="18" charset="0"/>
                                </a:rPr>
                                <m:t>𝑠</m:t>
                              </m:r>
                            </m:sub>
                          </m:sSub>
                          <m:sSub>
                            <m:sSubPr>
                              <m:ctrlPr>
                                <a:rPr lang="en-US" sz="1400" i="1">
                                  <a:latin typeface="Cambria Math"/>
                                </a:rPr>
                              </m:ctrlPr>
                            </m:sSubPr>
                            <m:e>
                              <m:r>
                                <a:rPr lang="en-US" sz="1400" i="1">
                                  <a:latin typeface="Cambria Math" panose="02040503050406030204" pitchFamily="18" charset="0"/>
                                </a:rPr>
                                <m:t> </m:t>
                              </m:r>
                              <m:r>
                                <a:rPr lang="en-US" sz="1400" i="1">
                                  <a:latin typeface="Cambria Math" panose="02040503050406030204" pitchFamily="18" charset="0"/>
                                </a:rPr>
                                <m:t>𝐼</m:t>
                              </m:r>
                            </m:e>
                            <m:sub>
                              <m:r>
                                <a:rPr lang="en-US" sz="1400" b="0" i="1" smtClean="0">
                                  <a:latin typeface="Cambria Math" panose="02040503050406030204" pitchFamily="18" charset="0"/>
                                </a:rPr>
                                <m:t>𝑠𝑑</m:t>
                              </m:r>
                            </m:sub>
                          </m:sSub>
                          <m:r>
                            <a:rPr lang="en-US" sz="1400" b="0" i="1" smtClean="0">
                              <a:latin typeface="Cambria Math" panose="02040503050406030204" pitchFamily="18" charset="0"/>
                            </a:rPr>
                            <m:t>+</m:t>
                          </m:r>
                          <m:r>
                            <m:rPr>
                              <m:sty m:val="p"/>
                            </m:rPr>
                            <a:rPr lang="el-GR" sz="1400" i="1">
                              <a:latin typeface="Cambria Math" panose="02040503050406030204" pitchFamily="18" charset="0"/>
                            </a:rPr>
                            <m:t>ω</m:t>
                          </m:r>
                          <m:sSub>
                            <m:sSubPr>
                              <m:ctrlPr>
                                <a:rPr lang="en-US" sz="1400" i="1">
                                  <a:latin typeface="Cambria Math"/>
                                </a:rPr>
                              </m:ctrlPr>
                            </m:sSubPr>
                            <m:e>
                              <m:r>
                                <m:rPr>
                                  <m:sty m:val="p"/>
                                </m:rPr>
                                <a:rPr lang="el-GR" sz="1400">
                                  <a:latin typeface="Cambria Math" panose="02040503050406030204" pitchFamily="18" charset="0"/>
                                </a:rPr>
                                <m:t>Ψ</m:t>
                              </m:r>
                            </m:e>
                            <m:sub>
                              <m:r>
                                <m:rPr>
                                  <m:sty m:val="p"/>
                                </m:rPr>
                                <a:rPr lang="en-US" sz="1400">
                                  <a:latin typeface="Cambria Math" panose="02040503050406030204" pitchFamily="18" charset="0"/>
                                </a:rPr>
                                <m:t>s</m:t>
                              </m:r>
                              <m:r>
                                <a:rPr lang="en-US" sz="1400" b="0" i="1" smtClean="0">
                                  <a:latin typeface="Cambria Math" panose="02040503050406030204" pitchFamily="18" charset="0"/>
                                </a:rPr>
                                <m:t>𝑞</m:t>
                              </m:r>
                            </m:sub>
                          </m:sSub>
                          <m:r>
                            <a:rPr lang="en-US" sz="1400" i="1">
                              <a:latin typeface="Cambria Math" panose="02040503050406030204" pitchFamily="18" charset="0"/>
                            </a:rPr>
                            <m:t>)</m:t>
                          </m:r>
                        </m:e>
                      </m:nary>
                    </m:oMath>
                  </m:oMathPara>
                </a14:m>
                <a:endParaRPr lang="en-US" sz="1400" b="0" i="0"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US" sz="1400" i="1">
                              <a:latin typeface="Cambria Math"/>
                            </a:rPr>
                          </m:ctrlPr>
                        </m:sSubPr>
                        <m:e>
                          <m:r>
                            <m:rPr>
                              <m:sty m:val="p"/>
                            </m:rPr>
                            <a:rPr lang="el-GR" sz="1400">
                              <a:latin typeface="Cambria Math" panose="02040503050406030204" pitchFamily="18" charset="0"/>
                            </a:rPr>
                            <m:t>Ψ</m:t>
                          </m:r>
                        </m:e>
                        <m:sub>
                          <m:r>
                            <m:rPr>
                              <m:sty m:val="p"/>
                            </m:rPr>
                            <a:rPr lang="en-US" sz="1400">
                              <a:latin typeface="Cambria Math" panose="02040503050406030204" pitchFamily="18" charset="0"/>
                            </a:rPr>
                            <m:t>D</m:t>
                          </m:r>
                          <m:r>
                            <a:rPr lang="en-US" sz="1400" i="1">
                              <a:latin typeface="Cambria Math" panose="02040503050406030204" pitchFamily="18" charset="0"/>
                            </a:rPr>
                            <m:t>𝑞</m:t>
                          </m:r>
                        </m:sub>
                      </m:sSub>
                      <m:r>
                        <a:rPr lang="en-US" sz="1400">
                          <a:latin typeface="Cambria Math" panose="02040503050406030204" pitchFamily="18" charset="0"/>
                        </a:rPr>
                        <m:t>=</m:t>
                      </m:r>
                      <m:nary>
                        <m:naryPr>
                          <m:limLoc m:val="undOvr"/>
                          <m:subHide m:val="on"/>
                          <m:supHide m:val="on"/>
                          <m:ctrlPr>
                            <a:rPr lang="en-US" sz="1400" i="1">
                              <a:latin typeface="Cambria Math"/>
                            </a:rPr>
                          </m:ctrlPr>
                        </m:naryPr>
                        <m:sub/>
                        <m:sup/>
                        <m:e>
                          <m:r>
                            <a:rPr lang="en-US" sz="1400" i="1">
                              <a:latin typeface="Cambria Math" panose="02040503050406030204" pitchFamily="18" charset="0"/>
                            </a:rPr>
                            <m:t>(</m:t>
                          </m:r>
                          <m:sSub>
                            <m:sSubPr>
                              <m:ctrlPr>
                                <a:rPr lang="en-US" sz="1400" i="1">
                                  <a:latin typeface="Cambria Math"/>
                                </a:rPr>
                              </m:ctrlPr>
                            </m:sSubPr>
                            <m:e>
                              <m:r>
                                <a:rPr lang="en-US" sz="1400" i="1">
                                  <a:latin typeface="Cambria Math" panose="02040503050406030204" pitchFamily="18" charset="0"/>
                                </a:rPr>
                                <m:t>𝑉</m:t>
                              </m:r>
                            </m:e>
                            <m:sub>
                              <m:r>
                                <a:rPr lang="en-US" sz="1400" b="0" i="1" smtClean="0">
                                  <a:latin typeface="Cambria Math" panose="02040503050406030204" pitchFamily="18" charset="0"/>
                                </a:rPr>
                                <m:t>𝐷𝑞</m:t>
                              </m:r>
                            </m:sub>
                          </m:sSub>
                          <m:r>
                            <a:rPr lang="en-US" sz="1400" i="1">
                              <a:latin typeface="Cambria Math" panose="02040503050406030204" pitchFamily="18" charset="0"/>
                            </a:rPr>
                            <m:t>−</m:t>
                          </m:r>
                          <m:sSub>
                            <m:sSubPr>
                              <m:ctrlPr>
                                <a:rPr lang="en-US" sz="1400" i="1">
                                  <a:latin typeface="Cambria Math"/>
                                </a:rPr>
                              </m:ctrlPr>
                            </m:sSubPr>
                            <m:e>
                              <m:r>
                                <a:rPr lang="en-US" sz="1400" b="0" i="1" smtClean="0">
                                  <a:latin typeface="Cambria Math" panose="02040503050406030204" pitchFamily="18" charset="0"/>
                                </a:rPr>
                                <m:t>𝑅</m:t>
                              </m:r>
                            </m:e>
                            <m:sub>
                              <m:r>
                                <a:rPr lang="en-US" sz="1400" b="0" i="1" smtClean="0">
                                  <a:latin typeface="Cambria Math" panose="02040503050406030204" pitchFamily="18" charset="0"/>
                                </a:rPr>
                                <m:t>𝑞</m:t>
                              </m:r>
                            </m:sub>
                          </m:sSub>
                          <m:sSub>
                            <m:sSubPr>
                              <m:ctrlPr>
                                <a:rPr lang="en-US" sz="1400" i="1">
                                  <a:latin typeface="Cambria Math"/>
                                </a:rPr>
                              </m:ctrlPr>
                            </m:sSubPr>
                            <m:e>
                              <m:r>
                                <a:rPr lang="en-US" sz="1400" i="1">
                                  <a:latin typeface="Cambria Math" panose="02040503050406030204" pitchFamily="18" charset="0"/>
                                </a:rPr>
                                <m:t> </m:t>
                              </m:r>
                              <m:r>
                                <a:rPr lang="en-US" sz="1400" i="1">
                                  <a:latin typeface="Cambria Math" panose="02040503050406030204" pitchFamily="18" charset="0"/>
                                </a:rPr>
                                <m:t>𝐼</m:t>
                              </m:r>
                            </m:e>
                            <m:sub>
                              <m:r>
                                <a:rPr lang="en-US" sz="1400" b="0" i="1" smtClean="0">
                                  <a:latin typeface="Cambria Math" panose="02040503050406030204" pitchFamily="18" charset="0"/>
                                </a:rPr>
                                <m:t>𝐷𝑞</m:t>
                              </m:r>
                            </m:sub>
                          </m:sSub>
                          <m:r>
                            <a:rPr lang="en-US" sz="1400" i="1">
                              <a:latin typeface="Cambria Math" panose="02040503050406030204" pitchFamily="18" charset="0"/>
                            </a:rPr>
                            <m:t>)</m:t>
                          </m:r>
                        </m:e>
                      </m:nary>
                    </m:oMath>
                  </m:oMathPara>
                </a14:m>
                <a:endParaRPr lang="en-US" sz="1400" b="0" i="0"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US" sz="1400" i="1">
                              <a:latin typeface="Cambria Math"/>
                            </a:rPr>
                          </m:ctrlPr>
                        </m:sSubPr>
                        <m:e>
                          <m:r>
                            <m:rPr>
                              <m:sty m:val="p"/>
                            </m:rPr>
                            <a:rPr lang="el-GR" sz="1400">
                              <a:latin typeface="Cambria Math" panose="02040503050406030204" pitchFamily="18" charset="0"/>
                            </a:rPr>
                            <m:t>Ψ</m:t>
                          </m:r>
                        </m:e>
                        <m:sub>
                          <m:r>
                            <a:rPr lang="en-US" sz="1400" i="1">
                              <a:latin typeface="Cambria Math" panose="02040503050406030204" pitchFamily="18" charset="0"/>
                            </a:rPr>
                            <m:t>𝐸</m:t>
                          </m:r>
                        </m:sub>
                      </m:sSub>
                      <m:r>
                        <a:rPr lang="en-US" sz="1400">
                          <a:latin typeface="Cambria Math" panose="02040503050406030204" pitchFamily="18" charset="0"/>
                        </a:rPr>
                        <m:t>=</m:t>
                      </m:r>
                      <m:nary>
                        <m:naryPr>
                          <m:limLoc m:val="undOvr"/>
                          <m:subHide m:val="on"/>
                          <m:supHide m:val="on"/>
                          <m:ctrlPr>
                            <a:rPr lang="en-US" sz="1400" i="1">
                              <a:latin typeface="Cambria Math"/>
                            </a:rPr>
                          </m:ctrlPr>
                        </m:naryPr>
                        <m:sub/>
                        <m:sup/>
                        <m:e>
                          <m:r>
                            <a:rPr lang="en-US" sz="1400" i="1">
                              <a:latin typeface="Cambria Math" panose="02040503050406030204" pitchFamily="18" charset="0"/>
                            </a:rPr>
                            <m:t>(</m:t>
                          </m:r>
                          <m:sSub>
                            <m:sSubPr>
                              <m:ctrlPr>
                                <a:rPr lang="en-US" sz="1400" i="1">
                                  <a:latin typeface="Cambria Math"/>
                                </a:rPr>
                              </m:ctrlPr>
                            </m:sSubPr>
                            <m:e>
                              <m:r>
                                <a:rPr lang="en-US" sz="1400" i="1">
                                  <a:latin typeface="Cambria Math" panose="02040503050406030204" pitchFamily="18" charset="0"/>
                                </a:rPr>
                                <m:t>𝑉</m:t>
                              </m:r>
                            </m:e>
                            <m:sub>
                              <m:r>
                                <a:rPr lang="en-US" sz="1400" b="0" i="1" smtClean="0">
                                  <a:latin typeface="Cambria Math" panose="02040503050406030204" pitchFamily="18" charset="0"/>
                                </a:rPr>
                                <m:t>𝑑𝑐</m:t>
                              </m:r>
                            </m:sub>
                          </m:sSub>
                          <m:r>
                            <a:rPr lang="en-US" sz="1400" i="1">
                              <a:latin typeface="Cambria Math" panose="02040503050406030204" pitchFamily="18" charset="0"/>
                            </a:rPr>
                            <m:t>−</m:t>
                          </m:r>
                          <m:sSub>
                            <m:sSubPr>
                              <m:ctrlPr>
                                <a:rPr lang="en-US" sz="1400" i="1">
                                  <a:latin typeface="Cambria Math"/>
                                </a:rPr>
                              </m:ctrlPr>
                            </m:sSubPr>
                            <m:e>
                              <m:r>
                                <a:rPr lang="en-US" sz="1400" b="0" i="1" smtClean="0">
                                  <a:latin typeface="Cambria Math" panose="02040503050406030204" pitchFamily="18" charset="0"/>
                                </a:rPr>
                                <m:t>𝑅</m:t>
                              </m:r>
                            </m:e>
                            <m:sub>
                              <m:r>
                                <a:rPr lang="en-US" sz="1400" b="0" i="1" smtClean="0">
                                  <a:latin typeface="Cambria Math" panose="02040503050406030204" pitchFamily="18" charset="0"/>
                                </a:rPr>
                                <m:t>𝑓</m:t>
                              </m:r>
                            </m:sub>
                          </m:sSub>
                          <m:sSub>
                            <m:sSubPr>
                              <m:ctrlPr>
                                <a:rPr lang="en-US" sz="1400" i="1">
                                  <a:latin typeface="Cambria Math"/>
                                </a:rPr>
                              </m:ctrlPr>
                            </m:sSubPr>
                            <m:e>
                              <m:r>
                                <a:rPr lang="en-US" sz="1400" i="1">
                                  <a:latin typeface="Cambria Math" panose="02040503050406030204" pitchFamily="18" charset="0"/>
                                </a:rPr>
                                <m:t> </m:t>
                              </m:r>
                              <m:r>
                                <a:rPr lang="en-US" sz="1400" i="1">
                                  <a:latin typeface="Cambria Math" panose="02040503050406030204" pitchFamily="18" charset="0"/>
                                </a:rPr>
                                <m:t>𝐼</m:t>
                              </m:r>
                            </m:e>
                            <m:sub>
                              <m:r>
                                <a:rPr lang="en-US" sz="1400" b="0" i="1" smtClean="0">
                                  <a:latin typeface="Cambria Math" panose="02040503050406030204" pitchFamily="18" charset="0"/>
                                </a:rPr>
                                <m:t>𝑑𝑐</m:t>
                              </m:r>
                            </m:sub>
                          </m:sSub>
                          <m:r>
                            <a:rPr lang="en-US" sz="1400" i="1">
                              <a:latin typeface="Cambria Math" panose="02040503050406030204" pitchFamily="18" charset="0"/>
                            </a:rPr>
                            <m:t>)</m:t>
                          </m:r>
                        </m:e>
                      </m:nary>
                    </m:oMath>
                  </m:oMathPara>
                </a14:m>
                <a:endParaRPr lang="en-US" sz="1400" b="0" i="0" dirty="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sSub>
                        <m:sSubPr>
                          <m:ctrlPr>
                            <a:rPr lang="en-US" sz="1400" i="1">
                              <a:latin typeface="Cambria Math"/>
                            </a:rPr>
                          </m:ctrlPr>
                        </m:sSubPr>
                        <m:e>
                          <m:r>
                            <m:rPr>
                              <m:sty m:val="p"/>
                            </m:rPr>
                            <a:rPr lang="el-GR" sz="1400">
                              <a:latin typeface="Cambria Math" panose="02040503050406030204" pitchFamily="18" charset="0"/>
                            </a:rPr>
                            <m:t>Ψ</m:t>
                          </m:r>
                        </m:e>
                        <m:sub>
                          <m:r>
                            <m:rPr>
                              <m:sty m:val="p"/>
                            </m:rPr>
                            <a:rPr lang="en-US" sz="1400">
                              <a:latin typeface="Cambria Math" panose="02040503050406030204" pitchFamily="18" charset="0"/>
                            </a:rPr>
                            <m:t>Dd</m:t>
                          </m:r>
                        </m:sub>
                      </m:sSub>
                      <m:r>
                        <a:rPr lang="en-US" sz="1400">
                          <a:latin typeface="Cambria Math" panose="02040503050406030204" pitchFamily="18" charset="0"/>
                        </a:rPr>
                        <m:t>=</m:t>
                      </m:r>
                      <m:nary>
                        <m:naryPr>
                          <m:limLoc m:val="undOvr"/>
                          <m:subHide m:val="on"/>
                          <m:supHide m:val="on"/>
                          <m:ctrlPr>
                            <a:rPr lang="en-US" sz="1400" i="1">
                              <a:latin typeface="Cambria Math"/>
                            </a:rPr>
                          </m:ctrlPr>
                        </m:naryPr>
                        <m:sub/>
                        <m:sup/>
                        <m:e>
                          <m:r>
                            <a:rPr lang="en-US" sz="1400" i="1">
                              <a:latin typeface="Cambria Math" panose="02040503050406030204" pitchFamily="18" charset="0"/>
                            </a:rPr>
                            <m:t>(</m:t>
                          </m:r>
                          <m:sSub>
                            <m:sSubPr>
                              <m:ctrlPr>
                                <a:rPr lang="en-US" sz="1400" i="1">
                                  <a:latin typeface="Cambria Math"/>
                                </a:rPr>
                              </m:ctrlPr>
                            </m:sSubPr>
                            <m:e>
                              <m:r>
                                <a:rPr lang="en-US" sz="1400" i="1">
                                  <a:latin typeface="Cambria Math" panose="02040503050406030204" pitchFamily="18" charset="0"/>
                                </a:rPr>
                                <m:t>𝑉</m:t>
                              </m:r>
                            </m:e>
                            <m:sub>
                              <m:r>
                                <a:rPr lang="en-US" sz="1400" i="1">
                                  <a:latin typeface="Cambria Math" panose="02040503050406030204" pitchFamily="18" charset="0"/>
                                </a:rPr>
                                <m:t>𝐷𝑑</m:t>
                              </m:r>
                            </m:sub>
                          </m:sSub>
                          <m:r>
                            <a:rPr lang="en-US" sz="1400" i="1">
                              <a:latin typeface="Cambria Math" panose="02040503050406030204" pitchFamily="18" charset="0"/>
                            </a:rPr>
                            <m:t>−</m:t>
                          </m:r>
                          <m:sSub>
                            <m:sSubPr>
                              <m:ctrlPr>
                                <a:rPr lang="en-US" sz="1400" i="1">
                                  <a:latin typeface="Cambria Math"/>
                                </a:rPr>
                              </m:ctrlPr>
                            </m:sSubPr>
                            <m:e>
                              <m:r>
                                <a:rPr lang="en-US" sz="1400" b="0" i="1" smtClean="0">
                                  <a:latin typeface="Cambria Math" panose="02040503050406030204" pitchFamily="18" charset="0"/>
                                </a:rPr>
                                <m:t>𝑅</m:t>
                              </m:r>
                            </m:e>
                            <m:sub>
                              <m:r>
                                <a:rPr lang="en-US" sz="1400" i="1">
                                  <a:latin typeface="Cambria Math" panose="02040503050406030204" pitchFamily="18" charset="0"/>
                                </a:rPr>
                                <m:t>𝑑</m:t>
                              </m:r>
                            </m:sub>
                          </m:sSub>
                          <m:sSub>
                            <m:sSubPr>
                              <m:ctrlPr>
                                <a:rPr lang="en-US" sz="1400" i="1">
                                  <a:latin typeface="Cambria Math"/>
                                </a:rPr>
                              </m:ctrlPr>
                            </m:sSubPr>
                            <m:e>
                              <m:r>
                                <a:rPr lang="en-US" sz="1400" i="1">
                                  <a:latin typeface="Cambria Math" panose="02040503050406030204" pitchFamily="18" charset="0"/>
                                </a:rPr>
                                <m:t> </m:t>
                              </m:r>
                              <m:r>
                                <a:rPr lang="en-US" sz="1400" i="1">
                                  <a:latin typeface="Cambria Math" panose="02040503050406030204" pitchFamily="18" charset="0"/>
                                </a:rPr>
                                <m:t>𝐼</m:t>
                              </m:r>
                            </m:e>
                            <m:sub>
                              <m:r>
                                <a:rPr lang="en-US" sz="1400" i="1">
                                  <a:latin typeface="Cambria Math" panose="02040503050406030204" pitchFamily="18" charset="0"/>
                                </a:rPr>
                                <m:t>𝐷𝑑</m:t>
                              </m:r>
                            </m:sub>
                          </m:sSub>
                          <m:r>
                            <a:rPr lang="en-US" sz="1400" i="1">
                              <a:latin typeface="Cambria Math" panose="02040503050406030204" pitchFamily="18" charset="0"/>
                            </a:rPr>
                            <m:t>)</m:t>
                          </m:r>
                        </m:e>
                      </m:nary>
                    </m:oMath>
                  </m:oMathPara>
                </a14:m>
                <a:endParaRPr lang="en-US" sz="1400" b="0" i="0" dirty="0">
                  <a:latin typeface="Cambria Math" panose="02040503050406030204" pitchFamily="18" charset="0"/>
                </a:endParaRPr>
              </a:p>
            </p:txBody>
          </p:sp>
        </mc:Choice>
        <mc:Fallback xmlns="">
          <p:sp>
            <p:nvSpPr>
              <p:cNvPr id="13" name="TextBox 12">
                <a:extLst>
                  <a:ext uri="{FF2B5EF4-FFF2-40B4-BE49-F238E27FC236}">
                    <a16:creationId xmlns:a16="http://schemas.microsoft.com/office/drawing/2014/main" id="{C53EA86A-7562-4287-B926-7ADEC1ECF269}"/>
                  </a:ext>
                </a:extLst>
              </p:cNvPr>
              <p:cNvSpPr txBox="1">
                <a:spLocks noRot="1" noChangeAspect="1" noMove="1" noResize="1" noEditPoints="1" noAdjustHandles="1" noChangeArrowheads="1" noChangeShapeType="1" noTextEdit="1"/>
              </p:cNvSpPr>
              <p:nvPr/>
            </p:nvSpPr>
            <p:spPr>
              <a:xfrm>
                <a:off x="5534106" y="3469848"/>
                <a:ext cx="2466894" cy="2825453"/>
              </a:xfrm>
              <a:prstGeom prst="rect">
                <a:avLst/>
              </a:prstGeom>
              <a:blipFill>
                <a:blip r:embed="rId5"/>
                <a:stretch>
                  <a:fillRect/>
                </a:stretch>
              </a:blipFill>
              <a:ln>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3366427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A60FF867-F16E-4C3B-8F4F-DFB89BFAA67B}"/>
              </a:ext>
            </a:extLst>
          </p:cNvPr>
          <p:cNvPicPr>
            <a:picLocks noChangeAspect="1"/>
          </p:cNvPicPr>
          <p:nvPr/>
        </p:nvPicPr>
        <p:blipFill>
          <a:blip r:embed="rId3"/>
          <a:stretch>
            <a:fillRect/>
          </a:stretch>
        </p:blipFill>
        <p:spPr>
          <a:xfrm>
            <a:off x="207228" y="1256267"/>
            <a:ext cx="8729544" cy="4077733"/>
          </a:xfrm>
          <a:prstGeom prst="rect">
            <a:avLst/>
          </a:prstGeom>
        </p:spPr>
      </p:pic>
      <p:pic>
        <p:nvPicPr>
          <p:cNvPr id="6" name="Picture 5">
            <a:extLst>
              <a:ext uri="{FF2B5EF4-FFF2-40B4-BE49-F238E27FC236}">
                <a16:creationId xmlns="" xmlns:a16="http://schemas.microsoft.com/office/drawing/2014/main" id="{15D4A21F-523C-4F65-9383-1CBA2C9DD19A}"/>
              </a:ext>
            </a:extLst>
          </p:cNvPr>
          <p:cNvPicPr>
            <a:picLocks noChangeAspect="1"/>
          </p:cNvPicPr>
          <p:nvPr/>
        </p:nvPicPr>
        <p:blipFill rotWithShape="1">
          <a:blip r:embed="rId4"/>
          <a:srcRect l="60679" t="11724" r="27240" b="42728"/>
          <a:stretch/>
        </p:blipFill>
        <p:spPr>
          <a:xfrm>
            <a:off x="5410200" y="5410200"/>
            <a:ext cx="914399" cy="1295400"/>
          </a:xfrm>
          <a:prstGeom prst="rect">
            <a:avLst/>
          </a:prstGeom>
          <a:ln>
            <a:solidFill>
              <a:srgbClr val="25FB39"/>
            </a:solidFill>
          </a:ln>
          <a:effectLst>
            <a:outerShdw blurRad="190500" algn="tl" rotWithShape="0">
              <a:srgbClr val="000000">
                <a:alpha val="70000"/>
              </a:srgbClr>
            </a:outerShdw>
          </a:effectLst>
        </p:spPr>
      </p:pic>
      <p:sp>
        <p:nvSpPr>
          <p:cNvPr id="9" name="Rectangle 2">
            <a:extLst>
              <a:ext uri="{FF2B5EF4-FFF2-40B4-BE49-F238E27FC236}">
                <a16:creationId xmlns="" xmlns:a16="http://schemas.microsoft.com/office/drawing/2014/main" id="{F46087A6-3E23-4ABD-99A9-2B9E58A11614}"/>
              </a:ext>
            </a:extLst>
          </p:cNvPr>
          <p:cNvSpPr>
            <a:spLocks noGrp="1" noChangeArrowheads="1"/>
          </p:cNvSpPr>
          <p:nvPr>
            <p:ph type="ctrTitle"/>
          </p:nvPr>
        </p:nvSpPr>
        <p:spPr>
          <a:xfrm>
            <a:off x="-31750" y="-6350"/>
            <a:ext cx="9175750" cy="914400"/>
          </a:xfrm>
        </p:spPr>
        <p:txBody>
          <a:bodyPr/>
          <a:lstStyle/>
          <a:p>
            <a:r>
              <a:rPr lang="en-US" b="1" dirty="0"/>
              <a:t>Block – Current Solver</a:t>
            </a:r>
            <a:endParaRPr lang="en-US" sz="4000" b="1" dirty="0"/>
          </a:p>
        </p:txBody>
      </p:sp>
      <p:grpSp>
        <p:nvGrpSpPr>
          <p:cNvPr id="13" name="Group 12">
            <a:extLst>
              <a:ext uri="{FF2B5EF4-FFF2-40B4-BE49-F238E27FC236}">
                <a16:creationId xmlns="" xmlns:a16="http://schemas.microsoft.com/office/drawing/2014/main" id="{64E81A39-4E66-4B20-AB7B-20FB64A09542}"/>
              </a:ext>
            </a:extLst>
          </p:cNvPr>
          <p:cNvGrpSpPr/>
          <p:nvPr/>
        </p:nvGrpSpPr>
        <p:grpSpPr>
          <a:xfrm>
            <a:off x="6400800" y="5730411"/>
            <a:ext cx="2590800" cy="975189"/>
            <a:chOff x="5481162" y="809921"/>
            <a:chExt cx="2590800" cy="975189"/>
          </a:xfrm>
        </p:grpSpPr>
        <p:pic>
          <p:nvPicPr>
            <p:cNvPr id="14" name="Picture 13">
              <a:extLst>
                <a:ext uri="{FF2B5EF4-FFF2-40B4-BE49-F238E27FC236}">
                  <a16:creationId xmlns="" xmlns:a16="http://schemas.microsoft.com/office/drawing/2014/main" id="{F061FE27-F02B-46D6-99F5-8B23EA0DC400}"/>
                </a:ext>
              </a:extLst>
            </p:cNvPr>
            <p:cNvPicPr>
              <a:picLocks noChangeAspect="1"/>
            </p:cNvPicPr>
            <p:nvPr/>
          </p:nvPicPr>
          <p:blipFill>
            <a:blip r:embed="rId5"/>
            <a:stretch>
              <a:fillRect/>
            </a:stretch>
          </p:blipFill>
          <p:spPr>
            <a:xfrm>
              <a:off x="5481162" y="809921"/>
              <a:ext cx="2590800" cy="975189"/>
            </a:xfrm>
            <a:prstGeom prst="rect">
              <a:avLst/>
            </a:prstGeom>
            <a:ln>
              <a:solidFill>
                <a:schemeClr val="tx1"/>
              </a:solidFill>
            </a:ln>
          </p:spPr>
        </p:pic>
        <p:sp>
          <p:nvSpPr>
            <p:cNvPr id="15" name="Rectangle 14">
              <a:extLst>
                <a:ext uri="{FF2B5EF4-FFF2-40B4-BE49-F238E27FC236}">
                  <a16:creationId xmlns="" xmlns:a16="http://schemas.microsoft.com/office/drawing/2014/main" id="{4686022E-9315-4797-8D97-13926186828E}"/>
                </a:ext>
              </a:extLst>
            </p:cNvPr>
            <p:cNvSpPr/>
            <p:nvPr/>
          </p:nvSpPr>
          <p:spPr bwMode="auto">
            <a:xfrm>
              <a:off x="7081362" y="870710"/>
              <a:ext cx="304800" cy="533400"/>
            </a:xfrm>
            <a:prstGeom prst="rect">
              <a:avLst/>
            </a:prstGeom>
            <a:solidFill>
              <a:srgbClr val="98FEA4">
                <a:alpha val="25882"/>
              </a:srgb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2843043324"/>
      </p:ext>
    </p:extLst>
  </p:cSld>
  <p:clrMapOvr>
    <a:masterClrMapping/>
  </p:clrMapOvr>
</p:sld>
</file>

<file path=ppt/theme/theme1.xml><?xml version="1.0" encoding="utf-8"?>
<a:theme xmlns:a="http://schemas.openxmlformats.org/drawingml/2006/main" name="TTU_PPL1">
  <a:themeElements>
    <a:clrScheme name="TTU_PPL1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fontScheme name="TTU_PPL1">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TTU_PPL1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TTU_PPL1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TTU_PPL1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TTU_PPL1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TTU_PPL1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TTU_PPL1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TTU_PPL1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2841</TotalTime>
  <Words>668</Words>
  <Application>Microsoft Office PowerPoint</Application>
  <PresentationFormat>On-screen Show (4:3)</PresentationFormat>
  <Paragraphs>84</Paragraphs>
  <Slides>20</Slides>
  <Notes>19</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TTU_PPL1</vt:lpstr>
      <vt:lpstr>Dynamic Modeling of Pulsed Alternators using LTSpice</vt:lpstr>
      <vt:lpstr>Abstract</vt:lpstr>
      <vt:lpstr>Model</vt:lpstr>
      <vt:lpstr>Block - Synchronous Generator</vt:lpstr>
      <vt:lpstr>Block – 3-2 Phase and Negative Rotation </vt:lpstr>
      <vt:lpstr>   Block – Current Input and Positive Rotation </vt:lpstr>
      <vt:lpstr>Block – Flux Integrator</vt:lpstr>
      <vt:lpstr>Block – Flux Integrator</vt:lpstr>
      <vt:lpstr>Block – Current Solver</vt:lpstr>
      <vt:lpstr>Block – Current Solver</vt:lpstr>
      <vt:lpstr>Block – Mechanical Model</vt:lpstr>
      <vt:lpstr>Simulation Results</vt:lpstr>
      <vt:lpstr>Simulation Results</vt:lpstr>
      <vt:lpstr>Steady State Test</vt:lpstr>
      <vt:lpstr>Simulation Results Startup</vt:lpstr>
      <vt:lpstr>Simulation Results, Intermediate Time</vt:lpstr>
      <vt:lpstr>Simulation Results, 10 sec</vt:lpstr>
      <vt:lpstr>Conclusion</vt:lpstr>
      <vt:lpstr>References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ECE Faculty Meeting</dc:title>
  <dc:creator>Dr. Michael Giesselmann</dc:creator>
  <cp:lastModifiedBy>Dr. Giesselmann</cp:lastModifiedBy>
  <cp:revision>85</cp:revision>
  <dcterms:created xsi:type="dcterms:W3CDTF">2010-09-20T12:44:34Z</dcterms:created>
  <dcterms:modified xsi:type="dcterms:W3CDTF">2019-06-25T11:28:21Z</dcterms:modified>
</cp:coreProperties>
</file>