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945" r:id="rId1"/>
  </p:sldMasterIdLst>
  <p:notesMasterIdLst>
    <p:notesMasterId r:id="rId26"/>
  </p:notesMasterIdLst>
  <p:handoutMasterIdLst>
    <p:handoutMasterId r:id="rId27"/>
  </p:handoutMasterIdLst>
  <p:sldIdLst>
    <p:sldId id="445" r:id="rId2"/>
    <p:sldId id="447" r:id="rId3"/>
    <p:sldId id="448" r:id="rId4"/>
    <p:sldId id="449" r:id="rId5"/>
    <p:sldId id="450" r:id="rId6"/>
    <p:sldId id="451" r:id="rId7"/>
    <p:sldId id="452" r:id="rId8"/>
    <p:sldId id="453" r:id="rId9"/>
    <p:sldId id="454" r:id="rId10"/>
    <p:sldId id="455" r:id="rId11"/>
    <p:sldId id="457" r:id="rId12"/>
    <p:sldId id="456" r:id="rId13"/>
    <p:sldId id="458" r:id="rId14"/>
    <p:sldId id="459" r:id="rId15"/>
    <p:sldId id="470" r:id="rId16"/>
    <p:sldId id="461" r:id="rId17"/>
    <p:sldId id="462" r:id="rId18"/>
    <p:sldId id="463" r:id="rId19"/>
    <p:sldId id="464" r:id="rId20"/>
    <p:sldId id="465" r:id="rId21"/>
    <p:sldId id="466" r:id="rId22"/>
    <p:sldId id="467" r:id="rId23"/>
    <p:sldId id="468" r:id="rId24"/>
    <p:sldId id="469" r:id="rId25"/>
  </p:sldIdLst>
  <p:sldSz cx="9144000" cy="6858000" type="screen4x3"/>
  <p:notesSz cx="7315200" cy="9601200"/>
  <p:embeddedFontLst>
    <p:embeddedFont>
      <p:font typeface="Open Sans" panose="020B0606030504020204" pitchFamily="34" charset="0"/>
      <p:regular r:id="rId28"/>
      <p:bold r:id="rId29"/>
      <p:italic r:id="rId30"/>
      <p:boldItalic r:id="rId31"/>
    </p:embeddedFont>
    <p:embeddedFont>
      <p:font typeface="Source Sans Pro Regular" panose="020B0503030403020204" pitchFamily="34" charset="0"/>
      <p:regular r:id="rId32"/>
    </p:embeddedFont>
    <p:embeddedFont>
      <p:font typeface="Cambria Math" panose="02040503050406030204" pitchFamily="18" charset="0"/>
      <p:regular r:id="rId33"/>
    </p:embeddedFont>
    <p:embeddedFont>
      <p:font typeface="Roboto Medium" panose="02000000000000000000" pitchFamily="2" charset="0"/>
      <p:regular r:id="rId34"/>
      <p:italic r:id="rId35"/>
    </p:embeddedFont>
    <p:embeddedFont>
      <p:font typeface="CartoGothic Pro Book" panose="020B0602020204020204" pitchFamily="34" charset="0"/>
      <p:regular r:id="rId36"/>
      <p:bold r:id="rId37"/>
      <p:italic r:id="rId38"/>
    </p:embeddedFont>
    <p:embeddedFont>
      <p:font typeface="Roboto Light" panose="02000000000000000000" pitchFamily="2" charset="0"/>
      <p:regular r:id="rId39"/>
      <p:italic r:id="rId40"/>
    </p:embeddedFont>
    <p:embeddedFont>
      <p:font typeface="Roboto" panose="02000000000000000000" pitchFamily="2" charset="0"/>
      <p:regular r:id="rId41"/>
      <p:bold r:id="rId42"/>
      <p:italic r:id="rId43"/>
      <p:boldItalic r:id="rId44"/>
    </p:embeddedFont>
    <p:embeddedFont>
      <p:font typeface="Calibri" panose="020F0502020204030204" pitchFamily="34" charset="0"/>
      <p:regular r:id="rId45"/>
      <p:bold r:id="rId46"/>
      <p:italic r:id="rId47"/>
      <p:boldItalic r:id="rId4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euber" initials="an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202FF"/>
    <a:srgbClr val="F5FB05"/>
    <a:srgbClr val="24FC3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88723" autoAdjust="0"/>
  </p:normalViewPr>
  <p:slideViewPr>
    <p:cSldViewPr>
      <p:cViewPr varScale="1">
        <p:scale>
          <a:sx n="93" d="100"/>
          <a:sy n="93" d="100"/>
        </p:scale>
        <p:origin x="18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font" Target="fonts/font15.fntdata"/><Relationship Id="rId47" Type="http://schemas.openxmlformats.org/officeDocument/2006/relationships/font" Target="fonts/font20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46" Type="http://schemas.openxmlformats.org/officeDocument/2006/relationships/font" Target="fonts/font19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font" Target="fonts/font18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49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font" Target="fonts/font17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font" Target="fonts/font16.fntdata"/><Relationship Id="rId48" Type="http://schemas.openxmlformats.org/officeDocument/2006/relationships/font" Target="fonts/font21.fntdata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4890CC8-4015-4A83-B568-5D9499FA36F9}" type="datetimeFigureOut">
              <a:rPr lang="en-US" smtClean="0"/>
              <a:t>6/18/2019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D45017B-805C-4CD9-A063-00F595A327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4152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A46BADC-A788-4F01-9DFA-29080D0F321C}" type="datetimeFigureOut">
              <a:rPr lang="en-US" smtClean="0"/>
              <a:pPr/>
              <a:t>6/18/2019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0EEAEBB-3A77-4567-96AB-90E6C8D053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858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nsus.gov/geographies/mapping-files/time-series/geo/tiger-line-file.2017.html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qgis.org/en/site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</a:t>
            </a:r>
            <a:r>
              <a:rPr lang="en-US" baseline="0" dirty="0" smtClean="0"/>
              <a:t> further comparison, a human (taken to be a (1m x 1m x 2m) box has a 50% change after ~1004 yrs.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ADA244-4278-4902-A84B-0634BCDCA84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830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Vaisala data hosted: ftp://ftp.ncdc.noaa.gov/pub/data/swdi/database-csv/v2/ </a:t>
            </a:r>
          </a:p>
          <a:p>
            <a:r>
              <a:rPr lang="en-US" dirty="0" smtClean="0"/>
              <a:t>TIGER/Line Shapefile: </a:t>
            </a:r>
            <a:r>
              <a:rPr lang="en-US" dirty="0" smtClean="0">
                <a:hlinkClick r:id="rId3"/>
              </a:rPr>
              <a:t>https://www.census.gov/geographies/mapping-files/time-series/geo/tiger-line-file.2017.html</a:t>
            </a:r>
            <a:endParaRPr lang="en-US" dirty="0" smtClean="0"/>
          </a:p>
          <a:p>
            <a:r>
              <a:rPr lang="en-US" dirty="0" smtClean="0"/>
              <a:t>Composited/Rendered using </a:t>
            </a:r>
            <a:r>
              <a:rPr lang="en-US" dirty="0" smtClean="0">
                <a:hlinkClick r:id="rId4"/>
              </a:rPr>
              <a:t>https://www.qgis.org/en/site/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ADA244-4278-4902-A84B-0634BCDCA84E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603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pic>
        <p:nvPicPr>
          <p:cNvPr id="4" name="Picture 6" descr="Texas_Tech_Campus_Entrance.jpg"/>
          <p:cNvPicPr>
            <a:picLocks noChangeAspect="1"/>
          </p:cNvPicPr>
          <p:nvPr/>
        </p:nvPicPr>
        <p:blipFill>
          <a:blip r:embed="rId2" cstate="print">
            <a:lum bright="80000" contrast="-70000"/>
          </a:blip>
          <a:srcRect t="2" b="21335"/>
          <a:stretch>
            <a:fillRect/>
          </a:stretch>
        </p:blipFill>
        <p:spPr bwMode="auto">
          <a:xfrm>
            <a:off x="0" y="1143000"/>
            <a:ext cx="9144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10668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0" name="Picture 22" descr="\\129.118.19.67\users\Billy Sullivan\yeah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3607" y="121525"/>
            <a:ext cx="6096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 userDrawn="1"/>
        </p:nvCxnSpPr>
        <p:spPr>
          <a:xfrm>
            <a:off x="0" y="65532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1524000" y="6567488"/>
            <a:ext cx="6096000" cy="276225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cap="none" baseline="0" dirty="0">
                <a:solidFill>
                  <a:prstClr val="white">
                    <a:lumMod val="9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itchFamily="18" charset="0"/>
              </a:rPr>
              <a:t>Center for Pulsed Power and Power Electronics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323" y="-53987"/>
            <a:ext cx="2948537" cy="118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382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E84E5-2B8C-4611-AD7C-738CDBC4BDE7}" type="slidenum">
              <a:rPr lang="en-US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735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6B3BA-E05C-445D-89C5-1375675D212B}" type="slidenum">
              <a:rPr lang="en-US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956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9144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0" y="65532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522" y="23019"/>
            <a:ext cx="7011278" cy="9144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>
              <a:defRPr/>
            </a:pPr>
            <a:fld id="{193A4A22-CF73-4533-86B6-B4ADD0F5E466}" type="slidenum">
              <a:rPr lang="en-US" smtClean="0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pic>
        <p:nvPicPr>
          <p:cNvPr id="15" name="Picture 22" descr="\\129.118.19.67\users\Billy Sullivan\yeah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61" y="78220"/>
            <a:ext cx="609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 userDrawn="1"/>
        </p:nvSpPr>
        <p:spPr>
          <a:xfrm>
            <a:off x="1524000" y="6567488"/>
            <a:ext cx="6096000" cy="276225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cap="none" baseline="0" dirty="0">
                <a:solidFill>
                  <a:prstClr val="white">
                    <a:lumMod val="95000"/>
                  </a:prstClr>
                </a:solidFill>
                <a:latin typeface="Roboto" panose="02000000000000000000" pitchFamily="2" charset="0"/>
                <a:cs typeface="Times New Roman" pitchFamily="18" charset="0"/>
              </a:rPr>
              <a:t>Center for Pulsed Power and Power Electronics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640" y="102790"/>
            <a:ext cx="995625" cy="70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479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315E4-7DE1-4DF1-9944-829AACC00CD4}" type="slidenum">
              <a:rPr lang="en-US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832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9144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65532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162800" cy="9144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>
              <a:defRPr/>
            </a:pPr>
            <a:fld id="{24EF284F-0D91-48DF-A6C9-9DCEACFBCF46}" type="slidenum">
              <a:rPr lang="en-US" smtClean="0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1524000" y="6567488"/>
            <a:ext cx="6096000" cy="276225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cap="none" baseline="0" dirty="0">
                <a:solidFill>
                  <a:prstClr val="white">
                    <a:lumMod val="9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itchFamily="18" charset="0"/>
              </a:rPr>
              <a:t>Center for Pulsed Power and Power Electronics</a:t>
            </a:r>
          </a:p>
        </p:txBody>
      </p:sp>
      <p:pic>
        <p:nvPicPr>
          <p:cNvPr id="17" name="Picture 22" descr="\\129.118.19.67\users\Billy Sullivan\yeah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61" y="78220"/>
            <a:ext cx="609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640" y="102790"/>
            <a:ext cx="995625" cy="70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482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9144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65532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1" y="0"/>
            <a:ext cx="71628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1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>
              <a:defRPr/>
            </a:pPr>
            <a:fld id="{77B70124-5F8D-4472-8303-F1856111BAA5}" type="slidenum">
              <a:rPr lang="en-US" smtClean="0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524000" y="6567488"/>
            <a:ext cx="6096000" cy="276225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cap="none" baseline="0" dirty="0">
                <a:solidFill>
                  <a:prstClr val="white">
                    <a:lumMod val="95000"/>
                  </a:prstClr>
                </a:solidFill>
                <a:latin typeface="Roboto" panose="02000000000000000000" pitchFamily="2" charset="0"/>
                <a:cs typeface="Times New Roman" pitchFamily="18" charset="0"/>
              </a:rPr>
              <a:t>Center for Pulsed Power and Power Electronics</a:t>
            </a:r>
          </a:p>
        </p:txBody>
      </p:sp>
      <p:pic>
        <p:nvPicPr>
          <p:cNvPr id="18" name="Picture 22" descr="\\129.118.19.67\users\Billy Sullivan\yeah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61" y="78220"/>
            <a:ext cx="609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640" y="102790"/>
            <a:ext cx="995625" cy="70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560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9144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65532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524000" y="6567488"/>
            <a:ext cx="6096000" cy="276225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cap="none" baseline="0" dirty="0">
                <a:solidFill>
                  <a:prstClr val="white">
                    <a:lumMod val="9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itchFamily="18" charset="0"/>
              </a:rPr>
              <a:t>Center for Pulsed Power and Power Electronics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1" y="0"/>
            <a:ext cx="7162800" cy="9144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>
              <a:defRPr/>
            </a:pPr>
            <a:fld id="{E070BB1B-467B-4577-9A40-2A5D9A3E1CA8}" type="slidenum">
              <a:rPr lang="en-US" smtClean="0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pic>
        <p:nvPicPr>
          <p:cNvPr id="14" name="Picture 22" descr="\\129.118.19.67\users\Billy Sullivan\yeah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61" y="78220"/>
            <a:ext cx="609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640" y="102790"/>
            <a:ext cx="995625" cy="70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518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9144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0" y="65532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>
              <a:defRPr/>
            </a:pPr>
            <a:fld id="{6FF3DA55-75C3-4F03-BB52-128E378E66EA}" type="slidenum">
              <a:rPr lang="en-US" smtClean="0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1524000" y="6567488"/>
            <a:ext cx="6096000" cy="276225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cap="none" baseline="0" dirty="0">
                <a:solidFill>
                  <a:prstClr val="white">
                    <a:lumMod val="95000"/>
                  </a:prstClr>
                </a:solidFill>
                <a:latin typeface="Roboto" panose="02000000000000000000" pitchFamily="2" charset="0"/>
                <a:cs typeface="Times New Roman" pitchFamily="18" charset="0"/>
              </a:rPr>
              <a:t>Center for Pulsed Power and Power Electronics</a:t>
            </a:r>
          </a:p>
        </p:txBody>
      </p:sp>
      <p:pic>
        <p:nvPicPr>
          <p:cNvPr id="14" name="Picture 22" descr="\\129.118.19.67\users\Billy Sullivan\yeah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61" y="78220"/>
            <a:ext cx="609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640" y="102790"/>
            <a:ext cx="995625" cy="70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923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F74EE-4AB5-4EF5-B059-896F176F77BA}" type="slidenum">
              <a:rPr lang="en-US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3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E1B27-7CD0-47CA-827D-4E985FFDBEA2}" type="slidenum">
              <a:rPr lang="en-US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766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0"/>
            <a:ext cx="7620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" y="1066800"/>
            <a:ext cx="8839200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" y="617220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9144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4800" y="6553200"/>
            <a:ext cx="12192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1BDA8248-5A3A-4D6E-9F3C-2CDE4BBA0D44}" type="slidenum">
              <a:rPr lang="en-US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469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2" r:id="rId7"/>
    <p:sldLayoutId id="2147483953" r:id="rId8"/>
    <p:sldLayoutId id="2147483954" r:id="rId9"/>
    <p:sldLayoutId id="2147483955" r:id="rId10"/>
    <p:sldLayoutId id="2147483956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rgbClr val="F2F2F2"/>
          </a:solidFill>
          <a:latin typeface="Roboto" panose="02000000000000000000" pitchFamily="2" charset="0"/>
          <a:ea typeface="Roboto" panose="02000000000000000000" pitchFamily="2" charset="0"/>
          <a:cs typeface="Times New Roman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Roboto Light" panose="02000000000000000000" pitchFamily="2" charset="0"/>
          <a:ea typeface="Roboto Light" panose="02000000000000000000" pitchFamily="2" charset="0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Roboto Light" panose="02000000000000000000" pitchFamily="2" charset="0"/>
          <a:ea typeface="Roboto Light" panose="02000000000000000000" pitchFamily="2" charset="0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Roboto Light" panose="02000000000000000000" pitchFamily="2" charset="0"/>
          <a:ea typeface="Roboto Light" panose="02000000000000000000" pitchFamily="2" charset="0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Roboto Light" panose="02000000000000000000" pitchFamily="2" charset="0"/>
          <a:ea typeface="Roboto Light" panose="02000000000000000000" pitchFamily="2" charset="0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1124700"/>
            <a:ext cx="7772400" cy="1600200"/>
          </a:xfrm>
        </p:spPr>
        <p:txBody>
          <a:bodyPr/>
          <a:lstStyle/>
          <a:p>
            <a:r>
              <a:rPr lang="en-US" sz="3400" dirty="0">
                <a:latin typeface="Roboto Medium" panose="02000000000000000000" pitchFamily="2" charset="0"/>
                <a:ea typeface="Roboto Medium" panose="02000000000000000000" pitchFamily="2" charset="0"/>
                <a:cs typeface="Open Sans" panose="020B0606030504020204" pitchFamily="34" charset="0"/>
              </a:rPr>
              <a:t>Statistics and Propagation Modeling of Atmospheric Lightning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16625" y="2724900"/>
            <a:ext cx="8110750" cy="3622881"/>
          </a:xfrm>
        </p:spPr>
        <p:txBody>
          <a:bodyPr>
            <a:normAutofit fontScale="92500" lnSpcReduction="20000"/>
          </a:bodyPr>
          <a:lstStyle/>
          <a:p>
            <a:r>
              <a:rPr lang="en-US" sz="1800" u="sng" dirty="0" smtClean="0">
                <a:latin typeface="Roboto" panose="02000000000000000000" pitchFamily="2" charset="0"/>
                <a:ea typeface="Roboto" panose="02000000000000000000" pitchFamily="2" charset="0"/>
              </a:rPr>
              <a:t>William Brooks</a:t>
            </a:r>
            <a:r>
              <a:rPr lang="en-US" sz="1800" dirty="0" smtClean="0">
                <a:latin typeface="Roboto" panose="02000000000000000000" pitchFamily="2" charset="0"/>
                <a:ea typeface="Roboto" panose="02000000000000000000" pitchFamily="2" charset="0"/>
              </a:rPr>
              <a:t>, David </a:t>
            </a:r>
            <a:r>
              <a:rPr lang="en-US" sz="1800" dirty="0">
                <a:latin typeface="Roboto" panose="02000000000000000000" pitchFamily="2" charset="0"/>
                <a:ea typeface="Roboto" panose="02000000000000000000" pitchFamily="2" charset="0"/>
              </a:rPr>
              <a:t>Barnett, John Mankowski, James Dickens, </a:t>
            </a:r>
            <a:r>
              <a:rPr lang="en-US" sz="1800" dirty="0" smtClean="0">
                <a:latin typeface="Roboto" panose="02000000000000000000" pitchFamily="2" charset="0"/>
                <a:ea typeface="Roboto" panose="02000000000000000000" pitchFamily="2" charset="0"/>
              </a:rPr>
              <a:t>Andreas Neuber</a:t>
            </a:r>
          </a:p>
          <a:p>
            <a:pPr>
              <a:lnSpc>
                <a:spcPct val="30000"/>
              </a:lnSpc>
              <a:spcBef>
                <a:spcPts val="600"/>
              </a:spcBef>
            </a:pPr>
            <a:r>
              <a:rPr lang="en-US" sz="1800" dirty="0" smtClean="0">
                <a:solidFill>
                  <a:schemeClr val="bg1"/>
                </a:solidFill>
              </a:rPr>
              <a:t>---------------------------------------------------------------------------------------------------------------------------------</a:t>
            </a:r>
          </a:p>
          <a:p>
            <a:r>
              <a:rPr lang="en-US" sz="1800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Center for Pulse Power and Power Electronics (P</a:t>
            </a:r>
            <a:r>
              <a:rPr lang="en-US" sz="1800" baseline="30000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3</a:t>
            </a:r>
            <a:r>
              <a:rPr lang="en-US" sz="1800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E)</a:t>
            </a:r>
          </a:p>
          <a:p>
            <a:r>
              <a:rPr lang="en-US" sz="1800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Department of Electrical and Computer Engineering</a:t>
            </a:r>
          </a:p>
          <a:p>
            <a:r>
              <a:rPr lang="en-US" sz="1800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Texas Tech University</a:t>
            </a:r>
          </a:p>
          <a:p>
            <a:r>
              <a:rPr lang="en-US" sz="1800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Box 43102, Lubbock, TX 79409-3102, USA</a:t>
            </a:r>
          </a:p>
          <a:p>
            <a:endParaRPr lang="en-US" sz="1800" dirty="0"/>
          </a:p>
          <a:p>
            <a:r>
              <a:rPr lang="en-US" sz="1800" dirty="0">
                <a:latin typeface="Roboto" panose="02000000000000000000" pitchFamily="2" charset="0"/>
                <a:ea typeface="Roboto" panose="02000000000000000000" pitchFamily="2" charset="0"/>
              </a:rPr>
              <a:t>W. A. Harrison, David </a:t>
            </a:r>
            <a:r>
              <a:rPr lang="en-US" sz="1800" dirty="0" smtClean="0">
                <a:latin typeface="Roboto" panose="02000000000000000000" pitchFamily="2" charset="0"/>
                <a:ea typeface="Roboto" panose="02000000000000000000" pitchFamily="2" charset="0"/>
              </a:rPr>
              <a:t>Hattz</a:t>
            </a:r>
          </a:p>
          <a:p>
            <a:pPr>
              <a:lnSpc>
                <a:spcPct val="30000"/>
              </a:lnSpc>
              <a:spcBef>
                <a:spcPts val="600"/>
              </a:spcBef>
            </a:pPr>
            <a:r>
              <a:rPr lang="en-US" sz="1800" dirty="0" smtClean="0">
                <a:solidFill>
                  <a:schemeClr val="bg1"/>
                </a:solidFill>
              </a:rPr>
              <a:t>--------------------------------------------</a:t>
            </a:r>
          </a:p>
          <a:p>
            <a:r>
              <a:rPr lang="en-US" sz="1800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Mission Engineering Development Group</a:t>
            </a:r>
          </a:p>
          <a:p>
            <a:r>
              <a:rPr lang="en-US" sz="1800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CNS Pantex, FM2373 and HWY 60</a:t>
            </a:r>
          </a:p>
          <a:p>
            <a:r>
              <a:rPr lang="en-US" sz="1800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Amarillo, TX 79120</a:t>
            </a:r>
          </a:p>
          <a:p>
            <a:endParaRPr lang="en-US" sz="1800" dirty="0"/>
          </a:p>
          <a:p>
            <a:r>
              <a:rPr lang="en-US" sz="1800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2019 IEEE Pulsed Power and Plasma Science Conference</a:t>
            </a:r>
          </a:p>
          <a:p>
            <a:r>
              <a:rPr lang="en-US" sz="1800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June 23</a:t>
            </a:r>
            <a:r>
              <a:rPr lang="en-US" sz="1800" baseline="30000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rd</a:t>
            </a:r>
            <a:r>
              <a:rPr lang="en-US" sz="1800" dirty="0"/>
              <a:t>–</a:t>
            </a:r>
            <a:r>
              <a:rPr lang="en-US" sz="1800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28</a:t>
            </a:r>
            <a:r>
              <a:rPr lang="en-US" sz="1800" baseline="30000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th</a:t>
            </a:r>
            <a:r>
              <a:rPr lang="en-US" sz="1800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, Orlando, Florida</a:t>
            </a:r>
            <a:endParaRPr lang="en-US" sz="180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85800" y="3006545"/>
            <a:ext cx="77724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227825" y="4665103"/>
            <a:ext cx="268835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006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Consequences of Probability Distribution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8" t="8978" r="12453" b="4720"/>
          <a:stretch/>
        </p:blipFill>
        <p:spPr>
          <a:xfrm>
            <a:off x="1640241" y="1201510"/>
            <a:ext cx="5862638" cy="469011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70BB1B-467B-4577-9A40-2A5D9A3E1CA8}" type="slidenum">
              <a:rPr lang="en-US" smtClean="0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7125" y="5917121"/>
            <a:ext cx="7748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Brooks et al. Investigation of Lighting Attachment Risks to Small Structures Associated with Electrogeometric Model (EGM) [unpublished manuscript]. Lubbock: Texas Tech University; 2019</a:t>
            </a:r>
            <a:endParaRPr lang="en-US" sz="1400" dirty="0">
              <a:latin typeface="Source Sans Pro Regular" panose="020B0503030403020204" pitchFamily="34" charset="0"/>
              <a:ea typeface="Source Sans Pro Regular" panose="020B0503030403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84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 (E)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347450" y="1355130"/>
                <a:ext cx="8491750" cy="4771033"/>
              </a:xfrm>
            </p:spPr>
            <p:txBody>
              <a:bodyPr/>
              <a:lstStyle/>
              <a:p>
                <a:r>
                  <a:rPr lang="en-US" b="0" dirty="0" smtClean="0"/>
                  <a:t>Probabilities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PDF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strike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Ip</m:t>
                        </m:r>
                      </m:e>
                    </m:d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PDF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strike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SD</m:t>
                        </m:r>
                      </m:e>
                    </m:d>
                  </m:oMath>
                </a14:m>
                <a:endParaRPr lang="en-US" b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nor/>
                          </m:rPr>
                          <a:rPr lang="en-US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Flash</m:t>
                        </m:r>
                        <m:r>
                          <m:rPr>
                            <m:nor/>
                          </m:rPr>
                          <a:rPr lang="en-US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Rate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SD</m:t>
                        </m:r>
                      </m:e>
                    </m:d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Flash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Rate</m:t>
                        </m:r>
                      </m:e>
                    </m:d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PDF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strike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SD</m:t>
                        </m:r>
                      </m:e>
                    </m:d>
                  </m:oMath>
                </a14:m>
                <a:endParaRPr lang="en-US" b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2"/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Flash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Rate</m:t>
                        </m:r>
                      </m:e>
                    </m:d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=[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Flashes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Area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⋅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Time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en-US" b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𝑡𝑜𝑡𝑎𝑙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=∫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st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𝑟𝑖𝑘𝑒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mtClean="0">
                                <a:latin typeface="Cambria Math" panose="02040503050406030204" pitchFamily="18" charset="0"/>
                              </a:rPr>
                              <m:t>SD</m:t>
                            </m:r>
                          </m:e>
                          <m:sup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m:rPr>
                        <m:sty m:val="p"/>
                      </m:rPr>
                      <a:rPr lang="en-US" smtClean="0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mtClean="0">
                                <a:latin typeface="Cambria Math" panose="02040503050406030204" pitchFamily="18" charset="0"/>
                              </a:rPr>
                              <m:t>SD</m:t>
                            </m:r>
                          </m:e>
                          <m:sup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endParaRPr lang="en-US" b="0" dirty="0" smtClean="0">
                  <a:latin typeface="Roboto" panose="02000000000000000000" pitchFamily="2" charset="0"/>
                  <a:ea typeface="Roboto" panose="02000000000000000000" pitchFamily="2" charset="0"/>
                </a:endParaRPr>
              </a:p>
              <a:p>
                <a:r>
                  <a:rPr lang="en-US" dirty="0" smtClean="0"/>
                  <a:t>Expectations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𝑟𝑎𝑡𝑒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=∫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Flash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Rate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SD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</m:d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P</m:t>
                    </m:r>
                    <m:r>
                      <a:rPr lang="en-US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SD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′</m:t>
                    </m:r>
                    <m:r>
                      <a:rPr lang="en-US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𝑟𝑎𝑡𝑒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𝐹𝑙𝑎𝑠h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𝑅𝑎𝑡𝑒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∫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P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st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𝑟𝑖𝑘𝑒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SD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P</m:t>
                    </m:r>
                    <m:r>
                      <a:rPr lang="en-US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SD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′</m:t>
                    </m:r>
                    <m:r>
                      <a:rPr lang="en-US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𝑟𝑎𝑡𝑒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𝑡𝑜𝑡𝑎𝑙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𝑇𝑜𝑡𝑎𝑙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𝐹𝑙𝑎𝑠h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𝑅𝑎𝑡𝑒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347450" y="1355130"/>
                <a:ext cx="8491750" cy="4771033"/>
              </a:xfrm>
              <a:blipFill>
                <a:blip r:embed="rId2"/>
                <a:stretch>
                  <a:fillRect l="-1292" t="-12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70BB1B-467B-4577-9A40-2A5D9A3E1CA8}" type="slidenum">
              <a:rPr lang="en-US" smtClean="0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11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35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Collection Area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BB1B-467B-4577-9A40-2A5D9A3E1CA8}" type="slidenum">
              <a:rPr lang="en-US" smtClean="0"/>
              <a:pPr/>
              <a:t>12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0" y="1316038"/>
                <a:ext cx="4918075" cy="4810125"/>
              </a:xfrm>
            </p:spPr>
            <p:txBody>
              <a:bodyPr/>
              <a:lstStyle/>
              <a:p>
                <a:r>
                  <a:rPr lang="en-US" dirty="0" smtClean="0"/>
                  <a:t>NFPA-780</a:t>
                </a:r>
              </a:p>
              <a:p>
                <a:pPr lvl="1"/>
                <a:r>
                  <a:rPr lang="en-US" dirty="0" smtClean="0"/>
                  <a:t>Rectangular Building: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smtClean="0">
                        <a:latin typeface="Cambria Math" panose="02040503050406030204" pitchFamily="18" charset="0"/>
                      </a:rPr>
                      <m:t>𝐿𝑊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+6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d>
                    <m:r>
                      <a:rPr lang="en-US" smtClean="0">
                        <a:latin typeface="Cambria Math" panose="02040503050406030204" pitchFamily="18" charset="0"/>
                      </a:rPr>
                      <m:t>+9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𝜋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Estimate of Building’s Presence for use with flash density</a:t>
                </a:r>
              </a:p>
              <a:p>
                <a:r>
                  <a:rPr lang="en-US" dirty="0" smtClean="0"/>
                  <a:t>E.g. Unprotected Home</a:t>
                </a:r>
              </a:p>
              <a:p>
                <a:pPr lvl="1"/>
                <a:r>
                  <a:rPr lang="en-US" dirty="0" smtClean="0"/>
                  <a:t>About </a:t>
                </a:r>
                <a14:m>
                  <m:oMath xmlns:m="http://schemas.openxmlformats.org/officeDocument/2006/math">
                    <m:r>
                      <a:rPr lang="en-US" smtClean="0">
                        <a:latin typeface="Cambria Math" panose="02040503050406030204" pitchFamily="18" charset="0"/>
                      </a:rPr>
                      <m:t>2700 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𝑓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(</a:t>
                </a:r>
                <a14:m>
                  <m:oMath xmlns:m="http://schemas.openxmlformats.org/officeDocument/2006/math">
                    <m:r>
                      <a:rPr lang="en-US" smtClean="0">
                        <a:latin typeface="Cambria Math" panose="02040503050406030204" pitchFamily="18" charset="0"/>
                      </a:rPr>
                      <m:t>251 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)</a:t>
                </a:r>
              </a:p>
              <a:p>
                <a:pPr lvl="1"/>
                <a:r>
                  <a:rPr lang="en-US" dirty="0" smtClean="0"/>
                  <a:t>Taken as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52×52×15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𝑓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 smtClean="0"/>
                  <a:t> or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15.85×15.85×4.575</m:t>
                        </m:r>
                      </m:e>
                    </m:d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Flash density </a:t>
                </a:r>
                <a14:m>
                  <m:oMath xmlns:m="http://schemas.openxmlformats.org/officeDocument/2006/math">
                    <m:r>
                      <a:rPr lang="en-US" smtClean="0">
                        <a:latin typeface="Cambria Math" panose="02040503050406030204" pitchFamily="18" charset="0"/>
                      </a:rPr>
                      <m:t>5/(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𝑘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𝑦𝑟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0" y="1316038"/>
                <a:ext cx="4918075" cy="4810125"/>
              </a:xfrm>
              <a:blipFill>
                <a:blip r:embed="rId3"/>
                <a:stretch>
                  <a:fillRect l="-2230" t="-1394" b="-5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4762500" y="1405926"/>
            <a:ext cx="4257675" cy="3367249"/>
            <a:chOff x="4762500" y="2182733"/>
            <a:chExt cx="4257675" cy="336724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7" t="9309" r="9770" b="3192"/>
            <a:stretch/>
          </p:blipFill>
          <p:spPr>
            <a:xfrm>
              <a:off x="4762500" y="2182733"/>
              <a:ext cx="4257675" cy="3367249"/>
            </a:xfrm>
            <a:prstGeom prst="rect">
              <a:avLst/>
            </a:prstGeom>
          </p:spPr>
        </p:pic>
        <p:sp>
          <p:nvSpPr>
            <p:cNvPr id="5" name="Oval 4"/>
            <p:cNvSpPr/>
            <p:nvPr/>
          </p:nvSpPr>
          <p:spPr>
            <a:xfrm>
              <a:off x="7539038" y="3630613"/>
              <a:ext cx="45719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2582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NLDN Stroke Density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BB1B-467B-4577-9A40-2A5D9A3E1CA8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" y="764778"/>
            <a:ext cx="8439150" cy="57284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768" y="4305060"/>
            <a:ext cx="956050" cy="21100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01995" y="6030396"/>
            <a:ext cx="694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Count </a:t>
            </a:r>
            <a:r>
              <a:rPr lang="en-US" sz="1400" dirty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of Vaisala NLDN lightning strikes within </a:t>
            </a:r>
            <a:r>
              <a:rPr lang="en-US" sz="1400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0.1 </a:t>
            </a:r>
            <a:r>
              <a:rPr lang="en-US" sz="1400" dirty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degree grid </a:t>
            </a:r>
            <a:r>
              <a:rPr lang="en-US" sz="1400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cells within the United States. Political boundaries based on 2017 United States Census Bureau TIGER data.</a:t>
            </a:r>
          </a:p>
          <a:p>
            <a:endParaRPr lang="en-US" sz="1600" dirty="0">
              <a:latin typeface="Source Sans Pro Regular" panose="020B0503030403020204" pitchFamily="34" charset="0"/>
              <a:ea typeface="Source Sans Pro Regular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10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Reference Geometry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BB1B-467B-4577-9A40-2A5D9A3E1CA8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066800"/>
            <a:ext cx="8839200" cy="5059363"/>
          </a:xfrm>
        </p:spPr>
        <p:txBody>
          <a:bodyPr/>
          <a:lstStyle/>
          <a:p>
            <a:r>
              <a:rPr lang="en-US" dirty="0" smtClean="0"/>
              <a:t>Parametric Sweep</a:t>
            </a:r>
          </a:p>
          <a:p>
            <a:pPr lvl="1"/>
            <a:r>
              <a:rPr lang="en-US" dirty="0" smtClean="0"/>
              <a:t>Building Height</a:t>
            </a:r>
          </a:p>
          <a:p>
            <a:pPr lvl="1"/>
            <a:r>
              <a:rPr lang="en-US" dirty="0" smtClean="0"/>
              <a:t>Footprint Area</a:t>
            </a:r>
          </a:p>
          <a:p>
            <a:pPr lvl="1"/>
            <a:r>
              <a:rPr lang="en-US" dirty="0" smtClean="0"/>
              <a:t>Inset Protection</a:t>
            </a:r>
          </a:p>
          <a:p>
            <a:pPr lvl="1"/>
            <a:r>
              <a:rPr lang="en-US" dirty="0" smtClean="0"/>
              <a:t>Aspect Ratio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918" y="1600734"/>
            <a:ext cx="6120282" cy="40036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01510" y="6031387"/>
            <a:ext cx="62837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1. Brooks et al. Investigation of Lighting Attachment Risks to Small Structures Associated with Electrogeometric Model (EGM) [unpublished manuscript]. Lubbock: Texas Tech University; 2019</a:t>
            </a:r>
            <a:endParaRPr lang="en-US" sz="1200" dirty="0">
              <a:latin typeface="Source Sans Pro Regular" panose="020B0503030403020204" pitchFamily="34" charset="0"/>
              <a:ea typeface="Source Sans Pro Regular" panose="020B0503030403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3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Reference Case &amp; Error Calculation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70BB1B-467B-4577-9A40-2A5D9A3E1CA8}" type="slidenum">
              <a:rPr lang="en-US" smtClean="0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343078" y="1355130"/>
                <a:ext cx="3607092" cy="46791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Roboto" panose="02000000000000000000" pitchFamily="2" charset="0"/>
                    <a:ea typeface="Roboto" panose="02000000000000000000" pitchFamily="2" charset="0"/>
                    <a:cs typeface="Times New Roman" panose="02020603050405020304" pitchFamily="18" charset="0"/>
                  </a:rPr>
                  <a:t>Metric for comparing graphs:</a:t>
                </a: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𝑅𝑀𝑆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nary>
                        </m:e>
                      </m:rad>
                    </m:oMath>
                  </m:oMathPara>
                </a14:m>
                <a:endParaRPr lang="en-US" dirty="0" smtClean="0"/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𝑅𝑀𝑆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 smtClean="0"/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 smtClean="0"/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𝑹𝑴𝑺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𝒏𝒐𝒓𝒎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𝑅𝑀𝑆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𝑅𝑀𝑆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𝒏𝒐𝒓𝒎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𝑅𝑀𝑆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3078" y="1355130"/>
                <a:ext cx="3607092" cy="4679101"/>
              </a:xfrm>
              <a:prstGeom prst="rect">
                <a:avLst/>
              </a:prstGeom>
              <a:blipFill>
                <a:blip r:embed="rId2"/>
                <a:stretch>
                  <a:fillRect t="-5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347450" y="1452260"/>
            <a:ext cx="5110843" cy="4473065"/>
            <a:chOff x="347450" y="1124700"/>
            <a:chExt cx="5110843" cy="447306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42" t="1690" r="11082" b="3648"/>
            <a:stretch/>
          </p:blipFill>
          <p:spPr>
            <a:xfrm>
              <a:off x="347450" y="1124700"/>
              <a:ext cx="5110843" cy="447306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2449034" y="2046420"/>
                  <a:ext cx="2910861" cy="94320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𝑡𝑜𝑡𝑎𝑙</m:t>
                            </m:r>
                          </m:sub>
                        </m:s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0.482%</m:t>
                        </m:r>
                      </m:oMath>
                    </m:oMathPara>
                  </a14:m>
                  <a:endParaRPr lang="en-US" b="0" dirty="0" smtClean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𝑟𝑎𝑡𝑒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=4.07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𝑓𝑎𝑖𝑙𝑢𝑟𝑒𝑠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10 000 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𝑦𝑒𝑎𝑟𝑠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49034" y="2046420"/>
                  <a:ext cx="2910861" cy="94320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" name="TextBox 7"/>
          <p:cNvSpPr txBox="1"/>
          <p:nvPr/>
        </p:nvSpPr>
        <p:spPr>
          <a:xfrm>
            <a:off x="454894" y="5982737"/>
            <a:ext cx="7777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Brooks et al. Investigation of Lighting Attachment Risks to Small Structures Associated with Electrogeometric Model (EGM) [unpublished manuscript]. Lubbock: Texas Tech University; 2019</a:t>
            </a:r>
            <a:endParaRPr lang="en-US" sz="1400" dirty="0">
              <a:latin typeface="Source Sans Pro Regular" panose="020B0503030403020204" pitchFamily="34" charset="0"/>
              <a:ea typeface="Source Sans Pro Regular" panose="020B0503030403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55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Height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BB1B-467B-4577-9A40-2A5D9A3E1CA8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57200" y="1163105"/>
            <a:ext cx="8460996" cy="5130183"/>
            <a:chOff x="457200" y="1163105"/>
            <a:chExt cx="8460996" cy="513018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90" t="8093"/>
            <a:stretch/>
          </p:blipFill>
          <p:spPr>
            <a:xfrm>
              <a:off x="1231027" y="1163105"/>
              <a:ext cx="7239000" cy="5130183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1185704" y="3550088"/>
              <a:ext cx="990759" cy="597606"/>
            </a:xfrm>
            <a:prstGeom prst="straightConnector1">
              <a:avLst/>
            </a:prstGeom>
            <a:ln w="28575">
              <a:solidFill>
                <a:schemeClr val="accent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1231027" y="3848891"/>
              <a:ext cx="704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rtoGothic Pro Book" panose="020B0602020204020204" pitchFamily="34" charset="0"/>
                  <a:ea typeface="Roboto" panose="02000000000000000000" pitchFamily="2" charset="0"/>
                  <a:cs typeface="CartoGothic Pro Book" panose="020B0602020204020204" pitchFamily="34" charset="0"/>
                </a:rPr>
                <a:t>20 m</a:t>
              </a:r>
              <a:endParaRPr lang="en-US" dirty="0">
                <a:latin typeface="CartoGothic Pro Book" panose="020B0602020204020204" pitchFamily="34" charset="0"/>
                <a:ea typeface="Roboto" panose="02000000000000000000" pitchFamily="2" charset="0"/>
                <a:cs typeface="CartoGothic Pro Book" panose="020B0602020204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7200" y="515304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7200" y="5060625"/>
              <a:ext cx="265329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Roboto" panose="02000000000000000000" pitchFamily="2" charset="0"/>
                  <a:ea typeface="Roboto" panose="02000000000000000000" pitchFamily="2" charset="0"/>
                  <a:cs typeface="Times New Roman" panose="02020603050405020304" pitchFamily="18" charset="0"/>
                </a:rPr>
                <a:t>Reference</a:t>
              </a:r>
            </a:p>
            <a:p>
              <a:r>
                <a:rPr lang="en-US" dirty="0">
                  <a:latin typeface="Roboto" panose="02000000000000000000" pitchFamily="2" charset="0"/>
                  <a:ea typeface="Roboto" panose="02000000000000000000" pitchFamily="2" charset="0"/>
                  <a:cs typeface="Times New Roman" panose="02020603050405020304" pitchFamily="18" charset="0"/>
                </a:rPr>
                <a:t>(100 x 50) m</a:t>
              </a:r>
            </a:p>
            <a:p>
              <a:r>
                <a:rPr lang="en-US" dirty="0">
                  <a:latin typeface="Roboto" panose="02000000000000000000" pitchFamily="2" charset="0"/>
                  <a:ea typeface="Roboto" panose="02000000000000000000" pitchFamily="2" charset="0"/>
                  <a:cs typeface="Times New Roman" panose="02020603050405020304" pitchFamily="18" charset="0"/>
                </a:rPr>
                <a:t>Building Height: 13.1 m</a:t>
              </a:r>
            </a:p>
            <a:p>
              <a:r>
                <a:rPr lang="en-US" dirty="0">
                  <a:latin typeface="Roboto" panose="02000000000000000000" pitchFamily="2" charset="0"/>
                  <a:ea typeface="Roboto" panose="02000000000000000000" pitchFamily="2" charset="0"/>
                  <a:cs typeface="Times New Roman" panose="02020603050405020304" pitchFamily="18" charset="0"/>
                </a:rPr>
                <a:t>Catenary Height: 15.5 </a:t>
              </a:r>
              <a:r>
                <a:rPr lang="en-US" dirty="0" smtClean="0">
                  <a:latin typeface="Roboto" panose="02000000000000000000" pitchFamily="2" charset="0"/>
                  <a:ea typeface="Roboto" panose="02000000000000000000" pitchFamily="2" charset="0"/>
                  <a:cs typeface="Times New Roman" panose="02020603050405020304" pitchFamily="18" charset="0"/>
                </a:rPr>
                <a:t>m</a:t>
              </a:r>
              <a:endParaRPr lang="en-US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7200" y="5476124"/>
              <a:ext cx="27182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727196" y="1416488"/>
              <a:ext cx="4191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rtoGothic Pro Book" panose="020B0602020204020204" pitchFamily="34" charset="0"/>
                  <a:ea typeface="Roboto" panose="02000000000000000000" pitchFamily="2" charset="0"/>
                  <a:cs typeface="CartoGothic Pro Book" panose="020B0602020204020204" pitchFamily="34" charset="0"/>
                </a:rPr>
                <a:t>Height was Varied as X [m]</a:t>
              </a:r>
            </a:p>
            <a:p>
              <a:r>
                <a:rPr lang="en-US" dirty="0" smtClean="0">
                  <a:latin typeface="CartoGothic Pro Book" panose="020B0602020204020204" pitchFamily="34" charset="0"/>
                  <a:ea typeface="Roboto" panose="02000000000000000000" pitchFamily="2" charset="0"/>
                  <a:cs typeface="CartoGothic Pro Book" panose="020B0602020204020204" pitchFamily="34" charset="0"/>
                </a:rPr>
                <a:t>Catenary Wire Height Varied as X + 2.4</a:t>
              </a:r>
              <a:endParaRPr lang="en-US" dirty="0">
                <a:latin typeface="CartoGothic Pro Book" panose="020B0602020204020204" pitchFamily="34" charset="0"/>
                <a:ea typeface="Roboto" panose="02000000000000000000" pitchFamily="2" charset="0"/>
                <a:cs typeface="CartoGothic Pro Book" panose="020B06020202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219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Variation of Building Height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0" t="9427" r="11883" b="3338"/>
          <a:stretch/>
        </p:blipFill>
        <p:spPr>
          <a:xfrm>
            <a:off x="150397" y="1470345"/>
            <a:ext cx="4287022" cy="35332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1" t="5464" r="10993" b="4012"/>
          <a:stretch/>
        </p:blipFill>
        <p:spPr>
          <a:xfrm>
            <a:off x="4475824" y="1142697"/>
            <a:ext cx="4512751" cy="386090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70BB1B-467B-4577-9A40-2A5D9A3E1CA8}" type="slidenum">
              <a:rPr lang="en-US" smtClean="0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17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5281287"/>
            <a:ext cx="83722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Short buildings </a:t>
            </a:r>
            <a:r>
              <a:rPr lang="en-US" dirty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how weak dependence on height: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Taller buildings are at increased risk of being struck.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For less the buildings measured effect is very slight.</a:t>
            </a:r>
            <a:endParaRPr lang="en-US" dirty="0">
              <a:latin typeface="Source Sans Pro Regular" panose="020B0503030403020204" pitchFamily="34" charset="0"/>
              <a:ea typeface="Source Sans Pro Regular" panose="020B0503030403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64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Footprint Area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BB1B-467B-4577-9A40-2A5D9A3E1CA8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93830" y="1166180"/>
            <a:ext cx="8725377" cy="5181600"/>
            <a:chOff x="151972" y="1124700"/>
            <a:chExt cx="8725377" cy="51816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29" t="7388"/>
            <a:stretch/>
          </p:blipFill>
          <p:spPr>
            <a:xfrm>
              <a:off x="5537200" y="1158097"/>
              <a:ext cx="3340149" cy="2590801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90" t="10735"/>
            <a:stretch/>
          </p:blipFill>
          <p:spPr>
            <a:xfrm>
              <a:off x="4765675" y="3725024"/>
              <a:ext cx="3667125" cy="252412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58" t="3629"/>
            <a:stretch/>
          </p:blipFill>
          <p:spPr>
            <a:xfrm>
              <a:off x="431800" y="1360367"/>
              <a:ext cx="1905001" cy="218626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98" t="8708" r="2974" b="5458"/>
            <a:stretch/>
          </p:blipFill>
          <p:spPr>
            <a:xfrm>
              <a:off x="2536825" y="1124700"/>
              <a:ext cx="2971800" cy="2595623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462"/>
            <a:stretch/>
          </p:blipFill>
          <p:spPr>
            <a:xfrm>
              <a:off x="1066043" y="3825720"/>
              <a:ext cx="3404357" cy="2452006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431800" y="2877300"/>
              <a:ext cx="1109663" cy="669327"/>
            </a:xfrm>
            <a:prstGeom prst="straightConnector1">
              <a:avLst/>
            </a:prstGeom>
            <a:ln w="28575">
              <a:solidFill>
                <a:schemeClr val="accent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31800" y="3132176"/>
              <a:ext cx="704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rtoGothic Pro Book" panose="020B0602020204020204" pitchFamily="34" charset="0"/>
                  <a:ea typeface="Roboto" panose="02000000000000000000" pitchFamily="2" charset="0"/>
                  <a:cs typeface="CartoGothic Pro Book" panose="020B0602020204020204" pitchFamily="34" charset="0"/>
                </a:rPr>
                <a:t>20 m</a:t>
              </a:r>
              <a:endParaRPr lang="en-US" dirty="0">
                <a:latin typeface="CartoGothic Pro Book" panose="020B0602020204020204" pitchFamily="34" charset="0"/>
                <a:ea typeface="Roboto" panose="02000000000000000000" pitchFamily="2" charset="0"/>
                <a:cs typeface="CartoGothic Pro Book" panose="020B0602020204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66043" y="1221231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rtoGothic Pro Book" panose="020B0602020204020204" pitchFamily="34" charset="0"/>
                  <a:ea typeface="Roboto" panose="02000000000000000000" pitchFamily="2" charset="0"/>
                  <a:cs typeface="CartoGothic Pro Book" panose="020B0602020204020204" pitchFamily="34" charset="0"/>
                </a:rPr>
                <a:t>(20 x 10) m</a:t>
              </a:r>
              <a:endParaRPr lang="en-US" dirty="0">
                <a:latin typeface="CartoGothic Pro Book" panose="020B0602020204020204" pitchFamily="34" charset="0"/>
                <a:ea typeface="Roboto" panose="02000000000000000000" pitchFamily="2" charset="0"/>
                <a:cs typeface="CartoGothic Pro Book" panose="020B0602020204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60800" y="1221231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rtoGothic Pro Book" panose="020B0602020204020204" pitchFamily="34" charset="0"/>
                  <a:ea typeface="Roboto" panose="02000000000000000000" pitchFamily="2" charset="0"/>
                  <a:cs typeface="CartoGothic Pro Book" panose="020B0602020204020204" pitchFamily="34" charset="0"/>
                </a:rPr>
                <a:t>(40 x 20) m</a:t>
              </a:r>
              <a:endParaRPr lang="en-US" dirty="0">
                <a:latin typeface="CartoGothic Pro Book" panose="020B0602020204020204" pitchFamily="34" charset="0"/>
                <a:ea typeface="Roboto" panose="02000000000000000000" pitchFamily="2" charset="0"/>
                <a:cs typeface="CartoGothic Pro Book" panose="020B0602020204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043048" y="1221231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rtoGothic Pro Book" panose="020B0602020204020204" pitchFamily="34" charset="0"/>
                  <a:ea typeface="Roboto" panose="02000000000000000000" pitchFamily="2" charset="0"/>
                  <a:cs typeface="CartoGothic Pro Book" panose="020B0602020204020204" pitchFamily="34" charset="0"/>
                </a:rPr>
                <a:t>(60 x 30) m</a:t>
              </a:r>
              <a:endParaRPr lang="en-US" dirty="0">
                <a:latin typeface="CartoGothic Pro Book" panose="020B0602020204020204" pitchFamily="34" charset="0"/>
                <a:ea typeface="Roboto" panose="02000000000000000000" pitchFamily="2" charset="0"/>
                <a:cs typeface="CartoGothic Pro Book" panose="020B0602020204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870200" y="4018744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rtoGothic Pro Book" panose="020B0602020204020204" pitchFamily="34" charset="0"/>
                  <a:ea typeface="Roboto" panose="02000000000000000000" pitchFamily="2" charset="0"/>
                  <a:cs typeface="CartoGothic Pro Book" panose="020B0602020204020204" pitchFamily="34" charset="0"/>
                </a:rPr>
                <a:t>(80 x 40) m</a:t>
              </a:r>
              <a:endParaRPr lang="en-US" dirty="0">
                <a:latin typeface="CartoGothic Pro Book" panose="020B0602020204020204" pitchFamily="34" charset="0"/>
                <a:ea typeface="Roboto" panose="02000000000000000000" pitchFamily="2" charset="0"/>
                <a:cs typeface="CartoGothic Pro Book" panose="020B0602020204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043048" y="4018744"/>
              <a:ext cx="14814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rtoGothic Pro Book" panose="020B0602020204020204" pitchFamily="34" charset="0"/>
                  <a:ea typeface="Roboto" panose="02000000000000000000" pitchFamily="2" charset="0"/>
                  <a:cs typeface="CartoGothic Pro Book" panose="020B0602020204020204" pitchFamily="34" charset="0"/>
                </a:rPr>
                <a:t>(100 x 50) m</a:t>
              </a:r>
              <a:endParaRPr lang="en-US" dirty="0">
                <a:latin typeface="CartoGothic Pro Book" panose="020B0602020204020204" pitchFamily="34" charset="0"/>
                <a:ea typeface="Roboto" panose="02000000000000000000" pitchFamily="2" charset="0"/>
                <a:cs typeface="CartoGothic Pro Book" panose="020B0602020204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543308" y="4310103"/>
              <a:ext cx="12506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Roboto" panose="02000000000000000000" pitchFamily="2" charset="0"/>
                  <a:ea typeface="Roboto" panose="02000000000000000000" pitchFamily="2" charset="0"/>
                  <a:cs typeface="CartoGothic Pro Book" panose="020B0602020204020204" pitchFamily="34" charset="0"/>
                </a:rPr>
                <a:t>Reference</a:t>
              </a:r>
              <a:endParaRPr lang="en-US" b="1" dirty="0">
                <a:latin typeface="Roboto" panose="02000000000000000000" pitchFamily="2" charset="0"/>
                <a:ea typeface="Roboto" panose="02000000000000000000" pitchFamily="2" charset="0"/>
                <a:cs typeface="CartoGothic Pro Book" panose="020B0602020204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51972" y="5659969"/>
              <a:ext cx="2718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Roboto" panose="02000000000000000000" pitchFamily="2" charset="0"/>
                  <a:ea typeface="Roboto" panose="02000000000000000000" pitchFamily="2" charset="0"/>
                  <a:cs typeface="Times New Roman" panose="02020603050405020304" pitchFamily="18" charset="0"/>
                </a:rPr>
                <a:t>Building Height: 13.1 m</a:t>
              </a:r>
            </a:p>
            <a:p>
              <a:r>
                <a:rPr lang="en-US" dirty="0" smtClean="0">
                  <a:latin typeface="Roboto" panose="02000000000000000000" pitchFamily="2" charset="0"/>
                  <a:ea typeface="Roboto" panose="02000000000000000000" pitchFamily="2" charset="0"/>
                  <a:cs typeface="Times New Roman" panose="02020603050405020304" pitchFamily="18" charset="0"/>
                </a:rPr>
                <a:t>Catenary Height: 15.5 m</a:t>
              </a:r>
              <a:endParaRPr lang="en-US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509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Variation of Footprint Area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BB1B-467B-4577-9A40-2A5D9A3E1CA8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3" t="3781" r="10703" b="3840"/>
          <a:stretch/>
        </p:blipFill>
        <p:spPr>
          <a:xfrm>
            <a:off x="53461" y="1393535"/>
            <a:ext cx="4482007" cy="39036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1" t="3443" r="12090" b="3963"/>
          <a:stretch/>
        </p:blipFill>
        <p:spPr>
          <a:xfrm>
            <a:off x="4535468" y="1394013"/>
            <a:ext cx="4529917" cy="39100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9323" y="5460129"/>
            <a:ext cx="83722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Risk generally increased with increasing footprint area.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Larger buildings are at increased risk of being struck.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The effect is much more pronounced for small structures.</a:t>
            </a:r>
            <a:endParaRPr lang="en-US" dirty="0">
              <a:latin typeface="Source Sans Pro Regular" panose="020B0503030403020204" pitchFamily="34" charset="0"/>
              <a:ea typeface="Source Sans Pro Regular" panose="020B0503030403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92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Motivation</a:t>
            </a:r>
            <a:endParaRPr lang="en-US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5226105" cy="5280979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Roboto" panose="02000000000000000000" pitchFamily="2" charset="0"/>
                <a:ea typeface="Roboto" panose="02000000000000000000" pitchFamily="2" charset="0"/>
              </a:rPr>
              <a:t>Lightning Protection is Imperfect</a:t>
            </a:r>
          </a:p>
          <a:p>
            <a:pPr lvl="1"/>
            <a:r>
              <a:rPr lang="en-US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Buildings are at risk of being struck</a:t>
            </a:r>
          </a:p>
          <a:p>
            <a:pPr lvl="1"/>
            <a:endParaRPr lang="en-US" dirty="0" smtClean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dirty="0" smtClean="0">
                <a:latin typeface="Roboto" panose="02000000000000000000" pitchFamily="2" charset="0"/>
                <a:ea typeface="Roboto" panose="02000000000000000000" pitchFamily="2" charset="0"/>
              </a:rPr>
              <a:t>Investigation of these risks</a:t>
            </a:r>
          </a:p>
          <a:p>
            <a:pPr lvl="1"/>
            <a:r>
              <a:rPr lang="en-US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Characterize risks</a:t>
            </a:r>
          </a:p>
          <a:p>
            <a:pPr lvl="1"/>
            <a:r>
              <a:rPr lang="en-US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Establish bounds on potentially problematic lightning</a:t>
            </a:r>
          </a:p>
          <a:p>
            <a:pPr lvl="1"/>
            <a:endParaRPr lang="en-US" dirty="0" smtClean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dirty="0" smtClean="0">
                <a:latin typeface="Roboto" panose="02000000000000000000" pitchFamily="2" charset="0"/>
                <a:ea typeface="Roboto" panose="02000000000000000000" pitchFamily="2" charset="0"/>
              </a:rPr>
              <a:t>Related Work</a:t>
            </a:r>
          </a:p>
          <a:p>
            <a:pPr lvl="1"/>
            <a:r>
              <a:rPr lang="en-US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Investigate protection and mitigation of problematic lightning</a:t>
            </a:r>
            <a:endParaRPr lang="en-US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4A22-CF73-4533-86B6-B4ADD0F5E466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535150" y="1491717"/>
            <a:ext cx="3437171" cy="4533442"/>
            <a:chOff x="5522897" y="1492194"/>
            <a:chExt cx="3437171" cy="4533442"/>
          </a:xfrm>
        </p:grpSpPr>
        <p:pic>
          <p:nvPicPr>
            <p:cNvPr id="1026" name="Picture 2" descr="https://www.washingtonpost.com/resizer/MKJso7zXozZVNKhSeu6QHGCjZoA=/480x0/arc-anglerfish-washpost-prod-washpost.s3.amazonaws.com/public/UAWN5UKF5M4XHBHU2BGT4AASFA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5150" y="1492194"/>
              <a:ext cx="3424918" cy="4202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5522897" y="5687082"/>
              <a:ext cx="34137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Source Sans Pro Regular" panose="020B0503030403020204" pitchFamily="34" charset="0"/>
                  <a:ea typeface="Source Sans Pro Regular" panose="020B0503030403020204" pitchFamily="34" charset="0"/>
                  <a:cs typeface="Times New Roman" panose="02020603050405020304" pitchFamily="18" charset="0"/>
                </a:rPr>
                <a:t>Kevin Ambrose (Weatherbook.com)</a:t>
              </a:r>
              <a:endParaRPr lang="en-US" sz="1600" dirty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999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Inset Protection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BB1B-467B-4577-9A40-2A5D9A3E1CA8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39900" y="1239915"/>
            <a:ext cx="8544248" cy="5072420"/>
            <a:chOff x="239900" y="1391070"/>
            <a:chExt cx="8544248" cy="5072420"/>
          </a:xfrm>
        </p:grpSpPr>
        <p:grpSp>
          <p:nvGrpSpPr>
            <p:cNvPr id="4" name="Group 3"/>
            <p:cNvGrpSpPr/>
            <p:nvPr/>
          </p:nvGrpSpPr>
          <p:grpSpPr>
            <a:xfrm>
              <a:off x="406400" y="1690689"/>
              <a:ext cx="4562099" cy="3738981"/>
              <a:chOff x="771901" y="1676400"/>
              <a:chExt cx="4562099" cy="3738981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1901" y="1676400"/>
                <a:ext cx="4562099" cy="3205642"/>
              </a:xfrm>
              <a:prstGeom prst="rect">
                <a:avLst/>
              </a:prstGeom>
            </p:spPr>
          </p:pic>
          <p:cxnSp>
            <p:nvCxnSpPr>
              <p:cNvPr id="6" name="Straight Connector 5"/>
              <p:cNvCxnSpPr/>
              <p:nvPr/>
            </p:nvCxnSpPr>
            <p:spPr>
              <a:xfrm flipH="1">
                <a:off x="2819400" y="3962400"/>
                <a:ext cx="2514600" cy="1431310"/>
              </a:xfrm>
              <a:prstGeom prst="line">
                <a:avLst/>
              </a:prstGeom>
              <a:ln w="1460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 flipH="1">
                <a:off x="2443350" y="4720424"/>
                <a:ext cx="1219200" cy="688360"/>
              </a:xfrm>
              <a:prstGeom prst="line">
                <a:avLst/>
              </a:prstGeom>
              <a:ln w="1460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>
                <a:off x="2738625" y="4800600"/>
                <a:ext cx="304800" cy="264004"/>
              </a:xfrm>
              <a:prstGeom prst="straightConnector1">
                <a:avLst/>
              </a:prstGeom>
              <a:ln w="1460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 flipH="1" flipV="1">
                <a:off x="3200400" y="5184099"/>
                <a:ext cx="309750" cy="231282"/>
              </a:xfrm>
              <a:prstGeom prst="straightConnector1">
                <a:avLst/>
              </a:prstGeom>
              <a:ln w="1460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1732258" y="4442586"/>
                <a:ext cx="143340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CartoGothic Pro Book" panose="020B0602020204020204" pitchFamily="34" charset="0"/>
                    <a:ea typeface="Roboto" panose="02000000000000000000" pitchFamily="2" charset="0"/>
                    <a:cs typeface="CartoGothic Pro Book" panose="020B0602020204020204" pitchFamily="34" charset="0"/>
                  </a:rPr>
                  <a:t>(+) Inset [m]</a:t>
                </a:r>
              </a:p>
              <a:p>
                <a:r>
                  <a:rPr lang="en-US" dirty="0" smtClean="0">
                    <a:latin typeface="CartoGothic Pro Book" panose="020B0602020204020204" pitchFamily="34" charset="0"/>
                    <a:ea typeface="Roboto" panose="02000000000000000000" pitchFamily="2" charset="0"/>
                    <a:cs typeface="CartoGothic Pro Book" panose="020B0602020204020204" pitchFamily="34" charset="0"/>
                  </a:rPr>
                  <a:t>(Interior)</a:t>
                </a:r>
                <a:endParaRPr lang="en-US" dirty="0">
                  <a:latin typeface="CartoGothic Pro Book" panose="020B0602020204020204" pitchFamily="34" charset="0"/>
                  <a:ea typeface="Roboto" panose="02000000000000000000" pitchFamily="2" charset="0"/>
                  <a:cs typeface="CartoGothic Pro Book" panose="020B0602020204020204" pitchFamily="34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130800" y="1391070"/>
              <a:ext cx="3429000" cy="2626467"/>
              <a:chOff x="5334000" y="1600200"/>
              <a:chExt cx="3429000" cy="2626467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34000" y="1600200"/>
                <a:ext cx="3429000" cy="2626467"/>
              </a:xfrm>
              <a:prstGeom prst="rect">
                <a:avLst/>
              </a:prstGeom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5710050" y="3316817"/>
                <a:ext cx="85837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CartoGothic Pro Book" panose="020B0602020204020204" pitchFamily="34" charset="0"/>
                    <a:ea typeface="Roboto" panose="02000000000000000000" pitchFamily="2" charset="0"/>
                    <a:cs typeface="CartoGothic Pro Book" panose="020B0602020204020204" pitchFamily="34" charset="0"/>
                  </a:rPr>
                  <a:t>0 Inset</a:t>
                </a:r>
                <a:endParaRPr lang="en-US" dirty="0">
                  <a:latin typeface="CartoGothic Pro Book" panose="020B0602020204020204" pitchFamily="34" charset="0"/>
                  <a:ea typeface="Roboto" panose="02000000000000000000" pitchFamily="2" charset="0"/>
                  <a:cs typeface="CartoGothic Pro Book" panose="020B0602020204020204" pitchFamily="34" charset="0"/>
                </a:endParaRPr>
              </a:p>
              <a:p>
                <a:r>
                  <a:rPr lang="en-US" dirty="0" smtClean="0">
                    <a:latin typeface="CartoGothic Pro Book" panose="020B0602020204020204" pitchFamily="34" charset="0"/>
                    <a:ea typeface="Roboto" panose="02000000000000000000" pitchFamily="2" charset="0"/>
                    <a:cs typeface="CartoGothic Pro Book" panose="020B0602020204020204" pitchFamily="34" charset="0"/>
                  </a:rPr>
                  <a:t>(Flush)</a:t>
                </a: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5130800" y="3905670"/>
              <a:ext cx="3653348" cy="2557820"/>
              <a:chOff x="5334000" y="4114800"/>
              <a:chExt cx="3653348" cy="2557820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34000" y="4114800"/>
                <a:ext cx="3653348" cy="2557820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5719575" y="5814702"/>
                <a:ext cx="97013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CartoGothic Pro Book" panose="020B0602020204020204" pitchFamily="34" charset="0"/>
                    <a:ea typeface="Roboto" panose="02000000000000000000" pitchFamily="2" charset="0"/>
                    <a:cs typeface="CartoGothic Pro Book" panose="020B0602020204020204" pitchFamily="34" charset="0"/>
                  </a:rPr>
                  <a:t>(-) Inset</a:t>
                </a:r>
                <a:endParaRPr lang="en-US" dirty="0">
                  <a:latin typeface="CartoGothic Pro Book" panose="020B0602020204020204" pitchFamily="34" charset="0"/>
                  <a:ea typeface="Roboto" panose="02000000000000000000" pitchFamily="2" charset="0"/>
                  <a:cs typeface="CartoGothic Pro Book" panose="020B0602020204020204" pitchFamily="34" charset="0"/>
                </a:endParaRPr>
              </a:p>
              <a:p>
                <a:r>
                  <a:rPr lang="en-US" dirty="0" smtClean="0">
                    <a:latin typeface="CartoGothic Pro Book" panose="020B0602020204020204" pitchFamily="34" charset="0"/>
                    <a:ea typeface="Roboto" panose="02000000000000000000" pitchFamily="2" charset="0"/>
                    <a:cs typeface="CartoGothic Pro Book" panose="020B0602020204020204" pitchFamily="34" charset="0"/>
                  </a:rPr>
                  <a:t>(Past)</a:t>
                </a: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239900" y="5974738"/>
              <a:ext cx="495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Roboto" panose="02000000000000000000" pitchFamily="2" charset="0"/>
                  <a:ea typeface="Roboto" panose="02000000000000000000" pitchFamily="2" charset="0"/>
                  <a:cs typeface="Times New Roman" panose="02020603050405020304" pitchFamily="18" charset="0"/>
                </a:rPr>
                <a:t>Building idealized to capture </a:t>
              </a:r>
              <a:r>
                <a:rPr lang="en-US" b="1" dirty="0" smtClean="0">
                  <a:latin typeface="Roboto" panose="02000000000000000000" pitchFamily="2" charset="0"/>
                  <a:ea typeface="Roboto" panose="02000000000000000000" pitchFamily="2" charset="0"/>
                  <a:cs typeface="Times New Roman" panose="02020603050405020304" pitchFamily="18" charset="0"/>
                </a:rPr>
                <a:t>only</a:t>
              </a:r>
              <a:r>
                <a:rPr lang="en-US" dirty="0" smtClean="0">
                  <a:latin typeface="Roboto" panose="02000000000000000000" pitchFamily="2" charset="0"/>
                  <a:ea typeface="Roboto" panose="02000000000000000000" pitchFamily="2" charset="0"/>
                  <a:cs typeface="Times New Roman" panose="02020603050405020304" pitchFamily="18" charset="0"/>
                </a:rPr>
                <a:t> edge effects.</a:t>
              </a:r>
              <a:endParaRPr lang="en-US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368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Variation of Inset Protection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BB1B-467B-4577-9A40-2A5D9A3E1CA8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3" t="2420" r="10268" b="3282"/>
          <a:stretch/>
        </p:blipFill>
        <p:spPr>
          <a:xfrm>
            <a:off x="117020" y="1084141"/>
            <a:ext cx="4371691" cy="37205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188" y="1352976"/>
            <a:ext cx="4501669" cy="2933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2566" y="4949334"/>
            <a:ext cx="83722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Unprotected protrusions are at significant risk.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P is much smaller than previous values as protection is idealized.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Inset protection of 0.15 m or less incurs limited additional risk.</a:t>
            </a:r>
            <a:endParaRPr lang="en-US" dirty="0">
              <a:latin typeface="Source Sans Pro Regular" panose="020B0503030403020204" pitchFamily="34" charset="0"/>
              <a:ea typeface="Source Sans Pro Regular" panose="020B05030304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3501" y="6017269"/>
            <a:ext cx="669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2. Brooks et al. Investigation of Lighting Attachment Risks to Small Structures Associated with Electrogeometric Model (EGM) [unpublished manuscript]. Lubbock: Texas Tech University; 2019</a:t>
            </a:r>
            <a:endParaRPr lang="en-US" sz="1200" dirty="0">
              <a:latin typeface="Source Sans Pro Regular" panose="020B0503030403020204" pitchFamily="34" charset="0"/>
              <a:ea typeface="Source Sans Pro Regular" panose="020B0503030403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30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Aspect Ratio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BB1B-467B-4577-9A40-2A5D9A3E1CA8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0555" y="1186127"/>
            <a:ext cx="8534400" cy="5200058"/>
            <a:chOff x="250372" y="1489214"/>
            <a:chExt cx="8534400" cy="5200058"/>
          </a:xfrm>
        </p:grpSpPr>
        <p:sp>
          <p:nvSpPr>
            <p:cNvPr id="5" name="TextBox 4"/>
            <p:cNvSpPr txBox="1"/>
            <p:nvPr/>
          </p:nvSpPr>
          <p:spPr>
            <a:xfrm>
              <a:off x="250372" y="6042941"/>
              <a:ext cx="4953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Roboto" panose="02000000000000000000" pitchFamily="2" charset="0"/>
                  <a:ea typeface="Roboto" panose="02000000000000000000" pitchFamily="2" charset="0"/>
                  <a:cs typeface="Times New Roman" panose="02020603050405020304" pitchFamily="18" charset="0"/>
                </a:rPr>
                <a:t>Building Volume held constant in effort to avoid collection volume effects, if any.</a:t>
              </a:r>
              <a:endParaRPr lang="en-US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0987" y="3756623"/>
              <a:ext cx="3296110" cy="2276793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478972" y="1545772"/>
              <a:ext cx="3390899" cy="2137652"/>
              <a:chOff x="609600" y="1676400"/>
              <a:chExt cx="3390899" cy="2137652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9600" y="1676400"/>
                <a:ext cx="3276600" cy="2137652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2247899" y="2215385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CartoGothic Pro Book" panose="020B0602020204020204" pitchFamily="34" charset="0"/>
                    <a:ea typeface="Roboto" panose="02000000000000000000" pitchFamily="2" charset="0"/>
                    <a:cs typeface="CartoGothic Pro Book" panose="020B0602020204020204" pitchFamily="34" charset="0"/>
                  </a:rPr>
                  <a:t>( 20 x 250 ) m</a:t>
                </a:r>
                <a:endParaRPr lang="en-US" dirty="0">
                  <a:latin typeface="CartoGothic Pro Book" panose="020B0602020204020204" pitchFamily="34" charset="0"/>
                  <a:ea typeface="Roboto" panose="02000000000000000000" pitchFamily="2" charset="0"/>
                  <a:cs typeface="CartoGothic Pro Book" panose="020B0602020204020204" pitchFamily="34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5050972" y="1489214"/>
              <a:ext cx="3733800" cy="2262088"/>
              <a:chOff x="5181600" y="1619842"/>
              <a:chExt cx="3733800" cy="2262088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81600" y="1619842"/>
                <a:ext cx="3276600" cy="2262088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7162800" y="2030719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CartoGothic Pro Book" panose="020B0602020204020204" pitchFamily="34" charset="0"/>
                    <a:ea typeface="Roboto" panose="02000000000000000000" pitchFamily="2" charset="0"/>
                    <a:cs typeface="CartoGothic Pro Book" panose="020B0602020204020204" pitchFamily="34" charset="0"/>
                  </a:rPr>
                  <a:t>( 40 x 125 ) m</a:t>
                </a:r>
                <a:endParaRPr lang="en-US" dirty="0">
                  <a:latin typeface="CartoGothic Pro Book" panose="020B0602020204020204" pitchFamily="34" charset="0"/>
                  <a:ea typeface="Roboto" panose="02000000000000000000" pitchFamily="2" charset="0"/>
                  <a:cs typeface="CartoGothic Pro Book" panose="020B0602020204020204" pitchFamily="34" charset="0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08984" y="3799463"/>
              <a:ext cx="3216575" cy="2214903"/>
              <a:chOff x="639612" y="3930091"/>
              <a:chExt cx="3216575" cy="2214903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9612" y="3930091"/>
                <a:ext cx="3216575" cy="2214903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762000" y="3983705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CartoGothic Pro Book" panose="020B0602020204020204" pitchFamily="34" charset="0"/>
                    <a:ea typeface="Roboto" panose="02000000000000000000" pitchFamily="2" charset="0"/>
                    <a:cs typeface="CartoGothic Pro Book" panose="020B0602020204020204" pitchFamily="34" charset="0"/>
                  </a:rPr>
                  <a:t>( 80 x 62.5 ) m</a:t>
                </a:r>
                <a:endParaRPr lang="en-US" dirty="0">
                  <a:latin typeface="CartoGothic Pro Book" panose="020B0602020204020204" pitchFamily="34" charset="0"/>
                  <a:ea typeface="Roboto" panose="02000000000000000000" pitchFamily="2" charset="0"/>
                  <a:cs typeface="CartoGothic Pro Book" panose="020B0602020204020204" pitchFamily="34" charset="0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669972" y="4088810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rtoGothic Pro Book" panose="020B0602020204020204" pitchFamily="34" charset="0"/>
                  <a:ea typeface="Roboto" panose="02000000000000000000" pitchFamily="2" charset="0"/>
                  <a:cs typeface="CartoGothic Pro Book" panose="020B0602020204020204" pitchFamily="34" charset="0"/>
                </a:rPr>
                <a:t>( 200 x 25 ) m</a:t>
              </a:r>
              <a:endParaRPr lang="en-US" dirty="0">
                <a:latin typeface="CartoGothic Pro Book" panose="020B0602020204020204" pitchFamily="34" charset="0"/>
                <a:ea typeface="Roboto" panose="02000000000000000000" pitchFamily="2" charset="0"/>
                <a:cs typeface="CartoGothic Pro Book" panose="020B0602020204020204" pitchFamily="34" charset="0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631372" y="2115492"/>
              <a:ext cx="2743200" cy="1607235"/>
            </a:xfrm>
            <a:prstGeom prst="straightConnector1">
              <a:avLst/>
            </a:prstGeom>
            <a:ln w="28575">
              <a:solidFill>
                <a:schemeClr val="accent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70181" y="2919109"/>
              <a:ext cx="225734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rtoGothic Pro Book" panose="020B0602020204020204" pitchFamily="34" charset="0"/>
                  <a:ea typeface="Roboto" panose="02000000000000000000" pitchFamily="2" charset="0"/>
                  <a:cs typeface="CartoGothic Pro Book" panose="020B0602020204020204" pitchFamily="34" charset="0"/>
                </a:rPr>
                <a:t>Width</a:t>
              </a:r>
            </a:p>
            <a:p>
              <a:r>
                <a:rPr lang="en-US" dirty="0" smtClean="0">
                  <a:latin typeface="CartoGothic Pro Book" panose="020B0602020204020204" pitchFamily="34" charset="0"/>
                  <a:ea typeface="Roboto" panose="02000000000000000000" pitchFamily="2" charset="0"/>
                  <a:cs typeface="CartoGothic Pro Book" panose="020B0602020204020204" pitchFamily="34" charset="0"/>
                </a:rPr>
                <a:t>(Second Dimension)</a:t>
              </a:r>
              <a:endParaRPr lang="en-US" dirty="0">
                <a:latin typeface="CartoGothic Pro Book" panose="020B0602020204020204" pitchFamily="34" charset="0"/>
                <a:ea typeface="Roboto" panose="02000000000000000000" pitchFamily="2" charset="0"/>
                <a:cs typeface="CartoGothic Pro Book" panose="020B0602020204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185615" y="5279572"/>
              <a:ext cx="19479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rtoGothic Pro Book" panose="020B0602020204020204" pitchFamily="34" charset="0"/>
                  <a:ea typeface="Roboto" panose="02000000000000000000" pitchFamily="2" charset="0"/>
                  <a:cs typeface="CartoGothic Pro Book" panose="020B0602020204020204" pitchFamily="34" charset="0"/>
                </a:rPr>
                <a:t>Length</a:t>
              </a:r>
            </a:p>
            <a:p>
              <a:r>
                <a:rPr lang="en-US" dirty="0" smtClean="0">
                  <a:latin typeface="CartoGothic Pro Book" panose="020B0602020204020204" pitchFamily="34" charset="0"/>
                  <a:ea typeface="Roboto" panose="02000000000000000000" pitchFamily="2" charset="0"/>
                  <a:cs typeface="CartoGothic Pro Book" panose="020B0602020204020204" pitchFamily="34" charset="0"/>
                </a:rPr>
                <a:t>(First Dimension)</a:t>
              </a:r>
              <a:endParaRPr lang="en-US" dirty="0">
                <a:latin typeface="CartoGothic Pro Book" panose="020B0602020204020204" pitchFamily="34" charset="0"/>
                <a:ea typeface="Roboto" panose="02000000000000000000" pitchFamily="2" charset="0"/>
                <a:cs typeface="CartoGothic Pro Book" panose="020B0602020204020204" pitchFamily="34" charset="0"/>
              </a:endParaRPr>
            </a:p>
          </p:txBody>
        </p:sp>
        <p:cxnSp>
          <p:nvCxnSpPr>
            <p:cNvPr id="20" name="Straight Arrow Connector 19"/>
            <p:cNvCxnSpPr>
              <a:stCxn id="14" idx="2"/>
            </p:cNvCxnSpPr>
            <p:nvPr/>
          </p:nvCxnSpPr>
          <p:spPr>
            <a:xfrm flipV="1">
              <a:off x="2117272" y="5150239"/>
              <a:ext cx="1492440" cy="864127"/>
            </a:xfrm>
            <a:prstGeom prst="straightConnector1">
              <a:avLst/>
            </a:prstGeom>
            <a:ln w="28575">
              <a:solidFill>
                <a:schemeClr val="accent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5678065" y="6178714"/>
            <a:ext cx="3450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Aspect taken as: Length / Width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15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Variation of Aspect Ratio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BB1B-467B-4577-9A40-2A5D9A3E1CA8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1" r="10455" b="4108"/>
          <a:stretch/>
        </p:blipFill>
        <p:spPr>
          <a:xfrm>
            <a:off x="304581" y="1084141"/>
            <a:ext cx="4177373" cy="37527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3" t="3619" r="12318" b="4435"/>
          <a:stretch/>
        </p:blipFill>
        <p:spPr>
          <a:xfrm>
            <a:off x="4498610" y="1201295"/>
            <a:ext cx="4233878" cy="36356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581" y="5049417"/>
            <a:ext cx="8485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Extreme aspect ratio buildings were much better protected.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This is believed to be a consequence of competition with ground.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The reference has an aspect of 0.5 and shows good agreement with the aspect 2 case.</a:t>
            </a:r>
            <a:endParaRPr lang="en-US" sz="1600" dirty="0">
              <a:latin typeface="Source Sans Pro Regular" panose="020B0503030403020204" pitchFamily="34" charset="0"/>
              <a:ea typeface="Source Sans Pro Regular" panose="020B05030304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55786" y="6078115"/>
            <a:ext cx="6375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2. Brooks et al. Investigation of Lighting Attachment Risks to Small Structures Associated with Electrogeometric Model (EGM) [unpublished manuscript]. Lubbock: Texas Tech University; 2019</a:t>
            </a:r>
            <a:endParaRPr lang="en-US" sz="1200" dirty="0">
              <a:latin typeface="Source Sans Pro Regular" panose="020B0503030403020204" pitchFamily="34" charset="0"/>
              <a:ea typeface="Source Sans Pro Regular" panose="020B0503030403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85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357790"/>
          </a:xfrm>
          <a:noFill/>
        </p:spPr>
        <p:txBody>
          <a:bodyPr>
            <a:normAutofit/>
          </a:bodyPr>
          <a:lstStyle/>
          <a:p>
            <a:r>
              <a:rPr lang="en-US" dirty="0" smtClean="0"/>
              <a:t>A stochastic model of stepped leader propagation in downward negative lightning with inclusion of final jump process was developed.</a:t>
            </a:r>
          </a:p>
          <a:p>
            <a:pPr lvl="1"/>
            <a:r>
              <a:rPr lang="en-US" dirty="0"/>
              <a:t>Large volumes of simulated lightning strikes to complex geometries can be evaluated quickly</a:t>
            </a:r>
            <a:r>
              <a:rPr lang="en-US" dirty="0" smtClean="0"/>
              <a:t>.</a:t>
            </a:r>
          </a:p>
          <a:p>
            <a:r>
              <a:rPr lang="en-US" dirty="0"/>
              <a:t>Large structures were found to produce worst case error. </a:t>
            </a:r>
            <a:endParaRPr lang="en-US" dirty="0" smtClean="0"/>
          </a:p>
          <a:p>
            <a:pPr lvl="1"/>
            <a:r>
              <a:rPr lang="en-US" dirty="0" smtClean="0"/>
              <a:t>The simulated structure was found to be vulnerable to less than 0.5 % of lighting strikes.</a:t>
            </a:r>
          </a:p>
          <a:p>
            <a:pPr lvl="1"/>
            <a:r>
              <a:rPr lang="en-US" dirty="0" smtClean="0"/>
              <a:t>Rates were found to be weakly sensitive to height. </a:t>
            </a:r>
          </a:p>
          <a:p>
            <a:pPr lvl="1"/>
            <a:r>
              <a:rPr lang="en-US" dirty="0" smtClean="0"/>
              <a:t>Aspect ratio was found to have pronounced impact. </a:t>
            </a:r>
          </a:p>
          <a:p>
            <a:pPr lvl="1"/>
            <a:r>
              <a:rPr lang="en-US" dirty="0" smtClean="0"/>
              <a:t>Protection inset was found to be substantial.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4A22-CF73-4533-86B6-B4ADD0F5E466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47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Propagation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Principles</a:t>
            </a:r>
          </a:p>
          <a:p>
            <a:pPr lvl="1"/>
            <a:r>
              <a:rPr lang="en-US" dirty="0" smtClean="0"/>
              <a:t>Piolet Streamer</a:t>
            </a:r>
          </a:p>
          <a:p>
            <a:pPr lvl="2"/>
            <a:r>
              <a:rPr lang="en-US" dirty="0" smtClean="0"/>
              <a:t>Meek ‘59</a:t>
            </a:r>
          </a:p>
          <a:p>
            <a:pPr lvl="1"/>
            <a:r>
              <a:rPr lang="en-US" dirty="0" smtClean="0"/>
              <a:t>Bipolar Piolet with Space Leader</a:t>
            </a:r>
          </a:p>
          <a:p>
            <a:pPr lvl="2"/>
            <a:r>
              <a:rPr lang="en-US" dirty="0" smtClean="0"/>
              <a:t>Rakotonandrasana et al. ‘08</a:t>
            </a:r>
          </a:p>
          <a:p>
            <a:r>
              <a:rPr lang="en-US" dirty="0" smtClean="0"/>
              <a:t>Stochastic Models</a:t>
            </a:r>
          </a:p>
          <a:p>
            <a:pPr lvl="1"/>
            <a:r>
              <a:rPr lang="en-US" dirty="0" smtClean="0"/>
              <a:t>Random Walk Model</a:t>
            </a:r>
          </a:p>
          <a:p>
            <a:pPr lvl="2"/>
            <a:r>
              <a:rPr lang="en-US" dirty="0" smtClean="0"/>
              <a:t>Hutzler </a:t>
            </a:r>
            <a:r>
              <a:rPr lang="en-US" dirty="0"/>
              <a:t>and Hutzler-Barre </a:t>
            </a:r>
            <a:r>
              <a:rPr lang="en-US" dirty="0" smtClean="0"/>
              <a:t>’78</a:t>
            </a:r>
          </a:p>
          <a:p>
            <a:pPr lvl="1"/>
            <a:r>
              <a:rPr lang="en-US" dirty="0" smtClean="0"/>
              <a:t>Electrostatic </a:t>
            </a:r>
            <a:r>
              <a:rPr lang="en-US" dirty="0"/>
              <a:t>Components</a:t>
            </a:r>
          </a:p>
          <a:p>
            <a:pPr lvl="2"/>
            <a:r>
              <a:rPr lang="en-US" dirty="0" smtClean="0"/>
              <a:t>Niemeyer </a:t>
            </a:r>
            <a:r>
              <a:rPr lang="en-US" dirty="0"/>
              <a:t>in ‘</a:t>
            </a:r>
            <a:r>
              <a:rPr lang="en-US" dirty="0" smtClean="0"/>
              <a:t>87</a:t>
            </a:r>
            <a:endParaRPr lang="en-US" dirty="0"/>
          </a:p>
          <a:p>
            <a:pPr lvl="1"/>
            <a:r>
              <a:rPr lang="en-US" dirty="0" smtClean="0"/>
              <a:t>Charge </a:t>
            </a:r>
            <a:r>
              <a:rPr lang="en-US" dirty="0"/>
              <a:t>Modelling </a:t>
            </a:r>
            <a:r>
              <a:rPr lang="en-US" dirty="0" smtClean="0"/>
              <a:t>and </a:t>
            </a:r>
            <a:r>
              <a:rPr lang="en-US" dirty="0"/>
              <a:t>Branching</a:t>
            </a:r>
          </a:p>
          <a:p>
            <a:pPr lvl="2"/>
            <a:r>
              <a:rPr lang="en-US" dirty="0"/>
              <a:t>Shi et al. </a:t>
            </a:r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126162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1. Saba</a:t>
            </a:r>
            <a:r>
              <a:rPr lang="en-US" sz="1000" dirty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, M. M. F., A. R. Paiva, C. Schumann, M. A. S. Ferro, K. P. Naccarato, J. C. O. Silva, F. V. C. Siqueira, and D. M. Custódio (2017), Lightning attachment process to common buildings, </a:t>
            </a:r>
            <a:r>
              <a:rPr lang="en-US" sz="1000" i="1" dirty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Geophys. Res. Lett.</a:t>
            </a:r>
            <a:r>
              <a:rPr lang="en-US" sz="1000" dirty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, 44, 4368–4375, doi: 10.1002/2017GL072796.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3A4A22-CF73-4533-86B6-B4ADD0F5E466}" type="slidenum">
              <a:rPr lang="en-US" smtClean="0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365" y="1548606"/>
            <a:ext cx="2743200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3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 Diffusion Models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066801"/>
                <a:ext cx="8839200" cy="2208580"/>
              </a:xfrm>
            </p:spPr>
            <p:txBody>
              <a:bodyPr/>
              <a:lstStyle/>
              <a:p>
                <a:r>
                  <a:rPr lang="en-US" dirty="0" smtClean="0"/>
                  <a:t>A stepped leader random walk model</a:t>
                </a:r>
              </a:p>
              <a:p>
                <a:pPr lvl="1"/>
                <a:r>
                  <a:rPr lang="en-US" dirty="0" smtClean="0"/>
                  <a:t>L Niemeyer 1987 J. Phys. D: Appl. Phys. 20 897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den>
                            </m:f>
                          </m:e>
                        </m:d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𝜼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  <m:sup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num>
                              <m:den>
                                <m:acc>
                                  <m:accPr>
                                    <m:chr m:val="̂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</m:e>
                                </m:acc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066801"/>
                <a:ext cx="8839200" cy="2208580"/>
              </a:xfrm>
              <a:blipFill>
                <a:blip r:embed="rId2"/>
                <a:stretch>
                  <a:fillRect l="-1241" t="-2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3A4A22-CF73-4533-86B6-B4ADD0F5E466}" type="slidenum">
              <a:rPr lang="en-US" smtClean="0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062" y="3259163"/>
            <a:ext cx="3621822" cy="30467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9545" y="2909594"/>
            <a:ext cx="4493385" cy="341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35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Attachment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Intensified electric field at lighting rod is induced</a:t>
            </a:r>
          </a:p>
          <a:p>
            <a:r>
              <a:rPr lang="en-US" dirty="0" smtClean="0"/>
              <a:t>This gives rise to an upward leader</a:t>
            </a:r>
          </a:p>
          <a:p>
            <a:r>
              <a:rPr lang="en-US" dirty="0" smtClean="0"/>
              <a:t>When the two are intercepted the stroke begins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84"/>
          <a:stretch/>
        </p:blipFill>
        <p:spPr>
          <a:xfrm>
            <a:off x="152400" y="2584090"/>
            <a:ext cx="8720960" cy="37221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7238" y="6126163"/>
            <a:ext cx="5549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The </a:t>
            </a:r>
            <a:r>
              <a:rPr lang="en-US" sz="1600" dirty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Lightning Stroke- II by C. F. Wagner and A. R. Hileman</a:t>
            </a:r>
            <a:r>
              <a:rPr lang="en-US" sz="1600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.</a:t>
            </a:r>
            <a:endParaRPr lang="en-US" sz="1600" dirty="0">
              <a:latin typeface="Source Sans Pro Regular" panose="020B0503030403020204" pitchFamily="34" charset="0"/>
              <a:ea typeface="Source Sans Pro Regular" panose="020B05030304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3A4A22-CF73-4533-86B6-B4ADD0F5E466}" type="slidenum">
              <a:rPr lang="en-US" smtClean="0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27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Rolling Sphere Model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4A22-CF73-4533-86B6-B4ADD0F5E466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547155"/>
            <a:ext cx="4146550" cy="2336579"/>
          </a:xfrm>
          <a:prstGeom prst="rect">
            <a:avLst/>
          </a:prstGeom>
        </p:spPr>
      </p:pic>
      <p:pic>
        <p:nvPicPr>
          <p:cNvPr id="5" name="Content Placeholder 5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20456" y="4092674"/>
            <a:ext cx="4006326" cy="2406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53955" y="4695798"/>
            <a:ext cx="2766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Standard for the Installation of Lightning Protection Systems</a:t>
            </a:r>
            <a:r>
              <a:rPr lang="en-US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, NFPA Std., 2011</a:t>
            </a:r>
            <a:r>
              <a:rPr lang="en-US" dirty="0" smtClean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.</a:t>
            </a:r>
            <a:endParaRPr lang="en-US" dirty="0"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75200" y="2161635"/>
            <a:ext cx="35988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Pentair, Lightning Protection Consultant Handbook, Pentair, Ed. Pentair Engineered Electrical and Fastening Solutions, 2009.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17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Resulting Stochastic Model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Monte Carlo Random Walk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Propagation starts to fixed height ~200 m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(Uniform) Random starting position (X,Y)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Generate Series of Radom 3D Steps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Uniform Polar Angle (X,Y Plane)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Gaussian Angle from Z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Propagate until within striking distance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Strike to nearest object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(Record Even &amp; Repeat)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419850" y="2084825"/>
            <a:ext cx="2381250" cy="3613150"/>
            <a:chOff x="6248400" y="2438400"/>
            <a:chExt cx="2381250" cy="3613150"/>
          </a:xfrm>
        </p:grpSpPr>
        <p:sp>
          <p:nvSpPr>
            <p:cNvPr id="6" name="Rectangle 5"/>
            <p:cNvSpPr/>
            <p:nvPr/>
          </p:nvSpPr>
          <p:spPr>
            <a:xfrm>
              <a:off x="6248400" y="2438400"/>
              <a:ext cx="2381250" cy="76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" name="Straight Arrow Connector 6"/>
            <p:cNvCxnSpPr>
              <a:stCxn id="6" idx="2"/>
            </p:cNvCxnSpPr>
            <p:nvPr/>
          </p:nvCxnSpPr>
          <p:spPr>
            <a:xfrm flipH="1">
              <a:off x="6877050" y="2514600"/>
              <a:ext cx="561975" cy="685800"/>
            </a:xfrm>
            <a:prstGeom prst="straightConnector1">
              <a:avLst/>
            </a:prstGeom>
            <a:ln w="222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6877050" y="3200400"/>
              <a:ext cx="762000" cy="762000"/>
            </a:xfrm>
            <a:prstGeom prst="straightConnector1">
              <a:avLst/>
            </a:prstGeom>
            <a:ln w="222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7105650" y="3962400"/>
              <a:ext cx="533400" cy="1219200"/>
            </a:xfrm>
            <a:prstGeom prst="straightConnector1">
              <a:avLst/>
            </a:prstGeom>
            <a:ln w="222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7639050" y="3962400"/>
              <a:ext cx="0" cy="1066800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6457950" y="5137150"/>
              <a:ext cx="914400" cy="914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3A4A22-CF73-4533-86B6-B4ADD0F5E466}" type="slidenum">
              <a:rPr lang="en-US" smtClean="0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2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12089"/>
          <a:stretch/>
        </p:blipFill>
        <p:spPr>
          <a:xfrm>
            <a:off x="4341570" y="2096982"/>
            <a:ext cx="4781347" cy="35595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Capabilities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5110890" cy="512736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Monte Carlo methods of arriving at empirical probability of lightning protection failures.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Tolerant of cm-sized features in 100’m contexts</a:t>
            </a:r>
            <a:r>
              <a:rPr lang="en-US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Inherently Parallelizable: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100 000 runs in minutes on   circa-2015 consumer         desktop computers.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Support for arbitrary CAD geometries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Geometry is specified by external </a:t>
            </a:r>
            <a:r>
              <a:rPr lang="en-US" dirty="0"/>
              <a:t>stereolithography</a:t>
            </a:r>
            <a:r>
              <a:rPr lang="en-US" dirty="0" smtClean="0"/>
              <a:t> (STL) files.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3A4A22-CF73-4533-86B6-B4ADD0F5E466}" type="slidenum">
              <a:rPr lang="en-US" smtClean="0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34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Arriving at Total Probabilities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8" t="1869" r="1774" b="5296"/>
          <a:stretch/>
        </p:blipFill>
        <p:spPr>
          <a:xfrm>
            <a:off x="3524280" y="1362297"/>
            <a:ext cx="5181570" cy="40002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" t="2175" r="11399" b="3781"/>
          <a:stretch/>
        </p:blipFill>
        <p:spPr>
          <a:xfrm>
            <a:off x="323750" y="1163105"/>
            <a:ext cx="3019290" cy="25384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7" t="8946" r="12957" b="2236"/>
          <a:stretch/>
        </p:blipFill>
        <p:spPr>
          <a:xfrm>
            <a:off x="380215" y="3873878"/>
            <a:ext cx="2962825" cy="24660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240737" y="5398747"/>
                <a:ext cx="37486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𝑃𝐷𝐹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𝑆𝐷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𝑃𝐷𝐹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d>
                    </m:oMath>
                  </m:oMathPara>
                </a14:m>
                <a:endParaRPr lang="en-US" dirty="0"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0737" y="5398747"/>
                <a:ext cx="3748655" cy="276999"/>
              </a:xfrm>
              <a:prstGeom prst="rect">
                <a:avLst/>
              </a:prstGeom>
              <a:blipFill>
                <a:blip r:embed="rId5"/>
                <a:stretch>
                  <a:fillRect t="-2222" b="-3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70BB1B-467B-4577-9A40-2A5D9A3E1CA8}" type="slidenum">
              <a:rPr lang="en-US" smtClean="0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24280" y="5711918"/>
            <a:ext cx="53433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Source Sans Pro Regular" panose="020B0503030403020204" pitchFamily="34" charset="0"/>
                <a:ea typeface="Source Sans Pro Regular" panose="020B0503030403020204" pitchFamily="34" charset="0"/>
                <a:cs typeface="Times New Roman" panose="02020603050405020304" pitchFamily="18" charset="0"/>
              </a:rPr>
              <a:t>Brooks et al. Investigation of Lighting Attachment Risks to Small Structures Associated with Electrogeometric Model (EGM) [unpublished manuscript]. Lubbock: Texas Tech University; 2019</a:t>
            </a:r>
            <a:endParaRPr lang="en-US" sz="1400" dirty="0">
              <a:latin typeface="Source Sans Pro Regular" panose="020B0503030403020204" pitchFamily="34" charset="0"/>
              <a:ea typeface="Source Sans Pro Regular" panose="020B0503030403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72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NR_Theme_Sulliv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400" dirty="0" smtClean="0">
            <a:latin typeface="Source Sans Pro Regular" panose="020B0503030403020204" pitchFamily="34" charset="0"/>
            <a:ea typeface="Source Sans Pro Regular" panose="020B0503030403020204" pitchFamily="34" charset="0"/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rooks_PPPS19" id="{F73F5EDB-834E-48B9-9660-97D5E0B060D1}" vid="{9E05F071-5698-4758-9506-BB1E76C2210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48830</TotalTime>
  <Words>1125</Words>
  <Application>Microsoft Office PowerPoint</Application>
  <PresentationFormat>On-screen Show (4:3)</PresentationFormat>
  <Paragraphs>205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Open Sans</vt:lpstr>
      <vt:lpstr>Source Sans Pro Regular</vt:lpstr>
      <vt:lpstr>Arial</vt:lpstr>
      <vt:lpstr>Cambria Math</vt:lpstr>
      <vt:lpstr>Roboto Medium</vt:lpstr>
      <vt:lpstr>CartoGothic Pro Book</vt:lpstr>
      <vt:lpstr>Roboto Light</vt:lpstr>
      <vt:lpstr>Roboto</vt:lpstr>
      <vt:lpstr>Calibri</vt:lpstr>
      <vt:lpstr>Times New Roman</vt:lpstr>
      <vt:lpstr>1_ONR_Theme_Sullivan</vt:lpstr>
      <vt:lpstr>Statistics and Propagation Modeling of Atmospheric Lightning</vt:lpstr>
      <vt:lpstr>Motivation</vt:lpstr>
      <vt:lpstr>Propagation Models</vt:lpstr>
      <vt:lpstr>Gas Diffusion Models</vt:lpstr>
      <vt:lpstr>Attachment</vt:lpstr>
      <vt:lpstr>Rolling Sphere Model</vt:lpstr>
      <vt:lpstr>Resulting Stochastic Model</vt:lpstr>
      <vt:lpstr>Model Capabilities</vt:lpstr>
      <vt:lpstr>Arriving at Total Probabilities</vt:lpstr>
      <vt:lpstr>Consequences of Probability Distribution</vt:lpstr>
      <vt:lpstr>Expectation (E)</vt:lpstr>
      <vt:lpstr>Collection Area</vt:lpstr>
      <vt:lpstr>NLDN Stroke Density</vt:lpstr>
      <vt:lpstr>Reference Geometry</vt:lpstr>
      <vt:lpstr>Reference Case &amp; Error Calculation</vt:lpstr>
      <vt:lpstr>Building Height</vt:lpstr>
      <vt:lpstr>Variation of Building Height</vt:lpstr>
      <vt:lpstr>Footprint Area</vt:lpstr>
      <vt:lpstr>Variation of Footprint Area</vt:lpstr>
      <vt:lpstr>Building Inset Protection</vt:lpstr>
      <vt:lpstr>Variation of Inset Protection</vt:lpstr>
      <vt:lpstr>Building Aspect Ratio</vt:lpstr>
      <vt:lpstr>Variation of Aspect Ratio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</dc:creator>
  <cp:lastModifiedBy>User</cp:lastModifiedBy>
  <cp:revision>813</cp:revision>
  <cp:lastPrinted>2017-07-18T17:07:54Z</cp:lastPrinted>
  <dcterms:created xsi:type="dcterms:W3CDTF">2014-03-02T21:16:17Z</dcterms:created>
  <dcterms:modified xsi:type="dcterms:W3CDTF">2019-06-18T19:18:00Z</dcterms:modified>
</cp:coreProperties>
</file>