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9" r:id="rId2"/>
  </p:sldIdLst>
  <p:sldSz cx="38404800" cy="38404800"/>
  <p:notesSz cx="6858000" cy="9144000"/>
  <p:defaultTextStyle>
    <a:defPPr>
      <a:defRPr lang="en-US"/>
    </a:defPPr>
    <a:lvl1pPr marL="0" algn="l" defTabSz="4075480" rtl="0" eaLnBrk="1" latinLnBrk="0" hangingPunct="1">
      <a:defRPr sz="8000" kern="1200">
        <a:solidFill>
          <a:schemeClr val="tx1"/>
        </a:solidFill>
        <a:latin typeface="+mn-lt"/>
        <a:ea typeface="+mn-ea"/>
        <a:cs typeface="+mn-cs"/>
      </a:defRPr>
    </a:lvl1pPr>
    <a:lvl2pPr marL="2037740" algn="l" defTabSz="4075480" rtl="0" eaLnBrk="1" latinLnBrk="0" hangingPunct="1">
      <a:defRPr sz="8000" kern="1200">
        <a:solidFill>
          <a:schemeClr val="tx1"/>
        </a:solidFill>
        <a:latin typeface="+mn-lt"/>
        <a:ea typeface="+mn-ea"/>
        <a:cs typeface="+mn-cs"/>
      </a:defRPr>
    </a:lvl2pPr>
    <a:lvl3pPr marL="4075480" algn="l" defTabSz="4075480" rtl="0" eaLnBrk="1" latinLnBrk="0" hangingPunct="1">
      <a:defRPr sz="8000" kern="1200">
        <a:solidFill>
          <a:schemeClr val="tx1"/>
        </a:solidFill>
        <a:latin typeface="+mn-lt"/>
        <a:ea typeface="+mn-ea"/>
        <a:cs typeface="+mn-cs"/>
      </a:defRPr>
    </a:lvl3pPr>
    <a:lvl4pPr marL="6113222" algn="l" defTabSz="4075480" rtl="0" eaLnBrk="1" latinLnBrk="0" hangingPunct="1">
      <a:defRPr sz="8000" kern="1200">
        <a:solidFill>
          <a:schemeClr val="tx1"/>
        </a:solidFill>
        <a:latin typeface="+mn-lt"/>
        <a:ea typeface="+mn-ea"/>
        <a:cs typeface="+mn-cs"/>
      </a:defRPr>
    </a:lvl4pPr>
    <a:lvl5pPr marL="8150962" algn="l" defTabSz="4075480" rtl="0" eaLnBrk="1" latinLnBrk="0" hangingPunct="1">
      <a:defRPr sz="8000" kern="1200">
        <a:solidFill>
          <a:schemeClr val="tx1"/>
        </a:solidFill>
        <a:latin typeface="+mn-lt"/>
        <a:ea typeface="+mn-ea"/>
        <a:cs typeface="+mn-cs"/>
      </a:defRPr>
    </a:lvl5pPr>
    <a:lvl6pPr marL="10188702" algn="l" defTabSz="4075480" rtl="0" eaLnBrk="1" latinLnBrk="0" hangingPunct="1">
      <a:defRPr sz="8000" kern="1200">
        <a:solidFill>
          <a:schemeClr val="tx1"/>
        </a:solidFill>
        <a:latin typeface="+mn-lt"/>
        <a:ea typeface="+mn-ea"/>
        <a:cs typeface="+mn-cs"/>
      </a:defRPr>
    </a:lvl6pPr>
    <a:lvl7pPr marL="12226442" algn="l" defTabSz="4075480" rtl="0" eaLnBrk="1" latinLnBrk="0" hangingPunct="1">
      <a:defRPr sz="8000" kern="1200">
        <a:solidFill>
          <a:schemeClr val="tx1"/>
        </a:solidFill>
        <a:latin typeface="+mn-lt"/>
        <a:ea typeface="+mn-ea"/>
        <a:cs typeface="+mn-cs"/>
      </a:defRPr>
    </a:lvl7pPr>
    <a:lvl8pPr marL="14264182" algn="l" defTabSz="4075480" rtl="0" eaLnBrk="1" latinLnBrk="0" hangingPunct="1">
      <a:defRPr sz="8000" kern="1200">
        <a:solidFill>
          <a:schemeClr val="tx1"/>
        </a:solidFill>
        <a:latin typeface="+mn-lt"/>
        <a:ea typeface="+mn-ea"/>
        <a:cs typeface="+mn-cs"/>
      </a:defRPr>
    </a:lvl8pPr>
    <a:lvl9pPr marL="16301924" algn="l" defTabSz="4075480" rtl="0" eaLnBrk="1" latinLnBrk="0" hangingPunct="1">
      <a:defRPr sz="8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600" userDrawn="1">
          <p15:clr>
            <a:srgbClr val="A4A3A4"/>
          </p15:clr>
        </p15:guide>
        <p15:guide id="2" pos="105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kowski, John" initials="MJ" lastIdx="8" clrIdx="0">
    <p:extLst>
      <p:ext uri="{19B8F6BF-5375-455C-9EA6-DF929625EA0E}">
        <p15:presenceInfo xmlns:p15="http://schemas.microsoft.com/office/powerpoint/2012/main" userId="Mankowski, Joh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172" autoAdjust="0"/>
    <p:restoredTop sz="94660"/>
  </p:normalViewPr>
  <p:slideViewPr>
    <p:cSldViewPr>
      <p:cViewPr varScale="1">
        <p:scale>
          <a:sx n="21" d="100"/>
          <a:sy n="21" d="100"/>
        </p:scale>
        <p:origin x="2874" y="66"/>
      </p:cViewPr>
      <p:guideLst>
        <p:guide orient="horz" pos="19600"/>
        <p:guide pos="105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27B708-2555-834C-97B8-35CDF758D659}" type="datetimeFigureOut">
              <a:rPr lang="en-US" smtClean="0"/>
              <a:t>5/18/2018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9B69EE-5E8F-454A-ADA9-72A9D2754C0A}" type="datetimeFigureOut">
              <a:rPr lang="en-US" smtClean="0"/>
              <a:t>5/18/2018</a:t>
            </a:fld>
            <a:endParaRPr lang="en-US"/>
          </a:p>
        </p:txBody>
      </p:sp>
      <p:sp>
        <p:nvSpPr>
          <p:cNvPr id="4" name="Slide Image Placeholder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7A4D1E-65EE-4660-A385-9D84FACF9120}" type="slidenum">
              <a:rPr lang="en-US" smtClean="0"/>
              <a:t>‹#›</a:t>
            </a:fld>
            <a:endParaRPr lang="en-US"/>
          </a:p>
        </p:txBody>
      </p:sp>
    </p:spTree>
    <p:extLst>
      <p:ext uri="{BB962C8B-B14F-4D97-AF65-F5344CB8AC3E}">
        <p14:creationId xmlns:p14="http://schemas.microsoft.com/office/powerpoint/2010/main" val="2080286165"/>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7A4D1E-65EE-4660-A385-9D84FACF9120}" type="slidenum">
              <a:rPr lang="en-US" smtClean="0"/>
              <a:t>1</a:t>
            </a:fld>
            <a:endParaRPr lang="en-US"/>
          </a:p>
        </p:txBody>
      </p:sp>
    </p:spTree>
    <p:extLst>
      <p:ext uri="{BB962C8B-B14F-4D97-AF65-F5344CB8AC3E}">
        <p14:creationId xmlns:p14="http://schemas.microsoft.com/office/powerpoint/2010/main" val="16528091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2&quot; x 42&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609600" y="711200"/>
            <a:ext cx="37185600" cy="3911600"/>
          </a:xfrm>
          <a:prstGeom prst="rect">
            <a:avLst/>
          </a:prstGeom>
          <a:solidFill>
            <a:srgbClr val="01014B"/>
          </a:solidFill>
          <a:ln>
            <a:solidFill>
              <a:srgbClr val="01014B"/>
            </a:solidFill>
          </a:ln>
        </p:spPr>
        <p:txBody>
          <a:bodyPr vert="horz" anchor="ctr" anchorCtr="1"/>
          <a:lstStyle>
            <a:lvl1pPr>
              <a:defRPr sz="7200" b="1">
                <a:solidFill>
                  <a:schemeClr val="bg1"/>
                </a:solidFill>
                <a:latin typeface="Arial"/>
                <a:cs typeface="Arial"/>
              </a:defRPr>
            </a:lvl1pPr>
          </a:lstStyle>
          <a:p>
            <a:r>
              <a:rPr lang="en-US" dirty="0"/>
              <a:t>Poster Presentation Title</a:t>
            </a:r>
            <a:br>
              <a:rPr lang="en-US" dirty="0"/>
            </a:br>
            <a:r>
              <a:rPr lang="en-US" sz="4800" b="1" dirty="0">
                <a:solidFill>
                  <a:schemeClr val="bg1"/>
                </a:solidFill>
                <a:latin typeface="Arial" pitchFamily="34" charset="0"/>
                <a:cs typeface="Arial" pitchFamily="34" charset="0"/>
              </a:rPr>
              <a:t>List Author Name(s)</a:t>
            </a:r>
            <a:br>
              <a:rPr lang="en-US" sz="4800" b="1" dirty="0">
                <a:solidFill>
                  <a:schemeClr val="bg1"/>
                </a:solidFill>
                <a:latin typeface="Arial" pitchFamily="34" charset="0"/>
                <a:cs typeface="Arial" pitchFamily="34" charset="0"/>
              </a:rPr>
            </a:br>
            <a:r>
              <a:rPr lang="en-US" sz="4800"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609600" y="49784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Abstract or Introduction</a:t>
            </a:r>
            <a:endParaRPr lang="en-US" dirty="0"/>
          </a:p>
        </p:txBody>
      </p:sp>
      <p:sp>
        <p:nvSpPr>
          <p:cNvPr id="24" name="Text Placeholder 23"/>
          <p:cNvSpPr>
            <a:spLocks noGrp="1"/>
          </p:cNvSpPr>
          <p:nvPr>
            <p:ph type="body" sz="quarter" idx="11" hasCustomPrompt="1"/>
          </p:nvPr>
        </p:nvSpPr>
        <p:spPr>
          <a:xfrm>
            <a:off x="609600" y="6578600"/>
            <a:ext cx="11887200" cy="10134600"/>
          </a:xfrm>
          <a:prstGeom prst="rect">
            <a:avLst/>
          </a:prstGeom>
        </p:spPr>
        <p:txBody>
          <a:bodyPr vert="horz"/>
          <a:lstStyle>
            <a:lvl1pPr marL="0" indent="0">
              <a:buNone/>
              <a:defRPr sz="3200" baseline="0"/>
            </a:lvl1pPr>
            <a:lvl2pPr marL="463550" indent="0">
              <a:buNone/>
              <a:defRPr sz="3200" baseline="0"/>
            </a:lvl2pPr>
            <a:lvl3pPr marL="901700" indent="0">
              <a:buNone/>
              <a:defRPr sz="3200" baseline="0"/>
            </a:lvl3pPr>
            <a:lvl4pPr>
              <a:defRPr sz="3200"/>
            </a:lvl4pPr>
            <a:lvl5pPr>
              <a:defRPr sz="3200"/>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609600" y="170688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Objectives</a:t>
            </a:r>
            <a:endParaRPr lang="en-US" dirty="0"/>
          </a:p>
        </p:txBody>
      </p:sp>
      <p:sp>
        <p:nvSpPr>
          <p:cNvPr id="26" name="Text Placeholder 23"/>
          <p:cNvSpPr>
            <a:spLocks noGrp="1"/>
          </p:cNvSpPr>
          <p:nvPr>
            <p:ph type="body" sz="quarter" idx="13" hasCustomPrompt="1"/>
          </p:nvPr>
        </p:nvSpPr>
        <p:spPr>
          <a:xfrm>
            <a:off x="609600" y="18669000"/>
            <a:ext cx="11887200" cy="8534400"/>
          </a:xfrm>
          <a:prstGeom prst="rect">
            <a:avLst/>
          </a:prstGeom>
        </p:spPr>
        <p:txBody>
          <a:bodyPr vert="horz"/>
          <a:lstStyle>
            <a:lvl1pPr marL="0" marR="0" indent="0" algn="l" defTabSz="4075480" rtl="0" eaLnBrk="1" fontAlgn="auto" latinLnBrk="0" hangingPunct="1">
              <a:lnSpc>
                <a:spcPct val="100000"/>
              </a:lnSpc>
              <a:spcBef>
                <a:spcPct val="20000"/>
              </a:spcBef>
              <a:spcAft>
                <a:spcPts val="0"/>
              </a:spcAft>
              <a:buClrTx/>
              <a:buSzTx/>
              <a:buFont typeface="Arial" pitchFamily="34" charset="0"/>
              <a:buNone/>
              <a:tabLst/>
              <a:defRPr sz="3200"/>
            </a:lvl1pPr>
            <a:lvl2pPr>
              <a:defRPr sz="3200"/>
            </a:lvl2pPr>
            <a:lvl3pPr>
              <a:defRPr sz="3200"/>
            </a:lvl3pPr>
            <a:lvl4pPr>
              <a:defRPr sz="3200"/>
            </a:lvl4pPr>
            <a:lvl5pPr>
              <a:defRPr sz="3200"/>
            </a:lvl5pPr>
          </a:lstStyle>
          <a:p>
            <a:pPr marL="0" marR="0" lvl="0" indent="0" algn="l" defTabSz="4075480"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609600" y="275590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Methods</a:t>
            </a:r>
            <a:endParaRPr lang="en-US" dirty="0"/>
          </a:p>
        </p:txBody>
      </p:sp>
      <p:sp>
        <p:nvSpPr>
          <p:cNvPr id="28" name="Text Placeholder 23"/>
          <p:cNvSpPr>
            <a:spLocks noGrp="1"/>
          </p:cNvSpPr>
          <p:nvPr>
            <p:ph type="body" sz="quarter" idx="15" hasCustomPrompt="1"/>
          </p:nvPr>
        </p:nvSpPr>
        <p:spPr>
          <a:xfrm>
            <a:off x="609600" y="29159200"/>
            <a:ext cx="11887200" cy="8534400"/>
          </a:xfrm>
          <a:prstGeom prst="rect">
            <a:avLst/>
          </a:prstGeom>
        </p:spPr>
        <p:txBody>
          <a:bodyPr vert="horz"/>
          <a:lstStyle>
            <a:lvl1pPr marL="0" marR="0" indent="0" algn="l" defTabSz="4075480" rtl="0" eaLnBrk="1" fontAlgn="auto" latinLnBrk="0" hangingPunct="1">
              <a:lnSpc>
                <a:spcPct val="100000"/>
              </a:lnSpc>
              <a:spcBef>
                <a:spcPct val="20000"/>
              </a:spcBef>
              <a:spcAft>
                <a:spcPts val="0"/>
              </a:spcAft>
              <a:buClrTx/>
              <a:buSzTx/>
              <a:buFont typeface="Arial" pitchFamily="34" charset="0"/>
              <a:buNone/>
              <a:tabLst/>
              <a:defRPr sz="3200"/>
            </a:lvl1pPr>
            <a:lvl2pPr>
              <a:defRPr sz="3200"/>
            </a:lvl2pPr>
            <a:lvl3pPr>
              <a:defRPr sz="3200"/>
            </a:lvl3pPr>
            <a:lvl4pPr>
              <a:defRPr sz="3200"/>
            </a:lvl4pPr>
            <a:lvl5pPr>
              <a:defRPr sz="3200"/>
            </a:lvl5pPr>
          </a:lstStyle>
          <a:p>
            <a:pPr marL="0" marR="0" lvl="0" indent="0" algn="l" defTabSz="4075480"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3258800" y="49784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Results</a:t>
            </a:r>
            <a:endParaRPr lang="en-US" dirty="0"/>
          </a:p>
        </p:txBody>
      </p:sp>
      <p:sp>
        <p:nvSpPr>
          <p:cNvPr id="30" name="Text Placeholder 23"/>
          <p:cNvSpPr>
            <a:spLocks noGrp="1"/>
          </p:cNvSpPr>
          <p:nvPr>
            <p:ph type="body" sz="quarter" idx="17"/>
          </p:nvPr>
        </p:nvSpPr>
        <p:spPr>
          <a:xfrm>
            <a:off x="25908000" y="29159200"/>
            <a:ext cx="11887200" cy="8534400"/>
          </a:xfrm>
          <a:prstGeom prst="rect">
            <a:avLst/>
          </a:prstGeom>
        </p:spPr>
        <p:txBody>
          <a:bodyPr vert="horz"/>
          <a:lstStyle>
            <a:lvl1pPr>
              <a:defRPr sz="3200"/>
            </a:lvl1pPr>
            <a:lvl2pPr>
              <a:defRPr sz="3200"/>
            </a:lvl2pPr>
            <a:lvl3pPr>
              <a:defRPr sz="3200"/>
            </a:lvl3pPr>
            <a:lvl4pPr>
              <a:defRPr sz="3200"/>
            </a:lvl4pPr>
            <a:lvl5pPr>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25908000" y="49784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Conclusion</a:t>
            </a:r>
            <a:endParaRPr lang="en-US" dirty="0"/>
          </a:p>
        </p:txBody>
      </p:sp>
      <p:sp>
        <p:nvSpPr>
          <p:cNvPr id="32" name="Text Placeholder 23"/>
          <p:cNvSpPr>
            <a:spLocks noGrp="1"/>
          </p:cNvSpPr>
          <p:nvPr>
            <p:ph type="body" sz="quarter" idx="19"/>
          </p:nvPr>
        </p:nvSpPr>
        <p:spPr>
          <a:xfrm>
            <a:off x="25908000" y="6578600"/>
            <a:ext cx="11887200" cy="20624800"/>
          </a:xfrm>
          <a:prstGeom prst="rect">
            <a:avLst/>
          </a:prstGeom>
        </p:spPr>
        <p:txBody>
          <a:bodyPr vert="horz"/>
          <a:lstStyle>
            <a:lvl1pPr>
              <a:defRPr sz="3200"/>
            </a:lvl1pPr>
            <a:lvl2pPr>
              <a:defRPr sz="3200"/>
            </a:lvl2pPr>
            <a:lvl3pPr>
              <a:defRPr sz="3200"/>
            </a:lvl3pPr>
            <a:lvl4pPr>
              <a:defRPr sz="3200"/>
            </a:lvl4pPr>
            <a:lvl5pPr>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25908000" y="275590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References</a:t>
            </a:r>
            <a:endParaRPr lang="en-US" dirty="0"/>
          </a:p>
        </p:txBody>
      </p:sp>
      <p:sp>
        <p:nvSpPr>
          <p:cNvPr id="34" name="Text Placeholder 23"/>
          <p:cNvSpPr>
            <a:spLocks noGrp="1"/>
          </p:cNvSpPr>
          <p:nvPr>
            <p:ph type="body" sz="quarter" idx="21" hasCustomPrompt="1"/>
          </p:nvPr>
        </p:nvSpPr>
        <p:spPr>
          <a:xfrm>
            <a:off x="13258800" y="6578600"/>
            <a:ext cx="11887200" cy="31115000"/>
          </a:xfrm>
          <a:prstGeom prst="rect">
            <a:avLst/>
          </a:prstGeom>
        </p:spPr>
        <p:txBody>
          <a:bodyPr vert="horz"/>
          <a:lstStyle>
            <a:lvl1pPr marL="0" indent="0">
              <a:buNone/>
              <a:defRPr sz="3200" baseline="0"/>
            </a:lvl1pPr>
            <a:lvl2pPr marL="463550" indent="0">
              <a:buNone/>
              <a:defRPr sz="3200"/>
            </a:lvl2pPr>
            <a:lvl3pPr>
              <a:defRPr sz="3200"/>
            </a:lvl3pPr>
            <a:lvl4pPr>
              <a:defRPr sz="3200"/>
            </a:lvl4pPr>
            <a:lvl5pPr>
              <a:defRPr sz="3200"/>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066800" y="1066800"/>
            <a:ext cx="2743200" cy="3200400"/>
          </a:xfrm>
          <a:prstGeom prst="rect">
            <a:avLst/>
          </a:prstGeom>
          <a:solidFill>
            <a:schemeClr val="bg1"/>
          </a:solidFill>
        </p:spPr>
        <p:txBody>
          <a:bodyPr vert="horz"/>
          <a:lstStyle>
            <a:lvl1pPr marL="0" indent="0">
              <a:buNone/>
              <a:defRPr sz="2400"/>
            </a:lvl1pPr>
          </a:lstStyle>
          <a:p>
            <a:r>
              <a:rPr lang="en-US" dirty="0"/>
              <a:t>LOGO</a:t>
            </a:r>
          </a:p>
        </p:txBody>
      </p:sp>
      <p:sp>
        <p:nvSpPr>
          <p:cNvPr id="37" name="Picture Placeholder 35"/>
          <p:cNvSpPr>
            <a:spLocks noGrp="1"/>
          </p:cNvSpPr>
          <p:nvPr>
            <p:ph type="pic" sz="quarter" idx="23" hasCustomPrompt="1"/>
          </p:nvPr>
        </p:nvSpPr>
        <p:spPr>
          <a:xfrm>
            <a:off x="34747200" y="1066800"/>
            <a:ext cx="2743200" cy="3200400"/>
          </a:xfrm>
          <a:prstGeom prst="rect">
            <a:avLst/>
          </a:prstGeom>
          <a:solidFill>
            <a:schemeClr val="bg1"/>
          </a:solidFill>
        </p:spPr>
        <p:txBody>
          <a:bodyPr vert="horz"/>
          <a:lstStyle>
            <a:lvl1pPr marL="0" indent="0">
              <a:buNone/>
              <a:defRPr sz="2400"/>
            </a:lvl1pPr>
          </a:lstStyle>
          <a:p>
            <a:r>
              <a:rPr lang="en-US" dirty="0"/>
              <a:t>LOGO</a:t>
            </a:r>
          </a:p>
        </p:txBody>
      </p:sp>
      <p:sp>
        <p:nvSpPr>
          <p:cNvPr id="39" name="Chart Placeholder 38"/>
          <p:cNvSpPr>
            <a:spLocks noGrp="1"/>
          </p:cNvSpPr>
          <p:nvPr>
            <p:ph type="chart" sz="quarter" idx="24"/>
          </p:nvPr>
        </p:nvSpPr>
        <p:spPr>
          <a:xfrm>
            <a:off x="14173200" y="18846800"/>
            <a:ext cx="10058400" cy="7823200"/>
          </a:xfrm>
          <a:prstGeom prst="rect">
            <a:avLst/>
          </a:prstGeom>
        </p:spPr>
        <p:txBody>
          <a:bodyPr vert="horz"/>
          <a:lstStyle>
            <a:lvl1pPr marL="0" indent="0">
              <a:buNone/>
              <a:defRPr sz="3200"/>
            </a:lvl1pPr>
          </a:lstStyle>
          <a:p>
            <a:endParaRPr lang="en-US" dirty="0"/>
          </a:p>
        </p:txBody>
      </p:sp>
      <p:sp>
        <p:nvSpPr>
          <p:cNvPr id="40" name="Chart Placeholder 38"/>
          <p:cNvSpPr>
            <a:spLocks noGrp="1"/>
          </p:cNvSpPr>
          <p:nvPr>
            <p:ph type="chart" sz="quarter" idx="25"/>
          </p:nvPr>
        </p:nvSpPr>
        <p:spPr>
          <a:xfrm>
            <a:off x="14173200" y="28625800"/>
            <a:ext cx="10058400" cy="7823200"/>
          </a:xfrm>
          <a:prstGeom prst="rect">
            <a:avLst/>
          </a:prstGeom>
        </p:spPr>
        <p:txBody>
          <a:bodyPr vert="horz"/>
          <a:lstStyle>
            <a:lvl1pPr marL="0" indent="0">
              <a:buNone/>
              <a:defRPr sz="3200"/>
            </a:lvl1pPr>
          </a:lstStyle>
          <a:p>
            <a:endParaRPr lang="en-US" dirty="0"/>
          </a:p>
        </p:txBody>
      </p:sp>
      <p:pic>
        <p:nvPicPr>
          <p:cNvPr id="3" name="Picture 2"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052000" y="37795200"/>
            <a:ext cx="2743200" cy="4389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075480" rtl="0" eaLnBrk="1" latinLnBrk="0" hangingPunct="1">
        <a:spcBef>
          <a:spcPct val="0"/>
        </a:spcBef>
        <a:buNone/>
        <a:defRPr sz="19600" kern="1200">
          <a:solidFill>
            <a:schemeClr val="tx1"/>
          </a:solidFill>
          <a:latin typeface="+mj-lt"/>
          <a:ea typeface="+mj-ea"/>
          <a:cs typeface="+mj-cs"/>
        </a:defRPr>
      </a:lvl1pPr>
    </p:titleStyle>
    <p:bodyStyle>
      <a:lvl1pPr marL="1528306" indent="-1528306" algn="l" defTabSz="4075480" rtl="0" eaLnBrk="1" latinLnBrk="0" hangingPunct="1">
        <a:spcBef>
          <a:spcPct val="20000"/>
        </a:spcBef>
        <a:buFont typeface="Arial" pitchFamily="34" charset="0"/>
        <a:buChar char="•"/>
        <a:defRPr sz="14200" kern="1200">
          <a:solidFill>
            <a:schemeClr val="tx1"/>
          </a:solidFill>
          <a:latin typeface="+mn-lt"/>
          <a:ea typeface="+mn-ea"/>
          <a:cs typeface="+mn-cs"/>
        </a:defRPr>
      </a:lvl1pPr>
      <a:lvl2pPr marL="3311328" indent="-1273588" algn="l" defTabSz="4075480" rtl="0" eaLnBrk="1" latinLnBrk="0" hangingPunct="1">
        <a:spcBef>
          <a:spcPct val="20000"/>
        </a:spcBef>
        <a:buFont typeface="Arial" pitchFamily="34" charset="0"/>
        <a:buChar char="–"/>
        <a:defRPr sz="12400" kern="1200">
          <a:solidFill>
            <a:schemeClr val="tx1"/>
          </a:solidFill>
          <a:latin typeface="+mn-lt"/>
          <a:ea typeface="+mn-ea"/>
          <a:cs typeface="+mn-cs"/>
        </a:defRPr>
      </a:lvl2pPr>
      <a:lvl3pPr marL="5094352" indent="-1018870" algn="l" defTabSz="4075480"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13209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4pPr>
      <a:lvl5pPr marL="916983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5pPr>
      <a:lvl6pPr marL="1120757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6pPr>
      <a:lvl7pPr marL="1324531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7pPr>
      <a:lvl8pPr marL="15283054"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8pPr>
      <a:lvl9pPr marL="17320794"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9pPr>
    </p:bodyStyle>
    <p:otherStyle>
      <a:defPPr>
        <a:defRPr lang="en-US"/>
      </a:defPPr>
      <a:lvl1pPr marL="0" algn="l" defTabSz="4075480" rtl="0" eaLnBrk="1" latinLnBrk="0" hangingPunct="1">
        <a:defRPr sz="8000" kern="1200">
          <a:solidFill>
            <a:schemeClr val="tx1"/>
          </a:solidFill>
          <a:latin typeface="+mn-lt"/>
          <a:ea typeface="+mn-ea"/>
          <a:cs typeface="+mn-cs"/>
        </a:defRPr>
      </a:lvl1pPr>
      <a:lvl2pPr marL="2037740" algn="l" defTabSz="4075480" rtl="0" eaLnBrk="1" latinLnBrk="0" hangingPunct="1">
        <a:defRPr sz="8000" kern="1200">
          <a:solidFill>
            <a:schemeClr val="tx1"/>
          </a:solidFill>
          <a:latin typeface="+mn-lt"/>
          <a:ea typeface="+mn-ea"/>
          <a:cs typeface="+mn-cs"/>
        </a:defRPr>
      </a:lvl2pPr>
      <a:lvl3pPr marL="4075480" algn="l" defTabSz="4075480" rtl="0" eaLnBrk="1" latinLnBrk="0" hangingPunct="1">
        <a:defRPr sz="8000" kern="1200">
          <a:solidFill>
            <a:schemeClr val="tx1"/>
          </a:solidFill>
          <a:latin typeface="+mn-lt"/>
          <a:ea typeface="+mn-ea"/>
          <a:cs typeface="+mn-cs"/>
        </a:defRPr>
      </a:lvl3pPr>
      <a:lvl4pPr marL="6113222" algn="l" defTabSz="4075480" rtl="0" eaLnBrk="1" latinLnBrk="0" hangingPunct="1">
        <a:defRPr sz="8000" kern="1200">
          <a:solidFill>
            <a:schemeClr val="tx1"/>
          </a:solidFill>
          <a:latin typeface="+mn-lt"/>
          <a:ea typeface="+mn-ea"/>
          <a:cs typeface="+mn-cs"/>
        </a:defRPr>
      </a:lvl4pPr>
      <a:lvl5pPr marL="8150962" algn="l" defTabSz="4075480" rtl="0" eaLnBrk="1" latinLnBrk="0" hangingPunct="1">
        <a:defRPr sz="8000" kern="1200">
          <a:solidFill>
            <a:schemeClr val="tx1"/>
          </a:solidFill>
          <a:latin typeface="+mn-lt"/>
          <a:ea typeface="+mn-ea"/>
          <a:cs typeface="+mn-cs"/>
        </a:defRPr>
      </a:lvl5pPr>
      <a:lvl6pPr marL="10188702" algn="l" defTabSz="4075480" rtl="0" eaLnBrk="1" latinLnBrk="0" hangingPunct="1">
        <a:defRPr sz="8000" kern="1200">
          <a:solidFill>
            <a:schemeClr val="tx1"/>
          </a:solidFill>
          <a:latin typeface="+mn-lt"/>
          <a:ea typeface="+mn-ea"/>
          <a:cs typeface="+mn-cs"/>
        </a:defRPr>
      </a:lvl6pPr>
      <a:lvl7pPr marL="12226442" algn="l" defTabSz="4075480" rtl="0" eaLnBrk="1" latinLnBrk="0" hangingPunct="1">
        <a:defRPr sz="8000" kern="1200">
          <a:solidFill>
            <a:schemeClr val="tx1"/>
          </a:solidFill>
          <a:latin typeface="+mn-lt"/>
          <a:ea typeface="+mn-ea"/>
          <a:cs typeface="+mn-cs"/>
        </a:defRPr>
      </a:lvl7pPr>
      <a:lvl8pPr marL="14264182" algn="l" defTabSz="4075480" rtl="0" eaLnBrk="1" latinLnBrk="0" hangingPunct="1">
        <a:defRPr sz="8000" kern="1200">
          <a:solidFill>
            <a:schemeClr val="tx1"/>
          </a:solidFill>
          <a:latin typeface="+mn-lt"/>
          <a:ea typeface="+mn-ea"/>
          <a:cs typeface="+mn-cs"/>
        </a:defRPr>
      </a:lvl8pPr>
      <a:lvl9pPr marL="16301924" algn="l" defTabSz="4075480"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US" dirty="0"/>
              <a:t>HIGH-SPEED IMAGING OF EXPLODING DETONATORS</a:t>
            </a:r>
            <a:br>
              <a:rPr lang="en-US" dirty="0"/>
            </a:br>
            <a:r>
              <a:rPr lang="de-DE" sz="4800" dirty="0"/>
              <a:t>H. J. Gaus III, D. H. Barnett, A. A. Neuber, J. J. Mankowski </a:t>
            </a:r>
            <a:r>
              <a:rPr lang="de-DE" dirty="0"/>
              <a:t/>
            </a:r>
            <a:br>
              <a:rPr lang="de-DE" dirty="0"/>
            </a:br>
            <a:r>
              <a:rPr lang="en-US" sz="3600" b="0" i="1" dirty="0">
                <a:solidFill>
                  <a:prstClr val="white">
                    <a:lumMod val="85000"/>
                  </a:prstClr>
                </a:solidFill>
                <a:latin typeface="Arial" pitchFamily="34" charset="0"/>
                <a:cs typeface="Arial" pitchFamily="34" charset="0"/>
              </a:rPr>
              <a:t>Center for Pulsed Power and Power Electronics (CP</a:t>
            </a:r>
            <a:r>
              <a:rPr lang="en-US" sz="3600" b="0" i="1" baseline="30000" dirty="0">
                <a:solidFill>
                  <a:prstClr val="white">
                    <a:lumMod val="85000"/>
                  </a:prstClr>
                </a:solidFill>
                <a:latin typeface="Arial" pitchFamily="34" charset="0"/>
                <a:cs typeface="Arial" pitchFamily="34" charset="0"/>
              </a:rPr>
              <a:t>3</a:t>
            </a:r>
            <a:r>
              <a:rPr lang="en-US" sz="3600" b="0" i="1" dirty="0">
                <a:solidFill>
                  <a:prstClr val="white">
                    <a:lumMod val="85000"/>
                  </a:prstClr>
                </a:solidFill>
                <a:latin typeface="Arial" pitchFamily="34" charset="0"/>
                <a:cs typeface="Arial" pitchFamily="34" charset="0"/>
              </a:rPr>
              <a:t>E), Texas Tech University</a:t>
            </a:r>
            <a:r>
              <a:rPr lang="en-US" dirty="0"/>
              <a:t/>
            </a:r>
            <a:br>
              <a:rPr lang="en-US" dirty="0"/>
            </a:br>
            <a:endParaRPr lang="en-US" dirty="0"/>
          </a:p>
        </p:txBody>
      </p:sp>
      <p:sp>
        <p:nvSpPr>
          <p:cNvPr id="3" name="Text Placeholder 2"/>
          <p:cNvSpPr>
            <a:spLocks noGrp="1"/>
          </p:cNvSpPr>
          <p:nvPr>
            <p:ph type="body" sz="quarter" idx="10"/>
          </p:nvPr>
        </p:nvSpPr>
        <p:spPr>
          <a:xfrm>
            <a:off x="609600" y="4978400"/>
            <a:ext cx="14173200" cy="1244600"/>
          </a:xfrm>
          <a:solidFill>
            <a:schemeClr val="tx1"/>
          </a:solidFill>
        </p:spPr>
        <p:txBody>
          <a:bodyPr/>
          <a:lstStyle/>
          <a:p>
            <a:r>
              <a:rPr lang="en-US" dirty="0"/>
              <a:t>Abstract</a:t>
            </a:r>
          </a:p>
        </p:txBody>
      </p:sp>
      <p:sp>
        <p:nvSpPr>
          <p:cNvPr id="4" name="Text Placeholder 3"/>
          <p:cNvSpPr>
            <a:spLocks noGrp="1"/>
          </p:cNvSpPr>
          <p:nvPr>
            <p:ph type="body" sz="quarter" idx="11"/>
          </p:nvPr>
        </p:nvSpPr>
        <p:spPr>
          <a:xfrm>
            <a:off x="609600" y="6578600"/>
            <a:ext cx="14173200" cy="10000812"/>
          </a:xfrm>
          <a:solidFill>
            <a:schemeClr val="bg1"/>
          </a:solidFill>
        </p:spPr>
        <p:txBody>
          <a:bodyPr/>
          <a:lstStyle/>
          <a:p>
            <a:r>
              <a:rPr lang="en-US" dirty="0"/>
              <a:t>This poster describes a high-speed imaging setup for capturing exploding detonators with short exposure time cameras. With three, commercially available, high intensity, pulsed xenon light sources (&gt; 10</a:t>
            </a:r>
            <a:r>
              <a:rPr lang="en-US" baseline="30000" dirty="0"/>
              <a:t>7</a:t>
            </a:r>
            <a:r>
              <a:rPr lang="en-US" dirty="0"/>
              <a:t> candela intensity) satisfactory image quality was achieved for a minimum exposure time. Beyond that the combined flash lamp output was too dim at desired shorter exposure times. As such, an alternative lamp system was pursued that would provide the higher required light intensity output.</a:t>
            </a:r>
          </a:p>
          <a:p>
            <a:r>
              <a:rPr lang="en-US" dirty="0"/>
              <a:t>Two types of lamp arrays were designed and tested. A large lamp array comprised of a few high energy flash lamps and small lamp array comprised of many low-energy flash lamps. The large lamp array is intended for multiple shot use and is placed behind a protective sheet of polycarbonate far from the detonator. The small lamp array with low cost flash lamps is intended for one time use and will be </a:t>
            </a:r>
            <a:r>
              <a:rPr lang="en-US" dirty="0" smtClean="0"/>
              <a:t>placed </a:t>
            </a:r>
            <a:r>
              <a:rPr lang="en-US" dirty="0"/>
              <a:t>much closer to the detonator. As such, these small lamps were driven beyond the manufacturer’s specified energy limit to maximize the light intensity output. Multiple six stage, Rayleigh line PFNs were constructed to deliver the lamp energy. The PFN is modeled using LTSpice to verify circuit operation. Experimental measurements on the voltage and current were collected and compared to simulated results. A photodiode is used to measure relative light intensity from the different light sources. Finally, images are shown of the exploding detonator at various frame rates.</a:t>
            </a:r>
          </a:p>
          <a:p>
            <a:endParaRPr lang="en-US" dirty="0"/>
          </a:p>
        </p:txBody>
      </p:sp>
      <p:sp>
        <p:nvSpPr>
          <p:cNvPr id="5" name="Text Placeholder 4"/>
          <p:cNvSpPr>
            <a:spLocks noGrp="1"/>
          </p:cNvSpPr>
          <p:nvPr>
            <p:ph type="body" sz="quarter" idx="12"/>
          </p:nvPr>
        </p:nvSpPr>
        <p:spPr>
          <a:xfrm>
            <a:off x="609602" y="17049262"/>
            <a:ext cx="14173200" cy="1244600"/>
          </a:xfrm>
          <a:solidFill>
            <a:schemeClr val="tx1"/>
          </a:solidFill>
        </p:spPr>
        <p:txBody>
          <a:bodyPr/>
          <a:lstStyle/>
          <a:p>
            <a:r>
              <a:rPr lang="en-US" dirty="0"/>
              <a:t>Objectives</a:t>
            </a:r>
          </a:p>
        </p:txBody>
      </p:sp>
      <p:sp>
        <p:nvSpPr>
          <p:cNvPr id="6" name="Text Placeholder 5"/>
          <p:cNvSpPr>
            <a:spLocks noGrp="1"/>
          </p:cNvSpPr>
          <p:nvPr>
            <p:ph type="body" sz="quarter" idx="13"/>
          </p:nvPr>
        </p:nvSpPr>
        <p:spPr>
          <a:xfrm>
            <a:off x="644769" y="18594856"/>
            <a:ext cx="14138030" cy="3221892"/>
          </a:xfrm>
          <a:solidFill>
            <a:schemeClr val="bg1"/>
          </a:solidFill>
        </p:spPr>
        <p:txBody>
          <a:bodyPr/>
          <a:lstStyle/>
          <a:p>
            <a:pPr marL="571500" indent="-571500">
              <a:buFont typeface="Arial" panose="020B0604020202020204" pitchFamily="34" charset="0"/>
              <a:buChar char="•"/>
            </a:pPr>
            <a:r>
              <a:rPr lang="en-US" dirty="0"/>
              <a:t>Capture images on the micro-second time scale</a:t>
            </a:r>
          </a:p>
          <a:p>
            <a:pPr marL="571500" indent="-571500">
              <a:buFont typeface="Arial" panose="020B0604020202020204" pitchFamily="34" charset="0"/>
              <a:buChar char="•"/>
            </a:pPr>
            <a:r>
              <a:rPr lang="en-US" dirty="0"/>
              <a:t>Deliver maximum light onto target in relatively small time stamp</a:t>
            </a:r>
          </a:p>
          <a:p>
            <a:pPr marL="571500" indent="-571500">
              <a:buFont typeface="Arial" panose="020B0604020202020204" pitchFamily="34" charset="0"/>
              <a:buChar char="•"/>
            </a:pPr>
            <a:r>
              <a:rPr lang="en-US" dirty="0"/>
              <a:t>Design and model a PFN to verify circuit operation</a:t>
            </a:r>
          </a:p>
          <a:p>
            <a:pPr marL="571500" indent="-571500">
              <a:buFont typeface="Arial" panose="020B0604020202020204" pitchFamily="34" charset="0"/>
              <a:buChar char="•"/>
            </a:pPr>
            <a:r>
              <a:rPr lang="en-US" dirty="0"/>
              <a:t>Build circuit and to test design</a:t>
            </a:r>
          </a:p>
          <a:p>
            <a:pPr marL="571500" indent="-571500">
              <a:buFont typeface="Arial" panose="020B0604020202020204" pitchFamily="34" charset="0"/>
              <a:buChar char="•"/>
            </a:pPr>
            <a:r>
              <a:rPr lang="en-US" dirty="0"/>
              <a:t>Incorporate circuit into experiment </a:t>
            </a:r>
            <a:r>
              <a:rPr lang="en-US" dirty="0" smtClean="0"/>
              <a:t>setup and test design</a:t>
            </a:r>
          </a:p>
          <a:p>
            <a:endParaRPr lang="en-US" dirty="0"/>
          </a:p>
          <a:p>
            <a:pPr marL="571500" indent="-571500">
              <a:buFont typeface="Arial" panose="020B0604020202020204" pitchFamily="34" charset="0"/>
              <a:buChar char="•"/>
            </a:pPr>
            <a:endParaRPr lang="en-US" dirty="0"/>
          </a:p>
        </p:txBody>
      </p:sp>
      <p:sp>
        <p:nvSpPr>
          <p:cNvPr id="7" name="Text Placeholder 6"/>
          <p:cNvSpPr>
            <a:spLocks noGrp="1"/>
          </p:cNvSpPr>
          <p:nvPr>
            <p:ph type="body" sz="quarter" idx="14"/>
          </p:nvPr>
        </p:nvSpPr>
        <p:spPr>
          <a:xfrm>
            <a:off x="609599" y="22245566"/>
            <a:ext cx="14173198" cy="1244600"/>
          </a:xfrm>
          <a:solidFill>
            <a:schemeClr val="tx1"/>
          </a:solidFill>
        </p:spPr>
        <p:txBody>
          <a:bodyPr/>
          <a:lstStyle/>
          <a:p>
            <a:r>
              <a:rPr lang="en-US" dirty="0"/>
              <a:t>Simulation</a:t>
            </a:r>
          </a:p>
        </p:txBody>
      </p:sp>
      <mc:AlternateContent xmlns:mc="http://schemas.openxmlformats.org/markup-compatibility/2006">
        <mc:Choice xmlns:a14="http://schemas.microsoft.com/office/drawing/2010/main" Requires="a14">
          <p:sp>
            <p:nvSpPr>
              <p:cNvPr id="8" name="Text Placeholder 7"/>
              <p:cNvSpPr>
                <a:spLocks noGrp="1"/>
              </p:cNvSpPr>
              <p:nvPr>
                <p:ph type="body" sz="quarter" idx="15"/>
              </p:nvPr>
            </p:nvSpPr>
            <p:spPr>
              <a:xfrm>
                <a:off x="574429" y="23746221"/>
                <a:ext cx="14208366" cy="14045070"/>
              </a:xfrm>
              <a:solidFill>
                <a:schemeClr val="bg1"/>
              </a:solidFill>
            </p:spPr>
            <p:txBody>
              <a:bodyPr/>
              <a:lstStyle/>
              <a:p>
                <a:r>
                  <a:rPr lang="en-US" dirty="0" smtClean="0"/>
                  <a:t>PFN was modeled in LTSpice.  A current dependent resistor was used to simulate the behavior of the flash bulb.  The resistance of the bulb is Where  </a:t>
                </a:r>
                <a14:m>
                  <m:oMath xmlns:m="http://schemas.openxmlformats.org/officeDocument/2006/math">
                    <m:r>
                      <a:rPr lang="en-US" i="1">
                        <a:latin typeface="Cambria Math" panose="02040503050406030204" pitchFamily="18" charset="0"/>
                      </a:rPr>
                      <m:t>𝑅</m:t>
                    </m:r>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0</m:t>
                            </m:r>
                          </m:sub>
                        </m:sSub>
                      </m:num>
                      <m:den>
                        <m:rad>
                          <m:radPr>
                            <m:degHide m:val="on"/>
                            <m:ctrlPr>
                              <a:rPr lang="en-US" i="1">
                                <a:latin typeface="Cambria Math" panose="02040503050406030204" pitchFamily="18" charset="0"/>
                              </a:rPr>
                            </m:ctrlPr>
                          </m:radPr>
                          <m:deg/>
                          <m:e>
                            <m:r>
                              <a:rPr lang="en-US" i="1">
                                <a:latin typeface="Cambria Math" panose="02040503050406030204" pitchFamily="18" charset="0"/>
                              </a:rPr>
                              <m:t>𝐼</m:t>
                            </m:r>
                          </m:e>
                        </m:rad>
                      </m:den>
                    </m:f>
                  </m:oMath>
                </a14:m>
                <a:r>
                  <a:rPr lang="en-US" dirty="0" smtClean="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𝑙</m:t>
                        </m:r>
                      </m:num>
                      <m:den>
                        <m:r>
                          <a:rPr lang="en-US" b="0" i="1" smtClean="0">
                            <a:latin typeface="Cambria Math" panose="02040503050406030204" pitchFamily="18" charset="0"/>
                          </a:rPr>
                          <m:t>𝑑</m:t>
                        </m:r>
                      </m:den>
                    </m:f>
                  </m:oMath>
                </a14:m>
                <a:r>
                  <a:rPr lang="en-US" dirty="0" smtClean="0"/>
                  <a:t> and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0</m:t>
                        </m:r>
                      </m:sub>
                    </m:sSub>
                  </m:oMath>
                </a14:m>
                <a:r>
                  <a:rPr lang="en-US" dirty="0" smtClean="0"/>
                  <a:t> = gas </a:t>
                </a:r>
                <a:r>
                  <a:rPr lang="en-US" dirty="0"/>
                  <a:t>constant of </a:t>
                </a:r>
                <a:r>
                  <a:rPr lang="en-US" dirty="0" smtClean="0"/>
                  <a:t>xenon)(l = arc length)(d=bore diameter)(I </a:t>
                </a:r>
                <a:r>
                  <a:rPr lang="en-US" dirty="0"/>
                  <a:t>is the current across the bulb(1). The following images show the output and schematic.</a:t>
                </a:r>
              </a:p>
            </p:txBody>
          </p:sp>
        </mc:Choice>
        <mc:Fallback>
          <p:sp>
            <p:nvSpPr>
              <p:cNvPr id="8" name="Text Placeholder 7"/>
              <p:cNvSpPr>
                <a:spLocks noGrp="1" noRot="1" noChangeAspect="1" noMove="1" noResize="1" noEditPoints="1" noAdjustHandles="1" noChangeArrowheads="1" noChangeShapeType="1" noTextEdit="1"/>
              </p:cNvSpPr>
              <p:nvPr>
                <p:ph type="body" sz="quarter" idx="15"/>
              </p:nvPr>
            </p:nvSpPr>
            <p:spPr>
              <a:xfrm>
                <a:off x="574429" y="23746221"/>
                <a:ext cx="14208366" cy="14045070"/>
              </a:xfrm>
              <a:blipFill>
                <a:blip r:embed="rId3"/>
                <a:stretch>
                  <a:fillRect l="-1073" t="-608" r="-343"/>
                </a:stretch>
              </a:blipFill>
            </p:spPr>
            <p:txBody>
              <a:bodyPr/>
              <a:lstStyle/>
              <a:p>
                <a:r>
                  <a:rPr lang="en-US">
                    <a:noFill/>
                  </a:rPr>
                  <a:t> </a:t>
                </a:r>
              </a:p>
            </p:txBody>
          </p:sp>
        </mc:Fallback>
      </mc:AlternateContent>
      <p:sp>
        <p:nvSpPr>
          <p:cNvPr id="9" name="Text Placeholder 8"/>
          <p:cNvSpPr>
            <a:spLocks noGrp="1"/>
          </p:cNvSpPr>
          <p:nvPr>
            <p:ph type="body" sz="quarter" idx="16"/>
          </p:nvPr>
        </p:nvSpPr>
        <p:spPr>
          <a:xfrm>
            <a:off x="15404124" y="4962770"/>
            <a:ext cx="22391076" cy="1244600"/>
          </a:xfrm>
          <a:solidFill>
            <a:schemeClr val="tx1"/>
          </a:solidFill>
        </p:spPr>
        <p:txBody>
          <a:bodyPr/>
          <a:lstStyle/>
          <a:p>
            <a:r>
              <a:rPr lang="en-US" dirty="0"/>
              <a:t>Experiment Layout</a:t>
            </a:r>
          </a:p>
        </p:txBody>
      </p:sp>
      <p:sp>
        <p:nvSpPr>
          <p:cNvPr id="10" name="Text Placeholder 9"/>
          <p:cNvSpPr>
            <a:spLocks noGrp="1"/>
          </p:cNvSpPr>
          <p:nvPr>
            <p:ph type="body" sz="quarter" idx="17"/>
          </p:nvPr>
        </p:nvSpPr>
        <p:spPr>
          <a:xfrm>
            <a:off x="15439288" y="36192201"/>
            <a:ext cx="22355908" cy="1599090"/>
          </a:xfrm>
          <a:solidFill>
            <a:schemeClr val="bg1"/>
          </a:solidFill>
        </p:spPr>
        <p:txBody>
          <a:bodyPr/>
          <a:lstStyle/>
          <a:p>
            <a:pPr marL="0" indent="0">
              <a:buNone/>
            </a:pPr>
            <a:r>
              <a:rPr lang="en-US" dirty="0"/>
              <a:t>1. Optimal Design of Pulse Forming Networks and Flashlamps for Thermal flash Processes. (2004). In: </a:t>
            </a:r>
            <a:r>
              <a:rPr lang="en-US" i="1" dirty="0"/>
              <a:t>12th IEEE international Conference on Advanced Thermal Processing of Semiconductors</a:t>
            </a:r>
            <a:r>
              <a:rPr lang="en-US" dirty="0"/>
              <a:t>. Portland, OR: IEEE, p.80.</a:t>
            </a:r>
          </a:p>
        </p:txBody>
      </p:sp>
      <p:sp>
        <p:nvSpPr>
          <p:cNvPr id="11" name="Text Placeholder 10"/>
          <p:cNvSpPr>
            <a:spLocks noGrp="1"/>
          </p:cNvSpPr>
          <p:nvPr>
            <p:ph type="body" sz="quarter" idx="18"/>
          </p:nvPr>
        </p:nvSpPr>
        <p:spPr>
          <a:xfrm>
            <a:off x="15392400" y="18872200"/>
            <a:ext cx="22402796" cy="1244600"/>
          </a:xfrm>
          <a:solidFill>
            <a:schemeClr val="tx1"/>
          </a:solidFill>
        </p:spPr>
        <p:txBody>
          <a:bodyPr/>
          <a:lstStyle/>
          <a:p>
            <a:r>
              <a:rPr lang="en-US" dirty="0"/>
              <a:t>Photodiode Results of Custom Light Vs. Type 605 Industrial Lighting</a:t>
            </a:r>
          </a:p>
        </p:txBody>
      </p:sp>
      <p:sp>
        <p:nvSpPr>
          <p:cNvPr id="12" name="Text Placeholder 11"/>
          <p:cNvSpPr>
            <a:spLocks noGrp="1"/>
          </p:cNvSpPr>
          <p:nvPr>
            <p:ph type="body" sz="quarter" idx="19"/>
          </p:nvPr>
        </p:nvSpPr>
        <p:spPr>
          <a:xfrm>
            <a:off x="15451015" y="20269200"/>
            <a:ext cx="22344182" cy="10635620"/>
          </a:xfrm>
          <a:solidFill>
            <a:schemeClr val="bg1"/>
          </a:solidFill>
        </p:spPr>
        <p:txBody>
          <a:bodyPr numCol="1"/>
          <a:lstStyle/>
          <a:p>
            <a:pPr marL="0" indent="0" algn="ctr">
              <a:buNone/>
            </a:pPr>
            <a:r>
              <a:rPr lang="en-US" sz="4000" dirty="0"/>
              <a:t>Reasoning Behind Switch from Type 605 to Custom Bulbs Setup</a:t>
            </a:r>
          </a:p>
          <a:p>
            <a:pPr marL="0" indent="0">
              <a:buNone/>
            </a:pPr>
            <a:r>
              <a:rPr lang="en-US" sz="4800" dirty="0"/>
              <a:t>         L6070</a:t>
            </a:r>
          </a:p>
          <a:p>
            <a:pPr marL="342900" indent="-342900"/>
            <a:r>
              <a:rPr lang="en-US" sz="4000" dirty="0"/>
              <a:t>Relatively cheap</a:t>
            </a:r>
          </a:p>
          <a:p>
            <a:pPr marL="342900" indent="-342900"/>
            <a:r>
              <a:rPr lang="en-US" sz="4000" dirty="0"/>
              <a:t>Can be placed close to target</a:t>
            </a:r>
          </a:p>
          <a:p>
            <a:pPr marL="342900" indent="-342900"/>
            <a:r>
              <a:rPr lang="en-US" sz="4000" dirty="0"/>
              <a:t>Delivers x5 </a:t>
            </a:r>
            <a:r>
              <a:rPr lang="en-US" sz="4000" dirty="0"/>
              <a:t>light intensity </a:t>
            </a:r>
            <a:r>
              <a:rPr lang="en-US" sz="4000" dirty="0"/>
              <a:t>per bulb</a:t>
            </a:r>
          </a:p>
          <a:p>
            <a:pPr marL="342900" indent="-342900"/>
            <a:r>
              <a:rPr lang="en-US" sz="4000" dirty="0"/>
              <a:t>Able to use several at same time </a:t>
            </a:r>
          </a:p>
          <a:p>
            <a:pPr marL="342900" indent="-342900"/>
            <a:r>
              <a:rPr lang="en-US" sz="4000" dirty="0"/>
              <a:t>Used with custom reflectors</a:t>
            </a:r>
          </a:p>
          <a:p>
            <a:pPr marL="0" indent="0">
              <a:buNone/>
            </a:pPr>
            <a:r>
              <a:rPr lang="en-US" sz="4000" dirty="0"/>
              <a:t>          </a:t>
            </a:r>
            <a:r>
              <a:rPr lang="en-US" sz="4800" dirty="0"/>
              <a:t>Type 605</a:t>
            </a:r>
          </a:p>
          <a:p>
            <a:pPr marL="571500" indent="-571500"/>
            <a:r>
              <a:rPr lang="en-US" sz="4000" dirty="0"/>
              <a:t>Industrial Flash setup</a:t>
            </a:r>
          </a:p>
          <a:p>
            <a:pPr marL="571500" indent="-571500"/>
            <a:r>
              <a:rPr lang="en-US" sz="4000" dirty="0"/>
              <a:t>Expensive to replace</a:t>
            </a:r>
          </a:p>
          <a:p>
            <a:pPr marL="571500" indent="-571500"/>
            <a:r>
              <a:rPr lang="en-US" sz="4000" dirty="0"/>
              <a:t>Must be kept behind shield</a:t>
            </a:r>
          </a:p>
          <a:p>
            <a:pPr marL="571500" indent="-571500"/>
            <a:r>
              <a:rPr lang="en-US" sz="4000" dirty="0"/>
              <a:t>Very weak delivery at distance</a:t>
            </a:r>
          </a:p>
          <a:p>
            <a:pPr marL="571500" indent="-571500"/>
            <a:r>
              <a:rPr lang="en-US" sz="4000" dirty="0"/>
              <a:t>Non-customizable</a:t>
            </a:r>
          </a:p>
          <a:p>
            <a:pPr marL="0" indent="0">
              <a:buNone/>
            </a:pPr>
            <a:endParaRPr lang="en-US" sz="4000" dirty="0"/>
          </a:p>
          <a:p>
            <a:pPr marL="0" indent="0">
              <a:buNone/>
            </a:pPr>
            <a:endParaRPr lang="en-US" sz="4000" dirty="0"/>
          </a:p>
          <a:p>
            <a:pPr marL="0" indent="0">
              <a:buNone/>
            </a:pPr>
            <a:endParaRPr lang="en-US" sz="4000" dirty="0"/>
          </a:p>
          <a:p>
            <a:pPr marL="0" indent="0">
              <a:buNone/>
            </a:pPr>
            <a:endParaRPr lang="en-US" sz="4000" dirty="0"/>
          </a:p>
        </p:txBody>
      </p:sp>
      <p:sp>
        <p:nvSpPr>
          <p:cNvPr id="14" name="Text Placeholder 13"/>
          <p:cNvSpPr>
            <a:spLocks noGrp="1"/>
          </p:cNvSpPr>
          <p:nvPr>
            <p:ph type="body" sz="quarter" idx="21"/>
          </p:nvPr>
        </p:nvSpPr>
        <p:spPr>
          <a:xfrm>
            <a:off x="15392400" y="6578603"/>
            <a:ext cx="22402800" cy="12085658"/>
          </a:xfrm>
          <a:solidFill>
            <a:schemeClr val="bg1"/>
          </a:solidFill>
        </p:spPr>
        <p:txBody>
          <a:bodyPr/>
          <a:lstStyle/>
          <a:p>
            <a:r>
              <a:rPr lang="en-US" dirty="0"/>
              <a:t>Originally an industrial flash setup was used shown below on the left.  After initial testing was  preformed it was concluded </a:t>
            </a:r>
            <a:r>
              <a:rPr lang="en-US" dirty="0" smtClean="0"/>
              <a:t>insufficient light intensity </a:t>
            </a:r>
            <a:r>
              <a:rPr lang="en-US" dirty="0"/>
              <a:t>was </a:t>
            </a:r>
            <a:r>
              <a:rPr lang="en-US" dirty="0" smtClean="0"/>
              <a:t>delivered </a:t>
            </a:r>
            <a:r>
              <a:rPr lang="en-US" dirty="0"/>
              <a:t>to target.  The custom flash arrangement show below in the right block diagram was then used.  This new arrangement allows for more light to be placed on target making it more visible.  The images </a:t>
            </a:r>
            <a:r>
              <a:rPr lang="en-US" dirty="0" smtClean="0"/>
              <a:t>shown below show </a:t>
            </a:r>
            <a:r>
              <a:rPr lang="en-US" dirty="0"/>
              <a:t>why more light is needed on target.  The type 607 &amp; 605 are industrial flash units with the type 607 putting </a:t>
            </a:r>
            <a:r>
              <a:rPr lang="en-US" dirty="0" smtClean="0"/>
              <a:t>x10 </a:t>
            </a:r>
            <a:r>
              <a:rPr lang="en-US" dirty="0"/>
              <a:t>more light on target than the 605</a:t>
            </a:r>
          </a:p>
        </p:txBody>
      </p:sp>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770" y="3082346"/>
            <a:ext cx="6791532" cy="1390008"/>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6776" y="3082346"/>
            <a:ext cx="6791532" cy="1390008"/>
          </a:xfrm>
          <a:prstGeom prst="rect">
            <a:avLst/>
          </a:prstGeom>
        </p:spPr>
      </p:pic>
      <p:sp>
        <p:nvSpPr>
          <p:cNvPr id="29" name="Rectangle 28"/>
          <p:cNvSpPr/>
          <p:nvPr/>
        </p:nvSpPr>
        <p:spPr>
          <a:xfrm>
            <a:off x="35052000" y="37791292"/>
            <a:ext cx="2743200" cy="5959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0"/>
          </a:p>
        </p:txBody>
      </p:sp>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t="2675"/>
          <a:stretch/>
        </p:blipFill>
        <p:spPr>
          <a:xfrm>
            <a:off x="16941426" y="8671086"/>
            <a:ext cx="9127176" cy="9715420"/>
          </a:xfrm>
          <a:prstGeom prst="rect">
            <a:avLst/>
          </a:prstGeom>
        </p:spPr>
      </p:pic>
      <p:pic>
        <p:nvPicPr>
          <p:cNvPr id="33" name="Picture 32"/>
          <p:cNvPicPr>
            <a:picLocks noChangeAspect="1"/>
          </p:cNvPicPr>
          <p:nvPr/>
        </p:nvPicPr>
        <p:blipFill rotWithShape="1">
          <a:blip r:embed="rId6">
            <a:extLst>
              <a:ext uri="{28A0092B-C50C-407E-A947-70E740481C1C}">
                <a14:useLocalDpi xmlns:a14="http://schemas.microsoft.com/office/drawing/2010/main" val="0"/>
              </a:ext>
            </a:extLst>
          </a:blip>
          <a:srcRect l="7754" t="3092" r="5423" b="1810"/>
          <a:stretch/>
        </p:blipFill>
        <p:spPr>
          <a:xfrm>
            <a:off x="26617243" y="8798147"/>
            <a:ext cx="10236246" cy="9833922"/>
          </a:xfrm>
          <a:prstGeom prst="rect">
            <a:avLst/>
          </a:prstGeom>
        </p:spPr>
      </p:pic>
      <p:pic>
        <p:nvPicPr>
          <p:cNvPr id="36" name="Picture 3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767792" y="21031200"/>
            <a:ext cx="12351008" cy="9451440"/>
          </a:xfrm>
          <a:prstGeom prst="rect">
            <a:avLst/>
          </a:prstGeom>
        </p:spPr>
      </p:pic>
      <p:pic>
        <p:nvPicPr>
          <p:cNvPr id="37" name="Picture 36"/>
          <p:cNvPicPr>
            <a:picLocks noChangeAspect="1"/>
          </p:cNvPicPr>
          <p:nvPr/>
        </p:nvPicPr>
        <p:blipFill rotWithShape="1">
          <a:blip r:embed="rId8">
            <a:extLst>
              <a:ext uri="{28A0092B-C50C-407E-A947-70E740481C1C}">
                <a14:useLocalDpi xmlns:a14="http://schemas.microsoft.com/office/drawing/2010/main" val="0"/>
              </a:ext>
            </a:extLst>
          </a:blip>
          <a:srcRect l="40001" t="28769" r="16666" b="30872"/>
          <a:stretch/>
        </p:blipFill>
        <p:spPr>
          <a:xfrm>
            <a:off x="33811155" y="31772448"/>
            <a:ext cx="4044918" cy="3767312"/>
          </a:xfrm>
          <a:prstGeom prst="rect">
            <a:avLst/>
          </a:prstGeom>
        </p:spPr>
      </p:pic>
      <p:pic>
        <p:nvPicPr>
          <p:cNvPr id="38" name="Picture 37"/>
          <p:cNvPicPr>
            <a:picLocks noChangeAspect="1"/>
          </p:cNvPicPr>
          <p:nvPr/>
        </p:nvPicPr>
        <p:blipFill rotWithShape="1">
          <a:blip r:embed="rId9">
            <a:extLst>
              <a:ext uri="{28A0092B-C50C-407E-A947-70E740481C1C}">
                <a14:useLocalDpi xmlns:a14="http://schemas.microsoft.com/office/drawing/2010/main" val="0"/>
              </a:ext>
            </a:extLst>
          </a:blip>
          <a:srcRect l="15556" t="47778" r="47777" b="26667"/>
          <a:stretch/>
        </p:blipFill>
        <p:spPr>
          <a:xfrm>
            <a:off x="25146000" y="31699200"/>
            <a:ext cx="5247880" cy="3657600"/>
          </a:xfrm>
          <a:prstGeom prst="rect">
            <a:avLst/>
          </a:prstGeom>
        </p:spPr>
      </p:pic>
      <p:sp>
        <p:nvSpPr>
          <p:cNvPr id="39" name="Text Placeholder 10"/>
          <p:cNvSpPr>
            <a:spLocks noGrp="1"/>
          </p:cNvSpPr>
          <p:nvPr>
            <p:ph type="body" sz="quarter" idx="18"/>
          </p:nvPr>
        </p:nvSpPr>
        <p:spPr>
          <a:xfrm>
            <a:off x="15439292" y="30937200"/>
            <a:ext cx="22355908" cy="835248"/>
          </a:xfrm>
          <a:solidFill>
            <a:schemeClr val="tx1"/>
          </a:solidFill>
        </p:spPr>
        <p:txBody>
          <a:bodyPr/>
          <a:lstStyle/>
          <a:p>
            <a:r>
              <a:rPr lang="en-US" dirty="0"/>
              <a:t>320k FPS	                                       720k FPS     	             1.62M FPS</a:t>
            </a:r>
          </a:p>
        </p:txBody>
      </p:sp>
      <p:pic>
        <p:nvPicPr>
          <p:cNvPr id="41" name="Picture 40"/>
          <p:cNvPicPr>
            <a:picLocks noChangeAspect="1"/>
          </p:cNvPicPr>
          <p:nvPr/>
        </p:nvPicPr>
        <p:blipFill rotWithShape="1">
          <a:blip r:embed="rId10">
            <a:extLst>
              <a:ext uri="{28A0092B-C50C-407E-A947-70E740481C1C}">
                <a14:useLocalDpi xmlns:a14="http://schemas.microsoft.com/office/drawing/2010/main" val="0"/>
              </a:ext>
            </a:extLst>
          </a:blip>
          <a:srcRect l="36666" t="49154" r="24444" b="29720"/>
          <a:stretch/>
        </p:blipFill>
        <p:spPr>
          <a:xfrm>
            <a:off x="15427564" y="31782340"/>
            <a:ext cx="6445436" cy="3501316"/>
          </a:xfrm>
          <a:prstGeom prst="rect">
            <a:avLst/>
          </a:prstGeom>
        </p:spPr>
      </p:pic>
      <p:sp>
        <p:nvSpPr>
          <p:cNvPr id="42" name="Text Placeholder 10"/>
          <p:cNvSpPr>
            <a:spLocks noGrp="1"/>
          </p:cNvSpPr>
          <p:nvPr>
            <p:ph type="body" sz="quarter" idx="18"/>
          </p:nvPr>
        </p:nvSpPr>
        <p:spPr>
          <a:xfrm>
            <a:off x="15439288" y="35283554"/>
            <a:ext cx="22355908" cy="835248"/>
          </a:xfrm>
          <a:solidFill>
            <a:schemeClr val="tx1"/>
          </a:solidFill>
        </p:spPr>
        <p:txBody>
          <a:bodyPr/>
          <a:lstStyle/>
          <a:p>
            <a:pPr algn="ctr"/>
            <a:r>
              <a:rPr lang="en-US" dirty="0"/>
              <a:t>References</a:t>
            </a:r>
          </a:p>
        </p:txBody>
      </p:sp>
      <p:sp>
        <p:nvSpPr>
          <p:cNvPr id="43" name="Rectangle 2"/>
          <p:cNvSpPr txBox="1">
            <a:spLocks noChangeArrowheads="1"/>
          </p:cNvSpPr>
          <p:nvPr/>
        </p:nvSpPr>
        <p:spPr bwMode="auto">
          <a:xfrm>
            <a:off x="3" y="37837354"/>
            <a:ext cx="38404798" cy="549864"/>
          </a:xfrm>
          <a:prstGeom prst="rect">
            <a:avLst/>
          </a:prstGeom>
          <a:solidFill>
            <a:schemeClr val="tx1">
              <a:lumMod val="85000"/>
              <a:lumOff val="15000"/>
            </a:schemeClr>
          </a:solidFill>
          <a:ln w="9525">
            <a:noFill/>
            <a:miter lim="800000"/>
            <a:headEnd/>
            <a:tailEnd/>
          </a:ln>
        </p:spPr>
        <p:txBody>
          <a:bodyPr lIns="835952" tIns="417976" rIns="835952" bIns="417976" anchor="ctr"/>
          <a:lstStyle>
            <a:lvl1pPr defTabSz="4179888" eaLnBrk="0" hangingPunct="0">
              <a:defRPr sz="8200">
                <a:solidFill>
                  <a:schemeClr val="tx1"/>
                </a:solidFill>
                <a:latin typeface="Arial" pitchFamily="34" charset="0"/>
                <a:ea typeface="ＭＳ Ｐゴシック" pitchFamily="34" charset="-128"/>
              </a:defRPr>
            </a:lvl1pPr>
            <a:lvl2pPr marL="742950" indent="-285750" defTabSz="4179888" eaLnBrk="0" hangingPunct="0">
              <a:defRPr sz="8200">
                <a:solidFill>
                  <a:schemeClr val="tx1"/>
                </a:solidFill>
                <a:latin typeface="Arial" pitchFamily="34" charset="0"/>
                <a:ea typeface="ＭＳ Ｐゴシック" pitchFamily="34" charset="-128"/>
              </a:defRPr>
            </a:lvl2pPr>
            <a:lvl3pPr marL="1143000" indent="-228600" defTabSz="4179888" eaLnBrk="0" hangingPunct="0">
              <a:defRPr sz="8200">
                <a:solidFill>
                  <a:schemeClr val="tx1"/>
                </a:solidFill>
                <a:latin typeface="Arial" pitchFamily="34" charset="0"/>
                <a:ea typeface="ＭＳ Ｐゴシック" pitchFamily="34" charset="-128"/>
              </a:defRPr>
            </a:lvl3pPr>
            <a:lvl4pPr marL="1600200" indent="-228600" defTabSz="4179888" eaLnBrk="0" hangingPunct="0">
              <a:defRPr sz="8200">
                <a:solidFill>
                  <a:schemeClr val="tx1"/>
                </a:solidFill>
                <a:latin typeface="Arial" pitchFamily="34" charset="0"/>
                <a:ea typeface="ＭＳ Ｐゴシック" pitchFamily="34" charset="-128"/>
              </a:defRPr>
            </a:lvl4pPr>
            <a:lvl5pPr marL="2057400" indent="-228600" defTabSz="4179888" eaLnBrk="0" hangingPunct="0">
              <a:defRPr sz="8200">
                <a:solidFill>
                  <a:schemeClr val="tx1"/>
                </a:solidFill>
                <a:latin typeface="Arial" pitchFamily="34" charset="0"/>
                <a:ea typeface="ＭＳ Ｐゴシック" pitchFamily="34" charset="-128"/>
              </a:defRPr>
            </a:lvl5pPr>
            <a:lvl6pPr marL="2514600" indent="-228600" defTabSz="4179888" eaLnBrk="0" fontAlgn="base" hangingPunct="0">
              <a:spcBef>
                <a:spcPct val="0"/>
              </a:spcBef>
              <a:spcAft>
                <a:spcPct val="0"/>
              </a:spcAft>
              <a:defRPr sz="8200">
                <a:solidFill>
                  <a:schemeClr val="tx1"/>
                </a:solidFill>
                <a:latin typeface="Arial" pitchFamily="34" charset="0"/>
                <a:ea typeface="ＭＳ Ｐゴシック" pitchFamily="34" charset="-128"/>
              </a:defRPr>
            </a:lvl6pPr>
            <a:lvl7pPr marL="2971800" indent="-228600" defTabSz="4179888" eaLnBrk="0" fontAlgn="base" hangingPunct="0">
              <a:spcBef>
                <a:spcPct val="0"/>
              </a:spcBef>
              <a:spcAft>
                <a:spcPct val="0"/>
              </a:spcAft>
              <a:defRPr sz="8200">
                <a:solidFill>
                  <a:schemeClr val="tx1"/>
                </a:solidFill>
                <a:latin typeface="Arial" pitchFamily="34" charset="0"/>
                <a:ea typeface="ＭＳ Ｐゴシック" pitchFamily="34" charset="-128"/>
              </a:defRPr>
            </a:lvl7pPr>
            <a:lvl8pPr marL="3429000" indent="-228600" defTabSz="4179888" eaLnBrk="0" fontAlgn="base" hangingPunct="0">
              <a:spcBef>
                <a:spcPct val="0"/>
              </a:spcBef>
              <a:spcAft>
                <a:spcPct val="0"/>
              </a:spcAft>
              <a:defRPr sz="8200">
                <a:solidFill>
                  <a:schemeClr val="tx1"/>
                </a:solidFill>
                <a:latin typeface="Arial" pitchFamily="34" charset="0"/>
                <a:ea typeface="ＭＳ Ｐゴシック" pitchFamily="34" charset="-128"/>
              </a:defRPr>
            </a:lvl8pPr>
            <a:lvl9pPr marL="3886200" indent="-228600" defTabSz="4179888" eaLnBrk="0" fontAlgn="base" hangingPunct="0">
              <a:spcBef>
                <a:spcPct val="0"/>
              </a:spcBef>
              <a:spcAft>
                <a:spcPct val="0"/>
              </a:spcAft>
              <a:defRPr sz="8200">
                <a:solidFill>
                  <a:schemeClr val="tx1"/>
                </a:solidFill>
                <a:latin typeface="Arial" pitchFamily="34" charset="0"/>
                <a:ea typeface="ＭＳ Ｐゴシック" pitchFamily="34" charset="-128"/>
              </a:defRPr>
            </a:lvl9pPr>
          </a:lstStyle>
          <a:p>
            <a:pPr algn="ctr" eaLnBrk="1" hangingPunct="1">
              <a:defRPr/>
            </a:pPr>
            <a:r>
              <a:rPr lang="en-US" altLang="en-US" sz="3200" b="1" dirty="0">
                <a:solidFill>
                  <a:schemeClr val="bg1"/>
                </a:solidFill>
                <a:cs typeface="Arial" pitchFamily="34" charset="0"/>
              </a:rPr>
              <a:t>IEEE International Power Modulator and High Voltage Conference 2018, June 3</a:t>
            </a:r>
            <a:r>
              <a:rPr lang="en-US" altLang="en-US" sz="3200" b="1" baseline="30000" dirty="0">
                <a:solidFill>
                  <a:schemeClr val="bg1"/>
                </a:solidFill>
                <a:cs typeface="Arial" pitchFamily="34" charset="0"/>
              </a:rPr>
              <a:t>rd</a:t>
            </a:r>
            <a:r>
              <a:rPr lang="en-US" altLang="en-US" sz="3200" b="1" dirty="0">
                <a:solidFill>
                  <a:schemeClr val="bg1"/>
                </a:solidFill>
                <a:cs typeface="Arial" pitchFamily="34" charset="0"/>
              </a:rPr>
              <a:t> – June 7</a:t>
            </a:r>
            <a:r>
              <a:rPr lang="en-US" altLang="en-US" sz="3200" b="1" baseline="30000" dirty="0">
                <a:solidFill>
                  <a:schemeClr val="bg1"/>
                </a:solidFill>
                <a:cs typeface="Arial" pitchFamily="34" charset="0"/>
              </a:rPr>
              <a:t>th</a:t>
            </a:r>
            <a:r>
              <a:rPr lang="en-US" altLang="en-US" sz="3200" b="1" dirty="0">
                <a:solidFill>
                  <a:schemeClr val="bg1"/>
                </a:solidFill>
                <a:cs typeface="Arial" pitchFamily="34" charset="0"/>
              </a:rPr>
              <a:t> 2018, Jackson, Wyoming, US</a:t>
            </a:r>
            <a:endParaRPr lang="en-US" altLang="en-US" sz="3200" dirty="0">
              <a:solidFill>
                <a:srgbClr val="D9D9D9"/>
              </a:solidFill>
              <a:cs typeface="Arial" pitchFamily="34" charset="0"/>
            </a:endParaRPr>
          </a:p>
        </p:txBody>
      </p:sp>
      <p:pic>
        <p:nvPicPr>
          <p:cNvPr id="46" name="Picture 45"/>
          <p:cNvPicPr>
            <a:picLocks noChangeAspect="1"/>
          </p:cNvPicPr>
          <p:nvPr/>
        </p:nvPicPr>
        <p:blipFill rotWithShape="1">
          <a:blip r:embed="rId11" cstate="print">
            <a:extLst>
              <a:ext uri="{28A0092B-C50C-407E-A947-70E740481C1C}">
                <a14:useLocalDpi xmlns:a14="http://schemas.microsoft.com/office/drawing/2010/main" val="0"/>
              </a:ext>
            </a:extLst>
          </a:blip>
          <a:srcRect l="8497" t="4281" r="4544" b="4465"/>
          <a:stretch/>
        </p:blipFill>
        <p:spPr>
          <a:xfrm>
            <a:off x="2177524" y="27127200"/>
            <a:ext cx="11081276" cy="8898620"/>
          </a:xfrm>
          <a:prstGeom prst="rect">
            <a:avLst/>
          </a:prstGeom>
        </p:spPr>
      </p:pic>
    </p:spTree>
    <p:extLst>
      <p:ext uri="{BB962C8B-B14F-4D97-AF65-F5344CB8AC3E}">
        <p14:creationId xmlns:p14="http://schemas.microsoft.com/office/powerpoint/2010/main" val="25593329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1692</TotalTime>
  <Words>322</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Calibri</vt:lpstr>
      <vt:lpstr>Cambria Math</vt:lpstr>
      <vt:lpstr>Times New Roman</vt:lpstr>
      <vt:lpstr>Office Theme</vt:lpstr>
      <vt:lpstr>HIGH-SPEED IMAGING OF EXPLODING DETONATORS H. J. Gaus III, D. H. Barnett, A. A. Neuber, J. J. Mankowski  Center for Pulsed Power and Power Electronics (CP3E), Texas Tech University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[rtnipcontrolcode:public|rtnipcontrolcodevm:rpogc035|rtnexportcontrolcountry:usa|rtnexportcontrolcode:otherinfo|rtnexportcontrolcodevm:nousecvm|]</dc:subject>
  <dc:creator>Daniel Viens</dc:creator>
  <cp:lastModifiedBy>Gaus, Henry</cp:lastModifiedBy>
  <cp:revision>56</cp:revision>
  <dcterms:created xsi:type="dcterms:W3CDTF">2013-01-28T22:40:39Z</dcterms:created>
  <dcterms:modified xsi:type="dcterms:W3CDTF">2018-05-18T15:23:26Z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bjDocumentLabelXML">
    <vt:lpwstr>&lt;?xml version="1.0" encoding="us-ascii"?&gt;&lt;sisl xmlns:xsd="http://www.w3.org/2001/XMLSchema" xmlns:xsi="http://www.w3.org/2001/XMLSchema-instance" sislVersion="0" policy="cde53ac1-bf5f-4aae-9cf1-07509e23a4b0" origin="userSelected" xmlns="http://www.boldonj</vt:lpwstr>
  </property>
  <property fmtid="{D5CDD505-2E9C-101B-9397-08002B2CF9AE}" pid="3" name="bjDocumentLabelXML-0">
    <vt:lpwstr>ames.com/2008/01/sie/internal/label"&gt;&lt;element uid="0ee4316e-f6de-4b36-9133-369b295502aa" value="" /&gt;&lt;element uid="aafc9a95-ee5d-487c-9c4e-67a5380f2991" value="" /&gt;&lt;element uid="bba94c65-ac3d-4f34-b2e1-8de11ef6f01c" value="" /&gt;&lt;element uid="bc2b7c01-6db1-4</vt:lpwstr>
  </property>
  <property fmtid="{D5CDD505-2E9C-101B-9397-08002B2CF9AE}" pid="4" name="bjDocumentLabelXML-1">
    <vt:lpwstr>e7d-88d1-fc61674f86fd" value="" /&gt;&lt;element uid="92e993a3-af32-4afb-aa19-3a49cdb82c7a" value="" /&gt;&lt;/sisl&gt;</vt:lpwstr>
  </property>
  <property fmtid="{D5CDD505-2E9C-101B-9397-08002B2CF9AE}" pid="5" name="rtnipcontrolcode">
    <vt:lpwstr>public</vt:lpwstr>
  </property>
  <property fmtid="{D5CDD505-2E9C-101B-9397-08002B2CF9AE}" pid="6" name="rtnipcontrolcodevm">
    <vt:lpwstr>rpogc035</vt:lpwstr>
  </property>
  <property fmtid="{D5CDD505-2E9C-101B-9397-08002B2CF9AE}" pid="7" name="rtnexportcontrolcountry">
    <vt:lpwstr>usa</vt:lpwstr>
  </property>
  <property fmtid="{D5CDD505-2E9C-101B-9397-08002B2CF9AE}" pid="8" name="rtnexportcontrolcode">
    <vt:lpwstr>otherinfo</vt:lpwstr>
  </property>
  <property fmtid="{D5CDD505-2E9C-101B-9397-08002B2CF9AE}" pid="9" name="rtnexportcontrolcodevm">
    <vt:lpwstr>nousecvm</vt:lpwstr>
  </property>
  <property fmtid="{D5CDD505-2E9C-101B-9397-08002B2CF9AE}" pid="10" name="bjLabelRefreshRequired">
    <vt:lpwstr>FileClassifier</vt:lpwstr>
  </property>
</Properties>
</file>