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Lst>
  <p:sldSz cx="38404800" cy="28803600"/>
  <p:notesSz cx="9144000" cy="6858000"/>
  <p:defaultTextStyle>
    <a:defPPr>
      <a:defRPr lang="en-US"/>
    </a:defPPr>
    <a:lvl1pPr algn="l" rtl="0" fontAlgn="base">
      <a:spcBef>
        <a:spcPct val="0"/>
      </a:spcBef>
      <a:spcAft>
        <a:spcPct val="0"/>
      </a:spcAft>
      <a:defRPr sz="6226" kern="1200">
        <a:solidFill>
          <a:schemeClr val="tx1"/>
        </a:solidFill>
        <a:latin typeface="Arial" charset="0"/>
        <a:ea typeface="+mn-ea"/>
        <a:cs typeface="+mn-cs"/>
      </a:defRPr>
    </a:lvl1pPr>
    <a:lvl2pPr marL="346354" algn="l" rtl="0" fontAlgn="base">
      <a:spcBef>
        <a:spcPct val="0"/>
      </a:spcBef>
      <a:spcAft>
        <a:spcPct val="0"/>
      </a:spcAft>
      <a:defRPr sz="6226" kern="1200">
        <a:solidFill>
          <a:schemeClr val="tx1"/>
        </a:solidFill>
        <a:latin typeface="Arial" charset="0"/>
        <a:ea typeface="+mn-ea"/>
        <a:cs typeface="+mn-cs"/>
      </a:defRPr>
    </a:lvl2pPr>
    <a:lvl3pPr marL="692708" algn="l" rtl="0" fontAlgn="base">
      <a:spcBef>
        <a:spcPct val="0"/>
      </a:spcBef>
      <a:spcAft>
        <a:spcPct val="0"/>
      </a:spcAft>
      <a:defRPr sz="6226" kern="1200">
        <a:solidFill>
          <a:schemeClr val="tx1"/>
        </a:solidFill>
        <a:latin typeface="Arial" charset="0"/>
        <a:ea typeface="+mn-ea"/>
        <a:cs typeface="+mn-cs"/>
      </a:defRPr>
    </a:lvl3pPr>
    <a:lvl4pPr marL="1039061" algn="l" rtl="0" fontAlgn="base">
      <a:spcBef>
        <a:spcPct val="0"/>
      </a:spcBef>
      <a:spcAft>
        <a:spcPct val="0"/>
      </a:spcAft>
      <a:defRPr sz="6226" kern="1200">
        <a:solidFill>
          <a:schemeClr val="tx1"/>
        </a:solidFill>
        <a:latin typeface="Arial" charset="0"/>
        <a:ea typeface="+mn-ea"/>
        <a:cs typeface="+mn-cs"/>
      </a:defRPr>
    </a:lvl4pPr>
    <a:lvl5pPr marL="1385414" algn="l" rtl="0" fontAlgn="base">
      <a:spcBef>
        <a:spcPct val="0"/>
      </a:spcBef>
      <a:spcAft>
        <a:spcPct val="0"/>
      </a:spcAft>
      <a:defRPr sz="6226" kern="1200">
        <a:solidFill>
          <a:schemeClr val="tx1"/>
        </a:solidFill>
        <a:latin typeface="Arial" charset="0"/>
        <a:ea typeface="+mn-ea"/>
        <a:cs typeface="+mn-cs"/>
      </a:defRPr>
    </a:lvl5pPr>
    <a:lvl6pPr marL="1731767" algn="l" defTabSz="692708" rtl="0" eaLnBrk="1" latinLnBrk="0" hangingPunct="1">
      <a:defRPr sz="6226" kern="1200">
        <a:solidFill>
          <a:schemeClr val="tx1"/>
        </a:solidFill>
        <a:latin typeface="Arial" charset="0"/>
        <a:ea typeface="+mn-ea"/>
        <a:cs typeface="+mn-cs"/>
      </a:defRPr>
    </a:lvl6pPr>
    <a:lvl7pPr marL="2078120" algn="l" defTabSz="692708" rtl="0" eaLnBrk="1" latinLnBrk="0" hangingPunct="1">
      <a:defRPr sz="6226" kern="1200">
        <a:solidFill>
          <a:schemeClr val="tx1"/>
        </a:solidFill>
        <a:latin typeface="Arial" charset="0"/>
        <a:ea typeface="+mn-ea"/>
        <a:cs typeface="+mn-cs"/>
      </a:defRPr>
    </a:lvl7pPr>
    <a:lvl8pPr marL="2424474" algn="l" defTabSz="692708" rtl="0" eaLnBrk="1" latinLnBrk="0" hangingPunct="1">
      <a:defRPr sz="6226" kern="1200">
        <a:solidFill>
          <a:schemeClr val="tx1"/>
        </a:solidFill>
        <a:latin typeface="Arial" charset="0"/>
        <a:ea typeface="+mn-ea"/>
        <a:cs typeface="+mn-cs"/>
      </a:defRPr>
    </a:lvl8pPr>
    <a:lvl9pPr marL="2770827" algn="l" defTabSz="692708" rtl="0" eaLnBrk="1" latinLnBrk="0" hangingPunct="1">
      <a:defRPr sz="6226"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9072" userDrawn="1">
          <p15:clr>
            <a:srgbClr val="A4A3A4"/>
          </p15:clr>
        </p15:guide>
        <p15:guide id="2" pos="12096" userDrawn="1">
          <p15:clr>
            <a:srgbClr val="A4A3A4"/>
          </p15:clr>
        </p15:guide>
        <p15:guide id="3" pos="1425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CC0000"/>
    <a:srgbClr val="B83D00"/>
    <a:srgbClr val="5C1C49"/>
    <a:srgbClr val="713D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250" autoAdjust="0"/>
    <p:restoredTop sz="98359" autoAdjust="0"/>
  </p:normalViewPr>
  <p:slideViewPr>
    <p:cSldViewPr snapToGrid="0">
      <p:cViewPr varScale="1">
        <p:scale>
          <a:sx n="21" d="100"/>
          <a:sy n="21" d="100"/>
        </p:scale>
        <p:origin x="-1962" y="-162"/>
      </p:cViewPr>
      <p:guideLst>
        <p:guide orient="horz" pos="9072"/>
        <p:guide pos="12096"/>
        <p:guide pos="1425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38404800" cy="4800600"/>
          </a:xfrm>
          <a:prstGeom prst="rect">
            <a:avLst/>
          </a:prstGeom>
          <a:solidFill>
            <a:schemeClr val="tx1"/>
          </a:solidFill>
          <a:ln w="9525">
            <a:noFill/>
            <a:miter lim="800000"/>
            <a:headEnd/>
            <a:tailEnd/>
          </a:ln>
        </p:spPr>
        <p:txBody>
          <a:bodyPr wrap="none" lIns="50900" tIns="25450" rIns="50900" bIns="25450" anchor="ctr"/>
          <a:lstStyle/>
          <a:p>
            <a:pPr>
              <a:defRPr/>
            </a:pPr>
            <a:endParaRPr lang="en-US" sz="6227"/>
          </a:p>
        </p:txBody>
      </p:sp>
      <p:pic>
        <p:nvPicPr>
          <p:cNvPr id="5" name="Picture 18" descr="TTU 2 Title Page_logo"/>
          <p:cNvPicPr>
            <a:picLocks noChangeAspect="1" noChangeArrowheads="1"/>
          </p:cNvPicPr>
          <p:nvPr userDrawn="1"/>
        </p:nvPicPr>
        <p:blipFill>
          <a:blip r:embed="rId2" cstate="print"/>
          <a:srcRect/>
          <a:stretch>
            <a:fillRect/>
          </a:stretch>
        </p:blipFill>
        <p:spPr bwMode="auto">
          <a:xfrm>
            <a:off x="33504188" y="-13391"/>
            <a:ext cx="4633913" cy="4787206"/>
          </a:xfrm>
          <a:prstGeom prst="rect">
            <a:avLst/>
          </a:prstGeom>
          <a:noFill/>
          <a:ln w="9525">
            <a:noFill/>
            <a:miter lim="800000"/>
            <a:headEnd/>
            <a:tailEnd/>
          </a:ln>
        </p:spPr>
      </p:pic>
      <p:sp>
        <p:nvSpPr>
          <p:cNvPr id="3074" name="Rectangle 2"/>
          <p:cNvSpPr>
            <a:spLocks noGrp="1" noChangeArrowheads="1"/>
          </p:cNvSpPr>
          <p:nvPr>
            <p:ph type="ctrTitle"/>
          </p:nvPr>
        </p:nvSpPr>
        <p:spPr>
          <a:xfrm>
            <a:off x="2581485" y="-180905"/>
            <a:ext cx="31556118" cy="4800601"/>
          </a:xfrm>
        </p:spPr>
        <p:txBody>
          <a:bodyPr/>
          <a:lstStyle>
            <a:lvl1pPr>
              <a:lnSpc>
                <a:spcPct val="120000"/>
              </a:lnSpc>
              <a:spcAft>
                <a:spcPct val="20000"/>
              </a:spcAft>
              <a:defRPr/>
            </a:lvl1pPr>
          </a:lstStyle>
          <a:p>
            <a:r>
              <a:rPr lang="en-US"/>
              <a:t>Click to edit Master title style</a:t>
            </a:r>
          </a:p>
        </p:txBody>
      </p:sp>
      <p:sp>
        <p:nvSpPr>
          <p:cNvPr id="3075" name="Rectangle 3"/>
          <p:cNvSpPr>
            <a:spLocks noGrp="1" noChangeArrowheads="1"/>
          </p:cNvSpPr>
          <p:nvPr>
            <p:ph type="subTitle" idx="1"/>
          </p:nvPr>
        </p:nvSpPr>
        <p:spPr>
          <a:xfrm>
            <a:off x="2381461" y="12920739"/>
            <a:ext cx="26881622" cy="7362685"/>
          </a:xfrm>
        </p:spPr>
        <p:txBody>
          <a:bodyPr/>
          <a:lstStyle>
            <a:lvl1pPr>
              <a:spcBef>
                <a:spcPct val="0"/>
              </a:spcBef>
              <a:spcAft>
                <a:spcPct val="0"/>
              </a:spcAft>
              <a:defRPr sz="9150">
                <a:solidFill>
                  <a:schemeClr val="bg1"/>
                </a:solidFill>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316585" y="-107367"/>
            <a:ext cx="8640212" cy="2806380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393054" y="-107367"/>
            <a:ext cx="25784382" cy="2806380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33716" y="18509671"/>
            <a:ext cx="32644661" cy="5719832"/>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3033716" y="12208879"/>
            <a:ext cx="32644661" cy="6300788"/>
          </a:xfrm>
        </p:spPr>
        <p:txBody>
          <a:bodyPr anchor="b"/>
          <a:lstStyle>
            <a:lvl1pPr marL="0" indent="0">
              <a:buNone/>
              <a:defRPr sz="1125"/>
            </a:lvl1pPr>
            <a:lvl2pPr marL="254499" indent="0">
              <a:buNone/>
              <a:defRPr sz="975"/>
            </a:lvl2pPr>
            <a:lvl3pPr marL="508998" indent="0">
              <a:buNone/>
              <a:defRPr sz="900"/>
            </a:lvl3pPr>
            <a:lvl4pPr marL="763497" indent="0">
              <a:buNone/>
              <a:defRPr sz="750"/>
            </a:lvl4pPr>
            <a:lvl5pPr marL="1017995" indent="0">
              <a:buNone/>
              <a:defRPr sz="750"/>
            </a:lvl5pPr>
            <a:lvl6pPr marL="1272494" indent="0">
              <a:buNone/>
              <a:defRPr sz="750"/>
            </a:lvl6pPr>
            <a:lvl7pPr marL="1526993" indent="0">
              <a:buNone/>
              <a:defRPr sz="750"/>
            </a:lvl7pPr>
            <a:lvl8pPr marL="1781492" indent="0">
              <a:buNone/>
              <a:defRPr sz="750"/>
            </a:lvl8pPr>
            <a:lvl9pPr marL="2035991" indent="0">
              <a:buNone/>
              <a:defRPr sz="75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393057" y="8948182"/>
            <a:ext cx="17212296" cy="19008259"/>
          </a:xfrm>
        </p:spPr>
        <p:txBody>
          <a:bodyPr/>
          <a:lstStyle>
            <a:lvl1pPr>
              <a:defRPr sz="1575"/>
            </a:lvl1pPr>
            <a:lvl2pPr>
              <a:defRPr sz="1350"/>
            </a:lvl2pPr>
            <a:lvl3pPr>
              <a:defRPr sz="1125"/>
            </a:lvl3pPr>
            <a:lvl4pPr>
              <a:defRPr sz="975"/>
            </a:lvl4pPr>
            <a:lvl5pPr>
              <a:defRPr sz="975"/>
            </a:lvl5pPr>
            <a:lvl6pPr>
              <a:defRPr sz="975"/>
            </a:lvl6pPr>
            <a:lvl7pPr>
              <a:defRPr sz="975"/>
            </a:lvl7pPr>
            <a:lvl8pPr>
              <a:defRPr sz="975"/>
            </a:lvl8pPr>
            <a:lvl9pPr>
              <a:defRPr sz="9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9744498" y="8948182"/>
            <a:ext cx="17212298" cy="19008259"/>
          </a:xfrm>
        </p:spPr>
        <p:txBody>
          <a:bodyPr/>
          <a:lstStyle>
            <a:lvl1pPr>
              <a:defRPr sz="1575"/>
            </a:lvl1pPr>
            <a:lvl2pPr>
              <a:defRPr sz="1350"/>
            </a:lvl2pPr>
            <a:lvl3pPr>
              <a:defRPr sz="1125"/>
            </a:lvl3pPr>
            <a:lvl4pPr>
              <a:defRPr sz="975"/>
            </a:lvl4pPr>
            <a:lvl5pPr>
              <a:defRPr sz="975"/>
            </a:lvl5pPr>
            <a:lvl6pPr>
              <a:defRPr sz="975"/>
            </a:lvl6pPr>
            <a:lvl7pPr>
              <a:defRPr sz="975"/>
            </a:lvl7pPr>
            <a:lvl8pPr>
              <a:defRPr sz="975"/>
            </a:lvl8pPr>
            <a:lvl9pPr>
              <a:defRPr sz="9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20535" y="1153085"/>
            <a:ext cx="34563740" cy="4800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920532" y="6447870"/>
            <a:ext cx="16968788" cy="2687101"/>
          </a:xfrm>
        </p:spPr>
        <p:txBody>
          <a:bodyPr anchor="b"/>
          <a:lstStyle>
            <a:lvl1pPr marL="0" indent="0">
              <a:buNone/>
              <a:defRPr sz="1350" b="1"/>
            </a:lvl1pPr>
            <a:lvl2pPr marL="254499" indent="0">
              <a:buNone/>
              <a:defRPr sz="1125" b="1"/>
            </a:lvl2pPr>
            <a:lvl3pPr marL="508998" indent="0">
              <a:buNone/>
              <a:defRPr sz="975" b="1"/>
            </a:lvl3pPr>
            <a:lvl4pPr marL="763497" indent="0">
              <a:buNone/>
              <a:defRPr sz="900" b="1"/>
            </a:lvl4pPr>
            <a:lvl5pPr marL="1017995" indent="0">
              <a:buNone/>
              <a:defRPr sz="900" b="1"/>
            </a:lvl5pPr>
            <a:lvl6pPr marL="1272494" indent="0">
              <a:buNone/>
              <a:defRPr sz="900" b="1"/>
            </a:lvl6pPr>
            <a:lvl7pPr marL="1526993" indent="0">
              <a:buNone/>
              <a:defRPr sz="900" b="1"/>
            </a:lvl7pPr>
            <a:lvl8pPr marL="1781492" indent="0">
              <a:buNone/>
              <a:defRPr sz="900" b="1"/>
            </a:lvl8pPr>
            <a:lvl9pPr marL="2035991" indent="0">
              <a:buNone/>
              <a:defRPr sz="900" b="1"/>
            </a:lvl9pPr>
          </a:lstStyle>
          <a:p>
            <a:pPr lvl="0"/>
            <a:r>
              <a:rPr lang="en-US"/>
              <a:t>Click to edit Master text styles</a:t>
            </a:r>
          </a:p>
        </p:txBody>
      </p:sp>
      <p:sp>
        <p:nvSpPr>
          <p:cNvPr id="4" name="Content Placeholder 3"/>
          <p:cNvSpPr>
            <a:spLocks noGrp="1"/>
          </p:cNvSpPr>
          <p:nvPr>
            <p:ph sz="half" idx="2"/>
          </p:nvPr>
        </p:nvSpPr>
        <p:spPr>
          <a:xfrm>
            <a:off x="1920532" y="9134970"/>
            <a:ext cx="16968788" cy="16594721"/>
          </a:xfrm>
        </p:spPr>
        <p:txBody>
          <a:bodyPr/>
          <a:lstStyle>
            <a:lvl1pPr>
              <a:defRPr sz="1350"/>
            </a:lvl1pPr>
            <a:lvl2pPr>
              <a:defRPr sz="1125"/>
            </a:lvl2pPr>
            <a:lvl3pPr>
              <a:defRPr sz="975"/>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9509689" y="6447870"/>
            <a:ext cx="16974587" cy="2687101"/>
          </a:xfrm>
        </p:spPr>
        <p:txBody>
          <a:bodyPr anchor="b"/>
          <a:lstStyle>
            <a:lvl1pPr marL="0" indent="0">
              <a:buNone/>
              <a:defRPr sz="1350" b="1"/>
            </a:lvl1pPr>
            <a:lvl2pPr marL="254499" indent="0">
              <a:buNone/>
              <a:defRPr sz="1125" b="1"/>
            </a:lvl2pPr>
            <a:lvl3pPr marL="508998" indent="0">
              <a:buNone/>
              <a:defRPr sz="975" b="1"/>
            </a:lvl3pPr>
            <a:lvl4pPr marL="763497" indent="0">
              <a:buNone/>
              <a:defRPr sz="900" b="1"/>
            </a:lvl4pPr>
            <a:lvl5pPr marL="1017995" indent="0">
              <a:buNone/>
              <a:defRPr sz="900" b="1"/>
            </a:lvl5pPr>
            <a:lvl6pPr marL="1272494" indent="0">
              <a:buNone/>
              <a:defRPr sz="900" b="1"/>
            </a:lvl6pPr>
            <a:lvl7pPr marL="1526993" indent="0">
              <a:buNone/>
              <a:defRPr sz="900" b="1"/>
            </a:lvl7pPr>
            <a:lvl8pPr marL="1781492" indent="0">
              <a:buNone/>
              <a:defRPr sz="900" b="1"/>
            </a:lvl8pPr>
            <a:lvl9pPr marL="2035991" indent="0">
              <a:buNone/>
              <a:defRPr sz="900" b="1"/>
            </a:lvl9pPr>
          </a:lstStyle>
          <a:p>
            <a:pPr lvl="0"/>
            <a:r>
              <a:rPr lang="en-US"/>
              <a:t>Click to edit Master text styles</a:t>
            </a:r>
          </a:p>
        </p:txBody>
      </p:sp>
      <p:sp>
        <p:nvSpPr>
          <p:cNvPr id="6" name="Content Placeholder 5"/>
          <p:cNvSpPr>
            <a:spLocks noGrp="1"/>
          </p:cNvSpPr>
          <p:nvPr>
            <p:ph sz="quarter" idx="4"/>
          </p:nvPr>
        </p:nvSpPr>
        <p:spPr>
          <a:xfrm>
            <a:off x="19509689" y="9134970"/>
            <a:ext cx="16974587" cy="16594721"/>
          </a:xfrm>
        </p:spPr>
        <p:txBody>
          <a:bodyPr/>
          <a:lstStyle>
            <a:lvl1pPr>
              <a:defRPr sz="1350"/>
            </a:lvl1pPr>
            <a:lvl2pPr>
              <a:defRPr sz="1125"/>
            </a:lvl2pPr>
            <a:lvl3pPr>
              <a:defRPr sz="975"/>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532" y="1147203"/>
            <a:ext cx="12634913" cy="4880022"/>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15014921" y="1147203"/>
            <a:ext cx="21469350" cy="24582485"/>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920532" y="6027223"/>
            <a:ext cx="12634913" cy="19702463"/>
          </a:xfrm>
        </p:spPr>
        <p:txBody>
          <a:bodyPr/>
          <a:lstStyle>
            <a:lvl1pPr marL="0" indent="0">
              <a:buNone/>
              <a:defRPr sz="750"/>
            </a:lvl1pPr>
            <a:lvl2pPr marL="254499" indent="0">
              <a:buNone/>
              <a:defRPr sz="675"/>
            </a:lvl2pPr>
            <a:lvl3pPr marL="508998" indent="0">
              <a:buNone/>
              <a:defRPr sz="525"/>
            </a:lvl3pPr>
            <a:lvl4pPr marL="763497" indent="0">
              <a:buNone/>
              <a:defRPr sz="525"/>
            </a:lvl4pPr>
            <a:lvl5pPr marL="1017995" indent="0">
              <a:buNone/>
              <a:defRPr sz="525"/>
            </a:lvl5pPr>
            <a:lvl6pPr marL="1272494" indent="0">
              <a:buNone/>
              <a:defRPr sz="525"/>
            </a:lvl6pPr>
            <a:lvl7pPr marL="1526993" indent="0">
              <a:buNone/>
              <a:defRPr sz="525"/>
            </a:lvl7pPr>
            <a:lvl8pPr marL="1781492" indent="0">
              <a:buNone/>
              <a:defRPr sz="525"/>
            </a:lvl8pPr>
            <a:lvl9pPr marL="2035991" indent="0">
              <a:buNone/>
              <a:defRPr sz="525"/>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27031" y="20162818"/>
            <a:ext cx="23043461" cy="2379710"/>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7527031" y="2573854"/>
            <a:ext cx="23043461" cy="17281572"/>
          </a:xfrm>
        </p:spPr>
        <p:txBody>
          <a:bodyPr/>
          <a:lstStyle>
            <a:lvl1pPr marL="0" indent="0">
              <a:buNone/>
              <a:defRPr sz="1800"/>
            </a:lvl1pPr>
            <a:lvl2pPr marL="254499" indent="0">
              <a:buNone/>
              <a:defRPr sz="1575"/>
            </a:lvl2pPr>
            <a:lvl3pPr marL="508998" indent="0">
              <a:buNone/>
              <a:defRPr sz="1350"/>
            </a:lvl3pPr>
            <a:lvl4pPr marL="763497" indent="0">
              <a:buNone/>
              <a:defRPr sz="1125"/>
            </a:lvl4pPr>
            <a:lvl5pPr marL="1017995" indent="0">
              <a:buNone/>
              <a:defRPr sz="1125"/>
            </a:lvl5pPr>
            <a:lvl6pPr marL="1272494" indent="0">
              <a:buNone/>
              <a:defRPr sz="1125"/>
            </a:lvl6pPr>
            <a:lvl7pPr marL="1526993" indent="0">
              <a:buNone/>
              <a:defRPr sz="1125"/>
            </a:lvl7pPr>
            <a:lvl8pPr marL="1781492" indent="0">
              <a:buNone/>
              <a:defRPr sz="1125"/>
            </a:lvl8pPr>
            <a:lvl9pPr marL="2035991" indent="0">
              <a:buNone/>
              <a:defRPr sz="1125"/>
            </a:lvl9pPr>
          </a:lstStyle>
          <a:p>
            <a:pPr lvl="0"/>
            <a:endParaRPr lang="en-US" noProof="0"/>
          </a:p>
        </p:txBody>
      </p:sp>
      <p:sp>
        <p:nvSpPr>
          <p:cNvPr id="4" name="Text Placeholder 3"/>
          <p:cNvSpPr>
            <a:spLocks noGrp="1"/>
          </p:cNvSpPr>
          <p:nvPr>
            <p:ph type="body" sz="half" idx="2"/>
          </p:nvPr>
        </p:nvSpPr>
        <p:spPr>
          <a:xfrm>
            <a:off x="7527031" y="22542523"/>
            <a:ext cx="23043461" cy="3381305"/>
          </a:xfrm>
        </p:spPr>
        <p:txBody>
          <a:bodyPr/>
          <a:lstStyle>
            <a:lvl1pPr marL="0" indent="0">
              <a:buNone/>
              <a:defRPr sz="750"/>
            </a:lvl1pPr>
            <a:lvl2pPr marL="254499" indent="0">
              <a:buNone/>
              <a:defRPr sz="675"/>
            </a:lvl2pPr>
            <a:lvl3pPr marL="508998" indent="0">
              <a:buNone/>
              <a:defRPr sz="525"/>
            </a:lvl3pPr>
            <a:lvl4pPr marL="763497" indent="0">
              <a:buNone/>
              <a:defRPr sz="525"/>
            </a:lvl4pPr>
            <a:lvl5pPr marL="1017995" indent="0">
              <a:buNone/>
              <a:defRPr sz="525"/>
            </a:lvl5pPr>
            <a:lvl6pPr marL="1272494" indent="0">
              <a:buNone/>
              <a:defRPr sz="525"/>
            </a:lvl6pPr>
            <a:lvl7pPr marL="1526993" indent="0">
              <a:buNone/>
              <a:defRPr sz="525"/>
            </a:lvl7pPr>
            <a:lvl8pPr marL="1781492" indent="0">
              <a:buNone/>
              <a:defRPr sz="525"/>
            </a:lvl8pPr>
            <a:lvl9pPr marL="2035991" indent="0">
              <a:buNone/>
              <a:defRPr sz="525"/>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2581807" y="-107156"/>
            <a:ext cx="31563204" cy="4800600"/>
          </a:xfrm>
          <a:prstGeom prst="rect">
            <a:avLst/>
          </a:prstGeom>
          <a:noFill/>
          <a:ln w="9525">
            <a:noFill/>
            <a:miter lim="800000"/>
            <a:headEnd/>
            <a:tailEnd/>
          </a:ln>
        </p:spPr>
        <p:txBody>
          <a:bodyPr vert="horz" wrap="square" lIns="310222" tIns="155111" rIns="310222" bIns="155111"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2392895" y="8948443"/>
            <a:ext cx="34563579" cy="19007732"/>
          </a:xfrm>
          <a:prstGeom prst="rect">
            <a:avLst/>
          </a:prstGeom>
          <a:noFill/>
          <a:ln w="9525">
            <a:noFill/>
            <a:miter lim="800000"/>
            <a:headEnd/>
            <a:tailEnd/>
          </a:ln>
        </p:spPr>
        <p:txBody>
          <a:bodyPr vert="horz" wrap="square" lIns="310222" tIns="155111" rIns="310222" bIns="155111"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743"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2326721" rtl="0" eaLnBrk="0" fontAlgn="base" hangingPunct="0">
        <a:spcBef>
          <a:spcPct val="0"/>
        </a:spcBef>
        <a:spcAft>
          <a:spcPct val="0"/>
        </a:spcAft>
        <a:defRPr sz="5100">
          <a:solidFill>
            <a:schemeClr val="bg1"/>
          </a:solidFill>
          <a:latin typeface="+mj-lt"/>
          <a:ea typeface="+mj-ea"/>
          <a:cs typeface="+mj-cs"/>
        </a:defRPr>
      </a:lvl1pPr>
      <a:lvl2pPr algn="l" defTabSz="2326721" rtl="0" eaLnBrk="0" fontAlgn="base" hangingPunct="0">
        <a:spcBef>
          <a:spcPct val="0"/>
        </a:spcBef>
        <a:spcAft>
          <a:spcPct val="0"/>
        </a:spcAft>
        <a:defRPr sz="5100">
          <a:solidFill>
            <a:schemeClr val="bg1"/>
          </a:solidFill>
          <a:latin typeface="Times New Roman" pitchFamily="18" charset="0"/>
        </a:defRPr>
      </a:lvl2pPr>
      <a:lvl3pPr algn="l" defTabSz="2326721" rtl="0" eaLnBrk="0" fontAlgn="base" hangingPunct="0">
        <a:spcBef>
          <a:spcPct val="0"/>
        </a:spcBef>
        <a:spcAft>
          <a:spcPct val="0"/>
        </a:spcAft>
        <a:defRPr sz="5100">
          <a:solidFill>
            <a:schemeClr val="bg1"/>
          </a:solidFill>
          <a:latin typeface="Times New Roman" pitchFamily="18" charset="0"/>
        </a:defRPr>
      </a:lvl3pPr>
      <a:lvl4pPr algn="l" defTabSz="2326721" rtl="0" eaLnBrk="0" fontAlgn="base" hangingPunct="0">
        <a:spcBef>
          <a:spcPct val="0"/>
        </a:spcBef>
        <a:spcAft>
          <a:spcPct val="0"/>
        </a:spcAft>
        <a:defRPr sz="5100">
          <a:solidFill>
            <a:schemeClr val="bg1"/>
          </a:solidFill>
          <a:latin typeface="Times New Roman" pitchFamily="18" charset="0"/>
        </a:defRPr>
      </a:lvl4pPr>
      <a:lvl5pPr algn="l" defTabSz="2326721" rtl="0" eaLnBrk="0" fontAlgn="base" hangingPunct="0">
        <a:spcBef>
          <a:spcPct val="0"/>
        </a:spcBef>
        <a:spcAft>
          <a:spcPct val="0"/>
        </a:spcAft>
        <a:defRPr sz="5100">
          <a:solidFill>
            <a:schemeClr val="bg1"/>
          </a:solidFill>
          <a:latin typeface="Times New Roman" pitchFamily="18" charset="0"/>
        </a:defRPr>
      </a:lvl5pPr>
      <a:lvl6pPr marL="254499" algn="l" defTabSz="2326721" rtl="0" fontAlgn="base">
        <a:spcBef>
          <a:spcPct val="0"/>
        </a:spcBef>
        <a:spcAft>
          <a:spcPct val="0"/>
        </a:spcAft>
        <a:defRPr sz="5100">
          <a:solidFill>
            <a:schemeClr val="bg1"/>
          </a:solidFill>
          <a:latin typeface="Times New Roman" pitchFamily="18" charset="0"/>
        </a:defRPr>
      </a:lvl6pPr>
      <a:lvl7pPr marL="508998" algn="l" defTabSz="2326721" rtl="0" fontAlgn="base">
        <a:spcBef>
          <a:spcPct val="0"/>
        </a:spcBef>
        <a:spcAft>
          <a:spcPct val="0"/>
        </a:spcAft>
        <a:defRPr sz="5100">
          <a:solidFill>
            <a:schemeClr val="bg1"/>
          </a:solidFill>
          <a:latin typeface="Times New Roman" pitchFamily="18" charset="0"/>
        </a:defRPr>
      </a:lvl7pPr>
      <a:lvl8pPr marL="763497" algn="l" defTabSz="2326721" rtl="0" fontAlgn="base">
        <a:spcBef>
          <a:spcPct val="0"/>
        </a:spcBef>
        <a:spcAft>
          <a:spcPct val="0"/>
        </a:spcAft>
        <a:defRPr sz="5100">
          <a:solidFill>
            <a:schemeClr val="bg1"/>
          </a:solidFill>
          <a:latin typeface="Times New Roman" pitchFamily="18" charset="0"/>
        </a:defRPr>
      </a:lvl8pPr>
      <a:lvl9pPr marL="1017995" algn="l" defTabSz="2326721" rtl="0" fontAlgn="base">
        <a:spcBef>
          <a:spcPct val="0"/>
        </a:spcBef>
        <a:spcAft>
          <a:spcPct val="0"/>
        </a:spcAft>
        <a:defRPr sz="5100">
          <a:solidFill>
            <a:schemeClr val="bg1"/>
          </a:solidFill>
          <a:latin typeface="Times New Roman" pitchFamily="18" charset="0"/>
        </a:defRPr>
      </a:lvl9pPr>
    </p:titleStyle>
    <p:bodyStyle>
      <a:lvl1pPr marL="190874" indent="-190874" algn="l" defTabSz="2326721" rtl="0" eaLnBrk="0" fontAlgn="base" hangingPunct="0">
        <a:spcBef>
          <a:spcPct val="20000"/>
        </a:spcBef>
        <a:spcAft>
          <a:spcPct val="25000"/>
        </a:spcAft>
        <a:defRPr sz="8175">
          <a:solidFill>
            <a:schemeClr val="tx1"/>
          </a:solidFill>
          <a:latin typeface="+mn-lt"/>
          <a:ea typeface="+mn-ea"/>
          <a:cs typeface="+mn-cs"/>
        </a:defRPr>
      </a:lvl1pPr>
      <a:lvl2pPr marL="1017995" indent="-727266" algn="l" defTabSz="2326721" rtl="0" eaLnBrk="0" fontAlgn="base" hangingPunct="0">
        <a:spcBef>
          <a:spcPct val="20000"/>
        </a:spcBef>
        <a:spcAft>
          <a:spcPct val="0"/>
        </a:spcAft>
        <a:buClr>
          <a:srgbClr val="CC0000"/>
        </a:buClr>
        <a:buSzPct val="90000"/>
        <a:buFont typeface="Wingdings" pitchFamily="2" charset="2"/>
        <a:buChar char="§"/>
        <a:defRPr sz="6150">
          <a:solidFill>
            <a:schemeClr val="tx1"/>
          </a:solidFill>
          <a:latin typeface="+mn-lt"/>
        </a:defRPr>
      </a:lvl2pPr>
      <a:lvl3pPr marL="1890185" indent="-581459" algn="l" defTabSz="2326721" rtl="0" eaLnBrk="0" fontAlgn="base" hangingPunct="0">
        <a:spcBef>
          <a:spcPct val="40000"/>
        </a:spcBef>
        <a:spcAft>
          <a:spcPct val="0"/>
        </a:spcAft>
        <a:buChar char="•"/>
        <a:defRPr sz="5100" i="1">
          <a:solidFill>
            <a:schemeClr val="tx1"/>
          </a:solidFill>
          <a:latin typeface="+mn-lt"/>
        </a:defRPr>
      </a:lvl3pPr>
      <a:lvl4pPr marL="3202444" indent="-581459" algn="l" defTabSz="2326721" rtl="0" eaLnBrk="0" fontAlgn="base" hangingPunct="0">
        <a:spcBef>
          <a:spcPct val="40000"/>
        </a:spcBef>
        <a:spcAft>
          <a:spcPct val="0"/>
        </a:spcAft>
        <a:buChar char="–"/>
        <a:defRPr sz="4575">
          <a:solidFill>
            <a:schemeClr val="tx1"/>
          </a:solidFill>
          <a:latin typeface="+mn-lt"/>
        </a:defRPr>
      </a:lvl4pPr>
      <a:lvl5pPr marL="3619538" indent="-2601543" algn="l" defTabSz="2326721" rtl="0" eaLnBrk="0" fontAlgn="base" hangingPunct="0">
        <a:spcBef>
          <a:spcPct val="20000"/>
        </a:spcBef>
        <a:spcAft>
          <a:spcPct val="0"/>
        </a:spcAft>
        <a:defRPr sz="4575">
          <a:solidFill>
            <a:schemeClr val="tx1"/>
          </a:solidFill>
          <a:latin typeface="+mn-lt"/>
        </a:defRPr>
      </a:lvl5pPr>
      <a:lvl6pPr marL="3874037" algn="l" defTabSz="2326721" rtl="0" fontAlgn="base">
        <a:spcBef>
          <a:spcPct val="20000"/>
        </a:spcBef>
        <a:spcAft>
          <a:spcPct val="0"/>
        </a:spcAft>
        <a:defRPr sz="4575">
          <a:solidFill>
            <a:schemeClr val="tx1"/>
          </a:solidFill>
          <a:latin typeface="+mn-lt"/>
        </a:defRPr>
      </a:lvl6pPr>
      <a:lvl7pPr marL="4128536" algn="l" defTabSz="2326721" rtl="0" fontAlgn="base">
        <a:spcBef>
          <a:spcPct val="20000"/>
        </a:spcBef>
        <a:spcAft>
          <a:spcPct val="0"/>
        </a:spcAft>
        <a:defRPr sz="4575">
          <a:solidFill>
            <a:schemeClr val="tx1"/>
          </a:solidFill>
          <a:latin typeface="+mn-lt"/>
        </a:defRPr>
      </a:lvl7pPr>
      <a:lvl8pPr marL="4383035" algn="l" defTabSz="2326721" rtl="0" fontAlgn="base">
        <a:spcBef>
          <a:spcPct val="20000"/>
        </a:spcBef>
        <a:spcAft>
          <a:spcPct val="0"/>
        </a:spcAft>
        <a:defRPr sz="4575">
          <a:solidFill>
            <a:schemeClr val="tx1"/>
          </a:solidFill>
          <a:latin typeface="+mn-lt"/>
        </a:defRPr>
      </a:lvl8pPr>
      <a:lvl9pPr marL="4637534" algn="l" defTabSz="2326721" rtl="0" fontAlgn="base">
        <a:spcBef>
          <a:spcPct val="20000"/>
        </a:spcBef>
        <a:spcAft>
          <a:spcPct val="0"/>
        </a:spcAft>
        <a:defRPr sz="4575">
          <a:solidFill>
            <a:schemeClr val="tx1"/>
          </a:solidFill>
          <a:latin typeface="+mn-lt"/>
        </a:defRPr>
      </a:lvl9pPr>
    </p:bodyStyle>
    <p:otherStyle>
      <a:defPPr>
        <a:defRPr lang="en-US"/>
      </a:defPPr>
      <a:lvl1pPr marL="0" algn="l" defTabSz="508998" rtl="0" eaLnBrk="1" latinLnBrk="0" hangingPunct="1">
        <a:defRPr sz="975" kern="1200">
          <a:solidFill>
            <a:schemeClr val="tx1"/>
          </a:solidFill>
          <a:latin typeface="+mn-lt"/>
          <a:ea typeface="+mn-ea"/>
          <a:cs typeface="+mn-cs"/>
        </a:defRPr>
      </a:lvl1pPr>
      <a:lvl2pPr marL="254499" algn="l" defTabSz="508998" rtl="0" eaLnBrk="1" latinLnBrk="0" hangingPunct="1">
        <a:defRPr sz="975" kern="1200">
          <a:solidFill>
            <a:schemeClr val="tx1"/>
          </a:solidFill>
          <a:latin typeface="+mn-lt"/>
          <a:ea typeface="+mn-ea"/>
          <a:cs typeface="+mn-cs"/>
        </a:defRPr>
      </a:lvl2pPr>
      <a:lvl3pPr marL="508998" algn="l" defTabSz="508998" rtl="0" eaLnBrk="1" latinLnBrk="0" hangingPunct="1">
        <a:defRPr sz="975" kern="1200">
          <a:solidFill>
            <a:schemeClr val="tx1"/>
          </a:solidFill>
          <a:latin typeface="+mn-lt"/>
          <a:ea typeface="+mn-ea"/>
          <a:cs typeface="+mn-cs"/>
        </a:defRPr>
      </a:lvl3pPr>
      <a:lvl4pPr marL="763497" algn="l" defTabSz="508998" rtl="0" eaLnBrk="1" latinLnBrk="0" hangingPunct="1">
        <a:defRPr sz="975" kern="1200">
          <a:solidFill>
            <a:schemeClr val="tx1"/>
          </a:solidFill>
          <a:latin typeface="+mn-lt"/>
          <a:ea typeface="+mn-ea"/>
          <a:cs typeface="+mn-cs"/>
        </a:defRPr>
      </a:lvl4pPr>
      <a:lvl5pPr marL="1017995" algn="l" defTabSz="508998" rtl="0" eaLnBrk="1" latinLnBrk="0" hangingPunct="1">
        <a:defRPr sz="975" kern="1200">
          <a:solidFill>
            <a:schemeClr val="tx1"/>
          </a:solidFill>
          <a:latin typeface="+mn-lt"/>
          <a:ea typeface="+mn-ea"/>
          <a:cs typeface="+mn-cs"/>
        </a:defRPr>
      </a:lvl5pPr>
      <a:lvl6pPr marL="1272494" algn="l" defTabSz="508998" rtl="0" eaLnBrk="1" latinLnBrk="0" hangingPunct="1">
        <a:defRPr sz="975" kern="1200">
          <a:solidFill>
            <a:schemeClr val="tx1"/>
          </a:solidFill>
          <a:latin typeface="+mn-lt"/>
          <a:ea typeface="+mn-ea"/>
          <a:cs typeface="+mn-cs"/>
        </a:defRPr>
      </a:lvl6pPr>
      <a:lvl7pPr marL="1526993" algn="l" defTabSz="508998" rtl="0" eaLnBrk="1" latinLnBrk="0" hangingPunct="1">
        <a:defRPr sz="975" kern="1200">
          <a:solidFill>
            <a:schemeClr val="tx1"/>
          </a:solidFill>
          <a:latin typeface="+mn-lt"/>
          <a:ea typeface="+mn-ea"/>
          <a:cs typeface="+mn-cs"/>
        </a:defRPr>
      </a:lvl7pPr>
      <a:lvl8pPr marL="1781492" algn="l" defTabSz="508998" rtl="0" eaLnBrk="1" latinLnBrk="0" hangingPunct="1">
        <a:defRPr sz="975" kern="1200">
          <a:solidFill>
            <a:schemeClr val="tx1"/>
          </a:solidFill>
          <a:latin typeface="+mn-lt"/>
          <a:ea typeface="+mn-ea"/>
          <a:cs typeface="+mn-cs"/>
        </a:defRPr>
      </a:lvl8pPr>
      <a:lvl9pPr marL="2035991" algn="l" defTabSz="508998" rtl="0" eaLnBrk="1" latinLnBrk="0" hangingPunct="1">
        <a:defRPr sz="97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gif"/><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image" Target="../media/image2.tiff"/><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tiff"/><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 y="-33782"/>
            <a:ext cx="38404800" cy="2970841"/>
          </a:xfrm>
          <a:solidFill>
            <a:schemeClr val="tx1">
              <a:lumMod val="85000"/>
              <a:lumOff val="15000"/>
            </a:schemeClr>
          </a:solidFill>
        </p:spPr>
        <p:txBody>
          <a:bodyPr/>
          <a:lstStyle/>
          <a:p>
            <a:pPr algn="ctr" eaLnBrk="1" hangingPunct="1">
              <a:defRPr/>
            </a:pPr>
            <a:r>
              <a:rPr lang="en-US" sz="6600" b="1" dirty="0" smtClean="0">
                <a:solidFill>
                  <a:schemeClr val="bg1">
                    <a:lumMod val="85000"/>
                  </a:schemeClr>
                </a:solidFill>
                <a:cs typeface="Arial" pitchFamily="34" charset="0"/>
              </a:rPr>
              <a:t>Modeling </a:t>
            </a:r>
            <a:r>
              <a:rPr lang="en-US" sz="6600" b="1" dirty="0">
                <a:solidFill>
                  <a:schemeClr val="bg1">
                    <a:lumMod val="85000"/>
                  </a:schemeClr>
                </a:solidFill>
                <a:cs typeface="Arial" pitchFamily="34" charset="0"/>
              </a:rPr>
              <a:t>Power Factor Correction Circuits </a:t>
            </a:r>
            <a:r>
              <a:rPr lang="en-US" sz="6600" b="1" dirty="0" smtClean="0">
                <a:solidFill>
                  <a:schemeClr val="bg1">
                    <a:lumMod val="85000"/>
                  </a:schemeClr>
                </a:solidFill>
                <a:cs typeface="Arial" pitchFamily="34" charset="0"/>
              </a:rPr>
              <a:t>with LTspice</a:t>
            </a:r>
            <a:r>
              <a:rPr lang="en-US" sz="6000" b="1" dirty="0">
                <a:solidFill>
                  <a:schemeClr val="bg1">
                    <a:lumMod val="85000"/>
                  </a:schemeClr>
                </a:solidFill>
                <a:cs typeface="Arial" pitchFamily="34" charset="0"/>
              </a:rPr>
              <a:t/>
            </a:r>
            <a:br>
              <a:rPr lang="en-US" sz="6000" b="1" dirty="0">
                <a:solidFill>
                  <a:schemeClr val="bg1">
                    <a:lumMod val="85000"/>
                  </a:schemeClr>
                </a:solidFill>
                <a:cs typeface="Arial" pitchFamily="34" charset="0"/>
              </a:rPr>
            </a:br>
            <a:r>
              <a:rPr lang="en-US" sz="4400" b="1" dirty="0" smtClean="0">
                <a:solidFill>
                  <a:schemeClr val="bg1">
                    <a:lumMod val="85000"/>
                  </a:schemeClr>
                </a:solidFill>
                <a:cs typeface="Arial" pitchFamily="34" charset="0"/>
              </a:rPr>
              <a:t>Michael </a:t>
            </a:r>
            <a:r>
              <a:rPr lang="en-US" sz="4400" b="1" dirty="0">
                <a:solidFill>
                  <a:schemeClr val="bg1">
                    <a:lumMod val="85000"/>
                  </a:schemeClr>
                </a:solidFill>
                <a:cs typeface="Arial" pitchFamily="34" charset="0"/>
              </a:rPr>
              <a:t>G. Giesselmann and Vishwajit Roy</a:t>
            </a:r>
            <a:r>
              <a:rPr lang="en-US" sz="3600" b="1" dirty="0">
                <a:solidFill>
                  <a:schemeClr val="bg1">
                    <a:lumMod val="85000"/>
                  </a:schemeClr>
                </a:solidFill>
                <a:cs typeface="Arial" pitchFamily="34" charset="0"/>
              </a:rPr>
              <a:t/>
            </a:r>
            <a:br>
              <a:rPr lang="en-US" sz="3600" b="1" dirty="0">
                <a:solidFill>
                  <a:schemeClr val="bg1">
                    <a:lumMod val="85000"/>
                  </a:schemeClr>
                </a:solidFill>
                <a:cs typeface="Arial" pitchFamily="34" charset="0"/>
              </a:rPr>
            </a:br>
            <a:r>
              <a:rPr lang="en-US" sz="3200" b="1" i="1" dirty="0">
                <a:solidFill>
                  <a:schemeClr val="bg1">
                    <a:lumMod val="85000"/>
                  </a:schemeClr>
                </a:solidFill>
                <a:cs typeface="Arial" pitchFamily="34" charset="0"/>
              </a:rPr>
              <a:t>Pulsed Power Laboratory, Department of Electrical &amp; Computer Engineering, Texas Tech University</a:t>
            </a:r>
            <a:br>
              <a:rPr lang="en-US" sz="3200" b="1" i="1" dirty="0">
                <a:solidFill>
                  <a:schemeClr val="bg1">
                    <a:lumMod val="85000"/>
                  </a:schemeClr>
                </a:solidFill>
                <a:cs typeface="Arial" pitchFamily="34" charset="0"/>
              </a:rPr>
            </a:br>
            <a:r>
              <a:rPr lang="en-US" sz="3200" b="1" i="1" dirty="0">
                <a:solidFill>
                  <a:schemeClr val="bg1">
                    <a:lumMod val="85000"/>
                  </a:schemeClr>
                </a:solidFill>
                <a:cs typeface="Arial" pitchFamily="34" charset="0"/>
              </a:rPr>
              <a:t>Lubbock, Texas 79409 USA</a:t>
            </a:r>
            <a:endParaRPr lang="en-US" sz="3200" i="1" dirty="0">
              <a:solidFill>
                <a:schemeClr val="bg1">
                  <a:lumMod val="85000"/>
                </a:schemeClr>
              </a:solidFill>
              <a:cs typeface="Arial" pitchFamily="34" charset="0"/>
            </a:endParaRPr>
          </a:p>
        </p:txBody>
      </p:sp>
      <p:sp>
        <p:nvSpPr>
          <p:cNvPr id="1049" name="Rectangle 79"/>
          <p:cNvSpPr>
            <a:spLocks noChangeArrowheads="1"/>
          </p:cNvSpPr>
          <p:nvPr/>
        </p:nvSpPr>
        <p:spPr bwMode="auto">
          <a:xfrm>
            <a:off x="1" y="2871619"/>
            <a:ext cx="38404802" cy="227039"/>
          </a:xfrm>
          <a:prstGeom prst="rect">
            <a:avLst/>
          </a:prstGeom>
          <a:solidFill>
            <a:srgbClr val="CC0000"/>
          </a:solidFill>
          <a:ln w="12700">
            <a:noFill/>
            <a:miter lim="800000"/>
            <a:headEnd/>
            <a:tailEnd/>
          </a:ln>
        </p:spPr>
        <p:txBody>
          <a:bodyPr wrap="none" lIns="244320" tIns="122160" rIns="244320" bIns="122160" anchor="ctr"/>
          <a:lstStyle/>
          <a:p>
            <a:endParaRPr lang="en-US" sz="6227"/>
          </a:p>
        </p:txBody>
      </p:sp>
      <p:sp>
        <p:nvSpPr>
          <p:cNvPr id="40" name="Rectangle 2"/>
          <p:cNvSpPr txBox="1">
            <a:spLocks noChangeArrowheads="1"/>
          </p:cNvSpPr>
          <p:nvPr/>
        </p:nvSpPr>
        <p:spPr bwMode="auto">
          <a:xfrm>
            <a:off x="0" y="28202200"/>
            <a:ext cx="38404800" cy="601400"/>
          </a:xfrm>
          <a:prstGeom prst="rect">
            <a:avLst/>
          </a:prstGeom>
          <a:solidFill>
            <a:schemeClr val="tx1">
              <a:lumMod val="85000"/>
              <a:lumOff val="15000"/>
            </a:schemeClr>
          </a:solidFill>
          <a:ln w="9525">
            <a:noFill/>
            <a:miter lim="800000"/>
            <a:headEnd/>
            <a:tailEnd/>
          </a:ln>
        </p:spPr>
        <p:txBody>
          <a:bodyPr lIns="232667" tIns="116333" rIns="232667" bIns="116333" anchor="ctr"/>
          <a:lstStyle/>
          <a:p>
            <a:pPr algn="ctr" defTabSz="2326721">
              <a:defRPr/>
            </a:pPr>
            <a:r>
              <a:rPr lang="en-US" sz="2250" b="1" kern="0" dirty="0">
                <a:solidFill>
                  <a:schemeClr val="bg1"/>
                </a:solidFill>
                <a:latin typeface="Arial" pitchFamily="34" charset="0"/>
                <a:ea typeface="+mj-ea"/>
                <a:cs typeface="Arial" pitchFamily="34" charset="0"/>
              </a:rPr>
              <a:t>Texas Tech University</a:t>
            </a:r>
            <a:endParaRPr lang="en-US" sz="2250" kern="0" dirty="0">
              <a:solidFill>
                <a:schemeClr val="bg1">
                  <a:lumMod val="85000"/>
                </a:schemeClr>
              </a:solidFill>
              <a:latin typeface="Arial" pitchFamily="34" charset="0"/>
              <a:ea typeface="+mj-ea"/>
              <a:cs typeface="Arial" pitchFamily="34" charset="0"/>
            </a:endParaRPr>
          </a:p>
        </p:txBody>
      </p:sp>
      <p:pic>
        <p:nvPicPr>
          <p:cNvPr id="2" name="Picture 26" descr="\\129.118.19.67\public\P3E TTU Logo Graphics\TTU_DblT_Center for Pulsed Power and Power Electronics\For PRINT LAYOUT and GRAPHIC DESIGN\Hi-res TIFF\TTU_DblT_CfPPaPE_fl4C.tif"/>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80829"/>
          <a:stretch/>
        </p:blipFill>
        <p:spPr bwMode="auto">
          <a:xfrm>
            <a:off x="397043" y="154585"/>
            <a:ext cx="2073557" cy="259410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7" descr="\\129.118.19.67\public\P3E TTU Logo Graphics\shield_alone_transparent.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07937" y="268969"/>
            <a:ext cx="1477385" cy="2365336"/>
          </a:xfrm>
          <a:prstGeom prst="rect">
            <a:avLst/>
          </a:prstGeom>
          <a:noFill/>
          <a:extLst>
            <a:ext uri="{909E8E84-426E-40DD-AFC4-6F175D3DCCD1}">
              <a14:hiddenFill xmlns:a14="http://schemas.microsoft.com/office/drawing/2010/main">
                <a:solidFill>
                  <a:srgbClr val="FFFFFF"/>
                </a:solidFill>
              </a14:hiddenFill>
            </a:ext>
          </a:extLst>
        </p:spPr>
      </p:pic>
      <p:sp>
        <p:nvSpPr>
          <p:cNvPr id="80" name="Rounded Rectangle 310"/>
          <p:cNvSpPr>
            <a:spLocks noChangeArrowheads="1"/>
          </p:cNvSpPr>
          <p:nvPr/>
        </p:nvSpPr>
        <p:spPr bwMode="auto">
          <a:xfrm>
            <a:off x="605606" y="3668166"/>
            <a:ext cx="8627780" cy="13331364"/>
          </a:xfrm>
          <a:prstGeom prst="roundRect">
            <a:avLst>
              <a:gd name="adj" fmla="val 9999"/>
            </a:avLst>
          </a:prstGeom>
          <a:solidFill>
            <a:schemeClr val="bg1"/>
          </a:solidFill>
          <a:ln w="76200" algn="ctr">
            <a:solidFill>
              <a:schemeClr val="accent1"/>
            </a:solidFill>
            <a:round/>
            <a:headEnd/>
            <a:tailEnd/>
          </a:ln>
        </p:spPr>
        <p:txBody>
          <a:bodyPr lIns="244320" tIns="122160" rIns="244320" bIns="122160"/>
          <a:lstStyle/>
          <a:p>
            <a:pPr algn="just"/>
            <a:endParaRPr lang="en-US" sz="3000" dirty="0">
              <a:latin typeface="+mj-lt"/>
            </a:endParaRPr>
          </a:p>
          <a:p>
            <a:pPr algn="just"/>
            <a:r>
              <a:rPr lang="en-US" sz="3200" dirty="0"/>
              <a:t>LTspice is a powerful simulation language that is specifically optimized for modeling Switch Mode Power conversion. It is not limited to small numbers of nodes and freely available [1]. We are presenting several examples of simulations for popular electronic power factor correction circuits that improve the input power factor of AC Power Supplies by active wave-shaping of the AC input current and the associated avoidance of harmonics. The simulations are performed using a cycle-by cycle switching approach as well as using a time averaged PWM model. A fast inner current loop is controlling the shape of the input current such that it matches the sinusoidal shape of the AC input voltage. A time averaged PWM model is useful for fast simulations covering many cycles to design and study secondary feedback control that regulates the output voltage of the converter.</a:t>
            </a:r>
          </a:p>
          <a:p>
            <a:r>
              <a:rPr lang="en-US" sz="3200" dirty="0"/>
              <a:t>Keywords—Boost converter; Power Factor Correction; Time Averaged models; Feedback control; LTspice</a:t>
            </a:r>
            <a:endParaRPr lang="en-US" sz="3000" dirty="0">
              <a:latin typeface="+mj-lt"/>
            </a:endParaRPr>
          </a:p>
        </p:txBody>
      </p:sp>
      <p:sp>
        <p:nvSpPr>
          <p:cNvPr id="81" name="Rectangle 5"/>
          <p:cNvSpPr txBox="1">
            <a:spLocks/>
          </p:cNvSpPr>
          <p:nvPr/>
        </p:nvSpPr>
        <p:spPr bwMode="auto">
          <a:xfrm>
            <a:off x="1657056" y="3634103"/>
            <a:ext cx="6664336" cy="908499"/>
          </a:xfrm>
          <a:prstGeom prst="rect">
            <a:avLst/>
          </a:prstGeom>
          <a:noFill/>
          <a:ln w="9525">
            <a:noFill/>
            <a:miter lim="800000"/>
            <a:headEnd/>
            <a:tailEnd/>
          </a:ln>
        </p:spPr>
        <p:txBody>
          <a:bodyPr lIns="50900" tIns="254501" rIns="50900" bIns="0" anchor="t" anchorCtr="0"/>
          <a:lstStyle/>
          <a:p>
            <a:pPr algn="ctr" eaLnBrk="0" hangingPunct="0">
              <a:defRPr/>
            </a:pPr>
            <a:r>
              <a:rPr lang="de-DE" sz="3600" b="1" u="sng" dirty="0">
                <a:latin typeface="+mj-lt"/>
                <a:ea typeface="+mj-ea"/>
                <a:cs typeface="Arial" pitchFamily="34" charset="0"/>
              </a:rPr>
              <a:t>Abstract</a:t>
            </a:r>
          </a:p>
        </p:txBody>
      </p:sp>
      <p:pic>
        <p:nvPicPr>
          <p:cNvPr id="1066" name="Picture 42" descr="\\129.118.19.67\public\P3E TTU Logo Graphics\TTU_DblT_Center for Pulsed Power and Power Electronics\For PRINT LAYOUT and GRAPHIC DESIGN\Hi-res TIFF\TTU_DblT_CfPPaPE_fl4C.t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731451" y="25982714"/>
            <a:ext cx="5234235" cy="1255376"/>
          </a:xfrm>
          <a:prstGeom prst="rect">
            <a:avLst/>
          </a:prstGeom>
          <a:noFill/>
          <a:extLst>
            <a:ext uri="{909E8E84-426E-40DD-AFC4-6F175D3DCCD1}">
              <a14:hiddenFill xmlns:a14="http://schemas.microsoft.com/office/drawing/2010/main">
                <a:solidFill>
                  <a:srgbClr val="FFFFFF"/>
                </a:solidFill>
              </a14:hiddenFill>
            </a:ext>
          </a:extLst>
        </p:spPr>
      </p:pic>
      <p:sp>
        <p:nvSpPr>
          <p:cNvPr id="113" name="TextBox 112"/>
          <p:cNvSpPr txBox="1"/>
          <p:nvPr/>
        </p:nvSpPr>
        <p:spPr>
          <a:xfrm>
            <a:off x="16608574" y="27142425"/>
            <a:ext cx="5479989" cy="974727"/>
          </a:xfrm>
          <a:prstGeom prst="rect">
            <a:avLst/>
          </a:prstGeom>
          <a:noFill/>
        </p:spPr>
        <p:txBody>
          <a:bodyPr wrap="square" lIns="50900" tIns="25450" rIns="50900" bIns="25450" rtlCol="0">
            <a:spAutoFit/>
          </a:bodyPr>
          <a:lstStyle/>
          <a:p>
            <a:pPr algn="ctr"/>
            <a:r>
              <a:rPr lang="en-US" sz="2000" dirty="0"/>
              <a:t>Center for Pulsed Power and Power Electronics</a:t>
            </a:r>
            <a:br>
              <a:rPr lang="en-US" sz="2000" dirty="0"/>
            </a:br>
            <a:r>
              <a:rPr lang="en-US" sz="2000" dirty="0"/>
              <a:t>Texas Tech University</a:t>
            </a:r>
          </a:p>
          <a:p>
            <a:pPr algn="ctr"/>
            <a:r>
              <a:rPr lang="en-US" sz="2000" dirty="0"/>
              <a:t>Lubbock, TX, USA</a:t>
            </a:r>
          </a:p>
        </p:txBody>
      </p:sp>
      <p:sp>
        <p:nvSpPr>
          <p:cNvPr id="46" name="TextBox 45"/>
          <p:cNvSpPr txBox="1"/>
          <p:nvPr/>
        </p:nvSpPr>
        <p:spPr>
          <a:xfrm>
            <a:off x="31271926" y="28304078"/>
            <a:ext cx="6942374" cy="397646"/>
          </a:xfrm>
          <a:prstGeom prst="rect">
            <a:avLst/>
          </a:prstGeom>
          <a:noFill/>
        </p:spPr>
        <p:txBody>
          <a:bodyPr wrap="square" lIns="50900" tIns="25450" rIns="50900" bIns="25450" rtlCol="0">
            <a:spAutoFit/>
          </a:bodyPr>
          <a:lstStyle/>
          <a:p>
            <a:pPr algn="r"/>
            <a:r>
              <a:rPr lang="en-US" sz="2250" b="1" dirty="0">
                <a:solidFill>
                  <a:srgbClr val="CCCCCC"/>
                </a:solidFill>
                <a:latin typeface="Arial" panose="020B0604020202020204" pitchFamily="34" charset="0"/>
                <a:cs typeface="Arial" panose="020B0604020202020204" pitchFamily="34" charset="0"/>
              </a:rPr>
              <a:t>2016</a:t>
            </a:r>
            <a:endParaRPr lang="en-US" sz="2250" dirty="0">
              <a:latin typeface="Arial" panose="020B0604020202020204" pitchFamily="34" charset="0"/>
              <a:cs typeface="Arial" panose="020B0604020202020204" pitchFamily="34" charset="0"/>
            </a:endParaRPr>
          </a:p>
        </p:txBody>
      </p:sp>
      <p:sp>
        <p:nvSpPr>
          <p:cNvPr id="303" name="Rectangle 5"/>
          <p:cNvSpPr txBox="1">
            <a:spLocks/>
          </p:cNvSpPr>
          <p:nvPr/>
        </p:nvSpPr>
        <p:spPr bwMode="auto">
          <a:xfrm>
            <a:off x="12617421" y="3095211"/>
            <a:ext cx="9938135" cy="1038225"/>
          </a:xfrm>
          <a:prstGeom prst="rect">
            <a:avLst/>
          </a:prstGeom>
          <a:noFill/>
          <a:ln w="9525">
            <a:noFill/>
            <a:miter lim="800000"/>
            <a:headEnd/>
            <a:tailEnd/>
          </a:ln>
        </p:spPr>
        <p:txBody>
          <a:bodyPr lIns="50900" tIns="254501" rIns="50900" bIns="25450" anchor="t" anchorCtr="0"/>
          <a:lstStyle/>
          <a:p>
            <a:pPr algn="ctr" eaLnBrk="0" hangingPunct="0">
              <a:defRPr/>
            </a:pPr>
            <a:r>
              <a:rPr lang="de-DE" sz="4400" b="1" u="sng" dirty="0">
                <a:latin typeface="+mj-lt"/>
                <a:cs typeface="Arial" pitchFamily="34" charset="0"/>
              </a:rPr>
              <a:t>Circuit </a:t>
            </a:r>
            <a:r>
              <a:rPr lang="de-DE" sz="4400" b="1" u="sng" dirty="0" smtClean="0">
                <a:latin typeface="+mj-lt"/>
                <a:cs typeface="Arial" pitchFamily="34" charset="0"/>
              </a:rPr>
              <a:t>Simulation Models &amp; Results</a:t>
            </a:r>
            <a:endParaRPr lang="de-DE" sz="4400" b="1" u="sng" dirty="0">
              <a:latin typeface="+mj-lt"/>
              <a:ea typeface="+mj-ea"/>
              <a:cs typeface="Arial" pitchFamily="34" charset="0"/>
            </a:endParaRPr>
          </a:p>
        </p:txBody>
      </p:sp>
      <p:sp>
        <p:nvSpPr>
          <p:cNvPr id="52" name="Rounded Rectangle 310"/>
          <p:cNvSpPr>
            <a:spLocks noChangeArrowheads="1"/>
          </p:cNvSpPr>
          <p:nvPr/>
        </p:nvSpPr>
        <p:spPr bwMode="auto">
          <a:xfrm>
            <a:off x="698091" y="17456413"/>
            <a:ext cx="8359682" cy="9105833"/>
          </a:xfrm>
          <a:prstGeom prst="roundRect">
            <a:avLst>
              <a:gd name="adj" fmla="val 8117"/>
            </a:avLst>
          </a:prstGeom>
          <a:solidFill>
            <a:schemeClr val="bg1"/>
          </a:solidFill>
          <a:ln w="76200" algn="ctr">
            <a:solidFill>
              <a:schemeClr val="accent1"/>
            </a:solidFill>
            <a:round/>
            <a:headEnd/>
            <a:tailEnd/>
          </a:ln>
        </p:spPr>
        <p:txBody>
          <a:bodyPr lIns="244320" tIns="122160" rIns="244320" bIns="122160"/>
          <a:lstStyle/>
          <a:p>
            <a:pPr defTabSz="2326721"/>
            <a:endParaRPr lang="en-US" sz="2400" dirty="0"/>
          </a:p>
          <a:p>
            <a:pPr defTabSz="2326721"/>
            <a:endParaRPr lang="en-US" sz="2400" dirty="0"/>
          </a:p>
          <a:p>
            <a:pPr defTabSz="2326721"/>
            <a:endParaRPr lang="en-US" sz="2400" dirty="0"/>
          </a:p>
          <a:p>
            <a:pPr defTabSz="2326721"/>
            <a:endParaRPr lang="en-US" sz="2400" dirty="0"/>
          </a:p>
          <a:p>
            <a:pPr defTabSz="2326721"/>
            <a:endParaRPr lang="en-US" sz="2400" dirty="0"/>
          </a:p>
          <a:p>
            <a:pPr defTabSz="2326721"/>
            <a:endParaRPr lang="en-US" sz="2400" dirty="0"/>
          </a:p>
          <a:p>
            <a:pPr defTabSz="2326721"/>
            <a:endParaRPr lang="en-US" sz="2400" dirty="0"/>
          </a:p>
          <a:p>
            <a:pPr marL="342900" indent="-342900" defTabSz="2326721">
              <a:buFont typeface="Arial" panose="020B0604020202020204" pitchFamily="34" charset="0"/>
              <a:buChar char="•"/>
            </a:pPr>
            <a:endParaRPr lang="en-US" sz="2400" dirty="0"/>
          </a:p>
          <a:p>
            <a:pPr defTabSz="2326721"/>
            <a:endParaRPr lang="en-US" sz="2400" dirty="0"/>
          </a:p>
        </p:txBody>
      </p:sp>
      <p:sp>
        <p:nvSpPr>
          <p:cNvPr id="53" name="Rectangle 5"/>
          <p:cNvSpPr txBox="1">
            <a:spLocks/>
          </p:cNvSpPr>
          <p:nvPr/>
        </p:nvSpPr>
        <p:spPr bwMode="auto">
          <a:xfrm>
            <a:off x="1823312" y="17427916"/>
            <a:ext cx="5848693" cy="1038225"/>
          </a:xfrm>
          <a:prstGeom prst="rect">
            <a:avLst/>
          </a:prstGeom>
          <a:noFill/>
          <a:ln w="9525">
            <a:noFill/>
            <a:miter lim="800000"/>
            <a:headEnd/>
            <a:tailEnd/>
          </a:ln>
        </p:spPr>
        <p:txBody>
          <a:bodyPr lIns="50900" tIns="254501" rIns="50900" bIns="25450" anchor="t" anchorCtr="0"/>
          <a:lstStyle/>
          <a:p>
            <a:pPr algn="ctr" eaLnBrk="0" hangingPunct="0">
              <a:defRPr/>
            </a:pPr>
            <a:r>
              <a:rPr lang="de-DE" sz="3600" b="1" u="sng" dirty="0" smtClean="0">
                <a:latin typeface="+mj-lt"/>
                <a:cs typeface="Arial" pitchFamily="34" charset="0"/>
              </a:rPr>
              <a:t>Conclusions</a:t>
            </a:r>
            <a:endParaRPr lang="de-DE" sz="3600" b="1" u="sng" dirty="0">
              <a:latin typeface="+mj-lt"/>
              <a:cs typeface="Arial" pitchFamily="34" charset="0"/>
            </a:endParaRPr>
          </a:p>
        </p:txBody>
      </p:sp>
      <p:sp>
        <p:nvSpPr>
          <p:cNvPr id="19" name="TextBox 18"/>
          <p:cNvSpPr txBox="1"/>
          <p:nvPr/>
        </p:nvSpPr>
        <p:spPr>
          <a:xfrm>
            <a:off x="977267" y="18424577"/>
            <a:ext cx="7801329" cy="7971413"/>
          </a:xfrm>
          <a:prstGeom prst="rect">
            <a:avLst/>
          </a:prstGeom>
          <a:noFill/>
        </p:spPr>
        <p:txBody>
          <a:bodyPr wrap="square" rtlCol="0">
            <a:spAutoFit/>
          </a:bodyPr>
          <a:lstStyle/>
          <a:p>
            <a:pPr algn="just"/>
            <a:r>
              <a:rPr lang="en-US" sz="3200" dirty="0"/>
              <a:t>In this paper we have shown simulations of Boost converters used to draw a nearly sinusoidal input current from a AC source and thus avoiding harmonics. This will result in a power factor which is close to unity. We compared a conventional model that uses a cycle-by-cycle switching approach with a model using a time-averaged switch. We found that the results of both models agree very closely. Since there are no high frequency switching transitions that need to be followed, the model with the time-averaged switch can run orders of magnitude faster in a stand-alone simulation. </a:t>
            </a:r>
            <a:endParaRPr lang="en-US" sz="3200" dirty="0">
              <a:latin typeface="+mj-lt"/>
            </a:endParaRPr>
          </a:p>
        </p:txBody>
      </p:sp>
      <p:pic>
        <p:nvPicPr>
          <p:cNvPr id="1026" name="Picture 2" descr="C:\Users\MGiessel\Documents\WORD\ECE Department\2018\IPMHVC\PFC Paper\Pictures\No PFC.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01383" y="4444328"/>
            <a:ext cx="7319266" cy="49993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descr="C:\Users\MGiessel\Documents\WORD\ECE Department\2018\IPMHVC\PFC Paper\Pictures\Boost PFC.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047102" y="10128662"/>
            <a:ext cx="11121258" cy="724217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9" name="Picture 5" descr="C:\Users\MGiessel\Documents\WORD\ECE Department\2018\IPMHVC\PFC Paper\Pictures\Boost - PFC Waveforms.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092821" y="17962868"/>
            <a:ext cx="11075539" cy="703103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0" name="Picture 6" descr="C:\Users\MGiessel\Documents\WORD\ECE Department\2018\IPMHVC\PFC Paper\Pictures\Boost PFC Sw_Avg.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951440" y="3702670"/>
            <a:ext cx="14520927" cy="1078261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2" name="Picture 8" descr="C:\Users\MGiessel\Documents\WORD\ECE Department\2018\IPMHVC\PFC Paper\Pictures\Sw_Avg Waveforms.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951440" y="14859482"/>
            <a:ext cx="14520927" cy="703103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3" name="Picture 9" descr="C:\Users\MGiessel\Documents\WORD\ECE Department\2018\IPMHVC\PFC Paper\Pictures\AVG_PWM.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706674" y="22345410"/>
            <a:ext cx="5765693" cy="362355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4" name="Picture 10" descr="C:\Users\MGiessel\Documents\WORD\ECE Department\2018\IPMHVC\PFC Paper\Pictures\PWM Controller.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951440" y="22391131"/>
            <a:ext cx="7698228" cy="36235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5" name="Picture 11" descr="C:\Users\MGiessel\Documents\WORD\ECE Department\2018\IPMHVC\PFC Paper\Pictures\No PFC Waveforms BW.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7586489" y="4444329"/>
            <a:ext cx="3816186" cy="249966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6" name="Picture 12" descr="C:\Users\MGiessel\Documents\WORD\ECE Department\2018\IPMHVC\PFC Paper\Pictures\FFT no PFC BW.pn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7586487" y="7115175"/>
            <a:ext cx="3816187" cy="230368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0000"/>
      </a:dk1>
      <a:lt1>
        <a:srgbClr val="FFFFFF"/>
      </a:lt1>
      <a:dk2>
        <a:srgbClr val="000000"/>
      </a:dk2>
      <a:lt2>
        <a:srgbClr val="646464"/>
      </a:lt2>
      <a:accent1>
        <a:srgbClr val="B50C00"/>
      </a:accent1>
      <a:accent2>
        <a:srgbClr val="052147"/>
      </a:accent2>
      <a:accent3>
        <a:srgbClr val="FFFFFF"/>
      </a:accent3>
      <a:accent4>
        <a:srgbClr val="000000"/>
      </a:accent4>
      <a:accent5>
        <a:srgbClr val="D7AAAA"/>
      </a:accent5>
      <a:accent6>
        <a:srgbClr val="041D3F"/>
      </a:accent6>
      <a:hlink>
        <a:srgbClr val="BD8C00"/>
      </a:hlink>
      <a:folHlink>
        <a:srgbClr val="3F4A13"/>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rgbClr val="CC0000"/>
          </a:solidFill>
          <a:prstDash val="solid"/>
          <a:round/>
          <a:headEnd type="none" w="med" len="med"/>
          <a:tailEnd type="none" w="med" len="med"/>
        </a:ln>
        <a:effectLst/>
      </a:spPr>
      <a:bodyPr vert="horz" wrap="square" lIns="438912" tIns="219456" rIns="438912" bIns="219456" numCol="1" anchor="t" anchorCtr="0" compatLnSpc="1">
        <a:prstTxWarp prst="textNoShape">
          <a:avLst/>
        </a:prstTxWarp>
      </a:bodyPr>
      <a:lstStyle>
        <a:defPPr marL="0" marR="0" indent="0" algn="l" defTabSz="4179888" rtl="0" eaLnBrk="1" fontAlgn="base" latinLnBrk="0" hangingPunct="1">
          <a:lnSpc>
            <a:spcPct val="100000"/>
          </a:lnSpc>
          <a:spcBef>
            <a:spcPct val="0"/>
          </a:spcBef>
          <a:spcAft>
            <a:spcPct val="0"/>
          </a:spcAft>
          <a:buClrTx/>
          <a:buSzTx/>
          <a:buFontTx/>
          <a:buNone/>
          <a:tabLst/>
          <a:defRPr kumimoji="0" lang="en-US" sz="82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solidFill>
            <a:srgbClr val="CC0000"/>
          </a:solidFill>
          <a:prstDash val="solid"/>
          <a:round/>
          <a:headEnd type="none" w="med" len="med"/>
          <a:tailEnd type="none" w="med" len="med"/>
        </a:ln>
        <a:effectLst/>
      </a:spPr>
      <a:bodyPr vert="horz" wrap="square" lIns="438912" tIns="219456" rIns="438912" bIns="219456" numCol="1" anchor="t" anchorCtr="0" compatLnSpc="1">
        <a:prstTxWarp prst="textNoShape">
          <a:avLst/>
        </a:prstTxWarp>
      </a:bodyPr>
      <a:lstStyle>
        <a:defPPr marL="0" marR="0" indent="0" algn="l" defTabSz="4179888" rtl="0" eaLnBrk="1" fontAlgn="base" latinLnBrk="0" hangingPunct="1">
          <a:lnSpc>
            <a:spcPct val="100000"/>
          </a:lnSpc>
          <a:spcBef>
            <a:spcPct val="0"/>
          </a:spcBef>
          <a:spcAft>
            <a:spcPct val="0"/>
          </a:spcAft>
          <a:buClrTx/>
          <a:buSzTx/>
          <a:buFontTx/>
          <a:buNone/>
          <a:tabLst/>
          <a:defRPr kumimoji="0" lang="en-US" sz="82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333333"/>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000000"/>
        </a:dk2>
        <a:lt2>
          <a:srgbClr val="333333"/>
        </a:lt2>
        <a:accent1>
          <a:srgbClr val="FF1100"/>
        </a:accent1>
        <a:accent2>
          <a:srgbClr val="333399"/>
        </a:accent2>
        <a:accent3>
          <a:srgbClr val="FFFFFF"/>
        </a:accent3>
        <a:accent4>
          <a:srgbClr val="000000"/>
        </a:accent4>
        <a:accent5>
          <a:srgbClr val="FFAAAA"/>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0000"/>
        </a:dk1>
        <a:lt1>
          <a:srgbClr val="FFFFFF"/>
        </a:lt1>
        <a:dk2>
          <a:srgbClr val="000000"/>
        </a:dk2>
        <a:lt2>
          <a:srgbClr val="333333"/>
        </a:lt2>
        <a:accent1>
          <a:srgbClr val="CC0000"/>
        </a:accent1>
        <a:accent2>
          <a:srgbClr val="333399"/>
        </a:accent2>
        <a:accent3>
          <a:srgbClr val="FFFFFF"/>
        </a:accent3>
        <a:accent4>
          <a:srgbClr val="000000"/>
        </a:accent4>
        <a:accent5>
          <a:srgbClr val="E2AAAA"/>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0000"/>
        </a:dk1>
        <a:lt1>
          <a:srgbClr val="FFFFFF"/>
        </a:lt1>
        <a:dk2>
          <a:srgbClr val="000000"/>
        </a:dk2>
        <a:lt2>
          <a:srgbClr val="333333"/>
        </a:lt2>
        <a:accent1>
          <a:srgbClr val="B50C00"/>
        </a:accent1>
        <a:accent2>
          <a:srgbClr val="052147"/>
        </a:accent2>
        <a:accent3>
          <a:srgbClr val="FFFFFF"/>
        </a:accent3>
        <a:accent4>
          <a:srgbClr val="000000"/>
        </a:accent4>
        <a:accent5>
          <a:srgbClr val="D7AAAA"/>
        </a:accent5>
        <a:accent6>
          <a:srgbClr val="041D3F"/>
        </a:accent6>
        <a:hlink>
          <a:srgbClr val="BD8C00"/>
        </a:hlink>
        <a:folHlink>
          <a:srgbClr val="3F4A13"/>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14383</TotalTime>
  <Words>288</Words>
  <Application>Microsoft Office PowerPoint</Application>
  <PresentationFormat>Custom</PresentationFormat>
  <Paragraphs>19</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Modeling Power Factor Correction Circuits with LTspice Michael G. Giesselmann and Vishwajit Roy Pulsed Power Laboratory, Department of Electrical &amp; Computer Engineering, Texas Tech University Lubbock, Texas 79409 USA</vt:lpstr>
    </vt:vector>
  </TitlesOfParts>
  <Company>Presentation Diva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Modeling Power Factor Correction Circuits with LTspice</dc:title>
  <dc:subject>Power Electronics</dc:subject>
  <dc:creator>Michael Giesselmann</dc:creator>
  <dc:description>Tuesday, June 05</dc:description>
  <cp:lastModifiedBy>Giesselmann, Michael</cp:lastModifiedBy>
  <cp:revision>5</cp:revision>
  <cp:lastPrinted>2005-08-11T16:16:04Z</cp:lastPrinted>
  <dcterms:created xsi:type="dcterms:W3CDTF">2005-04-19T19:05:52Z</dcterms:created>
  <dcterms:modified xsi:type="dcterms:W3CDTF">2018-05-26T21:22:03Z</dcterms:modified>
</cp:coreProperties>
</file>