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handoutMasterIdLst>
    <p:handoutMasterId r:id="rId3"/>
  </p:handoutMasterIdLst>
  <p:sldIdLst>
    <p:sldId id="256" r:id="rId2"/>
  </p:sldIdLst>
  <p:sldSz cx="16202025" cy="25203150"/>
  <p:notesSz cx="7099300" cy="10234613"/>
  <p:defaultTextStyle>
    <a:defPPr>
      <a:defRPr lang="en-GB"/>
    </a:defPPr>
    <a:lvl1pPr algn="l" rtl="0" eaLnBrk="0" fontAlgn="base" hangingPunct="0">
      <a:spcBef>
        <a:spcPct val="0"/>
      </a:spcBef>
      <a:spcAft>
        <a:spcPct val="0"/>
      </a:spcAft>
      <a:defRPr sz="75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75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75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75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7500" kern="1200">
        <a:solidFill>
          <a:schemeClr val="tx1"/>
        </a:solidFill>
        <a:latin typeface="Times New Roman" pitchFamily="18" charset="0"/>
        <a:ea typeface="+mn-ea"/>
        <a:cs typeface="+mn-cs"/>
      </a:defRPr>
    </a:lvl5pPr>
    <a:lvl6pPr marL="2286000" algn="l" defTabSz="914400" rtl="0" eaLnBrk="1" latinLnBrk="0" hangingPunct="1">
      <a:defRPr sz="7500" kern="1200">
        <a:solidFill>
          <a:schemeClr val="tx1"/>
        </a:solidFill>
        <a:latin typeface="Times New Roman" pitchFamily="18" charset="0"/>
        <a:ea typeface="+mn-ea"/>
        <a:cs typeface="+mn-cs"/>
      </a:defRPr>
    </a:lvl6pPr>
    <a:lvl7pPr marL="2743200" algn="l" defTabSz="914400" rtl="0" eaLnBrk="1" latinLnBrk="0" hangingPunct="1">
      <a:defRPr sz="7500" kern="1200">
        <a:solidFill>
          <a:schemeClr val="tx1"/>
        </a:solidFill>
        <a:latin typeface="Times New Roman" pitchFamily="18" charset="0"/>
        <a:ea typeface="+mn-ea"/>
        <a:cs typeface="+mn-cs"/>
      </a:defRPr>
    </a:lvl7pPr>
    <a:lvl8pPr marL="3200400" algn="l" defTabSz="914400" rtl="0" eaLnBrk="1" latinLnBrk="0" hangingPunct="1">
      <a:defRPr sz="7500" kern="1200">
        <a:solidFill>
          <a:schemeClr val="tx1"/>
        </a:solidFill>
        <a:latin typeface="Times New Roman" pitchFamily="18" charset="0"/>
        <a:ea typeface="+mn-ea"/>
        <a:cs typeface="+mn-cs"/>
      </a:defRPr>
    </a:lvl8pPr>
    <a:lvl9pPr marL="3657600" algn="l" defTabSz="914400" rtl="0" eaLnBrk="1" latinLnBrk="0" hangingPunct="1">
      <a:defRPr sz="7500" kern="1200">
        <a:solidFill>
          <a:schemeClr val="tx1"/>
        </a:solidFill>
        <a:latin typeface="Times New Roman" pitchFamily="18" charset="0"/>
        <a:ea typeface="+mn-ea"/>
        <a:cs typeface="+mn-cs"/>
      </a:defRPr>
    </a:lvl9pPr>
  </p:defaultTextStyle>
  <p:extLst>
    <p:ext uri="{EFAFB233-063F-42B5-8137-9DF3F51BA10A}">
      <p15:sldGuideLst xmlns:p15="http://schemas.microsoft.com/office/powerpoint/2012/main">
        <p15:guide id="1" orient="horz" pos="7939">
          <p15:clr>
            <a:srgbClr val="A4A3A4"/>
          </p15:clr>
        </p15:guide>
        <p15:guide id="2" pos="5103">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FF3399"/>
    <a:srgbClr val="CCECFF"/>
    <a:srgbClr val="FAF8E2"/>
    <a:srgbClr val="F4F5D7"/>
    <a:srgbClr val="F8F7E4"/>
    <a:srgbClr val="CCFFFF"/>
    <a:srgbClr val="FCFCFC"/>
    <a:srgbClr val="FFFFCC"/>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p:restoredLeft sz="15654" autoAdjust="0"/>
    <p:restoredTop sz="99828" autoAdjust="0"/>
  </p:normalViewPr>
  <p:slideViewPr>
    <p:cSldViewPr>
      <p:cViewPr>
        <p:scale>
          <a:sx n="25" d="100"/>
          <a:sy n="25" d="100"/>
        </p:scale>
        <p:origin x="3053" y="19"/>
      </p:cViewPr>
      <p:guideLst>
        <p:guide orient="horz" pos="7939"/>
        <p:guide pos="510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432"/>
    </p:cViewPr>
  </p:sorter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handoutMaster" Target="handoutMasters/handout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4471" tIns="47236" rIns="94471" bIns="47236" numCol="1" anchor="t" anchorCtr="0" compatLnSpc="1">
            <a:prstTxWarp prst="textNoShape">
              <a:avLst/>
            </a:prstTxWarp>
          </a:bodyPr>
          <a:lstStyle>
            <a:lvl1pPr defTabSz="944897">
              <a:defRPr sz="1300"/>
            </a:lvl1pPr>
          </a:lstStyle>
          <a:p>
            <a:pPr>
              <a:defRPr/>
            </a:pPr>
            <a:endParaRPr lang="zh-CN" altLang="en-GB"/>
          </a:p>
        </p:txBody>
      </p:sp>
      <p:sp>
        <p:nvSpPr>
          <p:cNvPr id="4099" name="Rectangle 3"/>
          <p:cNvSpPr>
            <a:spLocks noGrp="1" noChangeArrowheads="1"/>
          </p:cNvSpPr>
          <p:nvPr>
            <p:ph type="dt" sz="quarter" idx="1"/>
          </p:nvPr>
        </p:nvSpPr>
        <p:spPr bwMode="auto">
          <a:xfrm>
            <a:off x="4022725" y="0"/>
            <a:ext cx="3076575" cy="511175"/>
          </a:xfrm>
          <a:prstGeom prst="rect">
            <a:avLst/>
          </a:prstGeom>
          <a:noFill/>
          <a:ln w="9525">
            <a:noFill/>
            <a:miter lim="800000"/>
            <a:headEnd/>
            <a:tailEnd/>
          </a:ln>
          <a:effectLst/>
        </p:spPr>
        <p:txBody>
          <a:bodyPr vert="horz" wrap="square" lIns="94471" tIns="47236" rIns="94471" bIns="47236" numCol="1" anchor="t" anchorCtr="0" compatLnSpc="1">
            <a:prstTxWarp prst="textNoShape">
              <a:avLst/>
            </a:prstTxWarp>
          </a:bodyPr>
          <a:lstStyle>
            <a:lvl1pPr algn="r" defTabSz="944897">
              <a:defRPr sz="1300"/>
            </a:lvl1pPr>
          </a:lstStyle>
          <a:p>
            <a:pPr>
              <a:defRPr/>
            </a:pPr>
            <a:endParaRPr lang="en-GB" altLang="zh-CN"/>
          </a:p>
        </p:txBody>
      </p:sp>
      <p:sp>
        <p:nvSpPr>
          <p:cNvPr id="4100" name="Rectangle 4"/>
          <p:cNvSpPr>
            <a:spLocks noGrp="1" noChangeArrowheads="1"/>
          </p:cNvSpPr>
          <p:nvPr>
            <p:ph type="ftr" sz="quarter" idx="2"/>
          </p:nvPr>
        </p:nvSpPr>
        <p:spPr bwMode="auto">
          <a:xfrm>
            <a:off x="0" y="9723438"/>
            <a:ext cx="3076575" cy="511175"/>
          </a:xfrm>
          <a:prstGeom prst="rect">
            <a:avLst/>
          </a:prstGeom>
          <a:noFill/>
          <a:ln w="9525">
            <a:noFill/>
            <a:miter lim="800000"/>
            <a:headEnd/>
            <a:tailEnd/>
          </a:ln>
          <a:effectLst/>
        </p:spPr>
        <p:txBody>
          <a:bodyPr vert="horz" wrap="square" lIns="94471" tIns="47236" rIns="94471" bIns="47236" numCol="1" anchor="b" anchorCtr="0" compatLnSpc="1">
            <a:prstTxWarp prst="textNoShape">
              <a:avLst/>
            </a:prstTxWarp>
          </a:bodyPr>
          <a:lstStyle>
            <a:lvl1pPr defTabSz="944897">
              <a:defRPr sz="1300"/>
            </a:lvl1pPr>
          </a:lstStyle>
          <a:p>
            <a:pPr>
              <a:defRPr/>
            </a:pPr>
            <a:endParaRPr lang="en-GB" altLang="zh-CN"/>
          </a:p>
        </p:txBody>
      </p:sp>
      <p:sp>
        <p:nvSpPr>
          <p:cNvPr id="4101" name="Rectangle 5"/>
          <p:cNvSpPr>
            <a:spLocks noGrp="1" noChangeArrowheads="1"/>
          </p:cNvSpPr>
          <p:nvPr>
            <p:ph type="sldNum" sz="quarter" idx="3"/>
          </p:nvPr>
        </p:nvSpPr>
        <p:spPr bwMode="auto">
          <a:xfrm>
            <a:off x="4022725" y="9723438"/>
            <a:ext cx="3076575" cy="511175"/>
          </a:xfrm>
          <a:prstGeom prst="rect">
            <a:avLst/>
          </a:prstGeom>
          <a:noFill/>
          <a:ln w="9525">
            <a:noFill/>
            <a:miter lim="800000"/>
            <a:headEnd/>
            <a:tailEnd/>
          </a:ln>
          <a:effectLst/>
        </p:spPr>
        <p:txBody>
          <a:bodyPr vert="horz" wrap="square" lIns="94471" tIns="47236" rIns="94471" bIns="47236" numCol="1" anchor="b" anchorCtr="0" compatLnSpc="1">
            <a:prstTxWarp prst="textNoShape">
              <a:avLst/>
            </a:prstTxWarp>
          </a:bodyPr>
          <a:lstStyle>
            <a:lvl1pPr algn="r" defTabSz="944897">
              <a:defRPr sz="1300"/>
            </a:lvl1pPr>
          </a:lstStyle>
          <a:p>
            <a:pPr>
              <a:defRPr/>
            </a:pPr>
            <a:fld id="{C7DEBB5A-B414-4D07-ACB0-20F0144E6CDD}" type="slidenum">
              <a:rPr lang="zh-CN" altLang="en-GB"/>
              <a:pPr>
                <a:defRPr/>
              </a:pPr>
              <a:t>‹#›</a:t>
            </a:fld>
            <a:endParaRPr lang="en-GB" altLang="zh-CN"/>
          </a:p>
        </p:txBody>
      </p:sp>
    </p:spTree>
    <p:extLst>
      <p:ext uri="{BB962C8B-B14F-4D97-AF65-F5344CB8AC3E}">
        <p14:creationId xmlns:p14="http://schemas.microsoft.com/office/powerpoint/2010/main" val="130705293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214438" y="7829550"/>
            <a:ext cx="13773150" cy="5402263"/>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2430463" y="14281150"/>
            <a:ext cx="11341100" cy="64420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0C8A97F4-59E2-4CD6-8787-7CEE9DE8AF1D}" type="slidenum">
              <a:rPr lang="zh-CN" altLang="en-GB"/>
              <a:pPr>
                <a:defRPr/>
              </a:pPr>
              <a:t>‹#›</a:t>
            </a:fld>
            <a:endParaRPr lang="en-GB"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0C9D5E03-04E5-470F-B34C-379A2B0EFB62}" type="slidenum">
              <a:rPr lang="zh-CN" altLang="en-GB"/>
              <a:pPr>
                <a:defRPr/>
              </a:pPr>
              <a:t>‹#›</a:t>
            </a:fld>
            <a:endParaRPr lang="en-GB"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11544300" y="2239963"/>
            <a:ext cx="3443288" cy="20162837"/>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214438" y="2239963"/>
            <a:ext cx="10177462" cy="20162837"/>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DB14AA38-4CA1-4686-9750-5B65536632A6}" type="slidenum">
              <a:rPr lang="zh-CN" altLang="en-GB"/>
              <a:pPr>
                <a:defRPr/>
              </a:pPr>
              <a:t>‹#›</a:t>
            </a:fld>
            <a:endParaRPr lang="en-GB"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1672EF33-955B-4EA1-B6B3-DF890CEF3BEE}" type="slidenum">
              <a:rPr lang="zh-CN" altLang="en-GB"/>
              <a:pPr>
                <a:defRPr/>
              </a:pPr>
              <a:t>‹#›</a:t>
            </a:fld>
            <a:endParaRPr lang="en-GB"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279525" y="16195675"/>
            <a:ext cx="13771563" cy="5005388"/>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279525" y="10682288"/>
            <a:ext cx="13771563" cy="55133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5"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6" name="Rectangle 6"/>
          <p:cNvSpPr>
            <a:spLocks noGrp="1" noChangeArrowheads="1"/>
          </p:cNvSpPr>
          <p:nvPr>
            <p:ph type="sldNum" sz="quarter" idx="12"/>
          </p:nvPr>
        </p:nvSpPr>
        <p:spPr>
          <a:ln/>
        </p:spPr>
        <p:txBody>
          <a:bodyPr/>
          <a:lstStyle>
            <a:lvl1pPr>
              <a:defRPr/>
            </a:lvl1pPr>
          </a:lstStyle>
          <a:p>
            <a:pPr>
              <a:defRPr/>
            </a:pPr>
            <a:fld id="{001CDB46-0784-4052-A83B-54ADD47DB442}" type="slidenum">
              <a:rPr lang="zh-CN" altLang="en-GB"/>
              <a:pPr>
                <a:defRPr/>
              </a:pPr>
              <a:t>‹#›</a:t>
            </a:fld>
            <a:endParaRPr lang="en-GB"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214438" y="7278688"/>
            <a:ext cx="6810375" cy="15124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8177213" y="7278688"/>
            <a:ext cx="6810375" cy="151241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E96AE1B0-4806-435A-A4D7-E6770D67F749}" type="slidenum">
              <a:rPr lang="zh-CN" altLang="en-GB"/>
              <a:pPr>
                <a:defRPr/>
              </a:pPr>
              <a:t>‹#›</a:t>
            </a:fld>
            <a:endParaRPr lang="en-GB"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09625" y="1009650"/>
            <a:ext cx="14582775" cy="4200525"/>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09625" y="5641975"/>
            <a:ext cx="7159625" cy="23510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09625" y="7993063"/>
            <a:ext cx="7159625" cy="14520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8231188" y="5641975"/>
            <a:ext cx="7161212" cy="235108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8231188" y="7993063"/>
            <a:ext cx="7161212" cy="145208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8"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9" name="Rectangle 6"/>
          <p:cNvSpPr>
            <a:spLocks noGrp="1" noChangeArrowheads="1"/>
          </p:cNvSpPr>
          <p:nvPr>
            <p:ph type="sldNum" sz="quarter" idx="12"/>
          </p:nvPr>
        </p:nvSpPr>
        <p:spPr>
          <a:ln/>
        </p:spPr>
        <p:txBody>
          <a:bodyPr/>
          <a:lstStyle>
            <a:lvl1pPr>
              <a:defRPr/>
            </a:lvl1pPr>
          </a:lstStyle>
          <a:p>
            <a:pPr>
              <a:defRPr/>
            </a:pPr>
            <a:fld id="{BE8B7BBD-B626-4A3C-A52B-8CC899A05E36}" type="slidenum">
              <a:rPr lang="zh-CN" altLang="en-GB"/>
              <a:pPr>
                <a:defRPr/>
              </a:pPr>
              <a:t>‹#›</a:t>
            </a:fld>
            <a:endParaRPr lang="en-GB"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4"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5" name="Rectangle 6"/>
          <p:cNvSpPr>
            <a:spLocks noGrp="1" noChangeArrowheads="1"/>
          </p:cNvSpPr>
          <p:nvPr>
            <p:ph type="sldNum" sz="quarter" idx="12"/>
          </p:nvPr>
        </p:nvSpPr>
        <p:spPr>
          <a:ln/>
        </p:spPr>
        <p:txBody>
          <a:bodyPr/>
          <a:lstStyle>
            <a:lvl1pPr>
              <a:defRPr/>
            </a:lvl1pPr>
          </a:lstStyle>
          <a:p>
            <a:pPr>
              <a:defRPr/>
            </a:pPr>
            <a:fld id="{A4D9B16E-2740-4B11-B928-14EA5C65B2B0}" type="slidenum">
              <a:rPr lang="zh-CN" altLang="en-GB"/>
              <a:pPr>
                <a:defRPr/>
              </a:pPr>
              <a:t>‹#›</a:t>
            </a:fld>
            <a:endParaRPr lang="en-GB"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3"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4" name="Rectangle 6"/>
          <p:cNvSpPr>
            <a:spLocks noGrp="1" noChangeArrowheads="1"/>
          </p:cNvSpPr>
          <p:nvPr>
            <p:ph type="sldNum" sz="quarter" idx="12"/>
          </p:nvPr>
        </p:nvSpPr>
        <p:spPr>
          <a:ln/>
        </p:spPr>
        <p:txBody>
          <a:bodyPr/>
          <a:lstStyle>
            <a:lvl1pPr>
              <a:defRPr/>
            </a:lvl1pPr>
          </a:lstStyle>
          <a:p>
            <a:pPr>
              <a:defRPr/>
            </a:pPr>
            <a:fld id="{0FB3CDAC-FCFC-4F8D-9F81-758B38376AD6}" type="slidenum">
              <a:rPr lang="zh-CN" altLang="en-GB"/>
              <a:pPr>
                <a:defRPr/>
              </a:pPr>
              <a:t>‹#›</a:t>
            </a:fld>
            <a:endParaRPr lang="en-GB"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09625" y="1003300"/>
            <a:ext cx="5330825" cy="4270375"/>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6334125" y="1003300"/>
            <a:ext cx="9058275" cy="21510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09625" y="5273675"/>
            <a:ext cx="5330825" cy="172402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EC7CF5A6-159D-4BE2-BCDA-28306375BB1C}" type="slidenum">
              <a:rPr lang="zh-CN" altLang="en-GB"/>
              <a:pPr>
                <a:defRPr/>
              </a:pPr>
              <a:t>‹#›</a:t>
            </a:fld>
            <a:endParaRPr lang="en-GB"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3175000" y="17641888"/>
            <a:ext cx="9721850" cy="2082800"/>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175000" y="2252663"/>
            <a:ext cx="9721850" cy="151209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3175000" y="19724688"/>
            <a:ext cx="9721850" cy="29575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4"/>
          <p:cNvSpPr>
            <a:spLocks noGrp="1" noChangeArrowheads="1"/>
          </p:cNvSpPr>
          <p:nvPr>
            <p:ph type="dt" sz="half" idx="10"/>
          </p:nvPr>
        </p:nvSpPr>
        <p:spPr>
          <a:ln/>
        </p:spPr>
        <p:txBody>
          <a:bodyPr/>
          <a:lstStyle>
            <a:lvl1pPr>
              <a:defRPr/>
            </a:lvl1pPr>
          </a:lstStyle>
          <a:p>
            <a:pPr>
              <a:defRPr/>
            </a:pPr>
            <a:endParaRPr lang="en-GB" altLang="zh-CN"/>
          </a:p>
        </p:txBody>
      </p:sp>
      <p:sp>
        <p:nvSpPr>
          <p:cNvPr id="6" name="Rectangle 5"/>
          <p:cNvSpPr>
            <a:spLocks noGrp="1" noChangeArrowheads="1"/>
          </p:cNvSpPr>
          <p:nvPr>
            <p:ph type="ftr" sz="quarter" idx="11"/>
          </p:nvPr>
        </p:nvSpPr>
        <p:spPr>
          <a:ln/>
        </p:spPr>
        <p:txBody>
          <a:bodyPr/>
          <a:lstStyle>
            <a:lvl1pPr>
              <a:defRPr/>
            </a:lvl1pPr>
          </a:lstStyle>
          <a:p>
            <a:pPr>
              <a:defRPr/>
            </a:pPr>
            <a:endParaRPr lang="en-GB" altLang="zh-CN"/>
          </a:p>
        </p:txBody>
      </p:sp>
      <p:sp>
        <p:nvSpPr>
          <p:cNvPr id="7" name="Rectangle 6"/>
          <p:cNvSpPr>
            <a:spLocks noGrp="1" noChangeArrowheads="1"/>
          </p:cNvSpPr>
          <p:nvPr>
            <p:ph type="sldNum" sz="quarter" idx="12"/>
          </p:nvPr>
        </p:nvSpPr>
        <p:spPr>
          <a:ln/>
        </p:spPr>
        <p:txBody>
          <a:bodyPr/>
          <a:lstStyle>
            <a:lvl1pPr>
              <a:defRPr/>
            </a:lvl1pPr>
          </a:lstStyle>
          <a:p>
            <a:pPr>
              <a:defRPr/>
            </a:pPr>
            <a:fld id="{35B9554C-02F8-40B3-B6C4-412858DA2410}" type="slidenum">
              <a:rPr lang="zh-CN" altLang="en-GB"/>
              <a:pPr>
                <a:defRPr/>
              </a:pPr>
              <a:t>‹#›</a:t>
            </a:fld>
            <a:endParaRPr lang="en-GB"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AF8E2"/>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1214438" y="2239963"/>
            <a:ext cx="13773150" cy="4202112"/>
          </a:xfrm>
          <a:prstGeom prst="rect">
            <a:avLst/>
          </a:prstGeom>
          <a:noFill/>
          <a:ln w="9525">
            <a:noFill/>
            <a:miter lim="800000"/>
            <a:headEnd/>
            <a:tailEnd/>
          </a:ln>
        </p:spPr>
        <p:txBody>
          <a:bodyPr vert="horz" wrap="square" lIns="222354" tIns="111176" rIns="222354" bIns="111176" numCol="1" anchor="ctr" anchorCtr="0" compatLnSpc="1">
            <a:prstTxWarp prst="textNoShape">
              <a:avLst/>
            </a:prstTxWarp>
          </a:bodyPr>
          <a:lstStyle/>
          <a:p>
            <a:pPr lvl="0"/>
            <a:r>
              <a:rPr lang="en-GB" altLang="zh-CN" smtClean="0"/>
              <a:t>Click to edit Master title style</a:t>
            </a:r>
          </a:p>
        </p:txBody>
      </p:sp>
      <p:sp>
        <p:nvSpPr>
          <p:cNvPr id="2051" name="Rectangle 3"/>
          <p:cNvSpPr>
            <a:spLocks noGrp="1" noChangeArrowheads="1"/>
          </p:cNvSpPr>
          <p:nvPr>
            <p:ph type="body" idx="1"/>
          </p:nvPr>
        </p:nvSpPr>
        <p:spPr bwMode="auto">
          <a:xfrm>
            <a:off x="1214438" y="7278688"/>
            <a:ext cx="13773150" cy="15124112"/>
          </a:xfrm>
          <a:prstGeom prst="rect">
            <a:avLst/>
          </a:prstGeom>
          <a:noFill/>
          <a:ln w="9525">
            <a:noFill/>
            <a:miter lim="800000"/>
            <a:headEnd/>
            <a:tailEnd/>
          </a:ln>
        </p:spPr>
        <p:txBody>
          <a:bodyPr vert="horz" wrap="square" lIns="222354" tIns="111176" rIns="222354" bIns="111176" numCol="1" anchor="t" anchorCtr="0" compatLnSpc="1">
            <a:prstTxWarp prst="textNoShape">
              <a:avLst/>
            </a:prstTxWarp>
          </a:bodyPr>
          <a:lstStyle/>
          <a:p>
            <a:pPr lvl="0"/>
            <a:r>
              <a:rPr lang="en-GB" altLang="zh-CN" smtClean="0"/>
              <a:t>Click to edit Master text styles</a:t>
            </a:r>
          </a:p>
          <a:p>
            <a:pPr lvl="1"/>
            <a:r>
              <a:rPr lang="en-GB" altLang="zh-CN" smtClean="0"/>
              <a:t>Second level</a:t>
            </a:r>
          </a:p>
          <a:p>
            <a:pPr lvl="2"/>
            <a:r>
              <a:rPr lang="en-GB" altLang="zh-CN" smtClean="0"/>
              <a:t>Third level</a:t>
            </a:r>
          </a:p>
          <a:p>
            <a:pPr lvl="3"/>
            <a:r>
              <a:rPr lang="en-GB" altLang="zh-CN" smtClean="0"/>
              <a:t>Fourth level</a:t>
            </a:r>
          </a:p>
          <a:p>
            <a:pPr lvl="4"/>
            <a:r>
              <a:rPr lang="en-GB" altLang="zh-CN" smtClean="0"/>
              <a:t>Fifth level</a:t>
            </a:r>
          </a:p>
        </p:txBody>
      </p:sp>
      <p:sp>
        <p:nvSpPr>
          <p:cNvPr id="1028" name="Rectangle 4"/>
          <p:cNvSpPr>
            <a:spLocks noGrp="1" noChangeArrowheads="1"/>
          </p:cNvSpPr>
          <p:nvPr>
            <p:ph type="dt" sz="half" idx="2"/>
          </p:nvPr>
        </p:nvSpPr>
        <p:spPr bwMode="auto">
          <a:xfrm>
            <a:off x="1214438" y="22963188"/>
            <a:ext cx="3376612" cy="1679575"/>
          </a:xfrm>
          <a:prstGeom prst="rect">
            <a:avLst/>
          </a:prstGeom>
          <a:noFill/>
          <a:ln w="9525">
            <a:noFill/>
            <a:miter lim="800000"/>
            <a:headEnd/>
            <a:tailEnd/>
          </a:ln>
          <a:effectLst/>
        </p:spPr>
        <p:txBody>
          <a:bodyPr vert="horz" wrap="square" lIns="222354" tIns="111176" rIns="222354" bIns="111176" numCol="1" anchor="t" anchorCtr="0" compatLnSpc="1">
            <a:prstTxWarp prst="textNoShape">
              <a:avLst/>
            </a:prstTxWarp>
          </a:bodyPr>
          <a:lstStyle>
            <a:lvl1pPr>
              <a:defRPr sz="3400">
                <a:ea typeface="宋体" pitchFamily="2" charset="-122"/>
              </a:defRPr>
            </a:lvl1pPr>
          </a:lstStyle>
          <a:p>
            <a:pPr>
              <a:defRPr/>
            </a:pPr>
            <a:endParaRPr lang="en-GB" altLang="zh-CN"/>
          </a:p>
        </p:txBody>
      </p:sp>
      <p:sp>
        <p:nvSpPr>
          <p:cNvPr id="1029" name="Rectangle 5"/>
          <p:cNvSpPr>
            <a:spLocks noGrp="1" noChangeArrowheads="1"/>
          </p:cNvSpPr>
          <p:nvPr>
            <p:ph type="ftr" sz="quarter" idx="3"/>
          </p:nvPr>
        </p:nvSpPr>
        <p:spPr bwMode="auto">
          <a:xfrm>
            <a:off x="5535613" y="22963188"/>
            <a:ext cx="5130800" cy="1679575"/>
          </a:xfrm>
          <a:prstGeom prst="rect">
            <a:avLst/>
          </a:prstGeom>
          <a:noFill/>
          <a:ln w="9525">
            <a:noFill/>
            <a:miter lim="800000"/>
            <a:headEnd/>
            <a:tailEnd/>
          </a:ln>
          <a:effectLst/>
        </p:spPr>
        <p:txBody>
          <a:bodyPr vert="horz" wrap="square" lIns="222354" tIns="111176" rIns="222354" bIns="111176" numCol="1" anchor="t" anchorCtr="0" compatLnSpc="1">
            <a:prstTxWarp prst="textNoShape">
              <a:avLst/>
            </a:prstTxWarp>
          </a:bodyPr>
          <a:lstStyle>
            <a:lvl1pPr algn="ctr">
              <a:defRPr sz="3400">
                <a:ea typeface="宋体" pitchFamily="2" charset="-122"/>
              </a:defRPr>
            </a:lvl1pPr>
          </a:lstStyle>
          <a:p>
            <a:pPr>
              <a:defRPr/>
            </a:pPr>
            <a:endParaRPr lang="en-GB" altLang="zh-CN"/>
          </a:p>
        </p:txBody>
      </p:sp>
      <p:sp>
        <p:nvSpPr>
          <p:cNvPr id="1030" name="Rectangle 6"/>
          <p:cNvSpPr>
            <a:spLocks noGrp="1" noChangeArrowheads="1"/>
          </p:cNvSpPr>
          <p:nvPr>
            <p:ph type="sldNum" sz="quarter" idx="4"/>
          </p:nvPr>
        </p:nvSpPr>
        <p:spPr bwMode="auto">
          <a:xfrm>
            <a:off x="11610975" y="22963188"/>
            <a:ext cx="3376613" cy="1679575"/>
          </a:xfrm>
          <a:prstGeom prst="rect">
            <a:avLst/>
          </a:prstGeom>
          <a:noFill/>
          <a:ln w="9525">
            <a:noFill/>
            <a:miter lim="800000"/>
            <a:headEnd/>
            <a:tailEnd/>
          </a:ln>
          <a:effectLst/>
        </p:spPr>
        <p:txBody>
          <a:bodyPr vert="horz" wrap="square" lIns="222354" tIns="111176" rIns="222354" bIns="111176" numCol="1" anchor="t" anchorCtr="0" compatLnSpc="1">
            <a:prstTxWarp prst="textNoShape">
              <a:avLst/>
            </a:prstTxWarp>
          </a:bodyPr>
          <a:lstStyle>
            <a:lvl1pPr algn="r">
              <a:defRPr sz="3400">
                <a:ea typeface="宋体" pitchFamily="2" charset="-122"/>
              </a:defRPr>
            </a:lvl1pPr>
          </a:lstStyle>
          <a:p>
            <a:pPr>
              <a:defRPr/>
            </a:pPr>
            <a:fld id="{1C5BA994-1EDB-4B7D-B6B5-0581780ADF71}" type="slidenum">
              <a:rPr lang="zh-CN" altLang="en-GB"/>
              <a:pPr>
                <a:defRPr/>
              </a:pPr>
              <a:t>‹#›</a:t>
            </a:fld>
            <a:endParaRPr lang="en-GB"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2224088" rtl="0" eaLnBrk="0" fontAlgn="base" hangingPunct="0">
        <a:spcBef>
          <a:spcPct val="0"/>
        </a:spcBef>
        <a:spcAft>
          <a:spcPct val="0"/>
        </a:spcAft>
        <a:defRPr sz="10700">
          <a:solidFill>
            <a:schemeClr val="tx2"/>
          </a:solidFill>
          <a:latin typeface="+mj-lt"/>
          <a:ea typeface="+mj-ea"/>
          <a:cs typeface="+mj-cs"/>
        </a:defRPr>
      </a:lvl1pPr>
      <a:lvl2pPr algn="ctr" defTabSz="2224088" rtl="0" eaLnBrk="0" fontAlgn="base" hangingPunct="0">
        <a:spcBef>
          <a:spcPct val="0"/>
        </a:spcBef>
        <a:spcAft>
          <a:spcPct val="0"/>
        </a:spcAft>
        <a:defRPr sz="10700">
          <a:solidFill>
            <a:schemeClr val="tx2"/>
          </a:solidFill>
          <a:latin typeface="Times New Roman" pitchFamily="18" charset="0"/>
        </a:defRPr>
      </a:lvl2pPr>
      <a:lvl3pPr algn="ctr" defTabSz="2224088" rtl="0" eaLnBrk="0" fontAlgn="base" hangingPunct="0">
        <a:spcBef>
          <a:spcPct val="0"/>
        </a:spcBef>
        <a:spcAft>
          <a:spcPct val="0"/>
        </a:spcAft>
        <a:defRPr sz="10700">
          <a:solidFill>
            <a:schemeClr val="tx2"/>
          </a:solidFill>
          <a:latin typeface="Times New Roman" pitchFamily="18" charset="0"/>
        </a:defRPr>
      </a:lvl3pPr>
      <a:lvl4pPr algn="ctr" defTabSz="2224088" rtl="0" eaLnBrk="0" fontAlgn="base" hangingPunct="0">
        <a:spcBef>
          <a:spcPct val="0"/>
        </a:spcBef>
        <a:spcAft>
          <a:spcPct val="0"/>
        </a:spcAft>
        <a:defRPr sz="10700">
          <a:solidFill>
            <a:schemeClr val="tx2"/>
          </a:solidFill>
          <a:latin typeface="Times New Roman" pitchFamily="18" charset="0"/>
        </a:defRPr>
      </a:lvl4pPr>
      <a:lvl5pPr algn="ctr" defTabSz="2224088" rtl="0" eaLnBrk="0" fontAlgn="base" hangingPunct="0">
        <a:spcBef>
          <a:spcPct val="0"/>
        </a:spcBef>
        <a:spcAft>
          <a:spcPct val="0"/>
        </a:spcAft>
        <a:defRPr sz="10700">
          <a:solidFill>
            <a:schemeClr val="tx2"/>
          </a:solidFill>
          <a:latin typeface="Times New Roman" pitchFamily="18" charset="0"/>
        </a:defRPr>
      </a:lvl5pPr>
      <a:lvl6pPr marL="457200" algn="ctr" defTabSz="2224088" rtl="0" eaLnBrk="0" fontAlgn="base" hangingPunct="0">
        <a:spcBef>
          <a:spcPct val="0"/>
        </a:spcBef>
        <a:spcAft>
          <a:spcPct val="0"/>
        </a:spcAft>
        <a:defRPr sz="10700">
          <a:solidFill>
            <a:schemeClr val="tx2"/>
          </a:solidFill>
          <a:latin typeface="Times New Roman" pitchFamily="18" charset="0"/>
        </a:defRPr>
      </a:lvl6pPr>
      <a:lvl7pPr marL="914400" algn="ctr" defTabSz="2224088" rtl="0" eaLnBrk="0" fontAlgn="base" hangingPunct="0">
        <a:spcBef>
          <a:spcPct val="0"/>
        </a:spcBef>
        <a:spcAft>
          <a:spcPct val="0"/>
        </a:spcAft>
        <a:defRPr sz="10700">
          <a:solidFill>
            <a:schemeClr val="tx2"/>
          </a:solidFill>
          <a:latin typeface="Times New Roman" pitchFamily="18" charset="0"/>
        </a:defRPr>
      </a:lvl7pPr>
      <a:lvl8pPr marL="1371600" algn="ctr" defTabSz="2224088" rtl="0" eaLnBrk="0" fontAlgn="base" hangingPunct="0">
        <a:spcBef>
          <a:spcPct val="0"/>
        </a:spcBef>
        <a:spcAft>
          <a:spcPct val="0"/>
        </a:spcAft>
        <a:defRPr sz="10700">
          <a:solidFill>
            <a:schemeClr val="tx2"/>
          </a:solidFill>
          <a:latin typeface="Times New Roman" pitchFamily="18" charset="0"/>
        </a:defRPr>
      </a:lvl8pPr>
      <a:lvl9pPr marL="1828800" algn="ctr" defTabSz="2224088" rtl="0" eaLnBrk="0" fontAlgn="base" hangingPunct="0">
        <a:spcBef>
          <a:spcPct val="0"/>
        </a:spcBef>
        <a:spcAft>
          <a:spcPct val="0"/>
        </a:spcAft>
        <a:defRPr sz="10700">
          <a:solidFill>
            <a:schemeClr val="tx2"/>
          </a:solidFill>
          <a:latin typeface="Times New Roman" pitchFamily="18" charset="0"/>
        </a:defRPr>
      </a:lvl9pPr>
    </p:titleStyle>
    <p:bodyStyle>
      <a:lvl1pPr marL="835025" indent="-835025" algn="l" defTabSz="2224088" rtl="0" eaLnBrk="0" fontAlgn="base" hangingPunct="0">
        <a:spcBef>
          <a:spcPct val="20000"/>
        </a:spcBef>
        <a:spcAft>
          <a:spcPct val="0"/>
        </a:spcAft>
        <a:buChar char="•"/>
        <a:defRPr sz="7800">
          <a:solidFill>
            <a:schemeClr val="tx1"/>
          </a:solidFill>
          <a:latin typeface="+mn-lt"/>
          <a:ea typeface="+mn-ea"/>
          <a:cs typeface="+mn-cs"/>
        </a:defRPr>
      </a:lvl1pPr>
      <a:lvl2pPr marL="1806575" indent="-695325" algn="l" defTabSz="2224088" rtl="0" eaLnBrk="0" fontAlgn="base" hangingPunct="0">
        <a:spcBef>
          <a:spcPct val="20000"/>
        </a:spcBef>
        <a:spcAft>
          <a:spcPct val="0"/>
        </a:spcAft>
        <a:buChar char="–"/>
        <a:defRPr sz="6800">
          <a:solidFill>
            <a:schemeClr val="tx1"/>
          </a:solidFill>
          <a:latin typeface="+mn-lt"/>
        </a:defRPr>
      </a:lvl2pPr>
      <a:lvl3pPr marL="2779713" indent="-555625" algn="l" defTabSz="2224088" rtl="0" eaLnBrk="0" fontAlgn="base" hangingPunct="0">
        <a:spcBef>
          <a:spcPct val="20000"/>
        </a:spcBef>
        <a:spcAft>
          <a:spcPct val="0"/>
        </a:spcAft>
        <a:buChar char="•"/>
        <a:defRPr sz="5900">
          <a:solidFill>
            <a:schemeClr val="tx1"/>
          </a:solidFill>
          <a:latin typeface="+mn-lt"/>
        </a:defRPr>
      </a:lvl3pPr>
      <a:lvl4pPr marL="3892550" indent="-557213" algn="l" defTabSz="2224088" rtl="0" eaLnBrk="0" fontAlgn="base" hangingPunct="0">
        <a:spcBef>
          <a:spcPct val="20000"/>
        </a:spcBef>
        <a:spcAft>
          <a:spcPct val="0"/>
        </a:spcAft>
        <a:buChar char="–"/>
        <a:defRPr sz="4900">
          <a:solidFill>
            <a:schemeClr val="tx1"/>
          </a:solidFill>
          <a:latin typeface="+mn-lt"/>
        </a:defRPr>
      </a:lvl4pPr>
      <a:lvl5pPr marL="5003800" indent="-557213" algn="l" defTabSz="2224088" rtl="0" eaLnBrk="0" fontAlgn="base" hangingPunct="0">
        <a:spcBef>
          <a:spcPct val="20000"/>
        </a:spcBef>
        <a:spcAft>
          <a:spcPct val="0"/>
        </a:spcAft>
        <a:buChar char="»"/>
        <a:defRPr sz="4900">
          <a:solidFill>
            <a:schemeClr val="tx1"/>
          </a:solidFill>
          <a:latin typeface="+mn-lt"/>
        </a:defRPr>
      </a:lvl5pPr>
      <a:lvl6pPr marL="5461000" indent="-557213" algn="l" defTabSz="2224088" rtl="0" eaLnBrk="0" fontAlgn="base" hangingPunct="0">
        <a:spcBef>
          <a:spcPct val="20000"/>
        </a:spcBef>
        <a:spcAft>
          <a:spcPct val="0"/>
        </a:spcAft>
        <a:buChar char="»"/>
        <a:defRPr sz="4900">
          <a:solidFill>
            <a:schemeClr val="tx1"/>
          </a:solidFill>
          <a:latin typeface="+mn-lt"/>
        </a:defRPr>
      </a:lvl6pPr>
      <a:lvl7pPr marL="5918200" indent="-557213" algn="l" defTabSz="2224088" rtl="0" eaLnBrk="0" fontAlgn="base" hangingPunct="0">
        <a:spcBef>
          <a:spcPct val="20000"/>
        </a:spcBef>
        <a:spcAft>
          <a:spcPct val="0"/>
        </a:spcAft>
        <a:buChar char="»"/>
        <a:defRPr sz="4900">
          <a:solidFill>
            <a:schemeClr val="tx1"/>
          </a:solidFill>
          <a:latin typeface="+mn-lt"/>
        </a:defRPr>
      </a:lvl7pPr>
      <a:lvl8pPr marL="6375400" indent="-557213" algn="l" defTabSz="2224088" rtl="0" eaLnBrk="0" fontAlgn="base" hangingPunct="0">
        <a:spcBef>
          <a:spcPct val="20000"/>
        </a:spcBef>
        <a:spcAft>
          <a:spcPct val="0"/>
        </a:spcAft>
        <a:buChar char="»"/>
        <a:defRPr sz="4900">
          <a:solidFill>
            <a:schemeClr val="tx1"/>
          </a:solidFill>
          <a:latin typeface="+mn-lt"/>
        </a:defRPr>
      </a:lvl8pPr>
      <a:lvl9pPr marL="6832600" indent="-557213" algn="l" defTabSz="2224088" rtl="0" eaLnBrk="0" fontAlgn="base" hangingPunct="0">
        <a:spcBef>
          <a:spcPct val="20000"/>
        </a:spcBef>
        <a:spcAft>
          <a:spcPct val="0"/>
        </a:spcAft>
        <a:buChar char="»"/>
        <a:defRPr sz="49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4.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CCECFF"/>
        </a:solidFill>
        <a:effectLst/>
      </p:bgPr>
    </p:bg>
    <p:spTree>
      <p:nvGrpSpPr>
        <p:cNvPr id="1" name=""/>
        <p:cNvGrpSpPr/>
        <p:nvPr/>
      </p:nvGrpSpPr>
      <p:grpSpPr>
        <a:xfrm>
          <a:off x="0" y="0"/>
          <a:ext cx="0" cy="0"/>
          <a:chOff x="0" y="0"/>
          <a:chExt cx="0" cy="0"/>
        </a:xfrm>
      </p:grpSpPr>
      <p:sp>
        <p:nvSpPr>
          <p:cNvPr id="1030" name="Rectangle 2"/>
          <p:cNvSpPr>
            <a:spLocks noGrp="1" noChangeArrowheads="1"/>
          </p:cNvSpPr>
          <p:nvPr>
            <p:ph type="title"/>
          </p:nvPr>
        </p:nvSpPr>
        <p:spPr>
          <a:xfrm>
            <a:off x="1303014" y="25400"/>
            <a:ext cx="13494742" cy="1289050"/>
          </a:xfrm>
        </p:spPr>
        <p:txBody>
          <a:bodyPr/>
          <a:lstStyle/>
          <a:p>
            <a:r>
              <a:rPr lang="en-US" altLang="zh-CN" sz="3400" b="1" dirty="0">
                <a:solidFill>
                  <a:schemeClr val="accent6">
                    <a:lumMod val="50000"/>
                  </a:schemeClr>
                </a:solidFill>
                <a:latin typeface="+mn-lt"/>
                <a:ea typeface="黑体" pitchFamily="49" charset="-122"/>
              </a:rPr>
              <a:t>A Transformer Vibration Signal Separation Method </a:t>
            </a:r>
            <a:r>
              <a:rPr lang="en-US" altLang="zh-CN" sz="3400" b="1" dirty="0" smtClean="0">
                <a:solidFill>
                  <a:schemeClr val="accent6">
                    <a:lumMod val="50000"/>
                  </a:schemeClr>
                </a:solidFill>
                <a:latin typeface="+mn-lt"/>
                <a:ea typeface="黑体" pitchFamily="49" charset="-122"/>
              </a:rPr>
              <a:t/>
            </a:r>
            <a:br>
              <a:rPr lang="en-US" altLang="zh-CN" sz="3400" b="1" dirty="0" smtClean="0">
                <a:solidFill>
                  <a:schemeClr val="accent6">
                    <a:lumMod val="50000"/>
                  </a:schemeClr>
                </a:solidFill>
                <a:latin typeface="+mn-lt"/>
                <a:ea typeface="黑体" pitchFamily="49" charset="-122"/>
              </a:rPr>
            </a:br>
            <a:r>
              <a:rPr lang="en-US" altLang="zh-CN" sz="3400" b="1" dirty="0" smtClean="0">
                <a:solidFill>
                  <a:schemeClr val="accent6">
                    <a:lumMod val="50000"/>
                  </a:schemeClr>
                </a:solidFill>
                <a:latin typeface="+mn-lt"/>
                <a:ea typeface="黑体" pitchFamily="49" charset="-122"/>
              </a:rPr>
              <a:t>based </a:t>
            </a:r>
            <a:r>
              <a:rPr lang="en-US" altLang="zh-CN" sz="3400" b="1" dirty="0">
                <a:solidFill>
                  <a:schemeClr val="accent6">
                    <a:lumMod val="50000"/>
                  </a:schemeClr>
                </a:solidFill>
                <a:latin typeface="+mn-lt"/>
                <a:ea typeface="黑体" pitchFamily="49" charset="-122"/>
              </a:rPr>
              <a:t>on BP Neural Network</a:t>
            </a:r>
            <a:endParaRPr lang="en-US" altLang="zh-CN" sz="3400" b="1" dirty="0">
              <a:solidFill>
                <a:schemeClr val="accent6">
                  <a:lumMod val="50000"/>
                </a:schemeClr>
              </a:solidFill>
              <a:latin typeface="+mn-lt"/>
              <a:ea typeface="黑体" pitchFamily="49" charset="-122"/>
            </a:endParaRPr>
          </a:p>
        </p:txBody>
      </p:sp>
      <p:sp>
        <p:nvSpPr>
          <p:cNvPr id="1052" name="Rectangle 12"/>
          <p:cNvSpPr>
            <a:spLocks noChangeArrowheads="1"/>
          </p:cNvSpPr>
          <p:nvPr/>
        </p:nvSpPr>
        <p:spPr bwMode="auto">
          <a:xfrm>
            <a:off x="38814" y="1259701"/>
            <a:ext cx="16202024" cy="1171613"/>
          </a:xfrm>
          <a:prstGeom prst="rect">
            <a:avLst/>
          </a:prstGeom>
          <a:noFill/>
          <a:ln w="9525">
            <a:noFill/>
            <a:miter lim="800000"/>
            <a:headEnd/>
            <a:tailEnd/>
          </a:ln>
        </p:spPr>
        <p:txBody>
          <a:bodyPr lIns="222354" tIns="111176" rIns="222354" bIns="111176" anchor="ctr"/>
          <a:lstStyle/>
          <a:p>
            <a:pPr lvl="1" algn="ctr" defTabSz="2224088"/>
            <a:r>
              <a:rPr lang="en-US" altLang="zh-CN" sz="2300" b="1" dirty="0" err="1">
                <a:solidFill>
                  <a:schemeClr val="accent6">
                    <a:lumMod val="50000"/>
                  </a:schemeClr>
                </a:solidFill>
                <a:latin typeface="+mn-lt"/>
                <a:ea typeface="华文宋体" pitchFamily="2" charset="-122"/>
              </a:rPr>
              <a:t>Chunhui</a:t>
            </a:r>
            <a:r>
              <a:rPr lang="en-US" altLang="zh-CN" sz="2300" b="1" dirty="0">
                <a:solidFill>
                  <a:schemeClr val="accent6">
                    <a:lumMod val="50000"/>
                  </a:schemeClr>
                </a:solidFill>
                <a:latin typeface="+mn-lt"/>
                <a:ea typeface="华文宋体" pitchFamily="2" charset="-122"/>
              </a:rPr>
              <a:t> </a:t>
            </a:r>
            <a:r>
              <a:rPr lang="en-US" altLang="zh-CN" sz="2300" b="1" dirty="0" err="1">
                <a:solidFill>
                  <a:schemeClr val="accent6">
                    <a:lumMod val="50000"/>
                  </a:schemeClr>
                </a:solidFill>
                <a:latin typeface="+mn-lt"/>
                <a:ea typeface="华文宋体" pitchFamily="2" charset="-122"/>
              </a:rPr>
              <a:t>Gu</a:t>
            </a:r>
            <a:r>
              <a:rPr lang="en-US" altLang="zh-CN" sz="2300" b="1" dirty="0">
                <a:solidFill>
                  <a:schemeClr val="accent6">
                    <a:lumMod val="50000"/>
                  </a:schemeClr>
                </a:solidFill>
                <a:latin typeface="+mn-lt"/>
                <a:ea typeface="华文宋体" pitchFamily="2" charset="-122"/>
              </a:rPr>
              <a:t>, Yu </a:t>
            </a:r>
            <a:r>
              <a:rPr lang="en-US" altLang="zh-CN" sz="2300" b="1" dirty="0" smtClean="0">
                <a:solidFill>
                  <a:schemeClr val="accent6">
                    <a:lumMod val="50000"/>
                  </a:schemeClr>
                </a:solidFill>
                <a:latin typeface="+mn-lt"/>
                <a:ea typeface="华文宋体" pitchFamily="2" charset="-122"/>
              </a:rPr>
              <a:t>Qin, </a:t>
            </a:r>
            <a:r>
              <a:rPr lang="en-US" altLang="zh-CN" sz="2300" b="1" dirty="0" err="1">
                <a:solidFill>
                  <a:schemeClr val="accent6">
                    <a:lumMod val="50000"/>
                  </a:schemeClr>
                </a:solidFill>
                <a:latin typeface="+mn-lt"/>
                <a:ea typeface="华文宋体" pitchFamily="2" charset="-122"/>
              </a:rPr>
              <a:t>Zhiyuan</a:t>
            </a:r>
            <a:r>
              <a:rPr lang="en-US" altLang="zh-CN" sz="2300" b="1" dirty="0">
                <a:solidFill>
                  <a:schemeClr val="accent6">
                    <a:lumMod val="50000"/>
                  </a:schemeClr>
                </a:solidFill>
                <a:latin typeface="+mn-lt"/>
                <a:ea typeface="华文宋体" pitchFamily="2" charset="-122"/>
              </a:rPr>
              <a:t> Pan, Yilin Wang, </a:t>
            </a:r>
            <a:r>
              <a:rPr lang="en-US" altLang="zh-CN" sz="2300" b="1" dirty="0" err="1">
                <a:solidFill>
                  <a:schemeClr val="accent6">
                    <a:lumMod val="50000"/>
                  </a:schemeClr>
                </a:solidFill>
                <a:latin typeface="+mn-lt"/>
                <a:ea typeface="华文宋体" pitchFamily="2" charset="-122"/>
              </a:rPr>
              <a:t>Yuhang</a:t>
            </a:r>
            <a:r>
              <a:rPr lang="en-US" altLang="zh-CN" sz="2300" b="1" dirty="0">
                <a:solidFill>
                  <a:schemeClr val="accent6">
                    <a:lumMod val="50000"/>
                  </a:schemeClr>
                </a:solidFill>
                <a:latin typeface="+mn-lt"/>
                <a:ea typeface="华文宋体" pitchFamily="2" charset="-122"/>
              </a:rPr>
              <a:t> Shi, Yong Wang, Hang Zhang</a:t>
            </a:r>
            <a:endParaRPr lang="en-US" altLang="zh-CN" sz="2300" b="1" dirty="0" smtClean="0">
              <a:solidFill>
                <a:schemeClr val="accent6">
                  <a:lumMod val="50000"/>
                </a:schemeClr>
              </a:solidFill>
              <a:latin typeface="+mn-lt"/>
              <a:ea typeface="华文宋体" pitchFamily="2" charset="-122"/>
            </a:endParaRPr>
          </a:p>
          <a:p>
            <a:pPr lvl="1" algn="ctr" defTabSz="2224088"/>
            <a:r>
              <a:rPr lang="en-US" altLang="zh-CN" sz="2000" dirty="0">
                <a:solidFill>
                  <a:schemeClr val="accent6">
                    <a:lumMod val="50000"/>
                  </a:schemeClr>
                </a:solidFill>
                <a:ea typeface="华文宋体" pitchFamily="2" charset="-122"/>
              </a:rPr>
              <a:t>Electric Power Test &amp; Research </a:t>
            </a:r>
            <a:r>
              <a:rPr lang="en-US" altLang="zh-CN" sz="2000" dirty="0" smtClean="0">
                <a:solidFill>
                  <a:schemeClr val="accent6">
                    <a:lumMod val="50000"/>
                  </a:schemeClr>
                </a:solidFill>
                <a:ea typeface="华文宋体" pitchFamily="2" charset="-122"/>
              </a:rPr>
              <a:t>Institute Guangzhou </a:t>
            </a:r>
            <a:r>
              <a:rPr lang="en-US" altLang="zh-CN" sz="2000" dirty="0">
                <a:solidFill>
                  <a:schemeClr val="accent6">
                    <a:lumMod val="50000"/>
                  </a:schemeClr>
                </a:solidFill>
                <a:ea typeface="华文宋体" pitchFamily="2" charset="-122"/>
              </a:rPr>
              <a:t>Power Supply Co., Ltd</a:t>
            </a:r>
            <a:r>
              <a:rPr lang="en-US" altLang="zh-CN" sz="2000" dirty="0" smtClean="0">
                <a:solidFill>
                  <a:schemeClr val="accent6">
                    <a:lumMod val="50000"/>
                  </a:schemeClr>
                </a:solidFill>
                <a:ea typeface="华文宋体" pitchFamily="2" charset="-122"/>
              </a:rPr>
              <a:t>., Guangzhou</a:t>
            </a:r>
            <a:r>
              <a:rPr lang="en-US" altLang="zh-CN" sz="2000" dirty="0">
                <a:solidFill>
                  <a:schemeClr val="accent6">
                    <a:lumMod val="50000"/>
                  </a:schemeClr>
                </a:solidFill>
                <a:ea typeface="华文宋体" pitchFamily="2" charset="-122"/>
              </a:rPr>
              <a:t>, China</a:t>
            </a:r>
            <a:endParaRPr lang="en-US" altLang="zh-CN" sz="2000" dirty="0">
              <a:solidFill>
                <a:schemeClr val="accent6">
                  <a:lumMod val="50000"/>
                </a:schemeClr>
              </a:solidFill>
              <a:ea typeface="华文宋体" pitchFamily="2" charset="-122"/>
            </a:endParaRPr>
          </a:p>
          <a:p>
            <a:pPr lvl="1" algn="ctr" defTabSz="2224088"/>
            <a:r>
              <a:rPr lang="en-US" altLang="zh-CN" sz="2000" dirty="0" smtClean="0">
                <a:solidFill>
                  <a:schemeClr val="accent6">
                    <a:lumMod val="50000"/>
                  </a:schemeClr>
                </a:solidFill>
                <a:latin typeface="+mn-lt"/>
                <a:ea typeface="华文宋体" pitchFamily="2" charset="-122"/>
              </a:rPr>
              <a:t>State Key Laboratory of Electrical Insulation and Power Equipment, Xi'an Jiaotong University, Xi’an, China </a:t>
            </a:r>
          </a:p>
          <a:p>
            <a:pPr lvl="1" algn="ctr" defTabSz="2224088"/>
            <a:endParaRPr lang="en-US" altLang="zh-CN" sz="2000" dirty="0" smtClean="0">
              <a:solidFill>
                <a:schemeClr val="accent6">
                  <a:lumMod val="50000"/>
                </a:schemeClr>
              </a:solidFill>
              <a:latin typeface="+mn-lt"/>
              <a:ea typeface="华文宋体" pitchFamily="2" charset="-122"/>
            </a:endParaRPr>
          </a:p>
        </p:txBody>
      </p:sp>
      <p:sp>
        <p:nvSpPr>
          <p:cNvPr id="1083" name="Rectangle 59"/>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85" name="Rectangle 61"/>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87" name="Rectangle 63"/>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91" name="Rectangle 67"/>
          <p:cNvSpPr>
            <a:spLocks noChangeArrowheads="1"/>
          </p:cNvSpPr>
          <p:nvPr/>
        </p:nvSpPr>
        <p:spPr bwMode="auto">
          <a:xfrm>
            <a:off x="0" y="0"/>
            <a:ext cx="162020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94" name="Rectangle 70"/>
          <p:cNvSpPr>
            <a:spLocks noChangeArrowheads="1"/>
          </p:cNvSpPr>
          <p:nvPr/>
        </p:nvSpPr>
        <p:spPr bwMode="auto">
          <a:xfrm>
            <a:off x="0" y="0"/>
            <a:ext cx="162020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11" name="Rectangle 87"/>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18" name="Rectangle 94"/>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20" name="Rectangle 96"/>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95" name="Rectangle 71"/>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099" name="Rectangle 75"/>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09" name="Rectangle 85"/>
          <p:cNvSpPr>
            <a:spLocks noChangeArrowheads="1"/>
          </p:cNvSpPr>
          <p:nvPr/>
        </p:nvSpPr>
        <p:spPr bwMode="auto">
          <a:xfrm>
            <a:off x="0" y="0"/>
            <a:ext cx="16202025"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6" name="Rectangle 91"/>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19" name="Rectangle 95"/>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22" name="Rectangle 98"/>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24" name="Rectangle 100"/>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26" name="Rectangle 102"/>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sp>
        <p:nvSpPr>
          <p:cNvPr id="1128" name="Rectangle 104"/>
          <p:cNvSpPr>
            <a:spLocks noChangeArrowheads="1"/>
          </p:cNvSpPr>
          <p:nvPr/>
        </p:nvSpPr>
        <p:spPr bwMode="auto">
          <a:xfrm>
            <a:off x="0" y="0"/>
            <a:ext cx="16202025"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7" name="组合 16"/>
          <p:cNvGrpSpPr/>
          <p:nvPr/>
        </p:nvGrpSpPr>
        <p:grpSpPr>
          <a:xfrm>
            <a:off x="175804" y="2338228"/>
            <a:ext cx="15928045" cy="2774515"/>
            <a:chOff x="4083669" y="19471745"/>
            <a:chExt cx="12534288" cy="5360408"/>
          </a:xfrm>
        </p:grpSpPr>
        <p:sp>
          <p:nvSpPr>
            <p:cNvPr id="82" name="圆角矩形 81"/>
            <p:cNvSpPr/>
            <p:nvPr/>
          </p:nvSpPr>
          <p:spPr bwMode="auto">
            <a:xfrm>
              <a:off x="4083669" y="19577521"/>
              <a:ext cx="12534288" cy="5254632"/>
            </a:xfrm>
            <a:prstGeom prst="roundRect">
              <a:avLst>
                <a:gd name="adj" fmla="val 7808"/>
              </a:avLst>
            </a:prstGeom>
            <a:ln>
              <a:solidFill>
                <a:srgbClr val="00524B"/>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lgn="just">
                <a:defRPr/>
              </a:pPr>
              <a:endParaRPr lang="en-US" altLang="zh-CN" sz="2000" dirty="0" smtClean="0">
                <a:ea typeface="宋体" panose="02010600030101010101" pitchFamily="2" charset="-122"/>
              </a:endParaRPr>
            </a:p>
            <a:p>
              <a:pPr algn="just">
                <a:defRPr/>
              </a:pPr>
              <a:r>
                <a:rPr lang="en-US" altLang="zh-CN" sz="2000" dirty="0" smtClean="0">
                  <a:ea typeface="宋体" panose="02010600030101010101" pitchFamily="2" charset="-122"/>
                </a:rPr>
                <a:t>The vibration </a:t>
              </a:r>
              <a:r>
                <a:rPr lang="en-US" altLang="zh-CN" sz="2000" dirty="0">
                  <a:ea typeface="宋体" panose="02010600030101010101" pitchFamily="2" charset="-122"/>
                </a:rPr>
                <a:t>signal analysis method generally analyzes the mixed signals on the surface of transformer oil tank, and the signals contain a lot of vibration information of the core and winding. The vibration of the transformer produced from the vibration sources such as winding, core and air cooling </a:t>
              </a:r>
              <a:r>
                <a:rPr lang="en-US" altLang="zh-CN" sz="2000" dirty="0" smtClean="0">
                  <a:ea typeface="宋体" panose="02010600030101010101" pitchFamily="2" charset="-122"/>
                </a:rPr>
                <a:t>device, </a:t>
              </a:r>
              <a:r>
                <a:rPr lang="en-US" altLang="zh-CN" sz="2000" dirty="0">
                  <a:ea typeface="宋体" panose="02010600030101010101" pitchFamily="2" charset="-122"/>
                </a:rPr>
                <a:t>and then interact with each other, the final mixed signals pass through fasteners, transformer oil and other transfer media to the tank surface. If the vibration signal on the surface of the tank is analyzed directly, the mechanical state of the winding and core can’t be evaluated effectively. Therefore, it is of great significance to study the separation of vibration signals on the surface of the transformer oil tank for the transformer state monitoring technology based on the vibration signal analysis method. In this paper, the vibration signal separation technology of transformer oil tank surface based on BP neural network is proposed, which is based on the vibration characteristics of the winding and core, and its effectiveness is verified.</a:t>
              </a:r>
              <a:endParaRPr lang="en-US" altLang="zh-CN" sz="2000" dirty="0" smtClean="0">
                <a:ea typeface="宋体" panose="02010600030101010101" pitchFamily="2" charset="-122"/>
              </a:endParaRPr>
            </a:p>
          </p:txBody>
        </p:sp>
        <p:sp>
          <p:nvSpPr>
            <p:cNvPr id="81" name="同侧圆角矩形 80"/>
            <p:cNvSpPr/>
            <p:nvPr/>
          </p:nvSpPr>
          <p:spPr bwMode="auto">
            <a:xfrm>
              <a:off x="4083669" y="19471745"/>
              <a:ext cx="12534288" cy="758048"/>
            </a:xfrm>
            <a:prstGeom prst="round2SameRect">
              <a:avLst>
                <a:gd name="adj1" fmla="val 50000"/>
                <a:gd name="adj2" fmla="val 0"/>
              </a:avLst>
            </a:prstGeom>
            <a:solidFill>
              <a:srgbClr val="0070C0"/>
            </a:solidFill>
            <a:ln w="9525" cap="flat" cmpd="sng" algn="ctr">
              <a:solidFill>
                <a:schemeClr val="tx1"/>
              </a:solidFill>
              <a:prstDash val="solid"/>
              <a:round/>
              <a:headEnd type="none" w="med" len="med"/>
              <a:tailEnd type="none" w="med" len="med"/>
            </a:ln>
            <a:effectLst/>
          </p:spPr>
          <p:txBody>
            <a:bodyPr/>
            <a:lstStyle/>
            <a:p>
              <a:pPr algn="ctr" defTabSz="650875">
                <a:defRPr/>
              </a:pPr>
              <a:endParaRPr lang="zh-CN" altLang="en-US" sz="4000" dirty="0">
                <a:solidFill>
                  <a:schemeClr val="bg1"/>
                </a:solidFill>
              </a:endParaRPr>
            </a:p>
          </p:txBody>
        </p:sp>
      </p:grpSp>
      <p:sp>
        <p:nvSpPr>
          <p:cNvPr id="18" name="矩形 17"/>
          <p:cNvSpPr/>
          <p:nvPr/>
        </p:nvSpPr>
        <p:spPr>
          <a:xfrm>
            <a:off x="5977781" y="2278595"/>
            <a:ext cx="4538093" cy="461665"/>
          </a:xfrm>
          <a:prstGeom prst="rect">
            <a:avLst/>
          </a:prstGeom>
        </p:spPr>
        <p:txBody>
          <a:bodyPr wrap="square">
            <a:spAutoFit/>
          </a:bodyPr>
          <a:lstStyle/>
          <a:p>
            <a:pPr algn="ctr"/>
            <a:r>
              <a:rPr lang="en-US" altLang="zh-CN" sz="2400" b="1" dirty="0">
                <a:solidFill>
                  <a:schemeClr val="bg1"/>
                </a:solidFill>
              </a:rPr>
              <a:t>I</a:t>
            </a:r>
            <a:r>
              <a:rPr lang="en-US" altLang="zh-CN" sz="2400" b="1" dirty="0" smtClean="0">
                <a:solidFill>
                  <a:schemeClr val="bg1"/>
                </a:solidFill>
              </a:rPr>
              <a:t>. INTRODUCTION</a:t>
            </a:r>
            <a:endParaRPr lang="zh-CN" altLang="en-US" sz="2400" b="1" dirty="0">
              <a:solidFill>
                <a:schemeClr val="bg1"/>
              </a:solidFill>
            </a:endParaRPr>
          </a:p>
        </p:txBody>
      </p:sp>
      <p:sp>
        <p:nvSpPr>
          <p:cNvPr id="25" name="Rectangle 185"/>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7" name="Rectangle 187"/>
          <p:cNvSpPr>
            <a:spLocks noChangeArrowheads="1"/>
          </p:cNvSpPr>
          <p:nvPr/>
        </p:nvSpPr>
        <p:spPr bwMode="auto">
          <a:xfrm>
            <a:off x="152400" y="15240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9" name="Rectangle 200"/>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07" name="组合 106"/>
          <p:cNvGrpSpPr/>
          <p:nvPr/>
        </p:nvGrpSpPr>
        <p:grpSpPr>
          <a:xfrm>
            <a:off x="186301" y="5237178"/>
            <a:ext cx="7827032" cy="18525637"/>
            <a:chOff x="4083669" y="19471748"/>
            <a:chExt cx="12534288" cy="3444304"/>
          </a:xfrm>
        </p:grpSpPr>
        <p:sp>
          <p:nvSpPr>
            <p:cNvPr id="108" name="圆角矩形 107"/>
            <p:cNvSpPr/>
            <p:nvPr/>
          </p:nvSpPr>
          <p:spPr bwMode="auto">
            <a:xfrm>
              <a:off x="4083669" y="19471748"/>
              <a:ext cx="12534288" cy="3444304"/>
            </a:xfrm>
            <a:prstGeom prst="roundRect">
              <a:avLst>
                <a:gd name="adj" fmla="val 7808"/>
              </a:avLst>
            </a:prstGeom>
            <a:ln>
              <a:solidFill>
                <a:srgbClr val="00524B"/>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defRPr/>
              </a:pPr>
              <a:endParaRPr lang="en-US" altLang="zh-CN" sz="2000" dirty="0" smtClean="0">
                <a:solidFill>
                  <a:srgbClr val="000000"/>
                </a:solidFill>
                <a:ea typeface="宋体" panose="02010600030101010101" pitchFamily="2" charset="-122"/>
              </a:endParaRPr>
            </a:p>
          </p:txBody>
        </p:sp>
        <p:sp>
          <p:nvSpPr>
            <p:cNvPr id="110" name="同侧圆角矩形 109"/>
            <p:cNvSpPr/>
            <p:nvPr/>
          </p:nvSpPr>
          <p:spPr bwMode="auto">
            <a:xfrm>
              <a:off x="4083669" y="19471748"/>
              <a:ext cx="12534288" cy="154085"/>
            </a:xfrm>
            <a:prstGeom prst="round2SameRect">
              <a:avLst>
                <a:gd name="adj1" fmla="val 50000"/>
                <a:gd name="adj2" fmla="val 0"/>
              </a:avLst>
            </a:prstGeom>
            <a:solidFill>
              <a:srgbClr val="7030A0"/>
            </a:solidFill>
            <a:ln w="9525" cap="flat" cmpd="sng" algn="ctr">
              <a:solidFill>
                <a:schemeClr val="tx1"/>
              </a:solidFill>
              <a:prstDash val="solid"/>
              <a:round/>
              <a:headEnd type="none" w="med" len="med"/>
              <a:tailEnd type="none" w="med" len="med"/>
            </a:ln>
            <a:effectLst/>
          </p:spPr>
          <p:txBody>
            <a:bodyPr/>
            <a:lstStyle/>
            <a:p>
              <a:pPr algn="ctr" defTabSz="650875">
                <a:defRPr/>
              </a:pPr>
              <a:endParaRPr lang="zh-CN" altLang="en-US" sz="4000" dirty="0">
                <a:solidFill>
                  <a:schemeClr val="bg1"/>
                </a:solidFill>
              </a:endParaRPr>
            </a:p>
          </p:txBody>
        </p:sp>
      </p:grpSp>
      <p:sp>
        <p:nvSpPr>
          <p:cNvPr id="113" name="矩形 112"/>
          <p:cNvSpPr/>
          <p:nvPr/>
        </p:nvSpPr>
        <p:spPr>
          <a:xfrm>
            <a:off x="149856" y="5414915"/>
            <a:ext cx="7939621" cy="461665"/>
          </a:xfrm>
          <a:prstGeom prst="rect">
            <a:avLst/>
          </a:prstGeom>
        </p:spPr>
        <p:txBody>
          <a:bodyPr wrap="square">
            <a:spAutoFit/>
          </a:bodyPr>
          <a:lstStyle/>
          <a:p>
            <a:pPr algn="ctr"/>
            <a:r>
              <a:rPr lang="en-US" altLang="zh-CN" sz="2400" b="1" dirty="0">
                <a:solidFill>
                  <a:schemeClr val="bg1"/>
                </a:solidFill>
              </a:rPr>
              <a:t>Ⅱ</a:t>
            </a:r>
            <a:r>
              <a:rPr lang="en-US" altLang="zh-CN" sz="2400" b="1" dirty="0" smtClean="0">
                <a:solidFill>
                  <a:schemeClr val="bg1"/>
                </a:solidFill>
              </a:rPr>
              <a:t>. </a:t>
            </a:r>
            <a:r>
              <a:rPr lang="en-US" altLang="zh-CN" sz="2400" b="1" dirty="0" smtClean="0">
                <a:solidFill>
                  <a:schemeClr val="bg1"/>
                </a:solidFill>
              </a:rPr>
              <a:t>EXPERIMENTAL </a:t>
            </a:r>
            <a:r>
              <a:rPr lang="en-US" altLang="zh-CN" sz="2400" b="1" dirty="0">
                <a:solidFill>
                  <a:schemeClr val="bg1"/>
                </a:solidFill>
              </a:rPr>
              <a:t>METHOD AND </a:t>
            </a:r>
            <a:r>
              <a:rPr lang="en-US" altLang="zh-CN" sz="2400" b="1" dirty="0" smtClean="0">
                <a:solidFill>
                  <a:schemeClr val="bg1"/>
                </a:solidFill>
              </a:rPr>
              <a:t>SYSTEM</a:t>
            </a:r>
            <a:endParaRPr lang="zh-CN" altLang="en-US" sz="2400" b="1" dirty="0">
              <a:solidFill>
                <a:schemeClr val="bg1"/>
              </a:solidFill>
            </a:endParaRPr>
          </a:p>
        </p:txBody>
      </p:sp>
      <p:sp>
        <p:nvSpPr>
          <p:cNvPr id="114" name="文本框 113"/>
          <p:cNvSpPr txBox="1"/>
          <p:nvPr/>
        </p:nvSpPr>
        <p:spPr>
          <a:xfrm>
            <a:off x="263410" y="6054317"/>
            <a:ext cx="7637341" cy="17635597"/>
          </a:xfrm>
          <a:prstGeom prst="rect">
            <a:avLst/>
          </a:prstGeom>
          <a:noFill/>
        </p:spPr>
        <p:txBody>
          <a:bodyPr wrap="square" rtlCol="0">
            <a:spAutoFit/>
          </a:bodyPr>
          <a:lstStyle/>
          <a:p>
            <a:pPr marL="457200" indent="-457200" algn="just">
              <a:buAutoNum type="alphaUcPeriod"/>
            </a:pPr>
            <a:r>
              <a:rPr lang="en-US" altLang="zh-CN" sz="2000" b="1" i="1" dirty="0" smtClean="0"/>
              <a:t>BP </a:t>
            </a:r>
            <a:r>
              <a:rPr lang="en-US" altLang="zh-CN" sz="2000" b="1" i="1" dirty="0"/>
              <a:t>Neural </a:t>
            </a:r>
            <a:r>
              <a:rPr lang="en-US" altLang="zh-CN" sz="2000" b="1" i="1" dirty="0" smtClean="0"/>
              <a:t>Network</a:t>
            </a:r>
            <a:endParaRPr lang="en-US" altLang="zh-CN" sz="2000" b="1" i="1" dirty="0" smtClean="0"/>
          </a:p>
          <a:p>
            <a:pPr algn="just"/>
            <a:r>
              <a:rPr lang="en-US" altLang="zh-CN" sz="2000" dirty="0"/>
              <a:t>BP neural network is a multi-layer neural network with three or more layers. </a:t>
            </a:r>
            <a:r>
              <a:rPr lang="en-US" altLang="zh-CN" sz="2000" dirty="0" smtClean="0"/>
              <a:t>As </a:t>
            </a:r>
            <a:r>
              <a:rPr lang="en-US" altLang="zh-CN" sz="2000" dirty="0"/>
              <a:t>shown in Fig. </a:t>
            </a:r>
            <a:r>
              <a:rPr lang="en-US" altLang="zh-CN" sz="2000" dirty="0" smtClean="0"/>
              <a:t>1, </a:t>
            </a:r>
            <a:r>
              <a:rPr lang="en-US" altLang="zh-CN" sz="2000" dirty="0"/>
              <a:t>there are no connections between the upper and lower neurons and all the neurons in the left and right layers are all connected. </a:t>
            </a:r>
            <a:r>
              <a:rPr lang="en-US" altLang="zh-CN" sz="2000" dirty="0" smtClean="0"/>
              <a:t>The </a:t>
            </a:r>
            <a:r>
              <a:rPr lang="en-US" altLang="zh-CN" sz="2000" dirty="0"/>
              <a:t>BP neural network is applicable to the case where the output signal has no feedback effect on the input signal, and is suitable for separating the vibration signals of the winding and the core.</a:t>
            </a:r>
            <a:endParaRPr lang="en-US" altLang="zh-CN" sz="800" dirty="0" smtClean="0"/>
          </a:p>
          <a:p>
            <a:pPr algn="just"/>
            <a:endParaRPr lang="en-US" altLang="zh-CN" sz="2000" dirty="0" smtClean="0"/>
          </a:p>
          <a:p>
            <a:pPr algn="just"/>
            <a:endParaRPr lang="en-US" altLang="zh-CN" sz="2000" dirty="0" smtClean="0"/>
          </a:p>
          <a:p>
            <a:pPr algn="just"/>
            <a:endParaRPr lang="en-US" altLang="zh-CN" sz="2000" dirty="0" smtClean="0"/>
          </a:p>
          <a:p>
            <a:pPr algn="just"/>
            <a:endParaRPr lang="en-US" altLang="zh-CN" sz="2000" dirty="0" smtClean="0"/>
          </a:p>
          <a:p>
            <a:pPr algn="just"/>
            <a:endParaRPr lang="en-US" altLang="zh-CN" sz="2000" dirty="0" smtClean="0"/>
          </a:p>
          <a:p>
            <a:pPr algn="just"/>
            <a:endParaRPr lang="en-US" altLang="zh-CN" sz="2000" dirty="0" smtClean="0"/>
          </a:p>
          <a:p>
            <a:pPr algn="just"/>
            <a:endParaRPr lang="en-US" altLang="zh-CN" sz="2000" dirty="0"/>
          </a:p>
          <a:p>
            <a:pPr algn="just"/>
            <a:endParaRPr lang="en-US" altLang="zh-CN" sz="2000" dirty="0" smtClean="0"/>
          </a:p>
          <a:p>
            <a:pPr marL="457200" indent="-457200" algn="just">
              <a:buFont typeface="+mj-lt"/>
              <a:buAutoNum type="alphaUcPeriod" startAt="2"/>
            </a:pPr>
            <a:r>
              <a:rPr lang="en-US" altLang="zh-CN" sz="2000" b="1" i="1" dirty="0" smtClean="0"/>
              <a:t>Experimental System</a:t>
            </a:r>
            <a:endParaRPr lang="en-US" altLang="zh-CN" sz="2000" b="1" i="1" dirty="0" smtClean="0"/>
          </a:p>
          <a:p>
            <a:pPr algn="just"/>
            <a:r>
              <a:rPr lang="en-US" altLang="zh-CN" sz="2000" dirty="0"/>
              <a:t>According to the mechanism of transformer vibration, the no-load test and steady state short-circuit test of transformer are carried out respectively. In the no load test, the winding only has a very small excitation current, so the transformer vibration in the test can be considered as generated only by the </a:t>
            </a:r>
            <a:r>
              <a:rPr lang="en-US" altLang="zh-CN" sz="2000" dirty="0" smtClean="0"/>
              <a:t>core. </a:t>
            </a:r>
            <a:r>
              <a:rPr lang="en-US" altLang="zh-CN" sz="2000" dirty="0"/>
              <a:t>In the steady state short-circuit test, when the current is large enough, it can be considered that all the measured vibration signals come from the vibration of the winding.</a:t>
            </a:r>
          </a:p>
          <a:p>
            <a:pPr algn="just"/>
            <a:r>
              <a:rPr lang="en-US" altLang="zh-CN" sz="2000" dirty="0"/>
              <a:t>The mixed signals measured on the tank surface of the transformer are used as the input layer, the vibration signal of the core and the vibration signal of the winding are used as the output layer, and the two BP neural networks are constructed at the same measuring point, and the trained network is used to separate the mixed signal. And winding vibration and core vibration are obtained. The test transformer used in this paper is a three-phase test transformer, and the layout of measuring points is shown in Fig. </a:t>
            </a:r>
            <a:r>
              <a:rPr lang="en-US" altLang="zh-CN" sz="2000" dirty="0" smtClean="0"/>
              <a:t>2. </a:t>
            </a:r>
            <a:r>
              <a:rPr lang="en-US" altLang="zh-CN" sz="2000" dirty="0"/>
              <a:t>The parameters of the transformer are SY-50/10, 50KVA and 10kV/400V. </a:t>
            </a:r>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smtClean="0"/>
          </a:p>
          <a:p>
            <a:pPr algn="just"/>
            <a:r>
              <a:rPr lang="en-US" altLang="zh-CN" sz="2000" dirty="0" smtClean="0"/>
              <a:t>The </a:t>
            </a:r>
            <a:r>
              <a:rPr lang="en-US" altLang="zh-CN" sz="2000" dirty="0"/>
              <a:t>vibration signals under 400V no-load condition, which all are considered to come from the core, are used as the output layer. The mixed vibration signals under different load conditions are used as the input layer. The core neural network is built. And then, the vibration signals under 80A steady short circuit condition, which all are considered to come from the winding, are used as the output layer. The mixed vibration signals under different load conditions are used as the input layer. The winding neural network is built.</a:t>
            </a:r>
            <a:endParaRPr lang="en-US" altLang="zh-CN" sz="2000" dirty="0" smtClean="0"/>
          </a:p>
          <a:p>
            <a:pPr algn="just"/>
            <a:r>
              <a:rPr lang="en-US" altLang="zh-CN" sz="2000" dirty="0"/>
              <a:t>In order to test the separation effect of neural network, keep the condition of 400V, and different load test are carried out. The measured mixed vibration signals are used as the new input layer, and the vibration signals of the core and the winding are calculated by the learned neural network. The vibration signals of the core and the winding are compared with the corresponding operating conditions</a:t>
            </a:r>
            <a:r>
              <a:rPr lang="en-US" altLang="zh-CN" sz="2000" dirty="0" smtClean="0"/>
              <a:t>.</a:t>
            </a:r>
            <a:endParaRPr lang="en-US" altLang="zh-CN" sz="2000" dirty="0"/>
          </a:p>
        </p:txBody>
      </p:sp>
      <p:sp>
        <p:nvSpPr>
          <p:cNvPr id="33" name="Rectangle 253"/>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5" name="Rectangle 255"/>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17" name="组合 116"/>
          <p:cNvGrpSpPr/>
          <p:nvPr/>
        </p:nvGrpSpPr>
        <p:grpSpPr>
          <a:xfrm>
            <a:off x="8149529" y="5201153"/>
            <a:ext cx="7832589" cy="14049410"/>
            <a:chOff x="4121473" y="19464048"/>
            <a:chExt cx="12543188" cy="3501517"/>
          </a:xfrm>
        </p:grpSpPr>
        <p:sp>
          <p:nvSpPr>
            <p:cNvPr id="118" name="圆角矩形 117"/>
            <p:cNvSpPr/>
            <p:nvPr/>
          </p:nvSpPr>
          <p:spPr bwMode="auto">
            <a:xfrm>
              <a:off x="4130373" y="19539740"/>
              <a:ext cx="12534288" cy="3425825"/>
            </a:xfrm>
            <a:prstGeom prst="roundRect">
              <a:avLst>
                <a:gd name="adj" fmla="val 7808"/>
              </a:avLst>
            </a:prstGeom>
            <a:ln>
              <a:solidFill>
                <a:srgbClr val="00524B"/>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defRPr/>
              </a:pPr>
              <a:endParaRPr lang="en-US" altLang="zh-CN" sz="2000" dirty="0" smtClean="0">
                <a:solidFill>
                  <a:srgbClr val="000000"/>
                </a:solidFill>
                <a:ea typeface="宋体" panose="02010600030101010101" pitchFamily="2" charset="-122"/>
              </a:endParaRPr>
            </a:p>
          </p:txBody>
        </p:sp>
        <p:sp>
          <p:nvSpPr>
            <p:cNvPr id="119" name="同侧圆角矩形 118"/>
            <p:cNvSpPr/>
            <p:nvPr/>
          </p:nvSpPr>
          <p:spPr bwMode="auto">
            <a:xfrm>
              <a:off x="4121473" y="19464048"/>
              <a:ext cx="12534288" cy="328349"/>
            </a:xfrm>
            <a:prstGeom prst="round2SameRect">
              <a:avLst>
                <a:gd name="adj1" fmla="val 50000"/>
                <a:gd name="adj2" fmla="val 0"/>
              </a:avLst>
            </a:prstGeom>
            <a:solidFill>
              <a:srgbClr val="C00000"/>
            </a:solidFill>
            <a:ln w="9525" cap="flat" cmpd="sng" algn="ctr">
              <a:solidFill>
                <a:schemeClr val="tx1"/>
              </a:solidFill>
              <a:prstDash val="solid"/>
              <a:round/>
              <a:headEnd type="none" w="med" len="med"/>
              <a:tailEnd type="none" w="med" len="med"/>
            </a:ln>
            <a:effectLst/>
          </p:spPr>
          <p:txBody>
            <a:bodyPr/>
            <a:lstStyle/>
            <a:p>
              <a:pPr algn="ctr" defTabSz="650875">
                <a:defRPr/>
              </a:pPr>
              <a:endParaRPr lang="zh-CN" altLang="en-US" sz="4000" dirty="0">
                <a:solidFill>
                  <a:schemeClr val="bg1"/>
                </a:solidFill>
              </a:endParaRPr>
            </a:p>
          </p:txBody>
        </p:sp>
      </p:grpSp>
      <p:sp>
        <p:nvSpPr>
          <p:cNvPr id="120" name="矩形 119"/>
          <p:cNvSpPr/>
          <p:nvPr/>
        </p:nvSpPr>
        <p:spPr>
          <a:xfrm>
            <a:off x="8036940" y="5308087"/>
            <a:ext cx="7939621" cy="1200329"/>
          </a:xfrm>
          <a:prstGeom prst="rect">
            <a:avLst/>
          </a:prstGeom>
        </p:spPr>
        <p:txBody>
          <a:bodyPr wrap="square">
            <a:spAutoFit/>
          </a:bodyPr>
          <a:lstStyle/>
          <a:p>
            <a:pPr algn="ctr"/>
            <a:r>
              <a:rPr lang="en-US" altLang="zh-CN" sz="2400" b="1" dirty="0" smtClean="0">
                <a:solidFill>
                  <a:schemeClr val="bg1"/>
                </a:solidFill>
              </a:rPr>
              <a:t>Ⅲ. </a:t>
            </a:r>
            <a:r>
              <a:rPr lang="en-US" altLang="zh-CN" sz="2400" b="1" dirty="0">
                <a:solidFill>
                  <a:schemeClr val="bg1"/>
                </a:solidFill>
              </a:rPr>
              <a:t>TRANSFORMER VIBRATION SIGNAL SEPARATION </a:t>
            </a:r>
            <a:r>
              <a:rPr lang="en-US" altLang="zh-CN" sz="2400" b="1" dirty="0" smtClean="0">
                <a:solidFill>
                  <a:schemeClr val="bg1"/>
                </a:solidFill>
              </a:rPr>
              <a:t>TECHNOLOGY</a:t>
            </a:r>
          </a:p>
          <a:p>
            <a:pPr algn="ctr"/>
            <a:r>
              <a:rPr lang="en-US" altLang="zh-CN" sz="2400" b="1" dirty="0" smtClean="0">
                <a:solidFill>
                  <a:schemeClr val="bg1"/>
                </a:solidFill>
              </a:rPr>
              <a:t>BASED ON </a:t>
            </a:r>
            <a:r>
              <a:rPr lang="en-US" altLang="zh-CN" sz="2400" b="1" dirty="0">
                <a:solidFill>
                  <a:schemeClr val="bg1"/>
                </a:solidFill>
              </a:rPr>
              <a:t>BP NEURAL NETWORK</a:t>
            </a:r>
            <a:endParaRPr lang="zh-CN" altLang="en-US" sz="2400" b="1" dirty="0">
              <a:solidFill>
                <a:schemeClr val="bg1"/>
              </a:solidFill>
            </a:endParaRPr>
          </a:p>
        </p:txBody>
      </p:sp>
      <p:sp>
        <p:nvSpPr>
          <p:cNvPr id="38" name="Rectangle 285"/>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0" name="Rectangle 287"/>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2" name="Rectangle 289"/>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grpSp>
        <p:nvGrpSpPr>
          <p:cNvPr id="102" name="组合 101"/>
          <p:cNvGrpSpPr/>
          <p:nvPr/>
        </p:nvGrpSpPr>
        <p:grpSpPr>
          <a:xfrm>
            <a:off x="8158389" y="19402962"/>
            <a:ext cx="7827032" cy="4352043"/>
            <a:chOff x="4083669" y="19471747"/>
            <a:chExt cx="12534288" cy="3444305"/>
          </a:xfrm>
        </p:grpSpPr>
        <p:sp>
          <p:nvSpPr>
            <p:cNvPr id="103" name="圆角矩形 102"/>
            <p:cNvSpPr/>
            <p:nvPr/>
          </p:nvSpPr>
          <p:spPr bwMode="auto">
            <a:xfrm>
              <a:off x="4083669" y="19490227"/>
              <a:ext cx="12534288" cy="3425825"/>
            </a:xfrm>
            <a:prstGeom prst="roundRect">
              <a:avLst>
                <a:gd name="adj" fmla="val 7808"/>
              </a:avLst>
            </a:prstGeom>
            <a:ln>
              <a:solidFill>
                <a:srgbClr val="00524B"/>
              </a:solidFill>
              <a:headEnd type="none" w="med" len="med"/>
              <a:tailEnd type="none" w="med" len="med"/>
            </a:ln>
          </p:spPr>
          <p:style>
            <a:lnRef idx="2">
              <a:schemeClr val="accent1"/>
            </a:lnRef>
            <a:fillRef idx="1">
              <a:schemeClr val="lt1"/>
            </a:fillRef>
            <a:effectRef idx="0">
              <a:schemeClr val="accent1"/>
            </a:effectRef>
            <a:fontRef idx="minor">
              <a:schemeClr val="dk1"/>
            </a:fontRef>
          </p:style>
          <p:txBody>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defRPr/>
              </a:pPr>
              <a:endParaRPr lang="en-US" altLang="zh-CN" sz="2000" dirty="0" smtClean="0">
                <a:solidFill>
                  <a:srgbClr val="000000"/>
                </a:solidFill>
                <a:ea typeface="宋体" panose="02010600030101010101" pitchFamily="2" charset="-122"/>
              </a:endParaRPr>
            </a:p>
          </p:txBody>
        </p:sp>
        <p:sp>
          <p:nvSpPr>
            <p:cNvPr id="104" name="同侧圆角矩形 103"/>
            <p:cNvSpPr/>
            <p:nvPr/>
          </p:nvSpPr>
          <p:spPr bwMode="auto">
            <a:xfrm>
              <a:off x="4083669" y="19471747"/>
              <a:ext cx="12534288" cy="343286"/>
            </a:xfrm>
            <a:prstGeom prst="round2SameRect">
              <a:avLst>
                <a:gd name="adj1" fmla="val 50000"/>
                <a:gd name="adj2" fmla="val 0"/>
              </a:avLst>
            </a:prstGeom>
            <a:solidFill>
              <a:schemeClr val="accent6">
                <a:lumMod val="50000"/>
              </a:schemeClr>
            </a:solidFill>
            <a:ln w="9525" cap="flat" cmpd="sng" algn="ctr">
              <a:solidFill>
                <a:schemeClr val="tx1"/>
              </a:solidFill>
              <a:prstDash val="solid"/>
              <a:round/>
              <a:headEnd type="none" w="med" len="med"/>
              <a:tailEnd type="none" w="med" len="med"/>
            </a:ln>
            <a:effectLst/>
          </p:spPr>
          <p:txBody>
            <a:bodyPr/>
            <a:lstStyle/>
            <a:p>
              <a:pPr algn="ctr" defTabSz="650875">
                <a:defRPr/>
              </a:pPr>
              <a:endParaRPr lang="zh-CN" altLang="en-US" sz="4000" dirty="0">
                <a:solidFill>
                  <a:schemeClr val="bg1"/>
                </a:solidFill>
              </a:endParaRPr>
            </a:p>
          </p:txBody>
        </p:sp>
      </p:grpSp>
      <p:sp>
        <p:nvSpPr>
          <p:cNvPr id="109" name="矩形 108"/>
          <p:cNvSpPr/>
          <p:nvPr/>
        </p:nvSpPr>
        <p:spPr>
          <a:xfrm>
            <a:off x="8036939" y="19395228"/>
            <a:ext cx="7939621" cy="461665"/>
          </a:xfrm>
          <a:prstGeom prst="rect">
            <a:avLst/>
          </a:prstGeom>
        </p:spPr>
        <p:txBody>
          <a:bodyPr wrap="square">
            <a:spAutoFit/>
          </a:bodyPr>
          <a:lstStyle/>
          <a:p>
            <a:pPr algn="ctr"/>
            <a:r>
              <a:rPr lang="en-US" altLang="zh-CN" sz="2400" b="1" dirty="0" smtClean="0">
                <a:solidFill>
                  <a:schemeClr val="bg1"/>
                </a:solidFill>
              </a:rPr>
              <a:t>Ⅳ. CONCLUSIONS</a:t>
            </a:r>
            <a:endParaRPr lang="zh-CN" altLang="en-US" sz="2400" b="1" dirty="0">
              <a:solidFill>
                <a:schemeClr val="bg1"/>
              </a:solidFill>
            </a:endParaRPr>
          </a:p>
        </p:txBody>
      </p:sp>
      <p:sp>
        <p:nvSpPr>
          <p:cNvPr id="111" name="文本框 110"/>
          <p:cNvSpPr txBox="1"/>
          <p:nvPr/>
        </p:nvSpPr>
        <p:spPr>
          <a:xfrm>
            <a:off x="8201497" y="19858571"/>
            <a:ext cx="7610506" cy="3785652"/>
          </a:xfrm>
          <a:prstGeom prst="rect">
            <a:avLst/>
          </a:prstGeom>
          <a:noFill/>
        </p:spPr>
        <p:txBody>
          <a:bodyPr wrap="square" rtlCol="0">
            <a:spAutoFit/>
          </a:bodyPr>
          <a:lstStyle/>
          <a:p>
            <a:pPr marL="342900" indent="-342900" algn="just">
              <a:spcAft>
                <a:spcPts val="0"/>
              </a:spcAft>
              <a:buFont typeface="Wingdings" panose="05000000000000000000" pitchFamily="2" charset="2"/>
              <a:buChar char="Ø"/>
            </a:pPr>
            <a:r>
              <a:rPr lang="en-US" altLang="zh-CN" sz="2000" kern="100" dirty="0">
                <a:ea typeface="宋体" panose="02010600030101010101" pitchFamily="2" charset="-122"/>
              </a:rPr>
              <a:t>The BP neural network is suitable for the output signal without feedback on the input signal, and is suitable for the separation of the vibration signal of the transformer winding and core</a:t>
            </a:r>
            <a:r>
              <a:rPr lang="en-US" altLang="zh-CN" sz="2000" kern="100" dirty="0" smtClean="0">
                <a:ea typeface="宋体" panose="02010600030101010101" pitchFamily="2" charset="-122"/>
              </a:rPr>
              <a:t>.</a:t>
            </a:r>
          </a:p>
          <a:p>
            <a:pPr marL="342900" indent="-342900" algn="just">
              <a:spcAft>
                <a:spcPts val="0"/>
              </a:spcAft>
              <a:buFont typeface="Wingdings" panose="05000000000000000000" pitchFamily="2" charset="2"/>
              <a:buChar char="Ø"/>
            </a:pPr>
            <a:r>
              <a:rPr lang="en-US" altLang="zh-CN" sz="2000" kern="100" dirty="0" smtClean="0">
                <a:ea typeface="宋体" panose="02010600030101010101" pitchFamily="2" charset="-122"/>
              </a:rPr>
              <a:t>In the </a:t>
            </a:r>
            <a:r>
              <a:rPr lang="en-US" altLang="zh-CN" sz="2000" kern="100" dirty="0">
                <a:ea typeface="宋体" panose="02010600030101010101" pitchFamily="2" charset="-122"/>
              </a:rPr>
              <a:t>no-load test, </a:t>
            </a:r>
            <a:r>
              <a:rPr lang="en-US" altLang="zh-CN" sz="2000" kern="100" dirty="0" smtClean="0">
                <a:ea typeface="宋体" panose="02010600030101010101" pitchFamily="2" charset="-122"/>
              </a:rPr>
              <a:t>the </a:t>
            </a:r>
            <a:r>
              <a:rPr lang="en-US" altLang="zh-CN" sz="2000" kern="100" dirty="0">
                <a:ea typeface="宋体" panose="02010600030101010101" pitchFamily="2" charset="-122"/>
              </a:rPr>
              <a:t>vibration of the transformer can be considered to be produced only by the core, </a:t>
            </a:r>
            <a:r>
              <a:rPr lang="en-US" altLang="zh-CN" sz="2000" kern="100" dirty="0" smtClean="0">
                <a:ea typeface="宋体" panose="02010600030101010101" pitchFamily="2" charset="-122"/>
              </a:rPr>
              <a:t>and be </a:t>
            </a:r>
            <a:r>
              <a:rPr lang="en-US" altLang="zh-CN" sz="2000" kern="100" dirty="0">
                <a:ea typeface="宋体" panose="02010600030101010101" pitchFamily="2" charset="-122"/>
              </a:rPr>
              <a:t>used as the output layer of the core neural network. In the steady short-circuit test, </a:t>
            </a:r>
            <a:r>
              <a:rPr lang="en-US" altLang="zh-CN" sz="2000" kern="100" dirty="0" smtClean="0">
                <a:ea typeface="宋体" panose="02010600030101010101" pitchFamily="2" charset="-122"/>
              </a:rPr>
              <a:t>the </a:t>
            </a:r>
            <a:r>
              <a:rPr lang="en-US" altLang="zh-CN" sz="2000" kern="100" dirty="0">
                <a:ea typeface="宋体" panose="02010600030101010101" pitchFamily="2" charset="-122"/>
              </a:rPr>
              <a:t>transformer vibration can be considered to be produced only by the winding, and </a:t>
            </a:r>
            <a:r>
              <a:rPr lang="en-US" altLang="zh-CN" sz="2000" kern="100" dirty="0" smtClean="0">
                <a:ea typeface="宋体" panose="02010600030101010101" pitchFamily="2" charset="-122"/>
              </a:rPr>
              <a:t>be </a:t>
            </a:r>
            <a:r>
              <a:rPr lang="en-US" altLang="zh-CN" sz="2000" kern="100" dirty="0">
                <a:ea typeface="宋体" panose="02010600030101010101" pitchFamily="2" charset="-122"/>
              </a:rPr>
              <a:t>used as the output layer of the winding neural network</a:t>
            </a:r>
            <a:r>
              <a:rPr lang="en-US" altLang="zh-CN" sz="2000" kern="100" dirty="0" smtClean="0">
                <a:ea typeface="宋体" panose="02010600030101010101" pitchFamily="2" charset="-122"/>
              </a:rPr>
              <a:t>.</a:t>
            </a:r>
            <a:endParaRPr lang="zh-CN" altLang="zh-CN" sz="3200" kern="100" dirty="0" smtClean="0">
              <a:ea typeface="宋体" panose="02010600030101010101" pitchFamily="2" charset="-122"/>
            </a:endParaRPr>
          </a:p>
          <a:p>
            <a:pPr marL="342900" indent="-342900" algn="just">
              <a:spcAft>
                <a:spcPts val="0"/>
              </a:spcAft>
              <a:buFont typeface="Wingdings" panose="05000000000000000000" pitchFamily="2" charset="2"/>
              <a:buChar char="Ø"/>
            </a:pPr>
            <a:r>
              <a:rPr lang="en-US" altLang="zh-CN" sz="2000" kern="100" dirty="0" smtClean="0">
                <a:ea typeface="宋体" panose="02010600030101010101" pitchFamily="2" charset="-122"/>
              </a:rPr>
              <a:t>The </a:t>
            </a:r>
            <a:r>
              <a:rPr lang="en-US" altLang="zh-CN" sz="2000" kern="100" dirty="0">
                <a:ea typeface="宋体" panose="02010600030101010101" pitchFamily="2" charset="-122"/>
              </a:rPr>
              <a:t>waveform similarity coefficient is introduced to evaluate the separation effect, </a:t>
            </a:r>
            <a:r>
              <a:rPr lang="en-US" altLang="zh-CN" sz="2000" kern="100" dirty="0" smtClean="0">
                <a:ea typeface="宋体" panose="02010600030101010101" pitchFamily="2" charset="-122"/>
              </a:rPr>
              <a:t>and the coefficient is nearly 1. </a:t>
            </a:r>
            <a:r>
              <a:rPr lang="en-US" altLang="zh-CN" sz="2000" kern="100" dirty="0">
                <a:ea typeface="宋体" panose="02010600030101010101" pitchFamily="2" charset="-122"/>
              </a:rPr>
              <a:t>The separation effect of </a:t>
            </a:r>
            <a:r>
              <a:rPr lang="en-US" altLang="zh-CN" sz="2000" kern="100" dirty="0" smtClean="0">
                <a:ea typeface="宋体" panose="02010600030101010101" pitchFamily="2" charset="-122"/>
              </a:rPr>
              <a:t>BP </a:t>
            </a:r>
            <a:r>
              <a:rPr lang="en-US" altLang="zh-CN" sz="2000" kern="100" dirty="0">
                <a:ea typeface="宋体" panose="02010600030101010101" pitchFamily="2" charset="-122"/>
              </a:rPr>
              <a:t>neural network is good</a:t>
            </a:r>
            <a:r>
              <a:rPr lang="en-US" altLang="zh-CN" sz="2000" kern="100" dirty="0" smtClean="0">
                <a:ea typeface="宋体" panose="02010600030101010101" pitchFamily="2" charset="-122"/>
              </a:rPr>
              <a:t>.</a:t>
            </a:r>
          </a:p>
        </p:txBody>
      </p:sp>
      <p:sp>
        <p:nvSpPr>
          <p:cNvPr id="26" name="Rectangle 2"/>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0" name="Rectangle 4"/>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4" name="Rectangle 6"/>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37" name="Rectangle 8"/>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 name="Rectangle 86"/>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4" name="Rectangle 89"/>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Rectangle 158"/>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9" name="Rectangle 163"/>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00" name="文本框 79"/>
          <p:cNvSpPr txBox="1">
            <a:spLocks noChangeArrowheads="1"/>
          </p:cNvSpPr>
          <p:nvPr/>
        </p:nvSpPr>
        <p:spPr bwMode="auto">
          <a:xfrm>
            <a:off x="1919160" y="10093081"/>
            <a:ext cx="388843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lgn="ctr"/>
            <a:r>
              <a:rPr lang="en-US" altLang="zh-CN" sz="1600" dirty="0" smtClean="0">
                <a:ea typeface="宋体" panose="02010600030101010101" pitchFamily="2" charset="-122"/>
              </a:rPr>
              <a:t>Fig. </a:t>
            </a:r>
            <a:r>
              <a:rPr lang="en-US" altLang="zh-CN" sz="1600" dirty="0" smtClean="0">
                <a:ea typeface="宋体" panose="02010600030101010101" pitchFamily="2" charset="-122"/>
              </a:rPr>
              <a:t>1</a:t>
            </a:r>
            <a:r>
              <a:rPr lang="en-US" altLang="zh-CN" sz="1600" dirty="0">
                <a:ea typeface="宋体" panose="02010600030101010101" pitchFamily="2" charset="-122"/>
              </a:rPr>
              <a:t>. </a:t>
            </a:r>
            <a:r>
              <a:rPr lang="en-US" altLang="zh-CN" sz="1600" dirty="0" smtClean="0">
                <a:ea typeface="宋体" panose="02010600030101010101" pitchFamily="2" charset="-122"/>
              </a:rPr>
              <a:t>BP </a:t>
            </a:r>
            <a:r>
              <a:rPr lang="en-US" altLang="zh-CN" sz="1600" dirty="0">
                <a:ea typeface="宋体" panose="02010600030101010101" pitchFamily="2" charset="-122"/>
              </a:rPr>
              <a:t>neural network</a:t>
            </a:r>
            <a:endParaRPr lang="en-US" altLang="zh-CN" sz="1600" dirty="0">
              <a:ea typeface="宋体" panose="02010600030101010101" pitchFamily="2" charset="-122"/>
            </a:endParaRPr>
          </a:p>
        </p:txBody>
      </p:sp>
      <p:sp>
        <p:nvSpPr>
          <p:cNvPr id="11" name="Rectangle 165"/>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4" name="Rectangle 167"/>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16" name="Rectangle 181"/>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0" name="Rectangle 183"/>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22" name="Rectangle 185"/>
          <p:cNvSpPr>
            <a:spLocks noChangeArrowheads="1"/>
          </p:cNvSpPr>
          <p:nvPr/>
        </p:nvSpPr>
        <p:spPr bwMode="auto">
          <a:xfrm>
            <a:off x="0" y="0"/>
            <a:ext cx="16202025"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pic>
        <p:nvPicPr>
          <p:cNvPr id="3" name="图片 2"/>
          <p:cNvPicPr>
            <a:picLocks noChangeAspect="1"/>
          </p:cNvPicPr>
          <p:nvPr/>
        </p:nvPicPr>
        <p:blipFill>
          <a:blip r:embed="rId2"/>
          <a:stretch>
            <a:fillRect/>
          </a:stretch>
        </p:blipFill>
        <p:spPr>
          <a:xfrm>
            <a:off x="2556395" y="8328919"/>
            <a:ext cx="2613961" cy="1804000"/>
          </a:xfrm>
          <a:prstGeom prst="rect">
            <a:avLst/>
          </a:prstGeom>
        </p:spPr>
      </p:pic>
      <p:pic>
        <p:nvPicPr>
          <p:cNvPr id="1377" name="图片 4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5184" y="15827779"/>
            <a:ext cx="3456379" cy="25538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4" name="文本框 79"/>
          <p:cNvSpPr txBox="1">
            <a:spLocks noChangeArrowheads="1"/>
          </p:cNvSpPr>
          <p:nvPr/>
        </p:nvSpPr>
        <p:spPr bwMode="auto">
          <a:xfrm>
            <a:off x="1932690" y="18426159"/>
            <a:ext cx="388843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lgn="ctr"/>
            <a:r>
              <a:rPr lang="en-US" altLang="zh-CN" sz="1600" dirty="0" smtClean="0">
                <a:ea typeface="宋体" panose="02010600030101010101" pitchFamily="2" charset="-122"/>
              </a:rPr>
              <a:t>Fig. </a:t>
            </a:r>
            <a:r>
              <a:rPr lang="en-US" altLang="zh-CN" sz="1600" dirty="0" smtClean="0">
                <a:ea typeface="宋体" panose="02010600030101010101" pitchFamily="2" charset="-122"/>
              </a:rPr>
              <a:t>2. </a:t>
            </a:r>
            <a:r>
              <a:rPr lang="en-US" altLang="zh-CN" sz="1600" dirty="0" smtClean="0">
                <a:ea typeface="宋体" panose="02010600030101010101" pitchFamily="2" charset="-122"/>
              </a:rPr>
              <a:t>Layout </a:t>
            </a:r>
            <a:r>
              <a:rPr lang="en-US" altLang="zh-CN" sz="1600" dirty="0">
                <a:ea typeface="宋体" panose="02010600030101010101" pitchFamily="2" charset="-122"/>
              </a:rPr>
              <a:t>of measuring points </a:t>
            </a:r>
            <a:endParaRPr lang="en-US" altLang="zh-CN" sz="1600" dirty="0" smtClean="0">
              <a:ea typeface="宋体" panose="02010600030101010101" pitchFamily="2" charset="-122"/>
            </a:endParaRPr>
          </a:p>
          <a:p>
            <a:pPr algn="ctr"/>
            <a:r>
              <a:rPr lang="en-US" altLang="zh-CN" sz="1600" dirty="0" smtClean="0">
                <a:ea typeface="宋体" panose="02010600030101010101" pitchFamily="2" charset="-122"/>
              </a:rPr>
              <a:t>on </a:t>
            </a:r>
            <a:r>
              <a:rPr lang="en-US" altLang="zh-CN" sz="1600" dirty="0">
                <a:ea typeface="宋体" panose="02010600030101010101" pitchFamily="2" charset="-122"/>
              </a:rPr>
              <a:t>three-phase </a:t>
            </a:r>
            <a:r>
              <a:rPr lang="en-US" altLang="zh-CN" sz="1600" dirty="0" smtClean="0">
                <a:ea typeface="宋体" panose="02010600030101010101" pitchFamily="2" charset="-122"/>
              </a:rPr>
              <a:t>test </a:t>
            </a:r>
            <a:r>
              <a:rPr lang="en-US" altLang="zh-CN" sz="1600" dirty="0">
                <a:ea typeface="宋体" panose="02010600030101010101" pitchFamily="2" charset="-122"/>
              </a:rPr>
              <a:t>transformer</a:t>
            </a:r>
            <a:endParaRPr lang="en-US" altLang="zh-CN" sz="1600" dirty="0">
              <a:ea typeface="宋体" panose="02010600030101010101" pitchFamily="2" charset="-122"/>
            </a:endParaRPr>
          </a:p>
        </p:txBody>
      </p:sp>
      <p:sp>
        <p:nvSpPr>
          <p:cNvPr id="131" name="Text Box 378"/>
          <p:cNvSpPr txBox="1">
            <a:spLocks noChangeArrowheads="1"/>
          </p:cNvSpPr>
          <p:nvPr/>
        </p:nvSpPr>
        <p:spPr bwMode="auto">
          <a:xfrm>
            <a:off x="684188" y="24363304"/>
            <a:ext cx="16202025" cy="354298"/>
          </a:xfrm>
          <a:prstGeom prst="rect">
            <a:avLst/>
          </a:prstGeom>
          <a:noFill/>
          <a:ln w="9525">
            <a:noFill/>
            <a:miter lim="800000"/>
            <a:headEnd/>
            <a:tailEnd/>
          </a:ln>
        </p:spPr>
        <p:txBody>
          <a:bodyPr wrap="square" lIns="46073" tIns="23036" rIns="46073" bIns="23036">
            <a:spAutoFit/>
          </a:bodyPr>
          <a:lstStyle/>
          <a:p>
            <a:pPr algn="ctr" defTabSz="460375">
              <a:spcBef>
                <a:spcPct val="50000"/>
              </a:spcBef>
            </a:pPr>
            <a:r>
              <a:rPr lang="en-GB" altLang="zh-CN" sz="2000" b="1" dirty="0">
                <a:solidFill>
                  <a:schemeClr val="accent6">
                    <a:lumMod val="50000"/>
                  </a:schemeClr>
                </a:solidFill>
                <a:ea typeface="宋体" pitchFamily="2" charset="-122"/>
                <a:cs typeface="Arial" charset="0"/>
              </a:rPr>
              <a:t>Author email: </a:t>
            </a:r>
            <a:r>
              <a:rPr lang="en-GB" altLang="zh-CN" sz="2000" b="1" dirty="0" smtClean="0">
                <a:solidFill>
                  <a:schemeClr val="accent6">
                    <a:lumMod val="50000"/>
                  </a:schemeClr>
                </a:solidFill>
                <a:ea typeface="宋体" pitchFamily="2" charset="-122"/>
                <a:cs typeface="Arial" charset="0"/>
              </a:rPr>
              <a:t>229893157@qq.com</a:t>
            </a:r>
            <a:endParaRPr lang="en-GB" altLang="zh-CN" sz="2000" b="1" dirty="0" smtClean="0">
              <a:solidFill>
                <a:schemeClr val="accent6">
                  <a:lumMod val="50000"/>
                </a:schemeClr>
              </a:solidFill>
              <a:ea typeface="宋体" pitchFamily="2" charset="-122"/>
              <a:cs typeface="Arial" charset="0"/>
            </a:endParaRPr>
          </a:p>
        </p:txBody>
      </p:sp>
      <p:sp>
        <p:nvSpPr>
          <p:cNvPr id="132" name="Text Box 7516"/>
          <p:cNvSpPr txBox="1">
            <a:spLocks noChangeArrowheads="1"/>
          </p:cNvSpPr>
          <p:nvPr/>
        </p:nvSpPr>
        <p:spPr bwMode="auto">
          <a:xfrm>
            <a:off x="2808536" y="24728285"/>
            <a:ext cx="12745416" cy="342718"/>
          </a:xfrm>
          <a:prstGeom prst="rect">
            <a:avLst/>
          </a:prstGeom>
          <a:noFill/>
          <a:ln w="9525">
            <a:noFill/>
            <a:miter lim="800000"/>
            <a:headEnd/>
            <a:tailEnd/>
          </a:ln>
        </p:spPr>
        <p:txBody>
          <a:bodyPr wrap="square" lIns="65084" tIns="32542" rIns="65084" bIns="32542">
            <a:spAutoFit/>
          </a:bodyPr>
          <a:lstStyle/>
          <a:p>
            <a:pPr algn="ctr"/>
            <a:r>
              <a:rPr lang="en-US" altLang="zh-CN" sz="1800" b="1" dirty="0" smtClean="0">
                <a:solidFill>
                  <a:srgbClr val="000066"/>
                </a:solidFill>
              </a:rPr>
              <a:t>2018 </a:t>
            </a:r>
            <a:r>
              <a:rPr lang="en-US" altLang="zh-CN" sz="1800" b="1" dirty="0">
                <a:solidFill>
                  <a:srgbClr val="000066"/>
                </a:solidFill>
              </a:rPr>
              <a:t>IEEE International Power Modulator and High Voltage Conference, Jackson Lake Lodge, WY -June 3rd -7th, 2018</a:t>
            </a:r>
            <a:endParaRPr lang="en-GB" altLang="zh-CN" sz="1800" b="1" dirty="0">
              <a:solidFill>
                <a:srgbClr val="000066"/>
              </a:solidFill>
              <a:ea typeface="宋体" pitchFamily="2" charset="-122"/>
            </a:endParaRPr>
          </a:p>
        </p:txBody>
      </p:sp>
      <p:pic>
        <p:nvPicPr>
          <p:cNvPr id="133" name="Picture 7553" descr="IEEE LOG"/>
          <p:cNvPicPr>
            <a:picLocks noChangeAspect="1" noChangeArrowheads="1"/>
          </p:cNvPicPr>
          <p:nvPr/>
        </p:nvPicPr>
        <p:blipFill>
          <a:blip r:embed="rId4">
            <a:clrChange>
              <a:clrFrom>
                <a:srgbClr val="F6FFEF"/>
              </a:clrFrom>
              <a:clrTo>
                <a:srgbClr val="F6FFEF">
                  <a:alpha val="0"/>
                </a:srgbClr>
              </a:clrTo>
            </a:clrChange>
            <a:extLst>
              <a:ext uri="{28A0092B-C50C-407E-A947-70E740481C1C}">
                <a14:useLocalDpi xmlns:a14="http://schemas.microsoft.com/office/drawing/2010/main" val="0"/>
              </a:ext>
            </a:extLst>
          </a:blip>
          <a:srcRect/>
          <a:stretch>
            <a:fillRect/>
          </a:stretch>
        </p:blipFill>
        <p:spPr bwMode="auto">
          <a:xfrm>
            <a:off x="809253" y="24366750"/>
            <a:ext cx="1838325" cy="67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4" name="文本框 133"/>
          <p:cNvSpPr txBox="1"/>
          <p:nvPr/>
        </p:nvSpPr>
        <p:spPr>
          <a:xfrm>
            <a:off x="8253412" y="6703760"/>
            <a:ext cx="7637341" cy="10864513"/>
          </a:xfrm>
          <a:prstGeom prst="rect">
            <a:avLst/>
          </a:prstGeom>
          <a:noFill/>
        </p:spPr>
        <p:txBody>
          <a:bodyPr wrap="square" rtlCol="0">
            <a:spAutoFit/>
          </a:bodyPr>
          <a:lstStyle/>
          <a:p>
            <a:pPr algn="just"/>
            <a:r>
              <a:rPr lang="en-US" altLang="zh-CN" sz="2000" dirty="0"/>
              <a:t>Taking the No. 1 measuring point as an example, this paper illustrates the separation effect of winding and core vibration signals based on BP neural network., as shown in Fig. </a:t>
            </a:r>
            <a:r>
              <a:rPr lang="en-US" altLang="zh-CN" sz="2000" dirty="0" smtClean="0"/>
              <a:t>3. </a:t>
            </a:r>
            <a:r>
              <a:rPr lang="en-US" altLang="zh-CN" sz="2000" dirty="0"/>
              <a:t>The blue curve is the core source signal based on the no-load test, and the red curve is the core signal separated from the BP neural network. From the time domain diagram, it can be seen that the core signals based on the no-load test is similar to the separated signals, but there is a certain phase difference. It can be seen from the frequency domain diagram that the vibration amplitude of the source signals and the separated signals at the base frequency 100Hz and the main frequency 200Hz are almost exactly the same. The effect is ideal</a:t>
            </a:r>
            <a:r>
              <a:rPr lang="en-US" altLang="zh-CN" sz="2000" dirty="0" smtClean="0"/>
              <a:t>.</a:t>
            </a:r>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endParaRPr lang="en-US" altLang="zh-CN" sz="2000" dirty="0"/>
          </a:p>
          <a:p>
            <a:pPr algn="just"/>
            <a:endParaRPr lang="en-US" altLang="zh-CN" sz="2000" dirty="0" smtClean="0"/>
          </a:p>
          <a:p>
            <a:pPr algn="just"/>
            <a:r>
              <a:rPr lang="en-US" altLang="zh-CN" sz="2000" dirty="0" smtClean="0"/>
              <a:t>Using </a:t>
            </a:r>
            <a:r>
              <a:rPr lang="en-US" altLang="zh-CN" sz="2000" dirty="0"/>
              <a:t>the learned winding neural network to separate the mixed signals under different loads, as shown in Fig. 4</a:t>
            </a:r>
            <a:r>
              <a:rPr lang="en-US" altLang="zh-CN" sz="2000" dirty="0" smtClean="0"/>
              <a:t>. </a:t>
            </a:r>
            <a:r>
              <a:rPr lang="en-US" altLang="zh-CN" sz="2000" dirty="0"/>
              <a:t>The blue curve is the source signal of the winding under different load conditions, and the red curve is the separated winding signal based on the BP neural network. There is a certain phase difference between the winding source signal and the winding signal separated by the neural network. In the frequency domain diagram, the vibration amplitude of the source signals and the separated signals is almost exactly the same, and the separation effect is generally ideal.</a:t>
            </a:r>
          </a:p>
          <a:p>
            <a:pPr algn="just"/>
            <a:endParaRPr lang="en-US" altLang="zh-CN" sz="2000" dirty="0"/>
          </a:p>
          <a:p>
            <a:pPr algn="just"/>
            <a:endParaRPr lang="en-US" altLang="zh-CN" sz="2000" dirty="0" smtClean="0"/>
          </a:p>
          <a:p>
            <a:pPr algn="just"/>
            <a:endParaRPr lang="en-US" altLang="zh-CN" sz="2000" dirty="0" smtClean="0"/>
          </a:p>
          <a:p>
            <a:pPr algn="just"/>
            <a:endParaRPr lang="en-US" altLang="zh-CN" sz="2000" dirty="0" smtClean="0"/>
          </a:p>
        </p:txBody>
      </p:sp>
      <p:pic>
        <p:nvPicPr>
          <p:cNvPr id="1439" name="Picture 41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56501" y="9810372"/>
            <a:ext cx="5189445" cy="3173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6" name="文本框 79"/>
          <p:cNvSpPr txBox="1">
            <a:spLocks noChangeArrowheads="1"/>
          </p:cNvSpPr>
          <p:nvPr/>
        </p:nvSpPr>
        <p:spPr bwMode="auto">
          <a:xfrm>
            <a:off x="9471673" y="12902600"/>
            <a:ext cx="53591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lgn="ctr"/>
            <a:r>
              <a:rPr lang="en-US" altLang="zh-CN" sz="1600" dirty="0" smtClean="0">
                <a:ea typeface="宋体" panose="02010600030101010101" pitchFamily="2" charset="-122"/>
              </a:rPr>
              <a:t>Fig. </a:t>
            </a:r>
            <a:r>
              <a:rPr lang="en-US" altLang="zh-CN" sz="1600" dirty="0" smtClean="0">
                <a:ea typeface="宋体" panose="02010600030101010101" pitchFamily="2" charset="-122"/>
              </a:rPr>
              <a:t>3</a:t>
            </a:r>
            <a:r>
              <a:rPr lang="en-US" altLang="zh-CN" sz="1600" dirty="0">
                <a:ea typeface="宋体" panose="02010600030101010101" pitchFamily="2" charset="-122"/>
              </a:rPr>
              <a:t>. </a:t>
            </a:r>
            <a:r>
              <a:rPr lang="en-US" altLang="zh-CN" sz="1600" dirty="0" smtClean="0">
                <a:ea typeface="宋体" panose="02010600030101010101" pitchFamily="2" charset="-122"/>
              </a:rPr>
              <a:t> The </a:t>
            </a:r>
            <a:r>
              <a:rPr lang="en-US" altLang="zh-CN" sz="1600" dirty="0">
                <a:ea typeface="宋体" panose="02010600030101010101" pitchFamily="2" charset="-122"/>
              </a:rPr>
              <a:t>core neural network separation result</a:t>
            </a:r>
            <a:endParaRPr lang="en-US" altLang="zh-CN" sz="1600" dirty="0">
              <a:ea typeface="宋体" panose="02010600030101010101" pitchFamily="2" charset="-122"/>
            </a:endParaRPr>
          </a:p>
        </p:txBody>
      </p:sp>
      <p:pic>
        <p:nvPicPr>
          <p:cNvPr id="1440" name="Picture 416"/>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806485" y="15584785"/>
            <a:ext cx="4400528" cy="31432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8" name="文本框 79"/>
          <p:cNvSpPr txBox="1">
            <a:spLocks noChangeArrowheads="1"/>
          </p:cNvSpPr>
          <p:nvPr/>
        </p:nvSpPr>
        <p:spPr bwMode="auto">
          <a:xfrm>
            <a:off x="9481301" y="18742160"/>
            <a:ext cx="53591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7500">
                <a:solidFill>
                  <a:schemeClr val="tx1"/>
                </a:solidFill>
                <a:latin typeface="Times New Roman" panose="02020603050405020304" pitchFamily="18" charset="0"/>
              </a:defRPr>
            </a:lvl1pPr>
            <a:lvl2pPr marL="742950" indent="-285750">
              <a:defRPr sz="7500">
                <a:solidFill>
                  <a:schemeClr val="tx1"/>
                </a:solidFill>
                <a:latin typeface="Times New Roman" panose="02020603050405020304" pitchFamily="18" charset="0"/>
              </a:defRPr>
            </a:lvl2pPr>
            <a:lvl3pPr marL="1143000" indent="-228600">
              <a:defRPr sz="7500">
                <a:solidFill>
                  <a:schemeClr val="tx1"/>
                </a:solidFill>
                <a:latin typeface="Times New Roman" panose="02020603050405020304" pitchFamily="18" charset="0"/>
              </a:defRPr>
            </a:lvl3pPr>
            <a:lvl4pPr marL="1600200" indent="-228600">
              <a:defRPr sz="7500">
                <a:solidFill>
                  <a:schemeClr val="tx1"/>
                </a:solidFill>
                <a:latin typeface="Times New Roman" panose="02020603050405020304" pitchFamily="18" charset="0"/>
              </a:defRPr>
            </a:lvl4pPr>
            <a:lvl5pPr marL="2057400" indent="-228600">
              <a:defRPr sz="7500">
                <a:solidFill>
                  <a:schemeClr val="tx1"/>
                </a:solidFill>
                <a:latin typeface="Times New Roman" panose="02020603050405020304" pitchFamily="18" charset="0"/>
              </a:defRPr>
            </a:lvl5pPr>
            <a:lvl6pPr marL="2514600" indent="-228600" eaLnBrk="0" fontAlgn="base" hangingPunct="0">
              <a:spcBef>
                <a:spcPct val="0"/>
              </a:spcBef>
              <a:spcAft>
                <a:spcPct val="0"/>
              </a:spcAft>
              <a:defRPr sz="7500">
                <a:solidFill>
                  <a:schemeClr val="tx1"/>
                </a:solidFill>
                <a:latin typeface="Times New Roman" panose="02020603050405020304" pitchFamily="18" charset="0"/>
              </a:defRPr>
            </a:lvl6pPr>
            <a:lvl7pPr marL="2971800" indent="-228600" eaLnBrk="0" fontAlgn="base" hangingPunct="0">
              <a:spcBef>
                <a:spcPct val="0"/>
              </a:spcBef>
              <a:spcAft>
                <a:spcPct val="0"/>
              </a:spcAft>
              <a:defRPr sz="7500">
                <a:solidFill>
                  <a:schemeClr val="tx1"/>
                </a:solidFill>
                <a:latin typeface="Times New Roman" panose="02020603050405020304" pitchFamily="18" charset="0"/>
              </a:defRPr>
            </a:lvl7pPr>
            <a:lvl8pPr marL="3429000" indent="-228600" eaLnBrk="0" fontAlgn="base" hangingPunct="0">
              <a:spcBef>
                <a:spcPct val="0"/>
              </a:spcBef>
              <a:spcAft>
                <a:spcPct val="0"/>
              </a:spcAft>
              <a:defRPr sz="7500">
                <a:solidFill>
                  <a:schemeClr val="tx1"/>
                </a:solidFill>
                <a:latin typeface="Times New Roman" panose="02020603050405020304" pitchFamily="18" charset="0"/>
              </a:defRPr>
            </a:lvl8pPr>
            <a:lvl9pPr marL="3886200" indent="-228600" eaLnBrk="0" fontAlgn="base" hangingPunct="0">
              <a:spcBef>
                <a:spcPct val="0"/>
              </a:spcBef>
              <a:spcAft>
                <a:spcPct val="0"/>
              </a:spcAft>
              <a:defRPr sz="7500">
                <a:solidFill>
                  <a:schemeClr val="tx1"/>
                </a:solidFill>
                <a:latin typeface="Times New Roman" panose="02020603050405020304" pitchFamily="18" charset="0"/>
              </a:defRPr>
            </a:lvl9pPr>
          </a:lstStyle>
          <a:p>
            <a:pPr algn="ctr"/>
            <a:r>
              <a:rPr lang="en-US" altLang="zh-CN" sz="1600" dirty="0" smtClean="0">
                <a:ea typeface="宋体" panose="02010600030101010101" pitchFamily="2" charset="-122"/>
              </a:rPr>
              <a:t>Fig. </a:t>
            </a:r>
            <a:r>
              <a:rPr lang="en-US" altLang="zh-CN" sz="1600" smtClean="0">
                <a:ea typeface="宋体" panose="02010600030101010101" pitchFamily="2" charset="-122"/>
              </a:rPr>
              <a:t>4. </a:t>
            </a:r>
            <a:r>
              <a:rPr lang="en-US" altLang="zh-CN" sz="1600" smtClean="0">
                <a:ea typeface="宋体" panose="02010600030101010101" pitchFamily="2" charset="-122"/>
              </a:rPr>
              <a:t>The </a:t>
            </a:r>
            <a:r>
              <a:rPr lang="en-US" altLang="zh-CN" sz="1600" dirty="0">
                <a:ea typeface="宋体" panose="02010600030101010101" pitchFamily="2" charset="-122"/>
              </a:rPr>
              <a:t>winding neural network separation result</a:t>
            </a:r>
            <a:endParaRPr lang="en-US" altLang="zh-CN" sz="1600" dirty="0">
              <a:ea typeface="宋体" panose="02010600030101010101"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650875" rtl="0" eaLnBrk="0" fontAlgn="base" latinLnBrk="0" hangingPunct="0">
          <a:lnSpc>
            <a:spcPct val="100000"/>
          </a:lnSpc>
          <a:spcBef>
            <a:spcPct val="0"/>
          </a:spcBef>
          <a:spcAft>
            <a:spcPct val="0"/>
          </a:spcAft>
          <a:buClrTx/>
          <a:buSzTx/>
          <a:buFontTx/>
          <a:buNone/>
          <a:tabLst/>
          <a:defRPr kumimoji="0" lang="en-GB" sz="75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650875" rtl="0" eaLnBrk="0" fontAlgn="base" latinLnBrk="0" hangingPunct="0">
          <a:lnSpc>
            <a:spcPct val="100000"/>
          </a:lnSpc>
          <a:spcBef>
            <a:spcPct val="0"/>
          </a:spcBef>
          <a:spcAft>
            <a:spcPct val="0"/>
          </a:spcAft>
          <a:buClrTx/>
          <a:buSzTx/>
          <a:buFontTx/>
          <a:buNone/>
          <a:tabLst/>
          <a:defRPr kumimoji="0" lang="en-GB" sz="75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6281</TotalTime>
  <Words>1165</Words>
  <Application>Microsoft Office PowerPoint</Application>
  <PresentationFormat>自定义</PresentationFormat>
  <Paragraphs>61</Paragraphs>
  <Slides>1</Slides>
  <Notes>0</Notes>
  <HiddenSlides>0</HiddenSlides>
  <MMClips>0</MMClips>
  <ScaleCrop>false</ScaleCrop>
  <HeadingPairs>
    <vt:vector size="8" baseType="variant">
      <vt:variant>
        <vt:lpstr>已用的字体</vt:lpstr>
      </vt:variant>
      <vt:variant>
        <vt:i4>6</vt:i4>
      </vt:variant>
      <vt:variant>
        <vt:lpstr>主题</vt:lpstr>
      </vt:variant>
      <vt:variant>
        <vt:i4>1</vt:i4>
      </vt:variant>
      <vt:variant>
        <vt:lpstr>嵌入 OLE 服务器</vt:lpstr>
      </vt:variant>
      <vt:variant>
        <vt:i4>1</vt:i4>
      </vt:variant>
      <vt:variant>
        <vt:lpstr>幻灯片标题</vt:lpstr>
      </vt:variant>
      <vt:variant>
        <vt:i4>1</vt:i4>
      </vt:variant>
    </vt:vector>
  </HeadingPairs>
  <TitlesOfParts>
    <vt:vector size="9" baseType="lpstr">
      <vt:lpstr>黑体</vt:lpstr>
      <vt:lpstr>华文宋体</vt:lpstr>
      <vt:lpstr>宋体</vt:lpstr>
      <vt:lpstr>Arial</vt:lpstr>
      <vt:lpstr>Times New Roman</vt:lpstr>
      <vt:lpstr>Wingdings</vt:lpstr>
      <vt:lpstr>Default Design</vt:lpstr>
      <vt:lpstr>MathType 6.0 Equation</vt:lpstr>
      <vt:lpstr>A Transformer Vibration Signal Separation Method  based on BP Neural Network</vt:lpstr>
    </vt:vector>
  </TitlesOfParts>
  <Company>IMMPETUS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POSTER TEMPLATE</dc:title>
  <dc:creator>LXN</dc:creator>
  <cp:lastModifiedBy>Pan Jack</cp:lastModifiedBy>
  <cp:revision>367</cp:revision>
  <cp:lastPrinted>2000-05-22T15:29:58Z</cp:lastPrinted>
  <dcterms:created xsi:type="dcterms:W3CDTF">2000-03-21T10:33:07Z</dcterms:created>
  <dcterms:modified xsi:type="dcterms:W3CDTF">2018-05-31T04:43:56Z</dcterms:modified>
</cp:coreProperties>
</file>