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703" r:id="rId1"/>
    <p:sldMasterId id="2147483678" r:id="rId2"/>
    <p:sldMasterId id="2147483719" r:id="rId3"/>
  </p:sldMasterIdLst>
  <p:notesMasterIdLst>
    <p:notesMasterId r:id="rId30"/>
  </p:notesMasterIdLst>
  <p:handoutMasterIdLst>
    <p:handoutMasterId r:id="rId31"/>
  </p:handoutMasterIdLst>
  <p:sldIdLst>
    <p:sldId id="420" r:id="rId4"/>
    <p:sldId id="475" r:id="rId5"/>
    <p:sldId id="483" r:id="rId6"/>
    <p:sldId id="499" r:id="rId7"/>
    <p:sldId id="478" r:id="rId8"/>
    <p:sldId id="487" r:id="rId9"/>
    <p:sldId id="489" r:id="rId10"/>
    <p:sldId id="490" r:id="rId11"/>
    <p:sldId id="491" r:id="rId12"/>
    <p:sldId id="492" r:id="rId13"/>
    <p:sldId id="493" r:id="rId14"/>
    <p:sldId id="494" r:id="rId15"/>
    <p:sldId id="481" r:id="rId16"/>
    <p:sldId id="495" r:id="rId17"/>
    <p:sldId id="498" r:id="rId18"/>
    <p:sldId id="458" r:id="rId19"/>
    <p:sldId id="496" r:id="rId20"/>
    <p:sldId id="500" r:id="rId21"/>
    <p:sldId id="501" r:id="rId22"/>
    <p:sldId id="444" r:id="rId23"/>
    <p:sldId id="504" r:id="rId24"/>
    <p:sldId id="505" r:id="rId25"/>
    <p:sldId id="506" r:id="rId26"/>
    <p:sldId id="486" r:id="rId27"/>
    <p:sldId id="497" r:id="rId28"/>
    <p:sldId id="461" r:id="rId29"/>
  </p:sldIdLst>
  <p:sldSz cx="9144000" cy="6858000" type="screen4x3"/>
  <p:notesSz cx="6858000" cy="9144000"/>
  <p:embeddedFontLst>
    <p:embeddedFont>
      <p:font typeface="Franklin Gothic Demi Cond" panose="020B0706030402020204" pitchFamily="34" charset="0"/>
      <p:regular r:id="rId32"/>
    </p:embeddedFont>
    <p:embeddedFont>
      <p:font typeface="Franklin Gothic Medium" panose="020B0603020102020204" pitchFamily="34" charset="0"/>
      <p:regular r:id="rId33"/>
      <p:italic r:id="rId34"/>
    </p:embeddedFont>
    <p:embeddedFont>
      <p:font typeface="Cambria Math" panose="02040503050406030204" pitchFamily="18" charset="0"/>
      <p:regular r:id="rId35"/>
    </p:embeddedFont>
    <p:embeddedFont>
      <p:font typeface="Calibri" panose="020F0502020204030204" pitchFamily="34" charset="0"/>
      <p:regular r:id="rId36"/>
      <p:bold r:id="rId37"/>
      <p:italic r:id="rId38"/>
      <p:boldItalic r:id="rId39"/>
    </p:embeddedFont>
    <p:embeddedFont>
      <p:font typeface="微软雅黑" panose="020B0503020204020204" pitchFamily="34" charset="-122"/>
      <p:regular r:id="rId40"/>
      <p:bold r:id="rId4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run potty" initials="kp" lastIdx="16" clrIdx="0">
    <p:extLst>
      <p:ext uri="{19B8F6BF-5375-455C-9EA6-DF929625EA0E}">
        <p15:presenceInfo xmlns:p15="http://schemas.microsoft.com/office/powerpoint/2012/main" userId="dc3ed180c2ebca7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35E3"/>
    <a:srgbClr val="006C31"/>
    <a:srgbClr val="0000FF"/>
    <a:srgbClr val="00B600"/>
    <a:srgbClr val="00EA00"/>
    <a:srgbClr val="D509D5"/>
    <a:srgbClr val="00FF00"/>
    <a:srgbClr val="D3FFD3"/>
    <a:srgbClr val="FF1818"/>
    <a:srgbClr val="5FF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度样式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3119" autoAdjust="0"/>
    <p:restoredTop sz="94698" autoAdjust="0"/>
  </p:normalViewPr>
  <p:slideViewPr>
    <p:cSldViewPr snapToGrid="0">
      <p:cViewPr varScale="1">
        <p:scale>
          <a:sx n="93" d="100"/>
          <a:sy n="93" d="100"/>
        </p:scale>
        <p:origin x="1725" y="4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84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font" Target="fonts/font8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font" Target="fonts/font3.fntdata"/><Relationship Id="rId42" Type="http://schemas.openxmlformats.org/officeDocument/2006/relationships/commentAuthors" Target="commentAuthor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font" Target="fonts/font9.fntdata"/><Relationship Id="rId45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font" Target="fonts/font5.fntdata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handoutMaster" Target="handoutMasters/handoutMaster1.xml"/><Relationship Id="rId44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4.fntdata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506EBE-7BD8-4B18-88E4-48013DBEA0F1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BDA33-D062-43A4-9DF8-D3061C94D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3324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A0477-B0C4-40D9-95EE-CFB62A4CF426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E125BC-BA59-46D1-B6AA-097F47D68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4410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125BC-BA59-46D1-B6AA-097F47D68A7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426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125BC-BA59-46D1-B6AA-097F47D68A7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361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647700" y="5867400"/>
            <a:ext cx="1809750" cy="369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47934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443942" y="6274329"/>
            <a:ext cx="5971923" cy="2788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600"/>
              </a:spcBef>
              <a:buFontTx/>
              <a:buNone/>
              <a:defRPr sz="900" b="0">
                <a:latin typeface="Franklin Gothic Demi Cond" panose="020B0706030402020204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Reference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16515" y="167478"/>
            <a:ext cx="7499350" cy="540276"/>
          </a:xfrm>
          <a:prstGeom prst="rect">
            <a:avLst/>
          </a:prstGeom>
        </p:spPr>
        <p:txBody>
          <a:bodyPr anchor="ctr"/>
          <a:lstStyle>
            <a:lvl1pPr algn="ctr">
              <a:defRPr sz="3200">
                <a:latin typeface="Franklin Gothic Demi Cond" panose="020B07060304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1"/>
          </p:nvPr>
        </p:nvSpPr>
        <p:spPr>
          <a:xfrm>
            <a:off x="916515" y="914399"/>
            <a:ext cx="7499351" cy="5149971"/>
          </a:xfrm>
          <a:prstGeom prst="rect">
            <a:avLst/>
          </a:prstGeom>
        </p:spPr>
        <p:txBody>
          <a:bodyPr/>
          <a:lstStyle>
            <a:lvl1pPr marL="287338" indent="-287338">
              <a:buSzPct val="100000"/>
              <a:buFont typeface="Franklin Gothic Demi Cond" panose="020B0706030402020204" pitchFamily="34" charset="0"/>
              <a:buChar char="►"/>
              <a:tabLst>
                <a:tab pos="287338" algn="l"/>
              </a:tabLst>
              <a:defRPr sz="1800">
                <a:latin typeface="Franklin Gothic Demi Cond" panose="020B0706030402020204" pitchFamily="34" charset="0"/>
              </a:defRPr>
            </a:lvl1pPr>
            <a:lvl2pPr marL="457200" indent="-169863">
              <a:buFont typeface="Franklin Gothic Demi Cond" panose="020B0706030402020204" pitchFamily="34" charset="0"/>
              <a:buChar char="–"/>
              <a:tabLst>
                <a:tab pos="287338" algn="l"/>
              </a:tabLst>
              <a:defRPr sz="1800">
                <a:solidFill>
                  <a:srgbClr val="C00000"/>
                </a:solidFill>
                <a:latin typeface="Franklin Gothic Demi Cond" panose="020B0706030402020204" pitchFamily="34" charset="0"/>
              </a:defRPr>
            </a:lvl2pPr>
            <a:lvl3pPr marL="804863" indent="-177800">
              <a:buFont typeface="Wingdings" panose="05000000000000000000" pitchFamily="2" charset="2"/>
              <a:buChar char="§"/>
              <a:defRPr sz="1600">
                <a:latin typeface="Franklin Gothic Demi Cond" panose="020B0706030402020204" pitchFamily="34" charset="0"/>
              </a:defRPr>
            </a:lvl3pPr>
            <a:lvl4pPr>
              <a:defRPr>
                <a:latin typeface="Franklin Gothic Demi Cond" panose="020B0706030402020204" pitchFamily="34" charset="0"/>
              </a:defRPr>
            </a:lvl4pPr>
            <a:lvl5pPr>
              <a:defRPr>
                <a:latin typeface="Franklin Gothic Demi Cond" panose="020B07060304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230564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443942" y="6274329"/>
            <a:ext cx="5895725" cy="2788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600"/>
              </a:spcBef>
              <a:buFontTx/>
              <a:buNone/>
              <a:defRPr sz="1000" b="0">
                <a:latin typeface="Franklin Gothic Demi Cond" panose="020B0706030402020204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Reference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40316" y="752203"/>
            <a:ext cx="7499351" cy="499532"/>
          </a:xfrm>
          <a:prstGeom prst="rect">
            <a:avLst/>
          </a:prstGeom>
        </p:spPr>
        <p:txBody>
          <a:bodyPr/>
          <a:lstStyle>
            <a:lvl1pPr algn="ctr">
              <a:defRPr sz="3200">
                <a:latin typeface="Franklin Gothic Demi Cond" panose="020B07060304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8"/>
          <p:cNvSpPr>
            <a:spLocks noGrp="1"/>
          </p:cNvSpPr>
          <p:nvPr>
            <p:ph sz="quarter" idx="11"/>
          </p:nvPr>
        </p:nvSpPr>
        <p:spPr>
          <a:xfrm>
            <a:off x="840316" y="1471579"/>
            <a:ext cx="7499351" cy="4584164"/>
          </a:xfrm>
          <a:prstGeom prst="rect">
            <a:avLst/>
          </a:prstGeom>
        </p:spPr>
        <p:txBody>
          <a:bodyPr/>
          <a:lstStyle>
            <a:lvl1pPr marL="287338" indent="-287338">
              <a:buSzPct val="100000"/>
              <a:buFont typeface="Franklin Gothic Demi Cond" panose="020B0706030402020204" pitchFamily="34" charset="0"/>
              <a:buChar char="►"/>
              <a:tabLst>
                <a:tab pos="287338" algn="l"/>
              </a:tabLst>
              <a:defRPr sz="1800">
                <a:latin typeface="Franklin Gothic Demi Cond" panose="020B0706030402020204" pitchFamily="34" charset="0"/>
              </a:defRPr>
            </a:lvl1pPr>
            <a:lvl2pPr marL="457200" indent="-169863">
              <a:buFont typeface="Franklin Gothic Demi Cond" panose="020B0706030402020204" pitchFamily="34" charset="0"/>
              <a:buChar char="–"/>
              <a:tabLst>
                <a:tab pos="287338" algn="l"/>
              </a:tabLst>
              <a:defRPr sz="1800">
                <a:solidFill>
                  <a:srgbClr val="C00000"/>
                </a:solidFill>
                <a:latin typeface="Franklin Gothic Demi Cond" panose="020B0706030402020204" pitchFamily="34" charset="0"/>
              </a:defRPr>
            </a:lvl2pPr>
            <a:lvl3pPr marL="804863" indent="-177800">
              <a:buFont typeface="Wingdings" panose="05000000000000000000" pitchFamily="2" charset="2"/>
              <a:buChar char="§"/>
              <a:defRPr sz="1600">
                <a:latin typeface="Franklin Gothic Demi Cond" panose="020B0706030402020204" pitchFamily="34" charset="0"/>
              </a:defRPr>
            </a:lvl3pPr>
            <a:lvl4pPr>
              <a:defRPr>
                <a:latin typeface="Franklin Gothic Demi Cond" panose="020B0706030402020204" pitchFamily="34" charset="0"/>
              </a:defRPr>
            </a:lvl4pPr>
            <a:lvl5pPr>
              <a:defRPr>
                <a:latin typeface="Franklin Gothic Demi Cond" panose="020B07060304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82259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5195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9795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514599" y="6274329"/>
            <a:ext cx="6265334" cy="2788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600"/>
              </a:spcBef>
              <a:buFontTx/>
              <a:buNone/>
              <a:defRPr sz="900" b="0">
                <a:latin typeface="Franklin Gothic Demi Cond" panose="020B0706030402020204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Reference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40315" y="712259"/>
            <a:ext cx="7499350" cy="540276"/>
          </a:xfrm>
          <a:prstGeom prst="rect">
            <a:avLst/>
          </a:prstGeom>
        </p:spPr>
        <p:txBody>
          <a:bodyPr/>
          <a:lstStyle>
            <a:lvl1pPr algn="ctr">
              <a:defRPr sz="3200">
                <a:latin typeface="Franklin Gothic Demi Cond" panose="020B07060304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1"/>
          </p:nvPr>
        </p:nvSpPr>
        <p:spPr>
          <a:xfrm>
            <a:off x="840315" y="1523996"/>
            <a:ext cx="7499351" cy="4199469"/>
          </a:xfrm>
          <a:prstGeom prst="rect">
            <a:avLst/>
          </a:prstGeom>
        </p:spPr>
        <p:txBody>
          <a:bodyPr/>
          <a:lstStyle>
            <a:lvl1pPr marL="287338" indent="-287338">
              <a:buSzPct val="100000"/>
              <a:buFont typeface="Franklin Gothic Demi Cond" panose="020B0706030402020204" pitchFamily="34" charset="0"/>
              <a:buChar char="►"/>
              <a:tabLst>
                <a:tab pos="287338" algn="l"/>
              </a:tabLst>
              <a:defRPr sz="1800">
                <a:latin typeface="Franklin Gothic Demi Cond" panose="020B0706030402020204" pitchFamily="34" charset="0"/>
              </a:defRPr>
            </a:lvl1pPr>
            <a:lvl2pPr marL="457200" indent="-169863">
              <a:buFont typeface="Franklin Gothic Demi Cond" panose="020B0706030402020204" pitchFamily="34" charset="0"/>
              <a:buChar char="–"/>
              <a:tabLst>
                <a:tab pos="287338" algn="l"/>
              </a:tabLst>
              <a:defRPr sz="1800">
                <a:solidFill>
                  <a:srgbClr val="C00000"/>
                </a:solidFill>
                <a:latin typeface="Franklin Gothic Demi Cond" panose="020B0706030402020204" pitchFamily="34" charset="0"/>
              </a:defRPr>
            </a:lvl2pPr>
            <a:lvl3pPr marL="804863" indent="-177800">
              <a:buFont typeface="Wingdings" panose="05000000000000000000" pitchFamily="2" charset="2"/>
              <a:buChar char="§"/>
              <a:defRPr sz="1600">
                <a:latin typeface="Franklin Gothic Demi Cond" panose="020B0706030402020204" pitchFamily="34" charset="0"/>
              </a:defRPr>
            </a:lvl3pPr>
            <a:lvl4pPr>
              <a:defRPr>
                <a:latin typeface="Franklin Gothic Demi Cond" panose="020B0706030402020204" pitchFamily="34" charset="0"/>
              </a:defRPr>
            </a:lvl4pPr>
            <a:lvl5pPr>
              <a:defRPr>
                <a:latin typeface="Franklin Gothic Demi Cond" panose="020B07060304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6183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661" y="0"/>
            <a:ext cx="92330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050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heOhioStateUniversity-Horiz-RGBHEX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24" y="6399370"/>
            <a:ext cx="1927225" cy="279447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 userDrawn="1"/>
        </p:nvCxnSpPr>
        <p:spPr>
          <a:xfrm>
            <a:off x="1515218" y="714681"/>
            <a:ext cx="6988233" cy="0"/>
          </a:xfrm>
          <a:prstGeom prst="straightConnector1">
            <a:avLst/>
          </a:prstGeom>
          <a:ln w="1905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 userDrawn="1"/>
        </p:nvCxnSpPr>
        <p:spPr>
          <a:xfrm>
            <a:off x="8046251" y="6587175"/>
            <a:ext cx="457200" cy="0"/>
          </a:xfrm>
          <a:prstGeom prst="straightConnector1">
            <a:avLst/>
          </a:prstGeom>
          <a:ln w="1905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 userDrawn="1"/>
        </p:nvSpPr>
        <p:spPr>
          <a:xfrm>
            <a:off x="7265324" y="6433286"/>
            <a:ext cx="76200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algn="ctr" eaLnBrk="1" hangingPunct="1"/>
            <a:fld id="{67B6BC4E-80BE-4B60-BA7F-FEE8A7D08CFC}" type="slidenum">
              <a:rPr lang="en-US" sz="1400" b="1" smtClean="0">
                <a:cs typeface="Times New Roman" pitchFamily="18" charset="0"/>
              </a:rPr>
              <a:t>‹#›</a:t>
            </a:fld>
            <a:endParaRPr lang="en-US" sz="1200" b="1" dirty="0">
              <a:cs typeface="Times New Roman" pitchFamily="18" charset="0"/>
            </a:endParaRPr>
          </a:p>
        </p:txBody>
      </p:sp>
      <p:cxnSp>
        <p:nvCxnSpPr>
          <p:cNvPr id="11" name="Straight Arrow Connector 10"/>
          <p:cNvCxnSpPr/>
          <p:nvPr userDrawn="1"/>
        </p:nvCxnSpPr>
        <p:spPr>
          <a:xfrm>
            <a:off x="2438400" y="6587175"/>
            <a:ext cx="4826924" cy="0"/>
          </a:xfrm>
          <a:prstGeom prst="straightConnector1">
            <a:avLst/>
          </a:prstGeom>
          <a:ln w="1905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24" y="521365"/>
            <a:ext cx="1083129" cy="386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111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689" r:id="rId2"/>
    <p:sldLayoutId id="2147483722" r:id="rId3"/>
    <p:sldLayoutId id="2147483723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heOhioStateUniversity-Horiz-RGBHEX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75" y="6349953"/>
            <a:ext cx="1927225" cy="279447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 userDrawn="1"/>
        </p:nvCxnSpPr>
        <p:spPr>
          <a:xfrm>
            <a:off x="1524000" y="498549"/>
            <a:ext cx="6019800" cy="0"/>
          </a:xfrm>
          <a:prstGeom prst="straightConnector1">
            <a:avLst/>
          </a:prstGeom>
          <a:ln w="127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 userDrawn="1"/>
        </p:nvCxnSpPr>
        <p:spPr>
          <a:xfrm>
            <a:off x="8305800" y="499646"/>
            <a:ext cx="457200" cy="0"/>
          </a:xfrm>
          <a:prstGeom prst="straightConnector1">
            <a:avLst/>
          </a:prstGeom>
          <a:ln w="127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 userDrawn="1"/>
        </p:nvSpPr>
        <p:spPr>
          <a:xfrm>
            <a:off x="7625896" y="342925"/>
            <a:ext cx="76200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algn="ctr" eaLnBrk="1" hangingPunct="1"/>
            <a:fld id="{67B6BC4E-80BE-4B60-BA7F-FEE8A7D08CFC}" type="slidenum">
              <a:rPr lang="en-US" sz="1400" b="1" smtClean="0">
                <a:cs typeface="Times New Roman" pitchFamily="18" charset="0"/>
              </a:rPr>
              <a:t>‹#›</a:t>
            </a:fld>
            <a:endParaRPr lang="en-US" sz="1200" b="1" dirty="0">
              <a:cs typeface="Times New Roman" pitchFamily="18" charset="0"/>
            </a:endParaRPr>
          </a:p>
        </p:txBody>
      </p:sp>
      <p:cxnSp>
        <p:nvCxnSpPr>
          <p:cNvPr id="11" name="Straight Arrow Connector 10"/>
          <p:cNvCxnSpPr/>
          <p:nvPr userDrawn="1"/>
        </p:nvCxnSpPr>
        <p:spPr>
          <a:xfrm>
            <a:off x="2514600" y="6553200"/>
            <a:ext cx="6248400" cy="0"/>
          </a:xfrm>
          <a:prstGeom prst="straightConnector1">
            <a:avLst/>
          </a:prstGeom>
          <a:ln w="127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75" y="324444"/>
            <a:ext cx="1083129" cy="361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181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2.png"/><Relationship Id="rId7" Type="http://schemas.openxmlformats.org/officeDocument/2006/relationships/image" Target="../media/image2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5.png"/><Relationship Id="rId9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8.png"/><Relationship Id="rId7" Type="http://schemas.openxmlformats.org/officeDocument/2006/relationships/image" Target="../media/image4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.png"/><Relationship Id="rId7" Type="http://schemas.openxmlformats.org/officeDocument/2006/relationships/image" Target="../media/image47.png"/><Relationship Id="rId12" Type="http://schemas.openxmlformats.org/officeDocument/2006/relationships/image" Target="../media/image35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11" Type="http://schemas.openxmlformats.org/officeDocument/2006/relationships/image" Target="../media/image31.png"/><Relationship Id="rId5" Type="http://schemas.openxmlformats.org/officeDocument/2006/relationships/image" Target="../media/image45.png"/><Relationship Id="rId10" Type="http://schemas.openxmlformats.org/officeDocument/2006/relationships/image" Target="../media/image50.png"/><Relationship Id="rId4" Type="http://schemas.openxmlformats.org/officeDocument/2006/relationships/image" Target="../media/image29.emf"/><Relationship Id="rId9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mailto:li.2904@osu.edu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hyperlink" Target="mailto:wang.1248@osu.edu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02260" y="307056"/>
            <a:ext cx="8696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C00000"/>
                </a:solidFill>
                <a:latin typeface="Franklin Gothic Demi Cond" panose="020B0706030402020204" pitchFamily="34" charset="0"/>
                <a:cs typeface="Times New Roman" pitchFamily="18" charset="0"/>
              </a:rPr>
              <a:t>Load Capacitance Effects on the Energy Mechanism and Severity of Series dc Arcs</a:t>
            </a:r>
            <a:endParaRPr lang="en-US" sz="5400" dirty="0">
              <a:solidFill>
                <a:srgbClr val="C00000"/>
              </a:solidFill>
              <a:latin typeface="Franklin Gothic Demi Cond" panose="020B0706030402020204" pitchFamily="34" charset="0"/>
              <a:cs typeface="Times New Roman" pitchFamily="18" charset="0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7643833" y="4501636"/>
            <a:ext cx="1809750" cy="369332"/>
          </a:xfrm>
        </p:spPr>
        <p:txBody>
          <a:bodyPr/>
          <a:lstStyle/>
          <a:p>
            <a:r>
              <a:rPr lang="en-US" dirty="0"/>
              <a:t>June 6</a:t>
            </a:r>
            <a:r>
              <a:rPr lang="en-US" baseline="30000" dirty="0"/>
              <a:t>th</a:t>
            </a:r>
            <a:r>
              <a:rPr lang="en-US" dirty="0"/>
              <a:t>, 2018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4327BE7-1B4C-4464-8694-856F6C85A7D7}"/>
              </a:ext>
            </a:extLst>
          </p:cNvPr>
          <p:cNvSpPr/>
          <p:nvPr/>
        </p:nvSpPr>
        <p:spPr>
          <a:xfrm>
            <a:off x="1249672" y="1633974"/>
            <a:ext cx="6644656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400" dirty="0">
                <a:solidFill>
                  <a:prstClr val="black"/>
                </a:solidFill>
                <a:latin typeface="Franklin Gothic Demi Cond" panose="020B0706030402020204" pitchFamily="34" charset="0"/>
                <a:cs typeface="Times New Roman" pitchFamily="18" charset="0"/>
              </a:rPr>
              <a:t>Eric Bauer, Bailey Hall, Matt Foster, Will Perdikakis, Jin Wang, Daniel Schweickart*, Dennis Grosjean**</a:t>
            </a:r>
          </a:p>
          <a:p>
            <a:pPr lvl="0" algn="ctr"/>
            <a:r>
              <a:rPr lang="en-US" dirty="0">
                <a:solidFill>
                  <a:prstClr val="black"/>
                </a:solidFill>
                <a:latin typeface="Franklin Gothic Demi Cond" panose="020B0706030402020204" pitchFamily="34" charset="0"/>
                <a:cs typeface="Times New Roman" pitchFamily="18" charset="0"/>
              </a:rPr>
              <a:t>The Ohio State University</a:t>
            </a:r>
          </a:p>
          <a:p>
            <a:pPr lvl="0" algn="ctr"/>
            <a:r>
              <a:rPr lang="en-US" dirty="0">
                <a:solidFill>
                  <a:prstClr val="black"/>
                </a:solidFill>
                <a:latin typeface="Franklin Gothic Demi Cond" panose="020B0706030402020204" pitchFamily="34" charset="0"/>
                <a:cs typeface="Times New Roman" pitchFamily="18" charset="0"/>
              </a:rPr>
              <a:t>Air Force Research Lab (AFRL-RQQE)*</a:t>
            </a:r>
          </a:p>
          <a:p>
            <a:pPr lvl="0" algn="ctr"/>
            <a:r>
              <a:rPr lang="en-US" dirty="0">
                <a:solidFill>
                  <a:prstClr val="black"/>
                </a:solidFill>
                <a:latin typeface="Franklin Gothic Demi Cond" panose="020B0706030402020204" pitchFamily="34" charset="0"/>
                <a:cs typeface="Times New Roman" pitchFamily="18" charset="0"/>
              </a:rPr>
              <a:t>Innovative Scientific Solutions, Inc.**</a:t>
            </a:r>
          </a:p>
        </p:txBody>
      </p:sp>
      <p:pic>
        <p:nvPicPr>
          <p:cNvPr id="3076" name="Picture 4" descr="Image result for &quot;IPMHVC&quot;">
            <a:extLst>
              <a:ext uri="{FF2B5EF4-FFF2-40B4-BE49-F238E27FC236}">
                <a16:creationId xmlns:a16="http://schemas.microsoft.com/office/drawing/2014/main" id="{692FA128-6D18-49F2-9C09-D4C29E35DB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672" y="4987138"/>
            <a:ext cx="1889760" cy="1870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14610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Severity: Open Circuit (575/900)</a:t>
            </a:r>
            <a:endParaRPr lang="en-US" i="1" dirty="0"/>
          </a:p>
        </p:txBody>
      </p:sp>
      <p:pic>
        <p:nvPicPr>
          <p:cNvPr id="14" name="Picture 4" descr="Image result for &quot;IPMHVC&quot;">
            <a:extLst>
              <a:ext uri="{FF2B5EF4-FFF2-40B4-BE49-F238E27FC236}">
                <a16:creationId xmlns:a16="http://schemas.microsoft.com/office/drawing/2014/main" id="{0406D82D-8675-4283-9A0F-3B7F07F0BD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202" y="6037490"/>
            <a:ext cx="828797" cy="82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59191B24-3226-40C5-B3A3-355C46D1F85E}"/>
              </a:ext>
            </a:extLst>
          </p:cNvPr>
          <p:cNvSpPr/>
          <p:nvPr/>
        </p:nvSpPr>
        <p:spPr>
          <a:xfrm>
            <a:off x="852546" y="5852824"/>
            <a:ext cx="31077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</a:rPr>
              <a:t>540 V, 6 A, 2 mm, and 375 </a:t>
            </a:r>
            <a:r>
              <a:rPr lang="en-US" b="1" dirty="0" err="1">
                <a:solidFill>
                  <a:srgbClr val="C00000"/>
                </a:solidFill>
                <a:latin typeface="Times New Roman" panose="02020603050405020304" pitchFamily="18" charset="0"/>
              </a:rPr>
              <a:t>μF</a:t>
            </a: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</a:rPr>
              <a:t> 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97D84F4-9683-4C92-B6B6-9451FBC013F4}"/>
              </a:ext>
            </a:extLst>
          </p:cNvPr>
          <p:cNvSpPr/>
          <p:nvPr/>
        </p:nvSpPr>
        <p:spPr>
          <a:xfrm>
            <a:off x="7470215" y="292897"/>
            <a:ext cx="289437" cy="289437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BA1B1B-6CCB-40C1-8FCE-6C28283A26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86" y="2010585"/>
            <a:ext cx="3931920" cy="356678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22FF9D4-90AE-4636-8135-2CED44DD49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265" y="1902031"/>
            <a:ext cx="3657600" cy="378389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C0AC8D0F-B0F8-43BB-BCD8-10B982288648}"/>
              </a:ext>
            </a:extLst>
          </p:cNvPr>
          <p:cNvSpPr/>
          <p:nvPr/>
        </p:nvSpPr>
        <p:spPr>
          <a:xfrm>
            <a:off x="52749" y="1079229"/>
            <a:ext cx="812237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</a:rPr>
              <a:t>Definition:  </a:t>
            </a:r>
            <a:r>
              <a:rPr lang="en-US" sz="2000" dirty="0"/>
              <a:t>commutation arc occurs, but re-ignition does not occur in any manner lasting more than 300 µs</a:t>
            </a:r>
            <a:endParaRPr lang="en-US" sz="2000" dirty="0">
              <a:solidFill>
                <a:srgbClr val="C00000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723BC77-861D-4DFF-862E-E541E33DEA1D}"/>
              </a:ext>
            </a:extLst>
          </p:cNvPr>
          <p:cNvGrpSpPr/>
          <p:nvPr/>
        </p:nvGrpSpPr>
        <p:grpSpPr>
          <a:xfrm>
            <a:off x="282486" y="1940278"/>
            <a:ext cx="3931920" cy="4337001"/>
            <a:chOff x="282486" y="1940278"/>
            <a:chExt cx="3931920" cy="433700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CC76A1D-8A61-472C-AFA2-A96BCF4999A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2486" y="1940278"/>
              <a:ext cx="3931920" cy="3707396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FD7840B-769C-46F8-B673-8CB6E7D550AC}"/>
                </a:ext>
              </a:extLst>
            </p:cNvPr>
            <p:cNvSpPr/>
            <p:nvPr/>
          </p:nvSpPr>
          <p:spPr>
            <a:xfrm>
              <a:off x="916515" y="5907947"/>
              <a:ext cx="310777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  <a:latin typeface="Times New Roman" panose="02020603050405020304" pitchFamily="18" charset="0"/>
                </a:rPr>
                <a:t>350 V, 3 A, 2 mm, and 35 </a:t>
              </a:r>
              <a:r>
                <a:rPr lang="en-US" b="1" dirty="0" err="1">
                  <a:solidFill>
                    <a:srgbClr val="C00000"/>
                  </a:solidFill>
                  <a:latin typeface="Times New Roman" panose="02020603050405020304" pitchFamily="18" charset="0"/>
                </a:rPr>
                <a:t>μF</a:t>
              </a:r>
              <a:r>
                <a:rPr lang="en-US" b="1" dirty="0">
                  <a:solidFill>
                    <a:srgbClr val="C00000"/>
                  </a:solidFill>
                  <a:latin typeface="Times New Roman" panose="02020603050405020304" pitchFamily="18" charset="0"/>
                </a:rPr>
                <a:t> 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646B36F4-85B6-4A37-8091-A3805C9A905B}"/>
              </a:ext>
            </a:extLst>
          </p:cNvPr>
          <p:cNvSpPr/>
          <p:nvPr/>
        </p:nvSpPr>
        <p:spPr>
          <a:xfrm>
            <a:off x="7935388" y="126491"/>
            <a:ext cx="673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[4]</a:t>
            </a:r>
          </a:p>
        </p:txBody>
      </p:sp>
    </p:spTree>
    <p:extLst>
      <p:ext uri="{BB962C8B-B14F-4D97-AF65-F5344CB8AC3E}">
        <p14:creationId xmlns:p14="http://schemas.microsoft.com/office/powerpoint/2010/main" val="2150985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Severity: Failed to Sustain Arc (111/900)</a:t>
            </a:r>
            <a:endParaRPr lang="en-US" i="1" dirty="0"/>
          </a:p>
        </p:txBody>
      </p:sp>
      <p:pic>
        <p:nvPicPr>
          <p:cNvPr id="14" name="Picture 4" descr="Image result for &quot;IPMHVC&quot;">
            <a:extLst>
              <a:ext uri="{FF2B5EF4-FFF2-40B4-BE49-F238E27FC236}">
                <a16:creationId xmlns:a16="http://schemas.microsoft.com/office/drawing/2014/main" id="{0406D82D-8675-4283-9A0F-3B7F07F0BD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202" y="6037490"/>
            <a:ext cx="828797" cy="82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59191B24-3226-40C5-B3A3-355C46D1F85E}"/>
              </a:ext>
            </a:extLst>
          </p:cNvPr>
          <p:cNvSpPr/>
          <p:nvPr/>
        </p:nvSpPr>
        <p:spPr>
          <a:xfrm>
            <a:off x="930367" y="5959667"/>
            <a:ext cx="32231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</a:rPr>
              <a:t>450 V, 10 A, 2 mm, and 105 </a:t>
            </a:r>
            <a:r>
              <a:rPr lang="en-US" b="1" dirty="0" err="1">
                <a:solidFill>
                  <a:srgbClr val="C00000"/>
                </a:solidFill>
                <a:latin typeface="Times New Roman" panose="02020603050405020304" pitchFamily="18" charset="0"/>
              </a:rPr>
              <a:t>μF</a:t>
            </a: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</a:rPr>
              <a:t> 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BB275D3-FA24-4996-96A5-0C85A957507B}"/>
              </a:ext>
            </a:extLst>
          </p:cNvPr>
          <p:cNvSpPr/>
          <p:nvPr/>
        </p:nvSpPr>
        <p:spPr>
          <a:xfrm>
            <a:off x="8030405" y="292897"/>
            <a:ext cx="289437" cy="289437"/>
          </a:xfrm>
          <a:prstGeom prst="ellipse">
            <a:avLst/>
          </a:prstGeom>
          <a:solidFill>
            <a:srgbClr val="FFFF00"/>
          </a:solidFill>
          <a:ln w="381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04424DC-1CCE-4B1B-99AB-734C7EE9D3C6}"/>
              </a:ext>
            </a:extLst>
          </p:cNvPr>
          <p:cNvSpPr/>
          <p:nvPr/>
        </p:nvSpPr>
        <p:spPr>
          <a:xfrm>
            <a:off x="52749" y="1079229"/>
            <a:ext cx="812237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</a:rPr>
              <a:t>Definition: </a:t>
            </a:r>
            <a:r>
              <a:rPr lang="en-US" sz="2000" dirty="0"/>
              <a:t>successful re-ignition occurs but fails to sustain after at least 300 µs and goes to open circuit </a:t>
            </a:r>
            <a:endParaRPr lang="en-US" sz="2000" dirty="0">
              <a:solidFill>
                <a:srgbClr val="C000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5A2641-D2C5-459C-AB20-5D6AB68CC1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341" y="1982039"/>
            <a:ext cx="3931920" cy="358075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31BB99B-EB0C-4B30-B0DC-2E000FDB51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265" y="1937620"/>
            <a:ext cx="3657600" cy="38044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EF7CDD8-F222-406E-A398-C21A4A78A30D}"/>
              </a:ext>
            </a:extLst>
          </p:cNvPr>
          <p:cNvSpPr/>
          <p:nvPr/>
        </p:nvSpPr>
        <p:spPr>
          <a:xfrm>
            <a:off x="8315202" y="126491"/>
            <a:ext cx="673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[4]</a:t>
            </a:r>
          </a:p>
        </p:txBody>
      </p:sp>
    </p:spTree>
    <p:extLst>
      <p:ext uri="{BB962C8B-B14F-4D97-AF65-F5344CB8AC3E}">
        <p14:creationId xmlns:p14="http://schemas.microsoft.com/office/powerpoint/2010/main" val="41469344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Severity: Sustained Arc (214/900)</a:t>
            </a:r>
            <a:endParaRPr lang="en-US" i="1" dirty="0"/>
          </a:p>
        </p:txBody>
      </p:sp>
      <p:pic>
        <p:nvPicPr>
          <p:cNvPr id="14" name="Picture 4" descr="Image result for &quot;IPMHVC&quot;">
            <a:extLst>
              <a:ext uri="{FF2B5EF4-FFF2-40B4-BE49-F238E27FC236}">
                <a16:creationId xmlns:a16="http://schemas.microsoft.com/office/drawing/2014/main" id="{0406D82D-8675-4283-9A0F-3B7F07F0BD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203" y="6037491"/>
            <a:ext cx="828797" cy="82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59191B24-3226-40C5-B3A3-355C46D1F85E}"/>
              </a:ext>
            </a:extLst>
          </p:cNvPr>
          <p:cNvSpPr/>
          <p:nvPr/>
        </p:nvSpPr>
        <p:spPr>
          <a:xfrm>
            <a:off x="930367" y="5959667"/>
            <a:ext cx="32231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</a:rPr>
              <a:t>540 V, 25 A, 2 mm, and 213 </a:t>
            </a:r>
            <a:r>
              <a:rPr lang="en-US" b="1" dirty="0" err="1">
                <a:solidFill>
                  <a:srgbClr val="C00000"/>
                </a:solidFill>
                <a:latin typeface="Times New Roman" panose="02020603050405020304" pitchFamily="18" charset="0"/>
              </a:rPr>
              <a:t>μF</a:t>
            </a: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</a:rPr>
              <a:t> 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1DB8905-1AB4-4852-87DD-98B3B69A04EA}"/>
              </a:ext>
            </a:extLst>
          </p:cNvPr>
          <p:cNvSpPr/>
          <p:nvPr/>
        </p:nvSpPr>
        <p:spPr>
          <a:xfrm>
            <a:off x="7496872" y="292897"/>
            <a:ext cx="289437" cy="289437"/>
          </a:xfrm>
          <a:prstGeom prst="ellipse">
            <a:avLst/>
          </a:prstGeom>
          <a:solidFill>
            <a:srgbClr val="FF0000"/>
          </a:solidFill>
          <a:ln w="38100">
            <a:solidFill>
              <a:srgbClr val="8E04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7A75013-05AB-4F49-890B-67A4B6F87A29}"/>
              </a:ext>
            </a:extLst>
          </p:cNvPr>
          <p:cNvSpPr/>
          <p:nvPr/>
        </p:nvSpPr>
        <p:spPr>
          <a:xfrm>
            <a:off x="52749" y="1079229"/>
            <a:ext cx="812237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</a:rPr>
              <a:t>Definition: </a:t>
            </a:r>
            <a:r>
              <a:rPr lang="en-US" sz="2000" dirty="0"/>
              <a:t>successful re-ignition occurs and the arc continues into steady state until power is removed </a:t>
            </a:r>
            <a:endParaRPr lang="en-US" sz="2000" dirty="0">
              <a:solidFill>
                <a:srgbClr val="C000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B8EC4BF-4B8C-4197-A57C-80EA2EF43B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426" y="1911748"/>
            <a:ext cx="3931920" cy="361909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F39AF46-C421-4AD2-AAA3-4CD3CF728C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8072" y="1847302"/>
            <a:ext cx="3657600" cy="374976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935AC97-7279-4B8E-96ED-FAD57285A310}"/>
              </a:ext>
            </a:extLst>
          </p:cNvPr>
          <p:cNvSpPr/>
          <p:nvPr/>
        </p:nvSpPr>
        <p:spPr>
          <a:xfrm>
            <a:off x="7935388" y="126491"/>
            <a:ext cx="673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[4]</a:t>
            </a:r>
          </a:p>
        </p:txBody>
      </p:sp>
    </p:spTree>
    <p:extLst>
      <p:ext uri="{BB962C8B-B14F-4D97-AF65-F5344CB8AC3E}">
        <p14:creationId xmlns:p14="http://schemas.microsoft.com/office/powerpoint/2010/main" val="22516051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96415" y="2893996"/>
            <a:ext cx="82196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Franklin Gothic Demi Cond" panose="020B0706030402020204" pitchFamily="34" charset="0"/>
                <a:cs typeface="Times New Roman" pitchFamily="18" charset="0"/>
              </a:rPr>
              <a:t>Hardware Test Setup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1228725"/>
            <a:ext cx="9144000" cy="477462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9585" y="3136613"/>
            <a:ext cx="74783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Arc Energy Balance &amp; Critical Energy Threshold</a:t>
            </a:r>
          </a:p>
        </p:txBody>
      </p:sp>
      <p:pic>
        <p:nvPicPr>
          <p:cNvPr id="6" name="Picture 4" descr="Image result for &quot;IPMHVC&quot;">
            <a:extLst>
              <a:ext uri="{FF2B5EF4-FFF2-40B4-BE49-F238E27FC236}">
                <a16:creationId xmlns:a16="http://schemas.microsoft.com/office/drawing/2014/main" id="{E48FAFF2-3915-4BC9-AEB3-87D8536130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203" y="6037491"/>
            <a:ext cx="828797" cy="82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38024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 Energy Balance</a:t>
            </a:r>
            <a:endParaRPr lang="en-US" i="1" dirty="0"/>
          </a:p>
        </p:txBody>
      </p:sp>
      <p:pic>
        <p:nvPicPr>
          <p:cNvPr id="14" name="Picture 4" descr="Image result for &quot;IPMHVC&quot;">
            <a:extLst>
              <a:ext uri="{FF2B5EF4-FFF2-40B4-BE49-F238E27FC236}">
                <a16:creationId xmlns:a16="http://schemas.microsoft.com/office/drawing/2014/main" id="{0406D82D-8675-4283-9A0F-3B7F07F0BD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202" y="6037490"/>
            <a:ext cx="828797" cy="82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182B1E5-8EF2-4727-8588-75FCCC76B8A6}"/>
              </a:ext>
            </a:extLst>
          </p:cNvPr>
          <p:cNvSpPr/>
          <p:nvPr/>
        </p:nvSpPr>
        <p:spPr>
          <a:xfrm>
            <a:off x="-215736" y="1052514"/>
            <a:ext cx="942588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Thermal ionization requires high enough column temperature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Temperature measures the thermal energy of the column, </a:t>
            </a:r>
            <a:r>
              <a:rPr lang="en-US" sz="2000" i="1" dirty="0">
                <a:solidFill>
                  <a:srgbClr val="0070C0"/>
                </a:solidFill>
              </a:rPr>
              <a:t>Q</a:t>
            </a:r>
            <a:r>
              <a:rPr lang="en-US" sz="2000" i="1" baseline="-25000" dirty="0">
                <a:solidFill>
                  <a:srgbClr val="0070C0"/>
                </a:solidFill>
              </a:rPr>
              <a:t>col</a:t>
            </a:r>
            <a:endParaRPr lang="en-US" sz="2000" i="1" dirty="0">
              <a:solidFill>
                <a:srgbClr val="0070C0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Dynamics of column energy given by: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rgbClr val="0070C0"/>
                </a:solidFill>
              </a:rPr>
              <a:t>P</a:t>
            </a:r>
            <a:r>
              <a:rPr lang="en-US" sz="2000" i="1" baseline="-25000" dirty="0">
                <a:solidFill>
                  <a:srgbClr val="0070C0"/>
                </a:solidFill>
              </a:rPr>
              <a:t>in</a:t>
            </a:r>
            <a:r>
              <a:rPr lang="en-US" sz="2000" dirty="0"/>
              <a:t> = Ohmic input power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rgbClr val="0070C0"/>
                </a:solidFill>
              </a:rPr>
              <a:t>P</a:t>
            </a:r>
            <a:r>
              <a:rPr lang="en-US" sz="2000" i="1" baseline="-25000" dirty="0">
                <a:solidFill>
                  <a:srgbClr val="0070C0"/>
                </a:solidFill>
              </a:rPr>
              <a:t>out</a:t>
            </a:r>
            <a:r>
              <a:rPr lang="en-US" sz="2000" dirty="0"/>
              <a:t>  = cooling power of arc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err="1"/>
              <a:t>Saha’s</a:t>
            </a:r>
            <a:r>
              <a:rPr lang="en-US" sz="2000" dirty="0"/>
              <a:t> Equation </a:t>
            </a:r>
            <a:r>
              <a:rPr lang="en-US" sz="2000" dirty="0">
                <a:solidFill>
                  <a:srgbClr val="C00000"/>
                </a:solidFill>
              </a:rPr>
              <a:t>steeply relates </a:t>
            </a:r>
            <a:r>
              <a:rPr lang="en-US" sz="2000" dirty="0"/>
              <a:t>temperature to degree of ionization </a:t>
            </a:r>
            <a:r>
              <a:rPr lang="en-US" sz="2000" dirty="0">
                <a:sym typeface="Wingdings" panose="05000000000000000000" pitchFamily="2" charset="2"/>
              </a:rPr>
              <a:t> conductance [3]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sym typeface="Wingdings" panose="05000000000000000000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A critical </a:t>
            </a:r>
            <a:r>
              <a:rPr lang="en-US" sz="2000" i="1" dirty="0">
                <a:solidFill>
                  <a:srgbClr val="0070C0"/>
                </a:solidFill>
                <a:sym typeface="Wingdings" panose="05000000000000000000" pitchFamily="2" charset="2"/>
              </a:rPr>
              <a:t>Q</a:t>
            </a:r>
            <a:r>
              <a:rPr lang="en-US" sz="2000" i="1" baseline="-25000" dirty="0">
                <a:solidFill>
                  <a:srgbClr val="0070C0"/>
                </a:solidFill>
                <a:sym typeface="Wingdings" panose="05000000000000000000" pitchFamily="2" charset="2"/>
              </a:rPr>
              <a:t>col</a:t>
            </a:r>
            <a:r>
              <a:rPr lang="en-US" sz="2000" i="1" dirty="0">
                <a:solidFill>
                  <a:srgbClr val="0070C0"/>
                </a:solidFill>
                <a:sym typeface="Wingdings" panose="05000000000000000000" pitchFamily="2" charset="2"/>
              </a:rPr>
              <a:t>*  </a:t>
            </a:r>
            <a:r>
              <a:rPr lang="en-US" sz="2000" dirty="0">
                <a:sym typeface="Wingdings" panose="05000000000000000000" pitchFamily="2" charset="2"/>
              </a:rPr>
              <a:t>threshold exists for conductive channel  arc ignition [7,8]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  <a:sym typeface="Wingdings" panose="05000000000000000000" pitchFamily="2" charset="2"/>
              </a:rPr>
              <a:t>Input energy increases conductance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Gap length decreases conductance via longer path &amp; more cooling surface area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Using input energy accumulation, </a:t>
            </a:r>
            <a:r>
              <a:rPr lang="en-US" sz="2000" dirty="0">
                <a:solidFill>
                  <a:srgbClr val="C00000"/>
                </a:solidFill>
                <a:sym typeface="Wingdings" panose="05000000000000000000" pitchFamily="2" charset="2"/>
              </a:rPr>
              <a:t>threshold estimate </a:t>
            </a:r>
            <a:r>
              <a:rPr lang="en-US" sz="2000" i="1" dirty="0">
                <a:solidFill>
                  <a:srgbClr val="C00000"/>
                </a:solidFill>
                <a:sym typeface="Wingdings" panose="05000000000000000000" pitchFamily="2" charset="2"/>
              </a:rPr>
              <a:t>E*  </a:t>
            </a:r>
            <a:r>
              <a:rPr lang="en-US" sz="2000" dirty="0">
                <a:solidFill>
                  <a:srgbClr val="C00000"/>
                </a:solidFill>
                <a:sym typeface="Wingdings" panose="05000000000000000000" pitchFamily="2" charset="2"/>
              </a:rPr>
              <a:t>can be observed</a:t>
            </a:r>
            <a:endParaRPr lang="en-US" sz="2000" dirty="0">
              <a:solidFill>
                <a:srgbClr val="C00000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370C1B-05F8-4E9B-A19A-B4A021F23320}"/>
              </a:ext>
            </a:extLst>
          </p:cNvPr>
          <p:cNvGrpSpPr/>
          <p:nvPr/>
        </p:nvGrpSpPr>
        <p:grpSpPr>
          <a:xfrm>
            <a:off x="4325241" y="1927084"/>
            <a:ext cx="3164186" cy="701218"/>
            <a:chOff x="4978939" y="1880391"/>
            <a:chExt cx="3164186" cy="70121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E293C5C5-D2D6-4FED-86BB-5758FF830D49}"/>
                    </a:ext>
                  </a:extLst>
                </p:cNvPr>
                <p:cNvSpPr txBox="1"/>
                <p:nvPr/>
              </p:nvSpPr>
              <p:spPr>
                <a:xfrm>
                  <a:off x="4978939" y="1880391"/>
                  <a:ext cx="2520818" cy="701218"/>
                </a:xfrm>
                <a:prstGeom prst="rect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𝑐𝑜𝑙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𝑑𝑡</m:t>
                            </m:r>
                          </m:den>
                        </m:f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𝑖𝑛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𝑜𝑢𝑡</m:t>
                            </m:r>
                          </m:sub>
                        </m:sSub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E293C5C5-D2D6-4FED-86BB-5758FF830D4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78939" y="1880391"/>
                  <a:ext cx="2520818" cy="70121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63F2DA3-FC5B-4A14-9227-4E8EFE173C27}"/>
                </a:ext>
              </a:extLst>
            </p:cNvPr>
            <p:cNvSpPr/>
            <p:nvPr/>
          </p:nvSpPr>
          <p:spPr>
            <a:xfrm>
              <a:off x="7592974" y="1996834"/>
              <a:ext cx="55015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/>
                <a:t>[6]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878267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0E54928-7FC1-4713-977F-467F957AE6C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3021" y="3099817"/>
            <a:ext cx="4785959" cy="2849268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Accumulation in Arc Transient</a:t>
            </a:r>
          </a:p>
        </p:txBody>
      </p:sp>
      <p:pic>
        <p:nvPicPr>
          <p:cNvPr id="14" name="Picture 4" descr="Image result for &quot;IPMHVC&quot;">
            <a:extLst>
              <a:ext uri="{FF2B5EF4-FFF2-40B4-BE49-F238E27FC236}">
                <a16:creationId xmlns:a16="http://schemas.microsoft.com/office/drawing/2014/main" id="{0406D82D-8675-4283-9A0F-3B7F07F0BD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202" y="6037490"/>
            <a:ext cx="828797" cy="82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182B1E5-8EF2-4727-8588-75FCCC76B8A6}"/>
              </a:ext>
            </a:extLst>
          </p:cNvPr>
          <p:cNvSpPr/>
          <p:nvPr/>
        </p:nvSpPr>
        <p:spPr>
          <a:xfrm>
            <a:off x="-215736" y="1052514"/>
            <a:ext cx="923911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Energy accumulation occurs in two stages of generic transient: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Commutation Energy: </a:t>
            </a:r>
            <a:r>
              <a:rPr lang="en-US" sz="2000" dirty="0">
                <a:solidFill>
                  <a:srgbClr val="C00000"/>
                </a:solidFill>
                <a:sym typeface="Wingdings" panose="05000000000000000000" pitchFamily="2" charset="2"/>
              </a:rPr>
              <a:t>stored inductive energy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Open Circuit Energy: </a:t>
            </a:r>
            <a:r>
              <a:rPr lang="en-US" sz="2000" dirty="0">
                <a:solidFill>
                  <a:srgbClr val="C00000"/>
                </a:solidFill>
                <a:sym typeface="Wingdings" panose="05000000000000000000" pitchFamily="2" charset="2"/>
              </a:rPr>
              <a:t>Ohmic losses due to residual arc conductance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sym typeface="Wingdings" panose="05000000000000000000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Dynamic arc </a:t>
            </a:r>
            <a:r>
              <a:rPr lang="en-US" sz="2000" dirty="0">
                <a:solidFill>
                  <a:srgbClr val="C00000"/>
                </a:solidFill>
                <a:sym typeface="Wingdings" panose="05000000000000000000" pitchFamily="2" charset="2"/>
              </a:rPr>
              <a:t>conductance lags </a:t>
            </a:r>
            <a:r>
              <a:rPr lang="en-US" sz="2000" dirty="0">
                <a:sym typeface="Wingdings" panose="05000000000000000000" pitchFamily="2" charset="2"/>
              </a:rPr>
              <a:t>arc </a:t>
            </a:r>
            <a:r>
              <a:rPr lang="en-US" sz="2000" dirty="0">
                <a:solidFill>
                  <a:srgbClr val="C00000"/>
                </a:solidFill>
                <a:sym typeface="Wingdings" panose="05000000000000000000" pitchFamily="2" charset="2"/>
              </a:rPr>
              <a:t>current</a:t>
            </a:r>
            <a:r>
              <a:rPr lang="en-US" sz="2000" dirty="0">
                <a:sym typeface="Wingdings" panose="05000000000000000000" pitchFamily="2" charset="2"/>
              </a:rPr>
              <a:t> due to thermal inertia [9-11]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Residual conductance can be non-zero at </a:t>
            </a:r>
            <a:r>
              <a:rPr lang="en-US" sz="2000" i="1" dirty="0" err="1">
                <a:solidFill>
                  <a:srgbClr val="0070C0"/>
                </a:solidFill>
                <a:sym typeface="Wingdings" panose="05000000000000000000" pitchFamily="2" charset="2"/>
              </a:rPr>
              <a:t>t</a:t>
            </a:r>
            <a:r>
              <a:rPr lang="en-US" sz="2000" i="1" baseline="-25000" dirty="0" err="1">
                <a:solidFill>
                  <a:srgbClr val="0070C0"/>
                </a:solidFill>
                <a:sym typeface="Wingdings" panose="05000000000000000000" pitchFamily="2" charset="2"/>
              </a:rPr>
              <a:t>EOC</a:t>
            </a:r>
            <a:endParaRPr lang="en-US" sz="2000" i="1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sym typeface="Wingdings" panose="05000000000000000000" pitchFamily="2" charset="2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C649CBF-9902-4C03-A6A2-2D138A0B012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11" y="3045618"/>
            <a:ext cx="3310063" cy="342936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E46A8F9-4C2D-4711-A325-1BB50B8E75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7939" y="6295994"/>
            <a:ext cx="354795" cy="424023"/>
          </a:xfrm>
          <a:prstGeom prst="rect">
            <a:avLst/>
          </a:prstGeom>
        </p:spPr>
      </p:pic>
      <p:sp>
        <p:nvSpPr>
          <p:cNvPr id="13" name="Arrow: Right 12">
            <a:extLst>
              <a:ext uri="{FF2B5EF4-FFF2-40B4-BE49-F238E27FC236}">
                <a16:creationId xmlns:a16="http://schemas.microsoft.com/office/drawing/2014/main" id="{3907C308-4A40-4A8F-B81B-388FD3DAB126}"/>
              </a:ext>
            </a:extLst>
          </p:cNvPr>
          <p:cNvSpPr/>
          <p:nvPr/>
        </p:nvSpPr>
        <p:spPr>
          <a:xfrm rot="1549587">
            <a:off x="3730397" y="4021995"/>
            <a:ext cx="761705" cy="2445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09D412D3-6357-4214-A792-94B9BA6FC2DD}"/>
              </a:ext>
            </a:extLst>
          </p:cNvPr>
          <p:cNvSpPr/>
          <p:nvPr/>
        </p:nvSpPr>
        <p:spPr>
          <a:xfrm rot="19800000">
            <a:off x="3730397" y="5095893"/>
            <a:ext cx="761705" cy="2445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0253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96415" y="2893996"/>
            <a:ext cx="82196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Franklin Gothic Demi Cond" panose="020B0706030402020204" pitchFamily="34" charset="0"/>
                <a:cs typeface="Times New Roman" pitchFamily="18" charset="0"/>
              </a:rPr>
              <a:t>Hardware Test Setup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1228725"/>
            <a:ext cx="9144000" cy="477462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9585" y="3136613"/>
            <a:ext cx="70328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Two-Stage Energy Accumulation Mechanism</a:t>
            </a:r>
          </a:p>
        </p:txBody>
      </p:sp>
      <p:pic>
        <p:nvPicPr>
          <p:cNvPr id="7" name="Picture 4" descr="Image result for &quot;IPMHVC&quot;">
            <a:extLst>
              <a:ext uri="{FF2B5EF4-FFF2-40B4-BE49-F238E27FC236}">
                <a16:creationId xmlns:a16="http://schemas.microsoft.com/office/drawing/2014/main" id="{727E35B1-71FD-488B-ACCA-A56F436F98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203" y="6037491"/>
            <a:ext cx="828797" cy="82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64220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8E2CEDE-F6F4-479E-9633-396184412F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0939" y="946405"/>
            <a:ext cx="4511734" cy="4785174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Commutation Energy</a:t>
            </a:r>
            <a:endParaRPr lang="en-US" i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182B1E5-8EF2-4727-8588-75FCCC76B8A6}"/>
              </a:ext>
            </a:extLst>
          </p:cNvPr>
          <p:cNvSpPr/>
          <p:nvPr/>
        </p:nvSpPr>
        <p:spPr>
          <a:xfrm>
            <a:off x="-44529" y="1052514"/>
            <a:ext cx="88850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Energy stored in the inductor at </a:t>
            </a:r>
            <a:r>
              <a:rPr lang="en-US" sz="2000" i="1" dirty="0">
                <a:solidFill>
                  <a:srgbClr val="0070C0"/>
                </a:solidFill>
              </a:rPr>
              <a:t>t = 0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24A3B67-E576-467B-AD7F-73D17CE73D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7" y="3724553"/>
            <a:ext cx="4549362" cy="259888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89CFC08-DFD2-4A09-969F-8FECF2A4A724}"/>
                  </a:ext>
                </a:extLst>
              </p:cNvPr>
              <p:cNvSpPr txBox="1"/>
              <p:nvPr/>
            </p:nvSpPr>
            <p:spPr>
              <a:xfrm>
                <a:off x="235198" y="1512158"/>
                <a:ext cx="4252254" cy="691471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𝑐𝑜𝑚𝑚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𝑙𝑖𝑛𝑒</m:t>
                          </m:r>
                        </m:sub>
                      </m:sSub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𝑙𝑖𝑛𝑒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89CFC08-DFD2-4A09-969F-8FECF2A4A7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198" y="1512158"/>
                <a:ext cx="4252254" cy="69147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C82782A-56BA-49DD-9DE7-12E5EA781B59}"/>
                  </a:ext>
                </a:extLst>
              </p:cNvPr>
              <p:cNvSpPr txBox="1"/>
              <p:nvPr/>
            </p:nvSpPr>
            <p:spPr>
              <a:xfrm>
                <a:off x="235198" y="2585179"/>
                <a:ext cx="3965316" cy="691471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𝑐𝑜𝑚𝑚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&lt;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𝑙𝑖𝑛𝑒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e>
                      </m:d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𝐸𝑂𝐶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C82782A-56BA-49DD-9DE7-12E5EA781B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198" y="2585179"/>
                <a:ext cx="3965316" cy="69147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D9F03828-A248-4C4A-9086-A69FA638A4A4}"/>
              </a:ext>
            </a:extLst>
          </p:cNvPr>
          <p:cNvSpPr txBox="1"/>
          <p:nvPr/>
        </p:nvSpPr>
        <p:spPr>
          <a:xfrm>
            <a:off x="5838818" y="5770175"/>
            <a:ext cx="24763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225/450 tests at 2 mm</a:t>
            </a:r>
          </a:p>
          <a:p>
            <a:r>
              <a:rPr lang="en-US" sz="2000" dirty="0" err="1">
                <a:highlight>
                  <a:srgbClr val="FFFF00"/>
                </a:highlight>
              </a:rPr>
              <a:t>L</a:t>
            </a:r>
            <a:r>
              <a:rPr lang="en-US" sz="2000" baseline="-25000" dirty="0" err="1">
                <a:highlight>
                  <a:srgbClr val="FFFF00"/>
                </a:highlight>
              </a:rPr>
              <a:t>line</a:t>
            </a:r>
            <a:r>
              <a:rPr lang="en-US" sz="2000" dirty="0">
                <a:highlight>
                  <a:srgbClr val="FFFF00"/>
                </a:highlight>
              </a:rPr>
              <a:t> = 2.85 µH</a:t>
            </a:r>
          </a:p>
        </p:txBody>
      </p:sp>
      <p:pic>
        <p:nvPicPr>
          <p:cNvPr id="14" name="Picture 4" descr="Image result for &quot;IPMHVC&quot;">
            <a:extLst>
              <a:ext uri="{FF2B5EF4-FFF2-40B4-BE49-F238E27FC236}">
                <a16:creationId xmlns:a16="http://schemas.microsoft.com/office/drawing/2014/main" id="{0406D82D-8675-4283-9A0F-3B7F07F0BD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202" y="6037490"/>
            <a:ext cx="828797" cy="82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2872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 Waveforms Revisited</a:t>
            </a:r>
          </a:p>
        </p:txBody>
      </p:sp>
      <p:pic>
        <p:nvPicPr>
          <p:cNvPr id="14" name="Picture 4" descr="Image result for &quot;IPMHVC&quot;">
            <a:extLst>
              <a:ext uri="{FF2B5EF4-FFF2-40B4-BE49-F238E27FC236}">
                <a16:creationId xmlns:a16="http://schemas.microsoft.com/office/drawing/2014/main" id="{0406D82D-8675-4283-9A0F-3B7F07F0BD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202" y="6037490"/>
            <a:ext cx="828797" cy="82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2182B1E5-8EF2-4727-8588-75FCCC76B8A6}"/>
                  </a:ext>
                </a:extLst>
              </p:cNvPr>
              <p:cNvSpPr/>
              <p:nvPr/>
            </p:nvSpPr>
            <p:spPr>
              <a:xfrm>
                <a:off x="-215736" y="961074"/>
                <a:ext cx="9239113" cy="40934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ym typeface="Wingdings" panose="05000000000000000000" pitchFamily="2" charset="2"/>
                  </a:rPr>
                  <a:t>Gap Voltage during open circuit period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𝐸𝑂𝐶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𝑖𝑛𝑖𝑡</m:t>
                        </m:r>
                      </m:sub>
                    </m:sSub>
                  </m:oMath>
                </a14:m>
                <a:r>
                  <a:rPr lang="en-US" sz="2000" dirty="0">
                    <a:sym typeface="Wingdings" panose="05000000000000000000" pitchFamily="2" charset="2"/>
                  </a:rPr>
                  <a:t>):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2000" dirty="0">
                  <a:sym typeface="Wingdings" panose="05000000000000000000" pitchFamily="2" charset="2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2000" dirty="0">
                  <a:sym typeface="Wingdings" panose="05000000000000000000" pitchFamily="2" charset="2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2000" dirty="0">
                  <a:sym typeface="Wingdings" panose="05000000000000000000" pitchFamily="2" charset="2"/>
                </a:endParaRPr>
              </a:p>
              <a:p>
                <a:pPr lvl="1"/>
                <a:r>
                  <a:rPr lang="en-US" sz="2000" dirty="0">
                    <a:sym typeface="Wingdings" panose="05000000000000000000" pitchFamily="2" charset="2"/>
                  </a:rPr>
                  <a:t>     Where,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endParaRPr lang="en-US" sz="2000" dirty="0">
                  <a:sym typeface="Wingdings" panose="05000000000000000000" pitchFamily="2" charset="2"/>
                </a:endParaRP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endParaRPr lang="en-US" sz="2000" dirty="0">
                  <a:sym typeface="Wingdings" panose="05000000000000000000" pitchFamily="2" charset="2"/>
                </a:endParaRP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endParaRPr lang="en-US" sz="2000" dirty="0">
                  <a:sym typeface="Wingdings" panose="05000000000000000000" pitchFamily="2" charset="2"/>
                </a:endParaRP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ym typeface="Wingdings" panose="05000000000000000000" pitchFamily="2" charset="2"/>
                  </a:rPr>
                  <a:t>Assumptions to approximate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𝐸𝑂𝐶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sz="2000" dirty="0">
                    <a:sym typeface="Wingdings" panose="05000000000000000000" pitchFamily="2" charset="2"/>
                  </a:rPr>
                  <a:t>:</a:t>
                </a:r>
              </a:p>
              <a:p>
                <a:pPr marL="1371600" lvl="2" indent="-457200">
                  <a:buFont typeface="+mj-lt"/>
                  <a:buAutoNum type="arabicPeriod"/>
                </a:pPr>
                <a:r>
                  <a:rPr lang="en-US" sz="2000" dirty="0">
                    <a:sym typeface="Wingdings" panose="05000000000000000000" pitchFamily="2" charset="2"/>
                  </a:rPr>
                  <a:t> </a:t>
                </a:r>
                <a:r>
                  <a:rPr lang="en-US" sz="2000" i="1" dirty="0" err="1">
                    <a:solidFill>
                      <a:srgbClr val="0070C0"/>
                    </a:solidFill>
                    <a:sym typeface="Wingdings" panose="05000000000000000000" pitchFamily="2" charset="2"/>
                  </a:rPr>
                  <a:t>R</a:t>
                </a:r>
                <a:r>
                  <a:rPr lang="en-US" sz="2000" i="1" baseline="-25000" dirty="0" err="1">
                    <a:solidFill>
                      <a:srgbClr val="0070C0"/>
                    </a:solidFill>
                    <a:sym typeface="Wingdings" panose="05000000000000000000" pitchFamily="2" charset="2"/>
                  </a:rPr>
                  <a:t>line</a:t>
                </a:r>
                <a:r>
                  <a:rPr lang="en-US" sz="2000" dirty="0">
                    <a:solidFill>
                      <a:srgbClr val="0070C0"/>
                    </a:solidFill>
                    <a:sym typeface="Wingdings" panose="05000000000000000000" pitchFamily="2" charset="2"/>
                  </a:rPr>
                  <a:t> = 0 </a:t>
                </a:r>
                <a:r>
                  <a:rPr lang="en-US" sz="2000" dirty="0">
                    <a:sym typeface="Wingdings" panose="05000000000000000000" pitchFamily="2" charset="2"/>
                  </a:rPr>
                  <a:t> </a:t>
                </a:r>
                <a:r>
                  <a:rPr lang="en-US" sz="2000" i="1" dirty="0" err="1">
                    <a:solidFill>
                      <a:srgbClr val="0070C0"/>
                    </a:solidFill>
                    <a:sym typeface="Wingdings" panose="05000000000000000000" pitchFamily="2" charset="2"/>
                  </a:rPr>
                  <a:t>V</a:t>
                </a:r>
                <a:r>
                  <a:rPr lang="en-US" sz="2000" i="1" baseline="-25000" dirty="0" err="1">
                    <a:solidFill>
                      <a:srgbClr val="0070C0"/>
                    </a:solidFill>
                    <a:sym typeface="Wingdings" panose="05000000000000000000" pitchFamily="2" charset="2"/>
                  </a:rPr>
                  <a:t>load</a:t>
                </a:r>
                <a:r>
                  <a:rPr lang="en-US" sz="2000" dirty="0">
                    <a:solidFill>
                      <a:srgbClr val="0070C0"/>
                    </a:solidFill>
                    <a:sym typeface="Wingdings" panose="05000000000000000000" pitchFamily="2" charset="2"/>
                  </a:rPr>
                  <a:t>  = </a:t>
                </a:r>
                <a:r>
                  <a:rPr lang="en-US" sz="2000" i="1" dirty="0">
                    <a:solidFill>
                      <a:srgbClr val="0070C0"/>
                    </a:solidFill>
                    <a:sym typeface="Wingdings" panose="05000000000000000000" pitchFamily="2" charset="2"/>
                  </a:rPr>
                  <a:t>V</a:t>
                </a:r>
                <a:r>
                  <a:rPr lang="en-US" sz="2000" i="1" baseline="-25000" dirty="0">
                    <a:solidFill>
                      <a:srgbClr val="0070C0"/>
                    </a:solidFill>
                    <a:sym typeface="Wingdings" panose="05000000000000000000" pitchFamily="2" charset="2"/>
                  </a:rPr>
                  <a:t>bus</a:t>
                </a:r>
              </a:p>
              <a:p>
                <a:pPr marL="1371600" lvl="2" indent="-457200">
                  <a:buFont typeface="+mj-lt"/>
                  <a:buAutoNum type="arabicPeriod"/>
                </a:pPr>
                <a:r>
                  <a:rPr lang="en-US" sz="2000" dirty="0">
                    <a:sym typeface="Wingdings" panose="05000000000000000000" pitchFamily="2" charset="2"/>
                  </a:rPr>
                  <a:t>No increase in contact resistance  </a:t>
                </a:r>
                <a:r>
                  <a:rPr lang="en-US" sz="2000" i="1" dirty="0">
                    <a:solidFill>
                      <a:srgbClr val="0070C0"/>
                    </a:solidFill>
                    <a:sym typeface="Wingdings" panose="05000000000000000000" pitchFamily="2" charset="2"/>
                  </a:rPr>
                  <a:t>I</a:t>
                </a:r>
                <a:r>
                  <a:rPr lang="en-US" sz="2000" i="1" baseline="-25000" dirty="0">
                    <a:solidFill>
                      <a:srgbClr val="0070C0"/>
                    </a:solidFill>
                    <a:sym typeface="Wingdings" panose="05000000000000000000" pitchFamily="2" charset="2"/>
                  </a:rPr>
                  <a:t>line</a:t>
                </a:r>
                <a:r>
                  <a:rPr lang="en-US" sz="2000" i="1" dirty="0">
                    <a:solidFill>
                      <a:srgbClr val="0070C0"/>
                    </a:solidFill>
                    <a:sym typeface="Wingdings" panose="05000000000000000000" pitchFamily="2" charset="2"/>
                  </a:rPr>
                  <a:t>(0)</a:t>
                </a:r>
                <a:r>
                  <a:rPr lang="en-US" sz="2000" dirty="0">
                    <a:solidFill>
                      <a:srgbClr val="0070C0"/>
                    </a:solidFill>
                    <a:sym typeface="Wingdings" panose="05000000000000000000" pitchFamily="2" charset="2"/>
                  </a:rPr>
                  <a:t>  = </a:t>
                </a:r>
                <a:r>
                  <a:rPr lang="en-US" sz="2000" i="1" dirty="0">
                    <a:solidFill>
                      <a:srgbClr val="0070C0"/>
                    </a:solidFill>
                    <a:sym typeface="Wingdings" panose="05000000000000000000" pitchFamily="2" charset="2"/>
                  </a:rPr>
                  <a:t>I</a:t>
                </a:r>
                <a:r>
                  <a:rPr lang="en-US" sz="2000" i="1" baseline="-25000" dirty="0">
                    <a:solidFill>
                      <a:srgbClr val="0070C0"/>
                    </a:solidFill>
                    <a:sym typeface="Wingdings" panose="05000000000000000000" pitchFamily="2" charset="2"/>
                  </a:rPr>
                  <a:t>load</a:t>
                </a:r>
                <a:endParaRPr lang="en-US" sz="2000" i="1" dirty="0">
                  <a:solidFill>
                    <a:srgbClr val="0070C0"/>
                  </a:solidFill>
                  <a:sym typeface="Wingdings" panose="05000000000000000000" pitchFamily="2" charset="2"/>
                </a:endParaRPr>
              </a:p>
              <a:p>
                <a:pPr marL="1371600" lvl="2" indent="-457200">
                  <a:buFont typeface="+mj-lt"/>
                  <a:buAutoNum type="arabicPeriod"/>
                </a:pPr>
                <a:r>
                  <a:rPr lang="en-US" sz="2000" dirty="0">
                    <a:sym typeface="Wingdings" panose="05000000000000000000" pitchFamily="2" charset="2"/>
                  </a:rPr>
                  <a:t>Load current stays constant during commutation </a:t>
                </a:r>
              </a:p>
              <a:p>
                <a:pPr marL="1371600" lvl="2" indent="-457200">
                  <a:buFont typeface="+mj-lt"/>
                  <a:buAutoNum type="arabicPeriod"/>
                </a:pPr>
                <a:r>
                  <a:rPr lang="en-US" sz="2000" dirty="0">
                    <a:sym typeface="Wingdings" panose="05000000000000000000" pitchFamily="2" charset="2"/>
                  </a:rPr>
                  <a:t>Load current is linearly commutated between line current &amp; load capacitance</a:t>
                </a:r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2182B1E5-8EF2-4727-8588-75FCCC76B8A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15736" y="961074"/>
                <a:ext cx="9239113" cy="4093428"/>
              </a:xfrm>
              <a:prstGeom prst="rect">
                <a:avLst/>
              </a:prstGeom>
              <a:blipFill>
                <a:blip r:embed="rId3"/>
                <a:stretch>
                  <a:fillRect t="-894" b="-17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5E46A8F9-4C2D-4711-A325-1BB50B8E75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939" y="6295994"/>
            <a:ext cx="354795" cy="42402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15F18A1-CC40-47C6-99AE-FD51E6D61142}"/>
                  </a:ext>
                </a:extLst>
              </p:cNvPr>
              <p:cNvSpPr txBox="1"/>
              <p:nvPr/>
            </p:nvSpPr>
            <p:spPr>
              <a:xfrm>
                <a:off x="841248" y="2633651"/>
                <a:ext cx="3116545" cy="479555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=1−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𝐸𝑂𝐶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𝑏𝑢𝑠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,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𝑙𝑜𝑎𝑑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𝑙𝑜𝑎𝑑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15F18A1-CC40-47C6-99AE-FD51E6D611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248" y="2633651"/>
                <a:ext cx="3116545" cy="479555"/>
              </a:xfrm>
              <a:prstGeom prst="rect">
                <a:avLst/>
              </a:prstGeom>
              <a:blipFill>
                <a:blip r:embed="rId5"/>
                <a:stretch>
                  <a:fillRect b="-88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C0EF17A3-2D77-41FA-B3AA-24DE165766B4}"/>
                  </a:ext>
                </a:extLst>
              </p:cNvPr>
              <p:cNvSpPr/>
              <p:nvPr/>
            </p:nvSpPr>
            <p:spPr>
              <a:xfrm>
                <a:off x="789948" y="1497838"/>
                <a:ext cx="3828292" cy="589905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𝑔𝑎𝑝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𝑏𝑢𝑠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𝛽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−(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𝐸𝑂𝐶</m:t>
                                      </m:r>
                                    </m:sub>
                                  </m:s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den>
                              </m:f>
                            </m:sup>
                          </m:sSup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C0EF17A3-2D77-41FA-B3AA-24DE165766B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948" y="1497838"/>
                <a:ext cx="3828292" cy="58990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68FAF97C-1C66-4F01-B8C8-0D6831A3C14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411" y="1422972"/>
            <a:ext cx="2929156" cy="3034728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DC85C1C9-FAC9-4939-A256-6B9086EB58E1}"/>
              </a:ext>
            </a:extLst>
          </p:cNvPr>
          <p:cNvGrpSpPr/>
          <p:nvPr/>
        </p:nvGrpSpPr>
        <p:grpSpPr>
          <a:xfrm>
            <a:off x="309967" y="5213391"/>
            <a:ext cx="8105898" cy="923714"/>
            <a:chOff x="209304" y="5213391"/>
            <a:chExt cx="8105898" cy="92371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Rectangle 1">
                  <a:extLst>
                    <a:ext uri="{FF2B5EF4-FFF2-40B4-BE49-F238E27FC236}">
                      <a16:creationId xmlns:a16="http://schemas.microsoft.com/office/drawing/2014/main" id="{6C328F23-0CBF-4742-8B09-B67A142DFDBA}"/>
                    </a:ext>
                  </a:extLst>
                </p:cNvPr>
                <p:cNvSpPr/>
                <p:nvPr/>
              </p:nvSpPr>
              <p:spPr>
                <a:xfrm>
                  <a:off x="209304" y="5213391"/>
                  <a:ext cx="5189369" cy="92371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𝐸𝑂𝐶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  <m:r>
                          <a:rPr lang="en-US" i="1">
                            <a:latin typeface="Cambria Math" panose="02040503050406030204" pitchFamily="18" charset="0"/>
                          </a:rPr>
                          <m:t>≈</m:t>
                        </m:r>
                        <m:nary>
                          <m:naryPr>
                            <m:limLoc m:val="undOv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4"/>
                              </m:rP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𝐸𝑂𝐶</m:t>
                                </m:r>
                              </m:sub>
                            </m:sSub>
                          </m:sup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𝑙𝑜𝑎𝑑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𝐶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𝑙𝑜𝑎𝑑</m:t>
                                        </m:r>
                                      </m:sub>
                                    </m:s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𝐸𝑂𝐶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𝑑𝑢</m:t>
                            </m:r>
                          </m:e>
                        </m:nary>
                        <m:r>
                          <a:rPr lang="en-US" i="1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𝑙𝑜𝑎𝑑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𝐸𝑂𝐶</m:t>
                                </m:r>
                              </m:sub>
                            </m:sSub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𝑙𝑜𝑎𝑑</m:t>
                                </m:r>
                              </m:sub>
                            </m:sSub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𝑏𝑢𝑠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𝐸𝑂𝐶</m:t>
                                </m:r>
                              </m:sub>
                            </m:sSub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" name="Rectangle 1">
                  <a:extLst>
                    <a:ext uri="{FF2B5EF4-FFF2-40B4-BE49-F238E27FC236}">
                      <a16:creationId xmlns:a16="http://schemas.microsoft.com/office/drawing/2014/main" id="{6C328F23-0CBF-4742-8B09-B67A142DFDB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9304" y="5213391"/>
                  <a:ext cx="5189369" cy="923714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Rectangle 2">
                  <a:extLst>
                    <a:ext uri="{FF2B5EF4-FFF2-40B4-BE49-F238E27FC236}">
                      <a16:creationId xmlns:a16="http://schemas.microsoft.com/office/drawing/2014/main" id="{2B323388-2CD4-4221-9E9A-14EF64C3C55B}"/>
                    </a:ext>
                  </a:extLst>
                </p:cNvPr>
                <p:cNvSpPr/>
                <p:nvPr/>
              </p:nvSpPr>
              <p:spPr>
                <a:xfrm>
                  <a:off x="6806777" y="5307822"/>
                  <a:ext cx="1508425" cy="592726"/>
                </a:xfrm>
                <a:prstGeom prst="rect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𝛽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≈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1−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𝐸𝑂𝐶</m:t>
                                </m:r>
                              </m:sub>
                            </m:sSub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" name="Rectangle 2">
                  <a:extLst>
                    <a:ext uri="{FF2B5EF4-FFF2-40B4-BE49-F238E27FC236}">
                      <a16:creationId xmlns:a16="http://schemas.microsoft.com/office/drawing/2014/main" id="{2B323388-2CD4-4221-9E9A-14EF64C3C55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06777" y="5307822"/>
                  <a:ext cx="1508425" cy="592726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Arrow: Right 17">
              <a:extLst>
                <a:ext uri="{FF2B5EF4-FFF2-40B4-BE49-F238E27FC236}">
                  <a16:creationId xmlns:a16="http://schemas.microsoft.com/office/drawing/2014/main" id="{4B977A4A-C9C8-479B-8705-3383A245CA9B}"/>
                </a:ext>
              </a:extLst>
            </p:cNvPr>
            <p:cNvSpPr/>
            <p:nvPr/>
          </p:nvSpPr>
          <p:spPr>
            <a:xfrm>
              <a:off x="5820778" y="5447167"/>
              <a:ext cx="761705" cy="38605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6065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Circuit Energy</a:t>
            </a:r>
          </a:p>
        </p:txBody>
      </p:sp>
      <p:pic>
        <p:nvPicPr>
          <p:cNvPr id="14" name="Picture 4" descr="Image result for &quot;IPMHVC&quot;">
            <a:extLst>
              <a:ext uri="{FF2B5EF4-FFF2-40B4-BE49-F238E27FC236}">
                <a16:creationId xmlns:a16="http://schemas.microsoft.com/office/drawing/2014/main" id="{0406D82D-8675-4283-9A0F-3B7F07F0BD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202" y="6037490"/>
            <a:ext cx="828797" cy="82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2182B1E5-8EF2-4727-8588-75FCCC76B8A6}"/>
                  </a:ext>
                </a:extLst>
              </p:cNvPr>
              <p:cNvSpPr/>
              <p:nvPr/>
            </p:nvSpPr>
            <p:spPr>
              <a:xfrm>
                <a:off x="131736" y="961074"/>
                <a:ext cx="9239113" cy="183640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ym typeface="Wingdings" panose="05000000000000000000" pitchFamily="2" charset="2"/>
                  </a:rPr>
                  <a:t>At the start of open circuit, there is residual conductance from </a:t>
                </a:r>
                <a:r>
                  <a:rPr lang="en-US" sz="2000" i="1" dirty="0">
                    <a:solidFill>
                      <a:srgbClr val="0070C0"/>
                    </a:solidFill>
                    <a:sym typeface="Wingdings" panose="05000000000000000000" pitchFamily="2" charset="2"/>
                  </a:rPr>
                  <a:t>E</a:t>
                </a:r>
                <a:r>
                  <a:rPr lang="en-US" sz="2000" i="1" baseline="-25000" dirty="0">
                    <a:solidFill>
                      <a:srgbClr val="0070C0"/>
                    </a:solidFill>
                    <a:sym typeface="Wingdings" panose="05000000000000000000" pitchFamily="2" charset="2"/>
                  </a:rPr>
                  <a:t>comm</a:t>
                </a:r>
                <a:endParaRPr lang="en-US" sz="2000" i="1" dirty="0">
                  <a:solidFill>
                    <a:srgbClr val="0070C0"/>
                  </a:solidFill>
                  <a:sym typeface="Wingdings" panose="05000000000000000000" pitchFamily="2" charset="2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2000" i="1" dirty="0">
                  <a:solidFill>
                    <a:srgbClr val="0070C0"/>
                  </a:solidFill>
                  <a:sym typeface="Wingdings" panose="05000000000000000000" pitchFamily="2" charset="2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ym typeface="Wingdings" panose="05000000000000000000" pitchFamily="2" charset="2"/>
                  </a:rPr>
                  <a:t>Assume that arc conductance stays constant in open circuit,</a:t>
                </a:r>
                <a:r>
                  <a:rPr lang="en-US" sz="2000" dirty="0">
                    <a:solidFill>
                      <a:srgbClr val="0070C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n-US" sz="2000" i="1" dirty="0">
                    <a:solidFill>
                      <a:srgbClr val="0070C0"/>
                    </a:solidFill>
                    <a:sym typeface="Wingdings" panose="05000000000000000000" pitchFamily="2" charset="2"/>
                  </a:rPr>
                  <a:t>G</a:t>
                </a:r>
                <a:r>
                  <a:rPr lang="en-US" sz="2000" i="1" baseline="-25000" dirty="0">
                    <a:solidFill>
                      <a:srgbClr val="0070C0"/>
                    </a:solidFill>
                    <a:sym typeface="Wingdings" panose="05000000000000000000" pitchFamily="2" charset="2"/>
                  </a:rPr>
                  <a:t>OC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2000" i="1" baseline="-25000" dirty="0">
                  <a:solidFill>
                    <a:srgbClr val="0070C0"/>
                  </a:solidFill>
                  <a:sym typeface="Wingdings" panose="05000000000000000000" pitchFamily="2" charset="2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ym typeface="Wingdings" panose="05000000000000000000" pitchFamily="2" charset="2"/>
                  </a:rPr>
                  <a:t>Let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𝑂𝐶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≜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𝑖𝑛𝑖𝑡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𝐸𝑂𝐶</m:t>
                        </m:r>
                      </m:sub>
                    </m:sSub>
                  </m:oMath>
                </a14:m>
                <a:r>
                  <a:rPr lang="en-US" sz="2000" dirty="0">
                    <a:sym typeface="Wingdings" panose="05000000000000000000" pitchFamily="2" charset="2"/>
                  </a:rPr>
                  <a:t>, then approximation of energy follows: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2000" dirty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2182B1E5-8EF2-4727-8588-75FCCC76B8A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736" y="961074"/>
                <a:ext cx="9239113" cy="1836400"/>
              </a:xfrm>
              <a:prstGeom prst="rect">
                <a:avLst/>
              </a:prstGeom>
              <a:blipFill>
                <a:blip r:embed="rId3"/>
                <a:stretch>
                  <a:fillRect t="-19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5E46A8F9-4C2D-4711-A325-1BB50B8E75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939" y="6295994"/>
            <a:ext cx="354795" cy="42402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34BF7A10-8227-4637-9122-FBBBC043E9F8}"/>
                  </a:ext>
                </a:extLst>
              </p:cNvPr>
              <p:cNvSpPr/>
              <p:nvPr/>
            </p:nvSpPr>
            <p:spPr>
              <a:xfrm>
                <a:off x="528711" y="2689387"/>
                <a:ext cx="3589509" cy="105445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𝑂𝐶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4"/>
                                </m:rP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m:rPr>
                                  <m:brk m:alnAt="24"/>
                                </m:rP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𝑂𝐶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𝑖𝑛𝑖𝑡</m:t>
                              </m:r>
                            </m:sub>
                          </m:sSub>
                        </m:sup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𝑂𝐶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∗</m:t>
                          </m:r>
                          <m:sSubSup>
                            <m:sSub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𝑔𝑎𝑝</m:t>
                              </m:r>
                            </m:sub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𝑑𝑢</m:t>
                          </m:r>
                        </m:e>
                      </m:nary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34BF7A10-8227-4637-9122-FBBBC043E9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711" y="2689387"/>
                <a:ext cx="3589509" cy="105445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219F2E1-6E61-4E31-B83E-26E229633B52}"/>
              </a:ext>
            </a:extLst>
          </p:cNvPr>
          <p:cNvSpPr/>
          <p:nvPr/>
        </p:nvSpPr>
        <p:spPr>
          <a:xfrm>
            <a:off x="687212" y="4626008"/>
            <a:ext cx="801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Where,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0E9359CA-4B8C-486E-A666-1F71EC0E4D29}"/>
                  </a:ext>
                </a:extLst>
              </p:cNvPr>
              <p:cNvSpPr/>
              <p:nvPr/>
            </p:nvSpPr>
            <p:spPr>
              <a:xfrm>
                <a:off x="528711" y="4918979"/>
                <a:ext cx="6281591" cy="7838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𝜏𝛽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𝑂𝐶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𝜏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𝜏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e>
                                        <m:sub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𝑂𝐶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𝜏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0E9359CA-4B8C-486E-A666-1F71EC0E4D2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711" y="4918979"/>
                <a:ext cx="6281591" cy="78386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34E18BC4-F083-4E7F-9BA3-29370BD5966B}"/>
                  </a:ext>
                </a:extLst>
              </p:cNvPr>
              <p:cNvSpPr/>
              <p:nvPr/>
            </p:nvSpPr>
            <p:spPr>
              <a:xfrm>
                <a:off x="3983085" y="2972750"/>
                <a:ext cx="2221249" cy="4122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𝑂𝐶</m:t>
                          </m:r>
                        </m:sub>
                      </m:sSub>
                      <m:sSubSup>
                        <m:sSub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𝑏𝑢𝑠</m:t>
                          </m:r>
                        </m:sub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000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𝑂𝐶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34E18BC4-F083-4E7F-9BA3-29370BD596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3085" y="2972750"/>
                <a:ext cx="2221249" cy="412292"/>
              </a:xfrm>
              <a:prstGeom prst="rect">
                <a:avLst/>
              </a:prstGeom>
              <a:blipFill>
                <a:blip r:embed="rId7"/>
                <a:stretch>
                  <a:fillRect b="-164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oup 21">
            <a:extLst>
              <a:ext uri="{FF2B5EF4-FFF2-40B4-BE49-F238E27FC236}">
                <a16:creationId xmlns:a16="http://schemas.microsoft.com/office/drawing/2014/main" id="{CF552CE6-5248-4AFA-A346-12351579C49E}"/>
              </a:ext>
            </a:extLst>
          </p:cNvPr>
          <p:cNvGrpSpPr/>
          <p:nvPr/>
        </p:nvGrpSpPr>
        <p:grpSpPr>
          <a:xfrm>
            <a:off x="3856638" y="2866131"/>
            <a:ext cx="5234227" cy="1796538"/>
            <a:chOff x="3535848" y="2866131"/>
            <a:chExt cx="5234227" cy="1796538"/>
          </a:xfrm>
        </p:grpSpPr>
        <p:sp>
          <p:nvSpPr>
            <p:cNvPr id="23" name="Arrow: Right 22">
              <a:extLst>
                <a:ext uri="{FF2B5EF4-FFF2-40B4-BE49-F238E27FC236}">
                  <a16:creationId xmlns:a16="http://schemas.microsoft.com/office/drawing/2014/main" id="{435A9AA6-4ACC-4158-AE90-17F258390522}"/>
                </a:ext>
              </a:extLst>
            </p:cNvPr>
            <p:cNvSpPr/>
            <p:nvPr/>
          </p:nvSpPr>
          <p:spPr>
            <a:xfrm>
              <a:off x="5981643" y="3039861"/>
              <a:ext cx="838690" cy="30197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DDB16F02-B9F0-4F94-9576-4867970CF119}"/>
                </a:ext>
              </a:extLst>
            </p:cNvPr>
            <p:cNvSpPr/>
            <p:nvPr/>
          </p:nvSpPr>
          <p:spPr>
            <a:xfrm rot="5400000">
              <a:off x="3979147" y="3558203"/>
              <a:ext cx="491181" cy="301979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3859197-6D87-4C9A-B969-118869F2240D}"/>
                </a:ext>
              </a:extLst>
            </p:cNvPr>
            <p:cNvSpPr/>
            <p:nvPr/>
          </p:nvSpPr>
          <p:spPr>
            <a:xfrm>
              <a:off x="3535848" y="3954783"/>
              <a:ext cx="1599797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sym typeface="Wingdings" panose="05000000000000000000" pitchFamily="2" charset="2"/>
                </a:rPr>
                <a:t>Average power</a:t>
              </a:r>
              <a:endParaRPr lang="en-US" sz="2000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A2CB290-B200-468B-9CE6-C85544B67575}"/>
                </a:ext>
              </a:extLst>
            </p:cNvPr>
            <p:cNvSpPr/>
            <p:nvPr/>
          </p:nvSpPr>
          <p:spPr>
            <a:xfrm>
              <a:off x="6820333" y="2866131"/>
              <a:ext cx="1949742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sym typeface="Wingdings" panose="05000000000000000000" pitchFamily="2" charset="2"/>
                </a:rPr>
                <a:t>Effective open circuit time</a:t>
              </a:r>
              <a:endParaRPr lang="en-US" sz="20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C3B2F9DE-62BA-4759-91E9-9A0CED1CE064}"/>
                    </a:ext>
                  </a:extLst>
                </p:cNvPr>
                <p:cNvSpPr/>
                <p:nvPr/>
              </p:nvSpPr>
              <p:spPr>
                <a:xfrm>
                  <a:off x="3669506" y="2966282"/>
                  <a:ext cx="2304926" cy="42614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1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𝑮</m:t>
                            </m:r>
                          </m:e>
                          <m:sub>
                            <m:r>
                              <a:rPr lang="en-US" sz="2000" b="1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𝑶𝑪</m:t>
                            </m:r>
                          </m:sub>
                        </m:sSub>
                        <m:sSubSup>
                          <m:sSubSupPr>
                            <m:ctrlPr>
                              <a:rPr lang="en-US" sz="2000" b="1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000" b="1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sz="2000" b="1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𝒃𝒖𝒔</m:t>
                            </m:r>
                          </m:sub>
                          <m:sup>
                            <m:r>
                              <a:rPr lang="en-US" sz="2000" b="1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  <m:r>
                          <a:rPr lang="en-US" sz="20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2000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2000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𝑶𝑪</m:t>
                            </m:r>
                          </m:sub>
                        </m:sSub>
                        <m:r>
                          <a:rPr lang="en-US" sz="20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000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𝜹</m:t>
                            </m:r>
                          </m:e>
                          <m:sub>
                            <m:r>
                              <a:rPr lang="en-US" sz="2000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sub>
                        </m:sSub>
                        <m:r>
                          <a:rPr lang="en-US" sz="20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C3B2F9DE-62BA-4759-91E9-9A0CED1CE06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69506" y="2966282"/>
                  <a:ext cx="2304926" cy="426142"/>
                </a:xfrm>
                <a:prstGeom prst="rect">
                  <a:avLst/>
                </a:prstGeom>
                <a:blipFill>
                  <a:blip r:embed="rId8"/>
                  <a:stretch>
                    <a:fillRect b="-1428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885976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Outline</a:t>
            </a:r>
          </a:p>
        </p:txBody>
      </p:sp>
      <p:sp>
        <p:nvSpPr>
          <p:cNvPr id="7" name="Rectangle 6"/>
          <p:cNvSpPr/>
          <p:nvPr/>
        </p:nvSpPr>
        <p:spPr>
          <a:xfrm>
            <a:off x="1408014" y="2035580"/>
            <a:ext cx="706283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800" dirty="0">
                <a:latin typeface="Franklin Gothic Demi Cond" panose="020B0706030402020204" pitchFamily="34" charset="0"/>
              </a:rPr>
              <a:t>► Review of Transient Series Arc Characteristics </a:t>
            </a:r>
          </a:p>
          <a:p>
            <a:pPr>
              <a:lnSpc>
                <a:spcPct val="200000"/>
              </a:lnSpc>
            </a:pPr>
            <a:r>
              <a:rPr lang="en-US" sz="2800" dirty="0">
                <a:latin typeface="Franklin Gothic Demi Cond" panose="020B0706030402020204" pitchFamily="34" charset="0"/>
              </a:rPr>
              <a:t>► Arc Energy Balance &amp; Critical Energy Threshold </a:t>
            </a:r>
          </a:p>
          <a:p>
            <a:pPr>
              <a:lnSpc>
                <a:spcPct val="200000"/>
              </a:lnSpc>
            </a:pPr>
            <a:r>
              <a:rPr lang="en-US" sz="2800" b="1" dirty="0">
                <a:latin typeface="Franklin Gothic Medium" panose="020B0603020102020204" pitchFamily="34" charset="0"/>
                <a:cs typeface="Times New Roman" pitchFamily="18" charset="0"/>
              </a:rPr>
              <a:t>► </a:t>
            </a:r>
            <a:r>
              <a:rPr lang="en-US" sz="2800" dirty="0">
                <a:latin typeface="Franklin Gothic Demi Cond" panose="020B0706030402020204" pitchFamily="34" charset="0"/>
              </a:rPr>
              <a:t>Two-Stage Energy Accumulation Mechanism</a:t>
            </a:r>
            <a:endParaRPr lang="en-US" sz="2800" b="1" dirty="0">
              <a:latin typeface="Franklin Gothic Medium" panose="020B0603020102020204" pitchFamily="34" charset="0"/>
              <a:cs typeface="Times New Roman" pitchFamily="18" charset="0"/>
            </a:endParaRPr>
          </a:p>
        </p:txBody>
      </p:sp>
      <p:pic>
        <p:nvPicPr>
          <p:cNvPr id="9" name="Picture 4" descr="Image result for &quot;IPMHVC&quot;">
            <a:extLst>
              <a:ext uri="{FF2B5EF4-FFF2-40B4-BE49-F238E27FC236}">
                <a16:creationId xmlns:a16="http://schemas.microsoft.com/office/drawing/2014/main" id="{1998C523-EE52-448D-973F-CC6D94E3D9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202" y="6037490"/>
            <a:ext cx="828797" cy="82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61097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4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Effect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dirty="0"/>
                  <a:t> on Open Circuit Energy </a:t>
                </a:r>
              </a:p>
            </p:txBody>
          </p:sp>
        </mc:Choice>
        <mc:Fallback xmlns="">
          <p:sp>
            <p:nvSpPr>
              <p:cNvPr id="5" name="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21348" b="-370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4" descr="Image result for &quot;IPMHVC&quot;">
            <a:extLst>
              <a:ext uri="{FF2B5EF4-FFF2-40B4-BE49-F238E27FC236}">
                <a16:creationId xmlns:a16="http://schemas.microsoft.com/office/drawing/2014/main" id="{76D369B2-7FDE-41BF-93F5-87D7791471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202" y="6037490"/>
            <a:ext cx="828797" cy="82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E65AFBE2-0DE9-48BF-98AC-DB0E1EDEA6D5}"/>
              </a:ext>
            </a:extLst>
          </p:cNvPr>
          <p:cNvGrpSpPr/>
          <p:nvPr/>
        </p:nvGrpSpPr>
        <p:grpSpPr>
          <a:xfrm>
            <a:off x="4967624" y="1118164"/>
            <a:ext cx="4368072" cy="4730838"/>
            <a:chOff x="4688732" y="1118164"/>
            <a:chExt cx="4368072" cy="4730838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DDA076B-88A9-4B41-AE11-755CE79798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88732" y="1118164"/>
              <a:ext cx="4368072" cy="473083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4C438BDB-4ABF-418E-B846-ACC2D7076543}"/>
                    </a:ext>
                  </a:extLst>
                </p:cNvPr>
                <p:cNvSpPr txBox="1"/>
                <p:nvPr/>
              </p:nvSpPr>
              <p:spPr>
                <a:xfrm>
                  <a:off x="7373566" y="1604733"/>
                  <a:ext cx="120885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l-GR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</m:oMath>
                  </a14:m>
                  <a:r>
                    <a:rPr lang="en-US" dirty="0">
                      <a:solidFill>
                        <a:srgbClr val="C00000"/>
                      </a:solidFill>
                    </a:rPr>
                    <a:t> = 0.01 </a:t>
                  </a:r>
                  <a:r>
                    <a:rPr lang="en-US" dirty="0" err="1">
                      <a:solidFill>
                        <a:srgbClr val="C00000"/>
                      </a:solidFill>
                    </a:rPr>
                    <a:t>ms</a:t>
                  </a:r>
                  <a:endParaRPr lang="en-US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4C438BDB-4ABF-418E-B846-ACC2D707654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73566" y="1604733"/>
                  <a:ext cx="1208857" cy="369332"/>
                </a:xfrm>
                <a:prstGeom prst="rect">
                  <a:avLst/>
                </a:prstGeom>
                <a:blipFill>
                  <a:blip r:embed="rId5"/>
                  <a:stretch>
                    <a:fillRect t="-8197" r="-4020" b="-245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AF00A7CB-2AD9-43CB-90AB-2FB9A93826B4}"/>
                    </a:ext>
                  </a:extLst>
                </p:cNvPr>
                <p:cNvSpPr txBox="1"/>
                <p:nvPr/>
              </p:nvSpPr>
              <p:spPr>
                <a:xfrm rot="171615">
                  <a:off x="7373566" y="2495787"/>
                  <a:ext cx="120885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l-GR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</m:oMath>
                  </a14:m>
                  <a:r>
                    <a:rPr lang="en-US" dirty="0">
                      <a:solidFill>
                        <a:srgbClr val="0070C0"/>
                      </a:solidFill>
                    </a:rPr>
                    <a:t> = 0.05 </a:t>
                  </a:r>
                  <a:r>
                    <a:rPr lang="en-US" dirty="0" err="1">
                      <a:solidFill>
                        <a:srgbClr val="0070C0"/>
                      </a:solidFill>
                    </a:rPr>
                    <a:t>ms</a:t>
                  </a:r>
                  <a:endParaRPr lang="en-US" dirty="0">
                    <a:solidFill>
                      <a:srgbClr val="0070C0"/>
                    </a:solidFill>
                  </a:endParaRPr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AF00A7CB-2AD9-43CB-90AB-2FB9A93826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71615">
                  <a:off x="7373566" y="2495787"/>
                  <a:ext cx="1208857" cy="369332"/>
                </a:xfrm>
                <a:prstGeom prst="rect">
                  <a:avLst/>
                </a:prstGeom>
                <a:blipFill>
                  <a:blip r:embed="rId6"/>
                  <a:stretch>
                    <a:fillRect t="-5634" r="-3941" b="-2253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160BCF5F-A662-4C85-B432-6A9F550EF74A}"/>
                    </a:ext>
                  </a:extLst>
                </p:cNvPr>
                <p:cNvSpPr txBox="1"/>
                <p:nvPr/>
              </p:nvSpPr>
              <p:spPr>
                <a:xfrm rot="900000">
                  <a:off x="7374399" y="3300706"/>
                  <a:ext cx="120719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l-GR" i="1" dirty="0" smtClean="0">
                          <a:solidFill>
                            <a:srgbClr val="006C31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</m:oMath>
                  </a14:m>
                  <a:r>
                    <a:rPr lang="en-US" dirty="0">
                      <a:solidFill>
                        <a:srgbClr val="006C31"/>
                      </a:solidFill>
                    </a:rPr>
                    <a:t> = 0.10 </a:t>
                  </a:r>
                  <a:r>
                    <a:rPr lang="en-US" dirty="0" err="1">
                      <a:solidFill>
                        <a:srgbClr val="006C31"/>
                      </a:solidFill>
                    </a:rPr>
                    <a:t>ms</a:t>
                  </a:r>
                  <a:endParaRPr lang="en-US" dirty="0">
                    <a:solidFill>
                      <a:srgbClr val="006C31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160BCF5F-A662-4C85-B432-6A9F550EF74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900000">
                  <a:off x="7374399" y="3300706"/>
                  <a:ext cx="1207190" cy="369332"/>
                </a:xfrm>
                <a:prstGeom prst="rect">
                  <a:avLst/>
                </a:prstGeom>
                <a:blipFill>
                  <a:blip r:embed="rId7"/>
                  <a:stretch>
                    <a:fillRect r="-3846" b="-1441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309614B1-E3D3-4602-90C9-D22DDF0AE43E}"/>
                    </a:ext>
                  </a:extLst>
                </p:cNvPr>
                <p:cNvSpPr txBox="1"/>
                <p:nvPr/>
              </p:nvSpPr>
              <p:spPr>
                <a:xfrm rot="2600163">
                  <a:off x="7635243" y="4194448"/>
                  <a:ext cx="91897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l-GR" i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</m:oMath>
                  </a14:m>
                  <a:r>
                    <a:rPr lang="en-US" dirty="0">
                      <a:solidFill>
                        <a:schemeClr val="accent6">
                          <a:lumMod val="75000"/>
                        </a:schemeClr>
                      </a:solidFill>
                    </a:rPr>
                    <a:t> = 1 </a:t>
                  </a:r>
                  <a:r>
                    <a:rPr lang="en-US" dirty="0" err="1">
                      <a:solidFill>
                        <a:schemeClr val="accent6">
                          <a:lumMod val="75000"/>
                        </a:schemeClr>
                      </a:solidFill>
                    </a:rPr>
                    <a:t>ms</a:t>
                  </a:r>
                  <a:endParaRPr lang="en-US" dirty="0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309614B1-E3D3-4602-90C9-D22DDF0AE43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2600163">
                  <a:off x="7635243" y="4194448"/>
                  <a:ext cx="918970" cy="369332"/>
                </a:xfrm>
                <a:prstGeom prst="rect">
                  <a:avLst/>
                </a:prstGeom>
                <a:blipFill>
                  <a:blip r:embed="rId8"/>
                  <a:stretch>
                    <a:fillRect r="-5921" b="-1073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3F19B7C4-49D3-43C5-A50B-C5403A486D96}"/>
                    </a:ext>
                  </a:extLst>
                </p:cNvPr>
                <p:cNvSpPr txBox="1"/>
                <p:nvPr/>
              </p:nvSpPr>
              <p:spPr>
                <a:xfrm rot="3011562">
                  <a:off x="7370516" y="4472935"/>
                  <a:ext cx="103412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l-GR" i="1" dirty="0" smtClean="0">
                          <a:solidFill>
                            <a:srgbClr val="E335E3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</m:oMath>
                  </a14:m>
                  <a:r>
                    <a:rPr lang="en-US" dirty="0">
                      <a:solidFill>
                        <a:srgbClr val="E335E3"/>
                      </a:solidFill>
                    </a:rPr>
                    <a:t> = 10 </a:t>
                  </a:r>
                  <a:r>
                    <a:rPr lang="en-US" dirty="0" err="1">
                      <a:solidFill>
                        <a:srgbClr val="E335E3"/>
                      </a:solidFill>
                    </a:rPr>
                    <a:t>ms</a:t>
                  </a:r>
                  <a:endParaRPr lang="en-US" dirty="0">
                    <a:solidFill>
                      <a:srgbClr val="E335E3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3F19B7C4-49D3-43C5-A50B-C5403A486D9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3011562">
                  <a:off x="7370516" y="4472935"/>
                  <a:ext cx="1034129" cy="369332"/>
                </a:xfrm>
                <a:prstGeom prst="rect">
                  <a:avLst/>
                </a:prstGeom>
                <a:blipFill>
                  <a:blip r:embed="rId9"/>
                  <a:stretch>
                    <a:fillRect l="-641" r="-5128" b="-882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9E5EC475-AFB1-4DC0-9682-70B41148E5C3}"/>
                  </a:ext>
                </a:extLst>
              </p:cNvPr>
              <p:cNvSpPr/>
              <p:nvPr/>
            </p:nvSpPr>
            <p:spPr>
              <a:xfrm>
                <a:off x="1818015" y="1969866"/>
                <a:ext cx="1574021" cy="5734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func>
                            <m:func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limLow>
                                <m:limLowPr>
                                  <m:ctrlPr>
                                    <a:rPr lang="en-US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limLow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 i="0" smtClean="0">
                                      <a:latin typeface="Cambria Math" panose="02040503050406030204" pitchFamily="18" charset="0"/>
                                    </a:rPr>
                                    <m:t>lim</m:t>
                                  </m:r>
                                </m:e>
                                <m:lim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→0</m:t>
                                  </m:r>
                                </m:lim>
                              </m:limLow>
                            </m:fName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</m:func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9E5EC475-AFB1-4DC0-9682-70B41148E5C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8015" y="1969866"/>
                <a:ext cx="1574021" cy="573427"/>
              </a:xfrm>
              <a:prstGeom prst="rect">
                <a:avLst/>
              </a:prstGeom>
              <a:blipFill>
                <a:blip r:embed="rId10"/>
                <a:stretch>
                  <a:fillRect b="-42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6821F864-CB11-44F5-8B0C-CCB7296F28A1}"/>
                  </a:ext>
                </a:extLst>
              </p:cNvPr>
              <p:cNvSpPr/>
              <p:nvPr/>
            </p:nvSpPr>
            <p:spPr>
              <a:xfrm>
                <a:off x="1534828" y="4161885"/>
                <a:ext cx="2140393" cy="5731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func>
                            <m:func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limLow>
                                <m:limLowPr>
                                  <m:ctrlPr>
                                    <a:rPr lang="en-US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limLow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 i="0" smtClean="0">
                                      <a:latin typeface="Cambria Math" panose="02040503050406030204" pitchFamily="18" charset="0"/>
                                    </a:rPr>
                                    <m:t>lim</m:t>
                                  </m:r>
                                </m:e>
                                <m:lim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→∞</m:t>
                                  </m:r>
                                </m:lim>
                              </m:limLow>
                            </m:fName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</m:func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≈−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𝑂𝐶</m:t>
                          </m:r>
                        </m:sub>
                      </m:sSub>
                    </m:oMath>
                  </m:oMathPara>
                </a14:m>
                <a:endParaRPr lang="en-US" sz="2400" b="1" dirty="0"/>
              </a:p>
            </p:txBody>
          </p:sp>
        </mc:Choice>
        <mc:Fallback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6821F864-CB11-44F5-8B0C-CCB7296F28A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4828" y="4161885"/>
                <a:ext cx="2140393" cy="573106"/>
              </a:xfrm>
              <a:prstGeom prst="rect">
                <a:avLst/>
              </a:prstGeom>
              <a:blipFill>
                <a:blip r:embed="rId11"/>
                <a:stretch>
                  <a:fillRect b="-10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C733C51E-2B03-47E7-A443-4C295BF2FB7F}"/>
                  </a:ext>
                </a:extLst>
              </p:cNvPr>
              <p:cNvSpPr/>
              <p:nvPr/>
            </p:nvSpPr>
            <p:spPr>
              <a:xfrm>
                <a:off x="131737" y="1468566"/>
                <a:ext cx="4835888" cy="25545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000" i="1" dirty="0">
                    <a:solidFill>
                      <a:srgbClr val="0070C0"/>
                    </a:solidFill>
                    <a:sym typeface="Wingdings" panose="05000000000000000000" pitchFamily="2" charset="2"/>
                  </a:rPr>
                  <a:t>E</a:t>
                </a:r>
                <a:r>
                  <a:rPr lang="en-US" sz="2000" i="1" baseline="-25000" dirty="0">
                    <a:solidFill>
                      <a:srgbClr val="0070C0"/>
                    </a:solidFill>
                    <a:sym typeface="Wingdings" panose="05000000000000000000" pitchFamily="2" charset="2"/>
                  </a:rPr>
                  <a:t>OC</a:t>
                </a:r>
                <a:r>
                  <a:rPr lang="en-US" sz="2000" dirty="0">
                    <a:sym typeface="Wingdings" panose="05000000000000000000" pitchFamily="2" charset="2"/>
                  </a:rPr>
                  <a:t>  is unmodified for small </a:t>
                </a:r>
                <a:r>
                  <a:rPr lang="en-US" sz="2000" i="1" dirty="0" err="1">
                    <a:solidFill>
                      <a:srgbClr val="0070C0"/>
                    </a:solidFill>
                    <a:sym typeface="Wingdings" panose="05000000000000000000" pitchFamily="2" charset="2"/>
                  </a:rPr>
                  <a:t>C</a:t>
                </a:r>
                <a:r>
                  <a:rPr lang="en-US" sz="2000" i="1" baseline="-25000" dirty="0" err="1">
                    <a:solidFill>
                      <a:srgbClr val="0070C0"/>
                    </a:solidFill>
                    <a:sym typeface="Wingdings" panose="05000000000000000000" pitchFamily="2" charset="2"/>
                  </a:rPr>
                  <a:t>load</a:t>
                </a:r>
                <a:endParaRPr lang="en-US" sz="2000" i="1" dirty="0">
                  <a:solidFill>
                    <a:srgbClr val="0070C0"/>
                  </a:solidFill>
                  <a:sym typeface="Wingdings" panose="05000000000000000000" pitchFamily="2" charset="2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2000" i="1" dirty="0">
                  <a:solidFill>
                    <a:srgbClr val="0070C0"/>
                  </a:solidFill>
                  <a:sym typeface="Wingdings" panose="05000000000000000000" pitchFamily="2" charset="2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2000" i="1" dirty="0">
                  <a:solidFill>
                    <a:srgbClr val="0070C0"/>
                  </a:solidFill>
                  <a:sym typeface="Wingdings" panose="05000000000000000000" pitchFamily="2" charset="2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2000" dirty="0">
                  <a:sym typeface="Wingdings" panose="05000000000000000000" pitchFamily="2" charset="2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2000" dirty="0">
                  <a:sym typeface="Wingdings" panose="05000000000000000000" pitchFamily="2" charset="2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2000" i="1" dirty="0">
                  <a:solidFill>
                    <a:srgbClr val="0070C0"/>
                  </a:solidFill>
                  <a:sym typeface="Wingdings" panose="05000000000000000000" pitchFamily="2" charset="2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High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from large </a:t>
                </a:r>
                <a:r>
                  <a:rPr lang="en-US" sz="2000" i="1" dirty="0" err="1">
                    <a:solidFill>
                      <a:srgbClr val="0070C0"/>
                    </a:solidFill>
                    <a:sym typeface="Wingdings" panose="05000000000000000000" pitchFamily="2" charset="2"/>
                  </a:rPr>
                  <a:t>C</a:t>
                </a:r>
                <a:r>
                  <a:rPr lang="en-US" sz="2000" i="1" baseline="-25000" dirty="0" err="1">
                    <a:solidFill>
                      <a:srgbClr val="0070C0"/>
                    </a:solidFill>
                    <a:sym typeface="Wingdings" panose="05000000000000000000" pitchFamily="2" charset="2"/>
                  </a:rPr>
                  <a:t>load</a:t>
                </a:r>
                <a:r>
                  <a:rPr lang="en-US" sz="20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 or light load nearly eliminates </a:t>
                </a:r>
                <a:r>
                  <a:rPr lang="en-US" sz="2000" i="1" dirty="0">
                    <a:solidFill>
                      <a:srgbClr val="0070C0"/>
                    </a:solidFill>
                    <a:sym typeface="Wingdings" panose="05000000000000000000" pitchFamily="2" charset="2"/>
                  </a:rPr>
                  <a:t>E</a:t>
                </a:r>
                <a:r>
                  <a:rPr lang="en-US" sz="2000" i="1" baseline="-25000" dirty="0">
                    <a:solidFill>
                      <a:srgbClr val="0070C0"/>
                    </a:solidFill>
                    <a:sym typeface="Wingdings" panose="05000000000000000000" pitchFamily="2" charset="2"/>
                  </a:rPr>
                  <a:t>OC</a:t>
                </a:r>
                <a:r>
                  <a:rPr lang="en-US" sz="20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 accumulation</a:t>
                </a:r>
              </a:p>
            </p:txBody>
          </p:sp>
        </mc:Choice>
        <mc:Fallback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C733C51E-2B03-47E7-A443-4C295BF2FB7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737" y="1468566"/>
                <a:ext cx="4835888" cy="2554545"/>
              </a:xfrm>
              <a:prstGeom prst="rect">
                <a:avLst/>
              </a:prstGeom>
              <a:blipFill>
                <a:blip r:embed="rId12"/>
                <a:stretch>
                  <a:fillRect t="-1432" b="-33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555110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Comparison of Energy Accumulation</a:t>
            </a:r>
          </a:p>
        </p:txBody>
      </p:sp>
      <p:pic>
        <p:nvPicPr>
          <p:cNvPr id="18" name="Picture 4" descr="Image result for &quot;IPMHVC&quot;">
            <a:extLst>
              <a:ext uri="{FF2B5EF4-FFF2-40B4-BE49-F238E27FC236}">
                <a16:creationId xmlns:a16="http://schemas.microsoft.com/office/drawing/2014/main" id="{76D369B2-7FDE-41BF-93F5-87D7791471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202" y="6037490"/>
            <a:ext cx="828797" cy="82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C733C51E-2B03-47E7-A443-4C295BF2FB7F}"/>
              </a:ext>
            </a:extLst>
          </p:cNvPr>
          <p:cNvSpPr/>
          <p:nvPr/>
        </p:nvSpPr>
        <p:spPr>
          <a:xfrm>
            <a:off x="1994584" y="936949"/>
            <a:ext cx="48358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Case 1: </a:t>
            </a:r>
            <a:r>
              <a:rPr lang="en-US" sz="2000" dirty="0">
                <a:solidFill>
                  <a:srgbClr val="C00000"/>
                </a:solidFill>
                <a:sym typeface="Wingdings" panose="05000000000000000000" pitchFamily="2" charset="2"/>
              </a:rPr>
              <a:t>450 V, 10 A, 35 µF, 2 mm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Case 2: </a:t>
            </a:r>
            <a:r>
              <a:rPr lang="en-US" sz="2000" dirty="0">
                <a:solidFill>
                  <a:srgbClr val="C00000"/>
                </a:solidFill>
                <a:sym typeface="Wingdings" panose="05000000000000000000" pitchFamily="2" charset="2"/>
              </a:rPr>
              <a:t>350 V, 25 A, 105 µF, 2 mm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40EC79D-208F-4BC8-961C-88912220C9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361" y="2054646"/>
            <a:ext cx="6434335" cy="4393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134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Accumulation Calculations</a:t>
            </a:r>
          </a:p>
        </p:txBody>
      </p:sp>
      <p:pic>
        <p:nvPicPr>
          <p:cNvPr id="18" name="Picture 4" descr="Image result for &quot;IPMHVC&quot;">
            <a:extLst>
              <a:ext uri="{FF2B5EF4-FFF2-40B4-BE49-F238E27FC236}">
                <a16:creationId xmlns:a16="http://schemas.microsoft.com/office/drawing/2014/main" id="{76D369B2-7FDE-41BF-93F5-87D7791471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202" y="6037490"/>
            <a:ext cx="828797" cy="82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C733C51E-2B03-47E7-A443-4C295BF2FB7F}"/>
              </a:ext>
            </a:extLst>
          </p:cNvPr>
          <p:cNvSpPr/>
          <p:nvPr/>
        </p:nvSpPr>
        <p:spPr>
          <a:xfrm>
            <a:off x="731519" y="936949"/>
            <a:ext cx="647083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Case 1: </a:t>
            </a:r>
            <a:r>
              <a:rPr lang="en-US" sz="2000" dirty="0">
                <a:solidFill>
                  <a:srgbClr val="C00000"/>
                </a:solidFill>
                <a:sym typeface="Wingdings" panose="05000000000000000000" pitchFamily="2" charset="2"/>
              </a:rPr>
              <a:t>450 V, 10 A, 35 µF, 2 mm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sym typeface="Wingdings" panose="05000000000000000000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Case 2: </a:t>
            </a:r>
            <a:r>
              <a:rPr lang="en-US" sz="2000" dirty="0">
                <a:solidFill>
                  <a:srgbClr val="C00000"/>
                </a:solidFill>
                <a:sym typeface="Wingdings" panose="05000000000000000000" pitchFamily="2" charset="2"/>
              </a:rPr>
              <a:t>350 V, 25 A, 105 µF, 2 mm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sym typeface="Wingdings" panose="05000000000000000000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Estimate G</a:t>
            </a:r>
            <a:r>
              <a:rPr lang="en-US" sz="2000" baseline="-25000" dirty="0">
                <a:sym typeface="Wingdings" panose="05000000000000000000" pitchFamily="2" charset="2"/>
              </a:rPr>
              <a:t>OC</a:t>
            </a:r>
            <a:r>
              <a:rPr lang="en-US" sz="2000" dirty="0">
                <a:sym typeface="Wingdings" panose="05000000000000000000" pitchFamily="2" charset="2"/>
              </a:rPr>
              <a:t> using 100 ns before current zero, G</a:t>
            </a:r>
            <a:r>
              <a:rPr lang="en-US" sz="2000" baseline="-25000" dirty="0">
                <a:sym typeface="Wingdings" panose="05000000000000000000" pitchFamily="2" charset="2"/>
              </a:rPr>
              <a:t>100</a:t>
            </a:r>
            <a:r>
              <a:rPr lang="en-US" sz="2000" dirty="0">
                <a:sym typeface="Wingdings" panose="05000000000000000000" pitchFamily="2" charset="2"/>
              </a:rPr>
              <a:t> [11]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8FC84EC-77FB-4DE5-AD7A-7ADB586262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765" y="2856040"/>
            <a:ext cx="4107785" cy="2817131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E4EA3AE6-7580-43E5-BAF1-6EC94593A6B7}"/>
              </a:ext>
            </a:extLst>
          </p:cNvPr>
          <p:cNvGrpSpPr/>
          <p:nvPr/>
        </p:nvGrpSpPr>
        <p:grpSpPr>
          <a:xfrm>
            <a:off x="315177" y="4095343"/>
            <a:ext cx="3101176" cy="1529189"/>
            <a:chOff x="315177" y="4095343"/>
            <a:chExt cx="3101176" cy="1529189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2E7EA2E-C997-46DC-9EC7-E0680585C18D}"/>
                </a:ext>
              </a:extLst>
            </p:cNvPr>
            <p:cNvSpPr/>
            <p:nvPr/>
          </p:nvSpPr>
          <p:spPr>
            <a:xfrm>
              <a:off x="315177" y="4095343"/>
              <a:ext cx="1583662" cy="338523"/>
            </a:xfrm>
            <a:prstGeom prst="rect">
              <a:avLst/>
            </a:prstGeom>
            <a:solidFill>
              <a:schemeClr val="accent3">
                <a:lumMod val="60000"/>
                <a:lumOff val="40000"/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63058EB-8704-41EF-B928-791D027A09CF}"/>
                </a:ext>
              </a:extLst>
            </p:cNvPr>
            <p:cNvSpPr/>
            <p:nvPr/>
          </p:nvSpPr>
          <p:spPr>
            <a:xfrm>
              <a:off x="2801566" y="4095343"/>
              <a:ext cx="614787" cy="338523"/>
            </a:xfrm>
            <a:prstGeom prst="rect">
              <a:avLst/>
            </a:prstGeom>
            <a:solidFill>
              <a:schemeClr val="accent3">
                <a:lumMod val="60000"/>
                <a:lumOff val="40000"/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9F77FD6-1DEC-4D52-8C5C-2A36F0F7320C}"/>
                </a:ext>
              </a:extLst>
            </p:cNvPr>
            <p:cNvSpPr/>
            <p:nvPr/>
          </p:nvSpPr>
          <p:spPr>
            <a:xfrm>
              <a:off x="315177" y="4675111"/>
              <a:ext cx="1583662" cy="338523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C388AC8-0E7A-4A77-84DA-6CCDA90A9D1D}"/>
                </a:ext>
              </a:extLst>
            </p:cNvPr>
            <p:cNvSpPr/>
            <p:nvPr/>
          </p:nvSpPr>
          <p:spPr>
            <a:xfrm>
              <a:off x="2801566" y="4675111"/>
              <a:ext cx="614787" cy="338523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C689ED0-353F-4272-A646-1996D31D747E}"/>
                </a:ext>
              </a:extLst>
            </p:cNvPr>
            <p:cNvSpPr/>
            <p:nvPr/>
          </p:nvSpPr>
          <p:spPr>
            <a:xfrm>
              <a:off x="315177" y="5286009"/>
              <a:ext cx="1583662" cy="33852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C9BA342-D4E0-4688-811E-D8F6735576F4}"/>
                </a:ext>
              </a:extLst>
            </p:cNvPr>
            <p:cNvSpPr/>
            <p:nvPr/>
          </p:nvSpPr>
          <p:spPr>
            <a:xfrm>
              <a:off x="2801566" y="5286009"/>
              <a:ext cx="614787" cy="33852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CCCBCE11-994E-4EC1-BD04-3E2F5F45BDF9}"/>
              </a:ext>
            </a:extLst>
          </p:cNvPr>
          <p:cNvSpPr/>
          <p:nvPr/>
        </p:nvSpPr>
        <p:spPr>
          <a:xfrm>
            <a:off x="4367032" y="4095343"/>
            <a:ext cx="985529" cy="5652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5A43D36-F625-435D-8F86-24FC92582F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0043" y="3420246"/>
            <a:ext cx="3604629" cy="1759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829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US" i="1" dirty="0"/>
          </a:p>
        </p:txBody>
      </p:sp>
      <p:pic>
        <p:nvPicPr>
          <p:cNvPr id="14" name="Picture 4" descr="Image result for &quot;IPMHVC&quot;">
            <a:extLst>
              <a:ext uri="{FF2B5EF4-FFF2-40B4-BE49-F238E27FC236}">
                <a16:creationId xmlns:a16="http://schemas.microsoft.com/office/drawing/2014/main" id="{0406D82D-8675-4283-9A0F-3B7F07F0BD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202" y="6037490"/>
            <a:ext cx="828797" cy="82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182B1E5-8EF2-4727-8588-75FCCC76B8A6}"/>
              </a:ext>
            </a:extLst>
          </p:cNvPr>
          <p:cNvSpPr/>
          <p:nvPr/>
        </p:nvSpPr>
        <p:spPr>
          <a:xfrm>
            <a:off x="-215736" y="1052514"/>
            <a:ext cx="942588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Proposed analytical mechanism of energy accumulation needed for arc re-ignition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</a:rPr>
              <a:t>Effect of all circuit parameters—V</a:t>
            </a:r>
            <a:r>
              <a:rPr lang="en-US" sz="2000" baseline="-25000" dirty="0">
                <a:solidFill>
                  <a:srgbClr val="0070C0"/>
                </a:solidFill>
              </a:rPr>
              <a:t>bus</a:t>
            </a:r>
            <a:r>
              <a:rPr lang="en-US" sz="2000" dirty="0">
                <a:solidFill>
                  <a:srgbClr val="0070C0"/>
                </a:solidFill>
              </a:rPr>
              <a:t>, I</a:t>
            </a:r>
            <a:r>
              <a:rPr lang="en-US" sz="2000" baseline="-25000" dirty="0">
                <a:solidFill>
                  <a:srgbClr val="0070C0"/>
                </a:solidFill>
              </a:rPr>
              <a:t>load</a:t>
            </a:r>
            <a:r>
              <a:rPr lang="en-US" sz="2000" dirty="0">
                <a:solidFill>
                  <a:srgbClr val="0070C0"/>
                </a:solidFill>
              </a:rPr>
              <a:t>, </a:t>
            </a:r>
            <a:r>
              <a:rPr lang="en-US" sz="2000" dirty="0" err="1">
                <a:solidFill>
                  <a:srgbClr val="0070C0"/>
                </a:solidFill>
              </a:rPr>
              <a:t>C</a:t>
            </a:r>
            <a:r>
              <a:rPr lang="en-US" sz="2000" baseline="-25000" dirty="0" err="1">
                <a:solidFill>
                  <a:srgbClr val="0070C0"/>
                </a:solidFill>
              </a:rPr>
              <a:t>load</a:t>
            </a:r>
            <a:r>
              <a:rPr lang="en-US" sz="2000" dirty="0">
                <a:solidFill>
                  <a:srgbClr val="0070C0"/>
                </a:solidFill>
              </a:rPr>
              <a:t>, </a:t>
            </a:r>
            <a:r>
              <a:rPr lang="en-US" sz="2000" dirty="0" err="1">
                <a:solidFill>
                  <a:srgbClr val="0070C0"/>
                </a:solidFill>
              </a:rPr>
              <a:t>L</a:t>
            </a:r>
            <a:r>
              <a:rPr lang="en-US" sz="2000" baseline="-25000" dirty="0" err="1">
                <a:solidFill>
                  <a:srgbClr val="0070C0"/>
                </a:solidFill>
              </a:rPr>
              <a:t>line</a:t>
            </a:r>
            <a:r>
              <a:rPr lang="en-US" sz="2000" dirty="0">
                <a:solidFill>
                  <a:srgbClr val="0070C0"/>
                </a:solidFill>
              </a:rPr>
              <a:t>—explained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Experimental results validate description of each mechanism stage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Provides analytical methods for designing loads to improve series arc prevention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Analysis applies to Constant Power Loads with millisecond bandwidths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  <a:sym typeface="Wingdings" panose="05000000000000000000" pitchFamily="2" charset="2"/>
              </a:rPr>
              <a:t>Load can be modeled as RC load during transient</a:t>
            </a:r>
          </a:p>
        </p:txBody>
      </p:sp>
    </p:spTree>
    <p:extLst>
      <p:ext uri="{BB962C8B-B14F-4D97-AF65-F5344CB8AC3E}">
        <p14:creationId xmlns:p14="http://schemas.microsoft.com/office/powerpoint/2010/main" val="42864287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 (1/2)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1"/>
          </p:nvPr>
        </p:nvSpPr>
        <p:spPr>
          <a:xfrm>
            <a:off x="260605" y="1063196"/>
            <a:ext cx="8622791" cy="3992305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[1] </a:t>
            </a:r>
            <a:r>
              <a:rPr lang="en-US" dirty="0"/>
              <a:t>P. </a:t>
            </a:r>
            <a:r>
              <a:rPr lang="en-US" dirty="0" err="1"/>
              <a:t>Kisliuk</a:t>
            </a:r>
            <a:r>
              <a:rPr lang="en-US" dirty="0"/>
              <a:t>, “Arcing at Electrical Contacts on Closure. Part V. The Cathode Mechanism of Extremely Short Arcs,” </a:t>
            </a:r>
            <a:r>
              <a:rPr lang="en-US" i="1" dirty="0"/>
              <a:t>J. Appl. Phys.</a:t>
            </a:r>
            <a:r>
              <a:rPr lang="en-US" dirty="0"/>
              <a:t>, vol. 25, no. 7, pp. 897–900, 1954. </a:t>
            </a:r>
          </a:p>
          <a:p>
            <a:r>
              <a:rPr lang="en-US" dirty="0"/>
              <a:t>[2] J. </a:t>
            </a:r>
            <a:r>
              <a:rPr lang="en-US" dirty="0" err="1"/>
              <a:t>Sekikawa</a:t>
            </a:r>
            <a:r>
              <a:rPr lang="en-US" dirty="0"/>
              <a:t> and T. </a:t>
            </a:r>
            <a:r>
              <a:rPr lang="en-US" dirty="0" err="1"/>
              <a:t>Kubono</a:t>
            </a:r>
            <a:r>
              <a:rPr lang="en-US" dirty="0"/>
              <a:t>, “Voltage-current characteristics of breaking arc at constant opening speed in the air,” </a:t>
            </a:r>
            <a:r>
              <a:rPr lang="en-US" i="1" dirty="0"/>
              <a:t>IEEE Trans. Components </a:t>
            </a:r>
            <a:r>
              <a:rPr lang="en-US" i="1" dirty="0" err="1"/>
              <a:t>Packag</a:t>
            </a:r>
            <a:r>
              <a:rPr lang="en-US" i="1" dirty="0"/>
              <a:t>. Technol.</a:t>
            </a:r>
            <a:r>
              <a:rPr lang="en-US" dirty="0"/>
              <a:t>, vol. 27, no. 1, pp. 167–171, 2004. </a:t>
            </a:r>
          </a:p>
          <a:p>
            <a:r>
              <a:rPr lang="en-US" dirty="0"/>
              <a:t>[3] L. </a:t>
            </a:r>
            <a:r>
              <a:rPr lang="en-US" dirty="0" err="1"/>
              <a:t>Vanfretti</a:t>
            </a:r>
            <a:r>
              <a:rPr lang="en-US" dirty="0"/>
              <a:t>, “Circuit Breakers – The Switching Arc and Arc Modeling,” 2007. </a:t>
            </a:r>
          </a:p>
          <a:p>
            <a:r>
              <a:rPr lang="en-US" dirty="0"/>
              <a:t>[4] </a:t>
            </a:r>
            <a:r>
              <a:rPr lang="en-US" dirty="0">
                <a:solidFill>
                  <a:srgbClr val="0070C0"/>
                </a:solidFill>
              </a:rPr>
              <a:t>E. Bauer, et al, “Experimental Observations of the Transient Characteristics of Series dc Arcs with Capacitive Loads,” </a:t>
            </a:r>
            <a:r>
              <a:rPr lang="en-US" i="1" dirty="0">
                <a:solidFill>
                  <a:srgbClr val="0070C0"/>
                </a:solidFill>
              </a:rPr>
              <a:t>2018 IEEE International Power Modulator and High Voltage Conference (IPMHVC)</a:t>
            </a:r>
            <a:r>
              <a:rPr lang="en-US" dirty="0">
                <a:solidFill>
                  <a:srgbClr val="0070C0"/>
                </a:solidFill>
              </a:rPr>
              <a:t>, Jackson, WY, 2018, In Press </a:t>
            </a:r>
          </a:p>
          <a:p>
            <a:r>
              <a:rPr lang="en-US" dirty="0"/>
              <a:t>[5] E. Bauer, et al, “Steady state characterization of arcing in 540 v dc distribution systems,” SAE, Fort Worth, TX, USA, Tech. Paper 2017-01-2035, Sept. 2017. </a:t>
            </a:r>
          </a:p>
          <a:p>
            <a:r>
              <a:rPr lang="en-US" dirty="0"/>
              <a:t>[6] M. Walter and C. Franck, “Improved method for direct black-box arc parameter determination and model validation,” </a:t>
            </a:r>
            <a:r>
              <a:rPr lang="en-US" i="1" dirty="0"/>
              <a:t>IEEE Trans. Power </a:t>
            </a:r>
            <a:r>
              <a:rPr lang="en-US" i="1" dirty="0" err="1"/>
              <a:t>Deliv</a:t>
            </a:r>
            <a:r>
              <a:rPr lang="en-US" i="1" dirty="0"/>
              <a:t>.</a:t>
            </a:r>
            <a:r>
              <a:rPr lang="en-US" dirty="0"/>
              <a:t>, vol. 29, no. 2, pp. 580–588, 2014. </a:t>
            </a:r>
          </a:p>
          <a:p>
            <a:r>
              <a:rPr lang="en-US" dirty="0"/>
              <a:t>[7] M. </a:t>
            </a:r>
            <a:r>
              <a:rPr lang="en-US" dirty="0" err="1"/>
              <a:t>Binnendijk</a:t>
            </a:r>
            <a:r>
              <a:rPr lang="en-US" dirty="0"/>
              <a:t>, W. F. H. Merck, R. P. P. </a:t>
            </a:r>
            <a:r>
              <a:rPr lang="en-US" dirty="0" err="1"/>
              <a:t>Smeets</a:t>
            </a:r>
            <a:r>
              <a:rPr lang="en-US" dirty="0"/>
              <a:t>, K. Watanabe and E. Kaneko, "High-current interruption in vacuum circuit breakers," in </a:t>
            </a:r>
            <a:r>
              <a:rPr lang="en-US" i="1" dirty="0"/>
              <a:t>IEEE Transactions on Dielectrics and Electrical Insulation</a:t>
            </a:r>
            <a:r>
              <a:rPr lang="en-US" dirty="0"/>
              <a:t>, vol. 4, no. 6, pp. 836-840, Dec 1997.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9" name="Picture 4" descr="Image result for &quot;IPMHVC&quot;">
            <a:extLst>
              <a:ext uri="{FF2B5EF4-FFF2-40B4-BE49-F238E27FC236}">
                <a16:creationId xmlns:a16="http://schemas.microsoft.com/office/drawing/2014/main" id="{C8DF9DAF-07E9-4857-ACDA-9BB62D255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202" y="6037490"/>
            <a:ext cx="828797" cy="82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29004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 (2/2)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1"/>
          </p:nvPr>
        </p:nvSpPr>
        <p:spPr>
          <a:xfrm>
            <a:off x="260605" y="1063196"/>
            <a:ext cx="8622791" cy="3992305"/>
          </a:xfrm>
        </p:spPr>
        <p:txBody>
          <a:bodyPr/>
          <a:lstStyle/>
          <a:p>
            <a:r>
              <a:rPr lang="en-US" dirty="0"/>
              <a:t>[8] R. P. P. </a:t>
            </a:r>
            <a:r>
              <a:rPr lang="en-US" dirty="0" err="1"/>
              <a:t>Smeets</a:t>
            </a:r>
            <a:r>
              <a:rPr lang="en-US" dirty="0"/>
              <a:t>, E. P. A. van </a:t>
            </a:r>
            <a:r>
              <a:rPr lang="en-US" dirty="0" err="1"/>
              <a:t>Lanen</a:t>
            </a:r>
            <a:r>
              <a:rPr lang="en-US" dirty="0"/>
              <a:t>, M. Popov and L. van der </a:t>
            </a:r>
            <a:r>
              <a:rPr lang="en-US" dirty="0" err="1"/>
              <a:t>Sluis</a:t>
            </a:r>
            <a:r>
              <a:rPr lang="en-US" dirty="0"/>
              <a:t>, "In search for performance indicators of short-circuit current interruption in vacuum," </a:t>
            </a:r>
            <a:r>
              <a:rPr lang="en-US" i="1" dirty="0"/>
              <a:t>2008 23rd International Symposium on Discharges and Electrical Insulation in Vacuum</a:t>
            </a:r>
            <a:r>
              <a:rPr lang="en-US" dirty="0"/>
              <a:t>, Bucharest, 2008, pp. 79-82. </a:t>
            </a:r>
          </a:p>
          <a:p>
            <a:r>
              <a:rPr lang="en-US" dirty="0"/>
              <a:t>[9] Tomas </a:t>
            </a:r>
            <a:r>
              <a:rPr lang="en-US" dirty="0" err="1"/>
              <a:t>Roininen</a:t>
            </a:r>
            <a:r>
              <a:rPr lang="en-US" dirty="0"/>
              <a:t> et al. (2013). Live Tank Circuit Breakers Application Guide. ABB AB High Voltage Products. </a:t>
            </a:r>
            <a:r>
              <a:rPr lang="en-US" dirty="0" err="1"/>
              <a:t>Ludvika</a:t>
            </a:r>
            <a:r>
              <a:rPr lang="en-US" dirty="0"/>
              <a:t>, </a:t>
            </a:r>
            <a:r>
              <a:rPr lang="en-US" dirty="0" err="1"/>
              <a:t>Sweeden</a:t>
            </a:r>
            <a:r>
              <a:rPr lang="en-US" dirty="0"/>
              <a:t>. </a:t>
            </a:r>
          </a:p>
          <a:p>
            <a:r>
              <a:rPr lang="en-US" dirty="0"/>
              <a:t>[10] R. Oshiro and E. Kaneko, "Investigation about influence on breakdown voltage by arc condition before quenching," </a:t>
            </a:r>
            <a:r>
              <a:rPr lang="en-US" i="1" dirty="0"/>
              <a:t>2015 3rd International Conference on Electric Power Equipment – Switching Technology (ICEPE-ST)</a:t>
            </a:r>
            <a:r>
              <a:rPr lang="en-US" dirty="0"/>
              <a:t>, Busan, 2015, pp. 532-537. </a:t>
            </a:r>
          </a:p>
          <a:p>
            <a:r>
              <a:rPr lang="en-US" dirty="0"/>
              <a:t>[11] H. </a:t>
            </a:r>
            <a:r>
              <a:rPr lang="en-US" dirty="0" err="1"/>
              <a:t>Urai</a:t>
            </a:r>
            <a:r>
              <a:rPr lang="en-US" dirty="0"/>
              <a:t>, Y. </a:t>
            </a:r>
            <a:r>
              <a:rPr lang="en-US" dirty="0" err="1"/>
              <a:t>Ooshita</a:t>
            </a:r>
            <a:r>
              <a:rPr lang="en-US" dirty="0"/>
              <a:t>, M. Koizumi, N. Yaginuma and M. </a:t>
            </a:r>
            <a:r>
              <a:rPr lang="en-US" dirty="0" err="1"/>
              <a:t>Tsukushi</a:t>
            </a:r>
            <a:r>
              <a:rPr lang="en-US" dirty="0"/>
              <a:t>, "Estimation of interruption performance in high-voltage circuit breakers with a modified method for arc parameter evaluation," </a:t>
            </a:r>
            <a:r>
              <a:rPr lang="en-US" i="1" dirty="0"/>
              <a:t>2011 1st </a:t>
            </a:r>
            <a:r>
              <a:rPr lang="en-US" dirty="0"/>
              <a:t> </a:t>
            </a:r>
            <a:r>
              <a:rPr lang="en-US" i="1" dirty="0"/>
              <a:t>International Conference on Electric Power Equipment - Switching Technology</a:t>
            </a:r>
            <a:r>
              <a:rPr lang="en-US" dirty="0"/>
              <a:t>, Xi'an, 2011, pp. 559-565.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9" name="Picture 4" descr="Image result for &quot;IPMHVC&quot;">
            <a:extLst>
              <a:ext uri="{FF2B5EF4-FFF2-40B4-BE49-F238E27FC236}">
                <a16:creationId xmlns:a16="http://schemas.microsoft.com/office/drawing/2014/main" id="{C8DF9DAF-07E9-4857-ACDA-9BB62D255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202" y="6037490"/>
            <a:ext cx="828797" cy="82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63139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412772" y="2167819"/>
            <a:ext cx="440553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>
                <a:latin typeface="Franklin Gothic Demi Cond" panose="020B0706030402020204" pitchFamily="34" charset="0"/>
                <a:cs typeface="Times New Roman" pitchFamily="18" charset="0"/>
              </a:rPr>
              <a:t>Thank You!</a:t>
            </a:r>
          </a:p>
          <a:p>
            <a:pPr algn="ctr"/>
            <a:r>
              <a:rPr lang="en-US" sz="4400">
                <a:latin typeface="Franklin Gothic Demi Cond" panose="020B0706030402020204" pitchFamily="34" charset="0"/>
                <a:cs typeface="Times New Roman" pitchFamily="18" charset="0"/>
              </a:rPr>
              <a:t>Questions?</a:t>
            </a:r>
          </a:p>
        </p:txBody>
      </p:sp>
      <p:sp>
        <p:nvSpPr>
          <p:cNvPr id="2" name="Rectangle 1"/>
          <p:cNvSpPr/>
          <p:nvPr/>
        </p:nvSpPr>
        <p:spPr>
          <a:xfrm>
            <a:off x="2569028" y="4690468"/>
            <a:ext cx="40930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Franklin Gothic Demi Cond" panose="020B0706030402020204" pitchFamily="34" charset="0"/>
                <a:cs typeface="Times New Roman" pitchFamily="18" charset="0"/>
              </a:rPr>
              <a:t>For further information, please contact: </a:t>
            </a:r>
          </a:p>
          <a:p>
            <a:pPr algn="ctr"/>
            <a:r>
              <a:rPr lang="en-US" altLang="zh-CN" dirty="0">
                <a:solidFill>
                  <a:srgbClr val="C00000"/>
                </a:solidFill>
                <a:latin typeface="Franklin Gothic Demi Cond" panose="020B0706030402020204" pitchFamily="34" charset="0"/>
                <a:cs typeface="Times New Roman" pitchFamily="18" charset="0"/>
              </a:rPr>
              <a:t>Eric Bauer: </a:t>
            </a:r>
            <a:r>
              <a:rPr lang="en-US" altLang="zh-CN" u="sng" dirty="0">
                <a:solidFill>
                  <a:schemeClr val="bg2"/>
                </a:solidFill>
                <a:latin typeface="Franklin Gothic Demi Cond" panose="020B0706030402020204" pitchFamily="34" charset="0"/>
                <a:cs typeface="Times New Roman" pitchFamily="18" charset="0"/>
              </a:rPr>
              <a:t>bauer.432</a:t>
            </a:r>
            <a:r>
              <a:rPr lang="en-US" altLang="zh-CN" u="sng" dirty="0">
                <a:solidFill>
                  <a:schemeClr val="bg2"/>
                </a:solidFill>
                <a:latin typeface="Franklin Gothic Demi Cond" panose="020B0706030402020204" pitchFamily="34" charset="0"/>
                <a:cs typeface="Times New Roman" pitchFamily="18" charset="0"/>
                <a:hlinkClick r:id="rId3"/>
              </a:rPr>
              <a:t>@osu.edu</a:t>
            </a:r>
            <a:endParaRPr lang="en-US" altLang="zh-CN" u="sng" dirty="0">
              <a:solidFill>
                <a:schemeClr val="bg2"/>
              </a:solidFill>
              <a:latin typeface="Franklin Gothic Demi Cond" panose="020B0706030402020204" pitchFamily="34" charset="0"/>
              <a:cs typeface="Times New Roman" pitchFamily="18" charset="0"/>
            </a:endParaRPr>
          </a:p>
          <a:p>
            <a:pPr algn="ctr"/>
            <a:r>
              <a:rPr lang="en-US" altLang="zh-CN" dirty="0">
                <a:solidFill>
                  <a:srgbClr val="C00000"/>
                </a:solidFill>
                <a:latin typeface="Franklin Gothic Demi Cond" panose="020B0706030402020204" pitchFamily="34" charset="0"/>
                <a:cs typeface="Times New Roman" pitchFamily="18" charset="0"/>
              </a:rPr>
              <a:t>Dr. Jin Wang: </a:t>
            </a:r>
            <a:r>
              <a:rPr lang="en-US" altLang="zh-CN" dirty="0">
                <a:solidFill>
                  <a:srgbClr val="C00000"/>
                </a:solidFill>
                <a:latin typeface="Franklin Gothic Demi Cond" panose="020B0706030402020204" pitchFamily="34" charset="0"/>
                <a:cs typeface="Times New Roman" pitchFamily="18" charset="0"/>
                <a:hlinkClick r:id="rId4"/>
              </a:rPr>
              <a:t>wang.1248@osu.edu</a:t>
            </a:r>
            <a:endParaRPr lang="en-US" altLang="zh-CN" dirty="0">
              <a:solidFill>
                <a:srgbClr val="C00000"/>
              </a:solidFill>
              <a:latin typeface="Franklin Gothic Demi Cond" panose="020B0706030402020204" pitchFamily="34" charset="0"/>
              <a:cs typeface="Times New Roman" pitchFamily="18" charset="0"/>
            </a:endParaRPr>
          </a:p>
          <a:p>
            <a:pPr algn="ctr"/>
            <a:endParaRPr lang="en-US" altLang="zh-CN" dirty="0">
              <a:solidFill>
                <a:srgbClr val="C00000"/>
              </a:solidFill>
              <a:latin typeface="Franklin Gothic Demi Cond" panose="020B0706030402020204" pitchFamily="34" charset="0"/>
              <a:cs typeface="Times New Roman" pitchFamily="18" charset="0"/>
            </a:endParaRPr>
          </a:p>
        </p:txBody>
      </p:sp>
      <p:pic>
        <p:nvPicPr>
          <p:cNvPr id="5" name="Picture 4" descr="Image result for &quot;IPMHVC&quot;">
            <a:extLst>
              <a:ext uri="{FF2B5EF4-FFF2-40B4-BE49-F238E27FC236}">
                <a16:creationId xmlns:a16="http://schemas.microsoft.com/office/drawing/2014/main" id="{93250B58-9A59-4E4C-B83A-F750AFE812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202" y="6037490"/>
            <a:ext cx="828797" cy="82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7217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96415" y="2893996"/>
            <a:ext cx="82196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Franklin Gothic Demi Cond" panose="020B0706030402020204" pitchFamily="34" charset="0"/>
                <a:cs typeface="Times New Roman" pitchFamily="18" charset="0"/>
              </a:rPr>
              <a:t>Hardware Test Setup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1228725"/>
            <a:ext cx="9144000" cy="477462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9585" y="3136613"/>
            <a:ext cx="73114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Review of Transient Series Arc Characteristics</a:t>
            </a:r>
          </a:p>
        </p:txBody>
      </p:sp>
      <p:pic>
        <p:nvPicPr>
          <p:cNvPr id="6" name="Picture 4" descr="Image result for &quot;IPMHVC&quot;">
            <a:extLst>
              <a:ext uri="{FF2B5EF4-FFF2-40B4-BE49-F238E27FC236}">
                <a16:creationId xmlns:a16="http://schemas.microsoft.com/office/drawing/2014/main" id="{EF7B1EF4-1C43-4831-BC7B-577C1B81EF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202" y="6037490"/>
            <a:ext cx="828797" cy="82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0382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Motivation</a:t>
            </a:r>
          </a:p>
        </p:txBody>
      </p:sp>
      <p:pic>
        <p:nvPicPr>
          <p:cNvPr id="14" name="Picture 4" descr="Image result for &quot;IPMHVC&quot;">
            <a:extLst>
              <a:ext uri="{FF2B5EF4-FFF2-40B4-BE49-F238E27FC236}">
                <a16:creationId xmlns:a16="http://schemas.microsoft.com/office/drawing/2014/main" id="{0406D82D-8675-4283-9A0F-3B7F07F0BD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202" y="6037490"/>
            <a:ext cx="828797" cy="82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182B1E5-8EF2-4727-8588-75FCCC76B8A6}"/>
              </a:ext>
            </a:extLst>
          </p:cNvPr>
          <p:cNvSpPr/>
          <p:nvPr/>
        </p:nvSpPr>
        <p:spPr>
          <a:xfrm>
            <a:off x="384927" y="1102171"/>
            <a:ext cx="84609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>
                <a:sym typeface="Wingdings" panose="05000000000000000000" pitchFamily="2" charset="2"/>
              </a:rPr>
              <a:t>How can we design the load &amp; source impedances to prevent sustained series arcs in dc networks?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800" i="1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>
                <a:sym typeface="Wingdings" panose="05000000000000000000" pitchFamily="2" charset="2"/>
              </a:rPr>
              <a:t>Timescale challenge: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C00000"/>
                </a:solidFill>
                <a:sym typeface="Wingdings" panose="05000000000000000000" pitchFamily="2" charset="2"/>
              </a:rPr>
              <a:t>Prevention: </a:t>
            </a:r>
            <a:r>
              <a:rPr lang="en-US" sz="2800" i="1" dirty="0">
                <a:sym typeface="Wingdings" panose="05000000000000000000" pitchFamily="2" charset="2"/>
              </a:rPr>
              <a:t>micro </a:t>
            </a:r>
            <a:r>
              <a:rPr lang="en-US" sz="2800" dirty="0">
                <a:sym typeface="Wingdings" panose="05000000000000000000" pitchFamily="2" charset="2"/>
              </a:rPr>
              <a:t>seconds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C00000"/>
                </a:solidFill>
                <a:sym typeface="Wingdings" panose="05000000000000000000" pitchFamily="2" charset="2"/>
              </a:rPr>
              <a:t>Detection &amp; Isolation: </a:t>
            </a:r>
            <a:r>
              <a:rPr lang="en-US" sz="2800" i="1" dirty="0" err="1">
                <a:sym typeface="Wingdings" panose="05000000000000000000" pitchFamily="2" charset="2"/>
              </a:rPr>
              <a:t>milli</a:t>
            </a:r>
            <a:r>
              <a:rPr lang="en-US" sz="2800" i="1" dirty="0">
                <a:sym typeface="Wingdings" panose="05000000000000000000" pitchFamily="2" charset="2"/>
              </a:rPr>
              <a:t> </a:t>
            </a:r>
            <a:r>
              <a:rPr lang="en-US" sz="2800" dirty="0">
                <a:sym typeface="Wingdings" panose="05000000000000000000" pitchFamily="2" charset="2"/>
              </a:rPr>
              <a:t>seconds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2800" dirty="0">
              <a:sym typeface="Wingdings" panose="05000000000000000000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800" dirty="0">
              <a:sym typeface="Wingdings" panose="05000000000000000000" pitchFamily="2" charset="2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E46A8F9-4C2D-4711-A325-1BB50B8E75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939" y="6295994"/>
            <a:ext cx="354795" cy="42402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6C3AF59-6A7A-4DE0-910B-13906B2A20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9115" y="3809990"/>
            <a:ext cx="5712524" cy="2049022"/>
          </a:xfrm>
          <a:prstGeom prst="rect">
            <a:avLst/>
          </a:prstGeom>
        </p:spPr>
      </p:pic>
      <p:pic>
        <p:nvPicPr>
          <p:cNvPr id="4098" name="Picture 2" descr="Image result for question mark icon">
            <a:extLst>
              <a:ext uri="{FF2B5EF4-FFF2-40B4-BE49-F238E27FC236}">
                <a16:creationId xmlns:a16="http://schemas.microsoft.com/office/drawing/2014/main" id="{61E0688A-CFC2-4D39-A3AD-BDDD994B10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153" b="97923" l="9585" r="89617">
                        <a14:foregroundMark x1="51438" y1="87380" x2="51438" y2="87380"/>
                        <a14:foregroundMark x1="49201" y1="94888" x2="49201" y2="94888"/>
                        <a14:foregroundMark x1="48403" y1="98083" x2="48403" y2="98083"/>
                        <a14:foregroundMark x1="53674" y1="4153" x2="53674" y2="415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000">
            <a:off x="3100408" y="3955790"/>
            <a:ext cx="1297467" cy="1297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Image result for question mark icon">
            <a:extLst>
              <a:ext uri="{FF2B5EF4-FFF2-40B4-BE49-F238E27FC236}">
                <a16:creationId xmlns:a16="http://schemas.microsoft.com/office/drawing/2014/main" id="{2718220B-860A-4B08-9F42-22DC9C35D7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153" b="97923" l="9585" r="89617">
                        <a14:foregroundMark x1="51438" y1="87380" x2="51438" y2="87380"/>
                        <a14:foregroundMark x1="49201" y1="94888" x2="49201" y2="94888"/>
                        <a14:foregroundMark x1="48403" y1="98083" x2="48403" y2="98083"/>
                        <a14:foregroundMark x1="53674" y1="4153" x2="53674" y2="415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000">
            <a:off x="5586799" y="4350207"/>
            <a:ext cx="1297467" cy="1297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2791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 descr="Image result for &quot;IPMHVC&quot;">
            <a:extLst>
              <a:ext uri="{FF2B5EF4-FFF2-40B4-BE49-F238E27FC236}">
                <a16:creationId xmlns:a16="http://schemas.microsoft.com/office/drawing/2014/main" id="{0406D82D-8675-4283-9A0F-3B7F07F0BD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202" y="6037490"/>
            <a:ext cx="828797" cy="82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Minimum Arc Voltage</a:t>
            </a:r>
          </a:p>
        </p:txBody>
      </p:sp>
      <p:sp>
        <p:nvSpPr>
          <p:cNvPr id="2" name="Rectangle 1"/>
          <p:cNvSpPr/>
          <p:nvPr/>
        </p:nvSpPr>
        <p:spPr>
          <a:xfrm>
            <a:off x="297887" y="4144462"/>
            <a:ext cx="8229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Electrons must transition from solid medium to ionized gas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Transitions result in </a:t>
            </a:r>
            <a:r>
              <a:rPr lang="en-US" sz="2000" dirty="0">
                <a:solidFill>
                  <a:srgbClr val="C00000"/>
                </a:solidFill>
              </a:rPr>
              <a:t>voltage drops at cathode &amp; anode</a:t>
            </a:r>
            <a:r>
              <a:rPr lang="en-US" sz="2000" dirty="0"/>
              <a:t>—dependent on electrode materials, gas composition, current magnitude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Minimum arc voltage (</a:t>
            </a:r>
            <a:r>
              <a:rPr lang="en-US" sz="2000" i="1" dirty="0" err="1">
                <a:solidFill>
                  <a:srgbClr val="0070C0"/>
                </a:solidFill>
              </a:rPr>
              <a:t>V</a:t>
            </a:r>
            <a:r>
              <a:rPr lang="en-US" sz="2000" i="1" baseline="-25000" dirty="0" err="1">
                <a:solidFill>
                  <a:srgbClr val="0070C0"/>
                </a:solidFill>
              </a:rPr>
              <a:t>column</a:t>
            </a:r>
            <a:r>
              <a:rPr lang="en-US" sz="2000" dirty="0">
                <a:solidFill>
                  <a:srgbClr val="0070C0"/>
                </a:solidFill>
              </a:rPr>
              <a:t> = 0</a:t>
            </a:r>
            <a:r>
              <a:rPr lang="en-US" sz="2000" dirty="0"/>
              <a:t>) is sum of anode &amp; cathode drops: </a:t>
            </a:r>
            <a:r>
              <a:rPr lang="en-US" sz="2000" i="1" dirty="0" err="1">
                <a:solidFill>
                  <a:srgbClr val="0070C0"/>
                </a:solidFill>
              </a:rPr>
              <a:t>V</a:t>
            </a:r>
            <a:r>
              <a:rPr lang="en-US" sz="2000" i="1" baseline="-25000" dirty="0" err="1">
                <a:solidFill>
                  <a:srgbClr val="0070C0"/>
                </a:solidFill>
              </a:rPr>
              <a:t>min</a:t>
            </a:r>
            <a:endParaRPr lang="en-US" sz="2000" i="1" dirty="0">
              <a:solidFill>
                <a:srgbClr val="0070C0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BC9AE1C-A348-4CE3-9CBF-7ED95EB69D92}"/>
              </a:ext>
            </a:extLst>
          </p:cNvPr>
          <p:cNvGrpSpPr/>
          <p:nvPr/>
        </p:nvGrpSpPr>
        <p:grpSpPr>
          <a:xfrm>
            <a:off x="2475690" y="707754"/>
            <a:ext cx="4608708" cy="3483077"/>
            <a:chOff x="4351183" y="759927"/>
            <a:chExt cx="4608708" cy="3483077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C5DBB741-53C3-4931-845B-A1031D1407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51183" y="799496"/>
              <a:ext cx="4608708" cy="3443508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3C7507B-9FA7-4088-9100-7C76F0057E22}"/>
                </a:ext>
              </a:extLst>
            </p:cNvPr>
            <p:cNvSpPr/>
            <p:nvPr/>
          </p:nvSpPr>
          <p:spPr>
            <a:xfrm>
              <a:off x="7598629" y="759927"/>
              <a:ext cx="4603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[3]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6348797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LC Effects on </a:t>
            </a:r>
            <a:r>
              <a:rPr lang="en-US" i="1" dirty="0" err="1"/>
              <a:t>V</a:t>
            </a:r>
            <a:r>
              <a:rPr lang="en-US" i="1" baseline="-25000" dirty="0" err="1"/>
              <a:t>min</a:t>
            </a:r>
            <a:endParaRPr lang="en-US" i="1" dirty="0"/>
          </a:p>
        </p:txBody>
      </p:sp>
      <p:sp>
        <p:nvSpPr>
          <p:cNvPr id="2" name="Rectangle 1"/>
          <p:cNvSpPr/>
          <p:nvPr/>
        </p:nvSpPr>
        <p:spPr>
          <a:xfrm>
            <a:off x="52749" y="1079229"/>
            <a:ext cx="81223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Consider an abstracted dc load on a </a:t>
            </a:r>
            <a:r>
              <a:rPr lang="en-US" sz="2000" dirty="0">
                <a:solidFill>
                  <a:srgbClr val="C00000"/>
                </a:solidFill>
              </a:rPr>
              <a:t>µs time scale</a:t>
            </a:r>
          </a:p>
        </p:txBody>
      </p:sp>
      <p:pic>
        <p:nvPicPr>
          <p:cNvPr id="14" name="Picture 4" descr="Image result for &quot;IPMHVC&quot;">
            <a:extLst>
              <a:ext uri="{FF2B5EF4-FFF2-40B4-BE49-F238E27FC236}">
                <a16:creationId xmlns:a16="http://schemas.microsoft.com/office/drawing/2014/main" id="{0406D82D-8675-4283-9A0F-3B7F07F0BD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202" y="6037490"/>
            <a:ext cx="828797" cy="82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FCD7E70-CE18-4870-BB5E-4087FAF28F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9115" y="1323600"/>
            <a:ext cx="5712524" cy="204902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182B1E5-8EF2-4727-8588-75FCCC76B8A6}"/>
              </a:ext>
            </a:extLst>
          </p:cNvPr>
          <p:cNvSpPr/>
          <p:nvPr/>
        </p:nvSpPr>
        <p:spPr>
          <a:xfrm>
            <a:off x="-44529" y="3558359"/>
            <a:ext cx="888502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Meeting </a:t>
            </a:r>
            <a:r>
              <a:rPr lang="en-US" sz="2000" i="1" dirty="0" err="1">
                <a:solidFill>
                  <a:srgbClr val="0070C0"/>
                </a:solidFill>
              </a:rPr>
              <a:t>V</a:t>
            </a:r>
            <a:r>
              <a:rPr lang="en-US" sz="2000" i="1" baseline="-25000" dirty="0" err="1">
                <a:solidFill>
                  <a:srgbClr val="0070C0"/>
                </a:solidFill>
              </a:rPr>
              <a:t>min</a:t>
            </a:r>
            <a:r>
              <a:rPr lang="en-US" sz="2000" dirty="0"/>
              <a:t>  depends on inductor &amp; capacitor voltages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C0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Electrode separation causes </a:t>
            </a:r>
            <a:r>
              <a:rPr lang="en-US" sz="2000" dirty="0">
                <a:solidFill>
                  <a:srgbClr val="C00000"/>
                </a:solidFill>
              </a:rPr>
              <a:t>inductive voltage boost </a:t>
            </a:r>
            <a:r>
              <a:rPr lang="en-US" sz="2000" dirty="0">
                <a:sym typeface="Wingdings" panose="05000000000000000000" pitchFamily="2" charset="2"/>
              </a:rPr>
              <a:t> meets </a:t>
            </a:r>
            <a:r>
              <a:rPr lang="en-US" sz="2000" i="1" dirty="0" err="1">
                <a:solidFill>
                  <a:srgbClr val="0070C0"/>
                </a:solidFill>
                <a:sym typeface="Wingdings" panose="05000000000000000000" pitchFamily="2" charset="2"/>
              </a:rPr>
              <a:t>V</a:t>
            </a:r>
            <a:r>
              <a:rPr lang="en-US" sz="2000" i="1" baseline="-25000" dirty="0" err="1">
                <a:solidFill>
                  <a:srgbClr val="0070C0"/>
                </a:solidFill>
                <a:sym typeface="Wingdings" panose="05000000000000000000" pitchFamily="2" charset="2"/>
              </a:rPr>
              <a:t>min</a:t>
            </a:r>
            <a:r>
              <a:rPr lang="en-US" sz="2000" dirty="0">
                <a:sym typeface="Wingdings" panose="05000000000000000000" pitchFamily="2" charset="2"/>
              </a:rPr>
              <a:t>  </a:t>
            </a:r>
            <a:r>
              <a:rPr lang="en-US" sz="2000" dirty="0">
                <a:solidFill>
                  <a:srgbClr val="C00000"/>
                </a:solidFill>
                <a:sym typeface="Wingdings" panose="05000000000000000000" pitchFamily="2" charset="2"/>
              </a:rPr>
              <a:t>arc occurs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Inductive boost duration depends on stored energy magnitude, </a:t>
            </a:r>
            <a:r>
              <a:rPr lang="en-US" sz="2000" i="1" dirty="0">
                <a:solidFill>
                  <a:srgbClr val="0070C0"/>
                </a:solidFill>
                <a:sym typeface="Wingdings" panose="05000000000000000000" pitchFamily="2" charset="2"/>
              </a:rPr>
              <a:t>E</a:t>
            </a:r>
            <a:r>
              <a:rPr lang="en-US" sz="2000" i="1" baseline="-25000" dirty="0">
                <a:solidFill>
                  <a:srgbClr val="0070C0"/>
                </a:solidFill>
                <a:sym typeface="Wingdings" panose="05000000000000000000" pitchFamily="2" charset="2"/>
              </a:rPr>
              <a:t>L</a:t>
            </a:r>
            <a:endParaRPr lang="en-US" sz="2000" i="1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After </a:t>
            </a:r>
            <a:r>
              <a:rPr lang="en-US" sz="2000" i="1" dirty="0">
                <a:solidFill>
                  <a:srgbClr val="0070C0"/>
                </a:solidFill>
                <a:sym typeface="Wingdings" panose="05000000000000000000" pitchFamily="2" charset="2"/>
              </a:rPr>
              <a:t>E</a:t>
            </a:r>
            <a:r>
              <a:rPr lang="en-US" sz="2000" i="1" baseline="-25000" dirty="0">
                <a:solidFill>
                  <a:srgbClr val="0070C0"/>
                </a:solidFill>
                <a:sym typeface="Wingdings" panose="05000000000000000000" pitchFamily="2" charset="2"/>
              </a:rPr>
              <a:t>L</a:t>
            </a:r>
            <a:r>
              <a:rPr lang="en-US" sz="2000" dirty="0">
                <a:solidFill>
                  <a:srgbClr val="0070C0"/>
                </a:solidFill>
                <a:sym typeface="Wingdings" panose="05000000000000000000" pitchFamily="2" charset="2"/>
              </a:rPr>
              <a:t> = 0</a:t>
            </a:r>
            <a:r>
              <a:rPr lang="en-US" sz="2000" dirty="0">
                <a:sym typeface="Wingdings" panose="05000000000000000000" pitchFamily="2" charset="2"/>
              </a:rPr>
              <a:t>, load capacitor voltage must drop by </a:t>
            </a:r>
            <a:r>
              <a:rPr lang="en-US" sz="2000" i="1" dirty="0" err="1">
                <a:solidFill>
                  <a:srgbClr val="0070C0"/>
                </a:solidFill>
                <a:sym typeface="Wingdings" panose="05000000000000000000" pitchFamily="2" charset="2"/>
              </a:rPr>
              <a:t>V</a:t>
            </a:r>
            <a:r>
              <a:rPr lang="en-US" sz="2000" i="1" baseline="-25000" dirty="0" err="1">
                <a:solidFill>
                  <a:srgbClr val="0070C0"/>
                </a:solidFill>
                <a:sym typeface="Wingdings" panose="05000000000000000000" pitchFamily="2" charset="2"/>
              </a:rPr>
              <a:t>min</a:t>
            </a:r>
            <a:r>
              <a:rPr lang="en-US" sz="2000" dirty="0">
                <a:sym typeface="Wingdings" panose="05000000000000000000" pitchFamily="2" charset="2"/>
              </a:rPr>
              <a:t> for arc to occur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</a:rPr>
              <a:t>If drop occurs too slow compared to gap motion, arc is unlikely [4]</a:t>
            </a:r>
          </a:p>
        </p:txBody>
      </p:sp>
    </p:spTree>
    <p:extLst>
      <p:ext uri="{BB962C8B-B14F-4D97-AF65-F5344CB8AC3E}">
        <p14:creationId xmlns:p14="http://schemas.microsoft.com/office/powerpoint/2010/main" val="3813300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Setup [4]</a:t>
            </a:r>
            <a:endParaRPr lang="en-US" i="1" dirty="0"/>
          </a:p>
        </p:txBody>
      </p:sp>
      <p:pic>
        <p:nvPicPr>
          <p:cNvPr id="14" name="Picture 4" descr="Image result for &quot;IPMHVC&quot;">
            <a:extLst>
              <a:ext uri="{FF2B5EF4-FFF2-40B4-BE49-F238E27FC236}">
                <a16:creationId xmlns:a16="http://schemas.microsoft.com/office/drawing/2014/main" id="{0406D82D-8675-4283-9A0F-3B7F07F0BD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202" y="6037490"/>
            <a:ext cx="828797" cy="82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182B1E5-8EF2-4727-8588-75FCCC76B8A6}"/>
              </a:ext>
            </a:extLst>
          </p:cNvPr>
          <p:cNvSpPr/>
          <p:nvPr/>
        </p:nvSpPr>
        <p:spPr>
          <a:xfrm>
            <a:off x="-44529" y="1052514"/>
            <a:ext cx="888502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Circuit setup with variable resistor bank &amp; </a:t>
            </a:r>
            <a:r>
              <a:rPr lang="en-US" sz="2000" dirty="0" err="1"/>
              <a:t>Aeronvironment</a:t>
            </a:r>
            <a:r>
              <a:rPr lang="en-US" sz="2000" dirty="0"/>
              <a:t> ABC-600 dc source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C0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Used spring electrode separation mechanism identical to [5]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Recorded </a:t>
            </a:r>
            <a:r>
              <a:rPr lang="en-US" sz="2000" i="1" dirty="0">
                <a:solidFill>
                  <a:srgbClr val="0070C0"/>
                </a:solidFill>
                <a:sym typeface="Wingdings" panose="05000000000000000000" pitchFamily="2" charset="2"/>
              </a:rPr>
              <a:t>I</a:t>
            </a:r>
            <a:r>
              <a:rPr lang="en-US" sz="2000" i="1" baseline="-25000" dirty="0">
                <a:solidFill>
                  <a:srgbClr val="0070C0"/>
                </a:solidFill>
                <a:sym typeface="Wingdings" panose="05000000000000000000" pitchFamily="2" charset="2"/>
              </a:rPr>
              <a:t>line</a:t>
            </a:r>
            <a:r>
              <a:rPr lang="en-US" sz="2000" i="1" baseline="-25000" dirty="0">
                <a:sym typeface="Wingdings" panose="05000000000000000000" pitchFamily="2" charset="2"/>
              </a:rPr>
              <a:t> </a:t>
            </a:r>
            <a:r>
              <a:rPr lang="en-US" sz="2000" i="1" dirty="0">
                <a:sym typeface="Wingdings" panose="05000000000000000000" pitchFamily="2" charset="2"/>
              </a:rPr>
              <a:t>, </a:t>
            </a:r>
            <a:r>
              <a:rPr lang="en-US" sz="2000" i="1" dirty="0">
                <a:solidFill>
                  <a:srgbClr val="0070C0"/>
                </a:solidFill>
                <a:sym typeface="Wingdings" panose="05000000000000000000" pitchFamily="2" charset="2"/>
              </a:rPr>
              <a:t>V</a:t>
            </a:r>
            <a:r>
              <a:rPr lang="en-US" sz="2000" i="1" baseline="-25000" dirty="0">
                <a:solidFill>
                  <a:srgbClr val="0070C0"/>
                </a:solidFill>
                <a:sym typeface="Wingdings" panose="05000000000000000000" pitchFamily="2" charset="2"/>
              </a:rPr>
              <a:t>gap</a:t>
            </a:r>
            <a:r>
              <a:rPr lang="en-US" sz="2000" i="1" baseline="-25000" dirty="0">
                <a:sym typeface="Wingdings" panose="05000000000000000000" pitchFamily="2" charset="2"/>
              </a:rPr>
              <a:t> </a:t>
            </a:r>
            <a:r>
              <a:rPr lang="en-US" sz="2000" i="1" dirty="0">
                <a:sym typeface="Wingdings" panose="05000000000000000000" pitchFamily="2" charset="2"/>
              </a:rPr>
              <a:t>, </a:t>
            </a:r>
            <a:r>
              <a:rPr lang="en-US" sz="2000" i="1" dirty="0" err="1">
                <a:solidFill>
                  <a:srgbClr val="0070C0"/>
                </a:solidFill>
                <a:sym typeface="Wingdings" panose="05000000000000000000" pitchFamily="2" charset="2"/>
              </a:rPr>
              <a:t>V</a:t>
            </a:r>
            <a:r>
              <a:rPr lang="en-US" sz="2000" i="1" baseline="-25000" dirty="0" err="1">
                <a:solidFill>
                  <a:srgbClr val="0070C0"/>
                </a:solidFill>
                <a:sym typeface="Wingdings" panose="05000000000000000000" pitchFamily="2" charset="2"/>
              </a:rPr>
              <a:t>load</a:t>
            </a:r>
            <a:r>
              <a:rPr lang="en-US" sz="2000" i="1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en-US" sz="2000" i="1" dirty="0">
                <a:sym typeface="Wingdings" panose="05000000000000000000" pitchFamily="2" charset="2"/>
              </a:rPr>
              <a:t> </a:t>
            </a:r>
            <a:r>
              <a:rPr lang="en-US" sz="2000" dirty="0">
                <a:sym typeface="Wingdings" panose="05000000000000000000" pitchFamily="2" charset="2"/>
              </a:rPr>
              <a:t>at 10 MS/s with Tektronix DPO4045B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11-bit resolution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100 </a:t>
            </a:r>
            <a:r>
              <a:rPr lang="en-US" sz="2000" dirty="0" err="1">
                <a:sym typeface="Wingdings" panose="05000000000000000000" pitchFamily="2" charset="2"/>
              </a:rPr>
              <a:t>ms</a:t>
            </a:r>
            <a:r>
              <a:rPr lang="en-US" sz="2000" dirty="0">
                <a:sym typeface="Wingdings" panose="05000000000000000000" pitchFamily="2" charset="2"/>
              </a:rPr>
              <a:t> record length for transient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34DE54-20B8-4B9F-A711-210B56D940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308" y="3723748"/>
            <a:ext cx="5933246" cy="249273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FA01AD2-74F7-4805-B8B7-5CBA3E14C1A1}"/>
              </a:ext>
            </a:extLst>
          </p:cNvPr>
          <p:cNvSpPr/>
          <p:nvPr/>
        </p:nvSpPr>
        <p:spPr>
          <a:xfrm>
            <a:off x="7132319" y="3459377"/>
            <a:ext cx="4603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[5]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434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Conditions [4]</a:t>
            </a:r>
            <a:endParaRPr lang="en-US" i="1" dirty="0"/>
          </a:p>
        </p:txBody>
      </p:sp>
      <p:pic>
        <p:nvPicPr>
          <p:cNvPr id="14" name="Picture 4" descr="Image result for &quot;IPMHVC&quot;">
            <a:extLst>
              <a:ext uri="{FF2B5EF4-FFF2-40B4-BE49-F238E27FC236}">
                <a16:creationId xmlns:a16="http://schemas.microsoft.com/office/drawing/2014/main" id="{0406D82D-8675-4283-9A0F-3B7F07F0BD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202" y="6037490"/>
            <a:ext cx="828797" cy="82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182B1E5-8EF2-4727-8588-75FCCC76B8A6}"/>
              </a:ext>
            </a:extLst>
          </p:cNvPr>
          <p:cNvSpPr/>
          <p:nvPr/>
        </p:nvSpPr>
        <p:spPr>
          <a:xfrm>
            <a:off x="-44529" y="932511"/>
            <a:ext cx="888502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Room temperature &amp; pressure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Round copper electrodes, 6 mm diameter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C0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</a:rPr>
              <a:t>Fixed line inductance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B6DD3EC-EE67-4AB7-9781-4230D55CBFD7}"/>
              </a:ext>
            </a:extLst>
          </p:cNvPr>
          <p:cNvGrpSpPr/>
          <p:nvPr/>
        </p:nvGrpSpPr>
        <p:grpSpPr>
          <a:xfrm>
            <a:off x="916515" y="2630072"/>
            <a:ext cx="8079036" cy="3856331"/>
            <a:chOff x="916515" y="2630072"/>
            <a:chExt cx="8079036" cy="3856331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FA01AD2-74F7-4805-B8B7-5CBA3E14C1A1}"/>
                </a:ext>
              </a:extLst>
            </p:cNvPr>
            <p:cNvSpPr/>
            <p:nvPr/>
          </p:nvSpPr>
          <p:spPr>
            <a:xfrm>
              <a:off x="2648111" y="4563918"/>
              <a:ext cx="33214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/>
                <a:t>X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A6A0AAB-9BF8-4F07-B9BE-B5864026DC7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27079" y="4288561"/>
              <a:ext cx="856055" cy="1012378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8C711A1-1D24-4B0E-AE8F-CC6C52089B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55335" y="3234524"/>
              <a:ext cx="973870" cy="3251879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891300C-DC5C-45E1-81CE-F95A15EFD57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01498" y="3544858"/>
              <a:ext cx="1468624" cy="2499786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D55F9A1-4A3B-4ED0-9B68-EDB154FE7BE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226628" y="4494384"/>
              <a:ext cx="901097" cy="600731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B92E7CB-2F33-4411-8A35-5EB55BA76B5B}"/>
                </a:ext>
              </a:extLst>
            </p:cNvPr>
            <p:cNvSpPr/>
            <p:nvPr/>
          </p:nvSpPr>
          <p:spPr>
            <a:xfrm>
              <a:off x="4262071" y="4563918"/>
              <a:ext cx="33214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/>
                <a:t>X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4046A6C-2FF7-49E7-9BF3-C27A9E66E821}"/>
                </a:ext>
              </a:extLst>
            </p:cNvPr>
            <p:cNvSpPr/>
            <p:nvPr/>
          </p:nvSpPr>
          <p:spPr>
            <a:xfrm>
              <a:off x="5738810" y="4563918"/>
              <a:ext cx="33214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/>
                <a:t>X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78EBFEA-44E3-44FF-9417-D2E2F8B174E0}"/>
                </a:ext>
              </a:extLst>
            </p:cNvPr>
            <p:cNvSpPr/>
            <p:nvPr/>
          </p:nvSpPr>
          <p:spPr>
            <a:xfrm>
              <a:off x="7256164" y="4533139"/>
              <a:ext cx="173938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/>
                <a:t>= 900 tests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3E9355A-B43F-4D6A-9FD8-54AD83E63774}"/>
                </a:ext>
              </a:extLst>
            </p:cNvPr>
            <p:cNvSpPr/>
            <p:nvPr/>
          </p:nvSpPr>
          <p:spPr>
            <a:xfrm>
              <a:off x="916515" y="2707016"/>
              <a:ext cx="1638590" cy="8925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2800" dirty="0"/>
                <a:t>(V</a:t>
              </a:r>
              <a:r>
                <a:rPr lang="en-US" altLang="en-US" sz="2800" baseline="-25000" dirty="0"/>
                <a:t>bus</a:t>
              </a:r>
              <a:r>
                <a:rPr lang="en-US" altLang="en-US" sz="2800" dirty="0"/>
                <a:t>, I</a:t>
              </a:r>
              <a:r>
                <a:rPr lang="en-US" altLang="en-US" sz="2800" baseline="-25000" dirty="0"/>
                <a:t>load</a:t>
              </a:r>
              <a:r>
                <a:rPr lang="en-US" altLang="en-US" sz="2800" dirty="0"/>
                <a:t>) </a:t>
              </a:r>
            </a:p>
            <a:p>
              <a:pPr algn="ctr"/>
              <a:r>
                <a:rPr lang="en-US" altLang="en-US" sz="2400" dirty="0"/>
                <a:t>pairs</a:t>
              </a:r>
              <a:endParaRPr lang="en-US" sz="2400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E99944A-CEC4-4DA3-B0E7-FFEDA3E30F2B}"/>
                </a:ext>
              </a:extLst>
            </p:cNvPr>
            <p:cNvSpPr/>
            <p:nvPr/>
          </p:nvSpPr>
          <p:spPr>
            <a:xfrm>
              <a:off x="3155335" y="2630072"/>
              <a:ext cx="77617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en-US" sz="2800" dirty="0" err="1"/>
                <a:t>C</a:t>
              </a:r>
              <a:r>
                <a:rPr lang="en-US" altLang="en-US" sz="2800" baseline="-25000" dirty="0" err="1"/>
                <a:t>load</a:t>
              </a:r>
              <a:endParaRPr lang="en-US" sz="2800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74B5D5D-3EFD-471B-BD97-B5688AD1C732}"/>
                </a:ext>
              </a:extLst>
            </p:cNvPr>
            <p:cNvSpPr/>
            <p:nvPr/>
          </p:nvSpPr>
          <p:spPr>
            <a:xfrm>
              <a:off x="4386517" y="3412176"/>
              <a:ext cx="1518364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/>
                <a:t>Terminal</a:t>
              </a:r>
            </a:p>
            <a:p>
              <a:pPr algn="ctr"/>
              <a:r>
                <a:rPr lang="en-US" sz="2400" dirty="0"/>
                <a:t>Gap Length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335360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Generic Arc Transient Waveforms [4]</a:t>
            </a:r>
            <a:endParaRPr lang="en-US" i="1" dirty="0"/>
          </a:p>
        </p:txBody>
      </p:sp>
      <p:pic>
        <p:nvPicPr>
          <p:cNvPr id="14" name="Picture 4" descr="Image result for &quot;IPMHVC&quot;">
            <a:extLst>
              <a:ext uri="{FF2B5EF4-FFF2-40B4-BE49-F238E27FC236}">
                <a16:creationId xmlns:a16="http://schemas.microsoft.com/office/drawing/2014/main" id="{0406D82D-8675-4283-9A0F-3B7F07F0BD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202" y="6037490"/>
            <a:ext cx="828797" cy="82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92C982A-84A6-42EF-9796-5D43C35FF7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06" y="953117"/>
            <a:ext cx="4202349" cy="4926892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28C1D462-796E-46E1-BC82-8BD7EEFBE5E5}"/>
              </a:ext>
            </a:extLst>
          </p:cNvPr>
          <p:cNvGrpSpPr/>
          <p:nvPr/>
        </p:nvGrpSpPr>
        <p:grpSpPr>
          <a:xfrm>
            <a:off x="4726661" y="827184"/>
            <a:ext cx="3522309" cy="5672861"/>
            <a:chOff x="4726661" y="827184"/>
            <a:chExt cx="3522309" cy="567286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FA23DB7-CB8C-4808-9D86-8A5F4C1342F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6661" y="827184"/>
              <a:ext cx="3522309" cy="5238985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C4AF864A-E02C-4B06-A2CA-0A75C272EA8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25144" y="5959667"/>
              <a:ext cx="2286000" cy="540378"/>
            </a:xfrm>
            <a:prstGeom prst="rect">
              <a:avLst/>
            </a:prstGeom>
          </p:spPr>
        </p:pic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59191B24-3226-40C5-B3A3-355C46D1F85E}"/>
              </a:ext>
            </a:extLst>
          </p:cNvPr>
          <p:cNvSpPr/>
          <p:nvPr/>
        </p:nvSpPr>
        <p:spPr>
          <a:xfrm>
            <a:off x="930367" y="5959667"/>
            <a:ext cx="31077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</a:rPr>
              <a:t>350 V, 25 A, 2 mm, and 35 </a:t>
            </a:r>
            <a:r>
              <a:rPr lang="en-US" b="1" dirty="0" err="1">
                <a:solidFill>
                  <a:srgbClr val="C00000"/>
                </a:solidFill>
                <a:latin typeface="Times New Roman" panose="02020603050405020304" pitchFamily="18" charset="0"/>
              </a:rPr>
              <a:t>μF</a:t>
            </a: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</a:rPr>
              <a:t> 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519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HPPE_2015">
  <a:themeElements>
    <a:clrScheme name="MATLAB R2014b Color Order">
      <a:dk1>
        <a:sysClr val="windowText" lastClr="000000"/>
      </a:dk1>
      <a:lt1>
        <a:sysClr val="window" lastClr="FFFFFF"/>
      </a:lt1>
      <a:dk2>
        <a:srgbClr val="44546A"/>
      </a:dk2>
      <a:lt2>
        <a:srgbClr val="A2142F"/>
      </a:lt2>
      <a:accent1>
        <a:srgbClr val="0072BD"/>
      </a:accent1>
      <a:accent2>
        <a:srgbClr val="D95319"/>
      </a:accent2>
      <a:accent3>
        <a:srgbClr val="EDB120"/>
      </a:accent3>
      <a:accent4>
        <a:srgbClr val="7E2F8E"/>
      </a:accent4>
      <a:accent5>
        <a:srgbClr val="77AC30"/>
      </a:accent5>
      <a:accent6>
        <a:srgbClr val="4DBEEE"/>
      </a:accent6>
      <a:hlink>
        <a:srgbClr val="A2142F"/>
      </a:hlink>
      <a:folHlink>
        <a:srgbClr val="7E2F8E"/>
      </a:folHlink>
    </a:clrScheme>
    <a:fontScheme name="Franklin Gothic Demi Cond">
      <a:majorFont>
        <a:latin typeface="Franklin Gothic Demi Cond"/>
        <a:ea typeface="微软雅黑"/>
        <a:cs typeface=""/>
      </a:majorFont>
      <a:minorFont>
        <a:latin typeface="Franklin Gothic Demi Cond"/>
        <a:ea typeface="微软雅黑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HPPE_2015" id="{4ECB760C-F66C-49FA-ABEA-C9FCC3492D24}" vid="{CEA14F32-DF7D-4398-979B-8F28AA4E1609}"/>
    </a:ext>
  </a:extLst>
</a:theme>
</file>

<file path=ppt/theme/theme2.xml><?xml version="1.0" encoding="utf-8"?>
<a:theme xmlns:a="http://schemas.openxmlformats.org/drawingml/2006/main" name="Custom Design">
  <a:themeElements>
    <a:clrScheme name="MATLAB R2014b Color Order">
      <a:dk1>
        <a:sysClr val="windowText" lastClr="000000"/>
      </a:dk1>
      <a:lt1>
        <a:sysClr val="window" lastClr="FFFFFF"/>
      </a:lt1>
      <a:dk2>
        <a:srgbClr val="44546A"/>
      </a:dk2>
      <a:lt2>
        <a:srgbClr val="A2142F"/>
      </a:lt2>
      <a:accent1>
        <a:srgbClr val="0072BD"/>
      </a:accent1>
      <a:accent2>
        <a:srgbClr val="D95319"/>
      </a:accent2>
      <a:accent3>
        <a:srgbClr val="EDB120"/>
      </a:accent3>
      <a:accent4>
        <a:srgbClr val="7E2F8E"/>
      </a:accent4>
      <a:accent5>
        <a:srgbClr val="77AC30"/>
      </a:accent5>
      <a:accent6>
        <a:srgbClr val="4DBEEE"/>
      </a:accent6>
      <a:hlink>
        <a:srgbClr val="A2142F"/>
      </a:hlink>
      <a:folHlink>
        <a:srgbClr val="7E2F8E"/>
      </a:folHlink>
    </a:clrScheme>
    <a:fontScheme name="Franklin Gothic Demi Cond">
      <a:majorFont>
        <a:latin typeface="Franklin Gothic Demi Cond"/>
        <a:ea typeface="微软雅黑"/>
        <a:cs typeface=""/>
      </a:majorFont>
      <a:minorFont>
        <a:latin typeface="Franklin Gothic Demi Cond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8575">
          <a:solidFill>
            <a:srgbClr val="C0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rgbClr val="C00000"/>
          </a:solidFill>
          <a:tailEnd type="oval"/>
        </a:ln>
      </a:spPr>
      <a:bodyPr/>
      <a:lstStyle/>
      <a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 Demi Cond">
      <a:majorFont>
        <a:latin typeface="Franklin Gothic Demi Cond"/>
        <a:ea typeface="微软雅黑"/>
        <a:cs typeface=""/>
      </a:majorFont>
      <a:minorFont>
        <a:latin typeface="Franklin Gothic Demi Cond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8575">
          <a:solidFill>
            <a:srgbClr val="C0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rgbClr val="C00000"/>
          </a:solidFill>
          <a:tailEnd type="oval"/>
        </a:ln>
      </a:spPr>
      <a:bodyPr/>
      <a:lstStyle/>
      <a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48403</TotalTime>
  <Words>1591</Words>
  <Application>Microsoft Office PowerPoint</Application>
  <PresentationFormat>On-screen Show (4:3)</PresentationFormat>
  <Paragraphs>210</Paragraphs>
  <Slides>26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26</vt:i4>
      </vt:variant>
    </vt:vector>
  </HeadingPairs>
  <TitlesOfParts>
    <vt:vector size="37" baseType="lpstr">
      <vt:lpstr>Franklin Gothic Demi Cond</vt:lpstr>
      <vt:lpstr>Arial</vt:lpstr>
      <vt:lpstr>Franklin Gothic Medium</vt:lpstr>
      <vt:lpstr>Wingdings</vt:lpstr>
      <vt:lpstr>Times New Roman</vt:lpstr>
      <vt:lpstr>Cambria Math</vt:lpstr>
      <vt:lpstr>Calibri</vt:lpstr>
      <vt:lpstr>微软雅黑</vt:lpstr>
      <vt:lpstr>CHPPE_2015</vt:lpstr>
      <vt:lpstr>Custom Design</vt:lpstr>
      <vt:lpstr>2_Custom Design</vt:lpstr>
      <vt:lpstr>PowerPoint Presentation</vt:lpstr>
      <vt:lpstr>Outline</vt:lpstr>
      <vt:lpstr>PowerPoint Presentation</vt:lpstr>
      <vt:lpstr>Research Motivation</vt:lpstr>
      <vt:lpstr>Minimum Arc Voltage</vt:lpstr>
      <vt:lpstr>LC Effects on Vmin</vt:lpstr>
      <vt:lpstr>Experimental Setup [4]</vt:lpstr>
      <vt:lpstr>Test Conditions [4]</vt:lpstr>
      <vt:lpstr>Generic Arc Transient Waveforms [4]</vt:lpstr>
      <vt:lpstr>Severity: Open Circuit (575/900)</vt:lpstr>
      <vt:lpstr>Severity: Failed to Sustain Arc (111/900)</vt:lpstr>
      <vt:lpstr>Severity: Sustained Arc (214/900)</vt:lpstr>
      <vt:lpstr>PowerPoint Presentation</vt:lpstr>
      <vt:lpstr>Arc Energy Balance</vt:lpstr>
      <vt:lpstr>Energy Accumulation in Arc Transient</vt:lpstr>
      <vt:lpstr>PowerPoint Presentation</vt:lpstr>
      <vt:lpstr>Commutation Energy</vt:lpstr>
      <vt:lpstr>Arc Waveforms Revisited</vt:lpstr>
      <vt:lpstr>Open Circuit Energy</vt:lpstr>
      <vt:lpstr>Effect of τ on Open Circuit Energy </vt:lpstr>
      <vt:lpstr>Case Comparison of Energy Accumulation</vt:lpstr>
      <vt:lpstr>Energy Accumulation Calculations</vt:lpstr>
      <vt:lpstr>Conclusions</vt:lpstr>
      <vt:lpstr>References (1/2)</vt:lpstr>
      <vt:lpstr>References (2/2)</vt:lpstr>
      <vt:lpstr>PowerPoint Presentation</vt:lpstr>
    </vt:vector>
  </TitlesOfParts>
  <Company>The Ohio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Potty, Karun Arjun</dc:creator>
  <cp:lastModifiedBy>Bauer</cp:lastModifiedBy>
  <cp:revision>2269</cp:revision>
  <dcterms:created xsi:type="dcterms:W3CDTF">2014-12-09T01:55:34Z</dcterms:created>
  <dcterms:modified xsi:type="dcterms:W3CDTF">2018-06-06T04:42:08Z</dcterms:modified>
</cp:coreProperties>
</file>