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64" r:id="rId3"/>
    <p:sldId id="269" r:id="rId4"/>
    <p:sldId id="268" r:id="rId5"/>
    <p:sldId id="271" r:id="rId6"/>
    <p:sldId id="270" r:id="rId7"/>
    <p:sldId id="272" r:id="rId8"/>
    <p:sldId id="274" r:id="rId9"/>
    <p:sldId id="266" r:id="rId10"/>
    <p:sldId id="257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82472"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64944"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247417"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329889"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412361" algn="l" defTabSz="164944" rtl="0" eaLnBrk="1" latinLnBrk="0" hangingPunct="1">
      <a:defRPr sz="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494833" algn="l" defTabSz="164944" rtl="0" eaLnBrk="1" latinLnBrk="0" hangingPunct="1">
      <a:defRPr sz="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577304" algn="l" defTabSz="164944" rtl="0" eaLnBrk="1" latinLnBrk="0" hangingPunct="1">
      <a:defRPr sz="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659777" algn="l" defTabSz="164944" rtl="0" eaLnBrk="1" latinLnBrk="0" hangingPunct="1">
      <a:defRPr sz="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808">
          <p15:clr>
            <a:srgbClr val="A4A3A4"/>
          </p15:clr>
        </p15:guide>
        <p15:guide id="2" pos="16128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00000"/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8" autoAdjust="0"/>
    <p:restoredTop sz="99651" autoAdjust="0"/>
  </p:normalViewPr>
  <p:slideViewPr>
    <p:cSldViewPr>
      <p:cViewPr>
        <p:scale>
          <a:sx n="75" d="100"/>
          <a:sy n="75" d="100"/>
        </p:scale>
        <p:origin x="-192" y="-42"/>
      </p:cViewPr>
      <p:guideLst>
        <p:guide orient="horz" pos="11808"/>
        <p:guide orient="horz" pos="2160"/>
        <p:guide pos="161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900" cy="4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 defTabSz="931564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697" y="0"/>
            <a:ext cx="3038201" cy="4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 algn="r" defTabSz="931564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5025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800" y="4415267"/>
            <a:ext cx="5608801" cy="418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533"/>
            <a:ext cx="3037900" cy="4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 defTabSz="931564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697" y="8830533"/>
            <a:ext cx="3038201" cy="4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 algn="r" defTabSz="931564">
              <a:defRPr sz="1200">
                <a:latin typeface="Arial" charset="0"/>
              </a:defRPr>
            </a:lvl1pPr>
          </a:lstStyle>
          <a:p>
            <a:fld id="{3C649B7E-1952-4397-87BE-917BD0FBAB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53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300" kern="1200">
        <a:solidFill>
          <a:schemeClr val="tx1"/>
        </a:solidFill>
        <a:latin typeface="Arial" charset="0"/>
        <a:ea typeface="+mn-ea"/>
        <a:cs typeface="+mn-cs"/>
      </a:defRPr>
    </a:lvl1pPr>
    <a:lvl2pPr marL="82472" algn="l" rtl="0" fontAlgn="base">
      <a:spcBef>
        <a:spcPct val="30000"/>
      </a:spcBef>
      <a:spcAft>
        <a:spcPct val="0"/>
      </a:spcAft>
      <a:defRPr sz="300" kern="1200">
        <a:solidFill>
          <a:schemeClr val="tx1"/>
        </a:solidFill>
        <a:latin typeface="Arial" charset="0"/>
        <a:ea typeface="+mn-ea"/>
        <a:cs typeface="+mn-cs"/>
      </a:defRPr>
    </a:lvl2pPr>
    <a:lvl3pPr marL="164944" algn="l" rtl="0" fontAlgn="base">
      <a:spcBef>
        <a:spcPct val="30000"/>
      </a:spcBef>
      <a:spcAft>
        <a:spcPct val="0"/>
      </a:spcAft>
      <a:defRPr sz="300" kern="1200">
        <a:solidFill>
          <a:schemeClr val="tx1"/>
        </a:solidFill>
        <a:latin typeface="Arial" charset="0"/>
        <a:ea typeface="+mn-ea"/>
        <a:cs typeface="+mn-cs"/>
      </a:defRPr>
    </a:lvl3pPr>
    <a:lvl4pPr marL="247417" algn="l" rtl="0" fontAlgn="base">
      <a:spcBef>
        <a:spcPct val="30000"/>
      </a:spcBef>
      <a:spcAft>
        <a:spcPct val="0"/>
      </a:spcAft>
      <a:defRPr sz="300" kern="1200">
        <a:solidFill>
          <a:schemeClr val="tx1"/>
        </a:solidFill>
        <a:latin typeface="Arial" charset="0"/>
        <a:ea typeface="+mn-ea"/>
        <a:cs typeface="+mn-cs"/>
      </a:defRPr>
    </a:lvl4pPr>
    <a:lvl5pPr marL="329889" algn="l" rtl="0" fontAlgn="base">
      <a:spcBef>
        <a:spcPct val="30000"/>
      </a:spcBef>
      <a:spcAft>
        <a:spcPct val="0"/>
      </a:spcAft>
      <a:defRPr sz="300" kern="1200">
        <a:solidFill>
          <a:schemeClr val="tx1"/>
        </a:solidFill>
        <a:latin typeface="Arial" charset="0"/>
        <a:ea typeface="+mn-ea"/>
        <a:cs typeface="+mn-cs"/>
      </a:defRPr>
    </a:lvl5pPr>
    <a:lvl6pPr marL="412361" algn="l" defTabSz="1649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6pPr>
    <a:lvl7pPr marL="494833" algn="l" defTabSz="1649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7pPr>
    <a:lvl8pPr marL="577304" algn="l" defTabSz="1649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8pPr>
    <a:lvl9pPr marL="659777" algn="l" defTabSz="1649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51" y="6389617"/>
            <a:ext cx="914390" cy="468383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6495" tIns="8247" rIns="16495" bIns="824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90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3.0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50" y="6623790"/>
            <a:ext cx="9143950" cy="24536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6495" tIns="8247" rIns="16495" bIns="824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90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3.0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326568" cy="6858000"/>
          </a:xfrm>
          <a:prstGeom prst="rect">
            <a:avLst/>
          </a:prstGeom>
          <a:gradFill flip="none" rotWithShape="1">
            <a:gsLst>
              <a:gs pos="70000">
                <a:srgbClr val="C00000"/>
              </a:gs>
              <a:gs pos="100000">
                <a:srgbClr val="FF0000"/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6495" tIns="8247" rIns="16495" bIns="824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90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114349" y="0"/>
            <a:ext cx="604151" cy="6858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6495" tIns="8247" rIns="16495" bIns="824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90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3.0</a:t>
            </a:r>
          </a:p>
        </p:txBody>
      </p:sp>
      <p:sp>
        <p:nvSpPr>
          <p:cNvPr id="6" name="TextBox 5"/>
          <p:cNvSpPr txBox="1"/>
          <p:nvPr userDrawn="1"/>
        </p:nvSpPr>
        <p:spPr>
          <a:xfrm rot="16200000">
            <a:off x="-3026270" y="3143675"/>
            <a:ext cx="6858000" cy="570653"/>
          </a:xfrm>
          <a:prstGeom prst="rect">
            <a:avLst/>
          </a:prstGeom>
          <a:noFill/>
        </p:spPr>
        <p:txBody>
          <a:bodyPr wrap="square" lIns="16495" tIns="8247" rIns="16495" bIns="8247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Texas Tech University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</a:rPr>
              <a:t>Center</a:t>
            </a:r>
            <a:r>
              <a:rPr lang="en-US" sz="1800" b="1" baseline="0" dirty="0">
                <a:solidFill>
                  <a:schemeClr val="bg1"/>
                </a:solidFill>
              </a:rPr>
              <a:t> for Pulsed Power and Power Electronics</a:t>
            </a:r>
            <a:endParaRPr lang="en-US" sz="1800" b="1" dirty="0">
              <a:solidFill>
                <a:schemeClr val="bg1"/>
              </a:solidFill>
            </a:endParaRPr>
          </a:p>
        </p:txBody>
      </p:sp>
      <p:pic>
        <p:nvPicPr>
          <p:cNvPr id="7" name="Picture 199" descr="seal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F106C"/>
              </a:clrFrom>
              <a:clrTo>
                <a:srgbClr val="0F106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49" y="46727"/>
            <a:ext cx="604151" cy="940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2" descr="\\129.118.19.67\users\Billy Sullivan\yeah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49" y="6105264"/>
            <a:ext cx="587822" cy="704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Oval 9"/>
          <p:cNvSpPr/>
          <p:nvPr userDrawn="1"/>
        </p:nvSpPr>
        <p:spPr bwMode="auto">
          <a:xfrm>
            <a:off x="718500" y="6205624"/>
            <a:ext cx="408214" cy="41816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6495" tIns="8247" rIns="16495" bIns="824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0490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02171" y="6638428"/>
            <a:ext cx="8441829" cy="216710"/>
          </a:xfrm>
          <a:prstGeom prst="rect">
            <a:avLst/>
          </a:prstGeom>
          <a:noFill/>
        </p:spPr>
        <p:txBody>
          <a:bodyPr wrap="square" lIns="16495" tIns="8247" rIns="16495" bIns="8247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</a:rPr>
              <a:t>IEEE International Power</a:t>
            </a:r>
            <a:r>
              <a:rPr lang="en-US" sz="1300" baseline="0" dirty="0">
                <a:solidFill>
                  <a:schemeClr val="bg1"/>
                </a:solidFill>
              </a:rPr>
              <a:t> Modulator and High Voltage Conference			June 3</a:t>
            </a:r>
            <a:r>
              <a:rPr lang="en-US" sz="1300" baseline="30000" dirty="0">
                <a:solidFill>
                  <a:schemeClr val="bg1"/>
                </a:solidFill>
              </a:rPr>
              <a:t>rd</a:t>
            </a:r>
            <a:r>
              <a:rPr lang="en-US" sz="1300" baseline="0" dirty="0">
                <a:solidFill>
                  <a:schemeClr val="bg1"/>
                </a:solidFill>
              </a:rPr>
              <a:t>-7</a:t>
            </a:r>
            <a:r>
              <a:rPr lang="en-US" sz="1300" baseline="30000" dirty="0">
                <a:solidFill>
                  <a:schemeClr val="bg1"/>
                </a:solidFill>
              </a:rPr>
              <a:t>th</a:t>
            </a:r>
            <a:r>
              <a:rPr lang="en-US" sz="1300" baseline="0" dirty="0">
                <a:solidFill>
                  <a:schemeClr val="bg1"/>
                </a:solidFill>
              </a:rPr>
              <a:t>, 2018	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5" name="Line 229"/>
          <p:cNvSpPr>
            <a:spLocks noChangeShapeType="1"/>
          </p:cNvSpPr>
          <p:nvPr userDrawn="1"/>
        </p:nvSpPr>
        <p:spPr bwMode="auto">
          <a:xfrm flipV="1">
            <a:off x="620529" y="819644"/>
            <a:ext cx="8523471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  <a:effectLst/>
        </p:spPr>
        <p:txBody>
          <a:bodyPr lIns="16495" tIns="8247" rIns="16495" bIns="8247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57" y="274715"/>
            <a:ext cx="8229487" cy="1143000"/>
          </a:xfrm>
          <a:prstGeom prst="rect">
            <a:avLst/>
          </a:prstGeom>
        </p:spPr>
        <p:txBody>
          <a:bodyPr lIns="16495" tIns="8247" rIns="16495" bIns="8247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57" y="1600085"/>
            <a:ext cx="8229487" cy="4526117"/>
          </a:xfrm>
          <a:prstGeom prst="rect">
            <a:avLst/>
          </a:prstGeom>
        </p:spPr>
        <p:txBody>
          <a:bodyPr vert="eaVert" lIns="16495" tIns="8247" rIns="16495" bIns="8247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514" y="274716"/>
            <a:ext cx="2057230" cy="5851487"/>
          </a:xfrm>
          <a:prstGeom prst="rect">
            <a:avLst/>
          </a:prstGeom>
        </p:spPr>
        <p:txBody>
          <a:bodyPr vert="eaVert" lIns="16495" tIns="8247" rIns="16495" bIns="8247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58" y="274716"/>
            <a:ext cx="6145042" cy="5851487"/>
          </a:xfrm>
          <a:prstGeom prst="rect">
            <a:avLst/>
          </a:prstGeom>
        </p:spPr>
        <p:txBody>
          <a:bodyPr vert="eaVert" lIns="16495" tIns="8247" rIns="16495" bIns="8247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57" y="274715"/>
            <a:ext cx="8229487" cy="1143000"/>
          </a:xfrm>
          <a:prstGeom prst="rect">
            <a:avLst/>
          </a:prstGeom>
        </p:spPr>
        <p:txBody>
          <a:bodyPr lIns="16495" tIns="8247" rIns="16495" bIns="8247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57" y="1600085"/>
            <a:ext cx="8229487" cy="4526117"/>
          </a:xfrm>
          <a:prstGeom prst="rect">
            <a:avLst/>
          </a:prstGeom>
        </p:spPr>
        <p:txBody>
          <a:bodyPr lIns="16495" tIns="8247" rIns="16495" bIns="8247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4406765"/>
            <a:ext cx="7772514" cy="1362249"/>
          </a:xfrm>
          <a:prstGeom prst="rect">
            <a:avLst/>
          </a:prstGeom>
        </p:spPr>
        <p:txBody>
          <a:bodyPr lIns="16495" tIns="8247" rIns="16495" bIns="8247" anchor="t"/>
          <a:lstStyle>
            <a:lvl1pPr algn="l">
              <a:defRPr sz="8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906578"/>
            <a:ext cx="7772514" cy="1500188"/>
          </a:xfrm>
          <a:prstGeom prst="rect">
            <a:avLst/>
          </a:prstGeom>
        </p:spPr>
        <p:txBody>
          <a:bodyPr lIns="16495" tIns="8247" rIns="16495" bIns="8247" anchor="b"/>
          <a:lstStyle>
            <a:lvl1pPr marL="0" indent="0">
              <a:buNone/>
              <a:defRPr sz="300"/>
            </a:lvl1pPr>
            <a:lvl2pPr marL="82472" indent="0">
              <a:buNone/>
              <a:defRPr sz="300"/>
            </a:lvl2pPr>
            <a:lvl3pPr marL="164944" indent="0">
              <a:buNone/>
              <a:defRPr sz="300"/>
            </a:lvl3pPr>
            <a:lvl4pPr marL="247417" indent="0">
              <a:buNone/>
              <a:defRPr sz="300"/>
            </a:lvl4pPr>
            <a:lvl5pPr marL="329889" indent="0">
              <a:buNone/>
              <a:defRPr sz="300"/>
            </a:lvl5pPr>
            <a:lvl6pPr marL="412361" indent="0">
              <a:buNone/>
              <a:defRPr sz="300"/>
            </a:lvl6pPr>
            <a:lvl7pPr marL="494833" indent="0">
              <a:buNone/>
              <a:defRPr sz="300"/>
            </a:lvl7pPr>
            <a:lvl8pPr marL="577304" indent="0">
              <a:buNone/>
              <a:defRPr sz="300"/>
            </a:lvl8pPr>
            <a:lvl9pPr marL="659777" indent="0">
              <a:buNone/>
              <a:defRPr sz="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57" y="274715"/>
            <a:ext cx="8229487" cy="1143000"/>
          </a:xfrm>
          <a:prstGeom prst="rect">
            <a:avLst/>
          </a:prstGeom>
        </p:spPr>
        <p:txBody>
          <a:bodyPr lIns="16495" tIns="8247" rIns="16495" bIns="8247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57" y="1600085"/>
            <a:ext cx="4101136" cy="4526117"/>
          </a:xfrm>
          <a:prstGeom prst="rect">
            <a:avLst/>
          </a:prstGeom>
        </p:spPr>
        <p:txBody>
          <a:bodyPr lIns="16495" tIns="8247" rIns="16495" bIns="8247"/>
          <a:lstStyle>
            <a:lvl1pPr>
              <a:defRPr sz="500"/>
            </a:lvl1pPr>
            <a:lvl2pPr>
              <a:defRPr sz="400"/>
            </a:lvl2pPr>
            <a:lvl3pPr>
              <a:defRPr sz="3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5607" y="1600085"/>
            <a:ext cx="4101136" cy="4526117"/>
          </a:xfrm>
          <a:prstGeom prst="rect">
            <a:avLst/>
          </a:prstGeom>
        </p:spPr>
        <p:txBody>
          <a:bodyPr lIns="16495" tIns="8247" rIns="16495" bIns="8247"/>
          <a:lstStyle>
            <a:lvl1pPr>
              <a:defRPr sz="500"/>
            </a:lvl1pPr>
            <a:lvl2pPr>
              <a:defRPr sz="400"/>
            </a:lvl2pPr>
            <a:lvl3pPr>
              <a:defRPr sz="3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57" y="274715"/>
            <a:ext cx="8229487" cy="1143000"/>
          </a:xfrm>
          <a:prstGeom prst="rect">
            <a:avLst/>
          </a:prstGeom>
        </p:spPr>
        <p:txBody>
          <a:bodyPr lIns="16495" tIns="8247" rIns="16495" bIns="8247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57" y="1535036"/>
            <a:ext cx="4040187" cy="639743"/>
          </a:xfrm>
          <a:prstGeom prst="rect">
            <a:avLst/>
          </a:prstGeom>
        </p:spPr>
        <p:txBody>
          <a:bodyPr lIns="16495" tIns="8247" rIns="16495" bIns="8247" anchor="b"/>
          <a:lstStyle>
            <a:lvl1pPr marL="0" indent="0">
              <a:buNone/>
              <a:defRPr sz="400" b="1"/>
            </a:lvl1pPr>
            <a:lvl2pPr marL="82472" indent="0">
              <a:buNone/>
              <a:defRPr sz="300" b="1"/>
            </a:lvl2pPr>
            <a:lvl3pPr marL="164944" indent="0">
              <a:buNone/>
              <a:defRPr sz="300" b="1"/>
            </a:lvl3pPr>
            <a:lvl4pPr marL="247417" indent="0">
              <a:buNone/>
              <a:defRPr sz="300" b="1"/>
            </a:lvl4pPr>
            <a:lvl5pPr marL="329889" indent="0">
              <a:buNone/>
              <a:defRPr sz="300" b="1"/>
            </a:lvl5pPr>
            <a:lvl6pPr marL="412361" indent="0">
              <a:buNone/>
              <a:defRPr sz="300" b="1"/>
            </a:lvl6pPr>
            <a:lvl7pPr marL="494833" indent="0">
              <a:buNone/>
              <a:defRPr sz="300" b="1"/>
            </a:lvl7pPr>
            <a:lvl8pPr marL="577304" indent="0">
              <a:buNone/>
              <a:defRPr sz="300" b="1"/>
            </a:lvl8pPr>
            <a:lvl9pPr marL="659777" indent="0">
              <a:buNone/>
              <a:defRPr sz="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57" y="2174779"/>
            <a:ext cx="4040187" cy="3951423"/>
          </a:xfrm>
          <a:prstGeom prst="rect">
            <a:avLst/>
          </a:prstGeom>
        </p:spPr>
        <p:txBody>
          <a:bodyPr lIns="16495" tIns="8247" rIns="16495" bIns="8247"/>
          <a:lstStyle>
            <a:lvl1pPr>
              <a:defRPr sz="400"/>
            </a:lvl1pPr>
            <a:lvl2pPr>
              <a:defRPr sz="300"/>
            </a:lvl2pPr>
            <a:lvl3pPr>
              <a:defRPr sz="3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39" y="1535036"/>
            <a:ext cx="4041605" cy="639743"/>
          </a:xfrm>
          <a:prstGeom prst="rect">
            <a:avLst/>
          </a:prstGeom>
        </p:spPr>
        <p:txBody>
          <a:bodyPr lIns="16495" tIns="8247" rIns="16495" bIns="8247" anchor="b"/>
          <a:lstStyle>
            <a:lvl1pPr marL="0" indent="0">
              <a:buNone/>
              <a:defRPr sz="400" b="1"/>
            </a:lvl1pPr>
            <a:lvl2pPr marL="82472" indent="0">
              <a:buNone/>
              <a:defRPr sz="300" b="1"/>
            </a:lvl2pPr>
            <a:lvl3pPr marL="164944" indent="0">
              <a:buNone/>
              <a:defRPr sz="300" b="1"/>
            </a:lvl3pPr>
            <a:lvl4pPr marL="247417" indent="0">
              <a:buNone/>
              <a:defRPr sz="300" b="1"/>
            </a:lvl4pPr>
            <a:lvl5pPr marL="329889" indent="0">
              <a:buNone/>
              <a:defRPr sz="300" b="1"/>
            </a:lvl5pPr>
            <a:lvl6pPr marL="412361" indent="0">
              <a:buNone/>
              <a:defRPr sz="300" b="1"/>
            </a:lvl6pPr>
            <a:lvl7pPr marL="494833" indent="0">
              <a:buNone/>
              <a:defRPr sz="300" b="1"/>
            </a:lvl7pPr>
            <a:lvl8pPr marL="577304" indent="0">
              <a:buNone/>
              <a:defRPr sz="300" b="1"/>
            </a:lvl8pPr>
            <a:lvl9pPr marL="659777" indent="0">
              <a:buNone/>
              <a:defRPr sz="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39" y="2174779"/>
            <a:ext cx="4041605" cy="3951423"/>
          </a:xfrm>
          <a:prstGeom prst="rect">
            <a:avLst/>
          </a:prstGeom>
        </p:spPr>
        <p:txBody>
          <a:bodyPr lIns="16495" tIns="8247" rIns="16495" bIns="8247"/>
          <a:lstStyle>
            <a:lvl1pPr>
              <a:defRPr sz="400"/>
            </a:lvl1pPr>
            <a:lvl2pPr>
              <a:defRPr sz="300"/>
            </a:lvl2pPr>
            <a:lvl3pPr>
              <a:defRPr sz="3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57" y="274715"/>
            <a:ext cx="8229487" cy="1143000"/>
          </a:xfrm>
          <a:prstGeom prst="rect">
            <a:avLst/>
          </a:prstGeom>
        </p:spPr>
        <p:txBody>
          <a:bodyPr lIns="16495" tIns="8247" rIns="16495" bIns="8247"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57" y="272974"/>
            <a:ext cx="3008313" cy="1162166"/>
          </a:xfrm>
          <a:prstGeom prst="rect">
            <a:avLst/>
          </a:prstGeom>
        </p:spPr>
        <p:txBody>
          <a:bodyPr lIns="16495" tIns="8247" rIns="16495" bIns="8247" anchor="b"/>
          <a:lstStyle>
            <a:lvl1pPr algn="l">
              <a:defRPr sz="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994" y="272972"/>
            <a:ext cx="5111750" cy="5853229"/>
          </a:xfrm>
          <a:prstGeom prst="rect">
            <a:avLst/>
          </a:prstGeom>
        </p:spPr>
        <p:txBody>
          <a:bodyPr lIns="16495" tIns="8247" rIns="16495" bIns="8247"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57" y="1435140"/>
            <a:ext cx="3008313" cy="4691063"/>
          </a:xfrm>
          <a:prstGeom prst="rect">
            <a:avLst/>
          </a:prstGeom>
        </p:spPr>
        <p:txBody>
          <a:bodyPr lIns="16495" tIns="8247" rIns="16495" bIns="8247"/>
          <a:lstStyle>
            <a:lvl1pPr marL="0" indent="0">
              <a:buNone/>
              <a:defRPr sz="300"/>
            </a:lvl1pPr>
            <a:lvl2pPr marL="82472" indent="0">
              <a:buNone/>
              <a:defRPr sz="300"/>
            </a:lvl2pPr>
            <a:lvl3pPr marL="164944" indent="0">
              <a:buNone/>
              <a:defRPr sz="200"/>
            </a:lvl3pPr>
            <a:lvl4pPr marL="247417" indent="0">
              <a:buNone/>
              <a:defRPr sz="200"/>
            </a:lvl4pPr>
            <a:lvl5pPr marL="329889" indent="0">
              <a:buNone/>
              <a:defRPr sz="200"/>
            </a:lvl5pPr>
            <a:lvl6pPr marL="412361" indent="0">
              <a:buNone/>
              <a:defRPr sz="200"/>
            </a:lvl6pPr>
            <a:lvl7pPr marL="494833" indent="0">
              <a:buNone/>
              <a:defRPr sz="200"/>
            </a:lvl7pPr>
            <a:lvl8pPr marL="577304" indent="0">
              <a:buNone/>
              <a:defRPr sz="200"/>
            </a:lvl8pPr>
            <a:lvl9pPr marL="659777" indent="0">
              <a:buNone/>
              <a:defRPr sz="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74" y="4800542"/>
            <a:ext cx="5486513" cy="566854"/>
          </a:xfrm>
          <a:prstGeom prst="rect">
            <a:avLst/>
          </a:prstGeom>
        </p:spPr>
        <p:txBody>
          <a:bodyPr lIns="16495" tIns="8247" rIns="16495" bIns="8247" anchor="b"/>
          <a:lstStyle>
            <a:lvl1pPr algn="l">
              <a:defRPr sz="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74" y="612737"/>
            <a:ext cx="5486513" cy="4114916"/>
          </a:xfrm>
          <a:prstGeom prst="rect">
            <a:avLst/>
          </a:prstGeom>
        </p:spPr>
        <p:txBody>
          <a:bodyPr lIns="16495" tIns="8247" rIns="16495" bIns="8247"/>
          <a:lstStyle>
            <a:lvl1pPr marL="0" indent="0">
              <a:buNone/>
              <a:defRPr sz="600"/>
            </a:lvl1pPr>
            <a:lvl2pPr marL="82472" indent="0">
              <a:buNone/>
              <a:defRPr sz="500"/>
            </a:lvl2pPr>
            <a:lvl3pPr marL="164944" indent="0">
              <a:buNone/>
              <a:defRPr sz="400"/>
            </a:lvl3pPr>
            <a:lvl4pPr marL="247417" indent="0">
              <a:buNone/>
              <a:defRPr sz="300"/>
            </a:lvl4pPr>
            <a:lvl5pPr marL="329889" indent="0">
              <a:buNone/>
              <a:defRPr sz="300"/>
            </a:lvl5pPr>
            <a:lvl6pPr marL="412361" indent="0">
              <a:buNone/>
              <a:defRPr sz="300"/>
            </a:lvl6pPr>
            <a:lvl7pPr marL="494833" indent="0">
              <a:buNone/>
              <a:defRPr sz="300"/>
            </a:lvl7pPr>
            <a:lvl8pPr marL="577304" indent="0">
              <a:buNone/>
              <a:defRPr sz="300"/>
            </a:lvl8pPr>
            <a:lvl9pPr marL="659777" indent="0">
              <a:buNone/>
              <a:defRPr sz="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74" y="5367396"/>
            <a:ext cx="5486513" cy="804688"/>
          </a:xfrm>
          <a:prstGeom prst="rect">
            <a:avLst/>
          </a:prstGeom>
        </p:spPr>
        <p:txBody>
          <a:bodyPr lIns="16495" tIns="8247" rIns="16495" bIns="8247"/>
          <a:lstStyle>
            <a:lvl1pPr marL="0" indent="0">
              <a:buNone/>
              <a:defRPr sz="300"/>
            </a:lvl1pPr>
            <a:lvl2pPr marL="82472" indent="0">
              <a:buNone/>
              <a:defRPr sz="300"/>
            </a:lvl2pPr>
            <a:lvl3pPr marL="164944" indent="0">
              <a:buNone/>
              <a:defRPr sz="200"/>
            </a:lvl3pPr>
            <a:lvl4pPr marL="247417" indent="0">
              <a:buNone/>
              <a:defRPr sz="200"/>
            </a:lvl4pPr>
            <a:lvl5pPr marL="329889" indent="0">
              <a:buNone/>
              <a:defRPr sz="200"/>
            </a:lvl5pPr>
            <a:lvl6pPr marL="412361" indent="0">
              <a:buNone/>
              <a:defRPr sz="200"/>
            </a:lvl6pPr>
            <a:lvl7pPr marL="494833" indent="0">
              <a:buNone/>
              <a:defRPr sz="200"/>
            </a:lvl7pPr>
            <a:lvl8pPr marL="577304" indent="0">
              <a:buNone/>
              <a:defRPr sz="200"/>
            </a:lvl8pPr>
            <a:lvl9pPr marL="659777" indent="0">
              <a:buNone/>
              <a:defRPr sz="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Rectangle 48"/>
          <p:cNvSpPr>
            <a:spLocks noChangeArrowheads="1"/>
          </p:cNvSpPr>
          <p:nvPr userDrawn="1"/>
        </p:nvSpPr>
        <p:spPr bwMode="auto">
          <a:xfrm>
            <a:off x="312965" y="6634976"/>
            <a:ext cx="8831035" cy="22302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6495" tIns="8247" rIns="16495" bIns="8247" anchor="ctr"/>
          <a:lstStyle/>
          <a:p>
            <a:endParaRPr lang="en-US" sz="1300"/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ltGray">
          <a:xfrm>
            <a:off x="1" y="0"/>
            <a:ext cx="734785" cy="6858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6495" tIns="8247" rIns="16495" bIns="8247" anchor="ctr"/>
          <a:lstStyle/>
          <a:p>
            <a:pPr>
              <a:defRPr/>
            </a:pPr>
            <a:endParaRPr lang="en-US">
              <a:latin typeface="Times New Roman" pitchFamily="1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 rot="16200000">
            <a:off x="-3014549" y="3162611"/>
            <a:ext cx="6858000" cy="56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6495" tIns="3299" rIns="16495" bIns="3299">
            <a:spAutoFit/>
          </a:bodyPr>
          <a:lstStyle/>
          <a:p>
            <a:pPr algn="ctr" eaLnBrk="0" hangingPunct="0"/>
            <a:r>
              <a:rPr lang="en-US" sz="1800" b="1" dirty="0">
                <a:solidFill>
                  <a:schemeClr val="bg1"/>
                </a:solidFill>
              </a:rPr>
              <a:t>Center for Pulsed Power and Power Electronics </a:t>
            </a:r>
          </a:p>
          <a:p>
            <a:pPr algn="ctr" eaLnBrk="0" hangingPunct="0"/>
            <a:r>
              <a:rPr lang="en-US" sz="1800" b="1" dirty="0">
                <a:solidFill>
                  <a:schemeClr val="bg1"/>
                </a:solidFill>
              </a:rPr>
              <a:t>Texas Tech University - Lubbock, TX</a:t>
            </a:r>
          </a:p>
        </p:txBody>
      </p:sp>
      <p:sp>
        <p:nvSpPr>
          <p:cNvPr id="1044" name="Text Box 20"/>
          <p:cNvSpPr txBox="1">
            <a:spLocks noChangeArrowheads="1"/>
          </p:cNvSpPr>
          <p:nvPr userDrawn="1"/>
        </p:nvSpPr>
        <p:spPr bwMode="auto">
          <a:xfrm>
            <a:off x="1586366" y="1229248"/>
            <a:ext cx="38837" cy="3077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eaLnBrk="0" hangingPunct="0">
              <a:defRPr/>
            </a:pPr>
            <a:fld id="{3F7AB0BD-AE8F-48AF-9FDD-8DC563CA4321}" type="slidenum">
              <a:rPr lang="en-US" sz="200" b="1">
                <a:solidFill>
                  <a:schemeClr val="bg1"/>
                </a:solidFill>
                <a:latin typeface="Times New Roman" pitchFamily="1" charset="0"/>
              </a:rPr>
              <a:pPr algn="r" eaLnBrk="0" hangingPunct="0">
                <a:defRPr/>
              </a:pPr>
              <a:t>‹#›</a:t>
            </a:fld>
            <a:endParaRPr lang="en-US" sz="200" b="1">
              <a:solidFill>
                <a:schemeClr val="bg1"/>
              </a:solidFill>
              <a:latin typeface="Times New Roman" pitchFamily="1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 userDrawn="1"/>
        </p:nvSpPr>
        <p:spPr bwMode="auto">
          <a:xfrm>
            <a:off x="0" y="0"/>
            <a:ext cx="97802" cy="6855967"/>
          </a:xfrm>
          <a:prstGeom prst="rect">
            <a:avLst/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16495" tIns="8247" rIns="16495" bIns="8247" anchor="ctr"/>
          <a:lstStyle/>
          <a:p>
            <a:pPr>
              <a:defRPr/>
            </a:pPr>
            <a:endParaRPr lang="en-US">
              <a:latin typeface="Times New Roman" pitchFamily="1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 userDrawn="1"/>
        </p:nvSpPr>
        <p:spPr bwMode="auto">
          <a:xfrm>
            <a:off x="734786" y="6472644"/>
            <a:ext cx="163286" cy="16726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6495" tIns="8247" rIns="16495" bIns="8247" anchor="ctr"/>
          <a:lstStyle/>
          <a:p>
            <a:pPr>
              <a:defRPr/>
            </a:pPr>
            <a:endParaRPr lang="en-US">
              <a:latin typeface="Times New Roman" pitchFamily="1" charset="0"/>
            </a:endParaRPr>
          </a:p>
        </p:txBody>
      </p:sp>
      <p:sp>
        <p:nvSpPr>
          <p:cNvPr id="1085" name="Oval 61"/>
          <p:cNvSpPr>
            <a:spLocks noChangeArrowheads="1"/>
          </p:cNvSpPr>
          <p:nvPr userDrawn="1"/>
        </p:nvSpPr>
        <p:spPr bwMode="auto">
          <a:xfrm>
            <a:off x="734786" y="6298987"/>
            <a:ext cx="326572" cy="3345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lIns="16495" tIns="8247" rIns="16495" bIns="8247" anchor="ctr"/>
          <a:lstStyle/>
          <a:p>
            <a:pPr>
              <a:defRPr/>
            </a:pPr>
            <a:endParaRPr lang="en-US">
              <a:latin typeface="Times New Roman" pitchFamily="1" charset="0"/>
            </a:endParaRPr>
          </a:p>
        </p:txBody>
      </p:sp>
      <p:pic>
        <p:nvPicPr>
          <p:cNvPr id="1070" name="Picture 46" descr="TTU_CoatOfArms_4Crvs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5945" y="66791"/>
            <a:ext cx="607219" cy="8865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4902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04902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2pPr>
      <a:lvl3pPr algn="ctr" defTabSz="904902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3pPr>
      <a:lvl4pPr algn="ctr" defTabSz="904902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4pPr>
      <a:lvl5pPr algn="ctr" defTabSz="904902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5pPr>
      <a:lvl6pPr marL="82472" algn="ctr" defTabSz="904902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6pPr>
      <a:lvl7pPr marL="164944" algn="ctr" defTabSz="904902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7pPr>
      <a:lvl8pPr marL="247417" algn="ctr" defTabSz="904902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8pPr>
      <a:lvl9pPr marL="329889" algn="ctr" defTabSz="904902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9pPr>
    </p:titleStyle>
    <p:bodyStyle>
      <a:lvl1pPr marL="339339" indent="-339339" algn="l" defTabSz="904902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42595" indent="-282639" algn="l" defTabSz="904902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889439" indent="-226226" algn="l" defTabSz="904902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136282" indent="-226226" algn="l" defTabSz="904902" rtl="0" fontAlgn="base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</a:defRPr>
      </a:lvl4pPr>
      <a:lvl5pPr marL="1382840" indent="-225939" algn="l" defTabSz="904902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5pPr>
      <a:lvl6pPr marL="1465312" indent="-225939" algn="l" defTabSz="904902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6pPr>
      <a:lvl7pPr marL="1547784" indent="-225939" algn="l" defTabSz="904902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7pPr>
      <a:lvl8pPr marL="1630256" indent="-225939" algn="l" defTabSz="904902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8pPr>
      <a:lvl9pPr marL="1712728" indent="-225939" algn="l" defTabSz="904902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64944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1pPr>
      <a:lvl2pPr marL="82472" algn="l" defTabSz="164944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2pPr>
      <a:lvl3pPr marL="164944" algn="l" defTabSz="164944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3pPr>
      <a:lvl4pPr marL="247417" algn="l" defTabSz="164944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29889" algn="l" defTabSz="164944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412361" algn="l" defTabSz="164944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94833" algn="l" defTabSz="164944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304" algn="l" defTabSz="164944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59777" algn="l" defTabSz="164944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0160" y="1051586"/>
            <a:ext cx="786375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Modeling of Inverters for Fuel Cells for Grid-Tied and Islanding mode with smooth transitions </a:t>
            </a:r>
            <a:endParaRPr lang="en-US" sz="5400" b="1" dirty="0"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3001" y="3899093"/>
            <a:ext cx="81380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04902"/>
            <a:r>
              <a:rPr lang="de-DE" sz="2800" b="1" dirty="0"/>
              <a:t>M. Giesselmann*, S. Bayne*, D. Reale**, F. Cingoz**, N. Shamin*, and M. Kelley</a:t>
            </a:r>
            <a:endParaRPr lang="en-US" sz="2800" b="1" dirty="0"/>
          </a:p>
          <a:p>
            <a:pPr algn="ctr" defTabSz="904902"/>
            <a:r>
              <a:rPr lang="de-DE" sz="2800" b="1" dirty="0"/>
              <a:t>*</a:t>
            </a:r>
            <a:r>
              <a:rPr lang="en-US" sz="2400" i="1" dirty="0">
                <a:cs typeface="Times New Roman" pitchFamily="18" charset="0"/>
              </a:rPr>
              <a:t>Texas Tech Univ. Ctr. for Pulsed Power &amp; Power Electronics</a:t>
            </a:r>
          </a:p>
          <a:p>
            <a:pPr algn="ctr" defTabSz="904902"/>
            <a:r>
              <a:rPr lang="de-DE" sz="2800" b="1" dirty="0"/>
              <a:t>**</a:t>
            </a:r>
            <a:r>
              <a:rPr lang="en-US" sz="2400" i="1" dirty="0"/>
              <a:t>DOOSAN Inc., South Windsor, CT</a:t>
            </a:r>
            <a:endParaRPr lang="en-US" sz="3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31157" y="228635"/>
            <a:ext cx="6861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2018 IEEE IPMHV Conference, Jackson Hole, WY June 6,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20268" y="6114539"/>
            <a:ext cx="594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2018 IEEE IPMHV Conference, 6 Jun 2018, Oral Session 10, 11:15</a:t>
            </a:r>
          </a:p>
        </p:txBody>
      </p:sp>
    </p:spTree>
    <p:extLst>
      <p:ext uri="{BB962C8B-B14F-4D97-AF65-F5344CB8AC3E}">
        <p14:creationId xmlns:p14="http://schemas.microsoft.com/office/powerpoint/2010/main" val="4227842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51" y="137196"/>
            <a:ext cx="7863743" cy="685432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5" name="Rectangle 285"/>
          <p:cNvSpPr>
            <a:spLocks noChangeArrowheads="1"/>
          </p:cNvSpPr>
          <p:nvPr/>
        </p:nvSpPr>
        <p:spPr bwMode="auto">
          <a:xfrm>
            <a:off x="960164" y="1051586"/>
            <a:ext cx="7772315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30917" tIns="0" rIns="0" bIns="0" anchor="ctr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sz="1600" dirty="0" err="1"/>
              <a:t>Jeferson</a:t>
            </a:r>
            <a:r>
              <a:rPr lang="en-US" sz="1600" dirty="0"/>
              <a:t> M. </a:t>
            </a:r>
            <a:r>
              <a:rPr lang="en-US" sz="1600" dirty="0" err="1"/>
              <a:t>Corrêa</a:t>
            </a:r>
            <a:r>
              <a:rPr lang="en-US" sz="1600" dirty="0"/>
              <a:t>, Felix A. </a:t>
            </a:r>
            <a:r>
              <a:rPr lang="en-US" sz="1600" dirty="0" err="1"/>
              <a:t>Farret</a:t>
            </a:r>
            <a:r>
              <a:rPr lang="en-US" sz="1600" dirty="0"/>
              <a:t>, </a:t>
            </a:r>
            <a:r>
              <a:rPr lang="en-US" sz="1600" dirty="0" err="1"/>
              <a:t>Luciane</a:t>
            </a:r>
            <a:r>
              <a:rPr lang="en-US" sz="1600" dirty="0"/>
              <a:t> N. </a:t>
            </a:r>
            <a:r>
              <a:rPr lang="en-US" sz="1600" dirty="0" err="1"/>
              <a:t>Canha</a:t>
            </a:r>
            <a:r>
              <a:rPr lang="en-US" sz="1600" dirty="0"/>
              <a:t>, and Marcelo G. </a:t>
            </a:r>
            <a:r>
              <a:rPr lang="en-US" sz="1600" dirty="0" err="1"/>
              <a:t>Simões</a:t>
            </a:r>
            <a:r>
              <a:rPr lang="en-US" sz="1600" dirty="0"/>
              <a:t>, “An Electrochemical-Based Fuel-Cell Model Suitable for Electrical Engineering Automation Approach”, IEEE Transactions on Industrial Electronics, Vol. 51, No. 5, October 2004.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1600" dirty="0"/>
              <a:t>Fuel Cell Handbook, 7</a:t>
            </a:r>
            <a:r>
              <a:rPr lang="en-US" sz="1600" baseline="30000" dirty="0"/>
              <a:t>th</a:t>
            </a:r>
            <a:r>
              <a:rPr lang="en-US" sz="1600" dirty="0"/>
              <a:t> ed., vol. US Department of Energy, Contract No. DE-AM26-99FT40575, Nov. 2004.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James </a:t>
            </a:r>
            <a:r>
              <a:rPr lang="en-US" sz="1600" dirty="0" err="1"/>
              <a:t>Larminie</a:t>
            </a:r>
            <a:r>
              <a:rPr lang="en-US" sz="1600" dirty="0"/>
              <a:t>, Andrew Dicks, “Fuel Cell Systems Explained”, John Wiley &amp; Sons Ltd, The Atrium, Southern Gate, Chichester, West Sussex PO19 8SQ, England, © 2003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J. M. Guerrero, J. C. Vasquez, J. </a:t>
            </a:r>
            <a:r>
              <a:rPr lang="en-US" sz="1600" dirty="0" err="1"/>
              <a:t>Matas</a:t>
            </a:r>
            <a:r>
              <a:rPr lang="en-US" sz="1600" dirty="0"/>
              <a:t>, L. G. de Vicuna, and M. Castilla, "Hierarchical control of droop-controlled AC and DC Microgrids—A general approach toward Standardization," </a:t>
            </a:r>
            <a:r>
              <a:rPr lang="en-US" sz="1600" i="1" dirty="0"/>
              <a:t>IEEE Transactions on Industrial Electronics</a:t>
            </a:r>
            <a:r>
              <a:rPr lang="en-US" sz="1600" dirty="0"/>
              <a:t>, vol. 58, no. 1, pp. 158–172, Jan. 2011.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T. L. </a:t>
            </a:r>
            <a:r>
              <a:rPr lang="en-US" sz="1600" dirty="0" err="1"/>
              <a:t>Vandoorn</a:t>
            </a:r>
            <a:r>
              <a:rPr lang="en-US" sz="1600" dirty="0"/>
              <a:t>, J. C. Vasquez, J. De Kooning, J. M. Guerrero and L. </a:t>
            </a:r>
            <a:r>
              <a:rPr lang="en-US" sz="1600" dirty="0" err="1"/>
              <a:t>Vandevelde</a:t>
            </a:r>
            <a:r>
              <a:rPr lang="en-US" sz="1600" dirty="0"/>
              <a:t>, "Microgrids: Hierarchical Control and an Overview of the Control and Reserve Management Strategies," in </a:t>
            </a:r>
            <a:r>
              <a:rPr lang="en-US" sz="1600" i="1" dirty="0"/>
              <a:t>IEEE Industrial Electronics Magazine</a:t>
            </a:r>
            <a:r>
              <a:rPr lang="en-US" sz="1600" dirty="0"/>
              <a:t>, vol. 7, no. 4, pp. 42-55, Dec. 2013.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 err="1"/>
              <a:t>Wenlei</a:t>
            </a:r>
            <a:r>
              <a:rPr lang="en-US" sz="1600" dirty="0"/>
              <a:t> Bai, M. Reza Abedi, Kwang Y. Lee, Distributed generation system control strategies with PV and fuel cell in microgrid operation, Control Engineering Practice, Volume 53, 2016, Pages 184-193.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Q. </a:t>
            </a:r>
            <a:r>
              <a:rPr lang="en-US" sz="1600" dirty="0" err="1"/>
              <a:t>Shafiee</a:t>
            </a:r>
            <a:r>
              <a:rPr lang="en-US" sz="1600" dirty="0"/>
              <a:t>, J. M. Guerrero and J. C. Vasquez, "Distributed Secondary Control for Islanded Microgrids—A Novel Approach," in </a:t>
            </a:r>
            <a:r>
              <a:rPr lang="en-US" sz="1600" i="1" dirty="0"/>
              <a:t>IEEE Transactions on Power Electronics</a:t>
            </a:r>
            <a:r>
              <a:rPr lang="en-US" sz="1600" dirty="0"/>
              <a:t>, vol. 29, no. 2, pp. 1018-1031, Feb. 2014. </a:t>
            </a:r>
          </a:p>
        </p:txBody>
      </p:sp>
    </p:spTree>
    <p:extLst>
      <p:ext uri="{BB962C8B-B14F-4D97-AF65-F5344CB8AC3E}">
        <p14:creationId xmlns:p14="http://schemas.microsoft.com/office/powerpoint/2010/main" val="2873071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203" y="137196"/>
            <a:ext cx="6583596" cy="685432"/>
          </a:xfrm>
        </p:spPr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07319" y="960147"/>
            <a:ext cx="694936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000" b="1" dirty="0"/>
          </a:p>
          <a:p>
            <a:pPr algn="just"/>
            <a:r>
              <a:rPr lang="en-US" sz="2000" b="1" dirty="0">
                <a:latin typeface="Times New Roman"/>
              </a:rPr>
              <a:t>We are reporting on models for a group of inverters that can feed real and reactive power into a utility grid in Grid-Tied mode and capable of smooth transition to islanded mode. In grid tied mode, the inverters are operating in D-Q mode and inject controllable amounts of real and reactive power into the grid. In islanded mode the inverters are grid forming and share power using droop control. We are presenting </a:t>
            </a:r>
            <a:r>
              <a:rPr lang="en-US" sz="2000" b="1" dirty="0" err="1">
                <a:latin typeface="Times New Roman"/>
              </a:rPr>
              <a:t>MatLAB</a:t>
            </a:r>
            <a:r>
              <a:rPr lang="en-US" sz="2000" b="1" dirty="0">
                <a:latin typeface="Times New Roman"/>
              </a:rPr>
              <a:t>-Simulink models and results of the simulations including the transitions.</a:t>
            </a:r>
          </a:p>
          <a:p>
            <a:pPr algn="just"/>
            <a:endParaRPr lang="en-US" sz="2000" b="1" i="1" dirty="0">
              <a:latin typeface="Times New Roman"/>
            </a:endParaRPr>
          </a:p>
          <a:p>
            <a:pPr algn="just"/>
            <a:r>
              <a:rPr lang="en-US" sz="2000" b="1" i="1" dirty="0">
                <a:latin typeface="Times New Roman"/>
              </a:rPr>
              <a:t>Keywords—Fuel Cells; Grid-Tie inverters; PQ-control; Droop-control</a:t>
            </a:r>
          </a:p>
        </p:txBody>
      </p:sp>
    </p:spTree>
    <p:extLst>
      <p:ext uri="{BB962C8B-B14F-4D97-AF65-F5344CB8AC3E}">
        <p14:creationId xmlns:p14="http://schemas.microsoft.com/office/powerpoint/2010/main" val="3846455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CAC51C-2D2E-4EF5-9425-E2CB1545A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850C9BD-6339-4079-97E7-25E611662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37392" y="4434829"/>
            <a:ext cx="6217852" cy="1782812"/>
          </a:xfrm>
        </p:spPr>
        <p:txBody>
          <a:bodyPr/>
          <a:lstStyle/>
          <a:p>
            <a:r>
              <a:rPr lang="en-US" sz="1800" dirty="0"/>
              <a:t>A total of five fuel cell units and five inverter units are connected behind a single transformer.</a:t>
            </a:r>
          </a:p>
          <a:p>
            <a:r>
              <a:rPr lang="en-US" sz="1800" dirty="0"/>
              <a:t>Simulated X/R of the grid source is 7. </a:t>
            </a:r>
          </a:p>
          <a:p>
            <a:r>
              <a:rPr lang="en-US" sz="1800" dirty="0"/>
              <a:t>Equivalent load bus is 1.625 MW / 0.25 </a:t>
            </a:r>
            <a:r>
              <a:rPr lang="en-US" sz="1800" dirty="0" err="1"/>
              <a:t>Mvar</a:t>
            </a:r>
            <a:endParaRPr lang="en-US" sz="1800" dirty="0"/>
          </a:p>
          <a:p>
            <a:r>
              <a:rPr lang="en-US" sz="1800" dirty="0"/>
              <a:t>A switching IGBT / Diode inverter topology is selected</a:t>
            </a:r>
          </a:p>
          <a:p>
            <a:r>
              <a:rPr lang="en-US" sz="1800" dirty="0"/>
              <a:t>3-Phase transformer is 480 V / 13.8 kV (</a:t>
            </a:r>
            <a:r>
              <a:rPr lang="en-US" sz="1800" dirty="0" err="1"/>
              <a:t>Yg</a:t>
            </a:r>
            <a:r>
              <a:rPr lang="en-US" sz="1800" dirty="0"/>
              <a:t>-D)</a:t>
            </a:r>
          </a:p>
          <a:p>
            <a:endParaRPr lang="en-US" sz="18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9F6028F9-45A5-4E15-80ED-B779F16055D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37392" y="1143025"/>
            <a:ext cx="6217852" cy="314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28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Subsystem Overview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D4C789F-5E27-4A0C-8AB6-63A6B0703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072" y="1230790"/>
            <a:ext cx="2560292" cy="11011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D8E68FC-BFF1-4C91-8785-3E12DB7BF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550" y="1234464"/>
            <a:ext cx="3287545" cy="17364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DE753F2-615E-461D-8158-FD39C48E49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0" r="-5192"/>
          <a:stretch/>
        </p:blipFill>
        <p:spPr>
          <a:xfrm>
            <a:off x="4937756" y="3246122"/>
            <a:ext cx="3886204" cy="29260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C437107-6A0C-4813-B1DF-63C4DBAFF1BA}"/>
              </a:ext>
            </a:extLst>
          </p:cNvPr>
          <p:cNvSpPr txBox="1"/>
          <p:nvPr/>
        </p:nvSpPr>
        <p:spPr>
          <a:xfrm>
            <a:off x="1634640" y="2498068"/>
            <a:ext cx="2775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Cell current utilized as an input to a voltage lookup table.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DD9AFBA-A3D1-407F-998D-AD095F253B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355" y="3244352"/>
            <a:ext cx="3557725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47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EFA577-49A0-42B4-AA56-AE396E7E9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56" y="137196"/>
            <a:ext cx="8229487" cy="1143000"/>
          </a:xfrm>
        </p:spPr>
        <p:txBody>
          <a:bodyPr/>
          <a:lstStyle/>
          <a:p>
            <a:r>
              <a:rPr lang="en-US" dirty="0"/>
              <a:t>Mode of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E9CC311-D943-46B6-9369-93F58B33F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757" y="1051586"/>
            <a:ext cx="7132242" cy="4937706"/>
          </a:xfrm>
        </p:spPr>
        <p:txBody>
          <a:bodyPr/>
          <a:lstStyle/>
          <a:p>
            <a:r>
              <a:rPr lang="en-US" dirty="0"/>
              <a:t>D-Q mode </a:t>
            </a:r>
          </a:p>
          <a:p>
            <a:pPr lvl="1"/>
            <a:r>
              <a:rPr lang="en-US" dirty="0"/>
              <a:t>Grid-tied operation</a:t>
            </a:r>
          </a:p>
          <a:p>
            <a:pPr lvl="1"/>
            <a:r>
              <a:rPr lang="en-US" dirty="0"/>
              <a:t>Rotating reference frame </a:t>
            </a:r>
          </a:p>
          <a:p>
            <a:pPr lvl="1"/>
            <a:r>
              <a:rPr lang="en-US" dirty="0"/>
              <a:t>Load distribution easily achieved via real and reactive power setpoints</a:t>
            </a:r>
          </a:p>
          <a:p>
            <a:r>
              <a:rPr lang="en-US" dirty="0"/>
              <a:t>V-f Droop mode </a:t>
            </a:r>
          </a:p>
          <a:p>
            <a:pPr lvl="1"/>
            <a:r>
              <a:rPr lang="en-US" dirty="0"/>
              <a:t>Islanded operation </a:t>
            </a:r>
          </a:p>
          <a:p>
            <a:pPr lvl="1"/>
            <a:r>
              <a:rPr lang="en-US" dirty="0"/>
              <a:t>Power sharing achieved via inverter droop characteristics </a:t>
            </a:r>
          </a:p>
          <a:p>
            <a:pPr lvl="2"/>
            <a:r>
              <a:rPr lang="en-US" dirty="0"/>
              <a:t>Real output power droops frequency</a:t>
            </a:r>
          </a:p>
          <a:p>
            <a:pPr lvl="2"/>
            <a:r>
              <a:rPr lang="en-US" dirty="0"/>
              <a:t>Reactive output power droops voltage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992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1941CAB-0095-4151-941D-042BD896C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56" y="91464"/>
            <a:ext cx="8229487" cy="1143000"/>
          </a:xfrm>
        </p:spPr>
        <p:txBody>
          <a:bodyPr/>
          <a:lstStyle/>
          <a:p>
            <a:r>
              <a:rPr lang="en-US" dirty="0"/>
              <a:t>D-Q Mode Operation</a:t>
            </a:r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xmlns="" id="{4C353B7B-1560-412E-B458-3831D46683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517" y="3880757"/>
            <a:ext cx="3441655" cy="2743200"/>
          </a:xfr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AED6C5F-DBE3-4B07-983A-05FB35DE17DF}"/>
              </a:ext>
            </a:extLst>
          </p:cNvPr>
          <p:cNvSpPr txBox="1"/>
          <p:nvPr/>
        </p:nvSpPr>
        <p:spPr>
          <a:xfrm>
            <a:off x="5669268" y="795045"/>
            <a:ext cx="403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Unequal Inverter Outputs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B2B59039-695A-4D5E-8C07-C3613D014E17}"/>
              </a:ext>
            </a:extLst>
          </p:cNvPr>
          <p:cNvSpPr txBox="1"/>
          <p:nvPr/>
        </p:nvSpPr>
        <p:spPr>
          <a:xfrm>
            <a:off x="1920269" y="768225"/>
            <a:ext cx="403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Equal Inverter Outputs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F8DBDBAE-2B4B-427F-AC2A-CE51377A8F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811" y="3880757"/>
            <a:ext cx="3441654" cy="2743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7D85712-40E8-44B5-80B1-E7AC523713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95" y="1163377"/>
            <a:ext cx="3488470" cy="274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6BD3391-6A49-42CC-9855-583848302C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702" y="1163377"/>
            <a:ext cx="348847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32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147717-F13F-41FA-AEB1-87688923B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V-f Droop Mode Operation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B4E7DBDF-96DB-4DD3-8587-AB3DAA2E4BD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079" y="3703317"/>
            <a:ext cx="3397369" cy="2743200"/>
          </a:xfr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22FAC77F-DC66-47BC-A16F-7FEF72D9D63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80196" y="3246122"/>
            <a:ext cx="3554807" cy="30790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9C5F3C7-2C39-4E55-B198-03F74012E0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819" y="935005"/>
            <a:ext cx="3397368" cy="2743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3E75F78-9FD0-45F9-9B30-978885A8A30C}"/>
              </a:ext>
            </a:extLst>
          </p:cNvPr>
          <p:cNvSpPr txBox="1"/>
          <p:nvPr/>
        </p:nvSpPr>
        <p:spPr>
          <a:xfrm>
            <a:off x="1082871" y="1143025"/>
            <a:ext cx="4032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Frequency and voltage droop characteristics shown below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At top right the voltage droop is shown with secondary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At bottom right the frequency droop is shown also with secondary control </a:t>
            </a:r>
          </a:p>
        </p:txBody>
      </p:sp>
    </p:spTree>
    <p:extLst>
      <p:ext uri="{BB962C8B-B14F-4D97-AF65-F5344CB8AC3E}">
        <p14:creationId xmlns:p14="http://schemas.microsoft.com/office/powerpoint/2010/main" val="132433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74429C-6602-4E88-A45D-9AEACDFEB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56" y="32843"/>
            <a:ext cx="8229487" cy="1143000"/>
          </a:xfrm>
        </p:spPr>
        <p:txBody>
          <a:bodyPr/>
          <a:lstStyle/>
          <a:p>
            <a:r>
              <a:rPr lang="en-US" dirty="0"/>
              <a:t>Grid-Tied to Islanded Mode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5F2C7D6-351F-43F7-B1FA-6FDAD5102F4B}"/>
              </a:ext>
            </a:extLst>
          </p:cNvPr>
          <p:cNvSpPr txBox="1"/>
          <p:nvPr/>
        </p:nvSpPr>
        <p:spPr>
          <a:xfrm>
            <a:off x="5943585" y="768279"/>
            <a:ext cx="403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Unequal Inverter Outputs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5439518-0B59-4EC9-ACB7-3EEAD41147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396" y="3840085"/>
            <a:ext cx="3441653" cy="2743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A3725884-EB0A-4AB8-9558-284CF5453E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96" y="3852362"/>
            <a:ext cx="3441654" cy="27432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A88CE79-8059-459B-87C3-78A0B1B475BF}"/>
              </a:ext>
            </a:extLst>
          </p:cNvPr>
          <p:cNvSpPr txBox="1"/>
          <p:nvPr/>
        </p:nvSpPr>
        <p:spPr>
          <a:xfrm>
            <a:off x="1819987" y="806511"/>
            <a:ext cx="403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Equal Inverter Outputs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01E0085-8174-47E0-A8DE-BC2118429A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85" y="1109162"/>
            <a:ext cx="3461898" cy="2743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0E64B6F-655D-4FA9-B54C-AD2E028EB1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273" y="1109162"/>
            <a:ext cx="3461898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3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62" y="76200"/>
            <a:ext cx="8229487" cy="685432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188746" y="1130892"/>
            <a:ext cx="731511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In this paper we have shown simulations of smooth transition to islanded mode from grid-tied operation.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D-Q mode was selected during grid-tied operation and was shown with equal and nonequal setpoints.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Droop mode operation was presented with secondary control for voltage and frequency restoration.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Transients during simulated transition are shown to be minimal during both test cases – equal and nonequal D-Q and droop mode coefficients. </a:t>
            </a:r>
          </a:p>
          <a:p>
            <a:pPr algn="just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1679751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16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16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12154</TotalTime>
  <Words>572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PowerPoint Presentation</vt:lpstr>
      <vt:lpstr>Abstract</vt:lpstr>
      <vt:lpstr>Overall Model</vt:lpstr>
      <vt:lpstr>Subsystem Overview</vt:lpstr>
      <vt:lpstr>Mode of Operation</vt:lpstr>
      <vt:lpstr>D-Q Mode Operation</vt:lpstr>
      <vt:lpstr>V-f Droop Mode Operation</vt:lpstr>
      <vt:lpstr>Grid-Tied to Islanded Mode</vt:lpstr>
      <vt:lpstr>Conclusions</vt:lpstr>
      <vt:lpstr>References</vt:lpstr>
    </vt:vector>
  </TitlesOfParts>
  <Company>TTU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IPMHVC PFC Paper</dc:title>
  <dc:creator>D. Michael Giesselmann</dc:creator>
  <cp:lastModifiedBy>Dr. Giesselmann</cp:lastModifiedBy>
  <cp:revision>40</cp:revision>
  <cp:lastPrinted>2018-06-04T16:15:40Z</cp:lastPrinted>
  <dcterms:created xsi:type="dcterms:W3CDTF">2009-05-26T19:10:26Z</dcterms:created>
  <dcterms:modified xsi:type="dcterms:W3CDTF">2018-06-04T17:32:14Z</dcterms:modified>
</cp:coreProperties>
</file>