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841" r:id="rId2"/>
    <p:sldId id="842" r:id="rId3"/>
    <p:sldId id="843" r:id="rId4"/>
    <p:sldId id="844" r:id="rId5"/>
    <p:sldId id="872" r:id="rId6"/>
    <p:sldId id="873" r:id="rId7"/>
    <p:sldId id="847" r:id="rId8"/>
    <p:sldId id="859" r:id="rId9"/>
    <p:sldId id="863" r:id="rId10"/>
    <p:sldId id="864" r:id="rId11"/>
    <p:sldId id="865" r:id="rId12"/>
    <p:sldId id="874" r:id="rId13"/>
    <p:sldId id="869" r:id="rId14"/>
    <p:sldId id="848" r:id="rId15"/>
    <p:sldId id="877" r:id="rId16"/>
    <p:sldId id="878" r:id="rId17"/>
    <p:sldId id="880" r:id="rId18"/>
    <p:sldId id="879" r:id="rId19"/>
    <p:sldId id="851" r:id="rId20"/>
    <p:sldId id="809" r:id="rId21"/>
    <p:sldId id="852" r:id="rId22"/>
  </p:sldIdLst>
  <p:sldSz cx="9144000" cy="6858000" type="screen4x3"/>
  <p:notesSz cx="6761163" cy="99425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7AE"/>
    <a:srgbClr val="4269BD"/>
    <a:srgbClr val="E97C30"/>
    <a:srgbClr val="3A97D7"/>
    <a:srgbClr val="E87E04"/>
    <a:srgbClr val="FFC000"/>
    <a:srgbClr val="1F4E79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37" autoAdjust="0"/>
    <p:restoredTop sz="69381" autoAdjust="0"/>
  </p:normalViewPr>
  <p:slideViewPr>
    <p:cSldViewPr snapToGrid="0">
      <p:cViewPr varScale="1">
        <p:scale>
          <a:sx n="52" d="100"/>
          <a:sy n="52" d="100"/>
        </p:scale>
        <p:origin x="1884" y="78"/>
      </p:cViewPr>
      <p:guideLst>
        <p:guide orient="horz" pos="2224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7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&#24037;&#20316;&#31807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Sheet1!$A$10:$A$12</c:f>
              <c:strCache>
                <c:ptCount val="3"/>
                <c:pt idx="0">
                  <c:v>Loading single-frequency current </c:v>
                </c:pt>
                <c:pt idx="1">
                  <c:v>Loading double-frequency current </c:v>
                </c:pt>
                <c:pt idx="2">
                  <c:v>Loading triple-frequency current </c:v>
                </c:pt>
              </c:strCache>
            </c:strRef>
          </c:cat>
          <c:val>
            <c:numRef>
              <c:f>Sheet1!$B$10:$B$12</c:f>
              <c:numCache>
                <c:formatCode>General</c:formatCode>
                <c:ptCount val="3"/>
                <c:pt idx="0">
                  <c:v>1.7729999999999999E-2</c:v>
                </c:pt>
                <c:pt idx="1">
                  <c:v>3.2799999999999999E-3</c:v>
                </c:pt>
                <c:pt idx="2">
                  <c:v>7.4700000000000001E-3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01-4FD3-AD1F-1B4ECBEC1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-27"/>
        <c:axId val="1661748368"/>
        <c:axId val="1661747824"/>
      </c:barChart>
      <c:catAx>
        <c:axId val="166174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zh-CN"/>
          </a:p>
        </c:txPr>
        <c:crossAx val="1661747824"/>
        <c:crosses val="autoZero"/>
        <c:auto val="1"/>
        <c:lblAlgn val="ctr"/>
        <c:lblOffset val="100"/>
        <c:noMultiLvlLbl val="0"/>
      </c:catAx>
      <c:valAx>
        <c:axId val="1661747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61748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e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4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wmf"/><Relationship Id="rId18" Type="http://schemas.openxmlformats.org/officeDocument/2006/relationships/image" Target="../media/image4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17" Type="http://schemas.openxmlformats.org/officeDocument/2006/relationships/image" Target="../media/image47.wmf"/><Relationship Id="rId2" Type="http://schemas.openxmlformats.org/officeDocument/2006/relationships/image" Target="../media/image32.wmf"/><Relationship Id="rId16" Type="http://schemas.openxmlformats.org/officeDocument/2006/relationships/image" Target="../media/image46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5" Type="http://schemas.openxmlformats.org/officeDocument/2006/relationships/image" Target="../media/image45.wmf"/><Relationship Id="rId10" Type="http://schemas.openxmlformats.org/officeDocument/2006/relationships/image" Target="../media/image40.wmf"/><Relationship Id="rId19" Type="http://schemas.openxmlformats.org/officeDocument/2006/relationships/image" Target="../media/image49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Relationship Id="rId1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DDF1574-18E3-43DB-8E03-ADBB95A50EC8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37962B0-0CF9-4EA6-BD4D-D6A6476566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154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C9D19F7-F2A2-4B69-8BD3-7CD789CBE873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B076839-C30B-42C3-8BC0-6B6FF1A847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429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Good afternoon everybody!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I am a master student in </a:t>
            </a:r>
            <a:r>
              <a:rPr lang="en-US" altLang="zh-CN" dirty="0" err="1"/>
              <a:t>xianjiaotong</a:t>
            </a:r>
            <a:r>
              <a:rPr lang="en-US" altLang="zh-CN" dirty="0"/>
              <a:t> university.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  It's my great honor to speak here, and I am very glad to share our research with you.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today I'd like to talk something about the nonlinear vibration characteristic of dry-type air-core reactor.</a:t>
            </a:r>
          </a:p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E1B55B-1A48-4073-863C-9F165611C35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224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Method of perturbation is used here to solve the equation.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Taking  as a small quantity, Taylor expansion of y to the third power of b can be expressed as this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Then using the undetermined coefficient method to solve the equations.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solution is here. We can find that there are frequencies out of standard, which are caused by nonlinear characteristic of vibration system.</a:t>
            </a:r>
          </a:p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7CE762-D71B-400C-A952-A0297B88682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1935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frequency component of current square is 2ws.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According to the first equation , the frequency component is 0.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Then from the second equation,  the component of y2 is here. It is 2ws.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Then the frequency component of y2, is 4ws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Then the frequency component of y3 is 6ws and 2ws.</a:t>
            </a: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7CE762-D71B-400C-A952-A0297B88682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6515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Similarly, when applying multiple frequency current, the calculation method is the  </a:t>
            </a:r>
            <a:r>
              <a:rPr lang="en-US" altLang="zh-CN" dirty="0" err="1"/>
              <a:t>the</a:t>
            </a:r>
            <a:r>
              <a:rPr lang="en-US" altLang="zh-CN" dirty="0"/>
              <a:t> same. B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calculated expression is too complex, the specific expression of formula is not shown here.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So I present the frequency component.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frequency components in red circle represent typical nonlinear system characteristics.</a:t>
            </a: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E1807EA-A9A8-4EB9-9D4B-13A8459F8DF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9233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experimental circuit is shown here.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harmonic source outputs harmonic current as a current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medium frequency transformer boosts the voltage of the harmonic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output of the transformer directly connects with the dry-type air-core reactor.</a:t>
            </a:r>
            <a:endParaRPr lang="zh-CN" altLang="zh-CN" dirty="0"/>
          </a:p>
          <a:p>
            <a:pPr>
              <a:spcBef>
                <a:spcPct val="0"/>
              </a:spcBef>
            </a:pPr>
            <a:r>
              <a:rPr lang="en-US" altLang="zh-CN" dirty="0"/>
              <a:t>The inductance value of reactor is 1.97mH. The test reactor rated current is 270A.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radical vibration of the tested reactor was measured by a laser Doppler vibrometer (PDV-100).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measuring point is shown in red circle.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vibration of winding will not be affected by non-contact measurement. </a:t>
            </a: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51576D-8D49-41A6-A56C-FAC6D777FF8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498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51576D-8D49-41A6-A56C-FAC6D777FF8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9299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experimental circuit is shown here.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harmonic source outputs harmonic current as a current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medium frequency transformer boosts the voltage of the harmonic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output of the transformer directly connects with the dry-type air-core reactor.</a:t>
            </a:r>
            <a:endParaRPr lang="zh-CN" altLang="zh-CN" dirty="0"/>
          </a:p>
          <a:p>
            <a:pPr>
              <a:spcBef>
                <a:spcPct val="0"/>
              </a:spcBef>
            </a:pPr>
            <a:r>
              <a:rPr lang="en-US" altLang="zh-CN" dirty="0"/>
              <a:t>The inductance value of reactor is 1.97mH. The test reactor rated current is 270A.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radical vibration of the tested reactor was measured by a laser Doppler vibrometer (PDV-100).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measuring point is shown in red circle.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vibration of winding will not be affected by non-contact measurement. </a:t>
            </a: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51576D-8D49-41A6-A56C-FAC6D777FF8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9373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experimental circuit is shown here.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harmonic source outputs harmonic current as a current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medium frequency transformer boosts the voltage of the harmonic source.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output of the transformer directly connects with the dry-type air-core reactor.</a:t>
            </a:r>
            <a:endParaRPr lang="zh-CN" altLang="zh-CN" dirty="0"/>
          </a:p>
          <a:p>
            <a:pPr>
              <a:spcBef>
                <a:spcPct val="0"/>
              </a:spcBef>
            </a:pPr>
            <a:r>
              <a:rPr lang="en-US" altLang="zh-CN" dirty="0"/>
              <a:t>The inductance value of reactor is 1.97mH. The test reactor rated current is 270A.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radical vibration of the tested reactor was measured by a laser Doppler vibrometer (PDV-100).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measuring point is shown in red circle.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vibration of winding will not be affected by non-contact measurement. </a:t>
            </a: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51576D-8D49-41A6-A56C-FAC6D777FF8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84322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6B5CAE-53E8-4B71-B4E8-8ED21AEDD65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9033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037BD1-0D5C-4121-8125-B02E0978FED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69464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0A9006-926B-46E5-B0B8-2702DE4099E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8872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I will give my presentation from the following 4 parts.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Introduction, theoretical analysis, experimental analysis and conclusions.</a:t>
            </a:r>
            <a:endParaRPr lang="zh-CN" altLang="en-US" dirty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C46922-70DC-41B8-A88A-E0E482FEB79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058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/>
              <a:t>First, introduction</a:t>
            </a: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6C6EE0-8ABD-4A55-81F7-9DCEECF5378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8418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ct val="0"/>
              </a:spcBef>
            </a:pPr>
            <a:endParaRPr lang="en-US" altLang="zh-CN" dirty="0"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The figure is the structure of dry-type air-core reactor.</a:t>
            </a:r>
          </a:p>
          <a:p>
            <a:pPr algn="just">
              <a:spcBef>
                <a:spcPct val="0"/>
              </a:spcBef>
            </a:pPr>
            <a:r>
              <a:rPr lang="en-US" altLang="zh-CN" dirty="0">
                <a:latin typeface="Times New Roman" panose="02020603050405020304" pitchFamily="18" charset="0"/>
              </a:rPr>
              <a:t> We can see that </a:t>
            </a:r>
            <a:r>
              <a:rPr lang="en-US" altLang="zh-CN" dirty="0"/>
              <a:t>The dry-type air-core reactor is composed of spiders, windings, stick and support insulator.</a:t>
            </a:r>
          </a:p>
          <a:p>
            <a:pPr algn="just">
              <a:spcBef>
                <a:spcPct val="0"/>
              </a:spcBef>
            </a:pPr>
            <a:r>
              <a:rPr lang="en-US" altLang="zh-CN" dirty="0"/>
              <a:t> The fiberglass insulation and the conductors composes the windings. </a:t>
            </a:r>
          </a:p>
          <a:p>
            <a:pPr algn="just">
              <a:spcBef>
                <a:spcPct val="0"/>
              </a:spcBef>
            </a:pPr>
            <a:r>
              <a:rPr lang="en-US" altLang="zh-CN" dirty="0"/>
              <a:t>The whole reactor is constructed by coaxially paralleled windings.</a:t>
            </a:r>
          </a:p>
          <a:p>
            <a:pPr algn="just">
              <a:spcBef>
                <a:spcPct val="0"/>
              </a:spcBef>
            </a:pPr>
            <a:r>
              <a:rPr lang="en-US" altLang="zh-CN" dirty="0"/>
              <a:t> The spiders are also utilized as busbar and support the windings.</a:t>
            </a:r>
          </a:p>
          <a:p>
            <a:pPr algn="just">
              <a:spcBef>
                <a:spcPct val="0"/>
              </a:spcBef>
            </a:pPr>
            <a:r>
              <a:rPr lang="en-US" altLang="zh-CN" dirty="0"/>
              <a:t> Without iron core, magnetostriction does not exist.  So the vibration of dry-type air-core reactor is also seen as a linear system.</a:t>
            </a:r>
            <a:endParaRPr lang="zh-CN" altLang="en-US" dirty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5628E51-3586-4D08-8704-354CE27ED8E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4136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electrical vibration system of dry-type air-core reactor is considered as a linear system in previous research.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vibration amplitude and velocity are directly proportional to the force and the forces in windings are proportional to the current’s square.</a:t>
            </a:r>
            <a:endParaRPr lang="zh-CN" altLang="en-US" dirty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746067-D375-44E5-99C4-443AB8B1455B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7488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As we can see, when the vibration happen, the wires moves, the magnetic field caused by the current in wires will be changed. </a:t>
            </a:r>
            <a:endParaRPr lang="zh-CN" altLang="en-US" dirty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746067-D375-44E5-99C4-443AB8B1455B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143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In theoretical analysis, we establish the two wire model.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We consider the problem from the view of energy.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In order to use the principle of least action, the </a:t>
            </a:r>
            <a:r>
              <a:rPr lang="en-US" altLang="zh-CN" dirty="0" err="1"/>
              <a:t>lagrangian</a:t>
            </a:r>
            <a:r>
              <a:rPr lang="en-US" altLang="zh-CN" dirty="0"/>
              <a:t> function is built here.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In this function, the energy stored in magnetic field is considered as magnetic potential energy.</a:t>
            </a:r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90A9FDC-E963-4506-8A29-9116234DA2A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370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Taylor expand the expression of the magnetic potential energy and the elastic potential energy, 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The function is shown above.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In order to make the equation simple.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 We will expand the expression at equilibrium position the elastic potential energy is defined as 0</a:t>
            </a:r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D346A80-A1D1-4A2E-B417-3512269448C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9082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/>
              <a:t>The </a:t>
            </a:r>
            <a:r>
              <a:rPr lang="en-US" altLang="zh-CN" dirty="0" err="1"/>
              <a:t>lagrangian</a:t>
            </a:r>
            <a:r>
              <a:rPr lang="en-US" altLang="zh-CN" dirty="0"/>
              <a:t> equation is shown in the first formula.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And the vibration equation will be founded here.</a:t>
            </a:r>
          </a:p>
          <a:p>
            <a:pPr>
              <a:spcBef>
                <a:spcPct val="0"/>
              </a:spcBef>
            </a:pPr>
            <a:r>
              <a:rPr lang="en-US" altLang="zh-CN" dirty="0"/>
              <a:t>We can found it is a parameter-change vibration equation..</a:t>
            </a:r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51576D-8D49-41A6-A56C-FAC6D777FF8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2691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360363"/>
            <a:ext cx="3240088" cy="53975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5905500" y="360363"/>
            <a:ext cx="3240088" cy="53975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72" y="0"/>
            <a:ext cx="2387241" cy="83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90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过程 1"/>
          <p:cNvSpPr/>
          <p:nvPr userDrawn="1"/>
        </p:nvSpPr>
        <p:spPr>
          <a:xfrm rot="5400000">
            <a:off x="-47625" y="263525"/>
            <a:ext cx="739775" cy="644525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流程图: 过程 2"/>
          <p:cNvSpPr/>
          <p:nvPr userDrawn="1"/>
        </p:nvSpPr>
        <p:spPr>
          <a:xfrm rot="5400000">
            <a:off x="440531" y="523082"/>
            <a:ext cx="739775" cy="125412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流程图: 过程 3"/>
          <p:cNvSpPr/>
          <p:nvPr userDrawn="1"/>
        </p:nvSpPr>
        <p:spPr>
          <a:xfrm rot="5400000">
            <a:off x="4486275" y="2200275"/>
            <a:ext cx="171450" cy="9144000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流程图: 过程 8"/>
          <p:cNvSpPr/>
          <p:nvPr userDrawn="1"/>
        </p:nvSpPr>
        <p:spPr>
          <a:xfrm rot="5400000" flipH="1">
            <a:off x="8183563" y="5849938"/>
            <a:ext cx="328612" cy="159226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-1" fmla="*/ 0 w 10000"/>
              <a:gd name="connsiteY0-2" fmla="*/ 0 h 10000"/>
              <a:gd name="connsiteX1-3" fmla="*/ 10000 w 10000"/>
              <a:gd name="connsiteY1-4" fmla="*/ 0 h 10000"/>
              <a:gd name="connsiteX2-5" fmla="*/ 9474 w 10000"/>
              <a:gd name="connsiteY2-6" fmla="*/ 9062 h 10000"/>
              <a:gd name="connsiteX3-7" fmla="*/ 0 w 10000"/>
              <a:gd name="connsiteY3-8" fmla="*/ 10000 h 10000"/>
              <a:gd name="connsiteX4-9" fmla="*/ 0 w 10000"/>
              <a:gd name="connsiteY4-10" fmla="*/ 0 h 10000"/>
              <a:gd name="connsiteX0-11" fmla="*/ 0 w 10075"/>
              <a:gd name="connsiteY0-12" fmla="*/ 0 h 10000"/>
              <a:gd name="connsiteX1-13" fmla="*/ 10000 w 10075"/>
              <a:gd name="connsiteY1-14" fmla="*/ 0 h 10000"/>
              <a:gd name="connsiteX2-15" fmla="*/ 10028 w 10075"/>
              <a:gd name="connsiteY2-16" fmla="*/ 8891 h 10000"/>
              <a:gd name="connsiteX3-17" fmla="*/ 0 w 10075"/>
              <a:gd name="connsiteY3-18" fmla="*/ 10000 h 10000"/>
              <a:gd name="connsiteX4-19" fmla="*/ 0 w 10075"/>
              <a:gd name="connsiteY4-20" fmla="*/ 0 h 10000"/>
              <a:gd name="connsiteX0-21" fmla="*/ 0 w 10335"/>
              <a:gd name="connsiteY0-22" fmla="*/ 0 h 10000"/>
              <a:gd name="connsiteX1-23" fmla="*/ 10000 w 10335"/>
              <a:gd name="connsiteY1-24" fmla="*/ 0 h 10000"/>
              <a:gd name="connsiteX2-25" fmla="*/ 10305 w 10335"/>
              <a:gd name="connsiteY2-26" fmla="*/ 8891 h 10000"/>
              <a:gd name="connsiteX3-27" fmla="*/ 0 w 10335"/>
              <a:gd name="connsiteY3-28" fmla="*/ 10000 h 10000"/>
              <a:gd name="connsiteX4-29" fmla="*/ 0 w 10335"/>
              <a:gd name="connsiteY4-30" fmla="*/ 0 h 10000"/>
              <a:gd name="connsiteX0-31" fmla="*/ 0 w 10000"/>
              <a:gd name="connsiteY0-32" fmla="*/ 0 h 10000"/>
              <a:gd name="connsiteX1-33" fmla="*/ 10000 w 10000"/>
              <a:gd name="connsiteY1-34" fmla="*/ 0 h 10000"/>
              <a:gd name="connsiteX2-35" fmla="*/ 9751 w 10000"/>
              <a:gd name="connsiteY2-36" fmla="*/ 9062 h 10000"/>
              <a:gd name="connsiteX3-37" fmla="*/ 0 w 10000"/>
              <a:gd name="connsiteY3-38" fmla="*/ 10000 h 10000"/>
              <a:gd name="connsiteX4-39" fmla="*/ 0 w 10000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7" r="53951"/>
          <a:stretch>
            <a:fillRect/>
          </a:stretch>
        </p:blipFill>
        <p:spPr bwMode="auto">
          <a:xfrm>
            <a:off x="7829550" y="6523038"/>
            <a:ext cx="11541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60560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 userDrawn="1"/>
        </p:nvSpPr>
        <p:spPr>
          <a:xfrm rot="16200000">
            <a:off x="238919" y="113506"/>
            <a:ext cx="812800" cy="801688"/>
          </a:xfrm>
          <a:custGeom>
            <a:avLst/>
            <a:gdLst>
              <a:gd name="connsiteX0" fmla="*/ 0 w 661307"/>
              <a:gd name="connsiteY0" fmla="*/ 0 h 726621"/>
              <a:gd name="connsiteX1" fmla="*/ 661307 w 661307"/>
              <a:gd name="connsiteY1" fmla="*/ 0 h 726621"/>
              <a:gd name="connsiteX2" fmla="*/ 661307 w 661307"/>
              <a:gd name="connsiteY2" fmla="*/ 726621 h 726621"/>
              <a:gd name="connsiteX3" fmla="*/ 0 w 661307"/>
              <a:gd name="connsiteY3" fmla="*/ 726621 h 726621"/>
              <a:gd name="connsiteX4" fmla="*/ 0 w 661307"/>
              <a:gd name="connsiteY4" fmla="*/ 0 h 726621"/>
              <a:gd name="connsiteX0-1" fmla="*/ 0 w 661307"/>
              <a:gd name="connsiteY0-2" fmla="*/ 0 h 726621"/>
              <a:gd name="connsiteX1-3" fmla="*/ 661307 w 661307"/>
              <a:gd name="connsiteY1-4" fmla="*/ 0 h 726621"/>
              <a:gd name="connsiteX2-5" fmla="*/ 661307 w 661307"/>
              <a:gd name="connsiteY2-6" fmla="*/ 726621 h 726621"/>
              <a:gd name="connsiteX3-7" fmla="*/ 326571 w 661307"/>
              <a:gd name="connsiteY3-8" fmla="*/ 718457 h 726621"/>
              <a:gd name="connsiteX4-9" fmla="*/ 0 w 661307"/>
              <a:gd name="connsiteY4-10" fmla="*/ 726621 h 726621"/>
              <a:gd name="connsiteX5" fmla="*/ 0 w 661307"/>
              <a:gd name="connsiteY5" fmla="*/ 0 h 726621"/>
              <a:gd name="connsiteX0-11" fmla="*/ 0 w 661307"/>
              <a:gd name="connsiteY0-12" fmla="*/ 0 h 898071"/>
              <a:gd name="connsiteX1-13" fmla="*/ 661307 w 661307"/>
              <a:gd name="connsiteY1-14" fmla="*/ 0 h 898071"/>
              <a:gd name="connsiteX2-15" fmla="*/ 661307 w 661307"/>
              <a:gd name="connsiteY2-16" fmla="*/ 726621 h 898071"/>
              <a:gd name="connsiteX3-17" fmla="*/ 351063 w 661307"/>
              <a:gd name="connsiteY3-18" fmla="*/ 898071 h 898071"/>
              <a:gd name="connsiteX4-19" fmla="*/ 0 w 661307"/>
              <a:gd name="connsiteY4-20" fmla="*/ 726621 h 898071"/>
              <a:gd name="connsiteX5-21" fmla="*/ 0 w 661307"/>
              <a:gd name="connsiteY5-22" fmla="*/ 0 h 898071"/>
              <a:gd name="connsiteX0-23" fmla="*/ 0 w 661307"/>
              <a:gd name="connsiteY0-24" fmla="*/ 0 h 898071"/>
              <a:gd name="connsiteX1-25" fmla="*/ 661307 w 661307"/>
              <a:gd name="connsiteY1-26" fmla="*/ 0 h 898071"/>
              <a:gd name="connsiteX2-27" fmla="*/ 661307 w 661307"/>
              <a:gd name="connsiteY2-28" fmla="*/ 726621 h 898071"/>
              <a:gd name="connsiteX3-29" fmla="*/ 318406 w 661307"/>
              <a:gd name="connsiteY3-30" fmla="*/ 898071 h 898071"/>
              <a:gd name="connsiteX4-31" fmla="*/ 0 w 661307"/>
              <a:gd name="connsiteY4-32" fmla="*/ 726621 h 898071"/>
              <a:gd name="connsiteX5-33" fmla="*/ 0 w 661307"/>
              <a:gd name="connsiteY5-34" fmla="*/ 0 h 898071"/>
              <a:gd name="connsiteX0-35" fmla="*/ 0 w 661307"/>
              <a:gd name="connsiteY0-36" fmla="*/ 0 h 898071"/>
              <a:gd name="connsiteX1-37" fmla="*/ 661307 w 661307"/>
              <a:gd name="connsiteY1-38" fmla="*/ 0 h 898071"/>
              <a:gd name="connsiteX2-39" fmla="*/ 661307 w 661307"/>
              <a:gd name="connsiteY2-40" fmla="*/ 726621 h 898071"/>
              <a:gd name="connsiteX3-41" fmla="*/ 310242 w 661307"/>
              <a:gd name="connsiteY3-42" fmla="*/ 898071 h 898071"/>
              <a:gd name="connsiteX4-43" fmla="*/ 0 w 661307"/>
              <a:gd name="connsiteY4-44" fmla="*/ 726621 h 898071"/>
              <a:gd name="connsiteX5-45" fmla="*/ 0 w 661307"/>
              <a:gd name="connsiteY5-46" fmla="*/ 0 h 898071"/>
              <a:gd name="connsiteX0-47" fmla="*/ 0 w 661307"/>
              <a:gd name="connsiteY0-48" fmla="*/ 0 h 898071"/>
              <a:gd name="connsiteX1-49" fmla="*/ 661307 w 661307"/>
              <a:gd name="connsiteY1-50" fmla="*/ 0 h 898071"/>
              <a:gd name="connsiteX2-51" fmla="*/ 661307 w 661307"/>
              <a:gd name="connsiteY2-52" fmla="*/ 726621 h 898071"/>
              <a:gd name="connsiteX3-53" fmla="*/ 331673 w 661307"/>
              <a:gd name="connsiteY3-54" fmla="*/ 898071 h 898071"/>
              <a:gd name="connsiteX4-55" fmla="*/ 0 w 661307"/>
              <a:gd name="connsiteY4-56" fmla="*/ 726621 h 898071"/>
              <a:gd name="connsiteX5-57" fmla="*/ 0 w 661307"/>
              <a:gd name="connsiteY5-58" fmla="*/ 0 h 89807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61307" h="898071">
                <a:moveTo>
                  <a:pt x="0" y="0"/>
                </a:moveTo>
                <a:lnTo>
                  <a:pt x="661307" y="0"/>
                </a:lnTo>
                <a:lnTo>
                  <a:pt x="661307" y="726621"/>
                </a:lnTo>
                <a:lnTo>
                  <a:pt x="331673" y="898071"/>
                </a:lnTo>
                <a:lnTo>
                  <a:pt x="0" y="726621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39" r="87943"/>
          <a:stretch>
            <a:fillRect/>
          </a:stretch>
        </p:blipFill>
        <p:spPr bwMode="auto">
          <a:xfrm>
            <a:off x="296863" y="195263"/>
            <a:ext cx="61912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 userDrawn="1"/>
        </p:nvSpPr>
        <p:spPr>
          <a:xfrm>
            <a:off x="71438" y="107950"/>
            <a:ext cx="112712" cy="81280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流程图: 过程 8"/>
          <p:cNvSpPr/>
          <p:nvPr userDrawn="1"/>
        </p:nvSpPr>
        <p:spPr>
          <a:xfrm rot="5400000" flipH="1">
            <a:off x="7583488" y="5351462"/>
            <a:ext cx="323850" cy="268922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-1" fmla="*/ 0 w 10000"/>
              <a:gd name="connsiteY0-2" fmla="*/ 0 h 10000"/>
              <a:gd name="connsiteX1-3" fmla="*/ 10000 w 10000"/>
              <a:gd name="connsiteY1-4" fmla="*/ 0 h 10000"/>
              <a:gd name="connsiteX2-5" fmla="*/ 9474 w 10000"/>
              <a:gd name="connsiteY2-6" fmla="*/ 9062 h 10000"/>
              <a:gd name="connsiteX3-7" fmla="*/ 0 w 10000"/>
              <a:gd name="connsiteY3-8" fmla="*/ 10000 h 10000"/>
              <a:gd name="connsiteX4-9" fmla="*/ 0 w 10000"/>
              <a:gd name="connsiteY4-10" fmla="*/ 0 h 10000"/>
              <a:gd name="connsiteX0-11" fmla="*/ 0 w 10075"/>
              <a:gd name="connsiteY0-12" fmla="*/ 0 h 10000"/>
              <a:gd name="connsiteX1-13" fmla="*/ 10000 w 10075"/>
              <a:gd name="connsiteY1-14" fmla="*/ 0 h 10000"/>
              <a:gd name="connsiteX2-15" fmla="*/ 10028 w 10075"/>
              <a:gd name="connsiteY2-16" fmla="*/ 8891 h 10000"/>
              <a:gd name="connsiteX3-17" fmla="*/ 0 w 10075"/>
              <a:gd name="connsiteY3-18" fmla="*/ 10000 h 10000"/>
              <a:gd name="connsiteX4-19" fmla="*/ 0 w 10075"/>
              <a:gd name="connsiteY4-20" fmla="*/ 0 h 10000"/>
              <a:gd name="connsiteX0-21" fmla="*/ 0 w 10335"/>
              <a:gd name="connsiteY0-22" fmla="*/ 0 h 10000"/>
              <a:gd name="connsiteX1-23" fmla="*/ 10000 w 10335"/>
              <a:gd name="connsiteY1-24" fmla="*/ 0 h 10000"/>
              <a:gd name="connsiteX2-25" fmla="*/ 10305 w 10335"/>
              <a:gd name="connsiteY2-26" fmla="*/ 8891 h 10000"/>
              <a:gd name="connsiteX3-27" fmla="*/ 0 w 10335"/>
              <a:gd name="connsiteY3-28" fmla="*/ 10000 h 10000"/>
              <a:gd name="connsiteX4-29" fmla="*/ 0 w 10335"/>
              <a:gd name="connsiteY4-30" fmla="*/ 0 h 10000"/>
              <a:gd name="connsiteX0-31" fmla="*/ 0 w 10000"/>
              <a:gd name="connsiteY0-32" fmla="*/ 0 h 10000"/>
              <a:gd name="connsiteX1-33" fmla="*/ 10000 w 10000"/>
              <a:gd name="connsiteY1-34" fmla="*/ 0 h 10000"/>
              <a:gd name="connsiteX2-35" fmla="*/ 9751 w 10000"/>
              <a:gd name="connsiteY2-36" fmla="*/ 9062 h 10000"/>
              <a:gd name="connsiteX3-37" fmla="*/ 0 w 10000"/>
              <a:gd name="connsiteY3-38" fmla="*/ 10000 h 10000"/>
              <a:gd name="connsiteX4-39" fmla="*/ 0 w 10000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6670675" y="6534150"/>
            <a:ext cx="2419350" cy="287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4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西安交通大学高压教研室</a:t>
            </a:r>
            <a:r>
              <a:rPr lang="en-US" altLang="zh-CN" sz="104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226</a:t>
            </a:r>
          </a:p>
        </p:txBody>
      </p:sp>
      <p:sp>
        <p:nvSpPr>
          <p:cNvPr id="7" name="流程图: 过程 6"/>
          <p:cNvSpPr/>
          <p:nvPr userDrawn="1"/>
        </p:nvSpPr>
        <p:spPr>
          <a:xfrm rot="5400000">
            <a:off x="3302794" y="3383756"/>
            <a:ext cx="171450" cy="6777038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45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374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6896100" y="263525"/>
            <a:ext cx="2190750" cy="18097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 userDrawn="1"/>
        </p:nvGrpSpPr>
        <p:grpSpPr bwMode="auto">
          <a:xfrm>
            <a:off x="185738" y="196850"/>
            <a:ext cx="325437" cy="334963"/>
            <a:chOff x="3976261" y="3892343"/>
            <a:chExt cx="326182" cy="335109"/>
          </a:xfrm>
        </p:grpSpPr>
        <p:sp>
          <p:nvSpPr>
            <p:cNvPr id="4" name="六边形 3"/>
            <p:cNvSpPr/>
            <p:nvPr/>
          </p:nvSpPr>
          <p:spPr>
            <a:xfrm>
              <a:off x="3976261" y="3892343"/>
              <a:ext cx="122517" cy="106409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六边形 4"/>
            <p:cNvSpPr/>
            <p:nvPr/>
          </p:nvSpPr>
          <p:spPr>
            <a:xfrm>
              <a:off x="3976261" y="4005105"/>
              <a:ext cx="122517" cy="106408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六边形 5"/>
            <p:cNvSpPr/>
            <p:nvPr/>
          </p:nvSpPr>
          <p:spPr>
            <a:xfrm>
              <a:off x="3976261" y="4121043"/>
              <a:ext cx="122517" cy="106409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" name="六边形 6"/>
            <p:cNvSpPr/>
            <p:nvPr/>
          </p:nvSpPr>
          <p:spPr>
            <a:xfrm>
              <a:off x="4078094" y="3946342"/>
              <a:ext cx="122517" cy="106409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" name="六边形 7"/>
            <p:cNvSpPr/>
            <p:nvPr/>
          </p:nvSpPr>
          <p:spPr>
            <a:xfrm>
              <a:off x="4078094" y="4060691"/>
              <a:ext cx="122517" cy="106409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4179926" y="4003516"/>
              <a:ext cx="122517" cy="10799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0" name="流程图: 过程 8"/>
          <p:cNvSpPr/>
          <p:nvPr userDrawn="1"/>
        </p:nvSpPr>
        <p:spPr>
          <a:xfrm rot="5400000" flipH="1">
            <a:off x="8236743" y="-492918"/>
            <a:ext cx="252413" cy="144780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-1" fmla="*/ 0 w 10000"/>
              <a:gd name="connsiteY0-2" fmla="*/ 0 h 10000"/>
              <a:gd name="connsiteX1-3" fmla="*/ 10000 w 10000"/>
              <a:gd name="connsiteY1-4" fmla="*/ 0 h 10000"/>
              <a:gd name="connsiteX2-5" fmla="*/ 9474 w 10000"/>
              <a:gd name="connsiteY2-6" fmla="*/ 9062 h 10000"/>
              <a:gd name="connsiteX3-7" fmla="*/ 0 w 10000"/>
              <a:gd name="connsiteY3-8" fmla="*/ 10000 h 10000"/>
              <a:gd name="connsiteX4-9" fmla="*/ 0 w 10000"/>
              <a:gd name="connsiteY4-10" fmla="*/ 0 h 10000"/>
              <a:gd name="connsiteX0-11" fmla="*/ 0 w 10075"/>
              <a:gd name="connsiteY0-12" fmla="*/ 0 h 10000"/>
              <a:gd name="connsiteX1-13" fmla="*/ 10000 w 10075"/>
              <a:gd name="connsiteY1-14" fmla="*/ 0 h 10000"/>
              <a:gd name="connsiteX2-15" fmla="*/ 10028 w 10075"/>
              <a:gd name="connsiteY2-16" fmla="*/ 8891 h 10000"/>
              <a:gd name="connsiteX3-17" fmla="*/ 0 w 10075"/>
              <a:gd name="connsiteY3-18" fmla="*/ 10000 h 10000"/>
              <a:gd name="connsiteX4-19" fmla="*/ 0 w 10075"/>
              <a:gd name="connsiteY4-20" fmla="*/ 0 h 10000"/>
              <a:gd name="connsiteX0-21" fmla="*/ 0 w 10335"/>
              <a:gd name="connsiteY0-22" fmla="*/ 0 h 10000"/>
              <a:gd name="connsiteX1-23" fmla="*/ 10000 w 10335"/>
              <a:gd name="connsiteY1-24" fmla="*/ 0 h 10000"/>
              <a:gd name="connsiteX2-25" fmla="*/ 10305 w 10335"/>
              <a:gd name="connsiteY2-26" fmla="*/ 8891 h 10000"/>
              <a:gd name="connsiteX3-27" fmla="*/ 0 w 10335"/>
              <a:gd name="connsiteY3-28" fmla="*/ 10000 h 10000"/>
              <a:gd name="connsiteX4-29" fmla="*/ 0 w 10335"/>
              <a:gd name="connsiteY4-30" fmla="*/ 0 h 10000"/>
              <a:gd name="connsiteX0-31" fmla="*/ 0 w 10000"/>
              <a:gd name="connsiteY0-32" fmla="*/ 0 h 10000"/>
              <a:gd name="connsiteX1-33" fmla="*/ 10000 w 10000"/>
              <a:gd name="connsiteY1-34" fmla="*/ 0 h 10000"/>
              <a:gd name="connsiteX2-35" fmla="*/ 9751 w 10000"/>
              <a:gd name="connsiteY2-36" fmla="*/ 9062 h 10000"/>
              <a:gd name="connsiteX3-37" fmla="*/ 0 w 10000"/>
              <a:gd name="connsiteY3-38" fmla="*/ 10000 h 10000"/>
              <a:gd name="connsiteX4-39" fmla="*/ 0 w 10000"/>
              <a:gd name="connsiteY4-4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7" r="53951"/>
          <a:stretch>
            <a:fillRect/>
          </a:stretch>
        </p:blipFill>
        <p:spPr bwMode="auto">
          <a:xfrm>
            <a:off x="7858125" y="128588"/>
            <a:ext cx="11541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76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FCF43C6-6E3C-41F7-8A9D-F7E113C53504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3487DE1-0A27-48E5-A1EF-B92BBB43E09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353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6596743"/>
            <a:ext cx="9144000" cy="289392"/>
            <a:chOff x="0" y="6418402"/>
            <a:chExt cx="12192000" cy="439598"/>
          </a:xfrm>
          <a:solidFill>
            <a:srgbClr val="00467F"/>
          </a:solidFill>
        </p:grpSpPr>
        <p:sp>
          <p:nvSpPr>
            <p:cNvPr id="3" name="矩形 2"/>
            <p:cNvSpPr/>
            <p:nvPr/>
          </p:nvSpPr>
          <p:spPr>
            <a:xfrm>
              <a:off x="0" y="6554804"/>
              <a:ext cx="12192000" cy="303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6024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52048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78073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104097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30122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156146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182170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208195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234219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260244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286268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312292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338317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364341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390366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416390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442414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468439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494463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520488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546512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572536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598561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624585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650610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676634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702658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728683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3" name="椭圆 32"/>
            <p:cNvSpPr>
              <a:spLocks noChangeAspect="1"/>
            </p:cNvSpPr>
            <p:nvPr/>
          </p:nvSpPr>
          <p:spPr>
            <a:xfrm>
              <a:off x="754707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780732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806756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832780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858805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884829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910854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936878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962902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988927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3" name="椭圆 42"/>
            <p:cNvSpPr>
              <a:spLocks noChangeAspect="1"/>
            </p:cNvSpPr>
            <p:nvPr/>
          </p:nvSpPr>
          <p:spPr>
            <a:xfrm>
              <a:off x="1014951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1040976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10670004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10930248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11190492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11450736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11710980" y="6418402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0" name="任意多边形 49"/>
            <p:cNvSpPr>
              <a:spLocks noChangeAspect="1"/>
            </p:cNvSpPr>
            <p:nvPr/>
          </p:nvSpPr>
          <p:spPr>
            <a:xfrm>
              <a:off x="11971228" y="6418402"/>
              <a:ext cx="220772" cy="288000"/>
            </a:xfrm>
            <a:custGeom>
              <a:avLst/>
              <a:gdLst>
                <a:gd name="connsiteX0" fmla="*/ 144000 w 220772"/>
                <a:gd name="connsiteY0" fmla="*/ 0 h 288000"/>
                <a:gd name="connsiteX1" fmla="*/ 200051 w 220772"/>
                <a:gd name="connsiteY1" fmla="*/ 11316 h 288000"/>
                <a:gd name="connsiteX2" fmla="*/ 220772 w 220772"/>
                <a:gd name="connsiteY2" fmla="*/ 25287 h 288000"/>
                <a:gd name="connsiteX3" fmla="*/ 220772 w 220772"/>
                <a:gd name="connsiteY3" fmla="*/ 262714 h 288000"/>
                <a:gd name="connsiteX4" fmla="*/ 200051 w 220772"/>
                <a:gd name="connsiteY4" fmla="*/ 276684 h 288000"/>
                <a:gd name="connsiteX5" fmla="*/ 144000 w 220772"/>
                <a:gd name="connsiteY5" fmla="*/ 288000 h 288000"/>
                <a:gd name="connsiteX6" fmla="*/ 0 w 220772"/>
                <a:gd name="connsiteY6" fmla="*/ 144000 h 288000"/>
                <a:gd name="connsiteX7" fmla="*/ 144000 w 220772"/>
                <a:gd name="connsiteY7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772" h="288000">
                  <a:moveTo>
                    <a:pt x="144000" y="0"/>
                  </a:moveTo>
                  <a:cubicBezTo>
                    <a:pt x="163882" y="0"/>
                    <a:pt x="182823" y="4030"/>
                    <a:pt x="200051" y="11316"/>
                  </a:cubicBezTo>
                  <a:lnTo>
                    <a:pt x="220772" y="25287"/>
                  </a:lnTo>
                  <a:lnTo>
                    <a:pt x="220772" y="262714"/>
                  </a:lnTo>
                  <a:lnTo>
                    <a:pt x="200051" y="276684"/>
                  </a:lnTo>
                  <a:cubicBezTo>
                    <a:pt x="182823" y="283971"/>
                    <a:pt x="163882" y="288000"/>
                    <a:pt x="144000" y="288000"/>
                  </a:cubicBezTo>
                  <a:cubicBezTo>
                    <a:pt x="64471" y="288000"/>
                    <a:pt x="0" y="223529"/>
                    <a:pt x="0" y="144000"/>
                  </a:cubicBezTo>
                  <a:cubicBezTo>
                    <a:pt x="0" y="64471"/>
                    <a:pt x="64471" y="0"/>
                    <a:pt x="1440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51" name="矩形 50"/>
          <p:cNvSpPr/>
          <p:nvPr userDrawn="1"/>
        </p:nvSpPr>
        <p:spPr>
          <a:xfrm>
            <a:off x="0" y="360000"/>
            <a:ext cx="3240000" cy="54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矩形 51"/>
          <p:cNvSpPr/>
          <p:nvPr userDrawn="1"/>
        </p:nvSpPr>
        <p:spPr>
          <a:xfrm>
            <a:off x="5904954" y="360000"/>
            <a:ext cx="3240000" cy="54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00" y="0"/>
            <a:ext cx="23860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914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1ED1CCA-27C4-4E3C-A262-382D9C538170}" type="datetimeFigureOut">
              <a:rPr lang="zh-CN" altLang="en-US"/>
              <a:pPr>
                <a:defRPr/>
              </a:pPr>
              <a:t>2018/6/21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2C2950D-AD27-45FE-AFD5-FE410EDE6F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87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wmf"/><Relationship Id="rId18" Type="http://schemas.openxmlformats.org/officeDocument/2006/relationships/oleObject" Target="../embeddings/oleObject30.bin"/><Relationship Id="rId26" Type="http://schemas.openxmlformats.org/officeDocument/2006/relationships/oleObject" Target="../embeddings/oleObject35.bin"/><Relationship Id="rId39" Type="http://schemas.openxmlformats.org/officeDocument/2006/relationships/image" Target="../media/image47.wmf"/><Relationship Id="rId21" Type="http://schemas.openxmlformats.org/officeDocument/2006/relationships/image" Target="../media/image39.wmf"/><Relationship Id="rId34" Type="http://schemas.openxmlformats.org/officeDocument/2006/relationships/oleObject" Target="../embeddings/oleObject39.bin"/><Relationship Id="rId42" Type="http://schemas.openxmlformats.org/officeDocument/2006/relationships/oleObject" Target="../embeddings/oleObject43.bin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31.bin"/><Relationship Id="rId29" Type="http://schemas.openxmlformats.org/officeDocument/2006/relationships/image" Target="../media/image42.wmf"/><Relationship Id="rId41" Type="http://schemas.openxmlformats.org/officeDocument/2006/relationships/image" Target="../media/image48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4.wmf"/><Relationship Id="rId24" Type="http://schemas.openxmlformats.org/officeDocument/2006/relationships/oleObject" Target="../embeddings/oleObject33.bin"/><Relationship Id="rId32" Type="http://schemas.openxmlformats.org/officeDocument/2006/relationships/oleObject" Target="../embeddings/oleObject38.bin"/><Relationship Id="rId37" Type="http://schemas.openxmlformats.org/officeDocument/2006/relationships/image" Target="../media/image46.wmf"/><Relationship Id="rId40" Type="http://schemas.openxmlformats.org/officeDocument/2006/relationships/oleObject" Target="../embeddings/oleObject42.bin"/><Relationship Id="rId5" Type="http://schemas.openxmlformats.org/officeDocument/2006/relationships/image" Target="../media/image31.wmf"/><Relationship Id="rId15" Type="http://schemas.openxmlformats.org/officeDocument/2006/relationships/image" Target="../media/image36.wmf"/><Relationship Id="rId23" Type="http://schemas.openxmlformats.org/officeDocument/2006/relationships/image" Target="../media/image40.wmf"/><Relationship Id="rId28" Type="http://schemas.openxmlformats.org/officeDocument/2006/relationships/oleObject" Target="../embeddings/oleObject36.bin"/><Relationship Id="rId36" Type="http://schemas.openxmlformats.org/officeDocument/2006/relationships/oleObject" Target="../embeddings/oleObject40.bin"/><Relationship Id="rId10" Type="http://schemas.openxmlformats.org/officeDocument/2006/relationships/oleObject" Target="../embeddings/oleObject26.bin"/><Relationship Id="rId19" Type="http://schemas.openxmlformats.org/officeDocument/2006/relationships/image" Target="../media/image38.wmf"/><Relationship Id="rId31" Type="http://schemas.openxmlformats.org/officeDocument/2006/relationships/image" Target="../media/image43.wm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28.bin"/><Relationship Id="rId22" Type="http://schemas.openxmlformats.org/officeDocument/2006/relationships/oleObject" Target="../embeddings/oleObject32.bin"/><Relationship Id="rId27" Type="http://schemas.openxmlformats.org/officeDocument/2006/relationships/image" Target="../media/image41.wmf"/><Relationship Id="rId30" Type="http://schemas.openxmlformats.org/officeDocument/2006/relationships/oleObject" Target="../embeddings/oleObject37.bin"/><Relationship Id="rId35" Type="http://schemas.openxmlformats.org/officeDocument/2006/relationships/image" Target="../media/image45.wmf"/><Relationship Id="rId43" Type="http://schemas.openxmlformats.org/officeDocument/2006/relationships/image" Target="../media/image49.wmf"/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1.xml"/><Relationship Id="rId12" Type="http://schemas.openxmlformats.org/officeDocument/2006/relationships/oleObject" Target="../embeddings/oleObject27.bin"/><Relationship Id="rId17" Type="http://schemas.openxmlformats.org/officeDocument/2006/relationships/image" Target="../media/image37.wmf"/><Relationship Id="rId25" Type="http://schemas.openxmlformats.org/officeDocument/2006/relationships/oleObject" Target="../embeddings/oleObject34.bin"/><Relationship Id="rId33" Type="http://schemas.openxmlformats.org/officeDocument/2006/relationships/image" Target="../media/image44.wmf"/><Relationship Id="rId38" Type="http://schemas.openxmlformats.org/officeDocument/2006/relationships/oleObject" Target="../embeddings/oleObject4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image" Target="../media/image54.wmf"/><Relationship Id="rId18" Type="http://schemas.openxmlformats.org/officeDocument/2006/relationships/oleObject" Target="../embeddings/oleObject51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58.wmf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48.bin"/><Relationship Id="rId17" Type="http://schemas.openxmlformats.org/officeDocument/2006/relationships/image" Target="../media/image5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0.bin"/><Relationship Id="rId20" Type="http://schemas.openxmlformats.org/officeDocument/2006/relationships/oleObject" Target="../embeddings/oleObject52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5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5" Type="http://schemas.openxmlformats.org/officeDocument/2006/relationships/image" Target="../media/image55.wmf"/><Relationship Id="rId23" Type="http://schemas.openxmlformats.org/officeDocument/2006/relationships/image" Target="../media/image59.wmf"/><Relationship Id="rId10" Type="http://schemas.openxmlformats.org/officeDocument/2006/relationships/oleObject" Target="../embeddings/oleObject47.bin"/><Relationship Id="rId19" Type="http://schemas.openxmlformats.org/officeDocument/2006/relationships/image" Target="../media/image57.w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49.bin"/><Relationship Id="rId22" Type="http://schemas.openxmlformats.org/officeDocument/2006/relationships/oleObject" Target="../embeddings/oleObject5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package" Target="../embeddings/Microsoft_Visio_Drawing.vsdx"/><Relationship Id="rId5" Type="http://schemas.openxmlformats.org/officeDocument/2006/relationships/image" Target="../media/image60.emf"/><Relationship Id="rId4" Type="http://schemas.openxmlformats.org/officeDocument/2006/relationships/oleObject" Target="../embeddings/oleObject5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4.wmf"/><Relationship Id="rId5" Type="http://schemas.openxmlformats.org/officeDocument/2006/relationships/image" Target="../media/image11.e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1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5" Type="http://schemas.openxmlformats.org/officeDocument/2006/relationships/image" Target="../media/image22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9.wmf"/><Relationship Id="rId1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/>
          <p:cNvPicPr>
            <a:picLocks noChangeAspect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61912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流程图: 文档 2"/>
          <p:cNvSpPr/>
          <p:nvPr/>
        </p:nvSpPr>
        <p:spPr>
          <a:xfrm flipH="1" flipV="1">
            <a:off x="-42863" y="3255963"/>
            <a:ext cx="9199563" cy="3602037"/>
          </a:xfrm>
          <a:prstGeom prst="flowChartDocumen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5" name="矩形 13"/>
          <p:cNvSpPr>
            <a:spLocks noChangeArrowheads="1"/>
          </p:cNvSpPr>
          <p:nvPr/>
        </p:nvSpPr>
        <p:spPr bwMode="auto">
          <a:xfrm>
            <a:off x="0" y="3796157"/>
            <a:ext cx="91884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Study on the Nonlinear Vibration Characteristic of Dry-Type Air-Core Reactor</a:t>
            </a:r>
          </a:p>
        </p:txBody>
      </p:sp>
      <p:sp>
        <p:nvSpPr>
          <p:cNvPr id="10246" name="矩形 14"/>
          <p:cNvSpPr>
            <a:spLocks noChangeArrowheads="1"/>
          </p:cNvSpPr>
          <p:nvPr/>
        </p:nvSpPr>
        <p:spPr bwMode="auto">
          <a:xfrm>
            <a:off x="0" y="4750245"/>
            <a:ext cx="8994775" cy="1973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Zhitong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Jiang</a:t>
            </a:r>
            <a:r>
              <a:rPr lang="en-US" altLang="zh-CN" b="1" baseline="30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*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Lingyu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Zhu, Hang Yang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Shengchang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Ji, </a:t>
            </a: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Xinqian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Xia,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Jinyu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Li and </a:t>
            </a:r>
            <a:r>
              <a:rPr lang="en-US" altLang="zh-CN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Hantao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Cui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Xi’an </a:t>
            </a:r>
            <a:r>
              <a:rPr lang="en-US" altLang="zh-CN" sz="2000" b="1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Jiaotong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University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Jackson Lake Lodge, WY</a:t>
            </a:r>
          </a:p>
          <a:p>
            <a:pPr algn="ctr" eaLnBrk="1" hangingPunct="1"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June 5</a:t>
            </a:r>
            <a:r>
              <a:rPr lang="en-US" altLang="zh-CN" sz="2000" b="1" baseline="30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, 2018</a:t>
            </a:r>
          </a:p>
        </p:txBody>
      </p:sp>
      <p:sp>
        <p:nvSpPr>
          <p:cNvPr id="7" name="文本框 2">
            <a:extLst>
              <a:ext uri="{FF2B5EF4-FFF2-40B4-BE49-F238E27FC236}">
                <a16:creationId xmlns:a16="http://schemas.microsoft.com/office/drawing/2014/main" id="{B11FB394-C3C9-47D4-AFD2-7682EA9C3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7272" y="267821"/>
            <a:ext cx="36995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marL="0" indent="0" eaLnBrk="1" hangingPunct="1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IPMHVC 2018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矩形 20"/>
          <p:cNvSpPr>
            <a:spLocks noChangeArrowheads="1"/>
          </p:cNvSpPr>
          <p:nvPr/>
        </p:nvSpPr>
        <p:spPr bwMode="auto">
          <a:xfrm>
            <a:off x="66675" y="144463"/>
            <a:ext cx="312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Basic two-wire model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25606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878337"/>
              </p:ext>
            </p:extLst>
          </p:nvPr>
        </p:nvGraphicFramePr>
        <p:xfrm>
          <a:off x="2623344" y="2679257"/>
          <a:ext cx="284162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5" name="Equation" r:id="rId4" imgW="1155199" imgH="317362" progId="Equation.DSMT4">
                  <p:embed/>
                </p:oleObj>
              </mc:Choice>
              <mc:Fallback>
                <p:oleObj name="Equation" r:id="rId4" imgW="1155199" imgH="317362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344" y="2679257"/>
                        <a:ext cx="2841625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9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905371"/>
              </p:ext>
            </p:extLst>
          </p:nvPr>
        </p:nvGraphicFramePr>
        <p:xfrm>
          <a:off x="1082899" y="4031457"/>
          <a:ext cx="1046163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6" name="Equation" r:id="rId6" imgW="469800" imgH="342720" progId="Equation.DSMT4">
                  <p:embed/>
                </p:oleObj>
              </mc:Choice>
              <mc:Fallback>
                <p:oleObj name="Equation" r:id="rId6" imgW="469800" imgH="342720" progId="Equation.DSMT4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899" y="4031457"/>
                        <a:ext cx="1046163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0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393546"/>
              </p:ext>
            </p:extLst>
          </p:nvPr>
        </p:nvGraphicFramePr>
        <p:xfrm>
          <a:off x="1101617" y="4911410"/>
          <a:ext cx="1392237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7" name="Equation" r:id="rId8" imgW="571320" imgH="342720" progId="Equation.DSMT4">
                  <p:embed/>
                </p:oleObj>
              </mc:Choice>
              <mc:Fallback>
                <p:oleObj name="Equation" r:id="rId8" imgW="571320" imgH="342720" progId="Equation.DSMT4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617" y="4911410"/>
                        <a:ext cx="1392237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1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816653"/>
              </p:ext>
            </p:extLst>
          </p:nvPr>
        </p:nvGraphicFramePr>
        <p:xfrm>
          <a:off x="863600" y="1797031"/>
          <a:ext cx="1397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8" name="Equation" r:id="rId10" imgW="520248" imgH="177646" progId="Equation.DSMT4">
                  <p:embed/>
                </p:oleObj>
              </mc:Choice>
              <mc:Fallback>
                <p:oleObj name="Equation" r:id="rId10" imgW="520248" imgH="177646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1797031"/>
                        <a:ext cx="13970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矩形 15"/>
          <p:cNvSpPr>
            <a:spLocks noChangeArrowheads="1"/>
          </p:cNvSpPr>
          <p:nvPr/>
        </p:nvSpPr>
        <p:spPr bwMode="auto">
          <a:xfrm>
            <a:off x="404814" y="1821028"/>
            <a:ext cx="8554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0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Let                        , the vibration equation can be rewritten as :                                 </a:t>
            </a:r>
            <a:endParaRPr lang="zh-CN" altLang="en-US" sz="20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617" name="矩形 27"/>
          <p:cNvSpPr>
            <a:spLocks noChangeArrowheads="1"/>
          </p:cNvSpPr>
          <p:nvPr/>
        </p:nvSpPr>
        <p:spPr bwMode="auto">
          <a:xfrm>
            <a:off x="2557733" y="4207208"/>
            <a:ext cx="3419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Inherent frequency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618" name="矩形 29"/>
          <p:cNvSpPr>
            <a:spLocks noChangeArrowheads="1"/>
          </p:cNvSpPr>
          <p:nvPr/>
        </p:nvSpPr>
        <p:spPr bwMode="auto">
          <a:xfrm>
            <a:off x="2555749" y="5156883"/>
            <a:ext cx="4008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Small quantity 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357183" y="2623694"/>
            <a:ext cx="3730625" cy="8858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接箭头连接符 7"/>
          <p:cNvCxnSpPr>
            <a:cxnSpLocks/>
          </p:cNvCxnSpPr>
          <p:nvPr/>
        </p:nvCxnSpPr>
        <p:spPr>
          <a:xfrm>
            <a:off x="5284533" y="3592020"/>
            <a:ext cx="1189419" cy="104484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2" name="矩形 32"/>
          <p:cNvSpPr>
            <a:spLocks noChangeArrowheads="1"/>
          </p:cNvSpPr>
          <p:nvPr/>
        </p:nvSpPr>
        <p:spPr bwMode="auto">
          <a:xfrm>
            <a:off x="5754624" y="4735307"/>
            <a:ext cx="29684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Parameter-change vibration equation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27">
            <a:extLst>
              <a:ext uri="{FF2B5EF4-FFF2-40B4-BE49-F238E27FC236}">
                <a16:creationId xmlns:a16="http://schemas.microsoft.com/office/drawing/2014/main" id="{FC0C193C-0F18-4D29-B2EB-3069EB7C5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524" y="3557219"/>
            <a:ext cx="3419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where, 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1" name="矩形 20"/>
          <p:cNvSpPr>
            <a:spLocks noChangeArrowheads="1"/>
          </p:cNvSpPr>
          <p:nvPr/>
        </p:nvSpPr>
        <p:spPr bwMode="auto">
          <a:xfrm>
            <a:off x="66675" y="144463"/>
            <a:ext cx="5734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Solution of vibration equation 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27653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378963"/>
              </p:ext>
            </p:extLst>
          </p:nvPr>
        </p:nvGraphicFramePr>
        <p:xfrm>
          <a:off x="307975" y="1123951"/>
          <a:ext cx="284162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6" name="Equation" r:id="rId4" imgW="1155199" imgH="317362" progId="Equation.DSMT4">
                  <p:embed/>
                </p:oleObj>
              </mc:Choice>
              <mc:Fallback>
                <p:oleObj name="Equation" r:id="rId4" imgW="1155199" imgH="317362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975" y="1123951"/>
                        <a:ext cx="2841625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6903"/>
              </p:ext>
            </p:extLst>
          </p:nvPr>
        </p:nvGraphicFramePr>
        <p:xfrm>
          <a:off x="182563" y="4662488"/>
          <a:ext cx="4732337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7" name="Equation" r:id="rId6" imgW="1993680" imgH="190440" progId="Equation.DSMT4">
                  <p:embed/>
                </p:oleObj>
              </mc:Choice>
              <mc:Fallback>
                <p:oleObj name="Equation" r:id="rId6" imgW="1993680" imgH="19044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3" y="4662488"/>
                        <a:ext cx="4732337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305679"/>
              </p:ext>
            </p:extLst>
          </p:nvPr>
        </p:nvGraphicFramePr>
        <p:xfrm>
          <a:off x="6597013" y="2316956"/>
          <a:ext cx="1897063" cy="222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8" name="Equation" r:id="rId8" imgW="825500" imgH="965200" progId="Equation.DSMT4">
                  <p:embed/>
                </p:oleObj>
              </mc:Choice>
              <mc:Fallback>
                <p:oleObj name="Equation" r:id="rId8" imgW="825500" imgH="9652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7013" y="2316956"/>
                        <a:ext cx="1897063" cy="2224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6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624914"/>
              </p:ext>
            </p:extLst>
          </p:nvPr>
        </p:nvGraphicFramePr>
        <p:xfrm>
          <a:off x="6830376" y="5437833"/>
          <a:ext cx="16637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09" name="Equation" r:id="rId10" imgW="710891" imgH="177723" progId="Equation.DSMT4">
                  <p:embed/>
                </p:oleObj>
              </mc:Choice>
              <mc:Fallback>
                <p:oleObj name="Equation" r:id="rId10" imgW="710891" imgH="177723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0376" y="5437833"/>
                        <a:ext cx="1663700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28">
            <a:extLst>
              <a:ext uri="{FF2B5EF4-FFF2-40B4-BE49-F238E27FC236}">
                <a16:creationId xmlns:a16="http://schemas.microsoft.com/office/drawing/2014/main" id="{003D8B37-46FA-458F-B939-510CC9CE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788" y="2118914"/>
            <a:ext cx="5098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Method of perturbation is used here. </a:t>
            </a:r>
          </a:p>
        </p:txBody>
      </p:sp>
      <p:sp>
        <p:nvSpPr>
          <p:cNvPr id="42" name="矩形 28">
            <a:extLst>
              <a:ext uri="{FF2B5EF4-FFF2-40B4-BE49-F238E27FC236}">
                <a16:creationId xmlns:a16="http://schemas.microsoft.com/office/drawing/2014/main" id="{85845693-30B2-425E-93BA-4EA3D8510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76" y="3120806"/>
            <a:ext cx="5098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Taylor expansion </a:t>
            </a:r>
            <a:r>
              <a:rPr lang="en-US" altLang="zh-CN" sz="24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to the third power of  </a:t>
            </a:r>
            <a:r>
              <a:rPr lang="en-US" altLang="zh-CN" sz="2400" b="1" i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β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can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be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expressed</a:t>
            </a:r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as: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D40F6FDC-307C-4777-A091-DD1F56FADD57}"/>
              </a:ext>
            </a:extLst>
          </p:cNvPr>
          <p:cNvGrpSpPr/>
          <p:nvPr/>
        </p:nvGrpSpPr>
        <p:grpSpPr>
          <a:xfrm>
            <a:off x="3373120" y="1523484"/>
            <a:ext cx="2397760" cy="3448050"/>
            <a:chOff x="3373120" y="1523484"/>
            <a:chExt cx="2397760" cy="3448050"/>
          </a:xfrm>
        </p:grpSpPr>
        <p:cxnSp>
          <p:nvCxnSpPr>
            <p:cNvPr id="7" name="连接符: 肘形 6">
              <a:extLst>
                <a:ext uri="{FF2B5EF4-FFF2-40B4-BE49-F238E27FC236}">
                  <a16:creationId xmlns:a16="http://schemas.microsoft.com/office/drawing/2014/main" id="{0F3C2FEA-D932-4145-8E9E-405A259BB6E0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847975" y="2048629"/>
              <a:ext cx="3448049" cy="2397760"/>
            </a:xfrm>
            <a:prstGeom prst="bentConnector2">
              <a:avLst/>
            </a:prstGeom>
            <a:ln w="444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6A79661-E371-4210-BA15-3814B1AAD539}"/>
                </a:ext>
              </a:extLst>
            </p:cNvPr>
            <p:cNvCxnSpPr/>
            <p:nvPr/>
          </p:nvCxnSpPr>
          <p:spPr>
            <a:xfrm flipH="1">
              <a:off x="5120640" y="4971534"/>
              <a:ext cx="650240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矩形 28">
            <a:extLst>
              <a:ext uri="{FF2B5EF4-FFF2-40B4-BE49-F238E27FC236}">
                <a16:creationId xmlns:a16="http://schemas.microsoft.com/office/drawing/2014/main" id="{B12FECBB-74B8-45D7-B895-8EEFDA4E7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633" y="5398443"/>
            <a:ext cx="50987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Apply single frequency current</a:t>
            </a:r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5E4A5056-DD45-40D2-9BFF-C3D4C9034376}"/>
              </a:ext>
            </a:extLst>
          </p:cNvPr>
          <p:cNvSpPr/>
          <p:nvPr/>
        </p:nvSpPr>
        <p:spPr>
          <a:xfrm>
            <a:off x="5770880" y="3382530"/>
            <a:ext cx="650241" cy="4619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7651" name="矩形 20"/>
          <p:cNvSpPr>
            <a:spLocks noChangeArrowheads="1"/>
          </p:cNvSpPr>
          <p:nvPr/>
        </p:nvSpPr>
        <p:spPr bwMode="auto">
          <a:xfrm>
            <a:off x="66675" y="144463"/>
            <a:ext cx="4411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  <a:p>
            <a:pPr eaLnBrk="1" hangingPunct="1"/>
            <a:endParaRPr lang="en-US" altLang="zh-CN" sz="36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Solution of vibration equation 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9" name="对象 12">
            <a:extLst>
              <a:ext uri="{FF2B5EF4-FFF2-40B4-BE49-F238E27FC236}">
                <a16:creationId xmlns:a16="http://schemas.microsoft.com/office/drawing/2014/main" id="{256E7652-67FD-41BB-94C1-C9A8F8695E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004596"/>
              </p:ext>
            </p:extLst>
          </p:nvPr>
        </p:nvGraphicFramePr>
        <p:xfrm>
          <a:off x="719529" y="1861926"/>
          <a:ext cx="327025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4" name="Equation" r:id="rId4" imgW="139680" imgH="152280" progId="Equation.DSMT4">
                  <p:embed/>
                </p:oleObj>
              </mc:Choice>
              <mc:Fallback>
                <p:oleObj name="Equation" r:id="rId4" imgW="139680" imgH="152280" progId="Equation.DSMT4">
                  <p:embed/>
                  <p:pic>
                    <p:nvPicPr>
                      <p:cNvPr id="20" name="对象 12">
                        <a:extLst>
                          <a:ext uri="{FF2B5EF4-FFF2-40B4-BE49-F238E27FC236}">
                            <a16:creationId xmlns:a16="http://schemas.microsoft.com/office/drawing/2014/main" id="{B5C34E17-9355-4C4A-B5D0-5D83B98C54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529" y="1861926"/>
                        <a:ext cx="327025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2">
            <a:extLst>
              <a:ext uri="{FF2B5EF4-FFF2-40B4-BE49-F238E27FC236}">
                <a16:creationId xmlns:a16="http://schemas.microsoft.com/office/drawing/2014/main" id="{B3CB27D0-50DF-4956-9715-7367505FDF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732842"/>
              </p:ext>
            </p:extLst>
          </p:nvPr>
        </p:nvGraphicFramePr>
        <p:xfrm>
          <a:off x="4151669" y="1831764"/>
          <a:ext cx="5349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5" name="Equation" r:id="rId6" imgW="228600" imgH="177480" progId="Equation.DSMT4">
                  <p:embed/>
                </p:oleObj>
              </mc:Choice>
              <mc:Fallback>
                <p:oleObj name="Equation" r:id="rId6" imgW="228600" imgH="177480" progId="Equation.DSMT4">
                  <p:embed/>
                  <p:pic>
                    <p:nvPicPr>
                      <p:cNvPr id="21" name="对象 12">
                        <a:extLst>
                          <a:ext uri="{FF2B5EF4-FFF2-40B4-BE49-F238E27FC236}">
                            <a16:creationId xmlns:a16="http://schemas.microsoft.com/office/drawing/2014/main" id="{9B58DFC0-7E9B-44B8-8BBC-A81091CCFE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669" y="1831764"/>
                        <a:ext cx="534988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12">
            <a:extLst>
              <a:ext uri="{FF2B5EF4-FFF2-40B4-BE49-F238E27FC236}">
                <a16:creationId xmlns:a16="http://schemas.microsoft.com/office/drawing/2014/main" id="{BFBCC1B8-BAC8-422A-9247-6C9B0DC924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386019"/>
              </p:ext>
            </p:extLst>
          </p:nvPr>
        </p:nvGraphicFramePr>
        <p:xfrm>
          <a:off x="719529" y="2482482"/>
          <a:ext cx="3571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6" name="Equation" r:id="rId8" imgW="152280" imgH="177480" progId="Equation.DSMT4">
                  <p:embed/>
                </p:oleObj>
              </mc:Choice>
              <mc:Fallback>
                <p:oleObj name="Equation" r:id="rId8" imgW="152280" imgH="177480" progId="Equation.DSMT4">
                  <p:embed/>
                  <p:pic>
                    <p:nvPicPr>
                      <p:cNvPr id="24" name="对象 12">
                        <a:extLst>
                          <a:ext uri="{FF2B5EF4-FFF2-40B4-BE49-F238E27FC236}">
                            <a16:creationId xmlns:a16="http://schemas.microsoft.com/office/drawing/2014/main" id="{7667B871-B6D8-499F-AC6F-7A972ABBF3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529" y="2482482"/>
                        <a:ext cx="357188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12">
            <a:extLst>
              <a:ext uri="{FF2B5EF4-FFF2-40B4-BE49-F238E27FC236}">
                <a16:creationId xmlns:a16="http://schemas.microsoft.com/office/drawing/2014/main" id="{9F7DECE0-C8B9-409C-8E90-FE387B9857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217642"/>
              </p:ext>
            </p:extLst>
          </p:nvPr>
        </p:nvGraphicFramePr>
        <p:xfrm>
          <a:off x="734610" y="3525872"/>
          <a:ext cx="3270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7" name="Equation" r:id="rId10" imgW="139680" imgH="177480" progId="Equation.DSMT4">
                  <p:embed/>
                </p:oleObj>
              </mc:Choice>
              <mc:Fallback>
                <p:oleObj name="Equation" r:id="rId10" imgW="139680" imgH="177480" progId="Equation.DSMT4">
                  <p:embed/>
                  <p:pic>
                    <p:nvPicPr>
                      <p:cNvPr id="25" name="对象 12">
                        <a:extLst>
                          <a:ext uri="{FF2B5EF4-FFF2-40B4-BE49-F238E27FC236}">
                            <a16:creationId xmlns:a16="http://schemas.microsoft.com/office/drawing/2014/main" id="{5D82B716-9479-4F60-BC49-2D6EB8FB99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610" y="3525872"/>
                        <a:ext cx="3270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12">
            <a:extLst>
              <a:ext uri="{FF2B5EF4-FFF2-40B4-BE49-F238E27FC236}">
                <a16:creationId xmlns:a16="http://schemas.microsoft.com/office/drawing/2014/main" id="{0B5AE7DE-8182-4EB2-8E0F-4432199C67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028286"/>
              </p:ext>
            </p:extLst>
          </p:nvPr>
        </p:nvGraphicFramePr>
        <p:xfrm>
          <a:off x="4230154" y="3587423"/>
          <a:ext cx="5365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8" name="Equation" r:id="rId12" imgW="228600" imgH="177480" progId="Equation.DSMT4">
                  <p:embed/>
                </p:oleObj>
              </mc:Choice>
              <mc:Fallback>
                <p:oleObj name="Equation" r:id="rId12" imgW="228600" imgH="177480" progId="Equation.DSMT4">
                  <p:embed/>
                  <p:pic>
                    <p:nvPicPr>
                      <p:cNvPr id="26" name="对象 12">
                        <a:extLst>
                          <a:ext uri="{FF2B5EF4-FFF2-40B4-BE49-F238E27FC236}">
                            <a16:creationId xmlns:a16="http://schemas.microsoft.com/office/drawing/2014/main" id="{EA82CED2-C059-449F-8A63-CFD953F3DF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154" y="3587423"/>
                        <a:ext cx="5365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12">
            <a:extLst>
              <a:ext uri="{FF2B5EF4-FFF2-40B4-BE49-F238E27FC236}">
                <a16:creationId xmlns:a16="http://schemas.microsoft.com/office/drawing/2014/main" id="{AD706F4B-63D0-4C67-9BD4-25B16E90B5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254356"/>
              </p:ext>
            </p:extLst>
          </p:nvPr>
        </p:nvGraphicFramePr>
        <p:xfrm>
          <a:off x="734610" y="4607918"/>
          <a:ext cx="3571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29" name="Equation" r:id="rId14" imgW="152280" imgH="177480" progId="Equation.DSMT4">
                  <p:embed/>
                </p:oleObj>
              </mc:Choice>
              <mc:Fallback>
                <p:oleObj name="Equation" r:id="rId14" imgW="152280" imgH="177480" progId="Equation.DSMT4">
                  <p:embed/>
                  <p:pic>
                    <p:nvPicPr>
                      <p:cNvPr id="28" name="对象 12">
                        <a:extLst>
                          <a:ext uri="{FF2B5EF4-FFF2-40B4-BE49-F238E27FC236}">
                            <a16:creationId xmlns:a16="http://schemas.microsoft.com/office/drawing/2014/main" id="{99D964A9-906C-4BC9-90C0-521A14B05D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610" y="4607918"/>
                        <a:ext cx="357188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12">
            <a:extLst>
              <a:ext uri="{FF2B5EF4-FFF2-40B4-BE49-F238E27FC236}">
                <a16:creationId xmlns:a16="http://schemas.microsoft.com/office/drawing/2014/main" id="{9EE9C726-73C4-4634-81FB-C602C9CF6F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2872295"/>
              </p:ext>
            </p:extLst>
          </p:nvPr>
        </p:nvGraphicFramePr>
        <p:xfrm>
          <a:off x="4230154" y="4649954"/>
          <a:ext cx="5365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0" name="Equation" r:id="rId16" imgW="228600" imgH="177480" progId="Equation.DSMT4">
                  <p:embed/>
                </p:oleObj>
              </mc:Choice>
              <mc:Fallback>
                <p:oleObj name="Equation" r:id="rId16" imgW="228600" imgH="177480" progId="Equation.DSMT4">
                  <p:embed/>
                  <p:pic>
                    <p:nvPicPr>
                      <p:cNvPr id="29" name="对象 12">
                        <a:extLst>
                          <a:ext uri="{FF2B5EF4-FFF2-40B4-BE49-F238E27FC236}">
                            <a16:creationId xmlns:a16="http://schemas.microsoft.com/office/drawing/2014/main" id="{1735FABE-2F78-4C72-9BD2-CD8B73E5F6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0154" y="4649954"/>
                        <a:ext cx="5365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12">
            <a:extLst>
              <a:ext uri="{FF2B5EF4-FFF2-40B4-BE49-F238E27FC236}">
                <a16:creationId xmlns:a16="http://schemas.microsoft.com/office/drawing/2014/main" id="{5C46C9F6-EEDB-41CE-A4FE-84F94279ED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6277"/>
              </p:ext>
            </p:extLst>
          </p:nvPr>
        </p:nvGraphicFramePr>
        <p:xfrm>
          <a:off x="767087" y="5610882"/>
          <a:ext cx="3270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1" name="Equation" r:id="rId18" imgW="139680" imgH="177480" progId="Equation.DSMT4">
                  <p:embed/>
                </p:oleObj>
              </mc:Choice>
              <mc:Fallback>
                <p:oleObj name="Equation" r:id="rId18" imgW="139680" imgH="177480" progId="Equation.DSMT4">
                  <p:embed/>
                  <p:pic>
                    <p:nvPicPr>
                      <p:cNvPr id="30" name="对象 12">
                        <a:extLst>
                          <a:ext uri="{FF2B5EF4-FFF2-40B4-BE49-F238E27FC236}">
                            <a16:creationId xmlns:a16="http://schemas.microsoft.com/office/drawing/2014/main" id="{FF3C7541-1B34-48A2-A723-2A4EF0DD46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087" y="5610882"/>
                        <a:ext cx="3270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12">
            <a:extLst>
              <a:ext uri="{FF2B5EF4-FFF2-40B4-BE49-F238E27FC236}">
                <a16:creationId xmlns:a16="http://schemas.microsoft.com/office/drawing/2014/main" id="{6991D610-4A04-4EB5-B753-FBE82100A4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52518"/>
              </p:ext>
            </p:extLst>
          </p:nvPr>
        </p:nvGraphicFramePr>
        <p:xfrm>
          <a:off x="4521842" y="5638015"/>
          <a:ext cx="50641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2" name="Equation" r:id="rId20" imgW="215640" imgH="177480" progId="Equation.DSMT4">
                  <p:embed/>
                </p:oleObj>
              </mc:Choice>
              <mc:Fallback>
                <p:oleObj name="Equation" r:id="rId20" imgW="215640" imgH="177480" progId="Equation.DSMT4">
                  <p:embed/>
                  <p:pic>
                    <p:nvPicPr>
                      <p:cNvPr id="31" name="对象 12">
                        <a:extLst>
                          <a:ext uri="{FF2B5EF4-FFF2-40B4-BE49-F238E27FC236}">
                            <a16:creationId xmlns:a16="http://schemas.microsoft.com/office/drawing/2014/main" id="{45104B39-C285-45CD-8B2A-6982144F64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842" y="5638015"/>
                        <a:ext cx="506412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3547F953-AE75-47BA-87C7-7A4A1708847C}"/>
              </a:ext>
            </a:extLst>
          </p:cNvPr>
          <p:cNvCxnSpPr/>
          <p:nvPr/>
        </p:nvCxnSpPr>
        <p:spPr>
          <a:xfrm>
            <a:off x="4454762" y="4029579"/>
            <a:ext cx="0" cy="51552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5E85F8C0-04F4-4E73-877E-48CB6768C7EB}"/>
              </a:ext>
            </a:extLst>
          </p:cNvPr>
          <p:cNvCxnSpPr/>
          <p:nvPr/>
        </p:nvCxnSpPr>
        <p:spPr>
          <a:xfrm>
            <a:off x="4488155" y="5095355"/>
            <a:ext cx="0" cy="51552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07C57F5A-B201-4A83-B34D-76089D7110CF}"/>
              </a:ext>
            </a:extLst>
          </p:cNvPr>
          <p:cNvCxnSpPr/>
          <p:nvPr/>
        </p:nvCxnSpPr>
        <p:spPr>
          <a:xfrm>
            <a:off x="4419163" y="2898957"/>
            <a:ext cx="0" cy="51552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对象 12">
            <a:extLst>
              <a:ext uri="{FF2B5EF4-FFF2-40B4-BE49-F238E27FC236}">
                <a16:creationId xmlns:a16="http://schemas.microsoft.com/office/drawing/2014/main" id="{135F391D-3BBF-45AD-B852-FA58A591A2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851825"/>
              </p:ext>
            </p:extLst>
          </p:nvPr>
        </p:nvGraphicFramePr>
        <p:xfrm>
          <a:off x="4498442" y="2901211"/>
          <a:ext cx="6826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3" name="Equation" r:id="rId22" imgW="291960" imgH="177480" progId="Equation.DSMT4">
                  <p:embed/>
                </p:oleObj>
              </mc:Choice>
              <mc:Fallback>
                <p:oleObj name="Equation" r:id="rId22" imgW="291960" imgH="177480" progId="Equation.DSMT4">
                  <p:embed/>
                  <p:pic>
                    <p:nvPicPr>
                      <p:cNvPr id="35" name="对象 12">
                        <a:extLst>
                          <a:ext uri="{FF2B5EF4-FFF2-40B4-BE49-F238E27FC236}">
                            <a16:creationId xmlns:a16="http://schemas.microsoft.com/office/drawing/2014/main" id="{05B6B89C-4BF4-4029-BC08-78310CF7EC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442" y="2901211"/>
                        <a:ext cx="6826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28">
            <a:extLst>
              <a:ext uri="{FF2B5EF4-FFF2-40B4-BE49-F238E27FC236}">
                <a16:creationId xmlns:a16="http://schemas.microsoft.com/office/drawing/2014/main" id="{D103A64E-D6E2-458E-8349-76F051D87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779" y="2547110"/>
            <a:ext cx="1130300" cy="37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7" name="对象 12">
            <a:extLst>
              <a:ext uri="{FF2B5EF4-FFF2-40B4-BE49-F238E27FC236}">
                <a16:creationId xmlns:a16="http://schemas.microsoft.com/office/drawing/2014/main" id="{3BB0B2B0-8D73-4E60-8C4D-10B69B7C1A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930072"/>
              </p:ext>
            </p:extLst>
          </p:nvPr>
        </p:nvGraphicFramePr>
        <p:xfrm>
          <a:off x="4521842" y="4054276"/>
          <a:ext cx="6826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4" name="Equation" r:id="rId24" imgW="291960" imgH="177480" progId="Equation.DSMT4">
                  <p:embed/>
                </p:oleObj>
              </mc:Choice>
              <mc:Fallback>
                <p:oleObj name="Equation" r:id="rId24" imgW="291960" imgH="177480" progId="Equation.DSMT4">
                  <p:embed/>
                  <p:pic>
                    <p:nvPicPr>
                      <p:cNvPr id="38" name="对象 12">
                        <a:extLst>
                          <a:ext uri="{FF2B5EF4-FFF2-40B4-BE49-F238E27FC236}">
                            <a16:creationId xmlns:a16="http://schemas.microsoft.com/office/drawing/2014/main" id="{4B24199B-B046-40F0-89FC-E117289600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842" y="4054276"/>
                        <a:ext cx="6826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对象 12">
            <a:extLst>
              <a:ext uri="{FF2B5EF4-FFF2-40B4-BE49-F238E27FC236}">
                <a16:creationId xmlns:a16="http://schemas.microsoft.com/office/drawing/2014/main" id="{C783C78E-B0E3-48A2-8BE0-DF8ADFEAA3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377154"/>
              </p:ext>
            </p:extLst>
          </p:nvPr>
        </p:nvGraphicFramePr>
        <p:xfrm>
          <a:off x="4527098" y="5143918"/>
          <a:ext cx="6826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5" name="Equation" r:id="rId25" imgW="291960" imgH="177480" progId="Equation.DSMT4">
                  <p:embed/>
                </p:oleObj>
              </mc:Choice>
              <mc:Fallback>
                <p:oleObj name="Equation" r:id="rId25" imgW="291960" imgH="177480" progId="Equation.DSMT4">
                  <p:embed/>
                  <p:pic>
                    <p:nvPicPr>
                      <p:cNvPr id="39" name="对象 12">
                        <a:extLst>
                          <a:ext uri="{FF2B5EF4-FFF2-40B4-BE49-F238E27FC236}">
                            <a16:creationId xmlns:a16="http://schemas.microsoft.com/office/drawing/2014/main" id="{7A22110D-5535-40C1-941A-6E54722536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098" y="5143918"/>
                        <a:ext cx="6826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12">
            <a:extLst>
              <a:ext uri="{FF2B5EF4-FFF2-40B4-BE49-F238E27FC236}">
                <a16:creationId xmlns:a16="http://schemas.microsoft.com/office/drawing/2014/main" id="{981AAF85-7596-4599-8008-6746EEB566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3231"/>
              </p:ext>
            </p:extLst>
          </p:nvPr>
        </p:nvGraphicFramePr>
        <p:xfrm>
          <a:off x="4007492" y="5634876"/>
          <a:ext cx="5365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6" name="Equation" r:id="rId26" imgW="228600" imgH="177480" progId="Equation.DSMT4">
                  <p:embed/>
                </p:oleObj>
              </mc:Choice>
              <mc:Fallback>
                <p:oleObj name="Equation" r:id="rId26" imgW="228600" imgH="177480" progId="Equation.DSMT4">
                  <p:embed/>
                  <p:pic>
                    <p:nvPicPr>
                      <p:cNvPr id="40" name="对象 12">
                        <a:extLst>
                          <a:ext uri="{FF2B5EF4-FFF2-40B4-BE49-F238E27FC236}">
                            <a16:creationId xmlns:a16="http://schemas.microsoft.com/office/drawing/2014/main" id="{94FED497-4512-43BA-BE34-541B0CDDAB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7492" y="5634876"/>
                        <a:ext cx="5365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矩形 28">
            <a:extLst>
              <a:ext uri="{FF2B5EF4-FFF2-40B4-BE49-F238E27FC236}">
                <a16:creationId xmlns:a16="http://schemas.microsoft.com/office/drawing/2014/main" id="{2C25E3B9-EF3C-4927-98B7-5764B06E2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158" y="1250813"/>
            <a:ext cx="28672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Frequency components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28">
            <a:extLst>
              <a:ext uri="{FF2B5EF4-FFF2-40B4-BE49-F238E27FC236}">
                <a16:creationId xmlns:a16="http://schemas.microsoft.com/office/drawing/2014/main" id="{784A7C3F-2B00-4856-8B04-256CBAB8B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362" y="1247118"/>
            <a:ext cx="15448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Expression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31">
            <a:extLst>
              <a:ext uri="{FF2B5EF4-FFF2-40B4-BE49-F238E27FC236}">
                <a16:creationId xmlns:a16="http://schemas.microsoft.com/office/drawing/2014/main" id="{118D0120-DA5F-4EAD-8AB7-5D04F0A46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506" y="4839041"/>
            <a:ext cx="3743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Current frequency 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矩形 32">
            <a:extLst>
              <a:ext uri="{FF2B5EF4-FFF2-40B4-BE49-F238E27FC236}">
                <a16:creationId xmlns:a16="http://schemas.microsoft.com/office/drawing/2014/main" id="{A4A82057-423C-425D-93E4-86AE01FB0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2506" y="5558178"/>
            <a:ext cx="3743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Vibration frequency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45" name="对象 38">
            <a:extLst>
              <a:ext uri="{FF2B5EF4-FFF2-40B4-BE49-F238E27FC236}">
                <a16:creationId xmlns:a16="http://schemas.microsoft.com/office/drawing/2014/main" id="{B424D56C-77C0-4C35-8B1E-6CA46AD1A1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883869"/>
              </p:ext>
            </p:extLst>
          </p:nvPr>
        </p:nvGraphicFramePr>
        <p:xfrm>
          <a:off x="7339306" y="4781891"/>
          <a:ext cx="40798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7" name="Equation" r:id="rId28" imgW="164880" imgH="177480" progId="Equation.DSMT4">
                  <p:embed/>
                </p:oleObj>
              </mc:Choice>
              <mc:Fallback>
                <p:oleObj name="Equation" r:id="rId28" imgW="164880" imgH="177480" progId="Equation.DSMT4">
                  <p:embed/>
                  <p:pic>
                    <p:nvPicPr>
                      <p:cNvPr id="29707" name="对象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9306" y="4781891"/>
                        <a:ext cx="407988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39">
            <a:extLst>
              <a:ext uri="{FF2B5EF4-FFF2-40B4-BE49-F238E27FC236}">
                <a16:creationId xmlns:a16="http://schemas.microsoft.com/office/drawing/2014/main" id="{6E24AA55-C81B-45DB-BBA2-D66A7EA28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851477"/>
              </p:ext>
            </p:extLst>
          </p:nvPr>
        </p:nvGraphicFramePr>
        <p:xfrm>
          <a:off x="7261519" y="5526428"/>
          <a:ext cx="5651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8" name="Equation" r:id="rId30" imgW="228600" imgH="177480" progId="Equation.DSMT4">
                  <p:embed/>
                </p:oleObj>
              </mc:Choice>
              <mc:Fallback>
                <p:oleObj name="Equation" r:id="rId30" imgW="228600" imgH="177480" progId="Equation.DSMT4">
                  <p:embed/>
                  <p:pic>
                    <p:nvPicPr>
                      <p:cNvPr id="29708" name="对象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1519" y="5526428"/>
                        <a:ext cx="56515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对象 40">
            <a:extLst>
              <a:ext uri="{FF2B5EF4-FFF2-40B4-BE49-F238E27FC236}">
                <a16:creationId xmlns:a16="http://schemas.microsoft.com/office/drawing/2014/main" id="{EB25DC44-7F51-4988-B320-E2E3A87780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129136"/>
              </p:ext>
            </p:extLst>
          </p:nvPr>
        </p:nvGraphicFramePr>
        <p:xfrm>
          <a:off x="7898106" y="5526428"/>
          <a:ext cx="5651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39" name="Equation" r:id="rId32" imgW="228600" imgH="177480" progId="Equation.DSMT4">
                  <p:embed/>
                </p:oleObj>
              </mc:Choice>
              <mc:Fallback>
                <p:oleObj name="Equation" r:id="rId32" imgW="228600" imgH="177480" progId="Equation.DSMT4">
                  <p:embed/>
                  <p:pic>
                    <p:nvPicPr>
                      <p:cNvPr id="29709" name="对象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8106" y="5526428"/>
                        <a:ext cx="56515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对象 41">
            <a:extLst>
              <a:ext uri="{FF2B5EF4-FFF2-40B4-BE49-F238E27FC236}">
                <a16:creationId xmlns:a16="http://schemas.microsoft.com/office/drawing/2014/main" id="{8E9BB2D3-441A-4406-8A6F-61905C884F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861332"/>
              </p:ext>
            </p:extLst>
          </p:nvPr>
        </p:nvGraphicFramePr>
        <p:xfrm>
          <a:off x="8445262" y="5526428"/>
          <a:ext cx="534987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40" name="Equation" r:id="rId34" imgW="215640" imgH="177480" progId="Equation.DSMT4">
                  <p:embed/>
                </p:oleObj>
              </mc:Choice>
              <mc:Fallback>
                <p:oleObj name="Equation" r:id="rId34" imgW="215640" imgH="177480" progId="Equation.DSMT4">
                  <p:embed/>
                  <p:pic>
                    <p:nvPicPr>
                      <p:cNvPr id="29710" name="对象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262" y="5526428"/>
                        <a:ext cx="534987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椭圆 48">
            <a:extLst>
              <a:ext uri="{FF2B5EF4-FFF2-40B4-BE49-F238E27FC236}">
                <a16:creationId xmlns:a16="http://schemas.microsoft.com/office/drawing/2014/main" id="{CE465FFF-C6E1-4BFA-8AD3-F06DD2215556}"/>
              </a:ext>
            </a:extLst>
          </p:cNvPr>
          <p:cNvSpPr/>
          <p:nvPr/>
        </p:nvSpPr>
        <p:spPr>
          <a:xfrm>
            <a:off x="7790157" y="5215278"/>
            <a:ext cx="1190092" cy="9632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1" name="对象 8">
            <a:extLst>
              <a:ext uri="{FF2B5EF4-FFF2-40B4-BE49-F238E27FC236}">
                <a16:creationId xmlns:a16="http://schemas.microsoft.com/office/drawing/2014/main" id="{1082A098-2305-439A-9BC7-9FAD97D422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1433533"/>
              </p:ext>
            </p:extLst>
          </p:nvPr>
        </p:nvGraphicFramePr>
        <p:xfrm>
          <a:off x="1727717" y="2368922"/>
          <a:ext cx="1897062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41" name="Equation" r:id="rId36" imgW="825480" imgH="317160" progId="Equation.DSMT4">
                  <p:embed/>
                </p:oleObj>
              </mc:Choice>
              <mc:Fallback>
                <p:oleObj name="Equation" r:id="rId36" imgW="825480" imgH="317160" progId="Equation.DSMT4">
                  <p:embed/>
                  <p:pic>
                    <p:nvPicPr>
                      <p:cNvPr id="50" name="对象 8">
                        <a:extLst>
                          <a:ext uri="{FF2B5EF4-FFF2-40B4-BE49-F238E27FC236}">
                            <a16:creationId xmlns:a16="http://schemas.microsoft.com/office/drawing/2014/main" id="{C4BD70FB-D75F-4129-AA63-CB8FD0CC0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7717" y="2368922"/>
                        <a:ext cx="1897062" cy="73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对象 8">
            <a:extLst>
              <a:ext uri="{FF2B5EF4-FFF2-40B4-BE49-F238E27FC236}">
                <a16:creationId xmlns:a16="http://schemas.microsoft.com/office/drawing/2014/main" id="{F5668C23-5202-49F0-BB97-BE5B623CB3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537012"/>
              </p:ext>
            </p:extLst>
          </p:nvPr>
        </p:nvGraphicFramePr>
        <p:xfrm>
          <a:off x="1785660" y="3473484"/>
          <a:ext cx="17811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42" name="Equation" r:id="rId38" imgW="774360" imgH="228600" progId="Equation.DSMT4">
                  <p:embed/>
                </p:oleObj>
              </mc:Choice>
              <mc:Fallback>
                <p:oleObj name="Equation" r:id="rId38" imgW="774360" imgH="228600" progId="Equation.DSMT4">
                  <p:embed/>
                  <p:pic>
                    <p:nvPicPr>
                      <p:cNvPr id="50" name="对象 8">
                        <a:extLst>
                          <a:ext uri="{FF2B5EF4-FFF2-40B4-BE49-F238E27FC236}">
                            <a16:creationId xmlns:a16="http://schemas.microsoft.com/office/drawing/2014/main" id="{C4BD70FB-D75F-4129-AA63-CB8FD0CC0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660" y="3473484"/>
                        <a:ext cx="178117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对象 8">
            <a:extLst>
              <a:ext uri="{FF2B5EF4-FFF2-40B4-BE49-F238E27FC236}">
                <a16:creationId xmlns:a16="http://schemas.microsoft.com/office/drawing/2014/main" id="{EA82CC18-A470-4F5B-B7E6-F5996B4A19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677861"/>
              </p:ext>
            </p:extLst>
          </p:nvPr>
        </p:nvGraphicFramePr>
        <p:xfrm>
          <a:off x="1772165" y="4541734"/>
          <a:ext cx="180816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43" name="Equation" r:id="rId40" imgW="787320" imgH="228600" progId="Equation.DSMT4">
                  <p:embed/>
                </p:oleObj>
              </mc:Choice>
              <mc:Fallback>
                <p:oleObj name="Equation" r:id="rId40" imgW="787320" imgH="228600" progId="Equation.DSMT4">
                  <p:embed/>
                  <p:pic>
                    <p:nvPicPr>
                      <p:cNvPr id="50" name="对象 8">
                        <a:extLst>
                          <a:ext uri="{FF2B5EF4-FFF2-40B4-BE49-F238E27FC236}">
                            <a16:creationId xmlns:a16="http://schemas.microsoft.com/office/drawing/2014/main" id="{C4BD70FB-D75F-4129-AA63-CB8FD0CC0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2165" y="4541734"/>
                        <a:ext cx="1808163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对象 8">
            <a:extLst>
              <a:ext uri="{FF2B5EF4-FFF2-40B4-BE49-F238E27FC236}">
                <a16:creationId xmlns:a16="http://schemas.microsoft.com/office/drawing/2014/main" id="{95DC8434-7838-435D-B7AB-AC43E52578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091990"/>
              </p:ext>
            </p:extLst>
          </p:nvPr>
        </p:nvGraphicFramePr>
        <p:xfrm>
          <a:off x="1725302" y="5509477"/>
          <a:ext cx="183832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44" name="Equation" r:id="rId42" imgW="799920" imgH="228600" progId="Equation.DSMT4">
                  <p:embed/>
                </p:oleObj>
              </mc:Choice>
              <mc:Fallback>
                <p:oleObj name="Equation" r:id="rId42" imgW="799920" imgH="228600" progId="Equation.DSMT4">
                  <p:embed/>
                  <p:pic>
                    <p:nvPicPr>
                      <p:cNvPr id="50" name="对象 8">
                        <a:extLst>
                          <a:ext uri="{FF2B5EF4-FFF2-40B4-BE49-F238E27FC236}">
                            <a16:creationId xmlns:a16="http://schemas.microsoft.com/office/drawing/2014/main" id="{C4BD70FB-D75F-4129-AA63-CB8FD0CC059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302" y="5509477"/>
                        <a:ext cx="1838325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5274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41" grpId="0"/>
      <p:bldP spid="43" grpId="0"/>
      <p:bldP spid="44" grpId="0"/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699" name="矩形 20"/>
          <p:cNvSpPr>
            <a:spLocks noChangeArrowheads="1"/>
          </p:cNvSpPr>
          <p:nvPr/>
        </p:nvSpPr>
        <p:spPr bwMode="auto">
          <a:xfrm>
            <a:off x="66675" y="144463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Solution of vibration equation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702" name="矩形 18"/>
          <p:cNvSpPr>
            <a:spLocks noChangeArrowheads="1"/>
          </p:cNvSpPr>
          <p:nvPr/>
        </p:nvSpPr>
        <p:spPr bwMode="auto">
          <a:xfrm>
            <a:off x="152400" y="2104327"/>
            <a:ext cx="58704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Loading multiple frequency current, take double frequency as an example:</a:t>
            </a:r>
            <a:endParaRPr lang="zh-CN" altLang="en-US" sz="24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705" name="矩形 33"/>
          <p:cNvSpPr>
            <a:spLocks noChangeArrowheads="1"/>
          </p:cNvSpPr>
          <p:nvPr/>
        </p:nvSpPr>
        <p:spPr bwMode="auto">
          <a:xfrm>
            <a:off x="550863" y="3358219"/>
            <a:ext cx="3743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Current frequency </a:t>
            </a:r>
            <a:endParaRPr lang="zh-CN" alt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706" name="矩形 34"/>
          <p:cNvSpPr>
            <a:spLocks noChangeArrowheads="1"/>
          </p:cNvSpPr>
          <p:nvPr/>
        </p:nvSpPr>
        <p:spPr bwMode="auto">
          <a:xfrm>
            <a:off x="550863" y="3892344"/>
            <a:ext cx="3743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Vibration frequency</a:t>
            </a:r>
            <a:endParaRPr lang="zh-CN" altLang="en-US" sz="2200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29711" name="对象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943324"/>
              </p:ext>
            </p:extLst>
          </p:nvPr>
        </p:nvGraphicFramePr>
        <p:xfrm>
          <a:off x="3535331" y="3358219"/>
          <a:ext cx="471487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87" name="Equation" r:id="rId4" imgW="190440" imgH="177480" progId="Equation.DSMT4">
                  <p:embed/>
                </p:oleObj>
              </mc:Choice>
              <mc:Fallback>
                <p:oleObj name="Equation" r:id="rId4" imgW="190440" imgH="177480" progId="Equation.DSMT4">
                  <p:embed/>
                  <p:pic>
                    <p:nvPicPr>
                      <p:cNvPr id="0" name="对象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331" y="3358219"/>
                        <a:ext cx="471487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2" name="对象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7597311"/>
              </p:ext>
            </p:extLst>
          </p:nvPr>
        </p:nvGraphicFramePr>
        <p:xfrm>
          <a:off x="4264788" y="3344577"/>
          <a:ext cx="5016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88" name="Equation" r:id="rId6" imgW="203040" imgH="177480" progId="Equation.DSMT4">
                  <p:embed/>
                </p:oleObj>
              </mc:Choice>
              <mc:Fallback>
                <p:oleObj name="Equation" r:id="rId6" imgW="203040" imgH="177480" progId="Equation.DSMT4">
                  <p:embed/>
                  <p:pic>
                    <p:nvPicPr>
                      <p:cNvPr id="0" name="对象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4788" y="3344577"/>
                        <a:ext cx="50165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3" name="对象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013336"/>
              </p:ext>
            </p:extLst>
          </p:nvPr>
        </p:nvGraphicFramePr>
        <p:xfrm>
          <a:off x="3456750" y="3914787"/>
          <a:ext cx="6286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89" name="Equation" r:id="rId8" imgW="253800" imgH="177480" progId="Equation.DSMT4">
                  <p:embed/>
                </p:oleObj>
              </mc:Choice>
              <mc:Fallback>
                <p:oleObj name="Equation" r:id="rId8" imgW="253800" imgH="177480" progId="Equation.DSMT4">
                  <p:embed/>
                  <p:pic>
                    <p:nvPicPr>
                      <p:cNvPr id="0" name="对象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6750" y="3914787"/>
                        <a:ext cx="62865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4" name="对象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572408"/>
              </p:ext>
            </p:extLst>
          </p:nvPr>
        </p:nvGraphicFramePr>
        <p:xfrm>
          <a:off x="4228275" y="3916374"/>
          <a:ext cx="6604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0" name="Equation" r:id="rId10" imgW="266400" imgH="177480" progId="Equation.DSMT4">
                  <p:embed/>
                </p:oleObj>
              </mc:Choice>
              <mc:Fallback>
                <p:oleObj name="Equation" r:id="rId10" imgW="266400" imgH="177480" progId="Equation.DSMT4">
                  <p:embed/>
                  <p:pic>
                    <p:nvPicPr>
                      <p:cNvPr id="0" name="对象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8275" y="3916374"/>
                        <a:ext cx="66040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5" name="对象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621989"/>
              </p:ext>
            </p:extLst>
          </p:nvPr>
        </p:nvGraphicFramePr>
        <p:xfrm>
          <a:off x="3634550" y="4294199"/>
          <a:ext cx="1131888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1" name="Equation" r:id="rId12" imgW="457200" imgH="177480" progId="Equation.DSMT4">
                  <p:embed/>
                </p:oleObj>
              </mc:Choice>
              <mc:Fallback>
                <p:oleObj name="Equation" r:id="rId12" imgW="457200" imgH="177480" progId="Equation.DSMT4">
                  <p:embed/>
                  <p:pic>
                    <p:nvPicPr>
                      <p:cNvPr id="0" name="对象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4550" y="4294199"/>
                        <a:ext cx="1131888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6" name="对象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533256"/>
              </p:ext>
            </p:extLst>
          </p:nvPr>
        </p:nvGraphicFramePr>
        <p:xfrm>
          <a:off x="5195063" y="3860812"/>
          <a:ext cx="12890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2" name="Equation" r:id="rId14" imgW="520560" imgH="177480" progId="Equation.DSMT4">
                  <p:embed/>
                </p:oleObj>
              </mc:Choice>
              <mc:Fallback>
                <p:oleObj name="Equation" r:id="rId14" imgW="520560" imgH="177480" progId="Equation.DSMT4">
                  <p:embed/>
                  <p:pic>
                    <p:nvPicPr>
                      <p:cNvPr id="0" name="对象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5063" y="3860812"/>
                        <a:ext cx="128905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7" name="对象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139768"/>
              </p:ext>
            </p:extLst>
          </p:nvPr>
        </p:nvGraphicFramePr>
        <p:xfrm>
          <a:off x="6815900" y="3846524"/>
          <a:ext cx="144621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3" name="Equation" r:id="rId16" imgW="583920" imgH="177480" progId="Equation.DSMT4">
                  <p:embed/>
                </p:oleObj>
              </mc:Choice>
              <mc:Fallback>
                <p:oleObj name="Equation" r:id="rId16" imgW="583920" imgH="177480" progId="Equation.DSMT4">
                  <p:embed/>
                  <p:pic>
                    <p:nvPicPr>
                      <p:cNvPr id="0" name="对象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5900" y="3846524"/>
                        <a:ext cx="1446213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8" name="对象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801567"/>
              </p:ext>
            </p:extLst>
          </p:nvPr>
        </p:nvGraphicFramePr>
        <p:xfrm>
          <a:off x="5117275" y="4286262"/>
          <a:ext cx="1289050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4" name="Equation" r:id="rId18" imgW="520560" imgH="177480" progId="Equation.DSMT4">
                  <p:embed/>
                </p:oleObj>
              </mc:Choice>
              <mc:Fallback>
                <p:oleObj name="Equation" r:id="rId18" imgW="520560" imgH="177480" progId="Equation.DSMT4">
                  <p:embed/>
                  <p:pic>
                    <p:nvPicPr>
                      <p:cNvPr id="0" name="对象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7275" y="4286262"/>
                        <a:ext cx="1289050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19" name="对象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565704"/>
              </p:ext>
            </p:extLst>
          </p:nvPr>
        </p:nvGraphicFramePr>
        <p:xfrm>
          <a:off x="6638100" y="4294199"/>
          <a:ext cx="6286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5" name="Equation" r:id="rId20" imgW="253800" imgH="177480" progId="Equation.DSMT4">
                  <p:embed/>
                </p:oleObj>
              </mc:Choice>
              <mc:Fallback>
                <p:oleObj name="Equation" r:id="rId20" imgW="253800" imgH="177480" progId="Equation.DSMT4">
                  <p:embed/>
                  <p:pic>
                    <p:nvPicPr>
                      <p:cNvPr id="0" name="对象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8100" y="4294199"/>
                        <a:ext cx="62865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20" name="对象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191235"/>
              </p:ext>
            </p:extLst>
          </p:nvPr>
        </p:nvGraphicFramePr>
        <p:xfrm>
          <a:off x="7520750" y="4325949"/>
          <a:ext cx="6604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6" name="Equation" r:id="rId22" imgW="266400" imgH="177480" progId="Equation.DSMT4">
                  <p:embed/>
                </p:oleObj>
              </mc:Choice>
              <mc:Fallback>
                <p:oleObj name="Equation" r:id="rId22" imgW="266400" imgH="177480" progId="Equation.DSMT4">
                  <p:embed/>
                  <p:pic>
                    <p:nvPicPr>
                      <p:cNvPr id="0" name="对象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0750" y="4325949"/>
                        <a:ext cx="66040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椭圆 52"/>
          <p:cNvSpPr/>
          <p:nvPr/>
        </p:nvSpPr>
        <p:spPr>
          <a:xfrm>
            <a:off x="4944238" y="3681985"/>
            <a:ext cx="3536125" cy="1207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直角三角形 12"/>
          <p:cNvSpPr/>
          <p:nvPr/>
        </p:nvSpPr>
        <p:spPr>
          <a:xfrm rot="16200000">
            <a:off x="1127125" y="-1158875"/>
            <a:ext cx="6858000" cy="9175750"/>
          </a:xfrm>
          <a:prstGeom prst="rtTriangle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>
            <a:spLocks/>
          </p:cNvSpPr>
          <p:nvPr/>
        </p:nvSpPr>
        <p:spPr>
          <a:xfrm>
            <a:off x="3671888" y="2528888"/>
            <a:ext cx="1800225" cy="1800225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>
                <a:latin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zh-CN" altLang="en-US" sz="8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1749" name="组合 14"/>
          <p:cNvGrpSpPr>
            <a:grpSpLocks/>
          </p:cNvGrpSpPr>
          <p:nvPr/>
        </p:nvGrpSpPr>
        <p:grpSpPr bwMode="auto">
          <a:xfrm flipV="1">
            <a:off x="2555875" y="5673725"/>
            <a:ext cx="4032250" cy="79375"/>
            <a:chOff x="287383" y="6200502"/>
            <a:chExt cx="2676409" cy="113211"/>
          </a:xfrm>
        </p:grpSpPr>
        <p:sp>
          <p:nvSpPr>
            <p:cNvPr id="16" name="矩形 15"/>
            <p:cNvSpPr/>
            <p:nvPr/>
          </p:nvSpPr>
          <p:spPr>
            <a:xfrm>
              <a:off x="287383" y="6200502"/>
              <a:ext cx="522637" cy="113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825826" y="6200502"/>
              <a:ext cx="522637" cy="11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364269" y="6200502"/>
              <a:ext cx="522637" cy="11321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902712" y="6200502"/>
              <a:ext cx="522637" cy="1132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2441155" y="6200502"/>
              <a:ext cx="522637" cy="113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50" name="矩形 20"/>
          <p:cNvSpPr>
            <a:spLocks noChangeArrowheads="1"/>
          </p:cNvSpPr>
          <p:nvPr/>
        </p:nvSpPr>
        <p:spPr bwMode="auto">
          <a:xfrm>
            <a:off x="1079500" y="4811713"/>
            <a:ext cx="91567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5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Experimental Analysis</a:t>
            </a:r>
          </a:p>
        </p:txBody>
      </p:sp>
      <p:pic>
        <p:nvPicPr>
          <p:cNvPr id="31751" name="图片 13"/>
          <p:cNvPicPr>
            <a:picLocks noChangeAspect="1"/>
          </p:cNvPicPr>
          <p:nvPr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1" y="0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矩形 20"/>
          <p:cNvSpPr>
            <a:spLocks noChangeArrowheads="1"/>
          </p:cNvSpPr>
          <p:nvPr/>
        </p:nvSpPr>
        <p:spPr bwMode="auto">
          <a:xfrm>
            <a:off x="66675" y="144463"/>
            <a:ext cx="312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experimental setup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7" name="对象 2">
            <a:extLst>
              <a:ext uri="{FF2B5EF4-FFF2-40B4-BE49-F238E27FC236}">
                <a16:creationId xmlns:a16="http://schemas.microsoft.com/office/drawing/2014/main" id="{D9358230-0877-4677-804C-8ABAD1F834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8388" y="3641725"/>
          <a:ext cx="2970212" cy="217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Visio" r:id="rId4" imgW="2362320" imgH="1733683" progId="Visio.Drawing.15">
                  <p:embed/>
                </p:oleObj>
              </mc:Choice>
              <mc:Fallback>
                <p:oleObj name="Visio" r:id="rId4" imgW="2362320" imgH="1733683" progId="Visio.Drawing.15">
                  <p:embed/>
                  <p:pic>
                    <p:nvPicPr>
                      <p:cNvPr id="32771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3641725"/>
                        <a:ext cx="2970212" cy="217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">
            <a:extLst>
              <a:ext uri="{FF2B5EF4-FFF2-40B4-BE49-F238E27FC236}">
                <a16:creationId xmlns:a16="http://schemas.microsoft.com/office/drawing/2014/main" id="{D3CE83DA-E949-4568-9388-8D0122387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4362" y="5493434"/>
            <a:ext cx="4835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270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inductance value of reactor is 1.97 </a:t>
            </a:r>
            <a:r>
              <a:rPr lang="en-US" altLang="zh-CN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mH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.</a:t>
            </a:r>
          </a:p>
          <a:p>
            <a:pPr algn="just"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test reactor rated current is 270 A. </a:t>
            </a: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19" name="对象 4">
            <a:extLst>
              <a:ext uri="{FF2B5EF4-FFF2-40B4-BE49-F238E27FC236}">
                <a16:creationId xmlns:a16="http://schemas.microsoft.com/office/drawing/2014/main" id="{12EAC31F-EF20-408C-B691-00AC036B620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8388" y="1428750"/>
          <a:ext cx="6840537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3" r:id="rId6" imgW="6153120" imgH="3419528" progId="Visio.Drawing.15">
                  <p:embed/>
                </p:oleObj>
              </mc:Choice>
              <mc:Fallback>
                <p:oleObj r:id="rId6" imgW="6153120" imgH="3419528" progId="Visio.Drawing.15">
                  <p:embed/>
                  <p:pic>
                    <p:nvPicPr>
                      <p:cNvPr id="32773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88" y="1428750"/>
                        <a:ext cx="6840537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237055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矩形 20"/>
          <p:cNvSpPr>
            <a:spLocks noChangeArrowheads="1"/>
          </p:cNvSpPr>
          <p:nvPr/>
        </p:nvSpPr>
        <p:spPr bwMode="auto">
          <a:xfrm>
            <a:off x="66675" y="144463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Vibration spectrum of reactor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9" name="图片 11">
            <a:extLst>
              <a:ext uri="{FF2B5EF4-FFF2-40B4-BE49-F238E27FC236}">
                <a16:creationId xmlns:a16="http://schemas.microsoft.com/office/drawing/2014/main" id="{5CBABED2-54AF-448E-B38D-ECE85A6B1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244" y="1973514"/>
            <a:ext cx="4067018" cy="290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">
            <a:extLst>
              <a:ext uri="{FF2B5EF4-FFF2-40B4-BE49-F238E27FC236}">
                <a16:creationId xmlns:a16="http://schemas.microsoft.com/office/drawing/2014/main" id="{602F3FF7-4D7D-45D3-B06F-874CB38DA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9822" y="5295993"/>
            <a:ext cx="38240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Loading single frequency current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D2F7120D-8C28-4B61-A3AA-0F7538B847D4}"/>
              </a:ext>
            </a:extLst>
          </p:cNvPr>
          <p:cNvSpPr/>
          <p:nvPr/>
        </p:nvSpPr>
        <p:spPr>
          <a:xfrm>
            <a:off x="5075269" y="4007771"/>
            <a:ext cx="2191163" cy="719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">
            <a:extLst>
              <a:ext uri="{FF2B5EF4-FFF2-40B4-BE49-F238E27FC236}">
                <a16:creationId xmlns:a16="http://schemas.microsoft.com/office/drawing/2014/main" id="{C3C23DC8-B21C-46F2-A28C-DBDB95273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3" y="1271588"/>
            <a:ext cx="43246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Single frequency current: 450Hz 80A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">
            <a:extLst>
              <a:ext uri="{FF2B5EF4-FFF2-40B4-BE49-F238E27FC236}">
                <a16:creationId xmlns:a16="http://schemas.microsoft.com/office/drawing/2014/main" id="{B7EF8E91-5A4B-4798-AB1B-FEFCF889B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2541" y="5923454"/>
            <a:ext cx="63054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Other than double frequency component, there are still higher harmonic components in the spectrum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26310651-ABAF-4658-91B3-2F1E68DBF3FE}"/>
              </a:ext>
            </a:extLst>
          </p:cNvPr>
          <p:cNvSpPr/>
          <p:nvPr/>
        </p:nvSpPr>
        <p:spPr>
          <a:xfrm>
            <a:off x="1292352" y="5911244"/>
            <a:ext cx="7315200" cy="64633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7789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9"/>
          <p:cNvSpPr>
            <a:spLocks noChangeArrowheads="1"/>
          </p:cNvSpPr>
          <p:nvPr/>
        </p:nvSpPr>
        <p:spPr bwMode="auto">
          <a:xfrm>
            <a:off x="60198" y="68199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矩形 20"/>
          <p:cNvSpPr>
            <a:spLocks noChangeArrowheads="1"/>
          </p:cNvSpPr>
          <p:nvPr/>
        </p:nvSpPr>
        <p:spPr bwMode="auto">
          <a:xfrm>
            <a:off x="66675" y="144463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Vibration spectrum of reactor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6" name="图片 16" descr="C:\Users\Administrator\Desktop\1and9谐波.tif">
            <a:extLst>
              <a:ext uri="{FF2B5EF4-FFF2-40B4-BE49-F238E27FC236}">
                <a16:creationId xmlns:a16="http://schemas.microsoft.com/office/drawing/2014/main" id="{02A62474-FA12-4038-8BC4-87FF9223B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076" y="1163582"/>
            <a:ext cx="35274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8" descr="C:\Users\Administrator\Desktop\乱七八糟2018.1-2018.3.16\电抗器基金图\1 9 13次加载60A频谱.tif">
            <a:extLst>
              <a:ext uri="{FF2B5EF4-FFF2-40B4-BE49-F238E27FC236}">
                <a16:creationId xmlns:a16="http://schemas.microsoft.com/office/drawing/2014/main" id="{9B0DA43E-ADE0-4DF7-9DD8-F2217F3D7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13" y="2734174"/>
            <a:ext cx="352901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椭圆 17">
            <a:extLst>
              <a:ext uri="{FF2B5EF4-FFF2-40B4-BE49-F238E27FC236}">
                <a16:creationId xmlns:a16="http://schemas.microsoft.com/office/drawing/2014/main" id="{63A093D3-BF41-461C-90C0-98851B211C6D}"/>
              </a:ext>
            </a:extLst>
          </p:cNvPr>
          <p:cNvSpPr/>
          <p:nvPr/>
        </p:nvSpPr>
        <p:spPr>
          <a:xfrm>
            <a:off x="1261825" y="4478030"/>
            <a:ext cx="279400" cy="719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23DC5B03-B69F-42B9-8247-965B70C4A610}"/>
              </a:ext>
            </a:extLst>
          </p:cNvPr>
          <p:cNvSpPr/>
          <p:nvPr/>
        </p:nvSpPr>
        <p:spPr>
          <a:xfrm>
            <a:off x="2427619" y="4511856"/>
            <a:ext cx="866775" cy="720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4E39916B-E7BB-459D-B04C-0B25340D88EB}"/>
              </a:ext>
            </a:extLst>
          </p:cNvPr>
          <p:cNvSpPr/>
          <p:nvPr/>
        </p:nvSpPr>
        <p:spPr>
          <a:xfrm>
            <a:off x="4627974" y="3121081"/>
            <a:ext cx="1276350" cy="3746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3">
            <a:extLst>
              <a:ext uri="{FF2B5EF4-FFF2-40B4-BE49-F238E27FC236}">
                <a16:creationId xmlns:a16="http://schemas.microsoft.com/office/drawing/2014/main" id="{59E4B037-47F2-4627-8C07-8C19B56C0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6576" y="3608651"/>
            <a:ext cx="41143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Loading double frequencies current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4">
            <a:extLst>
              <a:ext uri="{FF2B5EF4-FFF2-40B4-BE49-F238E27FC236}">
                <a16:creationId xmlns:a16="http://schemas.microsoft.com/office/drawing/2014/main" id="{9540336D-B39E-41E9-89BC-4FFC58CCB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988" y="5267531"/>
            <a:ext cx="38219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Loading triple frequencies current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6">
            <a:extLst>
              <a:ext uri="{FF2B5EF4-FFF2-40B4-BE49-F238E27FC236}">
                <a16:creationId xmlns:a16="http://schemas.microsoft.com/office/drawing/2014/main" id="{ADC62683-9979-4541-8229-95449DB10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3" y="1431687"/>
            <a:ext cx="3263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Double frequency current:</a:t>
            </a: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50Hz 80A&amp;450Hz 80A 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7">
            <a:extLst>
              <a:ext uri="{FF2B5EF4-FFF2-40B4-BE49-F238E27FC236}">
                <a16:creationId xmlns:a16="http://schemas.microsoft.com/office/drawing/2014/main" id="{01F031E2-C11A-4611-A986-BD7E2BBCF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0984" y="4482181"/>
            <a:ext cx="68240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Triple frequency current: </a:t>
            </a:r>
          </a:p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50 Hz 60 A &amp; 450 Hz 60 A &amp; 650 Hz 60 A 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CCEAC446-3502-44F7-A59E-E1FAE63C5302}"/>
              </a:ext>
            </a:extLst>
          </p:cNvPr>
          <p:cNvCxnSpPr/>
          <p:nvPr/>
        </p:nvCxnSpPr>
        <p:spPr>
          <a:xfrm>
            <a:off x="3352800" y="1660833"/>
            <a:ext cx="690276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>
            <a:extLst>
              <a:ext uri="{FF2B5EF4-FFF2-40B4-BE49-F238E27FC236}">
                <a16:creationId xmlns:a16="http://schemas.microsoft.com/office/drawing/2014/main" id="{611832B7-7B2C-4EFE-B2CD-794480E23D81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4043076" y="4797047"/>
            <a:ext cx="777908" cy="830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1">
            <a:extLst>
              <a:ext uri="{FF2B5EF4-FFF2-40B4-BE49-F238E27FC236}">
                <a16:creationId xmlns:a16="http://schemas.microsoft.com/office/drawing/2014/main" id="{3FE3E394-3A26-4ECB-828A-F79281A6A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6608" y="5760161"/>
            <a:ext cx="63054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 spectrum contains more components than the linear model and is consistent with our theoretical analysis.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098D6432-81D1-4569-AC5B-448674E906CF}"/>
              </a:ext>
            </a:extLst>
          </p:cNvPr>
          <p:cNvSpPr/>
          <p:nvPr/>
        </p:nvSpPr>
        <p:spPr>
          <a:xfrm>
            <a:off x="1254666" y="5758847"/>
            <a:ext cx="7315200" cy="64633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5449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9"/>
          <p:cNvSpPr>
            <a:spLocks noChangeArrowheads="1"/>
          </p:cNvSpPr>
          <p:nvPr/>
        </p:nvSpPr>
        <p:spPr bwMode="auto">
          <a:xfrm>
            <a:off x="60198" y="68199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603" name="矩形 20"/>
          <p:cNvSpPr>
            <a:spLocks noChangeArrowheads="1"/>
          </p:cNvSpPr>
          <p:nvPr/>
        </p:nvSpPr>
        <p:spPr bwMode="auto">
          <a:xfrm>
            <a:off x="66675" y="144463"/>
            <a:ext cx="5693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Impact of nonlinearity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23">
            <a:extLst>
              <a:ext uri="{FF2B5EF4-FFF2-40B4-BE49-F238E27FC236}">
                <a16:creationId xmlns:a16="http://schemas.microsoft.com/office/drawing/2014/main" id="{D51A54A2-77CF-4F30-83AC-EA8C8B90E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975" y="5554663"/>
            <a:ext cx="6375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Vibration component of 900Hz with different applying way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矩形 24">
            <a:extLst>
              <a:ext uri="{FF2B5EF4-FFF2-40B4-BE49-F238E27FC236}">
                <a16:creationId xmlns:a16="http://schemas.microsoft.com/office/drawing/2014/main" id="{AB127AC5-39BA-4539-9ECF-486506EFF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996" y="2582350"/>
            <a:ext cx="2924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Convert from 3600A</a:t>
            </a:r>
            <a:r>
              <a:rPr lang="en-US" altLang="zh-CN" baseline="30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to 6400A</a:t>
            </a:r>
            <a:r>
              <a:rPr lang="en-US" altLang="zh-CN" baseline="3000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as a linear system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ABDB21A3-35D1-4F79-A777-1982A043F11E}"/>
              </a:ext>
            </a:extLst>
          </p:cNvPr>
          <p:cNvCxnSpPr/>
          <p:nvPr/>
        </p:nvCxnSpPr>
        <p:spPr>
          <a:xfrm flipH="1">
            <a:off x="6115050" y="3333750"/>
            <a:ext cx="949325" cy="412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>
            <a:extLst>
              <a:ext uri="{FF2B5EF4-FFF2-40B4-BE49-F238E27FC236}">
                <a16:creationId xmlns:a16="http://schemas.microsoft.com/office/drawing/2014/main" id="{EDF2F5EB-8F66-40CB-A33E-003457A67608}"/>
              </a:ext>
            </a:extLst>
          </p:cNvPr>
          <p:cNvSpPr/>
          <p:nvPr/>
        </p:nvSpPr>
        <p:spPr>
          <a:xfrm>
            <a:off x="5029200" y="3333750"/>
            <a:ext cx="952500" cy="1562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5" name="图表 34">
            <a:extLst>
              <a:ext uri="{FF2B5EF4-FFF2-40B4-BE49-F238E27FC236}">
                <a16:creationId xmlns:a16="http://schemas.microsoft.com/office/drawing/2014/main" id="{4D4CAC74-E1D8-4B17-B282-231E6B2F7C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710769"/>
              </p:ext>
            </p:extLst>
          </p:nvPr>
        </p:nvGraphicFramePr>
        <p:xfrm>
          <a:off x="266847" y="1323491"/>
          <a:ext cx="6230728" cy="402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矩形 10">
            <a:extLst>
              <a:ext uri="{FF2B5EF4-FFF2-40B4-BE49-F238E27FC236}">
                <a16:creationId xmlns:a16="http://schemas.microsoft.com/office/drawing/2014/main" id="{E2B4DCE2-4B1B-403E-9F7D-824AA6BA4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388" y="954088"/>
            <a:ext cx="6375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Applied with the same current square of 900Hz</a:t>
            </a: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矩形 23">
            <a:extLst>
              <a:ext uri="{FF2B5EF4-FFF2-40B4-BE49-F238E27FC236}">
                <a16:creationId xmlns:a16="http://schemas.microsoft.com/office/drawing/2014/main" id="{37D7F733-16DD-4EE1-A3D9-2587A9734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071" y="6046052"/>
            <a:ext cx="8661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If the nonlinearity is not considered, huge deviation could be introduced.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45520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 rot="10800000">
            <a:off x="-31750" y="0"/>
            <a:ext cx="462915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椭圆 3"/>
          <p:cNvSpPr>
            <a:spLocks/>
          </p:cNvSpPr>
          <p:nvPr/>
        </p:nvSpPr>
        <p:spPr>
          <a:xfrm>
            <a:off x="3671888" y="2528888"/>
            <a:ext cx="1800225" cy="1800225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8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917" name="组合 14"/>
          <p:cNvGrpSpPr>
            <a:grpSpLocks/>
          </p:cNvGrpSpPr>
          <p:nvPr/>
        </p:nvGrpSpPr>
        <p:grpSpPr bwMode="auto">
          <a:xfrm flipV="1">
            <a:off x="1757363" y="5527675"/>
            <a:ext cx="5629275" cy="98425"/>
            <a:chOff x="287383" y="6200502"/>
            <a:chExt cx="2676409" cy="113211"/>
          </a:xfrm>
        </p:grpSpPr>
        <p:sp>
          <p:nvSpPr>
            <p:cNvPr id="16" name="矩形 15"/>
            <p:cNvSpPr/>
            <p:nvPr/>
          </p:nvSpPr>
          <p:spPr>
            <a:xfrm>
              <a:off x="287383" y="6200502"/>
              <a:ext cx="522300" cy="113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5533" y="6200502"/>
              <a:ext cx="523055" cy="11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64437" y="6200502"/>
              <a:ext cx="522300" cy="11321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902588" y="6200502"/>
              <a:ext cx="523054" cy="1132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441492" y="6200502"/>
              <a:ext cx="522300" cy="113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918" name="矩形 20"/>
          <p:cNvSpPr>
            <a:spLocks noChangeArrowheads="1"/>
          </p:cNvSpPr>
          <p:nvPr/>
        </p:nvSpPr>
        <p:spPr bwMode="auto">
          <a:xfrm>
            <a:off x="2649538" y="4483100"/>
            <a:ext cx="43592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Conclusions</a:t>
            </a:r>
          </a:p>
          <a:p>
            <a:pPr eaLnBrk="1" hangingPunct="1"/>
            <a:endParaRPr lang="zh-CN" altLang="zh-CN" sz="5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38919" name="图片 13"/>
          <p:cNvPicPr>
            <a:picLocks noChangeAspect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3" y="153193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>
            <a:spLocks noChangeAspect="1"/>
          </p:cNvSpPr>
          <p:nvPr/>
        </p:nvSpPr>
        <p:spPr>
          <a:xfrm>
            <a:off x="-4763" y="1617663"/>
            <a:ext cx="2897188" cy="4262437"/>
          </a:xfrm>
          <a:custGeom>
            <a:avLst/>
            <a:gdLst>
              <a:gd name="connsiteX0" fmla="*/ 683236 w 2581276"/>
              <a:gd name="connsiteY0" fmla="*/ 0 h 3796080"/>
              <a:gd name="connsiteX1" fmla="*/ 2581276 w 2581276"/>
              <a:gd name="connsiteY1" fmla="*/ 1898040 h 3796080"/>
              <a:gd name="connsiteX2" fmla="*/ 683236 w 2581276"/>
              <a:gd name="connsiteY2" fmla="*/ 3796080 h 3796080"/>
              <a:gd name="connsiteX3" fmla="*/ 118817 w 2581276"/>
              <a:gd name="connsiteY3" fmla="*/ 3710748 h 3796080"/>
              <a:gd name="connsiteX4" fmla="*/ 0 w 2581276"/>
              <a:gd name="connsiteY4" fmla="*/ 3667261 h 3796080"/>
              <a:gd name="connsiteX5" fmla="*/ 0 w 2581276"/>
              <a:gd name="connsiteY5" fmla="*/ 128819 h 3796080"/>
              <a:gd name="connsiteX6" fmla="*/ 118817 w 2581276"/>
              <a:gd name="connsiteY6" fmla="*/ 85332 h 3796080"/>
              <a:gd name="connsiteX7" fmla="*/ 683236 w 2581276"/>
              <a:gd name="connsiteY7" fmla="*/ 0 h 379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81276" h="3796080">
                <a:moveTo>
                  <a:pt x="683236" y="0"/>
                </a:moveTo>
                <a:cubicBezTo>
                  <a:pt x="1731495" y="0"/>
                  <a:pt x="2581276" y="849781"/>
                  <a:pt x="2581276" y="1898040"/>
                </a:cubicBezTo>
                <a:cubicBezTo>
                  <a:pt x="2581276" y="2946299"/>
                  <a:pt x="1731495" y="3796080"/>
                  <a:pt x="683236" y="3796080"/>
                </a:cubicBezTo>
                <a:cubicBezTo>
                  <a:pt x="486687" y="3796080"/>
                  <a:pt x="297116" y="3766205"/>
                  <a:pt x="118817" y="3710748"/>
                </a:cubicBezTo>
                <a:lnTo>
                  <a:pt x="0" y="3667261"/>
                </a:lnTo>
                <a:lnTo>
                  <a:pt x="0" y="128819"/>
                </a:lnTo>
                <a:lnTo>
                  <a:pt x="118817" y="85332"/>
                </a:lnTo>
                <a:cubicBezTo>
                  <a:pt x="297116" y="29875"/>
                  <a:pt x="486687" y="0"/>
                  <a:pt x="683236" y="0"/>
                </a:cubicBezTo>
                <a:close/>
              </a:path>
            </a:pathLst>
          </a:custGeom>
          <a:solidFill>
            <a:srgbClr val="07344F"/>
          </a:solidFill>
          <a:ln>
            <a:solidFill>
              <a:srgbClr val="37ABE3"/>
            </a:solidFill>
          </a:ln>
          <a:effectLst>
            <a:outerShdw blurRad="152400" sx="102000" sy="102000" algn="c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92" name="组合 38"/>
          <p:cNvGrpSpPr>
            <a:grpSpLocks/>
          </p:cNvGrpSpPr>
          <p:nvPr/>
        </p:nvGrpSpPr>
        <p:grpSpPr bwMode="auto">
          <a:xfrm rot="21315901">
            <a:off x="1428750" y="2324100"/>
            <a:ext cx="1968500" cy="627063"/>
            <a:chOff x="2703922" y="4383775"/>
            <a:chExt cx="1551922" cy="615000"/>
          </a:xfrm>
        </p:grpSpPr>
        <p:sp>
          <p:nvSpPr>
            <p:cNvPr id="40" name="矩形 39"/>
            <p:cNvSpPr/>
            <p:nvPr/>
          </p:nvSpPr>
          <p:spPr>
            <a:xfrm>
              <a:off x="2693164" y="4376363"/>
              <a:ext cx="1520633" cy="611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218281" y="4386800"/>
              <a:ext cx="37547" cy="611886"/>
            </a:xfrm>
            <a:prstGeom prst="rect">
              <a:avLst/>
            </a:prstGeom>
            <a:solidFill>
              <a:srgbClr val="004B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任意多边形 31"/>
          <p:cNvSpPr>
            <a:spLocks noChangeAspect="1"/>
          </p:cNvSpPr>
          <p:nvPr/>
        </p:nvSpPr>
        <p:spPr>
          <a:xfrm>
            <a:off x="-4763" y="1911350"/>
            <a:ext cx="2605088" cy="3678238"/>
          </a:xfrm>
          <a:custGeom>
            <a:avLst/>
            <a:gdLst>
              <a:gd name="connsiteX0" fmla="*/ 682516 w 2320516"/>
              <a:gd name="connsiteY0" fmla="*/ 0 h 3276000"/>
              <a:gd name="connsiteX1" fmla="*/ 2320516 w 2320516"/>
              <a:gd name="connsiteY1" fmla="*/ 1638000 h 3276000"/>
              <a:gd name="connsiteX2" fmla="*/ 682516 w 2320516"/>
              <a:gd name="connsiteY2" fmla="*/ 3276000 h 3276000"/>
              <a:gd name="connsiteX3" fmla="*/ 81903 w 2320516"/>
              <a:gd name="connsiteY3" fmla="*/ 3162383 h 3276000"/>
              <a:gd name="connsiteX4" fmla="*/ 0 w 2320516"/>
              <a:gd name="connsiteY4" fmla="*/ 3124158 h 3276000"/>
              <a:gd name="connsiteX5" fmla="*/ 0 w 2320516"/>
              <a:gd name="connsiteY5" fmla="*/ 151843 h 3276000"/>
              <a:gd name="connsiteX6" fmla="*/ 81903 w 2320516"/>
              <a:gd name="connsiteY6" fmla="*/ 113617 h 3276000"/>
              <a:gd name="connsiteX7" fmla="*/ 682516 w 2320516"/>
              <a:gd name="connsiteY7" fmla="*/ 0 h 32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0516" h="3276000">
                <a:moveTo>
                  <a:pt x="682516" y="0"/>
                </a:moveTo>
                <a:cubicBezTo>
                  <a:pt x="1587158" y="0"/>
                  <a:pt x="2320516" y="733358"/>
                  <a:pt x="2320516" y="1638000"/>
                </a:cubicBezTo>
                <a:cubicBezTo>
                  <a:pt x="2320516" y="2542642"/>
                  <a:pt x="1587158" y="3276000"/>
                  <a:pt x="682516" y="3276000"/>
                </a:cubicBezTo>
                <a:cubicBezTo>
                  <a:pt x="470490" y="3276000"/>
                  <a:pt x="267874" y="3235716"/>
                  <a:pt x="81903" y="3162383"/>
                </a:cubicBezTo>
                <a:lnTo>
                  <a:pt x="0" y="3124158"/>
                </a:lnTo>
                <a:lnTo>
                  <a:pt x="0" y="151843"/>
                </a:lnTo>
                <a:lnTo>
                  <a:pt x="81903" y="113617"/>
                </a:lnTo>
                <a:cubicBezTo>
                  <a:pt x="267874" y="40285"/>
                  <a:pt x="470490" y="0"/>
                  <a:pt x="682516" y="0"/>
                </a:cubicBezTo>
                <a:close/>
              </a:path>
            </a:pathLst>
          </a:custGeom>
          <a:solidFill>
            <a:srgbClr val="004B76"/>
          </a:solidFill>
          <a:ln>
            <a:solidFill>
              <a:srgbClr val="32AEE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94" name="组合 65"/>
          <p:cNvGrpSpPr>
            <a:grpSpLocks/>
          </p:cNvGrpSpPr>
          <p:nvPr/>
        </p:nvGrpSpPr>
        <p:grpSpPr bwMode="auto">
          <a:xfrm rot="500019">
            <a:off x="1601788" y="3144838"/>
            <a:ext cx="1968500" cy="627062"/>
            <a:chOff x="2695854" y="4494472"/>
            <a:chExt cx="1551922" cy="615000"/>
          </a:xfrm>
        </p:grpSpPr>
        <p:sp>
          <p:nvSpPr>
            <p:cNvPr id="67" name="矩形 66"/>
            <p:cNvSpPr/>
            <p:nvPr/>
          </p:nvSpPr>
          <p:spPr>
            <a:xfrm>
              <a:off x="2695475" y="4494228"/>
              <a:ext cx="1520633" cy="611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199953" y="4490526"/>
              <a:ext cx="37547" cy="611886"/>
            </a:xfrm>
            <a:prstGeom prst="rect">
              <a:avLst/>
            </a:prstGeom>
            <a:solidFill>
              <a:srgbClr val="3EAC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任意多边形 29"/>
          <p:cNvSpPr>
            <a:spLocks noChangeAspect="1"/>
          </p:cNvSpPr>
          <p:nvPr/>
        </p:nvSpPr>
        <p:spPr>
          <a:xfrm>
            <a:off x="-3175" y="2193925"/>
            <a:ext cx="2320925" cy="3111500"/>
          </a:xfrm>
          <a:custGeom>
            <a:avLst/>
            <a:gdLst>
              <a:gd name="connsiteX0" fmla="*/ 682516 w 2068516"/>
              <a:gd name="connsiteY0" fmla="*/ 0 h 2772000"/>
              <a:gd name="connsiteX1" fmla="*/ 2068516 w 2068516"/>
              <a:gd name="connsiteY1" fmla="*/ 1386000 h 2772000"/>
              <a:gd name="connsiteX2" fmla="*/ 682516 w 2068516"/>
              <a:gd name="connsiteY2" fmla="*/ 2772000 h 2772000"/>
              <a:gd name="connsiteX3" fmla="*/ 81628 w 2068516"/>
              <a:gd name="connsiteY3" fmla="*/ 2635326 h 2772000"/>
              <a:gd name="connsiteX4" fmla="*/ 0 w 2068516"/>
              <a:gd name="connsiteY4" fmla="*/ 2588408 h 2772000"/>
              <a:gd name="connsiteX5" fmla="*/ 0 w 2068516"/>
              <a:gd name="connsiteY5" fmla="*/ 183592 h 2772000"/>
              <a:gd name="connsiteX6" fmla="*/ 81628 w 2068516"/>
              <a:gd name="connsiteY6" fmla="*/ 136675 h 2772000"/>
              <a:gd name="connsiteX7" fmla="*/ 682516 w 2068516"/>
              <a:gd name="connsiteY7" fmla="*/ 0 h 27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68516" h="2772000">
                <a:moveTo>
                  <a:pt x="682516" y="0"/>
                </a:moveTo>
                <a:cubicBezTo>
                  <a:pt x="1447983" y="0"/>
                  <a:pt x="2068516" y="620533"/>
                  <a:pt x="2068516" y="1386000"/>
                </a:cubicBezTo>
                <a:cubicBezTo>
                  <a:pt x="2068516" y="2151467"/>
                  <a:pt x="1447983" y="2772000"/>
                  <a:pt x="682516" y="2772000"/>
                </a:cubicBezTo>
                <a:cubicBezTo>
                  <a:pt x="467229" y="2772000"/>
                  <a:pt x="263405" y="2722915"/>
                  <a:pt x="81628" y="2635326"/>
                </a:cubicBezTo>
                <a:lnTo>
                  <a:pt x="0" y="2588408"/>
                </a:lnTo>
                <a:lnTo>
                  <a:pt x="0" y="183592"/>
                </a:lnTo>
                <a:lnTo>
                  <a:pt x="81628" y="136675"/>
                </a:lnTo>
                <a:cubicBezTo>
                  <a:pt x="263405" y="49086"/>
                  <a:pt x="467229" y="0"/>
                  <a:pt x="682516" y="0"/>
                </a:cubicBezTo>
                <a:close/>
              </a:path>
            </a:pathLst>
          </a:custGeom>
          <a:solidFill>
            <a:srgbClr val="3EACDF"/>
          </a:solidFill>
          <a:ln>
            <a:solidFill>
              <a:srgbClr val="32AEE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96" name="组合 70"/>
          <p:cNvGrpSpPr>
            <a:grpSpLocks/>
          </p:cNvGrpSpPr>
          <p:nvPr/>
        </p:nvGrpSpPr>
        <p:grpSpPr bwMode="auto">
          <a:xfrm rot="1439557">
            <a:off x="1535113" y="3930650"/>
            <a:ext cx="1968500" cy="627063"/>
            <a:chOff x="2695854" y="4494472"/>
            <a:chExt cx="1551922" cy="615000"/>
          </a:xfrm>
        </p:grpSpPr>
        <p:sp>
          <p:nvSpPr>
            <p:cNvPr id="72" name="矩形 71"/>
            <p:cNvSpPr/>
            <p:nvPr/>
          </p:nvSpPr>
          <p:spPr>
            <a:xfrm>
              <a:off x="2695295" y="4494775"/>
              <a:ext cx="1520634" cy="611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204948" y="4495538"/>
              <a:ext cx="37547" cy="61188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任意多边形 25"/>
          <p:cNvSpPr>
            <a:spLocks noChangeAspect="1"/>
          </p:cNvSpPr>
          <p:nvPr/>
        </p:nvSpPr>
        <p:spPr>
          <a:xfrm>
            <a:off x="9525" y="2457450"/>
            <a:ext cx="2058988" cy="2586038"/>
          </a:xfrm>
          <a:custGeom>
            <a:avLst/>
            <a:gdLst>
              <a:gd name="connsiteX0" fmla="*/ 682516 w 1834516"/>
              <a:gd name="connsiteY0" fmla="*/ 0 h 2304000"/>
              <a:gd name="connsiteX1" fmla="*/ 1834516 w 1834516"/>
              <a:gd name="connsiteY1" fmla="*/ 1152000 h 2304000"/>
              <a:gd name="connsiteX2" fmla="*/ 682516 w 1834516"/>
              <a:gd name="connsiteY2" fmla="*/ 2304000 h 2304000"/>
              <a:gd name="connsiteX3" fmla="*/ 38422 w 1834516"/>
              <a:gd name="connsiteY3" fmla="*/ 2107257 h 2304000"/>
              <a:gd name="connsiteX4" fmla="*/ 0 w 1834516"/>
              <a:gd name="connsiteY4" fmla="*/ 2075556 h 2304000"/>
              <a:gd name="connsiteX5" fmla="*/ 0 w 1834516"/>
              <a:gd name="connsiteY5" fmla="*/ 228445 h 2304000"/>
              <a:gd name="connsiteX6" fmla="*/ 38422 w 1834516"/>
              <a:gd name="connsiteY6" fmla="*/ 196744 h 2304000"/>
              <a:gd name="connsiteX7" fmla="*/ 682516 w 1834516"/>
              <a:gd name="connsiteY7" fmla="*/ 0 h 23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34516" h="2304000">
                <a:moveTo>
                  <a:pt x="682516" y="0"/>
                </a:moveTo>
                <a:cubicBezTo>
                  <a:pt x="1318748" y="0"/>
                  <a:pt x="1834516" y="515768"/>
                  <a:pt x="1834516" y="1152000"/>
                </a:cubicBezTo>
                <a:cubicBezTo>
                  <a:pt x="1834516" y="1788232"/>
                  <a:pt x="1318748" y="2304000"/>
                  <a:pt x="682516" y="2304000"/>
                </a:cubicBezTo>
                <a:cubicBezTo>
                  <a:pt x="443929" y="2304000"/>
                  <a:pt x="222282" y="2231470"/>
                  <a:pt x="38422" y="2107257"/>
                </a:cubicBezTo>
                <a:lnTo>
                  <a:pt x="0" y="2075556"/>
                </a:lnTo>
                <a:lnTo>
                  <a:pt x="0" y="228445"/>
                </a:lnTo>
                <a:lnTo>
                  <a:pt x="38422" y="196744"/>
                </a:lnTo>
                <a:cubicBezTo>
                  <a:pt x="222282" y="72530"/>
                  <a:pt x="443929" y="0"/>
                  <a:pt x="68251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32AE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98" name="组合 42"/>
          <p:cNvGrpSpPr>
            <a:grpSpLocks/>
          </p:cNvGrpSpPr>
          <p:nvPr/>
        </p:nvGrpSpPr>
        <p:grpSpPr bwMode="auto">
          <a:xfrm rot="2082905">
            <a:off x="638175" y="4606925"/>
            <a:ext cx="2343150" cy="587375"/>
            <a:chOff x="2981642" y="4552386"/>
            <a:chExt cx="1519861" cy="469621"/>
          </a:xfrm>
        </p:grpSpPr>
        <p:sp>
          <p:nvSpPr>
            <p:cNvPr id="44" name="矩形 43"/>
            <p:cNvSpPr/>
            <p:nvPr/>
          </p:nvSpPr>
          <p:spPr>
            <a:xfrm>
              <a:off x="2980455" y="4555067"/>
              <a:ext cx="1489999" cy="467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4457749" y="4552310"/>
              <a:ext cx="43248" cy="469621"/>
            </a:xfrm>
            <a:prstGeom prst="rect">
              <a:avLst/>
            </a:prstGeom>
            <a:solidFill>
              <a:srgbClr val="7D7D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任意多边形 23"/>
          <p:cNvSpPr>
            <a:spLocks noChangeAspect="1"/>
          </p:cNvSpPr>
          <p:nvPr/>
        </p:nvSpPr>
        <p:spPr>
          <a:xfrm>
            <a:off x="6350" y="2717800"/>
            <a:ext cx="1778000" cy="2062163"/>
          </a:xfrm>
          <a:custGeom>
            <a:avLst/>
            <a:gdLst>
              <a:gd name="connsiteX0" fmla="*/ 665258 w 1583258"/>
              <a:gd name="connsiteY0" fmla="*/ 0 h 1836000"/>
              <a:gd name="connsiteX1" fmla="*/ 1583258 w 1583258"/>
              <a:gd name="connsiteY1" fmla="*/ 918000 h 1836000"/>
              <a:gd name="connsiteX2" fmla="*/ 665258 w 1583258"/>
              <a:gd name="connsiteY2" fmla="*/ 1836000 h 1836000"/>
              <a:gd name="connsiteX3" fmla="*/ 747 w 1583258"/>
              <a:gd name="connsiteY3" fmla="*/ 1551365 h 1836000"/>
              <a:gd name="connsiteX4" fmla="*/ 0 w 1583258"/>
              <a:gd name="connsiteY4" fmla="*/ 1550471 h 1836000"/>
              <a:gd name="connsiteX5" fmla="*/ 0 w 1583258"/>
              <a:gd name="connsiteY5" fmla="*/ 285529 h 1836000"/>
              <a:gd name="connsiteX6" fmla="*/ 747 w 1583258"/>
              <a:gd name="connsiteY6" fmla="*/ 284635 h 1836000"/>
              <a:gd name="connsiteX7" fmla="*/ 665258 w 1583258"/>
              <a:gd name="connsiteY7" fmla="*/ 0 h 183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3258" h="1836000">
                <a:moveTo>
                  <a:pt x="665258" y="0"/>
                </a:moveTo>
                <a:cubicBezTo>
                  <a:pt x="1172255" y="0"/>
                  <a:pt x="1583258" y="411003"/>
                  <a:pt x="1583258" y="918000"/>
                </a:cubicBezTo>
                <a:cubicBezTo>
                  <a:pt x="1583258" y="1424997"/>
                  <a:pt x="1172255" y="1836000"/>
                  <a:pt x="665258" y="1836000"/>
                </a:cubicBezTo>
                <a:cubicBezTo>
                  <a:pt x="403838" y="1836000"/>
                  <a:pt x="167939" y="1726727"/>
                  <a:pt x="747" y="1551365"/>
                </a:cubicBezTo>
                <a:lnTo>
                  <a:pt x="0" y="1550471"/>
                </a:lnTo>
                <a:lnTo>
                  <a:pt x="0" y="285529"/>
                </a:lnTo>
                <a:lnTo>
                  <a:pt x="747" y="284635"/>
                </a:lnTo>
                <a:cubicBezTo>
                  <a:pt x="167939" y="109273"/>
                  <a:pt x="403838" y="0"/>
                  <a:pt x="665258" y="0"/>
                </a:cubicBezTo>
                <a:close/>
              </a:path>
            </a:pathLst>
          </a:custGeom>
          <a:solidFill>
            <a:srgbClr val="7D7D7D"/>
          </a:solidFill>
          <a:ln>
            <a:solidFill>
              <a:srgbClr val="32AEE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34925" y="3021013"/>
            <a:ext cx="1454150" cy="1455737"/>
          </a:xfrm>
          <a:prstGeom prst="ellipse">
            <a:avLst/>
          </a:prstGeom>
          <a:gradFill flip="none" rotWithShape="1">
            <a:gsLst>
              <a:gs pos="0">
                <a:srgbClr val="FBFBFB"/>
              </a:gs>
              <a:gs pos="100000">
                <a:srgbClr val="CBCFD0"/>
              </a:gs>
            </a:gsLst>
            <a:lin ang="16200000" scaled="0"/>
            <a:tileRect/>
          </a:gradFill>
          <a:ln>
            <a:solidFill>
              <a:schemeClr val="bg1"/>
            </a:solidFill>
          </a:ln>
          <a:effectLst>
            <a:outerShdw blurRad="1397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-1991" y="3453606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content</a:t>
            </a:r>
            <a:endParaRPr lang="zh-CN" altLang="en-US" sz="200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2302" name="组合 3"/>
          <p:cNvGrpSpPr>
            <a:grpSpLocks/>
          </p:cNvGrpSpPr>
          <p:nvPr/>
        </p:nvGrpSpPr>
        <p:grpSpPr bwMode="auto">
          <a:xfrm>
            <a:off x="4038600" y="1911350"/>
            <a:ext cx="4997450" cy="3546475"/>
            <a:chOff x="4650350" y="1633917"/>
            <a:chExt cx="4997535" cy="3546533"/>
          </a:xfrm>
        </p:grpSpPr>
        <p:sp>
          <p:nvSpPr>
            <p:cNvPr id="12303" name="文本框 2"/>
            <p:cNvSpPr txBox="1">
              <a:spLocks noChangeArrowheads="1"/>
            </p:cNvSpPr>
            <p:nvPr/>
          </p:nvSpPr>
          <p:spPr bwMode="auto">
            <a:xfrm>
              <a:off x="4650350" y="1633917"/>
              <a:ext cx="36996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zh-CN" sz="2800" b="1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Introduction</a:t>
              </a:r>
              <a:endParaRPr lang="zh-CN" altLang="en-US" sz="28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04" name="文本框 26"/>
            <p:cNvSpPr txBox="1">
              <a:spLocks noChangeArrowheads="1"/>
            </p:cNvSpPr>
            <p:nvPr/>
          </p:nvSpPr>
          <p:spPr bwMode="auto">
            <a:xfrm>
              <a:off x="4658288" y="2574100"/>
              <a:ext cx="4957564" cy="523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zh-CN" sz="2800" b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Theoretical analysis</a:t>
              </a:r>
              <a:endPara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05" name="文本框 2"/>
            <p:cNvSpPr txBox="1">
              <a:spLocks noChangeArrowheads="1"/>
            </p:cNvSpPr>
            <p:nvPr/>
          </p:nvSpPr>
          <p:spPr bwMode="auto">
            <a:xfrm>
              <a:off x="4683972" y="3615665"/>
              <a:ext cx="4963913" cy="523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zh-CN" sz="2800" b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Experimental analysis</a:t>
              </a:r>
              <a:endPara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306" name="文本框 2"/>
            <p:cNvSpPr txBox="1">
              <a:spLocks noChangeArrowheads="1"/>
            </p:cNvSpPr>
            <p:nvPr/>
          </p:nvSpPr>
          <p:spPr bwMode="auto">
            <a:xfrm>
              <a:off x="4651939" y="4657230"/>
              <a:ext cx="336263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Char char="•"/>
              </a:pPr>
              <a:r>
                <a:rPr lang="en-US" altLang="zh-CN" sz="2800" b="1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Conclusions</a:t>
              </a:r>
              <a:endParaRPr lang="zh-CN" altLang="en-US" sz="2800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KSO_Shape"/>
          <p:cNvSpPr/>
          <p:nvPr/>
        </p:nvSpPr>
        <p:spPr bwMode="auto">
          <a:xfrm>
            <a:off x="5770563" y="5187950"/>
            <a:ext cx="595312" cy="885825"/>
          </a:xfrm>
          <a:custGeom>
            <a:avLst/>
            <a:gdLst>
              <a:gd name="T0" fmla="*/ 2751573 w 4387850"/>
              <a:gd name="T1" fmla="*/ 638208 h 6094413"/>
              <a:gd name="T2" fmla="*/ 2218529 w 4387850"/>
              <a:gd name="T3" fmla="*/ 1251968 h 6094413"/>
              <a:gd name="T4" fmla="*/ 3361447 w 4387850"/>
              <a:gd name="T5" fmla="*/ 874758 h 6094413"/>
              <a:gd name="T6" fmla="*/ 4127836 w 4387850"/>
              <a:gd name="T7" fmla="*/ 2232459 h 6094413"/>
              <a:gd name="T8" fmla="*/ 3986213 w 4387850"/>
              <a:gd name="T9" fmla="*/ 5565775 h 6094413"/>
              <a:gd name="T10" fmla="*/ 1518175 w 4387850"/>
              <a:gd name="T11" fmla="*/ 4851018 h 6094413"/>
              <a:gd name="T12" fmla="*/ 2381395 w 4387850"/>
              <a:gd name="T13" fmla="*/ 4459203 h 6094413"/>
              <a:gd name="T14" fmla="*/ 2506164 w 4387850"/>
              <a:gd name="T15" fmla="*/ 4405225 h 6094413"/>
              <a:gd name="T16" fmla="*/ 2603947 w 4387850"/>
              <a:gd name="T17" fmla="*/ 4350612 h 6094413"/>
              <a:gd name="T18" fmla="*/ 2715381 w 4387850"/>
              <a:gd name="T19" fmla="*/ 4275043 h 6094413"/>
              <a:gd name="T20" fmla="*/ 2834435 w 4387850"/>
              <a:gd name="T21" fmla="*/ 4175661 h 6094413"/>
              <a:gd name="T22" fmla="*/ 2955711 w 4387850"/>
              <a:gd name="T23" fmla="*/ 4049924 h 6094413"/>
              <a:gd name="T24" fmla="*/ 3073813 w 4387850"/>
              <a:gd name="T25" fmla="*/ 3894658 h 6094413"/>
              <a:gd name="T26" fmla="*/ 3183025 w 4387850"/>
              <a:gd name="T27" fmla="*/ 3707641 h 6094413"/>
              <a:gd name="T28" fmla="*/ 3277633 w 4387850"/>
              <a:gd name="T29" fmla="*/ 3485697 h 6094413"/>
              <a:gd name="T30" fmla="*/ 3305571 w 4387850"/>
              <a:gd name="T31" fmla="*/ 3359960 h 6094413"/>
              <a:gd name="T32" fmla="*/ 3232869 w 4387850"/>
              <a:gd name="T33" fmla="*/ 3348847 h 6094413"/>
              <a:gd name="T34" fmla="*/ 3163976 w 4387850"/>
              <a:gd name="T35" fmla="*/ 3328209 h 6094413"/>
              <a:gd name="T36" fmla="*/ 3099528 w 4387850"/>
              <a:gd name="T37" fmla="*/ 3298045 h 6094413"/>
              <a:gd name="T38" fmla="*/ 3040477 w 4387850"/>
              <a:gd name="T39" fmla="*/ 3259625 h 6094413"/>
              <a:gd name="T40" fmla="*/ 2987459 w 4387850"/>
              <a:gd name="T41" fmla="*/ 3213268 h 6094413"/>
              <a:gd name="T42" fmla="*/ 2941742 w 4387850"/>
              <a:gd name="T43" fmla="*/ 3160560 h 6094413"/>
              <a:gd name="T44" fmla="*/ 2903327 w 4387850"/>
              <a:gd name="T45" fmla="*/ 3101184 h 6094413"/>
              <a:gd name="T46" fmla="*/ 2873167 w 4387850"/>
              <a:gd name="T47" fmla="*/ 3036729 h 6094413"/>
              <a:gd name="T48" fmla="*/ 2852531 w 4387850"/>
              <a:gd name="T49" fmla="*/ 2967828 h 6094413"/>
              <a:gd name="T50" fmla="*/ 2841737 w 4387850"/>
              <a:gd name="T51" fmla="*/ 2895434 h 6094413"/>
              <a:gd name="T52" fmla="*/ 2842689 w 4387850"/>
              <a:gd name="T53" fmla="*/ 2811927 h 6094413"/>
              <a:gd name="T54" fmla="*/ 2858563 w 4387850"/>
              <a:gd name="T55" fmla="*/ 2723340 h 6094413"/>
              <a:gd name="T56" fmla="*/ 2889676 w 4387850"/>
              <a:gd name="T57" fmla="*/ 2640785 h 6094413"/>
              <a:gd name="T58" fmla="*/ 2933488 w 4387850"/>
              <a:gd name="T59" fmla="*/ 2566487 h 6094413"/>
              <a:gd name="T60" fmla="*/ 2989364 w 4387850"/>
              <a:gd name="T61" fmla="*/ 2500443 h 6094413"/>
              <a:gd name="T62" fmla="*/ 2613471 w 4387850"/>
              <a:gd name="T63" fmla="*/ 2281992 h 6094413"/>
              <a:gd name="T64" fmla="*/ 2517593 w 4387850"/>
              <a:gd name="T65" fmla="*/ 2506793 h 6094413"/>
              <a:gd name="T66" fmla="*/ 2476003 w 4387850"/>
              <a:gd name="T67" fmla="*/ 2548706 h 6094413"/>
              <a:gd name="T68" fmla="*/ 2425207 w 4387850"/>
              <a:gd name="T69" fmla="*/ 2576647 h 6094413"/>
              <a:gd name="T70" fmla="*/ 2368061 w 4387850"/>
              <a:gd name="T71" fmla="*/ 2588713 h 6094413"/>
              <a:gd name="T72" fmla="*/ 2309011 w 4387850"/>
              <a:gd name="T73" fmla="*/ 2584267 h 6094413"/>
              <a:gd name="T74" fmla="*/ 1694692 w 4387850"/>
              <a:gd name="T75" fmla="*/ 2939886 h 6094413"/>
              <a:gd name="T76" fmla="*/ 1864543 w 4387850"/>
              <a:gd name="T77" fmla="*/ 2405188 h 6094413"/>
              <a:gd name="T78" fmla="*/ 1820096 w 4387850"/>
              <a:gd name="T79" fmla="*/ 2365816 h 6094413"/>
              <a:gd name="T80" fmla="*/ 1789935 w 4387850"/>
              <a:gd name="T81" fmla="*/ 2316284 h 6094413"/>
              <a:gd name="T82" fmla="*/ 1774697 w 4387850"/>
              <a:gd name="T83" fmla="*/ 2260083 h 6094413"/>
              <a:gd name="T84" fmla="*/ 1776601 w 4387850"/>
              <a:gd name="T85" fmla="*/ 2201025 h 6094413"/>
              <a:gd name="T86" fmla="*/ 1776284 w 4387850"/>
              <a:gd name="T87" fmla="*/ 1947964 h 6094413"/>
              <a:gd name="T88" fmla="*/ 1685168 w 4387850"/>
              <a:gd name="T89" fmla="*/ 2159748 h 6094413"/>
              <a:gd name="T90" fmla="*/ 1643579 w 4387850"/>
              <a:gd name="T91" fmla="*/ 2201342 h 6094413"/>
              <a:gd name="T92" fmla="*/ 1593100 w 4387850"/>
              <a:gd name="T93" fmla="*/ 2229284 h 6094413"/>
              <a:gd name="T94" fmla="*/ 1535954 w 4387850"/>
              <a:gd name="T95" fmla="*/ 2241667 h 6094413"/>
              <a:gd name="T96" fmla="*/ 1476903 w 4387850"/>
              <a:gd name="T97" fmla="*/ 2237222 h 6094413"/>
              <a:gd name="T98" fmla="*/ 941954 w 4387850"/>
              <a:gd name="T99" fmla="*/ 2396298 h 6094413"/>
              <a:gd name="T100" fmla="*/ 1032118 w 4387850"/>
              <a:gd name="T101" fmla="*/ 2058143 h 6094413"/>
              <a:gd name="T102" fmla="*/ 988306 w 4387850"/>
              <a:gd name="T103" fmla="*/ 2018453 h 6094413"/>
              <a:gd name="T104" fmla="*/ 957828 w 4387850"/>
              <a:gd name="T105" fmla="*/ 1968921 h 6094413"/>
              <a:gd name="T106" fmla="*/ 942907 w 4387850"/>
              <a:gd name="T107" fmla="*/ 1912720 h 6094413"/>
              <a:gd name="T108" fmla="*/ 944494 w 4387850"/>
              <a:gd name="T109" fmla="*/ 1853979 h 6094413"/>
              <a:gd name="T110" fmla="*/ 869570 w 4387850"/>
              <a:gd name="T111" fmla="*/ 1586313 h 6094413"/>
              <a:gd name="T112" fmla="*/ 2359489 w 4387850"/>
              <a:gd name="T113" fmla="*/ 486435 h 6094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7850" h="6094413">
                <a:moveTo>
                  <a:pt x="3008412" y="738226"/>
                </a:moveTo>
                <a:lnTo>
                  <a:pt x="2731890" y="1451051"/>
                </a:lnTo>
                <a:lnTo>
                  <a:pt x="2853166" y="1498043"/>
                </a:lnTo>
                <a:lnTo>
                  <a:pt x="3129689" y="785219"/>
                </a:lnTo>
                <a:lnTo>
                  <a:pt x="3008412" y="738226"/>
                </a:lnTo>
                <a:close/>
                <a:moveTo>
                  <a:pt x="2751573" y="638208"/>
                </a:moveTo>
                <a:lnTo>
                  <a:pt x="2475369" y="1351668"/>
                </a:lnTo>
                <a:lnTo>
                  <a:pt x="2596327" y="1398343"/>
                </a:lnTo>
                <a:lnTo>
                  <a:pt x="2873167" y="685518"/>
                </a:lnTo>
                <a:lnTo>
                  <a:pt x="2751573" y="638208"/>
                </a:lnTo>
                <a:close/>
                <a:moveTo>
                  <a:pt x="2495052" y="538826"/>
                </a:moveTo>
                <a:lnTo>
                  <a:pt x="2218529" y="1251968"/>
                </a:lnTo>
                <a:lnTo>
                  <a:pt x="2339806" y="1298960"/>
                </a:lnTo>
                <a:lnTo>
                  <a:pt x="2616646" y="585818"/>
                </a:lnTo>
                <a:lnTo>
                  <a:pt x="2495052" y="538826"/>
                </a:lnTo>
                <a:close/>
                <a:moveTo>
                  <a:pt x="2437906" y="0"/>
                </a:moveTo>
                <a:lnTo>
                  <a:pt x="3535742" y="425790"/>
                </a:lnTo>
                <a:lnTo>
                  <a:pt x="3361447" y="874758"/>
                </a:lnTo>
                <a:lnTo>
                  <a:pt x="3264934" y="837609"/>
                </a:lnTo>
                <a:lnTo>
                  <a:pt x="2988729" y="1550751"/>
                </a:lnTo>
                <a:lnTo>
                  <a:pt x="2933488" y="1692999"/>
                </a:lnTo>
                <a:lnTo>
                  <a:pt x="2993808" y="1716495"/>
                </a:lnTo>
                <a:lnTo>
                  <a:pt x="2972537" y="1771743"/>
                </a:lnTo>
                <a:lnTo>
                  <a:pt x="4127836" y="2232459"/>
                </a:lnTo>
                <a:lnTo>
                  <a:pt x="3986232" y="2586831"/>
                </a:lnTo>
                <a:lnTo>
                  <a:pt x="3986213" y="2586831"/>
                </a:lnTo>
                <a:lnTo>
                  <a:pt x="3986213" y="2586879"/>
                </a:lnTo>
                <a:lnTo>
                  <a:pt x="3985607" y="2588395"/>
                </a:lnTo>
                <a:lnTo>
                  <a:pt x="3986213" y="2588395"/>
                </a:lnTo>
                <a:lnTo>
                  <a:pt x="3986213" y="5565775"/>
                </a:lnTo>
                <a:lnTo>
                  <a:pt x="4387850" y="5565775"/>
                </a:lnTo>
                <a:lnTo>
                  <a:pt x="4387850" y="6094413"/>
                </a:lnTo>
                <a:lnTo>
                  <a:pt x="342875" y="6094413"/>
                </a:lnTo>
                <a:lnTo>
                  <a:pt x="342875" y="5565748"/>
                </a:lnTo>
                <a:lnTo>
                  <a:pt x="1518175" y="5565748"/>
                </a:lnTo>
                <a:lnTo>
                  <a:pt x="1518175" y="4851018"/>
                </a:lnTo>
                <a:lnTo>
                  <a:pt x="0" y="4851018"/>
                </a:lnTo>
                <a:lnTo>
                  <a:pt x="0" y="4468728"/>
                </a:lnTo>
                <a:lnTo>
                  <a:pt x="2350600" y="4468728"/>
                </a:lnTo>
                <a:lnTo>
                  <a:pt x="2358854" y="4466506"/>
                </a:lnTo>
                <a:lnTo>
                  <a:pt x="2368061" y="4463648"/>
                </a:lnTo>
                <a:lnTo>
                  <a:pt x="2381395" y="4459203"/>
                </a:lnTo>
                <a:lnTo>
                  <a:pt x="2397904" y="4453170"/>
                </a:lnTo>
                <a:lnTo>
                  <a:pt x="2417270" y="4445232"/>
                </a:lnTo>
                <a:lnTo>
                  <a:pt x="2439493" y="4436342"/>
                </a:lnTo>
                <a:lnTo>
                  <a:pt x="2464574" y="4425229"/>
                </a:lnTo>
                <a:lnTo>
                  <a:pt x="2491877" y="4412210"/>
                </a:lnTo>
                <a:lnTo>
                  <a:pt x="2506164" y="4405225"/>
                </a:lnTo>
                <a:lnTo>
                  <a:pt x="2521403" y="4397287"/>
                </a:lnTo>
                <a:lnTo>
                  <a:pt x="2537277" y="4389032"/>
                </a:lnTo>
                <a:lnTo>
                  <a:pt x="2553150" y="4380459"/>
                </a:lnTo>
                <a:lnTo>
                  <a:pt x="2569659" y="4370933"/>
                </a:lnTo>
                <a:lnTo>
                  <a:pt x="2586803" y="4361090"/>
                </a:lnTo>
                <a:lnTo>
                  <a:pt x="2603947" y="4350612"/>
                </a:lnTo>
                <a:lnTo>
                  <a:pt x="2621725" y="4339499"/>
                </a:lnTo>
                <a:lnTo>
                  <a:pt x="2640139" y="4328069"/>
                </a:lnTo>
                <a:lnTo>
                  <a:pt x="2658235" y="4315685"/>
                </a:lnTo>
                <a:lnTo>
                  <a:pt x="2676966" y="4302667"/>
                </a:lnTo>
                <a:lnTo>
                  <a:pt x="2696015" y="4289332"/>
                </a:lnTo>
                <a:lnTo>
                  <a:pt x="2715381" y="4275043"/>
                </a:lnTo>
                <a:lnTo>
                  <a:pt x="2734747" y="4260120"/>
                </a:lnTo>
                <a:lnTo>
                  <a:pt x="2754431" y="4244562"/>
                </a:lnTo>
                <a:lnTo>
                  <a:pt x="2774114" y="4228686"/>
                </a:lnTo>
                <a:lnTo>
                  <a:pt x="2794115" y="4211858"/>
                </a:lnTo>
                <a:lnTo>
                  <a:pt x="2814434" y="4194076"/>
                </a:lnTo>
                <a:lnTo>
                  <a:pt x="2834435" y="4175661"/>
                </a:lnTo>
                <a:lnTo>
                  <a:pt x="2854436" y="4156610"/>
                </a:lnTo>
                <a:lnTo>
                  <a:pt x="2875072" y="4136923"/>
                </a:lnTo>
                <a:lnTo>
                  <a:pt x="2895073" y="4116285"/>
                </a:lnTo>
                <a:lnTo>
                  <a:pt x="2915074" y="4095011"/>
                </a:lnTo>
                <a:lnTo>
                  <a:pt x="2935710" y="4072468"/>
                </a:lnTo>
                <a:lnTo>
                  <a:pt x="2955711" y="4049924"/>
                </a:lnTo>
                <a:lnTo>
                  <a:pt x="2976030" y="4026110"/>
                </a:lnTo>
                <a:lnTo>
                  <a:pt x="2995713" y="4001344"/>
                </a:lnTo>
                <a:lnTo>
                  <a:pt x="3015714" y="3975943"/>
                </a:lnTo>
                <a:lnTo>
                  <a:pt x="3035081" y="3949589"/>
                </a:lnTo>
                <a:lnTo>
                  <a:pt x="3054447" y="3922600"/>
                </a:lnTo>
                <a:lnTo>
                  <a:pt x="3073813" y="3894658"/>
                </a:lnTo>
                <a:lnTo>
                  <a:pt x="3092861" y="3865447"/>
                </a:lnTo>
                <a:lnTo>
                  <a:pt x="3111592" y="3835600"/>
                </a:lnTo>
                <a:lnTo>
                  <a:pt x="3130006" y="3805119"/>
                </a:lnTo>
                <a:lnTo>
                  <a:pt x="3148102" y="3773367"/>
                </a:lnTo>
                <a:lnTo>
                  <a:pt x="3165881" y="3740980"/>
                </a:lnTo>
                <a:lnTo>
                  <a:pt x="3183025" y="3707641"/>
                </a:lnTo>
                <a:lnTo>
                  <a:pt x="3200169" y="3673032"/>
                </a:lnTo>
                <a:lnTo>
                  <a:pt x="3216677" y="3637470"/>
                </a:lnTo>
                <a:lnTo>
                  <a:pt x="3232551" y="3600956"/>
                </a:lnTo>
                <a:lnTo>
                  <a:pt x="3248107" y="3563489"/>
                </a:lnTo>
                <a:lnTo>
                  <a:pt x="3263029" y="3525069"/>
                </a:lnTo>
                <a:lnTo>
                  <a:pt x="3277633" y="3485697"/>
                </a:lnTo>
                <a:lnTo>
                  <a:pt x="3291602" y="3445055"/>
                </a:lnTo>
                <a:lnTo>
                  <a:pt x="3298586" y="3424416"/>
                </a:lnTo>
                <a:lnTo>
                  <a:pt x="3305253" y="3403143"/>
                </a:lnTo>
                <a:lnTo>
                  <a:pt x="3311603" y="3382504"/>
                </a:lnTo>
                <a:lnTo>
                  <a:pt x="3317953" y="3360913"/>
                </a:lnTo>
                <a:lnTo>
                  <a:pt x="3305571" y="3359960"/>
                </a:lnTo>
                <a:lnTo>
                  <a:pt x="3293189" y="3359008"/>
                </a:lnTo>
                <a:lnTo>
                  <a:pt x="3280807" y="3357420"/>
                </a:lnTo>
                <a:lnTo>
                  <a:pt x="3268743" y="3355515"/>
                </a:lnTo>
                <a:lnTo>
                  <a:pt x="3256679" y="3353610"/>
                </a:lnTo>
                <a:lnTo>
                  <a:pt x="3244615" y="3351387"/>
                </a:lnTo>
                <a:lnTo>
                  <a:pt x="3232869" y="3348847"/>
                </a:lnTo>
                <a:lnTo>
                  <a:pt x="3221122" y="3346307"/>
                </a:lnTo>
                <a:lnTo>
                  <a:pt x="3209375" y="3342815"/>
                </a:lnTo>
                <a:lnTo>
                  <a:pt x="3197946" y="3339639"/>
                </a:lnTo>
                <a:lnTo>
                  <a:pt x="3186517" y="3336147"/>
                </a:lnTo>
                <a:lnTo>
                  <a:pt x="3175088" y="3332019"/>
                </a:lnTo>
                <a:lnTo>
                  <a:pt x="3163976" y="3328209"/>
                </a:lnTo>
                <a:lnTo>
                  <a:pt x="3152864" y="3323446"/>
                </a:lnTo>
                <a:lnTo>
                  <a:pt x="3141753" y="3319001"/>
                </a:lnTo>
                <a:lnTo>
                  <a:pt x="3130959" y="3314238"/>
                </a:lnTo>
                <a:lnTo>
                  <a:pt x="3120482" y="3309158"/>
                </a:lnTo>
                <a:lnTo>
                  <a:pt x="3110005" y="3303442"/>
                </a:lnTo>
                <a:lnTo>
                  <a:pt x="3099528" y="3298045"/>
                </a:lnTo>
                <a:lnTo>
                  <a:pt x="3089051" y="3292329"/>
                </a:lnTo>
                <a:lnTo>
                  <a:pt x="3079210" y="3285979"/>
                </a:lnTo>
                <a:lnTo>
                  <a:pt x="3069368" y="3279629"/>
                </a:lnTo>
                <a:lnTo>
                  <a:pt x="3059209" y="3273278"/>
                </a:lnTo>
                <a:lnTo>
                  <a:pt x="3050002" y="3266611"/>
                </a:lnTo>
                <a:lnTo>
                  <a:pt x="3040477" y="3259625"/>
                </a:lnTo>
                <a:lnTo>
                  <a:pt x="3030953" y="3252322"/>
                </a:lnTo>
                <a:lnTo>
                  <a:pt x="3022064" y="3245019"/>
                </a:lnTo>
                <a:lnTo>
                  <a:pt x="3013175" y="3237717"/>
                </a:lnTo>
                <a:lnTo>
                  <a:pt x="3004603" y="3229779"/>
                </a:lnTo>
                <a:lnTo>
                  <a:pt x="2996031" y="3221523"/>
                </a:lnTo>
                <a:lnTo>
                  <a:pt x="2987459" y="3213268"/>
                </a:lnTo>
                <a:lnTo>
                  <a:pt x="2979205" y="3205012"/>
                </a:lnTo>
                <a:lnTo>
                  <a:pt x="2971585" y="3196439"/>
                </a:lnTo>
                <a:lnTo>
                  <a:pt x="2963648" y="3187549"/>
                </a:lnTo>
                <a:lnTo>
                  <a:pt x="2956346" y="3178658"/>
                </a:lnTo>
                <a:lnTo>
                  <a:pt x="2948727" y="3169768"/>
                </a:lnTo>
                <a:lnTo>
                  <a:pt x="2941742" y="3160560"/>
                </a:lnTo>
                <a:lnTo>
                  <a:pt x="2934440" y="3151035"/>
                </a:lnTo>
                <a:lnTo>
                  <a:pt x="2927773" y="3141509"/>
                </a:lnTo>
                <a:lnTo>
                  <a:pt x="2921106" y="3131666"/>
                </a:lnTo>
                <a:lnTo>
                  <a:pt x="2915074" y="3121823"/>
                </a:lnTo>
                <a:lnTo>
                  <a:pt x="2909042" y="3111662"/>
                </a:lnTo>
                <a:lnTo>
                  <a:pt x="2903327" y="3101184"/>
                </a:lnTo>
                <a:lnTo>
                  <a:pt x="2897613" y="3090706"/>
                </a:lnTo>
                <a:lnTo>
                  <a:pt x="2892216" y="3080546"/>
                </a:lnTo>
                <a:lnTo>
                  <a:pt x="2886819" y="3070068"/>
                </a:lnTo>
                <a:lnTo>
                  <a:pt x="2882057" y="3059272"/>
                </a:lnTo>
                <a:lnTo>
                  <a:pt x="2877612" y="3047842"/>
                </a:lnTo>
                <a:lnTo>
                  <a:pt x="2873167" y="3036729"/>
                </a:lnTo>
                <a:lnTo>
                  <a:pt x="2869040" y="3025615"/>
                </a:lnTo>
                <a:lnTo>
                  <a:pt x="2865230" y="3014502"/>
                </a:lnTo>
                <a:lnTo>
                  <a:pt x="2861738" y="3003072"/>
                </a:lnTo>
                <a:lnTo>
                  <a:pt x="2858246" y="2991324"/>
                </a:lnTo>
                <a:lnTo>
                  <a:pt x="2855389" y="2979893"/>
                </a:lnTo>
                <a:lnTo>
                  <a:pt x="2852531" y="2967828"/>
                </a:lnTo>
                <a:lnTo>
                  <a:pt x="2849991" y="2956079"/>
                </a:lnTo>
                <a:lnTo>
                  <a:pt x="2847769" y="2944014"/>
                </a:lnTo>
                <a:lnTo>
                  <a:pt x="2845864" y="2932266"/>
                </a:lnTo>
                <a:lnTo>
                  <a:pt x="2843959" y="2919882"/>
                </a:lnTo>
                <a:lnTo>
                  <a:pt x="2843007" y="2907499"/>
                </a:lnTo>
                <a:lnTo>
                  <a:pt x="2841737" y="2895434"/>
                </a:lnTo>
                <a:lnTo>
                  <a:pt x="2841102" y="2883051"/>
                </a:lnTo>
                <a:lnTo>
                  <a:pt x="2840785" y="2870350"/>
                </a:lnTo>
                <a:lnTo>
                  <a:pt x="2840467" y="2857649"/>
                </a:lnTo>
                <a:lnTo>
                  <a:pt x="2840785" y="2842408"/>
                </a:lnTo>
                <a:lnTo>
                  <a:pt x="2841419" y="2826850"/>
                </a:lnTo>
                <a:lnTo>
                  <a:pt x="2842689" y="2811927"/>
                </a:lnTo>
                <a:lnTo>
                  <a:pt x="2843959" y="2796686"/>
                </a:lnTo>
                <a:lnTo>
                  <a:pt x="2845864" y="2781763"/>
                </a:lnTo>
                <a:lnTo>
                  <a:pt x="2848404" y="2766839"/>
                </a:lnTo>
                <a:lnTo>
                  <a:pt x="2851579" y="2752234"/>
                </a:lnTo>
                <a:lnTo>
                  <a:pt x="2854753" y="2737628"/>
                </a:lnTo>
                <a:lnTo>
                  <a:pt x="2858563" y="2723340"/>
                </a:lnTo>
                <a:lnTo>
                  <a:pt x="2862690" y="2709052"/>
                </a:lnTo>
                <a:lnTo>
                  <a:pt x="2867135" y="2695398"/>
                </a:lnTo>
                <a:lnTo>
                  <a:pt x="2872532" y="2681428"/>
                </a:lnTo>
                <a:lnTo>
                  <a:pt x="2877612" y="2667774"/>
                </a:lnTo>
                <a:lnTo>
                  <a:pt x="2883326" y="2654439"/>
                </a:lnTo>
                <a:lnTo>
                  <a:pt x="2889676" y="2640785"/>
                </a:lnTo>
                <a:lnTo>
                  <a:pt x="2895708" y="2628402"/>
                </a:lnTo>
                <a:lnTo>
                  <a:pt x="2902693" y="2615384"/>
                </a:lnTo>
                <a:lnTo>
                  <a:pt x="2909995" y="2602683"/>
                </a:lnTo>
                <a:lnTo>
                  <a:pt x="2917614" y="2590300"/>
                </a:lnTo>
                <a:lnTo>
                  <a:pt x="2925233" y="2578235"/>
                </a:lnTo>
                <a:lnTo>
                  <a:pt x="2933488" y="2566487"/>
                </a:lnTo>
                <a:lnTo>
                  <a:pt x="2942059" y="2554738"/>
                </a:lnTo>
                <a:lnTo>
                  <a:pt x="2950949" y="2543308"/>
                </a:lnTo>
                <a:lnTo>
                  <a:pt x="2959838" y="2532195"/>
                </a:lnTo>
                <a:lnTo>
                  <a:pt x="2969680" y="2521399"/>
                </a:lnTo>
                <a:lnTo>
                  <a:pt x="2979205" y="2510921"/>
                </a:lnTo>
                <a:lnTo>
                  <a:pt x="2989364" y="2500443"/>
                </a:lnTo>
                <a:lnTo>
                  <a:pt x="2999841" y="2490918"/>
                </a:lnTo>
                <a:lnTo>
                  <a:pt x="3010317" y="2480757"/>
                </a:lnTo>
                <a:lnTo>
                  <a:pt x="3021429" y="2471549"/>
                </a:lnTo>
                <a:lnTo>
                  <a:pt x="3032541" y="2462659"/>
                </a:lnTo>
                <a:lnTo>
                  <a:pt x="3043652" y="2453451"/>
                </a:lnTo>
                <a:lnTo>
                  <a:pt x="2613471" y="2281992"/>
                </a:lnTo>
                <a:lnTo>
                  <a:pt x="2542039" y="2462024"/>
                </a:lnTo>
                <a:lnTo>
                  <a:pt x="2537911" y="2471867"/>
                </a:lnTo>
                <a:lnTo>
                  <a:pt x="2533467" y="2480757"/>
                </a:lnTo>
                <a:lnTo>
                  <a:pt x="2528387" y="2489648"/>
                </a:lnTo>
                <a:lnTo>
                  <a:pt x="2522990" y="2498220"/>
                </a:lnTo>
                <a:lnTo>
                  <a:pt x="2517593" y="2506793"/>
                </a:lnTo>
                <a:lnTo>
                  <a:pt x="2511243" y="2514731"/>
                </a:lnTo>
                <a:lnTo>
                  <a:pt x="2504894" y="2522034"/>
                </a:lnTo>
                <a:lnTo>
                  <a:pt x="2498227" y="2529337"/>
                </a:lnTo>
                <a:lnTo>
                  <a:pt x="2490925" y="2536323"/>
                </a:lnTo>
                <a:lnTo>
                  <a:pt x="2483623" y="2542673"/>
                </a:lnTo>
                <a:lnTo>
                  <a:pt x="2476003" y="2548706"/>
                </a:lnTo>
                <a:lnTo>
                  <a:pt x="2468067" y="2554103"/>
                </a:lnTo>
                <a:lnTo>
                  <a:pt x="2459812" y="2559819"/>
                </a:lnTo>
                <a:lnTo>
                  <a:pt x="2451557" y="2564582"/>
                </a:lnTo>
                <a:lnTo>
                  <a:pt x="2442986" y="2569027"/>
                </a:lnTo>
                <a:lnTo>
                  <a:pt x="2434096" y="2572837"/>
                </a:lnTo>
                <a:lnTo>
                  <a:pt x="2425207" y="2576647"/>
                </a:lnTo>
                <a:lnTo>
                  <a:pt x="2415683" y="2579822"/>
                </a:lnTo>
                <a:lnTo>
                  <a:pt x="2406476" y="2582362"/>
                </a:lnTo>
                <a:lnTo>
                  <a:pt x="2397269" y="2584585"/>
                </a:lnTo>
                <a:lnTo>
                  <a:pt x="2387427" y="2586490"/>
                </a:lnTo>
                <a:lnTo>
                  <a:pt x="2377903" y="2588078"/>
                </a:lnTo>
                <a:lnTo>
                  <a:pt x="2368061" y="2588713"/>
                </a:lnTo>
                <a:lnTo>
                  <a:pt x="2358537" y="2589665"/>
                </a:lnTo>
                <a:lnTo>
                  <a:pt x="2348377" y="2589030"/>
                </a:lnTo>
                <a:lnTo>
                  <a:pt x="2338536" y="2588713"/>
                </a:lnTo>
                <a:lnTo>
                  <a:pt x="2328694" y="2587760"/>
                </a:lnTo>
                <a:lnTo>
                  <a:pt x="2318852" y="2586173"/>
                </a:lnTo>
                <a:lnTo>
                  <a:pt x="2309011" y="2584267"/>
                </a:lnTo>
                <a:lnTo>
                  <a:pt x="2299169" y="2581727"/>
                </a:lnTo>
                <a:lnTo>
                  <a:pt x="2289009" y="2578870"/>
                </a:lnTo>
                <a:lnTo>
                  <a:pt x="2279485" y="2575060"/>
                </a:lnTo>
                <a:lnTo>
                  <a:pt x="2279167" y="2575060"/>
                </a:lnTo>
                <a:lnTo>
                  <a:pt x="2072807" y="3090706"/>
                </a:lnTo>
                <a:lnTo>
                  <a:pt x="1694692" y="2939886"/>
                </a:lnTo>
                <a:lnTo>
                  <a:pt x="1901053" y="2424239"/>
                </a:lnTo>
                <a:lnTo>
                  <a:pt x="1900735" y="2424239"/>
                </a:lnTo>
                <a:lnTo>
                  <a:pt x="1890893" y="2420111"/>
                </a:lnTo>
                <a:lnTo>
                  <a:pt x="1882004" y="2415666"/>
                </a:lnTo>
                <a:lnTo>
                  <a:pt x="1873115" y="2410268"/>
                </a:lnTo>
                <a:lnTo>
                  <a:pt x="1864543" y="2405188"/>
                </a:lnTo>
                <a:lnTo>
                  <a:pt x="1855971" y="2399473"/>
                </a:lnTo>
                <a:lnTo>
                  <a:pt x="1848034" y="2393122"/>
                </a:lnTo>
                <a:lnTo>
                  <a:pt x="1840732" y="2386772"/>
                </a:lnTo>
                <a:lnTo>
                  <a:pt x="1833747" y="2380104"/>
                </a:lnTo>
                <a:lnTo>
                  <a:pt x="1826445" y="2373119"/>
                </a:lnTo>
                <a:lnTo>
                  <a:pt x="1820096" y="2365816"/>
                </a:lnTo>
                <a:lnTo>
                  <a:pt x="1814381" y="2358196"/>
                </a:lnTo>
                <a:lnTo>
                  <a:pt x="1808667" y="2349940"/>
                </a:lnTo>
                <a:lnTo>
                  <a:pt x="1803587" y="2342002"/>
                </a:lnTo>
                <a:lnTo>
                  <a:pt x="1798190" y="2333747"/>
                </a:lnTo>
                <a:lnTo>
                  <a:pt x="1793745" y="2325174"/>
                </a:lnTo>
                <a:lnTo>
                  <a:pt x="1789935" y="2316284"/>
                </a:lnTo>
                <a:lnTo>
                  <a:pt x="1786443" y="2307076"/>
                </a:lnTo>
                <a:lnTo>
                  <a:pt x="1782951" y="2297868"/>
                </a:lnTo>
                <a:lnTo>
                  <a:pt x="1780411" y="2288660"/>
                </a:lnTo>
                <a:lnTo>
                  <a:pt x="1778189" y="2279134"/>
                </a:lnTo>
                <a:lnTo>
                  <a:pt x="1776284" y="2269609"/>
                </a:lnTo>
                <a:lnTo>
                  <a:pt x="1774697" y="2260083"/>
                </a:lnTo>
                <a:lnTo>
                  <a:pt x="1774062" y="2250240"/>
                </a:lnTo>
                <a:lnTo>
                  <a:pt x="1773427" y="2240715"/>
                </a:lnTo>
                <a:lnTo>
                  <a:pt x="1773744" y="2230554"/>
                </a:lnTo>
                <a:lnTo>
                  <a:pt x="1774062" y="2220711"/>
                </a:lnTo>
                <a:lnTo>
                  <a:pt x="1775331" y="2210868"/>
                </a:lnTo>
                <a:lnTo>
                  <a:pt x="1776601" y="2201025"/>
                </a:lnTo>
                <a:lnTo>
                  <a:pt x="1778506" y="2191182"/>
                </a:lnTo>
                <a:lnTo>
                  <a:pt x="1781046" y="2181339"/>
                </a:lnTo>
                <a:lnTo>
                  <a:pt x="1784221" y="2171178"/>
                </a:lnTo>
                <a:lnTo>
                  <a:pt x="1787713" y="2161653"/>
                </a:lnTo>
                <a:lnTo>
                  <a:pt x="1859780" y="1981304"/>
                </a:lnTo>
                <a:lnTo>
                  <a:pt x="1776284" y="1947964"/>
                </a:lnTo>
                <a:lnTo>
                  <a:pt x="1709614" y="2114978"/>
                </a:lnTo>
                <a:lnTo>
                  <a:pt x="1705487" y="2124821"/>
                </a:lnTo>
                <a:lnTo>
                  <a:pt x="1701042" y="2133711"/>
                </a:lnTo>
                <a:lnTo>
                  <a:pt x="1696280" y="2142602"/>
                </a:lnTo>
                <a:lnTo>
                  <a:pt x="1690883" y="2151175"/>
                </a:lnTo>
                <a:lnTo>
                  <a:pt x="1685168" y="2159748"/>
                </a:lnTo>
                <a:lnTo>
                  <a:pt x="1679136" y="2167686"/>
                </a:lnTo>
                <a:lnTo>
                  <a:pt x="1672787" y="2174989"/>
                </a:lnTo>
                <a:lnTo>
                  <a:pt x="1666119" y="2181974"/>
                </a:lnTo>
                <a:lnTo>
                  <a:pt x="1659135" y="2189277"/>
                </a:lnTo>
                <a:lnTo>
                  <a:pt x="1651515" y="2195627"/>
                </a:lnTo>
                <a:lnTo>
                  <a:pt x="1643579" y="2201342"/>
                </a:lnTo>
                <a:lnTo>
                  <a:pt x="1635959" y="2207058"/>
                </a:lnTo>
                <a:lnTo>
                  <a:pt x="1627705" y="2212773"/>
                </a:lnTo>
                <a:lnTo>
                  <a:pt x="1619450" y="2217536"/>
                </a:lnTo>
                <a:lnTo>
                  <a:pt x="1610879" y="2221981"/>
                </a:lnTo>
                <a:lnTo>
                  <a:pt x="1601989" y="2225791"/>
                </a:lnTo>
                <a:lnTo>
                  <a:pt x="1593100" y="2229284"/>
                </a:lnTo>
                <a:lnTo>
                  <a:pt x="1583893" y="2232777"/>
                </a:lnTo>
                <a:lnTo>
                  <a:pt x="1574369" y="2235317"/>
                </a:lnTo>
                <a:lnTo>
                  <a:pt x="1565162" y="2237539"/>
                </a:lnTo>
                <a:lnTo>
                  <a:pt x="1555320" y="2239444"/>
                </a:lnTo>
                <a:lnTo>
                  <a:pt x="1545796" y="2241032"/>
                </a:lnTo>
                <a:lnTo>
                  <a:pt x="1535954" y="2241667"/>
                </a:lnTo>
                <a:lnTo>
                  <a:pt x="1526429" y="2242302"/>
                </a:lnTo>
                <a:lnTo>
                  <a:pt x="1516270" y="2241985"/>
                </a:lnTo>
                <a:lnTo>
                  <a:pt x="1506746" y="2241667"/>
                </a:lnTo>
                <a:lnTo>
                  <a:pt x="1496587" y="2240715"/>
                </a:lnTo>
                <a:lnTo>
                  <a:pt x="1486427" y="2239127"/>
                </a:lnTo>
                <a:lnTo>
                  <a:pt x="1476903" y="2237222"/>
                </a:lnTo>
                <a:lnTo>
                  <a:pt x="1466744" y="2234682"/>
                </a:lnTo>
                <a:lnTo>
                  <a:pt x="1457219" y="2231507"/>
                </a:lnTo>
                <a:lnTo>
                  <a:pt x="1447378" y="2228014"/>
                </a:lnTo>
                <a:lnTo>
                  <a:pt x="1447060" y="2228014"/>
                </a:lnTo>
                <a:lnTo>
                  <a:pt x="1319752" y="2546801"/>
                </a:lnTo>
                <a:lnTo>
                  <a:pt x="941954" y="2396298"/>
                </a:lnTo>
                <a:lnTo>
                  <a:pt x="1068945" y="2077194"/>
                </a:lnTo>
                <a:lnTo>
                  <a:pt x="1068628" y="2077194"/>
                </a:lnTo>
                <a:lnTo>
                  <a:pt x="1059103" y="2073066"/>
                </a:lnTo>
                <a:lnTo>
                  <a:pt x="1049579" y="2068621"/>
                </a:lnTo>
                <a:lnTo>
                  <a:pt x="1040690" y="2063223"/>
                </a:lnTo>
                <a:lnTo>
                  <a:pt x="1032118" y="2058143"/>
                </a:lnTo>
                <a:lnTo>
                  <a:pt x="1023863" y="2052427"/>
                </a:lnTo>
                <a:lnTo>
                  <a:pt x="1016244" y="2046077"/>
                </a:lnTo>
                <a:lnTo>
                  <a:pt x="1008625" y="2039727"/>
                </a:lnTo>
                <a:lnTo>
                  <a:pt x="1001323" y="2033059"/>
                </a:lnTo>
                <a:lnTo>
                  <a:pt x="994655" y="2026073"/>
                </a:lnTo>
                <a:lnTo>
                  <a:pt x="988306" y="2018453"/>
                </a:lnTo>
                <a:lnTo>
                  <a:pt x="982274" y="2011150"/>
                </a:lnTo>
                <a:lnTo>
                  <a:pt x="976242" y="2002895"/>
                </a:lnTo>
                <a:lnTo>
                  <a:pt x="971162" y="1994639"/>
                </a:lnTo>
                <a:lnTo>
                  <a:pt x="966400" y="1986701"/>
                </a:lnTo>
                <a:lnTo>
                  <a:pt x="961638" y="1978128"/>
                </a:lnTo>
                <a:lnTo>
                  <a:pt x="957828" y="1968921"/>
                </a:lnTo>
                <a:lnTo>
                  <a:pt x="954336" y="1960030"/>
                </a:lnTo>
                <a:lnTo>
                  <a:pt x="950844" y="1950822"/>
                </a:lnTo>
                <a:lnTo>
                  <a:pt x="948304" y="1941614"/>
                </a:lnTo>
                <a:lnTo>
                  <a:pt x="946082" y="1932089"/>
                </a:lnTo>
                <a:lnTo>
                  <a:pt x="944177" y="1922563"/>
                </a:lnTo>
                <a:lnTo>
                  <a:pt x="942907" y="1912720"/>
                </a:lnTo>
                <a:lnTo>
                  <a:pt x="941637" y="1903194"/>
                </a:lnTo>
                <a:lnTo>
                  <a:pt x="941319" y="1893351"/>
                </a:lnTo>
                <a:lnTo>
                  <a:pt x="941319" y="1883508"/>
                </a:lnTo>
                <a:lnTo>
                  <a:pt x="941954" y="1873665"/>
                </a:lnTo>
                <a:lnTo>
                  <a:pt x="942907" y="1863505"/>
                </a:lnTo>
                <a:lnTo>
                  <a:pt x="944494" y="1853979"/>
                </a:lnTo>
                <a:lnTo>
                  <a:pt x="946399" y="1843819"/>
                </a:lnTo>
                <a:lnTo>
                  <a:pt x="949256" y="1834293"/>
                </a:lnTo>
                <a:lnTo>
                  <a:pt x="952114" y="1824133"/>
                </a:lnTo>
                <a:lnTo>
                  <a:pt x="955923" y="1814607"/>
                </a:lnTo>
                <a:lnTo>
                  <a:pt x="1022593" y="1647276"/>
                </a:lnTo>
                <a:lnTo>
                  <a:pt x="869570" y="1586313"/>
                </a:lnTo>
                <a:lnTo>
                  <a:pt x="1094661" y="1022403"/>
                </a:lnTo>
                <a:lnTo>
                  <a:pt x="1914387" y="1349446"/>
                </a:lnTo>
                <a:lnTo>
                  <a:pt x="1931530" y="1304676"/>
                </a:lnTo>
                <a:lnTo>
                  <a:pt x="2027726" y="1341825"/>
                </a:lnTo>
                <a:lnTo>
                  <a:pt x="2083284" y="1199260"/>
                </a:lnTo>
                <a:lnTo>
                  <a:pt x="2359489" y="486435"/>
                </a:lnTo>
                <a:lnTo>
                  <a:pt x="2263611" y="449286"/>
                </a:lnTo>
                <a:lnTo>
                  <a:pt x="243790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0963" name="矩形 1"/>
          <p:cNvSpPr>
            <a:spLocks noChangeArrowheads="1"/>
          </p:cNvSpPr>
          <p:nvPr/>
        </p:nvSpPr>
        <p:spPr bwMode="auto">
          <a:xfrm>
            <a:off x="147954" y="1164590"/>
            <a:ext cx="8654669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One of the main cause of the nonlinearity of dry-type air-core reactor is the coupling of the magnetic field and the motion of the reactor.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Other frequency exists besides the sum, difference and double components of the current frequency.</a:t>
            </a:r>
          </a:p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Applied with the same current square of one frequency component, the vibration of dry-type air-core reactor verifies greatly with the change of the applying way.</a:t>
            </a:r>
          </a:p>
        </p:txBody>
      </p:sp>
      <p:sp>
        <p:nvSpPr>
          <p:cNvPr id="4" name="矩形 3"/>
          <p:cNvSpPr/>
          <p:nvPr/>
        </p:nvSpPr>
        <p:spPr>
          <a:xfrm>
            <a:off x="1068388" y="273050"/>
            <a:ext cx="82819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Conclusions</a:t>
            </a:r>
            <a:endParaRPr lang="zh-CN" altLang="en-US" sz="32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矩形 20"/>
          <p:cNvSpPr>
            <a:spLocks noChangeArrowheads="1"/>
          </p:cNvSpPr>
          <p:nvPr/>
        </p:nvSpPr>
        <p:spPr bwMode="auto">
          <a:xfrm>
            <a:off x="317500" y="4508500"/>
            <a:ext cx="811792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5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Thanks for your attention!</a:t>
            </a:r>
          </a:p>
        </p:txBody>
      </p:sp>
      <p:pic>
        <p:nvPicPr>
          <p:cNvPr id="43012" name="图片 13"/>
          <p:cNvPicPr>
            <a:picLocks noChangeAspect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2" y="0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"/>
          <p:cNvPicPr>
            <a:picLocks noChangeAspect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直角三角形 2"/>
          <p:cNvSpPr/>
          <p:nvPr/>
        </p:nvSpPr>
        <p:spPr>
          <a:xfrm>
            <a:off x="-31750" y="-7938"/>
            <a:ext cx="9175750" cy="6858001"/>
          </a:xfrm>
          <a:prstGeom prst="rtTriangle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>
            <a:spLocks/>
          </p:cNvSpPr>
          <p:nvPr/>
        </p:nvSpPr>
        <p:spPr>
          <a:xfrm>
            <a:off x="3671888" y="2528888"/>
            <a:ext cx="1800225" cy="1800225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zh-CN" altLang="en-US" sz="8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4342" name="组合 12"/>
          <p:cNvGrpSpPr>
            <a:grpSpLocks/>
          </p:cNvGrpSpPr>
          <p:nvPr/>
        </p:nvGrpSpPr>
        <p:grpSpPr bwMode="auto">
          <a:xfrm flipV="1">
            <a:off x="815975" y="5673725"/>
            <a:ext cx="4032250" cy="79375"/>
            <a:chOff x="287383" y="6200502"/>
            <a:chExt cx="2676409" cy="113211"/>
          </a:xfrm>
        </p:grpSpPr>
        <p:sp>
          <p:nvSpPr>
            <p:cNvPr id="8" name="矩形 7"/>
            <p:cNvSpPr/>
            <p:nvPr/>
          </p:nvSpPr>
          <p:spPr>
            <a:xfrm>
              <a:off x="287383" y="6200502"/>
              <a:ext cx="522637" cy="113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25826" y="6200502"/>
              <a:ext cx="522637" cy="11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364269" y="6200502"/>
              <a:ext cx="522637" cy="11321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902712" y="6200502"/>
              <a:ext cx="522637" cy="1132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441155" y="6200502"/>
              <a:ext cx="522637" cy="113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343" name="矩形 13"/>
          <p:cNvSpPr>
            <a:spLocks noChangeArrowheads="1"/>
          </p:cNvSpPr>
          <p:nvPr/>
        </p:nvSpPr>
        <p:spPr bwMode="auto">
          <a:xfrm>
            <a:off x="552450" y="4665663"/>
            <a:ext cx="4559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Introduction</a:t>
            </a:r>
            <a:endParaRPr lang="zh-CN" altLang="en-US" sz="5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7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87" name="矩形 9"/>
          <p:cNvSpPr>
            <a:spLocks noChangeArrowheads="1"/>
          </p:cNvSpPr>
          <p:nvPr/>
        </p:nvSpPr>
        <p:spPr bwMode="auto">
          <a:xfrm>
            <a:off x="66675" y="144463"/>
            <a:ext cx="312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2" name="矩形 11"/>
          <p:cNvSpPr/>
          <p:nvPr/>
        </p:nvSpPr>
        <p:spPr>
          <a:xfrm>
            <a:off x="1012825" y="300038"/>
            <a:ext cx="716756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Introduction </a:t>
            </a:r>
            <a:endParaRPr lang="zh-CN" altLang="en-US" sz="32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89" name="矩形 12"/>
          <p:cNvSpPr>
            <a:spLocks noChangeArrowheads="1"/>
          </p:cNvSpPr>
          <p:nvPr/>
        </p:nvSpPr>
        <p:spPr bwMode="auto">
          <a:xfrm>
            <a:off x="371475" y="1319213"/>
            <a:ext cx="86296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Dry-type air-core reactor </a:t>
            </a:r>
          </a:p>
          <a:p>
            <a:pPr algn="just" eaLnBrk="1" hangingPunct="1"/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   one of the main noise sources in HVDC convertor stations. </a:t>
            </a:r>
          </a:p>
        </p:txBody>
      </p:sp>
      <p:grpSp>
        <p:nvGrpSpPr>
          <p:cNvPr id="16390" name="组合 22"/>
          <p:cNvGrpSpPr>
            <a:grpSpLocks/>
          </p:cNvGrpSpPr>
          <p:nvPr/>
        </p:nvGrpSpPr>
        <p:grpSpPr bwMode="auto">
          <a:xfrm>
            <a:off x="4127500" y="2774950"/>
            <a:ext cx="4873625" cy="3278188"/>
            <a:chOff x="2792993" y="3793291"/>
            <a:chExt cx="4131682" cy="2663761"/>
          </a:xfrm>
        </p:grpSpPr>
        <p:pic>
          <p:nvPicPr>
            <p:cNvPr id="16393" name="图片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525" y="4359719"/>
              <a:ext cx="3867150" cy="2097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4" name="图片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2993" y="3793291"/>
              <a:ext cx="2104704" cy="2149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文本框 25"/>
          <p:cNvSpPr txBox="1"/>
          <p:nvPr/>
        </p:nvSpPr>
        <p:spPr>
          <a:xfrm>
            <a:off x="4839300" y="6045537"/>
            <a:ext cx="40120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Structure of dry-type air-core reactor </a:t>
            </a:r>
            <a:endParaRPr kumimoji="1" lang="zh-CN" altLang="en-US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6392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508250"/>
            <a:ext cx="3027363" cy="34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D9AF435-A4B7-44EC-94F5-CCDA7BDE56A9}"/>
              </a:ext>
            </a:extLst>
          </p:cNvPr>
          <p:cNvSpPr txBox="1"/>
          <p:nvPr/>
        </p:nvSpPr>
        <p:spPr>
          <a:xfrm>
            <a:off x="1348867" y="6045537"/>
            <a:ext cx="20039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 filter reactor </a:t>
            </a:r>
            <a:endParaRPr kumimoji="1" lang="zh-CN" altLang="en-US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5" name="矩形 9"/>
          <p:cNvSpPr>
            <a:spLocks noChangeArrowheads="1"/>
          </p:cNvSpPr>
          <p:nvPr/>
        </p:nvSpPr>
        <p:spPr bwMode="auto">
          <a:xfrm>
            <a:off x="66675" y="144463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19" name="KSO_Shape"/>
          <p:cNvSpPr/>
          <p:nvPr/>
        </p:nvSpPr>
        <p:spPr bwMode="auto">
          <a:xfrm>
            <a:off x="5770563" y="4103877"/>
            <a:ext cx="595312" cy="885825"/>
          </a:xfrm>
          <a:custGeom>
            <a:avLst/>
            <a:gdLst>
              <a:gd name="T0" fmla="*/ 2751573 w 4387850"/>
              <a:gd name="T1" fmla="*/ 638208 h 6094413"/>
              <a:gd name="T2" fmla="*/ 2218529 w 4387850"/>
              <a:gd name="T3" fmla="*/ 1251968 h 6094413"/>
              <a:gd name="T4" fmla="*/ 3361447 w 4387850"/>
              <a:gd name="T5" fmla="*/ 874758 h 6094413"/>
              <a:gd name="T6" fmla="*/ 4127836 w 4387850"/>
              <a:gd name="T7" fmla="*/ 2232459 h 6094413"/>
              <a:gd name="T8" fmla="*/ 3986213 w 4387850"/>
              <a:gd name="T9" fmla="*/ 5565775 h 6094413"/>
              <a:gd name="T10" fmla="*/ 1518175 w 4387850"/>
              <a:gd name="T11" fmla="*/ 4851018 h 6094413"/>
              <a:gd name="T12" fmla="*/ 2381395 w 4387850"/>
              <a:gd name="T13" fmla="*/ 4459203 h 6094413"/>
              <a:gd name="T14" fmla="*/ 2506164 w 4387850"/>
              <a:gd name="T15" fmla="*/ 4405225 h 6094413"/>
              <a:gd name="T16" fmla="*/ 2603947 w 4387850"/>
              <a:gd name="T17" fmla="*/ 4350612 h 6094413"/>
              <a:gd name="T18" fmla="*/ 2715381 w 4387850"/>
              <a:gd name="T19" fmla="*/ 4275043 h 6094413"/>
              <a:gd name="T20" fmla="*/ 2834435 w 4387850"/>
              <a:gd name="T21" fmla="*/ 4175661 h 6094413"/>
              <a:gd name="T22" fmla="*/ 2955711 w 4387850"/>
              <a:gd name="T23" fmla="*/ 4049924 h 6094413"/>
              <a:gd name="T24" fmla="*/ 3073813 w 4387850"/>
              <a:gd name="T25" fmla="*/ 3894658 h 6094413"/>
              <a:gd name="T26" fmla="*/ 3183025 w 4387850"/>
              <a:gd name="T27" fmla="*/ 3707641 h 6094413"/>
              <a:gd name="T28" fmla="*/ 3277633 w 4387850"/>
              <a:gd name="T29" fmla="*/ 3485697 h 6094413"/>
              <a:gd name="T30" fmla="*/ 3305571 w 4387850"/>
              <a:gd name="T31" fmla="*/ 3359960 h 6094413"/>
              <a:gd name="T32" fmla="*/ 3232869 w 4387850"/>
              <a:gd name="T33" fmla="*/ 3348847 h 6094413"/>
              <a:gd name="T34" fmla="*/ 3163976 w 4387850"/>
              <a:gd name="T35" fmla="*/ 3328209 h 6094413"/>
              <a:gd name="T36" fmla="*/ 3099528 w 4387850"/>
              <a:gd name="T37" fmla="*/ 3298045 h 6094413"/>
              <a:gd name="T38" fmla="*/ 3040477 w 4387850"/>
              <a:gd name="T39" fmla="*/ 3259625 h 6094413"/>
              <a:gd name="T40" fmla="*/ 2987459 w 4387850"/>
              <a:gd name="T41" fmla="*/ 3213268 h 6094413"/>
              <a:gd name="T42" fmla="*/ 2941742 w 4387850"/>
              <a:gd name="T43" fmla="*/ 3160560 h 6094413"/>
              <a:gd name="T44" fmla="*/ 2903327 w 4387850"/>
              <a:gd name="T45" fmla="*/ 3101184 h 6094413"/>
              <a:gd name="T46" fmla="*/ 2873167 w 4387850"/>
              <a:gd name="T47" fmla="*/ 3036729 h 6094413"/>
              <a:gd name="T48" fmla="*/ 2852531 w 4387850"/>
              <a:gd name="T49" fmla="*/ 2967828 h 6094413"/>
              <a:gd name="T50" fmla="*/ 2841737 w 4387850"/>
              <a:gd name="T51" fmla="*/ 2895434 h 6094413"/>
              <a:gd name="T52" fmla="*/ 2842689 w 4387850"/>
              <a:gd name="T53" fmla="*/ 2811927 h 6094413"/>
              <a:gd name="T54" fmla="*/ 2858563 w 4387850"/>
              <a:gd name="T55" fmla="*/ 2723340 h 6094413"/>
              <a:gd name="T56" fmla="*/ 2889676 w 4387850"/>
              <a:gd name="T57" fmla="*/ 2640785 h 6094413"/>
              <a:gd name="T58" fmla="*/ 2933488 w 4387850"/>
              <a:gd name="T59" fmla="*/ 2566487 h 6094413"/>
              <a:gd name="T60" fmla="*/ 2989364 w 4387850"/>
              <a:gd name="T61" fmla="*/ 2500443 h 6094413"/>
              <a:gd name="T62" fmla="*/ 2613471 w 4387850"/>
              <a:gd name="T63" fmla="*/ 2281992 h 6094413"/>
              <a:gd name="T64" fmla="*/ 2517593 w 4387850"/>
              <a:gd name="T65" fmla="*/ 2506793 h 6094413"/>
              <a:gd name="T66" fmla="*/ 2476003 w 4387850"/>
              <a:gd name="T67" fmla="*/ 2548706 h 6094413"/>
              <a:gd name="T68" fmla="*/ 2425207 w 4387850"/>
              <a:gd name="T69" fmla="*/ 2576647 h 6094413"/>
              <a:gd name="T70" fmla="*/ 2368061 w 4387850"/>
              <a:gd name="T71" fmla="*/ 2588713 h 6094413"/>
              <a:gd name="T72" fmla="*/ 2309011 w 4387850"/>
              <a:gd name="T73" fmla="*/ 2584267 h 6094413"/>
              <a:gd name="T74" fmla="*/ 1694692 w 4387850"/>
              <a:gd name="T75" fmla="*/ 2939886 h 6094413"/>
              <a:gd name="T76" fmla="*/ 1864543 w 4387850"/>
              <a:gd name="T77" fmla="*/ 2405188 h 6094413"/>
              <a:gd name="T78" fmla="*/ 1820096 w 4387850"/>
              <a:gd name="T79" fmla="*/ 2365816 h 6094413"/>
              <a:gd name="T80" fmla="*/ 1789935 w 4387850"/>
              <a:gd name="T81" fmla="*/ 2316284 h 6094413"/>
              <a:gd name="T82" fmla="*/ 1774697 w 4387850"/>
              <a:gd name="T83" fmla="*/ 2260083 h 6094413"/>
              <a:gd name="T84" fmla="*/ 1776601 w 4387850"/>
              <a:gd name="T85" fmla="*/ 2201025 h 6094413"/>
              <a:gd name="T86" fmla="*/ 1776284 w 4387850"/>
              <a:gd name="T87" fmla="*/ 1947964 h 6094413"/>
              <a:gd name="T88" fmla="*/ 1685168 w 4387850"/>
              <a:gd name="T89" fmla="*/ 2159748 h 6094413"/>
              <a:gd name="T90" fmla="*/ 1643579 w 4387850"/>
              <a:gd name="T91" fmla="*/ 2201342 h 6094413"/>
              <a:gd name="T92" fmla="*/ 1593100 w 4387850"/>
              <a:gd name="T93" fmla="*/ 2229284 h 6094413"/>
              <a:gd name="T94" fmla="*/ 1535954 w 4387850"/>
              <a:gd name="T95" fmla="*/ 2241667 h 6094413"/>
              <a:gd name="T96" fmla="*/ 1476903 w 4387850"/>
              <a:gd name="T97" fmla="*/ 2237222 h 6094413"/>
              <a:gd name="T98" fmla="*/ 941954 w 4387850"/>
              <a:gd name="T99" fmla="*/ 2396298 h 6094413"/>
              <a:gd name="T100" fmla="*/ 1032118 w 4387850"/>
              <a:gd name="T101" fmla="*/ 2058143 h 6094413"/>
              <a:gd name="T102" fmla="*/ 988306 w 4387850"/>
              <a:gd name="T103" fmla="*/ 2018453 h 6094413"/>
              <a:gd name="T104" fmla="*/ 957828 w 4387850"/>
              <a:gd name="T105" fmla="*/ 1968921 h 6094413"/>
              <a:gd name="T106" fmla="*/ 942907 w 4387850"/>
              <a:gd name="T107" fmla="*/ 1912720 h 6094413"/>
              <a:gd name="T108" fmla="*/ 944494 w 4387850"/>
              <a:gd name="T109" fmla="*/ 1853979 h 6094413"/>
              <a:gd name="T110" fmla="*/ 869570 w 4387850"/>
              <a:gd name="T111" fmla="*/ 1586313 h 6094413"/>
              <a:gd name="T112" fmla="*/ 2359489 w 4387850"/>
              <a:gd name="T113" fmla="*/ 486435 h 6094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7850" h="6094413">
                <a:moveTo>
                  <a:pt x="3008412" y="738226"/>
                </a:moveTo>
                <a:lnTo>
                  <a:pt x="2731890" y="1451051"/>
                </a:lnTo>
                <a:lnTo>
                  <a:pt x="2853166" y="1498043"/>
                </a:lnTo>
                <a:lnTo>
                  <a:pt x="3129689" y="785219"/>
                </a:lnTo>
                <a:lnTo>
                  <a:pt x="3008412" y="738226"/>
                </a:lnTo>
                <a:close/>
                <a:moveTo>
                  <a:pt x="2751573" y="638208"/>
                </a:moveTo>
                <a:lnTo>
                  <a:pt x="2475369" y="1351668"/>
                </a:lnTo>
                <a:lnTo>
                  <a:pt x="2596327" y="1398343"/>
                </a:lnTo>
                <a:lnTo>
                  <a:pt x="2873167" y="685518"/>
                </a:lnTo>
                <a:lnTo>
                  <a:pt x="2751573" y="638208"/>
                </a:lnTo>
                <a:close/>
                <a:moveTo>
                  <a:pt x="2495052" y="538826"/>
                </a:moveTo>
                <a:lnTo>
                  <a:pt x="2218529" y="1251968"/>
                </a:lnTo>
                <a:lnTo>
                  <a:pt x="2339806" y="1298960"/>
                </a:lnTo>
                <a:lnTo>
                  <a:pt x="2616646" y="585818"/>
                </a:lnTo>
                <a:lnTo>
                  <a:pt x="2495052" y="538826"/>
                </a:lnTo>
                <a:close/>
                <a:moveTo>
                  <a:pt x="2437906" y="0"/>
                </a:moveTo>
                <a:lnTo>
                  <a:pt x="3535742" y="425790"/>
                </a:lnTo>
                <a:lnTo>
                  <a:pt x="3361447" y="874758"/>
                </a:lnTo>
                <a:lnTo>
                  <a:pt x="3264934" y="837609"/>
                </a:lnTo>
                <a:lnTo>
                  <a:pt x="2988729" y="1550751"/>
                </a:lnTo>
                <a:lnTo>
                  <a:pt x="2933488" y="1692999"/>
                </a:lnTo>
                <a:lnTo>
                  <a:pt x="2993808" y="1716495"/>
                </a:lnTo>
                <a:lnTo>
                  <a:pt x="2972537" y="1771743"/>
                </a:lnTo>
                <a:lnTo>
                  <a:pt x="4127836" y="2232459"/>
                </a:lnTo>
                <a:lnTo>
                  <a:pt x="3986232" y="2586831"/>
                </a:lnTo>
                <a:lnTo>
                  <a:pt x="3986213" y="2586831"/>
                </a:lnTo>
                <a:lnTo>
                  <a:pt x="3986213" y="2586879"/>
                </a:lnTo>
                <a:lnTo>
                  <a:pt x="3985607" y="2588395"/>
                </a:lnTo>
                <a:lnTo>
                  <a:pt x="3986213" y="2588395"/>
                </a:lnTo>
                <a:lnTo>
                  <a:pt x="3986213" y="5565775"/>
                </a:lnTo>
                <a:lnTo>
                  <a:pt x="4387850" y="5565775"/>
                </a:lnTo>
                <a:lnTo>
                  <a:pt x="4387850" y="6094413"/>
                </a:lnTo>
                <a:lnTo>
                  <a:pt x="342875" y="6094413"/>
                </a:lnTo>
                <a:lnTo>
                  <a:pt x="342875" y="5565748"/>
                </a:lnTo>
                <a:lnTo>
                  <a:pt x="1518175" y="5565748"/>
                </a:lnTo>
                <a:lnTo>
                  <a:pt x="1518175" y="4851018"/>
                </a:lnTo>
                <a:lnTo>
                  <a:pt x="0" y="4851018"/>
                </a:lnTo>
                <a:lnTo>
                  <a:pt x="0" y="4468728"/>
                </a:lnTo>
                <a:lnTo>
                  <a:pt x="2350600" y="4468728"/>
                </a:lnTo>
                <a:lnTo>
                  <a:pt x="2358854" y="4466506"/>
                </a:lnTo>
                <a:lnTo>
                  <a:pt x="2368061" y="4463648"/>
                </a:lnTo>
                <a:lnTo>
                  <a:pt x="2381395" y="4459203"/>
                </a:lnTo>
                <a:lnTo>
                  <a:pt x="2397904" y="4453170"/>
                </a:lnTo>
                <a:lnTo>
                  <a:pt x="2417270" y="4445232"/>
                </a:lnTo>
                <a:lnTo>
                  <a:pt x="2439493" y="4436342"/>
                </a:lnTo>
                <a:lnTo>
                  <a:pt x="2464574" y="4425229"/>
                </a:lnTo>
                <a:lnTo>
                  <a:pt x="2491877" y="4412210"/>
                </a:lnTo>
                <a:lnTo>
                  <a:pt x="2506164" y="4405225"/>
                </a:lnTo>
                <a:lnTo>
                  <a:pt x="2521403" y="4397287"/>
                </a:lnTo>
                <a:lnTo>
                  <a:pt x="2537277" y="4389032"/>
                </a:lnTo>
                <a:lnTo>
                  <a:pt x="2553150" y="4380459"/>
                </a:lnTo>
                <a:lnTo>
                  <a:pt x="2569659" y="4370933"/>
                </a:lnTo>
                <a:lnTo>
                  <a:pt x="2586803" y="4361090"/>
                </a:lnTo>
                <a:lnTo>
                  <a:pt x="2603947" y="4350612"/>
                </a:lnTo>
                <a:lnTo>
                  <a:pt x="2621725" y="4339499"/>
                </a:lnTo>
                <a:lnTo>
                  <a:pt x="2640139" y="4328069"/>
                </a:lnTo>
                <a:lnTo>
                  <a:pt x="2658235" y="4315685"/>
                </a:lnTo>
                <a:lnTo>
                  <a:pt x="2676966" y="4302667"/>
                </a:lnTo>
                <a:lnTo>
                  <a:pt x="2696015" y="4289332"/>
                </a:lnTo>
                <a:lnTo>
                  <a:pt x="2715381" y="4275043"/>
                </a:lnTo>
                <a:lnTo>
                  <a:pt x="2734747" y="4260120"/>
                </a:lnTo>
                <a:lnTo>
                  <a:pt x="2754431" y="4244562"/>
                </a:lnTo>
                <a:lnTo>
                  <a:pt x="2774114" y="4228686"/>
                </a:lnTo>
                <a:lnTo>
                  <a:pt x="2794115" y="4211858"/>
                </a:lnTo>
                <a:lnTo>
                  <a:pt x="2814434" y="4194076"/>
                </a:lnTo>
                <a:lnTo>
                  <a:pt x="2834435" y="4175661"/>
                </a:lnTo>
                <a:lnTo>
                  <a:pt x="2854436" y="4156610"/>
                </a:lnTo>
                <a:lnTo>
                  <a:pt x="2875072" y="4136923"/>
                </a:lnTo>
                <a:lnTo>
                  <a:pt x="2895073" y="4116285"/>
                </a:lnTo>
                <a:lnTo>
                  <a:pt x="2915074" y="4095011"/>
                </a:lnTo>
                <a:lnTo>
                  <a:pt x="2935710" y="4072468"/>
                </a:lnTo>
                <a:lnTo>
                  <a:pt x="2955711" y="4049924"/>
                </a:lnTo>
                <a:lnTo>
                  <a:pt x="2976030" y="4026110"/>
                </a:lnTo>
                <a:lnTo>
                  <a:pt x="2995713" y="4001344"/>
                </a:lnTo>
                <a:lnTo>
                  <a:pt x="3015714" y="3975943"/>
                </a:lnTo>
                <a:lnTo>
                  <a:pt x="3035081" y="3949589"/>
                </a:lnTo>
                <a:lnTo>
                  <a:pt x="3054447" y="3922600"/>
                </a:lnTo>
                <a:lnTo>
                  <a:pt x="3073813" y="3894658"/>
                </a:lnTo>
                <a:lnTo>
                  <a:pt x="3092861" y="3865447"/>
                </a:lnTo>
                <a:lnTo>
                  <a:pt x="3111592" y="3835600"/>
                </a:lnTo>
                <a:lnTo>
                  <a:pt x="3130006" y="3805119"/>
                </a:lnTo>
                <a:lnTo>
                  <a:pt x="3148102" y="3773367"/>
                </a:lnTo>
                <a:lnTo>
                  <a:pt x="3165881" y="3740980"/>
                </a:lnTo>
                <a:lnTo>
                  <a:pt x="3183025" y="3707641"/>
                </a:lnTo>
                <a:lnTo>
                  <a:pt x="3200169" y="3673032"/>
                </a:lnTo>
                <a:lnTo>
                  <a:pt x="3216677" y="3637470"/>
                </a:lnTo>
                <a:lnTo>
                  <a:pt x="3232551" y="3600956"/>
                </a:lnTo>
                <a:lnTo>
                  <a:pt x="3248107" y="3563489"/>
                </a:lnTo>
                <a:lnTo>
                  <a:pt x="3263029" y="3525069"/>
                </a:lnTo>
                <a:lnTo>
                  <a:pt x="3277633" y="3485697"/>
                </a:lnTo>
                <a:lnTo>
                  <a:pt x="3291602" y="3445055"/>
                </a:lnTo>
                <a:lnTo>
                  <a:pt x="3298586" y="3424416"/>
                </a:lnTo>
                <a:lnTo>
                  <a:pt x="3305253" y="3403143"/>
                </a:lnTo>
                <a:lnTo>
                  <a:pt x="3311603" y="3382504"/>
                </a:lnTo>
                <a:lnTo>
                  <a:pt x="3317953" y="3360913"/>
                </a:lnTo>
                <a:lnTo>
                  <a:pt x="3305571" y="3359960"/>
                </a:lnTo>
                <a:lnTo>
                  <a:pt x="3293189" y="3359008"/>
                </a:lnTo>
                <a:lnTo>
                  <a:pt x="3280807" y="3357420"/>
                </a:lnTo>
                <a:lnTo>
                  <a:pt x="3268743" y="3355515"/>
                </a:lnTo>
                <a:lnTo>
                  <a:pt x="3256679" y="3353610"/>
                </a:lnTo>
                <a:lnTo>
                  <a:pt x="3244615" y="3351387"/>
                </a:lnTo>
                <a:lnTo>
                  <a:pt x="3232869" y="3348847"/>
                </a:lnTo>
                <a:lnTo>
                  <a:pt x="3221122" y="3346307"/>
                </a:lnTo>
                <a:lnTo>
                  <a:pt x="3209375" y="3342815"/>
                </a:lnTo>
                <a:lnTo>
                  <a:pt x="3197946" y="3339639"/>
                </a:lnTo>
                <a:lnTo>
                  <a:pt x="3186517" y="3336147"/>
                </a:lnTo>
                <a:lnTo>
                  <a:pt x="3175088" y="3332019"/>
                </a:lnTo>
                <a:lnTo>
                  <a:pt x="3163976" y="3328209"/>
                </a:lnTo>
                <a:lnTo>
                  <a:pt x="3152864" y="3323446"/>
                </a:lnTo>
                <a:lnTo>
                  <a:pt x="3141753" y="3319001"/>
                </a:lnTo>
                <a:lnTo>
                  <a:pt x="3130959" y="3314238"/>
                </a:lnTo>
                <a:lnTo>
                  <a:pt x="3120482" y="3309158"/>
                </a:lnTo>
                <a:lnTo>
                  <a:pt x="3110005" y="3303442"/>
                </a:lnTo>
                <a:lnTo>
                  <a:pt x="3099528" y="3298045"/>
                </a:lnTo>
                <a:lnTo>
                  <a:pt x="3089051" y="3292329"/>
                </a:lnTo>
                <a:lnTo>
                  <a:pt x="3079210" y="3285979"/>
                </a:lnTo>
                <a:lnTo>
                  <a:pt x="3069368" y="3279629"/>
                </a:lnTo>
                <a:lnTo>
                  <a:pt x="3059209" y="3273278"/>
                </a:lnTo>
                <a:lnTo>
                  <a:pt x="3050002" y="3266611"/>
                </a:lnTo>
                <a:lnTo>
                  <a:pt x="3040477" y="3259625"/>
                </a:lnTo>
                <a:lnTo>
                  <a:pt x="3030953" y="3252322"/>
                </a:lnTo>
                <a:lnTo>
                  <a:pt x="3022064" y="3245019"/>
                </a:lnTo>
                <a:lnTo>
                  <a:pt x="3013175" y="3237717"/>
                </a:lnTo>
                <a:lnTo>
                  <a:pt x="3004603" y="3229779"/>
                </a:lnTo>
                <a:lnTo>
                  <a:pt x="2996031" y="3221523"/>
                </a:lnTo>
                <a:lnTo>
                  <a:pt x="2987459" y="3213268"/>
                </a:lnTo>
                <a:lnTo>
                  <a:pt x="2979205" y="3205012"/>
                </a:lnTo>
                <a:lnTo>
                  <a:pt x="2971585" y="3196439"/>
                </a:lnTo>
                <a:lnTo>
                  <a:pt x="2963648" y="3187549"/>
                </a:lnTo>
                <a:lnTo>
                  <a:pt x="2956346" y="3178658"/>
                </a:lnTo>
                <a:lnTo>
                  <a:pt x="2948727" y="3169768"/>
                </a:lnTo>
                <a:lnTo>
                  <a:pt x="2941742" y="3160560"/>
                </a:lnTo>
                <a:lnTo>
                  <a:pt x="2934440" y="3151035"/>
                </a:lnTo>
                <a:lnTo>
                  <a:pt x="2927773" y="3141509"/>
                </a:lnTo>
                <a:lnTo>
                  <a:pt x="2921106" y="3131666"/>
                </a:lnTo>
                <a:lnTo>
                  <a:pt x="2915074" y="3121823"/>
                </a:lnTo>
                <a:lnTo>
                  <a:pt x="2909042" y="3111662"/>
                </a:lnTo>
                <a:lnTo>
                  <a:pt x="2903327" y="3101184"/>
                </a:lnTo>
                <a:lnTo>
                  <a:pt x="2897613" y="3090706"/>
                </a:lnTo>
                <a:lnTo>
                  <a:pt x="2892216" y="3080546"/>
                </a:lnTo>
                <a:lnTo>
                  <a:pt x="2886819" y="3070068"/>
                </a:lnTo>
                <a:lnTo>
                  <a:pt x="2882057" y="3059272"/>
                </a:lnTo>
                <a:lnTo>
                  <a:pt x="2877612" y="3047842"/>
                </a:lnTo>
                <a:lnTo>
                  <a:pt x="2873167" y="3036729"/>
                </a:lnTo>
                <a:lnTo>
                  <a:pt x="2869040" y="3025615"/>
                </a:lnTo>
                <a:lnTo>
                  <a:pt x="2865230" y="3014502"/>
                </a:lnTo>
                <a:lnTo>
                  <a:pt x="2861738" y="3003072"/>
                </a:lnTo>
                <a:lnTo>
                  <a:pt x="2858246" y="2991324"/>
                </a:lnTo>
                <a:lnTo>
                  <a:pt x="2855389" y="2979893"/>
                </a:lnTo>
                <a:lnTo>
                  <a:pt x="2852531" y="2967828"/>
                </a:lnTo>
                <a:lnTo>
                  <a:pt x="2849991" y="2956079"/>
                </a:lnTo>
                <a:lnTo>
                  <a:pt x="2847769" y="2944014"/>
                </a:lnTo>
                <a:lnTo>
                  <a:pt x="2845864" y="2932266"/>
                </a:lnTo>
                <a:lnTo>
                  <a:pt x="2843959" y="2919882"/>
                </a:lnTo>
                <a:lnTo>
                  <a:pt x="2843007" y="2907499"/>
                </a:lnTo>
                <a:lnTo>
                  <a:pt x="2841737" y="2895434"/>
                </a:lnTo>
                <a:lnTo>
                  <a:pt x="2841102" y="2883051"/>
                </a:lnTo>
                <a:lnTo>
                  <a:pt x="2840785" y="2870350"/>
                </a:lnTo>
                <a:lnTo>
                  <a:pt x="2840467" y="2857649"/>
                </a:lnTo>
                <a:lnTo>
                  <a:pt x="2840785" y="2842408"/>
                </a:lnTo>
                <a:lnTo>
                  <a:pt x="2841419" y="2826850"/>
                </a:lnTo>
                <a:lnTo>
                  <a:pt x="2842689" y="2811927"/>
                </a:lnTo>
                <a:lnTo>
                  <a:pt x="2843959" y="2796686"/>
                </a:lnTo>
                <a:lnTo>
                  <a:pt x="2845864" y="2781763"/>
                </a:lnTo>
                <a:lnTo>
                  <a:pt x="2848404" y="2766839"/>
                </a:lnTo>
                <a:lnTo>
                  <a:pt x="2851579" y="2752234"/>
                </a:lnTo>
                <a:lnTo>
                  <a:pt x="2854753" y="2737628"/>
                </a:lnTo>
                <a:lnTo>
                  <a:pt x="2858563" y="2723340"/>
                </a:lnTo>
                <a:lnTo>
                  <a:pt x="2862690" y="2709052"/>
                </a:lnTo>
                <a:lnTo>
                  <a:pt x="2867135" y="2695398"/>
                </a:lnTo>
                <a:lnTo>
                  <a:pt x="2872532" y="2681428"/>
                </a:lnTo>
                <a:lnTo>
                  <a:pt x="2877612" y="2667774"/>
                </a:lnTo>
                <a:lnTo>
                  <a:pt x="2883326" y="2654439"/>
                </a:lnTo>
                <a:lnTo>
                  <a:pt x="2889676" y="2640785"/>
                </a:lnTo>
                <a:lnTo>
                  <a:pt x="2895708" y="2628402"/>
                </a:lnTo>
                <a:lnTo>
                  <a:pt x="2902693" y="2615384"/>
                </a:lnTo>
                <a:lnTo>
                  <a:pt x="2909995" y="2602683"/>
                </a:lnTo>
                <a:lnTo>
                  <a:pt x="2917614" y="2590300"/>
                </a:lnTo>
                <a:lnTo>
                  <a:pt x="2925233" y="2578235"/>
                </a:lnTo>
                <a:lnTo>
                  <a:pt x="2933488" y="2566487"/>
                </a:lnTo>
                <a:lnTo>
                  <a:pt x="2942059" y="2554738"/>
                </a:lnTo>
                <a:lnTo>
                  <a:pt x="2950949" y="2543308"/>
                </a:lnTo>
                <a:lnTo>
                  <a:pt x="2959838" y="2532195"/>
                </a:lnTo>
                <a:lnTo>
                  <a:pt x="2969680" y="2521399"/>
                </a:lnTo>
                <a:lnTo>
                  <a:pt x="2979205" y="2510921"/>
                </a:lnTo>
                <a:lnTo>
                  <a:pt x="2989364" y="2500443"/>
                </a:lnTo>
                <a:lnTo>
                  <a:pt x="2999841" y="2490918"/>
                </a:lnTo>
                <a:lnTo>
                  <a:pt x="3010317" y="2480757"/>
                </a:lnTo>
                <a:lnTo>
                  <a:pt x="3021429" y="2471549"/>
                </a:lnTo>
                <a:lnTo>
                  <a:pt x="3032541" y="2462659"/>
                </a:lnTo>
                <a:lnTo>
                  <a:pt x="3043652" y="2453451"/>
                </a:lnTo>
                <a:lnTo>
                  <a:pt x="2613471" y="2281992"/>
                </a:lnTo>
                <a:lnTo>
                  <a:pt x="2542039" y="2462024"/>
                </a:lnTo>
                <a:lnTo>
                  <a:pt x="2537911" y="2471867"/>
                </a:lnTo>
                <a:lnTo>
                  <a:pt x="2533467" y="2480757"/>
                </a:lnTo>
                <a:lnTo>
                  <a:pt x="2528387" y="2489648"/>
                </a:lnTo>
                <a:lnTo>
                  <a:pt x="2522990" y="2498220"/>
                </a:lnTo>
                <a:lnTo>
                  <a:pt x="2517593" y="2506793"/>
                </a:lnTo>
                <a:lnTo>
                  <a:pt x="2511243" y="2514731"/>
                </a:lnTo>
                <a:lnTo>
                  <a:pt x="2504894" y="2522034"/>
                </a:lnTo>
                <a:lnTo>
                  <a:pt x="2498227" y="2529337"/>
                </a:lnTo>
                <a:lnTo>
                  <a:pt x="2490925" y="2536323"/>
                </a:lnTo>
                <a:lnTo>
                  <a:pt x="2483623" y="2542673"/>
                </a:lnTo>
                <a:lnTo>
                  <a:pt x="2476003" y="2548706"/>
                </a:lnTo>
                <a:lnTo>
                  <a:pt x="2468067" y="2554103"/>
                </a:lnTo>
                <a:lnTo>
                  <a:pt x="2459812" y="2559819"/>
                </a:lnTo>
                <a:lnTo>
                  <a:pt x="2451557" y="2564582"/>
                </a:lnTo>
                <a:lnTo>
                  <a:pt x="2442986" y="2569027"/>
                </a:lnTo>
                <a:lnTo>
                  <a:pt x="2434096" y="2572837"/>
                </a:lnTo>
                <a:lnTo>
                  <a:pt x="2425207" y="2576647"/>
                </a:lnTo>
                <a:lnTo>
                  <a:pt x="2415683" y="2579822"/>
                </a:lnTo>
                <a:lnTo>
                  <a:pt x="2406476" y="2582362"/>
                </a:lnTo>
                <a:lnTo>
                  <a:pt x="2397269" y="2584585"/>
                </a:lnTo>
                <a:lnTo>
                  <a:pt x="2387427" y="2586490"/>
                </a:lnTo>
                <a:lnTo>
                  <a:pt x="2377903" y="2588078"/>
                </a:lnTo>
                <a:lnTo>
                  <a:pt x="2368061" y="2588713"/>
                </a:lnTo>
                <a:lnTo>
                  <a:pt x="2358537" y="2589665"/>
                </a:lnTo>
                <a:lnTo>
                  <a:pt x="2348377" y="2589030"/>
                </a:lnTo>
                <a:lnTo>
                  <a:pt x="2338536" y="2588713"/>
                </a:lnTo>
                <a:lnTo>
                  <a:pt x="2328694" y="2587760"/>
                </a:lnTo>
                <a:lnTo>
                  <a:pt x="2318852" y="2586173"/>
                </a:lnTo>
                <a:lnTo>
                  <a:pt x="2309011" y="2584267"/>
                </a:lnTo>
                <a:lnTo>
                  <a:pt x="2299169" y="2581727"/>
                </a:lnTo>
                <a:lnTo>
                  <a:pt x="2289009" y="2578870"/>
                </a:lnTo>
                <a:lnTo>
                  <a:pt x="2279485" y="2575060"/>
                </a:lnTo>
                <a:lnTo>
                  <a:pt x="2279167" y="2575060"/>
                </a:lnTo>
                <a:lnTo>
                  <a:pt x="2072807" y="3090706"/>
                </a:lnTo>
                <a:lnTo>
                  <a:pt x="1694692" y="2939886"/>
                </a:lnTo>
                <a:lnTo>
                  <a:pt x="1901053" y="2424239"/>
                </a:lnTo>
                <a:lnTo>
                  <a:pt x="1900735" y="2424239"/>
                </a:lnTo>
                <a:lnTo>
                  <a:pt x="1890893" y="2420111"/>
                </a:lnTo>
                <a:lnTo>
                  <a:pt x="1882004" y="2415666"/>
                </a:lnTo>
                <a:lnTo>
                  <a:pt x="1873115" y="2410268"/>
                </a:lnTo>
                <a:lnTo>
                  <a:pt x="1864543" y="2405188"/>
                </a:lnTo>
                <a:lnTo>
                  <a:pt x="1855971" y="2399473"/>
                </a:lnTo>
                <a:lnTo>
                  <a:pt x="1848034" y="2393122"/>
                </a:lnTo>
                <a:lnTo>
                  <a:pt x="1840732" y="2386772"/>
                </a:lnTo>
                <a:lnTo>
                  <a:pt x="1833747" y="2380104"/>
                </a:lnTo>
                <a:lnTo>
                  <a:pt x="1826445" y="2373119"/>
                </a:lnTo>
                <a:lnTo>
                  <a:pt x="1820096" y="2365816"/>
                </a:lnTo>
                <a:lnTo>
                  <a:pt x="1814381" y="2358196"/>
                </a:lnTo>
                <a:lnTo>
                  <a:pt x="1808667" y="2349940"/>
                </a:lnTo>
                <a:lnTo>
                  <a:pt x="1803587" y="2342002"/>
                </a:lnTo>
                <a:lnTo>
                  <a:pt x="1798190" y="2333747"/>
                </a:lnTo>
                <a:lnTo>
                  <a:pt x="1793745" y="2325174"/>
                </a:lnTo>
                <a:lnTo>
                  <a:pt x="1789935" y="2316284"/>
                </a:lnTo>
                <a:lnTo>
                  <a:pt x="1786443" y="2307076"/>
                </a:lnTo>
                <a:lnTo>
                  <a:pt x="1782951" y="2297868"/>
                </a:lnTo>
                <a:lnTo>
                  <a:pt x="1780411" y="2288660"/>
                </a:lnTo>
                <a:lnTo>
                  <a:pt x="1778189" y="2279134"/>
                </a:lnTo>
                <a:lnTo>
                  <a:pt x="1776284" y="2269609"/>
                </a:lnTo>
                <a:lnTo>
                  <a:pt x="1774697" y="2260083"/>
                </a:lnTo>
                <a:lnTo>
                  <a:pt x="1774062" y="2250240"/>
                </a:lnTo>
                <a:lnTo>
                  <a:pt x="1773427" y="2240715"/>
                </a:lnTo>
                <a:lnTo>
                  <a:pt x="1773744" y="2230554"/>
                </a:lnTo>
                <a:lnTo>
                  <a:pt x="1774062" y="2220711"/>
                </a:lnTo>
                <a:lnTo>
                  <a:pt x="1775331" y="2210868"/>
                </a:lnTo>
                <a:lnTo>
                  <a:pt x="1776601" y="2201025"/>
                </a:lnTo>
                <a:lnTo>
                  <a:pt x="1778506" y="2191182"/>
                </a:lnTo>
                <a:lnTo>
                  <a:pt x="1781046" y="2181339"/>
                </a:lnTo>
                <a:lnTo>
                  <a:pt x="1784221" y="2171178"/>
                </a:lnTo>
                <a:lnTo>
                  <a:pt x="1787713" y="2161653"/>
                </a:lnTo>
                <a:lnTo>
                  <a:pt x="1859780" y="1981304"/>
                </a:lnTo>
                <a:lnTo>
                  <a:pt x="1776284" y="1947964"/>
                </a:lnTo>
                <a:lnTo>
                  <a:pt x="1709614" y="2114978"/>
                </a:lnTo>
                <a:lnTo>
                  <a:pt x="1705487" y="2124821"/>
                </a:lnTo>
                <a:lnTo>
                  <a:pt x="1701042" y="2133711"/>
                </a:lnTo>
                <a:lnTo>
                  <a:pt x="1696280" y="2142602"/>
                </a:lnTo>
                <a:lnTo>
                  <a:pt x="1690883" y="2151175"/>
                </a:lnTo>
                <a:lnTo>
                  <a:pt x="1685168" y="2159748"/>
                </a:lnTo>
                <a:lnTo>
                  <a:pt x="1679136" y="2167686"/>
                </a:lnTo>
                <a:lnTo>
                  <a:pt x="1672787" y="2174989"/>
                </a:lnTo>
                <a:lnTo>
                  <a:pt x="1666119" y="2181974"/>
                </a:lnTo>
                <a:lnTo>
                  <a:pt x="1659135" y="2189277"/>
                </a:lnTo>
                <a:lnTo>
                  <a:pt x="1651515" y="2195627"/>
                </a:lnTo>
                <a:lnTo>
                  <a:pt x="1643579" y="2201342"/>
                </a:lnTo>
                <a:lnTo>
                  <a:pt x="1635959" y="2207058"/>
                </a:lnTo>
                <a:lnTo>
                  <a:pt x="1627705" y="2212773"/>
                </a:lnTo>
                <a:lnTo>
                  <a:pt x="1619450" y="2217536"/>
                </a:lnTo>
                <a:lnTo>
                  <a:pt x="1610879" y="2221981"/>
                </a:lnTo>
                <a:lnTo>
                  <a:pt x="1601989" y="2225791"/>
                </a:lnTo>
                <a:lnTo>
                  <a:pt x="1593100" y="2229284"/>
                </a:lnTo>
                <a:lnTo>
                  <a:pt x="1583893" y="2232777"/>
                </a:lnTo>
                <a:lnTo>
                  <a:pt x="1574369" y="2235317"/>
                </a:lnTo>
                <a:lnTo>
                  <a:pt x="1565162" y="2237539"/>
                </a:lnTo>
                <a:lnTo>
                  <a:pt x="1555320" y="2239444"/>
                </a:lnTo>
                <a:lnTo>
                  <a:pt x="1545796" y="2241032"/>
                </a:lnTo>
                <a:lnTo>
                  <a:pt x="1535954" y="2241667"/>
                </a:lnTo>
                <a:lnTo>
                  <a:pt x="1526429" y="2242302"/>
                </a:lnTo>
                <a:lnTo>
                  <a:pt x="1516270" y="2241985"/>
                </a:lnTo>
                <a:lnTo>
                  <a:pt x="1506746" y="2241667"/>
                </a:lnTo>
                <a:lnTo>
                  <a:pt x="1496587" y="2240715"/>
                </a:lnTo>
                <a:lnTo>
                  <a:pt x="1486427" y="2239127"/>
                </a:lnTo>
                <a:lnTo>
                  <a:pt x="1476903" y="2237222"/>
                </a:lnTo>
                <a:lnTo>
                  <a:pt x="1466744" y="2234682"/>
                </a:lnTo>
                <a:lnTo>
                  <a:pt x="1457219" y="2231507"/>
                </a:lnTo>
                <a:lnTo>
                  <a:pt x="1447378" y="2228014"/>
                </a:lnTo>
                <a:lnTo>
                  <a:pt x="1447060" y="2228014"/>
                </a:lnTo>
                <a:lnTo>
                  <a:pt x="1319752" y="2546801"/>
                </a:lnTo>
                <a:lnTo>
                  <a:pt x="941954" y="2396298"/>
                </a:lnTo>
                <a:lnTo>
                  <a:pt x="1068945" y="2077194"/>
                </a:lnTo>
                <a:lnTo>
                  <a:pt x="1068628" y="2077194"/>
                </a:lnTo>
                <a:lnTo>
                  <a:pt x="1059103" y="2073066"/>
                </a:lnTo>
                <a:lnTo>
                  <a:pt x="1049579" y="2068621"/>
                </a:lnTo>
                <a:lnTo>
                  <a:pt x="1040690" y="2063223"/>
                </a:lnTo>
                <a:lnTo>
                  <a:pt x="1032118" y="2058143"/>
                </a:lnTo>
                <a:lnTo>
                  <a:pt x="1023863" y="2052427"/>
                </a:lnTo>
                <a:lnTo>
                  <a:pt x="1016244" y="2046077"/>
                </a:lnTo>
                <a:lnTo>
                  <a:pt x="1008625" y="2039727"/>
                </a:lnTo>
                <a:lnTo>
                  <a:pt x="1001323" y="2033059"/>
                </a:lnTo>
                <a:lnTo>
                  <a:pt x="994655" y="2026073"/>
                </a:lnTo>
                <a:lnTo>
                  <a:pt x="988306" y="2018453"/>
                </a:lnTo>
                <a:lnTo>
                  <a:pt x="982274" y="2011150"/>
                </a:lnTo>
                <a:lnTo>
                  <a:pt x="976242" y="2002895"/>
                </a:lnTo>
                <a:lnTo>
                  <a:pt x="971162" y="1994639"/>
                </a:lnTo>
                <a:lnTo>
                  <a:pt x="966400" y="1986701"/>
                </a:lnTo>
                <a:lnTo>
                  <a:pt x="961638" y="1978128"/>
                </a:lnTo>
                <a:lnTo>
                  <a:pt x="957828" y="1968921"/>
                </a:lnTo>
                <a:lnTo>
                  <a:pt x="954336" y="1960030"/>
                </a:lnTo>
                <a:lnTo>
                  <a:pt x="950844" y="1950822"/>
                </a:lnTo>
                <a:lnTo>
                  <a:pt x="948304" y="1941614"/>
                </a:lnTo>
                <a:lnTo>
                  <a:pt x="946082" y="1932089"/>
                </a:lnTo>
                <a:lnTo>
                  <a:pt x="944177" y="1922563"/>
                </a:lnTo>
                <a:lnTo>
                  <a:pt x="942907" y="1912720"/>
                </a:lnTo>
                <a:lnTo>
                  <a:pt x="941637" y="1903194"/>
                </a:lnTo>
                <a:lnTo>
                  <a:pt x="941319" y="1893351"/>
                </a:lnTo>
                <a:lnTo>
                  <a:pt x="941319" y="1883508"/>
                </a:lnTo>
                <a:lnTo>
                  <a:pt x="941954" y="1873665"/>
                </a:lnTo>
                <a:lnTo>
                  <a:pt x="942907" y="1863505"/>
                </a:lnTo>
                <a:lnTo>
                  <a:pt x="944494" y="1853979"/>
                </a:lnTo>
                <a:lnTo>
                  <a:pt x="946399" y="1843819"/>
                </a:lnTo>
                <a:lnTo>
                  <a:pt x="949256" y="1834293"/>
                </a:lnTo>
                <a:lnTo>
                  <a:pt x="952114" y="1824133"/>
                </a:lnTo>
                <a:lnTo>
                  <a:pt x="955923" y="1814607"/>
                </a:lnTo>
                <a:lnTo>
                  <a:pt x="1022593" y="1647276"/>
                </a:lnTo>
                <a:lnTo>
                  <a:pt x="869570" y="1586313"/>
                </a:lnTo>
                <a:lnTo>
                  <a:pt x="1094661" y="1022403"/>
                </a:lnTo>
                <a:lnTo>
                  <a:pt x="1914387" y="1349446"/>
                </a:lnTo>
                <a:lnTo>
                  <a:pt x="1931530" y="1304676"/>
                </a:lnTo>
                <a:lnTo>
                  <a:pt x="2027726" y="1341825"/>
                </a:lnTo>
                <a:lnTo>
                  <a:pt x="2083284" y="1199260"/>
                </a:lnTo>
                <a:lnTo>
                  <a:pt x="2359489" y="486435"/>
                </a:lnTo>
                <a:lnTo>
                  <a:pt x="2263611" y="449286"/>
                </a:lnTo>
                <a:lnTo>
                  <a:pt x="243790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12825" y="300038"/>
            <a:ext cx="716756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Commonly accepted linear model</a:t>
            </a:r>
            <a:endParaRPr lang="zh-CN" altLang="en-US" sz="32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8" name="文本框 1217"/>
          <p:cNvSpPr txBox="1">
            <a:spLocks noChangeArrowheads="1"/>
          </p:cNvSpPr>
          <p:nvPr/>
        </p:nvSpPr>
        <p:spPr bwMode="auto">
          <a:xfrm>
            <a:off x="4935792" y="2678688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endParaRPr kumimoji="1" lang="zh-CN" altLang="en-US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25804" y="1483300"/>
            <a:ext cx="69545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vibration of dry-type air-core reactor is proportional to the electromagnetic force and the square current.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18440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20440"/>
              </p:ext>
            </p:extLst>
          </p:nvPr>
        </p:nvGraphicFramePr>
        <p:xfrm>
          <a:off x="3688588" y="2214539"/>
          <a:ext cx="2379631" cy="464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Equation" r:id="rId4" imgW="799920" imgH="164880" progId="Equation.DSMT4">
                  <p:embed/>
                </p:oleObj>
              </mc:Choice>
              <mc:Fallback>
                <p:oleObj name="Equation" r:id="rId4" imgW="799920" imgH="164880" progId="Equation.DSMT4">
                  <p:embed/>
                  <p:pic>
                    <p:nvPicPr>
                      <p:cNvPr id="1844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8588" y="2214539"/>
                        <a:ext cx="2379631" cy="4641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1225804" y="3503712"/>
            <a:ext cx="6854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IEC60076-6:2007 standards suggests to </a:t>
            </a:r>
            <a:r>
              <a:rPr lang="en-US" altLang="zh-CN" sz="2400" dirty="0" err="1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decomposite</a:t>
            </a: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multiple frequency excitation into sum frequency, difference frequency and double frequency.</a:t>
            </a:r>
            <a:endParaRPr lang="en-US" altLang="zh-CN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44189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343E5F9C-D289-4624-ADB2-89B1BFAB3F68}"/>
              </a:ext>
            </a:extLst>
          </p:cNvPr>
          <p:cNvSpPr/>
          <p:nvPr/>
        </p:nvSpPr>
        <p:spPr>
          <a:xfrm>
            <a:off x="149192" y="4815840"/>
            <a:ext cx="8845616" cy="1774136"/>
          </a:xfrm>
          <a:prstGeom prst="rect">
            <a:avLst/>
          </a:prstGeom>
          <a:solidFill>
            <a:srgbClr val="1557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5" name="矩形 9"/>
          <p:cNvSpPr>
            <a:spLocks noChangeArrowheads="1"/>
          </p:cNvSpPr>
          <p:nvPr/>
        </p:nvSpPr>
        <p:spPr bwMode="auto">
          <a:xfrm>
            <a:off x="22751" y="154563"/>
            <a:ext cx="5693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12" name="矩形 11"/>
          <p:cNvSpPr/>
          <p:nvPr/>
        </p:nvSpPr>
        <p:spPr>
          <a:xfrm>
            <a:off x="1012825" y="300038"/>
            <a:ext cx="716756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Research gap</a:t>
            </a:r>
            <a:endParaRPr lang="zh-CN" altLang="en-US" sz="32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8438" name="文本框 1217"/>
          <p:cNvSpPr txBox="1">
            <a:spLocks noChangeArrowheads="1"/>
          </p:cNvSpPr>
          <p:nvPr/>
        </p:nvSpPr>
        <p:spPr bwMode="auto">
          <a:xfrm>
            <a:off x="4856364" y="611675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endParaRPr kumimoji="1" lang="zh-CN" altLang="en-US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7553" y="1775850"/>
            <a:ext cx="4407217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However, the coupling of magnetic field and vibration is not considered, which cause the nonlinear relationship between magnetic force and square current.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8D6EBC39-02A9-4D73-B604-1DE014F4B72F}"/>
              </a:ext>
            </a:extLst>
          </p:cNvPr>
          <p:cNvSpPr/>
          <p:nvPr/>
        </p:nvSpPr>
        <p:spPr>
          <a:xfrm>
            <a:off x="221800" y="4913574"/>
            <a:ext cx="93046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this paper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：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indent="-457200" algn="just" eaLnBrk="1" fontAlgn="auto" hangingPunct="1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problem is mathematically modeled </a:t>
            </a:r>
          </a:p>
          <a:p>
            <a:pPr marL="457200" indent="-457200" algn="just" eaLnBrk="1" fontAlgn="auto" hangingPunct="1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resulting vibration spectrum is analyzed.</a:t>
            </a:r>
          </a:p>
          <a:p>
            <a:pPr marL="457200" indent="-457200" algn="just" eaLnBrk="1" fontAlgn="auto" hangingPunct="1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actual vibration is measured and make the comparison.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E9DF4C1-C512-4CC3-952C-894F467ED35D}"/>
              </a:ext>
            </a:extLst>
          </p:cNvPr>
          <p:cNvSpPr/>
          <p:nvPr/>
        </p:nvSpPr>
        <p:spPr>
          <a:xfrm>
            <a:off x="149192" y="3631359"/>
            <a:ext cx="77878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vibration happens, the magnetic field generated by the current in wires will be changed.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9" name="对象 9">
            <a:extLst>
              <a:ext uri="{FF2B5EF4-FFF2-40B4-BE49-F238E27FC236}">
                <a16:creationId xmlns:a16="http://schemas.microsoft.com/office/drawing/2014/main" id="{55F55F9E-2374-4E9D-AEAC-11E5E2BEE6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875446"/>
              </p:ext>
            </p:extLst>
          </p:nvPr>
        </p:nvGraphicFramePr>
        <p:xfrm>
          <a:off x="4450080" y="2110041"/>
          <a:ext cx="4407218" cy="1020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3" name="Visio" r:id="rId4" imgW="5886360" imgH="1085890" progId="Visio.Drawing.15">
                  <p:embed/>
                </p:oleObj>
              </mc:Choice>
              <mc:Fallback>
                <p:oleObj name="Visio" r:id="rId4" imgW="5886360" imgH="1085890" progId="Visio.Drawing.15">
                  <p:embed/>
                  <p:pic>
                    <p:nvPicPr>
                      <p:cNvPr id="21509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0080" y="2110041"/>
                        <a:ext cx="4407218" cy="1020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8CCFE4C0-A435-413C-9E31-398D01647ACD}"/>
              </a:ext>
            </a:extLst>
          </p:cNvPr>
          <p:cNvSpPr/>
          <p:nvPr/>
        </p:nvSpPr>
        <p:spPr>
          <a:xfrm>
            <a:off x="107553" y="1670304"/>
            <a:ext cx="8845616" cy="276758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39603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 flipV="1">
            <a:off x="-31750" y="0"/>
            <a:ext cx="9175750" cy="3430588"/>
          </a:xfrm>
          <a:prstGeom prst="rect">
            <a:avLst/>
          </a:prstGeom>
          <a:solidFill>
            <a:schemeClr val="tx1">
              <a:lumMod val="50000"/>
              <a:lumOff val="50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椭圆 3"/>
          <p:cNvSpPr>
            <a:spLocks/>
          </p:cNvSpPr>
          <p:nvPr/>
        </p:nvSpPr>
        <p:spPr>
          <a:xfrm>
            <a:off x="3671888" y="2528888"/>
            <a:ext cx="1800225" cy="1800225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485" name="组合 14"/>
          <p:cNvGrpSpPr>
            <a:grpSpLocks/>
          </p:cNvGrpSpPr>
          <p:nvPr/>
        </p:nvGrpSpPr>
        <p:grpSpPr bwMode="auto">
          <a:xfrm flipV="1">
            <a:off x="2555875" y="5673725"/>
            <a:ext cx="4032250" cy="79375"/>
            <a:chOff x="287383" y="6200502"/>
            <a:chExt cx="2676409" cy="113211"/>
          </a:xfrm>
        </p:grpSpPr>
        <p:sp>
          <p:nvSpPr>
            <p:cNvPr id="16" name="矩形 15"/>
            <p:cNvSpPr/>
            <p:nvPr/>
          </p:nvSpPr>
          <p:spPr>
            <a:xfrm>
              <a:off x="287383" y="6200502"/>
              <a:ext cx="522637" cy="113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25826" y="6200502"/>
              <a:ext cx="522637" cy="11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64269" y="6200502"/>
              <a:ext cx="522637" cy="11321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902712" y="6200502"/>
              <a:ext cx="522637" cy="11321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441155" y="6200502"/>
              <a:ext cx="522637" cy="11321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486" name="矩形 20"/>
          <p:cNvSpPr>
            <a:spLocks noChangeArrowheads="1"/>
          </p:cNvSpPr>
          <p:nvPr/>
        </p:nvSpPr>
        <p:spPr bwMode="auto">
          <a:xfrm>
            <a:off x="1471613" y="4670425"/>
            <a:ext cx="71389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Theoretical Analysis</a:t>
            </a:r>
            <a:endParaRPr lang="zh-CN" altLang="en-US" sz="5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0487" name="图片 13"/>
          <p:cNvPicPr>
            <a:picLocks noChangeAspect="1"/>
          </p:cNvPicPr>
          <p:nvPr/>
        </p:nvPicPr>
        <p:blipFill>
          <a:blip r:embed="rId3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1" y="169862"/>
            <a:ext cx="32845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507" name="矩形 20"/>
          <p:cNvSpPr>
            <a:spLocks noChangeArrowheads="1"/>
          </p:cNvSpPr>
          <p:nvPr/>
        </p:nvSpPr>
        <p:spPr bwMode="auto">
          <a:xfrm>
            <a:off x="66675" y="144463"/>
            <a:ext cx="312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Basic two-wire model 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21509" name="对象 9"/>
          <p:cNvGraphicFramePr>
            <a:graphicFrameLocks noChangeAspect="1"/>
          </p:cNvGraphicFramePr>
          <p:nvPr/>
        </p:nvGraphicFramePr>
        <p:xfrm>
          <a:off x="422275" y="1752600"/>
          <a:ext cx="5246688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8" name="Visio" r:id="rId4" imgW="5886360" imgH="1085890" progId="Visio.Drawing.15">
                  <p:embed/>
                </p:oleObj>
              </mc:Choice>
              <mc:Fallback>
                <p:oleObj name="Visio" r:id="rId4" imgW="5886360" imgH="1085890" progId="Visio.Drawing.15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1752600"/>
                        <a:ext cx="5246688" cy="1122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317500" y="3379788"/>
            <a:ext cx="77914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dirty="0" err="1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Lagrangian</a:t>
            </a: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function</a:t>
            </a:r>
            <a:endParaRPr lang="en-US" altLang="zh-CN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1511" name="对象 2"/>
          <p:cNvGraphicFramePr>
            <a:graphicFrameLocks noChangeAspect="1"/>
          </p:cNvGraphicFramePr>
          <p:nvPr/>
        </p:nvGraphicFramePr>
        <p:xfrm>
          <a:off x="422275" y="3724275"/>
          <a:ext cx="6837363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9" name="Equation" r:id="rId6" imgW="2311200" imgH="317160" progId="Equation.DSMT4">
                  <p:embed/>
                </p:oleObj>
              </mc:Choice>
              <mc:Fallback>
                <p:oleObj name="Equation" r:id="rId6" imgW="2311200" imgH="31716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3724275"/>
                        <a:ext cx="6837363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422275" y="4513263"/>
            <a:ext cx="7686675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is the kinetic energy.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is the potential energy of the system.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is the elastic potential energy of the system.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is the magnetic potential energy.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1513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2925519"/>
              </p:ext>
            </p:extLst>
          </p:nvPr>
        </p:nvGraphicFramePr>
        <p:xfrm>
          <a:off x="464693" y="4547484"/>
          <a:ext cx="4889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0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93" y="4547484"/>
                        <a:ext cx="4889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749686"/>
              </p:ext>
            </p:extLst>
          </p:nvPr>
        </p:nvGraphicFramePr>
        <p:xfrm>
          <a:off x="443484" y="4904906"/>
          <a:ext cx="4889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1" name="Equation" r:id="rId10" imgW="164880" imgH="190440" progId="Equation.DSMT4">
                  <p:embed/>
                </p:oleObj>
              </mc:Choice>
              <mc:Fallback>
                <p:oleObj name="Equation" r:id="rId10" imgW="164880" imgH="190440" progId="Equation.DSMT4">
                  <p:embed/>
                  <p:pic>
                    <p:nvPicPr>
                      <p:cNvPr id="0" name="对象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484" y="4904906"/>
                        <a:ext cx="48895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5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078332"/>
              </p:ext>
            </p:extLst>
          </p:nvPr>
        </p:nvGraphicFramePr>
        <p:xfrm>
          <a:off x="412750" y="5300428"/>
          <a:ext cx="4508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2" name="Equation" r:id="rId12" imgW="152280" imgH="177480" progId="Equation.DSMT4">
                  <p:embed/>
                </p:oleObj>
              </mc:Choice>
              <mc:Fallback>
                <p:oleObj name="Equation" r:id="rId12" imgW="152280" imgH="17748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" y="5300428"/>
                        <a:ext cx="4508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75786"/>
              </p:ext>
            </p:extLst>
          </p:nvPr>
        </p:nvGraphicFramePr>
        <p:xfrm>
          <a:off x="422275" y="5657850"/>
          <a:ext cx="4889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3" name="Equation" r:id="rId14" imgW="164880" imgH="177480" progId="Equation.DSMT4">
                  <p:embed/>
                </p:oleObj>
              </mc:Choice>
              <mc:Fallback>
                <p:oleObj name="Equation" r:id="rId14" imgW="164880" imgH="177480" progId="Equation.DSMT4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" y="5657850"/>
                        <a:ext cx="4889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1973263" y="2990850"/>
            <a:ext cx="3640137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Two-wire model</a:t>
            </a:r>
            <a:endParaRPr kumimoji="1" lang="zh-CN" altLang="en-US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9"/>
          <p:cNvSpPr>
            <a:spLocks noChangeArrowheads="1"/>
          </p:cNvSpPr>
          <p:nvPr/>
        </p:nvSpPr>
        <p:spPr bwMode="auto">
          <a:xfrm>
            <a:off x="42863" y="669925"/>
            <a:ext cx="56182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17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PART</a:t>
            </a:r>
            <a:endParaRPr lang="zh-CN" altLang="en-US" sz="17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555" name="矩形 20"/>
          <p:cNvSpPr>
            <a:spLocks noChangeArrowheads="1"/>
          </p:cNvSpPr>
          <p:nvPr/>
        </p:nvSpPr>
        <p:spPr bwMode="auto">
          <a:xfrm>
            <a:off x="66675" y="144463"/>
            <a:ext cx="3129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</a:t>
            </a:r>
          </a:p>
        </p:txBody>
      </p:sp>
      <p:sp>
        <p:nvSpPr>
          <p:cNvPr id="22" name="矩形 21"/>
          <p:cNvSpPr/>
          <p:nvPr/>
        </p:nvSpPr>
        <p:spPr>
          <a:xfrm>
            <a:off x="863600" y="350838"/>
            <a:ext cx="82804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accent5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Basic two-wire model</a:t>
            </a:r>
            <a:endParaRPr lang="zh-CN" altLang="en-US" sz="2400" b="1" dirty="0">
              <a:solidFill>
                <a:schemeClr val="accent5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23559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947596"/>
              </p:ext>
            </p:extLst>
          </p:nvPr>
        </p:nvGraphicFramePr>
        <p:xfrm>
          <a:off x="893859" y="2973932"/>
          <a:ext cx="5445125" cy="169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39" name="Equation" r:id="rId4" imgW="2374560" imgH="736560" progId="Equation.DSMT4">
                  <p:embed/>
                </p:oleObj>
              </mc:Choice>
              <mc:Fallback>
                <p:oleObj name="Equation" r:id="rId4" imgW="2374560" imgH="736560" progId="Equation.DSMT4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859" y="2973932"/>
                        <a:ext cx="5445125" cy="169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152430"/>
              </p:ext>
            </p:extLst>
          </p:nvPr>
        </p:nvGraphicFramePr>
        <p:xfrm>
          <a:off x="840582" y="4513711"/>
          <a:ext cx="6621463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0" name="Equation" r:id="rId6" imgW="3035160" imgH="380880" progId="Equation.DSMT4">
                  <p:embed/>
                </p:oleObj>
              </mc:Choice>
              <mc:Fallback>
                <p:oleObj name="Equation" r:id="rId6" imgW="3035160" imgH="380880" progId="Equation.DSMT4">
                  <p:embed/>
                  <p:pic>
                    <p:nvPicPr>
                      <p:cNvPr id="0" name="对象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582" y="4513711"/>
                        <a:ext cx="6621463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矩形 26"/>
          <p:cNvSpPr>
            <a:spLocks noChangeArrowheads="1"/>
          </p:cNvSpPr>
          <p:nvPr/>
        </p:nvSpPr>
        <p:spPr bwMode="auto">
          <a:xfrm>
            <a:off x="3692525" y="1526192"/>
            <a:ext cx="2600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Equilibrium position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23566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331070"/>
              </p:ext>
            </p:extLst>
          </p:nvPr>
        </p:nvGraphicFramePr>
        <p:xfrm>
          <a:off x="6024563" y="1464279"/>
          <a:ext cx="2603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1" name="Equation" r:id="rId8" imgW="126720" imgH="228600" progId="Equation.DSMT4">
                  <p:embed/>
                </p:oleObj>
              </mc:Choice>
              <mc:Fallback>
                <p:oleObj name="Equation" r:id="rId8" imgW="126720" imgH="228600" progId="Equation.DSMT4">
                  <p:embed/>
                  <p:pic>
                    <p:nvPicPr>
                      <p:cNvPr id="0" name="对象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3" y="1464279"/>
                        <a:ext cx="26035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接连接符 28"/>
          <p:cNvCxnSpPr/>
          <p:nvPr/>
        </p:nvCxnSpPr>
        <p:spPr>
          <a:xfrm>
            <a:off x="2151159" y="4765838"/>
            <a:ext cx="412750" cy="3460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065558" y="4569274"/>
            <a:ext cx="1281113" cy="7191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70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485615"/>
              </p:ext>
            </p:extLst>
          </p:nvPr>
        </p:nvGraphicFramePr>
        <p:xfrm>
          <a:off x="6437313" y="1529367"/>
          <a:ext cx="119380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2" name="Equation" r:id="rId10" imgW="520560" imgH="177480" progId="Equation.DSMT4">
                  <p:embed/>
                </p:oleObj>
              </mc:Choice>
              <mc:Fallback>
                <p:oleObj name="Equation" r:id="rId10" imgW="520560" imgH="177480" progId="Equation.DSMT4">
                  <p:embed/>
                  <p:pic>
                    <p:nvPicPr>
                      <p:cNvPr id="0" name="对象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7313" y="1529367"/>
                        <a:ext cx="1193800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71" name="对象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50285"/>
              </p:ext>
            </p:extLst>
          </p:nvPr>
        </p:nvGraphicFramePr>
        <p:xfrm>
          <a:off x="7631113" y="1330929"/>
          <a:ext cx="1163637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3" name="Equation" r:id="rId12" imgW="533160" imgH="368280" progId="Equation.DSMT4">
                  <p:embed/>
                </p:oleObj>
              </mc:Choice>
              <mc:Fallback>
                <p:oleObj name="Equation" r:id="rId12" imgW="533160" imgH="368280" progId="Equation.DSMT4">
                  <p:embed/>
                  <p:pic>
                    <p:nvPicPr>
                      <p:cNvPr id="0" name="对象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1113" y="1330929"/>
                        <a:ext cx="1163637" cy="803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extLst>
              <a:ext uri="{FF2B5EF4-FFF2-40B4-BE49-F238E27FC236}">
                <a16:creationId xmlns:a16="http://schemas.microsoft.com/office/drawing/2014/main" id="{0C47906D-2F71-47F2-98B6-F29B49F1D5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245523"/>
              </p:ext>
            </p:extLst>
          </p:nvPr>
        </p:nvGraphicFramePr>
        <p:xfrm>
          <a:off x="1044575" y="1458147"/>
          <a:ext cx="171450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4" name="Equation" r:id="rId14" imgW="736280" imgH="317362" progId="Equation.DSMT4">
                  <p:embed/>
                </p:oleObj>
              </mc:Choice>
              <mc:Fallback>
                <p:oleObj name="Equation" r:id="rId14" imgW="736280" imgH="317362" progId="Equation.DSMT4">
                  <p:embed/>
                  <p:pic>
                    <p:nvPicPr>
                      <p:cNvPr id="25607" name="对象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1458147"/>
                        <a:ext cx="1714500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3">
            <a:extLst>
              <a:ext uri="{FF2B5EF4-FFF2-40B4-BE49-F238E27FC236}">
                <a16:creationId xmlns:a16="http://schemas.microsoft.com/office/drawing/2014/main" id="{F326C995-3DA0-47D7-AB61-8A05866E50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4492085"/>
              </p:ext>
            </p:extLst>
          </p:nvPr>
        </p:nvGraphicFramePr>
        <p:xfrm>
          <a:off x="919480" y="5909907"/>
          <a:ext cx="4857750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5" name="Equation" r:id="rId16" imgW="2044700" imgH="342900" progId="Equation.DSMT4">
                  <p:embed/>
                </p:oleObj>
              </mc:Choice>
              <mc:Fallback>
                <p:oleObj name="Equation" r:id="rId16" imgW="2044700" imgH="342900" progId="Equation.DSMT4">
                  <p:embed/>
                  <p:pic>
                    <p:nvPicPr>
                      <p:cNvPr id="25605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9480" y="5909907"/>
                        <a:ext cx="4857750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6">
            <a:extLst>
              <a:ext uri="{FF2B5EF4-FFF2-40B4-BE49-F238E27FC236}">
                <a16:creationId xmlns:a16="http://schemas.microsoft.com/office/drawing/2014/main" id="{E247C7D5-F2C1-4F2B-9F2B-EE3F303CC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7" y="1041259"/>
            <a:ext cx="2600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Vibration equation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6">
            <a:extLst>
              <a:ext uri="{FF2B5EF4-FFF2-40B4-BE49-F238E27FC236}">
                <a16:creationId xmlns:a16="http://schemas.microsoft.com/office/drawing/2014/main" id="{C627AD63-84DA-40FF-8B4F-1B46EE5A2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69" y="2260220"/>
            <a:ext cx="80061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As the Taylor expansion of the elastic potential energy and the magnetic field potential energy at equilibrium position can be written as: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8AEAB201-CD70-4034-9A54-0702E4C59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769" y="5170410"/>
            <a:ext cx="78895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6">
            <a:extLst>
              <a:ext uri="{FF2B5EF4-FFF2-40B4-BE49-F238E27FC236}">
                <a16:creationId xmlns:a16="http://schemas.microsoft.com/office/drawing/2014/main" id="{762E639E-069E-490F-88D5-4339241CF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00" y="5413573"/>
            <a:ext cx="788955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just" eaLnBrk="1" hangingPunct="1"/>
            <a:r>
              <a:rPr lang="en-US" altLang="zh-CN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Then we get the vibration equation of the two-wire model: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Times New Roman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kumimoji="1" lang="zh-CN" altLang="en-US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5">
    <a:majorFont>
      <a:latin typeface="Times New Roman"/>
      <a:ea typeface="黑体"/>
      <a:cs typeface=""/>
    </a:majorFont>
    <a:minorFont>
      <a:latin typeface="黑体"/>
      <a:ea typeface="黑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12546</TotalTime>
  <Words>1466</Words>
  <Application>Microsoft Office PowerPoint</Application>
  <PresentationFormat>全屏显示(4:3)</PresentationFormat>
  <Paragraphs>212</Paragraphs>
  <Slides>21</Slides>
  <Notes>19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黑体</vt:lpstr>
      <vt:lpstr>宋体</vt:lpstr>
      <vt:lpstr>微软雅黑</vt:lpstr>
      <vt:lpstr>Arial</vt:lpstr>
      <vt:lpstr>Calibri</vt:lpstr>
      <vt:lpstr>Tahoma</vt:lpstr>
      <vt:lpstr>Times New Roman</vt:lpstr>
      <vt:lpstr>Office 主题</vt:lpstr>
      <vt:lpstr>Equation</vt:lpstr>
      <vt:lpstr>Visio</vt:lpstr>
      <vt:lpstr>Microsoft Visio Drawing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王齐</dc:creator>
  <cp:lastModifiedBy> </cp:lastModifiedBy>
  <cp:revision>622</cp:revision>
  <cp:lastPrinted>2015-09-08T03:57:00Z</cp:lastPrinted>
  <dcterms:created xsi:type="dcterms:W3CDTF">2015-09-04T08:06:00Z</dcterms:created>
  <dcterms:modified xsi:type="dcterms:W3CDTF">2018-06-21T02:39:30Z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2052-10.1.0.6391</vt:lpwstr>
  </property>
</Properties>
</file>