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83" r:id="rId1"/>
  </p:sldMasterIdLst>
  <p:notesMasterIdLst>
    <p:notesMasterId r:id="rId22"/>
  </p:notesMasterIdLst>
  <p:handoutMasterIdLst>
    <p:handoutMasterId r:id="rId23"/>
  </p:handoutMasterIdLst>
  <p:sldIdLst>
    <p:sldId id="256" r:id="rId2"/>
    <p:sldId id="258" r:id="rId3"/>
    <p:sldId id="269" r:id="rId4"/>
    <p:sldId id="260" r:id="rId5"/>
    <p:sldId id="261" r:id="rId6"/>
    <p:sldId id="262" r:id="rId7"/>
    <p:sldId id="271" r:id="rId8"/>
    <p:sldId id="263" r:id="rId9"/>
    <p:sldId id="273" r:id="rId10"/>
    <p:sldId id="274" r:id="rId11"/>
    <p:sldId id="275" r:id="rId12"/>
    <p:sldId id="276" r:id="rId13"/>
    <p:sldId id="264" r:id="rId14"/>
    <p:sldId id="277" r:id="rId15"/>
    <p:sldId id="266" r:id="rId16"/>
    <p:sldId id="272" r:id="rId17"/>
    <p:sldId id="270" r:id="rId18"/>
    <p:sldId id="265" r:id="rId19"/>
    <p:sldId id="267" r:id="rId20"/>
    <p:sldId id="268"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A6CD"/>
    <a:srgbClr val="9D8C7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p:restoredTop sz="82904" autoAdjust="0"/>
  </p:normalViewPr>
  <p:slideViewPr>
    <p:cSldViewPr snapToGrid="0" snapToObjects="1">
      <p:cViewPr varScale="1">
        <p:scale>
          <a:sx n="56" d="100"/>
          <a:sy n="56" d="100"/>
        </p:scale>
        <p:origin x="1580" y="52"/>
      </p:cViewPr>
      <p:guideLst>
        <p:guide orient="horz" pos="2160"/>
        <p:guide pos="2880"/>
      </p:guideLst>
    </p:cSldViewPr>
  </p:slideViewPr>
  <p:notesTextViewPr>
    <p:cViewPr>
      <p:scale>
        <a:sx n="3" d="2"/>
        <a:sy n="3" d="2"/>
      </p:scale>
      <p:origin x="0" y="0"/>
    </p:cViewPr>
  </p:notesTextViewPr>
  <p:sorterViewPr>
    <p:cViewPr varScale="1">
      <p:scale>
        <a:sx n="100" d="100"/>
        <a:sy n="100" d="100"/>
      </p:scale>
      <p:origin x="0" y="0"/>
    </p:cViewPr>
  </p:sorterViewPr>
  <p:notesViewPr>
    <p:cSldViewPr snapToGrid="0" snapToObjects="1">
      <p:cViewPr varScale="1">
        <p:scale>
          <a:sx n="69" d="100"/>
          <a:sy n="69" d="100"/>
        </p:scale>
        <p:origin x="3264"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02E8FA7-2F4C-5D49-9BA4-AF921E49AE74}" type="datetime1">
              <a:rPr lang="en-US" smtClean="0"/>
              <a:pPr/>
              <a:t>6/2/2018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4337E74-6FDC-BA4C-B798-CEB3174D958C}" type="slidenum">
              <a:rPr lang="en-US" smtClean="0"/>
              <a:pPr/>
              <a:t>‹#›</a:t>
            </a:fld>
            <a:endParaRPr lang="en-US"/>
          </a:p>
        </p:txBody>
      </p:sp>
    </p:spTree>
    <p:extLst>
      <p:ext uri="{BB962C8B-B14F-4D97-AF65-F5344CB8AC3E}">
        <p14:creationId xmlns:p14="http://schemas.microsoft.com/office/powerpoint/2010/main" val="4224349898"/>
      </p:ext>
    </p:extLst>
  </p:cSld>
  <p:clrMap bg1="lt1" tx1="dk1" bg2="lt2" tx2="dk2" accent1="accent1" accent2="accent2" accent3="accent3" accent4="accent4" accent5="accent5" accent6="accent6" hlink="hlink" folHlink="folHlink"/>
  <p:hf sldNum="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426B0FB-EA67-3A40-825F-8F252A860502}" type="datetime1">
              <a:rPr lang="en-US" smtClean="0"/>
              <a:pPr/>
              <a:t>6/2/2018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2C66A3-1D14-8C46-8C0C-97773EFB716B}" type="slidenum">
              <a:rPr lang="en-US" smtClean="0"/>
              <a:pPr/>
              <a:t>‹#›</a:t>
            </a:fld>
            <a:endParaRPr lang="en-US"/>
          </a:p>
        </p:txBody>
      </p:sp>
    </p:spTree>
    <p:extLst>
      <p:ext uri="{BB962C8B-B14F-4D97-AF65-F5344CB8AC3E}">
        <p14:creationId xmlns:p14="http://schemas.microsoft.com/office/powerpoint/2010/main" val="210733337"/>
      </p:ext>
    </p:extLst>
  </p:cSld>
  <p:clrMap bg1="lt1" tx1="dk1" bg2="lt2" tx2="dk2" accent1="accent1" accent2="accent2" accent3="accent3" accent4="accent4" accent5="accent5" accent6="accent6" hlink="hlink" folHlink="folHlink"/>
  <p:hf sldNum="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kern="1200" dirty="0">
                <a:solidFill>
                  <a:schemeClr val="tx1"/>
                </a:solidFill>
                <a:effectLst/>
                <a:latin typeface="+mn-lt"/>
                <a:ea typeface="+mn-ea"/>
                <a:cs typeface="+mn-cs"/>
              </a:rPr>
              <a:t>Invited Presentation:  25 min + 5 min for questions; 30 min total time limit. </a:t>
            </a:r>
            <a:r>
              <a:rPr lang="en-US" sz="1200" strike="sngStrike" kern="1200" dirty="0">
                <a:solidFill>
                  <a:schemeClr val="tx1"/>
                </a:solidFill>
                <a:effectLst/>
                <a:latin typeface="+mn-lt"/>
                <a:ea typeface="+mn-ea"/>
                <a:cs typeface="+mn-cs"/>
              </a:rPr>
              <a:t>13 min + 2 min for questions; 15 min total limit</a:t>
            </a:r>
            <a:r>
              <a:rPr lang="en-US" sz="1200" kern="1200" dirty="0">
                <a:solidFill>
                  <a:schemeClr val="tx1"/>
                </a:solidFill>
                <a:effectLst/>
                <a:latin typeface="+mn-lt"/>
                <a:ea typeface="+mn-ea"/>
                <a:cs typeface="+mn-cs"/>
              </a:rPr>
              <a:t>.  Originally slated for a regular 15 min talk.</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Abstract: The Sandia National Laboratories Z machine is the world’s most powerful and efficient laboratory radiation source, capable of producing over 2 MJ and 300 TW of x-rays.  For primary energy storage, Z uses thirty-six separate Marx banks, each comprised of sixty 2.6 µF capacitors rated for up to 100 kV.  The total energy storage on Z is 25 MJ at maximum operating voltage (95 kV).  Regular operation of Z requires high reliability of these sub-systems – a failure rate of only 1% would imply a malfunction about every three shots.  One way to ensure the reliability of the Marxes is to charge them to high voltage and trigger them into a dummy load to ‘certify’ them before installation on Z.</a:t>
            </a:r>
          </a:p>
          <a:p>
            <a:r>
              <a:rPr lang="en-US" sz="1200" kern="1200" dirty="0">
                <a:solidFill>
                  <a:schemeClr val="tx1"/>
                </a:solidFill>
                <a:effectLst/>
                <a:latin typeface="+mn-lt"/>
                <a:ea typeface="+mn-ea"/>
                <a:cs typeface="+mn-cs"/>
              </a:rPr>
              <a:t>The Marx Test Bed is the system that allows Z operations to conduct this testing.  After many years, we have upgraded the Test Bed with new charging supplies and an updated gas handling and control system.  In addition to making the Test Bed itself easier to maintain, the upgrades will allow for more operational flexibility going forward.  A further consideration during the upgrade is to provide the Z facility with a more general high voltage testing environment – opening up the opportunity to conduct small-scale high voltage testing on components besides Marxes.  Here we present an overview of the Test Bed system, as well as a discussion of the protection and filtering required for the HVAC and HVDC portions of the new charging circuit.</a:t>
            </a:r>
          </a:p>
          <a:p>
            <a:r>
              <a:rPr lang="en-US" sz="1200" i="1" kern="1200" dirty="0">
                <a:solidFill>
                  <a:schemeClr val="tx1"/>
                </a:solidFill>
                <a:effectLst/>
                <a:latin typeface="+mn-lt"/>
                <a:ea typeface="+mn-ea"/>
                <a:cs typeface="+mn-cs"/>
              </a:rPr>
              <a:t>Sandia National Laboratories is a multimission laboratory managed and operated by National Technology and Engineering Solutions of Sandia LLC, a wholly owned subsidiary of Honeywell International Inc. for the U.S. Department of Energy’s National Nuclear Security Administration under contract DE-NA0003525.</a:t>
            </a:r>
            <a:endParaRPr lang="en-US" sz="1200" kern="1200" dirty="0">
              <a:solidFill>
                <a:schemeClr val="tx1"/>
              </a:solidFill>
              <a:effectLst/>
              <a:latin typeface="+mn-lt"/>
              <a:ea typeface="+mn-ea"/>
              <a:cs typeface="+mn-cs"/>
            </a:endParaRPr>
          </a:p>
          <a:p>
            <a:endParaRPr lang="en-US" dirty="0"/>
          </a:p>
        </p:txBody>
      </p:sp>
      <p:sp>
        <p:nvSpPr>
          <p:cNvPr id="4" name="Header Placeholder 3"/>
          <p:cNvSpPr>
            <a:spLocks noGrp="1"/>
          </p:cNvSpPr>
          <p:nvPr>
            <p:ph type="hdr" sz="quarter" idx="10"/>
          </p:nvPr>
        </p:nvSpPr>
        <p:spPr/>
        <p:txBody>
          <a:bodyPr/>
          <a:lstStyle/>
          <a:p>
            <a:endParaRPr lang="en-US"/>
          </a:p>
        </p:txBody>
      </p:sp>
    </p:spTree>
    <p:extLst>
      <p:ext uri="{BB962C8B-B14F-4D97-AF65-F5344CB8AC3E}">
        <p14:creationId xmlns:p14="http://schemas.microsoft.com/office/powerpoint/2010/main" val="14052721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Different numerators may be used to calculate the bandwidth, depending upon the exact shape of the waveform, but this gives the order of magnitude of the answer.</a:t>
            </a:r>
          </a:p>
          <a:p>
            <a:endParaRPr lang="en-US" dirty="0"/>
          </a:p>
        </p:txBody>
      </p:sp>
      <p:sp>
        <p:nvSpPr>
          <p:cNvPr id="4" name="Header Placeholder 3"/>
          <p:cNvSpPr>
            <a:spLocks noGrp="1"/>
          </p:cNvSpPr>
          <p:nvPr>
            <p:ph type="hdr" sz="quarter" idx="10"/>
          </p:nvPr>
        </p:nvSpPr>
        <p:spPr/>
        <p:txBody>
          <a:bodyPr/>
          <a:lstStyle/>
          <a:p>
            <a:endParaRPr lang="en-US"/>
          </a:p>
        </p:txBody>
      </p:sp>
    </p:spTree>
    <p:extLst>
      <p:ext uri="{BB962C8B-B14F-4D97-AF65-F5344CB8AC3E}">
        <p14:creationId xmlns:p14="http://schemas.microsoft.com/office/powerpoint/2010/main" val="3065243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Test Bed is likely more a generator of E-field noise than the Z tank, but these are order of magnitude calculations only and should not be considered exhaustive.  Also, as stated above, don’t forget directly coupled noise/interference.  After all, the HVPSs are directly plugged into the Marx charge buss.</a:t>
            </a:r>
          </a:p>
        </p:txBody>
      </p:sp>
      <p:sp>
        <p:nvSpPr>
          <p:cNvPr id="4" name="Header Placeholder 3"/>
          <p:cNvSpPr>
            <a:spLocks noGrp="1"/>
          </p:cNvSpPr>
          <p:nvPr>
            <p:ph type="hdr" sz="quarter" idx="10"/>
          </p:nvPr>
        </p:nvSpPr>
        <p:spPr/>
        <p:txBody>
          <a:bodyPr/>
          <a:lstStyle/>
          <a:p>
            <a:endParaRPr lang="en-US"/>
          </a:p>
        </p:txBody>
      </p:sp>
    </p:spTree>
    <p:extLst>
      <p:ext uri="{BB962C8B-B14F-4D97-AF65-F5344CB8AC3E}">
        <p14:creationId xmlns:p14="http://schemas.microsoft.com/office/powerpoint/2010/main" val="12810821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summarizes the protective measures that we are taking, and indeed have taken, to protect critical systems on Z.</a:t>
            </a:r>
          </a:p>
        </p:txBody>
      </p:sp>
      <p:sp>
        <p:nvSpPr>
          <p:cNvPr id="4" name="Header Placeholder 3"/>
          <p:cNvSpPr>
            <a:spLocks noGrp="1"/>
          </p:cNvSpPr>
          <p:nvPr>
            <p:ph type="hdr" sz="quarter" idx="10"/>
          </p:nvPr>
        </p:nvSpPr>
        <p:spPr/>
        <p:txBody>
          <a:bodyPr/>
          <a:lstStyle/>
          <a:p>
            <a:endParaRPr lang="en-US"/>
          </a:p>
        </p:txBody>
      </p:sp>
    </p:spTree>
    <p:extLst>
      <p:ext uri="{BB962C8B-B14F-4D97-AF65-F5344CB8AC3E}">
        <p14:creationId xmlns:p14="http://schemas.microsoft.com/office/powerpoint/2010/main" val="27506365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have a burned-out </a:t>
            </a:r>
            <a:r>
              <a:rPr lang="en-US" dirty="0" err="1"/>
              <a:t>CompactRIO</a:t>
            </a:r>
            <a:r>
              <a:rPr lang="en-US" dirty="0"/>
              <a:t> card that demonstrates the very high voltages can be induced on control wires near operating Marxes.</a:t>
            </a:r>
          </a:p>
        </p:txBody>
      </p:sp>
      <p:sp>
        <p:nvSpPr>
          <p:cNvPr id="4" name="Header Placeholder 3"/>
          <p:cNvSpPr>
            <a:spLocks noGrp="1"/>
          </p:cNvSpPr>
          <p:nvPr>
            <p:ph type="hdr" sz="quarter" idx="10"/>
          </p:nvPr>
        </p:nvSpPr>
        <p:spPr/>
        <p:txBody>
          <a:bodyPr/>
          <a:lstStyle/>
          <a:p>
            <a:endParaRPr lang="en-US"/>
          </a:p>
        </p:txBody>
      </p:sp>
    </p:spTree>
    <p:extLst>
      <p:ext uri="{BB962C8B-B14F-4D97-AF65-F5344CB8AC3E}">
        <p14:creationId xmlns:p14="http://schemas.microsoft.com/office/powerpoint/2010/main" val="29611823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the Marx erects, it tries to drive each side of the charge buss up to half the Marx output voltage through the drop-charge resistors.</a:t>
            </a:r>
          </a:p>
          <a:p>
            <a:r>
              <a:rPr lang="en-US" dirty="0"/>
              <a:t>This is a picture of the spark gaps, grounding relays, and dump resistors on the Test Bed Marx charge buss.  It may not be obvious but these are way up off the ground and difficult/dangerous to work on.</a:t>
            </a:r>
          </a:p>
          <a:p>
            <a:endParaRPr lang="en-US" dirty="0"/>
          </a:p>
        </p:txBody>
      </p:sp>
      <p:sp>
        <p:nvSpPr>
          <p:cNvPr id="4" name="Header Placeholder 3"/>
          <p:cNvSpPr>
            <a:spLocks noGrp="1"/>
          </p:cNvSpPr>
          <p:nvPr>
            <p:ph type="hdr" sz="quarter" idx="10"/>
          </p:nvPr>
        </p:nvSpPr>
        <p:spPr/>
        <p:txBody>
          <a:bodyPr/>
          <a:lstStyle/>
          <a:p>
            <a:endParaRPr lang="en-US"/>
          </a:p>
        </p:txBody>
      </p:sp>
    </p:spTree>
    <p:extLst>
      <p:ext uri="{BB962C8B-B14F-4D97-AF65-F5344CB8AC3E}">
        <p14:creationId xmlns:p14="http://schemas.microsoft.com/office/powerpoint/2010/main" val="37222351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picture showing the mounting brackets for the Marx charge buss in the Test Bed.  This needs to be located well above the ground to make the connections as in the main Z tank.</a:t>
            </a:r>
          </a:p>
        </p:txBody>
      </p:sp>
      <p:sp>
        <p:nvSpPr>
          <p:cNvPr id="4" name="Header Placeholder 3"/>
          <p:cNvSpPr>
            <a:spLocks noGrp="1"/>
          </p:cNvSpPr>
          <p:nvPr>
            <p:ph type="hdr" sz="quarter" idx="10"/>
          </p:nvPr>
        </p:nvSpPr>
        <p:spPr/>
        <p:txBody>
          <a:bodyPr/>
          <a:lstStyle/>
          <a:p>
            <a:endParaRPr lang="en-US"/>
          </a:p>
        </p:txBody>
      </p:sp>
    </p:spTree>
    <p:extLst>
      <p:ext uri="{BB962C8B-B14F-4D97-AF65-F5344CB8AC3E}">
        <p14:creationId xmlns:p14="http://schemas.microsoft.com/office/powerpoint/2010/main" val="32452978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use a combination of two series relays for personnel safety.  It turns out that the power supplies, and even in some instances the capacitance of the HV cabling, can store enough energy to exceed the criteria for doing energized work at Sandia.  With the use of two relays, we can short each side of the Marx charge buss through the dump resistors; and we can also dump the power supply and HV cables through the filter resistors directly to ground.  This ensures that personnel cannot be exposed to high voltage hazards when the system is de-energized.</a:t>
            </a:r>
          </a:p>
        </p:txBody>
      </p:sp>
      <p:sp>
        <p:nvSpPr>
          <p:cNvPr id="4" name="Header Placeholder 3"/>
          <p:cNvSpPr>
            <a:spLocks noGrp="1"/>
          </p:cNvSpPr>
          <p:nvPr>
            <p:ph type="hdr" sz="quarter" idx="10"/>
          </p:nvPr>
        </p:nvSpPr>
        <p:spPr/>
        <p:txBody>
          <a:bodyPr/>
          <a:lstStyle/>
          <a:p>
            <a:endParaRPr lang="en-US"/>
          </a:p>
        </p:txBody>
      </p:sp>
    </p:spTree>
    <p:extLst>
      <p:ext uri="{BB962C8B-B14F-4D97-AF65-F5344CB8AC3E}">
        <p14:creationId xmlns:p14="http://schemas.microsoft.com/office/powerpoint/2010/main" val="19128993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Again, we will use this opportunity to modify the MTG in the test bed for testing that we need to conduct going forward anyway.</a:t>
            </a:r>
          </a:p>
          <a:p>
            <a:r>
              <a:rPr lang="en-US" dirty="0"/>
              <a:t>Pictured above is a shot of the MTG in the Test Bed with the old spark gaps, as well as one of the new L-3 switches, this one is actually last years’ model: a 40264.</a:t>
            </a:r>
          </a:p>
        </p:txBody>
      </p:sp>
      <p:sp>
        <p:nvSpPr>
          <p:cNvPr id="4" name="Header Placeholder 3"/>
          <p:cNvSpPr>
            <a:spLocks noGrp="1"/>
          </p:cNvSpPr>
          <p:nvPr>
            <p:ph type="hdr" sz="quarter" idx="10"/>
          </p:nvPr>
        </p:nvSpPr>
        <p:spPr/>
        <p:txBody>
          <a:bodyPr/>
          <a:lstStyle/>
          <a:p>
            <a:endParaRPr lang="en-US"/>
          </a:p>
        </p:txBody>
      </p:sp>
    </p:spTree>
    <p:extLst>
      <p:ext uri="{BB962C8B-B14F-4D97-AF65-F5344CB8AC3E}">
        <p14:creationId xmlns:p14="http://schemas.microsoft.com/office/powerpoint/2010/main" val="39911310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control system is being built in-house using COTS LabVIEW controller software and </a:t>
            </a:r>
            <a:r>
              <a:rPr lang="en-US" dirty="0" err="1"/>
              <a:t>CompactRIO</a:t>
            </a:r>
            <a:r>
              <a:rPr lang="en-US" dirty="0"/>
              <a:t> modules.  This will greatly simplify the operation of the system going forward.  Also perhaps make things less fun…</a:t>
            </a:r>
          </a:p>
          <a:p>
            <a:r>
              <a:rPr lang="en-US" dirty="0"/>
              <a:t>The diagram here is an abbreviated schematic of the SF</a:t>
            </a:r>
            <a:r>
              <a:rPr lang="en-US" baseline="-25000" dirty="0"/>
              <a:t>6</a:t>
            </a:r>
            <a:r>
              <a:rPr lang="en-US" baseline="0" dirty="0"/>
              <a:t> gas handling manifold.</a:t>
            </a:r>
            <a:endParaRPr lang="en-US" dirty="0"/>
          </a:p>
        </p:txBody>
      </p:sp>
      <p:sp>
        <p:nvSpPr>
          <p:cNvPr id="4" name="Header Placeholder 3"/>
          <p:cNvSpPr>
            <a:spLocks noGrp="1"/>
          </p:cNvSpPr>
          <p:nvPr>
            <p:ph type="hdr" sz="quarter" idx="10"/>
          </p:nvPr>
        </p:nvSpPr>
        <p:spPr/>
        <p:txBody>
          <a:bodyPr/>
          <a:lstStyle/>
          <a:p>
            <a:endParaRPr lang="en-US"/>
          </a:p>
        </p:txBody>
      </p:sp>
    </p:spTree>
    <p:extLst>
      <p:ext uri="{BB962C8B-B14F-4D97-AF65-F5344CB8AC3E}">
        <p14:creationId xmlns:p14="http://schemas.microsoft.com/office/powerpoint/2010/main" val="10317408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SF</a:t>
            </a:r>
            <a:r>
              <a:rPr lang="en-US" baseline="-25000" dirty="0"/>
              <a:t>6</a:t>
            </a:r>
            <a:r>
              <a:rPr lang="en-US" baseline="0" dirty="0"/>
              <a:t> leaks are being scrutinized now more than in the past – it is a powerful greenhouse gas; additionally electrical breakdown generates toxic by-products.</a:t>
            </a:r>
          </a:p>
          <a:p>
            <a:r>
              <a:rPr lang="en-US" baseline="0" dirty="0"/>
              <a:t>Photos here are of the two slots in the Test Bed.</a:t>
            </a:r>
            <a:endParaRPr lang="en-US" dirty="0"/>
          </a:p>
        </p:txBody>
      </p:sp>
      <p:sp>
        <p:nvSpPr>
          <p:cNvPr id="4" name="Header Placeholder 3"/>
          <p:cNvSpPr>
            <a:spLocks noGrp="1"/>
          </p:cNvSpPr>
          <p:nvPr>
            <p:ph type="hdr" sz="quarter" idx="10"/>
          </p:nvPr>
        </p:nvSpPr>
        <p:spPr/>
        <p:txBody>
          <a:bodyPr/>
          <a:lstStyle/>
          <a:p>
            <a:endParaRPr lang="en-US"/>
          </a:p>
        </p:txBody>
      </p:sp>
    </p:spTree>
    <p:extLst>
      <p:ext uri="{BB962C8B-B14F-4D97-AF65-F5344CB8AC3E}">
        <p14:creationId xmlns:p14="http://schemas.microsoft.com/office/powerpoint/2010/main" val="20859160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Outline slide with a picture of the connection to the Marx Tet Bed dummy load.</a:t>
            </a:r>
          </a:p>
        </p:txBody>
      </p:sp>
      <p:sp>
        <p:nvSpPr>
          <p:cNvPr id="4" name="Header Placeholder 3"/>
          <p:cNvSpPr>
            <a:spLocks noGrp="1"/>
          </p:cNvSpPr>
          <p:nvPr>
            <p:ph type="hdr" sz="quarter" idx="10"/>
          </p:nvPr>
        </p:nvSpPr>
        <p:spPr/>
        <p:txBody>
          <a:bodyPr/>
          <a:lstStyle/>
          <a:p>
            <a:endParaRPr lang="en-US"/>
          </a:p>
        </p:txBody>
      </p:sp>
    </p:spTree>
    <p:extLst>
      <p:ext uri="{BB962C8B-B14F-4D97-AF65-F5344CB8AC3E}">
        <p14:creationId xmlns:p14="http://schemas.microsoft.com/office/powerpoint/2010/main" val="10119636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Thank you for your time.  Pictured here are several members of the team as of a year ago.</a:t>
            </a:r>
          </a:p>
        </p:txBody>
      </p:sp>
      <p:sp>
        <p:nvSpPr>
          <p:cNvPr id="4" name="Header Placeholder 3"/>
          <p:cNvSpPr>
            <a:spLocks noGrp="1"/>
          </p:cNvSpPr>
          <p:nvPr>
            <p:ph type="hdr" sz="quarter" idx="10"/>
          </p:nvPr>
        </p:nvSpPr>
        <p:spPr/>
        <p:txBody>
          <a:bodyPr/>
          <a:lstStyle/>
          <a:p>
            <a:endParaRPr lang="en-US"/>
          </a:p>
        </p:txBody>
      </p:sp>
    </p:spTree>
    <p:extLst>
      <p:ext uri="{BB962C8B-B14F-4D97-AF65-F5344CB8AC3E}">
        <p14:creationId xmlns:p14="http://schemas.microsoft.com/office/powerpoint/2010/main" val="7662650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cross-sectional</a:t>
            </a:r>
            <a:r>
              <a:rPr lang="en-US" baseline="0" dirty="0"/>
              <a:t> diagram of the Z machine.  The major sections are indicated, as well as the primary components and their relative locations to each other.  I-Store means intermediate store.  LTGS means laser-triggered gas switch.  PFL means pulse-forming line.  OTL means output transmission line.  MITL means magnetically-insulated transmission line.  ESS means energy storage section.  PFS means pulse-forming section.</a:t>
            </a:r>
          </a:p>
        </p:txBody>
      </p:sp>
      <p:sp>
        <p:nvSpPr>
          <p:cNvPr id="4" name="Header Placeholder 3"/>
          <p:cNvSpPr>
            <a:spLocks noGrp="1"/>
          </p:cNvSpPr>
          <p:nvPr>
            <p:ph type="hdr" sz="quarter" idx="10"/>
          </p:nvPr>
        </p:nvSpPr>
        <p:spPr/>
        <p:txBody>
          <a:bodyPr/>
          <a:lstStyle/>
          <a:p>
            <a:endParaRPr lang="en-US" dirty="0"/>
          </a:p>
        </p:txBody>
      </p:sp>
    </p:spTree>
    <p:extLst>
      <p:ext uri="{BB962C8B-B14F-4D97-AF65-F5344CB8AC3E}">
        <p14:creationId xmlns:p14="http://schemas.microsoft.com/office/powerpoint/2010/main" val="3707005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Each of the 36 Marxes are themselves triggered by smaller Marx banks called Marx Trigger Generators (MTGs).  </a:t>
            </a:r>
          </a:p>
          <a:p>
            <a:r>
              <a:rPr lang="en-US" dirty="0"/>
              <a:t>This is a diagram of a Z Marx in SolidWorks.</a:t>
            </a:r>
          </a:p>
        </p:txBody>
      </p:sp>
      <p:sp>
        <p:nvSpPr>
          <p:cNvPr id="4" name="Header Placeholder 3"/>
          <p:cNvSpPr>
            <a:spLocks noGrp="1"/>
          </p:cNvSpPr>
          <p:nvPr>
            <p:ph type="hdr" sz="quarter" idx="10"/>
          </p:nvPr>
        </p:nvSpPr>
        <p:spPr/>
        <p:txBody>
          <a:bodyPr/>
          <a:lstStyle/>
          <a:p>
            <a:endParaRPr lang="en-US"/>
          </a:p>
        </p:txBody>
      </p:sp>
    </p:spTree>
    <p:extLst>
      <p:ext uri="{BB962C8B-B14F-4D97-AF65-F5344CB8AC3E}">
        <p14:creationId xmlns:p14="http://schemas.microsoft.com/office/powerpoint/2010/main" val="19617381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Marx test bed is a separate oil tank where we can store up to two Marxes, and test one of them before installation on Z.  It is equipped with a large water resistor dummy load for absorption of the energy of an erected Marx.</a:t>
            </a:r>
          </a:p>
          <a:p>
            <a:r>
              <a:rPr lang="en-US" dirty="0"/>
              <a:t>This is a single frame from a video of a Marx erecting inside the Test Bed.</a:t>
            </a:r>
          </a:p>
        </p:txBody>
      </p:sp>
      <p:sp>
        <p:nvSpPr>
          <p:cNvPr id="4" name="Header Placeholder 3"/>
          <p:cNvSpPr>
            <a:spLocks noGrp="1"/>
          </p:cNvSpPr>
          <p:nvPr>
            <p:ph type="hdr" sz="quarter" idx="10"/>
          </p:nvPr>
        </p:nvSpPr>
        <p:spPr/>
        <p:txBody>
          <a:bodyPr/>
          <a:lstStyle/>
          <a:p>
            <a:endParaRPr lang="en-US"/>
          </a:p>
        </p:txBody>
      </p:sp>
    </p:spTree>
    <p:extLst>
      <p:ext uri="{BB962C8B-B14F-4D97-AF65-F5344CB8AC3E}">
        <p14:creationId xmlns:p14="http://schemas.microsoft.com/office/powerpoint/2010/main" val="32758949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(otherwise unrelated) modification to the facility provided the impetus to move the primary charging supply on the Test Bed.  This led to an opportunity to upgrade, as opposed to just moving, the existing system.</a:t>
            </a:r>
          </a:p>
          <a:p>
            <a:r>
              <a:rPr lang="en-US" dirty="0"/>
              <a:t>This is a photograph of the current Test Bed control panel.  Lots of fun to use, but time to upgrade.</a:t>
            </a:r>
          </a:p>
        </p:txBody>
      </p:sp>
      <p:sp>
        <p:nvSpPr>
          <p:cNvPr id="4" name="Header Placeholder 3"/>
          <p:cNvSpPr>
            <a:spLocks noGrp="1"/>
          </p:cNvSpPr>
          <p:nvPr>
            <p:ph type="hdr" sz="quarter" idx="10"/>
          </p:nvPr>
        </p:nvSpPr>
        <p:spPr/>
        <p:txBody>
          <a:bodyPr/>
          <a:lstStyle/>
          <a:p>
            <a:endParaRPr lang="en-US"/>
          </a:p>
        </p:txBody>
      </p:sp>
    </p:spTree>
    <p:extLst>
      <p:ext uri="{BB962C8B-B14F-4D97-AF65-F5344CB8AC3E}">
        <p14:creationId xmlns:p14="http://schemas.microsoft.com/office/powerpoint/2010/main" val="11985170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would prefer to show a movie of this event, but those rarely work in </a:t>
            </a:r>
            <a:r>
              <a:rPr lang="en-US" dirty="0" err="1"/>
              <a:t>powerpoint</a:t>
            </a:r>
            <a:r>
              <a:rPr lang="en-US" dirty="0"/>
              <a:t> presentations.  The six photos at right show a zoomed-in region of the test bed when we had a fault at the connection to the filter capacitors.  (Frame 1) You can just see the bright light of an arc a few feet under the oil; this is more visible in (Frame 2) and includes glow from the wall nearby.  In (Frame 3), (Frame 4), and (Frame 5) you can see the expansion bubbles form under the oil, arrive at the surface, and just start to break the surface respectively.  (Frame 6) shows the smoke and other discharge products, churning up the surface of the oil as they evacuate into the air.  The sequence of photos takes place over ~2 seconds of time (not all frames are shown).</a:t>
            </a:r>
          </a:p>
        </p:txBody>
      </p:sp>
      <p:sp>
        <p:nvSpPr>
          <p:cNvPr id="4" name="Header Placeholder 3"/>
          <p:cNvSpPr>
            <a:spLocks noGrp="1"/>
          </p:cNvSpPr>
          <p:nvPr>
            <p:ph type="hdr" sz="quarter" idx="10"/>
          </p:nvPr>
        </p:nvSpPr>
        <p:spPr/>
        <p:txBody>
          <a:bodyPr/>
          <a:lstStyle/>
          <a:p>
            <a:endParaRPr lang="en-US"/>
          </a:p>
        </p:txBody>
      </p:sp>
    </p:spTree>
    <p:extLst>
      <p:ext uri="{BB962C8B-B14F-4D97-AF65-F5344CB8AC3E}">
        <p14:creationId xmlns:p14="http://schemas.microsoft.com/office/powerpoint/2010/main" val="16416596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Test Bed is a Confined Space, with associated hazards:  high voltage, SF</a:t>
            </a:r>
            <a:r>
              <a:rPr lang="en-US" baseline="-25000" dirty="0"/>
              <a:t>6</a:t>
            </a:r>
            <a:r>
              <a:rPr lang="en-US" baseline="0" dirty="0"/>
              <a:t> oxygen displacement, slips/trips/falls, etc.</a:t>
            </a:r>
          </a:p>
          <a:p>
            <a:r>
              <a:rPr lang="en-US" dirty="0"/>
              <a:t>We prefer to charge Z slowly, this seems to provide us with better reliability overall.</a:t>
            </a:r>
          </a:p>
          <a:p>
            <a:r>
              <a:rPr lang="en-US" dirty="0"/>
              <a:t>This is a photo of the MTG charging supplies, dump relays, and dump resistors inside the Test Bed.</a:t>
            </a:r>
          </a:p>
        </p:txBody>
      </p:sp>
      <p:sp>
        <p:nvSpPr>
          <p:cNvPr id="4" name="Header Placeholder 3"/>
          <p:cNvSpPr>
            <a:spLocks noGrp="1"/>
          </p:cNvSpPr>
          <p:nvPr>
            <p:ph type="hdr" sz="quarter" idx="10"/>
          </p:nvPr>
        </p:nvSpPr>
        <p:spPr/>
        <p:txBody>
          <a:bodyPr/>
          <a:lstStyle/>
          <a:p>
            <a:endParaRPr lang="en-US"/>
          </a:p>
        </p:txBody>
      </p:sp>
    </p:spTree>
    <p:extLst>
      <p:ext uri="{BB962C8B-B14F-4D97-AF65-F5344CB8AC3E}">
        <p14:creationId xmlns:p14="http://schemas.microsoft.com/office/powerpoint/2010/main" val="223462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brief introduction to EM Noise and ways that it causes us headaches.  I highly recommend the short course by Prof. Van Doren, but I think unfortunately he has retired.  Perhaps one of his other colleagues at MUST will pick up the torch.</a:t>
            </a:r>
          </a:p>
        </p:txBody>
      </p:sp>
      <p:sp>
        <p:nvSpPr>
          <p:cNvPr id="4" name="Header Placeholder 3"/>
          <p:cNvSpPr>
            <a:spLocks noGrp="1"/>
          </p:cNvSpPr>
          <p:nvPr>
            <p:ph type="hdr" sz="quarter" idx="10"/>
          </p:nvPr>
        </p:nvSpPr>
        <p:spPr/>
        <p:txBody>
          <a:bodyPr/>
          <a:lstStyle/>
          <a:p>
            <a:endParaRPr lang="en-US"/>
          </a:p>
        </p:txBody>
      </p:sp>
    </p:spTree>
    <p:extLst>
      <p:ext uri="{BB962C8B-B14F-4D97-AF65-F5344CB8AC3E}">
        <p14:creationId xmlns:p14="http://schemas.microsoft.com/office/powerpoint/2010/main" val="320661049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1.png"/><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1.png"/><Relationship Id="rId5" Type="http://schemas.openxmlformats.org/officeDocument/2006/relationships/image" Target="../media/image6.png"/><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2514600"/>
          </a:xfrm>
          <a:prstGeom prst="rect">
            <a:avLst/>
          </a:prstGeom>
          <a:solidFill>
            <a:srgbClr val="102E5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10" name="Picture 6" descr="SNL_Stacked_White.png"/>
          <p:cNvPicPr>
            <a:picLocks noChangeAspect="1"/>
          </p:cNvPicPr>
          <p:nvPr/>
        </p:nvPicPr>
        <p:blipFill>
          <a:blip r:embed="rId2"/>
          <a:srcRect/>
          <a:stretch>
            <a:fillRect/>
          </a:stretch>
        </p:blipFill>
        <p:spPr bwMode="auto">
          <a:xfrm>
            <a:off x="6934200" y="1008063"/>
            <a:ext cx="1524000" cy="585787"/>
          </a:xfrm>
          <a:prstGeom prst="rect">
            <a:avLst/>
          </a:prstGeom>
          <a:noFill/>
          <a:ln w="9525">
            <a:noFill/>
            <a:miter lim="800000"/>
            <a:headEnd/>
            <a:tailEnd/>
          </a:ln>
        </p:spPr>
      </p:pic>
      <p:pic>
        <p:nvPicPr>
          <p:cNvPr id="11" name="Picture 7" descr="SNL_Motto.png"/>
          <p:cNvPicPr>
            <a:picLocks noChangeAspect="1"/>
          </p:cNvPicPr>
          <p:nvPr/>
        </p:nvPicPr>
        <p:blipFill>
          <a:blip r:embed="rId3"/>
          <a:srcRect/>
          <a:stretch>
            <a:fillRect/>
          </a:stretch>
        </p:blipFill>
        <p:spPr bwMode="auto">
          <a:xfrm>
            <a:off x="1227138" y="1185863"/>
            <a:ext cx="5394325" cy="304800"/>
          </a:xfrm>
          <a:prstGeom prst="rect">
            <a:avLst/>
          </a:prstGeom>
          <a:noFill/>
          <a:ln w="9525">
            <a:noFill/>
            <a:miter lim="800000"/>
            <a:headEnd/>
            <a:tailEnd/>
          </a:ln>
        </p:spPr>
      </p:pic>
      <p:sp>
        <p:nvSpPr>
          <p:cNvPr id="12" name="Rectangle 11"/>
          <p:cNvSpPr/>
          <p:nvPr/>
        </p:nvSpPr>
        <p:spPr>
          <a:xfrm>
            <a:off x="0" y="6553200"/>
            <a:ext cx="9144000" cy="304800"/>
          </a:xfrm>
          <a:prstGeom prst="rect">
            <a:avLst/>
          </a:prstGeom>
          <a:solidFill>
            <a:srgbClr val="9E8C7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3" name="Rectangle 12"/>
          <p:cNvSpPr/>
          <p:nvPr/>
        </p:nvSpPr>
        <p:spPr>
          <a:xfrm>
            <a:off x="0" y="6451600"/>
            <a:ext cx="9144000" cy="76200"/>
          </a:xfrm>
          <a:prstGeom prst="rect">
            <a:avLst/>
          </a:prstGeom>
          <a:solidFill>
            <a:srgbClr val="800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16" name="Picture 13" descr="NNSAlogo_Black.jpg"/>
          <p:cNvPicPr>
            <a:picLocks noChangeAspect="1"/>
          </p:cNvPicPr>
          <p:nvPr userDrawn="1"/>
        </p:nvPicPr>
        <p:blipFill>
          <a:blip r:embed="rId4"/>
          <a:srcRect/>
          <a:stretch>
            <a:fillRect/>
          </a:stretch>
        </p:blipFill>
        <p:spPr bwMode="auto">
          <a:xfrm>
            <a:off x="212725" y="6119813"/>
            <a:ext cx="1023938" cy="247650"/>
          </a:xfrm>
          <a:prstGeom prst="rect">
            <a:avLst/>
          </a:prstGeom>
          <a:noFill/>
          <a:ln w="9525">
            <a:noFill/>
            <a:miter lim="800000"/>
            <a:headEnd/>
            <a:tailEnd/>
          </a:ln>
        </p:spPr>
      </p:pic>
      <p:sp>
        <p:nvSpPr>
          <p:cNvPr id="2" name="Title 1"/>
          <p:cNvSpPr>
            <a:spLocks noGrp="1"/>
          </p:cNvSpPr>
          <p:nvPr>
            <p:ph type="ctrTitle"/>
          </p:nvPr>
        </p:nvSpPr>
        <p:spPr>
          <a:xfrm>
            <a:off x="920646" y="4260258"/>
            <a:ext cx="7772400" cy="898198"/>
          </a:xfrm>
        </p:spPr>
        <p:txBody>
          <a:bodyPr/>
          <a:lstStyle>
            <a:lvl1pPr algn="r">
              <a:defRPr>
                <a:solidFill>
                  <a:srgbClr val="9D8C78"/>
                </a:solidFill>
              </a:defRPr>
            </a:lvl1pPr>
          </a:lstStyle>
          <a:p>
            <a:r>
              <a:rPr lang="en-US" dirty="0"/>
              <a:t>Click to edit Master title style</a:t>
            </a:r>
          </a:p>
        </p:txBody>
      </p:sp>
      <p:sp>
        <p:nvSpPr>
          <p:cNvPr id="3" name="Subtitle 2"/>
          <p:cNvSpPr>
            <a:spLocks noGrp="1"/>
          </p:cNvSpPr>
          <p:nvPr>
            <p:ph type="subTitle" idx="1"/>
          </p:nvPr>
        </p:nvSpPr>
        <p:spPr>
          <a:xfrm>
            <a:off x="3044352" y="5173652"/>
            <a:ext cx="5641337" cy="593737"/>
          </a:xfrm>
        </p:spPr>
        <p:txBody>
          <a:bodyPr/>
          <a:lstStyle>
            <a:lvl1pPr marL="0" indent="0" algn="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a:t>Click to edit Master subtitle style</a:t>
            </a:r>
          </a:p>
        </p:txBody>
      </p:sp>
      <p:sp>
        <p:nvSpPr>
          <p:cNvPr id="31" name="Rectangle 4"/>
          <p:cNvSpPr>
            <a:spLocks noGrp="1" noChangeArrowheads="1"/>
          </p:cNvSpPr>
          <p:nvPr>
            <p:ph type="dt" sz="half" idx="2"/>
          </p:nvPr>
        </p:nvSpPr>
        <p:spPr bwMode="auto">
          <a:xfrm>
            <a:off x="109536" y="4197659"/>
            <a:ext cx="931864" cy="28120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100">
                <a:latin typeface="Calibri"/>
                <a:cs typeface="Calibri"/>
              </a:defRPr>
            </a:lvl1pPr>
          </a:lstStyle>
          <a:p>
            <a:fld id="{E3A661A9-AB95-644B-88B2-9DDC7A23F4F4}" type="datetime1">
              <a:rPr lang="en-US" smtClean="0"/>
              <a:pPr/>
              <a:t>6/2/2018</a:t>
            </a:fld>
            <a:endParaRPr lang="en-US" dirty="0"/>
          </a:p>
        </p:txBody>
      </p:sp>
      <p:pic>
        <p:nvPicPr>
          <p:cNvPr id="32" name="Picture 12" descr="NNSAlogo_Black.jpg"/>
          <p:cNvPicPr>
            <a:picLocks noChangeAspect="1"/>
          </p:cNvPicPr>
          <p:nvPr userDrawn="1"/>
        </p:nvPicPr>
        <p:blipFill>
          <a:blip r:embed="rId5"/>
          <a:stretch>
            <a:fillRect/>
          </a:stretch>
        </p:blipFill>
        <p:spPr bwMode="auto">
          <a:xfrm>
            <a:off x="1380066" y="6115572"/>
            <a:ext cx="850737" cy="276233"/>
          </a:xfrm>
          <a:prstGeom prst="rect">
            <a:avLst/>
          </a:prstGeom>
          <a:noFill/>
          <a:ln w="9525">
            <a:noFill/>
            <a:miter lim="800000"/>
            <a:headEnd/>
            <a:tailEnd/>
          </a:ln>
        </p:spPr>
      </p:pic>
      <p:sp>
        <p:nvSpPr>
          <p:cNvPr id="33" name="Rectangle 5"/>
          <p:cNvSpPr>
            <a:spLocks noGrp="1" noChangeArrowheads="1"/>
          </p:cNvSpPr>
          <p:nvPr>
            <p:ph type="ftr" sz="quarter" idx="3"/>
          </p:nvPr>
        </p:nvSpPr>
        <p:spPr bwMode="auto">
          <a:xfrm>
            <a:off x="3123405" y="6519332"/>
            <a:ext cx="2895600" cy="28466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rgbClr val="FFFFFF"/>
                </a:solidFill>
                <a:latin typeface="Calibri"/>
                <a:cs typeface="Calibri"/>
              </a:defRPr>
            </a:lvl1pPr>
          </a:lstStyle>
          <a:p>
            <a:endParaRPr lang="en-US" dirty="0"/>
          </a:p>
        </p:txBody>
      </p:sp>
      <p:sp>
        <p:nvSpPr>
          <p:cNvPr id="20" name="TextBox 19"/>
          <p:cNvSpPr txBox="1"/>
          <p:nvPr userDrawn="1"/>
        </p:nvSpPr>
        <p:spPr>
          <a:xfrm>
            <a:off x="3124199" y="6172200"/>
            <a:ext cx="5655235" cy="276999"/>
          </a:xfrm>
          <a:prstGeom prst="rect">
            <a:avLst/>
          </a:prstGeom>
          <a:noFill/>
        </p:spPr>
        <p:txBody>
          <a:bodyPr wrap="square">
            <a:spAutoFit/>
          </a:bodyPr>
          <a:lstStyle/>
          <a:p>
            <a:r>
              <a:rPr lang="en-US" sz="600" dirty="0">
                <a:latin typeface="Arial" charset="0"/>
                <a:ea typeface="Arial" charset="0"/>
                <a:cs typeface="Arial" charset="0"/>
              </a:rPr>
              <a:t>Sandia National Laboratories is a </a:t>
            </a:r>
            <a:r>
              <a:rPr lang="en-US" sz="600" dirty="0" err="1">
                <a:latin typeface="Arial" charset="0"/>
                <a:ea typeface="Arial" charset="0"/>
                <a:cs typeface="Arial" charset="0"/>
              </a:rPr>
              <a:t>multimission</a:t>
            </a:r>
            <a:r>
              <a:rPr lang="en-US" sz="600" dirty="0">
                <a:latin typeface="Arial" charset="0"/>
                <a:ea typeface="Arial" charset="0"/>
                <a:cs typeface="Arial" charset="0"/>
              </a:rPr>
              <a:t> laboratory managed and operated by National Technology and Engineering Solutions of Sandia, LLC, a wholly owned subsidiary of Honeywell International, Inc., for the U.S. Department of Energy’s National Nuclear Security Administration under contract DE-NA0003525. </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fld id="{2D31639C-5EF8-8C48-833F-078F90087180}" type="datetime1">
              <a:rPr lang="en-US" smtClean="0"/>
              <a:pPr/>
              <a:t>6/2/2018</a:t>
            </a:fld>
            <a:endParaRPr lang="en-US"/>
          </a:p>
        </p:txBody>
      </p:sp>
      <p:sp>
        <p:nvSpPr>
          <p:cNvPr id="8" name="Rectangle 5"/>
          <p:cNvSpPr>
            <a:spLocks noGrp="1" noChangeArrowheads="1"/>
          </p:cNvSpPr>
          <p:nvPr>
            <p:ph type="ftr" sz="quarter" idx="11"/>
          </p:nvPr>
        </p:nvSpPr>
        <p:spPr>
          <a:ln/>
        </p:spPr>
        <p:txBody>
          <a:bodyPr/>
          <a:lstStyle>
            <a:lvl1pPr>
              <a:defRPr/>
            </a:lvl1pPr>
          </a:lstStyle>
          <a:p>
            <a:endParaRPr lang="en-US"/>
          </a:p>
        </p:txBody>
      </p:sp>
      <p:sp>
        <p:nvSpPr>
          <p:cNvPr id="9" name="Rectangle 6"/>
          <p:cNvSpPr>
            <a:spLocks noGrp="1" noChangeArrowheads="1"/>
          </p:cNvSpPr>
          <p:nvPr>
            <p:ph type="sldNum" sz="quarter" idx="12"/>
          </p:nvPr>
        </p:nvSpPr>
        <p:spPr>
          <a:ln/>
        </p:spPr>
        <p:txBody>
          <a:bodyPr/>
          <a:lstStyle>
            <a:lvl1pPr>
              <a:defRPr/>
            </a:lvl1pPr>
          </a:lstStyle>
          <a:p>
            <a:fld id="{A5E55A7B-7854-E145-92D9-B491DF4BAE2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fld id="{B535C3D4-B14E-194D-A22F-ABBD9D7BE7F7}" type="datetime1">
              <a:rPr lang="en-US" smtClean="0"/>
              <a:pPr/>
              <a:t>6/2/2018</a:t>
            </a:fld>
            <a:endParaRPr lang="en-US"/>
          </a:p>
        </p:txBody>
      </p:sp>
      <p:sp>
        <p:nvSpPr>
          <p:cNvPr id="4" name="Rectangle 5"/>
          <p:cNvSpPr>
            <a:spLocks noGrp="1" noChangeArrowheads="1"/>
          </p:cNvSpPr>
          <p:nvPr>
            <p:ph type="ftr" sz="quarter" idx="11"/>
          </p:nvPr>
        </p:nvSpPr>
        <p:spPr>
          <a:ln/>
        </p:spPr>
        <p:txBody>
          <a:bodyPr/>
          <a:lstStyle>
            <a:lvl1pPr>
              <a:defRPr/>
            </a:lvl1pPr>
          </a:lstStyle>
          <a:p>
            <a:endParaRPr lang="en-US"/>
          </a:p>
        </p:txBody>
      </p:sp>
      <p:sp>
        <p:nvSpPr>
          <p:cNvPr id="5" name="Rectangle 6"/>
          <p:cNvSpPr>
            <a:spLocks noGrp="1" noChangeArrowheads="1"/>
          </p:cNvSpPr>
          <p:nvPr>
            <p:ph type="sldNum" sz="quarter" idx="12"/>
          </p:nvPr>
        </p:nvSpPr>
        <p:spPr>
          <a:ln/>
        </p:spPr>
        <p:txBody>
          <a:bodyPr/>
          <a:lstStyle>
            <a:lvl1pPr>
              <a:defRPr/>
            </a:lvl1pPr>
          </a:lstStyle>
          <a:p>
            <a:fld id="{A5E55A7B-7854-E145-92D9-B491DF4BAE2D}"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91CFF6A9-F7ED-464D-9ECE-18CDAAFFF013}" type="datetime1">
              <a:rPr lang="en-US" smtClean="0"/>
              <a:pPr/>
              <a:t>6/2/2018</a:t>
            </a:fld>
            <a:endParaRPr lang="en-US"/>
          </a:p>
        </p:txBody>
      </p:sp>
      <p:sp>
        <p:nvSpPr>
          <p:cNvPr id="3" name="Rectangle 5"/>
          <p:cNvSpPr>
            <a:spLocks noGrp="1" noChangeArrowheads="1"/>
          </p:cNvSpPr>
          <p:nvPr>
            <p:ph type="ftr" sz="quarter" idx="11"/>
          </p:nvPr>
        </p:nvSpPr>
        <p:spPr>
          <a:ln/>
        </p:spPr>
        <p:txBody>
          <a:bodyPr/>
          <a:lstStyle>
            <a:lvl1pPr>
              <a:defRPr/>
            </a:lvl1pPr>
          </a:lstStyle>
          <a:p>
            <a:endParaRPr lang="en-US"/>
          </a:p>
        </p:txBody>
      </p:sp>
      <p:sp>
        <p:nvSpPr>
          <p:cNvPr id="4" name="Rectangle 6"/>
          <p:cNvSpPr>
            <a:spLocks noGrp="1" noChangeArrowheads="1"/>
          </p:cNvSpPr>
          <p:nvPr>
            <p:ph type="sldNum" sz="quarter" idx="12"/>
          </p:nvPr>
        </p:nvSpPr>
        <p:spPr>
          <a:ln/>
        </p:spPr>
        <p:txBody>
          <a:bodyPr/>
          <a:lstStyle>
            <a:lvl1pPr>
              <a:defRPr/>
            </a:lvl1pPr>
          </a:lstStyle>
          <a:p>
            <a:fld id="{A5E55A7B-7854-E145-92D9-B491DF4BAE2D}"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C7865AE2-28C7-4947-8319-D60EEB07BE79}" type="datetime1">
              <a:rPr lang="en-US" smtClean="0"/>
              <a:pPr/>
              <a:t>6/2/2018</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DB0E4600-0381-4CF3-88F2-7ED7D2E3F9C8}"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D6782EBC-51D7-AB40-8702-393A26BF0924}" type="datetime1">
              <a:rPr lang="en-US" smtClean="0"/>
              <a:pPr/>
              <a:t>6/2/2018</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A5E55A7B-7854-E145-92D9-B491DF4BAE2D}"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fld id="{199A187D-6C3F-6D41-880E-F6B6C4095670}" type="datetime1">
              <a:rPr lang="en-US" smtClean="0"/>
              <a:pPr/>
              <a:t>6/2/2018</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A5E55A7B-7854-E145-92D9-B491DF4BAE2D}"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fld id="{AA07F8E1-8F00-1645-9B46-B2F7ACC8F53A}" type="datetime1">
              <a:rPr lang="en-US" smtClean="0"/>
              <a:pPr/>
              <a:t>6/2/2018</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A5E55A7B-7854-E145-92D9-B491DF4BAE2D}"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3938588"/>
            <a:ext cx="4038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5"/>
          <p:cNvSpPr>
            <a:spLocks noGrp="1"/>
          </p:cNvSpPr>
          <p:nvPr>
            <p:ph type="dt" sz="half" idx="10"/>
          </p:nvPr>
        </p:nvSpPr>
        <p:spPr/>
        <p:txBody>
          <a:bodyPr/>
          <a:lstStyle>
            <a:lvl1pPr>
              <a:defRPr/>
            </a:lvl1pPr>
          </a:lstStyle>
          <a:p>
            <a:fld id="{8138B7F0-25BC-B045-8049-7CADA7B3A1D1}" type="datetime1">
              <a:rPr lang="en-US" smtClean="0"/>
              <a:pPr/>
              <a:t>6/2/2018</a:t>
            </a:fld>
            <a:endParaRPr lang="en-US"/>
          </a:p>
        </p:txBody>
      </p:sp>
      <p:sp>
        <p:nvSpPr>
          <p:cNvPr id="7" name="Footer Placeholder 6"/>
          <p:cNvSpPr>
            <a:spLocks noGrp="1"/>
          </p:cNvSpPr>
          <p:nvPr>
            <p:ph type="ftr" sz="quarter" idx="11"/>
          </p:nvPr>
        </p:nvSpPr>
        <p:spPr/>
        <p:txBody>
          <a:bodyPr/>
          <a:lstStyle>
            <a:lvl1pPr>
              <a:defRPr/>
            </a:lvl1pPr>
          </a:lstStyle>
          <a:p>
            <a:endParaRPr lang="en-US"/>
          </a:p>
        </p:txBody>
      </p:sp>
      <p:sp>
        <p:nvSpPr>
          <p:cNvPr id="8" name="Slide Number Placeholder 7"/>
          <p:cNvSpPr>
            <a:spLocks noGrp="1"/>
          </p:cNvSpPr>
          <p:nvPr>
            <p:ph type="sldNum" sz="quarter" idx="12"/>
          </p:nvPr>
        </p:nvSpPr>
        <p:spPr>
          <a:xfrm>
            <a:off x="6553200" y="6245225"/>
            <a:ext cx="2133600" cy="476250"/>
          </a:xfrm>
        </p:spPr>
        <p:txBody>
          <a:bodyPr/>
          <a:lstStyle>
            <a:lvl1pPr>
              <a:defRPr/>
            </a:lvl1pPr>
          </a:lstStyle>
          <a:p>
            <a:fld id="{A5E55A7B-7854-E145-92D9-B491DF4BAE2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3_Title Slide">
    <p:spTree>
      <p:nvGrpSpPr>
        <p:cNvPr id="1" name=""/>
        <p:cNvGrpSpPr/>
        <p:nvPr/>
      </p:nvGrpSpPr>
      <p:grpSpPr>
        <a:xfrm>
          <a:off x="0" y="0"/>
          <a:ext cx="0" cy="0"/>
          <a:chOff x="0" y="0"/>
          <a:chExt cx="0" cy="0"/>
        </a:xfrm>
      </p:grpSpPr>
      <p:sp>
        <p:nvSpPr>
          <p:cNvPr id="7" name="Rectangle 6"/>
          <p:cNvSpPr/>
          <p:nvPr userDrawn="1"/>
        </p:nvSpPr>
        <p:spPr>
          <a:xfrm>
            <a:off x="0" y="0"/>
            <a:ext cx="9144000" cy="1593850"/>
          </a:xfrm>
          <a:prstGeom prst="rect">
            <a:avLst/>
          </a:prstGeom>
          <a:solidFill>
            <a:srgbClr val="102E5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2" name="Rectangle 11"/>
          <p:cNvSpPr/>
          <p:nvPr/>
        </p:nvSpPr>
        <p:spPr>
          <a:xfrm>
            <a:off x="0" y="6553200"/>
            <a:ext cx="9144000" cy="304800"/>
          </a:xfrm>
          <a:prstGeom prst="rect">
            <a:avLst/>
          </a:prstGeom>
          <a:solidFill>
            <a:srgbClr val="9E8C7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3" name="Rectangle 12"/>
          <p:cNvSpPr/>
          <p:nvPr/>
        </p:nvSpPr>
        <p:spPr>
          <a:xfrm>
            <a:off x="0" y="6451600"/>
            <a:ext cx="9144000" cy="76200"/>
          </a:xfrm>
          <a:prstGeom prst="rect">
            <a:avLst/>
          </a:prstGeom>
          <a:solidFill>
            <a:srgbClr val="800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16" name="Picture 13" descr="NNSAlogo_Black.jpg"/>
          <p:cNvPicPr>
            <a:picLocks noChangeAspect="1"/>
          </p:cNvPicPr>
          <p:nvPr/>
        </p:nvPicPr>
        <p:blipFill>
          <a:blip r:embed="rId2"/>
          <a:srcRect/>
          <a:stretch>
            <a:fillRect/>
          </a:stretch>
        </p:blipFill>
        <p:spPr bwMode="auto">
          <a:xfrm>
            <a:off x="212725" y="6119813"/>
            <a:ext cx="1023938" cy="247650"/>
          </a:xfrm>
          <a:prstGeom prst="rect">
            <a:avLst/>
          </a:prstGeom>
          <a:noFill/>
          <a:ln w="9525">
            <a:noFill/>
            <a:miter lim="800000"/>
            <a:headEnd/>
            <a:tailEnd/>
          </a:ln>
        </p:spPr>
      </p:pic>
      <p:sp>
        <p:nvSpPr>
          <p:cNvPr id="17" name="Rectangle 16"/>
          <p:cNvSpPr/>
          <p:nvPr/>
        </p:nvSpPr>
        <p:spPr>
          <a:xfrm>
            <a:off x="0" y="1676633"/>
            <a:ext cx="3768892" cy="1615326"/>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bg1">
                    <a:lumMod val="65000"/>
                  </a:schemeClr>
                </a:solidFill>
              </a:rPr>
              <a:t>Photos placed in horizontal position </a:t>
            </a:r>
            <a:br>
              <a:rPr lang="en-US" sz="1400" dirty="0">
                <a:solidFill>
                  <a:schemeClr val="bg1">
                    <a:lumMod val="65000"/>
                  </a:schemeClr>
                </a:solidFill>
              </a:rPr>
            </a:br>
            <a:r>
              <a:rPr lang="en-US" sz="1400" dirty="0">
                <a:solidFill>
                  <a:schemeClr val="bg1">
                    <a:lumMod val="65000"/>
                  </a:schemeClr>
                </a:solidFill>
              </a:rPr>
              <a:t>with even amount of white space</a:t>
            </a:r>
            <a:br>
              <a:rPr lang="en-US" sz="1400" dirty="0">
                <a:solidFill>
                  <a:schemeClr val="bg1">
                    <a:lumMod val="65000"/>
                  </a:schemeClr>
                </a:solidFill>
              </a:rPr>
            </a:br>
            <a:r>
              <a:rPr lang="en-US" sz="1400" dirty="0">
                <a:solidFill>
                  <a:schemeClr val="bg1">
                    <a:lumMod val="65000"/>
                  </a:schemeClr>
                </a:solidFill>
              </a:rPr>
              <a:t> between photos and header</a:t>
            </a:r>
          </a:p>
        </p:txBody>
      </p:sp>
      <p:sp>
        <p:nvSpPr>
          <p:cNvPr id="18" name="Rectangle 17"/>
          <p:cNvSpPr/>
          <p:nvPr/>
        </p:nvSpPr>
        <p:spPr>
          <a:xfrm>
            <a:off x="3852060" y="1676633"/>
            <a:ext cx="2286000" cy="1615326"/>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6226864" y="1676633"/>
            <a:ext cx="2917136" cy="1615326"/>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920646" y="3517300"/>
            <a:ext cx="7772400" cy="898198"/>
          </a:xfrm>
        </p:spPr>
        <p:txBody>
          <a:bodyPr/>
          <a:lstStyle>
            <a:lvl1pPr algn="r">
              <a:defRPr>
                <a:solidFill>
                  <a:srgbClr val="9D8C78"/>
                </a:solidFill>
              </a:defRPr>
            </a:lvl1pPr>
          </a:lstStyle>
          <a:p>
            <a:r>
              <a:rPr lang="en-US" dirty="0"/>
              <a:t>Click to edit Master title style</a:t>
            </a:r>
          </a:p>
        </p:txBody>
      </p:sp>
      <p:sp>
        <p:nvSpPr>
          <p:cNvPr id="3" name="Subtitle 2"/>
          <p:cNvSpPr>
            <a:spLocks noGrp="1"/>
          </p:cNvSpPr>
          <p:nvPr>
            <p:ph type="subTitle" idx="1"/>
          </p:nvPr>
        </p:nvSpPr>
        <p:spPr>
          <a:xfrm>
            <a:off x="3044352" y="4430694"/>
            <a:ext cx="5641337" cy="593737"/>
          </a:xfrm>
        </p:spPr>
        <p:txBody>
          <a:bodyPr/>
          <a:lstStyle>
            <a:lvl1pPr marL="0" indent="0" algn="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pic>
        <p:nvPicPr>
          <p:cNvPr id="21" name="Picture 6" descr="SNL_Stacked_White.png"/>
          <p:cNvPicPr>
            <a:picLocks noChangeAspect="1"/>
          </p:cNvPicPr>
          <p:nvPr userDrawn="1"/>
        </p:nvPicPr>
        <p:blipFill>
          <a:blip r:embed="rId3"/>
          <a:srcRect/>
          <a:stretch>
            <a:fillRect/>
          </a:stretch>
        </p:blipFill>
        <p:spPr bwMode="auto">
          <a:xfrm>
            <a:off x="6934200" y="533559"/>
            <a:ext cx="1524000" cy="585787"/>
          </a:xfrm>
          <a:prstGeom prst="rect">
            <a:avLst/>
          </a:prstGeom>
          <a:noFill/>
          <a:ln w="9525">
            <a:noFill/>
            <a:miter lim="800000"/>
            <a:headEnd/>
            <a:tailEnd/>
          </a:ln>
        </p:spPr>
      </p:pic>
      <p:pic>
        <p:nvPicPr>
          <p:cNvPr id="22" name="Picture 7" descr="SNL_Motto.png"/>
          <p:cNvPicPr>
            <a:picLocks noChangeAspect="1"/>
          </p:cNvPicPr>
          <p:nvPr userDrawn="1"/>
        </p:nvPicPr>
        <p:blipFill>
          <a:blip r:embed="rId4"/>
          <a:srcRect/>
          <a:stretch>
            <a:fillRect/>
          </a:stretch>
        </p:blipFill>
        <p:spPr bwMode="auto">
          <a:xfrm>
            <a:off x="1227138" y="711359"/>
            <a:ext cx="5394325" cy="304800"/>
          </a:xfrm>
          <a:prstGeom prst="rect">
            <a:avLst/>
          </a:prstGeom>
          <a:noFill/>
          <a:ln w="9525">
            <a:noFill/>
            <a:miter lim="800000"/>
            <a:headEnd/>
            <a:tailEnd/>
          </a:ln>
        </p:spPr>
      </p:pic>
      <p:sp>
        <p:nvSpPr>
          <p:cNvPr id="32" name="Rectangle 4"/>
          <p:cNvSpPr>
            <a:spLocks noGrp="1" noChangeArrowheads="1"/>
          </p:cNvSpPr>
          <p:nvPr>
            <p:ph type="dt" sz="half" idx="2"/>
          </p:nvPr>
        </p:nvSpPr>
        <p:spPr bwMode="auto">
          <a:xfrm>
            <a:off x="6934199" y="5797079"/>
            <a:ext cx="1751489" cy="32273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100">
                <a:latin typeface="Calibri"/>
                <a:cs typeface="Calibri"/>
              </a:defRPr>
            </a:lvl1pPr>
          </a:lstStyle>
          <a:p>
            <a:fld id="{1B799630-9E30-DE4D-BE8D-4E9CA304B925}" type="datetime1">
              <a:rPr lang="en-US" smtClean="0"/>
              <a:pPr/>
              <a:t>6/2/2018</a:t>
            </a:fld>
            <a:endParaRPr lang="en-US"/>
          </a:p>
        </p:txBody>
      </p:sp>
      <p:pic>
        <p:nvPicPr>
          <p:cNvPr id="20" name="Picture 12" descr="NNSAlogo_Black.jpg"/>
          <p:cNvPicPr>
            <a:picLocks noChangeAspect="1"/>
          </p:cNvPicPr>
          <p:nvPr userDrawn="1"/>
        </p:nvPicPr>
        <p:blipFill>
          <a:blip r:embed="rId5"/>
          <a:stretch>
            <a:fillRect/>
          </a:stretch>
        </p:blipFill>
        <p:spPr bwMode="auto">
          <a:xfrm>
            <a:off x="1380066" y="6115572"/>
            <a:ext cx="850737" cy="276233"/>
          </a:xfrm>
          <a:prstGeom prst="rect">
            <a:avLst/>
          </a:prstGeom>
          <a:noFill/>
          <a:ln w="9525">
            <a:noFill/>
            <a:miter lim="800000"/>
            <a:headEnd/>
            <a:tailEnd/>
          </a:ln>
        </p:spPr>
      </p:pic>
      <p:sp>
        <p:nvSpPr>
          <p:cNvPr id="25" name="Rectangle 5"/>
          <p:cNvSpPr>
            <a:spLocks noGrp="1" noChangeArrowheads="1"/>
          </p:cNvSpPr>
          <p:nvPr>
            <p:ph type="ftr" sz="quarter" idx="3"/>
          </p:nvPr>
        </p:nvSpPr>
        <p:spPr bwMode="auto">
          <a:xfrm>
            <a:off x="3123405" y="6519332"/>
            <a:ext cx="2895600" cy="28466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rgbClr val="FFFFFF"/>
                </a:solidFill>
                <a:latin typeface="Calibri"/>
                <a:cs typeface="Calibri"/>
              </a:defRPr>
            </a:lvl1pPr>
          </a:lstStyle>
          <a:p>
            <a:endParaRPr lang="en-US" dirty="0"/>
          </a:p>
        </p:txBody>
      </p:sp>
      <p:sp>
        <p:nvSpPr>
          <p:cNvPr id="23" name="TextBox 22"/>
          <p:cNvSpPr txBox="1"/>
          <p:nvPr userDrawn="1"/>
        </p:nvSpPr>
        <p:spPr>
          <a:xfrm>
            <a:off x="3124200" y="6172200"/>
            <a:ext cx="5709024" cy="276999"/>
          </a:xfrm>
          <a:prstGeom prst="rect">
            <a:avLst/>
          </a:prstGeom>
          <a:noFill/>
        </p:spPr>
        <p:txBody>
          <a:bodyPr wrap="square">
            <a:spAutoFit/>
          </a:bodyPr>
          <a:lstStyle/>
          <a:p>
            <a:r>
              <a:rPr lang="en-US" sz="600" kern="1200" dirty="0">
                <a:solidFill>
                  <a:schemeClr val="tx1"/>
                </a:solidFill>
                <a:effectLst/>
                <a:latin typeface="+mn-lt"/>
                <a:ea typeface="+mn-ea"/>
                <a:cs typeface="Arial"/>
              </a:rPr>
              <a:t>Sandia National Laboratories is a </a:t>
            </a:r>
            <a:r>
              <a:rPr lang="en-US" sz="600" kern="1200" dirty="0" err="1">
                <a:solidFill>
                  <a:schemeClr val="tx1"/>
                </a:solidFill>
                <a:effectLst/>
                <a:latin typeface="+mn-lt"/>
                <a:ea typeface="+mn-ea"/>
                <a:cs typeface="Arial"/>
              </a:rPr>
              <a:t>multimission</a:t>
            </a:r>
            <a:r>
              <a:rPr lang="en-US" sz="600" kern="1200" dirty="0">
                <a:solidFill>
                  <a:schemeClr val="tx1"/>
                </a:solidFill>
                <a:effectLst/>
                <a:latin typeface="+mn-lt"/>
                <a:ea typeface="+mn-ea"/>
                <a:cs typeface="Arial"/>
              </a:rPr>
              <a:t> laboratory managed and operated by National Technology &amp; Engineering Solutions of Sandia, LLC, a wholly owned subsidiary of Honeywell International, Inc., for the U.S. Department of Energy’s National Nuclear Security Administration under contract DE-NA0003525.</a:t>
            </a:r>
            <a:endParaRPr lang="en-US" sz="600" kern="1200" dirty="0">
              <a:solidFill>
                <a:schemeClr val="tx1"/>
              </a:solidFill>
              <a:effectLst/>
              <a:latin typeface="Arial"/>
              <a:ea typeface="+mn-ea"/>
              <a:cs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34" name="Rectangle 33"/>
          <p:cNvSpPr/>
          <p:nvPr userDrawn="1"/>
        </p:nvSpPr>
        <p:spPr>
          <a:xfrm>
            <a:off x="0" y="0"/>
            <a:ext cx="9144000" cy="661247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0" y="6553200"/>
            <a:ext cx="9144000" cy="304800"/>
          </a:xfrm>
          <a:prstGeom prst="rect">
            <a:avLst/>
          </a:prstGeom>
          <a:solidFill>
            <a:srgbClr val="9E8C7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3" name="Rectangle 12"/>
          <p:cNvSpPr/>
          <p:nvPr/>
        </p:nvSpPr>
        <p:spPr>
          <a:xfrm>
            <a:off x="0" y="6451600"/>
            <a:ext cx="9144000" cy="76200"/>
          </a:xfrm>
          <a:prstGeom prst="rect">
            <a:avLst/>
          </a:prstGeom>
          <a:solidFill>
            <a:srgbClr val="800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16" name="Picture 13" descr="NNSAlogo_Black.jpg"/>
          <p:cNvPicPr>
            <a:picLocks noChangeAspect="1"/>
          </p:cNvPicPr>
          <p:nvPr/>
        </p:nvPicPr>
        <p:blipFill>
          <a:blip r:embed="rId2"/>
          <a:srcRect/>
          <a:stretch>
            <a:fillRect/>
          </a:stretch>
        </p:blipFill>
        <p:spPr bwMode="auto">
          <a:xfrm>
            <a:off x="212725" y="6119813"/>
            <a:ext cx="1023938" cy="247650"/>
          </a:xfrm>
          <a:prstGeom prst="rect">
            <a:avLst/>
          </a:prstGeom>
          <a:noFill/>
          <a:ln w="9525">
            <a:noFill/>
            <a:miter lim="800000"/>
            <a:headEnd/>
            <a:tailEnd/>
          </a:ln>
        </p:spPr>
      </p:pic>
      <p:sp>
        <p:nvSpPr>
          <p:cNvPr id="17" name="Rectangle 16"/>
          <p:cNvSpPr/>
          <p:nvPr/>
        </p:nvSpPr>
        <p:spPr>
          <a:xfrm>
            <a:off x="0" y="1456267"/>
            <a:ext cx="3768892" cy="1835692"/>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bg1">
                    <a:lumMod val="65000"/>
                  </a:schemeClr>
                </a:solidFill>
              </a:rPr>
              <a:t>Photos placed in horizontal position </a:t>
            </a:r>
            <a:br>
              <a:rPr lang="en-US" sz="1400" dirty="0">
                <a:solidFill>
                  <a:schemeClr val="bg1">
                    <a:lumMod val="65000"/>
                  </a:schemeClr>
                </a:solidFill>
              </a:rPr>
            </a:br>
            <a:r>
              <a:rPr lang="en-US" sz="1400" dirty="0">
                <a:solidFill>
                  <a:schemeClr val="bg1">
                    <a:lumMod val="65000"/>
                  </a:schemeClr>
                </a:solidFill>
              </a:rPr>
              <a:t>with even amount of white space</a:t>
            </a:r>
            <a:br>
              <a:rPr lang="en-US" sz="1400" dirty="0">
                <a:solidFill>
                  <a:schemeClr val="bg1">
                    <a:lumMod val="65000"/>
                  </a:schemeClr>
                </a:solidFill>
              </a:rPr>
            </a:br>
            <a:r>
              <a:rPr lang="en-US" sz="1400" dirty="0">
                <a:solidFill>
                  <a:schemeClr val="bg1">
                    <a:lumMod val="65000"/>
                  </a:schemeClr>
                </a:solidFill>
              </a:rPr>
              <a:t> between photos and header</a:t>
            </a:r>
          </a:p>
        </p:txBody>
      </p:sp>
      <p:sp>
        <p:nvSpPr>
          <p:cNvPr id="18" name="Rectangle 17"/>
          <p:cNvSpPr/>
          <p:nvPr/>
        </p:nvSpPr>
        <p:spPr>
          <a:xfrm>
            <a:off x="3852060" y="1456267"/>
            <a:ext cx="2286000" cy="1835692"/>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6226864" y="1456267"/>
            <a:ext cx="2917136" cy="1835692"/>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920646" y="3678173"/>
            <a:ext cx="7772400" cy="898198"/>
          </a:xfrm>
        </p:spPr>
        <p:txBody>
          <a:bodyPr/>
          <a:lstStyle>
            <a:lvl1pPr algn="r">
              <a:defRPr>
                <a:solidFill>
                  <a:srgbClr val="9D8C78"/>
                </a:solidFill>
              </a:defRPr>
            </a:lvl1pPr>
          </a:lstStyle>
          <a:p>
            <a:r>
              <a:rPr lang="en-US" dirty="0"/>
              <a:t>Click to edit Master title style</a:t>
            </a:r>
          </a:p>
        </p:txBody>
      </p:sp>
      <p:sp>
        <p:nvSpPr>
          <p:cNvPr id="3" name="Subtitle 2"/>
          <p:cNvSpPr>
            <a:spLocks noGrp="1"/>
          </p:cNvSpPr>
          <p:nvPr>
            <p:ph type="subTitle" idx="1"/>
          </p:nvPr>
        </p:nvSpPr>
        <p:spPr>
          <a:xfrm>
            <a:off x="3044352" y="4591567"/>
            <a:ext cx="5641337" cy="593737"/>
          </a:xfrm>
        </p:spPr>
        <p:txBody>
          <a:bodyPr/>
          <a:lstStyle>
            <a:lvl1pPr marL="0" indent="0" algn="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pic>
        <p:nvPicPr>
          <p:cNvPr id="21" name="Picture 6" descr="SNL_Stacked_White.png"/>
          <p:cNvPicPr>
            <a:picLocks noChangeAspect="1"/>
          </p:cNvPicPr>
          <p:nvPr userDrawn="1"/>
        </p:nvPicPr>
        <p:blipFill>
          <a:blip r:embed="rId3"/>
          <a:srcRect/>
          <a:stretch>
            <a:fillRect/>
          </a:stretch>
        </p:blipFill>
        <p:spPr bwMode="auto">
          <a:xfrm>
            <a:off x="6934200" y="533559"/>
            <a:ext cx="1524000" cy="585787"/>
          </a:xfrm>
          <a:prstGeom prst="rect">
            <a:avLst/>
          </a:prstGeom>
          <a:noFill/>
          <a:ln w="9525">
            <a:noFill/>
            <a:miter lim="800000"/>
            <a:headEnd/>
            <a:tailEnd/>
          </a:ln>
        </p:spPr>
      </p:pic>
      <p:pic>
        <p:nvPicPr>
          <p:cNvPr id="22" name="Picture 7" descr="SNL_Motto.png"/>
          <p:cNvPicPr>
            <a:picLocks noChangeAspect="1"/>
          </p:cNvPicPr>
          <p:nvPr userDrawn="1"/>
        </p:nvPicPr>
        <p:blipFill>
          <a:blip r:embed="rId4"/>
          <a:stretch>
            <a:fillRect/>
          </a:stretch>
        </p:blipFill>
        <p:spPr bwMode="auto">
          <a:xfrm>
            <a:off x="1227748" y="601288"/>
            <a:ext cx="5393104" cy="304800"/>
          </a:xfrm>
          <a:prstGeom prst="rect">
            <a:avLst/>
          </a:prstGeom>
          <a:noFill/>
          <a:ln w="9525">
            <a:noFill/>
            <a:miter lim="800000"/>
            <a:headEnd/>
            <a:tailEnd/>
          </a:ln>
        </p:spPr>
      </p:pic>
      <p:sp>
        <p:nvSpPr>
          <p:cNvPr id="32" name="Rectangle 4"/>
          <p:cNvSpPr>
            <a:spLocks noGrp="1" noChangeArrowheads="1"/>
          </p:cNvSpPr>
          <p:nvPr>
            <p:ph type="dt" sz="half" idx="2"/>
          </p:nvPr>
        </p:nvSpPr>
        <p:spPr bwMode="auto">
          <a:xfrm>
            <a:off x="6934199" y="5797079"/>
            <a:ext cx="1751489" cy="32273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100">
                <a:latin typeface="Calibri"/>
                <a:cs typeface="Calibri"/>
              </a:defRPr>
            </a:lvl1pPr>
          </a:lstStyle>
          <a:p>
            <a:fld id="{504244A8-8889-154D-9568-D8C635C53E9B}" type="datetime1">
              <a:rPr lang="en-US" smtClean="0"/>
              <a:pPr/>
              <a:t>6/2/2018</a:t>
            </a:fld>
            <a:endParaRPr lang="en-US"/>
          </a:p>
        </p:txBody>
      </p:sp>
      <p:pic>
        <p:nvPicPr>
          <p:cNvPr id="33" name="Picture 8" descr="SNL_color_stack.png"/>
          <p:cNvPicPr>
            <a:picLocks noChangeAspect="1"/>
          </p:cNvPicPr>
          <p:nvPr userDrawn="1"/>
        </p:nvPicPr>
        <p:blipFill>
          <a:blip r:embed="rId5"/>
          <a:srcRect/>
          <a:stretch>
            <a:fillRect/>
          </a:stretch>
        </p:blipFill>
        <p:spPr bwMode="auto">
          <a:xfrm>
            <a:off x="6934201" y="408000"/>
            <a:ext cx="1524000" cy="669011"/>
          </a:xfrm>
          <a:prstGeom prst="rect">
            <a:avLst/>
          </a:prstGeom>
          <a:noFill/>
          <a:ln w="9525">
            <a:noFill/>
            <a:miter lim="800000"/>
            <a:headEnd/>
            <a:tailEnd/>
          </a:ln>
        </p:spPr>
      </p:pic>
      <p:sp>
        <p:nvSpPr>
          <p:cNvPr id="36" name="Rectangle 35"/>
          <p:cNvSpPr/>
          <p:nvPr userDrawn="1"/>
        </p:nvSpPr>
        <p:spPr>
          <a:xfrm>
            <a:off x="0" y="3369731"/>
            <a:ext cx="9144000" cy="397933"/>
          </a:xfrm>
          <a:prstGeom prst="rect">
            <a:avLst/>
          </a:prstGeom>
          <a:solidFill>
            <a:srgbClr val="102E5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37" name="Picture 12" descr="NNSAlogo_Black.jpg"/>
          <p:cNvPicPr>
            <a:picLocks noChangeAspect="1"/>
          </p:cNvPicPr>
          <p:nvPr userDrawn="1"/>
        </p:nvPicPr>
        <p:blipFill>
          <a:blip r:embed="rId6"/>
          <a:stretch>
            <a:fillRect/>
          </a:stretch>
        </p:blipFill>
        <p:spPr bwMode="auto">
          <a:xfrm>
            <a:off x="1380066" y="6115572"/>
            <a:ext cx="850737" cy="276233"/>
          </a:xfrm>
          <a:prstGeom prst="rect">
            <a:avLst/>
          </a:prstGeom>
          <a:noFill/>
          <a:ln w="9525">
            <a:noFill/>
            <a:miter lim="800000"/>
            <a:headEnd/>
            <a:tailEnd/>
          </a:ln>
        </p:spPr>
      </p:pic>
      <p:sp>
        <p:nvSpPr>
          <p:cNvPr id="38" name="Rectangle 5"/>
          <p:cNvSpPr>
            <a:spLocks noGrp="1" noChangeArrowheads="1"/>
          </p:cNvSpPr>
          <p:nvPr>
            <p:ph type="ftr" sz="quarter" idx="3"/>
          </p:nvPr>
        </p:nvSpPr>
        <p:spPr bwMode="auto">
          <a:xfrm>
            <a:off x="3123405" y="6519332"/>
            <a:ext cx="2895600" cy="28466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rgbClr val="FFFFFF"/>
                </a:solidFill>
                <a:latin typeface="Calibri"/>
                <a:cs typeface="Calibri"/>
              </a:defRPr>
            </a:lvl1pPr>
          </a:lstStyle>
          <a:p>
            <a:endParaRPr lang="en-US" dirty="0"/>
          </a:p>
        </p:txBody>
      </p:sp>
      <p:sp>
        <p:nvSpPr>
          <p:cNvPr id="20" name="TextBox 19"/>
          <p:cNvSpPr txBox="1"/>
          <p:nvPr userDrawn="1"/>
        </p:nvSpPr>
        <p:spPr>
          <a:xfrm>
            <a:off x="3124199" y="6172200"/>
            <a:ext cx="5697071"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a:ln>
                  <a:noFill/>
                </a:ln>
                <a:solidFill>
                  <a:prstClr val="black"/>
                </a:solidFill>
                <a:effectLst/>
                <a:uLnTx/>
                <a:uFillTx/>
                <a:latin typeface="+mn-lt"/>
                <a:ea typeface="+mn-ea"/>
                <a:cs typeface="Arial"/>
              </a:rPr>
              <a:t>Sandia National Laboratories is a </a:t>
            </a:r>
            <a:r>
              <a:rPr kumimoji="0" lang="en-US" sz="600" b="0" i="0" u="none" strike="noStrike" kern="1200" cap="none" spc="0" normalizeH="0" baseline="0" noProof="0" dirty="0" err="1">
                <a:ln>
                  <a:noFill/>
                </a:ln>
                <a:solidFill>
                  <a:prstClr val="black"/>
                </a:solidFill>
                <a:effectLst/>
                <a:uLnTx/>
                <a:uFillTx/>
                <a:latin typeface="+mn-lt"/>
                <a:ea typeface="+mn-ea"/>
                <a:cs typeface="Arial"/>
              </a:rPr>
              <a:t>multimission</a:t>
            </a:r>
            <a:r>
              <a:rPr kumimoji="0" lang="en-US" sz="600" b="0" i="0" u="none" strike="noStrike" kern="1200" cap="none" spc="0" normalizeH="0" baseline="0" noProof="0" dirty="0">
                <a:ln>
                  <a:noFill/>
                </a:ln>
                <a:solidFill>
                  <a:prstClr val="black"/>
                </a:solidFill>
                <a:effectLst/>
                <a:uLnTx/>
                <a:uFillTx/>
                <a:latin typeface="+mn-lt"/>
                <a:ea typeface="+mn-ea"/>
                <a:cs typeface="Arial"/>
              </a:rPr>
              <a:t> laboratory managed and operated by National Technology &amp; Engineering Solutions of Sandia, LLC, a wholly owned subsidiary of Honeywell International, Inc., for the U.S. Department of Energy’s National Nuclear Security Administration under contract DE-NA0003525.</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4_Title Slide">
    <p:spTree>
      <p:nvGrpSpPr>
        <p:cNvPr id="1" name=""/>
        <p:cNvGrpSpPr/>
        <p:nvPr/>
      </p:nvGrpSpPr>
      <p:grpSpPr>
        <a:xfrm>
          <a:off x="0" y="0"/>
          <a:ext cx="0" cy="0"/>
          <a:chOff x="0" y="0"/>
          <a:chExt cx="0" cy="0"/>
        </a:xfrm>
      </p:grpSpPr>
      <p:sp>
        <p:nvSpPr>
          <p:cNvPr id="34" name="Rectangle 33"/>
          <p:cNvSpPr/>
          <p:nvPr userDrawn="1"/>
        </p:nvSpPr>
        <p:spPr>
          <a:xfrm>
            <a:off x="0" y="0"/>
            <a:ext cx="9144000" cy="661247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p:cNvSpPr/>
          <p:nvPr userDrawn="1"/>
        </p:nvSpPr>
        <p:spPr>
          <a:xfrm>
            <a:off x="0" y="3369731"/>
            <a:ext cx="9144000" cy="3089807"/>
          </a:xfrm>
          <a:prstGeom prst="rect">
            <a:avLst/>
          </a:prstGeom>
          <a:solidFill>
            <a:srgbClr val="9E8C7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2" name="Rectangle 11"/>
          <p:cNvSpPr/>
          <p:nvPr/>
        </p:nvSpPr>
        <p:spPr>
          <a:xfrm>
            <a:off x="0" y="6553200"/>
            <a:ext cx="9144000" cy="304800"/>
          </a:xfrm>
          <a:prstGeom prst="rect">
            <a:avLst/>
          </a:prstGeom>
          <a:solidFill>
            <a:srgbClr val="30A6C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3" name="Rectangle 12"/>
          <p:cNvSpPr/>
          <p:nvPr/>
        </p:nvSpPr>
        <p:spPr>
          <a:xfrm>
            <a:off x="0" y="6451600"/>
            <a:ext cx="9144000" cy="76200"/>
          </a:xfrm>
          <a:prstGeom prst="rect">
            <a:avLst/>
          </a:prstGeom>
          <a:solidFill>
            <a:srgbClr val="800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15" name="Picture 12" descr="NNSAlogo_Black.jpg"/>
          <p:cNvPicPr>
            <a:picLocks noChangeAspect="1"/>
          </p:cNvPicPr>
          <p:nvPr/>
        </p:nvPicPr>
        <p:blipFill>
          <a:blip r:embed="rId2"/>
          <a:stretch>
            <a:fillRect/>
          </a:stretch>
        </p:blipFill>
        <p:spPr bwMode="auto">
          <a:xfrm>
            <a:off x="1380066" y="6115572"/>
            <a:ext cx="850737" cy="276233"/>
          </a:xfrm>
          <a:prstGeom prst="rect">
            <a:avLst/>
          </a:prstGeom>
          <a:noFill/>
          <a:ln w="9525">
            <a:noFill/>
            <a:miter lim="800000"/>
            <a:headEnd/>
            <a:tailEnd/>
          </a:ln>
        </p:spPr>
      </p:pic>
      <p:pic>
        <p:nvPicPr>
          <p:cNvPr id="16" name="Picture 13" descr="NNSAlogo_Black.jpg"/>
          <p:cNvPicPr>
            <a:picLocks noChangeAspect="1"/>
          </p:cNvPicPr>
          <p:nvPr/>
        </p:nvPicPr>
        <p:blipFill>
          <a:blip r:embed="rId3"/>
          <a:srcRect/>
          <a:stretch>
            <a:fillRect/>
          </a:stretch>
        </p:blipFill>
        <p:spPr bwMode="auto">
          <a:xfrm>
            <a:off x="212725" y="6119813"/>
            <a:ext cx="1023938" cy="247650"/>
          </a:xfrm>
          <a:prstGeom prst="rect">
            <a:avLst/>
          </a:prstGeom>
          <a:noFill/>
          <a:ln w="9525">
            <a:noFill/>
            <a:miter lim="800000"/>
            <a:headEnd/>
            <a:tailEnd/>
          </a:ln>
        </p:spPr>
      </p:pic>
      <p:sp>
        <p:nvSpPr>
          <p:cNvPr id="17" name="Rectangle 16"/>
          <p:cNvSpPr/>
          <p:nvPr/>
        </p:nvSpPr>
        <p:spPr>
          <a:xfrm>
            <a:off x="0" y="1456267"/>
            <a:ext cx="3768892" cy="1835692"/>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bg1">
                    <a:lumMod val="65000"/>
                  </a:schemeClr>
                </a:solidFill>
              </a:rPr>
              <a:t>Photos placed in horizontal position </a:t>
            </a:r>
            <a:br>
              <a:rPr lang="en-US" sz="1400" dirty="0">
                <a:solidFill>
                  <a:schemeClr val="bg1">
                    <a:lumMod val="65000"/>
                  </a:schemeClr>
                </a:solidFill>
              </a:rPr>
            </a:br>
            <a:r>
              <a:rPr lang="en-US" sz="1400" dirty="0">
                <a:solidFill>
                  <a:schemeClr val="bg1">
                    <a:lumMod val="65000"/>
                  </a:schemeClr>
                </a:solidFill>
              </a:rPr>
              <a:t>with even amount of white space</a:t>
            </a:r>
            <a:br>
              <a:rPr lang="en-US" sz="1400" dirty="0">
                <a:solidFill>
                  <a:schemeClr val="bg1">
                    <a:lumMod val="65000"/>
                  </a:schemeClr>
                </a:solidFill>
              </a:rPr>
            </a:br>
            <a:r>
              <a:rPr lang="en-US" sz="1400" dirty="0">
                <a:solidFill>
                  <a:schemeClr val="bg1">
                    <a:lumMod val="65000"/>
                  </a:schemeClr>
                </a:solidFill>
              </a:rPr>
              <a:t> between photos and header</a:t>
            </a:r>
          </a:p>
        </p:txBody>
      </p:sp>
      <p:sp>
        <p:nvSpPr>
          <p:cNvPr id="18" name="Rectangle 17"/>
          <p:cNvSpPr/>
          <p:nvPr/>
        </p:nvSpPr>
        <p:spPr>
          <a:xfrm>
            <a:off x="3852060" y="1456267"/>
            <a:ext cx="2286000" cy="1835692"/>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6226864" y="1456267"/>
            <a:ext cx="2917136" cy="1835692"/>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920646" y="3678173"/>
            <a:ext cx="7772400" cy="898198"/>
          </a:xfrm>
        </p:spPr>
        <p:txBody>
          <a:bodyPr/>
          <a:lstStyle>
            <a:lvl1pPr algn="r">
              <a:defRPr>
                <a:solidFill>
                  <a:srgbClr val="FFFFFF"/>
                </a:solidFill>
              </a:defRPr>
            </a:lvl1pPr>
          </a:lstStyle>
          <a:p>
            <a:r>
              <a:rPr lang="en-US" dirty="0"/>
              <a:t>Click to edit Master title style</a:t>
            </a:r>
          </a:p>
        </p:txBody>
      </p:sp>
      <p:sp>
        <p:nvSpPr>
          <p:cNvPr id="3" name="Subtitle 2"/>
          <p:cNvSpPr>
            <a:spLocks noGrp="1"/>
          </p:cNvSpPr>
          <p:nvPr>
            <p:ph type="subTitle" idx="1"/>
          </p:nvPr>
        </p:nvSpPr>
        <p:spPr>
          <a:xfrm>
            <a:off x="3044352" y="4591567"/>
            <a:ext cx="5641337" cy="593737"/>
          </a:xfrm>
        </p:spPr>
        <p:txBody>
          <a:bodyPr/>
          <a:lstStyle>
            <a:lvl1pPr marL="0" indent="0" algn="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pic>
        <p:nvPicPr>
          <p:cNvPr id="21" name="Picture 6" descr="SNL_Stacked_White.png"/>
          <p:cNvPicPr>
            <a:picLocks noChangeAspect="1"/>
          </p:cNvPicPr>
          <p:nvPr userDrawn="1"/>
        </p:nvPicPr>
        <p:blipFill>
          <a:blip r:embed="rId4"/>
          <a:srcRect/>
          <a:stretch>
            <a:fillRect/>
          </a:stretch>
        </p:blipFill>
        <p:spPr bwMode="auto">
          <a:xfrm>
            <a:off x="6934200" y="533559"/>
            <a:ext cx="1524000" cy="585787"/>
          </a:xfrm>
          <a:prstGeom prst="rect">
            <a:avLst/>
          </a:prstGeom>
          <a:noFill/>
          <a:ln w="9525">
            <a:noFill/>
            <a:miter lim="800000"/>
            <a:headEnd/>
            <a:tailEnd/>
          </a:ln>
        </p:spPr>
      </p:pic>
      <p:pic>
        <p:nvPicPr>
          <p:cNvPr id="22" name="Picture 7" descr="SNL_Motto.png"/>
          <p:cNvPicPr>
            <a:picLocks noChangeAspect="1"/>
          </p:cNvPicPr>
          <p:nvPr userDrawn="1"/>
        </p:nvPicPr>
        <p:blipFill>
          <a:blip r:embed="rId5"/>
          <a:stretch>
            <a:fillRect/>
          </a:stretch>
        </p:blipFill>
        <p:spPr bwMode="auto">
          <a:xfrm>
            <a:off x="1227748" y="601288"/>
            <a:ext cx="5393104" cy="304800"/>
          </a:xfrm>
          <a:prstGeom prst="rect">
            <a:avLst/>
          </a:prstGeom>
          <a:noFill/>
          <a:ln w="9525">
            <a:noFill/>
            <a:miter lim="800000"/>
            <a:headEnd/>
            <a:tailEnd/>
          </a:ln>
        </p:spPr>
      </p:pic>
      <p:sp>
        <p:nvSpPr>
          <p:cNvPr id="32" name="Rectangle 4"/>
          <p:cNvSpPr>
            <a:spLocks noGrp="1" noChangeArrowheads="1"/>
          </p:cNvSpPr>
          <p:nvPr>
            <p:ph type="dt" sz="half" idx="2"/>
          </p:nvPr>
        </p:nvSpPr>
        <p:spPr bwMode="auto">
          <a:xfrm>
            <a:off x="6934199" y="5797079"/>
            <a:ext cx="1751489" cy="32273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100">
                <a:latin typeface="Calibri"/>
                <a:cs typeface="Calibri"/>
              </a:defRPr>
            </a:lvl1pPr>
          </a:lstStyle>
          <a:p>
            <a:fld id="{9522E0D4-989F-3A4B-AA2E-486ADFE0E698}" type="datetime1">
              <a:rPr lang="en-US" smtClean="0"/>
              <a:pPr/>
              <a:t>6/2/2018</a:t>
            </a:fld>
            <a:endParaRPr lang="en-US"/>
          </a:p>
        </p:txBody>
      </p:sp>
      <p:pic>
        <p:nvPicPr>
          <p:cNvPr id="33" name="Picture 8" descr="SNL_color_stack.png"/>
          <p:cNvPicPr>
            <a:picLocks noChangeAspect="1"/>
          </p:cNvPicPr>
          <p:nvPr userDrawn="1"/>
        </p:nvPicPr>
        <p:blipFill>
          <a:blip r:embed="rId6"/>
          <a:srcRect/>
          <a:stretch>
            <a:fillRect/>
          </a:stretch>
        </p:blipFill>
        <p:spPr bwMode="auto">
          <a:xfrm>
            <a:off x="6934201" y="408000"/>
            <a:ext cx="1524000" cy="669011"/>
          </a:xfrm>
          <a:prstGeom prst="rect">
            <a:avLst/>
          </a:prstGeom>
          <a:noFill/>
          <a:ln w="9525">
            <a:noFill/>
            <a:miter lim="800000"/>
            <a:headEnd/>
            <a:tailEnd/>
          </a:ln>
        </p:spPr>
      </p:pic>
      <p:sp>
        <p:nvSpPr>
          <p:cNvPr id="20" name="Rectangle 5"/>
          <p:cNvSpPr>
            <a:spLocks noGrp="1" noChangeArrowheads="1"/>
          </p:cNvSpPr>
          <p:nvPr>
            <p:ph type="ftr" sz="quarter" idx="3"/>
          </p:nvPr>
        </p:nvSpPr>
        <p:spPr bwMode="auto">
          <a:xfrm>
            <a:off x="3123405" y="6519332"/>
            <a:ext cx="2895600" cy="28466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rgbClr val="FFFFFF"/>
                </a:solidFill>
                <a:latin typeface="Calibri"/>
                <a:cs typeface="Calibri"/>
              </a:defRPr>
            </a:lvl1pPr>
          </a:lstStyle>
          <a:p>
            <a:endParaRPr lang="en-US" dirty="0"/>
          </a:p>
        </p:txBody>
      </p:sp>
      <p:sp>
        <p:nvSpPr>
          <p:cNvPr id="24" name="TextBox 23"/>
          <p:cNvSpPr txBox="1"/>
          <p:nvPr userDrawn="1"/>
        </p:nvSpPr>
        <p:spPr>
          <a:xfrm>
            <a:off x="3124199" y="6172200"/>
            <a:ext cx="5703047"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a:ln>
                  <a:noFill/>
                </a:ln>
                <a:solidFill>
                  <a:prstClr val="black"/>
                </a:solidFill>
                <a:effectLst/>
                <a:uLnTx/>
                <a:uFillTx/>
                <a:latin typeface="+mn-lt"/>
                <a:ea typeface="+mn-ea"/>
                <a:cs typeface="Arial"/>
              </a:rPr>
              <a:t>Sandia National Laboratories is a </a:t>
            </a:r>
            <a:r>
              <a:rPr kumimoji="0" lang="en-US" sz="600" b="0" i="0" u="none" strike="noStrike" kern="1200" cap="none" spc="0" normalizeH="0" baseline="0" noProof="0" dirty="0" err="1">
                <a:ln>
                  <a:noFill/>
                </a:ln>
                <a:solidFill>
                  <a:prstClr val="black"/>
                </a:solidFill>
                <a:effectLst/>
                <a:uLnTx/>
                <a:uFillTx/>
                <a:latin typeface="+mn-lt"/>
                <a:ea typeface="+mn-ea"/>
                <a:cs typeface="Arial"/>
              </a:rPr>
              <a:t>multimission</a:t>
            </a:r>
            <a:r>
              <a:rPr kumimoji="0" lang="en-US" sz="600" b="0" i="0" u="none" strike="noStrike" kern="1200" cap="none" spc="0" normalizeH="0" baseline="0" noProof="0" dirty="0">
                <a:ln>
                  <a:noFill/>
                </a:ln>
                <a:solidFill>
                  <a:prstClr val="black"/>
                </a:solidFill>
                <a:effectLst/>
                <a:uLnTx/>
                <a:uFillTx/>
                <a:latin typeface="+mn-lt"/>
                <a:ea typeface="+mn-ea"/>
                <a:cs typeface="Arial"/>
              </a:rPr>
              <a:t> laboratory managed and operated by National Technology &amp; Engineering Solutions of Sandia, LLC, a wholly owned subsidiary of Honeywell International, Inc., for the U.S. Department of Energy’s National Nuclear Security Administration under contract DE-NA0003525.</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2_Title Slide">
    <p:bg>
      <p:bgPr>
        <a:solidFill>
          <a:schemeClr val="bg1"/>
        </a:solidFill>
        <a:effectLst/>
      </p:bgPr>
    </p:bg>
    <p:spTree>
      <p:nvGrpSpPr>
        <p:cNvPr id="1" name=""/>
        <p:cNvGrpSpPr/>
        <p:nvPr/>
      </p:nvGrpSpPr>
      <p:grpSpPr>
        <a:xfrm>
          <a:off x="0" y="0"/>
          <a:ext cx="0" cy="0"/>
          <a:chOff x="0" y="0"/>
          <a:chExt cx="0" cy="0"/>
        </a:xfrm>
      </p:grpSpPr>
      <p:sp>
        <p:nvSpPr>
          <p:cNvPr id="29" name="Rectangle 28"/>
          <p:cNvSpPr/>
          <p:nvPr userDrawn="1"/>
        </p:nvSpPr>
        <p:spPr>
          <a:xfrm>
            <a:off x="1" y="0"/>
            <a:ext cx="9143999"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Rectangle 29"/>
          <p:cNvSpPr/>
          <p:nvPr userDrawn="1"/>
        </p:nvSpPr>
        <p:spPr>
          <a:xfrm>
            <a:off x="-1" y="4040484"/>
            <a:ext cx="2484223" cy="2817515"/>
          </a:xfrm>
          <a:prstGeom prst="rect">
            <a:avLst/>
          </a:prstGeom>
          <a:solidFill>
            <a:srgbClr val="102E5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7" name="Rectangle 6"/>
          <p:cNvSpPr/>
          <p:nvPr/>
        </p:nvSpPr>
        <p:spPr>
          <a:xfrm>
            <a:off x="-1" y="0"/>
            <a:ext cx="2484223" cy="893232"/>
          </a:xfrm>
          <a:prstGeom prst="rect">
            <a:avLst/>
          </a:prstGeom>
          <a:solidFill>
            <a:srgbClr val="102E5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3" name="Rectangle 12"/>
          <p:cNvSpPr/>
          <p:nvPr/>
        </p:nvSpPr>
        <p:spPr>
          <a:xfrm>
            <a:off x="8806432" y="-1"/>
            <a:ext cx="337567" cy="6857999"/>
          </a:xfrm>
          <a:prstGeom prst="rect">
            <a:avLst/>
          </a:prstGeom>
          <a:solidFill>
            <a:srgbClr val="9D8C7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17" name="Rectangle 16"/>
          <p:cNvSpPr/>
          <p:nvPr/>
        </p:nvSpPr>
        <p:spPr>
          <a:xfrm>
            <a:off x="1" y="989095"/>
            <a:ext cx="1359657" cy="1395877"/>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solidFill>
                  <a:schemeClr val="bg1">
                    <a:lumMod val="65000"/>
                  </a:schemeClr>
                </a:solidFill>
              </a:rPr>
              <a:t>Photos placed in horizontal position </a:t>
            </a:r>
            <a:br>
              <a:rPr lang="en-US" sz="1100" dirty="0">
                <a:solidFill>
                  <a:schemeClr val="bg1">
                    <a:lumMod val="65000"/>
                  </a:schemeClr>
                </a:solidFill>
              </a:rPr>
            </a:br>
            <a:r>
              <a:rPr lang="en-US" sz="1100" dirty="0">
                <a:solidFill>
                  <a:schemeClr val="bg1">
                    <a:lumMod val="65000"/>
                  </a:schemeClr>
                </a:solidFill>
              </a:rPr>
              <a:t>with even amount of white space</a:t>
            </a:r>
            <a:br>
              <a:rPr lang="en-US" sz="1100" dirty="0">
                <a:solidFill>
                  <a:schemeClr val="bg1">
                    <a:lumMod val="65000"/>
                  </a:schemeClr>
                </a:solidFill>
              </a:rPr>
            </a:br>
            <a:r>
              <a:rPr lang="en-US" sz="1100" dirty="0">
                <a:solidFill>
                  <a:schemeClr val="bg1">
                    <a:lumMod val="65000"/>
                  </a:schemeClr>
                </a:solidFill>
              </a:rPr>
              <a:t> between photos and header</a:t>
            </a:r>
          </a:p>
        </p:txBody>
      </p:sp>
      <p:sp>
        <p:nvSpPr>
          <p:cNvPr id="2" name="Title 1"/>
          <p:cNvSpPr>
            <a:spLocks noGrp="1"/>
          </p:cNvSpPr>
          <p:nvPr>
            <p:ph type="ctrTitle"/>
          </p:nvPr>
        </p:nvSpPr>
        <p:spPr>
          <a:xfrm>
            <a:off x="2714502" y="1250965"/>
            <a:ext cx="5971187" cy="1233338"/>
          </a:xfrm>
        </p:spPr>
        <p:txBody>
          <a:bodyPr/>
          <a:lstStyle>
            <a:lvl1pPr algn="l">
              <a:lnSpc>
                <a:spcPts val="3800"/>
              </a:lnSpc>
              <a:defRPr>
                <a:solidFill>
                  <a:srgbClr val="9D8C78"/>
                </a:solidFill>
              </a:defRPr>
            </a:lvl1pPr>
          </a:lstStyle>
          <a:p>
            <a:r>
              <a:rPr lang="en-US" dirty="0"/>
              <a:t>Click to edit Master title style</a:t>
            </a:r>
          </a:p>
        </p:txBody>
      </p:sp>
      <p:sp>
        <p:nvSpPr>
          <p:cNvPr id="3" name="Subtitle 2"/>
          <p:cNvSpPr>
            <a:spLocks noGrp="1"/>
          </p:cNvSpPr>
          <p:nvPr>
            <p:ph type="subTitle" idx="1"/>
          </p:nvPr>
        </p:nvSpPr>
        <p:spPr>
          <a:xfrm>
            <a:off x="2714502" y="2588978"/>
            <a:ext cx="5641337" cy="593737"/>
          </a:xfrm>
        </p:spPr>
        <p:txBody>
          <a:bodyPr/>
          <a:lstStyle>
            <a:lvl1pPr marL="0" indent="0" algn="l">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a:t>Click to edit Master subtitle style</a:t>
            </a:r>
          </a:p>
        </p:txBody>
      </p:sp>
      <p:pic>
        <p:nvPicPr>
          <p:cNvPr id="21" name="Picture 6" descr="SNL_Stacked_White.png"/>
          <p:cNvPicPr>
            <a:picLocks noChangeAspect="1"/>
          </p:cNvPicPr>
          <p:nvPr userDrawn="1"/>
        </p:nvPicPr>
        <p:blipFill>
          <a:blip r:embed="rId2"/>
          <a:srcRect/>
          <a:stretch>
            <a:fillRect/>
          </a:stretch>
        </p:blipFill>
        <p:spPr bwMode="auto">
          <a:xfrm>
            <a:off x="357199" y="4339006"/>
            <a:ext cx="1524000" cy="585787"/>
          </a:xfrm>
          <a:prstGeom prst="rect">
            <a:avLst/>
          </a:prstGeom>
          <a:noFill/>
          <a:ln w="9525">
            <a:noFill/>
            <a:miter lim="800000"/>
            <a:headEnd/>
            <a:tailEnd/>
          </a:ln>
        </p:spPr>
      </p:pic>
      <p:pic>
        <p:nvPicPr>
          <p:cNvPr id="22" name="Picture 7" descr="SNL_Motto.png"/>
          <p:cNvPicPr>
            <a:picLocks noChangeAspect="1"/>
          </p:cNvPicPr>
          <p:nvPr userDrawn="1"/>
        </p:nvPicPr>
        <p:blipFill>
          <a:blip r:embed="rId3"/>
          <a:stretch>
            <a:fillRect/>
          </a:stretch>
        </p:blipFill>
        <p:spPr bwMode="auto">
          <a:xfrm>
            <a:off x="298048" y="5157318"/>
            <a:ext cx="970718" cy="1453660"/>
          </a:xfrm>
          <a:prstGeom prst="rect">
            <a:avLst/>
          </a:prstGeom>
          <a:noFill/>
          <a:ln w="9525">
            <a:noFill/>
            <a:miter lim="800000"/>
            <a:headEnd/>
            <a:tailEnd/>
          </a:ln>
        </p:spPr>
      </p:pic>
      <p:pic>
        <p:nvPicPr>
          <p:cNvPr id="27" name="Picture 13" descr="NNSAlogo_Black.jpg"/>
          <p:cNvPicPr>
            <a:picLocks noChangeAspect="1"/>
          </p:cNvPicPr>
          <p:nvPr userDrawn="1"/>
        </p:nvPicPr>
        <p:blipFill>
          <a:blip r:embed="rId4"/>
          <a:srcRect/>
          <a:stretch>
            <a:fillRect/>
          </a:stretch>
        </p:blipFill>
        <p:spPr bwMode="auto">
          <a:xfrm>
            <a:off x="2763683" y="5932869"/>
            <a:ext cx="1023938" cy="247650"/>
          </a:xfrm>
          <a:prstGeom prst="rect">
            <a:avLst/>
          </a:prstGeom>
          <a:noFill/>
          <a:ln w="9525">
            <a:noFill/>
            <a:miter lim="800000"/>
            <a:headEnd/>
            <a:tailEnd/>
          </a:ln>
        </p:spPr>
      </p:pic>
      <p:sp>
        <p:nvSpPr>
          <p:cNvPr id="32" name="Rectangle 4"/>
          <p:cNvSpPr>
            <a:spLocks noGrp="1" noChangeArrowheads="1"/>
          </p:cNvSpPr>
          <p:nvPr>
            <p:ph type="dt" sz="half" idx="2"/>
          </p:nvPr>
        </p:nvSpPr>
        <p:spPr bwMode="auto">
          <a:xfrm>
            <a:off x="2714502" y="265178"/>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100">
                <a:latin typeface="Calibri"/>
                <a:cs typeface="Calibri"/>
              </a:defRPr>
            </a:lvl1pPr>
          </a:lstStyle>
          <a:p>
            <a:fld id="{5B35050C-AFC0-D74A-963F-148736DC45A4}" type="datetime1">
              <a:rPr lang="en-US" smtClean="0"/>
              <a:pPr/>
              <a:t>6/2/2018</a:t>
            </a:fld>
            <a:endParaRPr lang="en-US" dirty="0"/>
          </a:p>
        </p:txBody>
      </p:sp>
      <p:sp>
        <p:nvSpPr>
          <p:cNvPr id="20" name="Rectangle 19"/>
          <p:cNvSpPr/>
          <p:nvPr userDrawn="1"/>
        </p:nvSpPr>
        <p:spPr>
          <a:xfrm>
            <a:off x="0" y="2484303"/>
            <a:ext cx="2484222" cy="1467948"/>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bg1">
                    <a:lumMod val="65000"/>
                  </a:schemeClr>
                </a:solidFill>
              </a:rPr>
              <a:t>Photos placed in horizontal position </a:t>
            </a:r>
            <a:br>
              <a:rPr lang="en-US" sz="1400" dirty="0">
                <a:solidFill>
                  <a:schemeClr val="bg1">
                    <a:lumMod val="65000"/>
                  </a:schemeClr>
                </a:solidFill>
              </a:rPr>
            </a:br>
            <a:r>
              <a:rPr lang="en-US" sz="1400" dirty="0">
                <a:solidFill>
                  <a:schemeClr val="bg1">
                    <a:lumMod val="65000"/>
                  </a:schemeClr>
                </a:solidFill>
              </a:rPr>
              <a:t>with even amount of white space</a:t>
            </a:r>
            <a:br>
              <a:rPr lang="en-US" sz="1400" dirty="0">
                <a:solidFill>
                  <a:schemeClr val="bg1">
                    <a:lumMod val="65000"/>
                  </a:schemeClr>
                </a:solidFill>
              </a:rPr>
            </a:br>
            <a:r>
              <a:rPr lang="en-US" sz="1400" dirty="0">
                <a:solidFill>
                  <a:schemeClr val="bg1">
                    <a:lumMod val="65000"/>
                  </a:schemeClr>
                </a:solidFill>
              </a:rPr>
              <a:t> between photos and header</a:t>
            </a:r>
          </a:p>
        </p:txBody>
      </p:sp>
      <p:sp>
        <p:nvSpPr>
          <p:cNvPr id="25" name="Rectangle 24"/>
          <p:cNvSpPr/>
          <p:nvPr userDrawn="1"/>
        </p:nvSpPr>
        <p:spPr>
          <a:xfrm>
            <a:off x="1472391" y="989095"/>
            <a:ext cx="1011831" cy="1395877"/>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dirty="0">
              <a:solidFill>
                <a:schemeClr val="bg1">
                  <a:lumMod val="65000"/>
                </a:schemeClr>
              </a:solidFill>
            </a:endParaRPr>
          </a:p>
        </p:txBody>
      </p:sp>
      <p:sp>
        <p:nvSpPr>
          <p:cNvPr id="31" name="Rectangle 30"/>
          <p:cNvSpPr/>
          <p:nvPr userDrawn="1"/>
        </p:nvSpPr>
        <p:spPr>
          <a:xfrm>
            <a:off x="8693778" y="-1"/>
            <a:ext cx="77764" cy="6857999"/>
          </a:xfrm>
          <a:prstGeom prst="rect">
            <a:avLst/>
          </a:prstGeom>
          <a:solidFill>
            <a:srgbClr val="800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pic>
        <p:nvPicPr>
          <p:cNvPr id="33" name="Picture 12" descr="NNSAlogo_Black.jpg"/>
          <p:cNvPicPr>
            <a:picLocks noChangeAspect="1"/>
          </p:cNvPicPr>
          <p:nvPr userDrawn="1"/>
        </p:nvPicPr>
        <p:blipFill>
          <a:blip r:embed="rId5"/>
          <a:stretch>
            <a:fillRect/>
          </a:stretch>
        </p:blipFill>
        <p:spPr bwMode="auto">
          <a:xfrm>
            <a:off x="4039700" y="5921220"/>
            <a:ext cx="850737" cy="276233"/>
          </a:xfrm>
          <a:prstGeom prst="rect">
            <a:avLst/>
          </a:prstGeom>
          <a:noFill/>
          <a:ln w="9525">
            <a:noFill/>
            <a:miter lim="800000"/>
            <a:headEnd/>
            <a:tailEnd/>
          </a:ln>
        </p:spPr>
      </p:pic>
      <p:sp>
        <p:nvSpPr>
          <p:cNvPr id="34" name="Rectangle 5"/>
          <p:cNvSpPr>
            <a:spLocks noGrp="1" noChangeArrowheads="1"/>
          </p:cNvSpPr>
          <p:nvPr>
            <p:ph type="ftr" sz="quarter" idx="3"/>
          </p:nvPr>
        </p:nvSpPr>
        <p:spPr bwMode="auto">
          <a:xfrm>
            <a:off x="2708522" y="6519332"/>
            <a:ext cx="2895600" cy="28466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solidFill>
                  <a:schemeClr val="tx1"/>
                </a:solidFill>
                <a:latin typeface="Calibri"/>
                <a:cs typeface="Calibri"/>
              </a:defRPr>
            </a:lvl1pPr>
          </a:lstStyle>
          <a:p>
            <a:endParaRPr lang="en-US" dirty="0"/>
          </a:p>
        </p:txBody>
      </p:sp>
      <p:sp>
        <p:nvSpPr>
          <p:cNvPr id="19" name="TextBox 18"/>
          <p:cNvSpPr txBox="1"/>
          <p:nvPr userDrawn="1"/>
        </p:nvSpPr>
        <p:spPr>
          <a:xfrm>
            <a:off x="3026660" y="6172200"/>
            <a:ext cx="5744882" cy="276999"/>
          </a:xfrm>
          <a:prstGeom prst="rect">
            <a:avLst/>
          </a:prstGeom>
          <a:noFill/>
        </p:spPr>
        <p:txBody>
          <a:bodyPr wrap="square">
            <a:spAutoFit/>
          </a:bodyPr>
          <a:lstStyle/>
          <a:p>
            <a:r>
              <a:rPr lang="en-US" sz="600" kern="1200" dirty="0">
                <a:solidFill>
                  <a:schemeClr val="tx1"/>
                </a:solidFill>
                <a:effectLst/>
                <a:latin typeface="+mn-lt"/>
                <a:ea typeface="+mn-ea"/>
                <a:cs typeface="Arial"/>
              </a:rPr>
              <a:t>Sandia National Laboratories is a </a:t>
            </a:r>
            <a:r>
              <a:rPr lang="en-US" sz="600" kern="1200" dirty="0" err="1">
                <a:solidFill>
                  <a:schemeClr val="tx1"/>
                </a:solidFill>
                <a:effectLst/>
                <a:latin typeface="+mn-lt"/>
                <a:ea typeface="+mn-ea"/>
                <a:cs typeface="Arial"/>
              </a:rPr>
              <a:t>multimission</a:t>
            </a:r>
            <a:r>
              <a:rPr lang="en-US" sz="600" kern="1200" dirty="0">
                <a:solidFill>
                  <a:schemeClr val="tx1"/>
                </a:solidFill>
                <a:effectLst/>
                <a:latin typeface="+mn-lt"/>
                <a:ea typeface="+mn-ea"/>
                <a:cs typeface="Arial"/>
              </a:rPr>
              <a:t> laboratory managed and operated by National Technology &amp; Engineering Solutions of Sandia, LLC, a wholly owned subsidiary of Honeywell International, Inc., for the U.S. Department of Energy’s National Nuclear Security Administration under contract DE-NA0003525.</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5_Title Slide">
    <p:bg>
      <p:bgPr>
        <a:solidFill>
          <a:schemeClr val="bg1"/>
        </a:solidFill>
        <a:effectLst/>
      </p:bgPr>
    </p:bg>
    <p:spTree>
      <p:nvGrpSpPr>
        <p:cNvPr id="1" name=""/>
        <p:cNvGrpSpPr/>
        <p:nvPr/>
      </p:nvGrpSpPr>
      <p:grpSpPr>
        <a:xfrm>
          <a:off x="0" y="0"/>
          <a:ext cx="0" cy="0"/>
          <a:chOff x="0" y="0"/>
          <a:chExt cx="0" cy="0"/>
        </a:xfrm>
      </p:grpSpPr>
      <p:sp>
        <p:nvSpPr>
          <p:cNvPr id="29" name="Rectangle 28"/>
          <p:cNvSpPr/>
          <p:nvPr userDrawn="1"/>
        </p:nvSpPr>
        <p:spPr>
          <a:xfrm>
            <a:off x="1" y="0"/>
            <a:ext cx="9143999"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Rectangle 29"/>
          <p:cNvSpPr/>
          <p:nvPr userDrawn="1"/>
        </p:nvSpPr>
        <p:spPr>
          <a:xfrm>
            <a:off x="4571999" y="0"/>
            <a:ext cx="4572001" cy="2817515"/>
          </a:xfrm>
          <a:prstGeom prst="rect">
            <a:avLst/>
          </a:prstGeom>
          <a:solidFill>
            <a:srgbClr val="102E5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7" name="Rectangle 6"/>
          <p:cNvSpPr/>
          <p:nvPr/>
        </p:nvSpPr>
        <p:spPr>
          <a:xfrm>
            <a:off x="4571999" y="5964768"/>
            <a:ext cx="4572001" cy="893232"/>
          </a:xfrm>
          <a:prstGeom prst="rect">
            <a:avLst/>
          </a:prstGeom>
          <a:solidFill>
            <a:srgbClr val="102E5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7" name="Rectangle 16"/>
          <p:cNvSpPr/>
          <p:nvPr/>
        </p:nvSpPr>
        <p:spPr>
          <a:xfrm>
            <a:off x="4572001" y="2908379"/>
            <a:ext cx="1359657" cy="1395877"/>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solidFill>
                  <a:schemeClr val="bg1">
                    <a:lumMod val="65000"/>
                  </a:schemeClr>
                </a:solidFill>
              </a:rPr>
              <a:t>Photos placed in horizontal position </a:t>
            </a:r>
            <a:br>
              <a:rPr lang="en-US" sz="1100" dirty="0">
                <a:solidFill>
                  <a:schemeClr val="bg1">
                    <a:lumMod val="65000"/>
                  </a:schemeClr>
                </a:solidFill>
              </a:rPr>
            </a:br>
            <a:r>
              <a:rPr lang="en-US" sz="1100" dirty="0">
                <a:solidFill>
                  <a:schemeClr val="bg1">
                    <a:lumMod val="65000"/>
                  </a:schemeClr>
                </a:solidFill>
              </a:rPr>
              <a:t>with even amount of white space</a:t>
            </a:r>
            <a:br>
              <a:rPr lang="en-US" sz="1100" dirty="0">
                <a:solidFill>
                  <a:schemeClr val="bg1">
                    <a:lumMod val="65000"/>
                  </a:schemeClr>
                </a:solidFill>
              </a:rPr>
            </a:br>
            <a:r>
              <a:rPr lang="en-US" sz="1100" dirty="0">
                <a:solidFill>
                  <a:schemeClr val="bg1">
                    <a:lumMod val="65000"/>
                  </a:schemeClr>
                </a:solidFill>
              </a:rPr>
              <a:t> between photos and header</a:t>
            </a:r>
          </a:p>
        </p:txBody>
      </p:sp>
      <p:pic>
        <p:nvPicPr>
          <p:cNvPr id="21" name="Picture 6" descr="SNL_Stacked_White.png"/>
          <p:cNvPicPr>
            <a:picLocks noChangeAspect="1"/>
          </p:cNvPicPr>
          <p:nvPr userDrawn="1"/>
        </p:nvPicPr>
        <p:blipFill>
          <a:blip r:embed="rId2"/>
          <a:srcRect/>
          <a:stretch>
            <a:fillRect/>
          </a:stretch>
        </p:blipFill>
        <p:spPr bwMode="auto">
          <a:xfrm>
            <a:off x="7193248" y="1488545"/>
            <a:ext cx="1524000" cy="585787"/>
          </a:xfrm>
          <a:prstGeom prst="rect">
            <a:avLst/>
          </a:prstGeom>
          <a:noFill/>
          <a:ln w="9525">
            <a:noFill/>
            <a:miter lim="800000"/>
            <a:headEnd/>
            <a:tailEnd/>
          </a:ln>
        </p:spPr>
      </p:pic>
      <p:sp>
        <p:nvSpPr>
          <p:cNvPr id="20" name="Rectangle 19"/>
          <p:cNvSpPr/>
          <p:nvPr userDrawn="1"/>
        </p:nvSpPr>
        <p:spPr>
          <a:xfrm>
            <a:off x="4572000" y="4403587"/>
            <a:ext cx="4572000" cy="1467948"/>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bg1">
                    <a:lumMod val="65000"/>
                  </a:schemeClr>
                </a:solidFill>
              </a:rPr>
              <a:t>Photos placed in horizontal position </a:t>
            </a:r>
            <a:br>
              <a:rPr lang="en-US" sz="1400" dirty="0">
                <a:solidFill>
                  <a:schemeClr val="bg1">
                    <a:lumMod val="65000"/>
                  </a:schemeClr>
                </a:solidFill>
              </a:rPr>
            </a:br>
            <a:r>
              <a:rPr lang="en-US" sz="1400" dirty="0">
                <a:solidFill>
                  <a:schemeClr val="bg1">
                    <a:lumMod val="65000"/>
                  </a:schemeClr>
                </a:solidFill>
              </a:rPr>
              <a:t>with even amount of white space</a:t>
            </a:r>
            <a:br>
              <a:rPr lang="en-US" sz="1400" dirty="0">
                <a:solidFill>
                  <a:schemeClr val="bg1">
                    <a:lumMod val="65000"/>
                  </a:schemeClr>
                </a:solidFill>
              </a:rPr>
            </a:br>
            <a:r>
              <a:rPr lang="en-US" sz="1400" dirty="0">
                <a:solidFill>
                  <a:schemeClr val="bg1">
                    <a:lumMod val="65000"/>
                  </a:schemeClr>
                </a:solidFill>
              </a:rPr>
              <a:t> between photos and header</a:t>
            </a:r>
          </a:p>
        </p:txBody>
      </p:sp>
      <p:sp>
        <p:nvSpPr>
          <p:cNvPr id="25" name="Rectangle 24"/>
          <p:cNvSpPr/>
          <p:nvPr userDrawn="1"/>
        </p:nvSpPr>
        <p:spPr>
          <a:xfrm>
            <a:off x="6044391" y="2908379"/>
            <a:ext cx="3099609" cy="1395877"/>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dirty="0">
              <a:solidFill>
                <a:schemeClr val="bg1">
                  <a:lumMod val="65000"/>
                </a:schemeClr>
              </a:solidFill>
            </a:endParaRPr>
          </a:p>
        </p:txBody>
      </p:sp>
      <p:sp>
        <p:nvSpPr>
          <p:cNvPr id="13" name="Rectangle 12"/>
          <p:cNvSpPr/>
          <p:nvPr/>
        </p:nvSpPr>
        <p:spPr>
          <a:xfrm rot="10800000">
            <a:off x="112655" y="-1"/>
            <a:ext cx="337567" cy="6857999"/>
          </a:xfrm>
          <a:prstGeom prst="rect">
            <a:avLst/>
          </a:prstGeom>
          <a:solidFill>
            <a:srgbClr val="9D8C7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14" name="TextBox 13"/>
          <p:cNvSpPr txBox="1"/>
          <p:nvPr userDrawn="1"/>
        </p:nvSpPr>
        <p:spPr>
          <a:xfrm>
            <a:off x="700353" y="6375406"/>
            <a:ext cx="3761580" cy="461665"/>
          </a:xfrm>
          <a:prstGeom prst="rect">
            <a:avLst/>
          </a:prstGeom>
          <a:noFill/>
        </p:spPr>
        <p:txBody>
          <a:bodyPr wrap="square">
            <a:sp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600" kern="1200" dirty="0">
                <a:solidFill>
                  <a:schemeClr val="tx1"/>
                </a:solidFill>
                <a:effectLst/>
                <a:latin typeface="+mn-lt"/>
                <a:ea typeface="+mn-ea"/>
                <a:cs typeface="Arial"/>
              </a:rPr>
              <a:t>Sandia National Laboratories is a </a:t>
            </a:r>
            <a:r>
              <a:rPr lang="en-US" sz="600" kern="1200" dirty="0" err="1">
                <a:solidFill>
                  <a:schemeClr val="tx1"/>
                </a:solidFill>
                <a:effectLst/>
                <a:latin typeface="+mn-lt"/>
                <a:ea typeface="+mn-ea"/>
                <a:cs typeface="Arial"/>
              </a:rPr>
              <a:t>multimission</a:t>
            </a:r>
            <a:r>
              <a:rPr lang="en-US" sz="600" kern="1200" dirty="0">
                <a:solidFill>
                  <a:schemeClr val="tx1"/>
                </a:solidFill>
                <a:effectLst/>
                <a:latin typeface="+mn-lt"/>
                <a:ea typeface="+mn-ea"/>
                <a:cs typeface="Arial"/>
              </a:rPr>
              <a:t> laboratory managed and operated by National Technology &amp; Engineering Solutions of Sandia, LLC, a wholly owned subsidiary of Honeywell International, Inc., for the U.S. Department of Energy’s National Nuclear Security Administration under contract DE-NA0003525. </a:t>
            </a:r>
            <a:endParaRPr lang="en-US" sz="950" baseline="30000" dirty="0">
              <a:latin typeface="Arial" pitchFamily="-112" charset="0"/>
            </a:endParaRPr>
          </a:p>
        </p:txBody>
      </p:sp>
      <p:sp>
        <p:nvSpPr>
          <p:cNvPr id="2" name="Title 1"/>
          <p:cNvSpPr>
            <a:spLocks noGrp="1"/>
          </p:cNvSpPr>
          <p:nvPr>
            <p:ph type="ctrTitle"/>
          </p:nvPr>
        </p:nvSpPr>
        <p:spPr>
          <a:xfrm>
            <a:off x="672418" y="1250965"/>
            <a:ext cx="3789515" cy="1233338"/>
          </a:xfrm>
        </p:spPr>
        <p:txBody>
          <a:bodyPr/>
          <a:lstStyle>
            <a:lvl1pPr algn="l">
              <a:lnSpc>
                <a:spcPts val="3800"/>
              </a:lnSpc>
              <a:defRPr>
                <a:solidFill>
                  <a:srgbClr val="9D8C78"/>
                </a:solidFill>
              </a:defRPr>
            </a:lvl1pPr>
          </a:lstStyle>
          <a:p>
            <a:r>
              <a:rPr lang="en-US" dirty="0"/>
              <a:t>Click to edit Master title style</a:t>
            </a:r>
          </a:p>
        </p:txBody>
      </p:sp>
      <p:sp>
        <p:nvSpPr>
          <p:cNvPr id="3" name="Subtitle 2"/>
          <p:cNvSpPr>
            <a:spLocks noGrp="1"/>
          </p:cNvSpPr>
          <p:nvPr>
            <p:ph type="subTitle" idx="1"/>
          </p:nvPr>
        </p:nvSpPr>
        <p:spPr>
          <a:xfrm>
            <a:off x="672418" y="2588978"/>
            <a:ext cx="3586315" cy="1085555"/>
          </a:xfrm>
        </p:spPr>
        <p:txBody>
          <a:bodyPr/>
          <a:lstStyle>
            <a:lvl1pPr marL="0" indent="0" algn="l">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a:t>Click to edit Master subtitle style</a:t>
            </a:r>
          </a:p>
        </p:txBody>
      </p:sp>
      <p:pic>
        <p:nvPicPr>
          <p:cNvPr id="27" name="Picture 13" descr="NNSAlogo_Black.jpg"/>
          <p:cNvPicPr>
            <a:picLocks noChangeAspect="1"/>
          </p:cNvPicPr>
          <p:nvPr userDrawn="1"/>
        </p:nvPicPr>
        <p:blipFill>
          <a:blip r:embed="rId3"/>
          <a:srcRect/>
          <a:stretch>
            <a:fillRect/>
          </a:stretch>
        </p:blipFill>
        <p:spPr bwMode="auto">
          <a:xfrm>
            <a:off x="801957" y="6051407"/>
            <a:ext cx="1023938" cy="247650"/>
          </a:xfrm>
          <a:prstGeom prst="rect">
            <a:avLst/>
          </a:prstGeom>
          <a:noFill/>
          <a:ln w="9525">
            <a:noFill/>
            <a:miter lim="800000"/>
            <a:headEnd/>
            <a:tailEnd/>
          </a:ln>
        </p:spPr>
      </p:pic>
      <p:sp>
        <p:nvSpPr>
          <p:cNvPr id="32" name="Rectangle 4"/>
          <p:cNvSpPr>
            <a:spLocks noGrp="1" noChangeArrowheads="1"/>
          </p:cNvSpPr>
          <p:nvPr>
            <p:ph type="dt" sz="half" idx="2"/>
          </p:nvPr>
        </p:nvSpPr>
        <p:spPr bwMode="auto">
          <a:xfrm>
            <a:off x="672418" y="265178"/>
            <a:ext cx="1029382" cy="28515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100">
                <a:latin typeface="Calibri"/>
                <a:cs typeface="Calibri"/>
              </a:defRPr>
            </a:lvl1pPr>
          </a:lstStyle>
          <a:p>
            <a:fld id="{7D098A99-26EF-B34F-91F8-30EA53688AF7}" type="datetime1">
              <a:rPr lang="en-US" smtClean="0"/>
              <a:pPr/>
              <a:t>6/2/2018</a:t>
            </a:fld>
            <a:endParaRPr lang="en-US" dirty="0"/>
          </a:p>
        </p:txBody>
      </p:sp>
      <p:sp>
        <p:nvSpPr>
          <p:cNvPr id="31" name="Rectangle 30"/>
          <p:cNvSpPr/>
          <p:nvPr userDrawn="1"/>
        </p:nvSpPr>
        <p:spPr>
          <a:xfrm rot="10800000">
            <a:off x="1" y="-1"/>
            <a:ext cx="77764" cy="6857999"/>
          </a:xfrm>
          <a:prstGeom prst="rect">
            <a:avLst/>
          </a:prstGeom>
          <a:solidFill>
            <a:srgbClr val="800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pic>
        <p:nvPicPr>
          <p:cNvPr id="33" name="Picture 12" descr="NNSAlogo_Black.jpg"/>
          <p:cNvPicPr>
            <a:picLocks noChangeAspect="1"/>
          </p:cNvPicPr>
          <p:nvPr userDrawn="1"/>
        </p:nvPicPr>
        <p:blipFill>
          <a:blip r:embed="rId4"/>
          <a:stretch>
            <a:fillRect/>
          </a:stretch>
        </p:blipFill>
        <p:spPr bwMode="auto">
          <a:xfrm>
            <a:off x="2077974" y="6039758"/>
            <a:ext cx="850737" cy="276233"/>
          </a:xfrm>
          <a:prstGeom prst="rect">
            <a:avLst/>
          </a:prstGeom>
          <a:noFill/>
          <a:ln w="9525">
            <a:noFill/>
            <a:miter lim="800000"/>
            <a:headEnd/>
            <a:tailEnd/>
          </a:ln>
        </p:spPr>
      </p:pic>
      <p:pic>
        <p:nvPicPr>
          <p:cNvPr id="18" name="Picture 17" descr="SNL_motto_2 lines.png"/>
          <p:cNvPicPr>
            <a:picLocks noChangeAspect="1"/>
          </p:cNvPicPr>
          <p:nvPr userDrawn="1"/>
        </p:nvPicPr>
        <p:blipFill>
          <a:blip r:embed="rId5"/>
          <a:stretch>
            <a:fillRect/>
          </a:stretch>
        </p:blipFill>
        <p:spPr>
          <a:xfrm>
            <a:off x="4995332" y="1586652"/>
            <a:ext cx="1935484" cy="394494"/>
          </a:xfrm>
          <a:prstGeom prst="rect">
            <a:avLst/>
          </a:prstGeom>
        </p:spPr>
      </p:pic>
      <p:sp>
        <p:nvSpPr>
          <p:cNvPr id="19" name="Rectangle 5"/>
          <p:cNvSpPr>
            <a:spLocks noGrp="1" noChangeArrowheads="1"/>
          </p:cNvSpPr>
          <p:nvPr>
            <p:ph type="ftr" sz="quarter" idx="3"/>
          </p:nvPr>
        </p:nvSpPr>
        <p:spPr bwMode="auto">
          <a:xfrm>
            <a:off x="4613597" y="6519332"/>
            <a:ext cx="2895600" cy="28466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solidFill>
                  <a:srgbClr val="FFFFFF"/>
                </a:solidFill>
                <a:latin typeface="Calibri"/>
                <a:cs typeface="Calibri"/>
              </a:defRPr>
            </a:lvl1pPr>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xfrm>
            <a:off x="22300" y="6166934"/>
            <a:ext cx="2133600" cy="476250"/>
          </a:xfrm>
          <a:ln/>
        </p:spPr>
        <p:txBody>
          <a:bodyPr/>
          <a:lstStyle>
            <a:lvl1pPr>
              <a:defRPr>
                <a:latin typeface="Calibri"/>
                <a:cs typeface="Calibri"/>
              </a:defRPr>
            </a:lvl1pPr>
          </a:lstStyle>
          <a:p>
            <a:fld id="{C9CA6C2B-6061-6F46-BF6B-C0454CDDAB35}" type="datetime1">
              <a:rPr lang="en-US" smtClean="0"/>
              <a:pPr/>
              <a:t>6/2/2018</a:t>
            </a:fld>
            <a:endParaRPr lang="en-US"/>
          </a:p>
        </p:txBody>
      </p:sp>
      <p:sp>
        <p:nvSpPr>
          <p:cNvPr id="6" name="Rectangle 6"/>
          <p:cNvSpPr>
            <a:spLocks noGrp="1" noChangeArrowheads="1"/>
          </p:cNvSpPr>
          <p:nvPr>
            <p:ph type="sldNum" sz="quarter" idx="12"/>
          </p:nvPr>
        </p:nvSpPr>
        <p:spPr>
          <a:ln/>
        </p:spPr>
        <p:txBody>
          <a:bodyPr/>
          <a:lstStyle>
            <a:lvl1pPr>
              <a:defRPr/>
            </a:lvl1pPr>
          </a:lstStyle>
          <a:p>
            <a:fld id="{A5E55A7B-7854-E145-92D9-B491DF4BAE2D}" type="slidenum">
              <a:rPr lang="en-US" smtClean="0"/>
              <a:pPr/>
              <a:t>‹#›</a:t>
            </a:fld>
            <a:endParaRPr lang="en-US"/>
          </a:p>
        </p:txBody>
      </p:sp>
      <p:sp>
        <p:nvSpPr>
          <p:cNvPr id="7" name="Rectangle 5"/>
          <p:cNvSpPr>
            <a:spLocks noGrp="1" noChangeArrowheads="1"/>
          </p:cNvSpPr>
          <p:nvPr>
            <p:ph type="ftr" sz="quarter" idx="3"/>
          </p:nvPr>
        </p:nvSpPr>
        <p:spPr bwMode="auto">
          <a:xfrm>
            <a:off x="3123405" y="6519332"/>
            <a:ext cx="2895600" cy="28466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rgbClr val="FFFFFF"/>
                </a:solidFill>
                <a:latin typeface="Calibri"/>
                <a:cs typeface="Calibri"/>
              </a:defRPr>
            </a:lvl1pPr>
          </a:lstStyle>
          <a:p>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DADE15B5-4D50-754D-8585-236811896E05}" type="datetime1">
              <a:rPr lang="en-US" smtClean="0"/>
              <a:pPr/>
              <a:t>6/2/2018</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A5E55A7B-7854-E145-92D9-B491DF4BAE2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fld id="{114F66A0-55BE-484A-9667-5C4C7A46FB26}" type="datetime1">
              <a:rPr lang="en-US" smtClean="0"/>
              <a:pPr/>
              <a:t>6/2/2018</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A5E55A7B-7854-E145-92D9-B491DF4BAE2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0" y="6553200"/>
            <a:ext cx="9144000" cy="304800"/>
          </a:xfrm>
          <a:prstGeom prst="rect">
            <a:avLst/>
          </a:prstGeom>
          <a:solidFill>
            <a:srgbClr val="9E8C7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8" name="Rectangle 7"/>
          <p:cNvSpPr/>
          <p:nvPr/>
        </p:nvSpPr>
        <p:spPr>
          <a:xfrm>
            <a:off x="0" y="6451600"/>
            <a:ext cx="9144000" cy="76200"/>
          </a:xfrm>
          <a:prstGeom prst="rect">
            <a:avLst/>
          </a:prstGeom>
          <a:solidFill>
            <a:srgbClr val="800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1028" name="Picture 8" descr="SNL_color_stack.png"/>
          <p:cNvPicPr>
            <a:picLocks noChangeAspect="1"/>
          </p:cNvPicPr>
          <p:nvPr/>
        </p:nvPicPr>
        <p:blipFill>
          <a:blip r:embed="rId19"/>
          <a:srcRect/>
          <a:stretch>
            <a:fillRect/>
          </a:stretch>
        </p:blipFill>
        <p:spPr bwMode="auto">
          <a:xfrm>
            <a:off x="8001000" y="228600"/>
            <a:ext cx="936625" cy="411163"/>
          </a:xfrm>
          <a:prstGeom prst="rect">
            <a:avLst/>
          </a:prstGeom>
          <a:noFill/>
          <a:ln w="9525">
            <a:noFill/>
            <a:miter lim="800000"/>
            <a:headEnd/>
            <a:tailEnd/>
          </a:ln>
        </p:spPr>
      </p:pic>
      <p:sp>
        <p:nvSpPr>
          <p:cNvPr id="1029" name="Rectangle 2"/>
          <p:cNvSpPr>
            <a:spLocks noGrp="1" noChangeArrowheads="1"/>
          </p:cNvSpPr>
          <p:nvPr>
            <p:ph type="title"/>
          </p:nvPr>
        </p:nvSpPr>
        <p:spPr bwMode="auto">
          <a:xfrm>
            <a:off x="457200" y="0"/>
            <a:ext cx="8229600" cy="9916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30" name="Rectangle 3"/>
          <p:cNvSpPr>
            <a:spLocks noGrp="1" noChangeArrowheads="1"/>
          </p:cNvSpPr>
          <p:nvPr>
            <p:ph type="body" idx="1"/>
          </p:nvPr>
        </p:nvSpPr>
        <p:spPr bwMode="auto">
          <a:xfrm>
            <a:off x="457200" y="1278740"/>
            <a:ext cx="8229600" cy="484742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Rectangle 4"/>
          <p:cNvSpPr>
            <a:spLocks noGrp="1" noChangeArrowheads="1"/>
          </p:cNvSpPr>
          <p:nvPr>
            <p:ph type="dt" sz="half" idx="2"/>
          </p:nvPr>
        </p:nvSpPr>
        <p:spPr bwMode="auto">
          <a:xfrm>
            <a:off x="109274" y="6166934"/>
            <a:ext cx="1490926" cy="28466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Calibri"/>
                <a:cs typeface="Calibri"/>
              </a:defRPr>
            </a:lvl1pPr>
          </a:lstStyle>
          <a:p>
            <a:fld id="{30B37176-1C50-7042-8162-64D2C2671FE5}" type="datetime1">
              <a:rPr lang="en-US" smtClean="0"/>
              <a:pPr/>
              <a:t>6/2/2018</a:t>
            </a:fld>
            <a:endParaRPr lang="en-US" dirty="0"/>
          </a:p>
        </p:txBody>
      </p:sp>
      <p:sp>
        <p:nvSpPr>
          <p:cNvPr id="3" name="Rectangle 5"/>
          <p:cNvSpPr>
            <a:spLocks noGrp="1" noChangeArrowheads="1"/>
          </p:cNvSpPr>
          <p:nvPr>
            <p:ph type="ftr" sz="quarter" idx="3"/>
          </p:nvPr>
        </p:nvSpPr>
        <p:spPr bwMode="auto">
          <a:xfrm>
            <a:off x="3123405" y="6519332"/>
            <a:ext cx="2895600" cy="28466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rgbClr val="FFFFFF"/>
                </a:solidFill>
                <a:latin typeface="Calibri"/>
                <a:cs typeface="Calibri"/>
              </a:defRPr>
            </a:lvl1pPr>
          </a:lstStyle>
          <a:p>
            <a:endParaRPr lang="en-US" dirty="0"/>
          </a:p>
        </p:txBody>
      </p:sp>
      <p:sp>
        <p:nvSpPr>
          <p:cNvPr id="4" name="Rectangle 6"/>
          <p:cNvSpPr>
            <a:spLocks noGrp="1" noChangeArrowheads="1"/>
          </p:cNvSpPr>
          <p:nvPr>
            <p:ph type="sldNum" sz="quarter" idx="4"/>
          </p:nvPr>
        </p:nvSpPr>
        <p:spPr bwMode="auto">
          <a:xfrm>
            <a:off x="8305800" y="6153150"/>
            <a:ext cx="609600" cy="3746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Calibri"/>
                <a:cs typeface="Calibri"/>
              </a:defRPr>
            </a:lvl1pPr>
          </a:lstStyle>
          <a:p>
            <a:fld id="{A5E55A7B-7854-E145-92D9-B491DF4BAE2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84" r:id="rId1"/>
    <p:sldLayoutId id="2147483798" r:id="rId2"/>
    <p:sldLayoutId id="2147483796" r:id="rId3"/>
    <p:sldLayoutId id="2147483799" r:id="rId4"/>
    <p:sldLayoutId id="2147483797" r:id="rId5"/>
    <p:sldLayoutId id="2147483800" r:id="rId6"/>
    <p:sldLayoutId id="2147483785" r:id="rId7"/>
    <p:sldLayoutId id="2147483786" r:id="rId8"/>
    <p:sldLayoutId id="2147483787" r:id="rId9"/>
    <p:sldLayoutId id="2147483788" r:id="rId10"/>
    <p:sldLayoutId id="2147483789" r:id="rId11"/>
    <p:sldLayoutId id="2147483790" r:id="rId12"/>
    <p:sldLayoutId id="2147483791" r:id="rId13"/>
    <p:sldLayoutId id="2147483792" r:id="rId14"/>
    <p:sldLayoutId id="2147483793" r:id="rId15"/>
    <p:sldLayoutId id="2147483794" r:id="rId16"/>
    <p:sldLayoutId id="2147483795" r:id="rId17"/>
  </p:sldLayoutIdLst>
  <p:hf hdr="0" ftr="0" dt="0"/>
  <p:txStyles>
    <p:titleStyle>
      <a:lvl1pPr algn="l" rtl="0" eaLnBrk="1" fontAlgn="base" hangingPunct="1">
        <a:spcBef>
          <a:spcPct val="0"/>
        </a:spcBef>
        <a:spcAft>
          <a:spcPct val="0"/>
        </a:spcAft>
        <a:defRPr sz="4000">
          <a:solidFill>
            <a:srgbClr val="102E54"/>
          </a:solidFill>
          <a:latin typeface="Calibri"/>
          <a:ea typeface="ＭＳ Ｐゴシック" charset="-128"/>
          <a:cs typeface="Calibri"/>
        </a:defRPr>
      </a:lvl1pPr>
      <a:lvl2pPr algn="l" rtl="0" eaLnBrk="1" fontAlgn="base" hangingPunct="1">
        <a:spcBef>
          <a:spcPct val="0"/>
        </a:spcBef>
        <a:spcAft>
          <a:spcPct val="0"/>
        </a:spcAft>
        <a:defRPr sz="4000">
          <a:solidFill>
            <a:srgbClr val="102E54"/>
          </a:solidFill>
          <a:latin typeface="Calibri" charset="0"/>
          <a:ea typeface="ＭＳ Ｐゴシック" charset="-128"/>
        </a:defRPr>
      </a:lvl2pPr>
      <a:lvl3pPr algn="l" rtl="0" eaLnBrk="1" fontAlgn="base" hangingPunct="1">
        <a:spcBef>
          <a:spcPct val="0"/>
        </a:spcBef>
        <a:spcAft>
          <a:spcPct val="0"/>
        </a:spcAft>
        <a:defRPr sz="4000">
          <a:solidFill>
            <a:srgbClr val="102E54"/>
          </a:solidFill>
          <a:latin typeface="Calibri" charset="0"/>
          <a:ea typeface="ＭＳ Ｐゴシック" charset="-128"/>
        </a:defRPr>
      </a:lvl3pPr>
      <a:lvl4pPr algn="l" rtl="0" eaLnBrk="1" fontAlgn="base" hangingPunct="1">
        <a:spcBef>
          <a:spcPct val="0"/>
        </a:spcBef>
        <a:spcAft>
          <a:spcPct val="0"/>
        </a:spcAft>
        <a:defRPr sz="4000">
          <a:solidFill>
            <a:srgbClr val="102E54"/>
          </a:solidFill>
          <a:latin typeface="Calibri" charset="0"/>
          <a:ea typeface="ＭＳ Ｐゴシック" charset="-128"/>
        </a:defRPr>
      </a:lvl4pPr>
      <a:lvl5pPr algn="l" rtl="0" eaLnBrk="1" fontAlgn="base" hangingPunct="1">
        <a:spcBef>
          <a:spcPct val="0"/>
        </a:spcBef>
        <a:spcAft>
          <a:spcPct val="0"/>
        </a:spcAft>
        <a:defRPr sz="4000">
          <a:solidFill>
            <a:srgbClr val="102E54"/>
          </a:solidFill>
          <a:latin typeface="Calibri" charset="0"/>
          <a:ea typeface="ＭＳ Ｐゴシック" charset="-128"/>
        </a:defRPr>
      </a:lvl5pPr>
      <a:lvl6pPr marL="457200" algn="ctr" rtl="0" eaLnBrk="1" fontAlgn="base" hangingPunct="1">
        <a:spcBef>
          <a:spcPct val="0"/>
        </a:spcBef>
        <a:spcAft>
          <a:spcPct val="0"/>
        </a:spcAft>
        <a:defRPr sz="4400">
          <a:solidFill>
            <a:schemeClr val="tx2"/>
          </a:solidFill>
          <a:latin typeface="Arial" pitchFamily="-112" charset="0"/>
        </a:defRPr>
      </a:lvl6pPr>
      <a:lvl7pPr marL="914400" algn="ctr" rtl="0" eaLnBrk="1" fontAlgn="base" hangingPunct="1">
        <a:spcBef>
          <a:spcPct val="0"/>
        </a:spcBef>
        <a:spcAft>
          <a:spcPct val="0"/>
        </a:spcAft>
        <a:defRPr sz="4400">
          <a:solidFill>
            <a:schemeClr val="tx2"/>
          </a:solidFill>
          <a:latin typeface="Arial" pitchFamily="-112" charset="0"/>
        </a:defRPr>
      </a:lvl7pPr>
      <a:lvl8pPr marL="1371600" algn="ctr" rtl="0" eaLnBrk="1" fontAlgn="base" hangingPunct="1">
        <a:spcBef>
          <a:spcPct val="0"/>
        </a:spcBef>
        <a:spcAft>
          <a:spcPct val="0"/>
        </a:spcAft>
        <a:defRPr sz="4400">
          <a:solidFill>
            <a:schemeClr val="tx2"/>
          </a:solidFill>
          <a:latin typeface="Arial" pitchFamily="-112" charset="0"/>
        </a:defRPr>
      </a:lvl8pPr>
      <a:lvl9pPr marL="1828800" algn="ctr" rtl="0" eaLnBrk="1" fontAlgn="base" hangingPunct="1">
        <a:spcBef>
          <a:spcPct val="0"/>
        </a:spcBef>
        <a:spcAft>
          <a:spcPct val="0"/>
        </a:spcAft>
        <a:defRPr sz="4400">
          <a:solidFill>
            <a:schemeClr val="tx2"/>
          </a:solidFill>
          <a:latin typeface="Arial" pitchFamily="-112" charset="0"/>
        </a:defRPr>
      </a:lvl9pPr>
    </p:titleStyle>
    <p:bodyStyle>
      <a:lvl1pPr marL="342900" indent="-342900" algn="l" rtl="0" eaLnBrk="1" fontAlgn="base" hangingPunct="1">
        <a:spcBef>
          <a:spcPct val="20000"/>
        </a:spcBef>
        <a:spcAft>
          <a:spcPct val="0"/>
        </a:spcAft>
        <a:buClr>
          <a:srgbClr val="102E54"/>
        </a:buClr>
        <a:buFont typeface="Wingdings" pitchFamily="-111" charset="2"/>
        <a:buChar char="§"/>
        <a:defRPr sz="2400">
          <a:solidFill>
            <a:schemeClr val="tx1"/>
          </a:solidFill>
          <a:latin typeface="Calibri"/>
          <a:ea typeface="ＭＳ Ｐゴシック" charset="-128"/>
          <a:cs typeface="Calibri"/>
        </a:defRPr>
      </a:lvl1pPr>
      <a:lvl2pPr marL="742950" indent="-285750" algn="l" rtl="0" eaLnBrk="1" fontAlgn="base" hangingPunct="1">
        <a:spcBef>
          <a:spcPct val="20000"/>
        </a:spcBef>
        <a:spcAft>
          <a:spcPct val="0"/>
        </a:spcAft>
        <a:buClr>
          <a:srgbClr val="800000"/>
        </a:buClr>
        <a:buFont typeface="Wingdings" pitchFamily="-111" charset="2"/>
        <a:buChar char="§"/>
        <a:defRPr sz="2000">
          <a:solidFill>
            <a:schemeClr val="tx1"/>
          </a:solidFill>
          <a:latin typeface="Calibri"/>
          <a:ea typeface="ＭＳ Ｐゴシック" pitchFamily="-112" charset="-128"/>
          <a:cs typeface="Calibri"/>
        </a:defRPr>
      </a:lvl2pPr>
      <a:lvl3pPr marL="1143000" indent="-228600" algn="l" rtl="0" eaLnBrk="1" fontAlgn="base" hangingPunct="1">
        <a:spcBef>
          <a:spcPct val="20000"/>
        </a:spcBef>
        <a:spcAft>
          <a:spcPct val="0"/>
        </a:spcAft>
        <a:buClr>
          <a:srgbClr val="9E8C78"/>
        </a:buClr>
        <a:buFont typeface="Wingdings" pitchFamily="-111" charset="2"/>
        <a:buChar char="§"/>
        <a:defRPr>
          <a:solidFill>
            <a:schemeClr val="tx1"/>
          </a:solidFill>
          <a:latin typeface="Calibri"/>
          <a:ea typeface="ＭＳ Ｐゴシック" pitchFamily="-112" charset="-128"/>
          <a:cs typeface="Calibri"/>
        </a:defRPr>
      </a:lvl3pPr>
      <a:lvl4pPr marL="1600200" indent="-228600" algn="l" rtl="0" eaLnBrk="1" fontAlgn="base" hangingPunct="1">
        <a:spcBef>
          <a:spcPct val="20000"/>
        </a:spcBef>
        <a:spcAft>
          <a:spcPct val="0"/>
        </a:spcAft>
        <a:buChar char="–"/>
        <a:defRPr sz="1600">
          <a:solidFill>
            <a:schemeClr val="tx1"/>
          </a:solidFill>
          <a:latin typeface="Calibri"/>
          <a:ea typeface="ＭＳ Ｐゴシック" pitchFamily="-112" charset="-128"/>
          <a:cs typeface="Calibri"/>
        </a:defRPr>
      </a:lvl4pPr>
      <a:lvl5pPr marL="2057400" indent="-228600" algn="l" rtl="0" eaLnBrk="1" fontAlgn="base" hangingPunct="1">
        <a:spcBef>
          <a:spcPct val="20000"/>
        </a:spcBef>
        <a:spcAft>
          <a:spcPct val="0"/>
        </a:spcAft>
        <a:buChar char="»"/>
        <a:defRPr sz="1600">
          <a:solidFill>
            <a:schemeClr val="tx1"/>
          </a:solidFill>
          <a:latin typeface="Calibri"/>
          <a:ea typeface="ＭＳ Ｐゴシック" pitchFamily="-112" charset="-128"/>
          <a:cs typeface="Calibri"/>
        </a:defRPr>
      </a:lvl5pPr>
      <a:lvl6pPr marL="2514600" indent="-228600" algn="l" rtl="0" eaLnBrk="1" fontAlgn="base" hangingPunct="1">
        <a:spcBef>
          <a:spcPct val="20000"/>
        </a:spcBef>
        <a:spcAft>
          <a:spcPct val="0"/>
        </a:spcAft>
        <a:buChar char="»"/>
        <a:defRPr sz="2000">
          <a:solidFill>
            <a:schemeClr val="tx1"/>
          </a:solidFill>
          <a:latin typeface="+mn-lt"/>
          <a:ea typeface="ＭＳ Ｐゴシック" pitchFamily="-112" charset="-128"/>
        </a:defRPr>
      </a:lvl6pPr>
      <a:lvl7pPr marL="2971800" indent="-228600" algn="l" rtl="0" eaLnBrk="1" fontAlgn="base" hangingPunct="1">
        <a:spcBef>
          <a:spcPct val="20000"/>
        </a:spcBef>
        <a:spcAft>
          <a:spcPct val="0"/>
        </a:spcAft>
        <a:buChar char="»"/>
        <a:defRPr sz="2000">
          <a:solidFill>
            <a:schemeClr val="tx1"/>
          </a:solidFill>
          <a:latin typeface="+mn-lt"/>
          <a:ea typeface="ＭＳ Ｐゴシック" pitchFamily="-112" charset="-128"/>
        </a:defRPr>
      </a:lvl7pPr>
      <a:lvl8pPr marL="3429000" indent="-228600" algn="l" rtl="0" eaLnBrk="1" fontAlgn="base" hangingPunct="1">
        <a:spcBef>
          <a:spcPct val="20000"/>
        </a:spcBef>
        <a:spcAft>
          <a:spcPct val="0"/>
        </a:spcAft>
        <a:buChar char="»"/>
        <a:defRPr sz="2000">
          <a:solidFill>
            <a:schemeClr val="tx1"/>
          </a:solidFill>
          <a:latin typeface="+mn-lt"/>
          <a:ea typeface="ＭＳ Ｐゴシック" pitchFamily="-112" charset="-128"/>
        </a:defRPr>
      </a:lvl8pPr>
      <a:lvl9pPr marL="3886200" indent="-228600" algn="l" rtl="0" eaLnBrk="1" fontAlgn="base" hangingPunct="1">
        <a:spcBef>
          <a:spcPct val="20000"/>
        </a:spcBef>
        <a:spcAft>
          <a:spcPct val="0"/>
        </a:spcAft>
        <a:buChar char="»"/>
        <a:defRPr sz="2000">
          <a:solidFill>
            <a:schemeClr val="tx1"/>
          </a:solidFill>
          <a:latin typeface="+mn-lt"/>
          <a:ea typeface="ＭＳ Ｐゴシック" pitchFamily="-112"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24.emf"/></Relationships>
</file>

<file path=ppt/slides/_rels/slide14.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29.jpg"/></Relationships>
</file>

<file path=ppt/slides/_rels/slide18.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32.JPG"/></Relationships>
</file>

<file path=ppt/slides/_rels/slide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21.png"/></Relationships>
</file>

<file path=ppt/slides/_rels/slide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D2694C9D-8BD5-4A6C-B20B-D02DA84FD389}"/>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10532" y="2770682"/>
            <a:ext cx="4961300" cy="2019201"/>
          </a:xfrm>
          <a:prstGeom prst="rect">
            <a:avLst/>
          </a:prstGeom>
          <a:noFill/>
          <a:ln>
            <a:noFill/>
          </a:ln>
          <a:effectLst>
            <a:glow rad="127000">
              <a:schemeClr val="accent1">
                <a:alpha val="0"/>
              </a:schemeClr>
            </a:glo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itle 9"/>
          <p:cNvSpPr>
            <a:spLocks noGrp="1"/>
          </p:cNvSpPr>
          <p:nvPr>
            <p:ph type="ctrTitle"/>
          </p:nvPr>
        </p:nvSpPr>
        <p:spPr>
          <a:xfrm>
            <a:off x="4953837" y="2713054"/>
            <a:ext cx="4080884" cy="2267747"/>
          </a:xfrm>
        </p:spPr>
        <p:txBody>
          <a:bodyPr/>
          <a:lstStyle/>
          <a:p>
            <a:r>
              <a:rPr lang="en-US" dirty="0"/>
              <a:t>Redesign of a High Voltage Test Bed for Marxes on Z</a:t>
            </a:r>
          </a:p>
        </p:txBody>
      </p:sp>
      <p:sp>
        <p:nvSpPr>
          <p:cNvPr id="11" name="Subtitle 10"/>
          <p:cNvSpPr>
            <a:spLocks noGrp="1"/>
          </p:cNvSpPr>
          <p:nvPr>
            <p:ph type="subTitle" idx="1"/>
          </p:nvPr>
        </p:nvSpPr>
        <p:spPr>
          <a:xfrm>
            <a:off x="917202" y="4847510"/>
            <a:ext cx="8117519" cy="1291857"/>
          </a:xfrm>
        </p:spPr>
        <p:txBody>
          <a:bodyPr/>
          <a:lstStyle/>
          <a:p>
            <a:r>
              <a:rPr lang="en-US" sz="1250" b="1" dirty="0"/>
              <a:t>W.M. White, </a:t>
            </a:r>
            <a:r>
              <a:rPr lang="en-US" sz="1250" dirty="0"/>
              <a:t>M.E. Savage, M. McCarthy, S. Divett, S.W. Roundy, D. Spencer, A. Lombrozo, R. Speas, A. Jojola, R. Kamm, J. Mignon, S. Porter, W.Z. Salas, S. Radovich, J. Georgeson, L. Cortez, S. Ploor, D. Johnson, S. Wood; </a:t>
            </a:r>
            <a:r>
              <a:rPr lang="en-US" sz="1250" i="1" dirty="0"/>
              <a:t>Sandia National Laboratories</a:t>
            </a:r>
          </a:p>
          <a:p>
            <a:r>
              <a:rPr lang="en-US" sz="1250" dirty="0"/>
              <a:t>J. Rathbun; </a:t>
            </a:r>
            <a:r>
              <a:rPr lang="en-US" sz="1250" i="1" dirty="0"/>
              <a:t>Imagineering</a:t>
            </a:r>
          </a:p>
          <a:p>
            <a:r>
              <a:rPr lang="en-US" sz="1250" dirty="0"/>
              <a:t>Tuesday, 5 June, 2018, 3:30 pm</a:t>
            </a:r>
          </a:p>
          <a:p>
            <a:r>
              <a:rPr lang="en-US" sz="1250" dirty="0"/>
              <a:t>High Voltage Design Session, 7O1 – 7O2, </a:t>
            </a:r>
            <a:r>
              <a:rPr lang="en-US" sz="1250" i="1" dirty="0"/>
              <a:t>invited talk</a:t>
            </a:r>
            <a:endParaRPr lang="en-US" sz="125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61337CC-B9FD-43F7-971F-5F54932EEC95}"/>
              </a:ext>
            </a:extLst>
          </p:cNvPr>
          <p:cNvSpPr>
            <a:spLocks noGrp="1"/>
          </p:cNvSpPr>
          <p:nvPr>
            <p:ph type="title"/>
          </p:nvPr>
        </p:nvSpPr>
        <p:spPr/>
        <p:txBody>
          <a:bodyPr/>
          <a:lstStyle/>
          <a:p>
            <a:r>
              <a:rPr lang="en-US" dirty="0">
                <a:latin typeface="Calibri" panose="020F0502020204030204" pitchFamily="34" charset="0"/>
                <a:cs typeface="Calibri" panose="020F0502020204030204" pitchFamily="34" charset="0"/>
              </a:rPr>
              <a:t>Electrical Interference on Z Machine</a:t>
            </a:r>
          </a:p>
        </p:txBody>
      </p:sp>
      <mc:AlternateContent xmlns:mc="http://schemas.openxmlformats.org/markup-compatibility/2006" xmlns:a14="http://schemas.microsoft.com/office/drawing/2010/main">
        <mc:Choice Requires="a14">
          <p:sp>
            <p:nvSpPr>
              <p:cNvPr id="5" name="Content Placeholder 4">
                <a:extLst>
                  <a:ext uri="{FF2B5EF4-FFF2-40B4-BE49-F238E27FC236}">
                    <a16:creationId xmlns:a16="http://schemas.microsoft.com/office/drawing/2014/main" id="{87F46767-3116-4279-AB9C-5263127F0E6C}"/>
                  </a:ext>
                </a:extLst>
              </p:cNvPr>
              <p:cNvSpPr>
                <a:spLocks noGrp="1"/>
              </p:cNvSpPr>
              <p:nvPr>
                <p:ph idx="1"/>
              </p:nvPr>
            </p:nvSpPr>
            <p:spPr>
              <a:xfrm>
                <a:off x="457200" y="872359"/>
                <a:ext cx="8229600" cy="5402317"/>
              </a:xfrm>
            </p:spPr>
            <p:txBody>
              <a:bodyPr/>
              <a:lstStyle/>
              <a:p>
                <a:r>
                  <a:rPr lang="en-US" dirty="0">
                    <a:latin typeface="Calibri" panose="020F0502020204030204" pitchFamily="34" charset="0"/>
                    <a:cs typeface="Calibri" panose="020F0502020204030204" pitchFamily="34" charset="0"/>
                  </a:rPr>
                  <a:t>Z Machine Output Waveform (typical numbers)</a:t>
                </a:r>
              </a:p>
              <a:p>
                <a:pPr marL="457200" lvl="1" indent="0">
                  <a:buNone/>
                </a:pPr>
                <a:r>
                  <a:rPr lang="en-US" dirty="0">
                    <a:latin typeface="Calibri" panose="020F0502020204030204" pitchFamily="34" charset="0"/>
                    <a:cs typeface="Calibri" panose="020F0502020204030204" pitchFamily="34" charset="0"/>
                  </a:rPr>
                  <a:t>Voltage ~ 6 MV</a:t>
                </a:r>
              </a:p>
              <a:p>
                <a:pPr marL="457200" lvl="1" indent="0">
                  <a:buNone/>
                </a:pPr>
                <a:r>
                  <a:rPr lang="en-US" dirty="0">
                    <a:latin typeface="Calibri" panose="020F0502020204030204" pitchFamily="34" charset="0"/>
                    <a:cs typeface="Calibri" panose="020F0502020204030204" pitchFamily="34" charset="0"/>
                  </a:rPr>
                  <a:t>Current ~25 MA</a:t>
                </a:r>
              </a:p>
              <a:p>
                <a:pPr marL="457200" lvl="1" indent="0">
                  <a:buNone/>
                </a:pPr>
                <a:r>
                  <a:rPr lang="el-GR" dirty="0">
                    <a:latin typeface="Calibri" panose="020F0502020204030204" pitchFamily="34" charset="0"/>
                    <a:cs typeface="Calibri" panose="020F0502020204030204" pitchFamily="34" charset="0"/>
                  </a:rPr>
                  <a:t>τ</a:t>
                </a:r>
                <a:r>
                  <a:rPr lang="en-US" baseline="-25000" dirty="0">
                    <a:latin typeface="Calibri" panose="020F0502020204030204" pitchFamily="34" charset="0"/>
                    <a:cs typeface="Calibri" panose="020F0502020204030204" pitchFamily="34" charset="0"/>
                  </a:rPr>
                  <a:t>rise</a:t>
                </a:r>
                <a:r>
                  <a:rPr lang="en-US" dirty="0">
                    <a:latin typeface="Calibri" panose="020F0502020204030204" pitchFamily="34" charset="0"/>
                    <a:cs typeface="Calibri" panose="020F0502020204030204" pitchFamily="34" charset="0"/>
                  </a:rPr>
                  <a:t> ~ 100 ns</a:t>
                </a:r>
              </a:p>
              <a:p>
                <a:r>
                  <a:rPr lang="en-US" dirty="0">
                    <a:latin typeface="Calibri" panose="020F0502020204030204" pitchFamily="34" charset="0"/>
                    <a:cs typeface="Calibri" panose="020F0502020204030204" pitchFamily="34" charset="0"/>
                  </a:rPr>
                  <a:t>The ratio of Voltage to Current is &lt; 1 (Impedance ≈ ¼ </a:t>
                </a:r>
                <a:r>
                  <a:rPr lang="el-GR" dirty="0">
                    <a:latin typeface="Calibri" panose="020F0502020204030204" pitchFamily="34" charset="0"/>
                    <a:cs typeface="Calibri" panose="020F0502020204030204" pitchFamily="34" charset="0"/>
                  </a:rPr>
                  <a:t>Ω</a:t>
                </a:r>
                <a:r>
                  <a:rPr lang="en-US" dirty="0">
                    <a:latin typeface="Calibri" panose="020F0502020204030204" pitchFamily="34" charset="0"/>
                    <a:cs typeface="Calibri" panose="020F0502020204030204" pitchFamily="34" charset="0"/>
                  </a:rPr>
                  <a:t>)</a:t>
                </a:r>
              </a:p>
              <a:p>
                <a:pPr lvl="1"/>
                <a:r>
                  <a:rPr lang="en-US" dirty="0">
                    <a:latin typeface="Calibri" panose="020F0502020204030204" pitchFamily="34" charset="0"/>
                    <a:cs typeface="Calibri" panose="020F0502020204030204" pitchFamily="34" charset="0"/>
                  </a:rPr>
                  <a:t>This implies that Magnetic Fields dominate Electric Fields</a:t>
                </a:r>
              </a:p>
              <a:p>
                <a:r>
                  <a:rPr lang="en-US" dirty="0">
                    <a:latin typeface="Calibri" panose="020F0502020204030204" pitchFamily="34" charset="0"/>
                    <a:cs typeface="Calibri" panose="020F0502020204030204" pitchFamily="34" charset="0"/>
                  </a:rPr>
                  <a:t>The risetime of the Z load current is used to determine the frequency content of the energy</a:t>
                </a:r>
              </a:p>
              <a:p>
                <a:pPr lvl="1"/>
                <a:r>
                  <a:rPr lang="en-US" dirty="0">
                    <a:latin typeface="Calibri" panose="020F0502020204030204" pitchFamily="34" charset="0"/>
                    <a:cs typeface="Calibri" panose="020F0502020204030204" pitchFamily="34" charset="0"/>
                  </a:rPr>
                  <a:t>3-dB cutoff for the waveform is given by:</a:t>
                </a:r>
              </a:p>
              <a:p>
                <a:pPr marL="457200" lvl="1" indent="0">
                  <a:buNone/>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𝑓</m:t>
                          </m:r>
                        </m:e>
                        <m:sub>
                          <m:r>
                            <a:rPr lang="en-US" b="0" i="1" smtClean="0">
                              <a:latin typeface="Cambria Math" panose="02040503050406030204" pitchFamily="18" charset="0"/>
                            </a:rPr>
                            <m:t>𝑀𝑎𝑥</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0.35</m:t>
                          </m:r>
                        </m:num>
                        <m:den>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𝜏</m:t>
                              </m:r>
                            </m:e>
                            <m:sub>
                              <m:r>
                                <a:rPr lang="en-US" b="0" i="1" smtClean="0">
                                  <a:latin typeface="Cambria Math" panose="02040503050406030204" pitchFamily="18" charset="0"/>
                                </a:rPr>
                                <m:t>𝑟𝑖𝑠𝑒</m:t>
                              </m:r>
                            </m:sub>
                          </m:sSub>
                        </m:den>
                      </m:f>
                      <m:r>
                        <a:rPr lang="en-US" b="0" i="1" smtClean="0">
                          <a:latin typeface="Cambria Math" panose="02040503050406030204" pitchFamily="18" charset="0"/>
                        </a:rPr>
                        <m:t>= </m:t>
                      </m:r>
                      <m:f>
                        <m:fPr>
                          <m:ctrlPr>
                            <a:rPr lang="en-US" b="0" i="1" smtClean="0">
                              <a:latin typeface="Cambria Math" panose="02040503050406030204" pitchFamily="18" charset="0"/>
                            </a:rPr>
                          </m:ctrlPr>
                        </m:fPr>
                        <m:num>
                          <m:r>
                            <a:rPr lang="en-US" b="0" i="1" smtClean="0">
                              <a:latin typeface="Cambria Math" panose="02040503050406030204" pitchFamily="18" charset="0"/>
                            </a:rPr>
                            <m:t>0.35</m:t>
                          </m:r>
                        </m:num>
                        <m:den>
                          <m:r>
                            <a:rPr lang="en-US" b="0" i="1" smtClean="0">
                              <a:latin typeface="Cambria Math" panose="02040503050406030204" pitchFamily="18" charset="0"/>
                            </a:rPr>
                            <m:t>100 </m:t>
                          </m:r>
                          <m:r>
                            <a:rPr lang="en-US" b="0" i="1" smtClean="0">
                              <a:latin typeface="Cambria Math" panose="02040503050406030204" pitchFamily="18" charset="0"/>
                            </a:rPr>
                            <m:t>𝑛𝑠</m:t>
                          </m:r>
                        </m:den>
                      </m:f>
                      <m:r>
                        <a:rPr lang="en-US" b="0" i="1" smtClean="0">
                          <a:latin typeface="Cambria Math" panose="02040503050406030204" pitchFamily="18" charset="0"/>
                        </a:rPr>
                        <m:t>=3.5 </m:t>
                      </m:r>
                      <m:r>
                        <a:rPr lang="en-US" b="0" i="1" smtClean="0">
                          <a:latin typeface="Cambria Math" panose="02040503050406030204" pitchFamily="18" charset="0"/>
                        </a:rPr>
                        <m:t>𝑀𝐻𝑧</m:t>
                      </m:r>
                    </m:oMath>
                  </m:oMathPara>
                </a14:m>
                <a:endParaRPr lang="en-US" dirty="0">
                  <a:latin typeface="Calibri" panose="020F0502020204030204" pitchFamily="34" charset="0"/>
                  <a:cs typeface="Calibri" panose="020F0502020204030204" pitchFamily="34" charset="0"/>
                </a:endParaRPr>
              </a:p>
              <a:p>
                <a:r>
                  <a:rPr lang="en-US" dirty="0">
                    <a:latin typeface="Calibri" panose="020F0502020204030204" pitchFamily="34" charset="0"/>
                    <a:cs typeface="Calibri" panose="020F0502020204030204" pitchFamily="34" charset="0"/>
                  </a:rPr>
                  <a:t>For EM waves up to 3.5 MHz, the </a:t>
                </a:r>
                <a:r>
                  <a:rPr lang="en-US" i="1" dirty="0">
                    <a:latin typeface="Calibri" panose="020F0502020204030204" pitchFamily="34" charset="0"/>
                    <a:cs typeface="Calibri" panose="020F0502020204030204" pitchFamily="34" charset="0"/>
                  </a:rPr>
                  <a:t>minimum</a:t>
                </a:r>
                <a:r>
                  <a:rPr lang="en-US" dirty="0">
                    <a:latin typeface="Calibri" panose="020F0502020204030204" pitchFamily="34" charset="0"/>
                    <a:cs typeface="Calibri" panose="020F0502020204030204" pitchFamily="34" charset="0"/>
                  </a:rPr>
                  <a:t> wavelength is:</a:t>
                </a:r>
              </a:p>
              <a:p>
                <a:pPr marL="0" indent="0">
                  <a:buNone/>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𝜆</m:t>
                      </m:r>
                      <m:r>
                        <a:rPr lang="en-US" b="0" i="1" smtClean="0">
                          <a:latin typeface="Cambria Math" panose="02040503050406030204" pitchFamily="18" charset="0"/>
                          <a:ea typeface="Cambria Math" panose="02040503050406030204" pitchFamily="18" charset="0"/>
                        </a:rPr>
                        <m:t>=</m:t>
                      </m:r>
                      <m:f>
                        <m:fPr>
                          <m:type m:val="skw"/>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𝑐</m:t>
                          </m:r>
                        </m:num>
                        <m:den>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𝑓</m:t>
                              </m:r>
                            </m:e>
                            <m:sub>
                              <m:r>
                                <a:rPr lang="en-US" b="0" i="1" smtClean="0">
                                  <a:latin typeface="Cambria Math" panose="02040503050406030204" pitchFamily="18" charset="0"/>
                                  <a:ea typeface="Cambria Math" panose="02040503050406030204" pitchFamily="18" charset="0"/>
                                </a:rPr>
                                <m:t>𝑀𝑎𝑥</m:t>
                              </m:r>
                            </m:sub>
                          </m:sSub>
                        </m:den>
                      </m:f>
                      <m:r>
                        <a:rPr lang="en-US" b="0" i="1" smtClean="0">
                          <a:latin typeface="Cambria Math" panose="02040503050406030204" pitchFamily="18" charset="0"/>
                          <a:ea typeface="Cambria Math" panose="02040503050406030204" pitchFamily="18" charset="0"/>
                        </a:rPr>
                        <m:t>≥85 </m:t>
                      </m:r>
                      <m:r>
                        <a:rPr lang="en-US" b="0" i="1" smtClean="0">
                          <a:latin typeface="Cambria Math" panose="02040503050406030204" pitchFamily="18" charset="0"/>
                          <a:ea typeface="Cambria Math" panose="02040503050406030204" pitchFamily="18" charset="0"/>
                        </a:rPr>
                        <m:t>𝑚𝑒𝑡𝑒𝑟𝑠</m:t>
                      </m:r>
                      <m:r>
                        <a:rPr lang="en-US" b="0" i="1" smtClean="0">
                          <a:latin typeface="Cambria Math" panose="02040503050406030204" pitchFamily="18" charset="0"/>
                          <a:ea typeface="Cambria Math" panose="02040503050406030204" pitchFamily="18" charset="0"/>
                        </a:rPr>
                        <m:t>!</m:t>
                      </m:r>
                    </m:oMath>
                  </m:oMathPara>
                </a14:m>
                <a:endParaRPr lang="en-US" dirty="0">
                  <a:latin typeface="Calibri" panose="020F0502020204030204" pitchFamily="34" charset="0"/>
                  <a:cs typeface="Calibri" panose="020F0502020204030204" pitchFamily="34" charset="0"/>
                </a:endParaRPr>
              </a:p>
              <a:p>
                <a:r>
                  <a:rPr lang="en-US" dirty="0">
                    <a:latin typeface="Calibri" panose="020F0502020204030204" pitchFamily="34" charset="0"/>
                    <a:cs typeface="Calibri" panose="020F0502020204030204" pitchFamily="34" charset="0"/>
                  </a:rPr>
                  <a:t>Therefore everywhere in the highbay is in the near field</a:t>
                </a:r>
              </a:p>
            </p:txBody>
          </p:sp>
        </mc:Choice>
        <mc:Fallback xmlns="">
          <p:sp>
            <p:nvSpPr>
              <p:cNvPr id="5" name="Content Placeholder 4">
                <a:extLst>
                  <a:ext uri="{FF2B5EF4-FFF2-40B4-BE49-F238E27FC236}">
                    <a16:creationId xmlns:a16="http://schemas.microsoft.com/office/drawing/2014/main" id="{87F46767-3116-4279-AB9C-5263127F0E6C}"/>
                  </a:ext>
                </a:extLst>
              </p:cNvPr>
              <p:cNvSpPr>
                <a:spLocks noGrp="1" noRot="1" noChangeAspect="1" noMove="1" noResize="1" noEditPoints="1" noAdjustHandles="1" noChangeArrowheads="1" noChangeShapeType="1" noTextEdit="1"/>
              </p:cNvSpPr>
              <p:nvPr>
                <p:ph idx="1"/>
              </p:nvPr>
            </p:nvSpPr>
            <p:spPr>
              <a:xfrm>
                <a:off x="457200" y="872359"/>
                <a:ext cx="8229600" cy="5402317"/>
              </a:xfrm>
              <a:blipFill>
                <a:blip r:embed="rId3"/>
                <a:stretch>
                  <a:fillRect l="-963" t="-903" b="-14334"/>
                </a:stretch>
              </a:blipFill>
            </p:spPr>
            <p:txBody>
              <a:bodyPr/>
              <a:lstStyle/>
              <a:p>
                <a:r>
                  <a:rPr lang="en-US">
                    <a:noFill/>
                  </a:rPr>
                  <a:t> </a:t>
                </a:r>
              </a:p>
            </p:txBody>
          </p:sp>
        </mc:Fallback>
      </mc:AlternateContent>
    </p:spTree>
    <p:extLst>
      <p:ext uri="{BB962C8B-B14F-4D97-AF65-F5344CB8AC3E}">
        <p14:creationId xmlns:p14="http://schemas.microsoft.com/office/powerpoint/2010/main" val="23711691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61337CC-B9FD-43F7-971F-5F54932EEC95}"/>
              </a:ext>
            </a:extLst>
          </p:cNvPr>
          <p:cNvSpPr>
            <a:spLocks noGrp="1"/>
          </p:cNvSpPr>
          <p:nvPr>
            <p:ph type="title"/>
          </p:nvPr>
        </p:nvSpPr>
        <p:spPr>
          <a:xfrm>
            <a:off x="457200" y="52550"/>
            <a:ext cx="7562193" cy="991675"/>
          </a:xfrm>
        </p:spPr>
        <p:txBody>
          <a:bodyPr/>
          <a:lstStyle/>
          <a:p>
            <a:r>
              <a:rPr lang="en-US" dirty="0"/>
              <a:t>Electrical Interference in Marx Test Bed</a:t>
            </a:r>
          </a:p>
        </p:txBody>
      </p:sp>
      <p:sp>
        <p:nvSpPr>
          <p:cNvPr id="5" name="Content Placeholder 4">
            <a:extLst>
              <a:ext uri="{FF2B5EF4-FFF2-40B4-BE49-F238E27FC236}">
                <a16:creationId xmlns:a16="http://schemas.microsoft.com/office/drawing/2014/main" id="{87F46767-3116-4279-AB9C-5263127F0E6C}"/>
              </a:ext>
            </a:extLst>
          </p:cNvPr>
          <p:cNvSpPr>
            <a:spLocks noGrp="1"/>
          </p:cNvSpPr>
          <p:nvPr>
            <p:ph idx="1"/>
          </p:nvPr>
        </p:nvSpPr>
        <p:spPr>
          <a:xfrm>
            <a:off x="457200" y="1117795"/>
            <a:ext cx="8229600" cy="5134489"/>
          </a:xfrm>
        </p:spPr>
        <p:txBody>
          <a:bodyPr/>
          <a:lstStyle/>
          <a:p>
            <a:r>
              <a:rPr lang="en-US" dirty="0"/>
              <a:t>This very basic analysis indicates that noise on Z is dominated by Magnetic Fields (not RF or E-fields)</a:t>
            </a:r>
          </a:p>
          <a:p>
            <a:r>
              <a:rPr lang="en-US" dirty="0"/>
              <a:t>This is true for the entire Z Machine, but we are more concerned here with a single Marx in the Test Bed:</a:t>
            </a:r>
          </a:p>
          <a:p>
            <a:pPr marL="457200" lvl="1" indent="0">
              <a:buNone/>
            </a:pPr>
            <a:r>
              <a:rPr lang="en-US" dirty="0"/>
              <a:t>Voltage ~ 6 MV</a:t>
            </a:r>
          </a:p>
          <a:p>
            <a:pPr marL="457200" lvl="1" indent="0">
              <a:buNone/>
            </a:pPr>
            <a:r>
              <a:rPr lang="en-US" dirty="0"/>
              <a:t>Current ~ 160 kA</a:t>
            </a:r>
          </a:p>
          <a:p>
            <a:pPr marL="457200" lvl="1" indent="0">
              <a:buNone/>
            </a:pPr>
            <a:r>
              <a:rPr lang="el-GR" dirty="0"/>
              <a:t>τ</a:t>
            </a:r>
            <a:r>
              <a:rPr lang="en-US" baseline="-25000" dirty="0"/>
              <a:t>rise</a:t>
            </a:r>
            <a:r>
              <a:rPr lang="en-US" dirty="0"/>
              <a:t> ~ 850 ns</a:t>
            </a:r>
          </a:p>
          <a:p>
            <a:pPr marL="457200" lvl="1" indent="0">
              <a:buNone/>
            </a:pPr>
            <a:r>
              <a:rPr lang="en-US" dirty="0">
                <a:latin typeface="Calibri" panose="020F0502020204030204" pitchFamily="34" charset="0"/>
                <a:cs typeface="Calibri" panose="020F0502020204030204" pitchFamily="34" charset="0"/>
              </a:rPr>
              <a:t>Impedance ~ 40 </a:t>
            </a:r>
            <a:r>
              <a:rPr lang="el-GR" dirty="0">
                <a:latin typeface="Calibri" panose="020F0502020204030204" pitchFamily="34" charset="0"/>
                <a:cs typeface="Calibri" panose="020F0502020204030204" pitchFamily="34" charset="0"/>
              </a:rPr>
              <a:t>Ω</a:t>
            </a:r>
            <a:endParaRPr lang="en-US" dirty="0">
              <a:latin typeface="Calibri" panose="020F0502020204030204" pitchFamily="34" charset="0"/>
              <a:cs typeface="Calibri" panose="020F0502020204030204" pitchFamily="34" charset="0"/>
            </a:endParaRPr>
          </a:p>
          <a:p>
            <a:pPr marL="457200" lvl="1" indent="0">
              <a:buNone/>
            </a:pPr>
            <a:r>
              <a:rPr lang="en-US" dirty="0">
                <a:latin typeface="Calibri" panose="020F0502020204030204" pitchFamily="34" charset="0"/>
                <a:cs typeface="Calibri" panose="020F0502020204030204" pitchFamily="34" charset="0"/>
              </a:rPr>
              <a:t>Bandwidth ~ 411 kHz (wavelength </a:t>
            </a:r>
            <a:r>
              <a:rPr lang="el-GR" dirty="0">
                <a:latin typeface="Calibri" panose="020F0502020204030204" pitchFamily="34" charset="0"/>
                <a:cs typeface="Calibri" panose="020F0502020204030204" pitchFamily="34" charset="0"/>
              </a:rPr>
              <a:t>λ</a:t>
            </a:r>
            <a:r>
              <a:rPr lang="en-US" dirty="0">
                <a:latin typeface="Calibri" panose="020F0502020204030204" pitchFamily="34" charset="0"/>
                <a:cs typeface="Calibri" panose="020F0502020204030204" pitchFamily="34" charset="0"/>
              </a:rPr>
              <a:t> ≥ 720 meters)</a:t>
            </a:r>
          </a:p>
          <a:p>
            <a:r>
              <a:rPr lang="en-US" dirty="0"/>
              <a:t>Noise in the Test Bed should be more dominated by E-fields…</a:t>
            </a:r>
          </a:p>
          <a:p>
            <a:pPr lvl="1"/>
            <a:r>
              <a:rPr lang="en-US" b="1" dirty="0">
                <a:solidFill>
                  <a:srgbClr val="FF0000"/>
                </a:solidFill>
              </a:rPr>
              <a:t>Don’t Forget Direct Coupling of Interference!</a:t>
            </a:r>
          </a:p>
          <a:p>
            <a:r>
              <a:rPr lang="en-US" dirty="0"/>
              <a:t>How to shield the control system/HVPSs from this interference?</a:t>
            </a:r>
          </a:p>
        </p:txBody>
      </p:sp>
    </p:spTree>
    <p:extLst>
      <p:ext uri="{BB962C8B-B14F-4D97-AF65-F5344CB8AC3E}">
        <p14:creationId xmlns:p14="http://schemas.microsoft.com/office/powerpoint/2010/main" val="2262895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61337CC-B9FD-43F7-971F-5F54932EEC95}"/>
              </a:ext>
            </a:extLst>
          </p:cNvPr>
          <p:cNvSpPr>
            <a:spLocks noGrp="1"/>
          </p:cNvSpPr>
          <p:nvPr>
            <p:ph type="title"/>
          </p:nvPr>
        </p:nvSpPr>
        <p:spPr/>
        <p:txBody>
          <a:bodyPr/>
          <a:lstStyle/>
          <a:p>
            <a:r>
              <a:rPr lang="en-US" dirty="0"/>
              <a:t>Protection for Test Bed Electronics</a:t>
            </a:r>
          </a:p>
        </p:txBody>
      </p:sp>
      <p:sp>
        <p:nvSpPr>
          <p:cNvPr id="5" name="Content Placeholder 4">
            <a:extLst>
              <a:ext uri="{FF2B5EF4-FFF2-40B4-BE49-F238E27FC236}">
                <a16:creationId xmlns:a16="http://schemas.microsoft.com/office/drawing/2014/main" id="{87F46767-3116-4279-AB9C-5263127F0E6C}"/>
              </a:ext>
            </a:extLst>
          </p:cNvPr>
          <p:cNvSpPr>
            <a:spLocks noGrp="1"/>
          </p:cNvSpPr>
          <p:nvPr>
            <p:ph idx="1"/>
          </p:nvPr>
        </p:nvSpPr>
        <p:spPr>
          <a:xfrm>
            <a:off x="457200" y="991675"/>
            <a:ext cx="8229600" cy="5134489"/>
          </a:xfrm>
        </p:spPr>
        <p:txBody>
          <a:bodyPr/>
          <a:lstStyle/>
          <a:p>
            <a:r>
              <a:rPr lang="en-US" dirty="0"/>
              <a:t>Since EM waves are not a concern, a shielded screen box is NOT required for the power supplies</a:t>
            </a:r>
          </a:p>
          <a:p>
            <a:pPr lvl="1"/>
            <a:r>
              <a:rPr lang="en-US" dirty="0"/>
              <a:t>As confirmation of this, we already have ‘unshielded’ power supplies operating in the Z highbay during experiments</a:t>
            </a:r>
          </a:p>
          <a:p>
            <a:r>
              <a:rPr lang="en-US" dirty="0"/>
              <a:t>Therefore we are primarily concerned with noise:</a:t>
            </a:r>
          </a:p>
          <a:p>
            <a:pPr lvl="1"/>
            <a:r>
              <a:rPr lang="en-US" dirty="0"/>
              <a:t>Being induced on the power lines coming into the HVPSs</a:t>
            </a:r>
          </a:p>
          <a:p>
            <a:pPr lvl="1"/>
            <a:r>
              <a:rPr lang="en-US" dirty="0"/>
              <a:t>Being directly coupled back from the MTG/Marx into the HVPSs</a:t>
            </a:r>
          </a:p>
          <a:p>
            <a:pPr lvl="1"/>
            <a:r>
              <a:rPr lang="en-US" dirty="0"/>
              <a:t>Being induced onto control wires/monitor wires</a:t>
            </a:r>
          </a:p>
          <a:p>
            <a:r>
              <a:rPr lang="en-US" dirty="0"/>
              <a:t>How do we shield each of these?</a:t>
            </a:r>
          </a:p>
          <a:p>
            <a:pPr lvl="1"/>
            <a:r>
              <a:rPr lang="en-US" dirty="0"/>
              <a:t>Surge protectors and power line filters for the AC input power</a:t>
            </a:r>
          </a:p>
          <a:p>
            <a:pPr lvl="1"/>
            <a:r>
              <a:rPr lang="en-US" dirty="0"/>
              <a:t>HV diodes and filter networks to protect the HPVSs at their DC output</a:t>
            </a:r>
          </a:p>
          <a:p>
            <a:pPr lvl="1"/>
            <a:r>
              <a:rPr lang="en-US" dirty="0"/>
              <a:t>Careful use of twisted, shielded pair (TSP) wire for control and monitor signals</a:t>
            </a:r>
          </a:p>
        </p:txBody>
      </p:sp>
      <p:sp>
        <p:nvSpPr>
          <p:cNvPr id="6" name="Rectangle 5">
            <a:extLst>
              <a:ext uri="{FF2B5EF4-FFF2-40B4-BE49-F238E27FC236}">
                <a16:creationId xmlns:a16="http://schemas.microsoft.com/office/drawing/2014/main" id="{E88B824D-B251-4FF5-826E-9AD372C94737}"/>
              </a:ext>
            </a:extLst>
          </p:cNvPr>
          <p:cNvSpPr/>
          <p:nvPr/>
        </p:nvSpPr>
        <p:spPr>
          <a:xfrm>
            <a:off x="457200" y="5987664"/>
            <a:ext cx="8415494" cy="276999"/>
          </a:xfrm>
          <a:prstGeom prst="rect">
            <a:avLst/>
          </a:prstGeom>
        </p:spPr>
        <p:txBody>
          <a:bodyPr wrap="square">
            <a:spAutoFit/>
          </a:bodyPr>
          <a:lstStyle/>
          <a:p>
            <a:pPr algn="ctr"/>
            <a:r>
              <a:rPr lang="en-US" sz="1200" b="1" dirty="0">
                <a:solidFill>
                  <a:srgbClr val="FF0000"/>
                </a:solidFill>
                <a:latin typeface="Calibri" panose="020F0502020204030204" pitchFamily="34" charset="0"/>
                <a:cs typeface="Calibri" panose="020F0502020204030204" pitchFamily="34" charset="0"/>
              </a:rPr>
              <a:t>(My thanks to Steve DeClario, Chief Engineer at Glassman for his help and suggestions about protecting their power supplies)</a:t>
            </a:r>
          </a:p>
        </p:txBody>
      </p:sp>
    </p:spTree>
    <p:extLst>
      <p:ext uri="{BB962C8B-B14F-4D97-AF65-F5344CB8AC3E}">
        <p14:creationId xmlns:p14="http://schemas.microsoft.com/office/powerpoint/2010/main" val="19109337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61337CC-B9FD-43F7-971F-5F54932EEC95}"/>
              </a:ext>
            </a:extLst>
          </p:cNvPr>
          <p:cNvSpPr>
            <a:spLocks noGrp="1"/>
          </p:cNvSpPr>
          <p:nvPr>
            <p:ph type="title"/>
          </p:nvPr>
        </p:nvSpPr>
        <p:spPr/>
        <p:txBody>
          <a:bodyPr/>
          <a:lstStyle/>
          <a:p>
            <a:r>
              <a:rPr lang="en-US" dirty="0"/>
              <a:t>Protection for Test Bed Electronics</a:t>
            </a:r>
          </a:p>
        </p:txBody>
      </p:sp>
      <p:sp>
        <p:nvSpPr>
          <p:cNvPr id="5" name="Content Placeholder 4">
            <a:extLst>
              <a:ext uri="{FF2B5EF4-FFF2-40B4-BE49-F238E27FC236}">
                <a16:creationId xmlns:a16="http://schemas.microsoft.com/office/drawing/2014/main" id="{87F46767-3116-4279-AB9C-5263127F0E6C}"/>
              </a:ext>
            </a:extLst>
          </p:cNvPr>
          <p:cNvSpPr>
            <a:spLocks noGrp="1"/>
          </p:cNvSpPr>
          <p:nvPr>
            <p:ph idx="1"/>
          </p:nvPr>
        </p:nvSpPr>
        <p:spPr>
          <a:xfrm>
            <a:off x="283779" y="861849"/>
            <a:ext cx="8586951" cy="5264316"/>
          </a:xfrm>
        </p:spPr>
        <p:txBody>
          <a:bodyPr/>
          <a:lstStyle/>
          <a:p>
            <a:r>
              <a:rPr lang="en-US" dirty="0"/>
              <a:t>We have prior experience doing TSP wiring badly…</a:t>
            </a:r>
          </a:p>
          <a:p>
            <a:pPr lvl="1"/>
            <a:endParaRPr lang="en-US" dirty="0"/>
          </a:p>
          <a:p>
            <a:pPr lvl="1"/>
            <a:endParaRPr lang="en-US" dirty="0"/>
          </a:p>
          <a:p>
            <a:pPr lvl="1"/>
            <a:endParaRPr lang="en-US" dirty="0"/>
          </a:p>
          <a:p>
            <a:pPr lvl="1"/>
            <a:endParaRPr lang="en-US" dirty="0"/>
          </a:p>
          <a:p>
            <a:pPr lvl="1"/>
            <a:endParaRPr lang="en-US" dirty="0"/>
          </a:p>
          <a:p>
            <a:endParaRPr lang="en-US" dirty="0"/>
          </a:p>
          <a:p>
            <a:endParaRPr lang="en-US" sz="1200" dirty="0"/>
          </a:p>
          <a:p>
            <a:r>
              <a:rPr lang="en-US" dirty="0"/>
              <a:t>MUST have the signal and return on the same pair in the bundle</a:t>
            </a:r>
          </a:p>
          <a:p>
            <a:endParaRPr lang="en-US" dirty="0"/>
          </a:p>
        </p:txBody>
      </p:sp>
      <p:pic>
        <p:nvPicPr>
          <p:cNvPr id="3" name="Picture 2">
            <a:extLst>
              <a:ext uri="{FF2B5EF4-FFF2-40B4-BE49-F238E27FC236}">
                <a16:creationId xmlns:a16="http://schemas.microsoft.com/office/drawing/2014/main" id="{FAF40F00-454E-45AC-AC55-D0EA217989AC}"/>
              </a:ext>
            </a:extLst>
          </p:cNvPr>
          <p:cNvPicPr>
            <a:picLocks noChangeAspect="1"/>
          </p:cNvPicPr>
          <p:nvPr/>
        </p:nvPicPr>
        <p:blipFill>
          <a:blip r:embed="rId3"/>
          <a:stretch>
            <a:fillRect/>
          </a:stretch>
        </p:blipFill>
        <p:spPr>
          <a:xfrm>
            <a:off x="715097" y="4391866"/>
            <a:ext cx="4384088" cy="1960000"/>
          </a:xfrm>
          <a:prstGeom prst="rect">
            <a:avLst/>
          </a:prstGeom>
        </p:spPr>
      </p:pic>
      <p:pic>
        <p:nvPicPr>
          <p:cNvPr id="6" name="Picture 5">
            <a:extLst>
              <a:ext uri="{FF2B5EF4-FFF2-40B4-BE49-F238E27FC236}">
                <a16:creationId xmlns:a16="http://schemas.microsoft.com/office/drawing/2014/main" id="{231E81A7-020C-4BB9-97DD-5ABB818DBA74}"/>
              </a:ext>
            </a:extLst>
          </p:cNvPr>
          <p:cNvPicPr>
            <a:picLocks noChangeAspect="1"/>
          </p:cNvPicPr>
          <p:nvPr/>
        </p:nvPicPr>
        <p:blipFill>
          <a:blip r:embed="rId4"/>
          <a:stretch>
            <a:fillRect/>
          </a:stretch>
        </p:blipFill>
        <p:spPr>
          <a:xfrm>
            <a:off x="715097" y="1534007"/>
            <a:ext cx="4686825" cy="1960000"/>
          </a:xfrm>
          <a:prstGeom prst="rect">
            <a:avLst/>
          </a:prstGeom>
        </p:spPr>
      </p:pic>
      <p:sp>
        <p:nvSpPr>
          <p:cNvPr id="7" name="TextBox 6">
            <a:extLst>
              <a:ext uri="{FF2B5EF4-FFF2-40B4-BE49-F238E27FC236}">
                <a16:creationId xmlns:a16="http://schemas.microsoft.com/office/drawing/2014/main" id="{6B5A7089-57DD-4828-8BD8-515745E4A913}"/>
              </a:ext>
            </a:extLst>
          </p:cNvPr>
          <p:cNvSpPr txBox="1"/>
          <p:nvPr/>
        </p:nvSpPr>
        <p:spPr>
          <a:xfrm>
            <a:off x="5833240" y="1428401"/>
            <a:ext cx="3037489" cy="2308324"/>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The effective ‘area’ enclosed by each signal path can be large</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This area can easily induce large voltages on the conductors from stray time-varying magnetic fields</a:t>
            </a:r>
          </a:p>
        </p:txBody>
      </p:sp>
      <p:sp>
        <p:nvSpPr>
          <p:cNvPr id="8" name="TextBox 7">
            <a:extLst>
              <a:ext uri="{FF2B5EF4-FFF2-40B4-BE49-F238E27FC236}">
                <a16:creationId xmlns:a16="http://schemas.microsoft.com/office/drawing/2014/main" id="{AE01DF3C-DD05-4F1F-ABCF-CA5FD67453B7}"/>
              </a:ext>
            </a:extLst>
          </p:cNvPr>
          <p:cNvSpPr txBox="1"/>
          <p:nvPr/>
        </p:nvSpPr>
        <p:spPr>
          <a:xfrm>
            <a:off x="5833239" y="4172948"/>
            <a:ext cx="3037489" cy="2308324"/>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The effective ‘area’ enclosed by each signal path is minimized</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Susceptibility to nearby Magnetic fields is minimized</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Shields around the cabling prevent E-field coupling</a:t>
            </a:r>
          </a:p>
        </p:txBody>
      </p:sp>
    </p:spTree>
    <p:extLst>
      <p:ext uri="{BB962C8B-B14F-4D97-AF65-F5344CB8AC3E}">
        <p14:creationId xmlns:p14="http://schemas.microsoft.com/office/powerpoint/2010/main" val="21142740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61337CC-B9FD-43F7-971F-5F54932EEC95}"/>
              </a:ext>
            </a:extLst>
          </p:cNvPr>
          <p:cNvSpPr>
            <a:spLocks noGrp="1"/>
          </p:cNvSpPr>
          <p:nvPr>
            <p:ph type="title"/>
          </p:nvPr>
        </p:nvSpPr>
        <p:spPr/>
        <p:txBody>
          <a:bodyPr/>
          <a:lstStyle/>
          <a:p>
            <a:r>
              <a:rPr lang="en-US" dirty="0"/>
              <a:t>Protection for HVPSs</a:t>
            </a:r>
          </a:p>
        </p:txBody>
      </p:sp>
      <p:sp>
        <p:nvSpPr>
          <p:cNvPr id="5" name="Content Placeholder 4">
            <a:extLst>
              <a:ext uri="{FF2B5EF4-FFF2-40B4-BE49-F238E27FC236}">
                <a16:creationId xmlns:a16="http://schemas.microsoft.com/office/drawing/2014/main" id="{87F46767-3116-4279-AB9C-5263127F0E6C}"/>
              </a:ext>
            </a:extLst>
          </p:cNvPr>
          <p:cNvSpPr>
            <a:spLocks noGrp="1"/>
          </p:cNvSpPr>
          <p:nvPr>
            <p:ph idx="1"/>
          </p:nvPr>
        </p:nvSpPr>
        <p:spPr>
          <a:xfrm>
            <a:off x="168166" y="882869"/>
            <a:ext cx="8818179" cy="5243295"/>
          </a:xfrm>
        </p:spPr>
        <p:txBody>
          <a:bodyPr/>
          <a:lstStyle/>
          <a:p>
            <a:r>
              <a:rPr lang="en-US" dirty="0"/>
              <a:t>Glassman recommends protecting their power supplies from transients on the Marx/MTG charge buss</a:t>
            </a:r>
          </a:p>
          <a:p>
            <a:r>
              <a:rPr lang="en-US" dirty="0"/>
              <a:t>We do this through a combination of:</a:t>
            </a:r>
          </a:p>
          <a:p>
            <a:pPr lvl="1"/>
            <a:r>
              <a:rPr lang="en-US" dirty="0"/>
              <a:t>Series HV diodes to protect the HVPS from over-voltage conditions on forward surges</a:t>
            </a:r>
          </a:p>
          <a:p>
            <a:pPr lvl="1"/>
            <a:r>
              <a:rPr lang="en-US" dirty="0"/>
              <a:t>Parallel HV diodes to limit the current on reverse surges</a:t>
            </a:r>
          </a:p>
          <a:p>
            <a:pPr lvl="1"/>
            <a:r>
              <a:rPr lang="en-US" dirty="0"/>
              <a:t>RC filters to limit microsecond transients to levels that the diodes can handle when the Marx erects</a:t>
            </a:r>
          </a:p>
          <a:p>
            <a:pPr lvl="1"/>
            <a:r>
              <a:rPr lang="en-US" dirty="0"/>
              <a:t>Self-break spark gaps limit charge bus voltage excursion when the Marx erects</a:t>
            </a:r>
          </a:p>
          <a:p>
            <a:r>
              <a:rPr lang="en-US" dirty="0"/>
              <a:t>These protective measures have been </a:t>
            </a:r>
          </a:p>
          <a:p>
            <a:pPr marL="0" indent="0">
              <a:buNone/>
            </a:pPr>
            <a:r>
              <a:rPr lang="en-US" dirty="0"/>
              <a:t>used for many years in the Test Bed and </a:t>
            </a:r>
          </a:p>
          <a:p>
            <a:pPr marL="0" indent="0">
              <a:buNone/>
            </a:pPr>
            <a:r>
              <a:rPr lang="en-US" dirty="0"/>
              <a:t>on the Z Machine itself</a:t>
            </a:r>
          </a:p>
        </p:txBody>
      </p:sp>
      <p:pic>
        <p:nvPicPr>
          <p:cNvPr id="3" name="Picture 2">
            <a:extLst>
              <a:ext uri="{FF2B5EF4-FFF2-40B4-BE49-F238E27FC236}">
                <a16:creationId xmlns:a16="http://schemas.microsoft.com/office/drawing/2014/main" id="{BA580E46-CAFE-49AC-B7BA-3A88AF628D22}"/>
              </a:ext>
            </a:extLst>
          </p:cNvPr>
          <p:cNvPicPr>
            <a:picLocks noChangeAspect="1"/>
          </p:cNvPicPr>
          <p:nvPr/>
        </p:nvPicPr>
        <p:blipFill>
          <a:blip r:embed="rId3"/>
          <a:stretch>
            <a:fillRect/>
          </a:stretch>
        </p:blipFill>
        <p:spPr>
          <a:xfrm>
            <a:off x="5402317" y="4258019"/>
            <a:ext cx="3699643" cy="2079200"/>
          </a:xfrm>
          <a:prstGeom prst="rect">
            <a:avLst/>
          </a:prstGeom>
        </p:spPr>
      </p:pic>
    </p:spTree>
    <p:extLst>
      <p:ext uri="{BB962C8B-B14F-4D97-AF65-F5344CB8AC3E}">
        <p14:creationId xmlns:p14="http://schemas.microsoft.com/office/powerpoint/2010/main" val="12586900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B84AE2C-7A95-4FC7-BDDA-B6B0E6084AF7}"/>
              </a:ext>
            </a:extLst>
          </p:cNvPr>
          <p:cNvSpPr>
            <a:spLocks noGrp="1"/>
          </p:cNvSpPr>
          <p:nvPr>
            <p:ph type="title"/>
          </p:nvPr>
        </p:nvSpPr>
        <p:spPr/>
        <p:txBody>
          <a:bodyPr/>
          <a:lstStyle/>
          <a:p>
            <a:r>
              <a:rPr lang="en-US" dirty="0"/>
              <a:t>In-Tank Modifications</a:t>
            </a:r>
          </a:p>
        </p:txBody>
      </p:sp>
      <p:sp>
        <p:nvSpPr>
          <p:cNvPr id="5" name="Content Placeholder 4">
            <a:extLst>
              <a:ext uri="{FF2B5EF4-FFF2-40B4-BE49-F238E27FC236}">
                <a16:creationId xmlns:a16="http://schemas.microsoft.com/office/drawing/2014/main" id="{633C0119-394E-42FC-A0F7-001F04BF0962}"/>
              </a:ext>
            </a:extLst>
          </p:cNvPr>
          <p:cNvSpPr>
            <a:spLocks noGrp="1"/>
          </p:cNvSpPr>
          <p:nvPr>
            <p:ph idx="1"/>
          </p:nvPr>
        </p:nvSpPr>
        <p:spPr>
          <a:xfrm>
            <a:off x="457200" y="813005"/>
            <a:ext cx="4556927" cy="5134489"/>
          </a:xfrm>
        </p:spPr>
        <p:txBody>
          <a:bodyPr/>
          <a:lstStyle/>
          <a:p>
            <a:r>
              <a:rPr lang="en-US" dirty="0"/>
              <a:t>Several of the high voltage components are mounted high above the tank floor</a:t>
            </a:r>
          </a:p>
          <a:p>
            <a:pPr lvl="1"/>
            <a:r>
              <a:rPr lang="en-US" dirty="0"/>
              <a:t>Requires access from an oil-covered, 6 </a:t>
            </a:r>
            <a:r>
              <a:rPr lang="en-US" dirty="0" err="1"/>
              <a:t>ft</a:t>
            </a:r>
            <a:r>
              <a:rPr lang="en-US" dirty="0"/>
              <a:t> ladder</a:t>
            </a:r>
          </a:p>
          <a:p>
            <a:pPr lvl="1"/>
            <a:r>
              <a:rPr lang="en-US" dirty="0"/>
              <a:t>Inspection, trouble-shooting, and repair are all complicated by this</a:t>
            </a:r>
          </a:p>
          <a:p>
            <a:r>
              <a:rPr lang="en-US" dirty="0"/>
              <a:t>Where possible, components will be mounted lower, and more ergonomically</a:t>
            </a:r>
          </a:p>
          <a:p>
            <a:pPr lvl="1"/>
            <a:r>
              <a:rPr lang="en-US" dirty="0"/>
              <a:t>High voltage relays</a:t>
            </a:r>
          </a:p>
          <a:p>
            <a:pPr lvl="1"/>
            <a:r>
              <a:rPr lang="en-US" dirty="0"/>
              <a:t>Dump resistors</a:t>
            </a:r>
          </a:p>
          <a:p>
            <a:pPr lvl="1"/>
            <a:r>
              <a:rPr lang="en-US" dirty="0"/>
              <a:t>Filter resistors</a:t>
            </a:r>
          </a:p>
          <a:p>
            <a:r>
              <a:rPr lang="en-US" dirty="0"/>
              <a:t> The main charge buss connections will remain in place</a:t>
            </a:r>
          </a:p>
        </p:txBody>
      </p:sp>
      <p:pic>
        <p:nvPicPr>
          <p:cNvPr id="3" name="Picture 2">
            <a:extLst>
              <a:ext uri="{FF2B5EF4-FFF2-40B4-BE49-F238E27FC236}">
                <a16:creationId xmlns:a16="http://schemas.microsoft.com/office/drawing/2014/main" id="{42525FD4-0B87-4497-AF31-602E9BF4EE3F}"/>
              </a:ext>
            </a:extLst>
          </p:cNvPr>
          <p:cNvPicPr>
            <a:picLocks noChangeAspect="1"/>
          </p:cNvPicPr>
          <p:nvPr/>
        </p:nvPicPr>
        <p:blipFill rotWithShape="1">
          <a:blip r:embed="rId3"/>
          <a:srcRect l="37583" r="20659"/>
          <a:stretch/>
        </p:blipFill>
        <p:spPr>
          <a:xfrm>
            <a:off x="5164853" y="1120793"/>
            <a:ext cx="3818374" cy="5138928"/>
          </a:xfrm>
          <a:prstGeom prst="rect">
            <a:avLst/>
          </a:prstGeom>
        </p:spPr>
      </p:pic>
    </p:spTree>
    <p:extLst>
      <p:ext uri="{BB962C8B-B14F-4D97-AF65-F5344CB8AC3E}">
        <p14:creationId xmlns:p14="http://schemas.microsoft.com/office/powerpoint/2010/main" val="1221538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61337CC-B9FD-43F7-971F-5F54932EEC95}"/>
              </a:ext>
            </a:extLst>
          </p:cNvPr>
          <p:cNvSpPr>
            <a:spLocks noGrp="1"/>
          </p:cNvSpPr>
          <p:nvPr>
            <p:ph type="title"/>
          </p:nvPr>
        </p:nvSpPr>
        <p:spPr>
          <a:xfrm>
            <a:off x="457200" y="63060"/>
            <a:ext cx="7614745" cy="991675"/>
          </a:xfrm>
        </p:spPr>
        <p:txBody>
          <a:bodyPr/>
          <a:lstStyle/>
          <a:p>
            <a:r>
              <a:rPr lang="en-US" dirty="0"/>
              <a:t>Marx Test Bed Circuit Diagram</a:t>
            </a:r>
          </a:p>
        </p:txBody>
      </p:sp>
      <p:pic>
        <p:nvPicPr>
          <p:cNvPr id="6" name="Picture 5">
            <a:extLst>
              <a:ext uri="{FF2B5EF4-FFF2-40B4-BE49-F238E27FC236}">
                <a16:creationId xmlns:a16="http://schemas.microsoft.com/office/drawing/2014/main" id="{A8B9AFD2-8C63-4D24-87DC-A757D17D744B}"/>
              </a:ext>
            </a:extLst>
          </p:cNvPr>
          <p:cNvPicPr>
            <a:picLocks noChangeAspect="1"/>
          </p:cNvPicPr>
          <p:nvPr/>
        </p:nvPicPr>
        <p:blipFill>
          <a:blip r:embed="rId3"/>
          <a:stretch>
            <a:fillRect/>
          </a:stretch>
        </p:blipFill>
        <p:spPr>
          <a:xfrm>
            <a:off x="8512" y="1191678"/>
            <a:ext cx="9126976" cy="4222400"/>
          </a:xfrm>
          <a:prstGeom prst="rect">
            <a:avLst/>
          </a:prstGeom>
        </p:spPr>
      </p:pic>
      <p:sp>
        <p:nvSpPr>
          <p:cNvPr id="7" name="TextBox 6">
            <a:extLst>
              <a:ext uri="{FF2B5EF4-FFF2-40B4-BE49-F238E27FC236}">
                <a16:creationId xmlns:a16="http://schemas.microsoft.com/office/drawing/2014/main" id="{B032F46A-BB71-41F2-9234-6BE18A95C19A}"/>
              </a:ext>
            </a:extLst>
          </p:cNvPr>
          <p:cNvSpPr txBox="1"/>
          <p:nvPr/>
        </p:nvSpPr>
        <p:spPr>
          <a:xfrm>
            <a:off x="231228" y="5454876"/>
            <a:ext cx="8786648" cy="1015663"/>
          </a:xfrm>
          <a:prstGeom prst="rect">
            <a:avLst/>
          </a:prstGeom>
          <a:noFill/>
        </p:spPr>
        <p:txBody>
          <a:bodyPr wrap="square" rtlCol="0">
            <a:spAutoFit/>
          </a:bodyPr>
          <a:lstStyle/>
          <a:p>
            <a:pPr algn="ctr"/>
            <a:r>
              <a:rPr lang="en-US" sz="2000" dirty="0">
                <a:latin typeface="Calibri" panose="020F0502020204030204" pitchFamily="34" charset="0"/>
                <a:cs typeface="Calibri" panose="020F0502020204030204" pitchFamily="34" charset="0"/>
              </a:rPr>
              <a:t>Series combinations of relays are used to ensure personnel safety – both the Marx (or MTG) can be shorted through dump resistors to ground; as well as the power supply system.</a:t>
            </a:r>
          </a:p>
        </p:txBody>
      </p:sp>
    </p:spTree>
    <p:extLst>
      <p:ext uri="{BB962C8B-B14F-4D97-AF65-F5344CB8AC3E}">
        <p14:creationId xmlns:p14="http://schemas.microsoft.com/office/powerpoint/2010/main" val="39195434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B84AE2C-7A95-4FC7-BDDA-B6B0E6084AF7}"/>
              </a:ext>
            </a:extLst>
          </p:cNvPr>
          <p:cNvSpPr>
            <a:spLocks noGrp="1"/>
          </p:cNvSpPr>
          <p:nvPr>
            <p:ph type="title"/>
          </p:nvPr>
        </p:nvSpPr>
        <p:spPr/>
        <p:txBody>
          <a:bodyPr/>
          <a:lstStyle/>
          <a:p>
            <a:r>
              <a:rPr lang="en-US" dirty="0"/>
              <a:t>Test Bed MTG Modifications</a:t>
            </a:r>
          </a:p>
        </p:txBody>
      </p:sp>
      <p:sp>
        <p:nvSpPr>
          <p:cNvPr id="5" name="Content Placeholder 4">
            <a:extLst>
              <a:ext uri="{FF2B5EF4-FFF2-40B4-BE49-F238E27FC236}">
                <a16:creationId xmlns:a16="http://schemas.microsoft.com/office/drawing/2014/main" id="{633C0119-394E-42FC-A0F7-001F04BF0962}"/>
              </a:ext>
            </a:extLst>
          </p:cNvPr>
          <p:cNvSpPr>
            <a:spLocks noGrp="1"/>
          </p:cNvSpPr>
          <p:nvPr>
            <p:ph idx="1"/>
          </p:nvPr>
        </p:nvSpPr>
        <p:spPr>
          <a:xfrm>
            <a:off x="457200" y="991675"/>
            <a:ext cx="5411038" cy="5134489"/>
          </a:xfrm>
        </p:spPr>
        <p:txBody>
          <a:bodyPr/>
          <a:lstStyle/>
          <a:p>
            <a:r>
              <a:rPr lang="en-US" dirty="0"/>
              <a:t>Spark gaps used on Marxes and MTGs are Sandia-modified versions of L-3 Communications T-670 switches</a:t>
            </a:r>
          </a:p>
          <a:p>
            <a:r>
              <a:rPr lang="en-US" dirty="0"/>
              <a:t>Those used in the MTGs are obsolete, need to transition to 50264 models</a:t>
            </a:r>
          </a:p>
          <a:p>
            <a:pPr lvl="1"/>
            <a:r>
              <a:rPr lang="en-US" dirty="0"/>
              <a:t>Need to verify operation of the new spark gap designs before transitioning main Z tank!</a:t>
            </a:r>
          </a:p>
          <a:p>
            <a:r>
              <a:rPr lang="en-US" dirty="0"/>
              <a:t>We prefer to operate well away from self-break</a:t>
            </a:r>
          </a:p>
          <a:p>
            <a:pPr lvl="1"/>
            <a:r>
              <a:rPr lang="en-US" dirty="0"/>
              <a:t>Use a high-voltage trigger to gain reliable triggering/breakdown of the spark gap…</a:t>
            </a:r>
          </a:p>
          <a:p>
            <a:pPr lvl="1"/>
            <a:r>
              <a:rPr lang="en-US" dirty="0"/>
              <a:t>We are upgrading the primary trigger generator in the Test Bed as well</a:t>
            </a:r>
          </a:p>
        </p:txBody>
      </p:sp>
      <p:pic>
        <p:nvPicPr>
          <p:cNvPr id="6" name="Picture 2" descr="\\SASN898\wmwhite\Test Bed Pictures\IMG_3168.JPG">
            <a:extLst>
              <a:ext uri="{FF2B5EF4-FFF2-40B4-BE49-F238E27FC236}">
                <a16:creationId xmlns:a16="http://schemas.microsoft.com/office/drawing/2014/main" id="{8E1F5CE4-B214-4FF4-8A14-456A4FA53F48}"/>
              </a:ext>
            </a:extLst>
          </p:cNvPr>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l="24541" r="22310"/>
          <a:stretch/>
        </p:blipFill>
        <p:spPr bwMode="auto">
          <a:xfrm>
            <a:off x="5868238" y="991675"/>
            <a:ext cx="3114989" cy="2554664"/>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6EB344EA-BF96-4909-B3D0-86713D0F829F}"/>
              </a:ext>
            </a:extLst>
          </p:cNvPr>
          <p:cNvPicPr>
            <a:picLocks noChangeAspect="1"/>
          </p:cNvPicPr>
          <p:nvPr/>
        </p:nvPicPr>
        <p:blipFill>
          <a:blip r:embed="rId4"/>
          <a:stretch>
            <a:fillRect/>
          </a:stretch>
        </p:blipFill>
        <p:spPr>
          <a:xfrm>
            <a:off x="6304808" y="3986682"/>
            <a:ext cx="2381992" cy="1914211"/>
          </a:xfrm>
          <a:prstGeom prst="rect">
            <a:avLst/>
          </a:prstGeom>
        </p:spPr>
      </p:pic>
    </p:spTree>
    <p:extLst>
      <p:ext uri="{BB962C8B-B14F-4D97-AF65-F5344CB8AC3E}">
        <p14:creationId xmlns:p14="http://schemas.microsoft.com/office/powerpoint/2010/main" val="39291010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653C33F-2711-43C6-A393-0BE55471979D}"/>
              </a:ext>
            </a:extLst>
          </p:cNvPr>
          <p:cNvSpPr>
            <a:spLocks noGrp="1"/>
          </p:cNvSpPr>
          <p:nvPr>
            <p:ph type="title"/>
          </p:nvPr>
        </p:nvSpPr>
        <p:spPr/>
        <p:txBody>
          <a:bodyPr/>
          <a:lstStyle/>
          <a:p>
            <a:r>
              <a:rPr lang="en-US" dirty="0"/>
              <a:t>Control System</a:t>
            </a:r>
          </a:p>
        </p:txBody>
      </p:sp>
      <p:sp>
        <p:nvSpPr>
          <p:cNvPr id="5" name="Content Placeholder 4">
            <a:extLst>
              <a:ext uri="{FF2B5EF4-FFF2-40B4-BE49-F238E27FC236}">
                <a16:creationId xmlns:a16="http://schemas.microsoft.com/office/drawing/2014/main" id="{999F7FE9-E69D-471A-9E49-86408286D3E7}"/>
              </a:ext>
            </a:extLst>
          </p:cNvPr>
          <p:cNvSpPr>
            <a:spLocks noGrp="1"/>
          </p:cNvSpPr>
          <p:nvPr>
            <p:ph idx="1"/>
          </p:nvPr>
        </p:nvSpPr>
        <p:spPr>
          <a:xfrm>
            <a:off x="457200" y="1085222"/>
            <a:ext cx="4699607" cy="5040942"/>
          </a:xfrm>
        </p:spPr>
        <p:txBody>
          <a:bodyPr/>
          <a:lstStyle/>
          <a:p>
            <a:r>
              <a:rPr lang="en-US" dirty="0" err="1"/>
              <a:t>CompactRIO</a:t>
            </a:r>
            <a:r>
              <a:rPr lang="en-US" dirty="0"/>
              <a:t>-based, LabVIEW-coded control system</a:t>
            </a:r>
          </a:p>
          <a:p>
            <a:r>
              <a:rPr lang="en-US" dirty="0"/>
              <a:t>Remote control of:</a:t>
            </a:r>
          </a:p>
          <a:p>
            <a:pPr lvl="1"/>
            <a:r>
              <a:rPr lang="en-US" dirty="0"/>
              <a:t>Gas handling</a:t>
            </a:r>
          </a:p>
          <a:p>
            <a:pPr lvl="1"/>
            <a:r>
              <a:rPr lang="en-US" dirty="0"/>
              <a:t>Charging</a:t>
            </a:r>
          </a:p>
          <a:p>
            <a:pPr lvl="1"/>
            <a:r>
              <a:rPr lang="en-US" dirty="0"/>
              <a:t>Triggering</a:t>
            </a:r>
          </a:p>
          <a:p>
            <a:pPr lvl="1"/>
            <a:r>
              <a:rPr lang="en-US" dirty="0"/>
              <a:t>Data Acquisition</a:t>
            </a:r>
          </a:p>
          <a:p>
            <a:pPr lvl="1"/>
            <a:r>
              <a:rPr lang="en-US" dirty="0"/>
              <a:t>Interlocks/Safety Features integrated</a:t>
            </a:r>
          </a:p>
          <a:p>
            <a:r>
              <a:rPr lang="en-US" dirty="0"/>
              <a:t>New operational modes are available:</a:t>
            </a:r>
          </a:p>
          <a:p>
            <a:pPr lvl="1"/>
            <a:r>
              <a:rPr lang="en-US" dirty="0"/>
              <a:t>Can operate while under high-voltage lockup in the highbay</a:t>
            </a:r>
          </a:p>
          <a:p>
            <a:pPr lvl="1"/>
            <a:r>
              <a:rPr lang="en-US" dirty="0"/>
              <a:t>Remove human error during testing</a:t>
            </a:r>
          </a:p>
          <a:p>
            <a:pPr lvl="1"/>
            <a:endParaRPr lang="en-US" dirty="0"/>
          </a:p>
          <a:p>
            <a:pPr lvl="1"/>
            <a:endParaRPr lang="en-US" dirty="0"/>
          </a:p>
        </p:txBody>
      </p:sp>
      <p:pic>
        <p:nvPicPr>
          <p:cNvPr id="2" name="Picture 1">
            <a:extLst>
              <a:ext uri="{FF2B5EF4-FFF2-40B4-BE49-F238E27FC236}">
                <a16:creationId xmlns:a16="http://schemas.microsoft.com/office/drawing/2014/main" id="{C904EC81-0E63-4D52-9946-C5277B7BE667}"/>
              </a:ext>
            </a:extLst>
          </p:cNvPr>
          <p:cNvPicPr>
            <a:picLocks noChangeAspect="1"/>
          </p:cNvPicPr>
          <p:nvPr/>
        </p:nvPicPr>
        <p:blipFill>
          <a:blip r:embed="rId3"/>
          <a:stretch>
            <a:fillRect/>
          </a:stretch>
        </p:blipFill>
        <p:spPr>
          <a:xfrm>
            <a:off x="5041194" y="1337655"/>
            <a:ext cx="3910383" cy="4314497"/>
          </a:xfrm>
          <a:prstGeom prst="rect">
            <a:avLst/>
          </a:prstGeom>
        </p:spPr>
      </p:pic>
    </p:spTree>
    <p:extLst>
      <p:ext uri="{BB962C8B-B14F-4D97-AF65-F5344CB8AC3E}">
        <p14:creationId xmlns:p14="http://schemas.microsoft.com/office/powerpoint/2010/main" val="5717597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2C52DDC-F6DA-4AFD-842D-459615D4B9EF}"/>
              </a:ext>
            </a:extLst>
          </p:cNvPr>
          <p:cNvSpPr>
            <a:spLocks noGrp="1"/>
          </p:cNvSpPr>
          <p:nvPr>
            <p:ph type="title"/>
          </p:nvPr>
        </p:nvSpPr>
        <p:spPr/>
        <p:txBody>
          <a:bodyPr/>
          <a:lstStyle/>
          <a:p>
            <a:r>
              <a:rPr lang="en-US" dirty="0"/>
              <a:t>(Potential) Future Capabilities</a:t>
            </a:r>
          </a:p>
        </p:txBody>
      </p:sp>
      <p:sp>
        <p:nvSpPr>
          <p:cNvPr id="5" name="Content Placeholder 4">
            <a:extLst>
              <a:ext uri="{FF2B5EF4-FFF2-40B4-BE49-F238E27FC236}">
                <a16:creationId xmlns:a16="http://schemas.microsoft.com/office/drawing/2014/main" id="{B7817C1F-DAA0-4389-B955-B1C279FE82BD}"/>
              </a:ext>
            </a:extLst>
          </p:cNvPr>
          <p:cNvSpPr>
            <a:spLocks noGrp="1"/>
          </p:cNvSpPr>
          <p:nvPr>
            <p:ph idx="1"/>
          </p:nvPr>
        </p:nvSpPr>
        <p:spPr>
          <a:xfrm>
            <a:off x="346841" y="991675"/>
            <a:ext cx="5350573" cy="5451166"/>
          </a:xfrm>
        </p:spPr>
        <p:txBody>
          <a:bodyPr/>
          <a:lstStyle/>
          <a:p>
            <a:r>
              <a:rPr lang="en-US" dirty="0"/>
              <a:t>Add a Swingarm for the Dummy Load</a:t>
            </a:r>
          </a:p>
          <a:p>
            <a:pPr lvl="1"/>
            <a:r>
              <a:rPr lang="en-US" dirty="0"/>
              <a:t>Enable testing of  Marxes in Either ‘A’ or ‘B’ slots</a:t>
            </a:r>
          </a:p>
          <a:p>
            <a:pPr lvl="1"/>
            <a:r>
              <a:rPr lang="en-US" dirty="0"/>
              <a:t>Operationally saves time in some circumstances</a:t>
            </a:r>
          </a:p>
          <a:p>
            <a:r>
              <a:rPr lang="en-US" dirty="0"/>
              <a:t>Automated analysis of Waveforms</a:t>
            </a:r>
          </a:p>
          <a:p>
            <a:r>
              <a:rPr lang="en-US" dirty="0"/>
              <a:t>Z MTG Testing Capability</a:t>
            </a:r>
          </a:p>
          <a:p>
            <a:pPr lvl="1"/>
            <a:r>
              <a:rPr lang="en-US" dirty="0"/>
              <a:t>More Generic HV testing Capability</a:t>
            </a:r>
          </a:p>
          <a:p>
            <a:r>
              <a:rPr lang="en-US" dirty="0"/>
              <a:t>Imaging of Marx in Test Bed during HV Operations</a:t>
            </a:r>
          </a:p>
          <a:p>
            <a:r>
              <a:rPr lang="en-US" dirty="0"/>
              <a:t>Testing of other gases in Spark Gaps</a:t>
            </a:r>
          </a:p>
          <a:p>
            <a:pPr lvl="1"/>
            <a:r>
              <a:rPr lang="en-US" dirty="0"/>
              <a:t>SF</a:t>
            </a:r>
            <a:r>
              <a:rPr lang="en-US" baseline="-25000" dirty="0"/>
              <a:t>6</a:t>
            </a:r>
            <a:r>
              <a:rPr lang="en-US" dirty="0"/>
              <a:t> is our workhorse:</a:t>
            </a:r>
          </a:p>
          <a:p>
            <a:pPr marL="457200" lvl="1" indent="0">
              <a:buNone/>
            </a:pPr>
            <a:r>
              <a:rPr lang="en-US" dirty="0"/>
              <a:t>Expensive</a:t>
            </a:r>
          </a:p>
          <a:p>
            <a:pPr marL="457200" lvl="1" indent="0">
              <a:buNone/>
            </a:pPr>
            <a:r>
              <a:rPr lang="en-US" dirty="0"/>
              <a:t>Environmentally unfriendly</a:t>
            </a:r>
          </a:p>
        </p:txBody>
      </p:sp>
      <p:pic>
        <p:nvPicPr>
          <p:cNvPr id="11" name="Picture 10">
            <a:extLst>
              <a:ext uri="{FF2B5EF4-FFF2-40B4-BE49-F238E27FC236}">
                <a16:creationId xmlns:a16="http://schemas.microsoft.com/office/drawing/2014/main" id="{E9D6A0AE-4AF7-4379-B6C0-B1A98CA912BD}"/>
              </a:ext>
            </a:extLst>
          </p:cNvPr>
          <p:cNvPicPr>
            <a:picLocks noChangeAspect="1"/>
          </p:cNvPicPr>
          <p:nvPr/>
        </p:nvPicPr>
        <p:blipFill rotWithShape="1">
          <a:blip r:embed="rId3"/>
          <a:srcRect l="20091" r="5641"/>
          <a:stretch/>
        </p:blipFill>
        <p:spPr>
          <a:xfrm>
            <a:off x="5697415" y="904351"/>
            <a:ext cx="3383456" cy="2560320"/>
          </a:xfrm>
          <a:prstGeom prst="rect">
            <a:avLst/>
          </a:prstGeom>
        </p:spPr>
      </p:pic>
      <p:pic>
        <p:nvPicPr>
          <p:cNvPr id="13" name="Picture 12">
            <a:extLst>
              <a:ext uri="{FF2B5EF4-FFF2-40B4-BE49-F238E27FC236}">
                <a16:creationId xmlns:a16="http://schemas.microsoft.com/office/drawing/2014/main" id="{81A6EEE1-B18D-4AFC-94FC-394014B4F932}"/>
              </a:ext>
            </a:extLst>
          </p:cNvPr>
          <p:cNvPicPr>
            <a:picLocks noChangeAspect="1"/>
          </p:cNvPicPr>
          <p:nvPr/>
        </p:nvPicPr>
        <p:blipFill rotWithShape="1">
          <a:blip r:embed="rId4"/>
          <a:srcRect l="11457" r="14275"/>
          <a:stretch/>
        </p:blipFill>
        <p:spPr>
          <a:xfrm>
            <a:off x="5697415" y="3653168"/>
            <a:ext cx="3383456" cy="2560320"/>
          </a:xfrm>
          <a:prstGeom prst="rect">
            <a:avLst/>
          </a:prstGeom>
        </p:spPr>
      </p:pic>
    </p:spTree>
    <p:extLst>
      <p:ext uri="{BB962C8B-B14F-4D97-AF65-F5344CB8AC3E}">
        <p14:creationId xmlns:p14="http://schemas.microsoft.com/office/powerpoint/2010/main" val="23147152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8D1B095-A6EB-4196-A724-31B694C15543}"/>
              </a:ext>
            </a:extLst>
          </p:cNvPr>
          <p:cNvSpPr>
            <a:spLocks noGrp="1"/>
          </p:cNvSpPr>
          <p:nvPr>
            <p:ph type="title"/>
          </p:nvPr>
        </p:nvSpPr>
        <p:spPr/>
        <p:txBody>
          <a:bodyPr/>
          <a:lstStyle/>
          <a:p>
            <a:r>
              <a:rPr lang="en-US" dirty="0"/>
              <a:t>Outline</a:t>
            </a:r>
          </a:p>
        </p:txBody>
      </p:sp>
      <p:sp>
        <p:nvSpPr>
          <p:cNvPr id="5" name="Content Placeholder 4">
            <a:extLst>
              <a:ext uri="{FF2B5EF4-FFF2-40B4-BE49-F238E27FC236}">
                <a16:creationId xmlns:a16="http://schemas.microsoft.com/office/drawing/2014/main" id="{AD64E364-81AC-47C9-A1D1-BFD777521056}"/>
              </a:ext>
            </a:extLst>
          </p:cNvPr>
          <p:cNvSpPr>
            <a:spLocks noGrp="1"/>
          </p:cNvSpPr>
          <p:nvPr>
            <p:ph idx="1"/>
          </p:nvPr>
        </p:nvSpPr>
        <p:spPr>
          <a:xfrm>
            <a:off x="457200" y="991676"/>
            <a:ext cx="8505930" cy="2727934"/>
          </a:xfrm>
        </p:spPr>
        <p:txBody>
          <a:bodyPr numCol="2">
            <a:normAutofit lnSpcReduction="10000"/>
          </a:bodyPr>
          <a:lstStyle/>
          <a:p>
            <a:r>
              <a:rPr lang="en-US" dirty="0"/>
              <a:t>Sandia National Laboratories’ Z Machine</a:t>
            </a:r>
          </a:p>
          <a:p>
            <a:r>
              <a:rPr lang="en-US" dirty="0"/>
              <a:t>Marx/Marx Test Bed Overview</a:t>
            </a:r>
          </a:p>
          <a:p>
            <a:r>
              <a:rPr lang="en-US" dirty="0"/>
              <a:t>Test Bed Modifications</a:t>
            </a:r>
          </a:p>
          <a:p>
            <a:r>
              <a:rPr lang="en-US" dirty="0"/>
              <a:t>Review of Electrical Interference</a:t>
            </a:r>
          </a:p>
          <a:p>
            <a:endParaRPr lang="en-US" dirty="0"/>
          </a:p>
          <a:p>
            <a:pPr marL="914400"/>
            <a:r>
              <a:rPr lang="en-US" dirty="0"/>
              <a:t>Protection of Electronics on Z/Marx Test Bed</a:t>
            </a:r>
          </a:p>
          <a:p>
            <a:pPr marL="914400" indent="-346075"/>
            <a:r>
              <a:rPr lang="en-US" dirty="0"/>
              <a:t>In-Tank Modifications</a:t>
            </a:r>
          </a:p>
          <a:p>
            <a:pPr marL="914400" indent="-346075"/>
            <a:r>
              <a:rPr lang="en-US" dirty="0"/>
              <a:t>Test Bed Marx Trigger Generator (MTG) Modifications</a:t>
            </a:r>
          </a:p>
          <a:p>
            <a:pPr marL="914400" indent="-346075"/>
            <a:r>
              <a:rPr lang="en-US" dirty="0"/>
              <a:t>Future Capabilities</a:t>
            </a:r>
          </a:p>
        </p:txBody>
      </p:sp>
      <p:pic>
        <p:nvPicPr>
          <p:cNvPr id="3" name="Picture 2">
            <a:extLst>
              <a:ext uri="{FF2B5EF4-FFF2-40B4-BE49-F238E27FC236}">
                <a16:creationId xmlns:a16="http://schemas.microsoft.com/office/drawing/2014/main" id="{FBB2BB52-0618-4C27-803D-B2C8C9FDB0B0}"/>
              </a:ext>
            </a:extLst>
          </p:cNvPr>
          <p:cNvPicPr>
            <a:picLocks noChangeAspect="1"/>
          </p:cNvPicPr>
          <p:nvPr/>
        </p:nvPicPr>
        <p:blipFill>
          <a:blip r:embed="rId3"/>
          <a:stretch>
            <a:fillRect/>
          </a:stretch>
        </p:blipFill>
        <p:spPr>
          <a:xfrm>
            <a:off x="1959429" y="3719610"/>
            <a:ext cx="5225142" cy="2936530"/>
          </a:xfrm>
          <a:prstGeom prst="rect">
            <a:avLst/>
          </a:prstGeom>
        </p:spPr>
      </p:pic>
    </p:spTree>
    <p:extLst>
      <p:ext uri="{BB962C8B-B14F-4D97-AF65-F5344CB8AC3E}">
        <p14:creationId xmlns:p14="http://schemas.microsoft.com/office/powerpoint/2010/main" val="36523727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0883BB5-954F-4A09-B582-33786F51C4F1}"/>
              </a:ext>
            </a:extLst>
          </p:cNvPr>
          <p:cNvSpPr>
            <a:spLocks noGrp="1"/>
          </p:cNvSpPr>
          <p:nvPr>
            <p:ph type="title"/>
          </p:nvPr>
        </p:nvSpPr>
        <p:spPr>
          <a:xfrm>
            <a:off x="376813" y="213526"/>
            <a:ext cx="8229600" cy="991675"/>
          </a:xfrm>
        </p:spPr>
        <p:txBody>
          <a:bodyPr/>
          <a:lstStyle/>
          <a:p>
            <a:pPr algn="ctr"/>
            <a:r>
              <a:rPr lang="en-US" dirty="0"/>
              <a:t>Questions?</a:t>
            </a:r>
          </a:p>
        </p:txBody>
      </p:sp>
      <p:pic>
        <p:nvPicPr>
          <p:cNvPr id="3" name="Picture 2">
            <a:extLst>
              <a:ext uri="{FF2B5EF4-FFF2-40B4-BE49-F238E27FC236}">
                <a16:creationId xmlns:a16="http://schemas.microsoft.com/office/drawing/2014/main" id="{E2F04BDD-E3CF-462C-BF10-E816AD526C8A}"/>
              </a:ext>
            </a:extLst>
          </p:cNvPr>
          <p:cNvPicPr>
            <a:picLocks noChangeAspect="1"/>
          </p:cNvPicPr>
          <p:nvPr/>
        </p:nvPicPr>
        <p:blipFill>
          <a:blip r:embed="rId3"/>
          <a:stretch>
            <a:fillRect/>
          </a:stretch>
        </p:blipFill>
        <p:spPr>
          <a:xfrm>
            <a:off x="1019908" y="1218361"/>
            <a:ext cx="7104185" cy="4736123"/>
          </a:xfrm>
          <a:prstGeom prst="rect">
            <a:avLst/>
          </a:prstGeom>
        </p:spPr>
      </p:pic>
    </p:spTree>
    <p:extLst>
      <p:ext uri="{BB962C8B-B14F-4D97-AF65-F5344CB8AC3E}">
        <p14:creationId xmlns:p14="http://schemas.microsoft.com/office/powerpoint/2010/main" val="11882619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9821"/>
            <a:ext cx="8229600" cy="931854"/>
          </a:xfrm>
        </p:spPr>
        <p:txBody>
          <a:bodyPr/>
          <a:lstStyle/>
          <a:p>
            <a:r>
              <a:rPr lang="en-US" dirty="0">
                <a:latin typeface="Calibri" panose="020F0502020204030204" pitchFamily="34" charset="0"/>
              </a:rPr>
              <a:t>Sandia National Laboratories</a:t>
            </a:r>
            <a:br>
              <a:rPr lang="en-US" dirty="0">
                <a:latin typeface="Calibri" panose="020F0502020204030204" pitchFamily="34" charset="0"/>
              </a:rPr>
            </a:br>
            <a:r>
              <a:rPr lang="en-US" dirty="0">
                <a:latin typeface="Calibri" panose="020F0502020204030204" pitchFamily="34" charset="0"/>
              </a:rPr>
              <a:t>Z Machine</a:t>
            </a:r>
          </a:p>
        </p:txBody>
      </p:sp>
      <p:sp>
        <p:nvSpPr>
          <p:cNvPr id="4" name="Slide Number Placeholder 3"/>
          <p:cNvSpPr>
            <a:spLocks noGrp="1"/>
          </p:cNvSpPr>
          <p:nvPr>
            <p:ph type="sldNum" sz="quarter" idx="12"/>
          </p:nvPr>
        </p:nvSpPr>
        <p:spPr/>
        <p:txBody>
          <a:bodyPr/>
          <a:lstStyle/>
          <a:p>
            <a:fld id="{A5E55A7B-7854-E145-92D9-B491DF4BAE2D}" type="slidenum">
              <a:rPr lang="en-US" smtClean="0">
                <a:latin typeface="Calibri" panose="020F0502020204030204" pitchFamily="34" charset="0"/>
              </a:rPr>
              <a:pPr/>
              <a:t>3</a:t>
            </a:fld>
            <a:endParaRPr lang="en-US" dirty="0">
              <a:latin typeface="Calibri" panose="020F0502020204030204" pitchFamily="34" charset="0"/>
            </a:endParaRPr>
          </a:p>
        </p:txBody>
      </p:sp>
      <p:pic>
        <p:nvPicPr>
          <p:cNvPr id="5" name="Picture 2" descr="z-machine"/>
          <p:cNvPicPr>
            <a:picLocks noGrp="1" noChangeAspect="1" noChangeArrowheads="1"/>
          </p:cNvPicPr>
          <p:nvPr>
            <p:ph idx="1"/>
          </p:nvPr>
        </p:nvPicPr>
        <p:blipFill>
          <a:blip r:embed="rId3">
            <a:extLst>
              <a:ext uri="{28A0092B-C50C-407E-A947-70E740481C1C}">
                <a14:useLocalDpi xmlns:a14="http://schemas.microsoft.com/office/drawing/2010/main"/>
              </a:ext>
            </a:extLst>
          </a:blip>
          <a:srcRect/>
          <a:stretch>
            <a:fillRect/>
          </a:stretch>
        </p:blipFill>
        <p:spPr bwMode="auto">
          <a:xfrm>
            <a:off x="304800" y="1706269"/>
            <a:ext cx="8229600" cy="377190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Straight Connector 5"/>
          <p:cNvCxnSpPr/>
          <p:nvPr/>
        </p:nvCxnSpPr>
        <p:spPr>
          <a:xfrm>
            <a:off x="4191000" y="1706269"/>
            <a:ext cx="76200" cy="4372944"/>
          </a:xfrm>
          <a:prstGeom prst="line">
            <a:avLst/>
          </a:prstGeom>
          <a:ln w="57150">
            <a:solidFill>
              <a:srgbClr val="FFCC00"/>
            </a:solidFill>
            <a:prstDash val="sysDot"/>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6781800" y="1706269"/>
            <a:ext cx="76200" cy="4372944"/>
          </a:xfrm>
          <a:prstGeom prst="line">
            <a:avLst/>
          </a:prstGeom>
          <a:ln w="57150">
            <a:solidFill>
              <a:srgbClr val="FFCC00"/>
            </a:solidFill>
            <a:prstDash val="sysDot"/>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04800" y="5494438"/>
            <a:ext cx="3924300" cy="338554"/>
          </a:xfrm>
          <a:prstGeom prst="rect">
            <a:avLst/>
          </a:prstGeom>
          <a:noFill/>
        </p:spPr>
        <p:txBody>
          <a:bodyPr wrap="square" rtlCol="0">
            <a:spAutoFit/>
          </a:bodyPr>
          <a:lstStyle/>
          <a:p>
            <a:pPr algn="ctr"/>
            <a:r>
              <a:rPr lang="en-US" sz="1600" b="1" dirty="0">
                <a:solidFill>
                  <a:srgbClr val="FFC000"/>
                </a:solidFill>
                <a:latin typeface="Calibri" panose="020F0502020204030204" pitchFamily="34" charset="0"/>
              </a:rPr>
              <a:t>Oil Section (ESS)</a:t>
            </a:r>
          </a:p>
        </p:txBody>
      </p:sp>
      <p:sp>
        <p:nvSpPr>
          <p:cNvPr id="9" name="TextBox 8"/>
          <p:cNvSpPr txBox="1"/>
          <p:nvPr/>
        </p:nvSpPr>
        <p:spPr>
          <a:xfrm>
            <a:off x="4267200" y="5494438"/>
            <a:ext cx="2552700" cy="338554"/>
          </a:xfrm>
          <a:prstGeom prst="rect">
            <a:avLst/>
          </a:prstGeom>
          <a:noFill/>
        </p:spPr>
        <p:txBody>
          <a:bodyPr wrap="square" rtlCol="0">
            <a:spAutoFit/>
          </a:bodyPr>
          <a:lstStyle/>
          <a:p>
            <a:pPr algn="ctr"/>
            <a:r>
              <a:rPr lang="en-US" sz="1600" b="1" dirty="0">
                <a:solidFill>
                  <a:srgbClr val="FFC000"/>
                </a:solidFill>
                <a:latin typeface="Calibri" panose="020F0502020204030204" pitchFamily="34" charset="0"/>
              </a:rPr>
              <a:t>Water Section (PFS)</a:t>
            </a:r>
          </a:p>
        </p:txBody>
      </p:sp>
      <p:sp>
        <p:nvSpPr>
          <p:cNvPr id="10" name="TextBox 9"/>
          <p:cNvSpPr txBox="1"/>
          <p:nvPr/>
        </p:nvSpPr>
        <p:spPr>
          <a:xfrm>
            <a:off x="6858000" y="5494438"/>
            <a:ext cx="1802450" cy="584775"/>
          </a:xfrm>
          <a:prstGeom prst="rect">
            <a:avLst/>
          </a:prstGeom>
          <a:noFill/>
        </p:spPr>
        <p:txBody>
          <a:bodyPr wrap="square" rtlCol="0">
            <a:spAutoFit/>
          </a:bodyPr>
          <a:lstStyle/>
          <a:p>
            <a:pPr algn="ctr"/>
            <a:r>
              <a:rPr lang="en-US" sz="1600" b="1" dirty="0">
                <a:solidFill>
                  <a:srgbClr val="FFC000"/>
                </a:solidFill>
                <a:latin typeface="Calibri" panose="020F0502020204030204" pitchFamily="34" charset="0"/>
              </a:rPr>
              <a:t>Vacuum Section (Center)</a:t>
            </a:r>
          </a:p>
        </p:txBody>
      </p:sp>
      <p:sp>
        <p:nvSpPr>
          <p:cNvPr id="11" name="TextBox 10"/>
          <p:cNvSpPr txBox="1"/>
          <p:nvPr/>
        </p:nvSpPr>
        <p:spPr>
          <a:xfrm>
            <a:off x="123826" y="1161469"/>
            <a:ext cx="1558628" cy="584775"/>
          </a:xfrm>
          <a:prstGeom prst="rect">
            <a:avLst/>
          </a:prstGeom>
          <a:noFill/>
        </p:spPr>
        <p:txBody>
          <a:bodyPr wrap="square" rtlCol="0">
            <a:spAutoFit/>
          </a:bodyPr>
          <a:lstStyle/>
          <a:p>
            <a:pPr algn="ctr"/>
            <a:r>
              <a:rPr lang="en-US" sz="1600" b="1" dirty="0">
                <a:latin typeface="Calibri" panose="020F0502020204030204" pitchFamily="34" charset="0"/>
              </a:rPr>
              <a:t>Main Marx Bank</a:t>
            </a:r>
          </a:p>
        </p:txBody>
      </p:sp>
      <p:sp>
        <p:nvSpPr>
          <p:cNvPr id="12" name="TextBox 11"/>
          <p:cNvSpPr txBox="1"/>
          <p:nvPr/>
        </p:nvSpPr>
        <p:spPr>
          <a:xfrm>
            <a:off x="1866900" y="1084398"/>
            <a:ext cx="1219200" cy="584775"/>
          </a:xfrm>
          <a:prstGeom prst="rect">
            <a:avLst/>
          </a:prstGeom>
          <a:noFill/>
        </p:spPr>
        <p:txBody>
          <a:bodyPr wrap="square" rtlCol="0">
            <a:spAutoFit/>
          </a:bodyPr>
          <a:lstStyle/>
          <a:p>
            <a:pPr algn="ctr"/>
            <a:r>
              <a:rPr lang="en-US" sz="1600" b="1" dirty="0">
                <a:latin typeface="Calibri" panose="020F0502020204030204" pitchFamily="34" charset="0"/>
              </a:rPr>
              <a:t>I-Store Capacitor</a:t>
            </a:r>
          </a:p>
        </p:txBody>
      </p:sp>
      <p:sp>
        <p:nvSpPr>
          <p:cNvPr id="13" name="TextBox 12"/>
          <p:cNvSpPr txBox="1"/>
          <p:nvPr/>
        </p:nvSpPr>
        <p:spPr>
          <a:xfrm>
            <a:off x="3075818" y="1061047"/>
            <a:ext cx="870425" cy="338554"/>
          </a:xfrm>
          <a:prstGeom prst="rect">
            <a:avLst/>
          </a:prstGeom>
          <a:noFill/>
        </p:spPr>
        <p:txBody>
          <a:bodyPr wrap="square" rtlCol="0">
            <a:spAutoFit/>
          </a:bodyPr>
          <a:lstStyle/>
          <a:p>
            <a:pPr algn="ctr"/>
            <a:r>
              <a:rPr lang="en-US" sz="1600" b="1" dirty="0">
                <a:latin typeface="Calibri" panose="020F0502020204030204" pitchFamily="34" charset="0"/>
              </a:rPr>
              <a:t>LTGS</a:t>
            </a:r>
          </a:p>
        </p:txBody>
      </p:sp>
      <p:sp>
        <p:nvSpPr>
          <p:cNvPr id="14" name="TextBox 13"/>
          <p:cNvSpPr txBox="1"/>
          <p:nvPr/>
        </p:nvSpPr>
        <p:spPr>
          <a:xfrm>
            <a:off x="4170435" y="1244699"/>
            <a:ext cx="650728" cy="338554"/>
          </a:xfrm>
          <a:prstGeom prst="rect">
            <a:avLst/>
          </a:prstGeom>
          <a:noFill/>
        </p:spPr>
        <p:txBody>
          <a:bodyPr wrap="square" rtlCol="0">
            <a:spAutoFit/>
          </a:bodyPr>
          <a:lstStyle/>
          <a:p>
            <a:pPr algn="ctr"/>
            <a:r>
              <a:rPr lang="en-US" sz="1600" b="1" dirty="0">
                <a:latin typeface="Calibri" panose="020F0502020204030204" pitchFamily="34" charset="0"/>
              </a:rPr>
              <a:t>PFL</a:t>
            </a:r>
          </a:p>
        </p:txBody>
      </p:sp>
      <p:sp>
        <p:nvSpPr>
          <p:cNvPr id="15" name="TextBox 14"/>
          <p:cNvSpPr txBox="1"/>
          <p:nvPr/>
        </p:nvSpPr>
        <p:spPr>
          <a:xfrm>
            <a:off x="5084749" y="905647"/>
            <a:ext cx="769120" cy="338554"/>
          </a:xfrm>
          <a:prstGeom prst="rect">
            <a:avLst/>
          </a:prstGeom>
          <a:noFill/>
        </p:spPr>
        <p:txBody>
          <a:bodyPr wrap="square" rtlCol="0">
            <a:spAutoFit/>
          </a:bodyPr>
          <a:lstStyle/>
          <a:p>
            <a:pPr algn="ctr"/>
            <a:r>
              <a:rPr lang="en-US" sz="1600" b="1" dirty="0">
                <a:latin typeface="Calibri" panose="020F0502020204030204" pitchFamily="34" charset="0"/>
              </a:rPr>
              <a:t>OTLs</a:t>
            </a:r>
          </a:p>
        </p:txBody>
      </p:sp>
      <p:sp>
        <p:nvSpPr>
          <p:cNvPr id="16" name="TextBox 15"/>
          <p:cNvSpPr txBox="1"/>
          <p:nvPr/>
        </p:nvSpPr>
        <p:spPr>
          <a:xfrm>
            <a:off x="5723365" y="1093012"/>
            <a:ext cx="1260684" cy="584775"/>
          </a:xfrm>
          <a:prstGeom prst="rect">
            <a:avLst/>
          </a:prstGeom>
          <a:noFill/>
        </p:spPr>
        <p:txBody>
          <a:bodyPr wrap="square" rtlCol="0">
            <a:spAutoFit/>
          </a:bodyPr>
          <a:lstStyle/>
          <a:p>
            <a:pPr algn="ctr"/>
            <a:r>
              <a:rPr lang="en-US" sz="1600" b="1" dirty="0">
                <a:latin typeface="Calibri" panose="020F0502020204030204" pitchFamily="34" charset="0"/>
              </a:rPr>
              <a:t>Water Convolute</a:t>
            </a:r>
          </a:p>
        </p:txBody>
      </p:sp>
      <p:sp>
        <p:nvSpPr>
          <p:cNvPr id="17" name="TextBox 16"/>
          <p:cNvSpPr txBox="1"/>
          <p:nvPr/>
        </p:nvSpPr>
        <p:spPr>
          <a:xfrm>
            <a:off x="7946429" y="1084397"/>
            <a:ext cx="968971" cy="584775"/>
          </a:xfrm>
          <a:prstGeom prst="rect">
            <a:avLst/>
          </a:prstGeom>
          <a:noFill/>
        </p:spPr>
        <p:txBody>
          <a:bodyPr wrap="square" rtlCol="0">
            <a:spAutoFit/>
          </a:bodyPr>
          <a:lstStyle/>
          <a:p>
            <a:pPr algn="ctr"/>
            <a:r>
              <a:rPr lang="en-US" sz="1600" b="1" dirty="0">
                <a:latin typeface="Calibri" panose="020F0502020204030204" pitchFamily="34" charset="0"/>
              </a:rPr>
              <a:t>Vacuum Stack</a:t>
            </a:r>
          </a:p>
        </p:txBody>
      </p:sp>
      <p:sp>
        <p:nvSpPr>
          <p:cNvPr id="18" name="TextBox 17"/>
          <p:cNvSpPr txBox="1"/>
          <p:nvPr/>
        </p:nvSpPr>
        <p:spPr>
          <a:xfrm>
            <a:off x="6819900" y="1115303"/>
            <a:ext cx="910839" cy="338554"/>
          </a:xfrm>
          <a:prstGeom prst="rect">
            <a:avLst/>
          </a:prstGeom>
          <a:noFill/>
        </p:spPr>
        <p:txBody>
          <a:bodyPr wrap="square" rtlCol="0">
            <a:spAutoFit/>
          </a:bodyPr>
          <a:lstStyle/>
          <a:p>
            <a:pPr algn="ctr"/>
            <a:r>
              <a:rPr lang="en-US" sz="1600" b="1" dirty="0">
                <a:latin typeface="Calibri" panose="020F0502020204030204" pitchFamily="34" charset="0"/>
              </a:rPr>
              <a:t>MITLs</a:t>
            </a:r>
          </a:p>
        </p:txBody>
      </p:sp>
      <p:cxnSp>
        <p:nvCxnSpPr>
          <p:cNvPr id="19" name="Straight Arrow Connector 18"/>
          <p:cNvCxnSpPr>
            <a:stCxn id="11" idx="2"/>
          </p:cNvCxnSpPr>
          <p:nvPr/>
        </p:nvCxnSpPr>
        <p:spPr>
          <a:xfrm>
            <a:off x="903140" y="1746244"/>
            <a:ext cx="316060" cy="1872785"/>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12" idx="2"/>
          </p:cNvCxnSpPr>
          <p:nvPr/>
        </p:nvCxnSpPr>
        <p:spPr>
          <a:xfrm>
            <a:off x="2476500" y="1669173"/>
            <a:ext cx="269370" cy="208197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13" idx="2"/>
          </p:cNvCxnSpPr>
          <p:nvPr/>
        </p:nvCxnSpPr>
        <p:spPr>
          <a:xfrm>
            <a:off x="3511031" y="1399601"/>
            <a:ext cx="308494" cy="249314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14" idx="2"/>
          </p:cNvCxnSpPr>
          <p:nvPr/>
        </p:nvCxnSpPr>
        <p:spPr>
          <a:xfrm>
            <a:off x="4495799" y="1583253"/>
            <a:ext cx="152401" cy="206196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15" idx="2"/>
          </p:cNvCxnSpPr>
          <p:nvPr/>
        </p:nvCxnSpPr>
        <p:spPr>
          <a:xfrm flipH="1">
            <a:off x="5399919" y="1244201"/>
            <a:ext cx="69390" cy="232481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15" idx="2"/>
          </p:cNvCxnSpPr>
          <p:nvPr/>
        </p:nvCxnSpPr>
        <p:spPr>
          <a:xfrm>
            <a:off x="5469309" y="1244201"/>
            <a:ext cx="626691" cy="247721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16" idx="2"/>
          </p:cNvCxnSpPr>
          <p:nvPr/>
        </p:nvCxnSpPr>
        <p:spPr>
          <a:xfrm>
            <a:off x="6353707" y="1677787"/>
            <a:ext cx="223838" cy="224438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18" idx="2"/>
          </p:cNvCxnSpPr>
          <p:nvPr/>
        </p:nvCxnSpPr>
        <p:spPr>
          <a:xfrm flipH="1">
            <a:off x="7086600" y="1453857"/>
            <a:ext cx="188720" cy="246831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17" idx="2"/>
          </p:cNvCxnSpPr>
          <p:nvPr/>
        </p:nvCxnSpPr>
        <p:spPr>
          <a:xfrm flipH="1">
            <a:off x="8229603" y="1669172"/>
            <a:ext cx="201312" cy="2444537"/>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7239001" y="736370"/>
            <a:ext cx="910839" cy="338554"/>
          </a:xfrm>
          <a:prstGeom prst="rect">
            <a:avLst/>
          </a:prstGeom>
          <a:noFill/>
        </p:spPr>
        <p:txBody>
          <a:bodyPr wrap="square" rtlCol="0">
            <a:spAutoFit/>
          </a:bodyPr>
          <a:lstStyle/>
          <a:p>
            <a:pPr algn="ctr"/>
            <a:r>
              <a:rPr lang="en-US" sz="1600" b="1" dirty="0">
                <a:latin typeface="Calibri" panose="020F0502020204030204" pitchFamily="34" charset="0"/>
              </a:rPr>
              <a:t>Target</a:t>
            </a:r>
          </a:p>
        </p:txBody>
      </p:sp>
      <p:cxnSp>
        <p:nvCxnSpPr>
          <p:cNvPr id="29" name="Straight Arrow Connector 28"/>
          <p:cNvCxnSpPr>
            <a:stCxn id="28" idx="2"/>
          </p:cNvCxnSpPr>
          <p:nvPr/>
        </p:nvCxnSpPr>
        <p:spPr>
          <a:xfrm flipH="1">
            <a:off x="7543800" y="1074924"/>
            <a:ext cx="150621" cy="2570295"/>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77545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156CF97-E0AE-482C-8E31-5ABA913F19A0}"/>
              </a:ext>
            </a:extLst>
          </p:cNvPr>
          <p:cNvSpPr>
            <a:spLocks noGrp="1"/>
          </p:cNvSpPr>
          <p:nvPr>
            <p:ph type="title"/>
          </p:nvPr>
        </p:nvSpPr>
        <p:spPr/>
        <p:txBody>
          <a:bodyPr/>
          <a:lstStyle/>
          <a:p>
            <a:r>
              <a:rPr lang="en-US" dirty="0"/>
              <a:t>Z Marx Bank Description</a:t>
            </a:r>
          </a:p>
        </p:txBody>
      </p:sp>
      <p:sp>
        <p:nvSpPr>
          <p:cNvPr id="5" name="Content Placeholder 4">
            <a:extLst>
              <a:ext uri="{FF2B5EF4-FFF2-40B4-BE49-F238E27FC236}">
                <a16:creationId xmlns:a16="http://schemas.microsoft.com/office/drawing/2014/main" id="{F39F5A7D-FF93-46E8-80E3-2712A5161A62}"/>
              </a:ext>
            </a:extLst>
          </p:cNvPr>
          <p:cNvSpPr>
            <a:spLocks noGrp="1"/>
          </p:cNvSpPr>
          <p:nvPr>
            <p:ph idx="1"/>
          </p:nvPr>
        </p:nvSpPr>
        <p:spPr>
          <a:xfrm>
            <a:off x="457200" y="991675"/>
            <a:ext cx="4355551" cy="5134489"/>
          </a:xfrm>
        </p:spPr>
        <p:txBody>
          <a:bodyPr/>
          <a:lstStyle/>
          <a:p>
            <a:r>
              <a:rPr lang="en-US" sz="2800" dirty="0"/>
              <a:t>36 Marxes</a:t>
            </a:r>
          </a:p>
          <a:p>
            <a:r>
              <a:rPr lang="en-US" sz="2800" dirty="0"/>
              <a:t>Sixty, 2.6 µF capacitors</a:t>
            </a:r>
          </a:p>
          <a:p>
            <a:r>
              <a:rPr lang="en-US" sz="2800" dirty="0"/>
              <a:t>~</a:t>
            </a:r>
            <a:r>
              <a:rPr lang="en-US" sz="2000" dirty="0"/>
              <a:t>±</a:t>
            </a:r>
            <a:r>
              <a:rPr lang="en-US" sz="2800" dirty="0"/>
              <a:t>55 to </a:t>
            </a:r>
            <a:r>
              <a:rPr lang="en-US" sz="2000" dirty="0"/>
              <a:t>±</a:t>
            </a:r>
            <a:r>
              <a:rPr lang="en-US" sz="2800" dirty="0"/>
              <a:t>95 kV charge voltage</a:t>
            </a:r>
          </a:p>
          <a:p>
            <a:r>
              <a:rPr lang="en-US" sz="2800" dirty="0"/>
              <a:t>10% to 90% risetime is ~850 ns</a:t>
            </a:r>
          </a:p>
          <a:p>
            <a:pPr lvl="1"/>
            <a:r>
              <a:rPr lang="en-US" sz="2400" dirty="0"/>
              <a:t>~1.5 µs to peak</a:t>
            </a:r>
          </a:p>
          <a:p>
            <a:r>
              <a:rPr lang="en-US" sz="2800" dirty="0"/>
              <a:t>6.1 MV peak voltage; 20.3 MJ stored energy</a:t>
            </a:r>
          </a:p>
          <a:p>
            <a:pPr lvl="1"/>
            <a:r>
              <a:rPr lang="en-US" sz="2400" dirty="0"/>
              <a:t>(at 85 kV charge)</a:t>
            </a:r>
            <a:endParaRPr lang="en-US" dirty="0"/>
          </a:p>
        </p:txBody>
      </p:sp>
      <p:pic>
        <p:nvPicPr>
          <p:cNvPr id="6" name="Picture 3" descr="C:\Users\wmwhite\Desktop\Z Operations\Raul de Luna Turnover Docs\Marx Ground System\pictures\Current state Magnet_braid.PNG">
            <a:extLst>
              <a:ext uri="{FF2B5EF4-FFF2-40B4-BE49-F238E27FC236}">
                <a16:creationId xmlns:a16="http://schemas.microsoft.com/office/drawing/2014/main" id="{5E0F2407-DB70-4EED-A4EE-F9E2E7564BE3}"/>
              </a:ext>
            </a:extLst>
          </p:cNvPr>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4812751" y="1278740"/>
            <a:ext cx="3874049" cy="46626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10893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6811B09-65D6-4FAE-AB4F-159098078F3A}"/>
              </a:ext>
            </a:extLst>
          </p:cNvPr>
          <p:cNvSpPr>
            <a:spLocks noGrp="1"/>
          </p:cNvSpPr>
          <p:nvPr>
            <p:ph type="title"/>
          </p:nvPr>
        </p:nvSpPr>
        <p:spPr/>
        <p:txBody>
          <a:bodyPr/>
          <a:lstStyle/>
          <a:p>
            <a:r>
              <a:rPr lang="en-US" dirty="0"/>
              <a:t>Marx Test Bed Overview</a:t>
            </a:r>
          </a:p>
        </p:txBody>
      </p:sp>
      <p:sp>
        <p:nvSpPr>
          <p:cNvPr id="5" name="Content Placeholder 4">
            <a:extLst>
              <a:ext uri="{FF2B5EF4-FFF2-40B4-BE49-F238E27FC236}">
                <a16:creationId xmlns:a16="http://schemas.microsoft.com/office/drawing/2014/main" id="{6687BD72-7B02-427E-8B32-C2E7ECACCF66}"/>
              </a:ext>
            </a:extLst>
          </p:cNvPr>
          <p:cNvSpPr>
            <a:spLocks noGrp="1"/>
          </p:cNvSpPr>
          <p:nvPr>
            <p:ph idx="1"/>
          </p:nvPr>
        </p:nvSpPr>
        <p:spPr>
          <a:xfrm>
            <a:off x="228600" y="822615"/>
            <a:ext cx="4048125" cy="5628427"/>
          </a:xfrm>
        </p:spPr>
        <p:txBody>
          <a:bodyPr/>
          <a:lstStyle/>
          <a:p>
            <a:r>
              <a:rPr lang="en-US" dirty="0"/>
              <a:t>Physically separate oil tank from main Z</a:t>
            </a:r>
          </a:p>
          <a:p>
            <a:pPr lvl="1"/>
            <a:r>
              <a:rPr lang="en-US" dirty="0"/>
              <a:t>Used to verify operation of newly-assembled Marxes</a:t>
            </a:r>
          </a:p>
          <a:p>
            <a:r>
              <a:rPr lang="en-US" dirty="0"/>
              <a:t>The HVDC supply system dates back to Feb 1983</a:t>
            </a:r>
          </a:p>
          <a:p>
            <a:pPr lvl="1"/>
            <a:r>
              <a:rPr lang="en-US" dirty="0"/>
              <a:t>SCR controlled, constant-current power supply</a:t>
            </a:r>
          </a:p>
          <a:p>
            <a:pPr lvl="1"/>
            <a:r>
              <a:rPr lang="en-US" dirty="0"/>
              <a:t>Dual polarity, up to 110 kV each</a:t>
            </a:r>
          </a:p>
          <a:p>
            <a:r>
              <a:rPr lang="en-US" dirty="0"/>
              <a:t>Storage capacity for two Marxes</a:t>
            </a:r>
          </a:p>
          <a:p>
            <a:r>
              <a:rPr lang="en-US" dirty="0"/>
              <a:t>Erected Marxes are discharged into a resistive load</a:t>
            </a:r>
          </a:p>
          <a:p>
            <a:endParaRPr lang="en-US" dirty="0"/>
          </a:p>
        </p:txBody>
      </p:sp>
      <p:pic>
        <p:nvPicPr>
          <p:cNvPr id="6" name="Picture 2">
            <a:extLst>
              <a:ext uri="{FF2B5EF4-FFF2-40B4-BE49-F238E27FC236}">
                <a16:creationId xmlns:a16="http://schemas.microsoft.com/office/drawing/2014/main" id="{3E190099-534B-4E69-B4E0-509B49AA980A}"/>
              </a:ext>
            </a:extLst>
          </p:cNvPr>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4276725" y="822615"/>
            <a:ext cx="4638675" cy="553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657935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660019A-A124-4B3A-B65A-B558A1BA7AA3}"/>
              </a:ext>
            </a:extLst>
          </p:cNvPr>
          <p:cNvSpPr>
            <a:spLocks noGrp="1"/>
          </p:cNvSpPr>
          <p:nvPr>
            <p:ph type="title"/>
          </p:nvPr>
        </p:nvSpPr>
        <p:spPr/>
        <p:txBody>
          <a:bodyPr/>
          <a:lstStyle/>
          <a:p>
            <a:r>
              <a:rPr lang="en-US" dirty="0"/>
              <a:t>Test Bed Modifications Required</a:t>
            </a:r>
          </a:p>
        </p:txBody>
      </p:sp>
      <p:sp>
        <p:nvSpPr>
          <p:cNvPr id="5" name="Content Placeholder 4">
            <a:extLst>
              <a:ext uri="{FF2B5EF4-FFF2-40B4-BE49-F238E27FC236}">
                <a16:creationId xmlns:a16="http://schemas.microsoft.com/office/drawing/2014/main" id="{8E23A770-C68B-40F4-ABA6-91165EE6734E}"/>
              </a:ext>
            </a:extLst>
          </p:cNvPr>
          <p:cNvSpPr>
            <a:spLocks noGrp="1"/>
          </p:cNvSpPr>
          <p:nvPr>
            <p:ph idx="1"/>
          </p:nvPr>
        </p:nvSpPr>
        <p:spPr>
          <a:xfrm>
            <a:off x="457200" y="1075174"/>
            <a:ext cx="8229600" cy="5050990"/>
          </a:xfrm>
        </p:spPr>
        <p:txBody>
          <a:bodyPr/>
          <a:lstStyle/>
          <a:p>
            <a:pPr>
              <a:buClr>
                <a:schemeClr val="tx1"/>
              </a:buClr>
            </a:pPr>
            <a:r>
              <a:rPr lang="en-US" dirty="0"/>
              <a:t>Introduction of a new diagnostic on Z required additional space</a:t>
            </a:r>
          </a:p>
          <a:p>
            <a:pPr>
              <a:buClr>
                <a:schemeClr val="tx1"/>
              </a:buClr>
            </a:pPr>
            <a:r>
              <a:rPr lang="en-US" dirty="0"/>
              <a:t>Opportunity used to upgrade the charging and control system for the test bed</a:t>
            </a:r>
          </a:p>
          <a:p>
            <a:pPr marL="857250" lvl="1" indent="-457200">
              <a:buClrTx/>
              <a:buFont typeface="+mj-lt"/>
              <a:buAutoNum type="arabicParenR"/>
            </a:pPr>
            <a:r>
              <a:rPr lang="en-US" dirty="0"/>
              <a:t>New high voltage power supplies</a:t>
            </a:r>
          </a:p>
          <a:p>
            <a:pPr marL="857250" lvl="1" indent="-457200">
              <a:buClrTx/>
              <a:buFont typeface="+mj-lt"/>
              <a:buAutoNum type="arabicParenR"/>
            </a:pPr>
            <a:r>
              <a:rPr lang="en-US" dirty="0"/>
              <a:t>Improved trigger generator</a:t>
            </a:r>
          </a:p>
          <a:p>
            <a:pPr marL="857250" lvl="1" indent="-457200">
              <a:buClrTx/>
              <a:buFont typeface="+mj-lt"/>
              <a:buAutoNum type="arabicParenR"/>
            </a:pPr>
            <a:r>
              <a:rPr lang="en-US" dirty="0"/>
              <a:t>New control system</a:t>
            </a:r>
          </a:p>
          <a:p>
            <a:pPr marL="1257300" lvl="2" indent="-457200">
              <a:buClrTx/>
              <a:buFont typeface="+mj-lt"/>
              <a:buAutoNum type="arabicParenR"/>
            </a:pPr>
            <a:r>
              <a:rPr lang="en-US" dirty="0"/>
              <a:t>Allows remote control and diagnostics</a:t>
            </a:r>
          </a:p>
          <a:p>
            <a:pPr marL="1257300" lvl="2" indent="-457200">
              <a:buClrTx/>
              <a:buFont typeface="+mj-lt"/>
              <a:buAutoNum type="arabicParenR"/>
            </a:pPr>
            <a:r>
              <a:rPr lang="en-US" dirty="0"/>
              <a:t>Automated testing sequences</a:t>
            </a:r>
          </a:p>
          <a:p>
            <a:pPr marL="857250" lvl="1" indent="-457200">
              <a:buClrTx/>
              <a:buFont typeface="+mj-lt"/>
              <a:buAutoNum type="arabicParenR"/>
            </a:pPr>
            <a:r>
              <a:rPr lang="en-US" dirty="0"/>
              <a:t>New gas-handling manifold system</a:t>
            </a:r>
          </a:p>
          <a:p>
            <a:pPr marL="857250" lvl="1" indent="-457200">
              <a:buClrTx/>
              <a:buFont typeface="+mj-lt"/>
              <a:buAutoNum type="arabicParenR"/>
            </a:pPr>
            <a:r>
              <a:rPr lang="en-US" dirty="0"/>
              <a:t>Replacement of obsolete MTG spark gaps</a:t>
            </a:r>
          </a:p>
          <a:p>
            <a:pPr marL="857250" lvl="1" indent="-457200">
              <a:buClrTx/>
              <a:buFont typeface="+mj-lt"/>
              <a:buAutoNum type="arabicParenR"/>
            </a:pPr>
            <a:r>
              <a:rPr lang="en-US" dirty="0"/>
              <a:t>Improved accessibility for maintenance</a:t>
            </a:r>
          </a:p>
          <a:p>
            <a:pPr marL="857250" lvl="1" indent="-457200">
              <a:buClrTx/>
              <a:buFont typeface="+mj-lt"/>
              <a:buAutoNum type="arabicParenR"/>
            </a:pPr>
            <a:r>
              <a:rPr lang="en-US" dirty="0"/>
              <a:t>Improved grounding relays</a:t>
            </a:r>
          </a:p>
          <a:p>
            <a:pPr marL="857250" lvl="1" indent="-457200">
              <a:buClrTx/>
              <a:buFont typeface="+mj-lt"/>
              <a:buAutoNum type="arabicParenR"/>
            </a:pPr>
            <a:r>
              <a:rPr lang="en-US" dirty="0"/>
              <a:t>Testing of new Marx current monitor</a:t>
            </a:r>
          </a:p>
          <a:p>
            <a:pPr marL="457200" indent="-457200">
              <a:buFont typeface="+mj-lt"/>
              <a:buAutoNum type="arabicParenR"/>
            </a:pPr>
            <a:endParaRPr lang="en-US" dirty="0"/>
          </a:p>
        </p:txBody>
      </p:sp>
      <p:pic>
        <p:nvPicPr>
          <p:cNvPr id="3" name="Picture 2">
            <a:extLst>
              <a:ext uri="{FF2B5EF4-FFF2-40B4-BE49-F238E27FC236}">
                <a16:creationId xmlns:a16="http://schemas.microsoft.com/office/drawing/2014/main" id="{D975152A-C9E8-4EA5-B9E2-FA96C693A16A}"/>
              </a:ext>
            </a:extLst>
          </p:cNvPr>
          <p:cNvPicPr>
            <a:picLocks noChangeAspect="1"/>
          </p:cNvPicPr>
          <p:nvPr/>
        </p:nvPicPr>
        <p:blipFill rotWithShape="1">
          <a:blip r:embed="rId3"/>
          <a:srcRect l="52857" t="29450"/>
          <a:stretch/>
        </p:blipFill>
        <p:spPr>
          <a:xfrm>
            <a:off x="5876312" y="2684148"/>
            <a:ext cx="3066719" cy="3442016"/>
          </a:xfrm>
          <a:prstGeom prst="rect">
            <a:avLst/>
          </a:prstGeom>
        </p:spPr>
      </p:pic>
    </p:spTree>
    <p:extLst>
      <p:ext uri="{BB962C8B-B14F-4D97-AF65-F5344CB8AC3E}">
        <p14:creationId xmlns:p14="http://schemas.microsoft.com/office/powerpoint/2010/main" val="11505051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B84AE2C-7A95-4FC7-BDDA-B6B0E6084AF7}"/>
              </a:ext>
            </a:extLst>
          </p:cNvPr>
          <p:cNvSpPr>
            <a:spLocks noGrp="1"/>
          </p:cNvSpPr>
          <p:nvPr>
            <p:ph type="title"/>
          </p:nvPr>
        </p:nvSpPr>
        <p:spPr>
          <a:xfrm>
            <a:off x="457200" y="157655"/>
            <a:ext cx="8229600" cy="834020"/>
          </a:xfrm>
        </p:spPr>
        <p:txBody>
          <a:bodyPr/>
          <a:lstStyle/>
          <a:p>
            <a:r>
              <a:rPr lang="en-US" dirty="0"/>
              <a:t>Example of a Test Bed Fault</a:t>
            </a:r>
          </a:p>
        </p:txBody>
      </p:sp>
      <p:pic>
        <p:nvPicPr>
          <p:cNvPr id="2" name="Picture 1">
            <a:extLst>
              <a:ext uri="{FF2B5EF4-FFF2-40B4-BE49-F238E27FC236}">
                <a16:creationId xmlns:a16="http://schemas.microsoft.com/office/drawing/2014/main" id="{8C9DE459-54D2-41BD-800C-8EE923110B7A}"/>
              </a:ext>
            </a:extLst>
          </p:cNvPr>
          <p:cNvPicPr>
            <a:picLocks noChangeAspect="1"/>
          </p:cNvPicPr>
          <p:nvPr/>
        </p:nvPicPr>
        <p:blipFill rotWithShape="1">
          <a:blip r:embed="rId3"/>
          <a:srcRect l="12874" t="5154" r="32529" b="8083"/>
          <a:stretch/>
        </p:blipFill>
        <p:spPr>
          <a:xfrm>
            <a:off x="21023" y="1454131"/>
            <a:ext cx="4389120" cy="4145620"/>
          </a:xfrm>
          <a:prstGeom prst="rect">
            <a:avLst/>
          </a:prstGeom>
        </p:spPr>
      </p:pic>
      <p:pic>
        <p:nvPicPr>
          <p:cNvPr id="3" name="Picture 2">
            <a:extLst>
              <a:ext uri="{FF2B5EF4-FFF2-40B4-BE49-F238E27FC236}">
                <a16:creationId xmlns:a16="http://schemas.microsoft.com/office/drawing/2014/main" id="{7835969C-6AA8-4AE1-868F-9E79795B16C2}"/>
              </a:ext>
            </a:extLst>
          </p:cNvPr>
          <p:cNvPicPr>
            <a:picLocks noChangeAspect="1"/>
          </p:cNvPicPr>
          <p:nvPr/>
        </p:nvPicPr>
        <p:blipFill>
          <a:blip r:embed="rId4"/>
          <a:stretch>
            <a:fillRect/>
          </a:stretch>
        </p:blipFill>
        <p:spPr>
          <a:xfrm>
            <a:off x="4477410" y="871866"/>
            <a:ext cx="2286000" cy="1679028"/>
          </a:xfrm>
          <a:prstGeom prst="rect">
            <a:avLst/>
          </a:prstGeom>
        </p:spPr>
      </p:pic>
      <p:pic>
        <p:nvPicPr>
          <p:cNvPr id="6" name="Picture 5">
            <a:extLst>
              <a:ext uri="{FF2B5EF4-FFF2-40B4-BE49-F238E27FC236}">
                <a16:creationId xmlns:a16="http://schemas.microsoft.com/office/drawing/2014/main" id="{D6671098-F78A-4B76-930D-15DEDD542B32}"/>
              </a:ext>
            </a:extLst>
          </p:cNvPr>
          <p:cNvPicPr>
            <a:picLocks noChangeAspect="1"/>
          </p:cNvPicPr>
          <p:nvPr/>
        </p:nvPicPr>
        <p:blipFill>
          <a:blip r:embed="rId5"/>
          <a:stretch>
            <a:fillRect/>
          </a:stretch>
        </p:blipFill>
        <p:spPr>
          <a:xfrm>
            <a:off x="6820167" y="871866"/>
            <a:ext cx="2286000" cy="1681113"/>
          </a:xfrm>
          <a:prstGeom prst="rect">
            <a:avLst/>
          </a:prstGeom>
        </p:spPr>
      </p:pic>
      <p:pic>
        <p:nvPicPr>
          <p:cNvPr id="7" name="Picture 6">
            <a:extLst>
              <a:ext uri="{FF2B5EF4-FFF2-40B4-BE49-F238E27FC236}">
                <a16:creationId xmlns:a16="http://schemas.microsoft.com/office/drawing/2014/main" id="{D4388095-99E5-4728-B2F1-4E0105064E81}"/>
              </a:ext>
            </a:extLst>
          </p:cNvPr>
          <p:cNvPicPr>
            <a:picLocks noChangeAspect="1"/>
          </p:cNvPicPr>
          <p:nvPr/>
        </p:nvPicPr>
        <p:blipFill>
          <a:blip r:embed="rId6"/>
          <a:stretch>
            <a:fillRect/>
          </a:stretch>
        </p:blipFill>
        <p:spPr>
          <a:xfrm>
            <a:off x="4477410" y="2605966"/>
            <a:ext cx="2286000" cy="1702676"/>
          </a:xfrm>
          <a:prstGeom prst="rect">
            <a:avLst/>
          </a:prstGeom>
        </p:spPr>
      </p:pic>
      <p:pic>
        <p:nvPicPr>
          <p:cNvPr id="8" name="Picture 7">
            <a:extLst>
              <a:ext uri="{FF2B5EF4-FFF2-40B4-BE49-F238E27FC236}">
                <a16:creationId xmlns:a16="http://schemas.microsoft.com/office/drawing/2014/main" id="{94B08B96-953D-4D02-91F8-B67C81193B83}"/>
              </a:ext>
            </a:extLst>
          </p:cNvPr>
          <p:cNvPicPr>
            <a:picLocks noChangeAspect="1"/>
          </p:cNvPicPr>
          <p:nvPr/>
        </p:nvPicPr>
        <p:blipFill>
          <a:blip r:embed="rId7"/>
          <a:stretch>
            <a:fillRect/>
          </a:stretch>
        </p:blipFill>
        <p:spPr>
          <a:xfrm>
            <a:off x="6820167" y="2605966"/>
            <a:ext cx="2286000" cy="1730375"/>
          </a:xfrm>
          <a:prstGeom prst="rect">
            <a:avLst/>
          </a:prstGeom>
        </p:spPr>
      </p:pic>
      <p:pic>
        <p:nvPicPr>
          <p:cNvPr id="9" name="Picture 8">
            <a:extLst>
              <a:ext uri="{FF2B5EF4-FFF2-40B4-BE49-F238E27FC236}">
                <a16:creationId xmlns:a16="http://schemas.microsoft.com/office/drawing/2014/main" id="{B33BC25F-D658-447C-A5A2-19DF2B59F411}"/>
              </a:ext>
            </a:extLst>
          </p:cNvPr>
          <p:cNvPicPr>
            <a:picLocks noChangeAspect="1"/>
          </p:cNvPicPr>
          <p:nvPr/>
        </p:nvPicPr>
        <p:blipFill>
          <a:blip r:embed="rId8"/>
          <a:stretch>
            <a:fillRect/>
          </a:stretch>
        </p:blipFill>
        <p:spPr>
          <a:xfrm>
            <a:off x="4477410" y="4363714"/>
            <a:ext cx="2286000" cy="1724388"/>
          </a:xfrm>
          <a:prstGeom prst="rect">
            <a:avLst/>
          </a:prstGeom>
        </p:spPr>
      </p:pic>
      <p:pic>
        <p:nvPicPr>
          <p:cNvPr id="10" name="Picture 9">
            <a:extLst>
              <a:ext uri="{FF2B5EF4-FFF2-40B4-BE49-F238E27FC236}">
                <a16:creationId xmlns:a16="http://schemas.microsoft.com/office/drawing/2014/main" id="{56111361-6FA5-441D-9C25-E52E289D129F}"/>
              </a:ext>
            </a:extLst>
          </p:cNvPr>
          <p:cNvPicPr>
            <a:picLocks noChangeAspect="1"/>
          </p:cNvPicPr>
          <p:nvPr/>
        </p:nvPicPr>
        <p:blipFill>
          <a:blip r:embed="rId9"/>
          <a:stretch>
            <a:fillRect/>
          </a:stretch>
        </p:blipFill>
        <p:spPr>
          <a:xfrm>
            <a:off x="6820167" y="4363714"/>
            <a:ext cx="2286000" cy="1683187"/>
          </a:xfrm>
          <a:prstGeom prst="rect">
            <a:avLst/>
          </a:prstGeom>
        </p:spPr>
      </p:pic>
      <p:sp>
        <p:nvSpPr>
          <p:cNvPr id="13" name="TextBox 12">
            <a:extLst>
              <a:ext uri="{FF2B5EF4-FFF2-40B4-BE49-F238E27FC236}">
                <a16:creationId xmlns:a16="http://schemas.microsoft.com/office/drawing/2014/main" id="{A2940D5D-E241-42EF-85B6-B7601C0F65F6}"/>
              </a:ext>
            </a:extLst>
          </p:cNvPr>
          <p:cNvSpPr txBox="1"/>
          <p:nvPr/>
        </p:nvSpPr>
        <p:spPr>
          <a:xfrm>
            <a:off x="4572000" y="2187350"/>
            <a:ext cx="304800" cy="369332"/>
          </a:xfrm>
          <a:prstGeom prst="rect">
            <a:avLst/>
          </a:prstGeom>
          <a:noFill/>
        </p:spPr>
        <p:txBody>
          <a:bodyPr wrap="square" rtlCol="0">
            <a:spAutoFit/>
          </a:bodyPr>
          <a:lstStyle/>
          <a:p>
            <a:r>
              <a:rPr lang="en-US" b="1" dirty="0">
                <a:solidFill>
                  <a:srgbClr val="FFFF00"/>
                </a:solidFill>
                <a:latin typeface="Calibri" panose="020F0502020204030204" pitchFamily="34" charset="0"/>
                <a:cs typeface="Calibri" panose="020F0502020204030204" pitchFamily="34" charset="0"/>
              </a:rPr>
              <a:t>1</a:t>
            </a:r>
          </a:p>
        </p:txBody>
      </p:sp>
      <p:sp>
        <p:nvSpPr>
          <p:cNvPr id="14" name="TextBox 13">
            <a:extLst>
              <a:ext uri="{FF2B5EF4-FFF2-40B4-BE49-F238E27FC236}">
                <a16:creationId xmlns:a16="http://schemas.microsoft.com/office/drawing/2014/main" id="{F9103AE2-F76C-49F0-A895-294B5F9849E8}"/>
              </a:ext>
            </a:extLst>
          </p:cNvPr>
          <p:cNvSpPr txBox="1"/>
          <p:nvPr/>
        </p:nvSpPr>
        <p:spPr>
          <a:xfrm>
            <a:off x="6925267" y="2155084"/>
            <a:ext cx="304800" cy="369332"/>
          </a:xfrm>
          <a:prstGeom prst="rect">
            <a:avLst/>
          </a:prstGeom>
          <a:noFill/>
        </p:spPr>
        <p:txBody>
          <a:bodyPr wrap="square" rtlCol="0">
            <a:spAutoFit/>
          </a:bodyPr>
          <a:lstStyle/>
          <a:p>
            <a:r>
              <a:rPr lang="en-US" b="1" dirty="0">
                <a:solidFill>
                  <a:srgbClr val="FFFF00"/>
                </a:solidFill>
                <a:latin typeface="Calibri" panose="020F0502020204030204" pitchFamily="34" charset="0"/>
                <a:cs typeface="Calibri" panose="020F0502020204030204" pitchFamily="34" charset="0"/>
              </a:rPr>
              <a:t>2</a:t>
            </a:r>
          </a:p>
        </p:txBody>
      </p:sp>
      <p:sp>
        <p:nvSpPr>
          <p:cNvPr id="15" name="TextBox 14">
            <a:extLst>
              <a:ext uri="{FF2B5EF4-FFF2-40B4-BE49-F238E27FC236}">
                <a16:creationId xmlns:a16="http://schemas.microsoft.com/office/drawing/2014/main" id="{E3740355-8486-46BF-8904-84F1AA65AC07}"/>
              </a:ext>
            </a:extLst>
          </p:cNvPr>
          <p:cNvSpPr txBox="1"/>
          <p:nvPr/>
        </p:nvSpPr>
        <p:spPr>
          <a:xfrm>
            <a:off x="4572000" y="3919646"/>
            <a:ext cx="304800" cy="369332"/>
          </a:xfrm>
          <a:prstGeom prst="rect">
            <a:avLst/>
          </a:prstGeom>
          <a:noFill/>
        </p:spPr>
        <p:txBody>
          <a:bodyPr wrap="square" rtlCol="0">
            <a:spAutoFit/>
          </a:bodyPr>
          <a:lstStyle/>
          <a:p>
            <a:r>
              <a:rPr lang="en-US" b="1" dirty="0">
                <a:solidFill>
                  <a:srgbClr val="FFFF00"/>
                </a:solidFill>
                <a:latin typeface="Calibri" panose="020F0502020204030204" pitchFamily="34" charset="0"/>
                <a:cs typeface="Calibri" panose="020F0502020204030204" pitchFamily="34" charset="0"/>
              </a:rPr>
              <a:t>3</a:t>
            </a:r>
          </a:p>
        </p:txBody>
      </p:sp>
      <p:sp>
        <p:nvSpPr>
          <p:cNvPr id="16" name="TextBox 15">
            <a:extLst>
              <a:ext uri="{FF2B5EF4-FFF2-40B4-BE49-F238E27FC236}">
                <a16:creationId xmlns:a16="http://schemas.microsoft.com/office/drawing/2014/main" id="{27512BE8-1462-47C2-A2CB-DFEBBB0D944D}"/>
              </a:ext>
            </a:extLst>
          </p:cNvPr>
          <p:cNvSpPr txBox="1"/>
          <p:nvPr/>
        </p:nvSpPr>
        <p:spPr>
          <a:xfrm>
            <a:off x="4572000" y="5677569"/>
            <a:ext cx="304800" cy="369332"/>
          </a:xfrm>
          <a:prstGeom prst="rect">
            <a:avLst/>
          </a:prstGeom>
          <a:noFill/>
        </p:spPr>
        <p:txBody>
          <a:bodyPr wrap="square" rtlCol="0">
            <a:spAutoFit/>
          </a:bodyPr>
          <a:lstStyle/>
          <a:p>
            <a:r>
              <a:rPr lang="en-US" b="1" dirty="0">
                <a:solidFill>
                  <a:srgbClr val="FFFF00"/>
                </a:solidFill>
                <a:latin typeface="Calibri" panose="020F0502020204030204" pitchFamily="34" charset="0"/>
                <a:cs typeface="Calibri" panose="020F0502020204030204" pitchFamily="34" charset="0"/>
              </a:rPr>
              <a:t>5</a:t>
            </a:r>
          </a:p>
        </p:txBody>
      </p:sp>
      <p:sp>
        <p:nvSpPr>
          <p:cNvPr id="17" name="TextBox 16">
            <a:extLst>
              <a:ext uri="{FF2B5EF4-FFF2-40B4-BE49-F238E27FC236}">
                <a16:creationId xmlns:a16="http://schemas.microsoft.com/office/drawing/2014/main" id="{6AA42250-846A-4D6C-B4CE-E265288570C4}"/>
              </a:ext>
            </a:extLst>
          </p:cNvPr>
          <p:cNvSpPr txBox="1"/>
          <p:nvPr/>
        </p:nvSpPr>
        <p:spPr>
          <a:xfrm>
            <a:off x="6931575" y="3893303"/>
            <a:ext cx="304800" cy="369332"/>
          </a:xfrm>
          <a:prstGeom prst="rect">
            <a:avLst/>
          </a:prstGeom>
          <a:noFill/>
        </p:spPr>
        <p:txBody>
          <a:bodyPr wrap="square" rtlCol="0">
            <a:spAutoFit/>
          </a:bodyPr>
          <a:lstStyle/>
          <a:p>
            <a:r>
              <a:rPr lang="en-US" b="1" dirty="0">
                <a:solidFill>
                  <a:srgbClr val="FFFF00"/>
                </a:solidFill>
                <a:latin typeface="Calibri" panose="020F0502020204030204" pitchFamily="34" charset="0"/>
                <a:cs typeface="Calibri" panose="020F0502020204030204" pitchFamily="34" charset="0"/>
              </a:rPr>
              <a:t>4</a:t>
            </a:r>
          </a:p>
        </p:txBody>
      </p:sp>
      <p:sp>
        <p:nvSpPr>
          <p:cNvPr id="18" name="TextBox 17">
            <a:extLst>
              <a:ext uri="{FF2B5EF4-FFF2-40B4-BE49-F238E27FC236}">
                <a16:creationId xmlns:a16="http://schemas.microsoft.com/office/drawing/2014/main" id="{D42658FE-BC5D-4329-BFAB-BB12A7D9B860}"/>
              </a:ext>
            </a:extLst>
          </p:cNvPr>
          <p:cNvSpPr txBox="1"/>
          <p:nvPr/>
        </p:nvSpPr>
        <p:spPr>
          <a:xfrm>
            <a:off x="6931575" y="5623678"/>
            <a:ext cx="304800" cy="369332"/>
          </a:xfrm>
          <a:prstGeom prst="rect">
            <a:avLst/>
          </a:prstGeom>
          <a:noFill/>
        </p:spPr>
        <p:txBody>
          <a:bodyPr wrap="square" rtlCol="0">
            <a:spAutoFit/>
          </a:bodyPr>
          <a:lstStyle/>
          <a:p>
            <a:r>
              <a:rPr lang="en-US" b="1" dirty="0">
                <a:solidFill>
                  <a:srgbClr val="FFFF00"/>
                </a:solidFill>
                <a:latin typeface="Calibri" panose="020F0502020204030204" pitchFamily="34" charset="0"/>
                <a:cs typeface="Calibri" panose="020F0502020204030204" pitchFamily="34" charset="0"/>
              </a:rPr>
              <a:t>6</a:t>
            </a:r>
          </a:p>
        </p:txBody>
      </p:sp>
      <p:sp>
        <p:nvSpPr>
          <p:cNvPr id="20" name="Rectangle: Rounded Corners 19">
            <a:extLst>
              <a:ext uri="{FF2B5EF4-FFF2-40B4-BE49-F238E27FC236}">
                <a16:creationId xmlns:a16="http://schemas.microsoft.com/office/drawing/2014/main" id="{3A91D94F-94F8-4B66-B2A7-48D3FCC7D713}"/>
              </a:ext>
            </a:extLst>
          </p:cNvPr>
          <p:cNvSpPr/>
          <p:nvPr/>
        </p:nvSpPr>
        <p:spPr>
          <a:xfrm>
            <a:off x="1008992" y="2099481"/>
            <a:ext cx="1429408" cy="1169235"/>
          </a:xfrm>
          <a:prstGeom prst="roundRect">
            <a:avLst/>
          </a:prstGeom>
          <a:noFill/>
          <a:ln w="762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3659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4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C40F8EB-B9F4-42E2-98D7-76C0900E4E53}"/>
              </a:ext>
            </a:extLst>
          </p:cNvPr>
          <p:cNvSpPr>
            <a:spLocks noGrp="1"/>
          </p:cNvSpPr>
          <p:nvPr>
            <p:ph type="title"/>
          </p:nvPr>
        </p:nvSpPr>
        <p:spPr/>
        <p:txBody>
          <a:bodyPr/>
          <a:lstStyle/>
          <a:p>
            <a:r>
              <a:rPr lang="en-US" dirty="0"/>
              <a:t>High Voltage Power Supplies</a:t>
            </a:r>
          </a:p>
        </p:txBody>
      </p:sp>
      <p:sp>
        <p:nvSpPr>
          <p:cNvPr id="5" name="Content Placeholder 4">
            <a:extLst>
              <a:ext uri="{FF2B5EF4-FFF2-40B4-BE49-F238E27FC236}">
                <a16:creationId xmlns:a16="http://schemas.microsoft.com/office/drawing/2014/main" id="{F2D3CAB4-69D0-4FAE-9F46-387DE79ADAA8}"/>
              </a:ext>
            </a:extLst>
          </p:cNvPr>
          <p:cNvSpPr>
            <a:spLocks noGrp="1"/>
          </p:cNvSpPr>
          <p:nvPr>
            <p:ph idx="1"/>
          </p:nvPr>
        </p:nvSpPr>
        <p:spPr>
          <a:xfrm>
            <a:off x="252248" y="991675"/>
            <a:ext cx="8639504" cy="2253943"/>
          </a:xfrm>
        </p:spPr>
        <p:txBody>
          <a:bodyPr/>
          <a:lstStyle/>
          <a:p>
            <a:r>
              <a:rPr lang="en-US" dirty="0"/>
              <a:t>Existing Test Bed HVU can produce 100 mA charging current up to ±110 kV to charge a single Marx</a:t>
            </a:r>
          </a:p>
          <a:p>
            <a:r>
              <a:rPr lang="en-US" dirty="0"/>
              <a:t>Existing power supplies inside the tank charged the MTG to ±50 kV </a:t>
            </a:r>
          </a:p>
          <a:p>
            <a:pPr lvl="1"/>
            <a:r>
              <a:rPr lang="en-US" dirty="0"/>
              <a:t>Location makes them difficult to trouble-shoot in case of failure</a:t>
            </a:r>
          </a:p>
          <a:p>
            <a:endParaRPr lang="en-US" dirty="0"/>
          </a:p>
        </p:txBody>
      </p:sp>
      <p:pic>
        <p:nvPicPr>
          <p:cNvPr id="3" name="Picture 2">
            <a:extLst>
              <a:ext uri="{FF2B5EF4-FFF2-40B4-BE49-F238E27FC236}">
                <a16:creationId xmlns:a16="http://schemas.microsoft.com/office/drawing/2014/main" id="{AEC6FFC5-B488-4D4B-B372-62803E81CD92}"/>
              </a:ext>
            </a:extLst>
          </p:cNvPr>
          <p:cNvPicPr>
            <a:picLocks noChangeAspect="1"/>
          </p:cNvPicPr>
          <p:nvPr/>
        </p:nvPicPr>
        <p:blipFill rotWithShape="1">
          <a:blip r:embed="rId3"/>
          <a:srcRect l="16319"/>
          <a:stretch/>
        </p:blipFill>
        <p:spPr>
          <a:xfrm>
            <a:off x="5641878" y="3373821"/>
            <a:ext cx="3371491" cy="3021729"/>
          </a:xfrm>
          <a:prstGeom prst="rect">
            <a:avLst/>
          </a:prstGeom>
        </p:spPr>
      </p:pic>
      <p:sp>
        <p:nvSpPr>
          <p:cNvPr id="6" name="Content Placeholder 4">
            <a:extLst>
              <a:ext uri="{FF2B5EF4-FFF2-40B4-BE49-F238E27FC236}">
                <a16:creationId xmlns:a16="http://schemas.microsoft.com/office/drawing/2014/main" id="{DA0F342F-7550-4D98-ACEF-16BA61953217}"/>
              </a:ext>
            </a:extLst>
          </p:cNvPr>
          <p:cNvSpPr txBox="1">
            <a:spLocks/>
          </p:cNvSpPr>
          <p:nvPr/>
        </p:nvSpPr>
        <p:spPr bwMode="auto">
          <a:xfrm>
            <a:off x="252248" y="3079531"/>
            <a:ext cx="5184678" cy="316887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102E54"/>
              </a:buClr>
              <a:buFont typeface="Wingdings" pitchFamily="-111" charset="2"/>
              <a:buChar char="§"/>
              <a:defRPr sz="2400">
                <a:solidFill>
                  <a:schemeClr val="tx1"/>
                </a:solidFill>
                <a:latin typeface="Calibri"/>
                <a:ea typeface="ＭＳ Ｐゴシック" charset="-128"/>
                <a:cs typeface="Calibri"/>
              </a:defRPr>
            </a:lvl1pPr>
            <a:lvl2pPr marL="742950" indent="-285750" algn="l" rtl="0" eaLnBrk="1" fontAlgn="base" hangingPunct="1">
              <a:spcBef>
                <a:spcPct val="20000"/>
              </a:spcBef>
              <a:spcAft>
                <a:spcPct val="0"/>
              </a:spcAft>
              <a:buClr>
                <a:srgbClr val="800000"/>
              </a:buClr>
              <a:buFont typeface="Wingdings" pitchFamily="-111" charset="2"/>
              <a:buChar char="§"/>
              <a:defRPr sz="2000">
                <a:solidFill>
                  <a:schemeClr val="tx1"/>
                </a:solidFill>
                <a:latin typeface="Calibri"/>
                <a:ea typeface="ＭＳ Ｐゴシック" pitchFamily="-112" charset="-128"/>
                <a:cs typeface="Calibri"/>
              </a:defRPr>
            </a:lvl2pPr>
            <a:lvl3pPr marL="1143000" indent="-228600" algn="l" rtl="0" eaLnBrk="1" fontAlgn="base" hangingPunct="1">
              <a:spcBef>
                <a:spcPct val="20000"/>
              </a:spcBef>
              <a:spcAft>
                <a:spcPct val="0"/>
              </a:spcAft>
              <a:buClr>
                <a:srgbClr val="9E8C78"/>
              </a:buClr>
              <a:buFont typeface="Wingdings" pitchFamily="-111" charset="2"/>
              <a:buChar char="§"/>
              <a:defRPr>
                <a:solidFill>
                  <a:schemeClr val="tx1"/>
                </a:solidFill>
                <a:latin typeface="Calibri"/>
                <a:ea typeface="ＭＳ Ｐゴシック" pitchFamily="-112" charset="-128"/>
                <a:cs typeface="Calibri"/>
              </a:defRPr>
            </a:lvl3pPr>
            <a:lvl4pPr marL="1600200" indent="-228600" algn="l" rtl="0" eaLnBrk="1" fontAlgn="base" hangingPunct="1">
              <a:spcBef>
                <a:spcPct val="20000"/>
              </a:spcBef>
              <a:spcAft>
                <a:spcPct val="0"/>
              </a:spcAft>
              <a:buChar char="–"/>
              <a:defRPr sz="1600">
                <a:solidFill>
                  <a:schemeClr val="tx1"/>
                </a:solidFill>
                <a:latin typeface="Calibri"/>
                <a:ea typeface="ＭＳ Ｐゴシック" pitchFamily="-112" charset="-128"/>
                <a:cs typeface="Calibri"/>
              </a:defRPr>
            </a:lvl4pPr>
            <a:lvl5pPr marL="2057400" indent="-228600" algn="l" rtl="0" eaLnBrk="1" fontAlgn="base" hangingPunct="1">
              <a:spcBef>
                <a:spcPct val="20000"/>
              </a:spcBef>
              <a:spcAft>
                <a:spcPct val="0"/>
              </a:spcAft>
              <a:buChar char="»"/>
              <a:defRPr sz="1600">
                <a:solidFill>
                  <a:schemeClr val="tx1"/>
                </a:solidFill>
                <a:latin typeface="Calibri"/>
                <a:ea typeface="ＭＳ Ｐゴシック" pitchFamily="-112" charset="-128"/>
                <a:cs typeface="Calibri"/>
              </a:defRPr>
            </a:lvl5pPr>
            <a:lvl6pPr marL="2514600" indent="-228600" algn="l" rtl="0" eaLnBrk="1" fontAlgn="base" hangingPunct="1">
              <a:spcBef>
                <a:spcPct val="20000"/>
              </a:spcBef>
              <a:spcAft>
                <a:spcPct val="0"/>
              </a:spcAft>
              <a:buChar char="»"/>
              <a:defRPr sz="2000">
                <a:solidFill>
                  <a:schemeClr val="tx1"/>
                </a:solidFill>
                <a:latin typeface="+mn-lt"/>
                <a:ea typeface="ＭＳ Ｐゴシック" pitchFamily="-112" charset="-128"/>
              </a:defRPr>
            </a:lvl6pPr>
            <a:lvl7pPr marL="2971800" indent="-228600" algn="l" rtl="0" eaLnBrk="1" fontAlgn="base" hangingPunct="1">
              <a:spcBef>
                <a:spcPct val="20000"/>
              </a:spcBef>
              <a:spcAft>
                <a:spcPct val="0"/>
              </a:spcAft>
              <a:buChar char="»"/>
              <a:defRPr sz="2000">
                <a:solidFill>
                  <a:schemeClr val="tx1"/>
                </a:solidFill>
                <a:latin typeface="+mn-lt"/>
                <a:ea typeface="ＭＳ Ｐゴシック" pitchFamily="-112" charset="-128"/>
              </a:defRPr>
            </a:lvl7pPr>
            <a:lvl8pPr marL="3429000" indent="-228600" algn="l" rtl="0" eaLnBrk="1" fontAlgn="base" hangingPunct="1">
              <a:spcBef>
                <a:spcPct val="20000"/>
              </a:spcBef>
              <a:spcAft>
                <a:spcPct val="0"/>
              </a:spcAft>
              <a:buChar char="»"/>
              <a:defRPr sz="2000">
                <a:solidFill>
                  <a:schemeClr val="tx1"/>
                </a:solidFill>
                <a:latin typeface="+mn-lt"/>
                <a:ea typeface="ＭＳ Ｐゴシック" pitchFamily="-112" charset="-128"/>
              </a:defRPr>
            </a:lvl8pPr>
            <a:lvl9pPr marL="3886200" indent="-228600" algn="l" rtl="0" eaLnBrk="1" fontAlgn="base" hangingPunct="1">
              <a:spcBef>
                <a:spcPct val="20000"/>
              </a:spcBef>
              <a:spcAft>
                <a:spcPct val="0"/>
              </a:spcAft>
              <a:buChar char="»"/>
              <a:defRPr sz="2000">
                <a:solidFill>
                  <a:schemeClr val="tx1"/>
                </a:solidFill>
                <a:latin typeface="+mn-lt"/>
                <a:ea typeface="ＭＳ Ｐゴシック" pitchFamily="-112" charset="-128"/>
              </a:defRPr>
            </a:lvl9pPr>
          </a:lstStyle>
          <a:p>
            <a:pPr defTabSz="914400"/>
            <a:r>
              <a:rPr lang="en-US" kern="0" dirty="0"/>
              <a:t>Purchased four Glassman HVPSs</a:t>
            </a:r>
          </a:p>
          <a:p>
            <a:pPr lvl="1" defTabSz="914400"/>
            <a:r>
              <a:rPr lang="en-US" kern="0" dirty="0"/>
              <a:t>One for each polarity, for the Marx and MTG</a:t>
            </a:r>
          </a:p>
          <a:p>
            <a:pPr lvl="1" defTabSz="914400"/>
            <a:r>
              <a:rPr lang="en-US" kern="0" dirty="0"/>
              <a:t>Marx supplies provide </a:t>
            </a:r>
            <a:r>
              <a:rPr lang="en-US" dirty="0"/>
              <a:t>±125 kV; </a:t>
            </a:r>
            <a:r>
              <a:rPr lang="en-US" kern="0" dirty="0"/>
              <a:t>30 mA</a:t>
            </a:r>
          </a:p>
          <a:p>
            <a:pPr lvl="1" defTabSz="914400"/>
            <a:r>
              <a:rPr lang="en-US" kern="0" dirty="0"/>
              <a:t>MTG supplies provide </a:t>
            </a:r>
            <a:r>
              <a:rPr lang="en-US" dirty="0"/>
              <a:t>±60 kV; </a:t>
            </a:r>
            <a:r>
              <a:rPr lang="en-US" kern="0" dirty="0"/>
              <a:t>10 mA</a:t>
            </a:r>
          </a:p>
          <a:p>
            <a:pPr defTabSz="914400"/>
            <a:r>
              <a:rPr lang="en-US" kern="0" dirty="0"/>
              <a:t>The reduced charging current is closer to Z charging rate of 42 mA per Marx (1.5 A for the entire machine)</a:t>
            </a:r>
          </a:p>
          <a:p>
            <a:pPr defTabSz="914400"/>
            <a:endParaRPr lang="en-US" kern="0" dirty="0"/>
          </a:p>
        </p:txBody>
      </p:sp>
    </p:spTree>
    <p:extLst>
      <p:ext uri="{BB962C8B-B14F-4D97-AF65-F5344CB8AC3E}">
        <p14:creationId xmlns:p14="http://schemas.microsoft.com/office/powerpoint/2010/main" val="26933724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61337CC-B9FD-43F7-971F-5F54932EEC95}"/>
              </a:ext>
            </a:extLst>
          </p:cNvPr>
          <p:cNvSpPr>
            <a:spLocks noGrp="1"/>
          </p:cNvSpPr>
          <p:nvPr>
            <p:ph type="title"/>
          </p:nvPr>
        </p:nvSpPr>
        <p:spPr/>
        <p:txBody>
          <a:bodyPr/>
          <a:lstStyle/>
          <a:p>
            <a:r>
              <a:rPr lang="en-US" dirty="0"/>
              <a:t>Review of Electrical Interference</a:t>
            </a:r>
          </a:p>
        </p:txBody>
      </p:sp>
      <p:sp>
        <p:nvSpPr>
          <p:cNvPr id="5" name="Content Placeholder 4">
            <a:extLst>
              <a:ext uri="{FF2B5EF4-FFF2-40B4-BE49-F238E27FC236}">
                <a16:creationId xmlns:a16="http://schemas.microsoft.com/office/drawing/2014/main" id="{87F46767-3116-4279-AB9C-5263127F0E6C}"/>
              </a:ext>
            </a:extLst>
          </p:cNvPr>
          <p:cNvSpPr>
            <a:spLocks noGrp="1"/>
          </p:cNvSpPr>
          <p:nvPr>
            <p:ph idx="1"/>
          </p:nvPr>
        </p:nvSpPr>
        <p:spPr>
          <a:xfrm>
            <a:off x="457200" y="991675"/>
            <a:ext cx="8229600" cy="5134489"/>
          </a:xfrm>
        </p:spPr>
        <p:txBody>
          <a:bodyPr/>
          <a:lstStyle/>
          <a:p>
            <a:r>
              <a:rPr lang="en-US" dirty="0"/>
              <a:t>Z Marxes, Switches generate a lot of Electrical Noise</a:t>
            </a:r>
          </a:p>
          <a:p>
            <a:r>
              <a:rPr lang="en-US" dirty="0"/>
              <a:t>There are only 4 mechanisms to couple noise from one system to another :</a:t>
            </a:r>
          </a:p>
          <a:p>
            <a:pPr lvl="1"/>
            <a:r>
              <a:rPr lang="en-US" dirty="0"/>
              <a:t>Direct conduction</a:t>
            </a:r>
          </a:p>
          <a:p>
            <a:pPr lvl="1"/>
            <a:r>
              <a:rPr lang="en-US" dirty="0"/>
              <a:t>Mutual Inductance (dominated by magnetic fields)</a:t>
            </a:r>
          </a:p>
          <a:p>
            <a:pPr lvl="1"/>
            <a:r>
              <a:rPr lang="en-US" dirty="0"/>
              <a:t>Mutual Capacitance (dominated by </a:t>
            </a:r>
            <a:r>
              <a:rPr lang="en-US"/>
              <a:t>electric fields)</a:t>
            </a:r>
            <a:endParaRPr lang="en-US" dirty="0"/>
          </a:p>
          <a:p>
            <a:pPr lvl="1"/>
            <a:r>
              <a:rPr lang="en-US" dirty="0"/>
              <a:t>Electromagnetic Waves</a:t>
            </a:r>
          </a:p>
          <a:p>
            <a:r>
              <a:rPr lang="en-US" dirty="0"/>
              <a:t>Near Field regions are dominated by Electric/Magnetic Fields</a:t>
            </a:r>
          </a:p>
          <a:p>
            <a:r>
              <a:rPr lang="en-US" dirty="0"/>
              <a:t>Far Field regions are dominated by Electromagnetic Waves</a:t>
            </a:r>
          </a:p>
          <a:p>
            <a:r>
              <a:rPr lang="en-US" dirty="0"/>
              <a:t>We can look at the specifics of Z waveforms to determine what we need to be concerned with</a:t>
            </a:r>
          </a:p>
          <a:p>
            <a:endParaRPr lang="en-US" dirty="0"/>
          </a:p>
        </p:txBody>
      </p:sp>
      <p:sp>
        <p:nvSpPr>
          <p:cNvPr id="2" name="Rectangle 1">
            <a:extLst>
              <a:ext uri="{FF2B5EF4-FFF2-40B4-BE49-F238E27FC236}">
                <a16:creationId xmlns:a16="http://schemas.microsoft.com/office/drawing/2014/main" id="{064AF074-E93E-4C17-BB87-D082ECCB963A}"/>
              </a:ext>
            </a:extLst>
          </p:cNvPr>
          <p:cNvSpPr/>
          <p:nvPr/>
        </p:nvSpPr>
        <p:spPr>
          <a:xfrm>
            <a:off x="457200" y="5602944"/>
            <a:ext cx="8415494" cy="584775"/>
          </a:xfrm>
          <a:prstGeom prst="rect">
            <a:avLst/>
          </a:prstGeom>
        </p:spPr>
        <p:txBody>
          <a:bodyPr wrap="square">
            <a:spAutoFit/>
          </a:bodyPr>
          <a:lstStyle/>
          <a:p>
            <a:pPr algn="ctr"/>
            <a:r>
              <a:rPr lang="en-US" sz="1600" b="1" dirty="0">
                <a:solidFill>
                  <a:srgbClr val="FF0000"/>
                </a:solidFill>
                <a:latin typeface="Calibri" panose="020F0502020204030204" pitchFamily="34" charset="0"/>
                <a:cs typeface="Calibri" panose="020F0502020204030204" pitchFamily="34" charset="0"/>
              </a:rPr>
              <a:t>(A great reference for this topic is the short course: </a:t>
            </a:r>
            <a:r>
              <a:rPr lang="en-US" sz="1600" b="1" i="1" dirty="0">
                <a:solidFill>
                  <a:srgbClr val="FF0000"/>
                </a:solidFill>
                <a:latin typeface="Calibri" panose="020F0502020204030204" pitchFamily="34" charset="0"/>
                <a:cs typeface="Calibri" panose="020F0502020204030204" pitchFamily="34" charset="0"/>
              </a:rPr>
              <a:t>Grounding and Shielding of Electronic Systems</a:t>
            </a:r>
            <a:r>
              <a:rPr lang="en-US" sz="1600" b="1" dirty="0">
                <a:solidFill>
                  <a:srgbClr val="FF0000"/>
                </a:solidFill>
                <a:latin typeface="Calibri" panose="020F0502020204030204" pitchFamily="34" charset="0"/>
                <a:cs typeface="Calibri" panose="020F0502020204030204" pitchFamily="34" charset="0"/>
              </a:rPr>
              <a:t>, taught by Prof. T. Van Doren, Missouri University of Science &amp; Technology)</a:t>
            </a:r>
          </a:p>
        </p:txBody>
      </p:sp>
    </p:spTree>
    <p:extLst>
      <p:ext uri="{BB962C8B-B14F-4D97-AF65-F5344CB8AC3E}">
        <p14:creationId xmlns:p14="http://schemas.microsoft.com/office/powerpoint/2010/main" val="823253731"/>
      </p:ext>
    </p:extLst>
  </p:cSld>
  <p:clrMapOvr>
    <a:masterClrMapping/>
  </p:clrMapOvr>
</p:sld>
</file>

<file path=ppt/theme/theme1.xml><?xml version="1.0" encoding="utf-8"?>
<a:theme xmlns:a="http://schemas.openxmlformats.org/drawingml/2006/main" name="Sandia_CorpPresentation_Template1">
  <a:themeElements>
    <a:clrScheme name="Sandia Brand">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103160"/>
      </a:accent5>
      <a:accent6>
        <a:srgbClr val="730E00"/>
      </a:accent6>
      <a:hlink>
        <a:srgbClr val="37A6D2"/>
      </a:hlink>
      <a:folHlink>
        <a:srgbClr val="B71A2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Sandia_CorpPresentation_Template1.thmx</Template>
  <TotalTime>13487</TotalTime>
  <Words>2855</Words>
  <Application>Microsoft Office PowerPoint</Application>
  <PresentationFormat>On-screen Show (4:3)</PresentationFormat>
  <Paragraphs>221</Paragraphs>
  <Slides>20</Slides>
  <Notes>20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ＭＳ Ｐゴシック</vt:lpstr>
      <vt:lpstr>Arial</vt:lpstr>
      <vt:lpstr>Calibri</vt:lpstr>
      <vt:lpstr>Cambria Math</vt:lpstr>
      <vt:lpstr>Wingdings</vt:lpstr>
      <vt:lpstr>Sandia_CorpPresentation_Template1</vt:lpstr>
      <vt:lpstr>Redesign of a High Voltage Test Bed for Marxes on Z</vt:lpstr>
      <vt:lpstr>Outline</vt:lpstr>
      <vt:lpstr>Sandia National Laboratories Z Machine</vt:lpstr>
      <vt:lpstr>Z Marx Bank Description</vt:lpstr>
      <vt:lpstr>Marx Test Bed Overview</vt:lpstr>
      <vt:lpstr>Test Bed Modifications Required</vt:lpstr>
      <vt:lpstr>Example of a Test Bed Fault</vt:lpstr>
      <vt:lpstr>High Voltage Power Supplies</vt:lpstr>
      <vt:lpstr>Review of Electrical Interference</vt:lpstr>
      <vt:lpstr>Electrical Interference on Z Machine</vt:lpstr>
      <vt:lpstr>Electrical Interference in Marx Test Bed</vt:lpstr>
      <vt:lpstr>Protection for Test Bed Electronics</vt:lpstr>
      <vt:lpstr>Protection for Test Bed Electronics</vt:lpstr>
      <vt:lpstr>Protection for HVPSs</vt:lpstr>
      <vt:lpstr>In-Tank Modifications</vt:lpstr>
      <vt:lpstr>Marx Test Bed Circuit Diagram</vt:lpstr>
      <vt:lpstr>Test Bed MTG Modifications</vt:lpstr>
      <vt:lpstr>Control System</vt:lpstr>
      <vt:lpstr>(Potential) Future Capabilities</vt:lpstr>
      <vt:lpstr>Questions?</vt:lpstr>
    </vt:vector>
  </TitlesOfParts>
  <Company>Sandia National Labs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Vittitow, Michael P</dc:creator>
  <cp:lastModifiedBy>White, William Michael</cp:lastModifiedBy>
  <cp:revision>110</cp:revision>
  <dcterms:created xsi:type="dcterms:W3CDTF">2011-10-03T16:15:05Z</dcterms:created>
  <dcterms:modified xsi:type="dcterms:W3CDTF">2018-06-03T03:42:23Z</dcterms:modified>
</cp:coreProperties>
</file>