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5"/>
  </p:notesMasterIdLst>
  <p:handoutMasterIdLst>
    <p:handoutMasterId r:id="rId16"/>
  </p:handoutMasterIdLst>
  <p:sldIdLst>
    <p:sldId id="259" r:id="rId2"/>
    <p:sldId id="273" r:id="rId3"/>
    <p:sldId id="274" r:id="rId4"/>
    <p:sldId id="275" r:id="rId5"/>
    <p:sldId id="277" r:id="rId6"/>
    <p:sldId id="276" r:id="rId7"/>
    <p:sldId id="278" r:id="rId8"/>
    <p:sldId id="279" r:id="rId9"/>
    <p:sldId id="280" r:id="rId10"/>
    <p:sldId id="281" r:id="rId11"/>
    <p:sldId id="282" r:id="rId12"/>
    <p:sldId id="283" r:id="rId13"/>
    <p:sldId id="284" r:id="rId14"/>
  </p:sldIdLst>
  <p:sldSz cx="9144000" cy="6858000" type="screen4x3"/>
  <p:notesSz cx="6858000" cy="9144000"/>
  <p:defaultTextStyle>
    <a:defPPr>
      <a:defRPr lang="nl-NL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ヒラギノ角ゴ Pro W3" pitchFamily="124" charset="-128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ヒラギノ角ゴ Pro W3" pitchFamily="124" charset="-128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ヒラギノ角ゴ Pro W3" pitchFamily="124" charset="-128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ヒラギノ角ゴ Pro W3" pitchFamily="124" charset="-128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ヒラギノ角ゴ Pro W3" pitchFamily="12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ヒラギノ角ゴ Pro W3" pitchFamily="12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ヒラギノ角ゴ Pro W3" pitchFamily="12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ヒラギノ角ゴ Pro W3" pitchFamily="12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ヒラギノ角ゴ Pro W3" pitchFamily="12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0E2FF"/>
    <a:srgbClr val="E5193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0182" autoAdjust="0"/>
  </p:normalViewPr>
  <p:slideViewPr>
    <p:cSldViewPr snapToGrid="0" snapToObjects="1">
      <p:cViewPr varScale="1">
        <p:scale>
          <a:sx n="80" d="100"/>
          <a:sy n="80" d="100"/>
        </p:scale>
        <p:origin x="1522" y="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5556C18C-3062-47AF-9FBF-18BF132A979C}" type="datetimeFigureOut">
              <a:rPr lang="nl-NL" altLang="en-US"/>
              <a:pPr>
                <a:defRPr/>
              </a:pPr>
              <a:t>5-6-2018</a:t>
            </a:fld>
            <a:endParaRPr lang="nl-NL" altLang="en-US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41263EEC-41E7-4645-B65D-C15A61CBECF0}" type="slidenum">
              <a:rPr lang="nl-NL" altLang="en-US"/>
              <a:pPr>
                <a:defRPr/>
              </a:pPr>
              <a:t>‹#›</a:t>
            </a:fld>
            <a:endParaRPr lang="nl-NL" altLang="en-US"/>
          </a:p>
        </p:txBody>
      </p:sp>
    </p:spTree>
    <p:extLst>
      <p:ext uri="{BB962C8B-B14F-4D97-AF65-F5344CB8AC3E}">
        <p14:creationId xmlns:p14="http://schemas.microsoft.com/office/powerpoint/2010/main" val="417771133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DF2D66D3-C093-49A3-8904-23D002AC93EE}" type="datetimeFigureOut">
              <a:rPr lang="nl-NL" altLang="en-US"/>
              <a:pPr>
                <a:defRPr/>
              </a:pPr>
              <a:t>5-6-2018</a:t>
            </a:fld>
            <a:endParaRPr lang="nl-NL" altLang="en-US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nl-NL" noProof="0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noProof="0" smtClean="0"/>
              <a:t>Klik om de tekststijl van het model te bewerken</a:t>
            </a:r>
          </a:p>
          <a:p>
            <a:pPr lvl="1"/>
            <a:r>
              <a:rPr lang="nl-NL" noProof="0" smtClean="0"/>
              <a:t>Tweede niveau</a:t>
            </a:r>
          </a:p>
          <a:p>
            <a:pPr lvl="2"/>
            <a:r>
              <a:rPr lang="nl-NL" noProof="0" smtClean="0"/>
              <a:t>Derde niveau</a:t>
            </a:r>
          </a:p>
          <a:p>
            <a:pPr lvl="3"/>
            <a:r>
              <a:rPr lang="nl-NL" noProof="0" smtClean="0"/>
              <a:t>Vierde niveau</a:t>
            </a:r>
          </a:p>
          <a:p>
            <a:pPr lvl="4"/>
            <a:r>
              <a:rPr lang="nl-NL" noProof="0" smtClean="0"/>
              <a:t>Vijfde niveau</a:t>
            </a:r>
            <a:endParaRPr lang="nl-NL" noProof="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85178185-A7C8-4B08-8ACD-25E52ED2BD7F}" type="slidenum">
              <a:rPr lang="nl-NL" altLang="en-US"/>
              <a:pPr>
                <a:defRPr/>
              </a:pPr>
              <a:t>‹#›</a:t>
            </a:fld>
            <a:endParaRPr lang="nl-NL" altLang="en-US"/>
          </a:p>
        </p:txBody>
      </p:sp>
    </p:spTree>
    <p:extLst>
      <p:ext uri="{BB962C8B-B14F-4D97-AF65-F5344CB8AC3E}">
        <p14:creationId xmlns:p14="http://schemas.microsoft.com/office/powerpoint/2010/main" val="271149016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ヒラギノ角ゴ Pro W3" charset="0"/>
        <a:cs typeface="ヒラギノ角ゴ Pro W3" charset="0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ヒラギノ角ゴ Pro W3" charset="0"/>
        <a:cs typeface="ヒラギノ角ゴ Pro W3" charset="0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ヒラギノ角ゴ Pro W3" charset="0"/>
        <a:cs typeface="ヒラギノ角ゴ Pro W3" charset="0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ヒラギノ角ゴ Pro W3" charset="0"/>
        <a:cs typeface="ヒラギノ角ゴ Pro W3" charset="0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ヒラギノ角ゴ Pro W3" charset="0"/>
        <a:cs typeface="ヒラギノ角ゴ Pro W3" charset="0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en-US" dirty="0" smtClean="0"/>
              <a:t>Ozone: measure of plasma efficiency for air purification, water purification, etc.</a:t>
            </a:r>
          </a:p>
          <a:p>
            <a:pPr marL="171450" indent="-171450">
              <a:buFontTx/>
              <a:buChar char="-"/>
            </a:pPr>
            <a:r>
              <a:rPr lang="en-US" dirty="0" smtClean="0"/>
              <a:t>Eindhoven work: good results, but not a practical</a:t>
            </a:r>
            <a:r>
              <a:rPr lang="en-US" baseline="0" dirty="0" smtClean="0"/>
              <a:t> systems</a:t>
            </a:r>
            <a:endParaRPr lang="en-US" dirty="0" smtClean="0"/>
          </a:p>
          <a:p>
            <a:pPr marL="171450" indent="-171450">
              <a:buFontTx/>
              <a:buChar char="-"/>
            </a:pPr>
            <a:r>
              <a:rPr lang="en-US" dirty="0" smtClean="0"/>
              <a:t>New project together with ISEL (Luis Redondo) and Energy Pulse Systems</a:t>
            </a:r>
            <a:r>
              <a:rPr lang="en-US" baseline="0" dirty="0" smtClean="0"/>
              <a:t>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5178185-A7C8-4B08-8ACD-25E52ED2BD7F}" type="slidenum">
              <a:rPr lang="nl-NL" altLang="en-US" smtClean="0"/>
              <a:pPr>
                <a:defRPr/>
              </a:pPr>
              <a:t>2</a:t>
            </a:fld>
            <a:endParaRPr lang="nl-NL" altLang="en-US"/>
          </a:p>
        </p:txBody>
      </p:sp>
    </p:spTree>
    <p:extLst>
      <p:ext uri="{BB962C8B-B14F-4D97-AF65-F5344CB8AC3E}">
        <p14:creationId xmlns:p14="http://schemas.microsoft.com/office/powerpoint/2010/main" val="6676774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- </a:t>
            </a:r>
            <a:r>
              <a:rPr lang="en-US" dirty="0" err="1" smtClean="0"/>
              <a:t>Fibre</a:t>
            </a:r>
            <a:r>
              <a:rPr lang="en-US" dirty="0" smtClean="0"/>
              <a:t> connections for the gate drivers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5178185-A7C8-4B08-8ACD-25E52ED2BD7F}" type="slidenum">
              <a:rPr lang="nl-NL" altLang="en-US" smtClean="0"/>
              <a:pPr>
                <a:defRPr/>
              </a:pPr>
              <a:t>6</a:t>
            </a:fld>
            <a:endParaRPr lang="nl-NL" altLang="en-US"/>
          </a:p>
        </p:txBody>
      </p:sp>
    </p:spTree>
    <p:extLst>
      <p:ext uri="{BB962C8B-B14F-4D97-AF65-F5344CB8AC3E}">
        <p14:creationId xmlns:p14="http://schemas.microsoft.com/office/powerpoint/2010/main" val="196054691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Note:</a:t>
            </a:r>
            <a:r>
              <a:rPr lang="en-US" baseline="0" dirty="0" smtClean="0"/>
              <a:t> 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/>
              <a:t>DBD reactor (glass tube with stainless steel inner electrode and mesh outer electrode)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/>
              <a:t>Synthetic air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/>
              <a:t>Ozone measured with UV absorption spectrometry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/>
              <a:t>Plasma energy measured calculated from measured voltage and current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/>
              <a:t>Inductor </a:t>
            </a:r>
            <a:r>
              <a:rPr lang="en-US" baseline="0" dirty="0" err="1" smtClean="0"/>
              <a:t>benoemen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5178185-A7C8-4B08-8ACD-25E52ED2BD7F}" type="slidenum">
              <a:rPr lang="nl-NL" altLang="en-US" smtClean="0"/>
              <a:pPr>
                <a:defRPr/>
              </a:pPr>
              <a:t>7</a:t>
            </a:fld>
            <a:endParaRPr lang="nl-NL" altLang="en-US"/>
          </a:p>
        </p:txBody>
      </p:sp>
    </p:spTree>
    <p:extLst>
      <p:ext uri="{BB962C8B-B14F-4D97-AF65-F5344CB8AC3E}">
        <p14:creationId xmlns:p14="http://schemas.microsoft.com/office/powerpoint/2010/main" val="112039034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Note: several types of reactor were used, with and without series inductance (to resonantly charge the plasma reactor,</a:t>
            </a:r>
            <a:r>
              <a:rPr lang="en-US" baseline="0" dirty="0" smtClean="0"/>
              <a:t> thereby increasing the peak voltage)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5178185-A7C8-4B08-8ACD-25E52ED2BD7F}" type="slidenum">
              <a:rPr lang="nl-NL" altLang="en-US" smtClean="0"/>
              <a:pPr>
                <a:defRPr/>
              </a:pPr>
              <a:t>8</a:t>
            </a:fld>
            <a:endParaRPr lang="nl-NL" altLang="en-US"/>
          </a:p>
        </p:txBody>
      </p:sp>
    </p:spTree>
    <p:extLst>
      <p:ext uri="{BB962C8B-B14F-4D97-AF65-F5344CB8AC3E}">
        <p14:creationId xmlns:p14="http://schemas.microsoft.com/office/powerpoint/2010/main" val="144319885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Long glass reactor with inductor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5178185-A7C8-4B08-8ACD-25E52ED2BD7F}" type="slidenum">
              <a:rPr lang="nl-NL" altLang="en-US" smtClean="0"/>
              <a:pPr>
                <a:defRPr/>
              </a:pPr>
              <a:t>9</a:t>
            </a:fld>
            <a:endParaRPr lang="nl-NL" altLang="en-US"/>
          </a:p>
        </p:txBody>
      </p:sp>
    </p:spTree>
    <p:extLst>
      <p:ext uri="{BB962C8B-B14F-4D97-AF65-F5344CB8AC3E}">
        <p14:creationId xmlns:p14="http://schemas.microsoft.com/office/powerpoint/2010/main" val="281777646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Long glass reactor with inductor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5178185-A7C8-4B08-8ACD-25E52ED2BD7F}" type="slidenum">
              <a:rPr lang="nl-NL" altLang="en-US" smtClean="0"/>
              <a:pPr>
                <a:defRPr/>
              </a:pPr>
              <a:t>10</a:t>
            </a:fld>
            <a:endParaRPr lang="nl-NL" altLang="en-US"/>
          </a:p>
        </p:txBody>
      </p:sp>
    </p:spTree>
    <p:extLst>
      <p:ext uri="{BB962C8B-B14F-4D97-AF65-F5344CB8AC3E}">
        <p14:creationId xmlns:p14="http://schemas.microsoft.com/office/powerpoint/2010/main" val="410664891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In DBD operation, surface</a:t>
            </a:r>
            <a:r>
              <a:rPr lang="en-US" baseline="0" dirty="0" smtClean="0"/>
              <a:t> and space charges dominate the discharge, so successive pulses won’t dissipate as much energy as the first pulse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5178185-A7C8-4B08-8ACD-25E52ED2BD7F}" type="slidenum">
              <a:rPr lang="nl-NL" altLang="en-US" smtClean="0"/>
              <a:pPr>
                <a:defRPr/>
              </a:pPr>
              <a:t>11</a:t>
            </a:fld>
            <a:endParaRPr lang="nl-NL" altLang="en-US"/>
          </a:p>
        </p:txBody>
      </p:sp>
    </p:spTree>
    <p:extLst>
      <p:ext uri="{BB962C8B-B14F-4D97-AF65-F5344CB8AC3E}">
        <p14:creationId xmlns:p14="http://schemas.microsoft.com/office/powerpoint/2010/main" val="25566670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gif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gif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dia Variant 1 Warm R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1049580"/>
            <a:ext cx="1630393" cy="5817046"/>
          </a:xfrm>
          <a:prstGeom prst="rect">
            <a:avLst/>
          </a:prstGeom>
          <a:solidFill>
            <a:srgbClr val="E5193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Afbeelding 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630393" y="-1587"/>
            <a:ext cx="7513608" cy="6859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5"/>
          <p:cNvSpPr/>
          <p:nvPr userDrawn="1"/>
        </p:nvSpPr>
        <p:spPr>
          <a:xfrm>
            <a:off x="4610770" y="1058206"/>
            <a:ext cx="4533230" cy="5801922"/>
          </a:xfrm>
          <a:custGeom>
            <a:avLst/>
            <a:gdLst>
              <a:gd name="connsiteX0" fmla="*/ 0 w 4454012"/>
              <a:gd name="connsiteY0" fmla="*/ 0 h 5268124"/>
              <a:gd name="connsiteX1" fmla="*/ 4454012 w 4454012"/>
              <a:gd name="connsiteY1" fmla="*/ 0 h 5268124"/>
              <a:gd name="connsiteX2" fmla="*/ 4454012 w 4454012"/>
              <a:gd name="connsiteY2" fmla="*/ 5268124 h 5268124"/>
              <a:gd name="connsiteX3" fmla="*/ 0 w 4454012"/>
              <a:gd name="connsiteY3" fmla="*/ 5268124 h 5268124"/>
              <a:gd name="connsiteX4" fmla="*/ 0 w 4454012"/>
              <a:gd name="connsiteY4" fmla="*/ 0 h 5268124"/>
              <a:gd name="connsiteX0" fmla="*/ 1516134 w 5970146"/>
              <a:gd name="connsiteY0" fmla="*/ 0 h 5274024"/>
              <a:gd name="connsiteX1" fmla="*/ 5970146 w 5970146"/>
              <a:gd name="connsiteY1" fmla="*/ 0 h 5274024"/>
              <a:gd name="connsiteX2" fmla="*/ 5970146 w 5970146"/>
              <a:gd name="connsiteY2" fmla="*/ 5268124 h 5274024"/>
              <a:gd name="connsiteX3" fmla="*/ 0 w 5970146"/>
              <a:gd name="connsiteY3" fmla="*/ 5274024 h 5274024"/>
              <a:gd name="connsiteX4" fmla="*/ 1516134 w 5970146"/>
              <a:gd name="connsiteY4" fmla="*/ 0 h 5274024"/>
              <a:gd name="connsiteX0" fmla="*/ 1933068 w 5970146"/>
              <a:gd name="connsiteY0" fmla="*/ 0 h 5274024"/>
              <a:gd name="connsiteX1" fmla="*/ 5970146 w 5970146"/>
              <a:gd name="connsiteY1" fmla="*/ 0 h 5274024"/>
              <a:gd name="connsiteX2" fmla="*/ 5970146 w 5970146"/>
              <a:gd name="connsiteY2" fmla="*/ 5268124 h 5274024"/>
              <a:gd name="connsiteX3" fmla="*/ 0 w 5970146"/>
              <a:gd name="connsiteY3" fmla="*/ 5274024 h 5274024"/>
              <a:gd name="connsiteX4" fmla="*/ 1933068 w 5970146"/>
              <a:gd name="connsiteY4" fmla="*/ 0 h 5274024"/>
              <a:gd name="connsiteX0" fmla="*/ 1926607 w 5970146"/>
              <a:gd name="connsiteY0" fmla="*/ 0 h 5274024"/>
              <a:gd name="connsiteX1" fmla="*/ 5970146 w 5970146"/>
              <a:gd name="connsiteY1" fmla="*/ 0 h 5274024"/>
              <a:gd name="connsiteX2" fmla="*/ 5970146 w 5970146"/>
              <a:gd name="connsiteY2" fmla="*/ 5268124 h 5274024"/>
              <a:gd name="connsiteX3" fmla="*/ 0 w 5970146"/>
              <a:gd name="connsiteY3" fmla="*/ 5274024 h 5274024"/>
              <a:gd name="connsiteX4" fmla="*/ 1926607 w 5970146"/>
              <a:gd name="connsiteY4" fmla="*/ 0 h 5274024"/>
              <a:gd name="connsiteX0" fmla="*/ 2078591 w 5970146"/>
              <a:gd name="connsiteY0" fmla="*/ 7621 h 5274024"/>
              <a:gd name="connsiteX1" fmla="*/ 5970146 w 5970146"/>
              <a:gd name="connsiteY1" fmla="*/ 0 h 5274024"/>
              <a:gd name="connsiteX2" fmla="*/ 5970146 w 5970146"/>
              <a:gd name="connsiteY2" fmla="*/ 5268124 h 5274024"/>
              <a:gd name="connsiteX3" fmla="*/ 0 w 5970146"/>
              <a:gd name="connsiteY3" fmla="*/ 5274024 h 5274024"/>
              <a:gd name="connsiteX4" fmla="*/ 2078591 w 5970146"/>
              <a:gd name="connsiteY4" fmla="*/ 7621 h 5274024"/>
              <a:gd name="connsiteX0" fmla="*/ 2078591 w 5970146"/>
              <a:gd name="connsiteY0" fmla="*/ 3810 h 5274024"/>
              <a:gd name="connsiteX1" fmla="*/ 5970146 w 5970146"/>
              <a:gd name="connsiteY1" fmla="*/ 0 h 5274024"/>
              <a:gd name="connsiteX2" fmla="*/ 5970146 w 5970146"/>
              <a:gd name="connsiteY2" fmla="*/ 5268124 h 5274024"/>
              <a:gd name="connsiteX3" fmla="*/ 0 w 5970146"/>
              <a:gd name="connsiteY3" fmla="*/ 5274024 h 5274024"/>
              <a:gd name="connsiteX4" fmla="*/ 2078591 w 5970146"/>
              <a:gd name="connsiteY4" fmla="*/ 3810 h 5274024"/>
              <a:gd name="connsiteX0" fmla="*/ 2078591 w 5970146"/>
              <a:gd name="connsiteY0" fmla="*/ 0 h 5274024"/>
              <a:gd name="connsiteX1" fmla="*/ 5970146 w 5970146"/>
              <a:gd name="connsiteY1" fmla="*/ 0 h 5274024"/>
              <a:gd name="connsiteX2" fmla="*/ 5970146 w 5970146"/>
              <a:gd name="connsiteY2" fmla="*/ 5268124 h 5274024"/>
              <a:gd name="connsiteX3" fmla="*/ 0 w 5970146"/>
              <a:gd name="connsiteY3" fmla="*/ 5274024 h 5274024"/>
              <a:gd name="connsiteX4" fmla="*/ 2078591 w 5970146"/>
              <a:gd name="connsiteY4" fmla="*/ 0 h 5274024"/>
              <a:gd name="connsiteX0" fmla="*/ 2344127 w 6235682"/>
              <a:gd name="connsiteY0" fmla="*/ 0 h 5268124"/>
              <a:gd name="connsiteX1" fmla="*/ 6235682 w 6235682"/>
              <a:gd name="connsiteY1" fmla="*/ 0 h 5268124"/>
              <a:gd name="connsiteX2" fmla="*/ 6235682 w 6235682"/>
              <a:gd name="connsiteY2" fmla="*/ 5268124 h 5268124"/>
              <a:gd name="connsiteX3" fmla="*/ 0 w 6235682"/>
              <a:gd name="connsiteY3" fmla="*/ 5264799 h 5268124"/>
              <a:gd name="connsiteX4" fmla="*/ 2344127 w 6235682"/>
              <a:gd name="connsiteY4" fmla="*/ 0 h 52681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235682" h="5268124">
                <a:moveTo>
                  <a:pt x="2344127" y="0"/>
                </a:moveTo>
                <a:lnTo>
                  <a:pt x="6235682" y="0"/>
                </a:lnTo>
                <a:lnTo>
                  <a:pt x="6235682" y="5268124"/>
                </a:lnTo>
                <a:lnTo>
                  <a:pt x="0" y="5264799"/>
                </a:lnTo>
                <a:lnTo>
                  <a:pt x="2344127" y="0"/>
                </a:lnTo>
                <a:close/>
              </a:path>
            </a:pathLst>
          </a:cu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Titel 1"/>
          <p:cNvSpPr>
            <a:spLocks noGrp="1"/>
          </p:cNvSpPr>
          <p:nvPr>
            <p:ph type="ctrTitle"/>
          </p:nvPr>
        </p:nvSpPr>
        <p:spPr>
          <a:xfrm>
            <a:off x="275488" y="1622418"/>
            <a:ext cx="3593127" cy="1964191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>
              <a:defRPr sz="3800" b="1" baseline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r>
              <a:rPr lang="nl-NL" smtClean="0"/>
              <a:t>Titelstijl van model bewerken</a:t>
            </a:r>
            <a:endParaRPr lang="nl-NL" dirty="0"/>
          </a:p>
        </p:txBody>
      </p:sp>
      <p:sp>
        <p:nvSpPr>
          <p:cNvPr id="9" name="Subtitel 2"/>
          <p:cNvSpPr>
            <a:spLocks noGrp="1"/>
          </p:cNvSpPr>
          <p:nvPr>
            <p:ph type="subTitle" idx="1"/>
          </p:nvPr>
        </p:nvSpPr>
        <p:spPr>
          <a:xfrm>
            <a:off x="275488" y="3677792"/>
            <a:ext cx="3150256" cy="2704778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 algn="l">
              <a:buNone/>
              <a:defRPr sz="2200" b="1">
                <a:solidFill>
                  <a:schemeClr val="bg1"/>
                </a:solidFill>
                <a:latin typeface="Arial"/>
                <a:cs typeface="Arial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titelstijl van het model te bewerken</a:t>
            </a:r>
            <a:endParaRPr lang="nl-NL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54788" y="235841"/>
            <a:ext cx="1463515" cy="733439"/>
          </a:xfrm>
          <a:prstGeom prst="rect">
            <a:avLst/>
          </a:prstGeom>
        </p:spPr>
      </p:pic>
      <p:pic>
        <p:nvPicPr>
          <p:cNvPr id="10" name="Picture 6" descr="Afbeeldingsresultaat voor Instituto Superior de Engenharia de Lisboa"/>
          <p:cNvPicPr>
            <a:picLocks noChangeAspect="1" noChangeArrowheads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5196" y="243683"/>
            <a:ext cx="1936651" cy="6783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728963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pagina C Variant 1 Warm R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1" descr="tue_contentpagina_c_vs1_warm_red.pn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9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Subtitel 2"/>
          <p:cNvSpPr>
            <a:spLocks noGrp="1"/>
          </p:cNvSpPr>
          <p:nvPr>
            <p:ph type="subTitle" idx="1"/>
          </p:nvPr>
        </p:nvSpPr>
        <p:spPr>
          <a:xfrm>
            <a:off x="2183087" y="5401730"/>
            <a:ext cx="6773337" cy="1524006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 algn="l">
              <a:buNone/>
              <a:defRPr sz="2000" b="0">
                <a:solidFill>
                  <a:schemeClr val="tx1"/>
                </a:solidFill>
                <a:latin typeface="Arial"/>
                <a:cs typeface="Arial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titelstijl van het model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sz="quarter" idx="10"/>
          </p:nvPr>
        </p:nvSpPr>
        <p:spPr>
          <a:xfrm>
            <a:off x="597209" y="6480878"/>
            <a:ext cx="1585878" cy="27349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000">
                <a:latin typeface="Arial"/>
                <a:cs typeface="Arial"/>
              </a:defRPr>
            </a:lvl1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5" name="Tijdelijke aanduiding voor dianummer 5"/>
          <p:cNvSpPr>
            <a:spLocks noGrp="1"/>
          </p:cNvSpPr>
          <p:nvPr>
            <p:ph type="sldNum" sz="quarter" idx="11"/>
          </p:nvPr>
        </p:nvSpPr>
        <p:spPr bwMode="auto">
          <a:xfrm>
            <a:off x="49213" y="6472238"/>
            <a:ext cx="527050" cy="282575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defTabSz="914400">
              <a:defRPr sz="1000" b="1">
                <a:solidFill>
                  <a:srgbClr val="003A80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EB02F504-866F-467D-A977-714791717D1A}" type="slidenum">
              <a:rPr lang="nl-NL" altLang="en-US"/>
              <a:pPr>
                <a:defRPr/>
              </a:pPr>
              <a:t>‹#›</a:t>
            </a:fld>
            <a:endParaRPr lang="nl-NL" altLang="en-US"/>
          </a:p>
        </p:txBody>
      </p:sp>
    </p:spTree>
    <p:extLst>
      <p:ext uri="{BB962C8B-B14F-4D97-AF65-F5344CB8AC3E}">
        <p14:creationId xmlns:p14="http://schemas.microsoft.com/office/powerpoint/2010/main" val="19180171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pagina C Variant 2 Warm R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1" descr="tue_contentpagina_c_vs2_warm_red.pn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9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Subtitel 2"/>
          <p:cNvSpPr>
            <a:spLocks noGrp="1"/>
          </p:cNvSpPr>
          <p:nvPr>
            <p:ph type="subTitle" idx="1"/>
          </p:nvPr>
        </p:nvSpPr>
        <p:spPr>
          <a:xfrm>
            <a:off x="364711" y="695559"/>
            <a:ext cx="6773337" cy="1524006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  <a:latin typeface="Arial"/>
                <a:cs typeface="Arial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titelstijl van het model te bewerken</a:t>
            </a:r>
            <a:endParaRPr lang="nl-NL" dirty="0"/>
          </a:p>
        </p:txBody>
      </p:sp>
      <p:sp>
        <p:nvSpPr>
          <p:cNvPr id="8" name="Tijdelijke aanduiding voor tekst 2"/>
          <p:cNvSpPr>
            <a:spLocks noGrp="1"/>
          </p:cNvSpPr>
          <p:nvPr>
            <p:ph type="body" sz="quarter" idx="10"/>
          </p:nvPr>
        </p:nvSpPr>
        <p:spPr>
          <a:xfrm>
            <a:off x="597209" y="6480878"/>
            <a:ext cx="1585878" cy="27349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000">
                <a:latin typeface="Arial"/>
                <a:cs typeface="Arial"/>
              </a:defRPr>
            </a:lvl1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5" name="Tijdelijke aanduiding voor dianummer 5"/>
          <p:cNvSpPr>
            <a:spLocks noGrp="1"/>
          </p:cNvSpPr>
          <p:nvPr>
            <p:ph type="sldNum" sz="quarter" idx="11"/>
          </p:nvPr>
        </p:nvSpPr>
        <p:spPr bwMode="auto">
          <a:xfrm>
            <a:off x="49213" y="6472238"/>
            <a:ext cx="527050" cy="282575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defTabSz="914400">
              <a:defRPr sz="1000" b="1">
                <a:solidFill>
                  <a:srgbClr val="003A80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E732B060-0DBF-413D-B5F2-0E69A13C9854}" type="slidenum">
              <a:rPr lang="nl-NL" altLang="en-US"/>
              <a:pPr>
                <a:defRPr/>
              </a:pPr>
              <a:t>‹#›</a:t>
            </a:fld>
            <a:endParaRPr lang="nl-NL" altLang="en-US"/>
          </a:p>
        </p:txBody>
      </p:sp>
    </p:spTree>
    <p:extLst>
      <p:ext uri="{BB962C8B-B14F-4D97-AF65-F5344CB8AC3E}">
        <p14:creationId xmlns:p14="http://schemas.microsoft.com/office/powerpoint/2010/main" val="20897057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pagina C Variant 3 Warm R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1" descr="tue_contentpagina_c_vs3_warm_red.pn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9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Subtitel 2"/>
          <p:cNvSpPr>
            <a:spLocks noGrp="1"/>
          </p:cNvSpPr>
          <p:nvPr>
            <p:ph type="subTitle" idx="1"/>
          </p:nvPr>
        </p:nvSpPr>
        <p:spPr>
          <a:xfrm>
            <a:off x="364712" y="695559"/>
            <a:ext cx="5536556" cy="2521774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  <a:latin typeface="Arial"/>
                <a:cs typeface="Arial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titelstijl van het model te bewerken</a:t>
            </a:r>
            <a:endParaRPr lang="nl-NL" dirty="0"/>
          </a:p>
        </p:txBody>
      </p:sp>
      <p:sp>
        <p:nvSpPr>
          <p:cNvPr id="9" name="Tijdelijke aanduiding voor tekst 2"/>
          <p:cNvSpPr>
            <a:spLocks noGrp="1"/>
          </p:cNvSpPr>
          <p:nvPr>
            <p:ph type="body" sz="quarter" idx="10"/>
          </p:nvPr>
        </p:nvSpPr>
        <p:spPr>
          <a:xfrm>
            <a:off x="597209" y="6480878"/>
            <a:ext cx="1585878" cy="27349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00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5" name="Tijdelijke aanduiding voor dianummer 5"/>
          <p:cNvSpPr>
            <a:spLocks noGrp="1"/>
          </p:cNvSpPr>
          <p:nvPr>
            <p:ph type="sldNum" sz="quarter" idx="11"/>
          </p:nvPr>
        </p:nvSpPr>
        <p:spPr bwMode="auto">
          <a:xfrm>
            <a:off x="49213" y="6472238"/>
            <a:ext cx="527050" cy="282575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defTabSz="914400">
              <a:defRPr sz="1000" b="1">
                <a:solidFill>
                  <a:srgbClr val="FFFFFF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10E87C0C-7F47-433E-858F-8CA149FC861D}" type="slidenum">
              <a:rPr lang="nl-NL" altLang="en-US"/>
              <a:pPr>
                <a:defRPr/>
              </a:pPr>
              <a:t>‹#›</a:t>
            </a:fld>
            <a:endParaRPr lang="nl-NL" altLang="en-US"/>
          </a:p>
        </p:txBody>
      </p:sp>
    </p:spTree>
    <p:extLst>
      <p:ext uri="{BB962C8B-B14F-4D97-AF65-F5344CB8AC3E}">
        <p14:creationId xmlns:p14="http://schemas.microsoft.com/office/powerpoint/2010/main" val="131536564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pagina C Variant 4 Warm R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1" descr="tue_contentpagina_c_vs4_warm_red.pn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9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Subtitel 2"/>
          <p:cNvSpPr>
            <a:spLocks noGrp="1"/>
          </p:cNvSpPr>
          <p:nvPr>
            <p:ph type="subTitle" idx="1"/>
          </p:nvPr>
        </p:nvSpPr>
        <p:spPr>
          <a:xfrm>
            <a:off x="1401550" y="5012271"/>
            <a:ext cx="6773337" cy="1430866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  <a:latin typeface="Arial"/>
                <a:cs typeface="Arial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titelstijl van het model te bewerken</a:t>
            </a:r>
            <a:endParaRPr lang="nl-NL" dirty="0"/>
          </a:p>
        </p:txBody>
      </p:sp>
      <p:sp>
        <p:nvSpPr>
          <p:cNvPr id="7" name="Tijdelijke aanduiding voor tekst 2"/>
          <p:cNvSpPr>
            <a:spLocks noGrp="1"/>
          </p:cNvSpPr>
          <p:nvPr>
            <p:ph type="body" sz="quarter" idx="10"/>
          </p:nvPr>
        </p:nvSpPr>
        <p:spPr>
          <a:xfrm>
            <a:off x="597209" y="6480878"/>
            <a:ext cx="1585878" cy="27349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000">
                <a:latin typeface="Arial"/>
                <a:cs typeface="Arial"/>
              </a:defRPr>
            </a:lvl1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5" name="Tijdelijke aanduiding voor dianummer 5"/>
          <p:cNvSpPr>
            <a:spLocks noGrp="1"/>
          </p:cNvSpPr>
          <p:nvPr>
            <p:ph type="sldNum" sz="quarter" idx="11"/>
          </p:nvPr>
        </p:nvSpPr>
        <p:spPr bwMode="auto">
          <a:xfrm>
            <a:off x="49213" y="6472238"/>
            <a:ext cx="527050" cy="282575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defTabSz="914400">
              <a:defRPr sz="1000" b="1">
                <a:solidFill>
                  <a:srgbClr val="003A80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A8DEF4FC-0B6E-4343-9D6A-5139F607474F}" type="slidenum">
              <a:rPr lang="nl-NL" altLang="en-US"/>
              <a:pPr>
                <a:defRPr/>
              </a:pPr>
              <a:t>‹#›</a:t>
            </a:fld>
            <a:endParaRPr lang="nl-NL" altLang="en-US"/>
          </a:p>
        </p:txBody>
      </p:sp>
    </p:spTree>
    <p:extLst>
      <p:ext uri="{BB962C8B-B14F-4D97-AF65-F5344CB8AC3E}">
        <p14:creationId xmlns:p14="http://schemas.microsoft.com/office/powerpoint/2010/main" val="419438054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671980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dia Variant 2 Warm R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588"/>
            <a:ext cx="9144000" cy="6859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itel 1"/>
          <p:cNvSpPr>
            <a:spLocks noGrp="1"/>
          </p:cNvSpPr>
          <p:nvPr>
            <p:ph type="ctrTitle"/>
          </p:nvPr>
        </p:nvSpPr>
        <p:spPr>
          <a:xfrm>
            <a:off x="275488" y="1622418"/>
            <a:ext cx="3593127" cy="1964191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>
              <a:defRPr sz="3800" b="1" baseline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r>
              <a:rPr lang="nl-NL" smtClean="0"/>
              <a:t>Titelstijl van model bewerken</a:t>
            </a:r>
            <a:endParaRPr lang="nl-NL" dirty="0"/>
          </a:p>
        </p:txBody>
      </p:sp>
      <p:sp>
        <p:nvSpPr>
          <p:cNvPr id="9" name="Subtitel 2"/>
          <p:cNvSpPr>
            <a:spLocks noGrp="1"/>
          </p:cNvSpPr>
          <p:nvPr>
            <p:ph type="subTitle" idx="1"/>
          </p:nvPr>
        </p:nvSpPr>
        <p:spPr>
          <a:xfrm>
            <a:off x="275488" y="3677792"/>
            <a:ext cx="3150256" cy="2704778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 algn="l">
              <a:buNone/>
              <a:defRPr sz="2200" b="1">
                <a:solidFill>
                  <a:schemeClr val="bg1"/>
                </a:solidFill>
                <a:latin typeface="Arial"/>
                <a:cs typeface="Arial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titelstijl van het model te bewerken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1099378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dia Variant 3 Warm R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588"/>
            <a:ext cx="9144000" cy="6859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itel 1"/>
          <p:cNvSpPr>
            <a:spLocks noGrp="1"/>
          </p:cNvSpPr>
          <p:nvPr>
            <p:ph type="ctrTitle"/>
          </p:nvPr>
        </p:nvSpPr>
        <p:spPr>
          <a:xfrm>
            <a:off x="275487" y="1162800"/>
            <a:ext cx="5871600" cy="1234800"/>
          </a:xfrm>
          <a:prstGeom prst="rect">
            <a:avLst/>
          </a:prstGeom>
        </p:spPr>
        <p:txBody>
          <a:bodyPr anchor="t">
            <a:noAutofit/>
          </a:bodyPr>
          <a:lstStyle>
            <a:lvl1pPr algn="l">
              <a:defRPr sz="3800" b="1" baseline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r>
              <a:rPr lang="nl-NL" smtClean="0"/>
              <a:t>Titelstijl van model bewerken</a:t>
            </a:r>
            <a:endParaRPr lang="nl-NL" dirty="0"/>
          </a:p>
        </p:txBody>
      </p:sp>
      <p:sp>
        <p:nvSpPr>
          <p:cNvPr id="9" name="Subtitel 2"/>
          <p:cNvSpPr>
            <a:spLocks noGrp="1"/>
          </p:cNvSpPr>
          <p:nvPr>
            <p:ph type="subTitle" idx="1"/>
          </p:nvPr>
        </p:nvSpPr>
        <p:spPr>
          <a:xfrm>
            <a:off x="275488" y="2559600"/>
            <a:ext cx="5871600" cy="1234800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 algn="l">
              <a:buNone/>
              <a:defRPr sz="2200" b="1">
                <a:solidFill>
                  <a:schemeClr val="bg1"/>
                </a:solidFill>
                <a:latin typeface="Arial"/>
                <a:cs typeface="Arial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titelstijl van het model te bewerken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0462204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pagina A Variant 1 Warm R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9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343409" y="1129719"/>
            <a:ext cx="8250257" cy="519412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400">
                <a:latin typeface="Arial"/>
                <a:cs typeface="Arial"/>
              </a:defRPr>
            </a:lvl1pPr>
            <a:lvl2pPr>
              <a:defRPr sz="2000">
                <a:latin typeface="Arial"/>
                <a:cs typeface="Arial"/>
              </a:defRPr>
            </a:lvl2pPr>
            <a:lvl3pPr>
              <a:defRPr sz="2000">
                <a:latin typeface="Arial"/>
                <a:cs typeface="Arial"/>
              </a:defRPr>
            </a:lvl3pPr>
            <a:lvl4pPr>
              <a:defRPr sz="2000">
                <a:latin typeface="Arial"/>
                <a:cs typeface="Arial"/>
              </a:defRPr>
            </a:lvl4pPr>
            <a:lvl5pPr>
              <a:defRPr sz="2000">
                <a:latin typeface="Arial"/>
                <a:cs typeface="Arial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dirty="0" smtClean="0"/>
              <a:t>Klik om de tekststijl van het model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5" name="Tijdelijke aanduiding voor dianummer 5"/>
          <p:cNvSpPr>
            <a:spLocks noGrp="1"/>
          </p:cNvSpPr>
          <p:nvPr>
            <p:ph type="sldNum" sz="quarter" idx="10"/>
          </p:nvPr>
        </p:nvSpPr>
        <p:spPr bwMode="auto">
          <a:xfrm>
            <a:off x="49213" y="6472238"/>
            <a:ext cx="527050" cy="282575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defTabSz="914400">
              <a:defRPr sz="1000" b="1">
                <a:solidFill>
                  <a:srgbClr val="FFFFFF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750BAACC-9E3A-4527-AAE8-59D99AA447CE}" type="slidenum">
              <a:rPr lang="nl-NL" altLang="en-US"/>
              <a:pPr>
                <a:defRPr/>
              </a:pPr>
              <a:t>‹#›</a:t>
            </a:fld>
            <a:endParaRPr lang="nl-NL" altLang="en-US"/>
          </a:p>
        </p:txBody>
      </p:sp>
      <p:sp>
        <p:nvSpPr>
          <p:cNvPr id="2" name="TextBox 1"/>
          <p:cNvSpPr txBox="1"/>
          <p:nvPr userDrawn="1"/>
        </p:nvSpPr>
        <p:spPr>
          <a:xfrm>
            <a:off x="576263" y="6472238"/>
            <a:ext cx="2725737" cy="282575"/>
          </a:xfrm>
          <a:prstGeom prst="rect">
            <a:avLst/>
          </a:prstGeom>
        </p:spPr>
        <p:txBody>
          <a:bodyPr wrap="square" rtlCol="0" anchor="t">
            <a:noAutofit/>
          </a:bodyPr>
          <a:lstStyle/>
          <a:p>
            <a:r>
              <a:rPr lang="en-US" sz="1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Introduction to Pulsed Power</a:t>
            </a:r>
          </a:p>
        </p:txBody>
      </p:sp>
    </p:spTree>
    <p:extLst>
      <p:ext uri="{BB962C8B-B14F-4D97-AF65-F5344CB8AC3E}">
        <p14:creationId xmlns:p14="http://schemas.microsoft.com/office/powerpoint/2010/main" val="34817848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ntpagina A Variant 1 Warm R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Afbeelding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9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/>
          <p:cNvSpPr/>
          <p:nvPr userDrawn="1"/>
        </p:nvSpPr>
        <p:spPr>
          <a:xfrm>
            <a:off x="0" y="525463"/>
            <a:ext cx="9144000" cy="55403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9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343409" y="1129719"/>
            <a:ext cx="8250257" cy="519412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000">
                <a:latin typeface="Arial"/>
                <a:cs typeface="Arial"/>
              </a:defRPr>
            </a:lvl1pPr>
            <a:lvl2pPr>
              <a:defRPr sz="1800">
                <a:latin typeface="Arial"/>
                <a:cs typeface="Arial"/>
              </a:defRPr>
            </a:lvl2pPr>
            <a:lvl3pPr>
              <a:defRPr sz="1800">
                <a:latin typeface="Arial"/>
                <a:cs typeface="Arial"/>
              </a:defRPr>
            </a:lvl3pPr>
            <a:lvl4pPr>
              <a:defRPr sz="1800">
                <a:latin typeface="Arial"/>
                <a:cs typeface="Arial"/>
              </a:defRPr>
            </a:lvl4pPr>
            <a:lvl5pPr>
              <a:defRPr sz="1800">
                <a:latin typeface="Arial"/>
                <a:cs typeface="Arial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dirty="0" smtClean="0"/>
              <a:t>Klik om de tekststijl van het model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1"/>
          </p:nvPr>
        </p:nvSpPr>
        <p:spPr>
          <a:xfrm>
            <a:off x="209550" y="525463"/>
            <a:ext cx="8758238" cy="554037"/>
          </a:xfrm>
          <a:prstGeom prst="rect">
            <a:avLst/>
          </a:prstGeom>
        </p:spPr>
        <p:txBody>
          <a:bodyPr/>
          <a:lstStyle>
            <a:lvl1pPr marL="0" indent="0" algn="ctr">
              <a:buFontTx/>
              <a:buNone/>
              <a:defRPr sz="2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  <a:endParaRPr lang="en-US" dirty="0"/>
          </a:p>
        </p:txBody>
      </p:sp>
      <p:sp>
        <p:nvSpPr>
          <p:cNvPr id="8" name="Tijdelijke aanduiding voor dianummer 5"/>
          <p:cNvSpPr>
            <a:spLocks noGrp="1"/>
          </p:cNvSpPr>
          <p:nvPr>
            <p:ph type="sldNum" sz="quarter" idx="12"/>
          </p:nvPr>
        </p:nvSpPr>
        <p:spPr bwMode="auto">
          <a:xfrm>
            <a:off x="49213" y="6472238"/>
            <a:ext cx="527050" cy="282575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defTabSz="914400">
              <a:defRPr sz="1000" b="1">
                <a:solidFill>
                  <a:srgbClr val="FFFFFF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DB929D9D-82A5-44CA-A4AC-98448B6F8149}" type="slidenum">
              <a:rPr lang="nl-NL" altLang="en-US"/>
              <a:pPr>
                <a:defRPr/>
              </a:pPr>
              <a:t>‹#›</a:t>
            </a:fld>
            <a:endParaRPr lang="nl-NL" altLang="en-US"/>
          </a:p>
        </p:txBody>
      </p:sp>
      <p:sp>
        <p:nvSpPr>
          <p:cNvPr id="10" name="TextBox 9"/>
          <p:cNvSpPr txBox="1"/>
          <p:nvPr userDrawn="1"/>
        </p:nvSpPr>
        <p:spPr>
          <a:xfrm>
            <a:off x="576263" y="6472238"/>
            <a:ext cx="2725737" cy="282575"/>
          </a:xfrm>
          <a:prstGeom prst="rect">
            <a:avLst/>
          </a:prstGeom>
        </p:spPr>
        <p:txBody>
          <a:bodyPr wrap="square" rtlCol="0" anchor="t">
            <a:noAutofit/>
          </a:bodyPr>
          <a:lstStyle/>
          <a:p>
            <a:endParaRPr lang="en-US" sz="14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44421" y="1913"/>
            <a:ext cx="1045104" cy="523753"/>
          </a:xfrm>
          <a:prstGeom prst="rect">
            <a:avLst/>
          </a:prstGeom>
        </p:spPr>
      </p:pic>
      <p:pic>
        <p:nvPicPr>
          <p:cNvPr id="11" name="Picture 6" descr="Afbeeldingsresultaat voor Instituto Superior de Engenharia de Lisboa"/>
          <p:cNvPicPr>
            <a:picLocks noChangeAspect="1" noChangeArrowheads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97182" y="35085"/>
            <a:ext cx="1382973" cy="4843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175476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pagina A Variant 2 Warm R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1" descr="tue_contentpagina_a_vs2_warm_red.pn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9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2336804" y="1129719"/>
            <a:ext cx="6349999" cy="519412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000">
                <a:latin typeface="Arial"/>
                <a:cs typeface="Arial"/>
              </a:defRPr>
            </a:lvl1pPr>
            <a:lvl2pPr>
              <a:defRPr sz="2000">
                <a:latin typeface="Arial"/>
                <a:cs typeface="Arial"/>
              </a:defRPr>
            </a:lvl2pPr>
            <a:lvl3pPr>
              <a:defRPr sz="2000">
                <a:latin typeface="Arial"/>
                <a:cs typeface="Arial"/>
              </a:defRPr>
            </a:lvl3pPr>
            <a:lvl4pPr>
              <a:defRPr sz="2000">
                <a:latin typeface="Arial"/>
                <a:cs typeface="Arial"/>
              </a:defRPr>
            </a:lvl4pPr>
            <a:lvl5pPr>
              <a:defRPr sz="2000">
                <a:latin typeface="Arial"/>
                <a:cs typeface="Arial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 dirty="0"/>
          </a:p>
        </p:txBody>
      </p:sp>
      <p:sp>
        <p:nvSpPr>
          <p:cNvPr id="6" name="Subtitel 2"/>
          <p:cNvSpPr>
            <a:spLocks noGrp="1"/>
          </p:cNvSpPr>
          <p:nvPr>
            <p:ph type="subTitle" idx="1"/>
          </p:nvPr>
        </p:nvSpPr>
        <p:spPr>
          <a:xfrm>
            <a:off x="597209" y="6472939"/>
            <a:ext cx="1722658" cy="281430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 algn="l">
              <a:buNone/>
              <a:defRPr sz="1000" b="0">
                <a:solidFill>
                  <a:srgbClr val="003A80"/>
                </a:solidFill>
                <a:latin typeface="Arial"/>
                <a:cs typeface="Arial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titelstijl van het model te bewerken</a:t>
            </a:r>
            <a:endParaRPr lang="nl-NL" dirty="0"/>
          </a:p>
        </p:txBody>
      </p:sp>
      <p:sp>
        <p:nvSpPr>
          <p:cNvPr id="5" name="Tijdelijke aanduiding voor dianummer 5"/>
          <p:cNvSpPr>
            <a:spLocks noGrp="1"/>
          </p:cNvSpPr>
          <p:nvPr>
            <p:ph type="sldNum" sz="quarter" idx="10"/>
          </p:nvPr>
        </p:nvSpPr>
        <p:spPr bwMode="auto">
          <a:xfrm>
            <a:off x="49213" y="6472238"/>
            <a:ext cx="527050" cy="282575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defTabSz="914400">
              <a:defRPr sz="1000" b="1">
                <a:solidFill>
                  <a:srgbClr val="FFFFFF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B2EA91E1-A9E6-425E-94FF-8E90A26E922D}" type="slidenum">
              <a:rPr lang="nl-NL" altLang="en-US"/>
              <a:pPr>
                <a:defRPr/>
              </a:pPr>
              <a:t>‹#›</a:t>
            </a:fld>
            <a:endParaRPr lang="nl-NL" altLang="en-US"/>
          </a:p>
        </p:txBody>
      </p:sp>
    </p:spTree>
    <p:extLst>
      <p:ext uri="{BB962C8B-B14F-4D97-AF65-F5344CB8AC3E}">
        <p14:creationId xmlns:p14="http://schemas.microsoft.com/office/powerpoint/2010/main" val="27691295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pagina B Variant 1 Warm R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1" descr="tue_contentpagina_a_vs1_warm_red.pn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9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343410" y="1129719"/>
            <a:ext cx="5219002" cy="519412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000">
                <a:latin typeface="Arial"/>
                <a:cs typeface="Arial"/>
              </a:defRPr>
            </a:lvl1pPr>
            <a:lvl2pPr>
              <a:defRPr sz="2000">
                <a:latin typeface="Arial"/>
                <a:cs typeface="Arial"/>
              </a:defRPr>
            </a:lvl2pPr>
            <a:lvl3pPr>
              <a:defRPr sz="2000">
                <a:latin typeface="Arial"/>
                <a:cs typeface="Arial"/>
              </a:defRPr>
            </a:lvl3pPr>
            <a:lvl4pPr>
              <a:defRPr sz="2000">
                <a:latin typeface="Arial"/>
                <a:cs typeface="Arial"/>
              </a:defRPr>
            </a:lvl4pPr>
            <a:lvl5pPr>
              <a:defRPr sz="2000">
                <a:latin typeface="Arial"/>
                <a:cs typeface="Arial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 dirty="0"/>
          </a:p>
        </p:txBody>
      </p:sp>
      <p:sp>
        <p:nvSpPr>
          <p:cNvPr id="6" name="Subtitel 2"/>
          <p:cNvSpPr>
            <a:spLocks noGrp="1"/>
          </p:cNvSpPr>
          <p:nvPr>
            <p:ph type="subTitle" idx="1"/>
          </p:nvPr>
        </p:nvSpPr>
        <p:spPr>
          <a:xfrm>
            <a:off x="597209" y="6472939"/>
            <a:ext cx="1722658" cy="281430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 algn="l">
              <a:buNone/>
              <a:defRPr sz="1000" b="0">
                <a:solidFill>
                  <a:srgbClr val="003A80"/>
                </a:solidFill>
                <a:latin typeface="Arial"/>
                <a:cs typeface="Arial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titelstijl van het model te bewerken</a:t>
            </a:r>
            <a:endParaRPr lang="nl-NL" dirty="0"/>
          </a:p>
        </p:txBody>
      </p:sp>
      <p:sp>
        <p:nvSpPr>
          <p:cNvPr id="5" name="Tijdelijke aanduiding voor dianummer 5"/>
          <p:cNvSpPr>
            <a:spLocks noGrp="1"/>
          </p:cNvSpPr>
          <p:nvPr>
            <p:ph type="sldNum" sz="quarter" idx="10"/>
          </p:nvPr>
        </p:nvSpPr>
        <p:spPr bwMode="auto">
          <a:xfrm>
            <a:off x="49213" y="6472238"/>
            <a:ext cx="527050" cy="282575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defTabSz="914400">
              <a:defRPr sz="1000" b="1">
                <a:solidFill>
                  <a:srgbClr val="003A80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BAA6B759-75F6-478F-9313-2DF4A2246460}" type="slidenum">
              <a:rPr lang="nl-NL" altLang="en-US"/>
              <a:pPr>
                <a:defRPr/>
              </a:pPr>
              <a:t>‹#›</a:t>
            </a:fld>
            <a:endParaRPr lang="nl-NL" altLang="en-US"/>
          </a:p>
        </p:txBody>
      </p:sp>
    </p:spTree>
    <p:extLst>
      <p:ext uri="{BB962C8B-B14F-4D97-AF65-F5344CB8AC3E}">
        <p14:creationId xmlns:p14="http://schemas.microsoft.com/office/powerpoint/2010/main" val="28671670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pagina B Variant 2 Warm R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9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3699933" y="1129719"/>
            <a:ext cx="4986870" cy="519412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000">
                <a:latin typeface="Arial"/>
                <a:cs typeface="Arial"/>
              </a:defRPr>
            </a:lvl1pPr>
            <a:lvl2pPr>
              <a:defRPr sz="2000">
                <a:latin typeface="Arial"/>
                <a:cs typeface="Arial"/>
              </a:defRPr>
            </a:lvl2pPr>
            <a:lvl3pPr>
              <a:defRPr sz="2000">
                <a:latin typeface="Arial"/>
                <a:cs typeface="Arial"/>
              </a:defRPr>
            </a:lvl3pPr>
            <a:lvl4pPr>
              <a:defRPr sz="2000">
                <a:latin typeface="Arial"/>
                <a:cs typeface="Arial"/>
              </a:defRPr>
            </a:lvl4pPr>
            <a:lvl5pPr>
              <a:defRPr sz="2000">
                <a:latin typeface="Arial"/>
                <a:cs typeface="Arial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 dirty="0"/>
          </a:p>
        </p:txBody>
      </p:sp>
      <p:sp>
        <p:nvSpPr>
          <p:cNvPr id="10" name="Subtitel 2"/>
          <p:cNvSpPr>
            <a:spLocks noGrp="1"/>
          </p:cNvSpPr>
          <p:nvPr>
            <p:ph type="subTitle" idx="1"/>
          </p:nvPr>
        </p:nvSpPr>
        <p:spPr>
          <a:xfrm>
            <a:off x="597209" y="6472939"/>
            <a:ext cx="1722658" cy="281430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 algn="l">
              <a:buNone/>
              <a:defRPr sz="1000" b="0">
                <a:solidFill>
                  <a:schemeClr val="bg1"/>
                </a:solidFill>
                <a:latin typeface="Arial"/>
                <a:cs typeface="Arial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titelstijl van het model te bewerken</a:t>
            </a:r>
            <a:endParaRPr lang="nl-NL" dirty="0"/>
          </a:p>
        </p:txBody>
      </p:sp>
      <p:sp>
        <p:nvSpPr>
          <p:cNvPr id="5" name="Tijdelijke aanduiding voor dianummer 5"/>
          <p:cNvSpPr>
            <a:spLocks noGrp="1"/>
          </p:cNvSpPr>
          <p:nvPr>
            <p:ph type="sldNum" sz="quarter" idx="10"/>
          </p:nvPr>
        </p:nvSpPr>
        <p:spPr bwMode="auto">
          <a:xfrm>
            <a:off x="49213" y="6472238"/>
            <a:ext cx="527050" cy="282575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defTabSz="914400">
              <a:defRPr sz="1000" b="1">
                <a:solidFill>
                  <a:srgbClr val="FFFFFF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E5EDE2A2-DA35-40FF-A2B2-7757982E65CE}" type="slidenum">
              <a:rPr lang="nl-NL" altLang="en-US"/>
              <a:pPr>
                <a:defRPr/>
              </a:pPr>
              <a:t>‹#›</a:t>
            </a:fld>
            <a:endParaRPr lang="nl-NL" altLang="en-US"/>
          </a:p>
        </p:txBody>
      </p:sp>
    </p:spTree>
    <p:extLst>
      <p:ext uri="{BB962C8B-B14F-4D97-AF65-F5344CB8AC3E}">
        <p14:creationId xmlns:p14="http://schemas.microsoft.com/office/powerpoint/2010/main" val="17290117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pagina B Variant 3 Warm R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9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3691004" y="1129719"/>
            <a:ext cx="5219002" cy="519412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  <a:latin typeface="Arial"/>
                <a:cs typeface="Arial"/>
              </a:defRPr>
            </a:lvl1pPr>
            <a:lvl2pPr>
              <a:defRPr sz="2000">
                <a:solidFill>
                  <a:schemeClr val="bg1"/>
                </a:solidFill>
                <a:latin typeface="Arial"/>
                <a:cs typeface="Arial"/>
              </a:defRPr>
            </a:lvl2pPr>
            <a:lvl3pPr>
              <a:defRPr sz="2000">
                <a:solidFill>
                  <a:schemeClr val="bg1"/>
                </a:solidFill>
                <a:latin typeface="Arial"/>
                <a:cs typeface="Arial"/>
              </a:defRPr>
            </a:lvl3pPr>
            <a:lvl4pPr>
              <a:defRPr sz="2000">
                <a:solidFill>
                  <a:schemeClr val="bg1"/>
                </a:solidFill>
                <a:latin typeface="Arial"/>
                <a:cs typeface="Arial"/>
              </a:defRPr>
            </a:lvl4pPr>
            <a:lvl5pPr>
              <a:defRPr sz="2000">
                <a:solidFill>
                  <a:schemeClr val="bg1"/>
                </a:solidFill>
                <a:latin typeface="Arial"/>
                <a:cs typeface="Arial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 dirty="0"/>
          </a:p>
        </p:txBody>
      </p:sp>
      <p:sp>
        <p:nvSpPr>
          <p:cNvPr id="5" name="Subtitel 2"/>
          <p:cNvSpPr>
            <a:spLocks noGrp="1"/>
          </p:cNvSpPr>
          <p:nvPr>
            <p:ph type="subTitle" idx="1"/>
          </p:nvPr>
        </p:nvSpPr>
        <p:spPr>
          <a:xfrm>
            <a:off x="597209" y="6472939"/>
            <a:ext cx="1722658" cy="281430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 algn="l">
              <a:buNone/>
              <a:defRPr sz="1000" b="0">
                <a:solidFill>
                  <a:schemeClr val="bg1"/>
                </a:solidFill>
                <a:latin typeface="Arial"/>
                <a:cs typeface="Arial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titelstijl van het model te bewerken</a:t>
            </a:r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0"/>
          </p:nvPr>
        </p:nvSpPr>
        <p:spPr bwMode="auto">
          <a:xfrm>
            <a:off x="49213" y="6472238"/>
            <a:ext cx="527050" cy="282575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defTabSz="914400">
              <a:defRPr sz="1000" b="1">
                <a:solidFill>
                  <a:srgbClr val="FFFFFF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B4F8AF9C-48B1-4D71-8449-24C871698B39}" type="slidenum">
              <a:rPr lang="nl-NL" altLang="en-US"/>
              <a:pPr>
                <a:defRPr/>
              </a:pPr>
              <a:t>‹#›</a:t>
            </a:fld>
            <a:endParaRPr lang="nl-NL" altLang="en-US"/>
          </a:p>
        </p:txBody>
      </p:sp>
    </p:spTree>
    <p:extLst>
      <p:ext uri="{BB962C8B-B14F-4D97-AF65-F5344CB8AC3E}">
        <p14:creationId xmlns:p14="http://schemas.microsoft.com/office/powerpoint/2010/main" val="34735356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  <p:sldLayoutId id="2147483792" r:id="rId12"/>
    <p:sldLayoutId id="2147483793" r:id="rId13"/>
    <p:sldLayoutId id="2147483780" r:id="rId14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ヒラギノ角ゴ Pro W3" charset="0"/>
          <a:cs typeface="ヒラギノ角ゴ Pro W3" charset="0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ヒラギノ角ゴ Pro W3" charset="0"/>
          <a:cs typeface="ヒラギノ角ゴ Pro W3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ヒラギノ角ゴ Pro W3" charset="0"/>
          <a:cs typeface="ヒラギノ角ゴ Pro W3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ヒラギノ角ゴ Pro W3" charset="0"/>
          <a:cs typeface="ヒラギノ角ゴ Pro W3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ヒラギノ角ゴ Pro W3" charset="0"/>
          <a:cs typeface="ヒラギノ角ゴ Pro W3" charset="0"/>
        </a:defRPr>
      </a:lvl5pPr>
      <a:lvl6pPr marL="4572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ヒラギノ角ゴ Pro W3" charset="0"/>
          <a:cs typeface="ヒラギノ角ゴ Pro W3" charset="0"/>
        </a:defRPr>
      </a:lvl6pPr>
      <a:lvl7pPr marL="9144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ヒラギノ角ゴ Pro W3" charset="0"/>
          <a:cs typeface="ヒラギノ角ゴ Pro W3" charset="0"/>
        </a:defRPr>
      </a:lvl7pPr>
      <a:lvl8pPr marL="13716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ヒラギノ角ゴ Pro W3" charset="0"/>
          <a:cs typeface="ヒラギノ角ゴ Pro W3" charset="0"/>
        </a:defRPr>
      </a:lvl8pPr>
      <a:lvl9pPr marL="18288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ヒラギノ角ゴ Pro W3" charset="0"/>
          <a:cs typeface="ヒラギノ角ゴ Pro W3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ヒラギノ角ゴ Pro W3" charset="0"/>
          <a:cs typeface="ヒラギノ角ゴ Pro W3" charset="0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ヒラギノ角ゴ Pro W3" charset="0"/>
          <a:cs typeface="ヒラギノ角ゴ Pro W3" charset="0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ヒラギノ角ゴ Pro W3" charset="0"/>
          <a:cs typeface="ヒラギノ角ゴ Pro W3" charset="0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ヒラギノ角ゴ Pro W3" charset="0"/>
          <a:cs typeface="ヒラギノ角ゴ Pro W3" charset="0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ヒラギノ角ゴ Pro W3" charset="0"/>
          <a:cs typeface="ヒラギノ角ゴ Pro W3" charset="0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9.png"/><Relationship Id="rId4" Type="http://schemas.openxmlformats.org/officeDocument/2006/relationships/image" Target="../media/image2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4" Type="http://schemas.openxmlformats.org/officeDocument/2006/relationships/image" Target="../media/image31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emf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6.jpeg"/><Relationship Id="rId4" Type="http://schemas.openxmlformats.org/officeDocument/2006/relationships/image" Target="../media/image2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Subtitle 2"/>
          <p:cNvSpPr>
            <a:spLocks noGrp="1"/>
          </p:cNvSpPr>
          <p:nvPr>
            <p:ph type="subTitle" idx="1"/>
          </p:nvPr>
        </p:nvSpPr>
        <p:spPr bwMode="auto">
          <a:xfrm>
            <a:off x="323848" y="3881120"/>
            <a:ext cx="4593591" cy="26924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  <a:normAutofit/>
          </a:bodyPr>
          <a:lstStyle/>
          <a:p>
            <a:pPr eaLnBrk="1" hangingPunct="1"/>
            <a:r>
              <a:rPr lang="en-US" altLang="en-US" sz="2000" b="0" dirty="0" smtClean="0">
                <a:latin typeface="Arial" pitchFamily="34" charset="0"/>
                <a:ea typeface="ヒラギノ角ゴ Pro W3" pitchFamily="124" charset="-128"/>
                <a:cs typeface="Arial" pitchFamily="34" charset="0"/>
              </a:rPr>
              <a:t>J. J. van Oorschot</a:t>
            </a:r>
            <a:r>
              <a:rPr lang="en-US" altLang="en-US" sz="2000" b="0" baseline="30000" dirty="0">
                <a:latin typeface="Arial" pitchFamily="34" charset="0"/>
                <a:ea typeface="ヒラギノ角ゴ Pro W3" pitchFamily="124" charset="-128"/>
                <a:cs typeface="Arial" pitchFamily="34" charset="0"/>
              </a:rPr>
              <a:t>1</a:t>
            </a:r>
            <a:endParaRPr lang="en-US" altLang="en-US" sz="2000" b="0" dirty="0" smtClean="0">
              <a:latin typeface="Arial" pitchFamily="34" charset="0"/>
              <a:ea typeface="ヒラギノ角ゴ Pro W3" pitchFamily="124" charset="-128"/>
              <a:cs typeface="Arial" pitchFamily="34" charset="0"/>
            </a:endParaRPr>
          </a:p>
          <a:p>
            <a:pPr eaLnBrk="1" hangingPunct="1"/>
            <a:r>
              <a:rPr lang="en-US" altLang="en-US" sz="2000" b="0" u="sng" dirty="0" smtClean="0">
                <a:latin typeface="Arial" pitchFamily="34" charset="0"/>
                <a:ea typeface="ヒラギノ角ゴ Pro W3" pitchFamily="124" charset="-128"/>
                <a:cs typeface="Arial" pitchFamily="34" charset="0"/>
              </a:rPr>
              <a:t>T. Huiskamp</a:t>
            </a:r>
            <a:r>
              <a:rPr lang="en-US" altLang="en-US" sz="2000" b="0" u="sng" baseline="30000" dirty="0" smtClean="0">
                <a:latin typeface="Arial" pitchFamily="34" charset="0"/>
                <a:ea typeface="ヒラギノ角ゴ Pro W3" pitchFamily="124" charset="-128"/>
                <a:cs typeface="Arial" pitchFamily="34" charset="0"/>
              </a:rPr>
              <a:t>1</a:t>
            </a:r>
            <a:endParaRPr lang="en-US" altLang="en-US" sz="2000" b="0" u="sng" dirty="0" smtClean="0">
              <a:latin typeface="Arial" pitchFamily="34" charset="0"/>
              <a:ea typeface="ヒラギノ角ゴ Pro W3" pitchFamily="124" charset="-128"/>
              <a:cs typeface="Arial" pitchFamily="34" charset="0"/>
            </a:endParaRPr>
          </a:p>
          <a:p>
            <a:pPr eaLnBrk="1" hangingPunct="1"/>
            <a:r>
              <a:rPr lang="en-US" altLang="en-US" sz="2000" b="0" dirty="0" smtClean="0">
                <a:latin typeface="Arial" pitchFamily="34" charset="0"/>
                <a:ea typeface="ヒラギノ角ゴ Pro W3" pitchFamily="124" charset="-128"/>
                <a:cs typeface="Arial" pitchFamily="34" charset="0"/>
              </a:rPr>
              <a:t>M. Pereira</a:t>
            </a:r>
            <a:r>
              <a:rPr lang="en-US" altLang="en-US" sz="2000" b="0" baseline="30000" dirty="0" smtClean="0">
                <a:latin typeface="Arial" pitchFamily="34" charset="0"/>
                <a:ea typeface="ヒラギノ角ゴ Pro W3" pitchFamily="124" charset="-128"/>
                <a:cs typeface="Arial" pitchFamily="34" charset="0"/>
              </a:rPr>
              <a:t>2</a:t>
            </a:r>
            <a:endParaRPr lang="en-US" altLang="en-US" sz="2000" b="0" dirty="0" smtClean="0">
              <a:latin typeface="Arial" pitchFamily="34" charset="0"/>
              <a:ea typeface="ヒラギノ角ゴ Pro W3" pitchFamily="124" charset="-128"/>
              <a:cs typeface="Arial" pitchFamily="34" charset="0"/>
            </a:endParaRPr>
          </a:p>
          <a:p>
            <a:pPr eaLnBrk="1" hangingPunct="1"/>
            <a:r>
              <a:rPr lang="en-US" altLang="en-US" sz="2000" b="0" dirty="0" smtClean="0">
                <a:latin typeface="Arial" pitchFamily="34" charset="0"/>
                <a:ea typeface="ヒラギノ角ゴ Pro W3" pitchFamily="124" charset="-128"/>
                <a:cs typeface="Arial" pitchFamily="34" charset="0"/>
              </a:rPr>
              <a:t>L. M. Redondo</a:t>
            </a:r>
            <a:r>
              <a:rPr lang="en-US" altLang="en-US" sz="2000" b="0" baseline="30000" dirty="0" smtClean="0">
                <a:latin typeface="Arial" pitchFamily="34" charset="0"/>
                <a:ea typeface="ヒラギノ角ゴ Pro W3" pitchFamily="124" charset="-128"/>
                <a:cs typeface="Arial" pitchFamily="34" charset="0"/>
              </a:rPr>
              <a:t>3</a:t>
            </a:r>
          </a:p>
          <a:p>
            <a:pPr eaLnBrk="1" hangingPunct="1"/>
            <a:endParaRPr lang="en-US" altLang="en-US" sz="2000" b="0" baseline="30000" dirty="0">
              <a:latin typeface="Arial" pitchFamily="34" charset="0"/>
              <a:ea typeface="ヒラギノ角ゴ Pro W3" pitchFamily="124" charset="-128"/>
              <a:cs typeface="Arial" pitchFamily="34" charset="0"/>
            </a:endParaRPr>
          </a:p>
          <a:p>
            <a:pPr eaLnBrk="1" hangingPunct="1"/>
            <a:r>
              <a:rPr lang="en-US" altLang="en-US" sz="1600" b="0" baseline="30000" dirty="0" smtClean="0">
                <a:latin typeface="Arial" pitchFamily="34" charset="0"/>
                <a:ea typeface="ヒラギノ角ゴ Pro W3" pitchFamily="124" charset="-128"/>
                <a:cs typeface="Arial" pitchFamily="34" charset="0"/>
              </a:rPr>
              <a:t>1</a:t>
            </a:r>
            <a:r>
              <a:rPr lang="en-US" altLang="en-US" sz="1600" b="0" dirty="0" smtClean="0">
                <a:latin typeface="Arial" pitchFamily="34" charset="0"/>
                <a:ea typeface="ヒラギノ角ゴ Pro W3" pitchFamily="124" charset="-128"/>
                <a:cs typeface="Arial" pitchFamily="34" charset="0"/>
              </a:rPr>
              <a:t>Eindhoven University of Technology</a:t>
            </a:r>
          </a:p>
          <a:p>
            <a:pPr eaLnBrk="1" hangingPunct="1"/>
            <a:r>
              <a:rPr lang="en-US" altLang="en-US" sz="1600" b="0" baseline="30000" dirty="0" smtClean="0">
                <a:latin typeface="Arial" pitchFamily="34" charset="0"/>
                <a:ea typeface="ヒラギノ角ゴ Pro W3" pitchFamily="124" charset="-128"/>
                <a:cs typeface="Arial" pitchFamily="34" charset="0"/>
              </a:rPr>
              <a:t>2</a:t>
            </a:r>
            <a:r>
              <a:rPr lang="en-US" altLang="en-US" sz="1600" b="0" dirty="0" smtClean="0">
                <a:latin typeface="Arial" pitchFamily="34" charset="0"/>
                <a:ea typeface="ヒラギノ角ゴ Pro W3" pitchFamily="124" charset="-128"/>
                <a:cs typeface="Arial" pitchFamily="34" charset="0"/>
              </a:rPr>
              <a:t>Energy Pulse Systems</a:t>
            </a:r>
          </a:p>
          <a:p>
            <a:pPr eaLnBrk="1" hangingPunct="1"/>
            <a:r>
              <a:rPr lang="en-US" altLang="en-US" sz="1600" b="0" baseline="30000" dirty="0" smtClean="0">
                <a:latin typeface="Arial" pitchFamily="34" charset="0"/>
                <a:ea typeface="ヒラギノ角ゴ Pro W3" pitchFamily="124" charset="-128"/>
                <a:cs typeface="Arial" pitchFamily="34" charset="0"/>
              </a:rPr>
              <a:t>3</a:t>
            </a:r>
            <a:r>
              <a:rPr lang="nl-NL" sz="1600" b="0" dirty="0" err="1"/>
              <a:t>Instituto</a:t>
            </a:r>
            <a:r>
              <a:rPr lang="nl-NL" sz="1600" b="0" dirty="0"/>
              <a:t> Superior de </a:t>
            </a:r>
            <a:r>
              <a:rPr lang="nl-NL" sz="1600" b="0" dirty="0" err="1"/>
              <a:t>Engenharia</a:t>
            </a:r>
            <a:r>
              <a:rPr lang="nl-NL" sz="1600" b="0" dirty="0"/>
              <a:t> de Lisboa</a:t>
            </a:r>
            <a:endParaRPr lang="en-US" altLang="en-US" sz="1600" b="0" baseline="30000" dirty="0" smtClean="0">
              <a:latin typeface="Arial" pitchFamily="34" charset="0"/>
              <a:ea typeface="ヒラギノ角ゴ Pro W3" pitchFamily="124" charset="-128"/>
              <a:cs typeface="Arial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3849" y="1362873"/>
            <a:ext cx="5772151" cy="1380328"/>
          </a:xfrm>
        </p:spPr>
        <p:txBody>
          <a:bodyPr>
            <a:normAutofit/>
          </a:bodyPr>
          <a:lstStyle/>
          <a:p>
            <a:r>
              <a:rPr lang="en-US" sz="2800" dirty="0"/>
              <a:t>Ozone Generation with a </a:t>
            </a:r>
            <a:br>
              <a:rPr lang="en-US" sz="2800" dirty="0"/>
            </a:br>
            <a:r>
              <a:rPr lang="en-US" sz="2800" dirty="0"/>
              <a:t>Flexible Solid-State Marx Generator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/>
              <p:cNvSpPr>
                <a:spLocks noGrp="1"/>
              </p:cNvSpPr>
              <p:nvPr>
                <p:ph sz="half" idx="2"/>
              </p:nvPr>
            </p:nvSpPr>
            <p:spPr>
              <a:xfrm>
                <a:off x="343410" y="1129719"/>
                <a:ext cx="4237800" cy="5194127"/>
              </a:xfrm>
            </p:spPr>
            <p:txBody>
              <a:bodyPr/>
              <a:lstStyle/>
              <a:p>
                <a:pPr marL="0" indent="0">
                  <a:buNone/>
                </a:pPr>
                <a:r>
                  <a:rPr lang="en-US" u="sng" dirty="0" smtClean="0"/>
                  <a:t>Ozone yield calculation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solidFill>
                              <a:schemeClr val="tx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chemeClr val="tx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n-US" b="0" i="1" smtClean="0">
                            <a:solidFill>
                              <a:schemeClr val="tx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𝑝</m:t>
                        </m:r>
                      </m:sub>
                    </m:sSub>
                    <m:r>
                      <a:rPr lang="en-US" b="0" i="1" smtClean="0">
                        <a:solidFill>
                          <a:schemeClr val="tx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=</m:t>
                    </m:r>
                    <m:nary>
                      <m:naryPr>
                        <m:limLoc m:val="undOvr"/>
                        <m:subHide m:val="on"/>
                        <m:supHide m:val="on"/>
                        <m:ctrlPr>
                          <a:rPr lang="en-US" b="0" i="1" smtClean="0">
                            <a:solidFill>
                              <a:schemeClr val="tx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naryPr>
                      <m:sub/>
                      <m:sup/>
                      <m:e>
                        <m:r>
                          <a:rPr lang="en-US" b="0" i="1" smtClean="0">
                            <a:solidFill>
                              <a:schemeClr val="tx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𝑣</m:t>
                        </m:r>
                        <m:r>
                          <a:rPr lang="en-US" b="0" i="1" smtClean="0">
                            <a:solidFill>
                              <a:schemeClr val="tx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∗</m:t>
                        </m:r>
                        <m:r>
                          <a:rPr lang="en-US" b="0" i="1" smtClean="0">
                            <a:solidFill>
                              <a:schemeClr val="tx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US" b="0" i="1" smtClean="0">
                            <a:solidFill>
                              <a:schemeClr val="tx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b="0" i="1" smtClean="0">
                            <a:solidFill>
                              <a:schemeClr val="tx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𝑑𝑡</m:t>
                        </m:r>
                      </m:e>
                    </m:nary>
                  </m:oMath>
                </a14:m>
                <a:r>
                  <a:rPr lang="en-US" dirty="0" smtClean="0"/>
                  <a:t> [J]</a:t>
                </a:r>
              </a:p>
              <a:p>
                <a14:m>
                  <m:oMath xmlns:m="http://schemas.openxmlformats.org/officeDocument/2006/math">
                    <m:r>
                      <a:rPr lang="en-US" i="1" smtClean="0">
                        <a:solidFill>
                          <a:schemeClr val="tx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𝜖</m:t>
                    </m:r>
                    <m:r>
                      <a:rPr lang="en-US" b="0" i="1" smtClean="0">
                        <a:solidFill>
                          <a:schemeClr val="tx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b="0" i="1" smtClean="0">
                            <a:solidFill>
                              <a:schemeClr val="tx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b="0" i="1" smtClean="0">
                                <a:solidFill>
                                  <a:schemeClr val="tx1">
                                    <a:lumMod val="60000"/>
                                    <a:lumOff val="40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solidFill>
                                  <a:schemeClr val="tx1">
                                    <a:lumMod val="60000"/>
                                    <a:lumOff val="40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𝑓</m:t>
                            </m:r>
                          </m:e>
                          <m:sub>
                            <m:r>
                              <a:rPr lang="en-US" b="0" i="1" smtClean="0">
                                <a:solidFill>
                                  <a:schemeClr val="tx1">
                                    <a:lumMod val="60000"/>
                                    <a:lumOff val="40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𝑟𝑟</m:t>
                            </m:r>
                          </m:sub>
                        </m:sSub>
                        <m:sSub>
                          <m:sSubPr>
                            <m:ctrlPr>
                              <a:rPr lang="en-US" b="0" i="1" smtClean="0">
                                <a:solidFill>
                                  <a:schemeClr val="tx1">
                                    <a:lumMod val="60000"/>
                                    <a:lumOff val="40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solidFill>
                                  <a:schemeClr val="tx1">
                                    <a:lumMod val="60000"/>
                                    <a:lumOff val="40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𝐸</m:t>
                            </m:r>
                          </m:e>
                          <m:sub>
                            <m:r>
                              <a:rPr lang="en-US" b="0" i="1" smtClean="0">
                                <a:solidFill>
                                  <a:schemeClr val="tx1">
                                    <a:lumMod val="60000"/>
                                    <a:lumOff val="40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𝑝</m:t>
                            </m:r>
                          </m:sub>
                        </m:sSub>
                        <m:r>
                          <a:rPr lang="en-US" b="0" i="1" smtClean="0">
                            <a:solidFill>
                              <a:schemeClr val="tx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∗60</m:t>
                        </m:r>
                      </m:num>
                      <m:den>
                        <m:r>
                          <a:rPr lang="en-US" b="0" i="1" smtClean="0">
                            <a:solidFill>
                              <a:schemeClr val="tx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𝐹</m:t>
                        </m:r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 smtClean="0"/>
                  <a:t> [J/L]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solidFill>
                              <a:schemeClr val="tx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chemeClr val="tx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𝐺</m:t>
                        </m:r>
                      </m:e>
                      <m:sub>
                        <m:sSub>
                          <m:sSubPr>
                            <m:ctrlPr>
                              <a:rPr lang="en-US" i="1" smtClean="0">
                                <a:solidFill>
                                  <a:schemeClr val="tx1">
                                    <a:lumMod val="60000"/>
                                    <a:lumOff val="4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solidFill>
                                  <a:schemeClr val="tx1">
                                    <a:lumMod val="60000"/>
                                    <a:lumOff val="4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𝑂</m:t>
                            </m:r>
                          </m:e>
                          <m:sub>
                            <m:r>
                              <a:rPr lang="en-US" b="0" i="1" smtClean="0">
                                <a:solidFill>
                                  <a:schemeClr val="tx1">
                                    <a:lumMod val="60000"/>
                                    <a:lumOff val="4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3</m:t>
                            </m:r>
                          </m:sub>
                        </m:sSub>
                      </m:sub>
                    </m:sSub>
                    <m:r>
                      <a:rPr lang="en-US" b="0" i="1" smtClean="0">
                        <a:solidFill>
                          <a:schemeClr val="tx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i="1" smtClean="0">
                            <a:solidFill>
                              <a:schemeClr val="tx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i="1">
                                <a:solidFill>
                                  <a:schemeClr val="tx1">
                                    <a:lumMod val="60000"/>
                                    <a:lumOff val="4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solidFill>
                                  <a:schemeClr val="tx1">
                                    <a:lumMod val="60000"/>
                                    <a:lumOff val="4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𝐶</m:t>
                            </m:r>
                          </m:e>
                          <m:sub>
                            <m:sSub>
                              <m:sSubPr>
                                <m:ctrlPr>
                                  <a:rPr lang="en-US" i="1">
                                    <a:solidFill>
                                      <a:schemeClr val="tx1">
                                        <a:lumMod val="60000"/>
                                        <a:lumOff val="4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solidFill>
                                      <a:schemeClr val="tx1">
                                        <a:lumMod val="60000"/>
                                        <a:lumOff val="4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𝑂</m:t>
                                </m:r>
                              </m:e>
                              <m:sub>
                                <m:r>
                                  <a:rPr lang="en-US" i="1">
                                    <a:solidFill>
                                      <a:schemeClr val="tx1">
                                        <a:lumMod val="60000"/>
                                        <a:lumOff val="4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3</m:t>
                                </m:r>
                              </m:sub>
                            </m:sSub>
                          </m:sub>
                        </m:sSub>
                        <m:r>
                          <a:rPr lang="en-US" b="0" i="1" smtClean="0">
                            <a:solidFill>
                              <a:schemeClr val="tx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∗48∗3.6</m:t>
                        </m:r>
                      </m:num>
                      <m:den>
                        <m:sSub>
                          <m:sSubPr>
                            <m:ctrlPr>
                              <a:rPr lang="en-US" i="1" smtClean="0">
                                <a:solidFill>
                                  <a:schemeClr val="tx1">
                                    <a:lumMod val="60000"/>
                                    <a:lumOff val="4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solidFill>
                                  <a:schemeClr val="tx1">
                                    <a:lumMod val="60000"/>
                                    <a:lumOff val="4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𝑉</m:t>
                            </m:r>
                          </m:e>
                          <m:sub>
                            <m:r>
                              <a:rPr lang="en-US" b="0" i="1" smtClean="0">
                                <a:solidFill>
                                  <a:schemeClr val="tx1">
                                    <a:lumMod val="60000"/>
                                    <a:lumOff val="4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𝑚</m:t>
                            </m:r>
                          </m:sub>
                        </m:sSub>
                        <m:r>
                          <a:rPr lang="en-US" i="1" smtClean="0">
                            <a:solidFill>
                              <a:schemeClr val="tx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𝜖</m:t>
                        </m:r>
                      </m:den>
                    </m:f>
                  </m:oMath>
                </a14:m>
                <a:r>
                  <a:rPr lang="en-US" dirty="0" smtClean="0"/>
                  <a:t> [g/kWh]</a:t>
                </a:r>
              </a:p>
              <a:p>
                <a:endParaRPr lang="en-US" dirty="0"/>
              </a:p>
              <a:p>
                <a:pPr marL="0" indent="0">
                  <a:buNone/>
                </a:pPr>
                <a:r>
                  <a:rPr lang="en-US" u="sng" dirty="0" smtClean="0"/>
                  <a:t>Results</a:t>
                </a:r>
              </a:p>
              <a:p>
                <a:r>
                  <a:rPr lang="en-US" dirty="0" smtClean="0"/>
                  <a:t>Higher air flow: higher yields</a:t>
                </a:r>
              </a:p>
              <a:p>
                <a:r>
                  <a:rPr lang="en-US" dirty="0" smtClean="0"/>
                  <a:t>Gas heating effects</a:t>
                </a:r>
                <a:endParaRPr lang="en-US" dirty="0"/>
              </a:p>
            </p:txBody>
          </p:sp>
        </mc:Choice>
        <mc:Fallback xmlns=""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2"/>
              </p:nvPr>
            </p:nvSpPr>
            <p:spPr>
              <a:xfrm>
                <a:off x="343410" y="1129719"/>
                <a:ext cx="4237800" cy="5194127"/>
              </a:xfrm>
              <a:blipFill rotWithShape="0">
                <a:blip r:embed="rId3"/>
                <a:stretch>
                  <a:fillRect l="-1437" t="-493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 smtClean="0"/>
              <a:t>Results: air flow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B929D9D-82A5-44CA-A4AC-98448B6F8149}" type="slidenum">
              <a:rPr lang="nl-NL" altLang="en-US" smtClean="0"/>
              <a:pPr>
                <a:defRPr/>
              </a:pPr>
              <a:t>10</a:t>
            </a:fld>
            <a:endParaRPr lang="nl-NL" alt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81525" y="1129719"/>
            <a:ext cx="4386263" cy="516253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81525" y="1108018"/>
            <a:ext cx="4341323" cy="51842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6303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2"/>
          </p:nvPr>
        </p:nvSpPr>
        <p:spPr>
          <a:xfrm>
            <a:off x="1063880" y="5145354"/>
            <a:ext cx="2676016" cy="937206"/>
          </a:xfrm>
        </p:spPr>
        <p:txBody>
          <a:bodyPr/>
          <a:lstStyle/>
          <a:p>
            <a:pPr marL="0" indent="0" algn="ctr">
              <a:buNone/>
            </a:pPr>
            <a:r>
              <a:rPr lang="en-US" dirty="0" smtClean="0"/>
              <a:t>Burst mode operation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 smtClean="0"/>
              <a:t>Results: burst mode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B929D9D-82A5-44CA-A4AC-98448B6F8149}" type="slidenum">
              <a:rPr lang="nl-NL" altLang="en-US" smtClean="0"/>
              <a:pPr>
                <a:defRPr/>
              </a:pPr>
              <a:t>11</a:t>
            </a:fld>
            <a:endParaRPr lang="nl-NL" alt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213" y="3616561"/>
            <a:ext cx="4705350" cy="152879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213" y="1385750"/>
            <a:ext cx="4705350" cy="1517283"/>
          </a:xfrm>
          <a:prstGeom prst="rect">
            <a:avLst/>
          </a:prstGeom>
        </p:spPr>
      </p:pic>
      <p:sp>
        <p:nvSpPr>
          <p:cNvPr id="7" name="Content Placeholder 1"/>
          <p:cNvSpPr txBox="1">
            <a:spLocks/>
          </p:cNvSpPr>
          <p:nvPr/>
        </p:nvSpPr>
        <p:spPr>
          <a:xfrm>
            <a:off x="1014667" y="3025140"/>
            <a:ext cx="2676016" cy="937206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Arial"/>
                <a:ea typeface="ヒラギノ角ゴ Pro W3" charset="0"/>
                <a:cs typeface="Arial"/>
              </a:defRPr>
            </a:lvl1pPr>
            <a:lvl2pPr marL="742950" indent="-28575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Arial"/>
                <a:ea typeface="ヒラギノ角ゴ Pro W3" charset="0"/>
                <a:cs typeface="Arial"/>
              </a:defRPr>
            </a:lvl2pPr>
            <a:lvl3pPr marL="11430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Arial"/>
                <a:ea typeface="ヒラギノ角ゴ Pro W3" charset="0"/>
                <a:cs typeface="Arial"/>
              </a:defRPr>
            </a:lvl3pPr>
            <a:lvl4pPr marL="16002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Arial"/>
                <a:ea typeface="ヒラギノ角ゴ Pro W3" charset="0"/>
                <a:cs typeface="Arial"/>
              </a:defRPr>
            </a:lvl4pPr>
            <a:lvl5pPr marL="20574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1800" kern="1200">
                <a:solidFill>
                  <a:schemeClr val="tx1"/>
                </a:solidFill>
                <a:latin typeface="Arial"/>
                <a:ea typeface="ヒラギノ角ゴ Pro W3" charset="0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en-US" dirty="0" smtClean="0"/>
              <a:t>Normal operation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76800" y="1232626"/>
            <a:ext cx="4183062" cy="2478852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26014" y="3711478"/>
            <a:ext cx="3927282" cy="26114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3091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2"/>
          </p:nvPr>
        </p:nvSpPr>
        <p:spPr>
          <a:xfrm>
            <a:off x="343410" y="1129719"/>
            <a:ext cx="4180966" cy="5194127"/>
          </a:xfrm>
        </p:spPr>
        <p:txBody>
          <a:bodyPr/>
          <a:lstStyle/>
          <a:p>
            <a:pPr marL="0" indent="0">
              <a:buNone/>
            </a:pPr>
            <a:r>
              <a:rPr lang="en-US" u="sng" dirty="0" smtClean="0"/>
              <a:t>Results</a:t>
            </a:r>
          </a:p>
          <a:p>
            <a:r>
              <a:rPr lang="en-US" dirty="0" smtClean="0"/>
              <a:t>Higher burst frequency: lower ozone yield</a:t>
            </a:r>
          </a:p>
          <a:p>
            <a:r>
              <a:rPr lang="en-US" dirty="0" smtClean="0"/>
              <a:t>Higher repetition rate: lower ozone yield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u="sng" dirty="0" smtClean="0"/>
              <a:t>Explanation</a:t>
            </a:r>
          </a:p>
          <a:p>
            <a:r>
              <a:rPr lang="en-US" dirty="0" smtClean="0"/>
              <a:t>Space and surface charges dominate the discharge</a:t>
            </a:r>
          </a:p>
          <a:p>
            <a:r>
              <a:rPr lang="en-US" dirty="0" smtClean="0"/>
              <a:t>Gas heating effects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u="sng" dirty="0" smtClean="0"/>
              <a:t>Conclusion</a:t>
            </a:r>
          </a:p>
          <a:p>
            <a:r>
              <a:rPr lang="en-US" dirty="0" smtClean="0"/>
              <a:t>Burst rate operation not efficient for ozone generation</a:t>
            </a:r>
          </a:p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 smtClean="0"/>
              <a:t>Results: burst mode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B929D9D-82A5-44CA-A4AC-98448B6F8149}" type="slidenum">
              <a:rPr lang="nl-NL" altLang="en-US" smtClean="0"/>
              <a:pPr>
                <a:defRPr/>
              </a:pPr>
              <a:t>12</a:t>
            </a:fld>
            <a:endParaRPr lang="nl-NL" alt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667250" y="1089025"/>
            <a:ext cx="4019551" cy="51295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05374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2"/>
          </p:nvPr>
        </p:nvSpPr>
        <p:spPr>
          <a:xfrm>
            <a:off x="343409" y="4981575"/>
            <a:ext cx="8250257" cy="1342271"/>
          </a:xfrm>
        </p:spPr>
        <p:txBody>
          <a:bodyPr/>
          <a:lstStyle/>
          <a:p>
            <a:pPr marL="0" indent="0">
              <a:buNone/>
            </a:pPr>
            <a:r>
              <a:rPr lang="en-US" u="sng" dirty="0" smtClean="0"/>
              <a:t>Conclusions</a:t>
            </a:r>
          </a:p>
          <a:p>
            <a:r>
              <a:rPr lang="en-US" dirty="0" smtClean="0"/>
              <a:t>Maximum yields around 80 g/kWh vs. 160 g/kWh for faster pulses</a:t>
            </a:r>
          </a:p>
          <a:p>
            <a:r>
              <a:rPr lang="en-US" dirty="0" smtClean="0"/>
              <a:t>Promising practical application with solid-state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 smtClean="0"/>
              <a:t>Overall results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B929D9D-82A5-44CA-A4AC-98448B6F8149}" type="slidenum">
              <a:rPr lang="nl-NL" altLang="en-US" smtClean="0"/>
              <a:pPr>
                <a:defRPr/>
              </a:pPr>
              <a:t>13</a:t>
            </a:fld>
            <a:endParaRPr lang="nl-NL" alt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2738" y="1636590"/>
            <a:ext cx="4373361" cy="334498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14725" y="1364107"/>
            <a:ext cx="4729275" cy="3624154"/>
          </a:xfrm>
          <a:prstGeom prst="rect">
            <a:avLst/>
          </a:prstGeom>
        </p:spPr>
      </p:pic>
      <p:sp>
        <p:nvSpPr>
          <p:cNvPr id="7" name="Content Placeholder 1"/>
          <p:cNvSpPr txBox="1">
            <a:spLocks/>
          </p:cNvSpPr>
          <p:nvPr/>
        </p:nvSpPr>
        <p:spPr>
          <a:xfrm>
            <a:off x="1338517" y="1149105"/>
            <a:ext cx="2676016" cy="937206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Arial"/>
                <a:ea typeface="ヒラギノ角ゴ Pro W3" charset="0"/>
                <a:cs typeface="Arial"/>
              </a:defRPr>
            </a:lvl1pPr>
            <a:lvl2pPr marL="742950" indent="-28575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Arial"/>
                <a:ea typeface="ヒラギノ角ゴ Pro W3" charset="0"/>
                <a:cs typeface="Arial"/>
              </a:defRPr>
            </a:lvl2pPr>
            <a:lvl3pPr marL="11430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Arial"/>
                <a:ea typeface="ヒラギノ角ゴ Pro W3" charset="0"/>
                <a:cs typeface="Arial"/>
              </a:defRPr>
            </a:lvl3pPr>
            <a:lvl4pPr marL="16002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Arial"/>
                <a:ea typeface="ヒラギノ角ゴ Pro W3" charset="0"/>
                <a:cs typeface="Arial"/>
              </a:defRPr>
            </a:lvl4pPr>
            <a:lvl5pPr marL="20574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1800" kern="1200">
                <a:solidFill>
                  <a:schemeClr val="tx1"/>
                </a:solidFill>
                <a:latin typeface="Arial"/>
                <a:ea typeface="ヒラギノ角ゴ Pro W3" charset="0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en-US" dirty="0" smtClean="0"/>
              <a:t>Solid state (this work)</a:t>
            </a:r>
            <a:endParaRPr lang="en-US" dirty="0"/>
          </a:p>
        </p:txBody>
      </p:sp>
      <p:sp>
        <p:nvSpPr>
          <p:cNvPr id="8" name="Content Placeholder 1"/>
          <p:cNvSpPr txBox="1">
            <a:spLocks/>
          </p:cNvSpPr>
          <p:nvPr/>
        </p:nvSpPr>
        <p:spPr>
          <a:xfrm>
            <a:off x="5040312" y="1167987"/>
            <a:ext cx="3971926" cy="937206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Arial"/>
                <a:ea typeface="ヒラギノ角ゴ Pro W3" charset="0"/>
                <a:cs typeface="Arial"/>
              </a:defRPr>
            </a:lvl1pPr>
            <a:lvl2pPr marL="742950" indent="-28575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Arial"/>
                <a:ea typeface="ヒラギノ角ゴ Pro W3" charset="0"/>
                <a:cs typeface="Arial"/>
              </a:defRPr>
            </a:lvl2pPr>
            <a:lvl3pPr marL="11430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Arial"/>
                <a:ea typeface="ヒラギノ角ゴ Pro W3" charset="0"/>
                <a:cs typeface="Arial"/>
              </a:defRPr>
            </a:lvl3pPr>
            <a:lvl4pPr marL="16002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Arial"/>
                <a:ea typeface="ヒラギノ角ゴ Pro W3" charset="0"/>
                <a:cs typeface="Arial"/>
              </a:defRPr>
            </a:lvl4pPr>
            <a:lvl5pPr marL="20574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1800" kern="1200">
                <a:solidFill>
                  <a:schemeClr val="tx1"/>
                </a:solidFill>
                <a:latin typeface="Arial"/>
                <a:ea typeface="ヒラギノ角ゴ Pro W3" charset="0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en-US" dirty="0" smtClean="0"/>
              <a:t>Spark-gap based (previous work)</a:t>
            </a:r>
            <a:endParaRPr lang="en-US" dirty="0"/>
          </a:p>
        </p:txBody>
      </p:sp>
      <p:sp>
        <p:nvSpPr>
          <p:cNvPr id="10" name="Content Placeholder 1"/>
          <p:cNvSpPr txBox="1">
            <a:spLocks/>
          </p:cNvSpPr>
          <p:nvPr/>
        </p:nvSpPr>
        <p:spPr>
          <a:xfrm>
            <a:off x="1468173" y="6323846"/>
            <a:ext cx="6240991" cy="532646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Arial"/>
                <a:ea typeface="ヒラギノ角ゴ Pro W3" charset="0"/>
                <a:cs typeface="Arial"/>
              </a:defRPr>
            </a:lvl1pPr>
            <a:lvl2pPr marL="742950" indent="-28575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Arial"/>
                <a:ea typeface="ヒラギノ角ゴ Pro W3" charset="0"/>
                <a:cs typeface="Arial"/>
              </a:defRPr>
            </a:lvl2pPr>
            <a:lvl3pPr marL="11430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Arial"/>
                <a:ea typeface="ヒラギノ角ゴ Pro W3" charset="0"/>
                <a:cs typeface="Arial"/>
              </a:defRPr>
            </a:lvl3pPr>
            <a:lvl4pPr marL="16002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Arial"/>
                <a:ea typeface="ヒラギノ角ゴ Pro W3" charset="0"/>
                <a:cs typeface="Arial"/>
              </a:defRPr>
            </a:lvl4pPr>
            <a:lvl5pPr marL="20574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1800" kern="1200">
                <a:solidFill>
                  <a:schemeClr val="tx1"/>
                </a:solidFill>
                <a:latin typeface="Arial"/>
                <a:ea typeface="ヒラギノ角ゴ Pro W3" charset="0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en-US" sz="2800" u="sng" dirty="0" smtClean="0"/>
              <a:t>Thank you for your attention</a:t>
            </a:r>
            <a:endParaRPr lang="en-US" sz="2800" u="sng" dirty="0"/>
          </a:p>
        </p:txBody>
      </p:sp>
    </p:spTree>
    <p:extLst>
      <p:ext uri="{BB962C8B-B14F-4D97-AF65-F5344CB8AC3E}">
        <p14:creationId xmlns:p14="http://schemas.microsoft.com/office/powerpoint/2010/main" val="15098397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algn="ctr"/>
            <a:r>
              <a:rPr lang="en-US" b="1" dirty="0" smtClean="0"/>
              <a:t>Previous results: high-efficiency ozone generation</a:t>
            </a:r>
            <a:endParaRPr 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B929D9D-82A5-44CA-A4AC-98448B6F8149}" type="slidenum">
              <a:rPr lang="nl-NL" altLang="en-US" smtClean="0"/>
              <a:pPr>
                <a:defRPr/>
              </a:pPr>
              <a:t>2</a:t>
            </a:fld>
            <a:endParaRPr lang="nl-NL" altLang="en-US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9550" y="1315720"/>
            <a:ext cx="4791075" cy="774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5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00133" y="1193800"/>
            <a:ext cx="3708915" cy="2287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Rectangle 16"/>
          <p:cNvSpPr/>
          <p:nvPr/>
        </p:nvSpPr>
        <p:spPr>
          <a:xfrm>
            <a:off x="120281" y="2202755"/>
            <a:ext cx="4699369" cy="3988495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Specifications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Up to 50 kV (</a:t>
            </a:r>
            <a:r>
              <a:rPr lang="en-U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pos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 and </a:t>
            </a:r>
            <a:r>
              <a:rPr lang="en-U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neg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0.5-10 nanosecond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&lt;200 </a:t>
            </a:r>
            <a:r>
              <a:rPr lang="en-U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ps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 rise time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Up to 1 kHz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Flushed oil spark gap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Results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Up to 160 g/kWh ozone production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Very efficient, but not a practical system!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New project: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Use flexible solid state Marx generator for robust, practical ozone generation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8" name="Picture 2" descr="D:\Dropbox\TUe\5LEG0\pics\risetime_ozonyield_cropped.pn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81400" y="3595687"/>
            <a:ext cx="3727648" cy="20645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Rectangle 18"/>
          <p:cNvSpPr/>
          <p:nvPr/>
        </p:nvSpPr>
        <p:spPr>
          <a:xfrm>
            <a:off x="3403090" y="6334780"/>
            <a:ext cx="5740910" cy="523220"/>
          </a:xfrm>
          <a:prstGeom prst="rect">
            <a:avLst/>
          </a:prstGeom>
          <a:ln w="19050">
            <a:noFill/>
          </a:ln>
        </p:spPr>
        <p:txBody>
          <a:bodyPr wrap="square">
            <a:spAutoFit/>
          </a:bodyPr>
          <a:lstStyle/>
          <a:p>
            <a:pPr defTabSz="914400"/>
            <a:r>
              <a:rPr lang="nl-NL" sz="1400" dirty="0" smtClean="0">
                <a:solidFill>
                  <a:srgbClr val="101073"/>
                </a:solidFill>
                <a:latin typeface="Arial" charset="0"/>
              </a:rPr>
              <a:t>Huiskamp</a:t>
            </a:r>
            <a:r>
              <a:rPr lang="en-US" sz="1400" dirty="0" smtClean="0">
                <a:solidFill>
                  <a:srgbClr val="101073"/>
                </a:solidFill>
                <a:latin typeface="Arial" charset="0"/>
              </a:rPr>
              <a:t> </a:t>
            </a:r>
            <a:r>
              <a:rPr lang="en-US" sz="1400" i="1" dirty="0" smtClean="0">
                <a:solidFill>
                  <a:srgbClr val="101073"/>
                </a:solidFill>
                <a:latin typeface="Arial" charset="0"/>
              </a:rPr>
              <a:t>et al</a:t>
            </a:r>
            <a:r>
              <a:rPr lang="en-US" sz="1400" dirty="0" smtClean="0">
                <a:solidFill>
                  <a:srgbClr val="101073"/>
                </a:solidFill>
                <a:latin typeface="Arial" charset="0"/>
              </a:rPr>
              <a:t>., </a:t>
            </a:r>
            <a:r>
              <a:rPr lang="en-US" sz="1400" i="1" dirty="0" smtClean="0">
                <a:solidFill>
                  <a:srgbClr val="101073"/>
                </a:solidFill>
                <a:latin typeface="Arial" charset="0"/>
              </a:rPr>
              <a:t>IEEE T Plasma </a:t>
            </a:r>
            <a:r>
              <a:rPr lang="en-US" sz="1400" i="1" dirty="0" err="1" smtClean="0">
                <a:solidFill>
                  <a:srgbClr val="101073"/>
                </a:solidFill>
                <a:latin typeface="Arial" charset="0"/>
              </a:rPr>
              <a:t>Sci</a:t>
            </a:r>
            <a:r>
              <a:rPr lang="en-US" sz="1400" dirty="0" smtClean="0">
                <a:solidFill>
                  <a:srgbClr val="101073"/>
                </a:solidFill>
                <a:latin typeface="Arial" charset="0"/>
              </a:rPr>
              <a:t>, vol. 43, pp. 444-451, 2015</a:t>
            </a:r>
            <a:endParaRPr lang="nl-NL" sz="1400" dirty="0" smtClean="0">
              <a:solidFill>
                <a:srgbClr val="101073"/>
              </a:solidFill>
              <a:latin typeface="Arial" charset="0"/>
              <a:ea typeface="+mn-ea"/>
            </a:endParaRPr>
          </a:p>
          <a:p>
            <a:pPr defTabSz="914400"/>
            <a:r>
              <a:rPr lang="nl-NL" sz="1400" dirty="0" smtClean="0">
                <a:solidFill>
                  <a:srgbClr val="101073"/>
                </a:solidFill>
                <a:latin typeface="Arial" charset="0"/>
                <a:ea typeface="+mn-ea"/>
              </a:rPr>
              <a:t>Huiskamp </a:t>
            </a:r>
            <a:r>
              <a:rPr lang="nl-NL" sz="1400" i="1" dirty="0" smtClean="0">
                <a:solidFill>
                  <a:srgbClr val="101073"/>
                </a:solidFill>
                <a:latin typeface="Arial" charset="0"/>
                <a:ea typeface="+mn-ea"/>
              </a:rPr>
              <a:t>et al.</a:t>
            </a:r>
            <a:r>
              <a:rPr lang="en-US" sz="1400" dirty="0" smtClean="0">
                <a:solidFill>
                  <a:srgbClr val="101073"/>
                </a:solidFill>
                <a:latin typeface="Arial" charset="0"/>
                <a:ea typeface="+mn-ea"/>
              </a:rPr>
              <a:t>, </a:t>
            </a:r>
            <a:r>
              <a:rPr lang="en-US" sz="1400" i="1" dirty="0" smtClean="0">
                <a:solidFill>
                  <a:srgbClr val="101073"/>
                </a:solidFill>
                <a:latin typeface="Arial" charset="0"/>
                <a:ea typeface="+mn-ea"/>
              </a:rPr>
              <a:t>J. Phys. D: Appl. Phys.</a:t>
            </a:r>
            <a:r>
              <a:rPr lang="en-US" sz="1400" dirty="0" smtClean="0">
                <a:solidFill>
                  <a:srgbClr val="101073"/>
                </a:solidFill>
                <a:latin typeface="Arial" charset="0"/>
                <a:ea typeface="+mn-ea"/>
              </a:rPr>
              <a:t>, vol. 50, 405201 [16pp], 2017</a:t>
            </a:r>
            <a:endParaRPr lang="en-US" sz="1400" dirty="0">
              <a:solidFill>
                <a:srgbClr val="101073"/>
              </a:solidFill>
              <a:latin typeface="Arial" charset="0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1856354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2"/>
          </p:nvPr>
        </p:nvSpPr>
        <p:spPr>
          <a:xfrm>
            <a:off x="343409" y="1190625"/>
            <a:ext cx="8733916" cy="261937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 smtClean="0"/>
              <a:t>Marx generator developed at Energy Pulse Systems:</a:t>
            </a:r>
          </a:p>
          <a:p>
            <a:r>
              <a:rPr lang="en-US" sz="2000" dirty="0" smtClean="0"/>
              <a:t>Up to 15 kV pulses (15 stages of 1 kV)</a:t>
            </a:r>
          </a:p>
          <a:p>
            <a:r>
              <a:rPr lang="en-US" sz="2000" dirty="0" smtClean="0"/>
              <a:t>Pulse duration: variable from 200 ns to 100 µs</a:t>
            </a:r>
          </a:p>
          <a:p>
            <a:r>
              <a:rPr lang="en-US" sz="2000" dirty="0" smtClean="0"/>
              <a:t>Repetition rate up to several kHz</a:t>
            </a:r>
          </a:p>
          <a:p>
            <a:r>
              <a:rPr lang="en-US" sz="2000" dirty="0" smtClean="0"/>
              <a:t>Burst mode operation possible (burst frequency up to 200 kHz)</a:t>
            </a:r>
            <a:endParaRPr lang="en-US" sz="20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 smtClean="0"/>
              <a:t>Solid-state Marx generator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B929D9D-82A5-44CA-A4AC-98448B6F8149}" type="slidenum">
              <a:rPr lang="nl-NL" altLang="en-US" smtClean="0"/>
              <a:pPr>
                <a:defRPr/>
              </a:pPr>
              <a:t>3</a:t>
            </a:fld>
            <a:endParaRPr lang="nl-NL" altLang="en-US"/>
          </a:p>
        </p:txBody>
      </p:sp>
      <p:pic>
        <p:nvPicPr>
          <p:cNvPr id="5" name="Picture 4" descr="Marx_SiC_2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9528" t="37032" r="9528" b="37032"/>
          <a:stretch>
            <a:fillRect/>
          </a:stretch>
        </p:blipFill>
        <p:spPr bwMode="auto">
          <a:xfrm>
            <a:off x="800100" y="3076575"/>
            <a:ext cx="7600949" cy="3678238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Rectangle 5"/>
          <p:cNvSpPr/>
          <p:nvPr/>
        </p:nvSpPr>
        <p:spPr>
          <a:xfrm>
            <a:off x="3403090" y="6334780"/>
            <a:ext cx="5740910" cy="523220"/>
          </a:xfrm>
          <a:prstGeom prst="rect">
            <a:avLst/>
          </a:prstGeom>
          <a:ln w="19050">
            <a:noFill/>
          </a:ln>
        </p:spPr>
        <p:txBody>
          <a:bodyPr wrap="square">
            <a:spAutoFit/>
          </a:bodyPr>
          <a:lstStyle/>
          <a:p>
            <a:pPr defTabSz="914400"/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Redondo, L. M., et al. "Solid-state Marx generator for the compact linear collider breakdown studies." </a:t>
            </a:r>
            <a:r>
              <a:rPr lang="en-US" sz="1400" i="1" dirty="0" smtClean="0">
                <a:latin typeface="Arial" panose="020B0604020202020204" pitchFamily="34" charset="0"/>
                <a:cs typeface="Arial" panose="020B0604020202020204" pitchFamily="34" charset="0"/>
              </a:rPr>
              <a:t>IPMHVC 2016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, 187-192, 2016</a:t>
            </a:r>
            <a:endParaRPr lang="en-US" sz="1400" dirty="0">
              <a:solidFill>
                <a:srgbClr val="101073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76601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2"/>
          </p:nvPr>
        </p:nvSpPr>
        <p:spPr>
          <a:xfrm>
            <a:off x="343409" y="1190625"/>
            <a:ext cx="8733916" cy="3190875"/>
          </a:xfrm>
        </p:spPr>
        <p:txBody>
          <a:bodyPr>
            <a:normAutofit/>
          </a:bodyPr>
          <a:lstStyle/>
          <a:p>
            <a:r>
              <a:rPr lang="en-US" sz="2000" dirty="0" smtClean="0"/>
              <a:t>1kV per stage charging through </a:t>
            </a:r>
            <a:r>
              <a:rPr lang="en-US" sz="2000" dirty="0" smtClean="0"/>
              <a:t>diodes (and switches)</a:t>
            </a:r>
            <a:endParaRPr lang="en-US" sz="2000" dirty="0" smtClean="0"/>
          </a:p>
          <a:p>
            <a:r>
              <a:rPr lang="en-US" sz="2000" dirty="0" smtClean="0"/>
              <a:t>1.2 kV </a:t>
            </a:r>
            <a:r>
              <a:rPr lang="en-US" sz="2000" dirty="0" err="1" smtClean="0"/>
              <a:t>SiC</a:t>
            </a:r>
            <a:r>
              <a:rPr lang="en-US" sz="2000" dirty="0" smtClean="0"/>
              <a:t> MOSFETs for fast, efficient switching</a:t>
            </a:r>
          </a:p>
          <a:p>
            <a:pPr lvl="1"/>
            <a:r>
              <a:rPr lang="en-US" dirty="0" err="1" smtClean="0"/>
              <a:t>Tpi</a:t>
            </a:r>
            <a:r>
              <a:rPr lang="en-US" dirty="0" smtClean="0"/>
              <a:t>: discharging capacitors over load</a:t>
            </a:r>
          </a:p>
          <a:p>
            <a:pPr lvl="1"/>
            <a:r>
              <a:rPr lang="en-US" dirty="0" err="1" smtClean="0"/>
              <a:t>Tci</a:t>
            </a:r>
            <a:r>
              <a:rPr lang="en-US" dirty="0" smtClean="0"/>
              <a:t>: discharging load and charging capacitors between pulses</a:t>
            </a:r>
          </a:p>
          <a:p>
            <a:r>
              <a:rPr lang="en-US" sz="2000" dirty="0" smtClean="0"/>
              <a:t>Series resistors for damping and current limiting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 smtClean="0"/>
              <a:t>Solid-state Marx generator circuit operation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B929D9D-82A5-44CA-A4AC-98448B6F8149}" type="slidenum">
              <a:rPr lang="nl-NL" altLang="en-US" smtClean="0"/>
              <a:pPr>
                <a:defRPr/>
              </a:pPr>
              <a:t>4</a:t>
            </a:fld>
            <a:endParaRPr lang="nl-NL" altLang="en-US"/>
          </a:p>
        </p:txBody>
      </p:sp>
      <p:pic>
        <p:nvPicPr>
          <p:cNvPr id="5" name="Picture 4" descr="Marx_SiC_2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9528" t="37032" r="9528" b="37032"/>
          <a:stretch>
            <a:fillRect/>
          </a:stretch>
        </p:blipFill>
        <p:spPr bwMode="auto">
          <a:xfrm>
            <a:off x="800100" y="3076575"/>
            <a:ext cx="7600949" cy="3678238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Rectangle 5"/>
          <p:cNvSpPr/>
          <p:nvPr/>
        </p:nvSpPr>
        <p:spPr>
          <a:xfrm>
            <a:off x="3403090" y="6334780"/>
            <a:ext cx="5740910" cy="523220"/>
          </a:xfrm>
          <a:prstGeom prst="rect">
            <a:avLst/>
          </a:prstGeom>
          <a:ln w="19050">
            <a:noFill/>
          </a:ln>
        </p:spPr>
        <p:txBody>
          <a:bodyPr wrap="square">
            <a:spAutoFit/>
          </a:bodyPr>
          <a:lstStyle/>
          <a:p>
            <a:pPr defTabSz="914400"/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Redondo, L. M., et al. "Solid-state Marx generator for the compact linear collider breakdown studies." </a:t>
            </a:r>
            <a:r>
              <a:rPr lang="en-US" sz="1400" i="1" dirty="0" smtClean="0">
                <a:latin typeface="Arial" panose="020B0604020202020204" pitchFamily="34" charset="0"/>
                <a:cs typeface="Arial" panose="020B0604020202020204" pitchFamily="34" charset="0"/>
              </a:rPr>
              <a:t>IPMHVC 2016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, 187-192, 2016</a:t>
            </a:r>
            <a:endParaRPr lang="en-US" sz="1400" dirty="0">
              <a:solidFill>
                <a:srgbClr val="101073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51730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2"/>
          </p:nvPr>
        </p:nvSpPr>
        <p:spPr>
          <a:xfrm>
            <a:off x="343409" y="5448300"/>
            <a:ext cx="8924416" cy="875546"/>
          </a:xfrm>
        </p:spPr>
        <p:txBody>
          <a:bodyPr>
            <a:normAutofit/>
          </a:bodyPr>
          <a:lstStyle/>
          <a:p>
            <a:r>
              <a:rPr lang="en-US" sz="2000" dirty="0" smtClean="0"/>
              <a:t>DC PSU decoupled with filter (and with </a:t>
            </a:r>
            <a:r>
              <a:rPr lang="en-US" sz="2000" dirty="0" err="1" smtClean="0"/>
              <a:t>Taux</a:t>
            </a:r>
            <a:r>
              <a:rPr lang="en-US" sz="2000" dirty="0" smtClean="0"/>
              <a:t> during pulsing)</a:t>
            </a:r>
          </a:p>
          <a:p>
            <a:r>
              <a:rPr lang="en-US" sz="2000" dirty="0" smtClean="0"/>
              <a:t>Marx controlled with µP (programmed from PC)</a:t>
            </a:r>
            <a:endParaRPr lang="en-US" sz="20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 smtClean="0"/>
              <a:t>Total system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B929D9D-82A5-44CA-A4AC-98448B6F8149}" type="slidenum">
              <a:rPr lang="nl-NL" altLang="en-US" smtClean="0"/>
              <a:pPr>
                <a:defRPr/>
              </a:pPr>
              <a:t>5</a:t>
            </a:fld>
            <a:endParaRPr lang="nl-NL" altLang="en-US"/>
          </a:p>
        </p:txBody>
      </p:sp>
      <p:pic>
        <p:nvPicPr>
          <p:cNvPr id="5" name="Picture 4" descr="Marx_SiC_general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9528" t="30299" r="9528" b="30299"/>
          <a:stretch>
            <a:fillRect/>
          </a:stretch>
        </p:blipFill>
        <p:spPr bwMode="auto">
          <a:xfrm>
            <a:off x="733425" y="1079500"/>
            <a:ext cx="6964045" cy="4673243"/>
          </a:xfrm>
          <a:prstGeom prst="rect">
            <a:avLst/>
          </a:prstGeom>
          <a:noFill/>
          <a:ln>
            <a:noFill/>
          </a:ln>
          <a:effectLst/>
        </p:spPr>
      </p:pic>
    </p:spTree>
    <p:extLst>
      <p:ext uri="{BB962C8B-B14F-4D97-AF65-F5344CB8AC3E}">
        <p14:creationId xmlns:p14="http://schemas.microsoft.com/office/powerpoint/2010/main" val="1549667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2"/>
          </p:nvPr>
        </p:nvSpPr>
        <p:spPr>
          <a:xfrm>
            <a:off x="6248400" y="2676524"/>
            <a:ext cx="2805113" cy="200977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A: Marx generator</a:t>
            </a:r>
          </a:p>
          <a:p>
            <a:pPr marL="0" indent="0">
              <a:buNone/>
            </a:pPr>
            <a:r>
              <a:rPr lang="en-US" dirty="0" smtClean="0"/>
              <a:t>B: Input filter</a:t>
            </a:r>
          </a:p>
          <a:p>
            <a:pPr marL="0" indent="0">
              <a:buNone/>
            </a:pPr>
            <a:r>
              <a:rPr lang="en-US" dirty="0" smtClean="0"/>
              <a:t>C: Control board</a:t>
            </a:r>
          </a:p>
          <a:p>
            <a:pPr marL="0" indent="0">
              <a:buNone/>
            </a:pPr>
            <a:r>
              <a:rPr lang="en-US" dirty="0" smtClean="0"/>
              <a:t>D: HV connector</a:t>
            </a:r>
          </a:p>
          <a:p>
            <a:pPr marL="0" indent="0">
              <a:buNone/>
            </a:pPr>
            <a:r>
              <a:rPr lang="en-US" dirty="0" smtClean="0"/>
              <a:t>E: Current sensor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 smtClean="0"/>
              <a:t>Practical implementation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B929D9D-82A5-44CA-A4AC-98448B6F8149}" type="slidenum">
              <a:rPr lang="nl-NL" altLang="en-US" smtClean="0"/>
              <a:pPr>
                <a:defRPr/>
              </a:pPr>
              <a:t>6</a:t>
            </a:fld>
            <a:endParaRPr lang="nl-NL" altLang="en-US"/>
          </a:p>
        </p:txBody>
      </p:sp>
      <p:pic>
        <p:nvPicPr>
          <p:cNvPr id="6" name="Picture 5" descr="EPULSUS_photo_in"/>
          <p:cNvPicPr/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1113" y="1238250"/>
            <a:ext cx="5943600" cy="488632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859241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 smtClean="0"/>
              <a:t>Experimental setup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B929D9D-82A5-44CA-A4AC-98448B6F8149}" type="slidenum">
              <a:rPr lang="nl-NL" altLang="en-US" smtClean="0"/>
              <a:pPr>
                <a:defRPr/>
              </a:pPr>
              <a:t>7</a:t>
            </a:fld>
            <a:endParaRPr lang="nl-NL" alt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85939" y="1079500"/>
            <a:ext cx="6857935" cy="51561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2964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 smtClean="0"/>
              <a:t>DBD plasma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B929D9D-82A5-44CA-A4AC-98448B6F8149}" type="slidenum">
              <a:rPr lang="nl-NL" altLang="en-US" smtClean="0"/>
              <a:pPr>
                <a:defRPr/>
              </a:pPr>
              <a:t>8</a:t>
            </a:fld>
            <a:endParaRPr lang="nl-NL" alt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59" r="-1328"/>
          <a:stretch/>
        </p:blipFill>
        <p:spPr>
          <a:xfrm>
            <a:off x="5876925" y="1136649"/>
            <a:ext cx="3086100" cy="5091243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9550" y="3361480"/>
            <a:ext cx="5295900" cy="2961962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2412" y="1136649"/>
            <a:ext cx="5210175" cy="21822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1831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/>
              <p:cNvSpPr>
                <a:spLocks noGrp="1"/>
              </p:cNvSpPr>
              <p:nvPr>
                <p:ph sz="half" idx="2"/>
              </p:nvPr>
            </p:nvSpPr>
            <p:spPr>
              <a:xfrm>
                <a:off x="343410" y="1129719"/>
                <a:ext cx="3609466" cy="5194127"/>
              </a:xfrm>
            </p:spPr>
            <p:txBody>
              <a:bodyPr/>
              <a:lstStyle/>
              <a:p>
                <a:pPr marL="0" indent="0">
                  <a:buNone/>
                </a:pPr>
                <a:r>
                  <a:rPr lang="en-US" u="sng" dirty="0" smtClean="0"/>
                  <a:t>Ozone yield calculation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solidFill>
                              <a:schemeClr val="tx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chemeClr val="tx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n-US" b="0" i="1" smtClean="0">
                            <a:solidFill>
                              <a:schemeClr val="tx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𝑝</m:t>
                        </m:r>
                      </m:sub>
                    </m:sSub>
                    <m:r>
                      <a:rPr lang="en-US" b="0" i="1" smtClean="0">
                        <a:solidFill>
                          <a:schemeClr val="tx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=</m:t>
                    </m:r>
                    <m:nary>
                      <m:naryPr>
                        <m:limLoc m:val="undOvr"/>
                        <m:subHide m:val="on"/>
                        <m:supHide m:val="on"/>
                        <m:ctrlPr>
                          <a:rPr lang="en-US" b="0" i="1" smtClean="0">
                            <a:solidFill>
                              <a:schemeClr val="tx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naryPr>
                      <m:sub/>
                      <m:sup/>
                      <m:e>
                        <m:r>
                          <a:rPr lang="en-US" b="0" i="1" smtClean="0">
                            <a:solidFill>
                              <a:schemeClr val="tx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𝑣</m:t>
                        </m:r>
                        <m:r>
                          <a:rPr lang="en-US" b="0" i="1" smtClean="0">
                            <a:solidFill>
                              <a:schemeClr val="tx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∗</m:t>
                        </m:r>
                        <m:r>
                          <a:rPr lang="en-US" b="0" i="1" smtClean="0">
                            <a:solidFill>
                              <a:schemeClr val="tx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US" b="0" i="1" smtClean="0">
                            <a:solidFill>
                              <a:schemeClr val="tx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b="0" i="1" smtClean="0">
                            <a:solidFill>
                              <a:schemeClr val="tx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𝑑𝑡</m:t>
                        </m:r>
                      </m:e>
                    </m:nary>
                  </m:oMath>
                </a14:m>
                <a:r>
                  <a:rPr lang="en-US" dirty="0" smtClean="0"/>
                  <a:t> [J]</a:t>
                </a:r>
              </a:p>
              <a:p>
                <a14:m>
                  <m:oMath xmlns:m="http://schemas.openxmlformats.org/officeDocument/2006/math">
                    <m:r>
                      <a:rPr lang="en-US" i="1" smtClean="0">
                        <a:solidFill>
                          <a:schemeClr val="tx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𝜖</m:t>
                    </m:r>
                    <m:r>
                      <a:rPr lang="en-US" b="0" i="1" smtClean="0">
                        <a:solidFill>
                          <a:schemeClr val="tx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b="0" i="1" smtClean="0">
                            <a:solidFill>
                              <a:schemeClr val="tx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b="0" i="1" smtClean="0">
                                <a:solidFill>
                                  <a:schemeClr val="tx1">
                                    <a:lumMod val="60000"/>
                                    <a:lumOff val="40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solidFill>
                                  <a:schemeClr val="tx1">
                                    <a:lumMod val="60000"/>
                                    <a:lumOff val="40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𝑓</m:t>
                            </m:r>
                          </m:e>
                          <m:sub>
                            <m:r>
                              <a:rPr lang="en-US" b="0" i="1" smtClean="0">
                                <a:solidFill>
                                  <a:schemeClr val="tx1">
                                    <a:lumMod val="60000"/>
                                    <a:lumOff val="40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𝑟𝑟</m:t>
                            </m:r>
                          </m:sub>
                        </m:sSub>
                        <m:sSub>
                          <m:sSubPr>
                            <m:ctrlPr>
                              <a:rPr lang="en-US" b="0" i="1" smtClean="0">
                                <a:solidFill>
                                  <a:schemeClr val="tx1">
                                    <a:lumMod val="60000"/>
                                    <a:lumOff val="40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solidFill>
                                  <a:schemeClr val="tx1">
                                    <a:lumMod val="60000"/>
                                    <a:lumOff val="40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𝐸</m:t>
                            </m:r>
                          </m:e>
                          <m:sub>
                            <m:r>
                              <a:rPr lang="en-US" b="0" i="1" smtClean="0">
                                <a:solidFill>
                                  <a:schemeClr val="tx1">
                                    <a:lumMod val="60000"/>
                                    <a:lumOff val="40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𝑝</m:t>
                            </m:r>
                          </m:sub>
                        </m:sSub>
                        <m:r>
                          <a:rPr lang="en-US" b="0" i="1" smtClean="0">
                            <a:solidFill>
                              <a:schemeClr val="tx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∗60</m:t>
                        </m:r>
                      </m:num>
                      <m:den>
                        <m:r>
                          <a:rPr lang="en-US" b="0" i="1" smtClean="0">
                            <a:solidFill>
                              <a:schemeClr val="tx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𝐹</m:t>
                        </m:r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 smtClean="0"/>
                  <a:t> [J/L]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solidFill>
                              <a:schemeClr val="tx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chemeClr val="tx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𝐺</m:t>
                        </m:r>
                      </m:e>
                      <m:sub>
                        <m:sSub>
                          <m:sSubPr>
                            <m:ctrlPr>
                              <a:rPr lang="en-US" i="1" smtClean="0">
                                <a:solidFill>
                                  <a:schemeClr val="tx1">
                                    <a:lumMod val="60000"/>
                                    <a:lumOff val="4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solidFill>
                                  <a:schemeClr val="tx1">
                                    <a:lumMod val="60000"/>
                                    <a:lumOff val="4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𝑂</m:t>
                            </m:r>
                          </m:e>
                          <m:sub>
                            <m:r>
                              <a:rPr lang="en-US" b="0" i="1" smtClean="0">
                                <a:solidFill>
                                  <a:schemeClr val="tx1">
                                    <a:lumMod val="60000"/>
                                    <a:lumOff val="4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3</m:t>
                            </m:r>
                          </m:sub>
                        </m:sSub>
                      </m:sub>
                    </m:sSub>
                    <m:r>
                      <a:rPr lang="en-US" b="0" i="1" smtClean="0">
                        <a:solidFill>
                          <a:schemeClr val="tx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i="1" smtClean="0">
                            <a:solidFill>
                              <a:schemeClr val="tx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i="1">
                                <a:solidFill>
                                  <a:schemeClr val="tx1">
                                    <a:lumMod val="60000"/>
                                    <a:lumOff val="4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solidFill>
                                  <a:schemeClr val="tx1">
                                    <a:lumMod val="60000"/>
                                    <a:lumOff val="4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𝐶</m:t>
                            </m:r>
                          </m:e>
                          <m:sub>
                            <m:sSub>
                              <m:sSubPr>
                                <m:ctrlPr>
                                  <a:rPr lang="en-US" i="1">
                                    <a:solidFill>
                                      <a:schemeClr val="tx1">
                                        <a:lumMod val="60000"/>
                                        <a:lumOff val="4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solidFill>
                                      <a:schemeClr val="tx1">
                                        <a:lumMod val="60000"/>
                                        <a:lumOff val="4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𝑂</m:t>
                                </m:r>
                              </m:e>
                              <m:sub>
                                <m:r>
                                  <a:rPr lang="en-US" i="1">
                                    <a:solidFill>
                                      <a:schemeClr val="tx1">
                                        <a:lumMod val="60000"/>
                                        <a:lumOff val="4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3</m:t>
                                </m:r>
                              </m:sub>
                            </m:sSub>
                          </m:sub>
                        </m:sSub>
                        <m:r>
                          <a:rPr lang="en-US" b="0" i="1" smtClean="0">
                            <a:solidFill>
                              <a:schemeClr val="tx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∗48∗3.6</m:t>
                        </m:r>
                      </m:num>
                      <m:den>
                        <m:sSub>
                          <m:sSubPr>
                            <m:ctrlPr>
                              <a:rPr lang="en-US" i="1" smtClean="0">
                                <a:solidFill>
                                  <a:schemeClr val="tx1">
                                    <a:lumMod val="60000"/>
                                    <a:lumOff val="4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solidFill>
                                  <a:schemeClr val="tx1">
                                    <a:lumMod val="60000"/>
                                    <a:lumOff val="4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𝑉</m:t>
                            </m:r>
                          </m:e>
                          <m:sub>
                            <m:r>
                              <a:rPr lang="en-US" b="0" i="1" smtClean="0">
                                <a:solidFill>
                                  <a:schemeClr val="tx1">
                                    <a:lumMod val="60000"/>
                                    <a:lumOff val="4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𝑚</m:t>
                            </m:r>
                          </m:sub>
                        </m:sSub>
                        <m:r>
                          <a:rPr lang="en-US" i="1" smtClean="0">
                            <a:solidFill>
                              <a:schemeClr val="tx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𝜖</m:t>
                        </m:r>
                      </m:den>
                    </m:f>
                  </m:oMath>
                </a14:m>
                <a:r>
                  <a:rPr lang="en-US" dirty="0" smtClean="0"/>
                  <a:t> [g/kWh]</a:t>
                </a:r>
              </a:p>
              <a:p>
                <a:endParaRPr lang="en-US" dirty="0"/>
              </a:p>
              <a:p>
                <a:pPr marL="0" indent="0">
                  <a:buNone/>
                </a:pPr>
                <a:r>
                  <a:rPr lang="en-US" u="sng" dirty="0" smtClean="0"/>
                  <a:t>Results</a:t>
                </a:r>
              </a:p>
              <a:p>
                <a:r>
                  <a:rPr lang="en-US" dirty="0" smtClean="0"/>
                  <a:t>Higher voltage: higher yield</a:t>
                </a:r>
              </a:p>
              <a:p>
                <a:r>
                  <a:rPr lang="en-US" dirty="0" smtClean="0"/>
                  <a:t>Higher repetition rate: lower yield</a:t>
                </a:r>
              </a:p>
              <a:p>
                <a:r>
                  <a:rPr lang="en-US" dirty="0" smtClean="0"/>
                  <a:t>Gas heating effects</a:t>
                </a:r>
                <a:endParaRPr lang="en-US" dirty="0"/>
              </a:p>
            </p:txBody>
          </p:sp>
        </mc:Choice>
        <mc:Fallback xmlns=""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2"/>
              </p:nvPr>
            </p:nvSpPr>
            <p:spPr>
              <a:xfrm>
                <a:off x="343410" y="1129719"/>
                <a:ext cx="3609466" cy="5194127"/>
              </a:xfrm>
              <a:blipFill rotWithShape="0">
                <a:blip r:embed="rId3"/>
                <a:stretch>
                  <a:fillRect l="-1689" t="-4930" r="-185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 smtClean="0"/>
              <a:t>Results: voltage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B929D9D-82A5-44CA-A4AC-98448B6F8149}" type="slidenum">
              <a:rPr lang="nl-NL" altLang="en-US" smtClean="0"/>
              <a:pPr>
                <a:defRPr/>
              </a:pPr>
              <a:t>9</a:t>
            </a:fld>
            <a:endParaRPr lang="nl-NL" alt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81525" y="1129719"/>
            <a:ext cx="4386263" cy="51625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51974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Ue_Def_PPT_Template_Warm_Red">
  <a:themeElements>
    <a:clrScheme name="Aangepast 29">
      <a:dk1>
        <a:srgbClr val="003A80"/>
      </a:dk1>
      <a:lt1>
        <a:srgbClr val="FFFFFF"/>
      </a:lt1>
      <a:dk2>
        <a:srgbClr val="003A80"/>
      </a:dk2>
      <a:lt2>
        <a:srgbClr val="FFFFFF"/>
      </a:lt2>
      <a:accent1>
        <a:srgbClr val="E20026"/>
      </a:accent1>
      <a:accent2>
        <a:srgbClr val="E3004F"/>
      </a:accent2>
      <a:accent3>
        <a:srgbClr val="933589"/>
      </a:accent3>
      <a:accent4>
        <a:srgbClr val="009EE0"/>
      </a:accent4>
      <a:accent5>
        <a:srgbClr val="89BA17"/>
      </a:accent5>
      <a:accent6>
        <a:srgbClr val="F29400"/>
      </a:accent6>
      <a:hlink>
        <a:srgbClr val="E20026"/>
      </a:hlink>
      <a:folHlink>
        <a:srgbClr val="E20026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 anchor="t">
        <a:normAutofit/>
      </a:bodyPr>
      <a:lstStyle>
        <a:defPPr>
          <a:defRPr smtClean="0">
            <a:solidFill>
              <a:schemeClr val="tx1"/>
            </a:solidFill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-th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-th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TUe_Def_PPT_Template_Warm_Red.pot</Template>
  <TotalTime>18870</TotalTime>
  <Words>588</Words>
  <Application>Microsoft Office PowerPoint</Application>
  <PresentationFormat>On-screen Show (4:3)</PresentationFormat>
  <Paragraphs>123</Paragraphs>
  <Slides>13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8" baseType="lpstr">
      <vt:lpstr>Arial</vt:lpstr>
      <vt:lpstr>Calibri</vt:lpstr>
      <vt:lpstr>Cambria Math</vt:lpstr>
      <vt:lpstr>ヒラギノ角ゴ Pro W3</vt:lpstr>
      <vt:lpstr>TUe_Def_PPT_Template_Warm_Red</vt:lpstr>
      <vt:lpstr>Ozone Generation with a  Flexible Solid-State Marx Generator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Huiskamp, T.</dc:creator>
  <cp:lastModifiedBy>Huiskamp, T.</cp:lastModifiedBy>
  <cp:revision>243</cp:revision>
  <dcterms:created xsi:type="dcterms:W3CDTF">2014-03-18T11:48:03Z</dcterms:created>
  <dcterms:modified xsi:type="dcterms:W3CDTF">2018-06-05T06:32:09Z</dcterms:modified>
</cp:coreProperties>
</file>