
<file path=[Content_Types].xml><?xml version="1.0" encoding="utf-8"?>
<Types xmlns="http://schemas.openxmlformats.org/package/2006/content-types">
  <Default Extension="png" ContentType="image/png"/>
  <Default Extension="tmp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6"/>
  </p:notesMasterIdLst>
  <p:sldIdLst>
    <p:sldId id="257" r:id="rId2"/>
    <p:sldId id="259" r:id="rId3"/>
    <p:sldId id="294" r:id="rId4"/>
    <p:sldId id="265" r:id="rId5"/>
    <p:sldId id="293" r:id="rId6"/>
    <p:sldId id="281" r:id="rId7"/>
    <p:sldId id="295" r:id="rId8"/>
    <p:sldId id="278" r:id="rId9"/>
    <p:sldId id="274" r:id="rId10"/>
    <p:sldId id="279" r:id="rId11"/>
    <p:sldId id="280" r:id="rId12"/>
    <p:sldId id="260" r:id="rId13"/>
    <p:sldId id="256" r:id="rId14"/>
    <p:sldId id="298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999BE"/>
    <a:srgbClr val="0055A0"/>
    <a:srgbClr val="104282"/>
    <a:srgbClr val="0B387C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914" autoAdjust="0"/>
    <p:restoredTop sz="94660"/>
  </p:normalViewPr>
  <p:slideViewPr>
    <p:cSldViewPr snapToGrid="0" snapToObjects="1">
      <p:cViewPr varScale="1">
        <p:scale>
          <a:sx n="80" d="100"/>
          <a:sy n="80" d="100"/>
        </p:scale>
        <p:origin x="-1301" y="-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5AB7C07-22FA-47EE-8E69-CD69AE5342C4}" type="datetimeFigureOut">
              <a:rPr lang="en-GB" smtClean="0"/>
              <a:t>04/06/2018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B644E0-86D3-4034-A5E9-4514207B46E1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380399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6/4/2018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8/12/2017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J. Holma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D5A2BE-66B0-442A-A1D2-33C41FA95A01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819969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 dirty="0" smtClean="0"/>
              <a:t>Click to </a:t>
            </a:r>
            <a:r>
              <a:rPr kumimoji="0" lang="fr-CH" dirty="0" err="1" smtClean="0"/>
              <a:t>edit</a:t>
            </a:r>
            <a:r>
              <a:rPr kumimoji="0" lang="fr-CH" dirty="0" smtClean="0"/>
              <a:t> Master </a:t>
            </a:r>
            <a:r>
              <a:rPr kumimoji="0" lang="fr-CH" dirty="0" err="1" smtClean="0"/>
              <a:t>title</a:t>
            </a:r>
            <a:r>
              <a:rPr kumimoji="0" lang="fr-CH" dirty="0" smtClean="0"/>
              <a:t> style</a:t>
            </a:r>
            <a:endParaRPr kumimoji="0"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dirty="0" smtClean="0"/>
              <a:t>Click to </a:t>
            </a:r>
            <a:r>
              <a:rPr kumimoji="0" lang="fr-CH" dirty="0" err="1" smtClean="0"/>
              <a:t>edit</a:t>
            </a:r>
            <a:r>
              <a:rPr kumimoji="0" lang="fr-CH" dirty="0" smtClean="0"/>
              <a:t> Master </a:t>
            </a:r>
            <a:r>
              <a:rPr kumimoji="0" lang="fr-CH" dirty="0" err="1" smtClean="0"/>
              <a:t>text</a:t>
            </a:r>
            <a:r>
              <a:rPr kumimoji="0" lang="fr-CH" dirty="0" smtClean="0"/>
              <a:t>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 dirty="0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835735" y="634945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23/05/2017</a:t>
            </a:r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906814" y="6356350"/>
            <a:ext cx="217154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err="1" smtClean="0"/>
              <a:t>nABTEF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13" name="Date Placeholder 1"/>
          <p:cNvSpPr txBox="1">
            <a:spLocks/>
          </p:cNvSpPr>
          <p:nvPr userDrawn="1"/>
        </p:nvSpPr>
        <p:spPr>
          <a:xfrm>
            <a:off x="3924458" y="6349458"/>
            <a:ext cx="187533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J.</a:t>
            </a:r>
            <a:r>
              <a:rPr lang="en-US" baseline="0" dirty="0" smtClean="0"/>
              <a:t> Holma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6576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dirty="0" smtClean="0"/>
              <a:t>Click to </a:t>
            </a:r>
            <a:r>
              <a:rPr lang="fr-CH" dirty="0" err="1" smtClean="0"/>
              <a:t>edit</a:t>
            </a:r>
            <a:r>
              <a:rPr lang="fr-CH" dirty="0" smtClean="0"/>
              <a:t> Master </a:t>
            </a:r>
            <a:r>
              <a:rPr lang="fr-CH" dirty="0" err="1" smtClean="0"/>
              <a:t>text</a:t>
            </a:r>
            <a:r>
              <a:rPr lang="fr-CH" dirty="0" smtClean="0"/>
              <a:t> styles</a:t>
            </a:r>
          </a:p>
          <a:p>
            <a:pPr lvl="1" eaLnBrk="1" latinLnBrk="0" hangingPunct="1"/>
            <a:r>
              <a:rPr lang="fr-CH" dirty="0" smtClean="0"/>
              <a:t>Second </a:t>
            </a:r>
            <a:r>
              <a:rPr lang="fr-CH" dirty="0" err="1" smtClean="0"/>
              <a:t>level</a:t>
            </a:r>
            <a:endParaRPr lang="fr-CH" dirty="0" smtClean="0"/>
          </a:p>
          <a:p>
            <a:pPr lvl="2" eaLnBrk="1" latinLnBrk="0" hangingPunct="1"/>
            <a:r>
              <a:rPr lang="fr-CH" dirty="0" err="1" smtClean="0"/>
              <a:t>Third</a:t>
            </a:r>
            <a:r>
              <a:rPr lang="fr-CH" dirty="0" smtClean="0"/>
              <a:t> </a:t>
            </a:r>
            <a:r>
              <a:rPr lang="fr-CH" dirty="0" err="1" smtClean="0"/>
              <a:t>level</a:t>
            </a:r>
            <a:endParaRPr lang="fr-CH" dirty="0" smtClean="0"/>
          </a:p>
          <a:p>
            <a:pPr lvl="3" eaLnBrk="1" latinLnBrk="0" hangingPunct="1"/>
            <a:r>
              <a:rPr lang="fr-CH" dirty="0" err="1" smtClean="0"/>
              <a:t>Fourth</a:t>
            </a:r>
            <a:r>
              <a:rPr lang="fr-CH" dirty="0" smtClean="0"/>
              <a:t> </a:t>
            </a:r>
            <a:r>
              <a:rPr lang="fr-CH" dirty="0" err="1" smtClean="0"/>
              <a:t>level</a:t>
            </a:r>
            <a:endParaRPr lang="fr-CH" dirty="0" smtClean="0"/>
          </a:p>
          <a:p>
            <a:pPr lvl="4" eaLnBrk="1" latinLnBrk="0" hangingPunct="1"/>
            <a:r>
              <a:rPr lang="fr-CH" dirty="0" err="1" smtClean="0"/>
              <a:t>Fifth</a:t>
            </a:r>
            <a:r>
              <a:rPr lang="fr-CH" dirty="0" smtClean="0"/>
              <a:t> </a:t>
            </a:r>
            <a:r>
              <a:rPr lang="fr-CH" dirty="0" err="1" smtClean="0"/>
              <a:t>level</a:t>
            </a:r>
            <a:endParaRPr kumimoji="0" lang="en-US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dirty="0" smtClean="0"/>
              <a:t>Click to </a:t>
            </a:r>
            <a:r>
              <a:rPr lang="fr-CH" dirty="0" err="1" smtClean="0"/>
              <a:t>edit</a:t>
            </a:r>
            <a:r>
              <a:rPr lang="fr-CH" dirty="0" smtClean="0"/>
              <a:t> Master </a:t>
            </a:r>
            <a:r>
              <a:rPr lang="fr-CH" dirty="0" err="1" smtClean="0"/>
              <a:t>text</a:t>
            </a:r>
            <a:r>
              <a:rPr lang="fr-CH" dirty="0" smtClean="0"/>
              <a:t> styles</a:t>
            </a:r>
          </a:p>
          <a:p>
            <a:pPr lvl="1" eaLnBrk="1" latinLnBrk="0" hangingPunct="1"/>
            <a:r>
              <a:rPr lang="fr-CH" dirty="0" smtClean="0"/>
              <a:t>Second </a:t>
            </a:r>
            <a:r>
              <a:rPr lang="fr-CH" dirty="0" err="1" smtClean="0"/>
              <a:t>level</a:t>
            </a:r>
            <a:endParaRPr lang="fr-CH" dirty="0" smtClean="0"/>
          </a:p>
          <a:p>
            <a:pPr lvl="2" eaLnBrk="1" latinLnBrk="0" hangingPunct="1"/>
            <a:r>
              <a:rPr lang="fr-CH" dirty="0" err="1" smtClean="0"/>
              <a:t>Third</a:t>
            </a:r>
            <a:r>
              <a:rPr lang="fr-CH" dirty="0" smtClean="0"/>
              <a:t> </a:t>
            </a:r>
            <a:r>
              <a:rPr lang="fr-CH" dirty="0" err="1" smtClean="0"/>
              <a:t>level</a:t>
            </a:r>
            <a:endParaRPr lang="fr-CH" dirty="0" smtClean="0"/>
          </a:p>
          <a:p>
            <a:pPr lvl="3" eaLnBrk="1" latinLnBrk="0" hangingPunct="1"/>
            <a:r>
              <a:rPr lang="fr-CH" dirty="0" err="1" smtClean="0"/>
              <a:t>Fourth</a:t>
            </a:r>
            <a:r>
              <a:rPr lang="fr-CH" dirty="0" smtClean="0"/>
              <a:t> </a:t>
            </a:r>
            <a:r>
              <a:rPr lang="fr-CH" dirty="0" err="1" smtClean="0"/>
              <a:t>level</a:t>
            </a:r>
            <a:endParaRPr lang="fr-CH" dirty="0" smtClean="0"/>
          </a:p>
          <a:p>
            <a:pPr lvl="4" eaLnBrk="1" latinLnBrk="0" hangingPunct="1"/>
            <a:r>
              <a:rPr lang="fr-CH" dirty="0" err="1" smtClean="0"/>
              <a:t>Fifth</a:t>
            </a:r>
            <a:r>
              <a:rPr lang="fr-CH" dirty="0" smtClean="0"/>
              <a:t> </a:t>
            </a:r>
            <a:r>
              <a:rPr lang="fr-CH" dirty="0" err="1" smtClean="0"/>
              <a:t>level</a:t>
            </a:r>
            <a:endParaRPr kumimoji="0" lang="en-US" dirty="0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835735" y="634945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15/06/2017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906814" y="6356350"/>
            <a:ext cx="217154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FCC and R&amp;D Meeting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11" name="Date Placeholder 1"/>
          <p:cNvSpPr txBox="1">
            <a:spLocks/>
          </p:cNvSpPr>
          <p:nvPr userDrawn="1"/>
        </p:nvSpPr>
        <p:spPr>
          <a:xfrm>
            <a:off x="3924458" y="6349458"/>
            <a:ext cx="187533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J.</a:t>
            </a:r>
            <a:r>
              <a:rPr lang="en-US" baseline="0" dirty="0" smtClean="0"/>
              <a:t> Holma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13" name="Date Placeholder 1"/>
          <p:cNvSpPr>
            <a:spLocks noGrp="1"/>
          </p:cNvSpPr>
          <p:nvPr>
            <p:ph type="dt" sz="half" idx="10"/>
          </p:nvPr>
        </p:nvSpPr>
        <p:spPr>
          <a:xfrm>
            <a:off x="835735" y="634945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15/06/2017</a:t>
            </a:r>
            <a:endParaRPr lang="en-US" dirty="0"/>
          </a:p>
        </p:txBody>
      </p:sp>
      <p:sp>
        <p:nvSpPr>
          <p:cNvPr id="14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906814" y="6356350"/>
            <a:ext cx="217154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FCC and R&amp;D Meeting</a:t>
            </a:r>
            <a:endParaRPr lang="en-US" dirty="0"/>
          </a:p>
        </p:txBody>
      </p:sp>
      <p:sp>
        <p:nvSpPr>
          <p:cNvPr id="15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16" name="Date Placeholder 1"/>
          <p:cNvSpPr txBox="1">
            <a:spLocks/>
          </p:cNvSpPr>
          <p:nvPr userDrawn="1"/>
        </p:nvSpPr>
        <p:spPr>
          <a:xfrm>
            <a:off x="3924458" y="6349458"/>
            <a:ext cx="187533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J.</a:t>
            </a:r>
            <a:r>
              <a:rPr lang="en-US" baseline="0" dirty="0" smtClean="0"/>
              <a:t> Holma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835735" y="634945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23/05/2017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906814" y="6356350"/>
            <a:ext cx="217154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FCC and R&amp;D Meeting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11" name="Date Placeholder 1"/>
          <p:cNvSpPr txBox="1">
            <a:spLocks/>
          </p:cNvSpPr>
          <p:nvPr userDrawn="1"/>
        </p:nvSpPr>
        <p:spPr>
          <a:xfrm>
            <a:off x="3924458" y="6349458"/>
            <a:ext cx="187533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J.</a:t>
            </a:r>
            <a:r>
              <a:rPr lang="en-US" baseline="0" dirty="0" smtClean="0"/>
              <a:t> Holma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11" name="Date Placeholder 1"/>
          <p:cNvSpPr>
            <a:spLocks noGrp="1"/>
          </p:cNvSpPr>
          <p:nvPr>
            <p:ph type="dt" sz="half" idx="10"/>
          </p:nvPr>
        </p:nvSpPr>
        <p:spPr>
          <a:xfrm>
            <a:off x="835735" y="634945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23/05/2017</a:t>
            </a:r>
            <a:endParaRPr lang="en-US" dirty="0"/>
          </a:p>
        </p:txBody>
      </p:sp>
      <p:sp>
        <p:nvSpPr>
          <p:cNvPr id="12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906814" y="6356350"/>
            <a:ext cx="217154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FCC and R&amp;D Meeting</a:t>
            </a:r>
            <a:endParaRPr lang="en-US" dirty="0"/>
          </a:p>
        </p:txBody>
      </p:sp>
      <p:sp>
        <p:nvSpPr>
          <p:cNvPr id="13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14" name="Date Placeholder 1"/>
          <p:cNvSpPr txBox="1">
            <a:spLocks/>
          </p:cNvSpPr>
          <p:nvPr userDrawn="1"/>
        </p:nvSpPr>
        <p:spPr>
          <a:xfrm>
            <a:off x="3924458" y="6349458"/>
            <a:ext cx="187533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J.</a:t>
            </a:r>
            <a:r>
              <a:rPr lang="en-US" baseline="0" dirty="0" smtClean="0"/>
              <a:t> Holma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CH" smtClean="0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11" name="Date Placeholder 1"/>
          <p:cNvSpPr>
            <a:spLocks noGrp="1"/>
          </p:cNvSpPr>
          <p:nvPr>
            <p:ph type="dt" sz="half" idx="10"/>
          </p:nvPr>
        </p:nvSpPr>
        <p:spPr>
          <a:xfrm>
            <a:off x="835735" y="634945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23/05/2017</a:t>
            </a:r>
            <a:endParaRPr lang="en-US" dirty="0"/>
          </a:p>
        </p:txBody>
      </p:sp>
      <p:sp>
        <p:nvSpPr>
          <p:cNvPr id="12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906814" y="6356350"/>
            <a:ext cx="217154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FCC and R&amp;D Meeting</a:t>
            </a:r>
            <a:endParaRPr lang="en-US" dirty="0"/>
          </a:p>
        </p:txBody>
      </p:sp>
      <p:sp>
        <p:nvSpPr>
          <p:cNvPr id="13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14" name="Date Placeholder 1"/>
          <p:cNvSpPr txBox="1">
            <a:spLocks/>
          </p:cNvSpPr>
          <p:nvPr userDrawn="1"/>
        </p:nvSpPr>
        <p:spPr>
          <a:xfrm>
            <a:off x="3924458" y="6349458"/>
            <a:ext cx="187533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J.</a:t>
            </a:r>
            <a:r>
              <a:rPr lang="en-US" baseline="0" dirty="0" smtClean="0"/>
              <a:t> Holma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6390879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  <p:pic>
        <p:nvPicPr>
          <p:cNvPr id="7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266393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6/4/2018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1" r:id="rId1"/>
    <p:sldLayoutId id="2147483680" r:id="rId2"/>
    <p:sldLayoutId id="2147483679" r:id="rId3"/>
    <p:sldLayoutId id="2147483664" r:id="rId4"/>
    <p:sldLayoutId id="2147483665" r:id="rId5"/>
    <p:sldLayoutId id="2147483667" r:id="rId6"/>
    <p:sldLayoutId id="2147483668" r:id="rId7"/>
    <p:sldLayoutId id="2147483669" r:id="rId8"/>
    <p:sldLayoutId id="2147483674" r:id="rId9"/>
    <p:sldLayoutId id="2147483661" r:id="rId10"/>
    <p:sldLayoutId id="2147483682" r:id="rId11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tiff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tiff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tmp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22.tiff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tiff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947105"/>
            <a:ext cx="8226854" cy="940443"/>
          </a:xfrm>
        </p:spPr>
        <p:txBody>
          <a:bodyPr>
            <a:normAutofit fontScale="90000"/>
          </a:bodyPr>
          <a:lstStyle/>
          <a:p>
            <a:pPr algn="just"/>
            <a:r>
              <a:rPr lang="en-GB" sz="3400" dirty="0"/>
              <a:t>Measurements on </a:t>
            </a:r>
            <a:r>
              <a:rPr lang="en-GB" sz="3400" dirty="0" smtClean="0"/>
              <a:t>+/-12.5 </a:t>
            </a:r>
            <a:r>
              <a:rPr lang="en-GB" sz="3400" dirty="0"/>
              <a:t>kV Inductive Adders with +/-200 ppm Pulse Flatness over 900 ns for CLIC Damping Ring Kickers at CERN</a:t>
            </a:r>
            <a:r>
              <a:rPr lang="en-GB" dirty="0"/>
              <a:t> </a:t>
            </a:r>
            <a:br>
              <a:rPr lang="en-GB" dirty="0"/>
            </a:b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0"/>
          </p:nvPr>
        </p:nvSpPr>
        <p:spPr>
          <a:xfrm>
            <a:off x="536222" y="4116327"/>
            <a:ext cx="6003726" cy="895511"/>
          </a:xfrm>
        </p:spPr>
        <p:txBody>
          <a:bodyPr>
            <a:normAutofit fontScale="85000" lnSpcReduction="10000"/>
          </a:bodyPr>
          <a:lstStyle/>
          <a:p>
            <a:r>
              <a:rPr lang="fi-FI" sz="2000" dirty="0" smtClean="0"/>
              <a:t>David Woog</a:t>
            </a:r>
            <a:r>
              <a:rPr lang="fi-FI" sz="2000" baseline="30000" dirty="0" smtClean="0"/>
              <a:t>1</a:t>
            </a:r>
            <a:r>
              <a:rPr lang="fi-FI" sz="2000" dirty="0" smtClean="0"/>
              <a:t>, on behalf of J. Holma</a:t>
            </a:r>
            <a:r>
              <a:rPr lang="fi-FI" sz="2000" baseline="30000" dirty="0" smtClean="0"/>
              <a:t>1,2</a:t>
            </a:r>
          </a:p>
          <a:p>
            <a:r>
              <a:rPr lang="fi-FI" sz="2000" baseline="30000" dirty="0" smtClean="0"/>
              <a:t>1</a:t>
            </a:r>
            <a:r>
              <a:rPr lang="fi-FI" sz="2000" dirty="0" smtClean="0"/>
              <a:t>CERN TE/ABT/PPE, Geneva, Switzerland</a:t>
            </a:r>
          </a:p>
          <a:p>
            <a:r>
              <a:rPr lang="fi-FI" sz="2000" baseline="30000" dirty="0" smtClean="0"/>
              <a:t>2</a:t>
            </a:r>
            <a:r>
              <a:rPr lang="fi-FI" sz="2000" dirty="0" smtClean="0"/>
              <a:t>CELLS Alba Sychrotron Light Source, Barcelona, Spain  </a:t>
            </a:r>
            <a:endParaRPr lang="en-GB" sz="2000" dirty="0"/>
          </a:p>
        </p:txBody>
      </p:sp>
      <p:sp>
        <p:nvSpPr>
          <p:cNvPr id="4" name="Text Placeholder 2"/>
          <p:cNvSpPr txBox="1">
            <a:spLocks/>
          </p:cNvSpPr>
          <p:nvPr/>
        </p:nvSpPr>
        <p:spPr>
          <a:xfrm>
            <a:off x="536223" y="5533089"/>
            <a:ext cx="6616932" cy="419653"/>
          </a:xfrm>
          <a:prstGeom prst="rect">
            <a:avLst/>
          </a:prstGeom>
        </p:spPr>
        <p:txBody>
          <a:bodyPr vert="horz" lIns="45720" tIns="0" rIns="45720" bIns="0" anchor="b">
            <a:no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None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None/>
              <a:defRPr kumimoji="0"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i-FI" sz="1700" dirty="0" smtClean="0"/>
              <a:t>Contributions from M.J. Barnes</a:t>
            </a:r>
            <a:r>
              <a:rPr lang="fi-FI" sz="1800" baseline="30000" dirty="0"/>
              <a:t>1</a:t>
            </a:r>
            <a:r>
              <a:rPr lang="fi-FI" sz="1700" dirty="0" smtClean="0"/>
              <a:t> and C. Belver-Aguilar</a:t>
            </a:r>
            <a:r>
              <a:rPr lang="fi-FI" sz="1800" baseline="30000" dirty="0"/>
              <a:t>1</a:t>
            </a:r>
            <a:endParaRPr lang="en-GB" sz="17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3738" y="4296971"/>
            <a:ext cx="1299281" cy="70908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1554" y="4239215"/>
            <a:ext cx="753401" cy="7521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1490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2844" y="171422"/>
            <a:ext cx="8229600" cy="791296"/>
          </a:xfrm>
        </p:spPr>
        <p:txBody>
          <a:bodyPr>
            <a:normAutofit/>
          </a:bodyPr>
          <a:lstStyle/>
          <a:p>
            <a:r>
              <a:rPr lang="fi-FI" sz="3200" dirty="0" smtClean="0"/>
              <a:t>Measurement on a Flat-top Pulse</a:t>
            </a:r>
            <a:endParaRPr lang="en-GB" sz="3200" dirty="0"/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70479" y="1262222"/>
            <a:ext cx="3958246" cy="2731248"/>
          </a:xfrm>
        </p:spPr>
      </p:pic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8" name="TextBox 7"/>
          <p:cNvSpPr txBox="1"/>
          <p:nvPr/>
        </p:nvSpPr>
        <p:spPr bwMode="auto">
          <a:xfrm>
            <a:off x="477888" y="3070950"/>
            <a:ext cx="4143808" cy="1671227"/>
          </a:xfrm>
          <a:prstGeom prst="rect">
            <a:avLst/>
          </a:prstGeom>
          <a:noFill/>
          <a:ln w="6350">
            <a:solidFill>
              <a:schemeClr val="tx2"/>
            </a:solidFill>
            <a:miter lim="800000"/>
            <a:headEnd/>
            <a:tailEnd/>
          </a:ln>
        </p:spPr>
        <p:txBody>
          <a:bodyPr wrap="square" tIns="27432" bIns="27432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fi-FI" sz="1400" b="1" dirty="0">
                <a:solidFill>
                  <a:schemeClr val="tx2"/>
                </a:solidFill>
              </a:rPr>
              <a:t>Setup for the measurement:</a:t>
            </a:r>
          </a:p>
          <a:p>
            <a:pPr marL="360000" lvl="1" indent="-180000">
              <a:buFont typeface="Wingdings" panose="05000000000000000000" pitchFamily="2" charset="2"/>
              <a:buChar char="Ø"/>
            </a:pPr>
            <a:r>
              <a:rPr lang="fi-FI" sz="1300" dirty="0" smtClean="0">
                <a:solidFill>
                  <a:schemeClr val="tx2"/>
                </a:solidFill>
              </a:rPr>
              <a:t>20-layer prototype inductive adder</a:t>
            </a:r>
          </a:p>
          <a:p>
            <a:pPr marL="360000" lvl="1" indent="-180000">
              <a:buFont typeface="Wingdings" panose="05000000000000000000" pitchFamily="2" charset="2"/>
              <a:buChar char="Ø"/>
            </a:pPr>
            <a:r>
              <a:rPr lang="fi-FI" sz="1300" dirty="0" smtClean="0">
                <a:solidFill>
                  <a:schemeClr val="tx2"/>
                </a:solidFill>
              </a:rPr>
              <a:t>19 </a:t>
            </a:r>
            <a:r>
              <a:rPr lang="fi-FI" sz="1300" dirty="0">
                <a:solidFill>
                  <a:schemeClr val="tx2"/>
                </a:solidFill>
              </a:rPr>
              <a:t>constant </a:t>
            </a:r>
            <a:r>
              <a:rPr lang="fi-FI" sz="1300" dirty="0" smtClean="0">
                <a:solidFill>
                  <a:schemeClr val="tx2"/>
                </a:solidFill>
              </a:rPr>
              <a:t>voltage layers, with half-layer PCBs</a:t>
            </a:r>
          </a:p>
          <a:p>
            <a:pPr marL="360000" lvl="1" indent="-180000">
              <a:buFont typeface="Wingdings" panose="05000000000000000000" pitchFamily="2" charset="2"/>
              <a:buChar char="Ø"/>
            </a:pPr>
            <a:r>
              <a:rPr lang="fi-FI" sz="1300" dirty="0">
                <a:solidFill>
                  <a:schemeClr val="tx2"/>
                </a:solidFill>
              </a:rPr>
              <a:t>4</a:t>
            </a:r>
            <a:r>
              <a:rPr lang="fi-FI" sz="1300" dirty="0" smtClean="0">
                <a:solidFill>
                  <a:schemeClr val="tx2"/>
                </a:solidFill>
              </a:rPr>
              <a:t> branches powered  </a:t>
            </a:r>
            <a:r>
              <a:rPr lang="fi-FI" sz="1300" dirty="0">
                <a:solidFill>
                  <a:schemeClr val="tx2"/>
                </a:solidFill>
              </a:rPr>
              <a:t>per </a:t>
            </a:r>
            <a:r>
              <a:rPr lang="fi-FI" sz="1300" dirty="0" smtClean="0">
                <a:solidFill>
                  <a:schemeClr val="tx2"/>
                </a:solidFill>
              </a:rPr>
              <a:t>layer, capacitors (48 </a:t>
            </a:r>
            <a:r>
              <a:rPr lang="fi-FI" sz="1300" dirty="0">
                <a:solidFill>
                  <a:schemeClr val="tx2"/>
                </a:solidFill>
              </a:rPr>
              <a:t>µF/layer) </a:t>
            </a:r>
            <a:r>
              <a:rPr lang="fi-FI" sz="1300" dirty="0" smtClean="0">
                <a:solidFill>
                  <a:schemeClr val="tx2"/>
                </a:solidFill>
              </a:rPr>
              <a:t>initially charged to 605 V.</a:t>
            </a:r>
          </a:p>
          <a:p>
            <a:pPr marL="360000" lvl="1" indent="-180000">
              <a:buFont typeface="Wingdings" panose="05000000000000000000" pitchFamily="2" charset="2"/>
              <a:buChar char="Ø"/>
            </a:pPr>
            <a:r>
              <a:rPr lang="fi-FI" sz="1300" b="1" dirty="0" smtClean="0">
                <a:solidFill>
                  <a:schemeClr val="tx2"/>
                </a:solidFill>
              </a:rPr>
              <a:t>1 active analogue modulation layer</a:t>
            </a:r>
          </a:p>
          <a:p>
            <a:pPr marL="360000" lvl="1" indent="-180000">
              <a:buFont typeface="Wingdings" panose="05000000000000000000" pitchFamily="2" charset="2"/>
              <a:buChar char="Ø"/>
            </a:pPr>
            <a:r>
              <a:rPr lang="fi-FI" sz="1300" b="1" dirty="0" smtClean="0">
                <a:solidFill>
                  <a:schemeClr val="tx2"/>
                </a:solidFill>
              </a:rPr>
              <a:t>Active compensation of droop </a:t>
            </a:r>
          </a:p>
          <a:p>
            <a:pPr marL="360000" lvl="1" indent="-180000">
              <a:buFont typeface="Wingdings" panose="05000000000000000000" pitchFamily="2" charset="2"/>
              <a:buChar char="Ø"/>
            </a:pPr>
            <a:r>
              <a:rPr lang="fi-FI" sz="1300" b="1" dirty="0" smtClean="0">
                <a:solidFill>
                  <a:schemeClr val="tx2"/>
                </a:solidFill>
              </a:rPr>
              <a:t>Output voltage ~10.3 kV 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77888" y="4863191"/>
            <a:ext cx="8466881" cy="1246495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ð"/>
            </a:pPr>
            <a:r>
              <a:rPr lang="fi-FI" sz="1500" b="1" dirty="0" smtClean="0">
                <a:solidFill>
                  <a:schemeClr val="tx2"/>
                </a:solidFill>
              </a:rPr>
              <a:t>Until recently, the specifications called a ”flat-top” pulse. </a:t>
            </a:r>
          </a:p>
          <a:p>
            <a:pPr marL="342900" indent="-342900">
              <a:buFont typeface="Wingdings" panose="05000000000000000000" pitchFamily="2" charset="2"/>
              <a:buChar char="ð"/>
            </a:pPr>
            <a:r>
              <a:rPr lang="fi-FI" sz="1500" b="1" dirty="0" smtClean="0">
                <a:solidFill>
                  <a:schemeClr val="tx2"/>
                </a:solidFill>
              </a:rPr>
              <a:t>Manually </a:t>
            </a:r>
            <a:r>
              <a:rPr lang="fi-FI" sz="1500" b="1" dirty="0">
                <a:solidFill>
                  <a:schemeClr val="tx2"/>
                </a:solidFill>
              </a:rPr>
              <a:t>tuned </a:t>
            </a:r>
            <a:r>
              <a:rPr lang="fi-FI" sz="1500" b="1" dirty="0" smtClean="0">
                <a:solidFill>
                  <a:schemeClr val="tx2"/>
                </a:solidFill>
              </a:rPr>
              <a:t>compensation, </a:t>
            </a:r>
            <a:r>
              <a:rPr lang="fi-FI" sz="1500" b="1" dirty="0">
                <a:solidFill>
                  <a:schemeClr val="tx2"/>
                </a:solidFill>
              </a:rPr>
              <a:t>not yet fully </a:t>
            </a:r>
            <a:r>
              <a:rPr lang="fi-FI" sz="1500" b="1" dirty="0" smtClean="0">
                <a:solidFill>
                  <a:schemeClr val="tx2"/>
                </a:solidFill>
              </a:rPr>
              <a:t>optimised: could be improved e.g. by applying frequency domain compensation, with Fast Fourier Transform analysis.  </a:t>
            </a:r>
            <a:endParaRPr lang="fi-FI" sz="1500" dirty="0">
              <a:solidFill>
                <a:schemeClr val="tx2"/>
              </a:solidFill>
            </a:endParaRPr>
          </a:p>
          <a:p>
            <a:pPr marL="342900" indent="-342900">
              <a:buFont typeface="Wingdings" panose="05000000000000000000" pitchFamily="2" charset="2"/>
              <a:buChar char="ð"/>
            </a:pPr>
            <a:r>
              <a:rPr lang="en-GB" sz="1500" b="1" dirty="0" smtClean="0">
                <a:solidFill>
                  <a:srgbClr val="FF0000"/>
                </a:solidFill>
                <a:sym typeface="Wingdings" panose="05000000000000000000" pitchFamily="2" charset="2"/>
              </a:rPr>
              <a:t>Flat-top stability: ±0.02 % (±2.2 V) over the 900 ns flat-top at 10.2 kV (for an average of 1k measured pulses). </a:t>
            </a:r>
          </a:p>
        </p:txBody>
      </p:sp>
      <p:cxnSp>
        <p:nvCxnSpPr>
          <p:cNvPr id="14" name="AutoShape 17"/>
          <p:cNvCxnSpPr>
            <a:cxnSpLocks noChangeShapeType="1"/>
            <a:stCxn id="13" idx="1"/>
          </p:cNvCxnSpPr>
          <p:nvPr/>
        </p:nvCxnSpPr>
        <p:spPr bwMode="auto">
          <a:xfrm flipH="1">
            <a:off x="2438400" y="1360042"/>
            <a:ext cx="331848" cy="424320"/>
          </a:xfrm>
          <a:prstGeom prst="straightConnector1">
            <a:avLst/>
          </a:prstGeom>
          <a:noFill/>
          <a:ln w="22225" algn="ctr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CCCCCC"/>
                  </a:outerShdw>
                </a:effectLst>
              </a14:hiddenEffects>
            </a:ext>
          </a:extLst>
        </p:spPr>
      </p:cxnSp>
      <p:grpSp>
        <p:nvGrpSpPr>
          <p:cNvPr id="24" name="Group 23"/>
          <p:cNvGrpSpPr/>
          <p:nvPr/>
        </p:nvGrpSpPr>
        <p:grpSpPr>
          <a:xfrm>
            <a:off x="498352" y="1077162"/>
            <a:ext cx="4272127" cy="1947296"/>
            <a:chOff x="561852" y="1285507"/>
            <a:chExt cx="4272127" cy="1947296"/>
          </a:xfrm>
        </p:grpSpPr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61852" y="1356798"/>
              <a:ext cx="3933955" cy="1876005"/>
            </a:xfrm>
            <a:prstGeom prst="rect">
              <a:avLst/>
            </a:prstGeom>
          </p:spPr>
        </p:pic>
        <p:sp>
          <p:nvSpPr>
            <p:cNvPr id="13" name="Text Box 18"/>
            <p:cNvSpPr txBox="1">
              <a:spLocks noChangeArrowheads="1"/>
            </p:cNvSpPr>
            <p:nvPr/>
          </p:nvSpPr>
          <p:spPr bwMode="auto">
            <a:xfrm>
              <a:off x="2833748" y="1285507"/>
              <a:ext cx="2000231" cy="565760"/>
            </a:xfrm>
            <a:prstGeom prst="rect">
              <a:avLst/>
            </a:prstGeom>
            <a:solidFill>
              <a:srgbClr val="FFFFFF">
                <a:alpha val="70000"/>
              </a:srgbClr>
            </a:solidFill>
            <a:ln w="15875" algn="ctr">
              <a:solidFill>
                <a:srgbClr val="FF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CCCCCC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i-FI" altLang="en-US" sz="1300" b="1" i="0" u="none" strike="noStrike" cap="none" normalizeH="0" baseline="0" dirty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Times New Roman" panose="02020603050405020304" pitchFamily="18" charset="0"/>
                </a:rPr>
                <a:t>Primary</a:t>
              </a:r>
              <a:r>
                <a:rPr kumimoji="0" lang="fi-FI" altLang="en-US" sz="1300" b="1" i="0" u="none" strike="noStrike" cap="none" normalizeH="0" dirty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Times New Roman" panose="02020603050405020304" pitchFamily="18" charset="0"/>
                </a:rPr>
                <a:t> of the </a:t>
              </a:r>
              <a:r>
                <a:rPr lang="fi-FI" altLang="en-US" sz="1300" b="1" dirty="0">
                  <a:solidFill>
                    <a:srgbClr val="FF0000"/>
                  </a:solidFill>
                  <a:latin typeface="Times New Roman" panose="02020603050405020304" pitchFamily="18" charset="0"/>
                </a:rPr>
                <a:t>a</a:t>
              </a:r>
              <a:r>
                <a:rPr kumimoji="0" lang="fi-FI" altLang="en-US" sz="1300" b="1" i="0" u="none" strike="noStrike" cap="none" normalizeH="0" baseline="0" dirty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Times New Roman" panose="02020603050405020304" pitchFamily="18" charset="0"/>
                </a:rPr>
                <a:t>ctive</a:t>
              </a:r>
              <a:r>
                <a:rPr kumimoji="0" lang="fi-FI" altLang="en-US" sz="1300" b="1" i="0" u="none" strike="noStrike" cap="none" normalizeH="0" dirty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Times New Roman" panose="02020603050405020304" pitchFamily="18" charset="0"/>
                </a:rPr>
                <a:t> analogue modulation layer</a:t>
              </a:r>
              <a:endParaRPr kumimoji="0" lang="en-US" altLang="en-US" sz="1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5" name="Oval 14"/>
            <p:cNvSpPr/>
            <p:nvPr/>
          </p:nvSpPr>
          <p:spPr>
            <a:xfrm>
              <a:off x="1422141" y="1720869"/>
              <a:ext cx="1648535" cy="1115322"/>
            </a:xfrm>
            <a:prstGeom prst="ellipse">
              <a:avLst/>
            </a:prstGeom>
            <a:noFill/>
            <a:ln w="2222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cxnSp>
        <p:nvCxnSpPr>
          <p:cNvPr id="25" name="AutoShape 17"/>
          <p:cNvCxnSpPr>
            <a:cxnSpLocks noChangeShapeType="1"/>
          </p:cNvCxnSpPr>
          <p:nvPr/>
        </p:nvCxnSpPr>
        <p:spPr bwMode="auto">
          <a:xfrm flipH="1">
            <a:off x="2465329" y="1354144"/>
            <a:ext cx="311347" cy="218058"/>
          </a:xfrm>
          <a:prstGeom prst="straightConnector1">
            <a:avLst/>
          </a:prstGeom>
          <a:noFill/>
          <a:ln w="22225" algn="ctr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CCCCCC"/>
                  </a:outerShdw>
                </a:effectLst>
              </a14:hiddenEffects>
            </a:ext>
          </a:extLst>
        </p:spPr>
      </p:cxnSp>
      <p:sp>
        <p:nvSpPr>
          <p:cNvPr id="16" name="Footer Placeholder 5"/>
          <p:cNvSpPr>
            <a:spLocks noGrp="1"/>
          </p:cNvSpPr>
          <p:nvPr>
            <p:ph type="ftr" sz="quarter" idx="3"/>
          </p:nvPr>
        </p:nvSpPr>
        <p:spPr>
          <a:xfrm>
            <a:off x="5906814" y="6356350"/>
            <a:ext cx="2171542" cy="365125"/>
          </a:xfrm>
        </p:spPr>
        <p:txBody>
          <a:bodyPr/>
          <a:lstStyle/>
          <a:p>
            <a:r>
              <a:rPr lang="en-US" dirty="0" smtClean="0">
                <a:solidFill>
                  <a:srgbClr val="8999BE"/>
                </a:solidFill>
              </a:rPr>
              <a:t>IPMHVC</a:t>
            </a:r>
            <a:r>
              <a:rPr lang="en-US" dirty="0" smtClean="0"/>
              <a:t> 2018</a:t>
            </a:r>
            <a:endParaRPr lang="en-US" dirty="0"/>
          </a:p>
        </p:txBody>
      </p:sp>
      <p:sp>
        <p:nvSpPr>
          <p:cNvPr id="17" name="Date Placeholder 4"/>
          <p:cNvSpPr>
            <a:spLocks noGrp="1"/>
          </p:cNvSpPr>
          <p:nvPr>
            <p:ph type="dt" sz="half" idx="10"/>
          </p:nvPr>
        </p:nvSpPr>
        <p:spPr>
          <a:xfrm>
            <a:off x="835735" y="6349458"/>
            <a:ext cx="2133600" cy="365125"/>
          </a:xfrm>
        </p:spPr>
        <p:txBody>
          <a:bodyPr/>
          <a:lstStyle/>
          <a:p>
            <a:r>
              <a:rPr lang="en-US" dirty="0" smtClean="0"/>
              <a:t>22/05/2017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691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i-FI" sz="3200" dirty="0" smtClean="0"/>
              <a:t>Measurement on an Optimum Controlled Decay Waveform</a:t>
            </a:r>
            <a:endParaRPr lang="en-GB" sz="320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 bwMode="auto">
          <a:xfrm>
            <a:off x="289367" y="1633506"/>
            <a:ext cx="4043231" cy="2594556"/>
          </a:xfrm>
          <a:prstGeom prst="rect">
            <a:avLst/>
          </a:prstGeom>
          <a:noFill/>
          <a:ln w="6350">
            <a:solidFill>
              <a:schemeClr val="tx2"/>
            </a:solidFill>
            <a:miter lim="800000"/>
            <a:headEnd/>
            <a:tailEnd/>
          </a:ln>
        </p:spPr>
        <p:txBody>
          <a:bodyPr wrap="square" tIns="27432" bIns="27432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fi-FI" sz="1500" b="1" dirty="0">
                <a:solidFill>
                  <a:schemeClr val="tx2"/>
                </a:solidFill>
              </a:rPr>
              <a:t>Setup for the measurement:</a:t>
            </a:r>
          </a:p>
          <a:p>
            <a:pPr marL="360000" lvl="1" indent="-180000">
              <a:buFont typeface="Wingdings" panose="05000000000000000000" pitchFamily="2" charset="2"/>
              <a:buChar char="Ø"/>
            </a:pPr>
            <a:r>
              <a:rPr lang="fi-FI" sz="1500" dirty="0" smtClean="0">
                <a:solidFill>
                  <a:schemeClr val="tx2"/>
                </a:solidFill>
              </a:rPr>
              <a:t>20-layer prototype inductive adder</a:t>
            </a:r>
          </a:p>
          <a:p>
            <a:pPr marL="360000" lvl="1" indent="-180000">
              <a:buFont typeface="Wingdings" panose="05000000000000000000" pitchFamily="2" charset="2"/>
              <a:buChar char="Ø"/>
            </a:pPr>
            <a:r>
              <a:rPr lang="fi-FI" sz="1500" dirty="0" smtClean="0">
                <a:solidFill>
                  <a:schemeClr val="tx2"/>
                </a:solidFill>
              </a:rPr>
              <a:t>18 </a:t>
            </a:r>
            <a:r>
              <a:rPr lang="fi-FI" sz="1500" dirty="0">
                <a:solidFill>
                  <a:schemeClr val="tx2"/>
                </a:solidFill>
              </a:rPr>
              <a:t>constant </a:t>
            </a:r>
            <a:r>
              <a:rPr lang="fi-FI" sz="1500" dirty="0" smtClean="0">
                <a:solidFill>
                  <a:schemeClr val="tx2"/>
                </a:solidFill>
              </a:rPr>
              <a:t>voltage layers, with half-layer PCBs</a:t>
            </a:r>
          </a:p>
          <a:p>
            <a:pPr marL="360000" lvl="1" indent="-180000">
              <a:buFont typeface="Wingdings" panose="05000000000000000000" pitchFamily="2" charset="2"/>
              <a:buChar char="Ø"/>
            </a:pPr>
            <a:r>
              <a:rPr lang="fi-FI" sz="1500" dirty="0">
                <a:solidFill>
                  <a:schemeClr val="tx2"/>
                </a:solidFill>
              </a:rPr>
              <a:t>4</a:t>
            </a:r>
            <a:r>
              <a:rPr lang="fi-FI" sz="1500" dirty="0" smtClean="0">
                <a:solidFill>
                  <a:schemeClr val="tx2"/>
                </a:solidFill>
              </a:rPr>
              <a:t> branches powered  </a:t>
            </a:r>
            <a:r>
              <a:rPr lang="fi-FI" sz="1500" dirty="0">
                <a:solidFill>
                  <a:schemeClr val="tx2"/>
                </a:solidFill>
              </a:rPr>
              <a:t>per </a:t>
            </a:r>
            <a:r>
              <a:rPr lang="fi-FI" sz="1500" dirty="0" smtClean="0">
                <a:solidFill>
                  <a:schemeClr val="tx2"/>
                </a:solidFill>
              </a:rPr>
              <a:t>layer, capacitors (48 </a:t>
            </a:r>
            <a:r>
              <a:rPr lang="fi-FI" sz="1500" dirty="0">
                <a:solidFill>
                  <a:schemeClr val="tx2"/>
                </a:solidFill>
              </a:rPr>
              <a:t>µF/layer) </a:t>
            </a:r>
            <a:r>
              <a:rPr lang="fi-FI" sz="1500" dirty="0" smtClean="0">
                <a:solidFill>
                  <a:schemeClr val="tx2"/>
                </a:solidFill>
              </a:rPr>
              <a:t>initially charged to 605 V.</a:t>
            </a:r>
          </a:p>
          <a:p>
            <a:pPr marL="360000" lvl="1" indent="-180000">
              <a:buFont typeface="Wingdings" panose="05000000000000000000" pitchFamily="2" charset="2"/>
              <a:buChar char="Ø"/>
            </a:pPr>
            <a:r>
              <a:rPr lang="fi-FI" sz="1500" b="1" dirty="0" smtClean="0">
                <a:solidFill>
                  <a:schemeClr val="tx2"/>
                </a:solidFill>
              </a:rPr>
              <a:t>1 active analogue modulation layer</a:t>
            </a:r>
          </a:p>
          <a:p>
            <a:pPr marL="360000" lvl="1" indent="-180000">
              <a:buFont typeface="Wingdings" panose="05000000000000000000" pitchFamily="2" charset="2"/>
              <a:buChar char="Ø"/>
            </a:pPr>
            <a:r>
              <a:rPr lang="fi-FI" sz="1500" b="1" dirty="0" smtClean="0">
                <a:solidFill>
                  <a:schemeClr val="tx2"/>
                </a:solidFill>
              </a:rPr>
              <a:t>Active modulation applied to ajdust the flat-top to a controlled decay</a:t>
            </a:r>
          </a:p>
          <a:p>
            <a:pPr marL="360000" lvl="1" indent="-180000">
              <a:buFont typeface="Wingdings" panose="05000000000000000000" pitchFamily="2" charset="2"/>
              <a:buChar char="Ø"/>
            </a:pPr>
            <a:r>
              <a:rPr lang="fi-FI" sz="1500" b="1" dirty="0" smtClean="0">
                <a:solidFill>
                  <a:schemeClr val="tx2"/>
                </a:solidFill>
              </a:rPr>
              <a:t>Output voltage </a:t>
            </a:r>
            <a:r>
              <a:rPr lang="fi-FI" sz="1500" b="1" dirty="0">
                <a:solidFill>
                  <a:schemeClr val="tx2"/>
                </a:solidFill>
              </a:rPr>
              <a:t>~</a:t>
            </a:r>
            <a:r>
              <a:rPr lang="fi-FI" sz="1500" b="1" dirty="0" smtClean="0">
                <a:solidFill>
                  <a:schemeClr val="tx2"/>
                </a:solidFill>
              </a:rPr>
              <a:t>10.3 kV (decay)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72154" y="4577680"/>
            <a:ext cx="8532729" cy="1477328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ð"/>
            </a:pPr>
            <a:r>
              <a:rPr lang="fi-FI" sz="1500" b="1" dirty="0" smtClean="0">
                <a:solidFill>
                  <a:srgbClr val="FF0000"/>
                </a:solidFill>
                <a:sym typeface="Wingdings" panose="05000000000000000000" pitchFamily="2" charset="2"/>
              </a:rPr>
              <a:t>Waveform stability </a:t>
            </a:r>
            <a:r>
              <a:rPr lang="en-GB" sz="1500" b="1" dirty="0">
                <a:solidFill>
                  <a:srgbClr val="FF0000"/>
                </a:solidFill>
                <a:sym typeface="Wingdings" panose="05000000000000000000" pitchFamily="2" charset="2"/>
              </a:rPr>
              <a:t>±0.02 % over </a:t>
            </a:r>
            <a:r>
              <a:rPr lang="en-GB" sz="1500" b="1" dirty="0" smtClean="0">
                <a:solidFill>
                  <a:srgbClr val="FF0000"/>
                </a:solidFill>
                <a:sym typeface="Wingdings" panose="05000000000000000000" pitchFamily="2" charset="2"/>
              </a:rPr>
              <a:t>160 </a:t>
            </a:r>
            <a:r>
              <a:rPr lang="en-GB" sz="1500" b="1" dirty="0">
                <a:solidFill>
                  <a:srgbClr val="FF0000"/>
                </a:solidFill>
                <a:sym typeface="Wingdings" panose="05000000000000000000" pitchFamily="2" charset="2"/>
              </a:rPr>
              <a:t>ns </a:t>
            </a:r>
            <a:r>
              <a:rPr lang="en-GB" sz="1500" b="1" dirty="0" err="1" smtClean="0">
                <a:solidFill>
                  <a:srgbClr val="FF0000"/>
                </a:solidFill>
                <a:sym typeface="Wingdings" panose="05000000000000000000" pitchFamily="2" charset="2"/>
              </a:rPr>
              <a:t>wrt</a:t>
            </a:r>
            <a:r>
              <a:rPr lang="en-GB" sz="1500" b="1" dirty="0" smtClean="0">
                <a:solidFill>
                  <a:srgbClr val="FF0000"/>
                </a:solidFill>
                <a:sym typeface="Wingdings" panose="05000000000000000000" pitchFamily="2" charset="2"/>
              </a:rPr>
              <a:t>. </a:t>
            </a:r>
            <a:r>
              <a:rPr lang="en-GB" sz="1500" b="1" dirty="0">
                <a:solidFill>
                  <a:srgbClr val="FF0000"/>
                </a:solidFill>
                <a:sym typeface="Wingdings" panose="05000000000000000000" pitchFamily="2" charset="2"/>
              </a:rPr>
              <a:t>the </a:t>
            </a:r>
            <a:r>
              <a:rPr lang="fi-FI" sz="1500" b="1" dirty="0">
                <a:solidFill>
                  <a:srgbClr val="FF0000"/>
                </a:solidFill>
                <a:sym typeface="Wingdings" panose="05000000000000000000" pitchFamily="2" charset="2"/>
              </a:rPr>
              <a:t>optimum decay </a:t>
            </a:r>
            <a:r>
              <a:rPr lang="fi-FI" sz="1500" b="1" dirty="0" smtClean="0">
                <a:solidFill>
                  <a:srgbClr val="FF0000"/>
                </a:solidFill>
                <a:sym typeface="Wingdings" panose="05000000000000000000" pitchFamily="2" charset="2"/>
              </a:rPr>
              <a:t>waveform (according </a:t>
            </a:r>
            <a:r>
              <a:rPr lang="fi-FI" sz="1500" b="1" dirty="0">
                <a:solidFill>
                  <a:srgbClr val="FF0000"/>
                </a:solidFill>
                <a:sym typeface="Wingdings" panose="05000000000000000000" pitchFamily="2" charset="2"/>
              </a:rPr>
              <a:t>to CLIC DR kicker </a:t>
            </a:r>
            <a:r>
              <a:rPr lang="fi-FI" sz="1500" b="1" dirty="0" smtClean="0">
                <a:solidFill>
                  <a:srgbClr val="FF0000"/>
                </a:solidFill>
                <a:sym typeface="Wingdings" panose="05000000000000000000" pitchFamily="2" charset="2"/>
              </a:rPr>
              <a:t>stability requirement) at ~10.3 kV (for an average of 100 waveforms)</a:t>
            </a:r>
            <a:endParaRPr lang="en-GB" sz="1500" b="1" dirty="0" smtClean="0">
              <a:solidFill>
                <a:srgbClr val="FF0000"/>
              </a:solidFill>
              <a:sym typeface="Wingdings" panose="05000000000000000000" pitchFamily="2" charset="2"/>
            </a:endParaRPr>
          </a:p>
          <a:p>
            <a:pPr marL="342900" indent="-342900">
              <a:buFont typeface="Wingdings" panose="05000000000000000000" pitchFamily="2" charset="2"/>
              <a:buChar char="ð"/>
            </a:pPr>
            <a:r>
              <a:rPr lang="fi-FI" sz="1500" b="1" dirty="0" smtClean="0">
                <a:solidFill>
                  <a:schemeClr val="tx2"/>
                </a:solidFill>
              </a:rPr>
              <a:t>Manually </a:t>
            </a:r>
            <a:r>
              <a:rPr lang="fi-FI" sz="1500" b="1" dirty="0">
                <a:solidFill>
                  <a:schemeClr val="tx2"/>
                </a:solidFill>
              </a:rPr>
              <a:t>tuned compensation, not </a:t>
            </a:r>
            <a:r>
              <a:rPr lang="fi-FI" sz="1500" b="1" dirty="0" smtClean="0">
                <a:solidFill>
                  <a:schemeClr val="tx2"/>
                </a:solidFill>
              </a:rPr>
              <a:t>optimised: can be improved e.g</a:t>
            </a:r>
            <a:r>
              <a:rPr lang="fi-FI" sz="1500" b="1" dirty="0">
                <a:solidFill>
                  <a:schemeClr val="tx2"/>
                </a:solidFill>
              </a:rPr>
              <a:t>. applying frequency domain compensation, with Fast Fourier Transform analysis.  </a:t>
            </a:r>
            <a:endParaRPr lang="en-GB" sz="1500" dirty="0" smtClean="0">
              <a:solidFill>
                <a:schemeClr val="tx2"/>
              </a:solidFill>
              <a:sym typeface="Wingdings" panose="05000000000000000000" pitchFamily="2" charset="2"/>
            </a:endParaRPr>
          </a:p>
          <a:p>
            <a:pPr marL="342900" indent="-342900">
              <a:buFont typeface="Wingdings" panose="05000000000000000000" pitchFamily="2" charset="2"/>
              <a:buChar char="ð"/>
            </a:pPr>
            <a:r>
              <a:rPr lang="fi-FI" sz="1500" b="1" dirty="0" smtClean="0">
                <a:solidFill>
                  <a:schemeClr val="tx2"/>
                </a:solidFill>
                <a:sym typeface="Wingdings" panose="05000000000000000000" pitchFamily="2" charset="2"/>
              </a:rPr>
              <a:t>Target for next measurements: stability </a:t>
            </a:r>
            <a:r>
              <a:rPr lang="en-GB" sz="1500" b="1" dirty="0" smtClean="0">
                <a:solidFill>
                  <a:schemeClr val="tx2"/>
                </a:solidFill>
                <a:sym typeface="Wingdings" panose="05000000000000000000" pitchFamily="2" charset="2"/>
              </a:rPr>
              <a:t>±0.02 % over the first and last 160 ns of a 900 ns (</a:t>
            </a:r>
            <a:r>
              <a:rPr lang="fi-FI" sz="1500" b="1" dirty="0" smtClean="0">
                <a:solidFill>
                  <a:schemeClr val="tx2"/>
                </a:solidFill>
                <a:sym typeface="Wingdings" panose="05000000000000000000" pitchFamily="2" charset="2"/>
              </a:rPr>
              <a:t>or over </a:t>
            </a:r>
            <a:r>
              <a:rPr lang="fi-FI" sz="1500" b="1" dirty="0">
                <a:solidFill>
                  <a:schemeClr val="tx2"/>
                </a:solidFill>
                <a:sym typeface="Wingdings" panose="05000000000000000000" pitchFamily="2" charset="2"/>
              </a:rPr>
              <a:t>900 ns)</a:t>
            </a:r>
            <a:r>
              <a:rPr lang="en-GB" sz="1500" b="1" dirty="0" smtClean="0">
                <a:solidFill>
                  <a:schemeClr val="tx2"/>
                </a:solidFill>
                <a:sym typeface="Wingdings" panose="05000000000000000000" pitchFamily="2" charset="2"/>
              </a:rPr>
              <a:t> decay </a:t>
            </a:r>
            <a:r>
              <a:rPr lang="en-GB" sz="1500" b="1" dirty="0" err="1" smtClean="0">
                <a:solidFill>
                  <a:schemeClr val="tx2"/>
                </a:solidFill>
                <a:sym typeface="Wingdings" panose="05000000000000000000" pitchFamily="2" charset="2"/>
              </a:rPr>
              <a:t>wrt</a:t>
            </a:r>
            <a:r>
              <a:rPr lang="en-GB" sz="1500" b="1" dirty="0" smtClean="0">
                <a:solidFill>
                  <a:schemeClr val="tx2"/>
                </a:solidFill>
                <a:sym typeface="Wingdings" panose="05000000000000000000" pitchFamily="2" charset="2"/>
              </a:rPr>
              <a:t>. the </a:t>
            </a:r>
            <a:r>
              <a:rPr lang="fi-FI" sz="1500" b="1" dirty="0" smtClean="0">
                <a:solidFill>
                  <a:schemeClr val="tx2"/>
                </a:solidFill>
                <a:sym typeface="Wingdings" panose="05000000000000000000" pitchFamily="2" charset="2"/>
              </a:rPr>
              <a:t>optimum decay waveform.</a:t>
            </a:r>
            <a:endParaRPr lang="en-GB" sz="1500" b="1" dirty="0" smtClean="0">
              <a:solidFill>
                <a:schemeClr val="tx2"/>
              </a:solidFill>
              <a:sym typeface="Wingdings" panose="05000000000000000000" pitchFamily="2" charset="2"/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7949" y="1633506"/>
            <a:ext cx="4235194" cy="2831728"/>
          </a:xfrm>
          <a:prstGeom prst="rect">
            <a:avLst/>
          </a:prstGeom>
        </p:spPr>
      </p:pic>
      <p:sp>
        <p:nvSpPr>
          <p:cNvPr id="13" name="Footer Placeholder 5"/>
          <p:cNvSpPr>
            <a:spLocks noGrp="1"/>
          </p:cNvSpPr>
          <p:nvPr>
            <p:ph type="ftr" sz="quarter" idx="3"/>
          </p:nvPr>
        </p:nvSpPr>
        <p:spPr>
          <a:xfrm>
            <a:off x="5906814" y="6356350"/>
            <a:ext cx="2171542" cy="365125"/>
          </a:xfrm>
        </p:spPr>
        <p:txBody>
          <a:bodyPr/>
          <a:lstStyle/>
          <a:p>
            <a:r>
              <a:rPr lang="en-US" dirty="0" smtClean="0">
                <a:solidFill>
                  <a:srgbClr val="8999BE"/>
                </a:solidFill>
              </a:rPr>
              <a:t>IPMHVC</a:t>
            </a:r>
            <a:r>
              <a:rPr lang="en-US" dirty="0" smtClean="0"/>
              <a:t> 2018</a:t>
            </a:r>
            <a:endParaRPr lang="en-US" dirty="0"/>
          </a:p>
        </p:txBody>
      </p:sp>
      <p:sp>
        <p:nvSpPr>
          <p:cNvPr id="14" name="Date Placeholder 4"/>
          <p:cNvSpPr>
            <a:spLocks noGrp="1"/>
          </p:cNvSpPr>
          <p:nvPr>
            <p:ph type="dt" sz="half" idx="10"/>
          </p:nvPr>
        </p:nvSpPr>
        <p:spPr>
          <a:xfrm>
            <a:off x="835735" y="6349458"/>
            <a:ext cx="2133600" cy="365125"/>
          </a:xfrm>
        </p:spPr>
        <p:txBody>
          <a:bodyPr/>
          <a:lstStyle/>
          <a:p>
            <a:r>
              <a:rPr lang="en-US" dirty="0" smtClean="0"/>
              <a:t>22/05/2017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1179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4184"/>
            <a:ext cx="7467600" cy="1143000"/>
          </a:xfrm>
        </p:spPr>
        <p:txBody>
          <a:bodyPr>
            <a:normAutofit/>
          </a:bodyPr>
          <a:lstStyle/>
          <a:p>
            <a:r>
              <a:rPr lang="fi-FI" dirty="0" smtClean="0"/>
              <a:t>Summary &amp; Future Work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815" y="929516"/>
            <a:ext cx="5994181" cy="5092143"/>
          </a:xfrm>
        </p:spPr>
        <p:txBody>
          <a:bodyPr>
            <a:noAutofit/>
          </a:bodyPr>
          <a:lstStyle/>
          <a:p>
            <a:r>
              <a:rPr lang="fi-FI" sz="1300" dirty="0" smtClean="0"/>
              <a:t>Two full-scale, 20-layer, +/-12.5 kV CLIC DR extraction kicker inductive adders have been built at CERN and testing is on-going. </a:t>
            </a:r>
          </a:p>
          <a:p>
            <a:r>
              <a:rPr lang="en-GB" sz="1300" dirty="0"/>
              <a:t>A</a:t>
            </a:r>
            <a:r>
              <a:rPr lang="en-GB" sz="1300" dirty="0" smtClean="0"/>
              <a:t>ctive </a:t>
            </a:r>
            <a:r>
              <a:rPr lang="en-GB" sz="1300" dirty="0"/>
              <a:t>analogue modulation methods </a:t>
            </a:r>
            <a:r>
              <a:rPr lang="en-GB" sz="1300" dirty="0" smtClean="0"/>
              <a:t>applied </a:t>
            </a:r>
            <a:r>
              <a:rPr lang="en-GB" sz="1300" dirty="0"/>
              <a:t>to a) improve the flat-top stability of the waveforms and b) to adjust the </a:t>
            </a:r>
            <a:r>
              <a:rPr lang="en-GB" sz="1300" dirty="0" smtClean="0"/>
              <a:t>output waveform </a:t>
            </a:r>
            <a:r>
              <a:rPr lang="en-GB" sz="1300" dirty="0"/>
              <a:t>for a </a:t>
            </a:r>
            <a:r>
              <a:rPr lang="en-GB" sz="1300" dirty="0" smtClean="0"/>
              <a:t>controlled decay waveform.</a:t>
            </a:r>
            <a:endParaRPr lang="fi-FI" sz="1300" dirty="0" smtClean="0"/>
          </a:p>
          <a:p>
            <a:r>
              <a:rPr lang="en-GB" sz="1300" dirty="0"/>
              <a:t>The best measured flat-top stabilities, with active droop compensation </a:t>
            </a:r>
            <a:r>
              <a:rPr lang="fi-FI" sz="1300" dirty="0"/>
              <a:t>(not fully optimised) </a:t>
            </a:r>
            <a:r>
              <a:rPr lang="en-GB" sz="1300" dirty="0"/>
              <a:t>: </a:t>
            </a:r>
          </a:p>
          <a:p>
            <a:pPr lvl="1"/>
            <a:r>
              <a:rPr lang="en-GB" sz="1200" dirty="0"/>
              <a:t>±</a:t>
            </a:r>
            <a:r>
              <a:rPr lang="en-GB" sz="1200" dirty="0" smtClean="0"/>
              <a:t>0.02 </a:t>
            </a:r>
            <a:r>
              <a:rPr lang="en-GB" sz="1200" dirty="0"/>
              <a:t>% over </a:t>
            </a:r>
            <a:r>
              <a:rPr lang="en-GB" sz="1200" dirty="0" smtClean="0"/>
              <a:t>900 </a:t>
            </a:r>
            <a:r>
              <a:rPr lang="en-GB" sz="1200" dirty="0"/>
              <a:t>ns </a:t>
            </a:r>
            <a:r>
              <a:rPr lang="en-GB" sz="1200" dirty="0" smtClean="0"/>
              <a:t>for a flat-top pulse at 10.3 kV.</a:t>
            </a:r>
          </a:p>
          <a:p>
            <a:pPr lvl="1"/>
            <a:r>
              <a:rPr lang="en-GB" sz="1200" dirty="0" smtClean="0"/>
              <a:t>±</a:t>
            </a:r>
            <a:r>
              <a:rPr lang="en-GB" sz="1200" dirty="0"/>
              <a:t>0.02 </a:t>
            </a:r>
            <a:r>
              <a:rPr lang="en-GB" sz="1200" dirty="0" smtClean="0"/>
              <a:t>% over the best 320 ns for a decay waveform at 10.3 kV</a:t>
            </a:r>
            <a:endParaRPr lang="en-GB" sz="1200" b="1" dirty="0" smtClean="0"/>
          </a:p>
          <a:p>
            <a:r>
              <a:rPr lang="fi-FI" sz="1300" dirty="0" smtClean="0"/>
              <a:t>Next steps</a:t>
            </a:r>
            <a:endParaRPr lang="en-GB" sz="1200" dirty="0"/>
          </a:p>
          <a:p>
            <a:pPr lvl="1"/>
            <a:r>
              <a:rPr lang="fi-FI" sz="1200" dirty="0" smtClean="0"/>
              <a:t>Measurements at 12.5 kV (nominal voltage)</a:t>
            </a:r>
          </a:p>
          <a:p>
            <a:pPr lvl="1"/>
            <a:r>
              <a:rPr lang="fi-FI" sz="1200" dirty="0" smtClean="0"/>
              <a:t>Decay waveform measurements with </a:t>
            </a:r>
            <a:r>
              <a:rPr lang="en-GB" sz="1200" dirty="0"/>
              <a:t>±0.02 % </a:t>
            </a:r>
            <a:r>
              <a:rPr lang="en-GB" sz="1200" dirty="0" smtClean="0"/>
              <a:t>stability over 900 ns. </a:t>
            </a:r>
            <a:endParaRPr lang="fi-FI" sz="1200" dirty="0" smtClean="0"/>
          </a:p>
          <a:p>
            <a:pPr lvl="1"/>
            <a:r>
              <a:rPr lang="fi-FI" sz="1200" dirty="0" smtClean="0"/>
              <a:t>Measurements with two indutive adders by measuring the difference of two pulses with oppostive polarities, for stability and repeatability.  </a:t>
            </a:r>
          </a:p>
          <a:p>
            <a:pPr lvl="1"/>
            <a:r>
              <a:rPr lang="fi-FI" sz="1200" dirty="0" smtClean="0"/>
              <a:t>Design of automated control system for the waveform corrections.</a:t>
            </a:r>
            <a:endParaRPr lang="en-GB" sz="1200" dirty="0" smtClean="0"/>
          </a:p>
          <a:p>
            <a:pPr lvl="1"/>
            <a:r>
              <a:rPr lang="en-GB" sz="1200" dirty="0" smtClean="0"/>
              <a:t>Measurements </a:t>
            </a:r>
            <a:r>
              <a:rPr lang="en-GB" sz="1200" dirty="0"/>
              <a:t>of two 12.5 kV inductive adders with a </a:t>
            </a:r>
            <a:r>
              <a:rPr lang="en-GB" sz="1200" dirty="0" smtClean="0"/>
              <a:t>prototype stripline </a:t>
            </a:r>
            <a:r>
              <a:rPr lang="en-GB" sz="1200" dirty="0"/>
              <a:t>kicker installed in a beamline </a:t>
            </a:r>
            <a:r>
              <a:rPr lang="en-GB" sz="1200" dirty="0" smtClean="0"/>
              <a:t>at Alba Synchrotron Light Source in Spain (September 2018).</a:t>
            </a:r>
            <a:endParaRPr lang="fi-FI" sz="1300" dirty="0"/>
          </a:p>
          <a:p>
            <a:r>
              <a:rPr lang="en-GB" sz="1300" dirty="0" smtClean="0"/>
              <a:t>Much interest for inductive adder technology at CERN, regarding e.g. FCC project and replacement of ageing systems in existing accelerators at CERN:</a:t>
            </a:r>
          </a:p>
          <a:p>
            <a:pPr marL="36576" indent="0">
              <a:buNone/>
            </a:pPr>
            <a:r>
              <a:rPr lang="en-GB" sz="1300" b="1" dirty="0">
                <a:solidFill>
                  <a:srgbClr val="FF0000"/>
                </a:solidFill>
              </a:rPr>
              <a:t>	</a:t>
            </a:r>
            <a:r>
              <a:rPr lang="en-GB" sz="1300" b="1" dirty="0" smtClean="0">
                <a:solidFill>
                  <a:srgbClr val="FF0000"/>
                </a:solidFill>
              </a:rPr>
              <a:t>see poster</a:t>
            </a:r>
            <a:r>
              <a:rPr lang="en-GB" sz="1300" dirty="0" smtClean="0"/>
              <a:t> </a:t>
            </a:r>
            <a:r>
              <a:rPr lang="en-GB" sz="1300" b="1" dirty="0" smtClean="0">
                <a:solidFill>
                  <a:srgbClr val="FF0000"/>
                </a:solidFill>
              </a:rPr>
              <a:t>“Prototype </a:t>
            </a:r>
            <a:r>
              <a:rPr lang="en-GB" sz="1300" b="1" dirty="0">
                <a:solidFill>
                  <a:srgbClr val="FF0000"/>
                </a:solidFill>
              </a:rPr>
              <a:t>Inductive Adder for the Proton </a:t>
            </a:r>
            <a:r>
              <a:rPr lang="en-GB" sz="1300" b="1" dirty="0" smtClean="0">
                <a:solidFill>
                  <a:srgbClr val="FF0000"/>
                </a:solidFill>
              </a:rPr>
              <a:t>	Synchrotron </a:t>
            </a:r>
            <a:r>
              <a:rPr lang="en-GB" sz="1300" b="1" dirty="0">
                <a:solidFill>
                  <a:srgbClr val="FF0000"/>
                </a:solidFill>
              </a:rPr>
              <a:t>at </a:t>
            </a:r>
            <a:r>
              <a:rPr lang="en-GB" sz="1300" b="1" dirty="0" smtClean="0">
                <a:solidFill>
                  <a:srgbClr val="FF0000"/>
                </a:solidFill>
              </a:rPr>
              <a:t>CERN” </a:t>
            </a:r>
            <a:r>
              <a:rPr lang="en-GB" sz="1300" b="1" dirty="0">
                <a:solidFill>
                  <a:srgbClr val="FF0000"/>
                </a:solidFill>
              </a:rPr>
              <a:t>ID: </a:t>
            </a:r>
            <a:r>
              <a:rPr lang="en-GB" sz="1300" b="1" dirty="0" smtClean="0">
                <a:solidFill>
                  <a:srgbClr val="FF0000"/>
                </a:solidFill>
              </a:rPr>
              <a:t>3P44 on Wednesday </a:t>
            </a:r>
            <a:endParaRPr lang="en-GB" sz="130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3"/>
          </p:nvPr>
        </p:nvSpPr>
        <p:spPr>
          <a:xfrm>
            <a:off x="5906814" y="6356350"/>
            <a:ext cx="2171542" cy="365125"/>
          </a:xfrm>
        </p:spPr>
        <p:txBody>
          <a:bodyPr/>
          <a:lstStyle/>
          <a:p>
            <a:r>
              <a:rPr lang="en-US" dirty="0" smtClean="0">
                <a:solidFill>
                  <a:srgbClr val="8999BE"/>
                </a:solidFill>
              </a:rPr>
              <a:t>IPMHVC</a:t>
            </a:r>
            <a:r>
              <a:rPr lang="en-US" dirty="0" smtClean="0"/>
              <a:t> 2018</a:t>
            </a:r>
            <a:endParaRPr lang="en-US" dirty="0"/>
          </a:p>
        </p:txBody>
      </p:sp>
      <p:sp>
        <p:nvSpPr>
          <p:cNvPr id="11" name="Date Placeholder 4"/>
          <p:cNvSpPr>
            <a:spLocks noGrp="1"/>
          </p:cNvSpPr>
          <p:nvPr>
            <p:ph type="dt" sz="half" idx="10"/>
          </p:nvPr>
        </p:nvSpPr>
        <p:spPr>
          <a:xfrm>
            <a:off x="835735" y="6349458"/>
            <a:ext cx="2133600" cy="365125"/>
          </a:xfrm>
        </p:spPr>
        <p:txBody>
          <a:bodyPr/>
          <a:lstStyle/>
          <a:p>
            <a:r>
              <a:rPr lang="en-US" dirty="0" smtClean="0"/>
              <a:t>22/05/2017</a:t>
            </a:r>
            <a:endParaRPr lang="en-US" dirty="0"/>
          </a:p>
        </p:txBody>
      </p:sp>
      <p:pic>
        <p:nvPicPr>
          <p:cNvPr id="4" name="Grafik 3" descr="IPMHVC18_IA_poster_v1.pptx - Microsoft PowerPoint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992" t="21931" r="33328" b="7013"/>
          <a:stretch/>
        </p:blipFill>
        <p:spPr>
          <a:xfrm>
            <a:off x="5974135" y="1362694"/>
            <a:ext cx="3141289" cy="4533282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661204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07263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2844" y="171422"/>
            <a:ext cx="8229600" cy="791296"/>
          </a:xfrm>
        </p:spPr>
        <p:txBody>
          <a:bodyPr>
            <a:normAutofit fontScale="90000"/>
          </a:bodyPr>
          <a:lstStyle/>
          <a:p>
            <a:r>
              <a:rPr lang="fi-FI" sz="3200" dirty="0" smtClean="0"/>
              <a:t>Prototype 4&amp;5: Flat-top Pulse, with Modulation</a:t>
            </a:r>
            <a:endParaRPr lang="en-GB" sz="3200" dirty="0"/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2661" y="1128575"/>
            <a:ext cx="3958246" cy="3139502"/>
          </a:xfrm>
        </p:spPr>
      </p:pic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8" name="TextBox 7"/>
          <p:cNvSpPr txBox="1"/>
          <p:nvPr/>
        </p:nvSpPr>
        <p:spPr bwMode="auto">
          <a:xfrm>
            <a:off x="477888" y="3070950"/>
            <a:ext cx="4403848" cy="1671227"/>
          </a:xfrm>
          <a:prstGeom prst="rect">
            <a:avLst/>
          </a:prstGeom>
          <a:noFill/>
          <a:ln w="6350">
            <a:solidFill>
              <a:schemeClr val="tx2"/>
            </a:solidFill>
            <a:miter lim="800000"/>
            <a:headEnd/>
            <a:tailEnd/>
          </a:ln>
        </p:spPr>
        <p:txBody>
          <a:bodyPr wrap="square" tIns="27432" bIns="27432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fi-FI" sz="1400" b="1" dirty="0">
                <a:solidFill>
                  <a:schemeClr val="tx2"/>
                </a:solidFill>
              </a:rPr>
              <a:t>Setup for the measurement:</a:t>
            </a:r>
          </a:p>
          <a:p>
            <a:pPr marL="360000" lvl="1" indent="-180000">
              <a:buFont typeface="Wingdings" panose="05000000000000000000" pitchFamily="2" charset="2"/>
              <a:buChar char="Ø"/>
            </a:pPr>
            <a:r>
              <a:rPr lang="fi-FI" sz="1300" dirty="0" smtClean="0">
                <a:solidFill>
                  <a:schemeClr val="tx2"/>
                </a:solidFill>
              </a:rPr>
              <a:t>20-layer prototype inductive adder</a:t>
            </a:r>
          </a:p>
          <a:p>
            <a:pPr marL="360000" lvl="1" indent="-180000">
              <a:buFont typeface="Wingdings" panose="05000000000000000000" pitchFamily="2" charset="2"/>
              <a:buChar char="Ø"/>
            </a:pPr>
            <a:r>
              <a:rPr lang="fi-FI" sz="1300" dirty="0" smtClean="0">
                <a:solidFill>
                  <a:schemeClr val="tx2"/>
                </a:solidFill>
              </a:rPr>
              <a:t>19 </a:t>
            </a:r>
            <a:r>
              <a:rPr lang="fi-FI" sz="1300" dirty="0">
                <a:solidFill>
                  <a:schemeClr val="tx2"/>
                </a:solidFill>
              </a:rPr>
              <a:t>constant </a:t>
            </a:r>
            <a:r>
              <a:rPr lang="fi-FI" sz="1300" dirty="0" smtClean="0">
                <a:solidFill>
                  <a:schemeClr val="tx2"/>
                </a:solidFill>
              </a:rPr>
              <a:t>voltage layers, with half-layer PCBs</a:t>
            </a:r>
          </a:p>
          <a:p>
            <a:pPr marL="360000" lvl="1" indent="-180000">
              <a:buFont typeface="Wingdings" panose="05000000000000000000" pitchFamily="2" charset="2"/>
              <a:buChar char="Ø"/>
            </a:pPr>
            <a:r>
              <a:rPr lang="fi-FI" sz="1300" dirty="0">
                <a:solidFill>
                  <a:schemeClr val="tx2"/>
                </a:solidFill>
              </a:rPr>
              <a:t>4</a:t>
            </a:r>
            <a:r>
              <a:rPr lang="fi-FI" sz="1300" dirty="0" smtClean="0">
                <a:solidFill>
                  <a:schemeClr val="tx2"/>
                </a:solidFill>
              </a:rPr>
              <a:t> branches powered  </a:t>
            </a:r>
            <a:r>
              <a:rPr lang="fi-FI" sz="1300" dirty="0">
                <a:solidFill>
                  <a:schemeClr val="tx2"/>
                </a:solidFill>
              </a:rPr>
              <a:t>per </a:t>
            </a:r>
            <a:r>
              <a:rPr lang="fi-FI" sz="1300" dirty="0" smtClean="0">
                <a:solidFill>
                  <a:schemeClr val="tx2"/>
                </a:solidFill>
              </a:rPr>
              <a:t>layer, capacitors (48 </a:t>
            </a:r>
            <a:r>
              <a:rPr lang="fi-FI" sz="1300" dirty="0">
                <a:solidFill>
                  <a:schemeClr val="tx2"/>
                </a:solidFill>
              </a:rPr>
              <a:t>µF/layer) </a:t>
            </a:r>
            <a:r>
              <a:rPr lang="fi-FI" sz="1300" dirty="0" smtClean="0">
                <a:solidFill>
                  <a:schemeClr val="tx2"/>
                </a:solidFill>
              </a:rPr>
              <a:t>initially charged to 605 V.</a:t>
            </a:r>
          </a:p>
          <a:p>
            <a:pPr marL="360000" lvl="1" indent="-180000">
              <a:buFont typeface="Wingdings" panose="05000000000000000000" pitchFamily="2" charset="2"/>
              <a:buChar char="Ø"/>
            </a:pPr>
            <a:r>
              <a:rPr lang="fi-FI" sz="1300" b="1" dirty="0" smtClean="0">
                <a:solidFill>
                  <a:schemeClr val="tx2"/>
                </a:solidFill>
              </a:rPr>
              <a:t>1 active analogue modulation layer</a:t>
            </a:r>
          </a:p>
          <a:p>
            <a:pPr marL="360000" lvl="1" indent="-180000">
              <a:buFont typeface="Wingdings" panose="05000000000000000000" pitchFamily="2" charset="2"/>
              <a:buChar char="Ø"/>
            </a:pPr>
            <a:r>
              <a:rPr lang="fi-FI" sz="1300" b="1" dirty="0" smtClean="0">
                <a:solidFill>
                  <a:schemeClr val="tx2"/>
                </a:solidFill>
              </a:rPr>
              <a:t>Active compensation of droop </a:t>
            </a:r>
          </a:p>
          <a:p>
            <a:pPr marL="360000" lvl="1" indent="-180000">
              <a:buFont typeface="Wingdings" panose="05000000000000000000" pitchFamily="2" charset="2"/>
              <a:buChar char="Ø"/>
            </a:pPr>
            <a:r>
              <a:rPr lang="fi-FI" sz="1300" b="1" dirty="0" smtClean="0">
                <a:solidFill>
                  <a:schemeClr val="tx2"/>
                </a:solidFill>
              </a:rPr>
              <a:t>Output voltage 10.3 kV 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77888" y="4863191"/>
            <a:ext cx="8466881" cy="1246495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ð"/>
            </a:pPr>
            <a:r>
              <a:rPr lang="fi-FI" sz="1500" b="1" dirty="0" smtClean="0">
                <a:solidFill>
                  <a:schemeClr val="tx2"/>
                </a:solidFill>
              </a:rPr>
              <a:t>Until recently, the specifications called a ”flat-top” pulse. </a:t>
            </a:r>
          </a:p>
          <a:p>
            <a:pPr marL="342900" indent="-342900">
              <a:buFont typeface="Wingdings" panose="05000000000000000000" pitchFamily="2" charset="2"/>
              <a:buChar char="ð"/>
            </a:pPr>
            <a:r>
              <a:rPr lang="fi-FI" sz="1500" b="1" dirty="0" smtClean="0">
                <a:solidFill>
                  <a:schemeClr val="tx2"/>
                </a:solidFill>
              </a:rPr>
              <a:t>Manually </a:t>
            </a:r>
            <a:r>
              <a:rPr lang="fi-FI" sz="1500" b="1" dirty="0">
                <a:solidFill>
                  <a:schemeClr val="tx2"/>
                </a:solidFill>
              </a:rPr>
              <a:t>tuned </a:t>
            </a:r>
            <a:r>
              <a:rPr lang="fi-FI" sz="1500" b="1" dirty="0" smtClean="0">
                <a:solidFill>
                  <a:schemeClr val="tx2"/>
                </a:solidFill>
              </a:rPr>
              <a:t>compensation, </a:t>
            </a:r>
            <a:r>
              <a:rPr lang="fi-FI" sz="1500" b="1" dirty="0">
                <a:solidFill>
                  <a:schemeClr val="tx2"/>
                </a:solidFill>
              </a:rPr>
              <a:t>not yet fully </a:t>
            </a:r>
            <a:r>
              <a:rPr lang="fi-FI" sz="1500" b="1" dirty="0" smtClean="0">
                <a:solidFill>
                  <a:schemeClr val="tx2"/>
                </a:solidFill>
              </a:rPr>
              <a:t>optimised: could be improved e.g. by applying frequency domain compensation, with Fast Fourier Transform analysis.  </a:t>
            </a:r>
            <a:endParaRPr lang="fi-FI" sz="1500" dirty="0">
              <a:solidFill>
                <a:schemeClr val="tx2"/>
              </a:solidFill>
            </a:endParaRPr>
          </a:p>
          <a:p>
            <a:pPr marL="342900" indent="-342900">
              <a:buFont typeface="Wingdings" panose="05000000000000000000" pitchFamily="2" charset="2"/>
              <a:buChar char="ð"/>
            </a:pPr>
            <a:r>
              <a:rPr lang="en-GB" sz="1500" b="1" dirty="0" smtClean="0">
                <a:solidFill>
                  <a:srgbClr val="FF0000"/>
                </a:solidFill>
                <a:sym typeface="Wingdings" panose="05000000000000000000" pitchFamily="2" charset="2"/>
              </a:rPr>
              <a:t>Flat-top stability: ±0.02 % (±2.3 V) over the first and last 160 ns of the 900 ns flat-top and ±0.03 % (±3.3 V) over 900 ns, at 10.2 kV (for an average of 100 measured pulses). </a:t>
            </a:r>
          </a:p>
        </p:txBody>
      </p:sp>
      <p:cxnSp>
        <p:nvCxnSpPr>
          <p:cNvPr id="14" name="AutoShape 17"/>
          <p:cNvCxnSpPr>
            <a:cxnSpLocks noChangeShapeType="1"/>
            <a:stCxn id="13" idx="1"/>
          </p:cNvCxnSpPr>
          <p:nvPr/>
        </p:nvCxnSpPr>
        <p:spPr bwMode="auto">
          <a:xfrm flipH="1">
            <a:off x="2438400" y="1360042"/>
            <a:ext cx="331848" cy="424320"/>
          </a:xfrm>
          <a:prstGeom prst="straightConnector1">
            <a:avLst/>
          </a:prstGeom>
          <a:noFill/>
          <a:ln w="22225" algn="ctr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CCCCCC"/>
                  </a:outerShdw>
                </a:effectLst>
              </a14:hiddenEffects>
            </a:ext>
          </a:extLst>
        </p:spPr>
      </p:cxnSp>
      <p:grpSp>
        <p:nvGrpSpPr>
          <p:cNvPr id="24" name="Group 23"/>
          <p:cNvGrpSpPr/>
          <p:nvPr/>
        </p:nvGrpSpPr>
        <p:grpSpPr>
          <a:xfrm>
            <a:off x="498352" y="1077162"/>
            <a:ext cx="4272127" cy="1947296"/>
            <a:chOff x="561852" y="1285507"/>
            <a:chExt cx="4272127" cy="1947296"/>
          </a:xfrm>
        </p:grpSpPr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61852" y="1356798"/>
              <a:ext cx="3933955" cy="1876005"/>
            </a:xfrm>
            <a:prstGeom prst="rect">
              <a:avLst/>
            </a:prstGeom>
          </p:spPr>
        </p:pic>
        <p:sp>
          <p:nvSpPr>
            <p:cNvPr id="13" name="Text Box 18"/>
            <p:cNvSpPr txBox="1">
              <a:spLocks noChangeArrowheads="1"/>
            </p:cNvSpPr>
            <p:nvPr/>
          </p:nvSpPr>
          <p:spPr bwMode="auto">
            <a:xfrm>
              <a:off x="2833748" y="1285507"/>
              <a:ext cx="2000231" cy="565760"/>
            </a:xfrm>
            <a:prstGeom prst="rect">
              <a:avLst/>
            </a:prstGeom>
            <a:solidFill>
              <a:srgbClr val="FFFFFF">
                <a:alpha val="70000"/>
              </a:srgbClr>
            </a:solidFill>
            <a:ln w="15875" algn="ctr">
              <a:solidFill>
                <a:srgbClr val="FF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CCCCCC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i-FI" altLang="en-US" sz="1300" b="1" i="0" u="none" strike="noStrike" cap="none" normalizeH="0" baseline="0" dirty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Times New Roman" panose="02020603050405020304" pitchFamily="18" charset="0"/>
                </a:rPr>
                <a:t>Primary</a:t>
              </a:r>
              <a:r>
                <a:rPr kumimoji="0" lang="fi-FI" altLang="en-US" sz="1300" b="1" i="0" u="none" strike="noStrike" cap="none" normalizeH="0" dirty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Times New Roman" panose="02020603050405020304" pitchFamily="18" charset="0"/>
                </a:rPr>
                <a:t> of the </a:t>
              </a:r>
              <a:r>
                <a:rPr lang="fi-FI" altLang="en-US" sz="1300" b="1" dirty="0">
                  <a:solidFill>
                    <a:srgbClr val="FF0000"/>
                  </a:solidFill>
                  <a:latin typeface="Times New Roman" panose="02020603050405020304" pitchFamily="18" charset="0"/>
                </a:rPr>
                <a:t>a</a:t>
              </a:r>
              <a:r>
                <a:rPr kumimoji="0" lang="fi-FI" altLang="en-US" sz="1300" b="1" i="0" u="none" strike="noStrike" cap="none" normalizeH="0" baseline="0" dirty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Times New Roman" panose="02020603050405020304" pitchFamily="18" charset="0"/>
                </a:rPr>
                <a:t>ctive</a:t>
              </a:r>
              <a:r>
                <a:rPr kumimoji="0" lang="fi-FI" altLang="en-US" sz="1300" b="1" i="0" u="none" strike="noStrike" cap="none" normalizeH="0" dirty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Times New Roman" panose="02020603050405020304" pitchFamily="18" charset="0"/>
                </a:rPr>
                <a:t> analogue modulation layer</a:t>
              </a:r>
              <a:endParaRPr kumimoji="0" lang="en-US" altLang="en-US" sz="1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5" name="Oval 14"/>
            <p:cNvSpPr/>
            <p:nvPr/>
          </p:nvSpPr>
          <p:spPr>
            <a:xfrm>
              <a:off x="1422141" y="1720869"/>
              <a:ext cx="1648535" cy="1115322"/>
            </a:xfrm>
            <a:prstGeom prst="ellipse">
              <a:avLst/>
            </a:prstGeom>
            <a:noFill/>
            <a:ln w="2222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cxnSp>
        <p:nvCxnSpPr>
          <p:cNvPr id="25" name="AutoShape 17"/>
          <p:cNvCxnSpPr>
            <a:cxnSpLocks noChangeShapeType="1"/>
          </p:cNvCxnSpPr>
          <p:nvPr/>
        </p:nvCxnSpPr>
        <p:spPr bwMode="auto">
          <a:xfrm flipH="1">
            <a:off x="2465329" y="1354144"/>
            <a:ext cx="311347" cy="218058"/>
          </a:xfrm>
          <a:prstGeom prst="straightConnector1">
            <a:avLst/>
          </a:prstGeom>
          <a:noFill/>
          <a:ln w="22225" algn="ctr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CCCCCC"/>
                  </a:outerShdw>
                </a:effectLst>
              </a14:hiddenEffects>
            </a:ext>
          </a:extLst>
        </p:spPr>
      </p:cxnSp>
      <p:sp>
        <p:nvSpPr>
          <p:cNvPr id="16" name="Footer Placeholder 5"/>
          <p:cNvSpPr>
            <a:spLocks noGrp="1"/>
          </p:cNvSpPr>
          <p:nvPr>
            <p:ph type="ftr" sz="quarter" idx="3"/>
          </p:nvPr>
        </p:nvSpPr>
        <p:spPr>
          <a:xfrm>
            <a:off x="5906814" y="6356350"/>
            <a:ext cx="2171542" cy="365125"/>
          </a:xfrm>
        </p:spPr>
        <p:txBody>
          <a:bodyPr/>
          <a:lstStyle/>
          <a:p>
            <a:r>
              <a:rPr lang="en-US" dirty="0" smtClean="0">
                <a:solidFill>
                  <a:srgbClr val="8999BE"/>
                </a:solidFill>
              </a:rPr>
              <a:t>IPMHVC</a:t>
            </a:r>
            <a:r>
              <a:rPr lang="en-US" dirty="0" smtClean="0"/>
              <a:t> 2018</a:t>
            </a:r>
            <a:endParaRPr lang="en-US" dirty="0"/>
          </a:p>
        </p:txBody>
      </p:sp>
      <p:sp>
        <p:nvSpPr>
          <p:cNvPr id="17" name="Date Placeholder 4"/>
          <p:cNvSpPr>
            <a:spLocks noGrp="1"/>
          </p:cNvSpPr>
          <p:nvPr>
            <p:ph type="dt" sz="half" idx="10"/>
          </p:nvPr>
        </p:nvSpPr>
        <p:spPr>
          <a:xfrm>
            <a:off x="835735" y="6349458"/>
            <a:ext cx="2133600" cy="365125"/>
          </a:xfrm>
        </p:spPr>
        <p:txBody>
          <a:bodyPr/>
          <a:lstStyle/>
          <a:p>
            <a:r>
              <a:rPr lang="en-US" dirty="0" smtClean="0"/>
              <a:t>22/05/2017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4803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Outline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199" y="1417638"/>
            <a:ext cx="4890305" cy="4766186"/>
          </a:xfrm>
        </p:spPr>
        <p:txBody>
          <a:bodyPr>
            <a:normAutofit fontScale="77500" lnSpcReduction="20000"/>
          </a:bodyPr>
          <a:lstStyle/>
          <a:p>
            <a:r>
              <a:rPr lang="en-GB" dirty="0"/>
              <a:t>Background and Motivation</a:t>
            </a:r>
          </a:p>
          <a:p>
            <a:pPr lvl="1"/>
            <a:r>
              <a:rPr lang="fi-FI" dirty="0" smtClean="0"/>
              <a:t>Compact Linear Collider (CLIC)</a:t>
            </a:r>
            <a:endParaRPr lang="en-GB" dirty="0" smtClean="0"/>
          </a:p>
          <a:p>
            <a:pPr lvl="1"/>
            <a:r>
              <a:rPr lang="en-GB" dirty="0" smtClean="0"/>
              <a:t>Specifications </a:t>
            </a:r>
            <a:r>
              <a:rPr lang="en-GB" dirty="0"/>
              <a:t>for CLIC DR Extraction Kicker </a:t>
            </a:r>
            <a:r>
              <a:rPr lang="en-GB" dirty="0" smtClean="0"/>
              <a:t>Modulator </a:t>
            </a:r>
            <a:endParaRPr lang="fi-FI" dirty="0" smtClean="0"/>
          </a:p>
          <a:p>
            <a:r>
              <a:rPr lang="en-GB" dirty="0" smtClean="0"/>
              <a:t>Inductive Adder</a:t>
            </a:r>
            <a:endParaRPr lang="en-GB" dirty="0"/>
          </a:p>
          <a:p>
            <a:pPr lvl="1"/>
            <a:r>
              <a:rPr lang="en-GB" dirty="0" smtClean="0"/>
              <a:t>Schematic </a:t>
            </a:r>
            <a:r>
              <a:rPr lang="en-GB" dirty="0"/>
              <a:t>and Features</a:t>
            </a:r>
          </a:p>
          <a:p>
            <a:pPr lvl="1"/>
            <a:r>
              <a:rPr lang="en-GB" dirty="0"/>
              <a:t>Methods to Improve </a:t>
            </a:r>
            <a:r>
              <a:rPr lang="en-GB" dirty="0" smtClean="0"/>
              <a:t>the Pulse Flat-top Stability</a:t>
            </a:r>
            <a:endParaRPr lang="en-GB" dirty="0"/>
          </a:p>
          <a:p>
            <a:r>
              <a:rPr lang="fi-FI" dirty="0" smtClean="0"/>
              <a:t>Prototyping and Measurements</a:t>
            </a:r>
            <a:endParaRPr lang="en-GB" dirty="0" smtClean="0"/>
          </a:p>
          <a:p>
            <a:pPr lvl="1"/>
            <a:r>
              <a:rPr lang="en-GB" dirty="0" smtClean="0"/>
              <a:t>12.5 </a:t>
            </a:r>
            <a:r>
              <a:rPr lang="en-GB" dirty="0"/>
              <a:t>kV, 20-layer, ”</a:t>
            </a:r>
            <a:r>
              <a:rPr lang="en-GB" dirty="0" smtClean="0"/>
              <a:t>Full-scale”, CLIC DR Extraction Kicker Prototype </a:t>
            </a:r>
            <a:r>
              <a:rPr lang="en-GB" dirty="0"/>
              <a:t>Inductive Adder</a:t>
            </a:r>
          </a:p>
          <a:p>
            <a:pPr lvl="1"/>
            <a:r>
              <a:rPr lang="en-GB" dirty="0" smtClean="0"/>
              <a:t>Measurements on Flat-top Pulse </a:t>
            </a:r>
            <a:endParaRPr lang="en-GB" dirty="0"/>
          </a:p>
          <a:p>
            <a:pPr lvl="1"/>
            <a:r>
              <a:rPr lang="fi-FI" dirty="0" smtClean="0"/>
              <a:t>Measurements on </a:t>
            </a:r>
            <a:r>
              <a:rPr lang="en-GB" dirty="0" smtClean="0"/>
              <a:t>Controlled Decay Waveform </a:t>
            </a:r>
            <a:r>
              <a:rPr lang="en-GB" dirty="0"/>
              <a:t>for </a:t>
            </a:r>
            <a:r>
              <a:rPr lang="en-GB" dirty="0" smtClean="0"/>
              <a:t>the CLIC </a:t>
            </a:r>
            <a:r>
              <a:rPr lang="en-GB" dirty="0"/>
              <a:t>DR </a:t>
            </a:r>
            <a:r>
              <a:rPr lang="en-GB" dirty="0" smtClean="0"/>
              <a:t>Stripline Kicker. </a:t>
            </a:r>
            <a:endParaRPr lang="en-GB" dirty="0"/>
          </a:p>
          <a:p>
            <a:r>
              <a:rPr lang="fi-FI" dirty="0" smtClean="0"/>
              <a:t>Summary</a:t>
            </a:r>
            <a:r>
              <a:rPr lang="en-GB" dirty="0"/>
              <a:t> </a:t>
            </a:r>
            <a:r>
              <a:rPr lang="en-GB" dirty="0" smtClean="0"/>
              <a:t>and </a:t>
            </a:r>
            <a:r>
              <a:rPr lang="fi-FI" dirty="0" smtClean="0"/>
              <a:t>Future Work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22/05/2017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IPMHVC 2018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20402" y="1124561"/>
            <a:ext cx="3047600" cy="47206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2180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</p:spPr>
        <p:txBody>
          <a:bodyPr>
            <a:normAutofit fontScale="90000"/>
          </a:bodyPr>
          <a:lstStyle/>
          <a:p>
            <a:r>
              <a:rPr lang="fi-FI" dirty="0" smtClean="0"/>
              <a:t>Compact Linear Collider (CLIC)</a:t>
            </a:r>
            <a:endParaRPr lang="en-GB" dirty="0"/>
          </a:p>
        </p:txBody>
      </p:sp>
      <p:pic>
        <p:nvPicPr>
          <p:cNvPr id="15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1052" y="1702761"/>
            <a:ext cx="5306384" cy="2870388"/>
          </a:xfrm>
        </p:spPr>
      </p:pic>
      <p:sp>
        <p:nvSpPr>
          <p:cNvPr id="16" name="Content Placeholder 2"/>
          <p:cNvSpPr txBox="1">
            <a:spLocks/>
          </p:cNvSpPr>
          <p:nvPr/>
        </p:nvSpPr>
        <p:spPr>
          <a:xfrm>
            <a:off x="411624" y="1321114"/>
            <a:ext cx="3260446" cy="4301211"/>
          </a:xfrm>
          <a:prstGeom prst="rect">
            <a:avLst/>
          </a:prstGeom>
        </p:spPr>
        <p:txBody>
          <a:bodyPr vert="horz" lIns="68580" tIns="34290" rIns="68580" bIns="3429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i-FI" sz="1200" dirty="0"/>
              <a:t>Electron-positron </a:t>
            </a:r>
            <a:r>
              <a:rPr lang="fi-FI" sz="1200" dirty="0" smtClean="0"/>
              <a:t>collider, up to 48 km (3 TeV) long linear accelerator. </a:t>
            </a:r>
            <a:endParaRPr lang="fi-FI" sz="1200" dirty="0"/>
          </a:p>
          <a:p>
            <a:pPr>
              <a:spcBef>
                <a:spcPts val="600"/>
              </a:spcBef>
            </a:pPr>
            <a:r>
              <a:rPr lang="fi-FI" sz="1200" dirty="0" smtClean="0"/>
              <a:t>Several </a:t>
            </a:r>
            <a:r>
              <a:rPr lang="fi-FI" sz="1200" dirty="0"/>
              <a:t>stages</a:t>
            </a:r>
            <a:r>
              <a:rPr lang="fi-FI" sz="1200" dirty="0" smtClean="0"/>
              <a:t>: Injectors, Pre-Damping (</a:t>
            </a:r>
            <a:r>
              <a:rPr lang="fi-FI" sz="1200" b="1" dirty="0" smtClean="0"/>
              <a:t>PDR</a:t>
            </a:r>
            <a:r>
              <a:rPr lang="fi-FI" sz="1200" dirty="0" smtClean="0"/>
              <a:t>) and </a:t>
            </a:r>
            <a:r>
              <a:rPr lang="fi-FI" sz="1200" dirty="0"/>
              <a:t>D</a:t>
            </a:r>
            <a:r>
              <a:rPr lang="fi-FI" sz="1200" dirty="0" smtClean="0"/>
              <a:t>amping </a:t>
            </a:r>
            <a:r>
              <a:rPr lang="fi-FI" sz="1200" dirty="0"/>
              <a:t>R</a:t>
            </a:r>
            <a:r>
              <a:rPr lang="fi-FI" sz="1200" dirty="0" smtClean="0"/>
              <a:t>ings (</a:t>
            </a:r>
            <a:r>
              <a:rPr lang="fi-FI" sz="1200" b="1" dirty="0" smtClean="0"/>
              <a:t>DR</a:t>
            </a:r>
            <a:r>
              <a:rPr lang="fi-FI" sz="1200" dirty="0" smtClean="0"/>
              <a:t>)</a:t>
            </a:r>
            <a:r>
              <a:rPr lang="fi-FI" sz="1200" dirty="0"/>
              <a:t> </a:t>
            </a:r>
            <a:r>
              <a:rPr lang="fi-FI" sz="1200" dirty="0" smtClean="0"/>
              <a:t>and main linear accelerators.</a:t>
            </a:r>
            <a:endParaRPr lang="fi-FI" sz="1200" dirty="0"/>
          </a:p>
          <a:p>
            <a:pPr>
              <a:spcBef>
                <a:spcPts val="600"/>
              </a:spcBef>
            </a:pPr>
            <a:r>
              <a:rPr lang="fi-FI" sz="1200" dirty="0"/>
              <a:t>A crucial parameter </a:t>
            </a:r>
            <a:r>
              <a:rPr lang="fi-FI" sz="1200" dirty="0" smtClean="0"/>
              <a:t>to be minimized is the beam </a:t>
            </a:r>
            <a:r>
              <a:rPr lang="fi-FI" sz="1200" dirty="0"/>
              <a:t>emittance (”cross-sectional area of the beam</a:t>
            </a:r>
            <a:r>
              <a:rPr lang="fi-FI" sz="1200" dirty="0" smtClean="0"/>
              <a:t>”).</a:t>
            </a:r>
          </a:p>
          <a:p>
            <a:pPr>
              <a:spcBef>
                <a:spcPts val="600"/>
              </a:spcBef>
            </a:pPr>
            <a:r>
              <a:rPr lang="fi-FI" sz="1200" dirty="0" smtClean="0"/>
              <a:t>The </a:t>
            </a:r>
            <a:r>
              <a:rPr lang="fi-FI" sz="1200" dirty="0"/>
              <a:t>emittance </a:t>
            </a:r>
            <a:r>
              <a:rPr lang="fi-FI" sz="1200" dirty="0" smtClean="0"/>
              <a:t>of the beam is </a:t>
            </a:r>
            <a:r>
              <a:rPr lang="fi-FI" sz="1200" dirty="0"/>
              <a:t>reduced by </a:t>
            </a:r>
            <a:r>
              <a:rPr lang="fi-FI" sz="1200" dirty="0" smtClean="0"/>
              <a:t>PDRs and DRs (synchrotrons): wiggler magnets cause particles to emit synchrotron radiation (</a:t>
            </a:r>
            <a:r>
              <a:rPr lang="fi-FI" sz="1200" dirty="0"/>
              <a:t>photons) and lose energy of both transversal and longitudinal momentum components. The momentum loss is compensated by accelerating the </a:t>
            </a:r>
            <a:r>
              <a:rPr lang="fi-FI" sz="1200" dirty="0" smtClean="0"/>
              <a:t>particles (by RF cavities), which increases </a:t>
            </a:r>
            <a:r>
              <a:rPr lang="fi-FI" sz="1200" dirty="0"/>
              <a:t>the longitudinal </a:t>
            </a:r>
            <a:r>
              <a:rPr lang="fi-FI" sz="1200" dirty="0" smtClean="0"/>
              <a:t>momentum. As </a:t>
            </a:r>
            <a:r>
              <a:rPr lang="fi-FI" sz="1200" dirty="0"/>
              <a:t>result, the energy of the particle beam is preserved, but the emittance </a:t>
            </a:r>
            <a:r>
              <a:rPr lang="fi-FI" sz="1200" dirty="0" smtClean="0"/>
              <a:t>of </a:t>
            </a:r>
            <a:r>
              <a:rPr lang="fi-FI" sz="1200" dirty="0"/>
              <a:t>the beam is decreased.</a:t>
            </a:r>
          </a:p>
          <a:p>
            <a:pPr>
              <a:spcBef>
                <a:spcPts val="600"/>
              </a:spcBef>
            </a:pPr>
            <a:r>
              <a:rPr lang="en-GB" sz="1200" dirty="0"/>
              <a:t>Each bunch passes through the linear accelerator only </a:t>
            </a:r>
            <a:r>
              <a:rPr lang="en-GB" sz="1200" dirty="0" smtClean="0"/>
              <a:t>once: </a:t>
            </a:r>
            <a:r>
              <a:rPr lang="en-GB" sz="1200" dirty="0"/>
              <a:t>a</a:t>
            </a:r>
            <a:r>
              <a:rPr lang="en-GB" sz="1200" dirty="0" smtClean="0"/>
              <a:t>ny </a:t>
            </a:r>
            <a:r>
              <a:rPr lang="en-GB" sz="1200" dirty="0"/>
              <a:t>variation of the electric </a:t>
            </a:r>
            <a:r>
              <a:rPr lang="en-GB" sz="1200" dirty="0" smtClean="0"/>
              <a:t>and/or </a:t>
            </a:r>
            <a:r>
              <a:rPr lang="en-GB" sz="1200" dirty="0"/>
              <a:t>magnetic field of the </a:t>
            </a:r>
            <a:r>
              <a:rPr lang="en-GB" sz="1200" b="1" dirty="0" smtClean="0"/>
              <a:t>DR extraction kicker</a:t>
            </a:r>
            <a:r>
              <a:rPr lang="en-GB" sz="1200" dirty="0" smtClean="0"/>
              <a:t> </a:t>
            </a:r>
            <a:r>
              <a:rPr lang="en-GB" sz="1200" dirty="0"/>
              <a:t>would cause the emittance to </a:t>
            </a:r>
            <a:r>
              <a:rPr lang="en-GB" sz="1200" dirty="0" smtClean="0"/>
              <a:t>increase.</a:t>
            </a:r>
            <a:endParaRPr lang="en-GB" sz="1200" dirty="0"/>
          </a:p>
        </p:txBody>
      </p:sp>
      <p:grpSp>
        <p:nvGrpSpPr>
          <p:cNvPr id="17" name="Group 16"/>
          <p:cNvGrpSpPr/>
          <p:nvPr/>
        </p:nvGrpSpPr>
        <p:grpSpPr>
          <a:xfrm>
            <a:off x="5405499" y="4224338"/>
            <a:ext cx="1992853" cy="895695"/>
            <a:chOff x="5301325" y="4133466"/>
            <a:chExt cx="1992853" cy="895695"/>
          </a:xfrm>
        </p:grpSpPr>
        <p:cxnSp>
          <p:nvCxnSpPr>
            <p:cNvPr id="18" name="Straight Arrow Connector 17"/>
            <p:cNvCxnSpPr/>
            <p:nvPr/>
          </p:nvCxnSpPr>
          <p:spPr>
            <a:xfrm flipH="1" flipV="1">
              <a:off x="6131526" y="4133466"/>
              <a:ext cx="106984" cy="603634"/>
            </a:xfrm>
            <a:prstGeom prst="straightConnector1">
              <a:avLst/>
            </a:prstGeom>
            <a:ln w="25400">
              <a:solidFill>
                <a:srgbClr val="00B05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Arrow Connector 18"/>
            <p:cNvCxnSpPr/>
            <p:nvPr/>
          </p:nvCxnSpPr>
          <p:spPr>
            <a:xfrm flipV="1">
              <a:off x="6249845" y="4133466"/>
              <a:ext cx="47906" cy="603632"/>
            </a:xfrm>
            <a:prstGeom prst="straightConnector1">
              <a:avLst/>
            </a:prstGeom>
            <a:ln w="25400">
              <a:solidFill>
                <a:srgbClr val="00B05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TextBox 19"/>
            <p:cNvSpPr txBox="1"/>
            <p:nvPr/>
          </p:nvSpPr>
          <p:spPr>
            <a:xfrm>
              <a:off x="5301325" y="4659829"/>
              <a:ext cx="199285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i-FI" dirty="0" smtClean="0">
                  <a:solidFill>
                    <a:srgbClr val="00B050"/>
                  </a:solidFill>
                </a:rPr>
                <a:t>Extraction kickers</a:t>
              </a:r>
              <a:endParaRPr lang="en-GB" dirty="0">
                <a:solidFill>
                  <a:srgbClr val="00B050"/>
                </a:solidFill>
              </a:endParaRPr>
            </a:p>
          </p:txBody>
        </p:sp>
      </p:grpSp>
      <p:sp>
        <p:nvSpPr>
          <p:cNvPr id="2" name="TextBox 1"/>
          <p:cNvSpPr txBox="1"/>
          <p:nvPr/>
        </p:nvSpPr>
        <p:spPr>
          <a:xfrm>
            <a:off x="4275332" y="5146023"/>
            <a:ext cx="36215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dirty="0" smtClean="0"/>
              <a:t>CLIC layout for 380 GeV baseline</a:t>
            </a:r>
            <a:endParaRPr lang="en-GB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06775" y="283187"/>
            <a:ext cx="950175" cy="950175"/>
          </a:xfrm>
          <a:prstGeom prst="rect">
            <a:avLst/>
          </a:prstGeom>
        </p:spPr>
      </p:pic>
      <p:sp>
        <p:nvSpPr>
          <p:cNvPr id="22" name="Footer Placeholder 5"/>
          <p:cNvSpPr>
            <a:spLocks noGrp="1"/>
          </p:cNvSpPr>
          <p:nvPr>
            <p:ph type="ftr" sz="quarter" idx="3"/>
          </p:nvPr>
        </p:nvSpPr>
        <p:spPr>
          <a:xfrm>
            <a:off x="5906814" y="6356350"/>
            <a:ext cx="2171542" cy="365125"/>
          </a:xfrm>
        </p:spPr>
        <p:txBody>
          <a:bodyPr/>
          <a:lstStyle/>
          <a:p>
            <a:r>
              <a:rPr lang="en-US" dirty="0" smtClean="0"/>
              <a:t>IPMHVC 2018</a:t>
            </a:r>
            <a:endParaRPr lang="en-US" dirty="0"/>
          </a:p>
        </p:txBody>
      </p:sp>
      <p:sp>
        <p:nvSpPr>
          <p:cNvPr id="23" name="Date Placeholder 4"/>
          <p:cNvSpPr>
            <a:spLocks noGrp="1"/>
          </p:cNvSpPr>
          <p:nvPr>
            <p:ph type="dt" sz="half" idx="10"/>
          </p:nvPr>
        </p:nvSpPr>
        <p:spPr>
          <a:xfrm>
            <a:off x="835735" y="6349458"/>
            <a:ext cx="2133600" cy="365125"/>
          </a:xfrm>
        </p:spPr>
        <p:txBody>
          <a:bodyPr/>
          <a:lstStyle/>
          <a:p>
            <a:r>
              <a:rPr lang="en-US" dirty="0" smtClean="0"/>
              <a:t>22/05/2017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9431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Autofit/>
          </a:bodyPr>
          <a:lstStyle/>
          <a:p>
            <a:r>
              <a:rPr lang="fi-FI" sz="3000" dirty="0" smtClean="0"/>
              <a:t>Specifications for the CLIC DR Extraction Kicker Modulators: </a:t>
            </a:r>
            <a:r>
              <a:rPr lang="fi-FI" sz="3000" i="1" dirty="0" smtClean="0"/>
              <a:t>Waveform</a:t>
            </a:r>
            <a:r>
              <a:rPr lang="fi-FI" sz="3000" dirty="0" smtClean="0"/>
              <a:t> </a:t>
            </a:r>
            <a:r>
              <a:rPr lang="fi-FI" sz="3000" dirty="0"/>
              <a:t>S</a:t>
            </a:r>
            <a:r>
              <a:rPr lang="fi-FI" sz="3000" dirty="0" smtClean="0"/>
              <a:t>tability &amp; Repeatability</a:t>
            </a:r>
            <a:endParaRPr lang="en-GB" sz="300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 bwMode="auto">
          <a:xfrm>
            <a:off x="428264" y="3296986"/>
            <a:ext cx="4424609" cy="255455"/>
          </a:xfrm>
          <a:prstGeom prst="rect">
            <a:avLst/>
          </a:prstGeom>
          <a:noFill/>
          <a:ln w="6350">
            <a:noFill/>
            <a:miter lim="800000"/>
            <a:headEnd/>
            <a:tailEnd/>
          </a:ln>
        </p:spPr>
        <p:txBody>
          <a:bodyPr wrap="none" tIns="27432" bIns="27432">
            <a:spAutoFit/>
          </a:bodyPr>
          <a:lstStyle/>
          <a:p>
            <a:pPr>
              <a:defRPr/>
            </a:pPr>
            <a:r>
              <a:rPr lang="en-GB" sz="1300" dirty="0" smtClean="0">
                <a:solidFill>
                  <a:schemeClr val="tx2"/>
                </a:solidFill>
                <a:latin typeface="+mj-lt"/>
                <a:cs typeface="Times New Roman" pitchFamily="18" charset="0"/>
              </a:rPr>
              <a:t>Simplified schematic </a:t>
            </a:r>
            <a:r>
              <a:rPr lang="en-GB" sz="1300" dirty="0">
                <a:solidFill>
                  <a:schemeClr val="tx2"/>
                </a:solidFill>
                <a:latin typeface="+mj-lt"/>
                <a:cs typeface="Times New Roman" pitchFamily="18" charset="0"/>
              </a:rPr>
              <a:t>of </a:t>
            </a:r>
            <a:r>
              <a:rPr lang="en-GB" sz="1300" dirty="0" smtClean="0">
                <a:solidFill>
                  <a:schemeClr val="tx2"/>
                </a:solidFill>
                <a:latin typeface="+mj-lt"/>
                <a:cs typeface="Times New Roman" pitchFamily="18" charset="0"/>
              </a:rPr>
              <a:t>a CLIC DR stripline kicker system</a:t>
            </a:r>
            <a:endParaRPr lang="en-GB" sz="1300" dirty="0">
              <a:solidFill>
                <a:schemeClr val="tx2"/>
              </a:solidFill>
              <a:latin typeface="+mj-lt"/>
              <a:cs typeface="Times New Roman" pitchFamily="18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97033" y="1382913"/>
            <a:ext cx="3788274" cy="2169557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319482" y="3848333"/>
            <a:ext cx="8665825" cy="2246769"/>
          </a:xfrm>
          <a:prstGeom prst="rect">
            <a:avLst/>
          </a:prstGeom>
          <a:noFill/>
          <a:ln w="12700"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pPr marL="396000" indent="-288000">
              <a:buFont typeface="Wingdings" panose="05000000000000000000" pitchFamily="2" charset="2"/>
              <a:buChar char="Ø"/>
            </a:pPr>
            <a:r>
              <a:rPr lang="fi-FI" sz="1400" b="1" dirty="0" smtClean="0">
                <a:solidFill>
                  <a:schemeClr val="tx2"/>
                </a:solidFill>
              </a:rPr>
              <a:t>Stripline kicker: two electrodes, powered with opposite polarities</a:t>
            </a:r>
          </a:p>
          <a:p>
            <a:pPr marL="396000" indent="-288000">
              <a:buFont typeface="Wingdings" panose="05000000000000000000" pitchFamily="2" charset="2"/>
              <a:buChar char="Ø"/>
            </a:pPr>
            <a:r>
              <a:rPr lang="fi-FI" sz="1400" b="1" dirty="0" smtClean="0">
                <a:solidFill>
                  <a:schemeClr val="tx2"/>
                </a:solidFill>
              </a:rPr>
              <a:t>Both electric and magnetic fields deflect the beam.  </a:t>
            </a:r>
          </a:p>
          <a:p>
            <a:pPr marL="396000" indent="-288000">
              <a:buFont typeface="Wingdings" panose="05000000000000000000" pitchFamily="2" charset="2"/>
              <a:buChar char="Ø"/>
            </a:pPr>
            <a:r>
              <a:rPr lang="fi-FI" sz="1400" b="1" dirty="0" smtClean="0">
                <a:solidFill>
                  <a:schemeClr val="tx2"/>
                </a:solidFill>
                <a:sym typeface="Wingdings" panose="05000000000000000000" pitchFamily="2" charset="2"/>
              </a:rPr>
              <a:t>Impedances of the striplines are 50 </a:t>
            </a:r>
            <a:r>
              <a:rPr lang="fi-FI" sz="1400" b="1" dirty="0">
                <a:solidFill>
                  <a:schemeClr val="tx2"/>
                </a:solidFill>
                <a:latin typeface="Cambria Math" panose="02040503050406030204" pitchFamily="18" charset="0"/>
                <a:ea typeface="Cambria Math" panose="02040503050406030204" pitchFamily="18" charset="0"/>
                <a:sym typeface="Wingdings" panose="05000000000000000000" pitchFamily="2" charset="2"/>
              </a:rPr>
              <a:t>𝛺 </a:t>
            </a:r>
            <a:r>
              <a:rPr lang="fi-FI" sz="1400" b="1" dirty="0">
                <a:solidFill>
                  <a:schemeClr val="tx2"/>
                </a:solidFill>
                <a:ea typeface="Cambria Math" panose="02040503050406030204" pitchFamily="18" charset="0"/>
                <a:sym typeface="Wingdings" panose="05000000000000000000" pitchFamily="2" charset="2"/>
              </a:rPr>
              <a:t>when ”</a:t>
            </a:r>
            <a:r>
              <a:rPr lang="fi-FI" sz="1400" b="1" dirty="0" smtClean="0">
                <a:solidFill>
                  <a:schemeClr val="tx2"/>
                </a:solidFill>
                <a:ea typeface="Cambria Math" panose="02040503050406030204" pitchFamily="18" charset="0"/>
                <a:sym typeface="Wingdings" panose="05000000000000000000" pitchFamily="2" charset="2"/>
              </a:rPr>
              <a:t>off” and 40.5</a:t>
            </a:r>
            <a:r>
              <a:rPr lang="fi-FI" sz="1400" b="1" dirty="0" smtClean="0">
                <a:solidFill>
                  <a:schemeClr val="tx2"/>
                </a:solidFill>
                <a:latin typeface="Cambria Math" panose="02040503050406030204" pitchFamily="18" charset="0"/>
                <a:ea typeface="Cambria Math" panose="02040503050406030204" pitchFamily="18" charset="0"/>
                <a:sym typeface="Wingdings" panose="05000000000000000000" pitchFamily="2" charset="2"/>
              </a:rPr>
              <a:t> </a:t>
            </a:r>
            <a:r>
              <a:rPr lang="fi-FI" sz="1400" b="1" dirty="0">
                <a:solidFill>
                  <a:schemeClr val="tx2"/>
                </a:solidFill>
                <a:latin typeface="Cambria Math" panose="02040503050406030204" pitchFamily="18" charset="0"/>
                <a:ea typeface="Cambria Math" panose="02040503050406030204" pitchFamily="18" charset="0"/>
                <a:sym typeface="Wingdings" panose="05000000000000000000" pitchFamily="2" charset="2"/>
              </a:rPr>
              <a:t>𝛺 </a:t>
            </a:r>
            <a:r>
              <a:rPr lang="fi-FI" sz="1400" b="1" dirty="0">
                <a:solidFill>
                  <a:schemeClr val="tx2"/>
                </a:solidFill>
                <a:ea typeface="Cambria Math" panose="02040503050406030204" pitchFamily="18" charset="0"/>
                <a:sym typeface="Wingdings" panose="05000000000000000000" pitchFamily="2" charset="2"/>
              </a:rPr>
              <a:t>when ”on”: </a:t>
            </a:r>
            <a:r>
              <a:rPr lang="fi-FI" sz="1400" b="1" dirty="0" smtClean="0">
                <a:solidFill>
                  <a:schemeClr val="tx2"/>
                </a:solidFill>
                <a:ea typeface="Cambria Math" panose="02040503050406030204" pitchFamily="18" charset="0"/>
                <a:sym typeface="Wingdings" panose="05000000000000000000" pitchFamily="2" charset="2"/>
              </a:rPr>
              <a:t>both modes are matched with a terminating resistor network. </a:t>
            </a:r>
            <a:endParaRPr lang="fi-FI" sz="1400" b="1" dirty="0" smtClean="0">
              <a:solidFill>
                <a:schemeClr val="tx2"/>
              </a:solidFill>
              <a:sym typeface="Wingdings" panose="05000000000000000000" pitchFamily="2" charset="2"/>
            </a:endParaRPr>
          </a:p>
          <a:p>
            <a:pPr marL="396000" indent="-288000">
              <a:buFont typeface="Wingdings" panose="05000000000000000000" pitchFamily="2" charset="2"/>
              <a:buChar char="Ø"/>
            </a:pPr>
            <a:r>
              <a:rPr lang="fi-FI" sz="1400" b="1" dirty="0">
                <a:solidFill>
                  <a:schemeClr val="tx2"/>
                </a:solidFill>
                <a:sym typeface="Wingdings" panose="05000000000000000000" pitchFamily="2" charset="2"/>
              </a:rPr>
              <a:t>T</a:t>
            </a:r>
            <a:r>
              <a:rPr lang="fi-FI" sz="1400" b="1" dirty="0" smtClean="0">
                <a:solidFill>
                  <a:schemeClr val="tx2"/>
                </a:solidFill>
                <a:sym typeface="Wingdings" panose="05000000000000000000" pitchFamily="2" charset="2"/>
              </a:rPr>
              <a:t>he total deflecting angle for particles in each bunch during a single kick should be the same. </a:t>
            </a:r>
          </a:p>
          <a:p>
            <a:pPr marL="396000" indent="-288000">
              <a:buFont typeface="Wingdings" panose="05000000000000000000" pitchFamily="2" charset="2"/>
              <a:buChar char="Ø"/>
            </a:pPr>
            <a:r>
              <a:rPr lang="fi-FI" sz="1400" b="1" dirty="0" smtClean="0">
                <a:solidFill>
                  <a:schemeClr val="tx2"/>
                </a:solidFill>
                <a:sym typeface="Wingdings" panose="05000000000000000000" pitchFamily="2" charset="2"/>
              </a:rPr>
              <a:t>According </a:t>
            </a:r>
            <a:r>
              <a:rPr lang="fi-FI" sz="1400" b="1" dirty="0">
                <a:solidFill>
                  <a:schemeClr val="tx2"/>
                </a:solidFill>
                <a:sym typeface="Wingdings" panose="05000000000000000000" pitchFamily="2" charset="2"/>
              </a:rPr>
              <a:t>to optimization studies of the CLIC DR prototype stripline kicker (by C. Belver-Aguilar</a:t>
            </a:r>
            <a:r>
              <a:rPr lang="fi-FI" sz="1400" b="1" dirty="0" smtClean="0">
                <a:solidFill>
                  <a:schemeClr val="tx2"/>
                </a:solidFill>
                <a:sym typeface="Wingdings" panose="05000000000000000000" pitchFamily="2" charset="2"/>
              </a:rPr>
              <a:t>), the impedance of the kicker does not remain unchanged during the pulse: in order to generate the same deflection for each bunch, the voltage and current need to be modulated.  </a:t>
            </a:r>
            <a:endParaRPr lang="fi-FI" sz="1400" b="1" dirty="0">
              <a:solidFill>
                <a:schemeClr val="tx2"/>
              </a:solidFill>
              <a:sym typeface="Wingdings" panose="05000000000000000000" pitchFamily="2" charset="2"/>
            </a:endParaRPr>
          </a:p>
          <a:p>
            <a:pPr marL="396000" indent="-288000">
              <a:buFont typeface="Wingdings" panose="05000000000000000000" pitchFamily="2" charset="2"/>
              <a:buChar char="Ø"/>
            </a:pPr>
            <a:r>
              <a:rPr lang="fi-FI" sz="1400" b="1" dirty="0" smtClean="0">
                <a:solidFill>
                  <a:schemeClr val="tx2"/>
                </a:solidFill>
                <a:sym typeface="Wingdings" panose="05000000000000000000" pitchFamily="2" charset="2"/>
              </a:rPr>
              <a:t>The </a:t>
            </a:r>
            <a:r>
              <a:rPr lang="fi-FI" sz="1400" b="1" dirty="0">
                <a:solidFill>
                  <a:schemeClr val="tx2"/>
                </a:solidFill>
                <a:sym typeface="Wingdings" panose="05000000000000000000" pitchFamily="2" charset="2"/>
              </a:rPr>
              <a:t>optimum waveforms for </a:t>
            </a:r>
            <a:r>
              <a:rPr lang="fi-FI" sz="1400" b="1" dirty="0" smtClean="0">
                <a:solidFill>
                  <a:schemeClr val="tx2"/>
                </a:solidFill>
                <a:sym typeface="Wingdings" panose="05000000000000000000" pitchFamily="2" charset="2"/>
              </a:rPr>
              <a:t>two stripline </a:t>
            </a:r>
            <a:r>
              <a:rPr lang="fi-FI" sz="1400" b="1" dirty="0">
                <a:solidFill>
                  <a:schemeClr val="tx2"/>
                </a:solidFill>
                <a:sym typeface="Wingdings" panose="05000000000000000000" pitchFamily="2" charset="2"/>
              </a:rPr>
              <a:t>electrodes are identical ”controlled decays”: </a:t>
            </a:r>
            <a:r>
              <a:rPr lang="fi-FI" sz="1400" b="1" dirty="0" smtClean="0">
                <a:solidFill>
                  <a:schemeClr val="tx2"/>
                </a:solidFill>
                <a:sym typeface="Wingdings" panose="05000000000000000000" pitchFamily="2" charset="2"/>
              </a:rPr>
              <a:t>these generate a constant ”flat-top” for total deflecting field.</a:t>
            </a:r>
            <a:endParaRPr lang="fi-FI" sz="1400" b="1" dirty="0">
              <a:solidFill>
                <a:schemeClr val="tx2"/>
              </a:solidFill>
              <a:sym typeface="Wingdings" panose="05000000000000000000" pitchFamily="2" charset="2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265" y="1602833"/>
            <a:ext cx="4557781" cy="1648056"/>
          </a:xfrm>
          <a:prstGeom prst="rect">
            <a:avLst/>
          </a:prstGeom>
        </p:spPr>
      </p:pic>
      <p:sp>
        <p:nvSpPr>
          <p:cNvPr id="21" name="TextBox 20"/>
          <p:cNvSpPr txBox="1"/>
          <p:nvPr/>
        </p:nvSpPr>
        <p:spPr bwMode="auto">
          <a:xfrm>
            <a:off x="5197033" y="3551513"/>
            <a:ext cx="3517310" cy="255455"/>
          </a:xfrm>
          <a:prstGeom prst="rect">
            <a:avLst/>
          </a:prstGeom>
          <a:noFill/>
          <a:ln w="6350">
            <a:noFill/>
            <a:miter lim="800000"/>
            <a:headEnd/>
            <a:tailEnd/>
          </a:ln>
        </p:spPr>
        <p:txBody>
          <a:bodyPr wrap="none" tIns="27432" bIns="27432">
            <a:spAutoFit/>
          </a:bodyPr>
          <a:lstStyle/>
          <a:p>
            <a:pPr>
              <a:defRPr/>
            </a:pPr>
            <a:r>
              <a:rPr lang="en-GB" sz="1300" dirty="0" smtClean="0">
                <a:solidFill>
                  <a:schemeClr val="tx2"/>
                </a:solidFill>
                <a:latin typeface="+mj-lt"/>
                <a:cs typeface="Times New Roman" pitchFamily="18" charset="0"/>
              </a:rPr>
              <a:t>3D model </a:t>
            </a:r>
            <a:r>
              <a:rPr lang="en-GB" sz="1300" smtClean="0">
                <a:solidFill>
                  <a:schemeClr val="tx2"/>
                </a:solidFill>
                <a:latin typeface="+mj-lt"/>
                <a:cs typeface="Times New Roman" pitchFamily="18" charset="0"/>
              </a:rPr>
              <a:t>of the CLIC </a:t>
            </a:r>
            <a:r>
              <a:rPr lang="en-GB" sz="1300" dirty="0" smtClean="0">
                <a:solidFill>
                  <a:schemeClr val="tx2"/>
                </a:solidFill>
                <a:latin typeface="+mj-lt"/>
                <a:cs typeface="Times New Roman" pitchFamily="18" charset="0"/>
              </a:rPr>
              <a:t>DR stripline electrodes</a:t>
            </a:r>
            <a:endParaRPr lang="en-GB" sz="1300" dirty="0">
              <a:solidFill>
                <a:schemeClr val="tx2"/>
              </a:solidFill>
              <a:latin typeface="+mj-lt"/>
              <a:cs typeface="Times New Roman" pitchFamily="18" charset="0"/>
            </a:endParaRPr>
          </a:p>
        </p:txBody>
      </p:sp>
      <p:sp>
        <p:nvSpPr>
          <p:cNvPr id="11" name="Footer Placeholder 5"/>
          <p:cNvSpPr>
            <a:spLocks noGrp="1"/>
          </p:cNvSpPr>
          <p:nvPr>
            <p:ph type="ftr" sz="quarter" idx="3"/>
          </p:nvPr>
        </p:nvSpPr>
        <p:spPr>
          <a:xfrm>
            <a:off x="5906814" y="6356350"/>
            <a:ext cx="2171542" cy="365125"/>
          </a:xfrm>
        </p:spPr>
        <p:txBody>
          <a:bodyPr/>
          <a:lstStyle/>
          <a:p>
            <a:r>
              <a:rPr lang="en-US" dirty="0" smtClean="0"/>
              <a:t>IPMHVC 2018</a:t>
            </a:r>
            <a:endParaRPr lang="en-US" dirty="0"/>
          </a:p>
        </p:txBody>
      </p:sp>
      <p:sp>
        <p:nvSpPr>
          <p:cNvPr id="12" name="Date Placeholder 4"/>
          <p:cNvSpPr>
            <a:spLocks noGrp="1"/>
          </p:cNvSpPr>
          <p:nvPr>
            <p:ph type="dt" sz="half" idx="10"/>
          </p:nvPr>
        </p:nvSpPr>
        <p:spPr>
          <a:xfrm>
            <a:off x="835735" y="6349458"/>
            <a:ext cx="2133600" cy="365125"/>
          </a:xfrm>
        </p:spPr>
        <p:txBody>
          <a:bodyPr/>
          <a:lstStyle/>
          <a:p>
            <a:r>
              <a:rPr lang="en-US" dirty="0" smtClean="0"/>
              <a:t>22/05/2017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7237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Autofit/>
          </a:bodyPr>
          <a:lstStyle/>
          <a:p>
            <a:r>
              <a:rPr lang="fi-FI" sz="3000" dirty="0" smtClean="0"/>
              <a:t>Specifications for the CLIC DR Extraction Kicker Modulators: </a:t>
            </a:r>
            <a:r>
              <a:rPr lang="fi-FI" sz="3000" i="1" dirty="0" smtClean="0"/>
              <a:t>Waveform</a:t>
            </a:r>
            <a:r>
              <a:rPr lang="fi-FI" sz="3000" dirty="0" smtClean="0"/>
              <a:t> stability &amp; repeatability</a:t>
            </a:r>
            <a:endParaRPr lang="en-GB" sz="300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graphicFrame>
        <p:nvGraphicFramePr>
          <p:cNvPr id="15" name="Group 46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10087289"/>
              </p:ext>
            </p:extLst>
          </p:nvPr>
        </p:nvGraphicFramePr>
        <p:xfrm>
          <a:off x="253461" y="1442555"/>
          <a:ext cx="4318539" cy="2399315"/>
        </p:xfrm>
        <a:graphic>
          <a:graphicData uri="http://schemas.openxmlformats.org/drawingml/2006/table">
            <a:tbl>
              <a:tblPr/>
              <a:tblGrid>
                <a:gridCol w="273650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582039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462717"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0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0000CC"/>
                        </a:solidFill>
                        <a:effectLst/>
                        <a:latin typeface="Times New Roman" pitchFamily="18" charset="0"/>
                        <a:ea typeface="+mn-ea"/>
                        <a:cs typeface="+mn-cs"/>
                      </a:endParaRPr>
                    </a:p>
                  </a:txBody>
                  <a:tcPr marL="91453" marR="91453" marT="45713" marB="45713" anchor="ctr" horzOverflow="overflow">
                    <a:lnL w="127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</a:rPr>
                        <a:t>CLIC DR </a:t>
                      </a: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</a:rPr>
                        <a:t>(1 GHz | 2 GHz)</a:t>
                      </a:r>
                    </a:p>
                  </a:txBody>
                  <a:tcPr marL="27436" marR="27436" marT="45713" marB="45713" anchor="ctr" horzOverflow="overflow">
                    <a:lnL w="127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249787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j-lt"/>
                          <a:cs typeface="Times New Roman" pitchFamily="18" charset="0"/>
                        </a:rPr>
                        <a:t>Pulse voltage (per Stripline)</a:t>
                      </a:r>
                      <a:endParaRPr kumimoji="0" lang="en-US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+mj-lt"/>
                      </a:endParaRPr>
                    </a:p>
                  </a:txBody>
                  <a:tcPr marL="91453" marR="91453" marT="43194" marB="43194" anchor="ctr" horzOverflow="overflow">
                    <a:lnL w="127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j-lt"/>
                          <a:cs typeface="Arial" pitchFamily="34" charset="0"/>
                        </a:rPr>
                        <a:t>±</a:t>
                      </a:r>
                      <a:r>
                        <a:rPr kumimoji="0" 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j-lt"/>
                        </a:rPr>
                        <a:t>12.5 kV</a:t>
                      </a:r>
                      <a:endParaRPr kumimoji="0" lang="en-GB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+mj-lt"/>
                      </a:endParaRPr>
                    </a:p>
                  </a:txBody>
                  <a:tcPr marL="27436" marR="27436" marT="43194" marB="43194" anchor="ctr" horzOverflow="overflow">
                    <a:lnL w="127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245927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j-lt"/>
                          <a:cs typeface="Times New Roman" pitchFamily="18" charset="0"/>
                        </a:rPr>
                        <a:t>Stripline pulse current [40.5 Ω load]</a:t>
                      </a:r>
                      <a:endParaRPr kumimoji="0" lang="en-US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+mj-lt"/>
                        <a:cs typeface="Arial" pitchFamily="34" charset="0"/>
                      </a:endParaRPr>
                    </a:p>
                  </a:txBody>
                  <a:tcPr marL="91453" marR="91453" marT="43194" marB="43194" anchor="ctr" horzOverflow="overflow">
                    <a:lnL w="127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j-lt"/>
                          <a:cs typeface="Arial" pitchFamily="34" charset="0"/>
                        </a:rPr>
                        <a:t>±</a:t>
                      </a:r>
                      <a:r>
                        <a:rPr kumimoji="0" 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j-lt"/>
                          <a:cs typeface="+mn-cs"/>
                        </a:rPr>
                        <a:t>309 A</a:t>
                      </a:r>
                      <a:endParaRPr kumimoji="0" lang="en-GB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+mj-lt"/>
                      </a:endParaRPr>
                    </a:p>
                  </a:txBody>
                  <a:tcPr marL="27436" marR="27436" marT="43194" marB="43194" anchor="ctr" horzOverflow="overflow">
                    <a:lnL w="127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245927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j-lt"/>
                        </a:rPr>
                        <a:t>Repetition rate</a:t>
                      </a:r>
                    </a:p>
                  </a:txBody>
                  <a:tcPr marL="91453" marR="91453" marT="43194" marB="43194" anchor="ctr" horzOverflow="overflow">
                    <a:lnL w="127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j-lt"/>
                        </a:rPr>
                        <a:t>50 Hz</a:t>
                      </a:r>
                    </a:p>
                  </a:txBody>
                  <a:tcPr marL="27436" marR="27436" marT="43194" marB="43194" anchor="ctr" horzOverflow="overflow">
                    <a:lnL w="127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396818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j-lt"/>
                          <a:cs typeface="Times New Roman" pitchFamily="18" charset="0"/>
                        </a:rPr>
                        <a:t>Pulse waveform duration</a:t>
                      </a:r>
                    </a:p>
                    <a:p>
                      <a:pPr marL="0" marR="0" lvl="0" indent="0" algn="l" defTabSz="914400" rtl="0" eaLnBrk="1" fontAlgn="ctr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i-FI" sz="1000" dirty="0" smtClean="0">
                          <a:solidFill>
                            <a:schemeClr val="tx2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*900 ns = 160 ns</a:t>
                      </a:r>
                      <a:r>
                        <a:rPr lang="fi-FI" sz="1000" baseline="0" dirty="0" smtClean="0">
                          <a:solidFill>
                            <a:schemeClr val="tx2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fi-FI" sz="1000" dirty="0" smtClean="0">
                          <a:solidFill>
                            <a:schemeClr val="tx2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+ 580 ns gap + 160 ns</a:t>
                      </a:r>
                      <a:endParaRPr lang="en-GB" sz="1000" dirty="0" smtClean="0">
                        <a:solidFill>
                          <a:schemeClr val="tx2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53" marR="91453" marT="43194" marB="43194" anchor="ctr" horzOverflow="overflow">
                    <a:lnL w="127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j-lt"/>
                          <a:cs typeface="Arial" pitchFamily="34" charset="0"/>
                        </a:rPr>
                        <a:t>~16</a:t>
                      </a:r>
                      <a:r>
                        <a:rPr kumimoji="0" 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j-lt"/>
                        </a:rPr>
                        <a:t>0 ns | ~900* ns </a:t>
                      </a:r>
                    </a:p>
                  </a:txBody>
                  <a:tcPr marL="27436" marR="27436" marT="43194" marB="43194" anchor="ctr" horzOverflow="overflow">
                    <a:lnL w="127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276106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+mj-lt"/>
                          <a:cs typeface="Times New Roman" pitchFamily="18" charset="0"/>
                        </a:rPr>
                        <a:t>Waveform repeatability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+mj-lt"/>
                      </a:endParaRPr>
                    </a:p>
                  </a:txBody>
                  <a:tcPr marL="91453" marR="91453" marT="43194" marB="43194" anchor="ctr" horzOverflow="overflow">
                    <a:lnL w="127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+mj-lt"/>
                          <a:cs typeface="Times New Roman" pitchFamily="18" charset="0"/>
                        </a:rPr>
                        <a:t>±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+mj-lt"/>
                        </a:rPr>
                        <a:t>1x10</a:t>
                      </a:r>
                      <a:r>
                        <a:rPr kumimoji="0" lang="en-US" sz="1200" b="1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+mj-lt"/>
                        </a:rPr>
                        <a:t>-4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+mj-lt"/>
                        </a:rPr>
                        <a:t> (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+mj-lt"/>
                          <a:cs typeface="Times New Roman" pitchFamily="18" charset="0"/>
                        </a:rPr>
                        <a:t>±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+mj-lt"/>
                        </a:rPr>
                        <a:t>0.01 %)</a:t>
                      </a:r>
                      <a:endParaRPr kumimoji="0" lang="en-US" sz="1200" b="1" i="0" u="none" strike="noStrike" cap="none" normalizeH="0" baseline="3000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+mj-lt"/>
                      </a:endParaRPr>
                    </a:p>
                  </a:txBody>
                  <a:tcPr marL="27436" marR="27436" marT="43194" marB="43194" anchor="ctr" horzOverflow="overflow">
                    <a:lnL w="127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276106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+mj-lt"/>
                          <a:cs typeface="Times New Roman" pitchFamily="18" charset="0"/>
                        </a:rPr>
                        <a:t>Waveform stability </a:t>
                      </a:r>
                    </a:p>
                  </a:txBody>
                  <a:tcPr marL="91453" marR="91453" marT="43194" marB="43194" anchor="ctr" horzOverflow="overflow">
                    <a:lnL w="127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+mj-lt"/>
                          <a:cs typeface="Times New Roman" pitchFamily="18" charset="0"/>
                        </a:rPr>
                        <a:t>±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+mj-lt"/>
                        </a:rPr>
                        <a:t>2x10</a:t>
                      </a:r>
                      <a:r>
                        <a:rPr kumimoji="0" lang="en-US" sz="1200" b="1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+mj-lt"/>
                        </a:rPr>
                        <a:t>-4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+mj-lt"/>
                        </a:rPr>
                        <a:t> (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+mj-lt"/>
                          <a:cs typeface="Times New Roman" pitchFamily="18" charset="0"/>
                        </a:rPr>
                        <a:t>±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+mj-lt"/>
                        </a:rPr>
                        <a:t>0.02 %)</a:t>
                      </a:r>
                      <a:endParaRPr kumimoji="0" lang="en-US" sz="1200" b="1" i="0" u="none" strike="noStrike" cap="none" normalizeH="0" baseline="3000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+mj-lt"/>
                      </a:endParaRPr>
                    </a:p>
                  </a:txBody>
                  <a:tcPr marL="91453" marR="91453" marT="43194" marB="43194" anchor="ctr" horzOverflow="overflow">
                    <a:lnL w="127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245927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j-lt"/>
                          <a:cs typeface="Times New Roman" pitchFamily="18" charset="0"/>
                        </a:rPr>
                        <a:t>Voltage rise/fall time</a:t>
                      </a:r>
                      <a:endParaRPr kumimoji="0" lang="en-US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+mj-lt"/>
                      </a:endParaRPr>
                    </a:p>
                  </a:txBody>
                  <a:tcPr marL="91453" marR="91453" marT="43194" marB="43194" anchor="ctr" horzOverflow="overflow">
                    <a:lnL w="127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j-lt"/>
                          <a:cs typeface="Times New Roman" pitchFamily="18" charset="0"/>
                        </a:rPr>
                        <a:t>&lt; 1000 ns</a:t>
                      </a:r>
                      <a:endParaRPr kumimoji="0" lang="en-US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+mj-lt"/>
                      </a:endParaRPr>
                    </a:p>
                  </a:txBody>
                  <a:tcPr marL="27436" marR="27436" marT="43194" marB="43194" anchor="ctr" horzOverflow="overflow">
                    <a:lnL w="127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</a:tbl>
          </a:graphicData>
        </a:graphic>
      </p:graphicFrame>
      <p:pic>
        <p:nvPicPr>
          <p:cNvPr id="16" name="Picture 1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1417638"/>
            <a:ext cx="4428217" cy="2744953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150997" y="4202924"/>
            <a:ext cx="8842006" cy="1600438"/>
          </a:xfrm>
          <a:prstGeom prst="rect">
            <a:avLst/>
          </a:prstGeom>
          <a:noFill/>
          <a:ln w="12700"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pPr marL="396000" indent="-288000">
              <a:buFont typeface="Wingdings" panose="05000000000000000000" pitchFamily="2" charset="2"/>
              <a:buChar char="Ø"/>
            </a:pPr>
            <a:r>
              <a:rPr lang="fi-FI" sz="1400" b="1" dirty="0" smtClean="0">
                <a:solidFill>
                  <a:schemeClr val="tx2"/>
                </a:solidFill>
              </a:rPr>
              <a:t>The required waveform is a controlled decay. </a:t>
            </a:r>
          </a:p>
          <a:p>
            <a:pPr marL="396000" indent="-288000">
              <a:buFont typeface="Wingdings" panose="05000000000000000000" pitchFamily="2" charset="2"/>
              <a:buChar char="Ø"/>
            </a:pPr>
            <a:r>
              <a:rPr lang="fi-FI" sz="1400" b="1" dirty="0" smtClean="0">
                <a:solidFill>
                  <a:schemeClr val="tx2"/>
                </a:solidFill>
              </a:rPr>
              <a:t>Definitions for waveform parameters</a:t>
            </a:r>
          </a:p>
          <a:p>
            <a:pPr marL="853200" lvl="1" indent="-288000">
              <a:buFont typeface="Wingdings" panose="05000000000000000000" pitchFamily="2" charset="2"/>
              <a:buChar char="§"/>
            </a:pPr>
            <a:r>
              <a:rPr lang="fi-FI" sz="1400" b="1" dirty="0" smtClean="0">
                <a:solidFill>
                  <a:schemeClr val="tx2"/>
                </a:solidFill>
              </a:rPr>
              <a:t>Repeatability: difference of amplitudes of any two waveforms during the pulse (160 | 900 ns)</a:t>
            </a:r>
          </a:p>
          <a:p>
            <a:pPr marL="853200" lvl="1" indent="-288000">
              <a:buFont typeface="Wingdings" panose="05000000000000000000" pitchFamily="2" charset="2"/>
              <a:buChar char="§"/>
            </a:pPr>
            <a:r>
              <a:rPr lang="fi-FI" sz="1400" b="1" dirty="0" smtClean="0">
                <a:solidFill>
                  <a:schemeClr val="tx2"/>
                </a:solidFill>
              </a:rPr>
              <a:t>Stability: difference between the optimum, simulated, waveform and a generated waveform at any time point during the pulse</a:t>
            </a:r>
            <a:endParaRPr lang="fi-FI" sz="1400" b="1" dirty="0" smtClean="0">
              <a:solidFill>
                <a:srgbClr val="FF0000"/>
              </a:solidFill>
            </a:endParaRPr>
          </a:p>
          <a:p>
            <a:pPr marL="396000" indent="-288000">
              <a:buFont typeface="Wingdings" panose="05000000000000000000" pitchFamily="2" charset="2"/>
              <a:buChar char="Ø"/>
            </a:pPr>
            <a:r>
              <a:rPr lang="fi-FI" sz="1400" b="1" dirty="0" smtClean="0">
                <a:solidFill>
                  <a:srgbClr val="FF0000"/>
                </a:solidFill>
              </a:rPr>
              <a:t>Extremely tight requirements for waveform stability and repeatability!</a:t>
            </a:r>
          </a:p>
          <a:p>
            <a:pPr marL="396000" indent="-288000">
              <a:buFont typeface="Wingdings" panose="05000000000000000000" pitchFamily="2" charset="2"/>
              <a:buChar char="Ø"/>
            </a:pPr>
            <a:r>
              <a:rPr lang="fi-FI" sz="1400" b="1" dirty="0" smtClean="0">
                <a:solidFill>
                  <a:schemeClr val="tx2"/>
                </a:solidFill>
              </a:rPr>
              <a:t>For rise/fall times, ≤ 100 ns desired</a:t>
            </a:r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3"/>
          </p:nvPr>
        </p:nvSpPr>
        <p:spPr>
          <a:xfrm>
            <a:off x="5906814" y="6356350"/>
            <a:ext cx="2171542" cy="365125"/>
          </a:xfrm>
        </p:spPr>
        <p:txBody>
          <a:bodyPr/>
          <a:lstStyle/>
          <a:p>
            <a:r>
              <a:rPr lang="en-US" dirty="0" smtClean="0"/>
              <a:t>IPMHVC 2018</a:t>
            </a:r>
            <a:endParaRPr lang="en-US" dirty="0"/>
          </a:p>
        </p:txBody>
      </p:sp>
      <p:sp>
        <p:nvSpPr>
          <p:cNvPr id="10" name="Date Placeholder 4"/>
          <p:cNvSpPr>
            <a:spLocks noGrp="1"/>
          </p:cNvSpPr>
          <p:nvPr>
            <p:ph type="dt" sz="half" idx="10"/>
          </p:nvPr>
        </p:nvSpPr>
        <p:spPr>
          <a:xfrm>
            <a:off x="835735" y="6349458"/>
            <a:ext cx="2133600" cy="365125"/>
          </a:xfrm>
        </p:spPr>
        <p:txBody>
          <a:bodyPr/>
          <a:lstStyle/>
          <a:p>
            <a:r>
              <a:rPr lang="en-US" dirty="0" smtClean="0"/>
              <a:t>22/05/2017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6379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370"/>
            <a:ext cx="7467600" cy="1143000"/>
          </a:xfrm>
        </p:spPr>
        <p:txBody>
          <a:bodyPr>
            <a:normAutofit/>
          </a:bodyPr>
          <a:lstStyle/>
          <a:p>
            <a:r>
              <a:rPr lang="fi-FI" sz="3200" dirty="0" smtClean="0"/>
              <a:t>Inductive Adder</a:t>
            </a:r>
            <a:endParaRPr lang="en-GB" sz="320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15" name="Text Box 4"/>
          <p:cNvSpPr txBox="1">
            <a:spLocks noChangeArrowheads="1"/>
          </p:cNvSpPr>
          <p:nvPr/>
        </p:nvSpPr>
        <p:spPr bwMode="auto">
          <a:xfrm>
            <a:off x="395535" y="1075435"/>
            <a:ext cx="5016918" cy="50629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85750" indent="-285750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GB" sz="1600" dirty="0">
                <a:solidFill>
                  <a:schemeClr val="tx2"/>
                </a:solidFill>
              </a:rPr>
              <a:t>Many primary “layers”, each with solid-state switches</a:t>
            </a:r>
          </a:p>
          <a:p>
            <a:pPr marL="285750" indent="-285750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GB" sz="1600" dirty="0">
                <a:solidFill>
                  <a:schemeClr val="tx2"/>
                </a:solidFill>
              </a:rPr>
              <a:t>The output voltage is approximately the sum of the voltages of the primary constant voltage </a:t>
            </a:r>
            <a:r>
              <a:rPr lang="en-GB" sz="1600" dirty="0" smtClean="0">
                <a:solidFill>
                  <a:schemeClr val="tx2"/>
                </a:solidFill>
              </a:rPr>
              <a:t>layers</a:t>
            </a:r>
            <a:endParaRPr lang="fi-FI" sz="1600" dirty="0" smtClean="0">
              <a:solidFill>
                <a:schemeClr val="tx2"/>
              </a:solidFill>
            </a:endParaRPr>
          </a:p>
          <a:p>
            <a:pPr>
              <a:spcBef>
                <a:spcPts val="600"/>
              </a:spcBef>
            </a:pPr>
            <a:r>
              <a:rPr lang="en-GB" sz="1400" b="1" dirty="0" smtClean="0">
                <a:solidFill>
                  <a:schemeClr val="tx2"/>
                </a:solidFill>
              </a:rPr>
              <a:t>+</a:t>
            </a:r>
            <a:r>
              <a:rPr lang="en-GB" sz="1400" dirty="0" smtClean="0">
                <a:solidFill>
                  <a:schemeClr val="tx2"/>
                </a:solidFill>
              </a:rPr>
              <a:t> </a:t>
            </a:r>
            <a:r>
              <a:rPr lang="en-GB" sz="1500" dirty="0" smtClean="0">
                <a:solidFill>
                  <a:schemeClr val="tx2"/>
                </a:solidFill>
              </a:rPr>
              <a:t>The </a:t>
            </a:r>
            <a:r>
              <a:rPr lang="en-GB" sz="1500" dirty="0">
                <a:solidFill>
                  <a:schemeClr val="tx2"/>
                </a:solidFill>
              </a:rPr>
              <a:t>output voltage can be </a:t>
            </a:r>
            <a:r>
              <a:rPr lang="en-GB" sz="1500" dirty="0" smtClean="0">
                <a:solidFill>
                  <a:schemeClr val="tx2"/>
                </a:solidFill>
              </a:rPr>
              <a:t>modulated during </a:t>
            </a:r>
            <a:r>
              <a:rPr lang="en-GB" sz="1500" dirty="0">
                <a:solidFill>
                  <a:schemeClr val="tx2"/>
                </a:solidFill>
              </a:rPr>
              <a:t>the </a:t>
            </a:r>
            <a:r>
              <a:rPr lang="en-GB" sz="1500" dirty="0" smtClean="0">
                <a:solidFill>
                  <a:schemeClr val="tx2"/>
                </a:solidFill>
              </a:rPr>
              <a:t>pulse</a:t>
            </a:r>
            <a:r>
              <a:rPr lang="en-GB" sz="1500" dirty="0">
                <a:solidFill>
                  <a:schemeClr val="tx2"/>
                </a:solidFill>
              </a:rPr>
              <a:t> </a:t>
            </a:r>
            <a:r>
              <a:rPr lang="en-GB" sz="1500" dirty="0" smtClean="0">
                <a:solidFill>
                  <a:schemeClr val="tx2"/>
                </a:solidFill>
              </a:rPr>
              <a:t>by passive/active analogue modulation. </a:t>
            </a:r>
          </a:p>
          <a:p>
            <a:pPr>
              <a:spcBef>
                <a:spcPts val="600"/>
              </a:spcBef>
            </a:pPr>
            <a:r>
              <a:rPr lang="fi-FI" sz="1500" b="1" dirty="0" smtClean="0">
                <a:solidFill>
                  <a:schemeClr val="tx2"/>
                </a:solidFill>
              </a:rPr>
              <a:t>+ </a:t>
            </a:r>
            <a:r>
              <a:rPr lang="en-GB" sz="1500" dirty="0">
                <a:solidFill>
                  <a:schemeClr val="tx2"/>
                </a:solidFill>
                <a:latin typeface="Arial" pitchFamily="34" charset="0"/>
              </a:rPr>
              <a:t>Possibility to generate positive or negative output pulses with the same </a:t>
            </a:r>
            <a:r>
              <a:rPr lang="en-GB" sz="1500" dirty="0" smtClean="0">
                <a:solidFill>
                  <a:schemeClr val="tx2"/>
                </a:solidFill>
                <a:latin typeface="Arial" pitchFamily="34" charset="0"/>
              </a:rPr>
              <a:t>adder: the </a:t>
            </a:r>
            <a:r>
              <a:rPr lang="fi-FI" sz="1500" dirty="0">
                <a:solidFill>
                  <a:schemeClr val="tx2"/>
                </a:solidFill>
              </a:rPr>
              <a:t>p</a:t>
            </a:r>
            <a:r>
              <a:rPr lang="fi-FI" sz="1500" dirty="0" smtClean="0">
                <a:solidFill>
                  <a:schemeClr val="tx2"/>
                </a:solidFill>
              </a:rPr>
              <a:t>olarity </a:t>
            </a:r>
            <a:r>
              <a:rPr lang="fi-FI" sz="1500" dirty="0">
                <a:solidFill>
                  <a:schemeClr val="tx2"/>
                </a:solidFill>
              </a:rPr>
              <a:t>of the ouput pulses can be easily </a:t>
            </a:r>
            <a:r>
              <a:rPr lang="fi-FI" sz="1500" dirty="0" smtClean="0">
                <a:solidFill>
                  <a:schemeClr val="tx2"/>
                </a:solidFill>
              </a:rPr>
              <a:t>changed </a:t>
            </a:r>
            <a:r>
              <a:rPr lang="en-GB" sz="1500" dirty="0" smtClean="0">
                <a:solidFill>
                  <a:schemeClr val="tx2"/>
                </a:solidFill>
                <a:latin typeface="Arial" pitchFamily="34" charset="0"/>
              </a:rPr>
              <a:t>by </a:t>
            </a:r>
            <a:r>
              <a:rPr lang="en-GB" sz="1500" dirty="0">
                <a:solidFill>
                  <a:schemeClr val="tx2"/>
                </a:solidFill>
                <a:latin typeface="Arial" pitchFamily="34" charset="0"/>
              </a:rPr>
              <a:t>grounding the other end of the output of the </a:t>
            </a:r>
            <a:r>
              <a:rPr lang="en-GB" sz="1500" dirty="0" smtClean="0">
                <a:solidFill>
                  <a:schemeClr val="tx2"/>
                </a:solidFill>
                <a:latin typeface="Arial" pitchFamily="34" charset="0"/>
              </a:rPr>
              <a:t>adder</a:t>
            </a:r>
            <a:endParaRPr lang="fi-FI" sz="1500" dirty="0">
              <a:solidFill>
                <a:schemeClr val="tx2"/>
              </a:solidFill>
            </a:endParaRPr>
          </a:p>
          <a:p>
            <a:pPr>
              <a:spcBef>
                <a:spcPts val="600"/>
              </a:spcBef>
            </a:pPr>
            <a:r>
              <a:rPr lang="fi-FI" sz="1500" b="1" dirty="0" smtClean="0">
                <a:solidFill>
                  <a:schemeClr val="tx2"/>
                </a:solidFill>
              </a:rPr>
              <a:t>+ </a:t>
            </a:r>
            <a:r>
              <a:rPr lang="fi-FI" sz="1500" dirty="0" smtClean="0">
                <a:solidFill>
                  <a:schemeClr val="tx2"/>
                </a:solidFill>
              </a:rPr>
              <a:t>All control electronics referenced to ground potential. </a:t>
            </a:r>
          </a:p>
          <a:p>
            <a:pPr>
              <a:spcBef>
                <a:spcPts val="600"/>
              </a:spcBef>
            </a:pPr>
            <a:r>
              <a:rPr lang="fi-FI" sz="1500" b="1" dirty="0" smtClean="0">
                <a:solidFill>
                  <a:schemeClr val="tx2"/>
                </a:solidFill>
              </a:rPr>
              <a:t>+</a:t>
            </a:r>
            <a:r>
              <a:rPr lang="fi-FI" sz="1500" dirty="0" smtClean="0">
                <a:solidFill>
                  <a:schemeClr val="tx2"/>
                </a:solidFill>
              </a:rPr>
              <a:t> Built-in </a:t>
            </a:r>
            <a:r>
              <a:rPr lang="fi-FI" sz="1500" dirty="0">
                <a:solidFill>
                  <a:schemeClr val="tx2"/>
                </a:solidFill>
              </a:rPr>
              <a:t>fault tolerancy and </a:t>
            </a:r>
            <a:r>
              <a:rPr lang="fi-FI" sz="1500" dirty="0" smtClean="0">
                <a:solidFill>
                  <a:schemeClr val="tx2"/>
                </a:solidFill>
              </a:rPr>
              <a:t>redundancy: </a:t>
            </a:r>
            <a:r>
              <a:rPr lang="en-GB" sz="1500" dirty="0">
                <a:solidFill>
                  <a:schemeClr val="tx2"/>
                </a:solidFill>
                <a:latin typeface="Arial" pitchFamily="34" charset="0"/>
              </a:rPr>
              <a:t>if one switch or layer fails, the adder still gives full voltage or a significant portion of the required output </a:t>
            </a:r>
            <a:r>
              <a:rPr lang="en-GB" sz="1500" dirty="0" smtClean="0">
                <a:solidFill>
                  <a:schemeClr val="tx2"/>
                </a:solidFill>
                <a:latin typeface="Arial" pitchFamily="34" charset="0"/>
              </a:rPr>
              <a:t>pulse</a:t>
            </a:r>
            <a:r>
              <a:rPr lang="fi-FI" sz="1500" dirty="0">
                <a:solidFill>
                  <a:schemeClr val="tx2"/>
                </a:solidFill>
              </a:rPr>
              <a:t> </a:t>
            </a:r>
            <a:r>
              <a:rPr lang="fi-FI" sz="1500" dirty="0" smtClean="0">
                <a:solidFill>
                  <a:schemeClr val="tx2"/>
                </a:solidFill>
              </a:rPr>
              <a:t>(good </a:t>
            </a:r>
            <a:r>
              <a:rPr lang="fi-FI" sz="1500" dirty="0">
                <a:solidFill>
                  <a:schemeClr val="tx2"/>
                </a:solidFill>
              </a:rPr>
              <a:t>for the machine safety</a:t>
            </a:r>
            <a:r>
              <a:rPr lang="fi-FI" sz="1500" dirty="0" smtClean="0">
                <a:solidFill>
                  <a:schemeClr val="tx2"/>
                </a:solidFill>
              </a:rPr>
              <a:t>).</a:t>
            </a:r>
          </a:p>
          <a:p>
            <a:pPr>
              <a:spcBef>
                <a:spcPts val="600"/>
              </a:spcBef>
            </a:pPr>
            <a:r>
              <a:rPr lang="fi-FI" sz="1500" b="1" dirty="0" smtClean="0">
                <a:solidFill>
                  <a:schemeClr val="tx2"/>
                </a:solidFill>
              </a:rPr>
              <a:t>+</a:t>
            </a:r>
            <a:r>
              <a:rPr lang="fi-FI" sz="1500" dirty="0" smtClean="0">
                <a:solidFill>
                  <a:schemeClr val="tx2"/>
                </a:solidFill>
              </a:rPr>
              <a:t> </a:t>
            </a:r>
            <a:r>
              <a:rPr lang="en-GB" sz="1500" dirty="0">
                <a:solidFill>
                  <a:schemeClr val="tx2"/>
                </a:solidFill>
                <a:latin typeface="Arial" pitchFamily="34" charset="0"/>
              </a:rPr>
              <a:t>Modularity: the same design can potentially be used for kickers with different specifications (CLIC PDR &amp; DR kicker modulators, extraction + dump </a:t>
            </a:r>
            <a:r>
              <a:rPr lang="en-GB" sz="1500" dirty="0" smtClean="0">
                <a:solidFill>
                  <a:schemeClr val="tx2"/>
                </a:solidFill>
                <a:latin typeface="Arial" pitchFamily="34" charset="0"/>
              </a:rPr>
              <a:t>kicker</a:t>
            </a:r>
            <a:endParaRPr lang="fi-FI" sz="1400" dirty="0" smtClean="0">
              <a:solidFill>
                <a:schemeClr val="tx2"/>
              </a:solidFill>
            </a:endParaRPr>
          </a:p>
          <a:p>
            <a:pPr lvl="1">
              <a:spcBef>
                <a:spcPts val="600"/>
              </a:spcBef>
            </a:pPr>
            <a:endParaRPr lang="en-GB" sz="1400" dirty="0" smtClean="0">
              <a:solidFill>
                <a:schemeClr val="tx2"/>
              </a:solidFill>
            </a:endParaRPr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0150" y="296376"/>
            <a:ext cx="1815838" cy="2831244"/>
          </a:xfrm>
          <a:prstGeom prst="rect">
            <a:avLst/>
          </a:prstGeom>
        </p:spPr>
      </p:pic>
      <p:sp>
        <p:nvSpPr>
          <p:cNvPr id="27" name="TextBox 26"/>
          <p:cNvSpPr txBox="1"/>
          <p:nvPr/>
        </p:nvSpPr>
        <p:spPr>
          <a:xfrm>
            <a:off x="6446165" y="3110379"/>
            <a:ext cx="180272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1600" dirty="0" smtClean="0">
                <a:solidFill>
                  <a:schemeClr val="tx2"/>
                </a:solidFill>
              </a:rPr>
              <a:t>Inductive adder</a:t>
            </a:r>
            <a:endParaRPr lang="en-GB" sz="1600" dirty="0">
              <a:solidFill>
                <a:schemeClr val="tx2"/>
              </a:solidFill>
            </a:endParaRPr>
          </a:p>
        </p:txBody>
      </p:sp>
      <p:grpSp>
        <p:nvGrpSpPr>
          <p:cNvPr id="13" name="Group 12"/>
          <p:cNvGrpSpPr/>
          <p:nvPr/>
        </p:nvGrpSpPr>
        <p:grpSpPr>
          <a:xfrm>
            <a:off x="5143770" y="3537453"/>
            <a:ext cx="4001331" cy="2573195"/>
            <a:chOff x="4789658" y="3656034"/>
            <a:chExt cx="4216532" cy="2573195"/>
          </a:xfrm>
        </p:grpSpPr>
        <p:grpSp>
          <p:nvGrpSpPr>
            <p:cNvPr id="14" name="Group 13"/>
            <p:cNvGrpSpPr/>
            <p:nvPr/>
          </p:nvGrpSpPr>
          <p:grpSpPr>
            <a:xfrm>
              <a:off x="5461442" y="3656034"/>
              <a:ext cx="3544748" cy="2573195"/>
              <a:chOff x="5273562" y="356336"/>
              <a:chExt cx="3544748" cy="2573195"/>
            </a:xfrm>
          </p:grpSpPr>
          <p:pic>
            <p:nvPicPr>
              <p:cNvPr id="26" name="Picture 3" descr="\\cern.ch\dfs\Users\p\pfaure\Public\INDUCTOR STACK 4.jpg"/>
              <p:cNvPicPr>
                <a:picLocks noChangeAspect="1" noChangeArrowheads="1"/>
              </p:cNvPicPr>
              <p:nvPr/>
            </p:nvPicPr>
            <p:blipFill rotWithShape="1">
              <a:blip r:embed="rId3" cstate="email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6374" t="3110" r="17472"/>
              <a:stretch/>
            </p:blipFill>
            <p:spPr bwMode="auto">
              <a:xfrm>
                <a:off x="5724128" y="764704"/>
                <a:ext cx="2520280" cy="2164827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cxnSp>
            <p:nvCxnSpPr>
              <p:cNvPr id="28" name="Straight Arrow Connector 27"/>
              <p:cNvCxnSpPr/>
              <p:nvPr/>
            </p:nvCxnSpPr>
            <p:spPr>
              <a:xfrm flipH="1">
                <a:off x="7236296" y="692696"/>
                <a:ext cx="504056" cy="360040"/>
              </a:xfrm>
              <a:prstGeom prst="straightConnector1">
                <a:avLst/>
              </a:prstGeom>
              <a:ln w="22225">
                <a:solidFill>
                  <a:srgbClr val="0000CC"/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9" name="TextBox 28"/>
              <p:cNvSpPr txBox="1"/>
              <p:nvPr/>
            </p:nvSpPr>
            <p:spPr>
              <a:xfrm>
                <a:off x="7654376" y="356336"/>
                <a:ext cx="842060" cy="4462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150" dirty="0" smtClean="0">
                    <a:solidFill>
                      <a:srgbClr val="0000CC"/>
                    </a:solidFill>
                  </a:rPr>
                  <a:t>Magnetic material</a:t>
                </a:r>
                <a:endParaRPr lang="en-GB" sz="1150" dirty="0">
                  <a:solidFill>
                    <a:srgbClr val="0000CC"/>
                  </a:solidFill>
                </a:endParaRPr>
              </a:p>
            </p:txBody>
          </p:sp>
          <p:cxnSp>
            <p:nvCxnSpPr>
              <p:cNvPr id="30" name="Straight Arrow Connector 29"/>
              <p:cNvCxnSpPr/>
              <p:nvPr/>
            </p:nvCxnSpPr>
            <p:spPr>
              <a:xfrm>
                <a:off x="6030216" y="705366"/>
                <a:ext cx="226112" cy="124718"/>
              </a:xfrm>
              <a:prstGeom prst="straightConnector1">
                <a:avLst/>
              </a:prstGeom>
              <a:ln w="22225">
                <a:solidFill>
                  <a:srgbClr val="CC6600"/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1" name="TextBox 30"/>
              <p:cNvSpPr txBox="1"/>
              <p:nvPr/>
            </p:nvSpPr>
            <p:spPr>
              <a:xfrm>
                <a:off x="5273562" y="377659"/>
                <a:ext cx="84206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150" dirty="0" smtClean="0">
                    <a:solidFill>
                      <a:srgbClr val="CC6600"/>
                    </a:solidFill>
                  </a:rPr>
                  <a:t>Pulse capacitor</a:t>
                </a:r>
                <a:endParaRPr lang="en-GB" sz="1150" dirty="0">
                  <a:solidFill>
                    <a:srgbClr val="CC6600"/>
                  </a:solidFill>
                </a:endParaRPr>
              </a:p>
            </p:txBody>
          </p:sp>
          <p:cxnSp>
            <p:nvCxnSpPr>
              <p:cNvPr id="32" name="Straight Arrow Connector 31"/>
              <p:cNvCxnSpPr/>
              <p:nvPr/>
            </p:nvCxnSpPr>
            <p:spPr>
              <a:xfrm flipH="1">
                <a:off x="8151282" y="1034008"/>
                <a:ext cx="309150" cy="18728"/>
              </a:xfrm>
              <a:prstGeom prst="straightConnector1">
                <a:avLst/>
              </a:prstGeom>
              <a:ln w="22225">
                <a:solidFill>
                  <a:srgbClr val="003300"/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3" name="TextBox 32"/>
              <p:cNvSpPr txBox="1"/>
              <p:nvPr/>
            </p:nvSpPr>
            <p:spPr>
              <a:xfrm>
                <a:off x="7976251" y="809035"/>
                <a:ext cx="842059" cy="26930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150" dirty="0" smtClean="0">
                    <a:solidFill>
                      <a:srgbClr val="003300"/>
                    </a:solidFill>
                  </a:rPr>
                  <a:t>PCB</a:t>
                </a:r>
                <a:endParaRPr lang="en-GB" sz="1150" dirty="0">
                  <a:solidFill>
                    <a:srgbClr val="003300"/>
                  </a:solidFill>
                </a:endParaRPr>
              </a:p>
            </p:txBody>
          </p:sp>
        </p:grpSp>
        <p:grpSp>
          <p:nvGrpSpPr>
            <p:cNvPr id="18" name="Group 17"/>
            <p:cNvGrpSpPr/>
            <p:nvPr/>
          </p:nvGrpSpPr>
          <p:grpSpPr>
            <a:xfrm>
              <a:off x="4789658" y="4077072"/>
              <a:ext cx="2374630" cy="1106635"/>
              <a:chOff x="4789658" y="4077072"/>
              <a:chExt cx="2374630" cy="1106635"/>
            </a:xfrm>
          </p:grpSpPr>
          <p:cxnSp>
            <p:nvCxnSpPr>
              <p:cNvPr id="21" name="Straight Arrow Connector 20"/>
              <p:cNvCxnSpPr/>
              <p:nvPr/>
            </p:nvCxnSpPr>
            <p:spPr>
              <a:xfrm>
                <a:off x="5663377" y="5049055"/>
                <a:ext cx="1500911" cy="71262"/>
              </a:xfrm>
              <a:prstGeom prst="straightConnector1">
                <a:avLst/>
              </a:prstGeom>
              <a:ln w="25400">
                <a:solidFill>
                  <a:srgbClr val="FF0000"/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2" name="TextBox 21"/>
              <p:cNvSpPr txBox="1"/>
              <p:nvPr/>
            </p:nvSpPr>
            <p:spPr>
              <a:xfrm>
                <a:off x="4789658" y="4914403"/>
                <a:ext cx="943647" cy="26930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fi-FI" sz="1150" dirty="0" smtClean="0">
                    <a:solidFill>
                      <a:srgbClr val="FF0000"/>
                    </a:solidFill>
                  </a:rPr>
                  <a:t>Secondary</a:t>
                </a:r>
                <a:endParaRPr lang="en-GB" sz="1150" dirty="0">
                  <a:solidFill>
                    <a:srgbClr val="FF0000"/>
                  </a:solidFill>
                </a:endParaRPr>
              </a:p>
            </p:txBody>
          </p:sp>
          <p:cxnSp>
            <p:nvCxnSpPr>
              <p:cNvPr id="23" name="Straight Arrow Connector 22"/>
              <p:cNvCxnSpPr/>
              <p:nvPr/>
            </p:nvCxnSpPr>
            <p:spPr>
              <a:xfrm>
                <a:off x="5659980" y="4293096"/>
                <a:ext cx="483863" cy="59338"/>
              </a:xfrm>
              <a:prstGeom prst="straightConnector1">
                <a:avLst/>
              </a:prstGeom>
              <a:ln w="22225">
                <a:solidFill>
                  <a:srgbClr val="00B050"/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5" name="TextBox 24"/>
              <p:cNvSpPr txBox="1"/>
              <p:nvPr/>
            </p:nvSpPr>
            <p:spPr>
              <a:xfrm>
                <a:off x="4882068" y="4077072"/>
                <a:ext cx="842060" cy="4462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fi-FI" sz="1150" dirty="0" smtClean="0">
                    <a:solidFill>
                      <a:srgbClr val="00B050"/>
                    </a:solidFill>
                  </a:rPr>
                  <a:t>MOSFET</a:t>
                </a:r>
              </a:p>
              <a:p>
                <a:pPr algn="ctr"/>
                <a:r>
                  <a:rPr lang="fi-FI" sz="1150" dirty="0" smtClean="0">
                    <a:solidFill>
                      <a:srgbClr val="00B050"/>
                    </a:solidFill>
                  </a:rPr>
                  <a:t>switch</a:t>
                </a:r>
                <a:endParaRPr lang="en-GB" sz="1150" dirty="0">
                  <a:solidFill>
                    <a:srgbClr val="00B050"/>
                  </a:solidFill>
                </a:endParaRPr>
              </a:p>
            </p:txBody>
          </p:sp>
        </p:grpSp>
      </p:grpSp>
      <p:sp>
        <p:nvSpPr>
          <p:cNvPr id="24" name="Footer Placeholder 5"/>
          <p:cNvSpPr>
            <a:spLocks noGrp="1"/>
          </p:cNvSpPr>
          <p:nvPr>
            <p:ph type="ftr" sz="quarter" idx="3"/>
          </p:nvPr>
        </p:nvSpPr>
        <p:spPr>
          <a:xfrm>
            <a:off x="5906814" y="6356350"/>
            <a:ext cx="2171542" cy="365125"/>
          </a:xfrm>
        </p:spPr>
        <p:txBody>
          <a:bodyPr/>
          <a:lstStyle/>
          <a:p>
            <a:r>
              <a:rPr lang="en-US" dirty="0" smtClean="0">
                <a:solidFill>
                  <a:srgbClr val="8999BE"/>
                </a:solidFill>
              </a:rPr>
              <a:t>IPMHVC</a:t>
            </a:r>
            <a:r>
              <a:rPr lang="en-US" dirty="0" smtClean="0"/>
              <a:t> 2018</a:t>
            </a:r>
            <a:endParaRPr lang="en-US" dirty="0"/>
          </a:p>
        </p:txBody>
      </p:sp>
      <p:sp>
        <p:nvSpPr>
          <p:cNvPr id="34" name="Date Placeholder 4"/>
          <p:cNvSpPr>
            <a:spLocks noGrp="1"/>
          </p:cNvSpPr>
          <p:nvPr>
            <p:ph type="dt" sz="half" idx="10"/>
          </p:nvPr>
        </p:nvSpPr>
        <p:spPr>
          <a:xfrm>
            <a:off x="835735" y="6349458"/>
            <a:ext cx="2133600" cy="365125"/>
          </a:xfrm>
        </p:spPr>
        <p:txBody>
          <a:bodyPr/>
          <a:lstStyle/>
          <a:p>
            <a:r>
              <a:rPr lang="en-US" dirty="0" smtClean="0"/>
              <a:t>22/05/2017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2632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i-FI" sz="3200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Improving the Waveform Stability: </a:t>
            </a:r>
            <a:br>
              <a:rPr lang="fi-FI" sz="3200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fi-FI" sz="3200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Active Analogue Modulation</a:t>
            </a:r>
            <a:endParaRPr lang="en-GB" sz="3200" dirty="0">
              <a:solidFill>
                <a:srgbClr val="0055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D5A2BE-66B0-442A-A1D2-33C41FA95A01}" type="slidenum">
              <a:rPr lang="en-GB" smtClean="0"/>
              <a:t>7</a:t>
            </a:fld>
            <a:endParaRPr lang="en-GB" dirty="0"/>
          </a:p>
        </p:txBody>
      </p:sp>
      <p:grpSp>
        <p:nvGrpSpPr>
          <p:cNvPr id="18" name="Group 17"/>
          <p:cNvGrpSpPr/>
          <p:nvPr/>
        </p:nvGrpSpPr>
        <p:grpSpPr>
          <a:xfrm>
            <a:off x="5562738" y="1429002"/>
            <a:ext cx="3057525" cy="1114425"/>
            <a:chOff x="5093731" y="1270516"/>
            <a:chExt cx="3057525" cy="1114425"/>
          </a:xfrm>
        </p:grpSpPr>
        <p:pic>
          <p:nvPicPr>
            <p:cNvPr id="19" name="Picture 18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93731" y="1270516"/>
              <a:ext cx="3057525" cy="1114425"/>
            </a:xfrm>
            <a:prstGeom prst="rect">
              <a:avLst/>
            </a:prstGeom>
          </p:spPr>
        </p:pic>
        <p:sp>
          <p:nvSpPr>
            <p:cNvPr id="20" name="Plus 19"/>
            <p:cNvSpPr/>
            <p:nvPr/>
          </p:nvSpPr>
          <p:spPr>
            <a:xfrm>
              <a:off x="5867276" y="1694149"/>
              <a:ext cx="288032" cy="258744"/>
            </a:xfrm>
            <a:prstGeom prst="mathPlus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FF0000"/>
                </a:solidFill>
              </a:endParaRPr>
            </a:p>
          </p:txBody>
        </p:sp>
        <p:sp>
          <p:nvSpPr>
            <p:cNvPr id="21" name="Right Arrow 20"/>
            <p:cNvSpPr/>
            <p:nvPr/>
          </p:nvSpPr>
          <p:spPr>
            <a:xfrm>
              <a:off x="6948264" y="1750862"/>
              <a:ext cx="287164" cy="202031"/>
            </a:xfrm>
            <a:prstGeom prst="rightArrow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261107" y="1224329"/>
            <a:ext cx="4975224" cy="47705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fi-FI" sz="1600" dirty="0">
                <a:solidFill>
                  <a:srgbClr val="0055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Droop and ripple of the output pulse can be compensated with an </a:t>
            </a:r>
            <a:r>
              <a:rPr lang="fi-FI" sz="1600" dirty="0" smtClean="0">
                <a:solidFill>
                  <a:srgbClr val="0055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active analogue </a:t>
            </a:r>
            <a:r>
              <a:rPr lang="fi-FI" sz="1600" dirty="0">
                <a:solidFill>
                  <a:srgbClr val="0055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modulation layer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1600" dirty="0" smtClean="0">
                <a:solidFill>
                  <a:srgbClr val="0055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Operation principle: the primary of the analogue modulation layer is effectively </a:t>
            </a:r>
            <a:r>
              <a:rPr lang="en-GB" sz="1600" dirty="0">
                <a:solidFill>
                  <a:srgbClr val="0055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 series with the </a:t>
            </a:r>
            <a:r>
              <a:rPr lang="en-GB" sz="1600" dirty="0" smtClean="0">
                <a:solidFill>
                  <a:srgbClr val="0055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load. The primary consists of </a:t>
            </a:r>
            <a:r>
              <a:rPr lang="en-GB" sz="1600" dirty="0">
                <a:solidFill>
                  <a:srgbClr val="0055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resistor </a:t>
            </a:r>
            <a:r>
              <a:rPr lang="en-GB" sz="1600" b="1" i="1" dirty="0" smtClean="0">
                <a:solidFill>
                  <a:srgbClr val="0055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en-GB" sz="1600" b="1" i="1" baseline="-25000" dirty="0" smtClean="0">
                <a:solidFill>
                  <a:srgbClr val="0055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GB" sz="1600" dirty="0">
                <a:solidFill>
                  <a:srgbClr val="0055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600" dirty="0" smtClean="0">
                <a:solidFill>
                  <a:srgbClr val="0055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 parallel with magnetizing inductance </a:t>
            </a:r>
            <a:r>
              <a:rPr lang="en-GB" sz="1600" b="1" i="1" dirty="0" smtClean="0">
                <a:solidFill>
                  <a:srgbClr val="0055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</a:t>
            </a:r>
            <a:r>
              <a:rPr lang="en-GB" sz="1600" b="1" i="1" baseline="-25000" dirty="0" smtClean="0">
                <a:solidFill>
                  <a:srgbClr val="0055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en-GB" sz="1600" dirty="0">
                <a:solidFill>
                  <a:srgbClr val="0055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600" dirty="0" smtClean="0">
                <a:solidFill>
                  <a:srgbClr val="0055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and an </a:t>
            </a:r>
            <a:r>
              <a:rPr lang="en-GB" sz="1600" b="1" dirty="0" smtClean="0">
                <a:solidFill>
                  <a:srgbClr val="0055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RF power transistor.</a:t>
            </a:r>
            <a:r>
              <a:rPr lang="en-GB" sz="1600" dirty="0" smtClean="0">
                <a:solidFill>
                  <a:srgbClr val="0055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GB" sz="1600" dirty="0">
              <a:solidFill>
                <a:srgbClr val="0055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1600" dirty="0">
                <a:solidFill>
                  <a:srgbClr val="0055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load voltage is the sum of the voltages across all of the </a:t>
            </a:r>
            <a:r>
              <a:rPr lang="en-GB" sz="1600" dirty="0" smtClean="0">
                <a:solidFill>
                  <a:srgbClr val="0055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layers (</a:t>
            </a:r>
            <a:r>
              <a:rPr lang="en-GB" sz="1600" dirty="0" err="1" smtClean="0">
                <a:solidFill>
                  <a:srgbClr val="0055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en-GB" sz="1600" baseline="-25000" dirty="0" err="1" smtClean="0">
                <a:solidFill>
                  <a:srgbClr val="0055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Max</a:t>
            </a:r>
            <a:r>
              <a:rPr lang="en-GB" sz="1600" dirty="0" smtClean="0">
                <a:solidFill>
                  <a:srgbClr val="0055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+ </a:t>
            </a:r>
            <a:r>
              <a:rPr lang="en-GB" sz="1600" dirty="0" err="1" smtClean="0">
                <a:solidFill>
                  <a:srgbClr val="0055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en-GB" sz="1600" baseline="-25000" dirty="0" err="1" smtClean="0">
                <a:solidFill>
                  <a:srgbClr val="0055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Ra</a:t>
            </a:r>
            <a:r>
              <a:rPr lang="en-GB" sz="1600" dirty="0">
                <a:solidFill>
                  <a:srgbClr val="0055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fi-FI" sz="1600" b="1" dirty="0" smtClean="0">
                <a:solidFill>
                  <a:srgbClr val="0055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Active mode:</a:t>
            </a:r>
            <a:r>
              <a:rPr lang="fi-FI" sz="1600" dirty="0" smtClean="0">
                <a:solidFill>
                  <a:srgbClr val="0055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600" dirty="0">
                <a:solidFill>
                  <a:srgbClr val="0055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voltage across </a:t>
            </a:r>
            <a:r>
              <a:rPr lang="en-GB" sz="1600" b="1" i="1" dirty="0" smtClean="0">
                <a:solidFill>
                  <a:srgbClr val="0055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en-GB" sz="1600" b="1" i="1" baseline="-25000" dirty="0" smtClean="0">
                <a:solidFill>
                  <a:srgbClr val="0055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GB" sz="1600" dirty="0" smtClean="0">
                <a:solidFill>
                  <a:srgbClr val="0055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i.e. across the analogue modulation layer, can </a:t>
            </a:r>
            <a:r>
              <a:rPr lang="en-GB" sz="1600" dirty="0">
                <a:solidFill>
                  <a:srgbClr val="0055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 controlled by modulating the current through the  RF power transistor</a:t>
            </a:r>
            <a:r>
              <a:rPr lang="en-GB" sz="1600" dirty="0" smtClean="0">
                <a:solidFill>
                  <a:srgbClr val="0055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fi-FI" sz="1600" dirty="0" smtClean="0">
                <a:solidFill>
                  <a:srgbClr val="0055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Passive mode (RF power transistor is off):</a:t>
            </a:r>
            <a:r>
              <a:rPr lang="en-GB" sz="1600" dirty="0" smtClean="0">
                <a:solidFill>
                  <a:srgbClr val="0055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600" dirty="0">
                <a:solidFill>
                  <a:srgbClr val="0055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During the pulse, current through </a:t>
            </a:r>
            <a:r>
              <a:rPr lang="en-GB" sz="1600" b="1" i="1" dirty="0">
                <a:solidFill>
                  <a:srgbClr val="0055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</a:t>
            </a:r>
            <a:r>
              <a:rPr lang="en-GB" sz="1600" b="1" i="1" baseline="-25000" dirty="0">
                <a:solidFill>
                  <a:srgbClr val="0055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en-GB" sz="1600" dirty="0">
                <a:solidFill>
                  <a:srgbClr val="0055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increases, which causes current through </a:t>
            </a:r>
            <a:r>
              <a:rPr lang="en-GB" sz="1600" b="1" i="1" dirty="0">
                <a:solidFill>
                  <a:srgbClr val="0055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en-GB" sz="1600" b="1" i="1" baseline="-25000" dirty="0">
                <a:solidFill>
                  <a:srgbClr val="0055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GB" sz="1600" dirty="0">
                <a:solidFill>
                  <a:srgbClr val="0055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to decrease. Therefore, voltage over </a:t>
            </a:r>
            <a:r>
              <a:rPr lang="en-GB" sz="1600" b="1" i="1" dirty="0">
                <a:solidFill>
                  <a:srgbClr val="0055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en-GB" sz="1600" b="1" i="1" baseline="-25000" dirty="0">
                <a:solidFill>
                  <a:srgbClr val="0055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GB" sz="1600" dirty="0">
                <a:solidFill>
                  <a:srgbClr val="0055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decreases, which can compensate for a reduction in the primary voltage (i.e. droop) of the other layers.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dirty="0">
              <a:solidFill>
                <a:srgbClr val="0055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47" name="Group 46"/>
          <p:cNvGrpSpPr/>
          <p:nvPr/>
        </p:nvGrpSpPr>
        <p:grpSpPr>
          <a:xfrm>
            <a:off x="5231386" y="3156243"/>
            <a:ext cx="3863957" cy="2781041"/>
            <a:chOff x="5152305" y="2965743"/>
            <a:chExt cx="3863957" cy="2781041"/>
          </a:xfrm>
        </p:grpSpPr>
        <p:grpSp>
          <p:nvGrpSpPr>
            <p:cNvPr id="24" name="Group 23"/>
            <p:cNvGrpSpPr/>
            <p:nvPr/>
          </p:nvGrpSpPr>
          <p:grpSpPr>
            <a:xfrm>
              <a:off x="5152305" y="2965743"/>
              <a:ext cx="3863957" cy="2781041"/>
              <a:chOff x="5155495" y="2787486"/>
              <a:chExt cx="3863957" cy="2781041"/>
            </a:xfrm>
          </p:grpSpPr>
          <p:grpSp>
            <p:nvGrpSpPr>
              <p:cNvPr id="7" name="Group 6"/>
              <p:cNvGrpSpPr/>
              <p:nvPr/>
            </p:nvGrpSpPr>
            <p:grpSpPr>
              <a:xfrm>
                <a:off x="5155495" y="2787486"/>
                <a:ext cx="3863957" cy="2781041"/>
                <a:chOff x="6836460" y="3035645"/>
                <a:chExt cx="5151943" cy="3708055"/>
              </a:xfrm>
            </p:grpSpPr>
            <p:pic>
              <p:nvPicPr>
                <p:cNvPr id="8" name="Picture 7"/>
                <p:cNvPicPr>
                  <a:picLocks noChangeAspect="1"/>
                </p:cNvPicPr>
                <p:nvPr/>
              </p:nvPicPr>
              <p:blipFill>
                <a:blip r:embed="rId3" cstate="email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836460" y="3035645"/>
                  <a:ext cx="5151943" cy="3708055"/>
                </a:xfrm>
                <a:prstGeom prst="rect">
                  <a:avLst/>
                </a:prstGeom>
              </p:spPr>
            </p:pic>
            <p:sp>
              <p:nvSpPr>
                <p:cNvPr id="9" name="Oval 8"/>
                <p:cNvSpPr/>
                <p:nvPr/>
              </p:nvSpPr>
              <p:spPr>
                <a:xfrm>
                  <a:off x="9891144" y="3642456"/>
                  <a:ext cx="601376" cy="614164"/>
                </a:xfrm>
                <a:prstGeom prst="ellipse">
                  <a:avLst/>
                </a:prstGeom>
                <a:noFill/>
                <a:ln w="15875"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0" name="Oval 9"/>
                <p:cNvSpPr/>
                <p:nvPr/>
              </p:nvSpPr>
              <p:spPr>
                <a:xfrm>
                  <a:off x="8743244" y="4836876"/>
                  <a:ext cx="504056" cy="504056"/>
                </a:xfrm>
                <a:prstGeom prst="ellipse">
                  <a:avLst/>
                </a:prstGeom>
                <a:noFill/>
                <a:ln w="15875"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1" name="TextBox 10"/>
                <p:cNvSpPr txBox="1"/>
                <p:nvPr/>
              </p:nvSpPr>
              <p:spPr bwMode="auto">
                <a:xfrm>
                  <a:off x="7819536" y="3845125"/>
                  <a:ext cx="1224136" cy="486287"/>
                </a:xfrm>
                <a:prstGeom prst="rect">
                  <a:avLst/>
                </a:prstGeom>
                <a:noFill/>
                <a:ln w="6350">
                  <a:noFill/>
                  <a:miter lim="800000"/>
                  <a:headEnd/>
                  <a:tailEnd/>
                </a:ln>
              </p:spPr>
              <p:txBody>
                <a:bodyPr wrap="square" tIns="20574" bIns="20574" rtlCol="0">
                  <a:spAutoFit/>
                </a:bodyPr>
                <a:lstStyle/>
                <a:p>
                  <a:r>
                    <a:rPr lang="fi-FI" sz="1050" dirty="0">
                      <a:solidFill>
                        <a:srgbClr val="0000CC"/>
                      </a:solidFill>
                      <a:latin typeface="Times New Roman" pitchFamily="18" charset="0"/>
                      <a:cs typeface="Times New Roman" pitchFamily="18" charset="0"/>
                    </a:rPr>
                    <a:t>RF Power</a:t>
                  </a:r>
                </a:p>
                <a:p>
                  <a:r>
                    <a:rPr lang="fi-FI" sz="1050" dirty="0">
                      <a:solidFill>
                        <a:srgbClr val="0000CC"/>
                      </a:solidFill>
                      <a:latin typeface="Times New Roman" pitchFamily="18" charset="0"/>
                      <a:cs typeface="Times New Roman" pitchFamily="18" charset="0"/>
                    </a:rPr>
                    <a:t>Transistor</a:t>
                  </a:r>
                  <a:endParaRPr lang="en-GB" sz="1050" dirty="0">
                    <a:solidFill>
                      <a:srgbClr val="0000CC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sp>
              <p:nvSpPr>
                <p:cNvPr id="12" name="Oval 11"/>
                <p:cNvSpPr/>
                <p:nvPr/>
              </p:nvSpPr>
              <p:spPr>
                <a:xfrm>
                  <a:off x="7381351" y="3675354"/>
                  <a:ext cx="504056" cy="504056"/>
                </a:xfrm>
                <a:prstGeom prst="ellipse">
                  <a:avLst/>
                </a:prstGeom>
                <a:noFill/>
                <a:ln w="25400">
                  <a:solidFill>
                    <a:srgbClr val="0000CC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3" name="Oval 12"/>
                <p:cNvSpPr/>
                <p:nvPr/>
              </p:nvSpPr>
              <p:spPr>
                <a:xfrm>
                  <a:off x="9106526" y="3742146"/>
                  <a:ext cx="603307" cy="558924"/>
                </a:xfrm>
                <a:prstGeom prst="ellipse">
                  <a:avLst/>
                </a:prstGeom>
                <a:noFill/>
                <a:ln w="15875"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4" name="Right Brace 13"/>
                <p:cNvSpPr/>
                <p:nvPr/>
              </p:nvSpPr>
              <p:spPr>
                <a:xfrm>
                  <a:off x="10966624" y="4836876"/>
                  <a:ext cx="283208" cy="1560748"/>
                </a:xfrm>
                <a:prstGeom prst="rightBrace">
                  <a:avLst/>
                </a:prstGeom>
                <a:ln w="2540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5" name="TextBox 14"/>
                <p:cNvSpPr txBox="1"/>
                <p:nvPr/>
              </p:nvSpPr>
              <p:spPr>
                <a:xfrm>
                  <a:off x="11217248" y="5631167"/>
                  <a:ext cx="748496" cy="43088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fi-FI" sz="1500" b="1" dirty="0">
                      <a:solidFill>
                        <a:srgbClr val="FF0000"/>
                      </a:solidFill>
                    </a:rPr>
                    <a:t>V</a:t>
                  </a:r>
                  <a:r>
                    <a:rPr lang="fi-FI" sz="1500" b="1" baseline="-25000" dirty="0">
                      <a:solidFill>
                        <a:srgbClr val="FF0000"/>
                      </a:solidFill>
                    </a:rPr>
                    <a:t>Max</a:t>
                  </a:r>
                  <a:endParaRPr lang="en-GB" sz="1500" b="1" baseline="-25000" dirty="0">
                    <a:solidFill>
                      <a:srgbClr val="FF0000"/>
                    </a:solidFill>
                  </a:endParaRPr>
                </a:p>
              </p:txBody>
            </p:sp>
            <p:sp>
              <p:nvSpPr>
                <p:cNvPr id="16" name="TextBox 15"/>
                <p:cNvSpPr txBox="1"/>
                <p:nvPr/>
              </p:nvSpPr>
              <p:spPr>
                <a:xfrm>
                  <a:off x="9554123" y="3401548"/>
                  <a:ext cx="553997" cy="43088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fi-FI" sz="1500" b="1" dirty="0">
                      <a:solidFill>
                        <a:srgbClr val="FF0000"/>
                      </a:solidFill>
                    </a:rPr>
                    <a:t>L</a:t>
                  </a:r>
                  <a:r>
                    <a:rPr lang="fi-FI" sz="1500" b="1" baseline="-25000" dirty="0">
                      <a:solidFill>
                        <a:srgbClr val="FF0000"/>
                      </a:solidFill>
                    </a:rPr>
                    <a:t>m</a:t>
                  </a:r>
                  <a:endParaRPr lang="en-GB" sz="1500" b="1" baseline="-25000" dirty="0">
                    <a:solidFill>
                      <a:srgbClr val="FF0000"/>
                    </a:solidFill>
                  </a:endParaRPr>
                </a:p>
              </p:txBody>
            </p:sp>
            <p:sp>
              <p:nvSpPr>
                <p:cNvPr id="17" name="TextBox 16"/>
                <p:cNvSpPr txBox="1"/>
                <p:nvPr/>
              </p:nvSpPr>
              <p:spPr>
                <a:xfrm>
                  <a:off x="8730919" y="3629682"/>
                  <a:ext cx="526213" cy="43088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fi-FI" sz="1500" b="1" dirty="0">
                      <a:solidFill>
                        <a:srgbClr val="FF0000"/>
                      </a:solidFill>
                    </a:rPr>
                    <a:t>R</a:t>
                  </a:r>
                  <a:r>
                    <a:rPr lang="fi-FI" sz="1500" b="1" baseline="-25000" dirty="0">
                      <a:solidFill>
                        <a:srgbClr val="FF0000"/>
                      </a:solidFill>
                    </a:rPr>
                    <a:t>a</a:t>
                  </a:r>
                  <a:endParaRPr lang="en-GB" sz="1500" b="1" baseline="-25000" dirty="0">
                    <a:solidFill>
                      <a:srgbClr val="FF0000"/>
                    </a:solidFill>
                  </a:endParaRPr>
                </a:p>
              </p:txBody>
            </p:sp>
          </p:grpSp>
          <p:sp>
            <p:nvSpPr>
              <p:cNvPr id="22" name="Right Brace 21"/>
              <p:cNvSpPr/>
              <p:nvPr/>
            </p:nvSpPr>
            <p:spPr>
              <a:xfrm>
                <a:off x="8264464" y="3118176"/>
                <a:ext cx="119384" cy="894553"/>
              </a:xfrm>
              <a:prstGeom prst="rightBrace">
                <a:avLst/>
              </a:prstGeom>
              <a:ln w="254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3" name="TextBox 22"/>
              <p:cNvSpPr txBox="1"/>
              <p:nvPr/>
            </p:nvSpPr>
            <p:spPr>
              <a:xfrm>
                <a:off x="8359459" y="3599224"/>
                <a:ext cx="433132" cy="3231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i-FI" sz="1500" b="1" dirty="0" smtClean="0">
                    <a:solidFill>
                      <a:srgbClr val="FF0000"/>
                    </a:solidFill>
                  </a:rPr>
                  <a:t>V</a:t>
                </a:r>
                <a:r>
                  <a:rPr lang="fi-FI" sz="1500" b="1" baseline="-25000" dirty="0" smtClean="0">
                    <a:solidFill>
                      <a:srgbClr val="FF0000"/>
                    </a:solidFill>
                  </a:rPr>
                  <a:t>Ra</a:t>
                </a:r>
                <a:endParaRPr lang="en-GB" sz="1500" b="1" baseline="-25000" dirty="0">
                  <a:solidFill>
                    <a:srgbClr val="FF0000"/>
                  </a:solidFill>
                </a:endParaRPr>
              </a:p>
            </p:txBody>
          </p:sp>
        </p:grpSp>
        <p:cxnSp>
          <p:nvCxnSpPr>
            <p:cNvPr id="31" name="Straight Arrow Connector 30"/>
            <p:cNvCxnSpPr/>
            <p:nvPr/>
          </p:nvCxnSpPr>
          <p:spPr>
            <a:xfrm>
              <a:off x="7707145" y="3213451"/>
              <a:ext cx="0" cy="163862"/>
            </a:xfrm>
            <a:prstGeom prst="straightConnector1">
              <a:avLst/>
            </a:prstGeom>
            <a:ln w="22225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Arrow Connector 35"/>
            <p:cNvCxnSpPr/>
            <p:nvPr/>
          </p:nvCxnSpPr>
          <p:spPr>
            <a:xfrm>
              <a:off x="7084284" y="3214045"/>
              <a:ext cx="0" cy="201086"/>
            </a:xfrm>
            <a:prstGeom prst="straightConnector1">
              <a:avLst/>
            </a:prstGeom>
            <a:ln w="22225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Arrow Connector 36"/>
            <p:cNvCxnSpPr/>
            <p:nvPr/>
          </p:nvCxnSpPr>
          <p:spPr>
            <a:xfrm>
              <a:off x="5826041" y="3214045"/>
              <a:ext cx="0" cy="163862"/>
            </a:xfrm>
            <a:prstGeom prst="straightConnector1">
              <a:avLst/>
            </a:prstGeom>
            <a:ln w="22225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TextBox 37"/>
            <p:cNvSpPr txBox="1"/>
            <p:nvPr/>
          </p:nvSpPr>
          <p:spPr>
            <a:xfrm>
              <a:off x="6751605" y="3133800"/>
              <a:ext cx="499012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i-FI" sz="1500" b="1" dirty="0" smtClean="0">
                  <a:solidFill>
                    <a:srgbClr val="FF0000"/>
                  </a:solidFill>
                </a:rPr>
                <a:t>I</a:t>
              </a:r>
              <a:r>
                <a:rPr lang="fi-FI" sz="1500" b="1" baseline="-25000" dirty="0" smtClean="0">
                  <a:solidFill>
                    <a:srgbClr val="FF0000"/>
                  </a:solidFill>
                </a:rPr>
                <a:t>Ra</a:t>
              </a:r>
              <a:endParaRPr lang="en-GB" sz="1500" b="1" baseline="-25000" dirty="0">
                <a:solidFill>
                  <a:srgbClr val="FF0000"/>
                </a:solidFill>
              </a:endParaRP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7668834" y="3153005"/>
              <a:ext cx="499012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i-FI" sz="1500" b="1" dirty="0" smtClean="0">
                  <a:solidFill>
                    <a:srgbClr val="FF0000"/>
                  </a:solidFill>
                </a:rPr>
                <a:t>I</a:t>
              </a:r>
              <a:r>
                <a:rPr lang="fi-FI" sz="1500" b="1" baseline="-25000" dirty="0" smtClean="0">
                  <a:solidFill>
                    <a:srgbClr val="FF0000"/>
                  </a:solidFill>
                </a:rPr>
                <a:t>L</a:t>
              </a:r>
              <a:r>
                <a:rPr lang="fi-FI" sz="1500" b="1" baseline="-25000" dirty="0">
                  <a:solidFill>
                    <a:srgbClr val="FF0000"/>
                  </a:solidFill>
                </a:rPr>
                <a:t>m</a:t>
              </a:r>
              <a:endParaRPr lang="en-GB" sz="1500" b="1" baseline="-25000" dirty="0">
                <a:solidFill>
                  <a:srgbClr val="FF0000"/>
                </a:solidFill>
              </a:endParaRP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5826041" y="3166151"/>
              <a:ext cx="499012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i-FI" sz="1500" b="1" dirty="0" smtClean="0">
                  <a:solidFill>
                    <a:srgbClr val="FF0000"/>
                  </a:solidFill>
                </a:rPr>
                <a:t>I</a:t>
              </a:r>
              <a:r>
                <a:rPr lang="fi-FI" sz="1500" b="1" baseline="-25000" dirty="0" smtClean="0">
                  <a:solidFill>
                    <a:srgbClr val="FF0000"/>
                  </a:solidFill>
                </a:rPr>
                <a:t>RFPT</a:t>
              </a:r>
              <a:endParaRPr lang="en-GB" sz="1500" b="1" baseline="-25000" dirty="0">
                <a:solidFill>
                  <a:srgbClr val="FF0000"/>
                </a:solidFill>
              </a:endParaRPr>
            </a:p>
          </p:txBody>
        </p:sp>
      </p:grpSp>
      <p:sp>
        <p:nvSpPr>
          <p:cNvPr id="41" name="Footer Placeholder 5"/>
          <p:cNvSpPr>
            <a:spLocks noGrp="1"/>
          </p:cNvSpPr>
          <p:nvPr>
            <p:ph type="ftr" sz="quarter" idx="4294967295"/>
          </p:nvPr>
        </p:nvSpPr>
        <p:spPr>
          <a:xfrm>
            <a:off x="6300205" y="6356350"/>
            <a:ext cx="1493370" cy="365125"/>
          </a:xfrm>
          <a:prstGeom prst="rect">
            <a:avLst/>
          </a:prstGeom>
        </p:spPr>
        <p:txBody>
          <a:bodyPr/>
          <a:lstStyle/>
          <a:p>
            <a:r>
              <a:rPr lang="en-US" sz="1200" dirty="0" smtClean="0">
                <a:solidFill>
                  <a:srgbClr val="8999BE"/>
                </a:solidFill>
              </a:rPr>
              <a:t>IPMHVC 2018</a:t>
            </a:r>
            <a:endParaRPr lang="en-US" sz="1200" dirty="0">
              <a:solidFill>
                <a:srgbClr val="8999BE"/>
              </a:solidFill>
            </a:endParaRPr>
          </a:p>
        </p:txBody>
      </p:sp>
      <p:sp>
        <p:nvSpPr>
          <p:cNvPr id="42" name="Date Placeholder 4"/>
          <p:cNvSpPr>
            <a:spLocks noGrp="1"/>
          </p:cNvSpPr>
          <p:nvPr>
            <p:ph type="dt" sz="half" idx="10"/>
          </p:nvPr>
        </p:nvSpPr>
        <p:spPr>
          <a:xfrm>
            <a:off x="835735" y="6349458"/>
            <a:ext cx="2133600" cy="365125"/>
          </a:xfrm>
        </p:spPr>
        <p:txBody>
          <a:bodyPr/>
          <a:lstStyle/>
          <a:p>
            <a:r>
              <a:rPr lang="en-US" dirty="0" smtClean="0"/>
              <a:t>22/05/2018</a:t>
            </a:r>
            <a:endParaRPr lang="en-US" dirty="0"/>
          </a:p>
        </p:txBody>
      </p:sp>
      <p:sp>
        <p:nvSpPr>
          <p:cNvPr id="43" name="Date Placeholder 4"/>
          <p:cNvSpPr txBox="1">
            <a:spLocks/>
          </p:cNvSpPr>
          <p:nvPr/>
        </p:nvSpPr>
        <p:spPr>
          <a:xfrm>
            <a:off x="3924252" y="634911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J. Holma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117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93569"/>
            <a:ext cx="8248715" cy="1143000"/>
          </a:xfrm>
        </p:spPr>
        <p:txBody>
          <a:bodyPr>
            <a:normAutofit/>
          </a:bodyPr>
          <a:lstStyle/>
          <a:p>
            <a:r>
              <a:rPr lang="en-GB" sz="2600" dirty="0" smtClean="0"/>
              <a:t>Prototypes 4&amp;5: Full-Scale, +/-12.5 </a:t>
            </a:r>
            <a:r>
              <a:rPr lang="en-GB" sz="2600" dirty="0"/>
              <a:t>kV, 20-layer, Inductive </a:t>
            </a:r>
            <a:r>
              <a:rPr lang="en-GB" sz="2600" dirty="0" smtClean="0"/>
              <a:t>Adders for CLIC DR Extraction Kicker System</a:t>
            </a:r>
            <a:endParaRPr lang="en-GB" sz="260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641019" y="1090449"/>
            <a:ext cx="806489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fi-FI" sz="1600" dirty="0" smtClean="0">
                <a:solidFill>
                  <a:schemeClr val="tx2"/>
                </a:solidFill>
              </a:rPr>
              <a:t>Specifications according </a:t>
            </a:r>
            <a:r>
              <a:rPr lang="fi-FI" sz="1600" dirty="0">
                <a:solidFill>
                  <a:schemeClr val="tx2"/>
                </a:solidFill>
              </a:rPr>
              <a:t>to </a:t>
            </a:r>
            <a:r>
              <a:rPr lang="fi-FI" sz="1600" dirty="0" smtClean="0">
                <a:solidFill>
                  <a:schemeClr val="tx2"/>
                </a:solidFill>
              </a:rPr>
              <a:t>requirements for CLIC </a:t>
            </a:r>
            <a:r>
              <a:rPr lang="fi-FI" sz="1600" dirty="0">
                <a:solidFill>
                  <a:schemeClr val="tx2"/>
                </a:solidFill>
              </a:rPr>
              <a:t>DR extraction </a:t>
            </a:r>
            <a:r>
              <a:rPr lang="fi-FI" sz="1600" dirty="0" smtClean="0">
                <a:solidFill>
                  <a:schemeClr val="tx2"/>
                </a:solidFill>
              </a:rPr>
              <a:t>kicker: 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fi-FI" sz="1600" dirty="0">
                <a:solidFill>
                  <a:srgbClr val="FF0000"/>
                </a:solidFill>
              </a:rPr>
              <a:t>T</a:t>
            </a:r>
            <a:r>
              <a:rPr lang="fi-FI" sz="1600" dirty="0" smtClean="0">
                <a:solidFill>
                  <a:srgbClr val="FF0000"/>
                </a:solidFill>
              </a:rPr>
              <a:t>arget waveform stability ±0.02 % for 900 ns at 12.5 kV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fi-FI" sz="1600" dirty="0">
                <a:solidFill>
                  <a:srgbClr val="FF0000"/>
                </a:solidFill>
              </a:rPr>
              <a:t>T</a:t>
            </a:r>
            <a:r>
              <a:rPr lang="fi-FI" sz="1600" dirty="0" smtClean="0">
                <a:solidFill>
                  <a:srgbClr val="FF0000"/>
                </a:solidFill>
              </a:rPr>
              <a:t>arget waveform </a:t>
            </a:r>
            <a:r>
              <a:rPr lang="fi-FI" sz="1600" dirty="0">
                <a:solidFill>
                  <a:srgbClr val="FF0000"/>
                </a:solidFill>
              </a:rPr>
              <a:t>repeatability ±</a:t>
            </a:r>
            <a:r>
              <a:rPr lang="fi-FI" sz="1600" dirty="0" smtClean="0">
                <a:solidFill>
                  <a:srgbClr val="FF0000"/>
                </a:solidFill>
              </a:rPr>
              <a:t>0.01 </a:t>
            </a:r>
            <a:r>
              <a:rPr lang="fi-FI" sz="1600" dirty="0">
                <a:solidFill>
                  <a:srgbClr val="FF0000"/>
                </a:solidFill>
              </a:rPr>
              <a:t>% for 900 </a:t>
            </a:r>
            <a:r>
              <a:rPr lang="fi-FI" sz="1600" dirty="0" smtClean="0">
                <a:solidFill>
                  <a:srgbClr val="FF0000"/>
                </a:solidFill>
              </a:rPr>
              <a:t>ns at 12.5 kV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fi-FI" sz="1600" dirty="0" smtClean="0">
                <a:solidFill>
                  <a:schemeClr val="tx2"/>
                </a:solidFill>
              </a:rPr>
              <a:t>Status: under testing, measurements carried out with up to 19 constant voltage layers + 1 analogue modulation layer, up to 10.5 kV</a:t>
            </a:r>
            <a:endParaRPr lang="en-GB" sz="1600" dirty="0" smtClean="0">
              <a:solidFill>
                <a:srgbClr val="FF0000"/>
              </a:solidFill>
            </a:endParaRPr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53325605"/>
              </p:ext>
            </p:extLst>
          </p:nvPr>
        </p:nvGraphicFramePr>
        <p:xfrm>
          <a:off x="683066" y="2450491"/>
          <a:ext cx="4532158" cy="3392737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443925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936104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152129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720080">
                <a:tc>
                  <a:txBody>
                    <a:bodyPr/>
                    <a:lstStyle/>
                    <a:p>
                      <a:pPr algn="ctr"/>
                      <a:r>
                        <a:rPr lang="fi-FI" sz="1200" b="1" dirty="0" smtClean="0">
                          <a:solidFill>
                            <a:schemeClr val="tx2"/>
                          </a:solidFill>
                          <a:latin typeface="Calibri" panose="020F0502020204030204" pitchFamily="34" charset="0"/>
                        </a:rPr>
                        <a:t>Design</a:t>
                      </a:r>
                      <a:r>
                        <a:rPr lang="fi-FI" sz="1200" b="1" baseline="0" dirty="0" smtClean="0">
                          <a:solidFill>
                            <a:schemeClr val="tx2"/>
                          </a:solidFill>
                          <a:latin typeface="Calibri" panose="020F0502020204030204" pitchFamily="34" charset="0"/>
                        </a:rPr>
                        <a:t> Parameter</a:t>
                      </a:r>
                      <a:endParaRPr lang="en-GB" sz="1200" b="1" dirty="0">
                        <a:solidFill>
                          <a:schemeClr val="tx2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91431" marR="91431" marT="45727" marB="4572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i-FI" sz="1200" b="1" baseline="0" dirty="0" smtClean="0">
                          <a:solidFill>
                            <a:schemeClr val="tx2"/>
                          </a:solidFill>
                          <a:latin typeface="Calibri" panose="020F0502020204030204" pitchFamily="34" charset="0"/>
                        </a:rPr>
                        <a:t>20-Layer Full-Scale </a:t>
                      </a:r>
                      <a:r>
                        <a:rPr lang="fi-FI" sz="1200" b="1" dirty="0" smtClean="0">
                          <a:solidFill>
                            <a:schemeClr val="tx2"/>
                          </a:solidFill>
                          <a:latin typeface="Calibri" panose="020F0502020204030204" pitchFamily="34" charset="0"/>
                        </a:rPr>
                        <a:t>Prototype</a:t>
                      </a:r>
                      <a:endParaRPr lang="en-GB" sz="1200" b="1" dirty="0">
                        <a:solidFill>
                          <a:schemeClr val="tx2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91431" marR="91431" marT="45727" marB="4572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i-FI" sz="1200" b="1" dirty="0" smtClean="0">
                          <a:solidFill>
                            <a:schemeClr val="tx2"/>
                          </a:solidFill>
                          <a:latin typeface="Calibri" panose="020F0502020204030204" pitchFamily="34" charset="0"/>
                        </a:rPr>
                        <a:t>CLIC DR Extraction Kicker Modulator</a:t>
                      </a:r>
                      <a:endParaRPr lang="en-GB" sz="1200" b="1" dirty="0">
                        <a:solidFill>
                          <a:schemeClr val="tx2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91431" marR="91431" marT="45727" marB="4572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>
                        <a:alpha val="50000"/>
                      </a:srgb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92124">
                <a:tc>
                  <a:txBody>
                    <a:bodyPr/>
                    <a:lstStyle/>
                    <a:p>
                      <a:r>
                        <a:rPr lang="fi-FI" sz="1200" dirty="0" smtClean="0">
                          <a:solidFill>
                            <a:schemeClr val="tx2"/>
                          </a:solidFill>
                          <a:latin typeface="Calibri" panose="020F0502020204030204" pitchFamily="34" charset="0"/>
                        </a:rPr>
                        <a:t>Output Voltage (kV)</a:t>
                      </a:r>
                      <a:endParaRPr lang="en-GB" sz="1200" dirty="0">
                        <a:solidFill>
                          <a:schemeClr val="tx2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91431" marR="91431" marT="45727" marB="4572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i-FI" sz="1200" b="1" dirty="0" smtClean="0">
                          <a:solidFill>
                            <a:schemeClr val="tx2"/>
                          </a:solidFill>
                          <a:latin typeface="Calibri" panose="020F0502020204030204" pitchFamily="34" charset="0"/>
                        </a:rPr>
                        <a:t>12.5</a:t>
                      </a:r>
                      <a:endParaRPr lang="en-GB" sz="1200" b="1" dirty="0">
                        <a:solidFill>
                          <a:schemeClr val="tx2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91431" marR="91431" marT="45727" marB="4572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i-FI" sz="1200" dirty="0" smtClean="0">
                          <a:solidFill>
                            <a:schemeClr val="tx2"/>
                          </a:solidFill>
                          <a:latin typeface="Calibri" panose="020F0502020204030204" pitchFamily="34" charset="0"/>
                        </a:rPr>
                        <a:t>12.5</a:t>
                      </a:r>
                      <a:endParaRPr lang="en-GB" sz="1200" dirty="0">
                        <a:solidFill>
                          <a:schemeClr val="tx2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91431" marR="91431" marT="45727" marB="4572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>
                        <a:alpha val="50000"/>
                      </a:srgb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280953">
                <a:tc>
                  <a:txBody>
                    <a:bodyPr/>
                    <a:lstStyle/>
                    <a:p>
                      <a:r>
                        <a:rPr lang="fi-FI" sz="1200" dirty="0" smtClean="0">
                          <a:solidFill>
                            <a:schemeClr val="tx2"/>
                          </a:solidFill>
                          <a:latin typeface="Calibri" panose="020F0502020204030204" pitchFamily="34" charset="0"/>
                        </a:rPr>
                        <a:t>Output Current</a:t>
                      </a:r>
                      <a:endParaRPr lang="en-GB" sz="1200" dirty="0">
                        <a:solidFill>
                          <a:schemeClr val="tx2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91431" marR="91431" marT="45727" marB="4572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i-FI" sz="1200" b="1" dirty="0" smtClean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</a:rPr>
                        <a:t>309*</a:t>
                      </a:r>
                      <a:r>
                        <a:rPr lang="fi-FI" sz="1200" b="1" baseline="0" dirty="0" smtClean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</a:rPr>
                        <a:t> </a:t>
                      </a:r>
                      <a:endParaRPr lang="en-GB" sz="1200" b="1" dirty="0">
                        <a:solidFill>
                          <a:srgbClr val="FF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91431" marR="91431" marT="45727" marB="4572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i-FI" sz="1200" dirty="0" smtClean="0">
                          <a:solidFill>
                            <a:srgbClr val="0033CC"/>
                          </a:solidFill>
                          <a:latin typeface="Calibri" panose="020F0502020204030204" pitchFamily="34" charset="0"/>
                        </a:rPr>
                        <a:t>250</a:t>
                      </a:r>
                      <a:endParaRPr lang="en-GB" sz="1200" dirty="0">
                        <a:solidFill>
                          <a:srgbClr val="0033CC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91431" marR="91431" marT="45727" marB="4572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>
                        <a:alpha val="50000"/>
                      </a:srgb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280953">
                <a:tc>
                  <a:txBody>
                    <a:bodyPr/>
                    <a:lstStyle/>
                    <a:p>
                      <a:r>
                        <a:rPr lang="fi-FI" sz="1200" dirty="0" smtClean="0">
                          <a:solidFill>
                            <a:schemeClr val="tx2"/>
                          </a:solidFill>
                          <a:latin typeface="Calibri" panose="020F0502020204030204" pitchFamily="34" charset="0"/>
                        </a:rPr>
                        <a:t>Voltage</a:t>
                      </a:r>
                      <a:r>
                        <a:rPr lang="fi-FI" sz="1200" baseline="0" dirty="0" smtClean="0">
                          <a:solidFill>
                            <a:schemeClr val="tx2"/>
                          </a:solidFill>
                          <a:latin typeface="Calibri" panose="020F0502020204030204" pitchFamily="34" charset="0"/>
                        </a:rPr>
                        <a:t> per layer</a:t>
                      </a:r>
                      <a:endParaRPr lang="en-GB" sz="1200" dirty="0">
                        <a:solidFill>
                          <a:schemeClr val="tx2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91431" marR="91431" marT="45727" marB="4572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i-FI" sz="1200" b="1" dirty="0" smtClean="0">
                          <a:solidFill>
                            <a:schemeClr val="tx2"/>
                          </a:solidFill>
                          <a:latin typeface="Calibri" panose="020F0502020204030204" pitchFamily="34" charset="0"/>
                        </a:rPr>
                        <a:t>700</a:t>
                      </a:r>
                      <a:endParaRPr lang="en-GB" sz="1200" b="1" dirty="0">
                        <a:solidFill>
                          <a:schemeClr val="tx2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91431" marR="91431" marT="45727" marB="4572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i-FI" sz="1200" dirty="0" smtClean="0">
                          <a:solidFill>
                            <a:schemeClr val="tx2"/>
                          </a:solidFill>
                          <a:latin typeface="Calibri" panose="020F0502020204030204" pitchFamily="34" charset="0"/>
                        </a:rPr>
                        <a:t>700</a:t>
                      </a:r>
                      <a:endParaRPr lang="en-GB" sz="1200" dirty="0">
                        <a:solidFill>
                          <a:schemeClr val="tx2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91431" marR="91431" marT="45727" marB="4572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>
                        <a:alpha val="50000"/>
                      </a:srgb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280953">
                <a:tc>
                  <a:txBody>
                    <a:bodyPr/>
                    <a:lstStyle/>
                    <a:p>
                      <a:r>
                        <a:rPr lang="fi-FI" sz="1200" dirty="0" smtClean="0">
                          <a:solidFill>
                            <a:schemeClr val="tx2"/>
                          </a:solidFill>
                          <a:latin typeface="Calibri" panose="020F0502020204030204" pitchFamily="34" charset="0"/>
                        </a:rPr>
                        <a:t>Number of layers</a:t>
                      </a:r>
                      <a:endParaRPr lang="en-GB" sz="1200" dirty="0">
                        <a:solidFill>
                          <a:schemeClr val="tx2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91431" marR="91431" marT="45727" marB="4572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i-FI" sz="1200" b="1" dirty="0" smtClean="0">
                          <a:solidFill>
                            <a:schemeClr val="tx2"/>
                          </a:solidFill>
                          <a:latin typeface="Calibri" panose="020F0502020204030204" pitchFamily="34" charset="0"/>
                        </a:rPr>
                        <a:t>20</a:t>
                      </a:r>
                      <a:endParaRPr lang="en-GB" sz="1200" b="1" dirty="0">
                        <a:solidFill>
                          <a:schemeClr val="tx2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91431" marR="91431" marT="45727" marB="4572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i-FI" sz="1200" dirty="0" smtClean="0">
                          <a:solidFill>
                            <a:schemeClr val="tx2"/>
                          </a:solidFill>
                          <a:latin typeface="Calibri" panose="020F0502020204030204" pitchFamily="34" charset="0"/>
                        </a:rPr>
                        <a:t>20</a:t>
                      </a:r>
                      <a:endParaRPr lang="en-GB" sz="1200" dirty="0">
                        <a:solidFill>
                          <a:schemeClr val="tx2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91431" marR="91431" marT="45727" marB="4572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>
                        <a:alpha val="50000"/>
                      </a:srgb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280953">
                <a:tc>
                  <a:txBody>
                    <a:bodyPr/>
                    <a:lstStyle/>
                    <a:p>
                      <a:r>
                        <a:rPr lang="fi-FI" sz="1200" dirty="0" smtClean="0">
                          <a:solidFill>
                            <a:schemeClr val="tx2"/>
                          </a:solidFill>
                          <a:latin typeface="Calibri" panose="020F0502020204030204" pitchFamily="34" charset="0"/>
                        </a:rPr>
                        <a:t>Pulse</a:t>
                      </a:r>
                      <a:r>
                        <a:rPr lang="fi-FI" sz="1200" baseline="0" dirty="0" smtClean="0">
                          <a:solidFill>
                            <a:schemeClr val="tx2"/>
                          </a:solidFill>
                          <a:latin typeface="Calibri" panose="020F0502020204030204" pitchFamily="34" charset="0"/>
                        </a:rPr>
                        <a:t> flat-top duration (ns)</a:t>
                      </a:r>
                      <a:endParaRPr lang="en-GB" sz="1200" dirty="0">
                        <a:solidFill>
                          <a:schemeClr val="tx2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91431" marR="91431" marT="45727" marB="4572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i-FI" sz="1200" b="1" dirty="0" smtClean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</a:rPr>
                        <a:t>1100</a:t>
                      </a:r>
                      <a:endParaRPr lang="en-GB" sz="1200" b="0" dirty="0">
                        <a:solidFill>
                          <a:srgbClr val="FF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91431" marR="91431" marT="45727" marB="4572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i-FI" sz="1200" dirty="0" smtClean="0">
                          <a:solidFill>
                            <a:schemeClr val="tx2"/>
                          </a:solidFill>
                          <a:latin typeface="Calibri" panose="020F0502020204030204" pitchFamily="34" charset="0"/>
                        </a:rPr>
                        <a:t>160 – 900</a:t>
                      </a:r>
                      <a:endParaRPr lang="en-GB" sz="1200" dirty="0">
                        <a:solidFill>
                          <a:schemeClr val="tx2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91431" marR="91431" marT="45727" marB="4572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>
                        <a:alpha val="50000"/>
                      </a:srgb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277215">
                <a:tc>
                  <a:txBody>
                    <a:bodyPr/>
                    <a:lstStyle/>
                    <a:p>
                      <a:r>
                        <a:rPr lang="fi-FI" sz="1200" dirty="0" smtClean="0">
                          <a:solidFill>
                            <a:schemeClr val="tx2"/>
                          </a:solidFill>
                          <a:latin typeface="Calibri" panose="020F0502020204030204" pitchFamily="34" charset="0"/>
                        </a:rPr>
                        <a:t>Pulse</a:t>
                      </a:r>
                      <a:r>
                        <a:rPr lang="fi-FI" sz="1200" baseline="0" dirty="0" smtClean="0">
                          <a:solidFill>
                            <a:schemeClr val="tx2"/>
                          </a:solidFill>
                          <a:latin typeface="Calibri" panose="020F0502020204030204" pitchFamily="34" charset="0"/>
                        </a:rPr>
                        <a:t> rise time [0.1-99.9 %] (ns)</a:t>
                      </a:r>
                      <a:endParaRPr lang="en-GB" sz="1200" dirty="0">
                        <a:solidFill>
                          <a:schemeClr val="tx2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91431" marR="91431" marT="45727" marB="4572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i-FI" sz="1200" b="1" dirty="0" smtClean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</a:rPr>
                        <a:t>100</a:t>
                      </a:r>
                      <a:endParaRPr lang="en-GB" sz="1200" b="1" dirty="0">
                        <a:solidFill>
                          <a:srgbClr val="FF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91431" marR="91431" marT="45727" marB="4572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i-FI" sz="1200" dirty="0" smtClean="0">
                          <a:solidFill>
                            <a:schemeClr val="tx2"/>
                          </a:solidFill>
                          <a:latin typeface="Calibri" panose="020F0502020204030204" pitchFamily="34" charset="0"/>
                        </a:rPr>
                        <a:t>&lt; 1000</a:t>
                      </a:r>
                      <a:endParaRPr lang="en-GB" sz="1200" dirty="0">
                        <a:solidFill>
                          <a:schemeClr val="tx2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91431" marR="91431" marT="45727" marB="4572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>
                        <a:alpha val="50000"/>
                      </a:srgb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298134">
                <a:tc>
                  <a:txBody>
                    <a:bodyPr/>
                    <a:lstStyle/>
                    <a:p>
                      <a:r>
                        <a:rPr lang="fi-FI" sz="1200" dirty="0" smtClean="0">
                          <a:solidFill>
                            <a:schemeClr val="tx2"/>
                          </a:solidFill>
                          <a:latin typeface="Calibri" panose="020F0502020204030204" pitchFamily="34" charset="0"/>
                        </a:rPr>
                        <a:t>Pulse</a:t>
                      </a:r>
                      <a:r>
                        <a:rPr lang="fi-FI" sz="1200" baseline="0" dirty="0" smtClean="0">
                          <a:solidFill>
                            <a:schemeClr val="tx2"/>
                          </a:solidFill>
                          <a:latin typeface="Calibri" panose="020F0502020204030204" pitchFamily="34" charset="0"/>
                        </a:rPr>
                        <a:t> fall time [0.1-99.9 %] (ns)</a:t>
                      </a:r>
                      <a:endParaRPr lang="en-GB" sz="1200" dirty="0">
                        <a:solidFill>
                          <a:schemeClr val="tx2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91431" marR="91431" marT="45727" marB="4572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i-FI" sz="1200" b="1" dirty="0" smtClean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</a:rPr>
                        <a:t>100</a:t>
                      </a:r>
                      <a:endParaRPr lang="en-GB" sz="1200" b="1" dirty="0">
                        <a:solidFill>
                          <a:srgbClr val="FF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91431" marR="91431" marT="45727" marB="4572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i-FI" sz="1200" dirty="0" smtClean="0">
                          <a:solidFill>
                            <a:schemeClr val="tx2"/>
                          </a:solidFill>
                          <a:latin typeface="Calibri" panose="020F0502020204030204" pitchFamily="34" charset="0"/>
                        </a:rPr>
                        <a:t> &lt; 1000</a:t>
                      </a:r>
                      <a:endParaRPr lang="en-GB" sz="1200" dirty="0">
                        <a:solidFill>
                          <a:schemeClr val="tx2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91431" marR="91431" marT="45727" marB="4572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>
                        <a:alpha val="50000"/>
                      </a:srgb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298134">
                <a:tc>
                  <a:txBody>
                    <a:bodyPr/>
                    <a:lstStyle/>
                    <a:p>
                      <a:r>
                        <a:rPr lang="fi-FI" sz="1200" dirty="0" smtClean="0">
                          <a:solidFill>
                            <a:schemeClr val="tx2"/>
                          </a:solidFill>
                          <a:latin typeface="Calibri" panose="020F0502020204030204" pitchFamily="34" charset="0"/>
                        </a:rPr>
                        <a:t>Flat-top stability</a:t>
                      </a:r>
                      <a:r>
                        <a:rPr lang="fi-FI" sz="1200" baseline="0" dirty="0" smtClean="0">
                          <a:solidFill>
                            <a:schemeClr val="tx2"/>
                          </a:solidFill>
                          <a:latin typeface="Calibri" panose="020F0502020204030204" pitchFamily="34" charset="0"/>
                        </a:rPr>
                        <a:t> (for 900* ns)</a:t>
                      </a:r>
                      <a:endParaRPr lang="en-GB" sz="1200" dirty="0">
                        <a:solidFill>
                          <a:schemeClr val="tx2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91431" marR="91431" marT="45727" marB="4572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</a:rPr>
                        <a:t>≤ ±0.02 %</a:t>
                      </a:r>
                      <a:endParaRPr lang="en-GB" sz="1200" b="1" dirty="0">
                        <a:solidFill>
                          <a:srgbClr val="FF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91431" marR="91431" marT="45727" marB="4572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0" dirty="0" smtClean="0">
                          <a:solidFill>
                            <a:schemeClr val="tx2"/>
                          </a:solidFill>
                          <a:latin typeface="Calibri" panose="020F0502020204030204" pitchFamily="34" charset="0"/>
                        </a:rPr>
                        <a:t>±0.02 %</a:t>
                      </a:r>
                      <a:endParaRPr lang="en-GB" sz="1200" b="0" dirty="0">
                        <a:solidFill>
                          <a:schemeClr val="tx2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91431" marR="91431" marT="45727" marB="4572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>
                        <a:alpha val="50000"/>
                      </a:srgb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  <a:tr h="298134">
                <a:tc>
                  <a:txBody>
                    <a:bodyPr/>
                    <a:lstStyle/>
                    <a:p>
                      <a:r>
                        <a:rPr lang="fi-FI" sz="1200" dirty="0" smtClean="0">
                          <a:solidFill>
                            <a:schemeClr val="tx2"/>
                          </a:solidFill>
                          <a:latin typeface="Calibri" panose="020F0502020204030204" pitchFamily="34" charset="0"/>
                        </a:rPr>
                        <a:t>Flat-top repeatability</a:t>
                      </a:r>
                      <a:r>
                        <a:rPr lang="fi-FI" sz="1200" baseline="0" dirty="0" smtClean="0">
                          <a:solidFill>
                            <a:schemeClr val="tx2"/>
                          </a:solidFill>
                          <a:latin typeface="Calibri" panose="020F0502020204030204" pitchFamily="34" charset="0"/>
                        </a:rPr>
                        <a:t> (for 900* ns)</a:t>
                      </a:r>
                      <a:endParaRPr lang="en-GB" sz="1200" dirty="0">
                        <a:solidFill>
                          <a:schemeClr val="tx2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91431" marR="91431" marT="45727" marB="4572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dirty="0" smtClean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</a:rPr>
                        <a:t>≤ ±0.01 %</a:t>
                      </a:r>
                    </a:p>
                  </a:txBody>
                  <a:tcPr marL="91431" marR="91431" marT="45727" marB="4572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dirty="0" smtClean="0">
                          <a:solidFill>
                            <a:schemeClr val="tx2"/>
                          </a:solidFill>
                          <a:latin typeface="Calibri" panose="020F0502020204030204" pitchFamily="34" charset="0"/>
                        </a:rPr>
                        <a:t>±0.01 %</a:t>
                      </a:r>
                    </a:p>
                  </a:txBody>
                  <a:tcPr marL="91431" marR="91431" marT="45727" marB="4572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>
                        <a:alpha val="50000"/>
                      </a:srgb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9"/>
                  </a:ext>
                </a:extLst>
              </a:tr>
            </a:tbl>
          </a:graphicData>
        </a:graphic>
      </p:graphicFrame>
      <p:sp>
        <p:nvSpPr>
          <p:cNvPr id="12" name="TextBox 11"/>
          <p:cNvSpPr txBox="1"/>
          <p:nvPr/>
        </p:nvSpPr>
        <p:spPr bwMode="auto">
          <a:xfrm>
            <a:off x="683066" y="5828725"/>
            <a:ext cx="2792944" cy="255455"/>
          </a:xfrm>
          <a:prstGeom prst="rect">
            <a:avLst/>
          </a:prstGeom>
          <a:noFill/>
          <a:ln w="6350">
            <a:noFill/>
            <a:miter lim="800000"/>
            <a:headEnd/>
            <a:tailEnd/>
          </a:ln>
        </p:spPr>
        <p:txBody>
          <a:bodyPr wrap="none" tIns="27432" bIns="27432" rtlCol="0">
            <a:spAutoFit/>
          </a:bodyPr>
          <a:lstStyle/>
          <a:p>
            <a:r>
              <a:rPr lang="fi-FI" sz="13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*Stripline off-mode impedance 40.5 </a:t>
            </a:r>
            <a:r>
              <a:rPr lang="fi-FI" sz="1300" dirty="0" smtClean="0">
                <a:solidFill>
                  <a:schemeClr val="tx2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Times New Roman" pitchFamily="18" charset="0"/>
              </a:rPr>
              <a:t>𝛺 </a:t>
            </a:r>
            <a:endParaRPr lang="en-GB" sz="1300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 bwMode="auto">
          <a:xfrm>
            <a:off x="5710174" y="5373216"/>
            <a:ext cx="2976626" cy="455509"/>
          </a:xfrm>
          <a:prstGeom prst="rect">
            <a:avLst/>
          </a:prstGeom>
          <a:noFill/>
          <a:ln w="6350">
            <a:noFill/>
            <a:miter lim="800000"/>
            <a:headEnd/>
            <a:tailEnd/>
          </a:ln>
        </p:spPr>
        <p:txBody>
          <a:bodyPr wrap="square" tIns="27432" bIns="27432">
            <a:spAutoFit/>
          </a:bodyPr>
          <a:lstStyle/>
          <a:p>
            <a:pPr algn="ctr">
              <a:defRPr/>
            </a:pPr>
            <a:r>
              <a:rPr lang="fi-FI" sz="1300" dirty="0" smtClean="0">
                <a:solidFill>
                  <a:schemeClr val="tx2"/>
                </a:solidFill>
                <a:latin typeface="+mj-lt"/>
                <a:cs typeface="Times New Roman" pitchFamily="18" charset="0"/>
              </a:rPr>
              <a:t>First 5 layers of the 12.5 kV inductive adder assembled at CERN</a:t>
            </a:r>
            <a:endParaRPr lang="en-GB" sz="1300" dirty="0">
              <a:solidFill>
                <a:schemeClr val="tx2"/>
              </a:solidFill>
              <a:latin typeface="+mj-lt"/>
              <a:cs typeface="Times New Roman" pitchFamily="18" charset="0"/>
            </a:endParaRPr>
          </a:p>
        </p:txBody>
      </p:sp>
      <p:pic>
        <p:nvPicPr>
          <p:cNvPr id="11" name="Picture 4" descr="P5020970_crop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46915" y="2902960"/>
            <a:ext cx="3473557" cy="24366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CCCCCC"/>
                  </a:outerShdw>
                </a:effectLst>
              </a14:hiddenEffects>
            </a:ext>
          </a:extLst>
        </p:spPr>
      </p:pic>
      <p:sp>
        <p:nvSpPr>
          <p:cNvPr id="13" name="Footer Placeholder 5"/>
          <p:cNvSpPr>
            <a:spLocks noGrp="1"/>
          </p:cNvSpPr>
          <p:nvPr>
            <p:ph type="ftr" sz="quarter" idx="3"/>
          </p:nvPr>
        </p:nvSpPr>
        <p:spPr>
          <a:xfrm>
            <a:off x="5906814" y="6356350"/>
            <a:ext cx="2171542" cy="365125"/>
          </a:xfrm>
        </p:spPr>
        <p:txBody>
          <a:bodyPr/>
          <a:lstStyle/>
          <a:p>
            <a:r>
              <a:rPr lang="en-US" dirty="0" smtClean="0">
                <a:solidFill>
                  <a:srgbClr val="8999BE"/>
                </a:solidFill>
              </a:rPr>
              <a:t>IPMHVC</a:t>
            </a:r>
            <a:r>
              <a:rPr lang="en-US" dirty="0" smtClean="0"/>
              <a:t> 2018</a:t>
            </a:r>
            <a:endParaRPr lang="en-US" dirty="0"/>
          </a:p>
        </p:txBody>
      </p:sp>
      <p:sp>
        <p:nvSpPr>
          <p:cNvPr id="14" name="Date Placeholder 4"/>
          <p:cNvSpPr>
            <a:spLocks noGrp="1"/>
          </p:cNvSpPr>
          <p:nvPr>
            <p:ph type="dt" sz="half" idx="10"/>
          </p:nvPr>
        </p:nvSpPr>
        <p:spPr>
          <a:xfrm>
            <a:off x="835735" y="6349458"/>
            <a:ext cx="2133600" cy="365125"/>
          </a:xfrm>
        </p:spPr>
        <p:txBody>
          <a:bodyPr/>
          <a:lstStyle/>
          <a:p>
            <a:r>
              <a:rPr lang="en-US" dirty="0" smtClean="0"/>
              <a:t>22/05/2017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2665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68566"/>
            <a:ext cx="8375218" cy="819178"/>
          </a:xfrm>
        </p:spPr>
        <p:txBody>
          <a:bodyPr>
            <a:normAutofit/>
          </a:bodyPr>
          <a:lstStyle/>
          <a:p>
            <a:r>
              <a:rPr lang="fi-FI" sz="3200" dirty="0" smtClean="0"/>
              <a:t>Measurement without Modulation</a:t>
            </a:r>
            <a:endParaRPr lang="en-GB" sz="3200" dirty="0">
              <a:solidFill>
                <a:srgbClr val="FF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8" name="TextBox 7"/>
          <p:cNvSpPr txBox="1"/>
          <p:nvPr/>
        </p:nvSpPr>
        <p:spPr bwMode="auto">
          <a:xfrm>
            <a:off x="3640661" y="4139971"/>
            <a:ext cx="5119748" cy="1471172"/>
          </a:xfrm>
          <a:prstGeom prst="rect">
            <a:avLst/>
          </a:prstGeom>
          <a:noFill/>
          <a:ln w="6350">
            <a:solidFill>
              <a:schemeClr val="tx2"/>
            </a:solidFill>
            <a:miter lim="800000"/>
            <a:headEnd/>
            <a:tailEnd/>
          </a:ln>
        </p:spPr>
        <p:txBody>
          <a:bodyPr wrap="square" tIns="27432" bIns="27432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fi-FI" sz="1400" b="1" dirty="0">
                <a:solidFill>
                  <a:schemeClr val="tx2"/>
                </a:solidFill>
              </a:rPr>
              <a:t>Setup for the measurement:</a:t>
            </a:r>
          </a:p>
          <a:p>
            <a:pPr marL="360000" lvl="1" indent="-180000">
              <a:buFont typeface="Wingdings" panose="05000000000000000000" pitchFamily="2" charset="2"/>
              <a:buChar char="Ø"/>
            </a:pPr>
            <a:r>
              <a:rPr lang="fi-FI" sz="1300" dirty="0" smtClean="0">
                <a:solidFill>
                  <a:schemeClr val="tx2"/>
                </a:solidFill>
              </a:rPr>
              <a:t>20-layer prototype inductive adder</a:t>
            </a:r>
          </a:p>
          <a:p>
            <a:pPr marL="360000" lvl="1" indent="-180000">
              <a:buFont typeface="Wingdings" panose="05000000000000000000" pitchFamily="2" charset="2"/>
              <a:buChar char="Ø"/>
            </a:pPr>
            <a:r>
              <a:rPr lang="fi-FI" sz="1300" dirty="0" smtClean="0">
                <a:solidFill>
                  <a:schemeClr val="tx2"/>
                </a:solidFill>
              </a:rPr>
              <a:t>18 </a:t>
            </a:r>
            <a:r>
              <a:rPr lang="fi-FI" sz="1300" dirty="0">
                <a:solidFill>
                  <a:schemeClr val="tx2"/>
                </a:solidFill>
              </a:rPr>
              <a:t>constant </a:t>
            </a:r>
            <a:r>
              <a:rPr lang="fi-FI" sz="1300" dirty="0" smtClean="0">
                <a:solidFill>
                  <a:schemeClr val="tx2"/>
                </a:solidFill>
              </a:rPr>
              <a:t>voltage layers, with half-layer PCBs</a:t>
            </a:r>
          </a:p>
          <a:p>
            <a:pPr marL="360000" lvl="1" indent="-180000">
              <a:buFont typeface="Wingdings" panose="05000000000000000000" pitchFamily="2" charset="2"/>
              <a:buChar char="Ø"/>
            </a:pPr>
            <a:r>
              <a:rPr lang="fi-FI" sz="1300" dirty="0">
                <a:solidFill>
                  <a:schemeClr val="tx2"/>
                </a:solidFill>
              </a:rPr>
              <a:t>4</a:t>
            </a:r>
            <a:r>
              <a:rPr lang="fi-FI" sz="1300" dirty="0" smtClean="0">
                <a:solidFill>
                  <a:schemeClr val="tx2"/>
                </a:solidFill>
              </a:rPr>
              <a:t> branches powered  </a:t>
            </a:r>
            <a:r>
              <a:rPr lang="fi-FI" sz="1300" dirty="0">
                <a:solidFill>
                  <a:schemeClr val="tx2"/>
                </a:solidFill>
              </a:rPr>
              <a:t>per </a:t>
            </a:r>
            <a:r>
              <a:rPr lang="fi-FI" sz="1300" dirty="0" smtClean="0">
                <a:solidFill>
                  <a:schemeClr val="tx2"/>
                </a:solidFill>
              </a:rPr>
              <a:t>layer, capacitors (48 </a:t>
            </a:r>
            <a:r>
              <a:rPr lang="fi-FI" sz="1300" dirty="0">
                <a:solidFill>
                  <a:schemeClr val="tx2"/>
                </a:solidFill>
              </a:rPr>
              <a:t>µF/layer) </a:t>
            </a:r>
            <a:r>
              <a:rPr lang="fi-FI" sz="1300" dirty="0" smtClean="0">
                <a:solidFill>
                  <a:schemeClr val="tx2"/>
                </a:solidFill>
              </a:rPr>
              <a:t>initially charged to 590 V.</a:t>
            </a:r>
          </a:p>
          <a:p>
            <a:pPr marL="360000" lvl="1" indent="-180000">
              <a:buFont typeface="Wingdings" panose="05000000000000000000" pitchFamily="2" charset="2"/>
              <a:buChar char="Ø"/>
            </a:pPr>
            <a:r>
              <a:rPr lang="fi-FI" sz="1300" b="1" dirty="0" smtClean="0">
                <a:solidFill>
                  <a:schemeClr val="tx2"/>
                </a:solidFill>
              </a:rPr>
              <a:t>No modulation applied </a:t>
            </a:r>
          </a:p>
          <a:p>
            <a:pPr marL="360000" lvl="1" indent="-180000">
              <a:buFont typeface="Wingdings" panose="05000000000000000000" pitchFamily="2" charset="2"/>
              <a:buChar char="Ø"/>
            </a:pPr>
            <a:r>
              <a:rPr lang="fi-FI" sz="1300" b="1" dirty="0" smtClean="0">
                <a:solidFill>
                  <a:schemeClr val="tx2"/>
                </a:solidFill>
              </a:rPr>
              <a:t>Output voltage 10.4 kV, droop 60 V for </a:t>
            </a:r>
            <a:r>
              <a:rPr lang="fi-FI" sz="1300" b="1" dirty="0">
                <a:solidFill>
                  <a:schemeClr val="tx2"/>
                </a:solidFill>
              </a:rPr>
              <a:t>7</a:t>
            </a:r>
            <a:r>
              <a:rPr lang="fi-FI" sz="1300" b="1" dirty="0" smtClean="0">
                <a:solidFill>
                  <a:schemeClr val="tx2"/>
                </a:solidFill>
              </a:rPr>
              <a:t>00 ns. </a:t>
            </a:r>
            <a:endParaRPr lang="fi-FI" sz="1300" dirty="0" smtClean="0">
              <a:solidFill>
                <a:schemeClr val="tx2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7554" y="1058912"/>
            <a:ext cx="2542255" cy="4635776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835735" y="5761256"/>
            <a:ext cx="7924674" cy="353943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ð"/>
            </a:pPr>
            <a:r>
              <a:rPr lang="fi-FI" sz="1700" dirty="0" smtClean="0">
                <a:solidFill>
                  <a:schemeClr val="tx2"/>
                </a:solidFill>
                <a:sym typeface="Wingdings" panose="05000000000000000000" pitchFamily="2" charset="2"/>
              </a:rPr>
              <a:t>Flat-top stability w/o compensation: </a:t>
            </a:r>
            <a:r>
              <a:rPr lang="en-GB" sz="1700" dirty="0" smtClean="0">
                <a:solidFill>
                  <a:schemeClr val="tx2"/>
                </a:solidFill>
                <a:sym typeface="Wingdings" panose="05000000000000000000" pitchFamily="2" charset="2"/>
              </a:rPr>
              <a:t>±0.3 % (±30 V) over 900 ns, at 10.4 kV</a:t>
            </a:r>
            <a:endParaRPr lang="fi-FI" sz="1700" dirty="0">
              <a:solidFill>
                <a:schemeClr val="tx2"/>
              </a:solidFill>
              <a:sym typeface="Wingdings" panose="05000000000000000000" pitchFamily="2" charset="2"/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41860" y="977674"/>
            <a:ext cx="4136496" cy="3129013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 bwMode="auto">
          <a:xfrm>
            <a:off x="128483" y="3583002"/>
            <a:ext cx="960519" cy="363176"/>
          </a:xfrm>
          <a:prstGeom prst="rect">
            <a:avLst/>
          </a:prstGeom>
          <a:noFill/>
          <a:ln w="6350">
            <a:noFill/>
            <a:miter lim="800000"/>
            <a:headEnd/>
            <a:tailEnd/>
          </a:ln>
        </p:spPr>
        <p:txBody>
          <a:bodyPr wrap="none" tIns="27432" bIns="27432" rtlCol="0">
            <a:spAutoFit/>
          </a:bodyPr>
          <a:lstStyle/>
          <a:p>
            <a:r>
              <a:rPr lang="fi-FI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120 cm</a:t>
            </a:r>
            <a:endParaRPr lang="en-GB" sz="20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Left Brace 12"/>
          <p:cNvSpPr/>
          <p:nvPr/>
        </p:nvSpPr>
        <p:spPr>
          <a:xfrm>
            <a:off x="918401" y="2136913"/>
            <a:ext cx="280852" cy="2932043"/>
          </a:xfrm>
          <a:prstGeom prst="leftBrac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Left Brace 13"/>
          <p:cNvSpPr/>
          <p:nvPr/>
        </p:nvSpPr>
        <p:spPr>
          <a:xfrm rot="16200000">
            <a:off x="2085864" y="4372568"/>
            <a:ext cx="298881" cy="1632021"/>
          </a:xfrm>
          <a:prstGeom prst="leftBrac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TextBox 14"/>
          <p:cNvSpPr txBox="1"/>
          <p:nvPr/>
        </p:nvSpPr>
        <p:spPr bwMode="auto">
          <a:xfrm>
            <a:off x="2213234" y="5229086"/>
            <a:ext cx="832279" cy="363176"/>
          </a:xfrm>
          <a:prstGeom prst="rect">
            <a:avLst/>
          </a:prstGeom>
          <a:noFill/>
          <a:ln w="6350">
            <a:noFill/>
            <a:miter lim="800000"/>
            <a:headEnd/>
            <a:tailEnd/>
          </a:ln>
        </p:spPr>
        <p:txBody>
          <a:bodyPr wrap="none" tIns="27432" bIns="27432" rtlCol="0">
            <a:spAutoFit/>
          </a:bodyPr>
          <a:lstStyle/>
          <a:p>
            <a:r>
              <a:rPr lang="fi-FI" sz="2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6</a:t>
            </a:r>
            <a:r>
              <a:rPr lang="fi-FI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0 cm</a:t>
            </a:r>
            <a:endParaRPr lang="en-GB" sz="20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Footer Placeholder 5"/>
          <p:cNvSpPr>
            <a:spLocks noGrp="1"/>
          </p:cNvSpPr>
          <p:nvPr>
            <p:ph type="ftr" sz="quarter" idx="3"/>
          </p:nvPr>
        </p:nvSpPr>
        <p:spPr>
          <a:xfrm>
            <a:off x="5906814" y="6356350"/>
            <a:ext cx="2171542" cy="365125"/>
          </a:xfrm>
        </p:spPr>
        <p:txBody>
          <a:bodyPr/>
          <a:lstStyle/>
          <a:p>
            <a:r>
              <a:rPr lang="en-US" dirty="0" smtClean="0">
                <a:solidFill>
                  <a:srgbClr val="8999BE"/>
                </a:solidFill>
              </a:rPr>
              <a:t>IPMHVC</a:t>
            </a:r>
            <a:r>
              <a:rPr lang="en-US" dirty="0" smtClean="0"/>
              <a:t> 2018</a:t>
            </a:r>
            <a:endParaRPr lang="en-US" dirty="0"/>
          </a:p>
        </p:txBody>
      </p:sp>
      <p:sp>
        <p:nvSpPr>
          <p:cNvPr id="18" name="Date Placeholder 4"/>
          <p:cNvSpPr>
            <a:spLocks noGrp="1"/>
          </p:cNvSpPr>
          <p:nvPr>
            <p:ph type="dt" sz="half" idx="10"/>
          </p:nvPr>
        </p:nvSpPr>
        <p:spPr>
          <a:xfrm>
            <a:off x="835735" y="6349458"/>
            <a:ext cx="2133600" cy="365125"/>
          </a:xfrm>
        </p:spPr>
        <p:txBody>
          <a:bodyPr/>
          <a:lstStyle/>
          <a:p>
            <a:r>
              <a:rPr lang="en-US" dirty="0" smtClean="0"/>
              <a:t>22/05/2017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3498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CERNCorporate4-3.potx</Template>
  <TotalTime>0</TotalTime>
  <Words>1905</Words>
  <Application>Microsoft Office PowerPoint</Application>
  <PresentationFormat>Bildschirmpräsentation (4:3)</PresentationFormat>
  <Paragraphs>221</Paragraphs>
  <Slides>14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14</vt:i4>
      </vt:variant>
    </vt:vector>
  </HeadingPairs>
  <TitlesOfParts>
    <vt:vector size="15" baseType="lpstr">
      <vt:lpstr>CERNCorporate4-3</vt:lpstr>
      <vt:lpstr>Measurements on +/-12.5 kV Inductive Adders with +/-200 ppm Pulse Flatness over 900 ns for CLIC Damping Ring Kickers at CERN  </vt:lpstr>
      <vt:lpstr>Outline</vt:lpstr>
      <vt:lpstr>Compact Linear Collider (CLIC)</vt:lpstr>
      <vt:lpstr>Specifications for the CLIC DR Extraction Kicker Modulators: Waveform Stability &amp; Repeatability</vt:lpstr>
      <vt:lpstr>Specifications for the CLIC DR Extraction Kicker Modulators: Waveform stability &amp; repeatability</vt:lpstr>
      <vt:lpstr>Inductive Adder</vt:lpstr>
      <vt:lpstr>Improving the Waveform Stability:  Active Analogue Modulation</vt:lpstr>
      <vt:lpstr>Prototypes 4&amp;5: Full-Scale, +/-12.5 kV, 20-layer, Inductive Adders for CLIC DR Extraction Kicker System</vt:lpstr>
      <vt:lpstr>Measurement without Modulation</vt:lpstr>
      <vt:lpstr>Measurement on a Flat-top Pulse</vt:lpstr>
      <vt:lpstr>Measurement on an Optimum Controlled Decay Waveform</vt:lpstr>
      <vt:lpstr>Summary &amp; Future Work</vt:lpstr>
      <vt:lpstr>PowerPoint-Präsentation</vt:lpstr>
      <vt:lpstr>Prototype 4&amp;5: Flat-top Pulse, with Modulation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CERN User</dc:creator>
  <cp:lastModifiedBy>David</cp:lastModifiedBy>
  <cp:revision>252</cp:revision>
  <dcterms:created xsi:type="dcterms:W3CDTF">2012-11-30T11:04:26Z</dcterms:created>
  <dcterms:modified xsi:type="dcterms:W3CDTF">2018-06-04T04:34:14Z</dcterms:modified>
</cp:coreProperties>
</file>