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2773600" cy="30243463"/>
  <p:notesSz cx="6867525" cy="9994900"/>
  <p:defaultTextStyle>
    <a:defPPr>
      <a:defRPr lang="en-US"/>
    </a:defPPr>
    <a:lvl1pPr marL="0" algn="l" defTabSz="4172316" rtl="0" eaLnBrk="1" latinLnBrk="0" hangingPunct="1">
      <a:defRPr sz="8200" kern="1200">
        <a:solidFill>
          <a:schemeClr val="tx1"/>
        </a:solidFill>
        <a:latin typeface="+mn-lt"/>
        <a:ea typeface="+mn-ea"/>
        <a:cs typeface="+mn-cs"/>
      </a:defRPr>
    </a:lvl1pPr>
    <a:lvl2pPr marL="2086158" algn="l" defTabSz="4172316" rtl="0" eaLnBrk="1" latinLnBrk="0" hangingPunct="1">
      <a:defRPr sz="8200" kern="1200">
        <a:solidFill>
          <a:schemeClr val="tx1"/>
        </a:solidFill>
        <a:latin typeface="+mn-lt"/>
        <a:ea typeface="+mn-ea"/>
        <a:cs typeface="+mn-cs"/>
      </a:defRPr>
    </a:lvl2pPr>
    <a:lvl3pPr marL="4172316" algn="l" defTabSz="4172316" rtl="0" eaLnBrk="1" latinLnBrk="0" hangingPunct="1">
      <a:defRPr sz="8200" kern="1200">
        <a:solidFill>
          <a:schemeClr val="tx1"/>
        </a:solidFill>
        <a:latin typeface="+mn-lt"/>
        <a:ea typeface="+mn-ea"/>
        <a:cs typeface="+mn-cs"/>
      </a:defRPr>
    </a:lvl3pPr>
    <a:lvl4pPr marL="6258474" algn="l" defTabSz="4172316" rtl="0" eaLnBrk="1" latinLnBrk="0" hangingPunct="1">
      <a:defRPr sz="8200" kern="1200">
        <a:solidFill>
          <a:schemeClr val="tx1"/>
        </a:solidFill>
        <a:latin typeface="+mn-lt"/>
        <a:ea typeface="+mn-ea"/>
        <a:cs typeface="+mn-cs"/>
      </a:defRPr>
    </a:lvl4pPr>
    <a:lvl5pPr marL="8344632" algn="l" defTabSz="4172316" rtl="0" eaLnBrk="1" latinLnBrk="0" hangingPunct="1">
      <a:defRPr sz="8200" kern="1200">
        <a:solidFill>
          <a:schemeClr val="tx1"/>
        </a:solidFill>
        <a:latin typeface="+mn-lt"/>
        <a:ea typeface="+mn-ea"/>
        <a:cs typeface="+mn-cs"/>
      </a:defRPr>
    </a:lvl5pPr>
    <a:lvl6pPr marL="10430789" algn="l" defTabSz="4172316" rtl="0" eaLnBrk="1" latinLnBrk="0" hangingPunct="1">
      <a:defRPr sz="8200" kern="1200">
        <a:solidFill>
          <a:schemeClr val="tx1"/>
        </a:solidFill>
        <a:latin typeface="+mn-lt"/>
        <a:ea typeface="+mn-ea"/>
        <a:cs typeface="+mn-cs"/>
      </a:defRPr>
    </a:lvl6pPr>
    <a:lvl7pPr marL="12516947" algn="l" defTabSz="4172316" rtl="0" eaLnBrk="1" latinLnBrk="0" hangingPunct="1">
      <a:defRPr sz="8200" kern="1200">
        <a:solidFill>
          <a:schemeClr val="tx1"/>
        </a:solidFill>
        <a:latin typeface="+mn-lt"/>
        <a:ea typeface="+mn-ea"/>
        <a:cs typeface="+mn-cs"/>
      </a:defRPr>
    </a:lvl7pPr>
    <a:lvl8pPr marL="14603105" algn="l" defTabSz="4172316" rtl="0" eaLnBrk="1" latinLnBrk="0" hangingPunct="1">
      <a:defRPr sz="8200" kern="1200">
        <a:solidFill>
          <a:schemeClr val="tx1"/>
        </a:solidFill>
        <a:latin typeface="+mn-lt"/>
        <a:ea typeface="+mn-ea"/>
        <a:cs typeface="+mn-cs"/>
      </a:defRPr>
    </a:lvl8pPr>
    <a:lvl9pPr marL="16689263" algn="l" defTabSz="4172316"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26">
          <p15:clr>
            <a:srgbClr val="A4A3A4"/>
          </p15:clr>
        </p15:guide>
        <p15:guide id="2" pos="13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5486" autoAdjust="0"/>
    <p:restoredTop sz="94660"/>
  </p:normalViewPr>
  <p:slideViewPr>
    <p:cSldViewPr>
      <p:cViewPr varScale="1">
        <p:scale>
          <a:sx n="25" d="100"/>
          <a:sy n="25" d="100"/>
        </p:scale>
        <p:origin x="2208" y="66"/>
      </p:cViewPr>
      <p:guideLst>
        <p:guide orient="horz" pos="9526"/>
        <p:guide pos="1347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GB"/>
              <a:t>Vbr=f(P)</a:t>
            </a: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Sheet1!$B$4</c:f>
              <c:strCache>
                <c:ptCount val="1"/>
                <c:pt idx="0">
                  <c:v>PVC</c:v>
                </c:pt>
              </c:strCache>
            </c:strRef>
          </c:tx>
          <c:spPr>
            <a:ln w="25400" cap="rnd">
              <a:no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(Sheet1!$B$10,Sheet1!$Q$10,Sheet1!$AF$10,Sheet1!$AU$10,Sheet1!$BJ$10)</c:f>
                <c:numCache>
                  <c:formatCode>General</c:formatCode>
                  <c:ptCount val="5"/>
                  <c:pt idx="0">
                    <c:v>1.3918226792125399</c:v>
                  </c:pt>
                  <c:pt idx="1">
                    <c:v>0.68560867793463098</c:v>
                  </c:pt>
                  <c:pt idx="2">
                    <c:v>0.92343160327439011</c:v>
                  </c:pt>
                  <c:pt idx="3">
                    <c:v>0.82527660907206479</c:v>
                  </c:pt>
                  <c:pt idx="4">
                    <c:v>0.32027765731904967</c:v>
                  </c:pt>
                </c:numCache>
              </c:numRef>
            </c:plus>
            <c:minus>
              <c:numRef>
                <c:f>(Sheet1!$B$10,Sheet1!$Q$10,Sheet1!$AF$10,Sheet1!$AU$10,Sheet1!$BJ$10)</c:f>
                <c:numCache>
                  <c:formatCode>General</c:formatCode>
                  <c:ptCount val="5"/>
                  <c:pt idx="0">
                    <c:v>1.3918226792125399</c:v>
                  </c:pt>
                  <c:pt idx="1">
                    <c:v>0.68560867793463098</c:v>
                  </c:pt>
                  <c:pt idx="2">
                    <c:v>0.92343160327439011</c:v>
                  </c:pt>
                  <c:pt idx="3">
                    <c:v>0.82527660907206479</c:v>
                  </c:pt>
                  <c:pt idx="4">
                    <c:v>0.32027765731904967</c:v>
                  </c:pt>
                </c:numCache>
              </c:numRef>
            </c:minus>
            <c:spPr>
              <a:noFill/>
              <a:ln w="9525" cap="flat" cmpd="sng" algn="ctr">
                <a:solidFill>
                  <a:srgbClr val="00B0F0"/>
                </a:solidFill>
                <a:round/>
              </a:ln>
              <a:effectLst/>
            </c:spPr>
          </c:errBars>
          <c:xVal>
            <c:numRef>
              <c:f>(Sheet1!$B$2,Sheet1!$Q$2,Sheet1!$AF$2,Sheet1!$AU$2,Sheet1!$BJ$2)</c:f>
              <c:numCache>
                <c:formatCode>General</c:formatCode>
                <c:ptCount val="5"/>
                <c:pt idx="0">
                  <c:v>1</c:v>
                </c:pt>
                <c:pt idx="1">
                  <c:v>2</c:v>
                </c:pt>
                <c:pt idx="2">
                  <c:v>3</c:v>
                </c:pt>
                <c:pt idx="3">
                  <c:v>4</c:v>
                </c:pt>
                <c:pt idx="4">
                  <c:v>5</c:v>
                </c:pt>
              </c:numCache>
            </c:numRef>
          </c:xVal>
          <c:yVal>
            <c:numRef>
              <c:f>(Sheet1!$B$9,Sheet1!$Q$9,Sheet1!$AF$9,Sheet1!$AU$9,Sheet1!$BJ$9)</c:f>
              <c:numCache>
                <c:formatCode>General</c:formatCode>
                <c:ptCount val="5"/>
                <c:pt idx="0">
                  <c:v>50.635555555555563</c:v>
                </c:pt>
                <c:pt idx="1">
                  <c:v>67.351111111111109</c:v>
                </c:pt>
                <c:pt idx="2">
                  <c:v>68.171111111111102</c:v>
                </c:pt>
                <c:pt idx="3">
                  <c:v>69.508888888888904</c:v>
                </c:pt>
                <c:pt idx="4">
                  <c:v>70.506666666666675</c:v>
                </c:pt>
              </c:numCache>
            </c:numRef>
          </c:yVal>
          <c:smooth val="0"/>
          <c:extLst>
            <c:ext xmlns:c16="http://schemas.microsoft.com/office/drawing/2014/chart" uri="{C3380CC4-5D6E-409C-BE32-E72D297353CC}">
              <c16:uniqueId val="{00000000-4C47-492A-AC06-03C20299D5E3}"/>
            </c:ext>
          </c:extLst>
        </c:ser>
        <c:ser>
          <c:idx val="1"/>
          <c:order val="1"/>
          <c:tx>
            <c:strRef>
              <c:f>Sheet1!$E$4</c:f>
              <c:strCache>
                <c:ptCount val="1"/>
                <c:pt idx="0">
                  <c:v>Tufnol</c:v>
                </c:pt>
              </c:strCache>
            </c:strRef>
          </c:tx>
          <c:spPr>
            <a:ln w="25400" cap="rnd">
              <a:no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(Sheet1!$E$10,Sheet1!$T$10,Sheet1!$AI$10,Sheet1!$AX$10,Sheet1!$BM$10)</c:f>
                <c:numCache>
                  <c:formatCode>General</c:formatCode>
                  <c:ptCount val="5"/>
                  <c:pt idx="0">
                    <c:v>0.421162412589006</c:v>
                  </c:pt>
                  <c:pt idx="1">
                    <c:v>0.92164908562696679</c:v>
                  </c:pt>
                  <c:pt idx="2">
                    <c:v>0.67649423090256167</c:v>
                  </c:pt>
                  <c:pt idx="3">
                    <c:v>0.25333333333333929</c:v>
                  </c:pt>
                  <c:pt idx="4">
                    <c:v>5.8245966320349202E-2</c:v>
                  </c:pt>
                </c:numCache>
              </c:numRef>
            </c:plus>
            <c:minus>
              <c:numRef>
                <c:f>(Sheet1!$E$10,Sheet1!$T$10,Sheet1!$AI$10,Sheet1!$AX$10,Sheet1!$BM$10)</c:f>
                <c:numCache>
                  <c:formatCode>General</c:formatCode>
                  <c:ptCount val="5"/>
                  <c:pt idx="0">
                    <c:v>0.421162412589006</c:v>
                  </c:pt>
                  <c:pt idx="1">
                    <c:v>0.92164908562696679</c:v>
                  </c:pt>
                  <c:pt idx="2">
                    <c:v>0.67649423090256167</c:v>
                  </c:pt>
                  <c:pt idx="3">
                    <c:v>0.25333333333333929</c:v>
                  </c:pt>
                  <c:pt idx="4">
                    <c:v>5.8245966320349202E-2</c:v>
                  </c:pt>
                </c:numCache>
              </c:numRef>
            </c:minus>
            <c:spPr>
              <a:noFill/>
              <a:ln w="9525" cap="flat" cmpd="sng" algn="ctr">
                <a:solidFill>
                  <a:schemeClr val="accent2">
                    <a:lumMod val="50000"/>
                  </a:schemeClr>
                </a:solidFill>
                <a:round/>
              </a:ln>
              <a:effectLst/>
            </c:spPr>
          </c:errBars>
          <c:xVal>
            <c:numRef>
              <c:f>(Sheet1!$E$2,Sheet1!$T$2,Sheet1!$AI$2,Sheet1!$AX$2,Sheet1!$BM$2)</c:f>
              <c:numCache>
                <c:formatCode>General</c:formatCode>
                <c:ptCount val="5"/>
                <c:pt idx="0">
                  <c:v>1</c:v>
                </c:pt>
                <c:pt idx="1">
                  <c:v>2</c:v>
                </c:pt>
                <c:pt idx="2">
                  <c:v>3</c:v>
                </c:pt>
                <c:pt idx="3">
                  <c:v>4</c:v>
                </c:pt>
                <c:pt idx="4">
                  <c:v>5</c:v>
                </c:pt>
              </c:numCache>
            </c:numRef>
          </c:xVal>
          <c:yVal>
            <c:numRef>
              <c:f>(Sheet1!$E$9,Sheet1!$T$9,Sheet1!$AI$9,Sheet1!$AX$9,Sheet1!$BM$9)</c:f>
              <c:numCache>
                <c:formatCode>General</c:formatCode>
                <c:ptCount val="5"/>
                <c:pt idx="0">
                  <c:v>51.546666666666674</c:v>
                </c:pt>
                <c:pt idx="1">
                  <c:v>60.868888888888897</c:v>
                </c:pt>
                <c:pt idx="2">
                  <c:v>62.059999999999995</c:v>
                </c:pt>
                <c:pt idx="3">
                  <c:v>63.206666666666671</c:v>
                </c:pt>
                <c:pt idx="4">
                  <c:v>64.608888888888885</c:v>
                </c:pt>
              </c:numCache>
            </c:numRef>
          </c:yVal>
          <c:smooth val="0"/>
          <c:extLst>
            <c:ext xmlns:c16="http://schemas.microsoft.com/office/drawing/2014/chart" uri="{C3380CC4-5D6E-409C-BE32-E72D297353CC}">
              <c16:uniqueId val="{00000001-4C47-492A-AC06-03C20299D5E3}"/>
            </c:ext>
          </c:extLst>
        </c:ser>
        <c:ser>
          <c:idx val="2"/>
          <c:order val="2"/>
          <c:tx>
            <c:strRef>
              <c:f>Sheet1!$H$4</c:f>
              <c:strCache>
                <c:ptCount val="1"/>
                <c:pt idx="0">
                  <c:v>Nylon 66</c:v>
                </c:pt>
              </c:strCache>
            </c:strRef>
          </c:tx>
          <c:spPr>
            <a:ln w="25400" cap="rnd">
              <a:noFill/>
              <a:round/>
            </a:ln>
            <a:effectLst/>
          </c:spPr>
          <c:marker>
            <c:symbol val="circle"/>
            <c:size val="5"/>
            <c:spPr>
              <a:solidFill>
                <a:schemeClr val="accent3"/>
              </a:solidFill>
              <a:ln w="9525">
                <a:solidFill>
                  <a:schemeClr val="accent3"/>
                </a:solidFill>
              </a:ln>
              <a:effectLst/>
            </c:spPr>
          </c:marker>
          <c:errBars>
            <c:errDir val="y"/>
            <c:errBarType val="both"/>
            <c:errValType val="cust"/>
            <c:noEndCap val="0"/>
            <c:plus>
              <c:numRef>
                <c:f>(Sheet1!$H$10,Sheet1!$W$10,Sheet1!$AL$10,Sheet1!$BA$10,Sheet1!$BP$10)</c:f>
                <c:numCache>
                  <c:formatCode>General</c:formatCode>
                  <c:ptCount val="5"/>
                  <c:pt idx="0">
                    <c:v>0.8906011286599439</c:v>
                  </c:pt>
                  <c:pt idx="1">
                    <c:v>0.35708697975577919</c:v>
                  </c:pt>
                  <c:pt idx="2">
                    <c:v>0.8174848509186462</c:v>
                  </c:pt>
                  <c:pt idx="3">
                    <c:v>0.93500643689605001</c:v>
                  </c:pt>
                  <c:pt idx="4">
                    <c:v>0.71594537345930198</c:v>
                  </c:pt>
                </c:numCache>
              </c:numRef>
            </c:plus>
            <c:minus>
              <c:numRef>
                <c:f>(Sheet1!$H$10,Sheet1!$W$10,Sheet1!$AL$10,Sheet1!$BA$10,Sheet1!$BP$10)</c:f>
                <c:numCache>
                  <c:formatCode>General</c:formatCode>
                  <c:ptCount val="5"/>
                  <c:pt idx="0">
                    <c:v>0.8906011286599439</c:v>
                  </c:pt>
                  <c:pt idx="1">
                    <c:v>0.35708697975577919</c:v>
                  </c:pt>
                  <c:pt idx="2">
                    <c:v>0.8174848509186462</c:v>
                  </c:pt>
                  <c:pt idx="3">
                    <c:v>0.93500643689605001</c:v>
                  </c:pt>
                  <c:pt idx="4">
                    <c:v>0.71594537345930198</c:v>
                  </c:pt>
                </c:numCache>
              </c:numRef>
            </c:minus>
            <c:spPr>
              <a:noFill/>
              <a:ln w="9525" cap="flat" cmpd="sng" algn="ctr">
                <a:solidFill>
                  <a:schemeClr val="bg1">
                    <a:lumMod val="50000"/>
                  </a:schemeClr>
                </a:solidFill>
                <a:round/>
              </a:ln>
              <a:effectLst/>
            </c:spPr>
          </c:errBars>
          <c:xVal>
            <c:numRef>
              <c:f>(Sheet1!$H$2,Sheet1!$W$2,Sheet1!$AL$2,Sheet1!$BA$2,Sheet1!$BP$2)</c:f>
              <c:numCache>
                <c:formatCode>General</c:formatCode>
                <c:ptCount val="5"/>
                <c:pt idx="0">
                  <c:v>1</c:v>
                </c:pt>
                <c:pt idx="1">
                  <c:v>2</c:v>
                </c:pt>
                <c:pt idx="2">
                  <c:v>3</c:v>
                </c:pt>
                <c:pt idx="3">
                  <c:v>4</c:v>
                </c:pt>
                <c:pt idx="4">
                  <c:v>5</c:v>
                </c:pt>
              </c:numCache>
            </c:numRef>
          </c:xVal>
          <c:yVal>
            <c:numRef>
              <c:f>(Sheet1!$H$9,Sheet1!$W$9,Sheet1!$AL$9,Sheet1!$BA$9,Sheet1!$BP$9)</c:f>
              <c:numCache>
                <c:formatCode>General</c:formatCode>
                <c:ptCount val="5"/>
                <c:pt idx="0">
                  <c:v>50.895555555555568</c:v>
                </c:pt>
                <c:pt idx="1">
                  <c:v>66.273333333333326</c:v>
                </c:pt>
                <c:pt idx="2">
                  <c:v>67.63555555555557</c:v>
                </c:pt>
                <c:pt idx="3">
                  <c:v>68.708888888888893</c:v>
                </c:pt>
                <c:pt idx="4">
                  <c:v>69.340000000000018</c:v>
                </c:pt>
              </c:numCache>
            </c:numRef>
          </c:yVal>
          <c:smooth val="0"/>
          <c:extLst>
            <c:ext xmlns:c16="http://schemas.microsoft.com/office/drawing/2014/chart" uri="{C3380CC4-5D6E-409C-BE32-E72D297353CC}">
              <c16:uniqueId val="{00000002-4C47-492A-AC06-03C20299D5E3}"/>
            </c:ext>
          </c:extLst>
        </c:ser>
        <c:ser>
          <c:idx val="3"/>
          <c:order val="3"/>
          <c:tx>
            <c:strRef>
              <c:f>Sheet1!$K$4</c:f>
              <c:strCache>
                <c:ptCount val="1"/>
                <c:pt idx="0">
                  <c:v>glass reinforced nylon</c:v>
                </c:pt>
              </c:strCache>
            </c:strRef>
          </c:tx>
          <c:spPr>
            <a:ln w="25400" cap="rnd">
              <a:noFill/>
              <a:round/>
            </a:ln>
            <a:effectLst/>
          </c:spPr>
          <c:marker>
            <c:symbol val="circle"/>
            <c:size val="5"/>
            <c:spPr>
              <a:solidFill>
                <a:schemeClr val="accent4"/>
              </a:solidFill>
              <a:ln w="9525">
                <a:solidFill>
                  <a:schemeClr val="accent4"/>
                </a:solidFill>
              </a:ln>
              <a:effectLst/>
            </c:spPr>
          </c:marker>
          <c:errBars>
            <c:errDir val="y"/>
            <c:errBarType val="both"/>
            <c:errValType val="cust"/>
            <c:noEndCap val="0"/>
            <c:plus>
              <c:numRef>
                <c:f>(Sheet1!$K$10,Sheet1!$Z$10,Sheet1!$AO$10,Sheet1!$BD$10,Sheet1!$BS$10)</c:f>
                <c:numCache>
                  <c:formatCode>General</c:formatCode>
                  <c:ptCount val="5"/>
                  <c:pt idx="0">
                    <c:v>0.80077740005850384</c:v>
                  </c:pt>
                  <c:pt idx="1">
                    <c:v>1.126298427659449</c:v>
                  </c:pt>
                  <c:pt idx="2">
                    <c:v>0.3726382418100152</c:v>
                  </c:pt>
                  <c:pt idx="3">
                    <c:v>0.44946058204788719</c:v>
                  </c:pt>
                  <c:pt idx="4">
                    <c:v>0.16948724413927635</c:v>
                  </c:pt>
                </c:numCache>
              </c:numRef>
            </c:plus>
            <c:minus>
              <c:numRef>
                <c:f>(Sheet1!$K$10,Sheet1!$Z$10,Sheet1!$AO$10,Sheet1!$BD$10,Sheet1!$BS$10)</c:f>
                <c:numCache>
                  <c:formatCode>General</c:formatCode>
                  <c:ptCount val="5"/>
                  <c:pt idx="0">
                    <c:v>0.80077740005850384</c:v>
                  </c:pt>
                  <c:pt idx="1">
                    <c:v>1.126298427659449</c:v>
                  </c:pt>
                  <c:pt idx="2">
                    <c:v>0.3726382418100152</c:v>
                  </c:pt>
                  <c:pt idx="3">
                    <c:v>0.44946058204788719</c:v>
                  </c:pt>
                  <c:pt idx="4">
                    <c:v>0.16948724413927635</c:v>
                  </c:pt>
                </c:numCache>
              </c:numRef>
            </c:minus>
            <c:spPr>
              <a:noFill/>
              <a:ln w="9525" cap="flat" cmpd="sng" algn="ctr">
                <a:solidFill>
                  <a:srgbClr val="FFC000"/>
                </a:solidFill>
                <a:round/>
              </a:ln>
              <a:effectLst/>
            </c:spPr>
          </c:errBars>
          <c:xVal>
            <c:numRef>
              <c:f>(Sheet1!$K$2,Sheet1!$Z$2,Sheet1!$AO$2,Sheet1!$BD$2,Sheet1!$BS$2)</c:f>
              <c:numCache>
                <c:formatCode>General</c:formatCode>
                <c:ptCount val="5"/>
                <c:pt idx="0">
                  <c:v>1</c:v>
                </c:pt>
                <c:pt idx="1">
                  <c:v>2</c:v>
                </c:pt>
                <c:pt idx="2">
                  <c:v>3</c:v>
                </c:pt>
                <c:pt idx="3">
                  <c:v>4</c:v>
                </c:pt>
                <c:pt idx="4">
                  <c:v>5</c:v>
                </c:pt>
              </c:numCache>
            </c:numRef>
          </c:xVal>
          <c:yVal>
            <c:numRef>
              <c:f>(Sheet1!$K$9,Sheet1!$Z$9,Sheet1!$AO$9,Sheet1!$BD$9,Sheet1!$BS$9)</c:f>
              <c:numCache>
                <c:formatCode>General</c:formatCode>
                <c:ptCount val="5"/>
                <c:pt idx="0">
                  <c:v>51.286666666666669</c:v>
                </c:pt>
                <c:pt idx="1">
                  <c:v>64.264444444444436</c:v>
                </c:pt>
                <c:pt idx="2">
                  <c:v>65.015555555555551</c:v>
                </c:pt>
                <c:pt idx="3">
                  <c:v>65.771111111111111</c:v>
                </c:pt>
                <c:pt idx="4">
                  <c:v>67.097777777777779</c:v>
                </c:pt>
              </c:numCache>
            </c:numRef>
          </c:yVal>
          <c:smooth val="0"/>
          <c:extLst>
            <c:ext xmlns:c16="http://schemas.microsoft.com/office/drawing/2014/chart" uri="{C3380CC4-5D6E-409C-BE32-E72D297353CC}">
              <c16:uniqueId val="{00000003-4C47-492A-AC06-03C20299D5E3}"/>
            </c:ext>
          </c:extLst>
        </c:ser>
        <c:ser>
          <c:idx val="4"/>
          <c:order val="4"/>
          <c:tx>
            <c:strRef>
              <c:f>Sheet1!$N$4</c:f>
              <c:strCache>
                <c:ptCount val="1"/>
                <c:pt idx="0">
                  <c:v>Perspex</c:v>
                </c:pt>
              </c:strCache>
            </c:strRef>
          </c:tx>
          <c:spPr>
            <a:ln w="25400" cap="rnd">
              <a:noFill/>
              <a:round/>
            </a:ln>
            <a:effectLst/>
          </c:spPr>
          <c:marker>
            <c:symbol val="circle"/>
            <c:size val="5"/>
            <c:spPr>
              <a:solidFill>
                <a:srgbClr val="92D050"/>
              </a:solidFill>
              <a:ln w="9525">
                <a:solidFill>
                  <a:srgbClr val="92D050"/>
                </a:solidFill>
              </a:ln>
              <a:effectLst/>
            </c:spPr>
          </c:marker>
          <c:errBars>
            <c:errDir val="y"/>
            <c:errBarType val="both"/>
            <c:errValType val="cust"/>
            <c:noEndCap val="0"/>
            <c:plus>
              <c:numRef>
                <c:f>(Sheet1!$N$10,Sheet1!$AC$10,Sheet1!$AR$10,Sheet1!$BG$10,Sheet1!$BV$10)</c:f>
                <c:numCache>
                  <c:formatCode>General</c:formatCode>
                  <c:ptCount val="5"/>
                  <c:pt idx="0">
                    <c:v>0.20410600005697943</c:v>
                  </c:pt>
                  <c:pt idx="1">
                    <c:v>0.82209308295170669</c:v>
                  </c:pt>
                  <c:pt idx="2">
                    <c:v>0.66335845848564057</c:v>
                  </c:pt>
                  <c:pt idx="3">
                    <c:v>1.2296521640059142</c:v>
                  </c:pt>
                  <c:pt idx="4">
                    <c:v>0.14671716302440052</c:v>
                  </c:pt>
                </c:numCache>
              </c:numRef>
            </c:plus>
            <c:minus>
              <c:numRef>
                <c:f>(Sheet1!$N$10,Sheet1!$AC$10,Sheet1!$AR$10,Sheet1!$BG$10,Sheet1!$BV$10)</c:f>
                <c:numCache>
                  <c:formatCode>General</c:formatCode>
                  <c:ptCount val="5"/>
                  <c:pt idx="0">
                    <c:v>0.20410600005697943</c:v>
                  </c:pt>
                  <c:pt idx="1">
                    <c:v>0.82209308295170669</c:v>
                  </c:pt>
                  <c:pt idx="2">
                    <c:v>0.66335845848564057</c:v>
                  </c:pt>
                  <c:pt idx="3">
                    <c:v>1.2296521640059142</c:v>
                  </c:pt>
                  <c:pt idx="4">
                    <c:v>0.14671716302440052</c:v>
                  </c:pt>
                </c:numCache>
              </c:numRef>
            </c:minus>
            <c:spPr>
              <a:noFill/>
              <a:ln w="9525" cap="flat" cmpd="sng" algn="ctr">
                <a:solidFill>
                  <a:srgbClr val="92D050"/>
                </a:solidFill>
                <a:round/>
              </a:ln>
              <a:effectLst/>
            </c:spPr>
          </c:errBars>
          <c:xVal>
            <c:numRef>
              <c:f>(Sheet1!$N$2,Sheet1!$AC$2,Sheet1!$AR$2,Sheet1!$BG$2,Sheet1!$BV$2)</c:f>
              <c:numCache>
                <c:formatCode>General</c:formatCode>
                <c:ptCount val="5"/>
                <c:pt idx="0">
                  <c:v>1</c:v>
                </c:pt>
                <c:pt idx="1">
                  <c:v>2</c:v>
                </c:pt>
                <c:pt idx="2">
                  <c:v>3</c:v>
                </c:pt>
                <c:pt idx="3">
                  <c:v>4</c:v>
                </c:pt>
                <c:pt idx="4">
                  <c:v>5</c:v>
                </c:pt>
              </c:numCache>
            </c:numRef>
          </c:xVal>
          <c:yVal>
            <c:numRef>
              <c:f>(Sheet1!$N$9,Sheet1!$AC$9,Sheet1!$AR$9,Sheet1!$BG$9,Sheet1!$BV$9)</c:f>
              <c:numCache>
                <c:formatCode>General</c:formatCode>
                <c:ptCount val="5"/>
                <c:pt idx="0">
                  <c:v>50.708888888888886</c:v>
                </c:pt>
                <c:pt idx="1">
                  <c:v>67.364444444444445</c:v>
                </c:pt>
                <c:pt idx="2">
                  <c:v>70.959999999999994</c:v>
                </c:pt>
                <c:pt idx="3">
                  <c:v>72.38666666666667</c:v>
                </c:pt>
                <c:pt idx="4">
                  <c:v>73.837777777777774</c:v>
                </c:pt>
              </c:numCache>
            </c:numRef>
          </c:yVal>
          <c:smooth val="0"/>
          <c:extLst>
            <c:ext xmlns:c16="http://schemas.microsoft.com/office/drawing/2014/chart" uri="{C3380CC4-5D6E-409C-BE32-E72D297353CC}">
              <c16:uniqueId val="{00000004-4C47-492A-AC06-03C20299D5E3}"/>
            </c:ext>
          </c:extLst>
        </c:ser>
        <c:dLbls>
          <c:showLegendKey val="0"/>
          <c:showVal val="0"/>
          <c:showCatName val="0"/>
          <c:showSerName val="0"/>
          <c:showPercent val="0"/>
          <c:showBubbleSize val="0"/>
        </c:dLbls>
        <c:axId val="507574464"/>
        <c:axId val="507570304"/>
      </c:scatterChart>
      <c:valAx>
        <c:axId val="50757446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Pressure (atm)</a:t>
                </a: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7570304"/>
        <c:crosses val="autoZero"/>
        <c:crossBetween val="midCat"/>
      </c:valAx>
      <c:valAx>
        <c:axId val="5075703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Breakdown Voltage (kV)</a:t>
                </a: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7574464"/>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GB"/>
              <a:t>tbr=f(P)</a:t>
            </a: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Sheet1!$B$4</c:f>
              <c:strCache>
                <c:ptCount val="1"/>
                <c:pt idx="0">
                  <c:v>PVC</c:v>
                </c:pt>
              </c:strCache>
            </c:strRef>
          </c:tx>
          <c:spPr>
            <a:ln w="25400" cap="rnd">
              <a:no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(Sheet1!$C$10,Sheet1!$R$10,Sheet1!$AG$10,Sheet1!$AV$10,Sheet1!$BK$10)</c:f>
                <c:numCache>
                  <c:formatCode>General</c:formatCode>
                  <c:ptCount val="5"/>
                  <c:pt idx="0">
                    <c:v>1.2663917830387834</c:v>
                  </c:pt>
                  <c:pt idx="1">
                    <c:v>1.4809606491883605</c:v>
                  </c:pt>
                  <c:pt idx="2">
                    <c:v>1.3521560286911869</c:v>
                  </c:pt>
                  <c:pt idx="3">
                    <c:v>1.0492184039842563</c:v>
                  </c:pt>
                  <c:pt idx="4">
                    <c:v>0.40799419022733779</c:v>
                  </c:pt>
                </c:numCache>
              </c:numRef>
            </c:plus>
            <c:minus>
              <c:numRef>
                <c:f>(Sheet1!$C$10,Sheet1!$R$10,Sheet1!$AG$10,Sheet1!$AV$10,Sheet1!$BK$10)</c:f>
                <c:numCache>
                  <c:formatCode>General</c:formatCode>
                  <c:ptCount val="5"/>
                  <c:pt idx="0">
                    <c:v>1.2663917830387834</c:v>
                  </c:pt>
                  <c:pt idx="1">
                    <c:v>1.4809606491883605</c:v>
                  </c:pt>
                  <c:pt idx="2">
                    <c:v>1.3521560286911869</c:v>
                  </c:pt>
                  <c:pt idx="3">
                    <c:v>1.0492184039842563</c:v>
                  </c:pt>
                  <c:pt idx="4">
                    <c:v>0.40799419022733779</c:v>
                  </c:pt>
                </c:numCache>
              </c:numRef>
            </c:minus>
            <c:spPr>
              <a:noFill/>
              <a:ln w="9525" cap="flat" cmpd="sng" algn="ctr">
                <a:solidFill>
                  <a:srgbClr val="00B0F0"/>
                </a:solidFill>
                <a:round/>
              </a:ln>
              <a:effectLst/>
            </c:spPr>
          </c:errBars>
          <c:xVal>
            <c:numRef>
              <c:f>(Sheet1!$B$2,Sheet1!$Q$2,Sheet1!$AF$2,Sheet1!$AU$2,Sheet1!$BJ$2)</c:f>
              <c:numCache>
                <c:formatCode>General</c:formatCode>
                <c:ptCount val="5"/>
                <c:pt idx="0">
                  <c:v>1</c:v>
                </c:pt>
                <c:pt idx="1">
                  <c:v>2</c:v>
                </c:pt>
                <c:pt idx="2">
                  <c:v>3</c:v>
                </c:pt>
                <c:pt idx="3">
                  <c:v>4</c:v>
                </c:pt>
                <c:pt idx="4">
                  <c:v>5</c:v>
                </c:pt>
              </c:numCache>
            </c:numRef>
          </c:xVal>
          <c:yVal>
            <c:numRef>
              <c:f>(Sheet1!$C$9,Sheet1!$R$9,Sheet1!$AG$9,Sheet1!$AV$9,Sheet1!$BK$9)</c:f>
              <c:numCache>
                <c:formatCode>General</c:formatCode>
                <c:ptCount val="5"/>
                <c:pt idx="0">
                  <c:v>38.948888888888895</c:v>
                </c:pt>
                <c:pt idx="1">
                  <c:v>52.06666666666667</c:v>
                </c:pt>
                <c:pt idx="2">
                  <c:v>53.831111111111113</c:v>
                </c:pt>
                <c:pt idx="3">
                  <c:v>54.875555555555557</c:v>
                </c:pt>
                <c:pt idx="4">
                  <c:v>56.888888888888886</c:v>
                </c:pt>
              </c:numCache>
            </c:numRef>
          </c:yVal>
          <c:smooth val="0"/>
          <c:extLst>
            <c:ext xmlns:c16="http://schemas.microsoft.com/office/drawing/2014/chart" uri="{C3380CC4-5D6E-409C-BE32-E72D297353CC}">
              <c16:uniqueId val="{00000000-D4E5-4C4D-9FE4-D6EA9C874A5A}"/>
            </c:ext>
          </c:extLst>
        </c:ser>
        <c:ser>
          <c:idx val="1"/>
          <c:order val="1"/>
          <c:tx>
            <c:strRef>
              <c:f>Sheet1!$E$4</c:f>
              <c:strCache>
                <c:ptCount val="1"/>
                <c:pt idx="0">
                  <c:v>Tufnol</c:v>
                </c:pt>
              </c:strCache>
            </c:strRef>
          </c:tx>
          <c:spPr>
            <a:ln w="25400" cap="rnd">
              <a:no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(Sheet1!$F$10,Sheet1!$U$10,Sheet1!$AJ$10,Sheet1!$AY$10,Sheet1!$BN$10)</c:f>
                <c:numCache>
                  <c:formatCode>General</c:formatCode>
                  <c:ptCount val="5"/>
                  <c:pt idx="0">
                    <c:v>1.618078421393037</c:v>
                  </c:pt>
                  <c:pt idx="1">
                    <c:v>1.7201679504565126</c:v>
                  </c:pt>
                  <c:pt idx="2">
                    <c:v>0.44606925222186439</c:v>
                  </c:pt>
                  <c:pt idx="3">
                    <c:v>1.0307925753192713</c:v>
                  </c:pt>
                  <c:pt idx="4">
                    <c:v>1.3268229946979673</c:v>
                  </c:pt>
                </c:numCache>
              </c:numRef>
            </c:plus>
            <c:minus>
              <c:numRef>
                <c:f>(Sheet1!$F$10,Sheet1!$U$10,Sheet1!$AJ$10,Sheet1!$AY$10,Sheet1!$BN$10)</c:f>
                <c:numCache>
                  <c:formatCode>General</c:formatCode>
                  <c:ptCount val="5"/>
                  <c:pt idx="0">
                    <c:v>1.618078421393037</c:v>
                  </c:pt>
                  <c:pt idx="1">
                    <c:v>1.7201679504565126</c:v>
                  </c:pt>
                  <c:pt idx="2">
                    <c:v>0.44606925222186439</c:v>
                  </c:pt>
                  <c:pt idx="3">
                    <c:v>1.0307925753192713</c:v>
                  </c:pt>
                  <c:pt idx="4">
                    <c:v>1.3268229946979673</c:v>
                  </c:pt>
                </c:numCache>
              </c:numRef>
            </c:minus>
            <c:spPr>
              <a:noFill/>
              <a:ln w="9525" cap="flat" cmpd="sng" algn="ctr">
                <a:solidFill>
                  <a:schemeClr val="accent2">
                    <a:lumMod val="50000"/>
                  </a:schemeClr>
                </a:solidFill>
                <a:round/>
              </a:ln>
              <a:effectLst/>
            </c:spPr>
          </c:errBars>
          <c:xVal>
            <c:numRef>
              <c:f>(Sheet1!$E$2,Sheet1!$T$2,Sheet1!$AI$2,Sheet1!$AX$2,Sheet1!$BM$2)</c:f>
              <c:numCache>
                <c:formatCode>General</c:formatCode>
                <c:ptCount val="5"/>
                <c:pt idx="0">
                  <c:v>1</c:v>
                </c:pt>
                <c:pt idx="1">
                  <c:v>2</c:v>
                </c:pt>
                <c:pt idx="2">
                  <c:v>3</c:v>
                </c:pt>
                <c:pt idx="3">
                  <c:v>4</c:v>
                </c:pt>
                <c:pt idx="4">
                  <c:v>5</c:v>
                </c:pt>
              </c:numCache>
            </c:numRef>
          </c:xVal>
          <c:yVal>
            <c:numRef>
              <c:f>(Sheet1!$F$9,Sheet1!$U$9,Sheet1!$AJ$9,Sheet1!$AY$9,Sheet1!$BN$9)</c:f>
              <c:numCache>
                <c:formatCode>General</c:formatCode>
                <c:ptCount val="5"/>
                <c:pt idx="0">
                  <c:v>40.099999999999994</c:v>
                </c:pt>
                <c:pt idx="1">
                  <c:v>46.860000000000007</c:v>
                </c:pt>
                <c:pt idx="2">
                  <c:v>49.366666666666667</c:v>
                </c:pt>
                <c:pt idx="3">
                  <c:v>50.56</c:v>
                </c:pt>
                <c:pt idx="4">
                  <c:v>52.797777777777782</c:v>
                </c:pt>
              </c:numCache>
            </c:numRef>
          </c:yVal>
          <c:smooth val="0"/>
          <c:extLst>
            <c:ext xmlns:c16="http://schemas.microsoft.com/office/drawing/2014/chart" uri="{C3380CC4-5D6E-409C-BE32-E72D297353CC}">
              <c16:uniqueId val="{00000001-D4E5-4C4D-9FE4-D6EA9C874A5A}"/>
            </c:ext>
          </c:extLst>
        </c:ser>
        <c:ser>
          <c:idx val="2"/>
          <c:order val="2"/>
          <c:tx>
            <c:strRef>
              <c:f>Sheet1!$H$4</c:f>
              <c:strCache>
                <c:ptCount val="1"/>
                <c:pt idx="0">
                  <c:v>Nylon 66</c:v>
                </c:pt>
              </c:strCache>
            </c:strRef>
          </c:tx>
          <c:spPr>
            <a:ln w="25400" cap="rnd">
              <a:noFill/>
              <a:round/>
            </a:ln>
            <a:effectLst/>
          </c:spPr>
          <c:marker>
            <c:symbol val="circle"/>
            <c:size val="5"/>
            <c:spPr>
              <a:solidFill>
                <a:schemeClr val="accent3"/>
              </a:solidFill>
              <a:ln w="9525">
                <a:solidFill>
                  <a:schemeClr val="accent3"/>
                </a:solidFill>
              </a:ln>
              <a:effectLst/>
            </c:spPr>
          </c:marker>
          <c:errBars>
            <c:errDir val="y"/>
            <c:errBarType val="both"/>
            <c:errValType val="cust"/>
            <c:noEndCap val="0"/>
            <c:plus>
              <c:numRef>
                <c:f>(Sheet1!$I$10,Sheet1!$X$10,Sheet1!$AM$10,Sheet1!$BB$10,Sheet1!$BQ$10)</c:f>
                <c:numCache>
                  <c:formatCode>General</c:formatCode>
                  <c:ptCount val="5"/>
                  <c:pt idx="0">
                    <c:v>1.8284703179717494</c:v>
                  </c:pt>
                  <c:pt idx="1">
                    <c:v>1.0803360245432536</c:v>
                  </c:pt>
                  <c:pt idx="2">
                    <c:v>0.52814139520902326</c:v>
                  </c:pt>
                  <c:pt idx="3">
                    <c:v>1.6152101113179493</c:v>
                  </c:pt>
                  <c:pt idx="4">
                    <c:v>0.83523338942765313</c:v>
                  </c:pt>
                </c:numCache>
              </c:numRef>
            </c:plus>
            <c:minus>
              <c:numRef>
                <c:f>(Sheet1!$I$10,Sheet1!$X$10,Sheet1!$AM$10,Sheet1!$BB$10,Sheet1!$BQ$10)</c:f>
                <c:numCache>
                  <c:formatCode>General</c:formatCode>
                  <c:ptCount val="5"/>
                  <c:pt idx="0">
                    <c:v>1.8284703179717494</c:v>
                  </c:pt>
                  <c:pt idx="1">
                    <c:v>1.0803360245432536</c:v>
                  </c:pt>
                  <c:pt idx="2">
                    <c:v>0.52814139520902326</c:v>
                  </c:pt>
                  <c:pt idx="3">
                    <c:v>1.6152101113179493</c:v>
                  </c:pt>
                  <c:pt idx="4">
                    <c:v>0.83523338942765313</c:v>
                  </c:pt>
                </c:numCache>
              </c:numRef>
            </c:minus>
            <c:spPr>
              <a:noFill/>
              <a:ln w="9525" cap="flat" cmpd="sng" algn="ctr">
                <a:solidFill>
                  <a:schemeClr val="bg1">
                    <a:lumMod val="50000"/>
                  </a:schemeClr>
                </a:solidFill>
                <a:round/>
              </a:ln>
              <a:effectLst/>
            </c:spPr>
          </c:errBars>
          <c:xVal>
            <c:numRef>
              <c:f>(Sheet1!$H$2,Sheet1!$W$2,Sheet1!$AL$2,Sheet1!$BA$2,Sheet1!$BP$2)</c:f>
              <c:numCache>
                <c:formatCode>General</c:formatCode>
                <c:ptCount val="5"/>
                <c:pt idx="0">
                  <c:v>1</c:v>
                </c:pt>
                <c:pt idx="1">
                  <c:v>2</c:v>
                </c:pt>
                <c:pt idx="2">
                  <c:v>3</c:v>
                </c:pt>
                <c:pt idx="3">
                  <c:v>4</c:v>
                </c:pt>
                <c:pt idx="4">
                  <c:v>5</c:v>
                </c:pt>
              </c:numCache>
            </c:numRef>
          </c:xVal>
          <c:yVal>
            <c:numRef>
              <c:f>(Sheet1!$I$9,Sheet1!$X$9,Sheet1!$AM$9,Sheet1!$BB$9,Sheet1!$BQ$9)</c:f>
              <c:numCache>
                <c:formatCode>General</c:formatCode>
                <c:ptCount val="5"/>
                <c:pt idx="0">
                  <c:v>39.651111111111106</c:v>
                </c:pt>
                <c:pt idx="1">
                  <c:v>50.675555555555555</c:v>
                </c:pt>
                <c:pt idx="2">
                  <c:v>53.54666666666666</c:v>
                </c:pt>
                <c:pt idx="3">
                  <c:v>54.988888888888887</c:v>
                </c:pt>
                <c:pt idx="4">
                  <c:v>55.842222222222226</c:v>
                </c:pt>
              </c:numCache>
            </c:numRef>
          </c:yVal>
          <c:smooth val="0"/>
          <c:extLst>
            <c:ext xmlns:c16="http://schemas.microsoft.com/office/drawing/2014/chart" uri="{C3380CC4-5D6E-409C-BE32-E72D297353CC}">
              <c16:uniqueId val="{00000002-D4E5-4C4D-9FE4-D6EA9C874A5A}"/>
            </c:ext>
          </c:extLst>
        </c:ser>
        <c:ser>
          <c:idx val="3"/>
          <c:order val="3"/>
          <c:tx>
            <c:strRef>
              <c:f>Sheet1!$K$4</c:f>
              <c:strCache>
                <c:ptCount val="1"/>
                <c:pt idx="0">
                  <c:v>glass reinforced nylon</c:v>
                </c:pt>
              </c:strCache>
            </c:strRef>
          </c:tx>
          <c:spPr>
            <a:ln w="25400" cap="rnd">
              <a:noFill/>
              <a:round/>
            </a:ln>
            <a:effectLst/>
          </c:spPr>
          <c:marker>
            <c:symbol val="circle"/>
            <c:size val="5"/>
            <c:spPr>
              <a:solidFill>
                <a:schemeClr val="accent4"/>
              </a:solidFill>
              <a:ln w="9525">
                <a:solidFill>
                  <a:schemeClr val="accent4"/>
                </a:solidFill>
              </a:ln>
              <a:effectLst/>
            </c:spPr>
          </c:marker>
          <c:errBars>
            <c:errDir val="y"/>
            <c:errBarType val="both"/>
            <c:errValType val="cust"/>
            <c:noEndCap val="0"/>
            <c:plus>
              <c:numRef>
                <c:f>(Sheet1!$L$10,Sheet1!$AA$10,Sheet1!$AP$10,Sheet1!$BE$10,Sheet1!$BT$10)</c:f>
                <c:numCache>
                  <c:formatCode>General</c:formatCode>
                  <c:ptCount val="5"/>
                  <c:pt idx="0">
                    <c:v>0.98190291441331012</c:v>
                  </c:pt>
                  <c:pt idx="1">
                    <c:v>1.4784225828001085</c:v>
                  </c:pt>
                  <c:pt idx="2">
                    <c:v>1.299304657342752</c:v>
                  </c:pt>
                  <c:pt idx="3">
                    <c:v>1.0336845281340423</c:v>
                  </c:pt>
                  <c:pt idx="4">
                    <c:v>1.046928488130521</c:v>
                  </c:pt>
                </c:numCache>
              </c:numRef>
            </c:plus>
            <c:minus>
              <c:numRef>
                <c:f>(Sheet1!$L$10,Sheet1!$AA$10,Sheet1!$AP$10,Sheet1!$BE$10,Sheet1!$BT$10)</c:f>
                <c:numCache>
                  <c:formatCode>General</c:formatCode>
                  <c:ptCount val="5"/>
                  <c:pt idx="0">
                    <c:v>0.98190291441331012</c:v>
                  </c:pt>
                  <c:pt idx="1">
                    <c:v>1.4784225828001085</c:v>
                  </c:pt>
                  <c:pt idx="2">
                    <c:v>1.299304657342752</c:v>
                  </c:pt>
                  <c:pt idx="3">
                    <c:v>1.0336845281340423</c:v>
                  </c:pt>
                  <c:pt idx="4">
                    <c:v>1.046928488130521</c:v>
                  </c:pt>
                </c:numCache>
              </c:numRef>
            </c:minus>
            <c:spPr>
              <a:noFill/>
              <a:ln w="9525" cap="flat" cmpd="sng" algn="ctr">
                <a:solidFill>
                  <a:srgbClr val="FFFF00"/>
                </a:solidFill>
                <a:round/>
              </a:ln>
              <a:effectLst/>
            </c:spPr>
          </c:errBars>
          <c:xVal>
            <c:numRef>
              <c:f>(Sheet1!$K$2,Sheet1!$Z$2,Sheet1!$AO$2,Sheet1!$BD$2,Sheet1!$BS$2)</c:f>
              <c:numCache>
                <c:formatCode>General</c:formatCode>
                <c:ptCount val="5"/>
                <c:pt idx="0">
                  <c:v>1</c:v>
                </c:pt>
                <c:pt idx="1">
                  <c:v>2</c:v>
                </c:pt>
                <c:pt idx="2">
                  <c:v>3</c:v>
                </c:pt>
                <c:pt idx="3">
                  <c:v>4</c:v>
                </c:pt>
                <c:pt idx="4">
                  <c:v>5</c:v>
                </c:pt>
              </c:numCache>
            </c:numRef>
          </c:xVal>
          <c:yVal>
            <c:numRef>
              <c:f>(Sheet1!$L$9,Sheet1!$AA$9,Sheet1!$AP$9,Sheet1!$BE$9,Sheet1!$BT$9)</c:f>
              <c:numCache>
                <c:formatCode>General</c:formatCode>
                <c:ptCount val="5"/>
                <c:pt idx="0">
                  <c:v>39.04</c:v>
                </c:pt>
                <c:pt idx="1">
                  <c:v>49.086666666666666</c:v>
                </c:pt>
                <c:pt idx="2">
                  <c:v>51.322222222222223</c:v>
                </c:pt>
                <c:pt idx="3">
                  <c:v>52.417777777777779</c:v>
                </c:pt>
                <c:pt idx="4">
                  <c:v>54.097777777777772</c:v>
                </c:pt>
              </c:numCache>
            </c:numRef>
          </c:yVal>
          <c:smooth val="0"/>
          <c:extLst>
            <c:ext xmlns:c16="http://schemas.microsoft.com/office/drawing/2014/chart" uri="{C3380CC4-5D6E-409C-BE32-E72D297353CC}">
              <c16:uniqueId val="{00000003-D4E5-4C4D-9FE4-D6EA9C874A5A}"/>
            </c:ext>
          </c:extLst>
        </c:ser>
        <c:ser>
          <c:idx val="4"/>
          <c:order val="4"/>
          <c:tx>
            <c:strRef>
              <c:f>Sheet1!$N$4</c:f>
              <c:strCache>
                <c:ptCount val="1"/>
                <c:pt idx="0">
                  <c:v>Perspex</c:v>
                </c:pt>
              </c:strCache>
            </c:strRef>
          </c:tx>
          <c:spPr>
            <a:ln w="25400" cap="rnd">
              <a:noFill/>
              <a:round/>
            </a:ln>
            <a:effectLst/>
          </c:spPr>
          <c:marker>
            <c:symbol val="circle"/>
            <c:size val="5"/>
            <c:spPr>
              <a:solidFill>
                <a:srgbClr val="92D050"/>
              </a:solidFill>
              <a:ln w="9525">
                <a:solidFill>
                  <a:srgbClr val="92D050"/>
                </a:solidFill>
              </a:ln>
              <a:effectLst/>
            </c:spPr>
          </c:marker>
          <c:errBars>
            <c:errDir val="y"/>
            <c:errBarType val="both"/>
            <c:errValType val="cust"/>
            <c:noEndCap val="0"/>
            <c:plus>
              <c:numRef>
                <c:f>(Sheet1!$O$10,Sheet1!$AD$10,Sheet1!$AS$10,Sheet1!$BH$10,Sheet1!$BW$10)</c:f>
                <c:numCache>
                  <c:formatCode>General</c:formatCode>
                  <c:ptCount val="5"/>
                  <c:pt idx="0">
                    <c:v>1.0935772085733688</c:v>
                  </c:pt>
                  <c:pt idx="1">
                    <c:v>1.6494757865365615</c:v>
                  </c:pt>
                  <c:pt idx="2">
                    <c:v>1.0510805727299817</c:v>
                  </c:pt>
                  <c:pt idx="3">
                    <c:v>1.4822555385227796</c:v>
                  </c:pt>
                  <c:pt idx="4">
                    <c:v>0.4446721638840711</c:v>
                  </c:pt>
                </c:numCache>
              </c:numRef>
            </c:plus>
            <c:minus>
              <c:numRef>
                <c:f>(Sheet1!$O$10,Sheet1!$AD$10,Sheet1!$AS$10,Sheet1!$BH$10,Sheet1!$BW$10)</c:f>
                <c:numCache>
                  <c:formatCode>General</c:formatCode>
                  <c:ptCount val="5"/>
                  <c:pt idx="0">
                    <c:v>1.0935772085733688</c:v>
                  </c:pt>
                  <c:pt idx="1">
                    <c:v>1.6494757865365615</c:v>
                  </c:pt>
                  <c:pt idx="2">
                    <c:v>1.0510805727299817</c:v>
                  </c:pt>
                  <c:pt idx="3">
                    <c:v>1.4822555385227796</c:v>
                  </c:pt>
                  <c:pt idx="4">
                    <c:v>0.4446721638840711</c:v>
                  </c:pt>
                </c:numCache>
              </c:numRef>
            </c:minus>
            <c:spPr>
              <a:noFill/>
              <a:ln w="9525" cap="flat" cmpd="sng" algn="ctr">
                <a:solidFill>
                  <a:srgbClr val="92D050"/>
                </a:solidFill>
                <a:round/>
              </a:ln>
              <a:effectLst/>
            </c:spPr>
          </c:errBars>
          <c:xVal>
            <c:numRef>
              <c:f>(Sheet1!$N$2,Sheet1!$AC$2,Sheet1!$AR$2,Sheet1!$BG$2,Sheet1!$BV$2)</c:f>
              <c:numCache>
                <c:formatCode>General</c:formatCode>
                <c:ptCount val="5"/>
                <c:pt idx="0">
                  <c:v>1</c:v>
                </c:pt>
                <c:pt idx="1">
                  <c:v>2</c:v>
                </c:pt>
                <c:pt idx="2">
                  <c:v>3</c:v>
                </c:pt>
                <c:pt idx="3">
                  <c:v>4</c:v>
                </c:pt>
                <c:pt idx="4">
                  <c:v>5</c:v>
                </c:pt>
              </c:numCache>
            </c:numRef>
          </c:xVal>
          <c:yVal>
            <c:numRef>
              <c:f>(Sheet1!$O$9,Sheet1!$AD$9,Sheet1!$AS$9,Sheet1!$BH$9,Sheet1!$BW$9)</c:f>
              <c:numCache>
                <c:formatCode>General</c:formatCode>
                <c:ptCount val="5"/>
                <c:pt idx="0">
                  <c:v>38.44</c:v>
                </c:pt>
                <c:pt idx="1">
                  <c:v>52.871111111111112</c:v>
                </c:pt>
                <c:pt idx="2">
                  <c:v>56.168888888888887</c:v>
                </c:pt>
                <c:pt idx="3">
                  <c:v>58.108888888888892</c:v>
                </c:pt>
                <c:pt idx="4">
                  <c:v>60.06</c:v>
                </c:pt>
              </c:numCache>
            </c:numRef>
          </c:yVal>
          <c:smooth val="0"/>
          <c:extLst>
            <c:ext xmlns:c16="http://schemas.microsoft.com/office/drawing/2014/chart" uri="{C3380CC4-5D6E-409C-BE32-E72D297353CC}">
              <c16:uniqueId val="{00000004-D4E5-4C4D-9FE4-D6EA9C874A5A}"/>
            </c:ext>
          </c:extLst>
        </c:ser>
        <c:dLbls>
          <c:showLegendKey val="0"/>
          <c:showVal val="0"/>
          <c:showCatName val="0"/>
          <c:showSerName val="0"/>
          <c:showPercent val="0"/>
          <c:showBubbleSize val="0"/>
        </c:dLbls>
        <c:axId val="507574464"/>
        <c:axId val="507570304"/>
      </c:scatterChart>
      <c:valAx>
        <c:axId val="50757446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Pressure (atm)</a:t>
                </a: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7570304"/>
        <c:crosses val="autoZero"/>
        <c:crossBetween val="midCat"/>
      </c:valAx>
      <c:valAx>
        <c:axId val="5075703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Time to breakdown (ns)</a:t>
                </a: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507574464"/>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Sheet1!$C$2</c:f>
              <c:strCache>
                <c:ptCount val="1"/>
                <c:pt idx="0">
                  <c:v>1 atm</c:v>
                </c:pt>
              </c:strCache>
            </c:strRef>
          </c:tx>
          <c:spPr>
            <a:ln w="19050" cap="rnd">
              <a:solidFill>
                <a:schemeClr val="accent1"/>
              </a:solidFill>
              <a:round/>
            </a:ln>
            <a:effectLst/>
          </c:spPr>
          <c:marker>
            <c:symbol val="none"/>
          </c:marker>
          <c:errBars>
            <c:errDir val="y"/>
            <c:errBarType val="both"/>
            <c:errValType val="cust"/>
            <c:noEndCap val="0"/>
            <c:plus>
              <c:numRef>
                <c:f>(Sheet1!$B$10,Sheet1!$E$10,Sheet1!$H$10,Sheet1!$K$10,Sheet1!$N$10)</c:f>
                <c:numCache>
                  <c:formatCode>General</c:formatCode>
                  <c:ptCount val="5"/>
                  <c:pt idx="0">
                    <c:v>1.3918226792125399</c:v>
                  </c:pt>
                  <c:pt idx="1">
                    <c:v>0.421162412589006</c:v>
                  </c:pt>
                  <c:pt idx="2">
                    <c:v>0.8906011286599439</c:v>
                  </c:pt>
                  <c:pt idx="3">
                    <c:v>0.80077740005850384</c:v>
                  </c:pt>
                  <c:pt idx="4">
                    <c:v>0.20410600005697943</c:v>
                  </c:pt>
                </c:numCache>
              </c:numRef>
            </c:plus>
            <c:minus>
              <c:numRef>
                <c:f>(Sheet1!$B$10,Sheet1!$E$10,Sheet1!$H$10,Sheet1!$K$10,Sheet1!$N$10)</c:f>
                <c:numCache>
                  <c:formatCode>General</c:formatCode>
                  <c:ptCount val="5"/>
                  <c:pt idx="0">
                    <c:v>1.3918226792125399</c:v>
                  </c:pt>
                  <c:pt idx="1">
                    <c:v>0.421162412589006</c:v>
                  </c:pt>
                  <c:pt idx="2">
                    <c:v>0.8906011286599439</c:v>
                  </c:pt>
                  <c:pt idx="3">
                    <c:v>0.80077740005850384</c:v>
                  </c:pt>
                  <c:pt idx="4">
                    <c:v>0.20410600005697943</c:v>
                  </c:pt>
                </c:numCache>
              </c:numRef>
            </c:minus>
            <c:spPr>
              <a:noFill/>
              <a:ln w="9525" cap="flat" cmpd="sng" algn="ctr">
                <a:solidFill>
                  <a:srgbClr val="00B0F0"/>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(Sheet1!$B$9,Sheet1!$E$9,Sheet1!$H$9,Sheet1!$K$9,Sheet1!$N$9)</c:f>
              <c:numCache>
                <c:formatCode>General</c:formatCode>
                <c:ptCount val="5"/>
                <c:pt idx="0">
                  <c:v>50.635555555555563</c:v>
                </c:pt>
                <c:pt idx="1">
                  <c:v>51.546666666666674</c:v>
                </c:pt>
                <c:pt idx="2">
                  <c:v>50.895555555555568</c:v>
                </c:pt>
                <c:pt idx="3">
                  <c:v>51.286666666666669</c:v>
                </c:pt>
                <c:pt idx="4">
                  <c:v>50.708888888888886</c:v>
                </c:pt>
              </c:numCache>
            </c:numRef>
          </c:val>
          <c:smooth val="0"/>
          <c:extLst>
            <c:ext xmlns:c16="http://schemas.microsoft.com/office/drawing/2014/chart" uri="{C3380CC4-5D6E-409C-BE32-E72D297353CC}">
              <c16:uniqueId val="{00000000-1337-43C5-8472-23CB98BA635E}"/>
            </c:ext>
          </c:extLst>
        </c:ser>
        <c:ser>
          <c:idx val="1"/>
          <c:order val="1"/>
          <c:tx>
            <c:strRef>
              <c:f>Sheet1!$R$2</c:f>
              <c:strCache>
                <c:ptCount val="1"/>
                <c:pt idx="0">
                  <c:v>2 atm</c:v>
                </c:pt>
              </c:strCache>
            </c:strRef>
          </c:tx>
          <c:spPr>
            <a:ln w="19050" cap="rnd">
              <a:solidFill>
                <a:schemeClr val="accent2"/>
              </a:solidFill>
              <a:round/>
            </a:ln>
            <a:effectLst/>
          </c:spPr>
          <c:marker>
            <c:symbol val="none"/>
          </c:marker>
          <c:errBars>
            <c:errDir val="y"/>
            <c:errBarType val="both"/>
            <c:errValType val="cust"/>
            <c:noEndCap val="0"/>
            <c:plus>
              <c:numRef>
                <c:f>(Sheet1!$Q$10,Sheet1!$T$10,Sheet1!$W$10,Sheet1!$Z$10,Sheet1!$AC$10)</c:f>
                <c:numCache>
                  <c:formatCode>General</c:formatCode>
                  <c:ptCount val="5"/>
                  <c:pt idx="0">
                    <c:v>0.68560867793463098</c:v>
                  </c:pt>
                  <c:pt idx="1">
                    <c:v>0.92164908562696679</c:v>
                  </c:pt>
                  <c:pt idx="2">
                    <c:v>0.35708697975577919</c:v>
                  </c:pt>
                  <c:pt idx="3">
                    <c:v>1.126298427659449</c:v>
                  </c:pt>
                  <c:pt idx="4">
                    <c:v>0.82209308295170669</c:v>
                  </c:pt>
                </c:numCache>
              </c:numRef>
            </c:plus>
            <c:minus>
              <c:numRef>
                <c:f>(Sheet1!$Q$10,Sheet1!$T$10,Sheet1!$W$10,Sheet1!$Z$10,Sheet1!$AC$10)</c:f>
                <c:numCache>
                  <c:formatCode>General</c:formatCode>
                  <c:ptCount val="5"/>
                  <c:pt idx="0">
                    <c:v>0.68560867793463098</c:v>
                  </c:pt>
                  <c:pt idx="1">
                    <c:v>0.92164908562696679</c:v>
                  </c:pt>
                  <c:pt idx="2">
                    <c:v>0.35708697975577919</c:v>
                  </c:pt>
                  <c:pt idx="3">
                    <c:v>1.126298427659449</c:v>
                  </c:pt>
                  <c:pt idx="4">
                    <c:v>0.82209308295170669</c:v>
                  </c:pt>
                </c:numCache>
              </c:numRef>
            </c:minus>
            <c:spPr>
              <a:noFill/>
              <a:ln w="9525" cap="flat" cmpd="sng" algn="ctr">
                <a:solidFill>
                  <a:srgbClr val="FFC000"/>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(Sheet1!$Q$9,Sheet1!$T$9,Sheet1!$W$9,Sheet1!$Z$9,Sheet1!$AC$9)</c:f>
              <c:numCache>
                <c:formatCode>General</c:formatCode>
                <c:ptCount val="5"/>
                <c:pt idx="0">
                  <c:v>67.351111111111109</c:v>
                </c:pt>
                <c:pt idx="1">
                  <c:v>60.868888888888897</c:v>
                </c:pt>
                <c:pt idx="2">
                  <c:v>66.273333333333326</c:v>
                </c:pt>
                <c:pt idx="3">
                  <c:v>64.264444444444436</c:v>
                </c:pt>
                <c:pt idx="4">
                  <c:v>67.364444444444445</c:v>
                </c:pt>
              </c:numCache>
            </c:numRef>
          </c:val>
          <c:smooth val="0"/>
          <c:extLst>
            <c:ext xmlns:c16="http://schemas.microsoft.com/office/drawing/2014/chart" uri="{C3380CC4-5D6E-409C-BE32-E72D297353CC}">
              <c16:uniqueId val="{00000001-1337-43C5-8472-23CB98BA635E}"/>
            </c:ext>
          </c:extLst>
        </c:ser>
        <c:ser>
          <c:idx val="2"/>
          <c:order val="2"/>
          <c:tx>
            <c:strRef>
              <c:f>Sheet1!$AG$2</c:f>
              <c:strCache>
                <c:ptCount val="1"/>
                <c:pt idx="0">
                  <c:v>3 atm</c:v>
                </c:pt>
              </c:strCache>
            </c:strRef>
          </c:tx>
          <c:spPr>
            <a:ln w="19050" cap="rnd">
              <a:solidFill>
                <a:schemeClr val="accent3"/>
              </a:solidFill>
              <a:round/>
            </a:ln>
            <a:effectLst/>
          </c:spPr>
          <c:marker>
            <c:symbol val="none"/>
          </c:marker>
          <c:errBars>
            <c:errDir val="y"/>
            <c:errBarType val="both"/>
            <c:errValType val="cust"/>
            <c:noEndCap val="0"/>
            <c:plus>
              <c:numRef>
                <c:f>(Sheet1!$AF$10,Sheet1!$AI$10,Sheet1!$AL$10,Sheet1!$AO$10,Sheet1!$AR$10)</c:f>
                <c:numCache>
                  <c:formatCode>General</c:formatCode>
                  <c:ptCount val="5"/>
                  <c:pt idx="0">
                    <c:v>0.92343160327439011</c:v>
                  </c:pt>
                  <c:pt idx="1">
                    <c:v>0.67649423090256167</c:v>
                  </c:pt>
                  <c:pt idx="2">
                    <c:v>0.8174848509186462</c:v>
                  </c:pt>
                  <c:pt idx="3">
                    <c:v>0.3726382418100152</c:v>
                  </c:pt>
                  <c:pt idx="4">
                    <c:v>0.66335845848564057</c:v>
                  </c:pt>
                </c:numCache>
              </c:numRef>
            </c:plus>
            <c:minus>
              <c:numRef>
                <c:f>(Sheet1!$AF$10,Sheet1!$AI$10,Sheet1!$AL$10,Sheet1!$AO$10,Sheet1!$AR$10)</c:f>
                <c:numCache>
                  <c:formatCode>General</c:formatCode>
                  <c:ptCount val="5"/>
                  <c:pt idx="0">
                    <c:v>0.92343160327439011</c:v>
                  </c:pt>
                  <c:pt idx="1">
                    <c:v>0.67649423090256167</c:v>
                  </c:pt>
                  <c:pt idx="2">
                    <c:v>0.8174848509186462</c:v>
                  </c:pt>
                  <c:pt idx="3">
                    <c:v>0.3726382418100152</c:v>
                  </c:pt>
                  <c:pt idx="4">
                    <c:v>0.66335845848564057</c:v>
                  </c:pt>
                </c:numCache>
              </c:numRef>
            </c:minus>
            <c:spPr>
              <a:noFill/>
              <a:ln w="9525" cap="flat" cmpd="sng" algn="ctr">
                <a:solidFill>
                  <a:schemeClr val="bg1">
                    <a:lumMod val="50000"/>
                  </a:schemeClr>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(Sheet1!$AF$9,Sheet1!$AI$9,Sheet1!$AL$9,Sheet1!$AO$9,Sheet1!$AR$9)</c:f>
              <c:numCache>
                <c:formatCode>General</c:formatCode>
                <c:ptCount val="5"/>
                <c:pt idx="0">
                  <c:v>68.171111111111102</c:v>
                </c:pt>
                <c:pt idx="1">
                  <c:v>62.059999999999995</c:v>
                </c:pt>
                <c:pt idx="2">
                  <c:v>67.63555555555557</c:v>
                </c:pt>
                <c:pt idx="3">
                  <c:v>65.015555555555551</c:v>
                </c:pt>
                <c:pt idx="4">
                  <c:v>70.959999999999994</c:v>
                </c:pt>
              </c:numCache>
            </c:numRef>
          </c:val>
          <c:smooth val="0"/>
          <c:extLst>
            <c:ext xmlns:c16="http://schemas.microsoft.com/office/drawing/2014/chart" uri="{C3380CC4-5D6E-409C-BE32-E72D297353CC}">
              <c16:uniqueId val="{00000002-1337-43C5-8472-23CB98BA635E}"/>
            </c:ext>
          </c:extLst>
        </c:ser>
        <c:ser>
          <c:idx val="3"/>
          <c:order val="3"/>
          <c:tx>
            <c:strRef>
              <c:f>Sheet1!$AV$2</c:f>
              <c:strCache>
                <c:ptCount val="1"/>
                <c:pt idx="0">
                  <c:v>4 atm</c:v>
                </c:pt>
              </c:strCache>
            </c:strRef>
          </c:tx>
          <c:spPr>
            <a:ln w="19050" cap="rnd">
              <a:solidFill>
                <a:schemeClr val="accent4"/>
              </a:solidFill>
              <a:round/>
            </a:ln>
            <a:effectLst/>
          </c:spPr>
          <c:marker>
            <c:symbol val="none"/>
          </c:marker>
          <c:errBars>
            <c:errDir val="y"/>
            <c:errBarType val="both"/>
            <c:errValType val="cust"/>
            <c:noEndCap val="0"/>
            <c:plus>
              <c:numRef>
                <c:f>(Sheet1!$AU$10,Sheet1!$AX$10,Sheet1!$BA$10,Sheet1!$BD$10,Sheet1!$BG$10)</c:f>
                <c:numCache>
                  <c:formatCode>General</c:formatCode>
                  <c:ptCount val="5"/>
                  <c:pt idx="0">
                    <c:v>0.82527660907206479</c:v>
                  </c:pt>
                  <c:pt idx="1">
                    <c:v>0.25333333333333929</c:v>
                  </c:pt>
                  <c:pt idx="2">
                    <c:v>0.93500643689605001</c:v>
                  </c:pt>
                  <c:pt idx="3">
                    <c:v>0.44946058204788719</c:v>
                  </c:pt>
                  <c:pt idx="4">
                    <c:v>1.2296521640059142</c:v>
                  </c:pt>
                </c:numCache>
              </c:numRef>
            </c:plus>
            <c:minus>
              <c:numRef>
                <c:f>(Sheet1!$AU$10,Sheet1!$AX$10,Sheet1!$BA$10,Sheet1!$BD$10,Sheet1!$BG$10)</c:f>
                <c:numCache>
                  <c:formatCode>General</c:formatCode>
                  <c:ptCount val="5"/>
                  <c:pt idx="0">
                    <c:v>0.82527660907206479</c:v>
                  </c:pt>
                  <c:pt idx="1">
                    <c:v>0.25333333333333929</c:v>
                  </c:pt>
                  <c:pt idx="2">
                    <c:v>0.93500643689605001</c:v>
                  </c:pt>
                  <c:pt idx="3">
                    <c:v>0.44946058204788719</c:v>
                  </c:pt>
                  <c:pt idx="4">
                    <c:v>1.2296521640059142</c:v>
                  </c:pt>
                </c:numCache>
              </c:numRef>
            </c:minus>
            <c:spPr>
              <a:noFill/>
              <a:ln w="9525" cap="flat" cmpd="sng" algn="ctr">
                <a:solidFill>
                  <a:srgbClr val="FFFF00"/>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(Sheet1!$AU$9,Sheet1!$AX$9,Sheet1!$BA$9,Sheet1!$BD$9,Sheet1!$BG$9)</c:f>
              <c:numCache>
                <c:formatCode>General</c:formatCode>
                <c:ptCount val="5"/>
                <c:pt idx="0">
                  <c:v>69.508888888888904</c:v>
                </c:pt>
                <c:pt idx="1">
                  <c:v>63.206666666666671</c:v>
                </c:pt>
                <c:pt idx="2">
                  <c:v>68.708888888888893</c:v>
                </c:pt>
                <c:pt idx="3">
                  <c:v>65.771111111111111</c:v>
                </c:pt>
                <c:pt idx="4">
                  <c:v>72.38666666666667</c:v>
                </c:pt>
              </c:numCache>
            </c:numRef>
          </c:val>
          <c:smooth val="0"/>
          <c:extLst>
            <c:ext xmlns:c16="http://schemas.microsoft.com/office/drawing/2014/chart" uri="{C3380CC4-5D6E-409C-BE32-E72D297353CC}">
              <c16:uniqueId val="{00000003-1337-43C5-8472-23CB98BA635E}"/>
            </c:ext>
          </c:extLst>
        </c:ser>
        <c:ser>
          <c:idx val="4"/>
          <c:order val="4"/>
          <c:tx>
            <c:strRef>
              <c:f>Sheet1!$BK$2</c:f>
              <c:strCache>
                <c:ptCount val="1"/>
                <c:pt idx="0">
                  <c:v>5 atm</c:v>
                </c:pt>
              </c:strCache>
            </c:strRef>
          </c:tx>
          <c:spPr>
            <a:ln w="19050" cap="rnd">
              <a:solidFill>
                <a:schemeClr val="accent5"/>
              </a:solidFill>
              <a:round/>
            </a:ln>
            <a:effectLst/>
          </c:spPr>
          <c:marker>
            <c:symbol val="none"/>
          </c:marker>
          <c:errBars>
            <c:errDir val="y"/>
            <c:errBarType val="both"/>
            <c:errValType val="cust"/>
            <c:noEndCap val="0"/>
            <c:plus>
              <c:numRef>
                <c:f>(Sheet1!$BJ$10,Sheet1!$BM$10,Sheet1!$BP$10,Sheet1!$BS$10,Sheet1!$BV$10)</c:f>
                <c:numCache>
                  <c:formatCode>General</c:formatCode>
                  <c:ptCount val="5"/>
                  <c:pt idx="0">
                    <c:v>0.32027765731904967</c:v>
                  </c:pt>
                  <c:pt idx="1">
                    <c:v>5.8245966320349202E-2</c:v>
                  </c:pt>
                  <c:pt idx="2">
                    <c:v>0.71594537345930198</c:v>
                  </c:pt>
                  <c:pt idx="3">
                    <c:v>0.16948724413927635</c:v>
                  </c:pt>
                  <c:pt idx="4">
                    <c:v>0.14671716302440052</c:v>
                  </c:pt>
                </c:numCache>
              </c:numRef>
            </c:plus>
            <c:minus>
              <c:numRef>
                <c:f>(Sheet1!$BJ$10,Sheet1!$BM$10,Sheet1!$BP$10,Sheet1!$BS$10,Sheet1!$BV$10)</c:f>
                <c:numCache>
                  <c:formatCode>General</c:formatCode>
                  <c:ptCount val="5"/>
                  <c:pt idx="0">
                    <c:v>0.32027765731904967</c:v>
                  </c:pt>
                  <c:pt idx="1">
                    <c:v>5.8245966320349202E-2</c:v>
                  </c:pt>
                  <c:pt idx="2">
                    <c:v>0.71594537345930198</c:v>
                  </c:pt>
                  <c:pt idx="3">
                    <c:v>0.16948724413927635</c:v>
                  </c:pt>
                  <c:pt idx="4">
                    <c:v>0.14671716302440052</c:v>
                  </c:pt>
                </c:numCache>
              </c:numRef>
            </c:minus>
            <c:spPr>
              <a:noFill/>
              <a:ln w="9525" cap="flat" cmpd="sng" algn="ctr">
                <a:solidFill>
                  <a:srgbClr val="00B0F0"/>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(Sheet1!$BJ$9,Sheet1!$BM$9,Sheet1!$BP$9,Sheet1!$BS$9,Sheet1!$BV$9)</c:f>
              <c:numCache>
                <c:formatCode>General</c:formatCode>
                <c:ptCount val="5"/>
                <c:pt idx="0">
                  <c:v>70.506666666666675</c:v>
                </c:pt>
                <c:pt idx="1">
                  <c:v>64.608888888888885</c:v>
                </c:pt>
                <c:pt idx="2">
                  <c:v>69.340000000000018</c:v>
                </c:pt>
                <c:pt idx="3">
                  <c:v>67.097777777777779</c:v>
                </c:pt>
                <c:pt idx="4">
                  <c:v>73.837777777777774</c:v>
                </c:pt>
              </c:numCache>
            </c:numRef>
          </c:val>
          <c:smooth val="0"/>
          <c:extLst>
            <c:ext xmlns:c16="http://schemas.microsoft.com/office/drawing/2014/chart" uri="{C3380CC4-5D6E-409C-BE32-E72D297353CC}">
              <c16:uniqueId val="{00000004-1337-43C5-8472-23CB98BA635E}"/>
            </c:ext>
          </c:extLst>
        </c:ser>
        <c:dLbls>
          <c:showLegendKey val="0"/>
          <c:showVal val="0"/>
          <c:showCatName val="0"/>
          <c:showSerName val="0"/>
          <c:showPercent val="0"/>
          <c:showBubbleSize val="0"/>
        </c:dLbls>
        <c:smooth val="0"/>
        <c:axId val="713588240"/>
        <c:axId val="713603632"/>
      </c:lineChart>
      <c:catAx>
        <c:axId val="7135882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13603632"/>
        <c:crosses val="autoZero"/>
        <c:auto val="1"/>
        <c:lblAlgn val="ctr"/>
        <c:lblOffset val="100"/>
        <c:noMultiLvlLbl val="0"/>
      </c:catAx>
      <c:valAx>
        <c:axId val="713603632"/>
        <c:scaling>
          <c:orientation val="minMax"/>
          <c:max val="8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Breakdown Voltage (kV)</a:t>
                </a: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1358824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Sheet1!$C$2</c:f>
              <c:strCache>
                <c:ptCount val="1"/>
                <c:pt idx="0">
                  <c:v>1 atm</c:v>
                </c:pt>
              </c:strCache>
            </c:strRef>
          </c:tx>
          <c:spPr>
            <a:ln w="19050" cap="rnd">
              <a:solidFill>
                <a:schemeClr val="accent1"/>
              </a:solidFill>
              <a:round/>
            </a:ln>
            <a:effectLst/>
          </c:spPr>
          <c:marker>
            <c:symbol val="none"/>
          </c:marker>
          <c:errBars>
            <c:errDir val="y"/>
            <c:errBarType val="both"/>
            <c:errValType val="cust"/>
            <c:noEndCap val="0"/>
            <c:plus>
              <c:numRef>
                <c:f>(Sheet1!$C$10,Sheet1!$F$10,Sheet1!$I$10,Sheet1!$L$10,Sheet1!$O$10)</c:f>
                <c:numCache>
                  <c:formatCode>General</c:formatCode>
                  <c:ptCount val="5"/>
                  <c:pt idx="0">
                    <c:v>1.2663917830387834</c:v>
                  </c:pt>
                  <c:pt idx="1">
                    <c:v>1.618078421393037</c:v>
                  </c:pt>
                  <c:pt idx="2">
                    <c:v>1.8284703179717494</c:v>
                  </c:pt>
                  <c:pt idx="3">
                    <c:v>0.98190291441331012</c:v>
                  </c:pt>
                  <c:pt idx="4">
                    <c:v>1.0935772085733688</c:v>
                  </c:pt>
                </c:numCache>
              </c:numRef>
            </c:plus>
            <c:minus>
              <c:numRef>
                <c:f>(Sheet1!$C$10,Sheet1!$F$10,Sheet1!$I$10,Sheet1!$L$10,Sheet1!$O$10)</c:f>
                <c:numCache>
                  <c:formatCode>General</c:formatCode>
                  <c:ptCount val="5"/>
                  <c:pt idx="0">
                    <c:v>1.2663917830387834</c:v>
                  </c:pt>
                  <c:pt idx="1">
                    <c:v>1.618078421393037</c:v>
                  </c:pt>
                  <c:pt idx="2">
                    <c:v>1.8284703179717494</c:v>
                  </c:pt>
                  <c:pt idx="3">
                    <c:v>0.98190291441331012</c:v>
                  </c:pt>
                  <c:pt idx="4">
                    <c:v>1.0935772085733688</c:v>
                  </c:pt>
                </c:numCache>
              </c:numRef>
            </c:minus>
            <c:spPr>
              <a:noFill/>
              <a:ln w="9525" cap="flat" cmpd="sng" algn="ctr">
                <a:solidFill>
                  <a:srgbClr val="00B0F0"/>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(Sheet1!$C$9,Sheet1!$F$9,Sheet1!$I$9,Sheet1!$L$9,Sheet1!$O$9)</c:f>
              <c:numCache>
                <c:formatCode>General</c:formatCode>
                <c:ptCount val="5"/>
                <c:pt idx="0">
                  <c:v>38.948888888888895</c:v>
                </c:pt>
                <c:pt idx="1">
                  <c:v>40.099999999999994</c:v>
                </c:pt>
                <c:pt idx="2">
                  <c:v>39.651111111111106</c:v>
                </c:pt>
                <c:pt idx="3">
                  <c:v>39.04</c:v>
                </c:pt>
                <c:pt idx="4">
                  <c:v>38.44</c:v>
                </c:pt>
              </c:numCache>
            </c:numRef>
          </c:val>
          <c:smooth val="0"/>
          <c:extLst>
            <c:ext xmlns:c16="http://schemas.microsoft.com/office/drawing/2014/chart" uri="{C3380CC4-5D6E-409C-BE32-E72D297353CC}">
              <c16:uniqueId val="{00000000-AA0F-4E11-A88D-30AC339734FE}"/>
            </c:ext>
          </c:extLst>
        </c:ser>
        <c:ser>
          <c:idx val="1"/>
          <c:order val="1"/>
          <c:tx>
            <c:strRef>
              <c:f>Sheet1!$R$2</c:f>
              <c:strCache>
                <c:ptCount val="1"/>
                <c:pt idx="0">
                  <c:v>2 atm</c:v>
                </c:pt>
              </c:strCache>
            </c:strRef>
          </c:tx>
          <c:spPr>
            <a:ln w="19050" cap="rnd">
              <a:solidFill>
                <a:schemeClr val="accent2"/>
              </a:solidFill>
              <a:round/>
            </a:ln>
            <a:effectLst/>
          </c:spPr>
          <c:marker>
            <c:symbol val="none"/>
          </c:marker>
          <c:errBars>
            <c:errDir val="y"/>
            <c:errBarType val="both"/>
            <c:errValType val="cust"/>
            <c:noEndCap val="0"/>
            <c:plus>
              <c:numRef>
                <c:f>(Sheet1!$R$10,Sheet1!$U$10,Sheet1!$X$10,Sheet1!$AA$10,Sheet1!$AD$10)</c:f>
                <c:numCache>
                  <c:formatCode>General</c:formatCode>
                  <c:ptCount val="5"/>
                  <c:pt idx="0">
                    <c:v>1.4809606491883605</c:v>
                  </c:pt>
                  <c:pt idx="1">
                    <c:v>1.7201679504565126</c:v>
                  </c:pt>
                  <c:pt idx="2">
                    <c:v>1.0803360245432536</c:v>
                  </c:pt>
                  <c:pt idx="3">
                    <c:v>1.4784225828001085</c:v>
                  </c:pt>
                  <c:pt idx="4">
                    <c:v>1.6494757865365615</c:v>
                  </c:pt>
                </c:numCache>
              </c:numRef>
            </c:plus>
            <c:minus>
              <c:numRef>
                <c:f>(Sheet1!$R$10,Sheet1!$U$10,Sheet1!$X$10,Sheet1!$AA$10,Sheet1!$AD$10)</c:f>
                <c:numCache>
                  <c:formatCode>General</c:formatCode>
                  <c:ptCount val="5"/>
                  <c:pt idx="0">
                    <c:v>1.4809606491883605</c:v>
                  </c:pt>
                  <c:pt idx="1">
                    <c:v>1.7201679504565126</c:v>
                  </c:pt>
                  <c:pt idx="2">
                    <c:v>1.0803360245432536</c:v>
                  </c:pt>
                  <c:pt idx="3">
                    <c:v>1.4784225828001085</c:v>
                  </c:pt>
                  <c:pt idx="4">
                    <c:v>1.6494757865365615</c:v>
                  </c:pt>
                </c:numCache>
              </c:numRef>
            </c:minus>
            <c:spPr>
              <a:noFill/>
              <a:ln w="9525" cap="flat" cmpd="sng" algn="ctr">
                <a:solidFill>
                  <a:srgbClr val="FFC000"/>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(Sheet1!$R$9,Sheet1!$U$9,Sheet1!$X$9,Sheet1!$AA$9,Sheet1!$AD$9)</c:f>
              <c:numCache>
                <c:formatCode>General</c:formatCode>
                <c:ptCount val="5"/>
                <c:pt idx="0">
                  <c:v>52.06666666666667</c:v>
                </c:pt>
                <c:pt idx="1">
                  <c:v>46.860000000000007</c:v>
                </c:pt>
                <c:pt idx="2">
                  <c:v>50.675555555555555</c:v>
                </c:pt>
                <c:pt idx="3">
                  <c:v>49.086666666666666</c:v>
                </c:pt>
                <c:pt idx="4">
                  <c:v>52.871111111111112</c:v>
                </c:pt>
              </c:numCache>
            </c:numRef>
          </c:val>
          <c:smooth val="0"/>
          <c:extLst>
            <c:ext xmlns:c16="http://schemas.microsoft.com/office/drawing/2014/chart" uri="{C3380CC4-5D6E-409C-BE32-E72D297353CC}">
              <c16:uniqueId val="{00000001-AA0F-4E11-A88D-30AC339734FE}"/>
            </c:ext>
          </c:extLst>
        </c:ser>
        <c:ser>
          <c:idx val="2"/>
          <c:order val="2"/>
          <c:tx>
            <c:strRef>
              <c:f>Sheet1!$AG$2</c:f>
              <c:strCache>
                <c:ptCount val="1"/>
                <c:pt idx="0">
                  <c:v>3 atm</c:v>
                </c:pt>
              </c:strCache>
            </c:strRef>
          </c:tx>
          <c:spPr>
            <a:ln w="19050" cap="rnd">
              <a:solidFill>
                <a:schemeClr val="accent3"/>
              </a:solidFill>
              <a:round/>
            </a:ln>
            <a:effectLst/>
          </c:spPr>
          <c:marker>
            <c:symbol val="none"/>
          </c:marker>
          <c:errBars>
            <c:errDir val="y"/>
            <c:errBarType val="both"/>
            <c:errValType val="cust"/>
            <c:noEndCap val="0"/>
            <c:plus>
              <c:numRef>
                <c:f>(Sheet1!$AG$10,Sheet1!$AJ$10,Sheet1!$AM$10,Sheet1!$AP$10,Sheet1!$AS$10)</c:f>
                <c:numCache>
                  <c:formatCode>General</c:formatCode>
                  <c:ptCount val="5"/>
                  <c:pt idx="0">
                    <c:v>1.3521560286911869</c:v>
                  </c:pt>
                  <c:pt idx="1">
                    <c:v>0.44606925222186439</c:v>
                  </c:pt>
                  <c:pt idx="2">
                    <c:v>0.52814139520902326</c:v>
                  </c:pt>
                  <c:pt idx="3">
                    <c:v>1.299304657342752</c:v>
                  </c:pt>
                  <c:pt idx="4">
                    <c:v>1.0510805727299817</c:v>
                  </c:pt>
                </c:numCache>
              </c:numRef>
            </c:plus>
            <c:minus>
              <c:numRef>
                <c:f>(Sheet1!$AG$10,Sheet1!$AJ$10,Sheet1!$AM$10,Sheet1!$AP$10,Sheet1!$AS$10)</c:f>
                <c:numCache>
                  <c:formatCode>General</c:formatCode>
                  <c:ptCount val="5"/>
                  <c:pt idx="0">
                    <c:v>1.3521560286911869</c:v>
                  </c:pt>
                  <c:pt idx="1">
                    <c:v>0.44606925222186439</c:v>
                  </c:pt>
                  <c:pt idx="2">
                    <c:v>0.52814139520902326</c:v>
                  </c:pt>
                  <c:pt idx="3">
                    <c:v>1.299304657342752</c:v>
                  </c:pt>
                  <c:pt idx="4">
                    <c:v>1.0510805727299817</c:v>
                  </c:pt>
                </c:numCache>
              </c:numRef>
            </c:minus>
            <c:spPr>
              <a:noFill/>
              <a:ln w="9525" cap="flat" cmpd="sng" algn="ctr">
                <a:solidFill>
                  <a:schemeClr val="bg1">
                    <a:lumMod val="50000"/>
                  </a:schemeClr>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(Sheet1!$AG$9,Sheet1!$AJ$9,Sheet1!$AM$9,Sheet1!$AP$9,Sheet1!$AS$9)</c:f>
              <c:numCache>
                <c:formatCode>General</c:formatCode>
                <c:ptCount val="5"/>
                <c:pt idx="0">
                  <c:v>53.831111111111113</c:v>
                </c:pt>
                <c:pt idx="1">
                  <c:v>49.366666666666667</c:v>
                </c:pt>
                <c:pt idx="2">
                  <c:v>53.54666666666666</c:v>
                </c:pt>
                <c:pt idx="3">
                  <c:v>51.322222222222223</c:v>
                </c:pt>
                <c:pt idx="4">
                  <c:v>56.168888888888887</c:v>
                </c:pt>
              </c:numCache>
            </c:numRef>
          </c:val>
          <c:smooth val="0"/>
          <c:extLst>
            <c:ext xmlns:c16="http://schemas.microsoft.com/office/drawing/2014/chart" uri="{C3380CC4-5D6E-409C-BE32-E72D297353CC}">
              <c16:uniqueId val="{00000002-AA0F-4E11-A88D-30AC339734FE}"/>
            </c:ext>
          </c:extLst>
        </c:ser>
        <c:ser>
          <c:idx val="3"/>
          <c:order val="3"/>
          <c:tx>
            <c:strRef>
              <c:f>Sheet1!$AV$2</c:f>
              <c:strCache>
                <c:ptCount val="1"/>
                <c:pt idx="0">
                  <c:v>4 atm</c:v>
                </c:pt>
              </c:strCache>
            </c:strRef>
          </c:tx>
          <c:spPr>
            <a:ln w="19050" cap="rnd">
              <a:solidFill>
                <a:schemeClr val="accent4"/>
              </a:solidFill>
              <a:round/>
            </a:ln>
            <a:effectLst/>
          </c:spPr>
          <c:marker>
            <c:symbol val="none"/>
          </c:marker>
          <c:errBars>
            <c:errDir val="y"/>
            <c:errBarType val="both"/>
            <c:errValType val="cust"/>
            <c:noEndCap val="0"/>
            <c:plus>
              <c:numRef>
                <c:f>(Sheet1!$AV$10,Sheet1!$AY$10,Sheet1!$BB$10,Sheet1!$BE$10,Sheet1!$BH$10)</c:f>
                <c:numCache>
                  <c:formatCode>General</c:formatCode>
                  <c:ptCount val="5"/>
                  <c:pt idx="0">
                    <c:v>1.0492184039842563</c:v>
                  </c:pt>
                  <c:pt idx="1">
                    <c:v>1.0307925753192713</c:v>
                  </c:pt>
                  <c:pt idx="2">
                    <c:v>1.6152101113179493</c:v>
                  </c:pt>
                  <c:pt idx="3">
                    <c:v>1.0336845281340423</c:v>
                  </c:pt>
                  <c:pt idx="4">
                    <c:v>1.4822555385227796</c:v>
                  </c:pt>
                </c:numCache>
              </c:numRef>
            </c:plus>
            <c:minus>
              <c:numRef>
                <c:f>(Sheet1!$AV$10,Sheet1!$AY$10,Sheet1!$BB$10,Sheet1!$BE$10,Sheet1!$BH$10)</c:f>
                <c:numCache>
                  <c:formatCode>General</c:formatCode>
                  <c:ptCount val="5"/>
                  <c:pt idx="0">
                    <c:v>1.0492184039842563</c:v>
                  </c:pt>
                  <c:pt idx="1">
                    <c:v>1.0307925753192713</c:v>
                  </c:pt>
                  <c:pt idx="2">
                    <c:v>1.6152101113179493</c:v>
                  </c:pt>
                  <c:pt idx="3">
                    <c:v>1.0336845281340423</c:v>
                  </c:pt>
                  <c:pt idx="4">
                    <c:v>1.4822555385227796</c:v>
                  </c:pt>
                </c:numCache>
              </c:numRef>
            </c:minus>
            <c:spPr>
              <a:noFill/>
              <a:ln w="9525" cap="flat" cmpd="sng" algn="ctr">
                <a:solidFill>
                  <a:srgbClr val="FFFF00"/>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(Sheet1!$AV$9,Sheet1!$AY$9,Sheet1!$BB$9,Sheet1!$BE$9,Sheet1!$BH$9)</c:f>
              <c:numCache>
                <c:formatCode>General</c:formatCode>
                <c:ptCount val="5"/>
                <c:pt idx="0">
                  <c:v>54.875555555555557</c:v>
                </c:pt>
                <c:pt idx="1">
                  <c:v>50.56</c:v>
                </c:pt>
                <c:pt idx="2">
                  <c:v>54.988888888888887</c:v>
                </c:pt>
                <c:pt idx="3">
                  <c:v>52.417777777777779</c:v>
                </c:pt>
                <c:pt idx="4">
                  <c:v>58.108888888888892</c:v>
                </c:pt>
              </c:numCache>
            </c:numRef>
          </c:val>
          <c:smooth val="0"/>
          <c:extLst>
            <c:ext xmlns:c16="http://schemas.microsoft.com/office/drawing/2014/chart" uri="{C3380CC4-5D6E-409C-BE32-E72D297353CC}">
              <c16:uniqueId val="{00000003-AA0F-4E11-A88D-30AC339734FE}"/>
            </c:ext>
          </c:extLst>
        </c:ser>
        <c:ser>
          <c:idx val="4"/>
          <c:order val="4"/>
          <c:tx>
            <c:strRef>
              <c:f>Sheet1!$BK$2</c:f>
              <c:strCache>
                <c:ptCount val="1"/>
                <c:pt idx="0">
                  <c:v>5 atm</c:v>
                </c:pt>
              </c:strCache>
            </c:strRef>
          </c:tx>
          <c:spPr>
            <a:ln w="19050" cap="rnd">
              <a:solidFill>
                <a:schemeClr val="accent5"/>
              </a:solidFill>
              <a:round/>
            </a:ln>
            <a:effectLst/>
          </c:spPr>
          <c:marker>
            <c:symbol val="none"/>
          </c:marker>
          <c:errBars>
            <c:errDir val="y"/>
            <c:errBarType val="both"/>
            <c:errValType val="cust"/>
            <c:noEndCap val="0"/>
            <c:plus>
              <c:numRef>
                <c:f>(Sheet1!$BK$10,Sheet1!$BN$10,Sheet1!$BQ$10,Sheet1!$BT$10,Sheet1!$BW$10)</c:f>
                <c:numCache>
                  <c:formatCode>General</c:formatCode>
                  <c:ptCount val="5"/>
                  <c:pt idx="0">
                    <c:v>0.40799419022733779</c:v>
                  </c:pt>
                  <c:pt idx="1">
                    <c:v>1.3268229946979673</c:v>
                  </c:pt>
                  <c:pt idx="2">
                    <c:v>0.83523338942765313</c:v>
                  </c:pt>
                  <c:pt idx="3">
                    <c:v>1.046928488130521</c:v>
                  </c:pt>
                  <c:pt idx="4">
                    <c:v>0.4446721638840711</c:v>
                  </c:pt>
                </c:numCache>
              </c:numRef>
            </c:plus>
            <c:minus>
              <c:numRef>
                <c:f>(Sheet1!$BK$10,Sheet1!$BN$10,Sheet1!$BQ$10,Sheet1!$BT$10,Sheet1!$BW$10)</c:f>
                <c:numCache>
                  <c:formatCode>General</c:formatCode>
                  <c:ptCount val="5"/>
                  <c:pt idx="0">
                    <c:v>0.40799419022733779</c:v>
                  </c:pt>
                  <c:pt idx="1">
                    <c:v>1.3268229946979673</c:v>
                  </c:pt>
                  <c:pt idx="2">
                    <c:v>0.83523338942765313</c:v>
                  </c:pt>
                  <c:pt idx="3">
                    <c:v>1.046928488130521</c:v>
                  </c:pt>
                  <c:pt idx="4">
                    <c:v>0.4446721638840711</c:v>
                  </c:pt>
                </c:numCache>
              </c:numRef>
            </c:minus>
            <c:spPr>
              <a:noFill/>
              <a:ln w="9525" cap="flat" cmpd="sng" algn="ctr">
                <a:solidFill>
                  <a:srgbClr val="00B0F0"/>
                </a:solidFill>
                <a:round/>
              </a:ln>
              <a:effectLst/>
            </c:spPr>
          </c:errBars>
          <c:cat>
            <c:strRef>
              <c:f>(Sheet1!$B$4,Sheet1!$E$4,Sheet1!$H$4,Sheet1!$K$4,Sheet1!$N$4)</c:f>
              <c:strCache>
                <c:ptCount val="5"/>
                <c:pt idx="0">
                  <c:v>PVC</c:v>
                </c:pt>
                <c:pt idx="1">
                  <c:v>Tufnol</c:v>
                </c:pt>
                <c:pt idx="2">
                  <c:v>Nylon 66</c:v>
                </c:pt>
                <c:pt idx="3">
                  <c:v>glass reinforced nylon</c:v>
                </c:pt>
                <c:pt idx="4">
                  <c:v>Perspex</c:v>
                </c:pt>
              </c:strCache>
            </c:strRef>
          </c:cat>
          <c:val>
            <c:numRef>
              <c:f>(Sheet1!$BK$9,Sheet1!$BN$9,Sheet1!$BQ$9,Sheet1!$BT$9,Sheet1!$BW$9)</c:f>
              <c:numCache>
                <c:formatCode>General</c:formatCode>
                <c:ptCount val="5"/>
                <c:pt idx="0">
                  <c:v>56.888888888888886</c:v>
                </c:pt>
                <c:pt idx="1">
                  <c:v>52.797777777777782</c:v>
                </c:pt>
                <c:pt idx="2">
                  <c:v>55.842222222222226</c:v>
                </c:pt>
                <c:pt idx="3">
                  <c:v>54.097777777777772</c:v>
                </c:pt>
                <c:pt idx="4">
                  <c:v>60.06</c:v>
                </c:pt>
              </c:numCache>
            </c:numRef>
          </c:val>
          <c:smooth val="0"/>
          <c:extLst>
            <c:ext xmlns:c16="http://schemas.microsoft.com/office/drawing/2014/chart" uri="{C3380CC4-5D6E-409C-BE32-E72D297353CC}">
              <c16:uniqueId val="{00000004-AA0F-4E11-A88D-30AC339734FE}"/>
            </c:ext>
          </c:extLst>
        </c:ser>
        <c:dLbls>
          <c:showLegendKey val="0"/>
          <c:showVal val="0"/>
          <c:showCatName val="0"/>
          <c:showSerName val="0"/>
          <c:showPercent val="0"/>
          <c:showBubbleSize val="0"/>
        </c:dLbls>
        <c:smooth val="0"/>
        <c:axId val="713588240"/>
        <c:axId val="713603632"/>
      </c:lineChart>
      <c:catAx>
        <c:axId val="7135882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13603632"/>
        <c:crosses val="autoZero"/>
        <c:auto val="1"/>
        <c:lblAlgn val="ctr"/>
        <c:lblOffset val="100"/>
        <c:noMultiLvlLbl val="0"/>
      </c:catAx>
      <c:valAx>
        <c:axId val="713603632"/>
        <c:scaling>
          <c:orientation val="minMax"/>
          <c:max val="7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Time to breakdown (ns)</a:t>
                </a: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1358824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'TEK00007'!$U$1</c:f>
              <c:strCache>
                <c:ptCount val="1"/>
              </c:strCache>
            </c:strRef>
          </c:tx>
          <c:spPr>
            <a:ln w="19050" cap="rnd">
              <a:noFill/>
              <a:round/>
            </a:ln>
            <a:effectLst/>
          </c:spPr>
          <c:marker>
            <c:symbol val="circle"/>
            <c:size val="5"/>
            <c:spPr>
              <a:solidFill>
                <a:schemeClr val="accent1"/>
              </a:solidFill>
              <a:ln w="9525">
                <a:solidFill>
                  <a:schemeClr val="accent1"/>
                </a:solidFill>
              </a:ln>
              <a:effectLst/>
            </c:spPr>
          </c:marker>
          <c:xVal>
            <c:strRef>
              <c:f>'TEK00007'!$T$2:$T$10001</c:f>
              <c:strCache>
                <c:ptCount val="598"/>
                <c:pt idx="0">
                  <c:v>time</c:v>
                </c:pt>
                <c:pt idx="1">
                  <c:v>-35.6</c:v>
                </c:pt>
                <c:pt idx="2">
                  <c:v>-35.4</c:v>
                </c:pt>
                <c:pt idx="3">
                  <c:v>-35.2</c:v>
                </c:pt>
                <c:pt idx="4">
                  <c:v>-35</c:v>
                </c:pt>
                <c:pt idx="5">
                  <c:v>-34.8</c:v>
                </c:pt>
                <c:pt idx="6">
                  <c:v>-34.6</c:v>
                </c:pt>
                <c:pt idx="7">
                  <c:v>-34.4</c:v>
                </c:pt>
                <c:pt idx="8">
                  <c:v>-34.2</c:v>
                </c:pt>
                <c:pt idx="9">
                  <c:v>-34</c:v>
                </c:pt>
                <c:pt idx="10">
                  <c:v>-33.8</c:v>
                </c:pt>
                <c:pt idx="11">
                  <c:v>-33.6</c:v>
                </c:pt>
                <c:pt idx="12">
                  <c:v>-33.4</c:v>
                </c:pt>
                <c:pt idx="13">
                  <c:v>-33.2</c:v>
                </c:pt>
                <c:pt idx="14">
                  <c:v>-33</c:v>
                </c:pt>
                <c:pt idx="15">
                  <c:v>-32.8</c:v>
                </c:pt>
                <c:pt idx="16">
                  <c:v>-32.6</c:v>
                </c:pt>
                <c:pt idx="17">
                  <c:v>-32.4</c:v>
                </c:pt>
                <c:pt idx="18">
                  <c:v>-32.2</c:v>
                </c:pt>
                <c:pt idx="19">
                  <c:v>-32</c:v>
                </c:pt>
                <c:pt idx="20">
                  <c:v>-31.8</c:v>
                </c:pt>
                <c:pt idx="21">
                  <c:v>-31.6</c:v>
                </c:pt>
                <c:pt idx="22">
                  <c:v>-31.4</c:v>
                </c:pt>
                <c:pt idx="23">
                  <c:v>-31.2</c:v>
                </c:pt>
                <c:pt idx="24">
                  <c:v>-31</c:v>
                </c:pt>
                <c:pt idx="25">
                  <c:v>-30.8</c:v>
                </c:pt>
                <c:pt idx="26">
                  <c:v>-30.6</c:v>
                </c:pt>
                <c:pt idx="27">
                  <c:v>-30.4</c:v>
                </c:pt>
                <c:pt idx="28">
                  <c:v>-30.2</c:v>
                </c:pt>
                <c:pt idx="29">
                  <c:v>-30</c:v>
                </c:pt>
                <c:pt idx="30">
                  <c:v>-29.8</c:v>
                </c:pt>
                <c:pt idx="31">
                  <c:v>-29.6</c:v>
                </c:pt>
                <c:pt idx="32">
                  <c:v>-29.4</c:v>
                </c:pt>
                <c:pt idx="33">
                  <c:v>-29.2</c:v>
                </c:pt>
                <c:pt idx="34">
                  <c:v>-29</c:v>
                </c:pt>
                <c:pt idx="35">
                  <c:v>-28.8</c:v>
                </c:pt>
                <c:pt idx="36">
                  <c:v>-28.6</c:v>
                </c:pt>
                <c:pt idx="37">
                  <c:v>-28.4</c:v>
                </c:pt>
                <c:pt idx="38">
                  <c:v>-28.2</c:v>
                </c:pt>
                <c:pt idx="39">
                  <c:v>-28</c:v>
                </c:pt>
                <c:pt idx="40">
                  <c:v>-27.8</c:v>
                </c:pt>
                <c:pt idx="41">
                  <c:v>-27.6</c:v>
                </c:pt>
                <c:pt idx="42">
                  <c:v>-27.4</c:v>
                </c:pt>
                <c:pt idx="43">
                  <c:v>-27.2</c:v>
                </c:pt>
                <c:pt idx="44">
                  <c:v>-27</c:v>
                </c:pt>
                <c:pt idx="45">
                  <c:v>-26.8</c:v>
                </c:pt>
                <c:pt idx="46">
                  <c:v>-26.6</c:v>
                </c:pt>
                <c:pt idx="47">
                  <c:v>-26.4</c:v>
                </c:pt>
                <c:pt idx="48">
                  <c:v>-26.2</c:v>
                </c:pt>
                <c:pt idx="49">
                  <c:v>-26</c:v>
                </c:pt>
                <c:pt idx="50">
                  <c:v>-25.8</c:v>
                </c:pt>
                <c:pt idx="51">
                  <c:v>-25.6</c:v>
                </c:pt>
                <c:pt idx="52">
                  <c:v>-25.4</c:v>
                </c:pt>
                <c:pt idx="53">
                  <c:v>-25.2</c:v>
                </c:pt>
                <c:pt idx="54">
                  <c:v>-25</c:v>
                </c:pt>
                <c:pt idx="55">
                  <c:v>-24.8</c:v>
                </c:pt>
                <c:pt idx="56">
                  <c:v>-24.6</c:v>
                </c:pt>
                <c:pt idx="57">
                  <c:v>-24.4</c:v>
                </c:pt>
                <c:pt idx="58">
                  <c:v>-24.2</c:v>
                </c:pt>
                <c:pt idx="59">
                  <c:v>-24</c:v>
                </c:pt>
                <c:pt idx="60">
                  <c:v>-23.8</c:v>
                </c:pt>
                <c:pt idx="61">
                  <c:v>-23.6</c:v>
                </c:pt>
                <c:pt idx="62">
                  <c:v>-23.4</c:v>
                </c:pt>
                <c:pt idx="63">
                  <c:v>-23.2</c:v>
                </c:pt>
                <c:pt idx="64">
                  <c:v>-23</c:v>
                </c:pt>
                <c:pt idx="65">
                  <c:v>-22.8</c:v>
                </c:pt>
                <c:pt idx="66">
                  <c:v>-22.6</c:v>
                </c:pt>
                <c:pt idx="67">
                  <c:v>-22.4</c:v>
                </c:pt>
                <c:pt idx="68">
                  <c:v>-22.2</c:v>
                </c:pt>
                <c:pt idx="69">
                  <c:v>-22</c:v>
                </c:pt>
                <c:pt idx="70">
                  <c:v>-21.8</c:v>
                </c:pt>
                <c:pt idx="71">
                  <c:v>-21.6</c:v>
                </c:pt>
                <c:pt idx="72">
                  <c:v>-21.4</c:v>
                </c:pt>
                <c:pt idx="73">
                  <c:v>-21.2</c:v>
                </c:pt>
                <c:pt idx="74">
                  <c:v>-21</c:v>
                </c:pt>
                <c:pt idx="75">
                  <c:v>-20.8</c:v>
                </c:pt>
                <c:pt idx="76">
                  <c:v>-20.6</c:v>
                </c:pt>
                <c:pt idx="77">
                  <c:v>-20.4</c:v>
                </c:pt>
                <c:pt idx="78">
                  <c:v>-20.2</c:v>
                </c:pt>
                <c:pt idx="79">
                  <c:v>-20</c:v>
                </c:pt>
                <c:pt idx="80">
                  <c:v>-19.8</c:v>
                </c:pt>
                <c:pt idx="81">
                  <c:v>-19.6</c:v>
                </c:pt>
                <c:pt idx="82">
                  <c:v>-19.4</c:v>
                </c:pt>
                <c:pt idx="83">
                  <c:v>-19.2</c:v>
                </c:pt>
                <c:pt idx="84">
                  <c:v>-19</c:v>
                </c:pt>
                <c:pt idx="85">
                  <c:v>-18.8</c:v>
                </c:pt>
                <c:pt idx="86">
                  <c:v>-18.6</c:v>
                </c:pt>
                <c:pt idx="87">
                  <c:v>-18.4</c:v>
                </c:pt>
                <c:pt idx="88">
                  <c:v>-18.2</c:v>
                </c:pt>
                <c:pt idx="89">
                  <c:v>-18</c:v>
                </c:pt>
                <c:pt idx="90">
                  <c:v>-17.8</c:v>
                </c:pt>
                <c:pt idx="91">
                  <c:v>-17.6</c:v>
                </c:pt>
                <c:pt idx="92">
                  <c:v>-17.4</c:v>
                </c:pt>
                <c:pt idx="93">
                  <c:v>-17.2</c:v>
                </c:pt>
                <c:pt idx="94">
                  <c:v>-17</c:v>
                </c:pt>
                <c:pt idx="95">
                  <c:v>-16.8</c:v>
                </c:pt>
                <c:pt idx="96">
                  <c:v>-16.6</c:v>
                </c:pt>
                <c:pt idx="97">
                  <c:v>-16.4</c:v>
                </c:pt>
                <c:pt idx="98">
                  <c:v>-16.2</c:v>
                </c:pt>
                <c:pt idx="99">
                  <c:v>-16</c:v>
                </c:pt>
                <c:pt idx="100">
                  <c:v>-15.8</c:v>
                </c:pt>
                <c:pt idx="101">
                  <c:v>-15.6</c:v>
                </c:pt>
                <c:pt idx="102">
                  <c:v>-15.4</c:v>
                </c:pt>
                <c:pt idx="103">
                  <c:v>-15.2</c:v>
                </c:pt>
                <c:pt idx="104">
                  <c:v>-15</c:v>
                </c:pt>
                <c:pt idx="105">
                  <c:v>-14.8</c:v>
                </c:pt>
                <c:pt idx="106">
                  <c:v>-14.6</c:v>
                </c:pt>
                <c:pt idx="107">
                  <c:v>-14.4</c:v>
                </c:pt>
                <c:pt idx="108">
                  <c:v>-14.2</c:v>
                </c:pt>
                <c:pt idx="109">
                  <c:v>-14</c:v>
                </c:pt>
                <c:pt idx="110">
                  <c:v>-13.8</c:v>
                </c:pt>
                <c:pt idx="111">
                  <c:v>-13.6</c:v>
                </c:pt>
                <c:pt idx="112">
                  <c:v>-13.4</c:v>
                </c:pt>
                <c:pt idx="113">
                  <c:v>-13.2</c:v>
                </c:pt>
                <c:pt idx="114">
                  <c:v>-13</c:v>
                </c:pt>
                <c:pt idx="115">
                  <c:v>-12.8</c:v>
                </c:pt>
                <c:pt idx="116">
                  <c:v>-12.6</c:v>
                </c:pt>
                <c:pt idx="117">
                  <c:v>-12.4</c:v>
                </c:pt>
                <c:pt idx="118">
                  <c:v>-12.2</c:v>
                </c:pt>
                <c:pt idx="119">
                  <c:v>-12</c:v>
                </c:pt>
                <c:pt idx="120">
                  <c:v>-11.8</c:v>
                </c:pt>
                <c:pt idx="121">
                  <c:v>-11.6</c:v>
                </c:pt>
                <c:pt idx="122">
                  <c:v>-11.4</c:v>
                </c:pt>
                <c:pt idx="123">
                  <c:v>-11.2</c:v>
                </c:pt>
                <c:pt idx="124">
                  <c:v>-11</c:v>
                </c:pt>
                <c:pt idx="125">
                  <c:v>-10.8</c:v>
                </c:pt>
                <c:pt idx="126">
                  <c:v>-10.6</c:v>
                </c:pt>
                <c:pt idx="127">
                  <c:v>-10.4</c:v>
                </c:pt>
                <c:pt idx="128">
                  <c:v>-10.2</c:v>
                </c:pt>
                <c:pt idx="129">
                  <c:v>-10</c:v>
                </c:pt>
                <c:pt idx="130">
                  <c:v>-9.8</c:v>
                </c:pt>
                <c:pt idx="131">
                  <c:v>-9.6</c:v>
                </c:pt>
                <c:pt idx="132">
                  <c:v>-9.4</c:v>
                </c:pt>
                <c:pt idx="133">
                  <c:v>-9.2</c:v>
                </c:pt>
                <c:pt idx="134">
                  <c:v>-9</c:v>
                </c:pt>
                <c:pt idx="135">
                  <c:v>-8.8</c:v>
                </c:pt>
                <c:pt idx="136">
                  <c:v>-8.6</c:v>
                </c:pt>
                <c:pt idx="137">
                  <c:v>-8.4</c:v>
                </c:pt>
                <c:pt idx="138">
                  <c:v>-8.2</c:v>
                </c:pt>
                <c:pt idx="139">
                  <c:v>-8</c:v>
                </c:pt>
                <c:pt idx="140">
                  <c:v>-7.8</c:v>
                </c:pt>
                <c:pt idx="141">
                  <c:v>-7.6</c:v>
                </c:pt>
                <c:pt idx="142">
                  <c:v>-7.4</c:v>
                </c:pt>
                <c:pt idx="143">
                  <c:v>-7.2</c:v>
                </c:pt>
                <c:pt idx="144">
                  <c:v>-7</c:v>
                </c:pt>
                <c:pt idx="145">
                  <c:v>-6.8</c:v>
                </c:pt>
                <c:pt idx="146">
                  <c:v>-6.6</c:v>
                </c:pt>
                <c:pt idx="147">
                  <c:v>-6.4</c:v>
                </c:pt>
                <c:pt idx="148">
                  <c:v>-6.2</c:v>
                </c:pt>
                <c:pt idx="149">
                  <c:v>-6</c:v>
                </c:pt>
                <c:pt idx="150">
                  <c:v>-5.8</c:v>
                </c:pt>
                <c:pt idx="151">
                  <c:v>-5.6</c:v>
                </c:pt>
                <c:pt idx="152">
                  <c:v>-5.4</c:v>
                </c:pt>
                <c:pt idx="153">
                  <c:v>-5.2</c:v>
                </c:pt>
                <c:pt idx="154">
                  <c:v>-5</c:v>
                </c:pt>
                <c:pt idx="155">
                  <c:v>-4.8</c:v>
                </c:pt>
                <c:pt idx="156">
                  <c:v>-4.6</c:v>
                </c:pt>
                <c:pt idx="157">
                  <c:v>-4.4</c:v>
                </c:pt>
                <c:pt idx="158">
                  <c:v>-4.2</c:v>
                </c:pt>
                <c:pt idx="159">
                  <c:v>-4</c:v>
                </c:pt>
                <c:pt idx="160">
                  <c:v>-3.8</c:v>
                </c:pt>
                <c:pt idx="161">
                  <c:v>-3.6</c:v>
                </c:pt>
                <c:pt idx="162">
                  <c:v>-3.4</c:v>
                </c:pt>
                <c:pt idx="163">
                  <c:v>-3.2</c:v>
                </c:pt>
                <c:pt idx="164">
                  <c:v>-3</c:v>
                </c:pt>
                <c:pt idx="165">
                  <c:v>-2.8</c:v>
                </c:pt>
                <c:pt idx="166">
                  <c:v>-2.6</c:v>
                </c:pt>
                <c:pt idx="167">
                  <c:v>-2.4</c:v>
                </c:pt>
                <c:pt idx="168">
                  <c:v>-2.2</c:v>
                </c:pt>
                <c:pt idx="169">
                  <c:v>-2</c:v>
                </c:pt>
                <c:pt idx="170">
                  <c:v>-1.8</c:v>
                </c:pt>
                <c:pt idx="171">
                  <c:v>-1.6</c:v>
                </c:pt>
                <c:pt idx="172">
                  <c:v>-1.4</c:v>
                </c:pt>
                <c:pt idx="173">
                  <c:v>-1.2</c:v>
                </c:pt>
                <c:pt idx="174">
                  <c:v>-1</c:v>
                </c:pt>
                <c:pt idx="175">
                  <c:v>-0.8</c:v>
                </c:pt>
                <c:pt idx="176">
                  <c:v>-0.6</c:v>
                </c:pt>
                <c:pt idx="177">
                  <c:v>-0.4</c:v>
                </c:pt>
                <c:pt idx="178">
                  <c:v>-0.2</c:v>
                </c:pt>
                <c:pt idx="179">
                  <c:v>0</c:v>
                </c:pt>
                <c:pt idx="180">
                  <c:v>0.2</c:v>
                </c:pt>
                <c:pt idx="181">
                  <c:v>0.4</c:v>
                </c:pt>
                <c:pt idx="182">
                  <c:v>0.6</c:v>
                </c:pt>
                <c:pt idx="183">
                  <c:v>0.8</c:v>
                </c:pt>
                <c:pt idx="184">
                  <c:v>1</c:v>
                </c:pt>
                <c:pt idx="185">
                  <c:v>1.2</c:v>
                </c:pt>
                <c:pt idx="186">
                  <c:v>1.4</c:v>
                </c:pt>
                <c:pt idx="187">
                  <c:v>1.6</c:v>
                </c:pt>
                <c:pt idx="188">
                  <c:v>1.8</c:v>
                </c:pt>
                <c:pt idx="189">
                  <c:v>2</c:v>
                </c:pt>
                <c:pt idx="190">
                  <c:v>2.2</c:v>
                </c:pt>
                <c:pt idx="191">
                  <c:v>2.4</c:v>
                </c:pt>
                <c:pt idx="192">
                  <c:v>2.6</c:v>
                </c:pt>
                <c:pt idx="193">
                  <c:v>2.8</c:v>
                </c:pt>
                <c:pt idx="194">
                  <c:v>3</c:v>
                </c:pt>
                <c:pt idx="195">
                  <c:v>3.2</c:v>
                </c:pt>
                <c:pt idx="196">
                  <c:v>3.4</c:v>
                </c:pt>
                <c:pt idx="197">
                  <c:v>3.6</c:v>
                </c:pt>
                <c:pt idx="198">
                  <c:v>3.8</c:v>
                </c:pt>
                <c:pt idx="199">
                  <c:v>4</c:v>
                </c:pt>
                <c:pt idx="200">
                  <c:v>4.2</c:v>
                </c:pt>
                <c:pt idx="201">
                  <c:v>4.4</c:v>
                </c:pt>
                <c:pt idx="202">
                  <c:v>4.6</c:v>
                </c:pt>
                <c:pt idx="203">
                  <c:v>4.8</c:v>
                </c:pt>
                <c:pt idx="204">
                  <c:v>5</c:v>
                </c:pt>
                <c:pt idx="205">
                  <c:v>5.2</c:v>
                </c:pt>
                <c:pt idx="206">
                  <c:v>5.4</c:v>
                </c:pt>
                <c:pt idx="207">
                  <c:v>5.6</c:v>
                </c:pt>
                <c:pt idx="208">
                  <c:v>5.8</c:v>
                </c:pt>
                <c:pt idx="209">
                  <c:v>6</c:v>
                </c:pt>
                <c:pt idx="210">
                  <c:v>6.2</c:v>
                </c:pt>
                <c:pt idx="211">
                  <c:v>6.4</c:v>
                </c:pt>
                <c:pt idx="212">
                  <c:v>6.6</c:v>
                </c:pt>
                <c:pt idx="213">
                  <c:v>6.8</c:v>
                </c:pt>
                <c:pt idx="214">
                  <c:v>7</c:v>
                </c:pt>
                <c:pt idx="215">
                  <c:v>7.2</c:v>
                </c:pt>
                <c:pt idx="216">
                  <c:v>7.4</c:v>
                </c:pt>
                <c:pt idx="217">
                  <c:v>7.6</c:v>
                </c:pt>
                <c:pt idx="218">
                  <c:v>7.8</c:v>
                </c:pt>
                <c:pt idx="219">
                  <c:v>8</c:v>
                </c:pt>
                <c:pt idx="220">
                  <c:v>8.2</c:v>
                </c:pt>
                <c:pt idx="221">
                  <c:v>8.4</c:v>
                </c:pt>
                <c:pt idx="222">
                  <c:v>8.6</c:v>
                </c:pt>
                <c:pt idx="223">
                  <c:v>8.8</c:v>
                </c:pt>
                <c:pt idx="224">
                  <c:v>9</c:v>
                </c:pt>
                <c:pt idx="225">
                  <c:v>9.2</c:v>
                </c:pt>
                <c:pt idx="226">
                  <c:v>9.4</c:v>
                </c:pt>
                <c:pt idx="227">
                  <c:v>9.6</c:v>
                </c:pt>
                <c:pt idx="228">
                  <c:v>9.8</c:v>
                </c:pt>
                <c:pt idx="229">
                  <c:v>10</c:v>
                </c:pt>
                <c:pt idx="230">
                  <c:v>10.2</c:v>
                </c:pt>
                <c:pt idx="231">
                  <c:v>10.4</c:v>
                </c:pt>
                <c:pt idx="232">
                  <c:v>10.6</c:v>
                </c:pt>
                <c:pt idx="233">
                  <c:v>10.8</c:v>
                </c:pt>
                <c:pt idx="234">
                  <c:v>11</c:v>
                </c:pt>
                <c:pt idx="235">
                  <c:v>11.2</c:v>
                </c:pt>
                <c:pt idx="236">
                  <c:v>11.4</c:v>
                </c:pt>
                <c:pt idx="237">
                  <c:v>11.6</c:v>
                </c:pt>
                <c:pt idx="238">
                  <c:v>11.8</c:v>
                </c:pt>
                <c:pt idx="239">
                  <c:v>12</c:v>
                </c:pt>
                <c:pt idx="240">
                  <c:v>12.2</c:v>
                </c:pt>
                <c:pt idx="241">
                  <c:v>12.4</c:v>
                </c:pt>
                <c:pt idx="242">
                  <c:v>12.6</c:v>
                </c:pt>
                <c:pt idx="243">
                  <c:v>12.8</c:v>
                </c:pt>
                <c:pt idx="244">
                  <c:v>13</c:v>
                </c:pt>
                <c:pt idx="245">
                  <c:v>13.2</c:v>
                </c:pt>
                <c:pt idx="246">
                  <c:v>13.4</c:v>
                </c:pt>
                <c:pt idx="247">
                  <c:v>13.6</c:v>
                </c:pt>
                <c:pt idx="248">
                  <c:v>13.8</c:v>
                </c:pt>
                <c:pt idx="249">
                  <c:v>14</c:v>
                </c:pt>
                <c:pt idx="250">
                  <c:v>14.2</c:v>
                </c:pt>
                <c:pt idx="251">
                  <c:v>14.4</c:v>
                </c:pt>
                <c:pt idx="252">
                  <c:v>14.6</c:v>
                </c:pt>
                <c:pt idx="253">
                  <c:v>14.8</c:v>
                </c:pt>
                <c:pt idx="254">
                  <c:v>15</c:v>
                </c:pt>
                <c:pt idx="255">
                  <c:v>15.2</c:v>
                </c:pt>
                <c:pt idx="256">
                  <c:v>15.4</c:v>
                </c:pt>
                <c:pt idx="257">
                  <c:v>15.6</c:v>
                </c:pt>
                <c:pt idx="258">
                  <c:v>15.8</c:v>
                </c:pt>
                <c:pt idx="259">
                  <c:v>16</c:v>
                </c:pt>
                <c:pt idx="260">
                  <c:v>16.2</c:v>
                </c:pt>
                <c:pt idx="261">
                  <c:v>16.4</c:v>
                </c:pt>
                <c:pt idx="262">
                  <c:v>16.6</c:v>
                </c:pt>
                <c:pt idx="263">
                  <c:v>16.8</c:v>
                </c:pt>
                <c:pt idx="264">
                  <c:v>17</c:v>
                </c:pt>
                <c:pt idx="265">
                  <c:v>17.2</c:v>
                </c:pt>
                <c:pt idx="266">
                  <c:v>17.4</c:v>
                </c:pt>
                <c:pt idx="267">
                  <c:v>17.6</c:v>
                </c:pt>
                <c:pt idx="268">
                  <c:v>17.8</c:v>
                </c:pt>
                <c:pt idx="269">
                  <c:v>18</c:v>
                </c:pt>
                <c:pt idx="270">
                  <c:v>18.2</c:v>
                </c:pt>
                <c:pt idx="271">
                  <c:v>18.4</c:v>
                </c:pt>
                <c:pt idx="272">
                  <c:v>18.6</c:v>
                </c:pt>
                <c:pt idx="273">
                  <c:v>18.8</c:v>
                </c:pt>
                <c:pt idx="274">
                  <c:v>19</c:v>
                </c:pt>
                <c:pt idx="275">
                  <c:v>19.2</c:v>
                </c:pt>
                <c:pt idx="276">
                  <c:v>19.4</c:v>
                </c:pt>
                <c:pt idx="277">
                  <c:v>19.6</c:v>
                </c:pt>
                <c:pt idx="278">
                  <c:v>19.8</c:v>
                </c:pt>
                <c:pt idx="279">
                  <c:v>20</c:v>
                </c:pt>
                <c:pt idx="280">
                  <c:v>20.2</c:v>
                </c:pt>
                <c:pt idx="281">
                  <c:v>20.4</c:v>
                </c:pt>
                <c:pt idx="282">
                  <c:v>20.6</c:v>
                </c:pt>
                <c:pt idx="283">
                  <c:v>20.8</c:v>
                </c:pt>
                <c:pt idx="284">
                  <c:v>21</c:v>
                </c:pt>
                <c:pt idx="285">
                  <c:v>21.2</c:v>
                </c:pt>
                <c:pt idx="286">
                  <c:v>21.4</c:v>
                </c:pt>
                <c:pt idx="287">
                  <c:v>21.6</c:v>
                </c:pt>
                <c:pt idx="288">
                  <c:v>21.8</c:v>
                </c:pt>
                <c:pt idx="289">
                  <c:v>22</c:v>
                </c:pt>
                <c:pt idx="290">
                  <c:v>22.2</c:v>
                </c:pt>
                <c:pt idx="291">
                  <c:v>22.4</c:v>
                </c:pt>
                <c:pt idx="292">
                  <c:v>22.6</c:v>
                </c:pt>
                <c:pt idx="293">
                  <c:v>22.8</c:v>
                </c:pt>
                <c:pt idx="294">
                  <c:v>23</c:v>
                </c:pt>
                <c:pt idx="295">
                  <c:v>23.2</c:v>
                </c:pt>
                <c:pt idx="296">
                  <c:v>23.4</c:v>
                </c:pt>
                <c:pt idx="297">
                  <c:v>23.6</c:v>
                </c:pt>
                <c:pt idx="298">
                  <c:v>23.8</c:v>
                </c:pt>
                <c:pt idx="299">
                  <c:v>24</c:v>
                </c:pt>
                <c:pt idx="300">
                  <c:v>24.2</c:v>
                </c:pt>
                <c:pt idx="301">
                  <c:v>24.4</c:v>
                </c:pt>
                <c:pt idx="302">
                  <c:v>24.6</c:v>
                </c:pt>
                <c:pt idx="303">
                  <c:v>24.8</c:v>
                </c:pt>
                <c:pt idx="304">
                  <c:v>25</c:v>
                </c:pt>
                <c:pt idx="305">
                  <c:v>25.2</c:v>
                </c:pt>
                <c:pt idx="306">
                  <c:v>25.4</c:v>
                </c:pt>
                <c:pt idx="307">
                  <c:v>25.6</c:v>
                </c:pt>
                <c:pt idx="308">
                  <c:v>25.8</c:v>
                </c:pt>
                <c:pt idx="309">
                  <c:v>26</c:v>
                </c:pt>
                <c:pt idx="310">
                  <c:v>26.2</c:v>
                </c:pt>
                <c:pt idx="311">
                  <c:v>26.4</c:v>
                </c:pt>
                <c:pt idx="312">
                  <c:v>26.6</c:v>
                </c:pt>
                <c:pt idx="313">
                  <c:v>26.8</c:v>
                </c:pt>
                <c:pt idx="314">
                  <c:v>27</c:v>
                </c:pt>
                <c:pt idx="315">
                  <c:v>27.2</c:v>
                </c:pt>
                <c:pt idx="316">
                  <c:v>27.4</c:v>
                </c:pt>
                <c:pt idx="317">
                  <c:v>27.6</c:v>
                </c:pt>
                <c:pt idx="318">
                  <c:v>27.8</c:v>
                </c:pt>
                <c:pt idx="319">
                  <c:v>28</c:v>
                </c:pt>
                <c:pt idx="320">
                  <c:v>28.2</c:v>
                </c:pt>
                <c:pt idx="321">
                  <c:v>28.4</c:v>
                </c:pt>
                <c:pt idx="322">
                  <c:v>28.6</c:v>
                </c:pt>
                <c:pt idx="323">
                  <c:v>28.8</c:v>
                </c:pt>
                <c:pt idx="324">
                  <c:v>29</c:v>
                </c:pt>
                <c:pt idx="325">
                  <c:v>29.2</c:v>
                </c:pt>
                <c:pt idx="326">
                  <c:v>29.4</c:v>
                </c:pt>
                <c:pt idx="327">
                  <c:v>29.6</c:v>
                </c:pt>
                <c:pt idx="328">
                  <c:v>29.8</c:v>
                </c:pt>
                <c:pt idx="329">
                  <c:v>30</c:v>
                </c:pt>
                <c:pt idx="330">
                  <c:v>30.2</c:v>
                </c:pt>
                <c:pt idx="331">
                  <c:v>30.4</c:v>
                </c:pt>
                <c:pt idx="332">
                  <c:v>30.6</c:v>
                </c:pt>
                <c:pt idx="333">
                  <c:v>30.8</c:v>
                </c:pt>
                <c:pt idx="334">
                  <c:v>31</c:v>
                </c:pt>
                <c:pt idx="335">
                  <c:v>31.2</c:v>
                </c:pt>
                <c:pt idx="336">
                  <c:v>31.4</c:v>
                </c:pt>
                <c:pt idx="337">
                  <c:v>31.6</c:v>
                </c:pt>
                <c:pt idx="338">
                  <c:v>31.8</c:v>
                </c:pt>
                <c:pt idx="339">
                  <c:v>32</c:v>
                </c:pt>
                <c:pt idx="340">
                  <c:v>32.2</c:v>
                </c:pt>
                <c:pt idx="341">
                  <c:v>32.4</c:v>
                </c:pt>
                <c:pt idx="342">
                  <c:v>32.6</c:v>
                </c:pt>
                <c:pt idx="343">
                  <c:v>32.8</c:v>
                </c:pt>
                <c:pt idx="344">
                  <c:v>33</c:v>
                </c:pt>
                <c:pt idx="345">
                  <c:v>33.2</c:v>
                </c:pt>
                <c:pt idx="346">
                  <c:v>33.4</c:v>
                </c:pt>
                <c:pt idx="347">
                  <c:v>33.6</c:v>
                </c:pt>
                <c:pt idx="348">
                  <c:v>33.8</c:v>
                </c:pt>
                <c:pt idx="349">
                  <c:v>34</c:v>
                </c:pt>
                <c:pt idx="350">
                  <c:v>34.2</c:v>
                </c:pt>
                <c:pt idx="351">
                  <c:v>34.4</c:v>
                </c:pt>
                <c:pt idx="352">
                  <c:v>34.6</c:v>
                </c:pt>
                <c:pt idx="353">
                  <c:v>34.8</c:v>
                </c:pt>
                <c:pt idx="354">
                  <c:v>35</c:v>
                </c:pt>
                <c:pt idx="355">
                  <c:v>35.2</c:v>
                </c:pt>
                <c:pt idx="356">
                  <c:v>35.4</c:v>
                </c:pt>
                <c:pt idx="357">
                  <c:v>35.6</c:v>
                </c:pt>
                <c:pt idx="358">
                  <c:v>35.8</c:v>
                </c:pt>
                <c:pt idx="359">
                  <c:v>36</c:v>
                </c:pt>
                <c:pt idx="360">
                  <c:v>36.2</c:v>
                </c:pt>
                <c:pt idx="361">
                  <c:v>36.4</c:v>
                </c:pt>
                <c:pt idx="362">
                  <c:v>36.6</c:v>
                </c:pt>
                <c:pt idx="363">
                  <c:v>36.8</c:v>
                </c:pt>
                <c:pt idx="364">
                  <c:v>37</c:v>
                </c:pt>
                <c:pt idx="365">
                  <c:v>37.2</c:v>
                </c:pt>
                <c:pt idx="366">
                  <c:v>37.4</c:v>
                </c:pt>
                <c:pt idx="367">
                  <c:v>37.6</c:v>
                </c:pt>
                <c:pt idx="368">
                  <c:v>37.8</c:v>
                </c:pt>
                <c:pt idx="369">
                  <c:v>38</c:v>
                </c:pt>
                <c:pt idx="370">
                  <c:v>38.2</c:v>
                </c:pt>
                <c:pt idx="371">
                  <c:v>38.4</c:v>
                </c:pt>
                <c:pt idx="372">
                  <c:v>38.6</c:v>
                </c:pt>
                <c:pt idx="373">
                  <c:v>38.8</c:v>
                </c:pt>
                <c:pt idx="374">
                  <c:v>39</c:v>
                </c:pt>
                <c:pt idx="375">
                  <c:v>39.2</c:v>
                </c:pt>
                <c:pt idx="376">
                  <c:v>39.4</c:v>
                </c:pt>
                <c:pt idx="377">
                  <c:v>39.6</c:v>
                </c:pt>
                <c:pt idx="378">
                  <c:v>39.8</c:v>
                </c:pt>
                <c:pt idx="379">
                  <c:v>40</c:v>
                </c:pt>
                <c:pt idx="380">
                  <c:v>40.2</c:v>
                </c:pt>
                <c:pt idx="381">
                  <c:v>40.4</c:v>
                </c:pt>
                <c:pt idx="382">
                  <c:v>40.6</c:v>
                </c:pt>
                <c:pt idx="383">
                  <c:v>40.8</c:v>
                </c:pt>
                <c:pt idx="384">
                  <c:v>41</c:v>
                </c:pt>
                <c:pt idx="385">
                  <c:v>41.2</c:v>
                </c:pt>
                <c:pt idx="386">
                  <c:v>41.4</c:v>
                </c:pt>
                <c:pt idx="387">
                  <c:v>41.6</c:v>
                </c:pt>
                <c:pt idx="388">
                  <c:v>41.8</c:v>
                </c:pt>
                <c:pt idx="389">
                  <c:v>42</c:v>
                </c:pt>
                <c:pt idx="390">
                  <c:v>42.2</c:v>
                </c:pt>
                <c:pt idx="391">
                  <c:v>42.4</c:v>
                </c:pt>
                <c:pt idx="392">
                  <c:v>42.6</c:v>
                </c:pt>
                <c:pt idx="393">
                  <c:v>42.8</c:v>
                </c:pt>
                <c:pt idx="394">
                  <c:v>43</c:v>
                </c:pt>
                <c:pt idx="395">
                  <c:v>43.2</c:v>
                </c:pt>
                <c:pt idx="396">
                  <c:v>43.4</c:v>
                </c:pt>
                <c:pt idx="397">
                  <c:v>43.6</c:v>
                </c:pt>
                <c:pt idx="398">
                  <c:v>43.8</c:v>
                </c:pt>
                <c:pt idx="399">
                  <c:v>44</c:v>
                </c:pt>
                <c:pt idx="400">
                  <c:v>44.2</c:v>
                </c:pt>
                <c:pt idx="401">
                  <c:v>44.4</c:v>
                </c:pt>
                <c:pt idx="402">
                  <c:v>44.6</c:v>
                </c:pt>
                <c:pt idx="403">
                  <c:v>44.8</c:v>
                </c:pt>
                <c:pt idx="404">
                  <c:v>45</c:v>
                </c:pt>
                <c:pt idx="405">
                  <c:v>45.2</c:v>
                </c:pt>
                <c:pt idx="406">
                  <c:v>45.4</c:v>
                </c:pt>
                <c:pt idx="407">
                  <c:v>45.6</c:v>
                </c:pt>
                <c:pt idx="408">
                  <c:v>45.8</c:v>
                </c:pt>
                <c:pt idx="409">
                  <c:v>46</c:v>
                </c:pt>
                <c:pt idx="410">
                  <c:v>46.2</c:v>
                </c:pt>
                <c:pt idx="411">
                  <c:v>46.4</c:v>
                </c:pt>
                <c:pt idx="412">
                  <c:v>46.6</c:v>
                </c:pt>
                <c:pt idx="413">
                  <c:v>46.8</c:v>
                </c:pt>
                <c:pt idx="414">
                  <c:v>47</c:v>
                </c:pt>
                <c:pt idx="415">
                  <c:v>47.2</c:v>
                </c:pt>
                <c:pt idx="416">
                  <c:v>47.4</c:v>
                </c:pt>
                <c:pt idx="417">
                  <c:v>47.6</c:v>
                </c:pt>
                <c:pt idx="418">
                  <c:v>47.8</c:v>
                </c:pt>
                <c:pt idx="419">
                  <c:v>48</c:v>
                </c:pt>
                <c:pt idx="420">
                  <c:v>48.2</c:v>
                </c:pt>
                <c:pt idx="421">
                  <c:v>48.4</c:v>
                </c:pt>
                <c:pt idx="422">
                  <c:v>48.6</c:v>
                </c:pt>
                <c:pt idx="423">
                  <c:v>48.8</c:v>
                </c:pt>
                <c:pt idx="424">
                  <c:v>49</c:v>
                </c:pt>
                <c:pt idx="425">
                  <c:v>49.2</c:v>
                </c:pt>
                <c:pt idx="426">
                  <c:v>49.4</c:v>
                </c:pt>
                <c:pt idx="427">
                  <c:v>49.6</c:v>
                </c:pt>
                <c:pt idx="428">
                  <c:v>49.8</c:v>
                </c:pt>
                <c:pt idx="429">
                  <c:v>50</c:v>
                </c:pt>
                <c:pt idx="430">
                  <c:v>50.2</c:v>
                </c:pt>
                <c:pt idx="431">
                  <c:v>50.4</c:v>
                </c:pt>
                <c:pt idx="432">
                  <c:v>50.6</c:v>
                </c:pt>
                <c:pt idx="433">
                  <c:v>50.8</c:v>
                </c:pt>
                <c:pt idx="434">
                  <c:v>51</c:v>
                </c:pt>
                <c:pt idx="435">
                  <c:v>51.2</c:v>
                </c:pt>
                <c:pt idx="436">
                  <c:v>51.4</c:v>
                </c:pt>
                <c:pt idx="437">
                  <c:v>51.6</c:v>
                </c:pt>
                <c:pt idx="438">
                  <c:v>51.8</c:v>
                </c:pt>
                <c:pt idx="439">
                  <c:v>52</c:v>
                </c:pt>
                <c:pt idx="440">
                  <c:v>52.2</c:v>
                </c:pt>
                <c:pt idx="441">
                  <c:v>52.4</c:v>
                </c:pt>
                <c:pt idx="442">
                  <c:v>52.6</c:v>
                </c:pt>
                <c:pt idx="443">
                  <c:v>52.8</c:v>
                </c:pt>
                <c:pt idx="444">
                  <c:v>53</c:v>
                </c:pt>
                <c:pt idx="445">
                  <c:v>53.2</c:v>
                </c:pt>
                <c:pt idx="446">
                  <c:v>53.4</c:v>
                </c:pt>
                <c:pt idx="447">
                  <c:v>53.6</c:v>
                </c:pt>
                <c:pt idx="448">
                  <c:v>53.8</c:v>
                </c:pt>
                <c:pt idx="449">
                  <c:v>54</c:v>
                </c:pt>
                <c:pt idx="450">
                  <c:v>54.2</c:v>
                </c:pt>
                <c:pt idx="451">
                  <c:v>54.4</c:v>
                </c:pt>
                <c:pt idx="452">
                  <c:v>54.6</c:v>
                </c:pt>
                <c:pt idx="453">
                  <c:v>54.8</c:v>
                </c:pt>
                <c:pt idx="454">
                  <c:v>55</c:v>
                </c:pt>
                <c:pt idx="455">
                  <c:v>55.2</c:v>
                </c:pt>
                <c:pt idx="456">
                  <c:v>55.4</c:v>
                </c:pt>
                <c:pt idx="457">
                  <c:v>55.6</c:v>
                </c:pt>
                <c:pt idx="458">
                  <c:v>55.8</c:v>
                </c:pt>
                <c:pt idx="459">
                  <c:v>56</c:v>
                </c:pt>
                <c:pt idx="460">
                  <c:v>56.2</c:v>
                </c:pt>
                <c:pt idx="461">
                  <c:v>56.4</c:v>
                </c:pt>
                <c:pt idx="462">
                  <c:v>56.6</c:v>
                </c:pt>
                <c:pt idx="463">
                  <c:v>56.8</c:v>
                </c:pt>
                <c:pt idx="464">
                  <c:v>57</c:v>
                </c:pt>
                <c:pt idx="465">
                  <c:v>57.2</c:v>
                </c:pt>
                <c:pt idx="466">
                  <c:v>57.4</c:v>
                </c:pt>
                <c:pt idx="467">
                  <c:v>57.6</c:v>
                </c:pt>
                <c:pt idx="468">
                  <c:v>57.8</c:v>
                </c:pt>
                <c:pt idx="469">
                  <c:v>58</c:v>
                </c:pt>
                <c:pt idx="470">
                  <c:v>58.2</c:v>
                </c:pt>
                <c:pt idx="471">
                  <c:v>58.4</c:v>
                </c:pt>
                <c:pt idx="472">
                  <c:v>58.6</c:v>
                </c:pt>
                <c:pt idx="473">
                  <c:v>58.8</c:v>
                </c:pt>
                <c:pt idx="474">
                  <c:v>59</c:v>
                </c:pt>
                <c:pt idx="475">
                  <c:v>59.2</c:v>
                </c:pt>
                <c:pt idx="476">
                  <c:v>59.4</c:v>
                </c:pt>
                <c:pt idx="477">
                  <c:v>59.6</c:v>
                </c:pt>
                <c:pt idx="478">
                  <c:v>59.8</c:v>
                </c:pt>
                <c:pt idx="479">
                  <c:v>60</c:v>
                </c:pt>
                <c:pt idx="480">
                  <c:v>60.2</c:v>
                </c:pt>
                <c:pt idx="481">
                  <c:v>60.4</c:v>
                </c:pt>
                <c:pt idx="482">
                  <c:v>60.6</c:v>
                </c:pt>
                <c:pt idx="483">
                  <c:v>60.8</c:v>
                </c:pt>
                <c:pt idx="484">
                  <c:v>61</c:v>
                </c:pt>
                <c:pt idx="485">
                  <c:v>61.2</c:v>
                </c:pt>
                <c:pt idx="486">
                  <c:v>61.4</c:v>
                </c:pt>
                <c:pt idx="487">
                  <c:v>61.6</c:v>
                </c:pt>
                <c:pt idx="488">
                  <c:v>61.8</c:v>
                </c:pt>
                <c:pt idx="489">
                  <c:v>62</c:v>
                </c:pt>
                <c:pt idx="490">
                  <c:v>62.2</c:v>
                </c:pt>
                <c:pt idx="491">
                  <c:v>62.4</c:v>
                </c:pt>
                <c:pt idx="492">
                  <c:v>62.6</c:v>
                </c:pt>
                <c:pt idx="493">
                  <c:v>62.8</c:v>
                </c:pt>
                <c:pt idx="494">
                  <c:v>63</c:v>
                </c:pt>
                <c:pt idx="495">
                  <c:v>63.2</c:v>
                </c:pt>
                <c:pt idx="496">
                  <c:v>63.4</c:v>
                </c:pt>
                <c:pt idx="497">
                  <c:v>63.6</c:v>
                </c:pt>
                <c:pt idx="498">
                  <c:v>63.8</c:v>
                </c:pt>
                <c:pt idx="499">
                  <c:v>64</c:v>
                </c:pt>
                <c:pt idx="500">
                  <c:v>64.2</c:v>
                </c:pt>
                <c:pt idx="501">
                  <c:v>64.4</c:v>
                </c:pt>
                <c:pt idx="502">
                  <c:v>64.6</c:v>
                </c:pt>
                <c:pt idx="503">
                  <c:v>64.8</c:v>
                </c:pt>
                <c:pt idx="504">
                  <c:v>65</c:v>
                </c:pt>
                <c:pt idx="505">
                  <c:v>65.2</c:v>
                </c:pt>
                <c:pt idx="506">
                  <c:v>65.4</c:v>
                </c:pt>
                <c:pt idx="507">
                  <c:v>65.6</c:v>
                </c:pt>
                <c:pt idx="508">
                  <c:v>65.8</c:v>
                </c:pt>
                <c:pt idx="509">
                  <c:v>66</c:v>
                </c:pt>
                <c:pt idx="510">
                  <c:v>66.2</c:v>
                </c:pt>
                <c:pt idx="511">
                  <c:v>66.4</c:v>
                </c:pt>
                <c:pt idx="512">
                  <c:v>66.6</c:v>
                </c:pt>
                <c:pt idx="513">
                  <c:v>66.8</c:v>
                </c:pt>
                <c:pt idx="514">
                  <c:v>67</c:v>
                </c:pt>
                <c:pt idx="515">
                  <c:v>67.2</c:v>
                </c:pt>
                <c:pt idx="516">
                  <c:v>67.4</c:v>
                </c:pt>
                <c:pt idx="517">
                  <c:v>67.6</c:v>
                </c:pt>
                <c:pt idx="518">
                  <c:v>67.8</c:v>
                </c:pt>
                <c:pt idx="519">
                  <c:v>68</c:v>
                </c:pt>
                <c:pt idx="520">
                  <c:v>68.2</c:v>
                </c:pt>
                <c:pt idx="521">
                  <c:v>68.4</c:v>
                </c:pt>
                <c:pt idx="522">
                  <c:v>68.6</c:v>
                </c:pt>
                <c:pt idx="523">
                  <c:v>68.8</c:v>
                </c:pt>
                <c:pt idx="524">
                  <c:v>69</c:v>
                </c:pt>
                <c:pt idx="525">
                  <c:v>69.2</c:v>
                </c:pt>
                <c:pt idx="526">
                  <c:v>69.4</c:v>
                </c:pt>
                <c:pt idx="527">
                  <c:v>69.6</c:v>
                </c:pt>
                <c:pt idx="528">
                  <c:v>69.8</c:v>
                </c:pt>
                <c:pt idx="529">
                  <c:v>70</c:v>
                </c:pt>
                <c:pt idx="530">
                  <c:v>70.2</c:v>
                </c:pt>
                <c:pt idx="531">
                  <c:v>70.4</c:v>
                </c:pt>
                <c:pt idx="532">
                  <c:v>70.6</c:v>
                </c:pt>
                <c:pt idx="533">
                  <c:v>70.8</c:v>
                </c:pt>
                <c:pt idx="534">
                  <c:v>71</c:v>
                </c:pt>
                <c:pt idx="535">
                  <c:v>71.2</c:v>
                </c:pt>
                <c:pt idx="536">
                  <c:v>71.4</c:v>
                </c:pt>
                <c:pt idx="537">
                  <c:v>71.6</c:v>
                </c:pt>
                <c:pt idx="538">
                  <c:v>71.8</c:v>
                </c:pt>
                <c:pt idx="539">
                  <c:v>72</c:v>
                </c:pt>
                <c:pt idx="540">
                  <c:v>72.2</c:v>
                </c:pt>
                <c:pt idx="541">
                  <c:v>72.4</c:v>
                </c:pt>
                <c:pt idx="542">
                  <c:v>72.6</c:v>
                </c:pt>
                <c:pt idx="543">
                  <c:v>72.8</c:v>
                </c:pt>
                <c:pt idx="544">
                  <c:v>73</c:v>
                </c:pt>
                <c:pt idx="545">
                  <c:v>73.2</c:v>
                </c:pt>
                <c:pt idx="546">
                  <c:v>73.4</c:v>
                </c:pt>
                <c:pt idx="547">
                  <c:v>73.6</c:v>
                </c:pt>
                <c:pt idx="548">
                  <c:v>73.8</c:v>
                </c:pt>
                <c:pt idx="549">
                  <c:v>74</c:v>
                </c:pt>
                <c:pt idx="550">
                  <c:v>74.2</c:v>
                </c:pt>
                <c:pt idx="551">
                  <c:v>74.4</c:v>
                </c:pt>
                <c:pt idx="552">
                  <c:v>74.6</c:v>
                </c:pt>
                <c:pt idx="553">
                  <c:v>74.8</c:v>
                </c:pt>
                <c:pt idx="554">
                  <c:v>75</c:v>
                </c:pt>
                <c:pt idx="555">
                  <c:v>75.2</c:v>
                </c:pt>
                <c:pt idx="556">
                  <c:v>75.4</c:v>
                </c:pt>
                <c:pt idx="557">
                  <c:v>75.6</c:v>
                </c:pt>
                <c:pt idx="558">
                  <c:v>75.8</c:v>
                </c:pt>
                <c:pt idx="559">
                  <c:v>76</c:v>
                </c:pt>
                <c:pt idx="560">
                  <c:v>76.2</c:v>
                </c:pt>
                <c:pt idx="561">
                  <c:v>76.4</c:v>
                </c:pt>
                <c:pt idx="562">
                  <c:v>76.6</c:v>
                </c:pt>
                <c:pt idx="563">
                  <c:v>76.8</c:v>
                </c:pt>
                <c:pt idx="564">
                  <c:v>77</c:v>
                </c:pt>
                <c:pt idx="565">
                  <c:v>77.2</c:v>
                </c:pt>
                <c:pt idx="566">
                  <c:v>77.4</c:v>
                </c:pt>
                <c:pt idx="567">
                  <c:v>77.6</c:v>
                </c:pt>
                <c:pt idx="568">
                  <c:v>77.8</c:v>
                </c:pt>
                <c:pt idx="569">
                  <c:v>78</c:v>
                </c:pt>
                <c:pt idx="570">
                  <c:v>78.2</c:v>
                </c:pt>
                <c:pt idx="571">
                  <c:v>78.4</c:v>
                </c:pt>
                <c:pt idx="572">
                  <c:v>78.6</c:v>
                </c:pt>
                <c:pt idx="573">
                  <c:v>78.8</c:v>
                </c:pt>
                <c:pt idx="574">
                  <c:v>79</c:v>
                </c:pt>
                <c:pt idx="575">
                  <c:v>79.2</c:v>
                </c:pt>
                <c:pt idx="576">
                  <c:v>79.4</c:v>
                </c:pt>
                <c:pt idx="577">
                  <c:v>79.6</c:v>
                </c:pt>
                <c:pt idx="578">
                  <c:v>79.8</c:v>
                </c:pt>
                <c:pt idx="579">
                  <c:v>80</c:v>
                </c:pt>
                <c:pt idx="580">
                  <c:v>80.2</c:v>
                </c:pt>
                <c:pt idx="581">
                  <c:v>80.4</c:v>
                </c:pt>
                <c:pt idx="582">
                  <c:v>80.6</c:v>
                </c:pt>
                <c:pt idx="583">
                  <c:v>80.8</c:v>
                </c:pt>
                <c:pt idx="584">
                  <c:v>81</c:v>
                </c:pt>
                <c:pt idx="585">
                  <c:v>81.2</c:v>
                </c:pt>
                <c:pt idx="586">
                  <c:v>81.4</c:v>
                </c:pt>
                <c:pt idx="587">
                  <c:v>81.6</c:v>
                </c:pt>
                <c:pt idx="588">
                  <c:v>81.8</c:v>
                </c:pt>
                <c:pt idx="589">
                  <c:v>82</c:v>
                </c:pt>
                <c:pt idx="590">
                  <c:v>82.2</c:v>
                </c:pt>
                <c:pt idx="591">
                  <c:v>82.4</c:v>
                </c:pt>
                <c:pt idx="592">
                  <c:v>82.6</c:v>
                </c:pt>
                <c:pt idx="593">
                  <c:v>82.8</c:v>
                </c:pt>
                <c:pt idx="594">
                  <c:v>83</c:v>
                </c:pt>
                <c:pt idx="595">
                  <c:v>83.2</c:v>
                </c:pt>
                <c:pt idx="596">
                  <c:v>83.4</c:v>
                </c:pt>
                <c:pt idx="597">
                  <c:v>83.6</c:v>
                </c:pt>
              </c:strCache>
            </c:strRef>
          </c:xVal>
          <c:yVal>
            <c:numRef>
              <c:f>'TEK00007'!$U$2:$U$10001</c:f>
              <c:numCache>
                <c:formatCode>General</c:formatCode>
                <c:ptCount val="10000"/>
                <c:pt idx="0">
                  <c:v>0</c:v>
                </c:pt>
                <c:pt idx="1">
                  <c:v>0.40312500000000001</c:v>
                </c:pt>
                <c:pt idx="2">
                  <c:v>0.58750000000000002</c:v>
                </c:pt>
                <c:pt idx="3">
                  <c:v>0.59687500000000004</c:v>
                </c:pt>
                <c:pt idx="4">
                  <c:v>0.61875000000000002</c:v>
                </c:pt>
                <c:pt idx="5">
                  <c:v>0.38281300000000001</c:v>
                </c:pt>
                <c:pt idx="6">
                  <c:v>0.77500000000000002</c:v>
                </c:pt>
                <c:pt idx="7">
                  <c:v>0.64218799999999998</c:v>
                </c:pt>
                <c:pt idx="8">
                  <c:v>0.390625</c:v>
                </c:pt>
                <c:pt idx="9">
                  <c:v>0.604688</c:v>
                </c:pt>
                <c:pt idx="10">
                  <c:v>0.20468800000000001</c:v>
                </c:pt>
                <c:pt idx="11">
                  <c:v>0.39843800000000001</c:v>
                </c:pt>
                <c:pt idx="12">
                  <c:v>0.2</c:v>
                </c:pt>
                <c:pt idx="13">
                  <c:v>0.59218800000000005</c:v>
                </c:pt>
                <c:pt idx="14">
                  <c:v>0.39374999999999999</c:v>
                </c:pt>
                <c:pt idx="15">
                  <c:v>0.79062500000000002</c:v>
                </c:pt>
                <c:pt idx="16">
                  <c:v>1.5984400000000001</c:v>
                </c:pt>
                <c:pt idx="17">
                  <c:v>0.8125</c:v>
                </c:pt>
                <c:pt idx="18">
                  <c:v>0.61875000000000002</c:v>
                </c:pt>
                <c:pt idx="19">
                  <c:v>1.0046900000000001</c:v>
                </c:pt>
                <c:pt idx="20">
                  <c:v>0.979688</c:v>
                </c:pt>
                <c:pt idx="21">
                  <c:v>0.8</c:v>
                </c:pt>
                <c:pt idx="22">
                  <c:v>0.75</c:v>
                </c:pt>
                <c:pt idx="23">
                  <c:v>0.421875</c:v>
                </c:pt>
                <c:pt idx="24">
                  <c:v>1.4593799999999999</c:v>
                </c:pt>
                <c:pt idx="25">
                  <c:v>1.1765600000000001</c:v>
                </c:pt>
                <c:pt idx="26">
                  <c:v>1.1937500000000001</c:v>
                </c:pt>
                <c:pt idx="27">
                  <c:v>1.00156</c:v>
                </c:pt>
                <c:pt idx="28">
                  <c:v>1.22031</c:v>
                </c:pt>
                <c:pt idx="29">
                  <c:v>1.18906</c:v>
                </c:pt>
                <c:pt idx="30">
                  <c:v>1.2234400000000001</c:v>
                </c:pt>
                <c:pt idx="31">
                  <c:v>1.4</c:v>
                </c:pt>
                <c:pt idx="32">
                  <c:v>1.4156299999999999</c:v>
                </c:pt>
                <c:pt idx="33">
                  <c:v>1.82813</c:v>
                </c:pt>
                <c:pt idx="34">
                  <c:v>1.7578100000000001</c:v>
                </c:pt>
                <c:pt idx="35">
                  <c:v>1.4</c:v>
                </c:pt>
                <c:pt idx="36">
                  <c:v>1.5874999999999999</c:v>
                </c:pt>
                <c:pt idx="37">
                  <c:v>0.97812500000000002</c:v>
                </c:pt>
                <c:pt idx="38">
                  <c:v>0.55625000000000002</c:v>
                </c:pt>
                <c:pt idx="39">
                  <c:v>0.417188</c:v>
                </c:pt>
                <c:pt idx="40">
                  <c:v>1.0281199999999999</c:v>
                </c:pt>
                <c:pt idx="41">
                  <c:v>1.2093799999999999</c:v>
                </c:pt>
                <c:pt idx="42">
                  <c:v>1.62656</c:v>
                </c:pt>
                <c:pt idx="43">
                  <c:v>1.5859399999999999</c:v>
                </c:pt>
                <c:pt idx="44">
                  <c:v>1.42031</c:v>
                </c:pt>
                <c:pt idx="45">
                  <c:v>1.8062499999999999</c:v>
                </c:pt>
                <c:pt idx="46">
                  <c:v>1.00156</c:v>
                </c:pt>
                <c:pt idx="47">
                  <c:v>1.9796899999999999</c:v>
                </c:pt>
                <c:pt idx="48">
                  <c:v>1.7906299999999999</c:v>
                </c:pt>
                <c:pt idx="49">
                  <c:v>2.0046900000000001</c:v>
                </c:pt>
                <c:pt idx="50">
                  <c:v>2.4140600000000001</c:v>
                </c:pt>
                <c:pt idx="51">
                  <c:v>2.3828100000000001</c:v>
                </c:pt>
                <c:pt idx="52">
                  <c:v>2.00156</c:v>
                </c:pt>
                <c:pt idx="53">
                  <c:v>2.1875</c:v>
                </c:pt>
                <c:pt idx="54">
                  <c:v>1.8</c:v>
                </c:pt>
                <c:pt idx="55">
                  <c:v>2.1984400000000002</c:v>
                </c:pt>
                <c:pt idx="56">
                  <c:v>1.7921899999999999</c:v>
                </c:pt>
                <c:pt idx="57">
                  <c:v>1.98594</c:v>
                </c:pt>
                <c:pt idx="58">
                  <c:v>2.1953100000000001</c:v>
                </c:pt>
                <c:pt idx="59">
                  <c:v>2.43438</c:v>
                </c:pt>
                <c:pt idx="60">
                  <c:v>1.8031299999999999</c:v>
                </c:pt>
                <c:pt idx="61">
                  <c:v>2.3531200000000001</c:v>
                </c:pt>
                <c:pt idx="62">
                  <c:v>2.22031</c:v>
                </c:pt>
                <c:pt idx="63">
                  <c:v>2.1921900000000001</c:v>
                </c:pt>
                <c:pt idx="64">
                  <c:v>2.3703099999999999</c:v>
                </c:pt>
                <c:pt idx="65">
                  <c:v>2.9937499999999999</c:v>
                </c:pt>
                <c:pt idx="66">
                  <c:v>2.2906200000000001</c:v>
                </c:pt>
                <c:pt idx="67">
                  <c:v>1.54844</c:v>
                </c:pt>
                <c:pt idx="68">
                  <c:v>2.3328099999999998</c:v>
                </c:pt>
                <c:pt idx="69">
                  <c:v>2.1015600000000001</c:v>
                </c:pt>
                <c:pt idx="70">
                  <c:v>1.82969</c:v>
                </c:pt>
                <c:pt idx="71">
                  <c:v>1.5859399999999999</c:v>
                </c:pt>
                <c:pt idx="72">
                  <c:v>1.96563</c:v>
                </c:pt>
                <c:pt idx="73">
                  <c:v>1.9906299999999999</c:v>
                </c:pt>
                <c:pt idx="74">
                  <c:v>2.1953100000000001</c:v>
                </c:pt>
                <c:pt idx="75">
                  <c:v>2.00156</c:v>
                </c:pt>
                <c:pt idx="76">
                  <c:v>2.2000000000000002</c:v>
                </c:pt>
                <c:pt idx="77">
                  <c:v>1.9593799999999999</c:v>
                </c:pt>
                <c:pt idx="78">
                  <c:v>2.5828099999999998</c:v>
                </c:pt>
                <c:pt idx="79">
                  <c:v>2.3953099999999998</c:v>
                </c:pt>
                <c:pt idx="80">
                  <c:v>2.62188</c:v>
                </c:pt>
                <c:pt idx="81">
                  <c:v>1.81094</c:v>
                </c:pt>
                <c:pt idx="82">
                  <c:v>2.2046899999999998</c:v>
                </c:pt>
                <c:pt idx="83">
                  <c:v>1.4281299999999999</c:v>
                </c:pt>
                <c:pt idx="84">
                  <c:v>1.9937499999999999</c:v>
                </c:pt>
                <c:pt idx="85">
                  <c:v>2.21563</c:v>
                </c:pt>
                <c:pt idx="86">
                  <c:v>1.8015600000000001</c:v>
                </c:pt>
                <c:pt idx="87">
                  <c:v>1.79531</c:v>
                </c:pt>
                <c:pt idx="88">
                  <c:v>2.0031300000000001</c:v>
                </c:pt>
                <c:pt idx="89">
                  <c:v>2.2015600000000002</c:v>
                </c:pt>
                <c:pt idx="90">
                  <c:v>2.1921900000000001</c:v>
                </c:pt>
                <c:pt idx="91">
                  <c:v>1.8046899999999999</c:v>
                </c:pt>
                <c:pt idx="92">
                  <c:v>1.60938</c:v>
                </c:pt>
                <c:pt idx="93">
                  <c:v>2.21563</c:v>
                </c:pt>
                <c:pt idx="94">
                  <c:v>1.9796899999999999</c:v>
                </c:pt>
                <c:pt idx="95">
                  <c:v>1.3984399999999999</c:v>
                </c:pt>
                <c:pt idx="96">
                  <c:v>1.83125</c:v>
                </c:pt>
                <c:pt idx="97">
                  <c:v>1.98594</c:v>
                </c:pt>
                <c:pt idx="98">
                  <c:v>1.625</c:v>
                </c:pt>
                <c:pt idx="99">
                  <c:v>2.2000000000000002</c:v>
                </c:pt>
                <c:pt idx="100">
                  <c:v>1.5531299999999999</c:v>
                </c:pt>
                <c:pt idx="101">
                  <c:v>1.8015600000000001</c:v>
                </c:pt>
                <c:pt idx="102">
                  <c:v>1.9578100000000001</c:v>
                </c:pt>
                <c:pt idx="103">
                  <c:v>1.3953100000000001</c:v>
                </c:pt>
                <c:pt idx="104">
                  <c:v>1.84219</c:v>
                </c:pt>
                <c:pt idx="105">
                  <c:v>1.79844</c:v>
                </c:pt>
                <c:pt idx="106">
                  <c:v>1.7749999999999999</c:v>
                </c:pt>
                <c:pt idx="107">
                  <c:v>1.39219</c:v>
                </c:pt>
                <c:pt idx="108">
                  <c:v>1.67188</c:v>
                </c:pt>
                <c:pt idx="109">
                  <c:v>1.98594</c:v>
                </c:pt>
                <c:pt idx="110">
                  <c:v>1.57656</c:v>
                </c:pt>
                <c:pt idx="111">
                  <c:v>1.59219</c:v>
                </c:pt>
                <c:pt idx="112">
                  <c:v>1.39375</c:v>
                </c:pt>
                <c:pt idx="113">
                  <c:v>1.6015600000000001</c:v>
                </c:pt>
                <c:pt idx="114">
                  <c:v>1.81094</c:v>
                </c:pt>
                <c:pt idx="115">
                  <c:v>2</c:v>
                </c:pt>
                <c:pt idx="116">
                  <c:v>2.0031300000000001</c:v>
                </c:pt>
                <c:pt idx="117">
                  <c:v>2.00156</c:v>
                </c:pt>
                <c:pt idx="118">
                  <c:v>1.5843799999999999</c:v>
                </c:pt>
                <c:pt idx="119">
                  <c:v>1.6156299999999999</c:v>
                </c:pt>
                <c:pt idx="120">
                  <c:v>2.4093800000000001</c:v>
                </c:pt>
                <c:pt idx="121">
                  <c:v>2.3953099999999998</c:v>
                </c:pt>
                <c:pt idx="122">
                  <c:v>2.1906300000000001</c:v>
                </c:pt>
                <c:pt idx="123">
                  <c:v>1.9875</c:v>
                </c:pt>
                <c:pt idx="124">
                  <c:v>2.4</c:v>
                </c:pt>
                <c:pt idx="125">
                  <c:v>2.0046900000000001</c:v>
                </c:pt>
                <c:pt idx="126">
                  <c:v>2.4156300000000002</c:v>
                </c:pt>
                <c:pt idx="127">
                  <c:v>2.8125</c:v>
                </c:pt>
                <c:pt idx="128">
                  <c:v>2.5984400000000001</c:v>
                </c:pt>
                <c:pt idx="129">
                  <c:v>3.1953100000000001</c:v>
                </c:pt>
                <c:pt idx="130">
                  <c:v>2.6046900000000002</c:v>
                </c:pt>
                <c:pt idx="131">
                  <c:v>2.4015599999999999</c:v>
                </c:pt>
                <c:pt idx="132">
                  <c:v>2.3937499999999998</c:v>
                </c:pt>
                <c:pt idx="133">
                  <c:v>2.7687499999999998</c:v>
                </c:pt>
                <c:pt idx="134">
                  <c:v>2.8</c:v>
                </c:pt>
                <c:pt idx="135">
                  <c:v>2.7609400000000002</c:v>
                </c:pt>
                <c:pt idx="136">
                  <c:v>3.34219</c:v>
                </c:pt>
                <c:pt idx="137">
                  <c:v>3.4640599999999999</c:v>
                </c:pt>
                <c:pt idx="138">
                  <c:v>4.3546899999999997</c:v>
                </c:pt>
                <c:pt idx="139">
                  <c:v>4.0234399999999999</c:v>
                </c:pt>
                <c:pt idx="140">
                  <c:v>4.3953100000000003</c:v>
                </c:pt>
                <c:pt idx="141">
                  <c:v>3.8281299999999998</c:v>
                </c:pt>
                <c:pt idx="142">
                  <c:v>4.5203100000000003</c:v>
                </c:pt>
                <c:pt idx="143">
                  <c:v>4.8359399999999999</c:v>
                </c:pt>
                <c:pt idx="144">
                  <c:v>4.7640599999999997</c:v>
                </c:pt>
                <c:pt idx="145">
                  <c:v>5.5296900000000004</c:v>
                </c:pt>
                <c:pt idx="146">
                  <c:v>5.6046899999999997</c:v>
                </c:pt>
                <c:pt idx="147">
                  <c:v>5.7625000000000002</c:v>
                </c:pt>
                <c:pt idx="148">
                  <c:v>5.9921899999999999</c:v>
                </c:pt>
                <c:pt idx="149">
                  <c:v>6.1875</c:v>
                </c:pt>
                <c:pt idx="150">
                  <c:v>6.4</c:v>
                </c:pt>
                <c:pt idx="151">
                  <c:v>6.7874999999999996</c:v>
                </c:pt>
                <c:pt idx="152">
                  <c:v>6.8062500000000004</c:v>
                </c:pt>
                <c:pt idx="153">
                  <c:v>7.3796900000000001</c:v>
                </c:pt>
                <c:pt idx="154">
                  <c:v>7.8</c:v>
                </c:pt>
                <c:pt idx="155">
                  <c:v>7.6109400000000003</c:v>
                </c:pt>
                <c:pt idx="156">
                  <c:v>7.2</c:v>
                </c:pt>
                <c:pt idx="157">
                  <c:v>7.8328100000000003</c:v>
                </c:pt>
                <c:pt idx="158">
                  <c:v>8.6093799999999998</c:v>
                </c:pt>
                <c:pt idx="159">
                  <c:v>8.4</c:v>
                </c:pt>
                <c:pt idx="160">
                  <c:v>8.8703099999999999</c:v>
                </c:pt>
                <c:pt idx="161">
                  <c:v>9.6109399999999994</c:v>
                </c:pt>
                <c:pt idx="162">
                  <c:v>9.8343799999999995</c:v>
                </c:pt>
                <c:pt idx="163">
                  <c:v>10.4078</c:v>
                </c:pt>
                <c:pt idx="164">
                  <c:v>10.1813</c:v>
                </c:pt>
                <c:pt idx="165">
                  <c:v>10.4156</c:v>
                </c:pt>
                <c:pt idx="166">
                  <c:v>10.6594</c:v>
                </c:pt>
                <c:pt idx="167">
                  <c:v>11.6625</c:v>
                </c:pt>
                <c:pt idx="168">
                  <c:v>11.9344</c:v>
                </c:pt>
                <c:pt idx="169">
                  <c:v>11.428100000000001</c:v>
                </c:pt>
                <c:pt idx="170">
                  <c:v>12.65</c:v>
                </c:pt>
                <c:pt idx="171">
                  <c:v>12.637499999999999</c:v>
                </c:pt>
                <c:pt idx="172">
                  <c:v>13.6547</c:v>
                </c:pt>
                <c:pt idx="173">
                  <c:v>13.6031</c:v>
                </c:pt>
                <c:pt idx="174">
                  <c:v>13.7859</c:v>
                </c:pt>
                <c:pt idx="175">
                  <c:v>13.6188</c:v>
                </c:pt>
                <c:pt idx="176">
                  <c:v>14.482799999999999</c:v>
                </c:pt>
                <c:pt idx="177">
                  <c:v>14.7859</c:v>
                </c:pt>
                <c:pt idx="178">
                  <c:v>14.612500000000001</c:v>
                </c:pt>
                <c:pt idx="179">
                  <c:v>15.423400000000001</c:v>
                </c:pt>
                <c:pt idx="180">
                  <c:v>15.803100000000001</c:v>
                </c:pt>
                <c:pt idx="181">
                  <c:v>16.017199999999999</c:v>
                </c:pt>
                <c:pt idx="182">
                  <c:v>16.4328</c:v>
                </c:pt>
                <c:pt idx="183">
                  <c:v>16.8125</c:v>
                </c:pt>
                <c:pt idx="184">
                  <c:v>17.262499999999999</c:v>
                </c:pt>
                <c:pt idx="185">
                  <c:v>18.2484</c:v>
                </c:pt>
                <c:pt idx="186">
                  <c:v>18.164100000000001</c:v>
                </c:pt>
                <c:pt idx="187">
                  <c:v>18.015599999999999</c:v>
                </c:pt>
                <c:pt idx="188">
                  <c:v>18.640599999999999</c:v>
                </c:pt>
                <c:pt idx="189">
                  <c:v>19.210899999999999</c:v>
                </c:pt>
                <c:pt idx="190">
                  <c:v>20.043800000000001</c:v>
                </c:pt>
                <c:pt idx="191">
                  <c:v>19.9984</c:v>
                </c:pt>
                <c:pt idx="192">
                  <c:v>20.209399999999999</c:v>
                </c:pt>
                <c:pt idx="193">
                  <c:v>21.171900000000001</c:v>
                </c:pt>
                <c:pt idx="194">
                  <c:v>21</c:v>
                </c:pt>
                <c:pt idx="195">
                  <c:v>21.3703</c:v>
                </c:pt>
                <c:pt idx="196">
                  <c:v>22</c:v>
                </c:pt>
                <c:pt idx="197">
                  <c:v>22.1813</c:v>
                </c:pt>
                <c:pt idx="198">
                  <c:v>22.589099999999998</c:v>
                </c:pt>
                <c:pt idx="199">
                  <c:v>22.598400000000002</c:v>
                </c:pt>
                <c:pt idx="200">
                  <c:v>22.954699999999999</c:v>
                </c:pt>
                <c:pt idx="201">
                  <c:v>23.553100000000001</c:v>
                </c:pt>
                <c:pt idx="202">
                  <c:v>23.781300000000002</c:v>
                </c:pt>
                <c:pt idx="203">
                  <c:v>24.143799999999999</c:v>
                </c:pt>
                <c:pt idx="204">
                  <c:v>24.5625</c:v>
                </c:pt>
                <c:pt idx="205">
                  <c:v>24.965599999999998</c:v>
                </c:pt>
                <c:pt idx="206">
                  <c:v>25.210899999999999</c:v>
                </c:pt>
                <c:pt idx="207">
                  <c:v>24.978100000000001</c:v>
                </c:pt>
                <c:pt idx="208">
                  <c:v>25.973400000000002</c:v>
                </c:pt>
                <c:pt idx="209">
                  <c:v>26.0031</c:v>
                </c:pt>
                <c:pt idx="210">
                  <c:v>26.403099999999998</c:v>
                </c:pt>
                <c:pt idx="211">
                  <c:v>26.9922</c:v>
                </c:pt>
                <c:pt idx="212">
                  <c:v>27.0047</c:v>
                </c:pt>
                <c:pt idx="213">
                  <c:v>27.201599999999999</c:v>
                </c:pt>
                <c:pt idx="214">
                  <c:v>27.221900000000002</c:v>
                </c:pt>
                <c:pt idx="215">
                  <c:v>27.9953</c:v>
                </c:pt>
                <c:pt idx="216">
                  <c:v>28.240600000000001</c:v>
                </c:pt>
                <c:pt idx="217">
                  <c:v>29.210899999999999</c:v>
                </c:pt>
                <c:pt idx="218">
                  <c:v>29.3813</c:v>
                </c:pt>
                <c:pt idx="219">
                  <c:v>28.9953</c:v>
                </c:pt>
                <c:pt idx="220">
                  <c:v>29.009399999999999</c:v>
                </c:pt>
                <c:pt idx="221">
                  <c:v>29.215599999999998</c:v>
                </c:pt>
                <c:pt idx="222">
                  <c:v>29.892199999999999</c:v>
                </c:pt>
                <c:pt idx="223">
                  <c:v>30.637499999999999</c:v>
                </c:pt>
                <c:pt idx="224">
                  <c:v>30.793800000000001</c:v>
                </c:pt>
                <c:pt idx="225">
                  <c:v>30.8094</c:v>
                </c:pt>
                <c:pt idx="226">
                  <c:v>31.262499999999999</c:v>
                </c:pt>
                <c:pt idx="227">
                  <c:v>31.585899999999999</c:v>
                </c:pt>
                <c:pt idx="228">
                  <c:v>31.414100000000001</c:v>
                </c:pt>
                <c:pt idx="229">
                  <c:v>32.035899999999998</c:v>
                </c:pt>
                <c:pt idx="230">
                  <c:v>32.403100000000002</c:v>
                </c:pt>
                <c:pt idx="231">
                  <c:v>32.646900000000002</c:v>
                </c:pt>
                <c:pt idx="232">
                  <c:v>33.223399999999998</c:v>
                </c:pt>
                <c:pt idx="233">
                  <c:v>32.982799999999997</c:v>
                </c:pt>
                <c:pt idx="234">
                  <c:v>33.032800000000002</c:v>
                </c:pt>
                <c:pt idx="235">
                  <c:v>33.840600000000002</c:v>
                </c:pt>
                <c:pt idx="236">
                  <c:v>34.609400000000001</c:v>
                </c:pt>
                <c:pt idx="237">
                  <c:v>34.409399999999998</c:v>
                </c:pt>
                <c:pt idx="238">
                  <c:v>35.032800000000002</c:v>
                </c:pt>
                <c:pt idx="239">
                  <c:v>35.218800000000002</c:v>
                </c:pt>
                <c:pt idx="240">
                  <c:v>35.806199999999997</c:v>
                </c:pt>
                <c:pt idx="241">
                  <c:v>35.392200000000003</c:v>
                </c:pt>
                <c:pt idx="242">
                  <c:v>35.614100000000001</c:v>
                </c:pt>
                <c:pt idx="243">
                  <c:v>35.992199999999997</c:v>
                </c:pt>
                <c:pt idx="244">
                  <c:v>36.837499999999999</c:v>
                </c:pt>
                <c:pt idx="245">
                  <c:v>37.196899999999999</c:v>
                </c:pt>
                <c:pt idx="246">
                  <c:v>37.001600000000003</c:v>
                </c:pt>
                <c:pt idx="247">
                  <c:v>37.409399999999998</c:v>
                </c:pt>
                <c:pt idx="248">
                  <c:v>38</c:v>
                </c:pt>
                <c:pt idx="249">
                  <c:v>37.590600000000002</c:v>
                </c:pt>
                <c:pt idx="250">
                  <c:v>37.826599999999999</c:v>
                </c:pt>
                <c:pt idx="251">
                  <c:v>38.217199999999998</c:v>
                </c:pt>
                <c:pt idx="252">
                  <c:v>38.420299999999997</c:v>
                </c:pt>
                <c:pt idx="253">
                  <c:v>38.789099999999998</c:v>
                </c:pt>
                <c:pt idx="254">
                  <c:v>39.0047</c:v>
                </c:pt>
                <c:pt idx="255">
                  <c:v>39.359400000000001</c:v>
                </c:pt>
                <c:pt idx="256">
                  <c:v>40.392200000000003</c:v>
                </c:pt>
                <c:pt idx="257">
                  <c:v>40.4328</c:v>
                </c:pt>
                <c:pt idx="258">
                  <c:v>40.204700000000003</c:v>
                </c:pt>
                <c:pt idx="259">
                  <c:v>40.3172</c:v>
                </c:pt>
                <c:pt idx="260">
                  <c:v>41.173400000000001</c:v>
                </c:pt>
                <c:pt idx="261">
                  <c:v>41.006300000000003</c:v>
                </c:pt>
                <c:pt idx="262">
                  <c:v>41.734400000000001</c:v>
                </c:pt>
                <c:pt idx="263">
                  <c:v>42.410899999999998</c:v>
                </c:pt>
                <c:pt idx="264">
                  <c:v>42.010899999999999</c:v>
                </c:pt>
                <c:pt idx="265">
                  <c:v>42.318800000000003</c:v>
                </c:pt>
                <c:pt idx="266">
                  <c:v>42.729700000000001</c:v>
                </c:pt>
                <c:pt idx="267">
                  <c:v>43.207799999999999</c:v>
                </c:pt>
                <c:pt idx="268">
                  <c:v>42.968800000000002</c:v>
                </c:pt>
                <c:pt idx="269">
                  <c:v>43.698399999999999</c:v>
                </c:pt>
                <c:pt idx="270">
                  <c:v>43.829700000000003</c:v>
                </c:pt>
                <c:pt idx="271">
                  <c:v>43.9375</c:v>
                </c:pt>
                <c:pt idx="272">
                  <c:v>44.378100000000003</c:v>
                </c:pt>
                <c:pt idx="273">
                  <c:v>44.7453</c:v>
                </c:pt>
                <c:pt idx="274">
                  <c:v>45.560899999999997</c:v>
                </c:pt>
                <c:pt idx="275">
                  <c:v>45.6</c:v>
                </c:pt>
                <c:pt idx="276">
                  <c:v>45.967199999999998</c:v>
                </c:pt>
                <c:pt idx="277">
                  <c:v>46.404699999999998</c:v>
                </c:pt>
                <c:pt idx="278">
                  <c:v>46.376600000000003</c:v>
                </c:pt>
                <c:pt idx="279">
                  <c:v>46.968800000000002</c:v>
                </c:pt>
                <c:pt idx="280">
                  <c:v>47</c:v>
                </c:pt>
                <c:pt idx="281">
                  <c:v>47.171900000000001</c:v>
                </c:pt>
                <c:pt idx="282">
                  <c:v>47.596899999999998</c:v>
                </c:pt>
                <c:pt idx="283">
                  <c:v>48.184399999999997</c:v>
                </c:pt>
                <c:pt idx="284">
                  <c:v>48.396900000000002</c:v>
                </c:pt>
                <c:pt idx="285">
                  <c:v>48.985900000000001</c:v>
                </c:pt>
                <c:pt idx="286">
                  <c:v>49.201599999999999</c:v>
                </c:pt>
                <c:pt idx="287">
                  <c:v>49.804699999999997</c:v>
                </c:pt>
                <c:pt idx="288">
                  <c:v>50.195300000000003</c:v>
                </c:pt>
                <c:pt idx="289">
                  <c:v>49.801600000000001</c:v>
                </c:pt>
                <c:pt idx="290">
                  <c:v>50.4328</c:v>
                </c:pt>
                <c:pt idx="291">
                  <c:v>51.0047</c:v>
                </c:pt>
                <c:pt idx="292">
                  <c:v>51.009399999999999</c:v>
                </c:pt>
                <c:pt idx="293">
                  <c:v>51.401600000000002</c:v>
                </c:pt>
                <c:pt idx="294">
                  <c:v>51.6188</c:v>
                </c:pt>
                <c:pt idx="295">
                  <c:v>52.225000000000001</c:v>
                </c:pt>
                <c:pt idx="296">
                  <c:v>52.584400000000002</c:v>
                </c:pt>
                <c:pt idx="297">
                  <c:v>52.404699999999998</c:v>
                </c:pt>
                <c:pt idx="298">
                  <c:v>53.076599999999999</c:v>
                </c:pt>
                <c:pt idx="299">
                  <c:v>53.803100000000001</c:v>
                </c:pt>
                <c:pt idx="300">
                  <c:v>53.774999999999999</c:v>
                </c:pt>
                <c:pt idx="301">
                  <c:v>53.6</c:v>
                </c:pt>
                <c:pt idx="302">
                  <c:v>54.1188</c:v>
                </c:pt>
                <c:pt idx="303">
                  <c:v>55.006300000000003</c:v>
                </c:pt>
                <c:pt idx="304">
                  <c:v>54.537500000000001</c:v>
                </c:pt>
                <c:pt idx="305">
                  <c:v>54.634399999999999</c:v>
                </c:pt>
                <c:pt idx="306">
                  <c:v>55.489100000000001</c:v>
                </c:pt>
                <c:pt idx="307">
                  <c:v>55.798400000000001</c:v>
                </c:pt>
                <c:pt idx="308">
                  <c:v>55.810899999999997</c:v>
                </c:pt>
                <c:pt idx="309">
                  <c:v>56.2547</c:v>
                </c:pt>
                <c:pt idx="310">
                  <c:v>56.801600000000001</c:v>
                </c:pt>
                <c:pt idx="311">
                  <c:v>56.390599999999999</c:v>
                </c:pt>
                <c:pt idx="312">
                  <c:v>56.678100000000001</c:v>
                </c:pt>
                <c:pt idx="313">
                  <c:v>58.207799999999999</c:v>
                </c:pt>
                <c:pt idx="314">
                  <c:v>57.784399999999998</c:v>
                </c:pt>
                <c:pt idx="315">
                  <c:v>58.396900000000002</c:v>
                </c:pt>
                <c:pt idx="316">
                  <c:v>58.4</c:v>
                </c:pt>
                <c:pt idx="317">
                  <c:v>58.818800000000003</c:v>
                </c:pt>
                <c:pt idx="318">
                  <c:v>58.992199999999997</c:v>
                </c:pt>
                <c:pt idx="319">
                  <c:v>58.603099999999998</c:v>
                </c:pt>
                <c:pt idx="320">
                  <c:v>59.623399999999997</c:v>
                </c:pt>
                <c:pt idx="321">
                  <c:v>59.607799999999997</c:v>
                </c:pt>
                <c:pt idx="322">
                  <c:v>59.818800000000003</c:v>
                </c:pt>
                <c:pt idx="323">
                  <c:v>60.389099999999999</c:v>
                </c:pt>
                <c:pt idx="324">
                  <c:v>60.398400000000002</c:v>
                </c:pt>
                <c:pt idx="325">
                  <c:v>60.367199999999997</c:v>
                </c:pt>
                <c:pt idx="326">
                  <c:v>60.798400000000001</c:v>
                </c:pt>
                <c:pt idx="327">
                  <c:v>60.575000000000003</c:v>
                </c:pt>
                <c:pt idx="328">
                  <c:v>61.596899999999998</c:v>
                </c:pt>
                <c:pt idx="329">
                  <c:v>61.410899999999998</c:v>
                </c:pt>
                <c:pt idx="330">
                  <c:v>61.592199999999998</c:v>
                </c:pt>
                <c:pt idx="331">
                  <c:v>61.584400000000002</c:v>
                </c:pt>
                <c:pt idx="332">
                  <c:v>61.989100000000001</c:v>
                </c:pt>
                <c:pt idx="333">
                  <c:v>62.007800000000003</c:v>
                </c:pt>
                <c:pt idx="334">
                  <c:v>62.154699999999998</c:v>
                </c:pt>
                <c:pt idx="335">
                  <c:v>62.343800000000002</c:v>
                </c:pt>
                <c:pt idx="336">
                  <c:v>62.590600000000002</c:v>
                </c:pt>
                <c:pt idx="337">
                  <c:v>62.575000000000003</c:v>
                </c:pt>
                <c:pt idx="338">
                  <c:v>63.095300000000002</c:v>
                </c:pt>
                <c:pt idx="339">
                  <c:v>63.773400000000002</c:v>
                </c:pt>
                <c:pt idx="340">
                  <c:v>63.623399999999997</c:v>
                </c:pt>
                <c:pt idx="341">
                  <c:v>63.589100000000002</c:v>
                </c:pt>
                <c:pt idx="342">
                  <c:v>63.771900000000002</c:v>
                </c:pt>
                <c:pt idx="343">
                  <c:v>64.329700000000003</c:v>
                </c:pt>
                <c:pt idx="344">
                  <c:v>64.765600000000006</c:v>
                </c:pt>
                <c:pt idx="345">
                  <c:v>65.193799999999996</c:v>
                </c:pt>
                <c:pt idx="346">
                  <c:v>65.0047</c:v>
                </c:pt>
                <c:pt idx="347">
                  <c:v>65.159400000000005</c:v>
                </c:pt>
                <c:pt idx="348">
                  <c:v>65.400000000000006</c:v>
                </c:pt>
                <c:pt idx="349">
                  <c:v>65.173400000000001</c:v>
                </c:pt>
                <c:pt idx="350">
                  <c:v>66.014099999999999</c:v>
                </c:pt>
                <c:pt idx="351">
                  <c:v>66.010900000000007</c:v>
                </c:pt>
                <c:pt idx="352">
                  <c:v>65.801599999999993</c:v>
                </c:pt>
                <c:pt idx="353">
                  <c:v>66.396900000000002</c:v>
                </c:pt>
                <c:pt idx="354">
                  <c:v>65.985900000000001</c:v>
                </c:pt>
                <c:pt idx="355">
                  <c:v>66.217200000000005</c:v>
                </c:pt>
                <c:pt idx="356">
                  <c:v>66.6203</c:v>
                </c:pt>
                <c:pt idx="357">
                  <c:v>67.204700000000003</c:v>
                </c:pt>
                <c:pt idx="358">
                  <c:v>67.8172</c:v>
                </c:pt>
                <c:pt idx="359">
                  <c:v>67.592200000000005</c:v>
                </c:pt>
                <c:pt idx="360">
                  <c:v>67.617199999999997</c:v>
                </c:pt>
                <c:pt idx="361">
                  <c:v>67.803100000000001</c:v>
                </c:pt>
                <c:pt idx="362">
                  <c:v>68.054699999999997</c:v>
                </c:pt>
                <c:pt idx="363">
                  <c:v>68.599999999999994</c:v>
                </c:pt>
                <c:pt idx="364">
                  <c:v>68.434399999999997</c:v>
                </c:pt>
                <c:pt idx="365">
                  <c:v>68.9953</c:v>
                </c:pt>
                <c:pt idx="366">
                  <c:v>68.610900000000001</c:v>
                </c:pt>
                <c:pt idx="367">
                  <c:v>69.201599999999999</c:v>
                </c:pt>
                <c:pt idx="368">
                  <c:v>68.796899999999994</c:v>
                </c:pt>
                <c:pt idx="369">
                  <c:v>69.439099999999996</c:v>
                </c:pt>
                <c:pt idx="370">
                  <c:v>69.365600000000001</c:v>
                </c:pt>
                <c:pt idx="371">
                  <c:v>69.420299999999997</c:v>
                </c:pt>
                <c:pt idx="372">
                  <c:v>70.028099999999995</c:v>
                </c:pt>
                <c:pt idx="373">
                  <c:v>69.979699999999994</c:v>
                </c:pt>
                <c:pt idx="374">
                  <c:v>70.020300000000006</c:v>
                </c:pt>
                <c:pt idx="375">
                  <c:v>70.420299999999997</c:v>
                </c:pt>
                <c:pt idx="376">
                  <c:v>70.818799999999996</c:v>
                </c:pt>
                <c:pt idx="377">
                  <c:v>71.203100000000006</c:v>
                </c:pt>
                <c:pt idx="378">
                  <c:v>71.223399999999998</c:v>
                </c:pt>
                <c:pt idx="379">
                  <c:v>71.815600000000003</c:v>
                </c:pt>
                <c:pt idx="380">
                  <c:v>71.553100000000001</c:v>
                </c:pt>
                <c:pt idx="381">
                  <c:v>71.201599999999999</c:v>
                </c:pt>
                <c:pt idx="382">
                  <c:v>71.643699999999995</c:v>
                </c:pt>
                <c:pt idx="383">
                  <c:v>72.221900000000005</c:v>
                </c:pt>
                <c:pt idx="384">
                  <c:v>72.170299999999997</c:v>
                </c:pt>
                <c:pt idx="385">
                  <c:v>71.789100000000005</c:v>
                </c:pt>
                <c:pt idx="386">
                  <c:v>71.814099999999996</c:v>
                </c:pt>
                <c:pt idx="387">
                  <c:v>72.209400000000002</c:v>
                </c:pt>
                <c:pt idx="388">
                  <c:v>72.856300000000005</c:v>
                </c:pt>
                <c:pt idx="389">
                  <c:v>73.001599999999996</c:v>
                </c:pt>
                <c:pt idx="390">
                  <c:v>72.395300000000006</c:v>
                </c:pt>
                <c:pt idx="391">
                  <c:v>72.579700000000003</c:v>
                </c:pt>
                <c:pt idx="392">
                  <c:v>72.599999999999994</c:v>
                </c:pt>
                <c:pt idx="393">
                  <c:v>72.771900000000002</c:v>
                </c:pt>
                <c:pt idx="394">
                  <c:v>73.599999999999994</c:v>
                </c:pt>
                <c:pt idx="395">
                  <c:v>73.395300000000006</c:v>
                </c:pt>
                <c:pt idx="396">
                  <c:v>73.982799999999997</c:v>
                </c:pt>
                <c:pt idx="397">
                  <c:v>73.987499999999997</c:v>
                </c:pt>
                <c:pt idx="398">
                  <c:v>74.387500000000003</c:v>
                </c:pt>
                <c:pt idx="399">
                  <c:v>74.204700000000003</c:v>
                </c:pt>
                <c:pt idx="400">
                  <c:v>74.406300000000002</c:v>
                </c:pt>
                <c:pt idx="401">
                  <c:v>74.164100000000005</c:v>
                </c:pt>
                <c:pt idx="402">
                  <c:v>74.784400000000005</c:v>
                </c:pt>
                <c:pt idx="403">
                  <c:v>74.571899999999999</c:v>
                </c:pt>
                <c:pt idx="404">
                  <c:v>75.381299999999996</c:v>
                </c:pt>
                <c:pt idx="405">
                  <c:v>74.645300000000006</c:v>
                </c:pt>
                <c:pt idx="406">
                  <c:v>74.384399999999999</c:v>
                </c:pt>
                <c:pt idx="407">
                  <c:v>75.148399999999995</c:v>
                </c:pt>
                <c:pt idx="408">
                  <c:v>75.598399999999998</c:v>
                </c:pt>
                <c:pt idx="409">
                  <c:v>75.607799999999997</c:v>
                </c:pt>
                <c:pt idx="410">
                  <c:v>75.1922</c:v>
                </c:pt>
                <c:pt idx="411">
                  <c:v>75.196899999999999</c:v>
                </c:pt>
                <c:pt idx="412">
                  <c:v>75.615600000000001</c:v>
                </c:pt>
                <c:pt idx="413">
                  <c:v>75.8</c:v>
                </c:pt>
                <c:pt idx="414">
                  <c:v>75.585899999999995</c:v>
                </c:pt>
                <c:pt idx="415">
                  <c:v>75.396900000000002</c:v>
                </c:pt>
                <c:pt idx="416">
                  <c:v>75.421899999999994</c:v>
                </c:pt>
                <c:pt idx="417">
                  <c:v>75.8</c:v>
                </c:pt>
                <c:pt idx="418">
                  <c:v>75.356300000000005</c:v>
                </c:pt>
                <c:pt idx="419">
                  <c:v>74.751599999999996</c:v>
                </c:pt>
                <c:pt idx="420">
                  <c:v>73.821899999999999</c:v>
                </c:pt>
                <c:pt idx="421">
                  <c:v>75.551599999999993</c:v>
                </c:pt>
                <c:pt idx="422">
                  <c:v>76.8703</c:v>
                </c:pt>
                <c:pt idx="423">
                  <c:v>76.768699999999995</c:v>
                </c:pt>
                <c:pt idx="424">
                  <c:v>76.451599999999999</c:v>
                </c:pt>
                <c:pt idx="425">
                  <c:v>77.193799999999996</c:v>
                </c:pt>
                <c:pt idx="426">
                  <c:v>76.3078</c:v>
                </c:pt>
                <c:pt idx="427">
                  <c:v>75.973399999999998</c:v>
                </c:pt>
                <c:pt idx="428">
                  <c:v>75.651600000000002</c:v>
                </c:pt>
                <c:pt idx="429">
                  <c:v>76.126599999999996</c:v>
                </c:pt>
                <c:pt idx="430">
                  <c:v>74.792199999999994</c:v>
                </c:pt>
                <c:pt idx="431">
                  <c:v>76.273399999999995</c:v>
                </c:pt>
                <c:pt idx="432">
                  <c:v>76.390600000000006</c:v>
                </c:pt>
                <c:pt idx="433">
                  <c:v>76.384399999999999</c:v>
                </c:pt>
                <c:pt idx="434">
                  <c:v>76.034400000000005</c:v>
                </c:pt>
                <c:pt idx="435">
                  <c:v>76.587500000000006</c:v>
                </c:pt>
                <c:pt idx="436">
                  <c:v>75.540599999999998</c:v>
                </c:pt>
                <c:pt idx="437">
                  <c:v>75.842200000000005</c:v>
                </c:pt>
                <c:pt idx="438">
                  <c:v>76.828100000000006</c:v>
                </c:pt>
                <c:pt idx="439">
                  <c:v>75.928100000000001</c:v>
                </c:pt>
                <c:pt idx="440">
                  <c:v>74.628100000000003</c:v>
                </c:pt>
                <c:pt idx="441">
                  <c:v>76.579700000000003</c:v>
                </c:pt>
                <c:pt idx="442">
                  <c:v>76.382800000000003</c:v>
                </c:pt>
                <c:pt idx="443">
                  <c:v>76.229699999999994</c:v>
                </c:pt>
                <c:pt idx="444">
                  <c:v>74.323400000000007</c:v>
                </c:pt>
                <c:pt idx="445">
                  <c:v>73.206199999999995</c:v>
                </c:pt>
                <c:pt idx="446">
                  <c:v>74.028099999999995</c:v>
                </c:pt>
                <c:pt idx="447">
                  <c:v>73.337500000000006</c:v>
                </c:pt>
                <c:pt idx="448">
                  <c:v>72.179699999999997</c:v>
                </c:pt>
                <c:pt idx="449">
                  <c:v>72.407799999999995</c:v>
                </c:pt>
                <c:pt idx="450">
                  <c:v>71.696899999999999</c:v>
                </c:pt>
                <c:pt idx="451">
                  <c:v>70.028099999999995</c:v>
                </c:pt>
                <c:pt idx="452">
                  <c:v>69.382800000000003</c:v>
                </c:pt>
                <c:pt idx="453">
                  <c:v>68.843800000000002</c:v>
                </c:pt>
                <c:pt idx="454">
                  <c:v>67.809399999999997</c:v>
                </c:pt>
                <c:pt idx="455">
                  <c:v>66.878100000000003</c:v>
                </c:pt>
                <c:pt idx="456">
                  <c:v>65.826599999999999</c:v>
                </c:pt>
                <c:pt idx="457">
                  <c:v>65.814099999999996</c:v>
                </c:pt>
                <c:pt idx="458">
                  <c:v>64.917199999999994</c:v>
                </c:pt>
                <c:pt idx="459">
                  <c:v>63.946899999999999</c:v>
                </c:pt>
                <c:pt idx="460">
                  <c:v>64.454700000000003</c:v>
                </c:pt>
                <c:pt idx="461">
                  <c:v>62.524999999999999</c:v>
                </c:pt>
                <c:pt idx="462">
                  <c:v>62.462499999999999</c:v>
                </c:pt>
                <c:pt idx="463">
                  <c:v>60.460900000000002</c:v>
                </c:pt>
                <c:pt idx="464">
                  <c:v>59.612499999999997</c:v>
                </c:pt>
                <c:pt idx="465">
                  <c:v>56.8797</c:v>
                </c:pt>
                <c:pt idx="466">
                  <c:v>55.496899999999997</c:v>
                </c:pt>
                <c:pt idx="467">
                  <c:v>54.781300000000002</c:v>
                </c:pt>
                <c:pt idx="468">
                  <c:v>55.531300000000002</c:v>
                </c:pt>
                <c:pt idx="469">
                  <c:v>55.521900000000002</c:v>
                </c:pt>
                <c:pt idx="470">
                  <c:v>56.554699999999997</c:v>
                </c:pt>
                <c:pt idx="471">
                  <c:v>55.601599999999998</c:v>
                </c:pt>
                <c:pt idx="472">
                  <c:v>53.310899999999997</c:v>
                </c:pt>
                <c:pt idx="473">
                  <c:v>52.945300000000003</c:v>
                </c:pt>
                <c:pt idx="474">
                  <c:v>52.846899999999998</c:v>
                </c:pt>
                <c:pt idx="475">
                  <c:v>51.354700000000001</c:v>
                </c:pt>
                <c:pt idx="476">
                  <c:v>49.843800000000002</c:v>
                </c:pt>
                <c:pt idx="477">
                  <c:v>49.6297</c:v>
                </c:pt>
                <c:pt idx="478">
                  <c:v>48.9953</c:v>
                </c:pt>
                <c:pt idx="479">
                  <c:v>50.279699999999998</c:v>
                </c:pt>
                <c:pt idx="480">
                  <c:v>51.6</c:v>
                </c:pt>
                <c:pt idx="481">
                  <c:v>51.825000000000003</c:v>
                </c:pt>
                <c:pt idx="482">
                  <c:v>49.625</c:v>
                </c:pt>
                <c:pt idx="483">
                  <c:v>45.271900000000002</c:v>
                </c:pt>
                <c:pt idx="484">
                  <c:v>43.584400000000002</c:v>
                </c:pt>
                <c:pt idx="485">
                  <c:v>41.4</c:v>
                </c:pt>
                <c:pt idx="486">
                  <c:v>42.229700000000001</c:v>
                </c:pt>
                <c:pt idx="487">
                  <c:v>42.385899999999999</c:v>
                </c:pt>
                <c:pt idx="488">
                  <c:v>42.121899999999997</c:v>
                </c:pt>
                <c:pt idx="489">
                  <c:v>38.679699999999997</c:v>
                </c:pt>
                <c:pt idx="490">
                  <c:v>36.543799999999997</c:v>
                </c:pt>
                <c:pt idx="491">
                  <c:v>35.393799999999999</c:v>
                </c:pt>
                <c:pt idx="492">
                  <c:v>35.206299999999999</c:v>
                </c:pt>
                <c:pt idx="493">
                  <c:v>34.290599999999998</c:v>
                </c:pt>
                <c:pt idx="494">
                  <c:v>29.601600000000001</c:v>
                </c:pt>
                <c:pt idx="495">
                  <c:v>27.401599999999998</c:v>
                </c:pt>
                <c:pt idx="496">
                  <c:v>28.584399999999999</c:v>
                </c:pt>
                <c:pt idx="497">
                  <c:v>30.0063</c:v>
                </c:pt>
                <c:pt idx="498">
                  <c:v>30.0047</c:v>
                </c:pt>
                <c:pt idx="499">
                  <c:v>29.278099999999998</c:v>
                </c:pt>
                <c:pt idx="500">
                  <c:v>26.1953</c:v>
                </c:pt>
                <c:pt idx="501">
                  <c:v>23.3141</c:v>
                </c:pt>
                <c:pt idx="502">
                  <c:v>21.673400000000001</c:v>
                </c:pt>
                <c:pt idx="503">
                  <c:v>20.528099999999998</c:v>
                </c:pt>
                <c:pt idx="504">
                  <c:v>20.1266</c:v>
                </c:pt>
                <c:pt idx="505">
                  <c:v>21.912500000000001</c:v>
                </c:pt>
                <c:pt idx="506">
                  <c:v>21.171900000000001</c:v>
                </c:pt>
                <c:pt idx="507">
                  <c:v>18.173400000000001</c:v>
                </c:pt>
                <c:pt idx="508">
                  <c:v>17.3078</c:v>
                </c:pt>
                <c:pt idx="509">
                  <c:v>19.423400000000001</c:v>
                </c:pt>
                <c:pt idx="510">
                  <c:v>18.8688</c:v>
                </c:pt>
                <c:pt idx="511">
                  <c:v>15.7422</c:v>
                </c:pt>
                <c:pt idx="512">
                  <c:v>14.4422</c:v>
                </c:pt>
                <c:pt idx="513">
                  <c:v>15.4</c:v>
                </c:pt>
                <c:pt idx="514">
                  <c:v>14.356299999999999</c:v>
                </c:pt>
                <c:pt idx="515">
                  <c:v>14.6172</c:v>
                </c:pt>
                <c:pt idx="516">
                  <c:v>14.7813</c:v>
                </c:pt>
                <c:pt idx="517">
                  <c:v>12.365600000000001</c:v>
                </c:pt>
                <c:pt idx="518">
                  <c:v>10.3734</c:v>
                </c:pt>
                <c:pt idx="519">
                  <c:v>10.012499999999999</c:v>
                </c:pt>
                <c:pt idx="520">
                  <c:v>9.5812500000000007</c:v>
                </c:pt>
                <c:pt idx="521">
                  <c:v>9.2156300000000009</c:v>
                </c:pt>
                <c:pt idx="522">
                  <c:v>8.5875000000000004</c:v>
                </c:pt>
                <c:pt idx="523">
                  <c:v>8.9468800000000002</c:v>
                </c:pt>
                <c:pt idx="524">
                  <c:v>9.4031300000000009</c:v>
                </c:pt>
                <c:pt idx="525">
                  <c:v>8.2281300000000002</c:v>
                </c:pt>
                <c:pt idx="526">
                  <c:v>8.3921899999999994</c:v>
                </c:pt>
                <c:pt idx="527">
                  <c:v>6.7359400000000003</c:v>
                </c:pt>
                <c:pt idx="528">
                  <c:v>4.2656299999999998</c:v>
                </c:pt>
                <c:pt idx="529">
                  <c:v>3.40781</c:v>
                </c:pt>
                <c:pt idx="530">
                  <c:v>3.4140600000000001</c:v>
                </c:pt>
                <c:pt idx="531">
                  <c:v>2.9828100000000002</c:v>
                </c:pt>
                <c:pt idx="532">
                  <c:v>3.5265599999999999</c:v>
                </c:pt>
                <c:pt idx="533">
                  <c:v>3.2312500000000002</c:v>
                </c:pt>
                <c:pt idx="534">
                  <c:v>2.2609400000000002</c:v>
                </c:pt>
                <c:pt idx="535">
                  <c:v>2.0562499999999999</c:v>
                </c:pt>
                <c:pt idx="536">
                  <c:v>1.4453100000000001</c:v>
                </c:pt>
                <c:pt idx="537">
                  <c:v>1.5515600000000001</c:v>
                </c:pt>
                <c:pt idx="538">
                  <c:v>1.4328099999999999</c:v>
                </c:pt>
                <c:pt idx="539">
                  <c:v>0.88124999999999998</c:v>
                </c:pt>
                <c:pt idx="540">
                  <c:v>0.22656299999999999</c:v>
                </c:pt>
                <c:pt idx="541">
                  <c:v>0.171875</c:v>
                </c:pt>
                <c:pt idx="542">
                  <c:v>0.22031300000000001</c:v>
                </c:pt>
                <c:pt idx="543">
                  <c:v>-0.18437500000000001</c:v>
                </c:pt>
                <c:pt idx="544">
                  <c:v>-0.370313</c:v>
                </c:pt>
                <c:pt idx="545">
                  <c:v>-1.5406299999999999</c:v>
                </c:pt>
                <c:pt idx="546">
                  <c:v>-1.8</c:v>
                </c:pt>
                <c:pt idx="547">
                  <c:v>-3.0671900000000001</c:v>
                </c:pt>
                <c:pt idx="548">
                  <c:v>-4.2</c:v>
                </c:pt>
                <c:pt idx="549">
                  <c:v>-3.0046900000000001</c:v>
                </c:pt>
                <c:pt idx="550">
                  <c:v>-3.8015599999999998</c:v>
                </c:pt>
                <c:pt idx="551">
                  <c:v>-3.21563</c:v>
                </c:pt>
                <c:pt idx="552">
                  <c:v>-3.2312500000000002</c:v>
                </c:pt>
                <c:pt idx="553">
                  <c:v>-4.2281300000000002</c:v>
                </c:pt>
                <c:pt idx="554">
                  <c:v>-4.8218800000000002</c:v>
                </c:pt>
                <c:pt idx="555">
                  <c:v>-4.9984400000000004</c:v>
                </c:pt>
                <c:pt idx="556">
                  <c:v>-4.3171900000000001</c:v>
                </c:pt>
                <c:pt idx="557">
                  <c:v>-3.4</c:v>
                </c:pt>
                <c:pt idx="558">
                  <c:v>-4.2750000000000004</c:v>
                </c:pt>
                <c:pt idx="559">
                  <c:v>-5.2249999999999996</c:v>
                </c:pt>
                <c:pt idx="560">
                  <c:v>-6.0171900000000003</c:v>
                </c:pt>
                <c:pt idx="561">
                  <c:v>-5.7906300000000002</c:v>
                </c:pt>
                <c:pt idx="562">
                  <c:v>-5.78125</c:v>
                </c:pt>
                <c:pt idx="563">
                  <c:v>-5.3828100000000001</c:v>
                </c:pt>
                <c:pt idx="564">
                  <c:v>-5.1953100000000001</c:v>
                </c:pt>
                <c:pt idx="565">
                  <c:v>-5.6453100000000003</c:v>
                </c:pt>
                <c:pt idx="566">
                  <c:v>-6.8671899999999999</c:v>
                </c:pt>
                <c:pt idx="567">
                  <c:v>-6.7687499999999998</c:v>
                </c:pt>
                <c:pt idx="568">
                  <c:v>-6.375</c:v>
                </c:pt>
                <c:pt idx="569">
                  <c:v>-6.85</c:v>
                </c:pt>
                <c:pt idx="570">
                  <c:v>-7.5703100000000001</c:v>
                </c:pt>
                <c:pt idx="571">
                  <c:v>-6.7843799999999996</c:v>
                </c:pt>
                <c:pt idx="572">
                  <c:v>-7.4437499999999996</c:v>
                </c:pt>
                <c:pt idx="573">
                  <c:v>-7.1812500000000004</c:v>
                </c:pt>
                <c:pt idx="574">
                  <c:v>-7.21563</c:v>
                </c:pt>
                <c:pt idx="575">
                  <c:v>-7.3984399999999999</c:v>
                </c:pt>
                <c:pt idx="576">
                  <c:v>-6.9718799999999996</c:v>
                </c:pt>
                <c:pt idx="577">
                  <c:v>-7.45</c:v>
                </c:pt>
                <c:pt idx="578">
                  <c:v>-8.6921900000000001</c:v>
                </c:pt>
                <c:pt idx="579">
                  <c:v>-9.8328100000000003</c:v>
                </c:pt>
                <c:pt idx="580">
                  <c:v>-10.173400000000001</c:v>
                </c:pt>
                <c:pt idx="581">
                  <c:v>-9.1593800000000005</c:v>
                </c:pt>
                <c:pt idx="582">
                  <c:v>-8.9859399999999994</c:v>
                </c:pt>
                <c:pt idx="583">
                  <c:v>-9.0406300000000002</c:v>
                </c:pt>
                <c:pt idx="584">
                  <c:v>-10.015599999999999</c:v>
                </c:pt>
                <c:pt idx="585">
                  <c:v>-9.6015599999999992</c:v>
                </c:pt>
                <c:pt idx="586">
                  <c:v>-10.2172</c:v>
                </c:pt>
                <c:pt idx="587">
                  <c:v>-9.9984400000000004</c:v>
                </c:pt>
                <c:pt idx="588">
                  <c:v>-10.798400000000001</c:v>
                </c:pt>
                <c:pt idx="589">
                  <c:v>-10.168799999999999</c:v>
                </c:pt>
                <c:pt idx="590">
                  <c:v>-11.2</c:v>
                </c:pt>
                <c:pt idx="591">
                  <c:v>-10.018800000000001</c:v>
                </c:pt>
                <c:pt idx="592">
                  <c:v>-10.6</c:v>
                </c:pt>
                <c:pt idx="593">
                  <c:v>-10.015599999999999</c:v>
                </c:pt>
                <c:pt idx="594">
                  <c:v>-10.770300000000001</c:v>
                </c:pt>
                <c:pt idx="595">
                  <c:v>-11.142200000000001</c:v>
                </c:pt>
                <c:pt idx="596">
                  <c:v>-11.798400000000001</c:v>
                </c:pt>
                <c:pt idx="597">
                  <c:v>-11.231299999999999</c:v>
                </c:pt>
              </c:numCache>
            </c:numRef>
          </c:yVal>
          <c:smooth val="0"/>
          <c:extLst>
            <c:ext xmlns:c16="http://schemas.microsoft.com/office/drawing/2014/chart" uri="{C3380CC4-5D6E-409C-BE32-E72D297353CC}">
              <c16:uniqueId val="{00000000-0DD4-4655-9E11-7F6024D48E43}"/>
            </c:ext>
          </c:extLst>
        </c:ser>
        <c:dLbls>
          <c:showLegendKey val="0"/>
          <c:showVal val="0"/>
          <c:showCatName val="0"/>
          <c:showSerName val="0"/>
          <c:showPercent val="0"/>
          <c:showBubbleSize val="0"/>
        </c:dLbls>
        <c:axId val="1413494287"/>
        <c:axId val="1413521743"/>
      </c:scatterChart>
      <c:valAx>
        <c:axId val="141349428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Time (ns)</a:t>
                </a: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413521743"/>
        <c:crosses val="autoZero"/>
        <c:crossBetween val="midCat"/>
      </c:valAx>
      <c:valAx>
        <c:axId val="1413521743"/>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GB"/>
                  <a:t>Voltage (kV)</a:t>
                </a: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413494287"/>
        <c:crosses val="autoZero"/>
        <c:crossBetween val="midCat"/>
      </c:valAx>
      <c:spPr>
        <a:noFill/>
        <a:ln>
          <a:noFill/>
        </a:ln>
        <a:effectLst/>
      </c:spPr>
    </c:plotArea>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8020" y="9395078"/>
            <a:ext cx="36357560" cy="6482742"/>
          </a:xfrm>
        </p:spPr>
        <p:txBody>
          <a:bodyPr/>
          <a:lstStyle/>
          <a:p>
            <a:r>
              <a:rPr lang="en-US" smtClean="0"/>
              <a:t>Click to edit Master title style</a:t>
            </a:r>
            <a:endParaRPr lang="en-GB"/>
          </a:p>
        </p:txBody>
      </p:sp>
      <p:sp>
        <p:nvSpPr>
          <p:cNvPr id="3" name="Subtitle 2"/>
          <p:cNvSpPr>
            <a:spLocks noGrp="1"/>
          </p:cNvSpPr>
          <p:nvPr>
            <p:ph type="subTitle" idx="1"/>
          </p:nvPr>
        </p:nvSpPr>
        <p:spPr>
          <a:xfrm>
            <a:off x="6416040" y="17137962"/>
            <a:ext cx="29941520" cy="7728885"/>
          </a:xfrm>
        </p:spPr>
        <p:txBody>
          <a:bodyPr/>
          <a:lstStyle>
            <a:lvl1pPr marL="0" indent="0" algn="ctr">
              <a:buNone/>
              <a:defRPr>
                <a:solidFill>
                  <a:schemeClr val="tx1">
                    <a:tint val="75000"/>
                  </a:schemeClr>
                </a:solidFill>
              </a:defRPr>
            </a:lvl1pPr>
            <a:lvl2pPr marL="2086158" indent="0" algn="ctr">
              <a:buNone/>
              <a:defRPr>
                <a:solidFill>
                  <a:schemeClr val="tx1">
                    <a:tint val="75000"/>
                  </a:schemeClr>
                </a:solidFill>
              </a:defRPr>
            </a:lvl2pPr>
            <a:lvl3pPr marL="4172316" indent="0" algn="ctr">
              <a:buNone/>
              <a:defRPr>
                <a:solidFill>
                  <a:schemeClr val="tx1">
                    <a:tint val="75000"/>
                  </a:schemeClr>
                </a:solidFill>
              </a:defRPr>
            </a:lvl3pPr>
            <a:lvl4pPr marL="6258474" indent="0" algn="ctr">
              <a:buNone/>
              <a:defRPr>
                <a:solidFill>
                  <a:schemeClr val="tx1">
                    <a:tint val="75000"/>
                  </a:schemeClr>
                </a:solidFill>
              </a:defRPr>
            </a:lvl4pPr>
            <a:lvl5pPr marL="8344632" indent="0" algn="ctr">
              <a:buNone/>
              <a:defRPr>
                <a:solidFill>
                  <a:schemeClr val="tx1">
                    <a:tint val="75000"/>
                  </a:schemeClr>
                </a:solidFill>
              </a:defRPr>
            </a:lvl5pPr>
            <a:lvl6pPr marL="10430789" indent="0" algn="ctr">
              <a:buNone/>
              <a:defRPr>
                <a:solidFill>
                  <a:schemeClr val="tx1">
                    <a:tint val="75000"/>
                  </a:schemeClr>
                </a:solidFill>
              </a:defRPr>
            </a:lvl6pPr>
            <a:lvl7pPr marL="12516947" indent="0" algn="ctr">
              <a:buNone/>
              <a:defRPr>
                <a:solidFill>
                  <a:schemeClr val="tx1">
                    <a:tint val="75000"/>
                  </a:schemeClr>
                </a:solidFill>
              </a:defRPr>
            </a:lvl7pPr>
            <a:lvl8pPr marL="14603105" indent="0" algn="ctr">
              <a:buNone/>
              <a:defRPr>
                <a:solidFill>
                  <a:schemeClr val="tx1">
                    <a:tint val="75000"/>
                  </a:schemeClr>
                </a:solidFill>
              </a:defRPr>
            </a:lvl8pPr>
            <a:lvl9pPr marL="1668926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0325A8B-EC41-430A-A760-B9C2203B5A59}" type="datetimeFigureOut">
              <a:rPr lang="en-GB" smtClean="0"/>
              <a:t>15/06/2017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351583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325A8B-EC41-430A-A760-B9C2203B5A59}" type="datetimeFigureOut">
              <a:rPr lang="en-GB" smtClean="0"/>
              <a:t>15/06/2017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177319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5066372" y="5341614"/>
            <a:ext cx="45016244" cy="11379802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002787" y="5341614"/>
            <a:ext cx="134350689" cy="1137980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325A8B-EC41-430A-A760-B9C2203B5A59}" type="datetimeFigureOut">
              <a:rPr lang="en-GB" smtClean="0"/>
              <a:t>15/06/2017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208037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325A8B-EC41-430A-A760-B9C2203B5A59}" type="datetimeFigureOut">
              <a:rPr lang="en-GB" smtClean="0"/>
              <a:t>15/06/2017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3643173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78820" y="19434227"/>
            <a:ext cx="36357560" cy="6006688"/>
          </a:xfrm>
        </p:spPr>
        <p:txBody>
          <a:bodyPr anchor="t"/>
          <a:lstStyle>
            <a:lvl1pPr algn="l">
              <a:defRPr sz="18300" b="1" cap="all"/>
            </a:lvl1pPr>
          </a:lstStyle>
          <a:p>
            <a:r>
              <a:rPr lang="en-US" smtClean="0"/>
              <a:t>Click to edit Master title style</a:t>
            </a:r>
            <a:endParaRPr lang="en-GB"/>
          </a:p>
        </p:txBody>
      </p:sp>
      <p:sp>
        <p:nvSpPr>
          <p:cNvPr id="3" name="Text Placeholder 2"/>
          <p:cNvSpPr>
            <a:spLocks noGrp="1"/>
          </p:cNvSpPr>
          <p:nvPr>
            <p:ph type="body" idx="1"/>
          </p:nvPr>
        </p:nvSpPr>
        <p:spPr>
          <a:xfrm>
            <a:off x="3378820" y="12818472"/>
            <a:ext cx="36357560" cy="6615755"/>
          </a:xfrm>
        </p:spPr>
        <p:txBody>
          <a:bodyPr anchor="b"/>
          <a:lstStyle>
            <a:lvl1pPr marL="0" indent="0">
              <a:buNone/>
              <a:defRPr sz="9100">
                <a:solidFill>
                  <a:schemeClr val="tx1">
                    <a:tint val="75000"/>
                  </a:schemeClr>
                </a:solidFill>
              </a:defRPr>
            </a:lvl1pPr>
            <a:lvl2pPr marL="2086158" indent="0">
              <a:buNone/>
              <a:defRPr sz="8200">
                <a:solidFill>
                  <a:schemeClr val="tx1">
                    <a:tint val="75000"/>
                  </a:schemeClr>
                </a:solidFill>
              </a:defRPr>
            </a:lvl2pPr>
            <a:lvl3pPr marL="4172316" indent="0">
              <a:buNone/>
              <a:defRPr sz="7300">
                <a:solidFill>
                  <a:schemeClr val="tx1">
                    <a:tint val="75000"/>
                  </a:schemeClr>
                </a:solidFill>
              </a:defRPr>
            </a:lvl3pPr>
            <a:lvl4pPr marL="6258474" indent="0">
              <a:buNone/>
              <a:defRPr sz="6400">
                <a:solidFill>
                  <a:schemeClr val="tx1">
                    <a:tint val="75000"/>
                  </a:schemeClr>
                </a:solidFill>
              </a:defRPr>
            </a:lvl4pPr>
            <a:lvl5pPr marL="8344632" indent="0">
              <a:buNone/>
              <a:defRPr sz="6400">
                <a:solidFill>
                  <a:schemeClr val="tx1">
                    <a:tint val="75000"/>
                  </a:schemeClr>
                </a:solidFill>
              </a:defRPr>
            </a:lvl5pPr>
            <a:lvl6pPr marL="10430789" indent="0">
              <a:buNone/>
              <a:defRPr sz="6400">
                <a:solidFill>
                  <a:schemeClr val="tx1">
                    <a:tint val="75000"/>
                  </a:schemeClr>
                </a:solidFill>
              </a:defRPr>
            </a:lvl6pPr>
            <a:lvl7pPr marL="12516947" indent="0">
              <a:buNone/>
              <a:defRPr sz="6400">
                <a:solidFill>
                  <a:schemeClr val="tx1">
                    <a:tint val="75000"/>
                  </a:schemeClr>
                </a:solidFill>
              </a:defRPr>
            </a:lvl7pPr>
            <a:lvl8pPr marL="14603105" indent="0">
              <a:buNone/>
              <a:defRPr sz="6400">
                <a:solidFill>
                  <a:schemeClr val="tx1">
                    <a:tint val="75000"/>
                  </a:schemeClr>
                </a:solidFill>
              </a:defRPr>
            </a:lvl8pPr>
            <a:lvl9pPr marL="16689263"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325A8B-EC41-430A-A760-B9C2203B5A59}" type="datetimeFigureOut">
              <a:rPr lang="en-GB" smtClean="0"/>
              <a:t>15/06/2017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3079901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002789" y="31118567"/>
            <a:ext cx="89683464" cy="8802107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0399144" y="31118567"/>
            <a:ext cx="89683469" cy="8802107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0325A8B-EC41-430A-A760-B9C2203B5A59}" type="datetimeFigureOut">
              <a:rPr lang="en-GB" smtClean="0"/>
              <a:t>15/06/2017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4011002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38680" y="1211141"/>
            <a:ext cx="38496240" cy="504057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2138680" y="6769777"/>
            <a:ext cx="18899102" cy="2821321"/>
          </a:xfrm>
        </p:spPr>
        <p:txBody>
          <a:bodyPr anchor="b"/>
          <a:lstStyle>
            <a:lvl1pPr marL="0" indent="0">
              <a:buNone/>
              <a:defRPr sz="11000" b="1"/>
            </a:lvl1pPr>
            <a:lvl2pPr marL="2086158" indent="0">
              <a:buNone/>
              <a:defRPr sz="9100" b="1"/>
            </a:lvl2pPr>
            <a:lvl3pPr marL="4172316" indent="0">
              <a:buNone/>
              <a:defRPr sz="8200" b="1"/>
            </a:lvl3pPr>
            <a:lvl4pPr marL="6258474" indent="0">
              <a:buNone/>
              <a:defRPr sz="7300" b="1"/>
            </a:lvl4pPr>
            <a:lvl5pPr marL="8344632" indent="0">
              <a:buNone/>
              <a:defRPr sz="7300" b="1"/>
            </a:lvl5pPr>
            <a:lvl6pPr marL="10430789" indent="0">
              <a:buNone/>
              <a:defRPr sz="7300" b="1"/>
            </a:lvl6pPr>
            <a:lvl7pPr marL="12516947" indent="0">
              <a:buNone/>
              <a:defRPr sz="7300" b="1"/>
            </a:lvl7pPr>
            <a:lvl8pPr marL="14603105" indent="0">
              <a:buNone/>
              <a:defRPr sz="7300" b="1"/>
            </a:lvl8pPr>
            <a:lvl9pPr marL="16689263"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2138680" y="9591098"/>
            <a:ext cx="18899102" cy="17424997"/>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21728397" y="6769777"/>
            <a:ext cx="18906525" cy="2821321"/>
          </a:xfrm>
        </p:spPr>
        <p:txBody>
          <a:bodyPr anchor="b"/>
          <a:lstStyle>
            <a:lvl1pPr marL="0" indent="0">
              <a:buNone/>
              <a:defRPr sz="11000" b="1"/>
            </a:lvl1pPr>
            <a:lvl2pPr marL="2086158" indent="0">
              <a:buNone/>
              <a:defRPr sz="9100" b="1"/>
            </a:lvl2pPr>
            <a:lvl3pPr marL="4172316" indent="0">
              <a:buNone/>
              <a:defRPr sz="8200" b="1"/>
            </a:lvl3pPr>
            <a:lvl4pPr marL="6258474" indent="0">
              <a:buNone/>
              <a:defRPr sz="7300" b="1"/>
            </a:lvl4pPr>
            <a:lvl5pPr marL="8344632" indent="0">
              <a:buNone/>
              <a:defRPr sz="7300" b="1"/>
            </a:lvl5pPr>
            <a:lvl6pPr marL="10430789" indent="0">
              <a:buNone/>
              <a:defRPr sz="7300" b="1"/>
            </a:lvl6pPr>
            <a:lvl7pPr marL="12516947" indent="0">
              <a:buNone/>
              <a:defRPr sz="7300" b="1"/>
            </a:lvl7pPr>
            <a:lvl8pPr marL="14603105" indent="0">
              <a:buNone/>
              <a:defRPr sz="7300" b="1"/>
            </a:lvl8pPr>
            <a:lvl9pPr marL="16689263"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21728397" y="9591098"/>
            <a:ext cx="18906525" cy="17424997"/>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0325A8B-EC41-430A-A760-B9C2203B5A59}" type="datetimeFigureOut">
              <a:rPr lang="en-GB" smtClean="0"/>
              <a:t>15/06/2017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249887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0325A8B-EC41-430A-A760-B9C2203B5A59}" type="datetimeFigureOut">
              <a:rPr lang="en-GB" smtClean="0"/>
              <a:t>15/06/2017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168064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325A8B-EC41-430A-A760-B9C2203B5A59}" type="datetimeFigureOut">
              <a:rPr lang="en-GB" smtClean="0"/>
              <a:t>15/06/2017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4220754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38682" y="1204138"/>
            <a:ext cx="14072220" cy="5124587"/>
          </a:xfrm>
        </p:spPr>
        <p:txBody>
          <a:bodyPr anchor="b"/>
          <a:lstStyle>
            <a:lvl1pPr algn="l">
              <a:defRPr sz="9100" b="1"/>
            </a:lvl1pPr>
          </a:lstStyle>
          <a:p>
            <a:r>
              <a:rPr lang="en-US" smtClean="0"/>
              <a:t>Click to edit Master title style</a:t>
            </a:r>
            <a:endParaRPr lang="en-GB"/>
          </a:p>
        </p:txBody>
      </p:sp>
      <p:sp>
        <p:nvSpPr>
          <p:cNvPr id="3" name="Content Placeholder 2"/>
          <p:cNvSpPr>
            <a:spLocks noGrp="1"/>
          </p:cNvSpPr>
          <p:nvPr>
            <p:ph idx="1"/>
          </p:nvPr>
        </p:nvSpPr>
        <p:spPr>
          <a:xfrm>
            <a:off x="16723289" y="1204140"/>
            <a:ext cx="23911631" cy="25811958"/>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2138682" y="6328727"/>
            <a:ext cx="14072220" cy="20687371"/>
          </a:xfrm>
        </p:spPr>
        <p:txBody>
          <a:bodyPr/>
          <a:lstStyle>
            <a:lvl1pPr marL="0" indent="0">
              <a:buNone/>
              <a:defRPr sz="6400"/>
            </a:lvl1pPr>
            <a:lvl2pPr marL="2086158" indent="0">
              <a:buNone/>
              <a:defRPr sz="5500"/>
            </a:lvl2pPr>
            <a:lvl3pPr marL="4172316" indent="0">
              <a:buNone/>
              <a:defRPr sz="4600"/>
            </a:lvl3pPr>
            <a:lvl4pPr marL="6258474" indent="0">
              <a:buNone/>
              <a:defRPr sz="4100"/>
            </a:lvl4pPr>
            <a:lvl5pPr marL="8344632" indent="0">
              <a:buNone/>
              <a:defRPr sz="4100"/>
            </a:lvl5pPr>
            <a:lvl6pPr marL="10430789" indent="0">
              <a:buNone/>
              <a:defRPr sz="4100"/>
            </a:lvl6pPr>
            <a:lvl7pPr marL="12516947" indent="0">
              <a:buNone/>
              <a:defRPr sz="4100"/>
            </a:lvl7pPr>
            <a:lvl8pPr marL="14603105" indent="0">
              <a:buNone/>
              <a:defRPr sz="4100"/>
            </a:lvl8pPr>
            <a:lvl9pPr marL="1668926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325A8B-EC41-430A-A760-B9C2203B5A59}" type="datetimeFigureOut">
              <a:rPr lang="en-GB" smtClean="0"/>
              <a:t>15/06/2017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50564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3925" y="21170424"/>
            <a:ext cx="25664160" cy="2499288"/>
          </a:xfrm>
        </p:spPr>
        <p:txBody>
          <a:bodyPr anchor="b"/>
          <a:lstStyle>
            <a:lvl1pPr algn="l">
              <a:defRPr sz="9100" b="1"/>
            </a:lvl1pPr>
          </a:lstStyle>
          <a:p>
            <a:r>
              <a:rPr lang="en-US" smtClean="0"/>
              <a:t>Click to edit Master title style</a:t>
            </a:r>
            <a:endParaRPr lang="en-GB"/>
          </a:p>
        </p:txBody>
      </p:sp>
      <p:sp>
        <p:nvSpPr>
          <p:cNvPr id="3" name="Picture Placeholder 2"/>
          <p:cNvSpPr>
            <a:spLocks noGrp="1"/>
          </p:cNvSpPr>
          <p:nvPr>
            <p:ph type="pic" idx="1"/>
          </p:nvPr>
        </p:nvSpPr>
        <p:spPr>
          <a:xfrm>
            <a:off x="8383925" y="2702309"/>
            <a:ext cx="25664160" cy="18146078"/>
          </a:xfrm>
        </p:spPr>
        <p:txBody>
          <a:bodyPr/>
          <a:lstStyle>
            <a:lvl1pPr marL="0" indent="0">
              <a:buNone/>
              <a:defRPr sz="14600"/>
            </a:lvl1pPr>
            <a:lvl2pPr marL="2086158" indent="0">
              <a:buNone/>
              <a:defRPr sz="12800"/>
            </a:lvl2pPr>
            <a:lvl3pPr marL="4172316" indent="0">
              <a:buNone/>
              <a:defRPr sz="11000"/>
            </a:lvl3pPr>
            <a:lvl4pPr marL="6258474" indent="0">
              <a:buNone/>
              <a:defRPr sz="9100"/>
            </a:lvl4pPr>
            <a:lvl5pPr marL="8344632" indent="0">
              <a:buNone/>
              <a:defRPr sz="9100"/>
            </a:lvl5pPr>
            <a:lvl6pPr marL="10430789" indent="0">
              <a:buNone/>
              <a:defRPr sz="9100"/>
            </a:lvl6pPr>
            <a:lvl7pPr marL="12516947" indent="0">
              <a:buNone/>
              <a:defRPr sz="9100"/>
            </a:lvl7pPr>
            <a:lvl8pPr marL="14603105" indent="0">
              <a:buNone/>
              <a:defRPr sz="9100"/>
            </a:lvl8pPr>
            <a:lvl9pPr marL="16689263" indent="0">
              <a:buNone/>
              <a:defRPr sz="9100"/>
            </a:lvl9pPr>
          </a:lstStyle>
          <a:p>
            <a:endParaRPr lang="en-GB"/>
          </a:p>
        </p:txBody>
      </p:sp>
      <p:sp>
        <p:nvSpPr>
          <p:cNvPr id="4" name="Text Placeholder 3"/>
          <p:cNvSpPr>
            <a:spLocks noGrp="1"/>
          </p:cNvSpPr>
          <p:nvPr>
            <p:ph type="body" sz="half" idx="2"/>
          </p:nvPr>
        </p:nvSpPr>
        <p:spPr>
          <a:xfrm>
            <a:off x="8383925" y="23669713"/>
            <a:ext cx="25664160" cy="3549404"/>
          </a:xfrm>
        </p:spPr>
        <p:txBody>
          <a:bodyPr/>
          <a:lstStyle>
            <a:lvl1pPr marL="0" indent="0">
              <a:buNone/>
              <a:defRPr sz="6400"/>
            </a:lvl1pPr>
            <a:lvl2pPr marL="2086158" indent="0">
              <a:buNone/>
              <a:defRPr sz="5500"/>
            </a:lvl2pPr>
            <a:lvl3pPr marL="4172316" indent="0">
              <a:buNone/>
              <a:defRPr sz="4600"/>
            </a:lvl3pPr>
            <a:lvl4pPr marL="6258474" indent="0">
              <a:buNone/>
              <a:defRPr sz="4100"/>
            </a:lvl4pPr>
            <a:lvl5pPr marL="8344632" indent="0">
              <a:buNone/>
              <a:defRPr sz="4100"/>
            </a:lvl5pPr>
            <a:lvl6pPr marL="10430789" indent="0">
              <a:buNone/>
              <a:defRPr sz="4100"/>
            </a:lvl6pPr>
            <a:lvl7pPr marL="12516947" indent="0">
              <a:buNone/>
              <a:defRPr sz="4100"/>
            </a:lvl7pPr>
            <a:lvl8pPr marL="14603105" indent="0">
              <a:buNone/>
              <a:defRPr sz="4100"/>
            </a:lvl8pPr>
            <a:lvl9pPr marL="1668926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325A8B-EC41-430A-A760-B9C2203B5A59}" type="datetimeFigureOut">
              <a:rPr lang="en-GB" smtClean="0"/>
              <a:t>15/06/2017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A16666-BBB0-41EE-BE81-01654A0F28E1}" type="slidenum">
              <a:rPr lang="en-GB" smtClean="0"/>
              <a:t>‹#›</a:t>
            </a:fld>
            <a:endParaRPr lang="en-GB"/>
          </a:p>
        </p:txBody>
      </p:sp>
    </p:spTree>
    <p:extLst>
      <p:ext uri="{BB962C8B-B14F-4D97-AF65-F5344CB8AC3E}">
        <p14:creationId xmlns:p14="http://schemas.microsoft.com/office/powerpoint/2010/main" val="619592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38680" y="1211141"/>
            <a:ext cx="25584824" cy="5040577"/>
          </a:xfrm>
          <a:prstGeom prst="rect">
            <a:avLst/>
          </a:prstGeom>
        </p:spPr>
        <p:txBody>
          <a:bodyPr vert="horz" lIns="417232" tIns="208616" rIns="417232" bIns="20861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2138680" y="7056810"/>
            <a:ext cx="38496240" cy="19959288"/>
          </a:xfrm>
          <a:prstGeom prst="rect">
            <a:avLst/>
          </a:prstGeom>
        </p:spPr>
        <p:txBody>
          <a:bodyPr vert="horz" lIns="417232" tIns="208616" rIns="417232" bIns="208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2138680" y="28031212"/>
            <a:ext cx="9980507" cy="1610184"/>
          </a:xfrm>
          <a:prstGeom prst="rect">
            <a:avLst/>
          </a:prstGeom>
        </p:spPr>
        <p:txBody>
          <a:bodyPr vert="horz" lIns="417232" tIns="208616" rIns="417232" bIns="208616" rtlCol="0" anchor="ctr"/>
          <a:lstStyle>
            <a:lvl1pPr algn="l">
              <a:defRPr sz="5500">
                <a:solidFill>
                  <a:schemeClr val="tx1">
                    <a:tint val="75000"/>
                  </a:schemeClr>
                </a:solidFill>
              </a:defRPr>
            </a:lvl1pPr>
          </a:lstStyle>
          <a:p>
            <a:fld id="{00325A8B-EC41-430A-A760-B9C2203B5A59}" type="datetimeFigureOut">
              <a:rPr lang="en-GB" smtClean="0"/>
              <a:t>15/06/2017</a:t>
            </a:fld>
            <a:endParaRPr lang="en-GB"/>
          </a:p>
        </p:txBody>
      </p:sp>
      <p:sp>
        <p:nvSpPr>
          <p:cNvPr id="5" name="Footer Placeholder 4"/>
          <p:cNvSpPr>
            <a:spLocks noGrp="1"/>
          </p:cNvSpPr>
          <p:nvPr>
            <p:ph type="ftr" sz="quarter" idx="3"/>
          </p:nvPr>
        </p:nvSpPr>
        <p:spPr>
          <a:xfrm>
            <a:off x="14614314" y="28031212"/>
            <a:ext cx="13544973" cy="1610184"/>
          </a:xfrm>
          <a:prstGeom prst="rect">
            <a:avLst/>
          </a:prstGeom>
        </p:spPr>
        <p:txBody>
          <a:bodyPr vert="horz" lIns="417232" tIns="208616" rIns="417232" bIns="208616" rtlCol="0" anchor="ctr"/>
          <a:lstStyle>
            <a:lvl1pPr algn="ctr">
              <a:defRPr sz="55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30654413" y="28031212"/>
            <a:ext cx="9980507" cy="1610184"/>
          </a:xfrm>
          <a:prstGeom prst="rect">
            <a:avLst/>
          </a:prstGeom>
        </p:spPr>
        <p:txBody>
          <a:bodyPr vert="horz" lIns="417232" tIns="208616" rIns="417232" bIns="208616" rtlCol="0" anchor="ctr"/>
          <a:lstStyle>
            <a:lvl1pPr algn="r">
              <a:defRPr sz="5500">
                <a:solidFill>
                  <a:schemeClr val="tx1">
                    <a:tint val="75000"/>
                  </a:schemeClr>
                </a:solidFill>
              </a:defRPr>
            </a:lvl1pPr>
          </a:lstStyle>
          <a:p>
            <a:fld id="{2BA16666-BBB0-41EE-BE81-01654A0F28E1}" type="slidenum">
              <a:rPr lang="en-GB" smtClean="0"/>
              <a:t>‹#›</a:t>
            </a:fld>
            <a:endParaRPr lang="en-GB"/>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5572284" y="13334"/>
            <a:ext cx="5760732" cy="6480061"/>
          </a:xfrm>
          <a:prstGeom prst="rect">
            <a:avLst/>
          </a:prstGeom>
        </p:spPr>
      </p:pic>
    </p:spTree>
    <p:extLst>
      <p:ext uri="{BB962C8B-B14F-4D97-AF65-F5344CB8AC3E}">
        <p14:creationId xmlns:p14="http://schemas.microsoft.com/office/powerpoint/2010/main" val="28902516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2316" rtl="0" eaLnBrk="1" latinLnBrk="0" hangingPunct="1">
        <a:spcBef>
          <a:spcPct val="0"/>
        </a:spcBef>
        <a:buNone/>
        <a:defRPr sz="20100" kern="1200">
          <a:solidFill>
            <a:schemeClr val="tx1"/>
          </a:solidFill>
          <a:latin typeface="+mj-lt"/>
          <a:ea typeface="+mj-ea"/>
          <a:cs typeface="+mj-cs"/>
        </a:defRPr>
      </a:lvl1pPr>
    </p:titleStyle>
    <p:bodyStyle>
      <a:lvl1pPr marL="1564618" indent="-1564618" algn="l" defTabSz="4172316"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0007" indent="-1303849" algn="l" defTabSz="4172316"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15395" indent="-1043079" algn="l" defTabSz="4172316"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1553" indent="-1043079" algn="l" defTabSz="4172316"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87710" indent="-1043079" algn="l" defTabSz="4172316"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73868" indent="-1043079" algn="l" defTabSz="4172316"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0026" indent="-1043079" algn="l" defTabSz="4172316"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46184" indent="-1043079" algn="l" defTabSz="4172316"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32342" indent="-1043079" algn="l" defTabSz="4172316"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2316" rtl="0" eaLnBrk="1" latinLnBrk="0" hangingPunct="1">
        <a:defRPr sz="8200" kern="1200">
          <a:solidFill>
            <a:schemeClr val="tx1"/>
          </a:solidFill>
          <a:latin typeface="+mn-lt"/>
          <a:ea typeface="+mn-ea"/>
          <a:cs typeface="+mn-cs"/>
        </a:defRPr>
      </a:lvl1pPr>
      <a:lvl2pPr marL="2086158" algn="l" defTabSz="4172316" rtl="0" eaLnBrk="1" latinLnBrk="0" hangingPunct="1">
        <a:defRPr sz="8200" kern="1200">
          <a:solidFill>
            <a:schemeClr val="tx1"/>
          </a:solidFill>
          <a:latin typeface="+mn-lt"/>
          <a:ea typeface="+mn-ea"/>
          <a:cs typeface="+mn-cs"/>
        </a:defRPr>
      </a:lvl2pPr>
      <a:lvl3pPr marL="4172316" algn="l" defTabSz="4172316" rtl="0" eaLnBrk="1" latinLnBrk="0" hangingPunct="1">
        <a:defRPr sz="8200" kern="1200">
          <a:solidFill>
            <a:schemeClr val="tx1"/>
          </a:solidFill>
          <a:latin typeface="+mn-lt"/>
          <a:ea typeface="+mn-ea"/>
          <a:cs typeface="+mn-cs"/>
        </a:defRPr>
      </a:lvl3pPr>
      <a:lvl4pPr marL="6258474" algn="l" defTabSz="4172316" rtl="0" eaLnBrk="1" latinLnBrk="0" hangingPunct="1">
        <a:defRPr sz="8200" kern="1200">
          <a:solidFill>
            <a:schemeClr val="tx1"/>
          </a:solidFill>
          <a:latin typeface="+mn-lt"/>
          <a:ea typeface="+mn-ea"/>
          <a:cs typeface="+mn-cs"/>
        </a:defRPr>
      </a:lvl4pPr>
      <a:lvl5pPr marL="8344632" algn="l" defTabSz="4172316" rtl="0" eaLnBrk="1" latinLnBrk="0" hangingPunct="1">
        <a:defRPr sz="8200" kern="1200">
          <a:solidFill>
            <a:schemeClr val="tx1"/>
          </a:solidFill>
          <a:latin typeface="+mn-lt"/>
          <a:ea typeface="+mn-ea"/>
          <a:cs typeface="+mn-cs"/>
        </a:defRPr>
      </a:lvl5pPr>
      <a:lvl6pPr marL="10430789" algn="l" defTabSz="4172316" rtl="0" eaLnBrk="1" latinLnBrk="0" hangingPunct="1">
        <a:defRPr sz="8200" kern="1200">
          <a:solidFill>
            <a:schemeClr val="tx1"/>
          </a:solidFill>
          <a:latin typeface="+mn-lt"/>
          <a:ea typeface="+mn-ea"/>
          <a:cs typeface="+mn-cs"/>
        </a:defRPr>
      </a:lvl6pPr>
      <a:lvl7pPr marL="12516947" algn="l" defTabSz="4172316" rtl="0" eaLnBrk="1" latinLnBrk="0" hangingPunct="1">
        <a:defRPr sz="8200" kern="1200">
          <a:solidFill>
            <a:schemeClr val="tx1"/>
          </a:solidFill>
          <a:latin typeface="+mn-lt"/>
          <a:ea typeface="+mn-ea"/>
          <a:cs typeface="+mn-cs"/>
        </a:defRPr>
      </a:lvl7pPr>
      <a:lvl8pPr marL="14603105" algn="l" defTabSz="4172316" rtl="0" eaLnBrk="1" latinLnBrk="0" hangingPunct="1">
        <a:defRPr sz="8200" kern="1200">
          <a:solidFill>
            <a:schemeClr val="tx1"/>
          </a:solidFill>
          <a:latin typeface="+mn-lt"/>
          <a:ea typeface="+mn-ea"/>
          <a:cs typeface="+mn-cs"/>
        </a:defRPr>
      </a:lvl8pPr>
      <a:lvl9pPr marL="16689263" algn="l" defTabSz="4172316"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4.xml"/><Relationship Id="rId13" Type="http://schemas.openxmlformats.org/officeDocument/2006/relationships/image" Target="../media/image9.jpeg"/><Relationship Id="rId18" Type="http://schemas.openxmlformats.org/officeDocument/2006/relationships/image" Target="../media/image14.jpeg"/><Relationship Id="rId26" Type="http://schemas.openxmlformats.org/officeDocument/2006/relationships/image" Target="../media/image22.jpeg"/><Relationship Id="rId3" Type="http://schemas.openxmlformats.org/officeDocument/2006/relationships/image" Target="../media/image3.jpeg"/><Relationship Id="rId21" Type="http://schemas.openxmlformats.org/officeDocument/2006/relationships/image" Target="../media/image17.jpeg"/><Relationship Id="rId7" Type="http://schemas.openxmlformats.org/officeDocument/2006/relationships/chart" Target="../charts/chart3.xml"/><Relationship Id="rId12" Type="http://schemas.openxmlformats.org/officeDocument/2006/relationships/image" Target="../media/image8.jpeg"/><Relationship Id="rId17" Type="http://schemas.openxmlformats.org/officeDocument/2006/relationships/image" Target="../media/image13.jpeg"/><Relationship Id="rId25" Type="http://schemas.openxmlformats.org/officeDocument/2006/relationships/image" Target="../media/image21.jpeg"/><Relationship Id="rId2" Type="http://schemas.openxmlformats.org/officeDocument/2006/relationships/image" Target="../media/image2.jpeg"/><Relationship Id="rId16" Type="http://schemas.openxmlformats.org/officeDocument/2006/relationships/image" Target="../media/image12.jpeg"/><Relationship Id="rId20" Type="http://schemas.openxmlformats.org/officeDocument/2006/relationships/image" Target="../media/image16.jpeg"/><Relationship Id="rId1" Type="http://schemas.openxmlformats.org/officeDocument/2006/relationships/slideLayout" Target="../slideLayouts/slideLayout1.xml"/><Relationship Id="rId6" Type="http://schemas.openxmlformats.org/officeDocument/2006/relationships/chart" Target="../charts/chart2.xml"/><Relationship Id="rId11" Type="http://schemas.openxmlformats.org/officeDocument/2006/relationships/image" Target="../media/image7.jpeg"/><Relationship Id="rId24" Type="http://schemas.openxmlformats.org/officeDocument/2006/relationships/image" Target="../media/image20.jpeg"/><Relationship Id="rId5" Type="http://schemas.openxmlformats.org/officeDocument/2006/relationships/chart" Target="../charts/chart1.xml"/><Relationship Id="rId15" Type="http://schemas.openxmlformats.org/officeDocument/2006/relationships/image" Target="../media/image11.jpeg"/><Relationship Id="rId23" Type="http://schemas.openxmlformats.org/officeDocument/2006/relationships/image" Target="../media/image19.jpeg"/><Relationship Id="rId10" Type="http://schemas.openxmlformats.org/officeDocument/2006/relationships/image" Target="../media/image6.jpeg"/><Relationship Id="rId19" Type="http://schemas.openxmlformats.org/officeDocument/2006/relationships/image" Target="../media/image15.jpeg"/><Relationship Id="rId4" Type="http://schemas.openxmlformats.org/officeDocument/2006/relationships/image" Target="../media/image4.jpeg"/><Relationship Id="rId9" Type="http://schemas.openxmlformats.org/officeDocument/2006/relationships/image" Target="../media/image5.jpeg"/><Relationship Id="rId14" Type="http://schemas.openxmlformats.org/officeDocument/2006/relationships/image" Target="../media/image10.jpeg"/><Relationship Id="rId22" Type="http://schemas.openxmlformats.org/officeDocument/2006/relationships/image" Target="../media/image18.jpeg"/><Relationship Id="rId27"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06994" y="13258052"/>
            <a:ext cx="16824090" cy="1594253"/>
          </a:xfrm>
        </p:spPr>
        <p:txBody>
          <a:bodyPr>
            <a:noAutofit/>
          </a:bodyPr>
          <a:lstStyle/>
          <a:p>
            <a:pPr algn="l"/>
            <a:r>
              <a:rPr lang="en-GB" sz="3200" dirty="0" smtClean="0"/>
              <a:t>Breakdown strength, time to breakdown and jitter for all materials as a function of pressure. Error bars represent ±1 </a:t>
            </a:r>
            <a:r>
              <a:rPr lang="el-GR" sz="3200" dirty="0" smtClean="0"/>
              <a:t>σ </a:t>
            </a:r>
            <a:r>
              <a:rPr lang="nb-NO" sz="3200" dirty="0" smtClean="0"/>
              <a:t>of breakdown voltage and jitter respectively.</a:t>
            </a:r>
            <a:endParaRPr lang="en-GB" sz="3200" dirty="0"/>
          </a:p>
        </p:txBody>
      </p:sp>
      <p:sp>
        <p:nvSpPr>
          <p:cNvPr id="4" name="Rounded Rectangle 3"/>
          <p:cNvSpPr/>
          <p:nvPr/>
        </p:nvSpPr>
        <p:spPr>
          <a:xfrm>
            <a:off x="792512" y="3942490"/>
            <a:ext cx="33699744" cy="4320480"/>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1234371" y="4136365"/>
            <a:ext cx="32816026" cy="5078313"/>
          </a:xfrm>
          <a:prstGeom prst="rect">
            <a:avLst/>
          </a:prstGeom>
          <a:noFill/>
        </p:spPr>
        <p:txBody>
          <a:bodyPr wrap="square" rtlCol="0">
            <a:spAutoFit/>
          </a:bodyPr>
          <a:lstStyle/>
          <a:p>
            <a:r>
              <a:rPr lang="en-GB" sz="2400" dirty="0" smtClean="0"/>
              <a:t>The </a:t>
            </a:r>
            <a:r>
              <a:rPr lang="en-GB" sz="2400" dirty="0"/>
              <a:t>insulating level of a pulsed-power system is usually limited by the voltage that initiates flashover over the surface of its solid insulators, rather than by the bulk solid breakdown strength. Due to environmental concerns, the use of SF</a:t>
            </a:r>
            <a:r>
              <a:rPr lang="en-GB" sz="2400" baseline="-25000" dirty="0"/>
              <a:t>6</a:t>
            </a:r>
            <a:r>
              <a:rPr lang="en-GB" sz="2400" dirty="0"/>
              <a:t> is being reduced and it is therefore imperative to investigate the surface flashover performance of various commonly used solid insulating materials, in conjunction with the use of more environmentally friendly gases for compact pulsed power systems. Gases like nitrogen and carbon dioxide, that are proven to have desirable dielectric strength under pulsed conditions, are being considered as potential insulating gases for pulsed power systems and applications. Such gases can potentially be mixed with 4</a:t>
            </a:r>
            <a:r>
              <a:rPr lang="en-GB" sz="2400" baseline="30000" dirty="0"/>
              <a:t>th</a:t>
            </a:r>
            <a:r>
              <a:rPr lang="en-GB" sz="2400" dirty="0"/>
              <a:t> generation refrigerants that exhibit high dielectric strength while having low global warming potential, ~5 orders of magnitude lower than that of SF</a:t>
            </a:r>
            <a:r>
              <a:rPr lang="en-GB" sz="2400" baseline="-25000" dirty="0"/>
              <a:t>6</a:t>
            </a:r>
            <a:r>
              <a:rPr lang="en-GB" sz="2400" dirty="0" smtClean="0"/>
              <a:t>.</a:t>
            </a:r>
          </a:p>
          <a:p>
            <a:endParaRPr lang="en-GB" sz="2400" dirty="0"/>
          </a:p>
          <a:p>
            <a:r>
              <a:rPr lang="en-GB" sz="2400" dirty="0"/>
              <a:t>In this work, the flashover characteristics of solid dielectrics in a gaseous CO</a:t>
            </a:r>
            <a:r>
              <a:rPr lang="en-GB" sz="2400" baseline="-25000" dirty="0"/>
              <a:t>2</a:t>
            </a:r>
            <a:r>
              <a:rPr lang="en-GB" sz="2400" dirty="0"/>
              <a:t> environment were studied. Disc shaped solid dielectric samples (20 mm diameter and 2 mm thickness) were subjected to high voltage impulses in the gas pressure range of 1-5 </a:t>
            </a:r>
            <a:r>
              <a:rPr lang="en-GB" sz="2400" dirty="0" err="1"/>
              <a:t>atm</a:t>
            </a:r>
            <a:r>
              <a:rPr lang="en-GB" sz="2400" dirty="0"/>
              <a:t> (absolute). HV impulses with positive and negative polarities and with rise times in both ns and </a:t>
            </a:r>
            <a:r>
              <a:rPr lang="el-GR" sz="2400" dirty="0"/>
              <a:t>μ</a:t>
            </a:r>
            <a:r>
              <a:rPr lang="en-GB" sz="2400" dirty="0"/>
              <a:t>s regimes were applied. PVC, </a:t>
            </a:r>
            <a:r>
              <a:rPr lang="en-GB" sz="2400" dirty="0" err="1"/>
              <a:t>Tufnol</a:t>
            </a:r>
            <a:r>
              <a:rPr lang="en-GB" sz="2400" dirty="0"/>
              <a:t>, Nylon 66, glass reinforced Nylon and Perspex were used as insulating materials. The HV electrode was a 1.6 mm </a:t>
            </a:r>
            <a:r>
              <a:rPr lang="en-GB" sz="2400" dirty="0" smtClean="0"/>
              <a:t>diameter </a:t>
            </a:r>
            <a:r>
              <a:rPr lang="en-GB" sz="2400" dirty="0"/>
              <a:t>tungsten rod, located at the centre of the samples</a:t>
            </a:r>
            <a:r>
              <a:rPr lang="en-GB" sz="2400" dirty="0" smtClean="0"/>
              <a:t>.</a:t>
            </a:r>
          </a:p>
          <a:p>
            <a:endParaRPr lang="en-GB" sz="2400" dirty="0"/>
          </a:p>
          <a:p>
            <a:r>
              <a:rPr lang="en-GB" sz="2400" dirty="0"/>
              <a:t>It was observed that flashover strength increases with increasing gas pressure. It was also found that some insulating materials consistently show higher flashover voltage, especially at elevated pressures. Based on the obtained results, recommendations for the use of different solid dielectrics in conjunction with environmentally friendly gases are provided, contributing to insulation coordination for pulsed power systems.</a:t>
            </a:r>
          </a:p>
          <a:p>
            <a:endParaRPr lang="en-GB" sz="6000" dirty="0"/>
          </a:p>
        </p:txBody>
      </p:sp>
      <p:sp>
        <p:nvSpPr>
          <p:cNvPr id="6" name="TextBox 5"/>
          <p:cNvSpPr txBox="1"/>
          <p:nvPr/>
        </p:nvSpPr>
        <p:spPr>
          <a:xfrm>
            <a:off x="792512" y="558690"/>
            <a:ext cx="34275808" cy="3046988"/>
          </a:xfrm>
          <a:prstGeom prst="rect">
            <a:avLst/>
          </a:prstGeom>
          <a:noFill/>
        </p:spPr>
        <p:txBody>
          <a:bodyPr wrap="square" rtlCol="0">
            <a:spAutoFit/>
          </a:bodyPr>
          <a:lstStyle/>
          <a:p>
            <a:r>
              <a:rPr lang="en-GB" sz="6600" dirty="0"/>
              <a:t>Surface </a:t>
            </a:r>
            <a:r>
              <a:rPr lang="en-GB" sz="6600" dirty="0" smtClean="0"/>
              <a:t>Flashover Behaviour </a:t>
            </a:r>
            <a:r>
              <a:rPr lang="en-GB" sz="6600" dirty="0"/>
              <a:t>of </a:t>
            </a:r>
            <a:r>
              <a:rPr lang="en-GB" sz="6600" dirty="0" smtClean="0"/>
              <a:t>Insulating Materials </a:t>
            </a:r>
            <a:r>
              <a:rPr lang="en-GB" sz="6600" dirty="0"/>
              <a:t>under </a:t>
            </a:r>
            <a:r>
              <a:rPr lang="en-GB" sz="6600" dirty="0" smtClean="0"/>
              <a:t>Impulsive Electric Fields </a:t>
            </a:r>
            <a:r>
              <a:rPr lang="en-GB" sz="6600" dirty="0"/>
              <a:t>in </a:t>
            </a:r>
            <a:r>
              <a:rPr lang="en-GB" sz="6600" dirty="0" smtClean="0"/>
              <a:t>Environmentally Friendly Gases</a:t>
            </a:r>
          </a:p>
          <a:p>
            <a:r>
              <a:rPr lang="en-GB" sz="3200" i="1" dirty="0" smtClean="0"/>
              <a:t>Athanasios C. </a:t>
            </a:r>
            <a:r>
              <a:rPr lang="en-GB" sz="3200" i="1" dirty="0" err="1" smtClean="0"/>
              <a:t>Mermigkas</a:t>
            </a:r>
            <a:r>
              <a:rPr lang="en-GB" sz="3200" i="1" dirty="0"/>
              <a:t> ; </a:t>
            </a:r>
            <a:r>
              <a:rPr lang="en-GB" sz="3200" i="1" dirty="0" smtClean="0"/>
              <a:t>Igor V. </a:t>
            </a:r>
            <a:r>
              <a:rPr lang="en-GB" sz="3200" i="1" dirty="0" err="1" smtClean="0"/>
              <a:t>Timoshkin</a:t>
            </a:r>
            <a:r>
              <a:rPr lang="en-GB" sz="3200" i="1" dirty="0" smtClean="0"/>
              <a:t>; Scott J. </a:t>
            </a:r>
            <a:r>
              <a:rPr lang="en-GB" sz="3200" i="1" dirty="0"/>
              <a:t>MacGregor; </a:t>
            </a:r>
            <a:r>
              <a:rPr lang="en-GB" sz="3200" i="1" dirty="0" smtClean="0"/>
              <a:t>Martin J. Given;</a:t>
            </a:r>
            <a:r>
              <a:rPr lang="en-GB" sz="3200" i="1" dirty="0"/>
              <a:t> Mark </a:t>
            </a:r>
            <a:r>
              <a:rPr lang="en-GB" sz="3200" i="1" dirty="0" smtClean="0"/>
              <a:t>P. Wilson; Tao Wang;</a:t>
            </a:r>
          </a:p>
          <a:p>
            <a:r>
              <a:rPr lang="en-GB" sz="2800" dirty="0" smtClean="0"/>
              <a:t>High </a:t>
            </a:r>
            <a:r>
              <a:rPr lang="en-GB" sz="2800" dirty="0" smtClean="0"/>
              <a:t>Voltage </a:t>
            </a:r>
            <a:r>
              <a:rPr lang="en-GB" sz="2800" dirty="0" smtClean="0"/>
              <a:t>Technologies group (HVT), </a:t>
            </a:r>
            <a:r>
              <a:rPr lang="en-GB" sz="2800" dirty="0"/>
              <a:t>Institute for Energy and </a:t>
            </a:r>
            <a:r>
              <a:rPr lang="en-GB" sz="2800" dirty="0" smtClean="0"/>
              <a:t>Environment, Department </a:t>
            </a:r>
            <a:r>
              <a:rPr lang="en-GB" sz="2800" dirty="0"/>
              <a:t>of Electronic and Electrical </a:t>
            </a:r>
            <a:r>
              <a:rPr lang="en-GB" sz="2800" dirty="0" smtClean="0"/>
              <a:t>Engineering, University </a:t>
            </a:r>
            <a:r>
              <a:rPr lang="en-GB" sz="2800" dirty="0"/>
              <a:t>of </a:t>
            </a:r>
            <a:r>
              <a:rPr lang="en-GB" sz="2800" dirty="0" smtClean="0"/>
              <a:t>Strathclyde, 204 </a:t>
            </a:r>
            <a:r>
              <a:rPr lang="en-GB" sz="2800" dirty="0"/>
              <a:t>George </a:t>
            </a:r>
            <a:r>
              <a:rPr lang="en-GB" sz="2800" dirty="0" smtClean="0"/>
              <a:t>Street, Royal </a:t>
            </a:r>
            <a:r>
              <a:rPr lang="en-GB" sz="2800" dirty="0"/>
              <a:t>College </a:t>
            </a:r>
            <a:r>
              <a:rPr lang="en-GB" sz="2800" dirty="0" smtClean="0"/>
              <a:t>Building, Glasgow, G1 1XW, United </a:t>
            </a:r>
            <a:r>
              <a:rPr lang="en-GB" sz="2800" dirty="0"/>
              <a:t>Kingdom</a:t>
            </a:r>
            <a:endParaRPr lang="en-GB" sz="6600"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36531" t="24963" r="37277" b="35749"/>
          <a:stretch/>
        </p:blipFill>
        <p:spPr>
          <a:xfrm>
            <a:off x="37959255" y="12198989"/>
            <a:ext cx="4105823" cy="4105823"/>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34889" t="23422" r="35897" b="33512"/>
          <a:stretch/>
        </p:blipFill>
        <p:spPr>
          <a:xfrm>
            <a:off x="37968484" y="16687797"/>
            <a:ext cx="4176465" cy="4104457"/>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39288" t="44607" r="45097" b="28194"/>
          <a:stretch/>
        </p:blipFill>
        <p:spPr>
          <a:xfrm>
            <a:off x="38385434" y="7754296"/>
            <a:ext cx="3495630" cy="4059439"/>
          </a:xfrm>
          <a:prstGeom prst="rect">
            <a:avLst/>
          </a:prstGeom>
        </p:spPr>
      </p:pic>
      <p:graphicFrame>
        <p:nvGraphicFramePr>
          <p:cNvPr id="10" name="Chart 9"/>
          <p:cNvGraphicFramePr>
            <a:graphicFrameLocks/>
          </p:cNvGraphicFramePr>
          <p:nvPr>
            <p:extLst>
              <p:ext uri="{D42A27DB-BD31-4B8C-83A1-F6EECF244321}">
                <p14:modId xmlns:p14="http://schemas.microsoft.com/office/powerpoint/2010/main" val="3384265249"/>
              </p:ext>
            </p:extLst>
          </p:nvPr>
        </p:nvGraphicFramePr>
        <p:xfrm>
          <a:off x="16734610" y="8574900"/>
          <a:ext cx="8617661" cy="512465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p:cNvGraphicFramePr>
            <a:graphicFrameLocks/>
          </p:cNvGraphicFramePr>
          <p:nvPr>
            <p:extLst>
              <p:ext uri="{D42A27DB-BD31-4B8C-83A1-F6EECF244321}">
                <p14:modId xmlns:p14="http://schemas.microsoft.com/office/powerpoint/2010/main" val="3443926471"/>
              </p:ext>
            </p:extLst>
          </p:nvPr>
        </p:nvGraphicFramePr>
        <p:xfrm>
          <a:off x="25489841" y="8525793"/>
          <a:ext cx="9244711" cy="508938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p:cNvGraphicFramePr>
            <a:graphicFrameLocks/>
          </p:cNvGraphicFramePr>
          <p:nvPr>
            <p:extLst>
              <p:ext uri="{D42A27DB-BD31-4B8C-83A1-F6EECF244321}">
                <p14:modId xmlns:p14="http://schemas.microsoft.com/office/powerpoint/2010/main" val="2343629556"/>
              </p:ext>
            </p:extLst>
          </p:nvPr>
        </p:nvGraphicFramePr>
        <p:xfrm>
          <a:off x="16687987" y="14946427"/>
          <a:ext cx="10560816" cy="454924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3" name="Chart 12"/>
          <p:cNvGraphicFramePr>
            <a:graphicFrameLocks/>
          </p:cNvGraphicFramePr>
          <p:nvPr>
            <p:extLst>
              <p:ext uri="{D42A27DB-BD31-4B8C-83A1-F6EECF244321}">
                <p14:modId xmlns:p14="http://schemas.microsoft.com/office/powerpoint/2010/main" val="896180796"/>
              </p:ext>
            </p:extLst>
          </p:nvPr>
        </p:nvGraphicFramePr>
        <p:xfrm>
          <a:off x="27543332" y="14960624"/>
          <a:ext cx="9580572" cy="4473444"/>
        </p:xfrm>
        <a:graphic>
          <a:graphicData uri="http://schemas.openxmlformats.org/drawingml/2006/chart">
            <c:chart xmlns:c="http://schemas.openxmlformats.org/drawingml/2006/chart" xmlns:r="http://schemas.openxmlformats.org/officeDocument/2006/relationships" r:id="rId8"/>
          </a:graphicData>
        </a:graphic>
      </p:graphicFrame>
      <p:grpSp>
        <p:nvGrpSpPr>
          <p:cNvPr id="47" name="Group 46"/>
          <p:cNvGrpSpPr/>
          <p:nvPr/>
        </p:nvGrpSpPr>
        <p:grpSpPr>
          <a:xfrm>
            <a:off x="1116226" y="8809773"/>
            <a:ext cx="9027240" cy="5200685"/>
            <a:chOff x="1069727" y="9100089"/>
            <a:chExt cx="9027240" cy="5200685"/>
          </a:xfrm>
        </p:grpSpPr>
        <p:sp>
          <p:nvSpPr>
            <p:cNvPr id="39" name="TextBox 38"/>
            <p:cNvSpPr txBox="1"/>
            <p:nvPr/>
          </p:nvSpPr>
          <p:spPr>
            <a:xfrm>
              <a:off x="6583120" y="10718350"/>
              <a:ext cx="3513847" cy="461665"/>
            </a:xfrm>
            <a:prstGeom prst="rect">
              <a:avLst/>
            </a:prstGeom>
            <a:noFill/>
          </p:spPr>
          <p:txBody>
            <a:bodyPr wrap="none" rtlCol="0">
              <a:spAutoFit/>
            </a:bodyPr>
            <a:lstStyle/>
            <a:p>
              <a:r>
                <a:rPr lang="en-GB" sz="2400" dirty="0" smtClean="0"/>
                <a:t>HV Probe Tektronix 6015A </a:t>
              </a:r>
            </a:p>
          </p:txBody>
        </p:sp>
        <p:sp>
          <p:nvSpPr>
            <p:cNvPr id="14" name="Rectangle 13"/>
            <p:cNvSpPr/>
            <p:nvPr/>
          </p:nvSpPr>
          <p:spPr>
            <a:xfrm>
              <a:off x="3806532" y="10758829"/>
              <a:ext cx="936104" cy="1656184"/>
            </a:xfrm>
            <a:prstGeom prst="rect">
              <a:avLst/>
            </a:prstGeom>
            <a:solidFill>
              <a:schemeClr val="bg1">
                <a:lumMod val="8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5" name="Straight Connector 14"/>
            <p:cNvCxnSpPr>
              <a:stCxn id="14" idx="2"/>
            </p:cNvCxnSpPr>
            <p:nvPr/>
          </p:nvCxnSpPr>
          <p:spPr>
            <a:xfrm>
              <a:off x="4274584" y="12415013"/>
              <a:ext cx="0" cy="13286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17197" y="13748320"/>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029401" y="13892336"/>
              <a:ext cx="423664" cy="838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196682" y="14036352"/>
              <a:ext cx="1028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241233" y="10038749"/>
              <a:ext cx="0" cy="720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230033" y="10038749"/>
              <a:ext cx="3277618" cy="40940"/>
            </a:xfrm>
            <a:prstGeom prst="line">
              <a:avLst/>
            </a:prstGeom>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507652" y="9746501"/>
              <a:ext cx="2261785" cy="648072"/>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2" name="Rounded Rectangle 21"/>
            <p:cNvSpPr/>
            <p:nvPr/>
          </p:nvSpPr>
          <p:spPr>
            <a:xfrm>
              <a:off x="4022556" y="12054973"/>
              <a:ext cx="504056" cy="1440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3" name="Rounded Rectangle 22"/>
            <p:cNvSpPr/>
            <p:nvPr/>
          </p:nvSpPr>
          <p:spPr>
            <a:xfrm>
              <a:off x="4230033" y="10758828"/>
              <a:ext cx="45719" cy="12039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4" name="Rectangle 23"/>
            <p:cNvSpPr/>
            <p:nvPr/>
          </p:nvSpPr>
          <p:spPr>
            <a:xfrm>
              <a:off x="6199502" y="10446559"/>
              <a:ext cx="360040" cy="1080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5" name="Donut 24"/>
            <p:cNvSpPr/>
            <p:nvPr/>
          </p:nvSpPr>
          <p:spPr>
            <a:xfrm>
              <a:off x="3775834" y="12875840"/>
              <a:ext cx="864096" cy="216024"/>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cxnSp>
          <p:nvCxnSpPr>
            <p:cNvPr id="26" name="Straight Connector 25"/>
            <p:cNvCxnSpPr>
              <a:stCxn id="24" idx="2"/>
            </p:cNvCxnSpPr>
            <p:nvPr/>
          </p:nvCxnSpPr>
          <p:spPr>
            <a:xfrm>
              <a:off x="6379522" y="11526679"/>
              <a:ext cx="0" cy="9129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6379522" y="12415013"/>
              <a:ext cx="1603474" cy="246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6"/>
            </p:cNvCxnSpPr>
            <p:nvPr/>
          </p:nvCxnSpPr>
          <p:spPr>
            <a:xfrm>
              <a:off x="4639930" y="12983852"/>
              <a:ext cx="3343066" cy="16728"/>
            </a:xfrm>
            <a:prstGeom prst="line">
              <a:avLst/>
            </a:prstGeom>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7974036" y="12372366"/>
              <a:ext cx="1795401" cy="7862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30" name="Straight Connector 29"/>
            <p:cNvCxnSpPr>
              <a:stCxn id="24" idx="0"/>
            </p:cNvCxnSpPr>
            <p:nvPr/>
          </p:nvCxnSpPr>
          <p:spPr>
            <a:xfrm flipV="1">
              <a:off x="6379522" y="10063366"/>
              <a:ext cx="0" cy="383193"/>
            </a:xfrm>
            <a:prstGeom prst="line">
              <a:avLst/>
            </a:prstGeom>
          </p:spPr>
          <p:style>
            <a:lnRef idx="1">
              <a:schemeClr val="accent1"/>
            </a:lnRef>
            <a:fillRef idx="0">
              <a:schemeClr val="accent1"/>
            </a:fillRef>
            <a:effectRef idx="0">
              <a:schemeClr val="accent1"/>
            </a:effectRef>
            <a:fontRef idx="minor">
              <a:schemeClr val="tx1"/>
            </a:fontRef>
          </p:style>
        </p:cxnSp>
        <p:sp>
          <p:nvSpPr>
            <p:cNvPr id="31" name="Can 30"/>
            <p:cNvSpPr/>
            <p:nvPr/>
          </p:nvSpPr>
          <p:spPr>
            <a:xfrm>
              <a:off x="1069727" y="12140534"/>
              <a:ext cx="504056" cy="2160240"/>
            </a:xfrm>
            <a:prstGeom prst="can">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2" name="Rectangle 31"/>
            <p:cNvSpPr/>
            <p:nvPr/>
          </p:nvSpPr>
          <p:spPr>
            <a:xfrm>
              <a:off x="1567368" y="11407990"/>
              <a:ext cx="1427174" cy="683345"/>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3" name="Bent Arrow 32"/>
            <p:cNvSpPr/>
            <p:nvPr/>
          </p:nvSpPr>
          <p:spPr>
            <a:xfrm>
              <a:off x="1277041" y="11518669"/>
              <a:ext cx="252028" cy="702078"/>
            </a:xfrm>
            <a:prstGeom prst="bentArrow">
              <a:avLst/>
            </a:prstGeom>
            <a:solidFill>
              <a:schemeClr val="bg1">
                <a:lumMod val="6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4" name="Right Arrow 33"/>
            <p:cNvSpPr/>
            <p:nvPr/>
          </p:nvSpPr>
          <p:spPr>
            <a:xfrm>
              <a:off x="2990857" y="11532915"/>
              <a:ext cx="797195" cy="108012"/>
            </a:xfrm>
            <a:prstGeom prst="rightArrow">
              <a:avLst/>
            </a:prstGeom>
            <a:solidFill>
              <a:schemeClr val="bg1">
                <a:lumMod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5" name="Up Arrow 34"/>
            <p:cNvSpPr/>
            <p:nvPr/>
          </p:nvSpPr>
          <p:spPr>
            <a:xfrm>
              <a:off x="2420627" y="10038749"/>
              <a:ext cx="119871" cy="1350150"/>
            </a:xfrm>
            <a:prstGeom prst="upArrow">
              <a:avLst/>
            </a:prstGeom>
            <a:solidFill>
              <a:schemeClr val="bg1">
                <a:lumMod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6" name="TextBox 35"/>
            <p:cNvSpPr txBox="1"/>
            <p:nvPr/>
          </p:nvSpPr>
          <p:spPr>
            <a:xfrm>
              <a:off x="7463101" y="9824483"/>
              <a:ext cx="2306337" cy="461665"/>
            </a:xfrm>
            <a:prstGeom prst="rect">
              <a:avLst/>
            </a:prstGeom>
            <a:noFill/>
          </p:spPr>
          <p:txBody>
            <a:bodyPr wrap="none" rtlCol="0">
              <a:spAutoFit/>
            </a:bodyPr>
            <a:lstStyle/>
            <a:p>
              <a:r>
                <a:rPr lang="en-GB" sz="2400" dirty="0" smtClean="0"/>
                <a:t>HV power supply</a:t>
              </a:r>
              <a:endParaRPr lang="en-GB" sz="2400" dirty="0"/>
            </a:p>
          </p:txBody>
        </p:sp>
        <p:sp>
          <p:nvSpPr>
            <p:cNvPr id="37" name="TextBox 36"/>
            <p:cNvSpPr txBox="1"/>
            <p:nvPr/>
          </p:nvSpPr>
          <p:spPr>
            <a:xfrm>
              <a:off x="1546547" y="13110092"/>
              <a:ext cx="1575624" cy="461665"/>
            </a:xfrm>
            <a:prstGeom prst="rect">
              <a:avLst/>
            </a:prstGeom>
            <a:noFill/>
          </p:spPr>
          <p:txBody>
            <a:bodyPr wrap="none" rtlCol="0">
              <a:spAutoFit/>
            </a:bodyPr>
            <a:lstStyle/>
            <a:p>
              <a:r>
                <a:rPr lang="en-GB" sz="2400" dirty="0" smtClean="0"/>
                <a:t>Bottled gas</a:t>
              </a:r>
              <a:endParaRPr lang="en-GB" sz="2400" dirty="0"/>
            </a:p>
          </p:txBody>
        </p:sp>
        <p:sp>
          <p:nvSpPr>
            <p:cNvPr id="38" name="TextBox 37"/>
            <p:cNvSpPr txBox="1"/>
            <p:nvPr/>
          </p:nvSpPr>
          <p:spPr>
            <a:xfrm>
              <a:off x="7998520" y="12522516"/>
              <a:ext cx="1737014" cy="461665"/>
            </a:xfrm>
            <a:prstGeom prst="rect">
              <a:avLst/>
            </a:prstGeom>
            <a:noFill/>
          </p:spPr>
          <p:txBody>
            <a:bodyPr wrap="none" rtlCol="0">
              <a:spAutoFit/>
            </a:bodyPr>
            <a:lstStyle/>
            <a:p>
              <a:r>
                <a:rPr lang="en-GB" sz="2400" dirty="0" smtClean="0"/>
                <a:t>Oscilloscope</a:t>
              </a:r>
              <a:endParaRPr lang="en-GB" sz="2400" dirty="0"/>
            </a:p>
          </p:txBody>
        </p:sp>
        <p:sp>
          <p:nvSpPr>
            <p:cNvPr id="40" name="TextBox 39"/>
            <p:cNvSpPr txBox="1"/>
            <p:nvPr/>
          </p:nvSpPr>
          <p:spPr>
            <a:xfrm>
              <a:off x="4655454" y="12977476"/>
              <a:ext cx="2346886" cy="830997"/>
            </a:xfrm>
            <a:prstGeom prst="rect">
              <a:avLst/>
            </a:prstGeom>
            <a:noFill/>
          </p:spPr>
          <p:txBody>
            <a:bodyPr wrap="square" rtlCol="0">
              <a:spAutoFit/>
            </a:bodyPr>
            <a:lstStyle/>
            <a:p>
              <a:r>
                <a:rPr lang="en-GB" sz="2400" dirty="0" smtClean="0"/>
                <a:t>Pearson current monitor 6585</a:t>
              </a:r>
              <a:endParaRPr lang="en-GB" sz="1800" dirty="0" smtClean="0"/>
            </a:p>
          </p:txBody>
        </p:sp>
        <p:sp>
          <p:nvSpPr>
            <p:cNvPr id="41" name="TextBox 40"/>
            <p:cNvSpPr txBox="1"/>
            <p:nvPr/>
          </p:nvSpPr>
          <p:spPr>
            <a:xfrm>
              <a:off x="1999295" y="9566051"/>
              <a:ext cx="1159035" cy="461665"/>
            </a:xfrm>
            <a:prstGeom prst="rect">
              <a:avLst/>
            </a:prstGeom>
            <a:noFill/>
          </p:spPr>
          <p:txBody>
            <a:bodyPr wrap="none" rtlCol="0">
              <a:spAutoFit/>
            </a:bodyPr>
            <a:lstStyle/>
            <a:p>
              <a:r>
                <a:rPr lang="en-GB" sz="2400" dirty="0" smtClean="0"/>
                <a:t>Exhaust</a:t>
              </a:r>
              <a:endParaRPr lang="en-GB" sz="2400" dirty="0"/>
            </a:p>
          </p:txBody>
        </p:sp>
        <p:sp>
          <p:nvSpPr>
            <p:cNvPr id="43" name="TextBox 42"/>
            <p:cNvSpPr txBox="1"/>
            <p:nvPr/>
          </p:nvSpPr>
          <p:spPr>
            <a:xfrm>
              <a:off x="3459496" y="9100089"/>
              <a:ext cx="2336730" cy="830997"/>
            </a:xfrm>
            <a:prstGeom prst="rect">
              <a:avLst/>
            </a:prstGeom>
            <a:noFill/>
          </p:spPr>
          <p:txBody>
            <a:bodyPr wrap="none" rtlCol="0">
              <a:spAutoFit/>
            </a:bodyPr>
            <a:lstStyle/>
            <a:p>
              <a:r>
                <a:rPr lang="en-GB" sz="1800" dirty="0" smtClean="0"/>
                <a:t>       </a:t>
              </a:r>
              <a:r>
                <a:rPr lang="en-GB" sz="2400" dirty="0" smtClean="0"/>
                <a:t>Test cell:</a:t>
              </a:r>
            </a:p>
            <a:p>
              <a:r>
                <a:rPr lang="en-GB" sz="2400" dirty="0" smtClean="0"/>
                <a:t>Surface flashover</a:t>
              </a:r>
              <a:endParaRPr lang="en-GB" sz="2400" dirty="0"/>
            </a:p>
          </p:txBody>
        </p:sp>
        <p:cxnSp>
          <p:nvCxnSpPr>
            <p:cNvPr id="48" name="Straight Connector 47"/>
            <p:cNvCxnSpPr/>
            <p:nvPr/>
          </p:nvCxnSpPr>
          <p:spPr>
            <a:xfrm>
              <a:off x="6379522" y="12439630"/>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Rounded Rectangle 48"/>
            <p:cNvSpPr/>
            <p:nvPr/>
          </p:nvSpPr>
          <p:spPr>
            <a:xfrm>
              <a:off x="4166572" y="11986017"/>
              <a:ext cx="216024" cy="45719"/>
            </a:xfrm>
            <a:prstGeom prst="round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0" name="TextBox 49"/>
            <p:cNvSpPr txBox="1"/>
            <p:nvPr/>
          </p:nvSpPr>
          <p:spPr>
            <a:xfrm>
              <a:off x="4175600" y="10974454"/>
              <a:ext cx="646331" cy="461665"/>
            </a:xfrm>
            <a:prstGeom prst="rect">
              <a:avLst/>
            </a:prstGeom>
            <a:noFill/>
          </p:spPr>
          <p:txBody>
            <a:bodyPr wrap="none" rtlCol="0">
              <a:spAutoFit/>
            </a:bodyPr>
            <a:lstStyle/>
            <a:p>
              <a:r>
                <a:rPr lang="en-GB" sz="2400" dirty="0" smtClean="0"/>
                <a:t>Gas</a:t>
              </a:r>
              <a:endParaRPr lang="en-GB" sz="2400" dirty="0"/>
            </a:p>
          </p:txBody>
        </p:sp>
        <p:sp>
          <p:nvSpPr>
            <p:cNvPr id="51" name="TextBox 50"/>
            <p:cNvSpPr txBox="1"/>
            <p:nvPr/>
          </p:nvSpPr>
          <p:spPr>
            <a:xfrm>
              <a:off x="4864366" y="11309537"/>
              <a:ext cx="1332671" cy="830997"/>
            </a:xfrm>
            <a:prstGeom prst="rect">
              <a:avLst/>
            </a:prstGeom>
            <a:noFill/>
          </p:spPr>
          <p:txBody>
            <a:bodyPr wrap="square" rtlCol="0">
              <a:spAutoFit/>
            </a:bodyPr>
            <a:lstStyle/>
            <a:p>
              <a:r>
                <a:rPr lang="en-GB" sz="2400" dirty="0" smtClean="0"/>
                <a:t>Solid dielectric</a:t>
              </a:r>
              <a:endParaRPr lang="en-GB" sz="2400" dirty="0"/>
            </a:p>
          </p:txBody>
        </p:sp>
        <p:cxnSp>
          <p:nvCxnSpPr>
            <p:cNvPr id="52" name="Straight Arrow Connector 51"/>
            <p:cNvCxnSpPr/>
            <p:nvPr/>
          </p:nvCxnSpPr>
          <p:spPr>
            <a:xfrm flipH="1">
              <a:off x="4486416" y="11827155"/>
              <a:ext cx="377950" cy="128713"/>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564903" y="11435529"/>
              <a:ext cx="1445267" cy="646331"/>
            </a:xfrm>
            <a:prstGeom prst="rect">
              <a:avLst/>
            </a:prstGeom>
            <a:noFill/>
          </p:spPr>
          <p:txBody>
            <a:bodyPr wrap="none" rtlCol="0">
              <a:spAutoFit/>
            </a:bodyPr>
            <a:lstStyle/>
            <a:p>
              <a:r>
                <a:rPr lang="en-GB" sz="1800" dirty="0" err="1" smtClean="0"/>
                <a:t>Alicat</a:t>
              </a:r>
              <a:r>
                <a:rPr lang="en-GB" sz="1800" dirty="0" smtClean="0"/>
                <a:t> Digital </a:t>
              </a:r>
            </a:p>
            <a:p>
              <a:r>
                <a:rPr lang="en-GB" sz="1800" dirty="0" smtClean="0"/>
                <a:t>Gas regulator</a:t>
              </a:r>
              <a:endParaRPr lang="en-GB" sz="1800" dirty="0"/>
            </a:p>
          </p:txBody>
        </p:sp>
      </p:grpSp>
      <p:grpSp>
        <p:nvGrpSpPr>
          <p:cNvPr id="56" name="Group 55"/>
          <p:cNvGrpSpPr/>
          <p:nvPr/>
        </p:nvGrpSpPr>
        <p:grpSpPr>
          <a:xfrm>
            <a:off x="9962733" y="20252846"/>
            <a:ext cx="6095130" cy="4648143"/>
            <a:chOff x="7480064" y="24344404"/>
            <a:chExt cx="6095130" cy="4648143"/>
          </a:xfrm>
        </p:grpSpPr>
        <p:sp>
          <p:nvSpPr>
            <p:cNvPr id="65" name="Rounded Rectangle 64"/>
            <p:cNvSpPr/>
            <p:nvPr/>
          </p:nvSpPr>
          <p:spPr>
            <a:xfrm>
              <a:off x="8314255" y="27561285"/>
              <a:ext cx="3990930" cy="726098"/>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7" name="Rounded Rectangle 66"/>
            <p:cNvSpPr/>
            <p:nvPr/>
          </p:nvSpPr>
          <p:spPr>
            <a:xfrm>
              <a:off x="8921570" y="27198236"/>
              <a:ext cx="2689540" cy="726098"/>
            </a:xfrm>
            <a:prstGeom prst="roundRect">
              <a:avLst/>
            </a:prstGeom>
            <a:blipFill>
              <a:blip r:embed="rId9"/>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8" name="Rounded Rectangle 67"/>
            <p:cNvSpPr/>
            <p:nvPr/>
          </p:nvSpPr>
          <p:spPr>
            <a:xfrm>
              <a:off x="10266340" y="25110704"/>
              <a:ext cx="86759" cy="208753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69" name="TextBox 68"/>
            <p:cNvSpPr txBox="1"/>
            <p:nvPr/>
          </p:nvSpPr>
          <p:spPr>
            <a:xfrm>
              <a:off x="7480064" y="24344404"/>
              <a:ext cx="6095130" cy="584775"/>
            </a:xfrm>
            <a:prstGeom prst="rect">
              <a:avLst/>
            </a:prstGeom>
            <a:noFill/>
          </p:spPr>
          <p:txBody>
            <a:bodyPr wrap="none" rtlCol="0">
              <a:spAutoFit/>
            </a:bodyPr>
            <a:lstStyle/>
            <a:p>
              <a:r>
                <a:rPr lang="en-GB" sz="3200" dirty="0" smtClean="0"/>
                <a:t>HV Tungsten Rod, 0.8 mm diameter</a:t>
              </a:r>
              <a:endParaRPr lang="en-GB" sz="3200" dirty="0"/>
            </a:p>
          </p:txBody>
        </p:sp>
        <p:sp>
          <p:nvSpPr>
            <p:cNvPr id="70" name="TextBox 69"/>
            <p:cNvSpPr txBox="1"/>
            <p:nvPr/>
          </p:nvSpPr>
          <p:spPr>
            <a:xfrm>
              <a:off x="8511201" y="28407772"/>
              <a:ext cx="3763403" cy="584775"/>
            </a:xfrm>
            <a:prstGeom prst="rect">
              <a:avLst/>
            </a:prstGeom>
            <a:noFill/>
          </p:spPr>
          <p:txBody>
            <a:bodyPr wrap="none" rtlCol="0">
              <a:spAutoFit/>
            </a:bodyPr>
            <a:lstStyle/>
            <a:p>
              <a:r>
                <a:rPr lang="en-GB" sz="3200" dirty="0" smtClean="0"/>
                <a:t>Grounded Brass Plate</a:t>
              </a:r>
              <a:endParaRPr lang="en-GB" sz="3200" dirty="0"/>
            </a:p>
          </p:txBody>
        </p:sp>
        <p:sp>
          <p:nvSpPr>
            <p:cNvPr id="71" name="TextBox 70"/>
            <p:cNvSpPr txBox="1"/>
            <p:nvPr/>
          </p:nvSpPr>
          <p:spPr>
            <a:xfrm>
              <a:off x="10437706" y="26071290"/>
              <a:ext cx="2962478" cy="1077218"/>
            </a:xfrm>
            <a:prstGeom prst="rect">
              <a:avLst/>
            </a:prstGeom>
            <a:noFill/>
          </p:spPr>
          <p:txBody>
            <a:bodyPr wrap="none" rtlCol="0">
              <a:spAutoFit/>
            </a:bodyPr>
            <a:lstStyle/>
            <a:p>
              <a:r>
                <a:rPr lang="en-GB" sz="3200" dirty="0" smtClean="0"/>
                <a:t>Dielectric Disk </a:t>
              </a:r>
            </a:p>
            <a:p>
              <a:r>
                <a:rPr lang="en-GB" sz="3200" dirty="0" smtClean="0"/>
                <a:t>20 mm diameter</a:t>
              </a:r>
              <a:endParaRPr lang="en-GB" sz="3200" dirty="0"/>
            </a:p>
          </p:txBody>
        </p:sp>
      </p:grpSp>
      <p:sp>
        <p:nvSpPr>
          <p:cNvPr id="73" name="Rectangle 72"/>
          <p:cNvSpPr/>
          <p:nvPr/>
        </p:nvSpPr>
        <p:spPr>
          <a:xfrm>
            <a:off x="6347737" y="20543778"/>
            <a:ext cx="3170875" cy="7807265"/>
          </a:xfrm>
          <a:prstGeom prst="rect">
            <a:avLst/>
          </a:prstGeom>
        </p:spPr>
        <p:txBody>
          <a:bodyPr wrap="square">
            <a:spAutoFit/>
          </a:bodyPr>
          <a:lstStyle/>
          <a:p>
            <a:r>
              <a:rPr lang="en-GB" sz="3200" b="1" u="sng" dirty="0" smtClean="0"/>
              <a:t>Gas under pressure:</a:t>
            </a:r>
            <a:r>
              <a:rPr lang="en-GB" sz="3200" b="1" dirty="0" smtClean="0"/>
              <a:t>      </a:t>
            </a:r>
            <a:r>
              <a:rPr lang="en-GB" sz="3200" dirty="0" smtClean="0"/>
              <a:t>CO</a:t>
            </a:r>
            <a:r>
              <a:rPr lang="en-GB" sz="3200" baseline="-25000" dirty="0" smtClean="0"/>
              <a:t>2</a:t>
            </a:r>
          </a:p>
          <a:p>
            <a:endParaRPr lang="en-GB" sz="3200" baseline="-25000" dirty="0"/>
          </a:p>
          <a:p>
            <a:r>
              <a:rPr lang="en-GB" sz="3200" dirty="0"/>
              <a:t>Both CO</a:t>
            </a:r>
            <a:r>
              <a:rPr lang="en-GB" sz="3200" baseline="-25000" dirty="0"/>
              <a:t>2</a:t>
            </a:r>
            <a:r>
              <a:rPr lang="en-GB" sz="3200" dirty="0"/>
              <a:t> and Air provide stable switching operation</a:t>
            </a:r>
            <a:br>
              <a:rPr lang="en-GB" sz="3200" dirty="0"/>
            </a:br>
            <a:r>
              <a:rPr lang="en-GB" sz="3200" dirty="0"/>
              <a:t/>
            </a:r>
            <a:br>
              <a:rPr lang="en-GB" sz="3200" dirty="0"/>
            </a:br>
            <a:r>
              <a:rPr lang="en-GB" sz="3200" dirty="0"/>
              <a:t>CO</a:t>
            </a:r>
            <a:r>
              <a:rPr lang="en-GB" sz="3200" baseline="-25000" dirty="0"/>
              <a:t>2</a:t>
            </a:r>
            <a:r>
              <a:rPr lang="en-GB" sz="3200" dirty="0"/>
              <a:t> provides smaller standard deviation of breakdown voltages </a:t>
            </a:r>
            <a:br>
              <a:rPr lang="en-GB" sz="3200" dirty="0"/>
            </a:br>
            <a:r>
              <a:rPr lang="en-GB" sz="3200" dirty="0"/>
              <a:t/>
            </a:r>
            <a:br>
              <a:rPr lang="en-GB" sz="3200" dirty="0"/>
            </a:br>
            <a:r>
              <a:rPr lang="en-GB" sz="3200" dirty="0"/>
              <a:t>CO</a:t>
            </a:r>
            <a:r>
              <a:rPr lang="en-GB" sz="3200" baseline="-25000" dirty="0"/>
              <a:t>2</a:t>
            </a:r>
            <a:r>
              <a:rPr lang="en-GB" sz="3200" dirty="0"/>
              <a:t> provides smaller jitter</a:t>
            </a:r>
          </a:p>
        </p:txBody>
      </p:sp>
      <p:grpSp>
        <p:nvGrpSpPr>
          <p:cNvPr id="55" name="Group 54"/>
          <p:cNvGrpSpPr/>
          <p:nvPr/>
        </p:nvGrpSpPr>
        <p:grpSpPr>
          <a:xfrm>
            <a:off x="647718" y="20607741"/>
            <a:ext cx="5552599" cy="8279190"/>
            <a:chOff x="767684" y="21329269"/>
            <a:chExt cx="5552599" cy="8279190"/>
          </a:xfrm>
        </p:grpSpPr>
        <p:sp>
          <p:nvSpPr>
            <p:cNvPr id="66" name="TextBox 65"/>
            <p:cNvSpPr txBox="1"/>
            <p:nvPr/>
          </p:nvSpPr>
          <p:spPr>
            <a:xfrm>
              <a:off x="767684" y="21329269"/>
              <a:ext cx="5552599" cy="8279190"/>
            </a:xfrm>
            <a:prstGeom prst="rect">
              <a:avLst/>
            </a:prstGeom>
            <a:noFill/>
          </p:spPr>
          <p:txBody>
            <a:bodyPr wrap="square" rtlCol="0">
              <a:spAutoFit/>
            </a:bodyPr>
            <a:lstStyle/>
            <a:p>
              <a:r>
                <a:rPr lang="en-GB" sz="3200" b="1" u="sng" dirty="0" smtClean="0"/>
                <a:t>Dielectric Materials:</a:t>
              </a:r>
            </a:p>
            <a:p>
              <a:endParaRPr lang="en-GB" sz="2800" dirty="0"/>
            </a:p>
            <a:p>
              <a:endParaRPr lang="en-GB" sz="2800" dirty="0" smtClean="0"/>
            </a:p>
            <a:p>
              <a:r>
                <a:rPr lang="en-GB" sz="2800" dirty="0" err="1" smtClean="0"/>
                <a:t>Tufnol</a:t>
              </a:r>
              <a:r>
                <a:rPr lang="en-GB" sz="2800" dirty="0" smtClean="0"/>
                <a:t> - Synthetic Resin </a:t>
              </a:r>
              <a:r>
                <a:rPr lang="en-GB" sz="2800" dirty="0"/>
                <a:t>Bonded </a:t>
              </a:r>
              <a:r>
                <a:rPr lang="en-GB" sz="2800" dirty="0" smtClean="0"/>
                <a:t>Fabric</a:t>
              </a:r>
            </a:p>
            <a:p>
              <a:endParaRPr lang="en-GB" sz="2800" dirty="0"/>
            </a:p>
            <a:p>
              <a:endParaRPr lang="en-GB" sz="2800" dirty="0" smtClean="0"/>
            </a:p>
            <a:p>
              <a:r>
                <a:rPr lang="en-GB" sz="2800" dirty="0" smtClean="0"/>
                <a:t>PVC</a:t>
              </a:r>
            </a:p>
            <a:p>
              <a:endParaRPr lang="en-GB" sz="2800" dirty="0"/>
            </a:p>
            <a:p>
              <a:endParaRPr lang="en-GB" sz="2800" dirty="0" smtClean="0"/>
            </a:p>
            <a:p>
              <a:r>
                <a:rPr lang="en-GB" sz="2800" dirty="0" smtClean="0"/>
                <a:t>                      Nylon 66</a:t>
              </a:r>
            </a:p>
            <a:p>
              <a:endParaRPr lang="en-GB" sz="2800" dirty="0"/>
            </a:p>
            <a:p>
              <a:endParaRPr lang="en-GB" sz="2800" dirty="0"/>
            </a:p>
            <a:p>
              <a:endParaRPr lang="en-GB" sz="2800" dirty="0" smtClean="0"/>
            </a:p>
            <a:p>
              <a:r>
                <a:rPr lang="en-GB" sz="2800" dirty="0" smtClean="0"/>
                <a:t>Glass Reinforced Nylon</a:t>
              </a:r>
            </a:p>
            <a:p>
              <a:endParaRPr lang="en-GB" sz="2800" dirty="0" smtClean="0"/>
            </a:p>
            <a:p>
              <a:endParaRPr lang="en-GB" sz="2800" dirty="0" smtClean="0"/>
            </a:p>
            <a:p>
              <a:endParaRPr lang="en-GB" sz="2800" dirty="0" smtClean="0"/>
            </a:p>
            <a:p>
              <a:r>
                <a:rPr lang="en-GB" sz="2800" dirty="0" smtClean="0"/>
                <a:t>Perspex</a:t>
              </a:r>
            </a:p>
          </p:txBody>
        </p:sp>
        <p:pic>
          <p:nvPicPr>
            <p:cNvPr id="72" name="Picture 2" descr="Image result for perspex"/>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91596" y="28402592"/>
              <a:ext cx="1127872" cy="1179909"/>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2" descr="Image result for pvc grey"/>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29999" y="23943428"/>
              <a:ext cx="897062" cy="938450"/>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6" descr="Image result for nylon 6/6 sheet"/>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653883" y="24579290"/>
              <a:ext cx="1128348" cy="1062828"/>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8" descr="Image result for tufnol"/>
            <p:cNvPicPr>
              <a:picLocks noChangeAspect="1" noChangeArrowheads="1"/>
            </p:cNvPicPr>
            <p:nvPr/>
          </p:nvPicPr>
          <p:blipFill rotWithShape="1">
            <a:blip r:embed="rId13">
              <a:extLst>
                <a:ext uri="{28A0092B-C50C-407E-A947-70E740481C1C}">
                  <a14:useLocalDpi xmlns:a14="http://schemas.microsoft.com/office/drawing/2010/main" val="0"/>
                </a:ext>
              </a:extLst>
            </a:blip>
            <a:srcRect l="-594" t="29214" r="594" b="-1781"/>
            <a:stretch/>
          </p:blipFill>
          <p:spPr bwMode="auto">
            <a:xfrm>
              <a:off x="4580774" y="21997848"/>
              <a:ext cx="1571002" cy="676356"/>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6" descr="RS Pro Black Glass Filled Reinforced Nylon PA End Cap, 40 x 40mm strut profile , Groove 8mm"/>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985063" y="26295137"/>
              <a:ext cx="1402731" cy="1179909"/>
            </a:xfrm>
            <a:prstGeom prst="rect">
              <a:avLst/>
            </a:prstGeom>
            <a:noFill/>
            <a:extLst>
              <a:ext uri="{909E8E84-426E-40DD-AFC4-6F175D3DCCD1}">
                <a14:hiddenFill xmlns:a14="http://schemas.microsoft.com/office/drawing/2010/main">
                  <a:solidFill>
                    <a:srgbClr val="FFFFFF"/>
                  </a:solidFill>
                </a14:hiddenFill>
              </a:ext>
            </a:extLst>
          </p:spPr>
        </p:pic>
      </p:grpSp>
      <p:sp>
        <p:nvSpPr>
          <p:cNvPr id="79" name="Rectangle 78"/>
          <p:cNvSpPr/>
          <p:nvPr/>
        </p:nvSpPr>
        <p:spPr>
          <a:xfrm>
            <a:off x="32420659" y="21175239"/>
            <a:ext cx="8987915" cy="8956298"/>
          </a:xfrm>
          <a:prstGeom prst="rect">
            <a:avLst/>
          </a:prstGeom>
        </p:spPr>
        <p:txBody>
          <a:bodyPr wrap="square">
            <a:spAutoFit/>
          </a:bodyPr>
          <a:lstStyle/>
          <a:p>
            <a:r>
              <a:rPr lang="en-GB" sz="3200" b="1" u="sng" dirty="0" smtClean="0"/>
              <a:t>Conclusions:</a:t>
            </a:r>
          </a:p>
          <a:p>
            <a:endParaRPr lang="en-GB" sz="3200" dirty="0"/>
          </a:p>
          <a:p>
            <a:r>
              <a:rPr lang="en-GB" sz="3200" dirty="0" smtClean="0"/>
              <a:t>5 solid dielectric and </a:t>
            </a:r>
            <a:r>
              <a:rPr lang="en-GB" sz="3200" dirty="0"/>
              <a:t>CO</a:t>
            </a:r>
            <a:r>
              <a:rPr lang="en-GB" sz="3200" baseline="-25000" dirty="0"/>
              <a:t>2 </a:t>
            </a:r>
            <a:r>
              <a:rPr lang="en-GB" sz="3200" dirty="0" smtClean="0"/>
              <a:t>were tested</a:t>
            </a:r>
          </a:p>
          <a:p>
            <a:endParaRPr lang="en-GB" sz="3200" dirty="0"/>
          </a:p>
          <a:p>
            <a:r>
              <a:rPr lang="en-GB" sz="3200" dirty="0" smtClean="0"/>
              <a:t>Standard deviation of both breakdown voltage and time to breakdown was very small, for all materials tested and under all pressures – less than 1 kV </a:t>
            </a:r>
            <a:r>
              <a:rPr lang="en-GB" sz="3200" smtClean="0"/>
              <a:t>and </a:t>
            </a:r>
            <a:r>
              <a:rPr lang="en-GB" sz="3200" smtClean="0"/>
              <a:t>  1 </a:t>
            </a:r>
            <a:r>
              <a:rPr lang="en-GB" sz="3200" dirty="0" smtClean="0"/>
              <a:t>ns in the majority of experiments</a:t>
            </a:r>
          </a:p>
          <a:p>
            <a:endParaRPr lang="en-GB" sz="3200" dirty="0" smtClean="0"/>
          </a:p>
          <a:p>
            <a:r>
              <a:rPr lang="en-GB" sz="3200" dirty="0" smtClean="0"/>
              <a:t>The dielectric materials  can be grouped in the following order which reflects an increase in the breakdown voltage: </a:t>
            </a:r>
            <a:r>
              <a:rPr lang="en-GB" sz="3200" dirty="0" err="1" smtClean="0"/>
              <a:t>Tufnol</a:t>
            </a:r>
            <a:r>
              <a:rPr lang="en-GB" sz="3200" dirty="0"/>
              <a:t>; Glass Reinforced Nylon; Nylon 66, PVC, Perspex</a:t>
            </a:r>
          </a:p>
          <a:p>
            <a:endParaRPr lang="en-GB" sz="3200" dirty="0"/>
          </a:p>
          <a:p>
            <a:r>
              <a:rPr lang="en-GB" sz="3200" dirty="0" smtClean="0"/>
              <a:t>In some cases, higher gas pressure produced more uniform discharge paths. However this needs to  be validated by further tests</a:t>
            </a:r>
          </a:p>
          <a:p>
            <a:endParaRPr lang="en-GB" sz="3200" dirty="0"/>
          </a:p>
        </p:txBody>
      </p:sp>
      <p:sp>
        <p:nvSpPr>
          <p:cNvPr id="83" name="Rectangle 82"/>
          <p:cNvSpPr/>
          <p:nvPr/>
        </p:nvSpPr>
        <p:spPr>
          <a:xfrm>
            <a:off x="682080" y="14343175"/>
            <a:ext cx="8717150" cy="6586418"/>
          </a:xfrm>
          <a:prstGeom prst="rect">
            <a:avLst/>
          </a:prstGeom>
        </p:spPr>
        <p:txBody>
          <a:bodyPr wrap="square">
            <a:spAutoFit/>
          </a:bodyPr>
          <a:lstStyle/>
          <a:p>
            <a:r>
              <a:rPr lang="en-GB" sz="2800" b="1" u="sng" dirty="0" smtClean="0">
                <a:latin typeface="Arial" panose="020B0604020202020204" pitchFamily="34" charset="0"/>
                <a:ea typeface="MS Mincho"/>
                <a:cs typeface="Arial" panose="020B0604020202020204" pitchFamily="34" charset="0"/>
              </a:rPr>
              <a:t>Objectives:</a:t>
            </a:r>
          </a:p>
          <a:p>
            <a:endParaRPr lang="en-GB" sz="2800" dirty="0">
              <a:latin typeface="Arial" panose="020B0604020202020204" pitchFamily="34" charset="0"/>
              <a:ea typeface="MS Mincho"/>
              <a:cs typeface="Arial" panose="020B0604020202020204" pitchFamily="34" charset="0"/>
            </a:endParaRPr>
          </a:p>
          <a:p>
            <a:r>
              <a:rPr lang="en-GB" sz="2800" dirty="0" smtClean="0">
                <a:latin typeface="Arial" panose="020B0604020202020204" pitchFamily="34" charset="0"/>
                <a:ea typeface="MS Mincho"/>
                <a:cs typeface="Arial" panose="020B0604020202020204" pitchFamily="34" charset="0"/>
              </a:rPr>
              <a:t>To investigate the impulsive </a:t>
            </a:r>
            <a:r>
              <a:rPr lang="en-GB" sz="2800" dirty="0">
                <a:latin typeface="Arial" panose="020B0604020202020204" pitchFamily="34" charset="0"/>
                <a:ea typeface="MS Mincho"/>
                <a:cs typeface="Arial" panose="020B0604020202020204" pitchFamily="34" charset="0"/>
              </a:rPr>
              <a:t>breakdown properties of carbon dioxide </a:t>
            </a:r>
            <a:r>
              <a:rPr lang="en-GB" sz="2800" dirty="0" smtClean="0">
                <a:latin typeface="Arial" panose="020B0604020202020204" pitchFamily="34" charset="0"/>
                <a:ea typeface="MS Mincho"/>
                <a:cs typeface="Arial" panose="020B0604020202020204" pitchFamily="34" charset="0"/>
              </a:rPr>
              <a:t>with </a:t>
            </a:r>
            <a:r>
              <a:rPr lang="en-GB" sz="2800" dirty="0">
                <a:latin typeface="Arial" panose="020B0604020202020204" pitchFamily="34" charset="0"/>
                <a:ea typeface="MS Mincho"/>
                <a:cs typeface="Arial" panose="020B0604020202020204" pitchFamily="34" charset="0"/>
              </a:rPr>
              <a:t>a non-uniform electrode </a:t>
            </a:r>
            <a:r>
              <a:rPr lang="en-GB" sz="2800" dirty="0" smtClean="0">
                <a:latin typeface="Arial" panose="020B0604020202020204" pitchFamily="34" charset="0"/>
                <a:ea typeface="MS Mincho"/>
                <a:cs typeface="Arial" panose="020B0604020202020204" pitchFamily="34" charset="0"/>
              </a:rPr>
              <a:t>configuration under elevated pressures. </a:t>
            </a:r>
          </a:p>
          <a:p>
            <a:endParaRPr lang="en-GB" sz="2800" dirty="0">
              <a:latin typeface="Arial" panose="020B0604020202020204" pitchFamily="34" charset="0"/>
              <a:ea typeface="MS Mincho"/>
              <a:cs typeface="Arial" panose="020B0604020202020204" pitchFamily="34" charset="0"/>
            </a:endParaRPr>
          </a:p>
          <a:p>
            <a:r>
              <a:rPr lang="en-GB" sz="2800" dirty="0" smtClean="0">
                <a:latin typeface="Arial" panose="020B0604020202020204" pitchFamily="34" charset="0"/>
                <a:ea typeface="MS Mincho"/>
                <a:cs typeface="Arial" panose="020B0604020202020204" pitchFamily="34" charset="0"/>
              </a:rPr>
              <a:t>To investigate flashover properties of different solid dielectrics </a:t>
            </a:r>
            <a:r>
              <a:rPr lang="en-GB" sz="2800" dirty="0">
                <a:latin typeface="Arial" panose="020B0604020202020204" pitchFamily="34" charset="0"/>
                <a:ea typeface="MS Mincho"/>
                <a:cs typeface="Arial" panose="020B0604020202020204" pitchFamily="34" charset="0"/>
              </a:rPr>
              <a:t>in carbon </a:t>
            </a:r>
            <a:r>
              <a:rPr lang="en-GB" sz="2800" dirty="0" smtClean="0">
                <a:latin typeface="Arial" panose="020B0604020202020204" pitchFamily="34" charset="0"/>
                <a:ea typeface="MS Mincho"/>
                <a:cs typeface="Arial" panose="020B0604020202020204" pitchFamily="34" charset="0"/>
              </a:rPr>
              <a:t>dioxide.</a:t>
            </a:r>
          </a:p>
          <a:p>
            <a:endParaRPr lang="en-GB" sz="2800" dirty="0">
              <a:latin typeface="Arial" panose="020B0604020202020204" pitchFamily="34" charset="0"/>
              <a:ea typeface="MS Mincho"/>
              <a:cs typeface="Arial" panose="020B0604020202020204" pitchFamily="34" charset="0"/>
            </a:endParaRPr>
          </a:p>
          <a:p>
            <a:r>
              <a:rPr lang="en-GB" sz="2800" dirty="0" smtClean="0">
                <a:latin typeface="Arial" panose="020B0604020202020204" pitchFamily="34" charset="0"/>
                <a:ea typeface="MS Mincho"/>
                <a:cs typeface="Arial" panose="020B0604020202020204" pitchFamily="34" charset="0"/>
              </a:rPr>
              <a:t>High-voltage </a:t>
            </a:r>
            <a:r>
              <a:rPr lang="en-GB" sz="2800" dirty="0">
                <a:latin typeface="Arial" panose="020B0604020202020204" pitchFamily="34" charset="0"/>
                <a:ea typeface="MS Mincho"/>
                <a:cs typeface="Arial" panose="020B0604020202020204" pitchFamily="34" charset="0"/>
              </a:rPr>
              <a:t>impulses with </a:t>
            </a:r>
            <a:r>
              <a:rPr lang="en-GB" sz="2800" dirty="0" smtClean="0">
                <a:latin typeface="Arial" panose="020B0604020202020204" pitchFamily="34" charset="0"/>
                <a:ea typeface="MS Mincho"/>
                <a:cs typeface="Arial" panose="020B0604020202020204" pitchFamily="34" charset="0"/>
              </a:rPr>
              <a:t>two different </a:t>
            </a:r>
            <a:r>
              <a:rPr lang="en-GB" sz="2800" dirty="0">
                <a:latin typeface="Arial" panose="020B0604020202020204" pitchFamily="34" charset="0"/>
                <a:ea typeface="MS Mincho"/>
                <a:cs typeface="Arial" panose="020B0604020202020204" pitchFamily="34" charset="0"/>
              </a:rPr>
              <a:t>voltage rates of </a:t>
            </a:r>
            <a:r>
              <a:rPr lang="en-GB" sz="2800" dirty="0" smtClean="0">
                <a:latin typeface="Arial" panose="020B0604020202020204" pitchFamily="34" charset="0"/>
                <a:ea typeface="MS Mincho"/>
                <a:cs typeface="Arial" panose="020B0604020202020204" pitchFamily="34" charset="0"/>
              </a:rPr>
              <a:t>rise: </a:t>
            </a:r>
            <a:r>
              <a:rPr lang="en-GB" sz="2800" dirty="0">
                <a:latin typeface="Arial" panose="020B0604020202020204" pitchFamily="34" charset="0"/>
                <a:ea typeface="MS Mincho"/>
                <a:cs typeface="Arial" panose="020B0604020202020204" pitchFamily="34" charset="0"/>
                <a:sym typeface="Symbol" panose="05050102010706020507" pitchFamily="18" charset="2"/>
              </a:rPr>
              <a:t></a:t>
            </a:r>
            <a:r>
              <a:rPr lang="en-GB" sz="2800" dirty="0">
                <a:latin typeface="Arial" panose="020B0604020202020204" pitchFamily="34" charset="0"/>
                <a:ea typeface="MS Mincho"/>
                <a:cs typeface="Arial" panose="020B0604020202020204" pitchFamily="34" charset="0"/>
              </a:rPr>
              <a:t>0.45 kV/µs and </a:t>
            </a:r>
            <a:r>
              <a:rPr lang="en-GB" sz="2800" dirty="0" smtClean="0">
                <a:latin typeface="Arial" panose="020B0604020202020204" pitchFamily="34" charset="0"/>
                <a:ea typeface="MS Mincho"/>
                <a:cs typeface="Arial" panose="020B0604020202020204" pitchFamily="34" charset="0"/>
                <a:sym typeface="Symbol" panose="05050102010706020507" pitchFamily="18" charset="2"/>
              </a:rPr>
              <a:t></a:t>
            </a:r>
            <a:r>
              <a:rPr lang="en-GB" sz="2800" dirty="0" smtClean="0">
                <a:latin typeface="Arial" panose="020B0604020202020204" pitchFamily="34" charset="0"/>
                <a:ea typeface="MS Mincho"/>
                <a:cs typeface="Arial" panose="020B0604020202020204" pitchFamily="34" charset="0"/>
              </a:rPr>
              <a:t>1.3</a:t>
            </a:r>
            <a:r>
              <a:rPr lang="en-GB" sz="2800" dirty="0">
                <a:latin typeface="Arial" panose="020B0604020202020204" pitchFamily="34" charset="0"/>
                <a:ea typeface="MS Mincho"/>
                <a:cs typeface="Arial" panose="020B0604020202020204" pitchFamily="34" charset="0"/>
              </a:rPr>
              <a:t> </a:t>
            </a:r>
            <a:r>
              <a:rPr lang="en-GB" sz="2800" dirty="0" smtClean="0">
                <a:latin typeface="Arial" panose="020B0604020202020204" pitchFamily="34" charset="0"/>
                <a:ea typeface="MS Mincho"/>
                <a:cs typeface="Arial" panose="020B0604020202020204" pitchFamily="34" charset="0"/>
              </a:rPr>
              <a:t>kV/ns. </a:t>
            </a:r>
          </a:p>
          <a:p>
            <a:endParaRPr lang="en-GB" sz="2800" dirty="0">
              <a:latin typeface="Arial" panose="020B0604020202020204" pitchFamily="34" charset="0"/>
              <a:ea typeface="MS Mincho"/>
              <a:cs typeface="Arial" panose="020B0604020202020204" pitchFamily="34" charset="0"/>
            </a:endParaRPr>
          </a:p>
          <a:p>
            <a:r>
              <a:rPr lang="en-GB" sz="2800" dirty="0" smtClean="0">
                <a:latin typeface="Arial" panose="020B0604020202020204" pitchFamily="34" charset="0"/>
                <a:ea typeface="MS Mincho"/>
                <a:cs typeface="Arial" panose="020B0604020202020204" pitchFamily="34" charset="0"/>
              </a:rPr>
              <a:t>The gas pressure </a:t>
            </a:r>
            <a:r>
              <a:rPr lang="en-GB" sz="2800" dirty="0">
                <a:latin typeface="Arial" panose="020B0604020202020204" pitchFamily="34" charset="0"/>
                <a:ea typeface="MS Mincho"/>
                <a:cs typeface="Arial" panose="020B0604020202020204" pitchFamily="34" charset="0"/>
              </a:rPr>
              <a:t>in the test switch was varied </a:t>
            </a:r>
            <a:r>
              <a:rPr lang="en-GB" sz="2800" dirty="0" smtClean="0">
                <a:latin typeface="Arial" panose="020B0604020202020204" pitchFamily="34" charset="0"/>
                <a:ea typeface="MS Mincho"/>
                <a:cs typeface="Arial" panose="020B0604020202020204" pitchFamily="34" charset="0"/>
              </a:rPr>
              <a:t>from   </a:t>
            </a:r>
            <a:r>
              <a:rPr lang="en-GB" sz="2800" dirty="0" smtClean="0">
                <a:latin typeface="Arial" panose="020B0604020202020204" pitchFamily="34" charset="0"/>
                <a:ea typeface="MS Mincho"/>
                <a:cs typeface="Arial" panose="020B0604020202020204" pitchFamily="34" charset="0"/>
              </a:rPr>
              <a:t>1 bar </a:t>
            </a:r>
            <a:r>
              <a:rPr lang="en-GB" sz="2800" dirty="0">
                <a:latin typeface="Arial" panose="020B0604020202020204" pitchFamily="34" charset="0"/>
                <a:ea typeface="MS Mincho"/>
                <a:cs typeface="Arial" panose="020B0604020202020204" pitchFamily="34" charset="0"/>
              </a:rPr>
              <a:t>up to 5 </a:t>
            </a:r>
            <a:r>
              <a:rPr lang="en-GB" sz="2800" dirty="0" smtClean="0">
                <a:latin typeface="Arial" panose="020B0604020202020204" pitchFamily="34" charset="0"/>
                <a:ea typeface="MS Mincho"/>
                <a:cs typeface="Arial" panose="020B0604020202020204" pitchFamily="34" charset="0"/>
              </a:rPr>
              <a:t>bar. </a:t>
            </a:r>
          </a:p>
          <a:p>
            <a:endParaRPr lang="en-GB" sz="1000" dirty="0">
              <a:solidFill>
                <a:schemeClr val="bg1">
                  <a:lumMod val="75000"/>
                </a:schemeClr>
              </a:solidFill>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p:txBody>
      </p:sp>
      <p:sp>
        <p:nvSpPr>
          <p:cNvPr id="103" name="Title 1"/>
          <p:cNvSpPr txBox="1">
            <a:spLocks/>
          </p:cNvSpPr>
          <p:nvPr/>
        </p:nvSpPr>
        <p:spPr>
          <a:xfrm>
            <a:off x="34783213" y="8262970"/>
            <a:ext cx="3701580" cy="1594253"/>
          </a:xfrm>
          <a:prstGeom prst="rect">
            <a:avLst/>
          </a:prstGeom>
        </p:spPr>
        <p:txBody>
          <a:bodyPr vert="horz" lIns="417232" tIns="208616" rIns="417232" bIns="208616" rtlCol="0" anchor="ctr">
            <a:noAutofit/>
          </a:bodyPr>
          <a:lstStyle>
            <a:lvl1pPr algn="ctr" defTabSz="4172316" rtl="0" eaLnBrk="1" latinLnBrk="0" hangingPunct="1">
              <a:spcBef>
                <a:spcPct val="0"/>
              </a:spcBef>
              <a:buNone/>
              <a:defRPr sz="20100" kern="1200">
                <a:solidFill>
                  <a:schemeClr val="tx1"/>
                </a:solidFill>
                <a:latin typeface="+mj-lt"/>
                <a:ea typeface="+mj-ea"/>
                <a:cs typeface="+mj-cs"/>
              </a:defRPr>
            </a:lvl1pPr>
          </a:lstStyle>
          <a:p>
            <a:r>
              <a:rPr lang="en-GB" sz="3600" dirty="0" smtClean="0"/>
              <a:t>Breakdown instances from open-shutter camera</a:t>
            </a:r>
            <a:endParaRPr lang="en-GB" sz="3600" dirty="0"/>
          </a:p>
        </p:txBody>
      </p:sp>
      <p:sp>
        <p:nvSpPr>
          <p:cNvPr id="104" name="Title 1"/>
          <p:cNvSpPr txBox="1">
            <a:spLocks/>
          </p:cNvSpPr>
          <p:nvPr/>
        </p:nvSpPr>
        <p:spPr>
          <a:xfrm>
            <a:off x="16742582" y="19455720"/>
            <a:ext cx="20076332" cy="1594253"/>
          </a:xfrm>
          <a:prstGeom prst="rect">
            <a:avLst/>
          </a:prstGeom>
        </p:spPr>
        <p:txBody>
          <a:bodyPr vert="horz" lIns="417232" tIns="208616" rIns="417232" bIns="208616" rtlCol="0" anchor="ctr">
            <a:noAutofit/>
          </a:bodyPr>
          <a:lstStyle>
            <a:lvl1pPr algn="ctr" defTabSz="4172316" rtl="0" eaLnBrk="1" latinLnBrk="0" hangingPunct="1">
              <a:spcBef>
                <a:spcPct val="0"/>
              </a:spcBef>
              <a:buNone/>
              <a:defRPr sz="20100" kern="1200">
                <a:solidFill>
                  <a:schemeClr val="tx1"/>
                </a:solidFill>
                <a:latin typeface="+mj-lt"/>
                <a:ea typeface="+mj-ea"/>
                <a:cs typeface="+mj-cs"/>
              </a:defRPr>
            </a:lvl1pPr>
          </a:lstStyle>
          <a:p>
            <a:pPr algn="l"/>
            <a:r>
              <a:rPr lang="en-GB" sz="3200" dirty="0"/>
              <a:t>Breakdown </a:t>
            </a:r>
            <a:r>
              <a:rPr lang="en-GB" sz="3200" dirty="0" smtClean="0"/>
              <a:t>strength, </a:t>
            </a:r>
            <a:r>
              <a:rPr lang="en-GB" sz="3200" dirty="0"/>
              <a:t>time to </a:t>
            </a:r>
            <a:r>
              <a:rPr lang="en-GB" sz="3200" dirty="0" smtClean="0"/>
              <a:t>breakdown and jitter for </a:t>
            </a:r>
            <a:r>
              <a:rPr lang="en-GB" sz="3200" dirty="0"/>
              <a:t>all </a:t>
            </a:r>
            <a:r>
              <a:rPr lang="en-GB" sz="3200" dirty="0" smtClean="0"/>
              <a:t>pressures examined </a:t>
            </a:r>
            <a:r>
              <a:rPr lang="en-GB" sz="3200" dirty="0"/>
              <a:t>as a function of </a:t>
            </a:r>
            <a:r>
              <a:rPr lang="en-GB" sz="3200" dirty="0" smtClean="0"/>
              <a:t>material under </a:t>
            </a:r>
            <a:r>
              <a:rPr lang="en-GB" sz="3200" dirty="0"/>
              <a:t>test. Error bars represent ±1 </a:t>
            </a:r>
            <a:r>
              <a:rPr lang="el-GR" sz="3200" dirty="0"/>
              <a:t>σ </a:t>
            </a:r>
            <a:r>
              <a:rPr lang="nb-NO" sz="3200" dirty="0"/>
              <a:t>of breakdown voltage and jitter respectively.</a:t>
            </a:r>
            <a:endParaRPr lang="en-GB" sz="3200" dirty="0"/>
          </a:p>
        </p:txBody>
      </p:sp>
      <p:sp>
        <p:nvSpPr>
          <p:cNvPr id="94" name="Title 1"/>
          <p:cNvSpPr txBox="1">
            <a:spLocks/>
          </p:cNvSpPr>
          <p:nvPr/>
        </p:nvSpPr>
        <p:spPr>
          <a:xfrm>
            <a:off x="10420278" y="9123698"/>
            <a:ext cx="5881824" cy="3128717"/>
          </a:xfrm>
          <a:prstGeom prst="rect">
            <a:avLst/>
          </a:prstGeom>
        </p:spPr>
        <p:txBody>
          <a:bodyPr vert="horz" lIns="417232" tIns="208616" rIns="417232" bIns="208616" rtlCol="0" anchor="ctr">
            <a:noAutofit/>
          </a:bodyPr>
          <a:lstStyle>
            <a:lvl1pPr algn="ctr" defTabSz="4172316" rtl="0" eaLnBrk="1" latinLnBrk="0" hangingPunct="1">
              <a:spcBef>
                <a:spcPct val="0"/>
              </a:spcBef>
              <a:buNone/>
              <a:defRPr sz="20100" kern="1200">
                <a:solidFill>
                  <a:schemeClr val="tx1"/>
                </a:solidFill>
                <a:latin typeface="+mj-lt"/>
                <a:ea typeface="+mj-ea"/>
                <a:cs typeface="+mj-cs"/>
              </a:defRPr>
            </a:lvl1pPr>
          </a:lstStyle>
          <a:p>
            <a:pPr algn="l"/>
            <a:r>
              <a:rPr lang="en-GB" sz="3200" b="1" u="sng" dirty="0" smtClean="0">
                <a:latin typeface="+mn-lt"/>
              </a:rPr>
              <a:t>Experiments conducted:</a:t>
            </a:r>
          </a:p>
          <a:p>
            <a:pPr algn="l"/>
            <a:endParaRPr lang="en-GB" sz="3200" dirty="0">
              <a:latin typeface="+mn-lt"/>
            </a:endParaRPr>
          </a:p>
          <a:p>
            <a:pPr algn="l"/>
            <a:r>
              <a:rPr lang="en-GB" sz="3200" dirty="0" smtClean="0">
                <a:latin typeface="+mn-lt"/>
              </a:rPr>
              <a:t>Each dot represents the average of 3 tests.</a:t>
            </a:r>
          </a:p>
          <a:p>
            <a:pPr algn="l"/>
            <a:endParaRPr lang="en-GB" sz="3200" dirty="0">
              <a:latin typeface="+mn-lt"/>
            </a:endParaRPr>
          </a:p>
          <a:p>
            <a:pPr algn="l"/>
            <a:r>
              <a:rPr lang="en-GB" sz="3200" dirty="0" smtClean="0">
                <a:latin typeface="+mn-lt"/>
              </a:rPr>
              <a:t>Each test involving 30 surface flashover events.</a:t>
            </a:r>
            <a:endParaRPr lang="en-GB" sz="3200" dirty="0">
              <a:latin typeface="+mn-lt"/>
            </a:endParaRPr>
          </a:p>
        </p:txBody>
      </p:sp>
      <p:grpSp>
        <p:nvGrpSpPr>
          <p:cNvPr id="46" name="Group 45"/>
          <p:cNvGrpSpPr/>
          <p:nvPr/>
        </p:nvGrpSpPr>
        <p:grpSpPr>
          <a:xfrm>
            <a:off x="9664433" y="13074609"/>
            <a:ext cx="6767776" cy="6746296"/>
            <a:chOff x="9493620" y="14987414"/>
            <a:chExt cx="6767776" cy="5941704"/>
          </a:xfrm>
        </p:grpSpPr>
        <p:pic>
          <p:nvPicPr>
            <p:cNvPr id="80" name="Picture 79"/>
            <p:cNvPicPr/>
            <p:nvPr/>
          </p:nvPicPr>
          <p:blipFill>
            <a:blip r:embed="rId15" cstate="print">
              <a:extLst>
                <a:ext uri="{28A0092B-C50C-407E-A947-70E740481C1C}">
                  <a14:useLocalDpi xmlns:a14="http://schemas.microsoft.com/office/drawing/2010/main" val="0"/>
                </a:ext>
              </a:extLst>
            </a:blip>
            <a:stretch>
              <a:fillRect/>
            </a:stretch>
          </p:blipFill>
          <p:spPr>
            <a:xfrm>
              <a:off x="10225153" y="16173628"/>
              <a:ext cx="1683385" cy="1313815"/>
            </a:xfrm>
            <a:prstGeom prst="rect">
              <a:avLst/>
            </a:prstGeom>
            <a:effectLst>
              <a:softEdge rad="76200"/>
            </a:effectLst>
          </p:spPr>
        </p:pic>
        <p:sp>
          <p:nvSpPr>
            <p:cNvPr id="81" name="Rectangle 80"/>
            <p:cNvSpPr/>
            <p:nvPr/>
          </p:nvSpPr>
          <p:spPr>
            <a:xfrm>
              <a:off x="9928682" y="18555414"/>
              <a:ext cx="6141890" cy="1978810"/>
            </a:xfrm>
            <a:prstGeom prst="rect">
              <a:avLst/>
            </a:prstGeom>
          </p:spPr>
          <p:txBody>
            <a:bodyPr wrap="square">
              <a:spAutoFit/>
            </a:bodyPr>
            <a:lstStyle/>
            <a:p>
              <a:r>
                <a:rPr lang="en-GB" sz="2800" dirty="0">
                  <a:latin typeface="Arial" panose="020B0604020202020204" pitchFamily="34" charset="0"/>
                  <a:ea typeface="Calibri" panose="020F0502020204030204" pitchFamily="34" charset="0"/>
                  <a:cs typeface="Arial" panose="020B0604020202020204" pitchFamily="34" charset="0"/>
                </a:rPr>
                <a:t>Point </a:t>
              </a:r>
              <a:r>
                <a:rPr lang="en-GB" sz="2800" dirty="0" smtClean="0">
                  <a:latin typeface="Arial" panose="020B0604020202020204" pitchFamily="34" charset="0"/>
                  <a:ea typeface="Calibri" panose="020F0502020204030204" pitchFamily="34" charset="0"/>
                  <a:cs typeface="Arial" panose="020B0604020202020204" pitchFamily="34" charset="0"/>
                </a:rPr>
                <a:t>electrode: Hemispherical </a:t>
              </a:r>
              <a:r>
                <a:rPr lang="en-GB" sz="2800" dirty="0">
                  <a:latin typeface="Arial" panose="020B0604020202020204" pitchFamily="34" charset="0"/>
                  <a:ea typeface="Calibri" panose="020F0502020204030204" pitchFamily="34" charset="0"/>
                  <a:cs typeface="Arial" panose="020B0604020202020204" pitchFamily="34" charset="0"/>
                </a:rPr>
                <a:t>tipped tungsten rod, </a:t>
              </a:r>
              <a:r>
                <a:rPr lang="en-GB" sz="2800" dirty="0" smtClean="0">
                  <a:latin typeface="Arial" panose="020B0604020202020204" pitchFamily="34" charset="0"/>
                  <a:ea typeface="Calibri" panose="020F0502020204030204" pitchFamily="34" charset="0"/>
                  <a:cs typeface="Arial" panose="020B0604020202020204" pitchFamily="34" charset="0"/>
                </a:rPr>
                <a:t>0.8</a:t>
              </a:r>
              <a:r>
                <a:rPr lang="en-GB" sz="2800" dirty="0">
                  <a:latin typeface="Arial" panose="020B0604020202020204" pitchFamily="34" charset="0"/>
                  <a:ea typeface="Calibri" panose="020F0502020204030204" pitchFamily="34" charset="0"/>
                  <a:cs typeface="Arial" panose="020B0604020202020204" pitchFamily="34" charset="0"/>
                </a:rPr>
                <a:t> </a:t>
              </a:r>
              <a:r>
                <a:rPr lang="en-GB" sz="2800" dirty="0" smtClean="0">
                  <a:latin typeface="Arial" panose="020B0604020202020204" pitchFamily="34" charset="0"/>
                  <a:ea typeface="Calibri" panose="020F0502020204030204" pitchFamily="34" charset="0"/>
                  <a:cs typeface="Arial" panose="020B0604020202020204" pitchFamily="34" charset="0"/>
                </a:rPr>
                <a:t>mm radius</a:t>
              </a:r>
            </a:p>
            <a:p>
              <a:endParaRPr lang="en-GB" sz="2800" dirty="0" smtClean="0">
                <a:latin typeface="Arial" panose="020B0604020202020204" pitchFamily="34" charset="0"/>
                <a:ea typeface="Calibri" panose="020F0502020204030204" pitchFamily="34" charset="0"/>
                <a:cs typeface="Arial" panose="020B0604020202020204" pitchFamily="34" charset="0"/>
              </a:endParaRPr>
            </a:p>
            <a:p>
              <a:r>
                <a:rPr lang="en-GB" sz="2800" dirty="0" smtClean="0">
                  <a:latin typeface="Arial" panose="020B0604020202020204" pitchFamily="34" charset="0"/>
                  <a:cs typeface="Arial" panose="020B0604020202020204" pitchFamily="34" charset="0"/>
                </a:rPr>
                <a:t>Plane electrode: </a:t>
              </a:r>
              <a:r>
                <a:rPr lang="en-GB" sz="2800" dirty="0">
                  <a:latin typeface="Arial" panose="020B0604020202020204" pitchFamily="34" charset="0"/>
                  <a:cs typeface="Arial" panose="020B0604020202020204" pitchFamily="34" charset="0"/>
                </a:rPr>
                <a:t>b</a:t>
              </a:r>
              <a:r>
                <a:rPr lang="en-GB" sz="2800" dirty="0" smtClean="0">
                  <a:latin typeface="Arial" panose="020B0604020202020204" pitchFamily="34" charset="0"/>
                  <a:cs typeface="Arial" panose="020B0604020202020204" pitchFamily="34" charset="0"/>
                </a:rPr>
                <a:t>rass disk 25 mm radius </a:t>
              </a:r>
              <a:endParaRPr lang="en-GB" sz="2800" dirty="0">
                <a:latin typeface="Arial" panose="020B0604020202020204" pitchFamily="34" charset="0"/>
                <a:cs typeface="Arial" panose="020B0604020202020204" pitchFamily="34" charset="0"/>
              </a:endParaRPr>
            </a:p>
          </p:txBody>
        </p:sp>
        <p:pic>
          <p:nvPicPr>
            <p:cNvPr id="82" name="Picture 81"/>
            <p:cNvPicPr/>
            <p:nvPr/>
          </p:nvPicPr>
          <p:blipFill>
            <a:blip r:embed="rId16" cstate="print">
              <a:extLst>
                <a:ext uri="{28A0092B-C50C-407E-A947-70E740481C1C}">
                  <a14:useLocalDpi xmlns:a14="http://schemas.microsoft.com/office/drawing/2010/main" val="0"/>
                </a:ext>
              </a:extLst>
            </a:blip>
            <a:stretch>
              <a:fillRect/>
            </a:stretch>
          </p:blipFill>
          <p:spPr>
            <a:xfrm>
              <a:off x="12608803" y="15273960"/>
              <a:ext cx="2952328" cy="3347755"/>
            </a:xfrm>
            <a:prstGeom prst="rect">
              <a:avLst/>
            </a:prstGeom>
          </p:spPr>
        </p:pic>
        <p:sp>
          <p:nvSpPr>
            <p:cNvPr id="3" name="Rounded Rectangle 2"/>
            <p:cNvSpPr/>
            <p:nvPr/>
          </p:nvSpPr>
          <p:spPr>
            <a:xfrm>
              <a:off x="9493620" y="14987414"/>
              <a:ext cx="6767776" cy="59417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6" name="TextBox 95"/>
          <p:cNvSpPr txBox="1"/>
          <p:nvPr/>
        </p:nvSpPr>
        <p:spPr>
          <a:xfrm>
            <a:off x="26042099" y="29282298"/>
            <a:ext cx="1601587" cy="461665"/>
          </a:xfrm>
          <a:prstGeom prst="rect">
            <a:avLst/>
          </a:prstGeom>
          <a:noFill/>
        </p:spPr>
        <p:txBody>
          <a:bodyPr wrap="square" rtlCol="0">
            <a:spAutoFit/>
          </a:bodyPr>
          <a:lstStyle/>
          <a:p>
            <a:r>
              <a:rPr lang="en-GB" sz="2400" dirty="0" smtClean="0"/>
              <a:t>4 </a:t>
            </a:r>
            <a:r>
              <a:rPr lang="en-GB" sz="2400" dirty="0" err="1" smtClean="0"/>
              <a:t>atm</a:t>
            </a:r>
            <a:endParaRPr lang="en-GB" sz="2400" dirty="0"/>
          </a:p>
        </p:txBody>
      </p:sp>
      <p:sp>
        <p:nvSpPr>
          <p:cNvPr id="99" name="TextBox 98"/>
          <p:cNvSpPr txBox="1"/>
          <p:nvPr/>
        </p:nvSpPr>
        <p:spPr>
          <a:xfrm>
            <a:off x="20880261" y="29269111"/>
            <a:ext cx="1470992" cy="461665"/>
          </a:xfrm>
          <a:prstGeom prst="rect">
            <a:avLst/>
          </a:prstGeom>
          <a:noFill/>
        </p:spPr>
        <p:txBody>
          <a:bodyPr wrap="square" rtlCol="0">
            <a:spAutoFit/>
          </a:bodyPr>
          <a:lstStyle/>
          <a:p>
            <a:r>
              <a:rPr lang="en-GB" sz="2400" dirty="0" smtClean="0"/>
              <a:t>2 </a:t>
            </a:r>
            <a:r>
              <a:rPr lang="en-GB" sz="2400" dirty="0" err="1" smtClean="0"/>
              <a:t>atm</a:t>
            </a:r>
            <a:endParaRPr lang="en-GB" sz="2400" dirty="0"/>
          </a:p>
        </p:txBody>
      </p:sp>
      <p:sp>
        <p:nvSpPr>
          <p:cNvPr id="102" name="TextBox 101"/>
          <p:cNvSpPr txBox="1"/>
          <p:nvPr/>
        </p:nvSpPr>
        <p:spPr>
          <a:xfrm>
            <a:off x="28630655" y="29278119"/>
            <a:ext cx="1601587" cy="461665"/>
          </a:xfrm>
          <a:prstGeom prst="rect">
            <a:avLst/>
          </a:prstGeom>
          <a:noFill/>
        </p:spPr>
        <p:txBody>
          <a:bodyPr wrap="square" rtlCol="0">
            <a:spAutoFit/>
          </a:bodyPr>
          <a:lstStyle/>
          <a:p>
            <a:r>
              <a:rPr lang="en-GB" sz="2400" dirty="0"/>
              <a:t>5</a:t>
            </a:r>
            <a:r>
              <a:rPr lang="en-GB" sz="2400" dirty="0" smtClean="0"/>
              <a:t> </a:t>
            </a:r>
            <a:r>
              <a:rPr lang="en-GB" sz="2400" dirty="0" err="1" smtClean="0"/>
              <a:t>atm</a:t>
            </a:r>
            <a:endParaRPr lang="en-GB" sz="2400" dirty="0"/>
          </a:p>
        </p:txBody>
      </p:sp>
      <p:grpSp>
        <p:nvGrpSpPr>
          <p:cNvPr id="42" name="Group 41"/>
          <p:cNvGrpSpPr/>
          <p:nvPr/>
        </p:nvGrpSpPr>
        <p:grpSpPr>
          <a:xfrm>
            <a:off x="16833030" y="20555788"/>
            <a:ext cx="15144169" cy="9147117"/>
            <a:chOff x="16833030" y="20555788"/>
            <a:chExt cx="15144169" cy="9147117"/>
          </a:xfrm>
        </p:grpSpPr>
        <p:sp>
          <p:nvSpPr>
            <p:cNvPr id="101" name="Title 1"/>
            <p:cNvSpPr txBox="1">
              <a:spLocks/>
            </p:cNvSpPr>
            <p:nvPr/>
          </p:nvSpPr>
          <p:spPr>
            <a:xfrm>
              <a:off x="16934590" y="20555788"/>
              <a:ext cx="6156981" cy="1594253"/>
            </a:xfrm>
            <a:prstGeom prst="rect">
              <a:avLst/>
            </a:prstGeom>
          </p:spPr>
          <p:txBody>
            <a:bodyPr vert="horz" lIns="417232" tIns="208616" rIns="417232" bIns="208616" rtlCol="0" anchor="ctr">
              <a:noAutofit/>
            </a:bodyPr>
            <a:lstStyle>
              <a:lvl1pPr algn="ctr" defTabSz="4172316" rtl="0" eaLnBrk="1" latinLnBrk="0" hangingPunct="1">
                <a:spcBef>
                  <a:spcPct val="0"/>
                </a:spcBef>
                <a:buNone/>
                <a:defRPr sz="20100" kern="1200">
                  <a:solidFill>
                    <a:schemeClr val="tx1"/>
                  </a:solidFill>
                  <a:latin typeface="+mj-lt"/>
                  <a:ea typeface="+mj-ea"/>
                  <a:cs typeface="+mj-cs"/>
                </a:defRPr>
              </a:lvl1pPr>
            </a:lstStyle>
            <a:p>
              <a:pPr algn="l"/>
              <a:r>
                <a:rPr lang="en-GB" sz="3200" b="1" u="sng" dirty="0" smtClean="0"/>
                <a:t>Samples condition after test:</a:t>
              </a:r>
              <a:endParaRPr lang="en-GB" sz="3200" b="1" u="sng" dirty="0"/>
            </a:p>
          </p:txBody>
        </p:sp>
        <p:sp>
          <p:nvSpPr>
            <p:cNvPr id="63" name="TextBox 62"/>
            <p:cNvSpPr txBox="1"/>
            <p:nvPr/>
          </p:nvSpPr>
          <p:spPr>
            <a:xfrm>
              <a:off x="30969087" y="24631693"/>
              <a:ext cx="1008112" cy="830997"/>
            </a:xfrm>
            <a:prstGeom prst="rect">
              <a:avLst/>
            </a:prstGeom>
            <a:noFill/>
          </p:spPr>
          <p:txBody>
            <a:bodyPr wrap="square" rtlCol="0">
              <a:spAutoFit/>
            </a:bodyPr>
            <a:lstStyle/>
            <a:p>
              <a:r>
                <a:rPr lang="en-GB" sz="4800" b="1" dirty="0" err="1" smtClean="0">
                  <a:solidFill>
                    <a:schemeClr val="accent1">
                      <a:lumMod val="75000"/>
                    </a:schemeClr>
                  </a:solidFill>
                </a:rPr>
                <a:t>V</a:t>
              </a:r>
              <a:r>
                <a:rPr lang="en-GB" sz="4800" b="1" baseline="-25000" dirty="0" err="1" smtClean="0">
                  <a:solidFill>
                    <a:schemeClr val="accent1">
                      <a:lumMod val="75000"/>
                    </a:schemeClr>
                  </a:solidFill>
                </a:rPr>
                <a:t>br</a:t>
              </a:r>
              <a:endParaRPr lang="en-GB" sz="4800" b="1" dirty="0">
                <a:solidFill>
                  <a:schemeClr val="accent1">
                    <a:lumMod val="75000"/>
                  </a:schemeClr>
                </a:solidFill>
              </a:endParaRPr>
            </a:p>
          </p:txBody>
        </p:sp>
        <p:sp>
          <p:nvSpPr>
            <p:cNvPr id="57" name="TextBox 56"/>
            <p:cNvSpPr txBox="1"/>
            <p:nvPr/>
          </p:nvSpPr>
          <p:spPr>
            <a:xfrm>
              <a:off x="18041324" y="24285671"/>
              <a:ext cx="1296144" cy="461665"/>
            </a:xfrm>
            <a:prstGeom prst="rect">
              <a:avLst/>
            </a:prstGeom>
            <a:noFill/>
          </p:spPr>
          <p:txBody>
            <a:bodyPr wrap="square" rtlCol="0">
              <a:spAutoFit/>
            </a:bodyPr>
            <a:lstStyle/>
            <a:p>
              <a:r>
                <a:rPr lang="en-GB" sz="2400" dirty="0" err="1" smtClean="0"/>
                <a:t>Tufnol</a:t>
              </a:r>
              <a:r>
                <a:rPr lang="en-GB" sz="2400" dirty="0" smtClean="0"/>
                <a:t> </a:t>
              </a:r>
              <a:endParaRPr lang="en-GB" sz="2400" dirty="0"/>
            </a:p>
          </p:txBody>
        </p:sp>
        <p:sp>
          <p:nvSpPr>
            <p:cNvPr id="58" name="TextBox 57"/>
            <p:cNvSpPr txBox="1"/>
            <p:nvPr/>
          </p:nvSpPr>
          <p:spPr>
            <a:xfrm>
              <a:off x="29133156" y="24311894"/>
              <a:ext cx="1601587" cy="461665"/>
            </a:xfrm>
            <a:prstGeom prst="rect">
              <a:avLst/>
            </a:prstGeom>
            <a:noFill/>
          </p:spPr>
          <p:txBody>
            <a:bodyPr wrap="square" rtlCol="0">
              <a:spAutoFit/>
            </a:bodyPr>
            <a:lstStyle/>
            <a:p>
              <a:r>
                <a:rPr lang="en-GB" sz="2400" dirty="0" smtClean="0"/>
                <a:t>Perspex</a:t>
              </a:r>
              <a:endParaRPr lang="en-GB" sz="2400" dirty="0"/>
            </a:p>
          </p:txBody>
        </p:sp>
        <p:sp>
          <p:nvSpPr>
            <p:cNvPr id="59" name="TextBox 58"/>
            <p:cNvSpPr txBox="1"/>
            <p:nvPr/>
          </p:nvSpPr>
          <p:spPr>
            <a:xfrm>
              <a:off x="26652113" y="24263171"/>
              <a:ext cx="1008112" cy="461665"/>
            </a:xfrm>
            <a:prstGeom prst="rect">
              <a:avLst/>
            </a:prstGeom>
            <a:noFill/>
          </p:spPr>
          <p:txBody>
            <a:bodyPr wrap="square" rtlCol="0">
              <a:spAutoFit/>
            </a:bodyPr>
            <a:lstStyle/>
            <a:p>
              <a:r>
                <a:rPr lang="en-GB" sz="2400" dirty="0" smtClean="0"/>
                <a:t>PVC</a:t>
              </a:r>
              <a:endParaRPr lang="en-GB" sz="2400" dirty="0"/>
            </a:p>
          </p:txBody>
        </p:sp>
        <p:sp>
          <p:nvSpPr>
            <p:cNvPr id="60" name="TextBox 59"/>
            <p:cNvSpPr txBox="1"/>
            <p:nvPr/>
          </p:nvSpPr>
          <p:spPr>
            <a:xfrm>
              <a:off x="20241702" y="24158971"/>
              <a:ext cx="2384006" cy="830997"/>
            </a:xfrm>
            <a:prstGeom prst="rect">
              <a:avLst/>
            </a:prstGeom>
            <a:noFill/>
          </p:spPr>
          <p:txBody>
            <a:bodyPr wrap="square" rtlCol="0">
              <a:spAutoFit/>
            </a:bodyPr>
            <a:lstStyle/>
            <a:p>
              <a:r>
                <a:rPr lang="en-GB" sz="2400" dirty="0" smtClean="0"/>
                <a:t>Glass Reinforced Nylon</a:t>
              </a:r>
              <a:endParaRPr lang="en-GB" sz="2400" dirty="0"/>
            </a:p>
          </p:txBody>
        </p:sp>
        <p:sp>
          <p:nvSpPr>
            <p:cNvPr id="61" name="TextBox 60"/>
            <p:cNvSpPr txBox="1"/>
            <p:nvPr/>
          </p:nvSpPr>
          <p:spPr>
            <a:xfrm>
              <a:off x="23514202" y="24343636"/>
              <a:ext cx="1470992" cy="461665"/>
            </a:xfrm>
            <a:prstGeom prst="rect">
              <a:avLst/>
            </a:prstGeom>
            <a:noFill/>
          </p:spPr>
          <p:txBody>
            <a:bodyPr wrap="square" rtlCol="0">
              <a:spAutoFit/>
            </a:bodyPr>
            <a:lstStyle/>
            <a:p>
              <a:r>
                <a:rPr lang="en-GB" sz="2400" dirty="0" smtClean="0"/>
                <a:t>Nylon 66</a:t>
              </a:r>
              <a:endParaRPr lang="en-GB" sz="2400" dirty="0"/>
            </a:p>
          </p:txBody>
        </p:sp>
        <p:sp>
          <p:nvSpPr>
            <p:cNvPr id="62" name="Up Arrow 61"/>
            <p:cNvSpPr/>
            <p:nvPr/>
          </p:nvSpPr>
          <p:spPr>
            <a:xfrm rot="5400000">
              <a:off x="23759813" y="18436621"/>
              <a:ext cx="616736" cy="1343540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4" name="Picture 83"/>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8435171" y="21900286"/>
              <a:ext cx="2898591" cy="2356645"/>
            </a:xfrm>
            <a:prstGeom prst="rect">
              <a:avLst/>
            </a:prstGeom>
          </p:spPr>
        </p:pic>
        <p:pic>
          <p:nvPicPr>
            <p:cNvPr id="85" name="Picture 84"/>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5737618" y="21900287"/>
              <a:ext cx="2468845" cy="2358611"/>
            </a:xfrm>
            <a:prstGeom prst="rect">
              <a:avLst/>
            </a:prstGeom>
          </p:spPr>
        </p:pic>
        <p:pic>
          <p:nvPicPr>
            <p:cNvPr id="86" name="Picture 8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2884612" y="21880228"/>
              <a:ext cx="2643605" cy="2405443"/>
            </a:xfrm>
            <a:prstGeom prst="rect">
              <a:avLst/>
            </a:prstGeom>
          </p:spPr>
        </p:pic>
        <p:pic>
          <p:nvPicPr>
            <p:cNvPr id="87" name="Picture 86"/>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0112542" y="21943368"/>
              <a:ext cx="2513166" cy="2288033"/>
            </a:xfrm>
            <a:prstGeom prst="rect">
              <a:avLst/>
            </a:prstGeom>
          </p:spPr>
        </p:pic>
        <p:pic>
          <p:nvPicPr>
            <p:cNvPr id="88" name="Picture 8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7374941" y="21952676"/>
              <a:ext cx="2363292" cy="2304256"/>
            </a:xfrm>
            <a:prstGeom prst="rect">
              <a:avLst/>
            </a:prstGeom>
          </p:spPr>
        </p:pic>
        <p:pic>
          <p:nvPicPr>
            <p:cNvPr id="89" name="Picture 88"/>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7909467" y="26885092"/>
              <a:ext cx="2373276" cy="2305225"/>
            </a:xfrm>
            <a:prstGeom prst="rect">
              <a:avLst/>
            </a:prstGeom>
          </p:spPr>
        </p:pic>
        <p:pic>
          <p:nvPicPr>
            <p:cNvPr id="90" name="Picture 89"/>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20374390" y="26857009"/>
              <a:ext cx="2520330" cy="2363455"/>
            </a:xfrm>
            <a:prstGeom prst="rect">
              <a:avLst/>
            </a:prstGeom>
          </p:spPr>
        </p:pic>
        <p:pic>
          <p:nvPicPr>
            <p:cNvPr id="91" name="Picture 90"/>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22983422" y="26854947"/>
              <a:ext cx="2532552" cy="2365517"/>
            </a:xfrm>
            <a:prstGeom prst="rect">
              <a:avLst/>
            </a:prstGeom>
          </p:spPr>
        </p:pic>
        <p:pic>
          <p:nvPicPr>
            <p:cNvPr id="92" name="Picture 91"/>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25604676" y="26854947"/>
              <a:ext cx="2601717" cy="2386699"/>
            </a:xfrm>
            <a:prstGeom prst="rect">
              <a:avLst/>
            </a:prstGeom>
          </p:spPr>
        </p:pic>
        <p:pic>
          <p:nvPicPr>
            <p:cNvPr id="93" name="Picture 92"/>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8315805" y="26836080"/>
              <a:ext cx="2471541" cy="2384384"/>
            </a:xfrm>
            <a:prstGeom prst="rect">
              <a:avLst/>
            </a:prstGeom>
          </p:spPr>
        </p:pic>
        <p:sp>
          <p:nvSpPr>
            <p:cNvPr id="95" name="TextBox 94"/>
            <p:cNvSpPr txBox="1"/>
            <p:nvPr/>
          </p:nvSpPr>
          <p:spPr>
            <a:xfrm>
              <a:off x="18532864" y="29241240"/>
              <a:ext cx="1166176" cy="461665"/>
            </a:xfrm>
            <a:prstGeom prst="rect">
              <a:avLst/>
            </a:prstGeom>
            <a:noFill/>
          </p:spPr>
          <p:txBody>
            <a:bodyPr wrap="square" rtlCol="0">
              <a:spAutoFit/>
            </a:bodyPr>
            <a:lstStyle/>
            <a:p>
              <a:r>
                <a:rPr lang="en-GB" sz="2400" dirty="0" smtClean="0"/>
                <a:t>1 </a:t>
              </a:r>
              <a:r>
                <a:rPr lang="en-GB" sz="2400" dirty="0" err="1" smtClean="0"/>
                <a:t>atm</a:t>
              </a:r>
              <a:endParaRPr lang="en-GB" sz="2400" dirty="0"/>
            </a:p>
          </p:txBody>
        </p:sp>
        <p:sp>
          <p:nvSpPr>
            <p:cNvPr id="97" name="TextBox 96"/>
            <p:cNvSpPr txBox="1"/>
            <p:nvPr/>
          </p:nvSpPr>
          <p:spPr>
            <a:xfrm>
              <a:off x="23444697" y="29241239"/>
              <a:ext cx="1008112" cy="461665"/>
            </a:xfrm>
            <a:prstGeom prst="rect">
              <a:avLst/>
            </a:prstGeom>
            <a:noFill/>
          </p:spPr>
          <p:txBody>
            <a:bodyPr wrap="square" rtlCol="0">
              <a:spAutoFit/>
            </a:bodyPr>
            <a:lstStyle/>
            <a:p>
              <a:r>
                <a:rPr lang="en-GB" sz="2400" dirty="0" smtClean="0"/>
                <a:t>3 </a:t>
              </a:r>
              <a:r>
                <a:rPr lang="en-GB" sz="2400" dirty="0" err="1" smtClean="0"/>
                <a:t>atm</a:t>
              </a:r>
              <a:endParaRPr lang="en-GB" sz="2400" dirty="0"/>
            </a:p>
          </p:txBody>
        </p:sp>
        <p:sp>
          <p:nvSpPr>
            <p:cNvPr id="98" name="TextBox 97"/>
            <p:cNvSpPr txBox="1"/>
            <p:nvPr/>
          </p:nvSpPr>
          <p:spPr>
            <a:xfrm>
              <a:off x="16833030" y="25725468"/>
              <a:ext cx="2088232" cy="1200329"/>
            </a:xfrm>
            <a:prstGeom prst="rect">
              <a:avLst/>
            </a:prstGeom>
            <a:noFill/>
          </p:spPr>
          <p:txBody>
            <a:bodyPr wrap="square" rtlCol="0">
              <a:spAutoFit/>
            </a:bodyPr>
            <a:lstStyle/>
            <a:p>
              <a:r>
                <a:rPr lang="en-GB" sz="2400" dirty="0" smtClean="0"/>
                <a:t>Glass Reinforced Nylon</a:t>
              </a:r>
              <a:endParaRPr lang="en-GB" sz="2400" dirty="0"/>
            </a:p>
          </p:txBody>
        </p:sp>
        <p:sp>
          <p:nvSpPr>
            <p:cNvPr id="100" name="Up Arrow 99"/>
            <p:cNvSpPr/>
            <p:nvPr/>
          </p:nvSpPr>
          <p:spPr>
            <a:xfrm rot="5400000">
              <a:off x="24110896" y="20431031"/>
              <a:ext cx="501871" cy="1178238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TextBox 105"/>
            <p:cNvSpPr txBox="1"/>
            <p:nvPr/>
          </p:nvSpPr>
          <p:spPr>
            <a:xfrm>
              <a:off x="30517432" y="25881807"/>
              <a:ext cx="1008112" cy="830997"/>
            </a:xfrm>
            <a:prstGeom prst="rect">
              <a:avLst/>
            </a:prstGeom>
            <a:noFill/>
          </p:spPr>
          <p:txBody>
            <a:bodyPr wrap="square" rtlCol="0">
              <a:spAutoFit/>
            </a:bodyPr>
            <a:lstStyle/>
            <a:p>
              <a:r>
                <a:rPr lang="en-GB" sz="4800" b="1" dirty="0">
                  <a:solidFill>
                    <a:schemeClr val="accent1">
                      <a:lumMod val="75000"/>
                    </a:schemeClr>
                  </a:solidFill>
                </a:rPr>
                <a:t>P</a:t>
              </a:r>
            </a:p>
          </p:txBody>
        </p:sp>
      </p:grpSp>
      <p:graphicFrame>
        <p:nvGraphicFramePr>
          <p:cNvPr id="107" name="Chart 106"/>
          <p:cNvGraphicFramePr>
            <a:graphicFrameLocks/>
          </p:cNvGraphicFramePr>
          <p:nvPr>
            <p:extLst>
              <p:ext uri="{D42A27DB-BD31-4B8C-83A1-F6EECF244321}">
                <p14:modId xmlns:p14="http://schemas.microsoft.com/office/powerpoint/2010/main" val="4137560906"/>
              </p:ext>
            </p:extLst>
          </p:nvPr>
        </p:nvGraphicFramePr>
        <p:xfrm>
          <a:off x="9264883" y="26464883"/>
          <a:ext cx="7000814" cy="3387584"/>
        </p:xfrm>
        <a:graphic>
          <a:graphicData uri="http://schemas.openxmlformats.org/drawingml/2006/chart">
            <c:chart xmlns:c="http://schemas.openxmlformats.org/drawingml/2006/chart" xmlns:r="http://schemas.openxmlformats.org/officeDocument/2006/relationships" r:id="rId27"/>
          </a:graphicData>
        </a:graphic>
      </p:graphicFrame>
      <p:sp>
        <p:nvSpPr>
          <p:cNvPr id="108" name="Title 1"/>
          <p:cNvSpPr txBox="1">
            <a:spLocks/>
          </p:cNvSpPr>
          <p:nvPr/>
        </p:nvSpPr>
        <p:spPr>
          <a:xfrm>
            <a:off x="10251851" y="25274163"/>
            <a:ext cx="7034634" cy="1594253"/>
          </a:xfrm>
          <a:prstGeom prst="rect">
            <a:avLst/>
          </a:prstGeom>
        </p:spPr>
        <p:txBody>
          <a:bodyPr vert="horz" lIns="417232" tIns="208616" rIns="417232" bIns="208616" rtlCol="0" anchor="ctr">
            <a:noAutofit/>
          </a:bodyPr>
          <a:lstStyle>
            <a:lvl1pPr algn="ctr" defTabSz="4172316" rtl="0" eaLnBrk="1" latinLnBrk="0" hangingPunct="1">
              <a:spcBef>
                <a:spcPct val="0"/>
              </a:spcBef>
              <a:buNone/>
              <a:defRPr sz="20100" kern="1200">
                <a:solidFill>
                  <a:schemeClr val="tx1"/>
                </a:solidFill>
                <a:latin typeface="+mj-lt"/>
                <a:ea typeface="+mj-ea"/>
                <a:cs typeface="+mj-cs"/>
              </a:defRPr>
            </a:lvl1pPr>
          </a:lstStyle>
          <a:p>
            <a:pPr algn="l"/>
            <a:r>
              <a:rPr lang="en-GB" sz="3200" dirty="0" smtClean="0"/>
              <a:t>Example of an Impulse by the </a:t>
            </a:r>
            <a:r>
              <a:rPr lang="en-GB" sz="3200" dirty="0" err="1" smtClean="0"/>
              <a:t>Blumlein</a:t>
            </a:r>
            <a:r>
              <a:rPr lang="en-GB" sz="3200" dirty="0" smtClean="0"/>
              <a:t> impulse generator</a:t>
            </a:r>
            <a:endParaRPr lang="en-GB" sz="3200" dirty="0"/>
          </a:p>
        </p:txBody>
      </p:sp>
    </p:spTree>
    <p:extLst>
      <p:ext uri="{BB962C8B-B14F-4D97-AF65-F5344CB8AC3E}">
        <p14:creationId xmlns:p14="http://schemas.microsoft.com/office/powerpoint/2010/main" val="1792347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1854</TotalTime>
  <Words>593</Words>
  <Application>Microsoft Office PowerPoint</Application>
  <PresentationFormat>Custom</PresentationFormat>
  <Paragraphs>99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MS Mincho</vt:lpstr>
      <vt:lpstr>Symbol</vt:lpstr>
      <vt:lpstr>Office Theme</vt:lpstr>
      <vt:lpstr>Breakdown strength, time to breakdown and jitter for all materials as a function of pressure. Error bars represent ±1 σ of breakdown voltage and jitter respectively.</vt:lpstr>
    </vt:vector>
  </TitlesOfParts>
  <Company>University of Strathclyde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user</cp:lastModifiedBy>
  <cp:revision>69</cp:revision>
  <cp:lastPrinted>2017-06-14T12:57:10Z</cp:lastPrinted>
  <dcterms:created xsi:type="dcterms:W3CDTF">2013-03-19T16:44:29Z</dcterms:created>
  <dcterms:modified xsi:type="dcterms:W3CDTF">2017-06-15T08:11:29Z</dcterms:modified>
</cp:coreProperties>
</file>