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80" r:id="rId4"/>
    <p:sldId id="281" r:id="rId5"/>
    <p:sldId id="282" r:id="rId6"/>
    <p:sldId id="283" r:id="rId7"/>
    <p:sldId id="284" r:id="rId8"/>
    <p:sldId id="285" r:id="rId9"/>
    <p:sldId id="287" r:id="rId10"/>
    <p:sldId id="286" r:id="rId11"/>
    <p:sldId id="290" r:id="rId12"/>
    <p:sldId id="289" r:id="rId13"/>
    <p:sldId id="291" r:id="rId14"/>
    <p:sldId id="292" r:id="rId15"/>
    <p:sldId id="293" r:id="rId16"/>
    <p:sldId id="294" r:id="rId17"/>
    <p:sldId id="295" r:id="rId18"/>
    <p:sldId id="296" r:id="rId19"/>
    <p:sldId id="297" r:id="rId20"/>
    <p:sldId id="303" r:id="rId21"/>
    <p:sldId id="298" r:id="rId22"/>
    <p:sldId id="299" r:id="rId23"/>
    <p:sldId id="300" r:id="rId24"/>
    <p:sldId id="301" r:id="rId25"/>
    <p:sldId id="304" r:id="rId26"/>
    <p:sldId id="302" r:id="rId27"/>
    <p:sldId id="27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B8B"/>
    <a:srgbClr val="0055A0"/>
    <a:srgbClr val="A4C1FA"/>
    <a:srgbClr val="A0ABFE"/>
    <a:srgbClr val="0000FF"/>
    <a:srgbClr val="0C377B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80024" autoAdjust="0"/>
  </p:normalViewPr>
  <p:slideViewPr>
    <p:cSldViewPr snapToGrid="0" snapToObjects="1">
      <p:cViewPr varScale="1">
        <p:scale>
          <a:sx n="72" d="100"/>
          <a:sy n="72" d="100"/>
        </p:scale>
        <p:origin x="1747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9" d="100"/>
          <a:sy n="69" d="100"/>
        </p:scale>
        <p:origin x="3082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E0BD03-2628-46EA-8C6F-B30D498DA330}" type="datetimeFigureOut">
              <a:rPr lang="en-US" smtClean="0"/>
              <a:t>6/16/2017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74CDD4-DA63-4B41-980C-E72BE333A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8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8295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9358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2397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2792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290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panose="05000000000000000000" pitchFamily="2" charset="2"/>
              <a:buNone/>
            </a:pPr>
            <a:endParaRPr lang="fr-FR" baseline="0" dirty="0" smtClean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2009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="0" baseline="0" dirty="0" smtClean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1343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Wingdings" panose="05000000000000000000" pitchFamily="2" charset="2"/>
              <a:buNone/>
            </a:pP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1972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2951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4031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7334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6712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167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="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1977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1922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6634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64013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6389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25065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8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fr-FR" b="1" i="1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6548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8056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3093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0614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3183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lvl="1" indent="0">
              <a:buFont typeface="Arial" panose="020B0604020202020204" pitchFamily="34" charset="0"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7978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CDD4-DA63-4B41-980C-E72BE333A4C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084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IPMHVC 2016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"/>
          <p:cNvSpPr txBox="1">
            <a:spLocks/>
          </p:cNvSpPr>
          <p:nvPr userDrawn="1"/>
        </p:nvSpPr>
        <p:spPr>
          <a:xfrm>
            <a:off x="835735" y="63766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X. Bonnin &amp; D. </a:t>
            </a:r>
            <a:r>
              <a:rPr lang="en-US" dirty="0" err="1" smtClean="0"/>
              <a:t>Aguglia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IPMHVC 2016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 txBox="1">
            <a:spLocks/>
          </p:cNvSpPr>
          <p:nvPr userDrawn="1"/>
        </p:nvSpPr>
        <p:spPr>
          <a:xfrm>
            <a:off x="835735" y="63766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X. Bonnin &amp; D. </a:t>
            </a:r>
            <a:r>
              <a:rPr lang="en-US" dirty="0" err="1" smtClean="0"/>
              <a:t>Aguglia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IPMHVC 2016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 txBox="1">
            <a:spLocks/>
          </p:cNvSpPr>
          <p:nvPr userDrawn="1"/>
        </p:nvSpPr>
        <p:spPr>
          <a:xfrm>
            <a:off x="835735" y="63766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X. Bonnin &amp; D. </a:t>
            </a:r>
            <a:r>
              <a:rPr lang="en-US" dirty="0" err="1" smtClean="0"/>
              <a:t>Aguglia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IPMHVC 2016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0" name="Date Placeholder 1"/>
          <p:cNvSpPr txBox="1">
            <a:spLocks/>
          </p:cNvSpPr>
          <p:nvPr userDrawn="1"/>
        </p:nvSpPr>
        <p:spPr>
          <a:xfrm>
            <a:off x="835735" y="63766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X. Bonnin &amp; D. </a:t>
            </a:r>
            <a:r>
              <a:rPr lang="en-US" dirty="0" err="1" smtClean="0"/>
              <a:t>Aguglia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 txBox="1">
            <a:spLocks/>
          </p:cNvSpPr>
          <p:nvPr userDrawn="1"/>
        </p:nvSpPr>
        <p:spPr>
          <a:xfrm>
            <a:off x="835735" y="63766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X. Bonnin &amp; D. </a:t>
            </a:r>
            <a:r>
              <a:rPr lang="en-US" dirty="0" err="1" smtClean="0"/>
              <a:t>Aguglia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IPMHVC 2016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 txBox="1">
            <a:spLocks/>
          </p:cNvSpPr>
          <p:nvPr userDrawn="1"/>
        </p:nvSpPr>
        <p:spPr>
          <a:xfrm>
            <a:off x="835735" y="63766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X. Bonnin &amp; D. </a:t>
            </a:r>
            <a:r>
              <a:rPr lang="en-US" dirty="0" err="1" smtClean="0"/>
              <a:t>Aguglia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IPMHVC 2016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 txBox="1">
            <a:spLocks/>
          </p:cNvSpPr>
          <p:nvPr userDrawn="1"/>
        </p:nvSpPr>
        <p:spPr>
          <a:xfrm>
            <a:off x="835735" y="63766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X. Bonnin &amp; D. </a:t>
            </a:r>
            <a:r>
              <a:rPr lang="en-US" dirty="0" err="1" smtClean="0"/>
              <a:t>Aguglia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IPMHVC 2016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1"/>
          <p:cNvSpPr txBox="1">
            <a:spLocks/>
          </p:cNvSpPr>
          <p:nvPr userDrawn="1"/>
        </p:nvSpPr>
        <p:spPr>
          <a:xfrm>
            <a:off x="835735" y="63766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X. Bonnin &amp; D. </a:t>
            </a:r>
            <a:r>
              <a:rPr lang="en-US" dirty="0" err="1" smtClean="0"/>
              <a:t>Aguglia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IPMHVC 2016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3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wmf"/><Relationship Id="rId4" Type="http://schemas.openxmlformats.org/officeDocument/2006/relationships/image" Target="../media/image13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17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wmf"/><Relationship Id="rId4" Type="http://schemas.openxmlformats.org/officeDocument/2006/relationships/image" Target="../media/image13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852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7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Bouncer circuits examples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021" y="1069946"/>
            <a:ext cx="6104114" cy="19683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1982" y="3038270"/>
            <a:ext cx="2090018" cy="1092508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260698"/>
              </p:ext>
            </p:extLst>
          </p:nvPr>
        </p:nvGraphicFramePr>
        <p:xfrm>
          <a:off x="4912660" y="3444183"/>
          <a:ext cx="3934160" cy="209261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261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526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517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8893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18522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Corr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Ripple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Flex.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Robust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Eff</a:t>
                      </a:r>
                      <a:endParaRPr lang="fr-FR" sz="1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8522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Linear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No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8522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Switching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Yes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-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8522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Hybrid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No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-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8522">
                <a:tc>
                  <a:txBody>
                    <a:bodyPr/>
                    <a:lstStyle/>
                    <a:p>
                      <a:r>
                        <a:rPr lang="fr-FR" sz="1000" dirty="0" smtClean="0"/>
                        <a:t>Passive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-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No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-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793" y="3116580"/>
            <a:ext cx="2076450" cy="2743200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2151708"/>
              </p:ext>
            </p:extLst>
          </p:nvPr>
        </p:nvGraphicFramePr>
        <p:xfrm>
          <a:off x="4912660" y="3444183"/>
          <a:ext cx="3934160" cy="125556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261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526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517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8893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18522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Corr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Ripple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Flex.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Robust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Eff</a:t>
                      </a:r>
                      <a:endParaRPr lang="fr-FR" sz="1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8522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Linear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No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8522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Switching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Yes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-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12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</p:spTree>
    <p:extLst>
      <p:ext uri="{BB962C8B-B14F-4D97-AF65-F5344CB8AC3E}">
        <p14:creationId xmlns:p14="http://schemas.microsoft.com/office/powerpoint/2010/main" val="232493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7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Passive bouncer with linear switches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5</a:t>
            </a:r>
          </a:p>
        </p:txBody>
      </p:sp>
      <p:pic>
        <p:nvPicPr>
          <p:cNvPr id="1026" name="Picture 2" descr="ModulatorSchem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10" y="930867"/>
            <a:ext cx="3255192" cy="172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4251024" y="1081264"/>
            <a:ext cx="4435776" cy="170622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200" b="1" u="sng" dirty="0" err="1" smtClean="0">
                <a:solidFill>
                  <a:schemeClr val="accent6">
                    <a:lumMod val="50000"/>
                  </a:schemeClr>
                </a:solidFill>
              </a:rPr>
              <a:t>Requirements</a:t>
            </a:r>
            <a:r>
              <a:rPr lang="fr-FR" sz="2200" b="1" u="sng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sz="2200" dirty="0" err="1" smtClean="0">
                <a:solidFill>
                  <a:schemeClr val="accent6">
                    <a:lumMod val="50000"/>
                  </a:schemeClr>
                </a:solidFill>
              </a:rPr>
              <a:t>Vb</a:t>
            </a:r>
            <a:r>
              <a:rPr lang="fr-FR" sz="2200" dirty="0" smtClean="0">
                <a:solidFill>
                  <a:schemeClr val="accent6">
                    <a:lumMod val="50000"/>
                  </a:schemeClr>
                </a:solidFill>
              </a:rPr>
              <a:t> &lt; 0 or &gt;0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sz="2200" dirty="0" err="1" smtClean="0">
                <a:solidFill>
                  <a:schemeClr val="accent6">
                    <a:lumMod val="50000"/>
                  </a:schemeClr>
                </a:solidFill>
              </a:rPr>
              <a:t>ic</a:t>
            </a:r>
            <a:r>
              <a:rPr lang="fr-FR" sz="2200" dirty="0" smtClean="0">
                <a:solidFill>
                  <a:schemeClr val="accent6">
                    <a:lumMod val="50000"/>
                  </a:schemeClr>
                </a:solidFill>
              </a:rPr>
              <a:t> &lt; 0 or &gt;0</a:t>
            </a:r>
          </a:p>
          <a:p>
            <a:endParaRPr lang="fr-FR" sz="22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FR" sz="2200" b="1" dirty="0" smtClean="0">
                <a:solidFill>
                  <a:schemeClr val="accent6">
                    <a:lumMod val="50000"/>
                  </a:schemeClr>
                </a:solidFill>
              </a:rPr>
              <a:t>=&gt; 4-Q </a:t>
            </a:r>
            <a:r>
              <a:rPr lang="fr-FR" sz="2200" b="1" dirty="0" err="1" smtClean="0">
                <a:solidFill>
                  <a:schemeClr val="accent6">
                    <a:lumMod val="50000"/>
                  </a:schemeClr>
                </a:solidFill>
              </a:rPr>
              <a:t>topology</a:t>
            </a:r>
            <a:r>
              <a:rPr lang="fr-FR" sz="2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2200" b="1" dirty="0" err="1" smtClean="0">
                <a:solidFill>
                  <a:schemeClr val="accent6">
                    <a:lumMod val="50000"/>
                  </a:schemeClr>
                </a:solidFill>
              </a:rPr>
              <a:t>is</a:t>
            </a:r>
            <a:r>
              <a:rPr lang="fr-FR" sz="2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2200" b="1" dirty="0" err="1" smtClean="0">
                <a:solidFill>
                  <a:schemeClr val="accent6">
                    <a:lumMod val="50000"/>
                  </a:schemeClr>
                </a:solidFill>
              </a:rPr>
              <a:t>needed</a:t>
            </a:r>
            <a:endParaRPr lang="fr-FR" sz="22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</p:spTree>
    <p:extLst>
      <p:ext uri="{BB962C8B-B14F-4D97-AF65-F5344CB8AC3E}">
        <p14:creationId xmlns:p14="http://schemas.microsoft.com/office/powerpoint/2010/main" val="47330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7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Passive bouncer with </a:t>
            </a:r>
            <a:r>
              <a:rPr lang="en-US" sz="3600" dirty="0"/>
              <a:t>linear switches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5</a:t>
            </a:r>
          </a:p>
        </p:txBody>
      </p:sp>
      <p:pic>
        <p:nvPicPr>
          <p:cNvPr id="1026" name="Picture 2" descr="ModulatorSchem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10" y="930867"/>
            <a:ext cx="3255192" cy="172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4251024" y="1081264"/>
            <a:ext cx="4435776" cy="170622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200" b="1" u="sng" dirty="0" err="1" smtClean="0">
                <a:solidFill>
                  <a:schemeClr val="accent6">
                    <a:lumMod val="50000"/>
                  </a:schemeClr>
                </a:solidFill>
              </a:rPr>
              <a:t>Requirements</a:t>
            </a:r>
            <a:r>
              <a:rPr lang="fr-FR" sz="2200" b="1" u="sng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sz="2200" dirty="0" err="1" smtClean="0">
                <a:solidFill>
                  <a:schemeClr val="accent6">
                    <a:lumMod val="50000"/>
                  </a:schemeClr>
                </a:solidFill>
              </a:rPr>
              <a:t>Vb</a:t>
            </a:r>
            <a:r>
              <a:rPr lang="fr-FR" sz="2200" dirty="0" smtClean="0">
                <a:solidFill>
                  <a:schemeClr val="accent6">
                    <a:lumMod val="50000"/>
                  </a:schemeClr>
                </a:solidFill>
              </a:rPr>
              <a:t> &lt; 0 or &gt;0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sz="2200" dirty="0" err="1" smtClean="0">
                <a:solidFill>
                  <a:schemeClr val="accent6">
                    <a:lumMod val="50000"/>
                  </a:schemeClr>
                </a:solidFill>
              </a:rPr>
              <a:t>ic</a:t>
            </a:r>
            <a:r>
              <a:rPr lang="fr-FR" sz="2200" dirty="0" smtClean="0">
                <a:solidFill>
                  <a:schemeClr val="accent6">
                    <a:lumMod val="50000"/>
                  </a:schemeClr>
                </a:solidFill>
              </a:rPr>
              <a:t> &lt; 0 or &gt;0</a:t>
            </a:r>
          </a:p>
          <a:p>
            <a:endParaRPr lang="fr-FR" sz="22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FR" sz="2200" b="1" dirty="0" smtClean="0">
                <a:solidFill>
                  <a:schemeClr val="accent6">
                    <a:lumMod val="50000"/>
                  </a:schemeClr>
                </a:solidFill>
              </a:rPr>
              <a:t>=&gt; 4-Q </a:t>
            </a:r>
            <a:r>
              <a:rPr lang="fr-FR" sz="2200" b="1" dirty="0" err="1" smtClean="0">
                <a:solidFill>
                  <a:schemeClr val="accent6">
                    <a:lumMod val="50000"/>
                  </a:schemeClr>
                </a:solidFill>
              </a:rPr>
              <a:t>topology</a:t>
            </a:r>
            <a:r>
              <a:rPr lang="fr-FR" sz="2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2200" b="1" dirty="0" err="1" smtClean="0">
                <a:solidFill>
                  <a:schemeClr val="accent6">
                    <a:lumMod val="50000"/>
                  </a:schemeClr>
                </a:solidFill>
              </a:rPr>
              <a:t>is</a:t>
            </a:r>
            <a:r>
              <a:rPr lang="fr-FR" sz="2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2200" b="1" dirty="0" err="1" smtClean="0">
                <a:solidFill>
                  <a:schemeClr val="accent6">
                    <a:lumMod val="50000"/>
                  </a:schemeClr>
                </a:solidFill>
              </a:rPr>
              <a:t>needed</a:t>
            </a:r>
            <a:endParaRPr lang="fr-FR" sz="22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2012576" y="2720519"/>
            <a:ext cx="367553" cy="636760"/>
          </a:xfrm>
          <a:prstGeom prst="downArrow">
            <a:avLst>
              <a:gd name="adj1" fmla="val 50000"/>
              <a:gd name="adj2" fmla="val 74391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514" y="3339980"/>
            <a:ext cx="3695892" cy="2155386"/>
          </a:xfrm>
          <a:prstGeom prst="rect">
            <a:avLst/>
          </a:prstGeom>
        </p:spPr>
      </p:pic>
      <p:sp>
        <p:nvSpPr>
          <p:cNvPr id="12" name="Rounded Rectangle 11"/>
          <p:cNvSpPr/>
          <p:nvPr/>
        </p:nvSpPr>
        <p:spPr>
          <a:xfrm>
            <a:off x="4251024" y="3339980"/>
            <a:ext cx="4435776" cy="206960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sz="2200" dirty="0" smtClean="0">
                <a:solidFill>
                  <a:schemeClr val="accent6">
                    <a:lumMod val="50000"/>
                  </a:schemeClr>
                </a:solidFill>
              </a:rPr>
              <a:t>4 switches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fr-FR" sz="2200" dirty="0" smtClean="0">
                <a:solidFill>
                  <a:schemeClr val="accent6">
                    <a:lumMod val="50000"/>
                  </a:schemeClr>
                </a:solidFill>
              </a:rPr>
              <a:t>2 in </a:t>
            </a:r>
            <a:r>
              <a:rPr lang="fr-FR" sz="2200" dirty="0" err="1" smtClean="0">
                <a:solidFill>
                  <a:schemeClr val="accent6">
                    <a:lumMod val="50000"/>
                  </a:schemeClr>
                </a:solidFill>
              </a:rPr>
              <a:t>linear</a:t>
            </a:r>
            <a:r>
              <a:rPr lang="fr-FR" sz="2200" dirty="0" smtClean="0">
                <a:solidFill>
                  <a:schemeClr val="accent6">
                    <a:lumMod val="50000"/>
                  </a:schemeClr>
                </a:solidFill>
              </a:rPr>
              <a:t> mode</a:t>
            </a:r>
          </a:p>
          <a:p>
            <a:pPr marL="800100" lvl="1" indent="-342900">
              <a:buFont typeface="Wingdings" panose="05000000000000000000" pitchFamily="2" charset="2"/>
              <a:buChar char="q"/>
            </a:pPr>
            <a:r>
              <a:rPr lang="fr-FR" sz="2200" dirty="0" smtClean="0">
                <a:solidFill>
                  <a:schemeClr val="accent6">
                    <a:lumMod val="50000"/>
                  </a:schemeClr>
                </a:solidFill>
              </a:rPr>
              <a:t>2 in </a:t>
            </a:r>
            <a:r>
              <a:rPr lang="fr-FR" sz="2200" dirty="0" err="1" smtClean="0">
                <a:solidFill>
                  <a:schemeClr val="accent6">
                    <a:lumMod val="50000"/>
                  </a:schemeClr>
                </a:solidFill>
              </a:rPr>
              <a:t>switching</a:t>
            </a:r>
            <a:r>
              <a:rPr lang="fr-FR" sz="2200" dirty="0" smtClean="0">
                <a:solidFill>
                  <a:schemeClr val="accent6">
                    <a:lumMod val="50000"/>
                  </a:schemeClr>
                </a:solidFill>
              </a:rPr>
              <a:t> mode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sz="2200" dirty="0" err="1" smtClean="0">
                <a:solidFill>
                  <a:schemeClr val="accent6">
                    <a:lumMod val="50000"/>
                  </a:schemeClr>
                </a:solidFill>
              </a:rPr>
              <a:t>Additionnal</a:t>
            </a:r>
            <a:r>
              <a:rPr lang="fr-FR" sz="2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2200" u="sng" dirty="0" err="1" smtClean="0">
                <a:solidFill>
                  <a:schemeClr val="accent6">
                    <a:lumMod val="50000"/>
                  </a:schemeClr>
                </a:solidFill>
              </a:rPr>
              <a:t>insulated</a:t>
            </a:r>
            <a:r>
              <a:rPr lang="fr-FR" sz="2200" dirty="0" smtClean="0">
                <a:solidFill>
                  <a:schemeClr val="accent6">
                    <a:lumMod val="50000"/>
                  </a:schemeClr>
                </a:solidFill>
              </a:rPr>
              <a:t> power </a:t>
            </a:r>
            <a:r>
              <a:rPr lang="fr-FR" sz="2200" dirty="0" err="1" smtClean="0">
                <a:solidFill>
                  <a:schemeClr val="accent6">
                    <a:lumMod val="50000"/>
                  </a:schemeClr>
                </a:solidFill>
              </a:rPr>
              <a:t>supply</a:t>
            </a:r>
            <a:endParaRPr lang="fr-FR" sz="22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1681" y="2787485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Possible solution</a:t>
            </a:r>
            <a:endParaRPr lang="en-GB" dirty="0"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</p:spTree>
    <p:extLst>
      <p:ext uri="{BB962C8B-B14F-4D97-AF65-F5344CB8AC3E}">
        <p14:creationId xmlns:p14="http://schemas.microsoft.com/office/powerpoint/2010/main" val="65579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7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Passive bouncer with </a:t>
            </a:r>
            <a:r>
              <a:rPr lang="en-US" sz="3600" dirty="0"/>
              <a:t>linear switches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5</a:t>
            </a:r>
          </a:p>
        </p:txBody>
      </p:sp>
      <p:pic>
        <p:nvPicPr>
          <p:cNvPr id="1026" name="Picture 2" descr="ModulatorSchem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10" y="930867"/>
            <a:ext cx="3255192" cy="172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4251024" y="1081264"/>
            <a:ext cx="4435776" cy="170622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200" b="1" u="sng" dirty="0" err="1" smtClean="0">
                <a:solidFill>
                  <a:schemeClr val="accent6">
                    <a:lumMod val="50000"/>
                  </a:schemeClr>
                </a:solidFill>
              </a:rPr>
              <a:t>Requirements</a:t>
            </a:r>
            <a:r>
              <a:rPr lang="fr-FR" sz="2200" b="1" u="sng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sz="2200" dirty="0" smtClean="0">
                <a:solidFill>
                  <a:schemeClr val="accent6">
                    <a:lumMod val="50000"/>
                  </a:schemeClr>
                </a:solidFill>
              </a:rPr>
              <a:t>Vb1 &gt; 0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sz="2200" dirty="0" err="1" smtClean="0">
                <a:solidFill>
                  <a:schemeClr val="accent6">
                    <a:lumMod val="50000"/>
                  </a:schemeClr>
                </a:solidFill>
              </a:rPr>
              <a:t>ic</a:t>
            </a:r>
            <a:r>
              <a:rPr lang="fr-FR" sz="2200" dirty="0" smtClean="0">
                <a:solidFill>
                  <a:schemeClr val="accent6">
                    <a:lumMod val="50000"/>
                  </a:schemeClr>
                </a:solidFill>
              </a:rPr>
              <a:t> &lt; 0 or &gt;0</a:t>
            </a:r>
          </a:p>
          <a:p>
            <a:endParaRPr lang="fr-FR" sz="22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FR" sz="2200" b="1" dirty="0" smtClean="0">
                <a:solidFill>
                  <a:schemeClr val="accent6">
                    <a:lumMod val="50000"/>
                  </a:schemeClr>
                </a:solidFill>
              </a:rPr>
              <a:t>=&gt; 2-Q </a:t>
            </a:r>
            <a:r>
              <a:rPr lang="fr-FR" sz="2200" b="1" dirty="0" err="1" smtClean="0">
                <a:solidFill>
                  <a:schemeClr val="accent6">
                    <a:lumMod val="50000"/>
                  </a:schemeClr>
                </a:solidFill>
              </a:rPr>
              <a:t>topology</a:t>
            </a:r>
            <a:r>
              <a:rPr lang="fr-FR" sz="2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2200" b="1" dirty="0" err="1" smtClean="0">
                <a:solidFill>
                  <a:schemeClr val="accent6">
                    <a:lumMod val="50000"/>
                  </a:schemeClr>
                </a:solidFill>
              </a:rPr>
              <a:t>is</a:t>
            </a:r>
            <a:r>
              <a:rPr lang="fr-FR" sz="22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2200" b="1" dirty="0" err="1" smtClean="0">
                <a:solidFill>
                  <a:schemeClr val="accent6">
                    <a:lumMod val="50000"/>
                  </a:schemeClr>
                </a:solidFill>
              </a:rPr>
              <a:t>needed</a:t>
            </a:r>
            <a:endParaRPr lang="fr-FR" sz="22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2012576" y="2720519"/>
            <a:ext cx="367553" cy="636760"/>
          </a:xfrm>
          <a:prstGeom prst="downArrow">
            <a:avLst>
              <a:gd name="adj1" fmla="val 50000"/>
              <a:gd name="adj2" fmla="val 74391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4251024" y="3339980"/>
            <a:ext cx="4435776" cy="206960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sz="2200" dirty="0" smtClean="0">
                <a:solidFill>
                  <a:schemeClr val="accent6">
                    <a:lumMod val="50000"/>
                  </a:schemeClr>
                </a:solidFill>
              </a:rPr>
              <a:t>2 switches in </a:t>
            </a:r>
            <a:r>
              <a:rPr lang="fr-FR" sz="2200" dirty="0" err="1" smtClean="0">
                <a:solidFill>
                  <a:schemeClr val="accent6">
                    <a:lumMod val="50000"/>
                  </a:schemeClr>
                </a:solidFill>
              </a:rPr>
              <a:t>linear</a:t>
            </a:r>
            <a:r>
              <a:rPr lang="fr-FR" sz="2200" dirty="0" smtClean="0">
                <a:solidFill>
                  <a:schemeClr val="accent6">
                    <a:lumMod val="50000"/>
                  </a:schemeClr>
                </a:solidFill>
              </a:rPr>
              <a:t> mode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sz="2200" dirty="0" err="1" smtClean="0">
                <a:solidFill>
                  <a:schemeClr val="accent6">
                    <a:lumMod val="50000"/>
                  </a:schemeClr>
                </a:solidFill>
              </a:rPr>
              <a:t>Additionnal</a:t>
            </a:r>
            <a:r>
              <a:rPr lang="fr-FR" sz="2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2200" u="sng" dirty="0" err="1" smtClean="0">
                <a:solidFill>
                  <a:schemeClr val="accent6">
                    <a:lumMod val="50000"/>
                  </a:schemeClr>
                </a:solidFill>
              </a:rPr>
              <a:t>grounded</a:t>
            </a:r>
            <a:r>
              <a:rPr lang="fr-FR" sz="2200" dirty="0" smtClean="0">
                <a:solidFill>
                  <a:schemeClr val="accent6">
                    <a:lumMod val="50000"/>
                  </a:schemeClr>
                </a:solidFill>
              </a:rPr>
              <a:t> power </a:t>
            </a:r>
            <a:r>
              <a:rPr lang="fr-FR" sz="2200" dirty="0" err="1" smtClean="0">
                <a:solidFill>
                  <a:schemeClr val="accent6">
                    <a:lumMod val="50000"/>
                  </a:schemeClr>
                </a:solidFill>
              </a:rPr>
              <a:t>supply</a:t>
            </a:r>
            <a:endParaRPr lang="fr-FR" sz="22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1681" y="2787485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Other</a:t>
            </a:r>
            <a:r>
              <a:rPr lang="fr-FR" dirty="0" smtClean="0"/>
              <a:t> solution</a:t>
            </a:r>
            <a:endParaRPr lang="en-GB" dirty="0"/>
          </a:p>
        </p:txBody>
      </p:sp>
      <p:pic>
        <p:nvPicPr>
          <p:cNvPr id="11" name="Picture 4" descr="ModulatorSchemeBallast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04" y="3466305"/>
            <a:ext cx="3787320" cy="2217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</p:spTree>
    <p:extLst>
      <p:ext uri="{BB962C8B-B14F-4D97-AF65-F5344CB8AC3E}">
        <p14:creationId xmlns:p14="http://schemas.microsoft.com/office/powerpoint/2010/main" val="104537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7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Passive bouncer with </a:t>
            </a:r>
            <a:r>
              <a:rPr lang="en-US" sz="3600" dirty="0"/>
              <a:t>linear switches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5</a:t>
            </a:r>
          </a:p>
        </p:txBody>
      </p:sp>
      <p:pic>
        <p:nvPicPr>
          <p:cNvPr id="1026" name="Picture 2" descr="ModulatorSchem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10" y="930867"/>
            <a:ext cx="3255192" cy="1722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own Arrow 2"/>
          <p:cNvSpPr/>
          <p:nvPr/>
        </p:nvSpPr>
        <p:spPr>
          <a:xfrm>
            <a:off x="2012576" y="2720519"/>
            <a:ext cx="367553" cy="636760"/>
          </a:xfrm>
          <a:prstGeom prst="downArrow">
            <a:avLst>
              <a:gd name="adj1" fmla="val 50000"/>
              <a:gd name="adj2" fmla="val 74391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41681" y="2787485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Other</a:t>
            </a:r>
            <a:r>
              <a:rPr lang="fr-FR" dirty="0" smtClean="0"/>
              <a:t> solution</a:t>
            </a:r>
            <a:endParaRPr lang="en-GB" dirty="0"/>
          </a:p>
        </p:txBody>
      </p:sp>
      <p:pic>
        <p:nvPicPr>
          <p:cNvPr id="11" name="Picture 4" descr="ModulatorSchemeBallast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04" y="3466305"/>
            <a:ext cx="3787320" cy="2217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 descr="Waveforms_theoretical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0940" y="1326764"/>
            <a:ext cx="4666408" cy="3890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</p:spTree>
    <p:extLst>
      <p:ext uri="{BB962C8B-B14F-4D97-AF65-F5344CB8AC3E}">
        <p14:creationId xmlns:p14="http://schemas.microsoft.com/office/powerpoint/2010/main" val="209898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7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Designing procedure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/>
              <a:t>6</a:t>
            </a:r>
            <a:endParaRPr lang="en-US" dirty="0" smtClean="0"/>
          </a:p>
        </p:txBody>
      </p:sp>
      <p:sp>
        <p:nvSpPr>
          <p:cNvPr id="7" name="Oval 6"/>
          <p:cNvSpPr/>
          <p:nvPr/>
        </p:nvSpPr>
        <p:spPr>
          <a:xfrm>
            <a:off x="4152900" y="1363634"/>
            <a:ext cx="950035" cy="67695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732374" y="2028342"/>
            <a:ext cx="1791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solidFill>
                  <a:srgbClr val="FF0000"/>
                </a:solidFill>
              </a:rPr>
              <a:t>Real Time </a:t>
            </a:r>
            <a:r>
              <a:rPr lang="fr-FR" sz="1000" dirty="0" err="1" smtClean="0">
                <a:solidFill>
                  <a:srgbClr val="FF0000"/>
                </a:solidFill>
              </a:rPr>
              <a:t>comp</a:t>
            </a:r>
            <a:r>
              <a:rPr lang="en-GB" sz="1000" dirty="0" err="1" smtClean="0">
                <a:solidFill>
                  <a:srgbClr val="FF0000"/>
                </a:solidFill>
              </a:rPr>
              <a:t>ensation</a:t>
            </a:r>
            <a:r>
              <a:rPr lang="en-GB" sz="1000" dirty="0" smtClean="0">
                <a:solidFill>
                  <a:srgbClr val="FF0000"/>
                </a:solidFill>
              </a:rPr>
              <a:t> b</a:t>
            </a:r>
            <a:r>
              <a:rPr lang="fr-FR" sz="1000" dirty="0" smtClean="0">
                <a:solidFill>
                  <a:srgbClr val="FF0000"/>
                </a:solidFill>
              </a:rPr>
              <a:t>y the </a:t>
            </a:r>
            <a:r>
              <a:rPr lang="fr-FR" sz="1000" dirty="0" err="1" smtClean="0">
                <a:solidFill>
                  <a:srgbClr val="FF0000"/>
                </a:solidFill>
              </a:rPr>
              <a:t>linear</a:t>
            </a:r>
            <a:r>
              <a:rPr lang="fr-FR" sz="1000" dirty="0" smtClean="0">
                <a:solidFill>
                  <a:srgbClr val="FF0000"/>
                </a:solidFill>
              </a:rPr>
              <a:t> circuit</a:t>
            </a:r>
          </a:p>
        </p:txBody>
      </p:sp>
      <p:sp>
        <p:nvSpPr>
          <p:cNvPr id="14" name="Oval 13"/>
          <p:cNvSpPr/>
          <p:nvPr/>
        </p:nvSpPr>
        <p:spPr>
          <a:xfrm>
            <a:off x="5255772" y="1356520"/>
            <a:ext cx="3556076" cy="676953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788580" y="2090604"/>
            <a:ext cx="2490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« </a:t>
            </a:r>
            <a:r>
              <a:rPr lang="fr-FR" sz="1000" dirty="0" err="1" smtClean="0"/>
              <a:t>Feedforward</a:t>
            </a:r>
            <a:r>
              <a:rPr lang="fr-FR" sz="1000" dirty="0" smtClean="0"/>
              <a:t> » compensation by the passive </a:t>
            </a:r>
            <a:r>
              <a:rPr lang="fr-FR" sz="1000" dirty="0" err="1" smtClean="0"/>
              <a:t>bouncer</a:t>
            </a:r>
            <a:endParaRPr lang="fr-FR" sz="10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242973" y="1009447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u="sng" dirty="0" err="1" smtClean="0"/>
              <a:t>Linear</a:t>
            </a:r>
            <a:r>
              <a:rPr lang="fr-FR" b="1" u="sng" dirty="0" smtClean="0"/>
              <a:t> </a:t>
            </a:r>
            <a:r>
              <a:rPr lang="fr-FR" b="1" u="sng" dirty="0" err="1" smtClean="0"/>
              <a:t>analysis</a:t>
            </a:r>
            <a:r>
              <a:rPr lang="fr-FR" b="1" u="sng" dirty="0" smtClean="0"/>
              <a:t>:</a:t>
            </a:r>
            <a:endParaRPr lang="en-GB" b="1" u="sng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700" y="1603317"/>
            <a:ext cx="5372100" cy="219075"/>
          </a:xfrm>
          <a:prstGeom prst="rect">
            <a:avLst/>
          </a:prstGeom>
        </p:spPr>
      </p:pic>
      <p:pic>
        <p:nvPicPr>
          <p:cNvPr id="30" name="Picture 2" descr="ModulatorSchem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6" y="930867"/>
            <a:ext cx="3050221" cy="161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</p:spTree>
    <p:extLst>
      <p:ext uri="{BB962C8B-B14F-4D97-AF65-F5344CB8AC3E}">
        <p14:creationId xmlns:p14="http://schemas.microsoft.com/office/powerpoint/2010/main" val="345157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7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Designing procedure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6</a:t>
            </a:r>
          </a:p>
        </p:txBody>
      </p:sp>
      <p:sp>
        <p:nvSpPr>
          <p:cNvPr id="7" name="Oval 6"/>
          <p:cNvSpPr/>
          <p:nvPr/>
        </p:nvSpPr>
        <p:spPr>
          <a:xfrm>
            <a:off x="4152900" y="1363634"/>
            <a:ext cx="950035" cy="67695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732374" y="2028342"/>
            <a:ext cx="1791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solidFill>
                  <a:srgbClr val="FF0000"/>
                </a:solidFill>
              </a:rPr>
              <a:t>Real Time </a:t>
            </a:r>
            <a:r>
              <a:rPr lang="fr-FR" sz="1000" dirty="0" err="1" smtClean="0">
                <a:solidFill>
                  <a:srgbClr val="FF0000"/>
                </a:solidFill>
              </a:rPr>
              <a:t>comp</a:t>
            </a:r>
            <a:r>
              <a:rPr lang="en-GB" sz="1000" dirty="0" err="1" smtClean="0">
                <a:solidFill>
                  <a:srgbClr val="FF0000"/>
                </a:solidFill>
              </a:rPr>
              <a:t>ensation</a:t>
            </a:r>
            <a:r>
              <a:rPr lang="en-GB" sz="1000" dirty="0" smtClean="0">
                <a:solidFill>
                  <a:srgbClr val="FF0000"/>
                </a:solidFill>
              </a:rPr>
              <a:t> b</a:t>
            </a:r>
            <a:r>
              <a:rPr lang="fr-FR" sz="1000" dirty="0" smtClean="0">
                <a:solidFill>
                  <a:srgbClr val="FF0000"/>
                </a:solidFill>
              </a:rPr>
              <a:t>y the </a:t>
            </a:r>
            <a:r>
              <a:rPr lang="fr-FR" sz="1000" dirty="0" err="1" smtClean="0">
                <a:solidFill>
                  <a:srgbClr val="FF0000"/>
                </a:solidFill>
              </a:rPr>
              <a:t>linear</a:t>
            </a:r>
            <a:r>
              <a:rPr lang="fr-FR" sz="1000" dirty="0" smtClean="0">
                <a:solidFill>
                  <a:srgbClr val="FF0000"/>
                </a:solidFill>
              </a:rPr>
              <a:t> circuit</a:t>
            </a:r>
          </a:p>
        </p:txBody>
      </p:sp>
      <p:sp>
        <p:nvSpPr>
          <p:cNvPr id="14" name="Oval 13"/>
          <p:cNvSpPr/>
          <p:nvPr/>
        </p:nvSpPr>
        <p:spPr>
          <a:xfrm>
            <a:off x="5255772" y="1356520"/>
            <a:ext cx="3556076" cy="676953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788580" y="2090604"/>
            <a:ext cx="2490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« </a:t>
            </a:r>
            <a:r>
              <a:rPr lang="fr-FR" sz="1000" dirty="0" err="1" smtClean="0"/>
              <a:t>Feedforward</a:t>
            </a:r>
            <a:r>
              <a:rPr lang="fr-FR" sz="1000" dirty="0" smtClean="0"/>
              <a:t> » compensation by the passive </a:t>
            </a:r>
            <a:r>
              <a:rPr lang="fr-FR" sz="1000" dirty="0" err="1" smtClean="0"/>
              <a:t>bouncer</a:t>
            </a:r>
            <a:endParaRPr lang="fr-FR" sz="10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242973" y="1009447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u="sng" dirty="0" err="1" smtClean="0"/>
              <a:t>Linear</a:t>
            </a:r>
            <a:r>
              <a:rPr lang="fr-FR" b="1" u="sng" dirty="0" smtClean="0"/>
              <a:t> </a:t>
            </a:r>
            <a:r>
              <a:rPr lang="fr-FR" b="1" u="sng" dirty="0" err="1" smtClean="0"/>
              <a:t>analysis</a:t>
            </a:r>
            <a:r>
              <a:rPr lang="fr-FR" b="1" u="sng" dirty="0" smtClean="0"/>
              <a:t>:</a:t>
            </a:r>
            <a:endParaRPr lang="en-GB" b="1" u="sng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700" y="1603317"/>
            <a:ext cx="5372100" cy="219075"/>
          </a:xfrm>
          <a:prstGeom prst="rect">
            <a:avLst/>
          </a:prstGeom>
        </p:spPr>
      </p:pic>
      <p:sp>
        <p:nvSpPr>
          <p:cNvPr id="24" name="Down Arrow 23"/>
          <p:cNvSpPr/>
          <p:nvPr/>
        </p:nvSpPr>
        <p:spPr>
          <a:xfrm>
            <a:off x="5575454" y="2040587"/>
            <a:ext cx="316536" cy="595933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325763" y="2630927"/>
            <a:ext cx="2815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Optimize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this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term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 in </a:t>
            </a:r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order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 to </a:t>
            </a:r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minimize</a:t>
            </a:r>
            <a:r>
              <a:rPr lang="fr-FR" sz="14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the pulse </a:t>
            </a:r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error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" name="Picture 2" descr="ModulatorSchem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6" y="930867"/>
            <a:ext cx="3050221" cy="161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</p:spTree>
    <p:extLst>
      <p:ext uri="{BB962C8B-B14F-4D97-AF65-F5344CB8AC3E}">
        <p14:creationId xmlns:p14="http://schemas.microsoft.com/office/powerpoint/2010/main" val="266913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7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Designing procedure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6</a:t>
            </a:r>
          </a:p>
        </p:txBody>
      </p:sp>
      <p:sp>
        <p:nvSpPr>
          <p:cNvPr id="7" name="Oval 6"/>
          <p:cNvSpPr/>
          <p:nvPr/>
        </p:nvSpPr>
        <p:spPr>
          <a:xfrm>
            <a:off x="4152900" y="1363634"/>
            <a:ext cx="950035" cy="67695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732374" y="2028342"/>
            <a:ext cx="1791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solidFill>
                  <a:srgbClr val="FF0000"/>
                </a:solidFill>
              </a:rPr>
              <a:t>Real Time </a:t>
            </a:r>
            <a:r>
              <a:rPr lang="fr-FR" sz="1000" dirty="0" err="1" smtClean="0">
                <a:solidFill>
                  <a:srgbClr val="FF0000"/>
                </a:solidFill>
              </a:rPr>
              <a:t>comp</a:t>
            </a:r>
            <a:r>
              <a:rPr lang="en-GB" sz="1000" dirty="0" err="1" smtClean="0">
                <a:solidFill>
                  <a:srgbClr val="FF0000"/>
                </a:solidFill>
              </a:rPr>
              <a:t>ensation</a:t>
            </a:r>
            <a:r>
              <a:rPr lang="en-GB" sz="1000" dirty="0" smtClean="0">
                <a:solidFill>
                  <a:srgbClr val="FF0000"/>
                </a:solidFill>
              </a:rPr>
              <a:t> b</a:t>
            </a:r>
            <a:r>
              <a:rPr lang="fr-FR" sz="1000" dirty="0" smtClean="0">
                <a:solidFill>
                  <a:srgbClr val="FF0000"/>
                </a:solidFill>
              </a:rPr>
              <a:t>y the </a:t>
            </a:r>
            <a:r>
              <a:rPr lang="fr-FR" sz="1000" dirty="0" err="1" smtClean="0">
                <a:solidFill>
                  <a:srgbClr val="FF0000"/>
                </a:solidFill>
              </a:rPr>
              <a:t>linear</a:t>
            </a:r>
            <a:r>
              <a:rPr lang="fr-FR" sz="1000" dirty="0" smtClean="0">
                <a:solidFill>
                  <a:srgbClr val="FF0000"/>
                </a:solidFill>
              </a:rPr>
              <a:t> circuit</a:t>
            </a:r>
          </a:p>
        </p:txBody>
      </p:sp>
      <p:sp>
        <p:nvSpPr>
          <p:cNvPr id="14" name="Oval 13"/>
          <p:cNvSpPr/>
          <p:nvPr/>
        </p:nvSpPr>
        <p:spPr>
          <a:xfrm>
            <a:off x="5255772" y="1356520"/>
            <a:ext cx="3556076" cy="676953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788580" y="2090604"/>
            <a:ext cx="2490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« </a:t>
            </a:r>
            <a:r>
              <a:rPr lang="fr-FR" sz="1000" dirty="0" err="1" smtClean="0"/>
              <a:t>Feedforward</a:t>
            </a:r>
            <a:r>
              <a:rPr lang="fr-FR" sz="1000" dirty="0" smtClean="0"/>
              <a:t> » compensation by the passive </a:t>
            </a:r>
            <a:r>
              <a:rPr lang="fr-FR" sz="1000" dirty="0" err="1" smtClean="0"/>
              <a:t>bouncer</a:t>
            </a:r>
            <a:endParaRPr lang="fr-FR" sz="10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242973" y="1009447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u="sng" dirty="0" err="1" smtClean="0"/>
              <a:t>Linear</a:t>
            </a:r>
            <a:r>
              <a:rPr lang="fr-FR" b="1" u="sng" dirty="0" smtClean="0"/>
              <a:t> </a:t>
            </a:r>
            <a:r>
              <a:rPr lang="fr-FR" b="1" u="sng" dirty="0" err="1" smtClean="0"/>
              <a:t>analysis</a:t>
            </a:r>
            <a:r>
              <a:rPr lang="fr-FR" b="1" u="sng" dirty="0" smtClean="0"/>
              <a:t>:</a:t>
            </a:r>
            <a:endParaRPr lang="en-GB" b="1" u="sng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700" y="1603317"/>
            <a:ext cx="5372100" cy="21907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40" b="-64"/>
          <a:stretch/>
        </p:blipFill>
        <p:spPr>
          <a:xfrm>
            <a:off x="167869" y="3651362"/>
            <a:ext cx="3452089" cy="219216"/>
          </a:xfrm>
          <a:prstGeom prst="rect">
            <a:avLst/>
          </a:prstGeom>
        </p:spPr>
      </p:pic>
      <p:sp>
        <p:nvSpPr>
          <p:cNvPr id="24" name="Down Arrow 23"/>
          <p:cNvSpPr/>
          <p:nvPr/>
        </p:nvSpPr>
        <p:spPr>
          <a:xfrm>
            <a:off x="5575454" y="2040587"/>
            <a:ext cx="316536" cy="595933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325763" y="2630927"/>
            <a:ext cx="2815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Optimize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this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term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 in </a:t>
            </a:r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order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 to </a:t>
            </a:r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minimize</a:t>
            </a:r>
            <a:r>
              <a:rPr lang="fr-FR" sz="14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the pulse </a:t>
            </a:r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error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" name="Picture 2" descr="ModulatorSchem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6" y="930867"/>
            <a:ext cx="3050221" cy="161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ight Arrow 27"/>
          <p:cNvSpPr/>
          <p:nvPr/>
        </p:nvSpPr>
        <p:spPr>
          <a:xfrm>
            <a:off x="3663696" y="3628240"/>
            <a:ext cx="801624" cy="265459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730" y="3394480"/>
            <a:ext cx="384810" cy="226359"/>
          </a:xfrm>
          <a:prstGeom prst="rect">
            <a:avLst/>
          </a:prstGeom>
        </p:spPr>
      </p:pic>
      <p:pic>
        <p:nvPicPr>
          <p:cNvPr id="1025" name="Picture 10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27917" y="3363452"/>
            <a:ext cx="1675620" cy="1288194"/>
          </a:xfrm>
          <a:prstGeom prst="rect">
            <a:avLst/>
          </a:prstGeom>
        </p:spPr>
      </p:pic>
      <p:sp>
        <p:nvSpPr>
          <p:cNvPr id="1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</p:spTree>
    <p:extLst>
      <p:ext uri="{BB962C8B-B14F-4D97-AF65-F5344CB8AC3E}">
        <p14:creationId xmlns:p14="http://schemas.microsoft.com/office/powerpoint/2010/main" val="704735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7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Designing procedure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6</a:t>
            </a:r>
          </a:p>
        </p:txBody>
      </p:sp>
      <p:sp>
        <p:nvSpPr>
          <p:cNvPr id="7" name="Oval 6"/>
          <p:cNvSpPr/>
          <p:nvPr/>
        </p:nvSpPr>
        <p:spPr>
          <a:xfrm>
            <a:off x="4152900" y="1363634"/>
            <a:ext cx="950035" cy="67695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732374" y="2028342"/>
            <a:ext cx="1791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solidFill>
                  <a:srgbClr val="FF0000"/>
                </a:solidFill>
              </a:rPr>
              <a:t>Real Time </a:t>
            </a:r>
            <a:r>
              <a:rPr lang="fr-FR" sz="1000" dirty="0" err="1" smtClean="0">
                <a:solidFill>
                  <a:srgbClr val="FF0000"/>
                </a:solidFill>
              </a:rPr>
              <a:t>comp</a:t>
            </a:r>
            <a:r>
              <a:rPr lang="en-GB" sz="1000" dirty="0" err="1" smtClean="0">
                <a:solidFill>
                  <a:srgbClr val="FF0000"/>
                </a:solidFill>
              </a:rPr>
              <a:t>ensation</a:t>
            </a:r>
            <a:r>
              <a:rPr lang="en-GB" sz="1000" dirty="0" smtClean="0">
                <a:solidFill>
                  <a:srgbClr val="FF0000"/>
                </a:solidFill>
              </a:rPr>
              <a:t> b</a:t>
            </a:r>
            <a:r>
              <a:rPr lang="fr-FR" sz="1000" dirty="0" smtClean="0">
                <a:solidFill>
                  <a:srgbClr val="FF0000"/>
                </a:solidFill>
              </a:rPr>
              <a:t>y the </a:t>
            </a:r>
            <a:r>
              <a:rPr lang="fr-FR" sz="1000" dirty="0" err="1" smtClean="0">
                <a:solidFill>
                  <a:srgbClr val="FF0000"/>
                </a:solidFill>
              </a:rPr>
              <a:t>linear</a:t>
            </a:r>
            <a:r>
              <a:rPr lang="fr-FR" sz="1000" dirty="0" smtClean="0">
                <a:solidFill>
                  <a:srgbClr val="FF0000"/>
                </a:solidFill>
              </a:rPr>
              <a:t> circuit</a:t>
            </a:r>
          </a:p>
        </p:txBody>
      </p:sp>
      <p:sp>
        <p:nvSpPr>
          <p:cNvPr id="14" name="Oval 13"/>
          <p:cNvSpPr/>
          <p:nvPr/>
        </p:nvSpPr>
        <p:spPr>
          <a:xfrm>
            <a:off x="5255772" y="1356520"/>
            <a:ext cx="3556076" cy="676953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788580" y="2090604"/>
            <a:ext cx="2490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« </a:t>
            </a:r>
            <a:r>
              <a:rPr lang="fr-FR" sz="1000" dirty="0" err="1" smtClean="0"/>
              <a:t>Feedforward</a:t>
            </a:r>
            <a:r>
              <a:rPr lang="fr-FR" sz="1000" dirty="0" smtClean="0"/>
              <a:t> » compensation by the passive </a:t>
            </a:r>
            <a:r>
              <a:rPr lang="fr-FR" sz="1000" dirty="0" err="1" smtClean="0"/>
              <a:t>bouncer</a:t>
            </a:r>
            <a:endParaRPr lang="fr-FR" sz="10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242973" y="1009447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u="sng" dirty="0" err="1" smtClean="0"/>
              <a:t>Linear</a:t>
            </a:r>
            <a:r>
              <a:rPr lang="fr-FR" b="1" u="sng" dirty="0" smtClean="0"/>
              <a:t> </a:t>
            </a:r>
            <a:r>
              <a:rPr lang="fr-FR" b="1" u="sng" dirty="0" err="1" smtClean="0"/>
              <a:t>analysis</a:t>
            </a:r>
            <a:r>
              <a:rPr lang="fr-FR" b="1" u="sng" dirty="0" smtClean="0"/>
              <a:t>:</a:t>
            </a:r>
            <a:endParaRPr lang="en-GB" b="1" u="sng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700" y="1603317"/>
            <a:ext cx="5372100" cy="21907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40" b="-64"/>
          <a:stretch/>
        </p:blipFill>
        <p:spPr>
          <a:xfrm>
            <a:off x="167869" y="3651362"/>
            <a:ext cx="3452089" cy="219216"/>
          </a:xfrm>
          <a:prstGeom prst="rect">
            <a:avLst/>
          </a:prstGeom>
        </p:spPr>
      </p:pic>
      <p:sp>
        <p:nvSpPr>
          <p:cNvPr id="24" name="Down Arrow 23"/>
          <p:cNvSpPr/>
          <p:nvPr/>
        </p:nvSpPr>
        <p:spPr>
          <a:xfrm>
            <a:off x="5575454" y="2040587"/>
            <a:ext cx="316536" cy="595933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325763" y="2630927"/>
            <a:ext cx="2815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Optimize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this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term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 in </a:t>
            </a:r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order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 to </a:t>
            </a:r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minimize</a:t>
            </a:r>
            <a:r>
              <a:rPr lang="fr-FR" sz="14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the pulse </a:t>
            </a:r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error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" name="Picture 2" descr="ModulatorSchem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6" y="930867"/>
            <a:ext cx="3050221" cy="161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ight Arrow 27"/>
          <p:cNvSpPr/>
          <p:nvPr/>
        </p:nvSpPr>
        <p:spPr>
          <a:xfrm>
            <a:off x="3663696" y="3628240"/>
            <a:ext cx="801624" cy="265459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730" y="3394480"/>
            <a:ext cx="384810" cy="226359"/>
          </a:xfrm>
          <a:prstGeom prst="rect">
            <a:avLst/>
          </a:prstGeom>
        </p:spPr>
      </p:pic>
      <p:pic>
        <p:nvPicPr>
          <p:cNvPr id="1025" name="Picture 10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27917" y="3363452"/>
            <a:ext cx="1675620" cy="1288194"/>
          </a:xfrm>
          <a:prstGeom prst="rect">
            <a:avLst/>
          </a:prstGeom>
        </p:spPr>
      </p:pic>
      <p:cxnSp>
        <p:nvCxnSpPr>
          <p:cNvPr id="1028" name="Straight Arrow Connector 1027"/>
          <p:cNvCxnSpPr/>
          <p:nvPr/>
        </p:nvCxnSpPr>
        <p:spPr>
          <a:xfrm flipH="1" flipV="1">
            <a:off x="5938520" y="3462104"/>
            <a:ext cx="591820" cy="408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5344161" y="3515172"/>
            <a:ext cx="1186179" cy="3626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103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018" y="3515172"/>
            <a:ext cx="2343662" cy="550189"/>
          </a:xfrm>
          <a:prstGeom prst="rect">
            <a:avLst/>
          </a:prstGeom>
        </p:spPr>
      </p:pic>
      <p:sp>
        <p:nvSpPr>
          <p:cNvPr id="2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</p:spTree>
    <p:extLst>
      <p:ext uri="{BB962C8B-B14F-4D97-AF65-F5344CB8AC3E}">
        <p14:creationId xmlns:p14="http://schemas.microsoft.com/office/powerpoint/2010/main" val="3021982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7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Designing procedure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6</a:t>
            </a:r>
          </a:p>
        </p:txBody>
      </p:sp>
      <p:sp>
        <p:nvSpPr>
          <p:cNvPr id="7" name="Oval 6"/>
          <p:cNvSpPr/>
          <p:nvPr/>
        </p:nvSpPr>
        <p:spPr>
          <a:xfrm>
            <a:off x="4152900" y="1363634"/>
            <a:ext cx="950035" cy="67695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732374" y="2028342"/>
            <a:ext cx="1791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solidFill>
                  <a:srgbClr val="FF0000"/>
                </a:solidFill>
              </a:rPr>
              <a:t>Real Time </a:t>
            </a:r>
            <a:r>
              <a:rPr lang="fr-FR" sz="1000" dirty="0" err="1" smtClean="0">
                <a:solidFill>
                  <a:srgbClr val="FF0000"/>
                </a:solidFill>
              </a:rPr>
              <a:t>comp</a:t>
            </a:r>
            <a:r>
              <a:rPr lang="en-GB" sz="1000" dirty="0" err="1" smtClean="0">
                <a:solidFill>
                  <a:srgbClr val="FF0000"/>
                </a:solidFill>
              </a:rPr>
              <a:t>ensation</a:t>
            </a:r>
            <a:r>
              <a:rPr lang="en-GB" sz="1000" dirty="0" smtClean="0">
                <a:solidFill>
                  <a:srgbClr val="FF0000"/>
                </a:solidFill>
              </a:rPr>
              <a:t> b</a:t>
            </a:r>
            <a:r>
              <a:rPr lang="fr-FR" sz="1000" dirty="0" smtClean="0">
                <a:solidFill>
                  <a:srgbClr val="FF0000"/>
                </a:solidFill>
              </a:rPr>
              <a:t>y the </a:t>
            </a:r>
            <a:r>
              <a:rPr lang="fr-FR" sz="1000" dirty="0" err="1" smtClean="0">
                <a:solidFill>
                  <a:srgbClr val="FF0000"/>
                </a:solidFill>
              </a:rPr>
              <a:t>linear</a:t>
            </a:r>
            <a:r>
              <a:rPr lang="fr-FR" sz="1000" dirty="0" smtClean="0">
                <a:solidFill>
                  <a:srgbClr val="FF0000"/>
                </a:solidFill>
              </a:rPr>
              <a:t> circuit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88580" y="2090604"/>
            <a:ext cx="2490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« </a:t>
            </a:r>
            <a:r>
              <a:rPr lang="fr-FR" sz="1000" dirty="0" err="1" smtClean="0"/>
              <a:t>Feedforward</a:t>
            </a:r>
            <a:r>
              <a:rPr lang="fr-FR" sz="1000" dirty="0" smtClean="0"/>
              <a:t> » compensation by the passive </a:t>
            </a:r>
            <a:r>
              <a:rPr lang="fr-FR" sz="1000" dirty="0" err="1" smtClean="0"/>
              <a:t>bouncer</a:t>
            </a:r>
            <a:endParaRPr lang="fr-FR" sz="10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242973" y="1009447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u="sng" dirty="0" err="1" smtClean="0"/>
              <a:t>Linear</a:t>
            </a:r>
            <a:r>
              <a:rPr lang="fr-FR" b="1" u="sng" dirty="0" smtClean="0"/>
              <a:t> </a:t>
            </a:r>
            <a:r>
              <a:rPr lang="fr-FR" b="1" u="sng" dirty="0" err="1" smtClean="0"/>
              <a:t>analysis</a:t>
            </a:r>
            <a:r>
              <a:rPr lang="fr-FR" b="1" u="sng" dirty="0" smtClean="0"/>
              <a:t>:</a:t>
            </a:r>
            <a:endParaRPr lang="en-GB" b="1" u="sng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700" y="1603317"/>
            <a:ext cx="5372100" cy="21907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40" b="-64"/>
          <a:stretch/>
        </p:blipFill>
        <p:spPr>
          <a:xfrm>
            <a:off x="167869" y="3651362"/>
            <a:ext cx="3452089" cy="219216"/>
          </a:xfrm>
          <a:prstGeom prst="rect">
            <a:avLst/>
          </a:prstGeom>
        </p:spPr>
      </p:pic>
      <p:sp>
        <p:nvSpPr>
          <p:cNvPr id="24" name="Down Arrow 23"/>
          <p:cNvSpPr/>
          <p:nvPr/>
        </p:nvSpPr>
        <p:spPr>
          <a:xfrm>
            <a:off x="5575454" y="2040587"/>
            <a:ext cx="316536" cy="595933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325763" y="2630927"/>
            <a:ext cx="28159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Optimize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this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term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 in </a:t>
            </a:r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order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 to </a:t>
            </a:r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minimize</a:t>
            </a:r>
            <a:r>
              <a:rPr lang="fr-FR" sz="14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the pulse </a:t>
            </a:r>
            <a:r>
              <a:rPr lang="fr-FR" sz="1400" b="1" dirty="0" err="1" smtClean="0">
                <a:solidFill>
                  <a:schemeClr val="accent6">
                    <a:lumMod val="50000"/>
                  </a:schemeClr>
                </a:solidFill>
              </a:rPr>
              <a:t>error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" name="Picture 2" descr="ModulatorSchem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6" y="930867"/>
            <a:ext cx="3050221" cy="161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Right Arrow 27"/>
          <p:cNvSpPr/>
          <p:nvPr/>
        </p:nvSpPr>
        <p:spPr>
          <a:xfrm>
            <a:off x="3663696" y="3628240"/>
            <a:ext cx="801624" cy="265459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730" y="3394480"/>
            <a:ext cx="384810" cy="226359"/>
          </a:xfrm>
          <a:prstGeom prst="rect">
            <a:avLst/>
          </a:prstGeom>
        </p:spPr>
      </p:pic>
      <p:pic>
        <p:nvPicPr>
          <p:cNvPr id="1025" name="Picture 10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27917" y="3363452"/>
            <a:ext cx="1675620" cy="1288194"/>
          </a:xfrm>
          <a:prstGeom prst="rect">
            <a:avLst/>
          </a:prstGeom>
        </p:spPr>
      </p:pic>
      <p:cxnSp>
        <p:nvCxnSpPr>
          <p:cNvPr id="1028" name="Straight Arrow Connector 1027"/>
          <p:cNvCxnSpPr/>
          <p:nvPr/>
        </p:nvCxnSpPr>
        <p:spPr>
          <a:xfrm flipH="1" flipV="1">
            <a:off x="5938520" y="3462104"/>
            <a:ext cx="591820" cy="4084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5344161" y="3515172"/>
            <a:ext cx="1186179" cy="3626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31" name="Picture 103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018" y="3515172"/>
            <a:ext cx="2343662" cy="550189"/>
          </a:xfrm>
          <a:prstGeom prst="rect">
            <a:avLst/>
          </a:prstGeom>
        </p:spPr>
      </p:pic>
      <p:sp>
        <p:nvSpPr>
          <p:cNvPr id="1034" name="Down Arrow 1033"/>
          <p:cNvSpPr/>
          <p:nvPr/>
        </p:nvSpPr>
        <p:spPr>
          <a:xfrm>
            <a:off x="7359773" y="4246302"/>
            <a:ext cx="320040" cy="660977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ounded Rectangle 45"/>
          <p:cNvSpPr/>
          <p:nvPr/>
        </p:nvSpPr>
        <p:spPr>
          <a:xfrm>
            <a:off x="6475901" y="4991237"/>
            <a:ext cx="2082106" cy="87616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accent6">
                    <a:lumMod val="50000"/>
                  </a:schemeClr>
                </a:solidFill>
              </a:rPr>
              <a:t>New set of components and initial values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7" name="Down Arrow 46"/>
          <p:cNvSpPr/>
          <p:nvPr/>
        </p:nvSpPr>
        <p:spPr>
          <a:xfrm rot="6203775">
            <a:off x="3612464" y="2211791"/>
            <a:ext cx="320040" cy="5204820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5255772" y="1356520"/>
            <a:ext cx="3556076" cy="676953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</p:spTree>
    <p:extLst>
      <p:ext uri="{BB962C8B-B14F-4D97-AF65-F5344CB8AC3E}">
        <p14:creationId xmlns:p14="http://schemas.microsoft.com/office/powerpoint/2010/main" val="63049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08961"/>
            <a:ext cx="9144000" cy="1840237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/>
              <a:t>A Hybrid Bouncer System for Highly Repeatable and Precise Klystron Modulators</a:t>
            </a:r>
            <a:endParaRPr lang="en-GB" sz="3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PPC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" y="3839520"/>
            <a:ext cx="9144000" cy="419653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u="sng" dirty="0" smtClean="0"/>
              <a:t>Xavier Bonnin</a:t>
            </a:r>
            <a:r>
              <a:rPr lang="en-US" dirty="0" smtClean="0"/>
              <a:t> and Davide Aguglia</a:t>
            </a:r>
          </a:p>
          <a:p>
            <a:pPr algn="ctr"/>
            <a:r>
              <a:rPr lang="en-US" sz="1200" dirty="0" smtClean="0"/>
              <a:t>CERN – European Organization for Nuclear Research, Technology department, Electrical Power Converter Group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74738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7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Designing procedure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6</a:t>
            </a:r>
          </a:p>
        </p:txBody>
      </p:sp>
      <p:sp>
        <p:nvSpPr>
          <p:cNvPr id="2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  <p:pic>
        <p:nvPicPr>
          <p:cNvPr id="32" name="Picture 2" descr="ModulatorSchem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6" y="930867"/>
            <a:ext cx="3050221" cy="161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22990" y="985165"/>
            <a:ext cx="5698996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Parameters</a:t>
            </a:r>
            <a:r>
              <a:rPr lang="fr-FR" b="1" dirty="0" smtClean="0"/>
              <a:t>: </a:t>
            </a:r>
            <a:endParaRPr lang="fr-FR" b="1" dirty="0"/>
          </a:p>
          <a:p>
            <a:pPr marL="285750" indent="-285750">
              <a:buFontTx/>
              <a:buChar char="-"/>
            </a:pPr>
            <a:r>
              <a:rPr lang="fr-FR" dirty="0" smtClean="0"/>
              <a:t>Components: </a:t>
            </a:r>
            <a:r>
              <a:rPr lang="fr-FR" i="1" dirty="0" smtClean="0"/>
              <a:t>C</a:t>
            </a:r>
            <a:r>
              <a:rPr lang="fr-FR" i="1" baseline="-25000" dirty="0" smtClean="0"/>
              <a:t>b</a:t>
            </a:r>
            <a:r>
              <a:rPr lang="fr-FR" dirty="0" smtClean="0"/>
              <a:t>, </a:t>
            </a:r>
            <a:r>
              <a:rPr lang="fr-FR" i="1" dirty="0" smtClean="0"/>
              <a:t>L</a:t>
            </a:r>
            <a:r>
              <a:rPr lang="fr-FR" dirty="0" smtClean="0"/>
              <a:t>, </a:t>
            </a:r>
            <a:r>
              <a:rPr lang="fr-FR" i="1" dirty="0" err="1" smtClean="0"/>
              <a:t>L</a:t>
            </a:r>
            <a:r>
              <a:rPr lang="fr-FR" i="1" baseline="-25000" dirty="0" err="1" smtClean="0"/>
              <a:t>transfo</a:t>
            </a:r>
            <a:endParaRPr lang="fr-FR" i="1" baseline="-25000" dirty="0" smtClean="0"/>
          </a:p>
          <a:p>
            <a:pPr marL="285750" indent="-285750">
              <a:buFontTx/>
              <a:buChar char="-"/>
            </a:pPr>
            <a:r>
              <a:rPr lang="fr-FR" dirty="0" smtClean="0"/>
              <a:t>Initial conditions: </a:t>
            </a:r>
            <a:r>
              <a:rPr lang="fr-FR" i="1" dirty="0" smtClean="0"/>
              <a:t>V</a:t>
            </a:r>
            <a:r>
              <a:rPr lang="fr-FR" i="1" baseline="-25000" dirty="0" smtClean="0"/>
              <a:t>in0</a:t>
            </a:r>
            <a:r>
              <a:rPr lang="fr-FR" i="1" dirty="0" smtClean="0"/>
              <a:t>,</a:t>
            </a:r>
            <a:r>
              <a:rPr lang="fr-FR" dirty="0" smtClean="0"/>
              <a:t> </a:t>
            </a:r>
            <a:r>
              <a:rPr lang="fr-FR" i="1" dirty="0" smtClean="0"/>
              <a:t>iL</a:t>
            </a:r>
            <a:r>
              <a:rPr lang="fr-FR" baseline="-25000" dirty="0" smtClean="0"/>
              <a:t>0 </a:t>
            </a:r>
            <a:r>
              <a:rPr lang="fr-FR" dirty="0" smtClean="0"/>
              <a:t>and </a:t>
            </a:r>
            <a:r>
              <a:rPr lang="fr-FR" i="1" dirty="0" smtClean="0"/>
              <a:t>V</a:t>
            </a:r>
            <a:r>
              <a:rPr lang="fr-FR" i="1" baseline="-25000" dirty="0" smtClean="0"/>
              <a:t>b</a:t>
            </a:r>
            <a:r>
              <a:rPr lang="fr-FR" baseline="-25000" dirty="0" smtClean="0"/>
              <a:t>0</a:t>
            </a:r>
          </a:p>
          <a:p>
            <a:pPr marL="285750" indent="-285750">
              <a:buFontTx/>
              <a:buChar char="-"/>
            </a:pPr>
            <a:endParaRPr lang="fr-FR" baseline="-25000" dirty="0" smtClean="0"/>
          </a:p>
          <a:p>
            <a:r>
              <a:rPr lang="fr-FR" b="1" dirty="0" err="1" smtClean="0"/>
              <a:t>Constraints</a:t>
            </a:r>
            <a:r>
              <a:rPr lang="fr-FR" b="1" dirty="0"/>
              <a:t> </a:t>
            </a:r>
            <a:r>
              <a:rPr lang="fr-FR" b="1" dirty="0" smtClean="0"/>
              <a:t>(</a:t>
            </a:r>
            <a:r>
              <a:rPr lang="fr-FR" b="1" dirty="0" err="1" smtClean="0"/>
              <a:t>equality</a:t>
            </a:r>
            <a:r>
              <a:rPr lang="fr-FR" b="1" dirty="0" smtClean="0"/>
              <a:t>)</a:t>
            </a:r>
            <a:r>
              <a:rPr lang="fr-FR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fr-FR" dirty="0" err="1" smtClean="0"/>
              <a:t>Energy</a:t>
            </a:r>
            <a:r>
              <a:rPr lang="fr-FR" dirty="0" smtClean="0"/>
              <a:t> conservation in the </a:t>
            </a:r>
            <a:r>
              <a:rPr lang="fr-FR" dirty="0" err="1" smtClean="0"/>
              <a:t>bouncer</a:t>
            </a:r>
            <a:r>
              <a:rPr lang="fr-FR" dirty="0" smtClean="0"/>
              <a:t> (=</a:t>
            </a:r>
            <a:r>
              <a:rPr lang="fr-FR" dirty="0" err="1" smtClean="0"/>
              <a:t>steady</a:t>
            </a:r>
            <a:r>
              <a:rPr lang="fr-FR" dirty="0" smtClean="0"/>
              <a:t> state)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35" y="3396136"/>
            <a:ext cx="4609590" cy="5933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7711" y="2880110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Sensitivity</a:t>
            </a:r>
            <a:r>
              <a:rPr lang="fr-FR" b="1" dirty="0" smtClean="0"/>
              <a:t> </a:t>
            </a:r>
            <a:r>
              <a:rPr lang="fr-FR" b="1" dirty="0" err="1" smtClean="0"/>
              <a:t>analysis</a:t>
            </a:r>
            <a:r>
              <a:rPr lang="fr-FR" b="1" dirty="0" smtClean="0"/>
              <a:t> (</a:t>
            </a:r>
            <a:r>
              <a:rPr lang="fr-FR" b="1" dirty="0" err="1" smtClean="0"/>
              <a:t>normalized</a:t>
            </a:r>
            <a:r>
              <a:rPr lang="fr-FR" b="1" dirty="0" smtClean="0"/>
              <a:t> </a:t>
            </a:r>
            <a:r>
              <a:rPr lang="fr-FR" b="1" dirty="0" err="1" smtClean="0"/>
              <a:t>function</a:t>
            </a:r>
            <a:r>
              <a:rPr lang="fr-FR" b="1" dirty="0" smtClean="0"/>
              <a:t>):</a:t>
            </a:r>
            <a:endParaRPr lang="en-GB" b="1" dirty="0"/>
          </a:p>
        </p:txBody>
      </p:sp>
      <p:sp>
        <p:nvSpPr>
          <p:cNvPr id="9" name="Oval 8"/>
          <p:cNvSpPr/>
          <p:nvPr/>
        </p:nvSpPr>
        <p:spPr>
          <a:xfrm>
            <a:off x="4036135" y="3396136"/>
            <a:ext cx="416122" cy="4356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72" y="4108396"/>
            <a:ext cx="3234172" cy="27388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72" y="4753678"/>
            <a:ext cx="4201888" cy="1100360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>
            <a:off x="4783039" y="4873711"/>
            <a:ext cx="82528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4783039" y="5494197"/>
            <a:ext cx="82528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626325" y="4689045"/>
            <a:ext cx="3214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1% of </a:t>
            </a:r>
            <a:r>
              <a:rPr lang="fr-FR" dirty="0" err="1" smtClean="0">
                <a:solidFill>
                  <a:srgbClr val="FF0000"/>
                </a:solidFill>
              </a:rPr>
              <a:t>error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100% </a:t>
            </a:r>
            <a:r>
              <a:rPr lang="fr-FR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deviation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583658" y="5309531"/>
            <a:ext cx="3278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10% of </a:t>
            </a:r>
            <a:r>
              <a:rPr lang="fr-FR" dirty="0" err="1" smtClean="0">
                <a:solidFill>
                  <a:srgbClr val="FF0000"/>
                </a:solidFill>
              </a:rPr>
              <a:t>error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60% </a:t>
            </a:r>
            <a:r>
              <a:rPr lang="fr-FR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deviation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5414842" y="264715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21" name="Picture 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934" y="2566204"/>
            <a:ext cx="3766745" cy="209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66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7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Designing procedure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7</a:t>
            </a:r>
          </a:p>
        </p:txBody>
      </p:sp>
      <p:sp>
        <p:nvSpPr>
          <p:cNvPr id="7" name="Oval 6"/>
          <p:cNvSpPr/>
          <p:nvPr/>
        </p:nvSpPr>
        <p:spPr>
          <a:xfrm>
            <a:off x="4152900" y="1363634"/>
            <a:ext cx="950035" cy="67695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732374" y="2028342"/>
            <a:ext cx="1791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solidFill>
                  <a:srgbClr val="FF0000"/>
                </a:solidFill>
              </a:rPr>
              <a:t>Real Time </a:t>
            </a:r>
            <a:r>
              <a:rPr lang="fr-FR" sz="1000" dirty="0" err="1" smtClean="0">
                <a:solidFill>
                  <a:srgbClr val="FF0000"/>
                </a:solidFill>
              </a:rPr>
              <a:t>comp</a:t>
            </a:r>
            <a:r>
              <a:rPr lang="en-GB" sz="1000" dirty="0" err="1" smtClean="0">
                <a:solidFill>
                  <a:srgbClr val="FF0000"/>
                </a:solidFill>
              </a:rPr>
              <a:t>ensation</a:t>
            </a:r>
            <a:r>
              <a:rPr lang="en-GB" sz="1000" dirty="0" smtClean="0">
                <a:solidFill>
                  <a:srgbClr val="FF0000"/>
                </a:solidFill>
              </a:rPr>
              <a:t> b</a:t>
            </a:r>
            <a:r>
              <a:rPr lang="fr-FR" sz="1000" dirty="0" smtClean="0">
                <a:solidFill>
                  <a:srgbClr val="FF0000"/>
                </a:solidFill>
              </a:rPr>
              <a:t>y the </a:t>
            </a:r>
            <a:r>
              <a:rPr lang="fr-FR" sz="1000" dirty="0" err="1" smtClean="0">
                <a:solidFill>
                  <a:srgbClr val="FF0000"/>
                </a:solidFill>
              </a:rPr>
              <a:t>linear</a:t>
            </a:r>
            <a:r>
              <a:rPr lang="fr-FR" sz="1000" dirty="0" smtClean="0">
                <a:solidFill>
                  <a:srgbClr val="FF0000"/>
                </a:solidFill>
              </a:rPr>
              <a:t> circuit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88580" y="2090604"/>
            <a:ext cx="2490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« </a:t>
            </a:r>
            <a:r>
              <a:rPr lang="fr-FR" sz="1000" dirty="0" err="1" smtClean="0"/>
              <a:t>Feedforward</a:t>
            </a:r>
            <a:r>
              <a:rPr lang="fr-FR" sz="1000" dirty="0" smtClean="0"/>
              <a:t> » compensation by the passive </a:t>
            </a:r>
            <a:r>
              <a:rPr lang="fr-FR" sz="1000" dirty="0" err="1" smtClean="0"/>
              <a:t>bouncer</a:t>
            </a:r>
            <a:endParaRPr lang="fr-FR" sz="10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242973" y="1009447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u="sng" dirty="0" err="1" smtClean="0"/>
              <a:t>Linear</a:t>
            </a:r>
            <a:r>
              <a:rPr lang="fr-FR" b="1" u="sng" dirty="0" smtClean="0"/>
              <a:t> </a:t>
            </a:r>
            <a:r>
              <a:rPr lang="fr-FR" b="1" u="sng" dirty="0" err="1" smtClean="0"/>
              <a:t>analysis</a:t>
            </a:r>
            <a:r>
              <a:rPr lang="fr-FR" b="1" u="sng" dirty="0" smtClean="0"/>
              <a:t>:</a:t>
            </a:r>
            <a:endParaRPr lang="en-GB" b="1" u="sng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700" y="1603317"/>
            <a:ext cx="5372100" cy="219075"/>
          </a:xfrm>
          <a:prstGeom prst="rect">
            <a:avLst/>
          </a:prstGeom>
        </p:spPr>
      </p:pic>
      <p:pic>
        <p:nvPicPr>
          <p:cNvPr id="30" name="Picture 2" descr="ModulatorSchem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6" y="930867"/>
            <a:ext cx="3050221" cy="161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val 13"/>
          <p:cNvSpPr/>
          <p:nvPr/>
        </p:nvSpPr>
        <p:spPr>
          <a:xfrm>
            <a:off x="5255772" y="1356520"/>
            <a:ext cx="3556076" cy="676953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Bode_H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38" y="2899266"/>
            <a:ext cx="5017723" cy="1848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own Arrow 2"/>
          <p:cNvSpPr/>
          <p:nvPr/>
        </p:nvSpPr>
        <p:spPr>
          <a:xfrm rot="2300640">
            <a:off x="3299485" y="1919481"/>
            <a:ext cx="289560" cy="1063746"/>
          </a:xfrm>
          <a:prstGeom prst="downArrow">
            <a:avLst>
              <a:gd name="adj1" fmla="val 50000"/>
              <a:gd name="adj2" fmla="val 88730"/>
            </a:avLst>
          </a:prstGeom>
          <a:solidFill>
            <a:srgbClr val="FF0000"/>
          </a:solidFill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1783079" y="3105202"/>
            <a:ext cx="358141" cy="330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4324349" y="4179622"/>
            <a:ext cx="358141" cy="330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745" y="4773141"/>
            <a:ext cx="1936520" cy="658417"/>
          </a:xfrm>
          <a:prstGeom prst="rect">
            <a:avLst/>
          </a:prstGeom>
        </p:spPr>
      </p:pic>
      <p:sp>
        <p:nvSpPr>
          <p:cNvPr id="1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</p:spTree>
    <p:extLst>
      <p:ext uri="{BB962C8B-B14F-4D97-AF65-F5344CB8AC3E}">
        <p14:creationId xmlns:p14="http://schemas.microsoft.com/office/powerpoint/2010/main" val="68237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7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Designing procedure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7</a:t>
            </a:r>
          </a:p>
        </p:txBody>
      </p:sp>
      <p:sp>
        <p:nvSpPr>
          <p:cNvPr id="7" name="Oval 6"/>
          <p:cNvSpPr/>
          <p:nvPr/>
        </p:nvSpPr>
        <p:spPr>
          <a:xfrm>
            <a:off x="4152900" y="1363634"/>
            <a:ext cx="950035" cy="67695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732374" y="2028342"/>
            <a:ext cx="1791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solidFill>
                  <a:srgbClr val="FF0000"/>
                </a:solidFill>
              </a:rPr>
              <a:t>Real Time </a:t>
            </a:r>
            <a:r>
              <a:rPr lang="fr-FR" sz="1000" dirty="0" err="1" smtClean="0">
                <a:solidFill>
                  <a:srgbClr val="FF0000"/>
                </a:solidFill>
              </a:rPr>
              <a:t>comp</a:t>
            </a:r>
            <a:r>
              <a:rPr lang="en-GB" sz="1000" dirty="0" err="1" smtClean="0">
                <a:solidFill>
                  <a:srgbClr val="FF0000"/>
                </a:solidFill>
              </a:rPr>
              <a:t>ensation</a:t>
            </a:r>
            <a:r>
              <a:rPr lang="en-GB" sz="1000" dirty="0" smtClean="0">
                <a:solidFill>
                  <a:srgbClr val="FF0000"/>
                </a:solidFill>
              </a:rPr>
              <a:t> b</a:t>
            </a:r>
            <a:r>
              <a:rPr lang="fr-FR" sz="1000" dirty="0" smtClean="0">
                <a:solidFill>
                  <a:srgbClr val="FF0000"/>
                </a:solidFill>
              </a:rPr>
              <a:t>y the </a:t>
            </a:r>
            <a:r>
              <a:rPr lang="fr-FR" sz="1000" dirty="0" err="1" smtClean="0">
                <a:solidFill>
                  <a:srgbClr val="FF0000"/>
                </a:solidFill>
              </a:rPr>
              <a:t>linear</a:t>
            </a:r>
            <a:r>
              <a:rPr lang="fr-FR" sz="1000" dirty="0" smtClean="0">
                <a:solidFill>
                  <a:srgbClr val="FF0000"/>
                </a:solidFill>
              </a:rPr>
              <a:t> circuit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88580" y="2090604"/>
            <a:ext cx="2490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/>
              <a:t>« </a:t>
            </a:r>
            <a:r>
              <a:rPr lang="fr-FR" sz="1000" dirty="0" err="1" smtClean="0"/>
              <a:t>Feedforward</a:t>
            </a:r>
            <a:r>
              <a:rPr lang="fr-FR" sz="1000" dirty="0" smtClean="0"/>
              <a:t> » compensation by the passive </a:t>
            </a:r>
            <a:r>
              <a:rPr lang="fr-FR" sz="1000" dirty="0" err="1" smtClean="0"/>
              <a:t>bouncer</a:t>
            </a:r>
            <a:endParaRPr lang="fr-FR" sz="10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3242973" y="1009447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u="sng" dirty="0" err="1" smtClean="0"/>
              <a:t>Linear</a:t>
            </a:r>
            <a:r>
              <a:rPr lang="fr-FR" b="1" u="sng" dirty="0" smtClean="0"/>
              <a:t> </a:t>
            </a:r>
            <a:r>
              <a:rPr lang="fr-FR" b="1" u="sng" dirty="0" err="1" smtClean="0"/>
              <a:t>analysis</a:t>
            </a:r>
            <a:r>
              <a:rPr lang="fr-FR" b="1" u="sng" dirty="0" smtClean="0"/>
              <a:t>:</a:t>
            </a:r>
            <a:endParaRPr lang="en-GB" b="1" u="sng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700" y="1603317"/>
            <a:ext cx="5372100" cy="219075"/>
          </a:xfrm>
          <a:prstGeom prst="rect">
            <a:avLst/>
          </a:prstGeom>
        </p:spPr>
      </p:pic>
      <p:pic>
        <p:nvPicPr>
          <p:cNvPr id="30" name="Picture 2" descr="ModulatorSchem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686" y="930867"/>
            <a:ext cx="3050221" cy="161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val 13"/>
          <p:cNvSpPr/>
          <p:nvPr/>
        </p:nvSpPr>
        <p:spPr>
          <a:xfrm>
            <a:off x="5255772" y="1356520"/>
            <a:ext cx="3556076" cy="676953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 descr="Bode_H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38" y="2899266"/>
            <a:ext cx="5017723" cy="1848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own Arrow 2"/>
          <p:cNvSpPr/>
          <p:nvPr/>
        </p:nvSpPr>
        <p:spPr>
          <a:xfrm rot="2300640">
            <a:off x="3299485" y="1919481"/>
            <a:ext cx="289560" cy="1063746"/>
          </a:xfrm>
          <a:prstGeom prst="downArrow">
            <a:avLst>
              <a:gd name="adj1" fmla="val 50000"/>
              <a:gd name="adj2" fmla="val 88730"/>
            </a:avLst>
          </a:prstGeom>
          <a:solidFill>
            <a:srgbClr val="FF0000"/>
          </a:solidFill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1783079" y="3105202"/>
            <a:ext cx="358141" cy="330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4324349" y="4179622"/>
            <a:ext cx="358141" cy="33008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7745" y="4773141"/>
            <a:ext cx="1936520" cy="6584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7850" y="3443463"/>
            <a:ext cx="2778950" cy="47445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823611" y="2899266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LF </a:t>
            </a:r>
            <a:r>
              <a:rPr lang="fr-FR" dirty="0" err="1" smtClean="0">
                <a:solidFill>
                  <a:srgbClr val="FF0000"/>
                </a:solidFill>
              </a:rPr>
              <a:t>compensator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785139" y="4229066"/>
            <a:ext cx="18902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HF </a:t>
            </a:r>
            <a:r>
              <a:rPr lang="fr-FR" dirty="0" err="1" smtClean="0">
                <a:solidFill>
                  <a:srgbClr val="FF0000"/>
                </a:solidFill>
              </a:rPr>
              <a:t>compensator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0749" y="4779564"/>
            <a:ext cx="2101985" cy="548344"/>
          </a:xfrm>
          <a:prstGeom prst="rect">
            <a:avLst/>
          </a:prstGeom>
        </p:spPr>
      </p:pic>
      <p:sp>
        <p:nvSpPr>
          <p:cNvPr id="21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</p:spTree>
    <p:extLst>
      <p:ext uri="{BB962C8B-B14F-4D97-AF65-F5344CB8AC3E}">
        <p14:creationId xmlns:p14="http://schemas.microsoft.com/office/powerpoint/2010/main" val="238120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7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Performances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8</a:t>
            </a:r>
          </a:p>
        </p:txBody>
      </p:sp>
      <p:pic>
        <p:nvPicPr>
          <p:cNvPr id="2052" name="Picture 4" descr="ModulatorSchemeBallast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400" y="849063"/>
            <a:ext cx="3508071" cy="2058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29920" y="5809810"/>
            <a:ext cx="4473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 u="sng" dirty="0" smtClean="0"/>
              <a:t>Simulation </a:t>
            </a:r>
            <a:r>
              <a:rPr lang="fr-FR" i="1" u="sng" dirty="0" err="1" smtClean="0"/>
              <a:t>results</a:t>
            </a:r>
            <a:endParaRPr lang="en-GB" i="1" u="sng" dirty="0"/>
          </a:p>
        </p:txBody>
      </p:sp>
      <p:sp>
        <p:nvSpPr>
          <p:cNvPr id="25" name="Rounded Rectangle 24"/>
          <p:cNvSpPr/>
          <p:nvPr/>
        </p:nvSpPr>
        <p:spPr>
          <a:xfrm>
            <a:off x="5525400" y="3600256"/>
            <a:ext cx="3161400" cy="214014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RMS </a:t>
            </a: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error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: 1500ppm</a:t>
            </a:r>
          </a:p>
          <a:p>
            <a:endParaRPr lang="fr-FR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Losses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: 0.9% of </a:t>
            </a: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W</a:t>
            </a:r>
            <a:r>
              <a:rPr lang="fr-FR" sz="1200" dirty="0" err="1" smtClean="0">
                <a:solidFill>
                  <a:schemeClr val="accent6">
                    <a:lumMod val="50000"/>
                  </a:schemeClr>
                </a:solidFill>
              </a:rPr>
              <a:t>pulse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  <p:pic>
        <p:nvPicPr>
          <p:cNvPr id="1026" name="Picture 2" descr="Pulse_waveform_open_closed_loops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" r="7808"/>
          <a:stretch>
            <a:fillRect/>
          </a:stretch>
        </p:blipFill>
        <p:spPr bwMode="auto">
          <a:xfrm>
            <a:off x="0" y="1702353"/>
            <a:ext cx="5451367" cy="32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030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7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Performances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62377"/>
            <a:ext cx="501424" cy="365125"/>
          </a:xfrm>
        </p:spPr>
        <p:txBody>
          <a:bodyPr/>
          <a:lstStyle/>
          <a:p>
            <a:r>
              <a:rPr lang="en-US" dirty="0" smtClean="0"/>
              <a:t>9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45320" y="5804344"/>
            <a:ext cx="5839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/>
              <a:t>Monte Carlo simulation </a:t>
            </a:r>
            <a:r>
              <a:rPr lang="fr-FR" b="1" i="1" dirty="0" err="1" smtClean="0"/>
              <a:t>results</a:t>
            </a:r>
            <a:endParaRPr lang="en-GB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28918" y="1013012"/>
            <a:ext cx="81578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Sensitivity</a:t>
            </a:r>
            <a:r>
              <a:rPr lang="fr-FR" b="1" dirty="0" smtClean="0"/>
              <a:t> </a:t>
            </a:r>
            <a:r>
              <a:rPr lang="fr-FR" b="1" dirty="0" err="1" smtClean="0"/>
              <a:t>analysis</a:t>
            </a:r>
            <a:r>
              <a:rPr lang="fr-FR" b="1" dirty="0" smtClean="0"/>
              <a:t>: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dirty="0" smtClean="0"/>
              <a:t>500 </a:t>
            </a:r>
            <a:r>
              <a:rPr lang="fr-FR" dirty="0" err="1" smtClean="0"/>
              <a:t>runs</a:t>
            </a:r>
            <a:endParaRPr lang="fr-FR" dirty="0" smtClean="0"/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dirty="0" err="1" smtClean="0"/>
              <a:t>Parameters</a:t>
            </a:r>
            <a:r>
              <a:rPr lang="fr-FR" dirty="0" smtClean="0"/>
              <a:t> are </a:t>
            </a:r>
            <a:r>
              <a:rPr lang="fr-FR" dirty="0" err="1" smtClean="0"/>
              <a:t>randomly</a:t>
            </a:r>
            <a:r>
              <a:rPr lang="fr-FR" dirty="0" smtClean="0"/>
              <a:t> </a:t>
            </a:r>
            <a:r>
              <a:rPr lang="fr-FR" dirty="0" err="1" smtClean="0"/>
              <a:t>chosen</a:t>
            </a:r>
            <a:r>
              <a:rPr lang="fr-FR" dirty="0" smtClean="0"/>
              <a:t> in a +/-10% range </a:t>
            </a:r>
            <a:r>
              <a:rPr lang="fr-FR" dirty="0" err="1" smtClean="0"/>
              <a:t>around</a:t>
            </a:r>
            <a:r>
              <a:rPr lang="fr-FR" dirty="0" smtClean="0"/>
              <a:t> the optimal solution (</a:t>
            </a:r>
            <a:r>
              <a:rPr lang="fr-FR" dirty="0" err="1" smtClean="0"/>
              <a:t>bouncer</a:t>
            </a:r>
            <a:r>
              <a:rPr lang="fr-FR" dirty="0" smtClean="0"/>
              <a:t> components </a:t>
            </a:r>
            <a:r>
              <a:rPr lang="fr-FR" dirty="0" err="1" smtClean="0"/>
              <a:t>only</a:t>
            </a:r>
            <a:r>
              <a:rPr lang="fr-FR" dirty="0" smtClean="0"/>
              <a:t>)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dirty="0" smtClean="0"/>
              <a:t>Impact on </a:t>
            </a:r>
            <a:r>
              <a:rPr lang="fr-FR" dirty="0" err="1" smtClean="0"/>
              <a:t>precision</a:t>
            </a:r>
            <a:r>
              <a:rPr lang="fr-FR" dirty="0" smtClean="0"/>
              <a:t> and </a:t>
            </a:r>
            <a:r>
              <a:rPr lang="fr-FR" dirty="0" err="1" smtClean="0"/>
              <a:t>losses</a:t>
            </a:r>
            <a:r>
              <a:rPr lang="fr-FR" dirty="0" smtClean="0"/>
              <a:t> ?</a:t>
            </a:r>
            <a:endParaRPr lang="en-GB" dirty="0"/>
          </a:p>
        </p:txBody>
      </p:sp>
      <p:sp>
        <p:nvSpPr>
          <p:cNvPr id="13" name="Rounded Rectangle 12"/>
          <p:cNvSpPr/>
          <p:nvPr/>
        </p:nvSpPr>
        <p:spPr>
          <a:xfrm>
            <a:off x="5952566" y="2724690"/>
            <a:ext cx="3048000" cy="3073581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sz="1400" dirty="0" err="1" smtClean="0">
                <a:solidFill>
                  <a:schemeClr val="accent6">
                    <a:lumMod val="50000"/>
                  </a:schemeClr>
                </a:solidFill>
              </a:rPr>
              <a:t>Worst</a:t>
            </a:r>
            <a:r>
              <a:rPr lang="fr-FR" sz="1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400" dirty="0" err="1" smtClean="0">
                <a:solidFill>
                  <a:schemeClr val="accent6">
                    <a:lumMod val="50000"/>
                  </a:schemeClr>
                </a:solidFill>
              </a:rPr>
              <a:t>accuracy</a:t>
            </a:r>
            <a:r>
              <a:rPr lang="fr-FR" sz="1400" dirty="0" smtClean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2600ppm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sz="1400" dirty="0" err="1" smtClean="0">
                <a:solidFill>
                  <a:schemeClr val="accent6">
                    <a:lumMod val="50000"/>
                  </a:schemeClr>
                </a:solidFill>
              </a:rPr>
              <a:t>With</a:t>
            </a:r>
            <a:r>
              <a:rPr lang="fr-FR" sz="1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400" dirty="0" err="1" smtClean="0">
                <a:solidFill>
                  <a:schemeClr val="accent6">
                    <a:lumMod val="50000"/>
                  </a:schemeClr>
                </a:solidFill>
              </a:rPr>
              <a:t>only</a:t>
            </a:r>
            <a:r>
              <a:rPr lang="fr-FR" sz="1400" dirty="0" smtClean="0">
                <a:solidFill>
                  <a:schemeClr val="accent6">
                    <a:lumMod val="50000"/>
                  </a:schemeClr>
                </a:solidFill>
              </a:rPr>
              <a:t> passive </a:t>
            </a:r>
            <a:r>
              <a:rPr lang="fr-FR" sz="1400" dirty="0" err="1" smtClean="0">
                <a:solidFill>
                  <a:schemeClr val="accent6">
                    <a:lumMod val="50000"/>
                  </a:schemeClr>
                </a:solidFill>
              </a:rPr>
              <a:t>bouncer</a:t>
            </a:r>
            <a:r>
              <a:rPr lang="fr-FR" sz="1400" dirty="0" smtClean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9700ppm</a:t>
            </a:r>
          </a:p>
          <a:p>
            <a:pPr lvl="1"/>
            <a:endParaRPr lang="fr-FR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endParaRPr lang="fr-FR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sz="1400" dirty="0" err="1" smtClean="0">
                <a:solidFill>
                  <a:schemeClr val="accent6">
                    <a:lumMod val="50000"/>
                  </a:schemeClr>
                </a:solidFill>
              </a:rPr>
              <a:t>Highest</a:t>
            </a:r>
            <a:r>
              <a:rPr lang="fr-FR" sz="1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400" dirty="0" err="1" smtClean="0">
                <a:solidFill>
                  <a:schemeClr val="accent6">
                    <a:lumMod val="50000"/>
                  </a:schemeClr>
                </a:solidFill>
              </a:rPr>
              <a:t>losses</a:t>
            </a:r>
            <a:r>
              <a:rPr lang="fr-FR" sz="1400" dirty="0" smtClean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1.3%</a:t>
            </a:r>
            <a:r>
              <a:rPr lang="fr-FR" sz="1400" dirty="0" smtClean="0">
                <a:solidFill>
                  <a:schemeClr val="accent6">
                    <a:lumMod val="50000"/>
                  </a:schemeClr>
                </a:solidFill>
              </a:rPr>
              <a:t> of </a:t>
            </a:r>
            <a:r>
              <a:rPr lang="fr-FR" sz="1400" dirty="0" err="1" smtClean="0">
                <a:solidFill>
                  <a:schemeClr val="accent6">
                    <a:lumMod val="50000"/>
                  </a:schemeClr>
                </a:solidFill>
              </a:rPr>
              <a:t>W</a:t>
            </a:r>
            <a:r>
              <a:rPr lang="fr-FR" sz="1050" dirty="0" err="1" smtClean="0">
                <a:solidFill>
                  <a:schemeClr val="accent6">
                    <a:lumMod val="50000"/>
                  </a:schemeClr>
                </a:solidFill>
              </a:rPr>
              <a:t>pulse</a:t>
            </a:r>
            <a:endParaRPr lang="fr-FR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sz="1400" dirty="0" err="1" smtClean="0">
                <a:solidFill>
                  <a:schemeClr val="accent6">
                    <a:lumMod val="50000"/>
                  </a:schemeClr>
                </a:solidFill>
              </a:rPr>
              <a:t>With</a:t>
            </a:r>
            <a:r>
              <a:rPr lang="fr-FR" sz="1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400" dirty="0" err="1" smtClean="0">
                <a:solidFill>
                  <a:schemeClr val="accent6">
                    <a:lumMod val="50000"/>
                  </a:schemeClr>
                </a:solidFill>
              </a:rPr>
              <a:t>only</a:t>
            </a:r>
            <a:r>
              <a:rPr lang="fr-FR" sz="14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1400" dirty="0" err="1" smtClean="0">
                <a:solidFill>
                  <a:schemeClr val="accent6">
                    <a:lumMod val="50000"/>
                  </a:schemeClr>
                </a:solidFill>
              </a:rPr>
              <a:t>linear</a:t>
            </a:r>
            <a:r>
              <a:rPr lang="fr-FR" sz="1400" dirty="0" smtClean="0">
                <a:solidFill>
                  <a:schemeClr val="accent6">
                    <a:lumMod val="50000"/>
                  </a:schemeClr>
                </a:solidFill>
              </a:rPr>
              <a:t> ballast: &gt;</a:t>
            </a:r>
            <a:r>
              <a:rPr lang="fr-FR" sz="1400" b="1" dirty="0" smtClean="0">
                <a:solidFill>
                  <a:schemeClr val="accent6">
                    <a:lumMod val="50000"/>
                  </a:schemeClr>
                </a:solidFill>
              </a:rPr>
              <a:t>5%</a:t>
            </a:r>
            <a:r>
              <a:rPr lang="fr-FR" sz="1400" dirty="0" smtClean="0">
                <a:solidFill>
                  <a:schemeClr val="accent6">
                    <a:lumMod val="50000"/>
                  </a:schemeClr>
                </a:solidFill>
              </a:rPr>
              <a:t> of </a:t>
            </a:r>
            <a:r>
              <a:rPr lang="fr-FR" sz="1400" dirty="0" err="1" smtClean="0">
                <a:solidFill>
                  <a:schemeClr val="accent6">
                    <a:lumMod val="50000"/>
                  </a:schemeClr>
                </a:solidFill>
              </a:rPr>
              <a:t>W</a:t>
            </a:r>
            <a:r>
              <a:rPr lang="fr-FR" sz="1050" dirty="0" err="1" smtClean="0">
                <a:solidFill>
                  <a:schemeClr val="accent6">
                    <a:lumMod val="50000"/>
                  </a:schemeClr>
                </a:solidFill>
              </a:rPr>
              <a:t>pulse</a:t>
            </a:r>
            <a:endParaRPr lang="fr-FR" sz="1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  <p:pic>
        <p:nvPicPr>
          <p:cNvPr id="2050" name="Picture 2" descr="RMSerr_vs_Loss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" r="6807"/>
          <a:stretch>
            <a:fillRect/>
          </a:stretch>
        </p:blipFill>
        <p:spPr bwMode="auto">
          <a:xfrm>
            <a:off x="528918" y="2490340"/>
            <a:ext cx="4726051" cy="3396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549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7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Experimental set up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62377"/>
            <a:ext cx="501424" cy="365125"/>
          </a:xfrm>
        </p:spPr>
        <p:txBody>
          <a:bodyPr/>
          <a:lstStyle/>
          <a:p>
            <a:r>
              <a:rPr lang="en-US" dirty="0" smtClean="0"/>
              <a:t>10</a:t>
            </a:r>
            <a:endParaRPr lang="en-US" dirty="0" smtClean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47590" y="1645700"/>
            <a:ext cx="4595804" cy="34468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739" y="1071225"/>
            <a:ext cx="4455039" cy="334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47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7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Conclusion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62377"/>
            <a:ext cx="501424" cy="365125"/>
          </a:xfrm>
        </p:spPr>
        <p:txBody>
          <a:bodyPr/>
          <a:lstStyle/>
          <a:p>
            <a:r>
              <a:rPr lang="en-US" dirty="0" smtClean="0"/>
              <a:t>11</a:t>
            </a: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33082" y="1359321"/>
            <a:ext cx="867783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400" dirty="0" err="1" smtClean="0"/>
              <a:t>Capacitor</a:t>
            </a:r>
            <a:r>
              <a:rPr lang="fr-FR" sz="2400" dirty="0" smtClean="0"/>
              <a:t> </a:t>
            </a:r>
            <a:r>
              <a:rPr lang="fr-FR" sz="2400" dirty="0" err="1" smtClean="0"/>
              <a:t>discharge</a:t>
            </a:r>
            <a:r>
              <a:rPr lang="fr-FR" sz="2400" dirty="0" smtClean="0"/>
              <a:t> </a:t>
            </a:r>
            <a:r>
              <a:rPr lang="fr-FR" sz="2400" dirty="0" err="1" smtClean="0"/>
              <a:t>based</a:t>
            </a:r>
            <a:r>
              <a:rPr lang="fr-FR" sz="2400" dirty="0" smtClean="0"/>
              <a:t> </a:t>
            </a:r>
            <a:r>
              <a:rPr lang="fr-FR" sz="2400" dirty="0" err="1" smtClean="0"/>
              <a:t>modulators</a:t>
            </a:r>
            <a:r>
              <a:rPr lang="fr-FR" sz="2400" dirty="0" smtClean="0"/>
              <a:t> </a:t>
            </a:r>
            <a:r>
              <a:rPr lang="fr-FR" sz="2400" dirty="0" err="1" smtClean="0"/>
              <a:t>need</a:t>
            </a:r>
            <a:r>
              <a:rPr lang="fr-FR" sz="2400" dirty="0" smtClean="0"/>
              <a:t> a compensation circuit (</a:t>
            </a:r>
            <a:r>
              <a:rPr lang="fr-FR" sz="2400" dirty="0" err="1" smtClean="0"/>
              <a:t>bouncer</a:t>
            </a:r>
            <a:r>
              <a:rPr lang="fr-FR" sz="2400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400" dirty="0" smtClean="0"/>
              <a:t>The </a:t>
            </a:r>
            <a:r>
              <a:rPr lang="fr-FR" sz="2400" dirty="0" err="1" smtClean="0"/>
              <a:t>presented</a:t>
            </a:r>
            <a:r>
              <a:rPr lang="fr-FR" sz="2400" dirty="0" smtClean="0"/>
              <a:t> </a:t>
            </a:r>
            <a:r>
              <a:rPr lang="fr-FR" sz="2400" dirty="0" err="1" smtClean="0"/>
              <a:t>topology</a:t>
            </a:r>
            <a:r>
              <a:rPr lang="fr-FR" sz="2400" dirty="0" smtClean="0"/>
              <a:t> </a:t>
            </a:r>
            <a:r>
              <a:rPr lang="fr-FR" sz="2400" dirty="0" err="1" smtClean="0"/>
              <a:t>aims</a:t>
            </a:r>
            <a:r>
              <a:rPr lang="fr-FR" sz="2400" dirty="0" smtClean="0"/>
              <a:t> at </a:t>
            </a:r>
            <a:r>
              <a:rPr lang="fr-FR" sz="2400" dirty="0" err="1" smtClean="0"/>
              <a:t>merging</a:t>
            </a:r>
            <a:r>
              <a:rPr lang="fr-FR" sz="2400" dirty="0" smtClean="0"/>
              <a:t> the </a:t>
            </a:r>
            <a:r>
              <a:rPr lang="fr-FR" sz="2400" dirty="0" err="1" smtClean="0"/>
              <a:t>advantages</a:t>
            </a:r>
            <a:r>
              <a:rPr lang="fr-FR" sz="2400" dirty="0" smtClean="0"/>
              <a:t> of a passive </a:t>
            </a:r>
            <a:r>
              <a:rPr lang="fr-FR" sz="2400" dirty="0" err="1" smtClean="0"/>
              <a:t>bouncer</a:t>
            </a:r>
            <a:r>
              <a:rPr lang="fr-FR" sz="2400" dirty="0" smtClean="0"/>
              <a:t> and an active </a:t>
            </a:r>
            <a:r>
              <a:rPr lang="fr-FR" sz="2400" dirty="0" err="1" smtClean="0"/>
              <a:t>linear</a:t>
            </a:r>
            <a:r>
              <a:rPr lang="fr-FR" sz="2400" dirty="0" smtClean="0"/>
              <a:t> stage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2400" dirty="0" smtClean="0"/>
              <a:t>Acceptable </a:t>
            </a:r>
            <a:r>
              <a:rPr lang="fr-FR" sz="2400" dirty="0" err="1" smtClean="0"/>
              <a:t>level</a:t>
            </a:r>
            <a:r>
              <a:rPr lang="fr-FR" sz="2400" dirty="0" smtClean="0"/>
              <a:t> of </a:t>
            </a:r>
            <a:r>
              <a:rPr lang="fr-FR" sz="2400" dirty="0" err="1" smtClean="0"/>
              <a:t>losses</a:t>
            </a:r>
            <a:endParaRPr lang="fr-FR" sz="2400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2400" dirty="0" err="1" smtClean="0"/>
              <a:t>Fairly</a:t>
            </a:r>
            <a:r>
              <a:rPr lang="fr-FR" sz="2400" dirty="0" smtClean="0"/>
              <a:t> simple </a:t>
            </a:r>
            <a:r>
              <a:rPr lang="fr-FR" sz="2400" dirty="0" err="1" smtClean="0"/>
              <a:t>topology</a:t>
            </a:r>
            <a:r>
              <a:rPr lang="fr-FR" sz="2400" dirty="0" smtClean="0"/>
              <a:t> and control </a:t>
            </a:r>
            <a:r>
              <a:rPr lang="fr-FR" sz="2400" dirty="0" err="1" smtClean="0"/>
              <a:t>strategy</a:t>
            </a:r>
            <a:endParaRPr lang="fr-FR" sz="2400" dirty="0" smtClean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2400" dirty="0" smtClean="0"/>
              <a:t>High </a:t>
            </a:r>
            <a:r>
              <a:rPr lang="fr-FR" sz="2400" dirty="0" err="1" smtClean="0"/>
              <a:t>bandwidth</a:t>
            </a:r>
            <a:r>
              <a:rPr lang="fr-FR" sz="2400" dirty="0" smtClean="0"/>
              <a:t> (</a:t>
            </a:r>
            <a:r>
              <a:rPr lang="fr-FR" sz="2400" dirty="0" err="1" smtClean="0"/>
              <a:t>linear</a:t>
            </a:r>
            <a:r>
              <a:rPr lang="fr-FR" sz="2400" dirty="0" smtClean="0"/>
              <a:t>)</a:t>
            </a:r>
            <a:endParaRPr lang="fr-FR" sz="24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sz="2400" dirty="0" smtClean="0"/>
              <a:t>Compensation of spread </a:t>
            </a:r>
            <a:r>
              <a:rPr lang="fr-FR" sz="2400" dirty="0" err="1" smtClean="0"/>
              <a:t>thank</a:t>
            </a:r>
            <a:r>
              <a:rPr lang="fr-FR" sz="2400" dirty="0" smtClean="0"/>
              <a:t> to a high </a:t>
            </a:r>
            <a:r>
              <a:rPr lang="fr-FR" sz="2400" dirty="0" err="1" smtClean="0"/>
              <a:t>bandwidth</a:t>
            </a:r>
            <a:r>
              <a:rPr lang="fr-FR" sz="2400" dirty="0" smtClean="0"/>
              <a:t> feedback control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</p:spTree>
    <p:extLst>
      <p:ext uri="{BB962C8B-B14F-4D97-AF65-F5344CB8AC3E}">
        <p14:creationId xmlns:p14="http://schemas.microsoft.com/office/powerpoint/2010/main" val="85166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226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Context: Compact Linear Collider (CLIC)</a:t>
            </a:r>
            <a:endParaRPr lang="en-GB" sz="36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95" y="1173935"/>
            <a:ext cx="5231917" cy="2806394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004209"/>
              </p:ext>
            </p:extLst>
          </p:nvPr>
        </p:nvGraphicFramePr>
        <p:xfrm>
          <a:off x="5602942" y="1541929"/>
          <a:ext cx="3389167" cy="243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1681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588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135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14915">
                <a:tc>
                  <a:txBody>
                    <a:bodyPr/>
                    <a:lstStyle/>
                    <a:p>
                      <a:pPr algn="l"/>
                      <a:r>
                        <a:rPr lang="fr-FR" sz="1400" dirty="0" err="1" smtClean="0"/>
                        <a:t>Parameter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Value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400" dirty="0" smtClean="0"/>
                        <a:t>Unit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4915">
                <a:tc>
                  <a:txBody>
                    <a:bodyPr/>
                    <a:lstStyle/>
                    <a:p>
                      <a:pPr algn="l"/>
                      <a:r>
                        <a:rPr lang="fr-FR" sz="1400" dirty="0" smtClean="0"/>
                        <a:t>Nb of klystrons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1300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4915">
                <a:tc>
                  <a:txBody>
                    <a:bodyPr/>
                    <a:lstStyle/>
                    <a:p>
                      <a:pPr algn="l"/>
                      <a:r>
                        <a:rPr lang="fr-FR" sz="1400" dirty="0" smtClean="0"/>
                        <a:t>Voltage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180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400" dirty="0" smtClean="0"/>
                        <a:t>kV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4915">
                <a:tc>
                  <a:txBody>
                    <a:bodyPr/>
                    <a:lstStyle/>
                    <a:p>
                      <a:pPr algn="l"/>
                      <a:r>
                        <a:rPr lang="fr-FR" sz="1400" dirty="0" err="1" smtClean="0"/>
                        <a:t>Current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160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400" dirty="0" smtClean="0"/>
                        <a:t>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4915">
                <a:tc>
                  <a:txBody>
                    <a:bodyPr/>
                    <a:lstStyle/>
                    <a:p>
                      <a:pPr algn="l"/>
                      <a:r>
                        <a:rPr lang="fr-FR" sz="1400" dirty="0" smtClean="0"/>
                        <a:t>Pulse </a:t>
                      </a:r>
                      <a:r>
                        <a:rPr lang="fr-FR" sz="1400" dirty="0" err="1" smtClean="0"/>
                        <a:t>length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140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400" dirty="0" smtClean="0"/>
                        <a:t>µs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14915">
                <a:tc>
                  <a:txBody>
                    <a:bodyPr/>
                    <a:lstStyle/>
                    <a:p>
                      <a:pPr algn="l"/>
                      <a:r>
                        <a:rPr lang="fr-FR" sz="1400" dirty="0" err="1" smtClean="0"/>
                        <a:t>Rep</a:t>
                      </a:r>
                      <a:r>
                        <a:rPr lang="fr-FR" sz="1400" dirty="0" smtClean="0"/>
                        <a:t>. Rate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400" dirty="0" smtClean="0"/>
                        <a:t>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14915">
                <a:tc>
                  <a:txBody>
                    <a:bodyPr/>
                    <a:lstStyle/>
                    <a:p>
                      <a:pPr algn="l"/>
                      <a:r>
                        <a:rPr lang="fr-FR" sz="1400" dirty="0" err="1" smtClean="0"/>
                        <a:t>Stability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0.85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400" dirty="0" smtClean="0"/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14915">
                <a:tc>
                  <a:txBody>
                    <a:bodyPr/>
                    <a:lstStyle/>
                    <a:p>
                      <a:pPr algn="l"/>
                      <a:r>
                        <a:rPr lang="fr-FR" sz="1400" dirty="0" err="1" smtClean="0"/>
                        <a:t>Repeatability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400" dirty="0" smtClean="0"/>
                        <a:t>ppm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10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</p:spTree>
    <p:extLst>
      <p:ext uri="{BB962C8B-B14F-4D97-AF65-F5344CB8AC3E}">
        <p14:creationId xmlns:p14="http://schemas.microsoft.com/office/powerpoint/2010/main" val="395127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998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Context: Compact Linear Collider (CLIC)</a:t>
            </a:r>
            <a:endParaRPr lang="en-GB" sz="36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95" y="1173935"/>
            <a:ext cx="5231917" cy="2806394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2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5200532"/>
              </p:ext>
            </p:extLst>
          </p:nvPr>
        </p:nvGraphicFramePr>
        <p:xfrm>
          <a:off x="5602942" y="1541929"/>
          <a:ext cx="3389167" cy="2438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1681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588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1350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14915">
                <a:tc>
                  <a:txBody>
                    <a:bodyPr/>
                    <a:lstStyle/>
                    <a:p>
                      <a:pPr algn="l"/>
                      <a:r>
                        <a:rPr lang="fr-FR" sz="1400" dirty="0" err="1" smtClean="0"/>
                        <a:t>Parameter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Value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400" dirty="0" smtClean="0"/>
                        <a:t>Unit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4915">
                <a:tc>
                  <a:txBody>
                    <a:bodyPr/>
                    <a:lstStyle/>
                    <a:p>
                      <a:pPr algn="l"/>
                      <a:r>
                        <a:rPr lang="fr-FR" sz="1400" dirty="0" smtClean="0"/>
                        <a:t>Nb of klystrons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1080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4915">
                <a:tc>
                  <a:txBody>
                    <a:bodyPr/>
                    <a:lstStyle/>
                    <a:p>
                      <a:pPr algn="l"/>
                      <a:r>
                        <a:rPr lang="fr-FR" sz="1400" dirty="0" smtClean="0"/>
                        <a:t>Voltage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180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400" dirty="0" smtClean="0"/>
                        <a:t>kV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4915">
                <a:tc>
                  <a:txBody>
                    <a:bodyPr/>
                    <a:lstStyle/>
                    <a:p>
                      <a:pPr algn="l"/>
                      <a:r>
                        <a:rPr lang="fr-FR" sz="1400" dirty="0" err="1" smtClean="0"/>
                        <a:t>Current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160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400" dirty="0" smtClean="0"/>
                        <a:t>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4915">
                <a:tc>
                  <a:txBody>
                    <a:bodyPr/>
                    <a:lstStyle/>
                    <a:p>
                      <a:pPr algn="l"/>
                      <a:r>
                        <a:rPr lang="fr-FR" sz="1400" dirty="0" smtClean="0"/>
                        <a:t>Pulse </a:t>
                      </a:r>
                      <a:r>
                        <a:rPr lang="fr-FR" sz="1400" dirty="0" err="1" smtClean="0"/>
                        <a:t>length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148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400" dirty="0" smtClean="0"/>
                        <a:t>µs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14915">
                <a:tc>
                  <a:txBody>
                    <a:bodyPr/>
                    <a:lstStyle/>
                    <a:p>
                      <a:pPr algn="l"/>
                      <a:r>
                        <a:rPr lang="fr-FR" sz="1400" dirty="0" err="1" smtClean="0"/>
                        <a:t>Rep</a:t>
                      </a:r>
                      <a:r>
                        <a:rPr lang="fr-FR" sz="1400" dirty="0" smtClean="0"/>
                        <a:t>. Rate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400" dirty="0" smtClean="0"/>
                        <a:t>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14915">
                <a:tc>
                  <a:txBody>
                    <a:bodyPr/>
                    <a:lstStyle/>
                    <a:p>
                      <a:pPr algn="l"/>
                      <a:r>
                        <a:rPr lang="fr-FR" sz="1400" dirty="0" err="1" smtClean="0"/>
                        <a:t>Stability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0.85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400" dirty="0" smtClean="0"/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14915">
                <a:tc>
                  <a:txBody>
                    <a:bodyPr/>
                    <a:lstStyle/>
                    <a:p>
                      <a:pPr algn="l"/>
                      <a:r>
                        <a:rPr lang="fr-FR" sz="1400" dirty="0" err="1" smtClean="0"/>
                        <a:t>Repeatability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fr-FR" sz="1400" dirty="0" smtClean="0"/>
                        <a:t>ppm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10" name="Rounded Rectangle 9"/>
          <p:cNvSpPr/>
          <p:nvPr/>
        </p:nvSpPr>
        <p:spPr>
          <a:xfrm>
            <a:off x="200695" y="4320988"/>
            <a:ext cx="8791414" cy="154193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Large </a:t>
            </a: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number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of </a:t>
            </a: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modulators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=&gt; </a:t>
            </a:r>
            <a:r>
              <a:rPr lang="fr-FR" b="1" dirty="0" err="1" smtClean="0">
                <a:solidFill>
                  <a:schemeClr val="accent6">
                    <a:lumMod val="50000"/>
                  </a:schemeClr>
                </a:solidFill>
              </a:rPr>
              <a:t>Reliability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Capacitor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discharge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based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topology</a:t>
            </a:r>
            <a:endParaRPr lang="fr-FR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High </a:t>
            </a: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level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of </a:t>
            </a: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constraint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on the </a:t>
            </a: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precision</a:t>
            </a:r>
            <a:endParaRPr lang="fr-FR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Compensation techniques are </a:t>
            </a: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needed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(</a:t>
            </a: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bouncer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circuits)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</p:spTree>
    <p:extLst>
      <p:ext uri="{BB962C8B-B14F-4D97-AF65-F5344CB8AC3E}">
        <p14:creationId xmlns:p14="http://schemas.microsoft.com/office/powerpoint/2010/main" val="276240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7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Capacitor discharge based modulator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331136"/>
            <a:ext cx="8226854" cy="2652820"/>
          </a:xfrm>
          <a:prstGeom prst="rect">
            <a:avLst/>
          </a:prstGeom>
        </p:spPr>
      </p:pic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</p:spTree>
    <p:extLst>
      <p:ext uri="{BB962C8B-B14F-4D97-AF65-F5344CB8AC3E}">
        <p14:creationId xmlns:p14="http://schemas.microsoft.com/office/powerpoint/2010/main" val="3745282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7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Capacitor discharge based modulator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331136"/>
            <a:ext cx="8226854" cy="265282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2354574" y="2942210"/>
            <a:ext cx="1435261" cy="846085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ounded Rectangle 11"/>
          <p:cNvSpPr/>
          <p:nvPr/>
        </p:nvSpPr>
        <p:spPr>
          <a:xfrm>
            <a:off x="200695" y="4053839"/>
            <a:ext cx="8791414" cy="2035729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200" b="1" u="sng" dirty="0" err="1" smtClean="0">
                <a:solidFill>
                  <a:schemeClr val="accent6">
                    <a:lumMod val="50000"/>
                  </a:schemeClr>
                </a:solidFill>
              </a:rPr>
              <a:t>Bouncer</a:t>
            </a:r>
            <a:r>
              <a:rPr lang="fr-FR" sz="2200" b="1" u="sng" dirty="0" smtClean="0">
                <a:solidFill>
                  <a:schemeClr val="accent6">
                    <a:lumMod val="50000"/>
                  </a:schemeClr>
                </a:solidFill>
              </a:rPr>
              <a:t> circuit: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i="1" dirty="0" smtClean="0">
                <a:solidFill>
                  <a:schemeClr val="accent6">
                    <a:lumMod val="50000"/>
                  </a:schemeClr>
                </a:solidFill>
              </a:rPr>
              <a:t>Goal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compensating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the cap. </a:t>
            </a: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bank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voltage </a:t>
            </a: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droop</a:t>
            </a:r>
            <a:endParaRPr lang="fr-FR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Variety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of </a:t>
            </a: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technical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solutions</a:t>
            </a: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Active switch(es)</a:t>
            </a:r>
          </a:p>
          <a:p>
            <a:pPr marL="1657350" lvl="3" indent="-285750">
              <a:buFont typeface="Wingdings" panose="05000000000000000000" pitchFamily="2" charset="2"/>
              <a:buChar char="ü"/>
            </a:pP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Linear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mode / </a:t>
            </a: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switching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mode / </a:t>
            </a: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both</a:t>
            </a:r>
            <a:endParaRPr lang="fr-FR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1200150" lvl="2" indent="-285750">
              <a:buFont typeface="Wingdings" panose="05000000000000000000" pitchFamily="2" charset="2"/>
              <a:buChar char="ü"/>
            </a:pP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Passive </a:t>
            </a: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resonant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6">
                    <a:lumMod val="50000"/>
                  </a:schemeClr>
                </a:solidFill>
              </a:rPr>
              <a:t>bouncer</a:t>
            </a:r>
            <a:r>
              <a:rPr lang="fr-FR" dirty="0" smtClean="0">
                <a:solidFill>
                  <a:schemeClr val="accent6">
                    <a:lumMod val="50000"/>
                  </a:schemeClr>
                </a:solidFill>
              </a:rPr>
              <a:t> topologies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</p:spTree>
    <p:extLst>
      <p:ext uri="{BB962C8B-B14F-4D97-AF65-F5344CB8AC3E}">
        <p14:creationId xmlns:p14="http://schemas.microsoft.com/office/powerpoint/2010/main" val="18603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7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Bouncer circuits examples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021" y="1069946"/>
            <a:ext cx="6104114" cy="19683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2994902" y="3155832"/>
            <a:ext cx="1069822" cy="83469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793" y="3099230"/>
            <a:ext cx="2076450" cy="2743200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170382"/>
              </p:ext>
            </p:extLst>
          </p:nvPr>
        </p:nvGraphicFramePr>
        <p:xfrm>
          <a:off x="4912660" y="3444183"/>
          <a:ext cx="3934160" cy="83704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261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526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517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8893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18522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Corr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Ripple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Flex.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Robust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Eff</a:t>
                      </a:r>
                      <a:endParaRPr lang="fr-FR" sz="1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8522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Linear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No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</p:spTree>
    <p:extLst>
      <p:ext uri="{BB962C8B-B14F-4D97-AF65-F5344CB8AC3E}">
        <p14:creationId xmlns:p14="http://schemas.microsoft.com/office/powerpoint/2010/main" val="183205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7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Bouncer circuits examples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021" y="1069946"/>
            <a:ext cx="6104114" cy="19683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803436" y="3634609"/>
            <a:ext cx="2837471" cy="14042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793" y="3116580"/>
            <a:ext cx="2076450" cy="2743200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636973"/>
              </p:ext>
            </p:extLst>
          </p:nvPr>
        </p:nvGraphicFramePr>
        <p:xfrm>
          <a:off x="4912660" y="3444183"/>
          <a:ext cx="3934160" cy="125556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261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526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517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8893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18522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Corr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Ripple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Flex.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Robust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Eff</a:t>
                      </a:r>
                      <a:endParaRPr lang="fr-FR" sz="1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8522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Linear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No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8522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Switching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Yes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-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</p:spTree>
    <p:extLst>
      <p:ext uri="{BB962C8B-B14F-4D97-AF65-F5344CB8AC3E}">
        <p14:creationId xmlns:p14="http://schemas.microsoft.com/office/powerpoint/2010/main" val="305377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576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Bouncer circuits examples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021" y="1069946"/>
            <a:ext cx="6104114" cy="196832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803436" y="3634609"/>
            <a:ext cx="2837471" cy="14042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793" y="3116580"/>
            <a:ext cx="2076450" cy="2743200"/>
          </a:xfrm>
          <a:prstGeom prst="rect">
            <a:avLst/>
          </a:prstGeom>
        </p:spPr>
      </p:pic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4392142"/>
              </p:ext>
            </p:extLst>
          </p:nvPr>
        </p:nvGraphicFramePr>
        <p:xfrm>
          <a:off x="4912660" y="3444183"/>
          <a:ext cx="3934160" cy="167408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261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916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526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6517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8893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18522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Corr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Ripple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Flex.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Robust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Eff</a:t>
                      </a:r>
                      <a:endParaRPr lang="fr-FR" sz="1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8522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Linear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No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8522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Switching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err="1" smtClean="0"/>
                        <a:t>Yes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-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8522">
                <a:tc>
                  <a:txBody>
                    <a:bodyPr/>
                    <a:lstStyle/>
                    <a:p>
                      <a:r>
                        <a:rPr lang="fr-FR" sz="1000" dirty="0" err="1" smtClean="0"/>
                        <a:t>Hybrid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No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++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-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000" dirty="0" smtClean="0"/>
                        <a:t>+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9" name="Date Placeholder 2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dirty="0"/>
              <a:t>PPC 2017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75760" y="6308079"/>
            <a:ext cx="4096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tx1">
                    <a:tint val="75000"/>
                  </a:schemeClr>
                </a:solidFill>
              </a:rPr>
              <a:t>Evaluation of a Hybrid Bouncer System for High Precision Klystron Modulators</a:t>
            </a:r>
          </a:p>
        </p:txBody>
      </p:sp>
    </p:spTree>
    <p:extLst>
      <p:ext uri="{BB962C8B-B14F-4D97-AF65-F5344CB8AC3E}">
        <p14:creationId xmlns:p14="http://schemas.microsoft.com/office/powerpoint/2010/main" val="109099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27967</TotalTime>
  <Words>1091</Words>
  <Application>Microsoft Office PowerPoint</Application>
  <PresentationFormat>On-screen Show (4:3)</PresentationFormat>
  <Paragraphs>363</Paragraphs>
  <Slides>27</Slides>
  <Notes>27</Notes>
  <HiddenSlides>4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Wingdings</vt:lpstr>
      <vt:lpstr>CERNCorporate4-3</vt:lpstr>
      <vt:lpstr>PowerPoint Presentation</vt:lpstr>
      <vt:lpstr>A Hybrid Bouncer System for Highly Repeatable and Precise Klystron Modulators</vt:lpstr>
      <vt:lpstr>Context: Compact Linear Collider (CLIC)</vt:lpstr>
      <vt:lpstr>Context: Compact Linear Collider (CLIC)</vt:lpstr>
      <vt:lpstr>Capacitor discharge based modulator</vt:lpstr>
      <vt:lpstr>Capacitor discharge based modulator</vt:lpstr>
      <vt:lpstr>Bouncer circuits examples</vt:lpstr>
      <vt:lpstr>Bouncer circuits examples</vt:lpstr>
      <vt:lpstr>Bouncer circuits examples</vt:lpstr>
      <vt:lpstr>Bouncer circuits examples</vt:lpstr>
      <vt:lpstr>Passive bouncer with linear switches</vt:lpstr>
      <vt:lpstr>Passive bouncer with linear switches</vt:lpstr>
      <vt:lpstr>Passive bouncer with linear switches</vt:lpstr>
      <vt:lpstr>Passive bouncer with linear switches</vt:lpstr>
      <vt:lpstr>Designing procedure</vt:lpstr>
      <vt:lpstr>Designing procedure</vt:lpstr>
      <vt:lpstr>Designing procedure</vt:lpstr>
      <vt:lpstr>Designing procedure</vt:lpstr>
      <vt:lpstr>Designing procedure</vt:lpstr>
      <vt:lpstr>Designing procedure</vt:lpstr>
      <vt:lpstr>Designing procedure</vt:lpstr>
      <vt:lpstr>Designing procedure</vt:lpstr>
      <vt:lpstr>Performances</vt:lpstr>
      <vt:lpstr>Performances</vt:lpstr>
      <vt:lpstr>Experimental set up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Xavier Bonnin</dc:creator>
  <cp:lastModifiedBy>Xavier Abel Bonnin</cp:lastModifiedBy>
  <cp:revision>637</cp:revision>
  <dcterms:created xsi:type="dcterms:W3CDTF">2013-09-24T14:34:09Z</dcterms:created>
  <dcterms:modified xsi:type="dcterms:W3CDTF">2017-06-16T16:01:00Z</dcterms:modified>
</cp:coreProperties>
</file>