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59" r:id="rId3"/>
    <p:sldId id="261" r:id="rId4"/>
    <p:sldId id="262" r:id="rId5"/>
    <p:sldId id="275" r:id="rId6"/>
    <p:sldId id="265" r:id="rId7"/>
    <p:sldId id="267" r:id="rId8"/>
    <p:sldId id="268" r:id="rId9"/>
    <p:sldId id="270" r:id="rId10"/>
    <p:sldId id="271" r:id="rId11"/>
    <p:sldId id="272" r:id="rId12"/>
    <p:sldId id="273" r:id="rId13"/>
    <p:sldId id="274" r:id="rId14"/>
  </p:sldIdLst>
  <p:sldSz cx="9144000" cy="6858000" type="screen4x3"/>
  <p:notesSz cx="6805613" cy="99441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45" userDrawn="1">
          <p15:clr>
            <a:srgbClr val="A4A3A4"/>
          </p15:clr>
        </p15:guide>
        <p15:guide id="2" pos="2789" userDrawn="1">
          <p15:clr>
            <a:srgbClr val="A4A3A4"/>
          </p15:clr>
        </p15:guide>
        <p15:guide id="3" pos="521" userDrawn="1">
          <p15:clr>
            <a:srgbClr val="A4A3A4"/>
          </p15:clr>
        </p15:guide>
        <p15:guide id="4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2122"/>
    <a:srgbClr val="333399"/>
    <a:srgbClr val="6060AF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41" autoAdjust="0"/>
    <p:restoredTop sz="97643" autoAdjust="0"/>
  </p:normalViewPr>
  <p:slideViewPr>
    <p:cSldViewPr>
      <p:cViewPr>
        <p:scale>
          <a:sx n="125" d="100"/>
          <a:sy n="125" d="100"/>
        </p:scale>
        <p:origin x="3582" y="1248"/>
      </p:cViewPr>
      <p:guideLst>
        <p:guide orient="horz" pos="845"/>
        <p:guide pos="2789"/>
        <p:guide pos="521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099" cy="497205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339658E4-50C0-48DA-92C3-18A3AEC99108}" type="datetimeFigureOut">
              <a:rPr lang="de-CH" smtClean="0"/>
              <a:t>18.06.2017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0562" y="4723449"/>
            <a:ext cx="5444490" cy="4474845"/>
          </a:xfrm>
          <a:prstGeom prst="rect">
            <a:avLst/>
          </a:prstGeom>
        </p:spPr>
        <p:txBody>
          <a:bodyPr vert="horz" lIns="91428" tIns="45714" rIns="91428" bIns="4571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45170"/>
            <a:ext cx="2949099" cy="497205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7205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5BF40DAE-72CD-445E-B129-D660BE09468D}" type="slidenum">
              <a:rPr lang="de-CH" smtClean="0"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32847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40DAE-72CD-445E-B129-D660BE09468D}" type="slidenum">
              <a:rPr lang="de-CH" smtClean="0"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179834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40DAE-72CD-445E-B129-D660BE09468D}" type="slidenum">
              <a:rPr lang="de-CH" smtClean="0"/>
              <a:t>10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08740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40DAE-72CD-445E-B129-D660BE09468D}" type="slidenum">
              <a:rPr lang="de-CH" smtClean="0"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015334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40DAE-72CD-445E-B129-D660BE09468D}" type="slidenum">
              <a:rPr lang="de-CH" smtClean="0"/>
              <a:t>12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284545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40DAE-72CD-445E-B129-D660BE09468D}" type="slidenum">
              <a:rPr lang="de-CH" smtClean="0"/>
              <a:t>13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95860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40DAE-72CD-445E-B129-D660BE09468D}" type="slidenum">
              <a:rPr lang="de-CH" smtClean="0"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77527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40DAE-72CD-445E-B129-D660BE09468D}" type="slidenum">
              <a:rPr lang="de-CH" smtClean="0"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314966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40DAE-72CD-445E-B129-D660BE09468D}" type="slidenum">
              <a:rPr lang="de-CH" smtClean="0"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80969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40DAE-72CD-445E-B129-D660BE09468D}" type="slidenum">
              <a:rPr lang="de-CH" smtClean="0"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63242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40DAE-72CD-445E-B129-D660BE09468D}" type="slidenum">
              <a:rPr lang="de-CH" smtClean="0"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32458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40DAE-72CD-445E-B129-D660BE09468D}" type="slidenum">
              <a:rPr lang="de-CH" smtClean="0"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180981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40DAE-72CD-445E-B129-D660BE09468D}" type="slidenum">
              <a:rPr lang="de-CH" smtClean="0"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695679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40DAE-72CD-445E-B129-D660BE09468D}" type="slidenum">
              <a:rPr lang="de-CH" smtClean="0"/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72837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0" y="0"/>
            <a:ext cx="9142413" cy="764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950863"/>
            <a:ext cx="7772400" cy="1470025"/>
          </a:xfrm>
        </p:spPr>
        <p:txBody>
          <a:bodyPr>
            <a:normAutofit/>
          </a:bodyPr>
          <a:lstStyle>
            <a:lvl1pPr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lang="de-CH" sz="2800" b="1" kern="1200" dirty="0">
                <a:solidFill>
                  <a:srgbClr val="CC0000"/>
                </a:solidFill>
                <a:latin typeface="ETH Light" pitchFamily="2" charset="0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648072"/>
          </a:xfrm>
        </p:spPr>
        <p:txBody>
          <a:bodyPr/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de-CH" b="1" kern="1200" dirty="0">
                <a:solidFill>
                  <a:srgbClr val="333399"/>
                </a:solidFill>
                <a:latin typeface="ETH Light" pitchFamily="2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rgbClr val="333399"/>
                </a:solidFill>
              </a:defRPr>
            </a:lvl1pPr>
          </a:lstStyle>
          <a:p>
            <a:fld id="{35415ED9-19AE-4A5F-97CA-B6F08881F50D}" type="datetime1">
              <a:rPr lang="de-CH" smtClean="0"/>
              <a:t>18.06.2017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rgbClr val="333399"/>
                </a:solidFill>
              </a:defRPr>
            </a:lvl1pPr>
          </a:lstStyle>
          <a:p>
            <a:fld id="{8189DA6B-335F-4A09-A517-B3CC0D84AE43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7" name="Picture 12" descr="eth_ologo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0300" y="188640"/>
            <a:ext cx="1649412" cy="419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20" descr="footer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62725"/>
            <a:ext cx="91440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Grafik 16" descr="pic_titel_1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-1587" y="3278187"/>
            <a:ext cx="9144000" cy="328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238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C4F0D-9653-494A-B7AE-957E34D7C6F7}" type="datetime1">
              <a:rPr lang="de-CH" smtClean="0"/>
              <a:t>18.06.2017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48400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764704"/>
            <a:ext cx="2057400" cy="536145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764704"/>
            <a:ext cx="6019800" cy="53614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1D27-C306-43B2-B245-F0A7350E8DB7}" type="datetime1">
              <a:rPr lang="de-CH" smtClean="0"/>
              <a:t>18.06.2017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73676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 b="1" baseline="0">
                <a:solidFill>
                  <a:srgbClr val="333399"/>
                </a:solidFill>
              </a:defRPr>
            </a:lvl1pPr>
            <a:lvl2pPr>
              <a:defRPr sz="1800" b="1" baseline="0">
                <a:solidFill>
                  <a:srgbClr val="0099CC"/>
                </a:solidFill>
              </a:defRPr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CE6F6BC-D558-4C8D-B592-CA0827A20F97}" type="datetime1">
              <a:rPr lang="de-CH" smtClean="0"/>
              <a:t>18.06.2017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189DA6B-335F-4A09-A517-B3CC0D84AE43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32493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458-59EF-418D-8E5E-95793D6A0AE6}" type="datetime1">
              <a:rPr lang="de-CH" smtClean="0"/>
              <a:t>18.06.2017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00717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038600" cy="5289451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defRPr lang="de-DE" sz="2000" b="1" kern="1200" baseline="0" dirty="0" smtClean="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defRPr lang="de-DE" sz="1800" b="1" kern="1200" baseline="0" dirty="0" smtClean="0">
                <a:solidFill>
                  <a:srgbClr val="0099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defRPr lang="de-DE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defRPr lang="de-DE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defRPr lang="de-CH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038600" cy="5289451"/>
          </a:xfrm>
        </p:spPr>
        <p:txBody>
          <a:bodyPr/>
          <a:lstStyle>
            <a:lvl1pPr marL="342900" indent="-342900">
              <a:defRPr lang="de-DE" sz="2000" b="1" kern="1200" baseline="0" dirty="0" smtClean="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>
              <a:defRPr lang="de-DE" sz="1800" b="1" kern="1200" baseline="0" dirty="0" smtClean="0">
                <a:solidFill>
                  <a:srgbClr val="0099CC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de-DE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342900" lvl="1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342900" lvl="2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342900" lvl="3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342900" lvl="4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B425-7752-4CF8-93CC-B038D2B8E05D}" type="datetime1">
              <a:rPr lang="de-CH" smtClean="0"/>
              <a:t>18.06.2017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t>‹#›</a:t>
            </a:fld>
            <a:endParaRPr lang="de-CH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2292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45979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83671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56937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83671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556792"/>
            <a:ext cx="4041775" cy="456937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B139F-3C51-489B-9BCD-196CAA252F42}" type="datetime1">
              <a:rPr lang="de-CH" smtClean="0"/>
              <a:t>18.06.2017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53084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E43-1AEF-4726-85F8-186CE99C68FB}" type="datetime1">
              <a:rPr lang="de-CH" smtClean="0"/>
              <a:t>18.06.2017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29831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E6BFF-2D8C-40D7-B919-D89BDFD44426}" type="datetime1">
              <a:rPr lang="de-CH" smtClean="0"/>
              <a:t>18.06.2017</a:t>
            </a:fld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37056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36712"/>
            <a:ext cx="5111750" cy="52894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988840"/>
            <a:ext cx="3008313" cy="41373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5BF61-050B-4E25-9AB8-9A0F46FBE5AF}" type="datetime1">
              <a:rPr lang="de-CH" smtClean="0"/>
              <a:t>18.06.2017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16937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764703"/>
            <a:ext cx="5486400" cy="396287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5770-B78A-47A4-9EC4-04F549074183}" type="datetime1">
              <a:rPr lang="de-CH" smtClean="0"/>
              <a:t>18.06.2017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22540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/>
          <p:cNvSpPr>
            <a:spLocks noChangeArrowheads="1"/>
          </p:cNvSpPr>
          <p:nvPr/>
        </p:nvSpPr>
        <p:spPr bwMode="auto">
          <a:xfrm>
            <a:off x="0" y="6164263"/>
            <a:ext cx="9144000" cy="693737"/>
          </a:xfrm>
          <a:prstGeom prst="rect">
            <a:avLst/>
          </a:prstGeom>
          <a:gradFill rotWithShape="1">
            <a:gsLst>
              <a:gs pos="0">
                <a:srgbClr val="EBF2F9"/>
              </a:gs>
              <a:gs pos="50000">
                <a:srgbClr val="B4CDE6"/>
              </a:gs>
              <a:gs pos="100000">
                <a:srgbClr val="EBF2F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0"/>
            <a:ext cx="9144000" cy="693738"/>
          </a:xfrm>
          <a:prstGeom prst="rect">
            <a:avLst/>
          </a:prstGeom>
          <a:gradFill rotWithShape="1">
            <a:gsLst>
              <a:gs pos="0">
                <a:srgbClr val="EBF2F9"/>
              </a:gs>
              <a:gs pos="50000">
                <a:srgbClr val="B4CDE6"/>
              </a:gs>
              <a:gs pos="100000">
                <a:srgbClr val="EBF2F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pic>
        <p:nvPicPr>
          <p:cNvPr id="9" name="Picture 12" descr="eth_ologo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8458" y="6315676"/>
            <a:ext cx="1649412" cy="419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Logo_R.jp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02394" y="6318989"/>
            <a:ext cx="972466" cy="428190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22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8229600" cy="5217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de-DE" dirty="0" smtClean="0"/>
              <a:t>Textmasterformat bearbeiten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22237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lang="de-CH" sz="1200" b="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28DAC914-2193-416B-A698-3FC58B10D332}" type="datetime1">
              <a:rPr lang="de-CH" smtClean="0"/>
              <a:t>18.06.2017</a:t>
            </a:fld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0431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de-CH" sz="12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189DA6B-335F-4A09-A517-B3CC0D84AE43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84941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200" b="0" kern="1200">
          <a:solidFill>
            <a:schemeClr val="tx1"/>
          </a:solidFill>
          <a:latin typeface="ETH Light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b="1" kern="1200" baseline="0" dirty="0" smtClean="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1800" b="1" kern="1200" baseline="0" dirty="0" smtClean="0">
          <a:solidFill>
            <a:srgbClr val="0099C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950863"/>
            <a:ext cx="7772400" cy="118199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Modular Highly Dynamic and Ultra-Low Ripple Arbitrary Current Source for Plasma Research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1008112"/>
          </a:xfrm>
        </p:spPr>
        <p:txBody>
          <a:bodyPr>
            <a:normAutofit/>
          </a:bodyPr>
          <a:lstStyle/>
          <a:p>
            <a:r>
              <a:rPr lang="en-GB" dirty="0" smtClean="0"/>
              <a:t>Georgios </a:t>
            </a:r>
            <a:r>
              <a:rPr lang="en-GB" dirty="0"/>
              <a:t>Tsolaridis and Jürgen </a:t>
            </a:r>
            <a:r>
              <a:rPr lang="en-GB" dirty="0" smtClean="0"/>
              <a:t>Biela</a:t>
            </a:r>
          </a:p>
          <a:p>
            <a:r>
              <a:rPr lang="en-GB" dirty="0" smtClean="0"/>
              <a:t>Laboratory for High Power Electronics, ETH Zürich</a:t>
            </a:r>
          </a:p>
        </p:txBody>
      </p:sp>
    </p:spTree>
    <p:extLst>
      <p:ext uri="{BB962C8B-B14F-4D97-AF65-F5344CB8AC3E}">
        <p14:creationId xmlns:p14="http://schemas.microsoft.com/office/powerpoint/2010/main" val="121888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64704"/>
            <a:ext cx="8180616" cy="3888432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Simulation Results : </a:t>
            </a:r>
            <a:r>
              <a:rPr lang="en-US" dirty="0"/>
              <a:t>Arbitrary waveform generation (</a:t>
            </a:r>
            <a:r>
              <a:rPr lang="en-US" i="1" dirty="0"/>
              <a:t>RL</a:t>
            </a:r>
            <a:r>
              <a:rPr lang="en-US" dirty="0"/>
              <a:t> load: 1</a:t>
            </a:r>
            <a:r>
              <a:rPr lang="el-GR" dirty="0"/>
              <a:t>Ω – 10μ</a:t>
            </a:r>
            <a:r>
              <a:rPr lang="en-US" dirty="0"/>
              <a:t>H)</a:t>
            </a:r>
            <a:endParaRPr lang="de-CH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pPr/>
              <a:t>10</a:t>
            </a:fld>
            <a:endParaRPr lang="de-CH" dirty="0"/>
          </a:p>
        </p:txBody>
      </p:sp>
      <p:sp>
        <p:nvSpPr>
          <p:cNvPr id="10" name="Inhaltsplatzhalter 4"/>
          <p:cNvSpPr txBox="1">
            <a:spLocks/>
          </p:cNvSpPr>
          <p:nvPr/>
        </p:nvSpPr>
        <p:spPr>
          <a:xfrm>
            <a:off x="5652120" y="4307286"/>
            <a:ext cx="3491880" cy="144559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de-DE" sz="2000" b="1" kern="1200" baseline="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de-DE" sz="1800" b="1" kern="1200" baseline="0">
                <a:solidFill>
                  <a:srgbClr val="0099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Slow ramp/Sinusoidal 200Hz</a:t>
            </a:r>
            <a:endParaRPr lang="en-US" dirty="0"/>
          </a:p>
          <a:p>
            <a:pPr lvl="2"/>
            <a:r>
              <a:rPr lang="en-US" dirty="0" smtClean="0"/>
              <a:t>PI mode </a:t>
            </a:r>
            <a:r>
              <a:rPr lang="en-US" dirty="0"/>
              <a:t>enabled</a:t>
            </a:r>
          </a:p>
          <a:p>
            <a:pPr lvl="2"/>
            <a:r>
              <a:rPr lang="en-US" dirty="0" smtClean="0"/>
              <a:t>Min. ripple during the transient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7" name="Inhaltsplatzhalter 4"/>
          <p:cNvSpPr txBox="1">
            <a:spLocks/>
          </p:cNvSpPr>
          <p:nvPr/>
        </p:nvSpPr>
        <p:spPr>
          <a:xfrm>
            <a:off x="-180528" y="4307286"/>
            <a:ext cx="3394720" cy="1432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de-DE" sz="2000" b="1" kern="1200" baseline="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de-DE" sz="1800" b="1" kern="1200" baseline="0">
                <a:solidFill>
                  <a:srgbClr val="0099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Pulse transient</a:t>
            </a:r>
            <a:endParaRPr lang="en-US" dirty="0"/>
          </a:p>
          <a:p>
            <a:pPr lvl="2"/>
            <a:r>
              <a:rPr lang="en-US" dirty="0"/>
              <a:t>Hysteretic </a:t>
            </a:r>
            <a:r>
              <a:rPr lang="en-US" dirty="0" smtClean="0"/>
              <a:t>mode</a:t>
            </a:r>
            <a:endParaRPr lang="en-US" dirty="0"/>
          </a:p>
          <a:p>
            <a:pPr lvl="2"/>
            <a:r>
              <a:rPr lang="en-US" dirty="0" smtClean="0"/>
              <a:t>Max. achievable current gradient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30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Simulation Results: Performance under highly fluctuating load</a:t>
            </a:r>
            <a:endParaRPr lang="en-US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pPr/>
              <a:t>11</a:t>
            </a:fld>
            <a:endParaRPr lang="de-CH" dirty="0"/>
          </a:p>
        </p:txBody>
      </p:sp>
      <p:sp>
        <p:nvSpPr>
          <p:cNvPr id="10" name="Inhaltsplatzhalter 4"/>
          <p:cNvSpPr txBox="1">
            <a:spLocks/>
          </p:cNvSpPr>
          <p:nvPr/>
        </p:nvSpPr>
        <p:spPr>
          <a:xfrm>
            <a:off x="457200" y="2415882"/>
            <a:ext cx="4108301" cy="2064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de-DE" sz="2000" b="1" kern="1200" baseline="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de-DE" sz="1800" b="1" kern="1200" baseline="0">
                <a:solidFill>
                  <a:srgbClr val="0099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Behavioral arc model based on measurements</a:t>
            </a:r>
          </a:p>
          <a:p>
            <a:pPr lvl="1"/>
            <a:r>
              <a:rPr lang="en-US" dirty="0" smtClean="0"/>
              <a:t>Arc voltage stochastically changing</a:t>
            </a:r>
          </a:p>
          <a:p>
            <a:pPr lvl="1"/>
            <a:r>
              <a:rPr lang="en-US" dirty="0" smtClean="0"/>
              <a:t>&gt;500V in 2</a:t>
            </a:r>
            <a:r>
              <a:rPr lang="el-GR" dirty="0" smtClean="0"/>
              <a:t>μ</a:t>
            </a:r>
            <a:r>
              <a:rPr lang="en-US" dirty="0" smtClean="0"/>
              <a:t>s</a:t>
            </a:r>
          </a:p>
          <a:p>
            <a:pPr lvl="1"/>
            <a:r>
              <a:rPr lang="en-US" dirty="0" smtClean="0"/>
              <a:t>Current : ±10%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440" y="729392"/>
            <a:ext cx="3240360" cy="542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09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Conclusions</a:t>
            </a:r>
            <a:endParaRPr lang="de-CH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pPr/>
              <a:t>12</a:t>
            </a:fld>
            <a:endParaRPr lang="de-CH" dirty="0"/>
          </a:p>
        </p:txBody>
      </p:sp>
      <p:sp>
        <p:nvSpPr>
          <p:cNvPr id="7" name="Inhaltsplatzhalter 4"/>
          <p:cNvSpPr>
            <a:spLocks noGrp="1"/>
          </p:cNvSpPr>
          <p:nvPr>
            <p:ph idx="1"/>
          </p:nvPr>
        </p:nvSpPr>
        <p:spPr>
          <a:xfrm>
            <a:off x="323528" y="2155666"/>
            <a:ext cx="4546848" cy="2285305"/>
          </a:xfrm>
        </p:spPr>
        <p:txBody>
          <a:bodyPr>
            <a:normAutofit/>
          </a:bodyPr>
          <a:lstStyle/>
          <a:p>
            <a:r>
              <a:rPr lang="en-GB" dirty="0" smtClean="0"/>
              <a:t>Flexible modular arbitrary current source </a:t>
            </a:r>
          </a:p>
          <a:p>
            <a:r>
              <a:rPr lang="en-GB" dirty="0"/>
              <a:t>High dynamic and </a:t>
            </a:r>
            <a:r>
              <a:rPr lang="en-GB" dirty="0" smtClean="0"/>
              <a:t>robustness</a:t>
            </a:r>
          </a:p>
          <a:p>
            <a:r>
              <a:rPr lang="en-GB" dirty="0" smtClean="0"/>
              <a:t>New advanced controller</a:t>
            </a:r>
          </a:p>
          <a:p>
            <a:r>
              <a:rPr lang="en-GB" dirty="0" smtClean="0"/>
              <a:t>Simulations verify the suitability of the topology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798483"/>
            <a:ext cx="1944216" cy="3255431"/>
          </a:xfrm>
          <a:prstGeom prst="rect">
            <a:avLst/>
          </a:prstGeom>
        </p:spPr>
      </p:pic>
      <p:pic>
        <p:nvPicPr>
          <p:cNvPr id="8" name="Inhaltsplatzhalter 7"/>
          <p:cNvPicPr>
            <a:picLocks noGrp="1"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692696"/>
            <a:ext cx="2163740" cy="398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09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118199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Thank you for your attention!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289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79512" y="844500"/>
            <a:ext cx="5112236" cy="2584500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M</a:t>
            </a:r>
            <a:r>
              <a:rPr lang="en-GB" dirty="0" smtClean="0"/>
              <a:t>ulti-purpose, flexible, modular current source</a:t>
            </a:r>
          </a:p>
          <a:p>
            <a:r>
              <a:rPr lang="en-GB" dirty="0" smtClean="0"/>
              <a:t>Applications:</a:t>
            </a:r>
          </a:p>
          <a:p>
            <a:pPr lvl="1"/>
            <a:r>
              <a:rPr lang="en-GB" dirty="0" smtClean="0"/>
              <a:t>DC-arc research for HVDC circuit breakers</a:t>
            </a:r>
          </a:p>
          <a:p>
            <a:pPr lvl="1"/>
            <a:r>
              <a:rPr lang="en-GB" dirty="0" smtClean="0"/>
              <a:t>Bumper/Septum magnets</a:t>
            </a:r>
          </a:p>
          <a:p>
            <a:pPr lvl="1"/>
            <a:r>
              <a:rPr lang="en-GB" dirty="0" smtClean="0"/>
              <a:t>Plasma sources</a:t>
            </a:r>
          </a:p>
          <a:p>
            <a:r>
              <a:rPr lang="en-GB" dirty="0" smtClean="0"/>
              <a:t>Requirements:</a:t>
            </a:r>
          </a:p>
          <a:p>
            <a:pPr lvl="1"/>
            <a:r>
              <a:rPr lang="en-GB" dirty="0" smtClean="0"/>
              <a:t>High dynamic </a:t>
            </a:r>
          </a:p>
          <a:p>
            <a:pPr lvl="1"/>
            <a:r>
              <a:rPr lang="en-GB" dirty="0" smtClean="0"/>
              <a:t>Low ripple</a:t>
            </a:r>
          </a:p>
          <a:p>
            <a:pPr lvl="1"/>
            <a:r>
              <a:rPr lang="en-GB" dirty="0"/>
              <a:t>Arbitrary current </a:t>
            </a:r>
            <a:r>
              <a:rPr lang="en-GB" dirty="0" smtClean="0"/>
              <a:t>waveform</a:t>
            </a:r>
          </a:p>
          <a:p>
            <a:pPr lvl="1"/>
            <a:r>
              <a:rPr lang="en-GB" dirty="0" smtClean="0"/>
              <a:t>High modularity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pPr/>
              <a:t>2</a:t>
            </a:fld>
            <a:endParaRPr lang="de-CH" dirty="0"/>
          </a:p>
        </p:txBody>
      </p:sp>
      <p:pic>
        <p:nvPicPr>
          <p:cNvPr id="6" name="Inhaltsplatzhalter 7"/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692696"/>
            <a:ext cx="2642944" cy="4870697"/>
          </a:xfrm>
          <a:prstGeom prst="rect">
            <a:avLst/>
          </a:prstGeom>
        </p:spPr>
      </p:pic>
      <p:sp>
        <p:nvSpPr>
          <p:cNvPr id="7" name="Untertitel 2"/>
          <p:cNvSpPr txBox="1">
            <a:spLocks/>
          </p:cNvSpPr>
          <p:nvPr/>
        </p:nvSpPr>
        <p:spPr>
          <a:xfrm>
            <a:off x="5652120" y="5563393"/>
            <a:ext cx="3013660" cy="576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de-DE" sz="2000" b="1" kern="1200" baseline="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de-DE" sz="1800" b="1" kern="1200" baseline="0">
                <a:solidFill>
                  <a:srgbClr val="0099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0" dirty="0" smtClean="0">
                <a:solidFill>
                  <a:schemeClr val="tx1"/>
                </a:solidFill>
              </a:rPr>
              <a:t>Photo of the first prototype of the modular current source. The prototype was designed and built at the HPE laboratory, ETH Zurich. </a:t>
            </a: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8" name="Inhaltsplatzhalter 4"/>
          <p:cNvSpPr txBox="1">
            <a:spLocks/>
          </p:cNvSpPr>
          <p:nvPr/>
        </p:nvSpPr>
        <p:spPr>
          <a:xfrm>
            <a:off x="457200" y="3829110"/>
            <a:ext cx="4834548" cy="1832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de-DE" sz="2000" b="1" kern="1200" baseline="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de-DE" sz="1800" b="1" kern="1200" baseline="0">
                <a:solidFill>
                  <a:srgbClr val="0099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700" dirty="0" smtClean="0"/>
              <a:t>Introduction</a:t>
            </a:r>
          </a:p>
          <a:p>
            <a:r>
              <a:rPr lang="en-GB" sz="1700" dirty="0" smtClean="0"/>
              <a:t>Proposed Topology</a:t>
            </a:r>
          </a:p>
          <a:p>
            <a:r>
              <a:rPr lang="en-GB" sz="1700" dirty="0" smtClean="0"/>
              <a:t>Design Considerations</a:t>
            </a:r>
          </a:p>
          <a:p>
            <a:r>
              <a:rPr lang="en-GB" sz="1700" dirty="0" smtClean="0"/>
              <a:t>Control System</a:t>
            </a:r>
          </a:p>
          <a:p>
            <a:r>
              <a:rPr lang="en-GB" sz="1700" dirty="0" smtClean="0"/>
              <a:t>Simulation Results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" y="3429000"/>
            <a:ext cx="19547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202122"/>
                </a:solidFill>
                <a:latin typeface="ETH Light" panose="02000403040000020004" pitchFamily="2" charset="0"/>
              </a:rPr>
              <a:t>Outline</a:t>
            </a:r>
            <a:endParaRPr lang="en-GB" sz="2000" dirty="0">
              <a:solidFill>
                <a:srgbClr val="202122"/>
              </a:solidFill>
              <a:latin typeface="ETH Light" panose="02000403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60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680" y="1124744"/>
            <a:ext cx="4900486" cy="4199223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Proposed</a:t>
            </a:r>
            <a:r>
              <a:rPr lang="de-CH" dirty="0" smtClean="0"/>
              <a:t> </a:t>
            </a:r>
            <a:r>
              <a:rPr lang="en-US" dirty="0" smtClean="0"/>
              <a:t>Topology</a:t>
            </a:r>
            <a:endParaRPr lang="en-US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9" name="Inhaltsplatzhalter 4"/>
          <p:cNvSpPr txBox="1">
            <a:spLocks/>
          </p:cNvSpPr>
          <p:nvPr/>
        </p:nvSpPr>
        <p:spPr>
          <a:xfrm>
            <a:off x="-10435" y="1047750"/>
            <a:ext cx="3888432" cy="4824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de-DE" sz="2000" b="1" kern="1200" baseline="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de-DE" sz="1800" b="1" kern="1200" baseline="0">
                <a:solidFill>
                  <a:srgbClr val="0099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</p:txBody>
      </p:sp>
      <p:sp>
        <p:nvSpPr>
          <p:cNvPr id="10" name="Inhaltsplatzhalter 4"/>
          <p:cNvSpPr txBox="1">
            <a:spLocks/>
          </p:cNvSpPr>
          <p:nvPr/>
        </p:nvSpPr>
        <p:spPr>
          <a:xfrm>
            <a:off x="251520" y="1731435"/>
            <a:ext cx="3995936" cy="29858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de-DE" sz="2000" b="1" kern="1200" baseline="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de-DE" sz="1800" b="1" kern="1200" baseline="0">
                <a:solidFill>
                  <a:srgbClr val="0099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Multi-phase buck-type current shaping converter</a:t>
            </a:r>
          </a:p>
          <a:p>
            <a:pPr lvl="1"/>
            <a:r>
              <a:rPr lang="en-GB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r>
              <a:rPr lang="en-GB" sz="1200" dirty="0" smtClean="0">
                <a:latin typeface="Times" pitchFamily="18" charset="0"/>
              </a:rPr>
              <a:t> </a:t>
            </a:r>
            <a:r>
              <a:rPr lang="en-US" dirty="0" smtClean="0"/>
              <a:t>:  </a:t>
            </a:r>
            <a:r>
              <a:rPr lang="en-US" dirty="0"/>
              <a:t>0 .. </a:t>
            </a:r>
            <a:r>
              <a:rPr lang="en-US" dirty="0" smtClean="0"/>
              <a:t>1.5kA</a:t>
            </a:r>
            <a:endParaRPr lang="en-US" dirty="0"/>
          </a:p>
          <a:p>
            <a:pPr lvl="1"/>
            <a:r>
              <a:rPr lang="en-GB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r>
              <a:rPr lang="en-US" dirty="0" smtClean="0"/>
              <a:t> : 0 </a:t>
            </a:r>
            <a:r>
              <a:rPr lang="en-US" dirty="0"/>
              <a:t>.. </a:t>
            </a:r>
            <a:r>
              <a:rPr lang="en-US" dirty="0" smtClean="0"/>
              <a:t>600V</a:t>
            </a:r>
          </a:p>
          <a:p>
            <a:pPr lvl="1"/>
            <a:r>
              <a:rPr lang="en-US" dirty="0" smtClean="0"/>
              <a:t>Interleaving </a:t>
            </a:r>
            <a:r>
              <a:rPr lang="en-US" dirty="0" smtClean="0">
                <a:cs typeface="Calibri"/>
                <a:sym typeface="Wingdings"/>
              </a:rPr>
              <a:t> </a:t>
            </a:r>
            <a:r>
              <a:rPr lang="en-US" dirty="0" smtClean="0"/>
              <a:t>current ripple reduction</a:t>
            </a:r>
          </a:p>
          <a:p>
            <a:pPr lvl="1"/>
            <a:r>
              <a:rPr lang="en-US" dirty="0" smtClean="0"/>
              <a:t>High </a:t>
            </a:r>
            <a:r>
              <a:rPr lang="en-GB" i="1" dirty="0" smtClean="0">
                <a:latin typeface="Times" pitchFamily="18" charset="0"/>
              </a:rPr>
              <a:t>f</a:t>
            </a:r>
            <a:r>
              <a:rPr lang="en-GB" sz="1200" dirty="0" smtClean="0">
                <a:latin typeface="Times" pitchFamily="18" charset="0"/>
              </a:rPr>
              <a:t>s</a:t>
            </a:r>
            <a:r>
              <a:rPr lang="en-GB" dirty="0" smtClean="0">
                <a:latin typeface="Times" pitchFamily="18" charset="0"/>
              </a:rPr>
              <a:t> </a:t>
            </a:r>
            <a:r>
              <a:rPr lang="en-US" dirty="0" smtClean="0">
                <a:cs typeface="Calibri"/>
                <a:sym typeface="Wingdings"/>
              </a:rPr>
              <a:t> SiC MOSFET</a:t>
            </a:r>
            <a:endParaRPr lang="en-US" dirty="0" smtClean="0"/>
          </a:p>
          <a:p>
            <a:pPr lvl="1"/>
            <a:r>
              <a:rPr lang="en-US" dirty="0" smtClean="0"/>
              <a:t>Additional HB </a:t>
            </a:r>
            <a:r>
              <a:rPr lang="en-US" dirty="0">
                <a:cs typeface="Calibri"/>
                <a:sym typeface="Wingdings"/>
              </a:rPr>
              <a:t> </a:t>
            </a:r>
            <a:r>
              <a:rPr lang="en-US" dirty="0" smtClean="0"/>
              <a:t>enhanced </a:t>
            </a:r>
            <a:r>
              <a:rPr lang="en-US" dirty="0"/>
              <a:t>step-down </a:t>
            </a:r>
            <a:r>
              <a:rPr lang="en-US" dirty="0" smtClean="0"/>
              <a:t>dynamics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5436096" y="2996951"/>
            <a:ext cx="2304257" cy="195598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080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680" y="1124744"/>
            <a:ext cx="4900486" cy="4199223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Proposed Topology</a:t>
            </a:r>
            <a:endParaRPr lang="de-CH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pPr/>
              <a:t>4</a:t>
            </a:fld>
            <a:endParaRPr lang="de-CH" dirty="0"/>
          </a:p>
        </p:txBody>
      </p:sp>
      <p:sp>
        <p:nvSpPr>
          <p:cNvPr id="5" name="Rounded Rectangle 4"/>
          <p:cNvSpPr/>
          <p:nvPr/>
        </p:nvSpPr>
        <p:spPr>
          <a:xfrm>
            <a:off x="5864474" y="1052736"/>
            <a:ext cx="3244030" cy="194421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Inhaltsplatzhalter 4"/>
          <p:cNvSpPr txBox="1">
            <a:spLocks/>
          </p:cNvSpPr>
          <p:nvPr/>
        </p:nvSpPr>
        <p:spPr>
          <a:xfrm>
            <a:off x="457200" y="2348880"/>
            <a:ext cx="3563888" cy="2249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de-DE" sz="2000" b="1" kern="1200" baseline="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de-DE" sz="1800" b="1" kern="1200" baseline="0">
                <a:solidFill>
                  <a:srgbClr val="0099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Modular Multilevel Marx Converter M3TC</a:t>
            </a:r>
          </a:p>
          <a:p>
            <a:pPr lvl="1"/>
            <a:r>
              <a:rPr lang="en-GB" dirty="0" smtClean="0">
                <a:latin typeface="+mj-lt"/>
              </a:rPr>
              <a:t>Staircase voltage</a:t>
            </a:r>
            <a:endParaRPr lang="en-GB" dirty="0">
              <a:latin typeface="+mj-lt"/>
            </a:endParaRPr>
          </a:p>
          <a:p>
            <a:pPr lvl="1"/>
            <a:r>
              <a:rPr lang="en-US" dirty="0" smtClean="0"/>
              <a:t>H-bridge </a:t>
            </a:r>
            <a:r>
              <a:rPr lang="en-US" dirty="0">
                <a:cs typeface="Calibri"/>
                <a:sym typeface="Wingdings"/>
              </a:rPr>
              <a:t></a:t>
            </a:r>
            <a:r>
              <a:rPr lang="en-US" dirty="0"/>
              <a:t> Bipolar voltage </a:t>
            </a:r>
            <a:r>
              <a:rPr lang="en-GB" dirty="0"/>
              <a:t>±</a:t>
            </a:r>
            <a:r>
              <a:rPr lang="en-GB" dirty="0" smtClean="0"/>
              <a:t>10kV</a:t>
            </a:r>
          </a:p>
          <a:p>
            <a:pPr lvl="1"/>
            <a:r>
              <a:rPr lang="en-GB" dirty="0" smtClean="0"/>
              <a:t>Low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cs typeface="Calibri"/>
                <a:sym typeface="Wingdings"/>
              </a:rPr>
              <a:t></a:t>
            </a:r>
            <a:r>
              <a:rPr lang="en-GB" dirty="0" smtClean="0"/>
              <a:t> </a:t>
            </a:r>
            <a:r>
              <a:rPr lang="en-GB" dirty="0"/>
              <a:t>slow </a:t>
            </a:r>
            <a:r>
              <a:rPr lang="en-GB" dirty="0" smtClean="0"/>
              <a:t>dynamics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05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7" y="736507"/>
            <a:ext cx="3096344" cy="2653254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700" y="3212976"/>
            <a:ext cx="2267272" cy="2943046"/>
          </a:xfr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Proposed</a:t>
            </a:r>
            <a:r>
              <a:rPr lang="de-CH" dirty="0" smtClean="0"/>
              <a:t> </a:t>
            </a:r>
            <a:r>
              <a:rPr lang="en-US" dirty="0" smtClean="0"/>
              <a:t>Topology</a:t>
            </a:r>
            <a:endParaRPr lang="en-US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10" name="Inhaltsplatzhalter 4"/>
          <p:cNvSpPr txBox="1">
            <a:spLocks/>
          </p:cNvSpPr>
          <p:nvPr/>
        </p:nvSpPr>
        <p:spPr>
          <a:xfrm>
            <a:off x="395536" y="1268760"/>
            <a:ext cx="2592288" cy="1826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de-DE" sz="2000" b="1" kern="1200" baseline="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de-DE" sz="1800" b="1" kern="1200" baseline="0">
                <a:solidFill>
                  <a:srgbClr val="0099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Single stack source</a:t>
            </a:r>
            <a:r>
              <a:rPr lang="en-GB" dirty="0" smtClean="0"/>
              <a:t>:</a:t>
            </a:r>
            <a:endParaRPr lang="en-GB" dirty="0"/>
          </a:p>
          <a:p>
            <a:pPr lvl="1"/>
            <a:r>
              <a:rPr lang="en-GB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r>
              <a:rPr lang="en-GB" dirty="0" smtClean="0"/>
              <a:t> : ±10kV</a:t>
            </a:r>
            <a:endParaRPr lang="en-GB" dirty="0"/>
          </a:p>
          <a:p>
            <a:pPr lvl="1"/>
            <a:r>
              <a:rPr lang="en-GB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r>
              <a:rPr lang="en-GB" dirty="0" smtClean="0">
                <a:latin typeface="Times" pitchFamily="18" charset="0"/>
              </a:rPr>
              <a:t> </a:t>
            </a:r>
            <a:r>
              <a:rPr lang="en-GB" dirty="0" smtClean="0"/>
              <a:t>: </a:t>
            </a:r>
            <a:r>
              <a:rPr lang="en-GB" dirty="0"/>
              <a:t>1.5 kA</a:t>
            </a:r>
          </a:p>
          <a:p>
            <a:pPr lvl="1"/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di/</a:t>
            </a:r>
            <a:r>
              <a:rPr lang="en-GB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dt</a:t>
            </a:r>
            <a:r>
              <a:rPr lang="en-GB" dirty="0" smtClean="0"/>
              <a:t> </a:t>
            </a:r>
            <a:r>
              <a:rPr lang="en-GB" dirty="0"/>
              <a:t>: &gt;</a:t>
            </a:r>
            <a:r>
              <a:rPr lang="en-GB" dirty="0" smtClean="0"/>
              <a:t>10A/</a:t>
            </a:r>
            <a:r>
              <a:rPr lang="el-GR" dirty="0"/>
              <a:t>μ</a:t>
            </a:r>
            <a:r>
              <a:rPr lang="en-US" dirty="0"/>
              <a:t>s</a:t>
            </a:r>
          </a:p>
          <a:p>
            <a:pPr lvl="1"/>
            <a:r>
              <a:rPr lang="el-G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pp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/>
              <a:t>: &lt;1%</a:t>
            </a:r>
          </a:p>
        </p:txBody>
      </p:sp>
      <p:sp>
        <p:nvSpPr>
          <p:cNvPr id="12" name="Inhaltsplatzhalter 4"/>
          <p:cNvSpPr txBox="1">
            <a:spLocks/>
          </p:cNvSpPr>
          <p:nvPr/>
        </p:nvSpPr>
        <p:spPr>
          <a:xfrm>
            <a:off x="375218" y="3465679"/>
            <a:ext cx="3168352" cy="18355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de-DE" sz="2000" b="1" kern="1200" baseline="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de-DE" sz="1800" b="1" kern="1200" baseline="0">
                <a:solidFill>
                  <a:srgbClr val="0099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Full-scale source</a:t>
            </a:r>
            <a:r>
              <a:rPr lang="en-GB" dirty="0" smtClean="0"/>
              <a:t>:</a:t>
            </a:r>
            <a:endParaRPr lang="en-GB" dirty="0"/>
          </a:p>
          <a:p>
            <a:pPr lvl="1"/>
            <a:r>
              <a:rPr lang="en-GB" dirty="0"/>
              <a:t>20 </a:t>
            </a:r>
            <a:r>
              <a:rPr lang="en-GB" dirty="0" smtClean="0"/>
              <a:t>parallel</a:t>
            </a:r>
            <a:r>
              <a:rPr lang="el-GR" dirty="0" smtClean="0"/>
              <a:t> </a:t>
            </a:r>
            <a:r>
              <a:rPr lang="en-US" dirty="0" smtClean="0"/>
              <a:t>single stacks</a:t>
            </a:r>
            <a:endParaRPr lang="en-GB" dirty="0"/>
          </a:p>
          <a:p>
            <a:pPr lvl="1"/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r>
              <a:rPr lang="en-GB" dirty="0">
                <a:latin typeface="Times" pitchFamily="18" charset="0"/>
              </a:rPr>
              <a:t> </a:t>
            </a:r>
            <a:r>
              <a:rPr lang="en-GB" dirty="0"/>
              <a:t>: </a:t>
            </a:r>
            <a:r>
              <a:rPr lang="en-GB" dirty="0" smtClean="0"/>
              <a:t>30kA</a:t>
            </a:r>
            <a:endParaRPr lang="en-GB" dirty="0"/>
          </a:p>
          <a:p>
            <a:pPr lvl="1"/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di/</a:t>
            </a:r>
            <a:r>
              <a:rPr lang="en-GB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dt</a:t>
            </a:r>
            <a:r>
              <a:rPr lang="en-GB" i="1" dirty="0">
                <a:latin typeface="Times" pitchFamily="18" charset="0"/>
              </a:rPr>
              <a:t> </a:t>
            </a:r>
            <a:r>
              <a:rPr lang="en-GB" dirty="0"/>
              <a:t>: </a:t>
            </a:r>
            <a:r>
              <a:rPr lang="en-GB" dirty="0" smtClean="0"/>
              <a:t>&gt;200A/</a:t>
            </a:r>
            <a:r>
              <a:rPr lang="el-GR" dirty="0"/>
              <a:t>μ</a:t>
            </a:r>
            <a:r>
              <a:rPr lang="en-US" dirty="0"/>
              <a:t>s</a:t>
            </a:r>
          </a:p>
          <a:p>
            <a:pPr lvl="1"/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pp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/>
              <a:t>: </a:t>
            </a:r>
            <a:r>
              <a:rPr lang="en-US" dirty="0" smtClean="0"/>
              <a:t>&lt;0.1%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89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Design Considerations</a:t>
            </a:r>
            <a:endParaRPr lang="de-CH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10" name="Inhaltsplatzhalter 4"/>
          <p:cNvSpPr txBox="1">
            <a:spLocks/>
          </p:cNvSpPr>
          <p:nvPr/>
        </p:nvSpPr>
        <p:spPr>
          <a:xfrm>
            <a:off x="126277" y="1047750"/>
            <a:ext cx="4232449" cy="18771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de-DE" sz="2000" b="1" kern="1200" baseline="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de-DE" sz="1800" b="1" kern="1200" baseline="0">
                <a:solidFill>
                  <a:srgbClr val="0099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Design parameters</a:t>
            </a:r>
          </a:p>
          <a:p>
            <a:pPr lvl="1"/>
            <a:r>
              <a:rPr lang="en-US" dirty="0" smtClean="0"/>
              <a:t>Number of modules : </a:t>
            </a:r>
            <a:r>
              <a:rPr lang="en-US" i="1" dirty="0" smtClean="0">
                <a:latin typeface="Times" pitchFamily="18" charset="0"/>
              </a:rPr>
              <a:t>n</a:t>
            </a:r>
          </a:p>
          <a:p>
            <a:pPr lvl="1"/>
            <a:r>
              <a:rPr lang="en-US" dirty="0" smtClean="0"/>
              <a:t>Switching frequency :</a:t>
            </a:r>
            <a:r>
              <a:rPr lang="en-US" i="1" dirty="0" smtClean="0"/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US" sz="1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dirty="0" smtClean="0"/>
              <a:t>Inductance :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dirty="0" smtClean="0"/>
              <a:t>Output capacitance</a:t>
            </a:r>
            <a:r>
              <a:rPr lang="en-US" i="1" dirty="0" smtClean="0"/>
              <a:t>: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1200" dirty="0" smtClean="0"/>
          </a:p>
        </p:txBody>
      </p:sp>
      <p:sp>
        <p:nvSpPr>
          <p:cNvPr id="11" name="Inhaltsplatzhalter 4"/>
          <p:cNvSpPr txBox="1">
            <a:spLocks/>
          </p:cNvSpPr>
          <p:nvPr/>
        </p:nvSpPr>
        <p:spPr>
          <a:xfrm>
            <a:off x="126277" y="2852936"/>
            <a:ext cx="4234483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de-DE" sz="2000" b="1" kern="1200" baseline="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de-DE" sz="1800" b="1" kern="1200" baseline="0">
                <a:solidFill>
                  <a:srgbClr val="0099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Design constraints:</a:t>
            </a:r>
            <a:endParaRPr lang="en-US" dirty="0"/>
          </a:p>
          <a:p>
            <a:pPr marL="457200" lvl="1" indent="0">
              <a:buNone/>
            </a:pP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l-G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pp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/>
              <a:t>&lt; 1%</a:t>
            </a:r>
          </a:p>
          <a:p>
            <a:pPr marL="457200" lvl="1" indent="0">
              <a:buNone/>
            </a:pP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ii) di/</a:t>
            </a:r>
            <a:r>
              <a:rPr lang="en-GB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dt</a:t>
            </a:r>
            <a:r>
              <a:rPr lang="en-GB" dirty="0" smtClean="0"/>
              <a:t> </a:t>
            </a:r>
            <a:r>
              <a:rPr lang="en-GB" dirty="0"/>
              <a:t>&gt;10A/</a:t>
            </a:r>
            <a:r>
              <a:rPr lang="el-GR" dirty="0"/>
              <a:t>μ</a:t>
            </a:r>
            <a:r>
              <a:rPr lang="en-US" dirty="0" smtClean="0"/>
              <a:t>s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iii) Min.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100" dirty="0" smtClean="0"/>
              <a:t>  </a:t>
            </a:r>
            <a:r>
              <a:rPr lang="en-US" dirty="0" smtClean="0"/>
              <a:t>for robustness</a:t>
            </a:r>
            <a:endParaRPr lang="en-US" dirty="0"/>
          </a:p>
          <a:p>
            <a:pPr lvl="1"/>
            <a:endParaRPr lang="en-US" sz="1200" dirty="0" smtClean="0"/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872711"/>
              </p:ext>
            </p:extLst>
          </p:nvPr>
        </p:nvGraphicFramePr>
        <p:xfrm>
          <a:off x="5040052" y="3861048"/>
          <a:ext cx="324036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180"/>
                <a:gridCol w="1620180"/>
              </a:tblGrid>
              <a:tr h="409804"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Resulting parameters of </a:t>
                      </a:r>
                      <a:br>
                        <a:rPr lang="en-US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 single stack</a:t>
                      </a:r>
                      <a:endParaRPr lang="de-CH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</a:tr>
              <a:tr h="277321">
                <a:tc>
                  <a:txBody>
                    <a:bodyPr/>
                    <a:lstStyle/>
                    <a:p>
                      <a:pPr algn="ctr"/>
                      <a:r>
                        <a:rPr lang="en-US" sz="15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de-CH" sz="15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6</a:t>
                      </a:r>
                      <a:endParaRPr lang="de-CH" sz="1500" dirty="0"/>
                    </a:p>
                  </a:txBody>
                  <a:tcPr/>
                </a:tc>
              </a:tr>
              <a:tr h="277321">
                <a:tc>
                  <a:txBody>
                    <a:bodyPr/>
                    <a:lstStyle/>
                    <a:p>
                      <a:pPr algn="ctr"/>
                      <a:r>
                        <a:rPr lang="en-US" sz="15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1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de-CH" sz="11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60kHz</a:t>
                      </a:r>
                      <a:endParaRPr lang="de-CH" sz="1500" dirty="0"/>
                    </a:p>
                  </a:txBody>
                  <a:tcPr/>
                </a:tc>
              </a:tr>
              <a:tr h="277321">
                <a:tc>
                  <a:txBody>
                    <a:bodyPr/>
                    <a:lstStyle/>
                    <a:p>
                      <a:pPr algn="ctr"/>
                      <a:r>
                        <a:rPr lang="en-US" sz="15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de-CH" sz="15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250</a:t>
                      </a:r>
                      <a:r>
                        <a:rPr lang="el-GR" sz="1500" dirty="0" smtClean="0"/>
                        <a:t>μ</a:t>
                      </a:r>
                      <a:r>
                        <a:rPr lang="en-US" sz="1500" dirty="0" smtClean="0"/>
                        <a:t>H</a:t>
                      </a:r>
                      <a:endParaRPr lang="de-CH" sz="1500" dirty="0"/>
                    </a:p>
                  </a:txBody>
                  <a:tcPr/>
                </a:tc>
              </a:tr>
              <a:tr h="277321">
                <a:tc>
                  <a:txBody>
                    <a:bodyPr/>
                    <a:lstStyle/>
                    <a:p>
                      <a:pPr algn="ctr"/>
                      <a:r>
                        <a:rPr lang="en-US" sz="15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1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</a:t>
                      </a:r>
                      <a:endParaRPr lang="de-CH" sz="11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</a:t>
                      </a:r>
                      <a:r>
                        <a:rPr lang="el-GR" sz="1500" dirty="0" smtClean="0"/>
                        <a:t>μ</a:t>
                      </a:r>
                      <a:r>
                        <a:rPr lang="en-US" sz="1500" dirty="0" smtClean="0"/>
                        <a:t>F</a:t>
                      </a:r>
                      <a:endParaRPr lang="de-CH" sz="15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371" y="1041152"/>
            <a:ext cx="4245722" cy="252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7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365" y="698218"/>
            <a:ext cx="4413139" cy="5461564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Control System</a:t>
            </a:r>
            <a:endParaRPr lang="de-CH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9" name="Inhaltsplatzhalter 4"/>
          <p:cNvSpPr txBox="1">
            <a:spLocks/>
          </p:cNvSpPr>
          <p:nvPr/>
        </p:nvSpPr>
        <p:spPr>
          <a:xfrm>
            <a:off x="-10435" y="1047750"/>
            <a:ext cx="3888432" cy="4824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de-DE" sz="2000" b="1" kern="1200" baseline="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de-DE" sz="1800" b="1" kern="1200" baseline="0">
                <a:solidFill>
                  <a:srgbClr val="0099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</p:txBody>
      </p:sp>
      <p:sp>
        <p:nvSpPr>
          <p:cNvPr id="10" name="Inhaltsplatzhalter 4"/>
          <p:cNvSpPr txBox="1">
            <a:spLocks/>
          </p:cNvSpPr>
          <p:nvPr/>
        </p:nvSpPr>
        <p:spPr>
          <a:xfrm>
            <a:off x="92405" y="1572301"/>
            <a:ext cx="3682752" cy="4073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de-DE" sz="2000" b="1" kern="1200" baseline="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de-DE" sz="1800" b="1" kern="1200" baseline="0">
                <a:solidFill>
                  <a:srgbClr val="0099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New adaptive hybrid control concept</a:t>
            </a:r>
          </a:p>
          <a:p>
            <a:pPr lvl="1"/>
            <a:r>
              <a:rPr lang="en-US" dirty="0" smtClean="0"/>
              <a:t>Adaptive hysteretic controller</a:t>
            </a:r>
          </a:p>
          <a:p>
            <a:pPr lvl="2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 smtClean="0"/>
              <a:t>Time-optimal transient response</a:t>
            </a:r>
          </a:p>
          <a:p>
            <a:pPr lvl="2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 smtClean="0"/>
              <a:t>Excellent disturbance rejection</a:t>
            </a:r>
          </a:p>
          <a:p>
            <a:pPr lvl="2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 smtClean="0"/>
              <a:t>Design simplicity</a:t>
            </a:r>
          </a:p>
          <a:p>
            <a:pPr lvl="2">
              <a:buClr>
                <a:srgbClr val="FF0000"/>
              </a:buClr>
              <a:buFont typeface="Symbol" panose="05050102010706020507" pitchFamily="18" charset="2"/>
              <a:buChar char="-"/>
            </a:pPr>
            <a:r>
              <a:rPr lang="en-US" dirty="0" smtClean="0">
                <a:cs typeface="Calibri"/>
                <a:sym typeface="Wingdings"/>
              </a:rPr>
              <a:t>Poor steady state performance</a:t>
            </a:r>
            <a:endParaRPr lang="en-US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4860032" y="745021"/>
            <a:ext cx="1440162" cy="82455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Rounded Rectangle 10"/>
          <p:cNvSpPr/>
          <p:nvPr/>
        </p:nvSpPr>
        <p:spPr>
          <a:xfrm>
            <a:off x="4860032" y="3212976"/>
            <a:ext cx="1440162" cy="7200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094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365" y="698218"/>
            <a:ext cx="4413139" cy="5461564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Control System</a:t>
            </a:r>
            <a:endParaRPr lang="de-CH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9" name="Inhaltsplatzhalter 4"/>
          <p:cNvSpPr txBox="1">
            <a:spLocks/>
          </p:cNvSpPr>
          <p:nvPr/>
        </p:nvSpPr>
        <p:spPr>
          <a:xfrm>
            <a:off x="-10435" y="1047750"/>
            <a:ext cx="3888432" cy="4824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de-DE" sz="2000" b="1" kern="1200" baseline="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de-DE" sz="1800" b="1" kern="1200" baseline="0">
                <a:solidFill>
                  <a:srgbClr val="0099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</p:txBody>
      </p:sp>
      <p:sp>
        <p:nvSpPr>
          <p:cNvPr id="10" name="Inhaltsplatzhalter 4"/>
          <p:cNvSpPr txBox="1">
            <a:spLocks/>
          </p:cNvSpPr>
          <p:nvPr/>
        </p:nvSpPr>
        <p:spPr>
          <a:xfrm>
            <a:off x="151176" y="1768106"/>
            <a:ext cx="3565210" cy="309634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de-DE" sz="2000" b="1" kern="1200" baseline="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de-DE" sz="1800" b="1" kern="1200" baseline="0">
                <a:solidFill>
                  <a:srgbClr val="0099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New adaptive hybrid control concept</a:t>
            </a:r>
          </a:p>
          <a:p>
            <a:pPr lvl="1"/>
            <a:r>
              <a:rPr lang="en-US" dirty="0" smtClean="0"/>
              <a:t>Average Control Mode</a:t>
            </a:r>
          </a:p>
          <a:p>
            <a:pPr lvl="2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 smtClean="0"/>
              <a:t>Good steady state performance</a:t>
            </a:r>
          </a:p>
          <a:p>
            <a:pPr lvl="2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 smtClean="0"/>
              <a:t>Phase-shifting control</a:t>
            </a:r>
            <a:r>
              <a:rPr lang="en-US" dirty="0" smtClean="0">
                <a:cs typeface="Calibri"/>
                <a:sym typeface="Wingdings"/>
              </a:rPr>
              <a:t></a:t>
            </a:r>
            <a:r>
              <a:rPr lang="en-US" dirty="0" smtClean="0"/>
              <a:t> </a:t>
            </a:r>
            <a:r>
              <a:rPr lang="en-US" dirty="0"/>
              <a:t>optimal </a:t>
            </a:r>
            <a:r>
              <a:rPr lang="en-US" dirty="0" smtClean="0"/>
              <a:t>interleaving</a:t>
            </a:r>
          </a:p>
          <a:p>
            <a:pPr lvl="2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 smtClean="0"/>
              <a:t>Design simplicity</a:t>
            </a:r>
          </a:p>
          <a:p>
            <a:pPr lvl="1"/>
            <a:r>
              <a:rPr lang="en-US" dirty="0" smtClean="0"/>
              <a:t>M3TC Stage Selection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788024" y="1768106"/>
            <a:ext cx="1563924" cy="122884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Rounded Rectangle 10"/>
          <p:cNvSpPr/>
          <p:nvPr/>
        </p:nvSpPr>
        <p:spPr>
          <a:xfrm>
            <a:off x="4788022" y="4221088"/>
            <a:ext cx="1563925" cy="193869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5618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Simulation Results : </a:t>
            </a:r>
            <a:r>
              <a:rPr lang="en-US" dirty="0" smtClean="0"/>
              <a:t>Nominal Pulse (</a:t>
            </a:r>
            <a:r>
              <a:rPr lang="en-US" i="1" dirty="0" smtClean="0"/>
              <a:t>RL</a:t>
            </a:r>
            <a:r>
              <a:rPr lang="en-US" dirty="0" smtClean="0"/>
              <a:t> load: 1</a:t>
            </a:r>
            <a:r>
              <a:rPr lang="el-GR" dirty="0" smtClean="0"/>
              <a:t>Ω – 10μ</a:t>
            </a:r>
            <a:r>
              <a:rPr lang="en-US" dirty="0" smtClean="0"/>
              <a:t>H) </a:t>
            </a:r>
            <a:endParaRPr lang="de-CH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10" name="Inhaltsplatzhalter 4"/>
          <p:cNvSpPr txBox="1">
            <a:spLocks/>
          </p:cNvSpPr>
          <p:nvPr/>
        </p:nvSpPr>
        <p:spPr>
          <a:xfrm>
            <a:off x="457200" y="2164133"/>
            <a:ext cx="3707904" cy="2500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de-DE" sz="2000" b="1" kern="1200" baseline="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de-DE" sz="1800" b="1" kern="1200" baseline="0">
                <a:solidFill>
                  <a:srgbClr val="0099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Step-up/down </a:t>
            </a:r>
            <a:r>
              <a:rPr lang="en-US" dirty="0" smtClean="0"/>
              <a:t>transient</a:t>
            </a:r>
          </a:p>
          <a:p>
            <a:pPr lvl="2"/>
            <a:r>
              <a:rPr lang="en-US" dirty="0" smtClean="0"/>
              <a:t>Hysteretic mode</a:t>
            </a:r>
          </a:p>
          <a:p>
            <a:pPr lvl="2"/>
            <a:r>
              <a:rPr lang="en-US" dirty="0" smtClean="0"/>
              <a:t>High</a:t>
            </a:r>
            <a:r>
              <a:rPr lang="en-US" dirty="0" smtClean="0">
                <a:cs typeface="Calibri"/>
                <a:sym typeface="Wingdings"/>
              </a:rPr>
              <a:t> current gradient</a:t>
            </a:r>
            <a:endParaRPr lang="en-US" dirty="0" smtClean="0"/>
          </a:p>
          <a:p>
            <a:pPr lvl="1"/>
            <a:r>
              <a:rPr lang="en-US" dirty="0" smtClean="0"/>
              <a:t>Steady State</a:t>
            </a:r>
          </a:p>
          <a:p>
            <a:pPr lvl="2"/>
            <a:r>
              <a:rPr lang="en-US" dirty="0" smtClean="0"/>
              <a:t>M3TC stage capacitor discharges</a:t>
            </a:r>
            <a:r>
              <a:rPr lang="en-US" dirty="0" smtClean="0">
                <a:cs typeface="Calibri"/>
                <a:sym typeface="Wingdings"/>
              </a:rPr>
              <a:t> </a:t>
            </a:r>
            <a:r>
              <a:rPr lang="en-US" dirty="0">
                <a:cs typeface="Calibri"/>
                <a:sym typeface="Wingdings"/>
              </a:rPr>
              <a:t></a:t>
            </a:r>
            <a:r>
              <a:rPr lang="en-US" dirty="0" smtClean="0"/>
              <a:t> additional stage inserted</a:t>
            </a:r>
            <a:r>
              <a:rPr lang="en-US" dirty="0" smtClean="0">
                <a:cs typeface="Calibri"/>
                <a:sym typeface="Wingdings"/>
              </a:rPr>
              <a:t> </a:t>
            </a: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692696"/>
            <a:ext cx="4032448" cy="544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47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HP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PE Template.potx" id="{21B1F642-E94D-43C4-9C54-383CB39AE086}" vid="{36BD2C9E-20ED-4855-BEBE-9C099768C64F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HPE Template</Template>
  <TotalTime>0</TotalTime>
  <Words>445</Words>
  <Application>Microsoft Office PowerPoint</Application>
  <PresentationFormat>On-screen Show (4:3)</PresentationFormat>
  <Paragraphs>125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ETH Light</vt:lpstr>
      <vt:lpstr>Symbol</vt:lpstr>
      <vt:lpstr>Times</vt:lpstr>
      <vt:lpstr>Times New Roman</vt:lpstr>
      <vt:lpstr>Wingdings</vt:lpstr>
      <vt:lpstr>Template HPE</vt:lpstr>
      <vt:lpstr>Modular Highly Dynamic and Ultra-Low Ripple Arbitrary Current Source for Plasma Research</vt:lpstr>
      <vt:lpstr>Introduction</vt:lpstr>
      <vt:lpstr>Proposed Topology</vt:lpstr>
      <vt:lpstr>Proposed Topology</vt:lpstr>
      <vt:lpstr>Proposed Topology</vt:lpstr>
      <vt:lpstr>Design Considerations</vt:lpstr>
      <vt:lpstr>Control System</vt:lpstr>
      <vt:lpstr>Control System</vt:lpstr>
      <vt:lpstr>Simulation Results : Nominal Pulse (RL load: 1Ω – 10μH) </vt:lpstr>
      <vt:lpstr>Simulation Results : Arbitrary waveform generation (RL load: 1Ω – 10μH)</vt:lpstr>
      <vt:lpstr>Simulation Results: Performance under highly fluctuating load</vt:lpstr>
      <vt:lpstr>Conclusions</vt:lpstr>
      <vt:lpstr>Thank you for your attention!</vt:lpstr>
    </vt:vector>
  </TitlesOfParts>
  <Company>ETH Zuerich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Modular Highly Dynamic and Ultra-Low Ripple Arbitrary Current Source for Plasma Research</dc:title>
  <dc:creator>Tsolaridis  Georgios</dc:creator>
  <cp:lastModifiedBy>Tsolaridis  Georgios</cp:lastModifiedBy>
  <cp:revision>90</cp:revision>
  <cp:lastPrinted>2015-12-21T08:39:35Z</cp:lastPrinted>
  <dcterms:created xsi:type="dcterms:W3CDTF">2017-06-08T11:26:57Z</dcterms:created>
  <dcterms:modified xsi:type="dcterms:W3CDTF">2017-06-18T16:01:25Z</dcterms:modified>
</cp:coreProperties>
</file>