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054" r:id="rId1"/>
  </p:sldMasterIdLst>
  <p:notesMasterIdLst>
    <p:notesMasterId r:id="rId11"/>
  </p:notesMasterIdLst>
  <p:handoutMasterIdLst>
    <p:handoutMasterId r:id="rId12"/>
  </p:handoutMasterIdLst>
  <p:sldIdLst>
    <p:sldId id="256" r:id="rId2"/>
    <p:sldId id="331" r:id="rId3"/>
    <p:sldId id="346" r:id="rId4"/>
    <p:sldId id="347" r:id="rId5"/>
    <p:sldId id="349" r:id="rId6"/>
    <p:sldId id="339" r:id="rId7"/>
    <p:sldId id="350" r:id="rId8"/>
    <p:sldId id="348" r:id="rId9"/>
    <p:sldId id="351" r:id="rId10"/>
  </p:sldIdLst>
  <p:sldSz cx="9144000" cy="6858000" type="screen4x3"/>
  <p:notesSz cx="6810375" cy="99425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FC9"/>
    <a:srgbClr val="1008AC"/>
    <a:srgbClr val="0066FF"/>
    <a:srgbClr val="F3E6D4"/>
    <a:srgbClr val="F3E6D3"/>
    <a:srgbClr val="F1E6D3"/>
    <a:srgbClr val="F6E2D6"/>
    <a:srgbClr val="F8E9E0"/>
    <a:srgbClr val="F8E3E0"/>
    <a:srgbClr val="FAE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38" autoAdjust="0"/>
    <p:restoredTop sz="94660"/>
  </p:normalViewPr>
  <p:slideViewPr>
    <p:cSldViewPr snapToGrid="0">
      <p:cViewPr>
        <p:scale>
          <a:sx n="150" d="100"/>
          <a:sy n="150" d="100"/>
        </p:scale>
        <p:origin x="-25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0" d="100"/>
        <a:sy n="220" d="100"/>
      </p:scale>
      <p:origin x="0" y="6900"/>
    </p:cViewPr>
  </p:sorterViewPr>
  <p:notesViewPr>
    <p:cSldViewPr snapToGrid="0">
      <p:cViewPr varScale="1">
        <p:scale>
          <a:sx n="18" d="100"/>
          <a:sy n="18" d="100"/>
        </p:scale>
        <p:origin x="-2178" y="-216"/>
      </p:cViewPr>
      <p:guideLst>
        <p:guide orient="horz" pos="3132"/>
        <p:guide pos="214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259" cy="497275"/>
          </a:xfrm>
          <a:prstGeom prst="rect">
            <a:avLst/>
          </a:prstGeom>
        </p:spPr>
        <p:txBody>
          <a:bodyPr vert="horz" lIns="21226" tIns="10613" rIns="21226" bIns="10613" rtlCol="0"/>
          <a:lstStyle>
            <a:lvl1pPr algn="l">
              <a:defRPr sz="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66" y="0"/>
            <a:ext cx="2951259" cy="497275"/>
          </a:xfrm>
          <a:prstGeom prst="rect">
            <a:avLst/>
          </a:prstGeom>
        </p:spPr>
        <p:txBody>
          <a:bodyPr vert="horz" lIns="21226" tIns="10613" rIns="21226" bIns="10613" rtlCol="0"/>
          <a:lstStyle>
            <a:lvl1pPr algn="r">
              <a:defRPr sz="300"/>
            </a:lvl1pPr>
          </a:lstStyle>
          <a:p>
            <a:fld id="{774782C8-E75D-4C38-9DA8-EC5A47E5FB20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47"/>
            <a:ext cx="2951259" cy="496903"/>
          </a:xfrm>
          <a:prstGeom prst="rect">
            <a:avLst/>
          </a:prstGeom>
        </p:spPr>
        <p:txBody>
          <a:bodyPr vert="horz" lIns="21226" tIns="10613" rIns="21226" bIns="10613" rtlCol="0" anchor="b"/>
          <a:lstStyle>
            <a:lvl1pPr algn="l">
              <a:defRPr sz="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66" y="9443747"/>
            <a:ext cx="2951259" cy="496903"/>
          </a:xfrm>
          <a:prstGeom prst="rect">
            <a:avLst/>
          </a:prstGeom>
        </p:spPr>
        <p:txBody>
          <a:bodyPr vert="horz" lIns="21226" tIns="10613" rIns="21226" bIns="10613" rtlCol="0" anchor="b"/>
          <a:lstStyle>
            <a:lvl1pPr algn="r">
              <a:defRPr sz="300"/>
            </a:lvl1pPr>
          </a:lstStyle>
          <a:p>
            <a:fld id="{4C7969E8-AD23-440F-9551-9167C32463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57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259" cy="4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66" y="0"/>
            <a:ext cx="2951259" cy="4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93" y="4722620"/>
            <a:ext cx="5448590" cy="447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747"/>
            <a:ext cx="2951259" cy="49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66" y="9443747"/>
            <a:ext cx="2951259" cy="49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1581D9-17CA-4015-849F-9A79DD7C98A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676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52D1A-3E97-4AEF-8364-86E27A85D4AC}" type="slidenum">
              <a:rPr lang="nl-NL" smtClean="0">
                <a:latin typeface="Arial" pitchFamily="34" charset="0"/>
              </a:rPr>
              <a:pPr/>
              <a:t>0</a:t>
            </a:fld>
            <a:endParaRPr lang="nl-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98500E23-A3C2-452F-AF69-B8107470B3DC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4B6E947-8927-41D9-9DBB-90C320DDDE9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360AA013-88AF-43B7-9491-11398BABD749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0A3C270-55B8-4CE8-88A9-05A590E5ADA2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8FF2D978-6883-416E-AC11-9771170B4566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6B9B53E0-28B0-4E7B-9A76-87E7CDB479A1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0013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AA283E97-109F-4DAB-8706-18E20919BF3A}" type="slidenum">
              <a:rPr lang="nl-NL" smtClean="0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1E398074-3CC6-4C49-93BB-6234AD9843D6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61FD31AC-24A6-4144-B687-EF97A6D0EC92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231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PAGE </a:t>
            </a:r>
            <a:fld id="{F85F1B5F-9D71-4B9C-8982-EC338504FC87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2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hyperlink" Target="mailto:e.j.m.v.heesch@tue.nl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hyperlink" Target="http://www.cwi.nl/" TargetMode="External"/><Relationship Id="rId10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2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41952" y="467261"/>
            <a:ext cx="7636476" cy="2075935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High-Power Switching </a:t>
            </a:r>
            <a:b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using Super-Critical Fluids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US" sz="2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387" name="Subtitle 2"/>
          <p:cNvSpPr>
            <a:spLocks noGrp="1"/>
          </p:cNvSpPr>
          <p:nvPr>
            <p:ph type="body" sz="half" idx="2"/>
          </p:nvPr>
        </p:nvSpPr>
        <p:spPr>
          <a:xfrm>
            <a:off x="1495160" y="2907736"/>
            <a:ext cx="6073134" cy="231227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eaLnBrk="1" hangingPunct="1"/>
            <a:r>
              <a:rPr lang="en-US" sz="2000" b="1" dirty="0" smtClean="0"/>
              <a:t>TU/e </a:t>
            </a:r>
            <a:endParaRPr lang="en-US" sz="2000" dirty="0" smtClean="0"/>
          </a:p>
          <a:p>
            <a:pPr eaLnBrk="1" hangingPunct="1"/>
            <a:r>
              <a:rPr lang="en-US" sz="2000" b="1" u="sng" dirty="0" smtClean="0"/>
              <a:t>Bert van Heesch</a:t>
            </a:r>
            <a:endParaRPr lang="en-US" sz="2000" b="1" dirty="0" smtClean="0"/>
          </a:p>
          <a:p>
            <a:r>
              <a:rPr lang="en-US" sz="2000" b="1" dirty="0"/>
              <a:t>Jin Zhang, </a:t>
            </a:r>
            <a:r>
              <a:rPr lang="en-GB" sz="2000" b="1" dirty="0">
                <a:solidFill>
                  <a:schemeClr val="bg1"/>
                </a:solidFill>
              </a:rPr>
              <a:t>Frank </a:t>
            </a:r>
            <a:r>
              <a:rPr lang="en-GB" sz="2000" b="1" dirty="0" err="1" smtClean="0">
                <a:solidFill>
                  <a:schemeClr val="bg1"/>
                </a:solidFill>
              </a:rPr>
              <a:t>Beckers</a:t>
            </a:r>
            <a:r>
              <a:rPr lang="en-GB" sz="2000" b="1" dirty="0" smtClean="0">
                <a:solidFill>
                  <a:schemeClr val="bg1"/>
                </a:solidFill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</a:rPr>
              <a:t>Guus</a:t>
            </a:r>
            <a:r>
              <a:rPr lang="en-GB" sz="2000" b="1" dirty="0" smtClean="0">
                <a:solidFill>
                  <a:schemeClr val="bg1"/>
                </a:solidFill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</a:rPr>
              <a:t>Pemen</a:t>
            </a:r>
            <a:r>
              <a:rPr lang="en-GB" sz="20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GB" sz="2000" b="1" dirty="0" smtClean="0">
                <a:solidFill>
                  <a:schemeClr val="bg1"/>
                </a:solidFill>
              </a:rPr>
              <a:t>Tom </a:t>
            </a:r>
            <a:r>
              <a:rPr lang="en-GB" sz="2000" b="1" dirty="0" err="1" smtClean="0">
                <a:solidFill>
                  <a:schemeClr val="bg1"/>
                </a:solidFill>
              </a:rPr>
              <a:t>Huiskamp</a:t>
            </a:r>
            <a:r>
              <a:rPr lang="en-GB" sz="2000" b="1" dirty="0" smtClean="0">
                <a:solidFill>
                  <a:schemeClr val="bg1"/>
                </a:solidFill>
              </a:rPr>
              <a:t>, Wilfred </a:t>
            </a:r>
            <a:r>
              <a:rPr lang="en-GB" sz="2000" b="1" dirty="0" err="1" smtClean="0">
                <a:solidFill>
                  <a:schemeClr val="bg1"/>
                </a:solidFill>
              </a:rPr>
              <a:t>Hoeben</a:t>
            </a:r>
            <a:endParaRPr lang="en-GB" sz="2000" b="1" dirty="0">
              <a:solidFill>
                <a:schemeClr val="bg1"/>
              </a:solidFill>
            </a:endParaRPr>
          </a:p>
          <a:p>
            <a:pPr eaLnBrk="1" hangingPunct="1"/>
            <a:endParaRPr lang="en-US" sz="2000" b="1" dirty="0" smtClean="0"/>
          </a:p>
          <a:p>
            <a:pPr eaLnBrk="1" hangingPunct="1"/>
            <a:r>
              <a:rPr lang="en-US" sz="2000" b="1" dirty="0" smtClean="0"/>
              <a:t>CWI</a:t>
            </a:r>
          </a:p>
          <a:p>
            <a:pPr eaLnBrk="1" hangingPunct="1"/>
            <a:r>
              <a:rPr lang="en-US" sz="2000" dirty="0" smtClean="0"/>
              <a:t>Ute Ebert, Aram </a:t>
            </a:r>
            <a:r>
              <a:rPr lang="en-US" sz="2000" dirty="0" err="1" smtClean="0"/>
              <a:t>Markosyan</a:t>
            </a:r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endParaRPr lang="en-US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hlinkClick r:id="rId4"/>
              </a:rPr>
              <a:t>e.j.m.v.heesch@tue.nl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eaLnBrk="1" hangingPunct="1"/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29573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l-NL" smtClean="0"/>
              <a:t>PAGE </a:t>
            </a:r>
            <a:fld id="{1E398074-3CC6-4C49-93BB-6234AD9843D6}" type="slidenum">
              <a:rPr lang="nl-NL" smtClean="0"/>
              <a:pPr>
                <a:defRPr/>
              </a:pPr>
              <a:t>0</a:t>
            </a:fld>
            <a:endParaRPr lang="nl-NL"/>
          </a:p>
        </p:txBody>
      </p:sp>
      <p:pic>
        <p:nvPicPr>
          <p:cNvPr id="6" name="Picture 5" descr="Logo hmvt met subteks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5700" y="6142567"/>
            <a:ext cx="1189303" cy="715434"/>
          </a:xfrm>
          <a:prstGeom prst="rect">
            <a:avLst/>
          </a:prstGeom>
        </p:spPr>
      </p:pic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59603" y="6145853"/>
            <a:ext cx="1552575" cy="71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56676" y="6143392"/>
            <a:ext cx="1370479" cy="71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UeLOG_SLO_P_CMYK [Converted]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22715" y="3023017"/>
            <a:ext cx="1647033" cy="472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626" name="Picture 2" descr="Home">
            <a:hlinkClick r:id="rId9" tooltip="Home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61680" y="4089260"/>
            <a:ext cx="3787040" cy="7025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640" y="5420945"/>
            <a:ext cx="1410160" cy="1410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5994" y="6142568"/>
            <a:ext cx="1245480" cy="7154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16359" y="6148334"/>
            <a:ext cx="1547478" cy="709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AA283E97-109F-4DAB-8706-18E20919BF3A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323601" y="213692"/>
            <a:ext cx="8132786" cy="212365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High-voltage switch</a:t>
            </a:r>
          </a:p>
          <a:p>
            <a:r>
              <a:rPr lang="nl-NL" sz="3200" dirty="0" smtClean="0"/>
              <a:t>For industrial applications</a:t>
            </a:r>
            <a:endParaRPr lang="en-US" sz="3200" dirty="0" smtClean="0"/>
          </a:p>
          <a:p>
            <a:endParaRPr lang="en-US" sz="3200" dirty="0" smtClean="0"/>
          </a:p>
          <a:p>
            <a:pPr algn="ctr"/>
            <a:r>
              <a:rPr lang="en-US" sz="3600" b="1" dirty="0" smtClean="0"/>
              <a:t>Challenges: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600" y="2828886"/>
            <a:ext cx="3657296" cy="28623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/>
              <a:t>High hold-off </a:t>
            </a:r>
            <a:r>
              <a:rPr lang="en-US" sz="2400" dirty="0" smtClean="0"/>
              <a:t>voltage</a:t>
            </a:r>
            <a:endParaRPr lang="en-US" sz="24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Large current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Nanoseconds rise time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smtClean="0"/>
              <a:t>Fast recovery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smtClean="0"/>
              <a:t>High repetition rates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6353" y="2834989"/>
            <a:ext cx="3700034" cy="28623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400" dirty="0"/>
              <a:t>Very low on resistance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400" dirty="0" smtClean="0"/>
              <a:t>Accepting overload</a:t>
            </a:r>
            <a:endParaRPr lang="en-US" sz="24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400" dirty="0"/>
              <a:t>Self healing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400" b="1" dirty="0"/>
              <a:t>Environmentally </a:t>
            </a:r>
            <a:r>
              <a:rPr lang="en-US" sz="2400" b="1" dirty="0" smtClean="0"/>
              <a:t>safe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6"/>
            </a:pPr>
            <a:r>
              <a:rPr lang="en-US" sz="2400" b="1" dirty="0" smtClean="0"/>
              <a:t>Long lifetime</a:t>
            </a:r>
            <a:endParaRPr lang="en-US" sz="2400" b="1" dirty="0"/>
          </a:p>
        </p:txBody>
      </p:sp>
      <p:sp>
        <p:nvSpPr>
          <p:cNvPr id="2" name="Oval 1"/>
          <p:cNvSpPr/>
          <p:nvPr/>
        </p:nvSpPr>
        <p:spPr>
          <a:xfrm>
            <a:off x="36092" y="4571999"/>
            <a:ext cx="3872612" cy="12392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89994" y="4463374"/>
            <a:ext cx="3872612" cy="12392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7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14" y="1058773"/>
            <a:ext cx="8779947" cy="130572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600" b="1" dirty="0" smtClean="0"/>
              <a:t>Breakdown in Super Critical Fluid</a:t>
            </a:r>
            <a:endParaRPr lang="en-US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AA283E97-109F-4DAB-8706-18E20919BF3A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6524910" y="4927088"/>
            <a:ext cx="2604356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Fluid above critical </a:t>
            </a:r>
          </a:p>
          <a:p>
            <a:r>
              <a:rPr lang="en-US" b="1" u="sng" dirty="0" smtClean="0"/>
              <a:t>pressure + temperature</a:t>
            </a:r>
          </a:p>
          <a:p>
            <a:endParaRPr lang="en-US" dirty="0" smtClean="0"/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:	74 bar	31C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: 	34 bar	-147C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24910" y="2759069"/>
            <a:ext cx="2619090" cy="20313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Very high E-field</a:t>
            </a:r>
          </a:p>
          <a:p>
            <a:endParaRPr lang="en-US" dirty="0" smtClean="0"/>
          </a:p>
          <a:p>
            <a:r>
              <a:rPr lang="en-US" dirty="0" smtClean="0"/>
              <a:t>High heat conductivity</a:t>
            </a:r>
          </a:p>
          <a:p>
            <a:endParaRPr lang="en-US" dirty="0" smtClean="0"/>
          </a:p>
          <a:p>
            <a:r>
              <a:rPr lang="en-US" dirty="0" smtClean="0"/>
              <a:t>High heat capacity</a:t>
            </a:r>
          </a:p>
          <a:p>
            <a:endParaRPr lang="en-US" dirty="0"/>
          </a:p>
          <a:p>
            <a:r>
              <a:rPr lang="en-US" dirty="0" smtClean="0"/>
              <a:t>Low viscosity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333" y="2720463"/>
            <a:ext cx="2675994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72000" rIns="72000" rtlCol="0">
            <a:spAutoFit/>
          </a:bodyPr>
          <a:lstStyle/>
          <a:p>
            <a:pPr algn="ctr"/>
            <a:r>
              <a:rPr lang="en-US" sz="3600" b="1" dirty="0" smtClean="0"/>
              <a:t>Liquid but no vapor bubbles</a:t>
            </a:r>
          </a:p>
          <a:p>
            <a:pPr algn="ctr"/>
            <a:r>
              <a:rPr lang="en-US" sz="3600" b="1" dirty="0" smtClean="0"/>
              <a:t>Self healing 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775496" y="2761138"/>
            <a:ext cx="3592997" cy="3551177"/>
            <a:chOff x="3164185" y="2486025"/>
            <a:chExt cx="2804815" cy="2932439"/>
          </a:xfrm>
        </p:grpSpPr>
        <p:sp>
          <p:nvSpPr>
            <p:cNvPr id="25" name="Freeform 24"/>
            <p:cNvSpPr/>
            <p:nvPr/>
          </p:nvSpPr>
          <p:spPr>
            <a:xfrm>
              <a:off x="3651952" y="2486025"/>
              <a:ext cx="1758248" cy="2234795"/>
            </a:xfrm>
            <a:custGeom>
              <a:avLst/>
              <a:gdLst>
                <a:gd name="connsiteX0" fmla="*/ 11998 w 1758248"/>
                <a:gd name="connsiteY0" fmla="*/ 2124075 h 2234795"/>
                <a:gd name="connsiteX1" fmla="*/ 177098 w 1758248"/>
                <a:gd name="connsiteY1" fmla="*/ 1917700 h 2234795"/>
                <a:gd name="connsiteX2" fmla="*/ 173923 w 1758248"/>
                <a:gd name="connsiteY2" fmla="*/ 1758950 h 2234795"/>
                <a:gd name="connsiteX3" fmla="*/ 180273 w 1758248"/>
                <a:gd name="connsiteY3" fmla="*/ 1320800 h 2234795"/>
                <a:gd name="connsiteX4" fmla="*/ 202498 w 1758248"/>
                <a:gd name="connsiteY4" fmla="*/ 952500 h 2234795"/>
                <a:gd name="connsiteX5" fmla="*/ 285048 w 1758248"/>
                <a:gd name="connsiteY5" fmla="*/ 711200 h 2234795"/>
                <a:gd name="connsiteX6" fmla="*/ 377123 w 1758248"/>
                <a:gd name="connsiteY6" fmla="*/ 593725 h 2234795"/>
                <a:gd name="connsiteX7" fmla="*/ 481898 w 1758248"/>
                <a:gd name="connsiteY7" fmla="*/ 495300 h 2234795"/>
                <a:gd name="connsiteX8" fmla="*/ 656523 w 1758248"/>
                <a:gd name="connsiteY8" fmla="*/ 368300 h 2234795"/>
                <a:gd name="connsiteX9" fmla="*/ 818448 w 1758248"/>
                <a:gd name="connsiteY9" fmla="*/ 285750 h 2234795"/>
                <a:gd name="connsiteX10" fmla="*/ 1069273 w 1758248"/>
                <a:gd name="connsiteY10" fmla="*/ 184150 h 2234795"/>
                <a:gd name="connsiteX11" fmla="*/ 1183573 w 1758248"/>
                <a:gd name="connsiteY11" fmla="*/ 149225 h 2234795"/>
                <a:gd name="connsiteX12" fmla="*/ 1405823 w 1758248"/>
                <a:gd name="connsiteY12" fmla="*/ 88900 h 2234795"/>
                <a:gd name="connsiteX13" fmla="*/ 1628073 w 1758248"/>
                <a:gd name="connsiteY13" fmla="*/ 31750 h 2234795"/>
                <a:gd name="connsiteX14" fmla="*/ 1736023 w 1758248"/>
                <a:gd name="connsiteY14" fmla="*/ 15875 h 2234795"/>
                <a:gd name="connsiteX15" fmla="*/ 1758248 w 1758248"/>
                <a:gd name="connsiteY15" fmla="*/ 0 h 2234795"/>
                <a:gd name="connsiteX16" fmla="*/ 11998 w 1758248"/>
                <a:gd name="connsiteY16" fmla="*/ 22225 h 2234795"/>
                <a:gd name="connsiteX17" fmla="*/ 11998 w 1758248"/>
                <a:gd name="connsiteY17" fmla="*/ 2124075 h 223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58248" h="2234795">
                  <a:moveTo>
                    <a:pt x="11998" y="2124075"/>
                  </a:moveTo>
                  <a:cubicBezTo>
                    <a:pt x="39515" y="2439987"/>
                    <a:pt x="122065" y="1986492"/>
                    <a:pt x="177098" y="1917700"/>
                  </a:cubicBezTo>
                  <a:cubicBezTo>
                    <a:pt x="176040" y="1864783"/>
                    <a:pt x="174981" y="1811867"/>
                    <a:pt x="173923" y="1758950"/>
                  </a:cubicBezTo>
                  <a:cubicBezTo>
                    <a:pt x="176040" y="1612900"/>
                    <a:pt x="178156" y="1466850"/>
                    <a:pt x="180273" y="1320800"/>
                  </a:cubicBezTo>
                  <a:lnTo>
                    <a:pt x="202498" y="952500"/>
                  </a:lnTo>
                  <a:lnTo>
                    <a:pt x="285048" y="711200"/>
                  </a:lnTo>
                  <a:lnTo>
                    <a:pt x="377123" y="593725"/>
                  </a:lnTo>
                  <a:lnTo>
                    <a:pt x="481898" y="495300"/>
                  </a:lnTo>
                  <a:lnTo>
                    <a:pt x="656523" y="368300"/>
                  </a:lnTo>
                  <a:lnTo>
                    <a:pt x="818448" y="285750"/>
                  </a:lnTo>
                  <a:lnTo>
                    <a:pt x="1069273" y="184150"/>
                  </a:lnTo>
                  <a:lnTo>
                    <a:pt x="1183573" y="149225"/>
                  </a:lnTo>
                  <a:lnTo>
                    <a:pt x="1405823" y="88900"/>
                  </a:lnTo>
                  <a:lnTo>
                    <a:pt x="1628073" y="31750"/>
                  </a:lnTo>
                  <a:lnTo>
                    <a:pt x="1736023" y="15875"/>
                  </a:lnTo>
                  <a:lnTo>
                    <a:pt x="1758248" y="0"/>
                  </a:lnTo>
                  <a:lnTo>
                    <a:pt x="11998" y="22225"/>
                  </a:lnTo>
                  <a:cubicBezTo>
                    <a:pt x="13056" y="718608"/>
                    <a:pt x="-15519" y="1808163"/>
                    <a:pt x="11998" y="2124075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825875" y="2651125"/>
              <a:ext cx="1003300" cy="1739900"/>
            </a:xfrm>
            <a:custGeom>
              <a:avLst/>
              <a:gdLst>
                <a:gd name="connsiteX0" fmla="*/ 6350 w 1003300"/>
                <a:gd name="connsiteY0" fmla="*/ 1739900 h 1739900"/>
                <a:gd name="connsiteX1" fmla="*/ 0 w 1003300"/>
                <a:gd name="connsiteY1" fmla="*/ 1308100 h 1739900"/>
                <a:gd name="connsiteX2" fmla="*/ 9525 w 1003300"/>
                <a:gd name="connsiteY2" fmla="*/ 1066800 h 1739900"/>
                <a:gd name="connsiteX3" fmla="*/ 34925 w 1003300"/>
                <a:gd name="connsiteY3" fmla="*/ 844550 h 1739900"/>
                <a:gd name="connsiteX4" fmla="*/ 85725 w 1003300"/>
                <a:gd name="connsiteY4" fmla="*/ 650875 h 1739900"/>
                <a:gd name="connsiteX5" fmla="*/ 168275 w 1003300"/>
                <a:gd name="connsiteY5" fmla="*/ 482600 h 1739900"/>
                <a:gd name="connsiteX6" fmla="*/ 358775 w 1003300"/>
                <a:gd name="connsiteY6" fmla="*/ 304800 h 1739900"/>
                <a:gd name="connsiteX7" fmla="*/ 596900 w 1003300"/>
                <a:gd name="connsiteY7" fmla="*/ 165100 h 1739900"/>
                <a:gd name="connsiteX8" fmla="*/ 796925 w 1003300"/>
                <a:gd name="connsiteY8" fmla="*/ 69850 h 1739900"/>
                <a:gd name="connsiteX9" fmla="*/ 993775 w 1003300"/>
                <a:gd name="connsiteY9" fmla="*/ 0 h 1739900"/>
                <a:gd name="connsiteX10" fmla="*/ 993775 w 1003300"/>
                <a:gd name="connsiteY10" fmla="*/ 0 h 1739900"/>
                <a:gd name="connsiteX11" fmla="*/ 1003300 w 1003300"/>
                <a:gd name="connsiteY11" fmla="*/ 1066800 h 1739900"/>
                <a:gd name="connsiteX12" fmla="*/ 619125 w 1003300"/>
                <a:gd name="connsiteY12" fmla="*/ 1276350 h 1739900"/>
                <a:gd name="connsiteX13" fmla="*/ 346075 w 1003300"/>
                <a:gd name="connsiteY13" fmla="*/ 1438275 h 1739900"/>
                <a:gd name="connsiteX14" fmla="*/ 263525 w 1003300"/>
                <a:gd name="connsiteY14" fmla="*/ 1501775 h 1739900"/>
                <a:gd name="connsiteX15" fmla="*/ 190500 w 1003300"/>
                <a:gd name="connsiteY15" fmla="*/ 1565275 h 1739900"/>
                <a:gd name="connsiteX16" fmla="*/ 133350 w 1003300"/>
                <a:gd name="connsiteY16" fmla="*/ 1622425 h 1739900"/>
                <a:gd name="connsiteX17" fmla="*/ 79375 w 1003300"/>
                <a:gd name="connsiteY17" fmla="*/ 1670050 h 1739900"/>
                <a:gd name="connsiteX18" fmla="*/ 6350 w 1003300"/>
                <a:gd name="connsiteY18" fmla="*/ 17399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3300" h="1739900">
                  <a:moveTo>
                    <a:pt x="6350" y="1739900"/>
                  </a:moveTo>
                  <a:cubicBezTo>
                    <a:pt x="4233" y="1595967"/>
                    <a:pt x="2117" y="1452033"/>
                    <a:pt x="0" y="1308100"/>
                  </a:cubicBezTo>
                  <a:lnTo>
                    <a:pt x="9525" y="1066800"/>
                  </a:lnTo>
                  <a:lnTo>
                    <a:pt x="34925" y="844550"/>
                  </a:lnTo>
                  <a:lnTo>
                    <a:pt x="85725" y="650875"/>
                  </a:lnTo>
                  <a:lnTo>
                    <a:pt x="168275" y="482600"/>
                  </a:lnTo>
                  <a:lnTo>
                    <a:pt x="358775" y="304800"/>
                  </a:lnTo>
                  <a:lnTo>
                    <a:pt x="596900" y="165100"/>
                  </a:lnTo>
                  <a:lnTo>
                    <a:pt x="796925" y="69850"/>
                  </a:lnTo>
                  <a:lnTo>
                    <a:pt x="993775" y="0"/>
                  </a:lnTo>
                  <a:lnTo>
                    <a:pt x="993775" y="0"/>
                  </a:lnTo>
                  <a:lnTo>
                    <a:pt x="1003300" y="1066800"/>
                  </a:lnTo>
                  <a:lnTo>
                    <a:pt x="619125" y="1276350"/>
                  </a:lnTo>
                  <a:lnTo>
                    <a:pt x="346075" y="1438275"/>
                  </a:lnTo>
                  <a:lnTo>
                    <a:pt x="263525" y="1501775"/>
                  </a:lnTo>
                  <a:lnTo>
                    <a:pt x="190500" y="1565275"/>
                  </a:lnTo>
                  <a:lnTo>
                    <a:pt x="133350" y="1622425"/>
                  </a:lnTo>
                  <a:lnTo>
                    <a:pt x="79375" y="1670050"/>
                  </a:lnTo>
                  <a:lnTo>
                    <a:pt x="6350" y="17399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660775" y="3705225"/>
              <a:ext cx="2308225" cy="1057275"/>
            </a:xfrm>
            <a:custGeom>
              <a:avLst/>
              <a:gdLst>
                <a:gd name="connsiteX0" fmla="*/ 6350 w 2308225"/>
                <a:gd name="connsiteY0" fmla="*/ 911225 h 1057275"/>
                <a:gd name="connsiteX1" fmla="*/ 142875 w 2308225"/>
                <a:gd name="connsiteY1" fmla="*/ 736600 h 1057275"/>
                <a:gd name="connsiteX2" fmla="*/ 323850 w 2308225"/>
                <a:gd name="connsiteY2" fmla="*/ 549275 h 1057275"/>
                <a:gd name="connsiteX3" fmla="*/ 479425 w 2308225"/>
                <a:gd name="connsiteY3" fmla="*/ 409575 h 1057275"/>
                <a:gd name="connsiteX4" fmla="*/ 727075 w 2308225"/>
                <a:gd name="connsiteY4" fmla="*/ 260350 h 1057275"/>
                <a:gd name="connsiteX5" fmla="*/ 1060450 w 2308225"/>
                <a:gd name="connsiteY5" fmla="*/ 63500 h 1057275"/>
                <a:gd name="connsiteX6" fmla="*/ 1174750 w 2308225"/>
                <a:gd name="connsiteY6" fmla="*/ 3175 h 1057275"/>
                <a:gd name="connsiteX7" fmla="*/ 2308225 w 2308225"/>
                <a:gd name="connsiteY7" fmla="*/ 0 h 1057275"/>
                <a:gd name="connsiteX8" fmla="*/ 2305050 w 2308225"/>
                <a:gd name="connsiteY8" fmla="*/ 1057275 h 1057275"/>
                <a:gd name="connsiteX9" fmla="*/ 0 w 2308225"/>
                <a:gd name="connsiteY9" fmla="*/ 1050925 h 1057275"/>
                <a:gd name="connsiteX10" fmla="*/ 6350 w 2308225"/>
                <a:gd name="connsiteY10" fmla="*/ 911225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08225" h="1057275">
                  <a:moveTo>
                    <a:pt x="6350" y="911225"/>
                  </a:moveTo>
                  <a:lnTo>
                    <a:pt x="142875" y="736600"/>
                  </a:lnTo>
                  <a:lnTo>
                    <a:pt x="323850" y="549275"/>
                  </a:lnTo>
                  <a:lnTo>
                    <a:pt x="479425" y="409575"/>
                  </a:lnTo>
                  <a:lnTo>
                    <a:pt x="727075" y="260350"/>
                  </a:lnTo>
                  <a:lnTo>
                    <a:pt x="1060450" y="63500"/>
                  </a:lnTo>
                  <a:lnTo>
                    <a:pt x="1174750" y="3175"/>
                  </a:lnTo>
                  <a:lnTo>
                    <a:pt x="2308225" y="0"/>
                  </a:lnTo>
                  <a:cubicBezTo>
                    <a:pt x="2307167" y="352425"/>
                    <a:pt x="2306108" y="704850"/>
                    <a:pt x="2305050" y="1057275"/>
                  </a:cubicBezTo>
                  <a:lnTo>
                    <a:pt x="0" y="1050925"/>
                  </a:lnTo>
                  <a:lnTo>
                    <a:pt x="6350" y="91122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660775" y="3708400"/>
              <a:ext cx="1168400" cy="920750"/>
            </a:xfrm>
            <a:custGeom>
              <a:avLst/>
              <a:gdLst>
                <a:gd name="connsiteX0" fmla="*/ 0 w 1168400"/>
                <a:gd name="connsiteY0" fmla="*/ 920750 h 920750"/>
                <a:gd name="connsiteX1" fmla="*/ 180975 w 1168400"/>
                <a:gd name="connsiteY1" fmla="*/ 695325 h 920750"/>
                <a:gd name="connsiteX2" fmla="*/ 390525 w 1168400"/>
                <a:gd name="connsiteY2" fmla="*/ 476250 h 920750"/>
                <a:gd name="connsiteX3" fmla="*/ 660400 w 1168400"/>
                <a:gd name="connsiteY3" fmla="*/ 292100 h 920750"/>
                <a:gd name="connsiteX4" fmla="*/ 1168400 w 1168400"/>
                <a:gd name="connsiteY4" fmla="*/ 0 h 920750"/>
                <a:gd name="connsiteX5" fmla="*/ 1168400 w 1168400"/>
                <a:gd name="connsiteY5" fmla="*/ 0 h 92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8400" h="920750">
                  <a:moveTo>
                    <a:pt x="0" y="920750"/>
                  </a:moveTo>
                  <a:cubicBezTo>
                    <a:pt x="57944" y="845079"/>
                    <a:pt x="115888" y="769408"/>
                    <a:pt x="180975" y="695325"/>
                  </a:cubicBezTo>
                  <a:cubicBezTo>
                    <a:pt x="246063" y="621242"/>
                    <a:pt x="310621" y="543454"/>
                    <a:pt x="390525" y="476250"/>
                  </a:cubicBezTo>
                  <a:cubicBezTo>
                    <a:pt x="470429" y="409046"/>
                    <a:pt x="530754" y="371475"/>
                    <a:pt x="660400" y="292100"/>
                  </a:cubicBezTo>
                  <a:cubicBezTo>
                    <a:pt x="790046" y="212725"/>
                    <a:pt x="1168400" y="0"/>
                    <a:pt x="1168400" y="0"/>
                  </a:cubicBezTo>
                  <a:lnTo>
                    <a:pt x="11684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831201" y="2501900"/>
              <a:ext cx="1556774" cy="1898650"/>
            </a:xfrm>
            <a:custGeom>
              <a:avLst/>
              <a:gdLst>
                <a:gd name="connsiteX0" fmla="*/ 4199 w 1556774"/>
                <a:gd name="connsiteY0" fmla="*/ 1898650 h 1898650"/>
                <a:gd name="connsiteX1" fmla="*/ 26424 w 1556774"/>
                <a:gd name="connsiteY1" fmla="*/ 1022350 h 1898650"/>
                <a:gd name="connsiteX2" fmla="*/ 204224 w 1556774"/>
                <a:gd name="connsiteY2" fmla="*/ 584200 h 1898650"/>
                <a:gd name="connsiteX3" fmla="*/ 582049 w 1556774"/>
                <a:gd name="connsiteY3" fmla="*/ 311150 h 1898650"/>
                <a:gd name="connsiteX4" fmla="*/ 1039249 w 1556774"/>
                <a:gd name="connsiteY4" fmla="*/ 127000 h 1898650"/>
                <a:gd name="connsiteX5" fmla="*/ 1556774 w 1556774"/>
                <a:gd name="connsiteY5" fmla="*/ 0 h 189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6774" h="1898650">
                  <a:moveTo>
                    <a:pt x="4199" y="1898650"/>
                  </a:moveTo>
                  <a:cubicBezTo>
                    <a:pt x="-1357" y="1570037"/>
                    <a:pt x="-6913" y="1241425"/>
                    <a:pt x="26424" y="1022350"/>
                  </a:cubicBezTo>
                  <a:cubicBezTo>
                    <a:pt x="59761" y="803275"/>
                    <a:pt x="111620" y="702733"/>
                    <a:pt x="204224" y="584200"/>
                  </a:cubicBezTo>
                  <a:cubicBezTo>
                    <a:pt x="296828" y="465667"/>
                    <a:pt x="442878" y="387350"/>
                    <a:pt x="582049" y="311150"/>
                  </a:cubicBezTo>
                  <a:cubicBezTo>
                    <a:pt x="721220" y="234950"/>
                    <a:pt x="876795" y="178858"/>
                    <a:pt x="1039249" y="127000"/>
                  </a:cubicBezTo>
                  <a:cubicBezTo>
                    <a:pt x="1201703" y="75142"/>
                    <a:pt x="1556774" y="0"/>
                    <a:pt x="155677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25" idx="11"/>
            </p:cNvCxnSpPr>
            <p:nvPr/>
          </p:nvCxnSpPr>
          <p:spPr>
            <a:xfrm>
              <a:off x="4835525" y="2635250"/>
              <a:ext cx="3179" cy="10572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4" idx="4"/>
            </p:cNvCxnSpPr>
            <p:nvPr/>
          </p:nvCxnSpPr>
          <p:spPr>
            <a:xfrm flipV="1">
              <a:off x="4829175" y="3705225"/>
              <a:ext cx="112077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660774" y="2489201"/>
              <a:ext cx="2308225" cy="2273300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3533775" y="2524125"/>
              <a:ext cx="117475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530600" y="4721225"/>
              <a:ext cx="117475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736975" y="4762500"/>
              <a:ext cx="0" cy="11430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99150" y="4759325"/>
              <a:ext cx="0" cy="11430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4816475" y="368617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00575" y="4048125"/>
              <a:ext cx="885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liquid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35291" y="3203575"/>
              <a:ext cx="587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gas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11575" y="2552700"/>
              <a:ext cx="809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solid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64185" y="2828510"/>
              <a:ext cx="461665" cy="144821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dirty="0" smtClean="0"/>
                <a:t>Pressure </a:t>
              </a:r>
              <a:r>
                <a:rPr lang="en-US" dirty="0" smtClean="0">
                  <a:sym typeface="Wingdings"/>
                </a:rPr>
                <a:t>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84624" y="4772133"/>
              <a:ext cx="1793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Temperature </a:t>
              </a:r>
              <a:r>
                <a:rPr lang="en-US" dirty="0" smtClean="0">
                  <a:sym typeface="Wingdings"/>
                </a:rPr>
                <a:t></a:t>
              </a:r>
            </a:p>
            <a:p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18075" y="2813050"/>
              <a:ext cx="9493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Super</a:t>
              </a:r>
            </a:p>
            <a:p>
              <a:r>
                <a:rPr lang="en-US" dirty="0" smtClean="0"/>
                <a:t>critical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6734" y="183165"/>
            <a:ext cx="727891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Approach to meet the challenges</a:t>
            </a:r>
          </a:p>
        </p:txBody>
      </p:sp>
      <p:sp>
        <p:nvSpPr>
          <p:cNvPr id="29" name="Oval 28"/>
          <p:cNvSpPr/>
          <p:nvPr/>
        </p:nvSpPr>
        <p:spPr>
          <a:xfrm>
            <a:off x="4800596" y="2657296"/>
            <a:ext cx="1603993" cy="16125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21092" y="5027316"/>
            <a:ext cx="182035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 smtClean="0"/>
              <a:t>Phase diagram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5333" y="5429875"/>
            <a:ext cx="2660163" cy="13849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2800" b="1" dirty="0" smtClean="0"/>
              <a:t>Liquid  </a:t>
            </a:r>
          </a:p>
          <a:p>
            <a:r>
              <a:rPr lang="nl-NL" sz="2800" b="1" dirty="0" smtClean="0"/>
              <a:t>Unlike oil or water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7021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  <p:pic>
        <p:nvPicPr>
          <p:cNvPr id="3" name="Picture 2" descr="sc stream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229" y="167443"/>
            <a:ext cx="6234913" cy="653181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19193997">
            <a:off x="4876433" y="2633516"/>
            <a:ext cx="280382" cy="20947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999" y="765387"/>
            <a:ext cx="2321217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Discharge current and </a:t>
            </a:r>
          </a:p>
          <a:p>
            <a:r>
              <a:rPr lang="en-US" sz="3200" dirty="0" smtClean="0"/>
              <a:t>CCD picture</a:t>
            </a:r>
            <a:endParaRPr lang="en-US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196850" y="3365500"/>
            <a:ext cx="882650" cy="5969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Pulse Source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333500" y="4305300"/>
            <a:ext cx="882650" cy="6413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 Switch</a:t>
            </a:r>
            <a:endParaRPr lang="en-US" dirty="0"/>
          </a:p>
        </p:txBody>
      </p:sp>
      <p:cxnSp>
        <p:nvCxnSpPr>
          <p:cNvPr id="10" name="Elbow Connector 9"/>
          <p:cNvCxnSpPr>
            <a:stCxn id="7" idx="3"/>
            <a:endCxn id="8" idx="0"/>
          </p:cNvCxnSpPr>
          <p:nvPr/>
        </p:nvCxnSpPr>
        <p:spPr>
          <a:xfrm>
            <a:off x="1079500" y="3663950"/>
            <a:ext cx="695325" cy="641350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8" idx="2"/>
          </p:cNvCxnSpPr>
          <p:nvPr/>
        </p:nvCxnSpPr>
        <p:spPr>
          <a:xfrm rot="5400000">
            <a:off x="989013" y="4592638"/>
            <a:ext cx="431800" cy="1139825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2"/>
          </p:cNvCxnSpPr>
          <p:nvPr/>
        </p:nvCxnSpPr>
        <p:spPr>
          <a:xfrm flipH="1">
            <a:off x="635000" y="3962400"/>
            <a:ext cx="3175" cy="1409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161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243896" y="613992"/>
            <a:ext cx="8822310" cy="58477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Arc Voltage is High during first 150 ns current flow</a:t>
            </a:r>
            <a:endParaRPr lang="en-US" sz="3200" b="1" dirty="0"/>
          </a:p>
        </p:txBody>
      </p:sp>
      <p:pic>
        <p:nvPicPr>
          <p:cNvPr id="1025" name="Picture 2" descr="Description: Macintosh HD:Users:bertvanheesch:Dropbox:SF reis 2016:Bijdrages:Efield in gap SC 25kV 0.3mm 80bar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33" y="1337325"/>
            <a:ext cx="7480718" cy="425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45633" y="5734506"/>
            <a:ext cx="5731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 field </a:t>
            </a:r>
            <a:r>
              <a:rPr lang="en-US" dirty="0" smtClean="0"/>
              <a:t>and voltage, gap </a:t>
            </a:r>
            <a:r>
              <a:rPr lang="en-US" dirty="0"/>
              <a:t>of 0.3 mm in 80 bar Nitrogen after breakdown from 25 kV open gap </a:t>
            </a:r>
            <a:r>
              <a:rPr lang="en-US" dirty="0" smtClean="0"/>
              <a:t>voltage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65498" y="3212946"/>
            <a:ext cx="1816606" cy="3700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Arc voltage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37392" y="1505543"/>
            <a:ext cx="79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kV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62623" y="4499807"/>
            <a:ext cx="681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28813" y="3911046"/>
            <a:ext cx="1724093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71680" y="3557790"/>
            <a:ext cx="664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 kV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64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44" y="120320"/>
            <a:ext cx="4681788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120 kV super</a:t>
            </a:r>
            <a:r>
              <a:rPr lang="en-US" sz="4000" dirty="0" smtClean="0"/>
              <a:t>-critical</a:t>
            </a:r>
            <a:endParaRPr lang="en-US" sz="4000" dirty="0"/>
          </a:p>
          <a:p>
            <a:pPr algn="ctr"/>
            <a:r>
              <a:rPr lang="en-US" sz="4000" dirty="0"/>
              <a:t>s</a:t>
            </a:r>
            <a:r>
              <a:rPr lang="en-US" sz="4000" dirty="0" smtClean="0"/>
              <a:t>witch device</a:t>
            </a:r>
            <a:endParaRPr lang="en-US" sz="2400" dirty="0"/>
          </a:p>
        </p:txBody>
      </p:sp>
      <p:sp>
        <p:nvSpPr>
          <p:cNvPr id="103" name="Oval 102"/>
          <p:cNvSpPr/>
          <p:nvPr/>
        </p:nvSpPr>
        <p:spPr>
          <a:xfrm>
            <a:off x="6138400" y="2375425"/>
            <a:ext cx="144462" cy="1444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4818" name="Picture 14" descr="D:\Documents\PHOTOS\SC switch setup\20140403_102947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l="16927" t="25810" r="21651" b="20226"/>
          <a:stretch>
            <a:fillRect/>
          </a:stretch>
        </p:blipFill>
        <p:spPr bwMode="auto">
          <a:xfrm>
            <a:off x="487791" y="1959702"/>
            <a:ext cx="6622644" cy="444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2388499" y="4928761"/>
            <a:ext cx="3246341" cy="113546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0331799">
            <a:off x="3523906" y="5366499"/>
            <a:ext cx="11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25 cm</a:t>
            </a:r>
            <a:endParaRPr lang="en-US" sz="2800" b="1" dirty="0"/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t="12931"/>
          <a:stretch/>
        </p:blipFill>
        <p:spPr bwMode="auto">
          <a:xfrm>
            <a:off x="5546556" y="60151"/>
            <a:ext cx="3573379" cy="136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275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490276" y="281727"/>
            <a:ext cx="7961534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Comparison with existing CO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and SF</a:t>
            </a:r>
            <a:r>
              <a:rPr lang="en-US" sz="2400" b="1" baseline="-25000" dirty="0" smtClean="0"/>
              <a:t>6 </a:t>
            </a:r>
            <a:r>
              <a:rPr lang="en-US" sz="2400" b="1" dirty="0" smtClean="0"/>
              <a:t>switching performance</a:t>
            </a:r>
          </a:p>
          <a:p>
            <a:r>
              <a:rPr lang="en-US" sz="2400" b="1" dirty="0" smtClean="0"/>
              <a:t>  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236345"/>
              </p:ext>
            </p:extLst>
          </p:nvPr>
        </p:nvGraphicFramePr>
        <p:xfrm>
          <a:off x="571894" y="1397000"/>
          <a:ext cx="7835507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2906"/>
                <a:gridCol w="2209800"/>
                <a:gridCol w="1630112"/>
                <a:gridCol w="172268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Parameters at</a:t>
                      </a:r>
                      <a:r>
                        <a:rPr lang="en-US" baseline="0" dirty="0" smtClean="0"/>
                        <a:t> existing switch conditions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Breakdown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Arc Voltage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Switch condition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Supercritical</a:t>
                      </a:r>
                      <a:r>
                        <a:rPr lang="en-US" b="1" baseline="0" dirty="0" smtClean="0"/>
                        <a:t> N</a:t>
                      </a:r>
                      <a:r>
                        <a:rPr lang="en-US" b="1" baseline="-25000" dirty="0" smtClean="0"/>
                        <a:t>2</a:t>
                      </a:r>
                      <a:r>
                        <a:rPr lang="en-US" b="1" baseline="0" dirty="0" smtClean="0"/>
                        <a:t>    </a:t>
                      </a:r>
                      <a:r>
                        <a:rPr lang="en-US" baseline="0" dirty="0" smtClean="0"/>
                        <a:t>[4,10]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 kV/mm  @80bar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Supercritical, </a:t>
                      </a:r>
                      <a:r>
                        <a:rPr lang="en-US" dirty="0" smtClean="0"/>
                        <a:t>pulsed 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</a:t>
                      </a:r>
                      <a:r>
                        <a:rPr lang="en-US" b="1" baseline="-25000" dirty="0" smtClean="0"/>
                        <a:t>2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aseline="0" dirty="0" smtClean="0"/>
                        <a:t>      [9]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kV/mm @1 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kV  @14</a:t>
                      </a:r>
                      <a:r>
                        <a:rPr lang="en-US" baseline="0" dirty="0" smtClean="0"/>
                        <a:t> 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bar, 50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SF</a:t>
                      </a:r>
                      <a:r>
                        <a:rPr lang="en-US" b="1" baseline="-25000" dirty="0" smtClean="0"/>
                        <a:t>6</a:t>
                      </a:r>
                      <a:r>
                        <a:rPr lang="en-US" b="1" baseline="0" dirty="0" smtClean="0"/>
                        <a:t>   </a:t>
                      </a:r>
                      <a:r>
                        <a:rPr lang="en-US" baseline="0" dirty="0" smtClean="0"/>
                        <a:t>     [8]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kV/mm  @1 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kV  @14 bar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bar, 50 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96372" y="4215438"/>
            <a:ext cx="82756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Paschen’s curve: ratio SF</a:t>
            </a:r>
            <a:r>
              <a:rPr lang="en-US" baseline="-25000" dirty="0" smtClean="0"/>
              <a:t>6</a:t>
            </a:r>
            <a:r>
              <a:rPr lang="en-US" dirty="0" smtClean="0"/>
              <a:t>  to air is  2.5</a:t>
            </a:r>
            <a:endParaRPr lang="en-US" dirty="0"/>
          </a:p>
          <a:p>
            <a:r>
              <a:rPr lang="en-US" dirty="0" smtClean="0"/>
              <a:t>but </a:t>
            </a:r>
            <a:r>
              <a:rPr lang="en-US" dirty="0"/>
              <a:t>this only holds for (non-streamer-like) homogeneous discharge </a:t>
            </a:r>
            <a:r>
              <a:rPr lang="en-US" dirty="0" smtClean="0"/>
              <a:t>situations</a:t>
            </a:r>
          </a:p>
          <a:p>
            <a:endParaRPr lang="en-US" dirty="0"/>
          </a:p>
          <a:p>
            <a:r>
              <a:rPr lang="en-US" dirty="0" smtClean="0"/>
              <a:t>At </a:t>
            </a:r>
            <a:r>
              <a:rPr lang="en-US" dirty="0"/>
              <a:t>very high pressures the situation is always inhomogeneous since breakdown is streamer </a:t>
            </a:r>
            <a:r>
              <a:rPr lang="en-US" dirty="0" smtClean="0"/>
              <a:t>like</a:t>
            </a:r>
          </a:p>
          <a:p>
            <a:r>
              <a:rPr lang="en-US" dirty="0" smtClean="0">
                <a:sym typeface="Wingdings"/>
              </a:rPr>
              <a:t>Very high pressure   </a:t>
            </a:r>
            <a:r>
              <a:rPr lang="en-US" dirty="0" smtClean="0"/>
              <a:t>Ratio </a:t>
            </a:r>
            <a:r>
              <a:rPr lang="en-US" dirty="0"/>
              <a:t>between SF</a:t>
            </a:r>
            <a:r>
              <a:rPr lang="en-US" baseline="-25000" dirty="0"/>
              <a:t>6</a:t>
            </a:r>
            <a:r>
              <a:rPr lang="en-US" dirty="0"/>
              <a:t> and air </a:t>
            </a:r>
            <a:r>
              <a:rPr lang="en-US" dirty="0" smtClean="0"/>
              <a:t>is 1    [</a:t>
            </a:r>
            <a:r>
              <a:rPr lang="en-US" dirty="0"/>
              <a:t>11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Indication: at SC pressures SF</a:t>
            </a:r>
            <a:r>
              <a:rPr lang="en-US" b="1" baseline="-25000" dirty="0" smtClean="0">
                <a:solidFill>
                  <a:srgbClr val="0000FF"/>
                </a:solidFill>
              </a:rPr>
              <a:t>6</a:t>
            </a:r>
            <a:r>
              <a:rPr lang="en-US" b="1" dirty="0" smtClean="0">
                <a:solidFill>
                  <a:srgbClr val="0000FF"/>
                </a:solidFill>
              </a:rPr>
              <a:t> and N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 have similar BD strength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56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sp>
        <p:nvSpPr>
          <p:cNvPr id="4" name="TextBox 3"/>
          <p:cNvSpPr txBox="1"/>
          <p:nvPr/>
        </p:nvSpPr>
        <p:spPr>
          <a:xfrm>
            <a:off x="2565114" y="529884"/>
            <a:ext cx="2647079" cy="58477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Conclusions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7537" y="1455077"/>
            <a:ext cx="86709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and operation of reliable SCFs insulated switches</a:t>
            </a:r>
          </a:p>
          <a:p>
            <a:endParaRPr lang="en-US" dirty="0"/>
          </a:p>
          <a:p>
            <a:r>
              <a:rPr lang="en-US" dirty="0" smtClean="0"/>
              <a:t>Two </a:t>
            </a:r>
            <a:r>
              <a:rPr lang="en-US" dirty="0"/>
              <a:t>models for switching &amp; recovery in SCFs</a:t>
            </a:r>
          </a:p>
          <a:p>
            <a:endParaRPr lang="en-US" dirty="0"/>
          </a:p>
          <a:p>
            <a:r>
              <a:rPr lang="en-US" dirty="0" smtClean="0"/>
              <a:t>Experimental </a:t>
            </a:r>
            <a:r>
              <a:rPr lang="en-US" dirty="0"/>
              <a:t>&amp; theoretical analysis of plasmas in SC N</a:t>
            </a:r>
            <a:r>
              <a:rPr lang="en-US" baseline="-25000" dirty="0"/>
              <a:t>2</a:t>
            </a:r>
          </a:p>
          <a:p>
            <a:endParaRPr lang="en-US" dirty="0"/>
          </a:p>
          <a:p>
            <a:r>
              <a:rPr lang="en-US" dirty="0" smtClean="0"/>
              <a:t>Very </a:t>
            </a:r>
            <a:r>
              <a:rPr lang="en-US" dirty="0"/>
              <a:t>high dielectric strength: ≤ 180 kV/mm, comparable with solid </a:t>
            </a:r>
            <a:r>
              <a:rPr lang="en-US" dirty="0" smtClean="0"/>
              <a:t>dielectrics</a:t>
            </a:r>
          </a:p>
          <a:p>
            <a:endParaRPr lang="en-US" dirty="0"/>
          </a:p>
          <a:p>
            <a:r>
              <a:rPr lang="en-US" dirty="0" smtClean="0"/>
              <a:t>Fast </a:t>
            </a:r>
            <a:r>
              <a:rPr lang="en-US" dirty="0"/>
              <a:t>dielectric recovery: ≤ 200 </a:t>
            </a:r>
            <a:r>
              <a:rPr lang="en-US" dirty="0" err="1"/>
              <a:t>μs</a:t>
            </a:r>
            <a:r>
              <a:rPr lang="en-US" dirty="0"/>
              <a:t> in both experiment and model</a:t>
            </a:r>
          </a:p>
          <a:p>
            <a:endParaRPr lang="en-US" dirty="0" smtClean="0"/>
          </a:p>
          <a:p>
            <a:r>
              <a:rPr lang="en-US" dirty="0" smtClean="0"/>
              <a:t>Successful </a:t>
            </a:r>
            <a:r>
              <a:rPr lang="en-US" dirty="0"/>
              <a:t>current interruption for t &gt; 2 </a:t>
            </a:r>
            <a:r>
              <a:rPr lang="en-US" dirty="0" err="1"/>
              <a:t>ms</a:t>
            </a:r>
            <a:r>
              <a:rPr lang="en-US" dirty="0"/>
              <a:t>, gap width ≈ 2 mm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751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PAGE </a:t>
            </a:r>
            <a:fld id="{7F512656-FCF5-4CA2-93BC-22F59DDB6A74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0"/>
            <a:ext cx="4710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09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6161</TotalTime>
  <Words>406</Words>
  <Application>Microsoft Macintosh PowerPoint</Application>
  <PresentationFormat>On-screen Show (4:3)</PresentationFormat>
  <Paragraphs>110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High-Power Switching  using Super-Critical Fluids </vt:lpstr>
      <vt:lpstr>PowerPoint Presentation</vt:lpstr>
      <vt:lpstr>Breakdown in Super Critical Fluid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TU/e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Pulsed power course 2010 wk1</dc:title>
  <dc:creator>Bert van Heesch</dc:creator>
  <dc:description>TU/e template</dc:description>
  <cp:lastModifiedBy>Bert van Heesch</cp:lastModifiedBy>
  <cp:revision>646</cp:revision>
  <dcterms:created xsi:type="dcterms:W3CDTF">2009-07-14T15:36:43Z</dcterms:created>
  <dcterms:modified xsi:type="dcterms:W3CDTF">2016-06-28T08:09:56Z</dcterms:modified>
</cp:coreProperties>
</file>