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handoutMasterIdLst>
    <p:handoutMasterId r:id="rId7"/>
  </p:handoutMasterIdLst>
  <p:sldIdLst>
    <p:sldId id="258" r:id="rId5"/>
  </p:sldIdLst>
  <p:sldSz cx="36576000" cy="29260800"/>
  <p:notesSz cx="6881813" cy="9296400"/>
  <p:defaultTextStyle>
    <a:defPPr>
      <a:defRPr lang="en-US"/>
    </a:defPPr>
    <a:lvl1pPr marL="0" algn="l" defTabSz="3762024" rtl="0" eaLnBrk="1" latinLnBrk="0" hangingPunct="1">
      <a:defRPr sz="7400" kern="1200">
        <a:solidFill>
          <a:schemeClr val="tx1"/>
        </a:solidFill>
        <a:latin typeface="+mn-lt"/>
        <a:ea typeface="+mn-ea"/>
        <a:cs typeface="+mn-cs"/>
      </a:defRPr>
    </a:lvl1pPr>
    <a:lvl2pPr marL="1881012" algn="l" defTabSz="3762024" rtl="0" eaLnBrk="1" latinLnBrk="0" hangingPunct="1">
      <a:defRPr sz="7400" kern="1200">
        <a:solidFill>
          <a:schemeClr val="tx1"/>
        </a:solidFill>
        <a:latin typeface="+mn-lt"/>
        <a:ea typeface="+mn-ea"/>
        <a:cs typeface="+mn-cs"/>
      </a:defRPr>
    </a:lvl2pPr>
    <a:lvl3pPr marL="3762024" algn="l" defTabSz="3762024" rtl="0" eaLnBrk="1" latinLnBrk="0" hangingPunct="1">
      <a:defRPr sz="7400" kern="1200">
        <a:solidFill>
          <a:schemeClr val="tx1"/>
        </a:solidFill>
        <a:latin typeface="+mn-lt"/>
        <a:ea typeface="+mn-ea"/>
        <a:cs typeface="+mn-cs"/>
      </a:defRPr>
    </a:lvl3pPr>
    <a:lvl4pPr marL="5643037" algn="l" defTabSz="3762024" rtl="0" eaLnBrk="1" latinLnBrk="0" hangingPunct="1">
      <a:defRPr sz="7400" kern="1200">
        <a:solidFill>
          <a:schemeClr val="tx1"/>
        </a:solidFill>
        <a:latin typeface="+mn-lt"/>
        <a:ea typeface="+mn-ea"/>
        <a:cs typeface="+mn-cs"/>
      </a:defRPr>
    </a:lvl4pPr>
    <a:lvl5pPr marL="7524049" algn="l" defTabSz="3762024" rtl="0" eaLnBrk="1" latinLnBrk="0" hangingPunct="1">
      <a:defRPr sz="7400" kern="1200">
        <a:solidFill>
          <a:schemeClr val="tx1"/>
        </a:solidFill>
        <a:latin typeface="+mn-lt"/>
        <a:ea typeface="+mn-ea"/>
        <a:cs typeface="+mn-cs"/>
      </a:defRPr>
    </a:lvl5pPr>
    <a:lvl6pPr marL="9405061" algn="l" defTabSz="3762024" rtl="0" eaLnBrk="1" latinLnBrk="0" hangingPunct="1">
      <a:defRPr sz="7400" kern="1200">
        <a:solidFill>
          <a:schemeClr val="tx1"/>
        </a:solidFill>
        <a:latin typeface="+mn-lt"/>
        <a:ea typeface="+mn-ea"/>
        <a:cs typeface="+mn-cs"/>
      </a:defRPr>
    </a:lvl6pPr>
    <a:lvl7pPr marL="11286073" algn="l" defTabSz="3762024" rtl="0" eaLnBrk="1" latinLnBrk="0" hangingPunct="1">
      <a:defRPr sz="7400" kern="1200">
        <a:solidFill>
          <a:schemeClr val="tx1"/>
        </a:solidFill>
        <a:latin typeface="+mn-lt"/>
        <a:ea typeface="+mn-ea"/>
        <a:cs typeface="+mn-cs"/>
      </a:defRPr>
    </a:lvl7pPr>
    <a:lvl8pPr marL="13167086" algn="l" defTabSz="3762024" rtl="0" eaLnBrk="1" latinLnBrk="0" hangingPunct="1">
      <a:defRPr sz="7400" kern="1200">
        <a:solidFill>
          <a:schemeClr val="tx1"/>
        </a:solidFill>
        <a:latin typeface="+mn-lt"/>
        <a:ea typeface="+mn-ea"/>
        <a:cs typeface="+mn-cs"/>
      </a:defRPr>
    </a:lvl8pPr>
    <a:lvl9pPr marL="15048098" algn="l" defTabSz="3762024" rtl="0" eaLnBrk="1" latinLnBrk="0" hangingPunct="1">
      <a:defRPr sz="7400" kern="1200">
        <a:solidFill>
          <a:schemeClr val="tx1"/>
        </a:solidFill>
        <a:latin typeface="+mn-lt"/>
        <a:ea typeface="+mn-ea"/>
        <a:cs typeface="+mn-cs"/>
      </a:defRPr>
    </a:lvl9pPr>
  </p:defaultTextStyle>
  <p:extLst>
    <p:ext uri="{521415D9-36F7-43E2-AB2F-B90AF26B5E84}">
      <p14:sectionLst xmlns:p14="http://schemas.microsoft.com/office/powerpoint/2010/main">
        <p14:section name="Unclassified" id="{8909B888-1C7E-44E4-B0FA-E07245447748}">
          <p14:sldIdLst>
            <p14:sldId id="258"/>
          </p14:sldIdLst>
        </p14:section>
        <p14:section name="Classified" id="{A3B8FAC2-6D34-47A9-8506-DFEAFD02F5E2}">
          <p14:sldIdLst/>
        </p14:section>
      </p14:sectionLst>
    </p:ext>
    <p:ext uri="{EFAFB233-063F-42B5-8137-9DF3F51BA10A}">
      <p15:sldGuideLst xmlns:p15="http://schemas.microsoft.com/office/powerpoint/2012/main">
        <p15:guide id="1" orient="horz" pos="9216">
          <p15:clr>
            <a:srgbClr val="A4A3A4"/>
          </p15:clr>
        </p15:guide>
        <p15:guide id="2" pos="576">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E4E4E5"/>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15" autoAdjust="0"/>
    <p:restoredTop sz="95603" autoAdjust="0"/>
  </p:normalViewPr>
  <p:slideViewPr>
    <p:cSldViewPr snapToGrid="0" snapToObjects="1">
      <p:cViewPr>
        <p:scale>
          <a:sx n="33" d="100"/>
          <a:sy n="33" d="100"/>
        </p:scale>
        <p:origin x="1602" y="24"/>
      </p:cViewPr>
      <p:guideLst>
        <p:guide orient="horz" pos="9216"/>
        <p:guide pos="576"/>
      </p:guideLst>
    </p:cSldViewPr>
  </p:slideViewPr>
  <p:notesTextViewPr>
    <p:cViewPr>
      <p:scale>
        <a:sx n="1" d="1"/>
        <a:sy n="1" d="1"/>
      </p:scale>
      <p:origin x="0" y="0"/>
    </p:cViewPr>
  </p:notesTextViewPr>
  <p:notesViewPr>
    <p:cSldViewPr snapToGrid="0" snapToObjects="1">
      <p:cViewPr varScale="1">
        <p:scale>
          <a:sx n="68" d="100"/>
          <a:sy n="68" d="100"/>
        </p:scale>
        <p:origin x="-3252" y="-96"/>
      </p:cViewPr>
      <p:guideLst>
        <p:guide orient="horz" pos="2928"/>
        <p:guide pos="216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2D33EF84-5C80-4BFD-AAE7-37E945ECDEB6}" type="datetimeFigureOut">
              <a:rPr lang="en-US" smtClean="0"/>
              <a:t>6/24/2016</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E022D8C0-FCBB-478F-BB7D-58E9C58A6022}" type="slidenum">
              <a:rPr lang="en-US" smtClean="0"/>
              <a:t>‹#›</a:t>
            </a:fld>
            <a:endParaRPr lang="en-US"/>
          </a:p>
        </p:txBody>
      </p:sp>
    </p:spTree>
    <p:extLst>
      <p:ext uri="{BB962C8B-B14F-4D97-AF65-F5344CB8AC3E}">
        <p14:creationId xmlns:p14="http://schemas.microsoft.com/office/powerpoint/2010/main" val="2678926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503F5BF4-35BB-4173-AE98-F66014476245}" type="datetimeFigureOut">
              <a:rPr lang="en-US" smtClean="0"/>
              <a:pPr/>
              <a:t>6/24/2016</a:t>
            </a:fld>
            <a:endParaRPr lang="en-US"/>
          </a:p>
        </p:txBody>
      </p:sp>
      <p:sp>
        <p:nvSpPr>
          <p:cNvPr id="4" name="Slide Image Placeholder 3"/>
          <p:cNvSpPr>
            <a:spLocks noGrp="1" noRot="1" noChangeAspect="1"/>
          </p:cNvSpPr>
          <p:nvPr>
            <p:ph type="sldImg" idx="2"/>
          </p:nvPr>
        </p:nvSpPr>
        <p:spPr>
          <a:xfrm>
            <a:off x="1262063" y="696913"/>
            <a:ext cx="4357687"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18405ED0-A618-458B-A323-D4F20612DEBC}" type="slidenum">
              <a:rPr lang="en-US" smtClean="0"/>
              <a:pPr/>
              <a:t>‹#›</a:t>
            </a:fld>
            <a:endParaRPr lang="en-US"/>
          </a:p>
        </p:txBody>
      </p:sp>
    </p:spTree>
    <p:extLst>
      <p:ext uri="{BB962C8B-B14F-4D97-AF65-F5344CB8AC3E}">
        <p14:creationId xmlns:p14="http://schemas.microsoft.com/office/powerpoint/2010/main" val="1161733751"/>
      </p:ext>
    </p:extLst>
  </p:cSld>
  <p:clrMap bg1="lt1" tx1="dk1" bg2="lt2" tx2="dk2" accent1="accent1" accent2="accent2" accent3="accent3" accent4="accent4" accent5="accent5" accent6="accent6" hlink="hlink" folHlink="folHlink"/>
  <p:notesStyle>
    <a:lvl1pPr marL="0" algn="l" defTabSz="3762024" rtl="0" eaLnBrk="1" latinLnBrk="0" hangingPunct="1">
      <a:defRPr sz="4900" kern="1200">
        <a:solidFill>
          <a:schemeClr val="tx1"/>
        </a:solidFill>
        <a:latin typeface="+mn-lt"/>
        <a:ea typeface="+mn-ea"/>
        <a:cs typeface="+mn-cs"/>
      </a:defRPr>
    </a:lvl1pPr>
    <a:lvl2pPr marL="1881012" algn="l" defTabSz="3762024" rtl="0" eaLnBrk="1" latinLnBrk="0" hangingPunct="1">
      <a:defRPr sz="4900" kern="1200">
        <a:solidFill>
          <a:schemeClr val="tx1"/>
        </a:solidFill>
        <a:latin typeface="+mn-lt"/>
        <a:ea typeface="+mn-ea"/>
        <a:cs typeface="+mn-cs"/>
      </a:defRPr>
    </a:lvl2pPr>
    <a:lvl3pPr marL="3762024" algn="l" defTabSz="3762024" rtl="0" eaLnBrk="1" latinLnBrk="0" hangingPunct="1">
      <a:defRPr sz="4900" kern="1200">
        <a:solidFill>
          <a:schemeClr val="tx1"/>
        </a:solidFill>
        <a:latin typeface="+mn-lt"/>
        <a:ea typeface="+mn-ea"/>
        <a:cs typeface="+mn-cs"/>
      </a:defRPr>
    </a:lvl3pPr>
    <a:lvl4pPr marL="5643037" algn="l" defTabSz="3762024" rtl="0" eaLnBrk="1" latinLnBrk="0" hangingPunct="1">
      <a:defRPr sz="4900" kern="1200">
        <a:solidFill>
          <a:schemeClr val="tx1"/>
        </a:solidFill>
        <a:latin typeface="+mn-lt"/>
        <a:ea typeface="+mn-ea"/>
        <a:cs typeface="+mn-cs"/>
      </a:defRPr>
    </a:lvl4pPr>
    <a:lvl5pPr marL="7524049" algn="l" defTabSz="3762024" rtl="0" eaLnBrk="1" latinLnBrk="0" hangingPunct="1">
      <a:defRPr sz="4900" kern="1200">
        <a:solidFill>
          <a:schemeClr val="tx1"/>
        </a:solidFill>
        <a:latin typeface="+mn-lt"/>
        <a:ea typeface="+mn-ea"/>
        <a:cs typeface="+mn-cs"/>
      </a:defRPr>
    </a:lvl5pPr>
    <a:lvl6pPr marL="9405061" algn="l" defTabSz="3762024" rtl="0" eaLnBrk="1" latinLnBrk="0" hangingPunct="1">
      <a:defRPr sz="4900" kern="1200">
        <a:solidFill>
          <a:schemeClr val="tx1"/>
        </a:solidFill>
        <a:latin typeface="+mn-lt"/>
        <a:ea typeface="+mn-ea"/>
        <a:cs typeface="+mn-cs"/>
      </a:defRPr>
    </a:lvl6pPr>
    <a:lvl7pPr marL="11286073" algn="l" defTabSz="3762024" rtl="0" eaLnBrk="1" latinLnBrk="0" hangingPunct="1">
      <a:defRPr sz="4900" kern="1200">
        <a:solidFill>
          <a:schemeClr val="tx1"/>
        </a:solidFill>
        <a:latin typeface="+mn-lt"/>
        <a:ea typeface="+mn-ea"/>
        <a:cs typeface="+mn-cs"/>
      </a:defRPr>
    </a:lvl7pPr>
    <a:lvl8pPr marL="13167086" algn="l" defTabSz="3762024" rtl="0" eaLnBrk="1" latinLnBrk="0" hangingPunct="1">
      <a:defRPr sz="4900" kern="1200">
        <a:solidFill>
          <a:schemeClr val="tx1"/>
        </a:solidFill>
        <a:latin typeface="+mn-lt"/>
        <a:ea typeface="+mn-ea"/>
        <a:cs typeface="+mn-cs"/>
      </a:defRPr>
    </a:lvl8pPr>
    <a:lvl9pPr marL="15048098" algn="l" defTabSz="3762024" rtl="0" eaLnBrk="1" latinLnBrk="0" hangingPunct="1">
      <a:defRPr sz="4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405ED0-A618-458B-A323-D4F20612DEBC}" type="slidenum">
              <a:rPr lang="en-US" smtClean="0"/>
              <a:pPr/>
              <a:t>1</a:t>
            </a:fld>
            <a:endParaRPr lang="en-US"/>
          </a:p>
        </p:txBody>
      </p:sp>
    </p:spTree>
    <p:extLst>
      <p:ext uri="{BB962C8B-B14F-4D97-AF65-F5344CB8AC3E}">
        <p14:creationId xmlns:p14="http://schemas.microsoft.com/office/powerpoint/2010/main" val="2486030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4"/>
        </a:solidFill>
        <a:effectLst/>
      </p:bgPr>
    </p:bg>
    <p:spTree>
      <p:nvGrpSpPr>
        <p:cNvPr id="1" name=""/>
        <p:cNvGrpSpPr/>
        <p:nvPr/>
      </p:nvGrpSpPr>
      <p:grpSpPr>
        <a:xfrm>
          <a:off x="0" y="0"/>
          <a:ext cx="0" cy="0"/>
          <a:chOff x="0" y="0"/>
          <a:chExt cx="0" cy="0"/>
        </a:xfrm>
      </p:grpSpPr>
      <p:sp>
        <p:nvSpPr>
          <p:cNvPr id="7" name="Rectangle 6"/>
          <p:cNvSpPr/>
          <p:nvPr userDrawn="1"/>
        </p:nvSpPr>
        <p:spPr>
          <a:xfrm>
            <a:off x="0" y="861774"/>
            <a:ext cx="26822400" cy="36576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914399"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4" name="Rectangle 13"/>
          <p:cNvSpPr/>
          <p:nvPr userDrawn="1"/>
        </p:nvSpPr>
        <p:spPr>
          <a:xfrm>
            <a:off x="274320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5" name="Rectangle 14"/>
          <p:cNvSpPr/>
          <p:nvPr userDrawn="1"/>
        </p:nvSpPr>
        <p:spPr>
          <a:xfrm>
            <a:off x="185928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6" name="Rectangle 15"/>
          <p:cNvSpPr/>
          <p:nvPr userDrawn="1"/>
        </p:nvSpPr>
        <p:spPr>
          <a:xfrm>
            <a:off x="97536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25" name="Title 1"/>
          <p:cNvSpPr>
            <a:spLocks noGrp="1"/>
          </p:cNvSpPr>
          <p:nvPr>
            <p:ph type="title" hasCustomPrompt="1"/>
          </p:nvPr>
        </p:nvSpPr>
        <p:spPr>
          <a:xfrm>
            <a:off x="914399" y="861775"/>
            <a:ext cx="25908000" cy="2478304"/>
          </a:xfrm>
        </p:spPr>
        <p:txBody>
          <a:bodyPr lIns="0" tIns="45720" rIns="0" bIns="45720" anchor="b">
            <a:normAutofit/>
          </a:bodyPr>
          <a:lstStyle>
            <a:lvl1pPr algn="l">
              <a:defRPr sz="7500" b="1" i="1" baseline="0">
                <a:solidFill>
                  <a:schemeClr val="bg1"/>
                </a:solidFill>
                <a:latin typeface="+mj-lt"/>
              </a:defRPr>
            </a:lvl1pPr>
          </a:lstStyle>
          <a:p>
            <a:r>
              <a:rPr lang="en-US" dirty="0" smtClean="0"/>
              <a:t>&lt;Title&gt;</a:t>
            </a:r>
            <a:endParaRPr lang="en-US" dirty="0"/>
          </a:p>
        </p:txBody>
      </p:sp>
      <p:sp>
        <p:nvSpPr>
          <p:cNvPr id="26" name="Text Placeholder 6"/>
          <p:cNvSpPr>
            <a:spLocks noGrp="1"/>
          </p:cNvSpPr>
          <p:nvPr>
            <p:ph type="body" sz="quarter" idx="10" hasCustomPrompt="1"/>
          </p:nvPr>
        </p:nvSpPr>
        <p:spPr>
          <a:xfrm>
            <a:off x="914399" y="3842396"/>
            <a:ext cx="25932524" cy="592355"/>
          </a:xfrm>
        </p:spPr>
        <p:txBody>
          <a:bodyPr lIns="0" tIns="91440" rIns="0" bIns="91440" anchor="ctr">
            <a:noAutofit/>
          </a:bodyPr>
          <a:lstStyle>
            <a:lvl1pPr marL="0" indent="0">
              <a:spcBef>
                <a:spcPts val="0"/>
              </a:spcBef>
              <a:buNone/>
              <a:tabLst/>
              <a:defRPr sz="2400" b="1" i="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smtClean="0"/>
              <a:t>&lt;¹OrganizationA, ²OrganizationB&gt;</a:t>
            </a:r>
          </a:p>
        </p:txBody>
      </p:sp>
      <p:sp>
        <p:nvSpPr>
          <p:cNvPr id="27" name="Text Placeholder 6"/>
          <p:cNvSpPr>
            <a:spLocks noGrp="1"/>
          </p:cNvSpPr>
          <p:nvPr>
            <p:ph type="body" sz="quarter" idx="11" hasCustomPrompt="1"/>
          </p:nvPr>
        </p:nvSpPr>
        <p:spPr>
          <a:xfrm>
            <a:off x="914399" y="3423483"/>
            <a:ext cx="25908001" cy="571313"/>
          </a:xfrm>
        </p:spPr>
        <p:txBody>
          <a:bodyPr lIns="0" tIns="91440" rIns="0" bIns="91440" anchor="ctr">
            <a:noAutofit/>
          </a:bodyPr>
          <a:lstStyle>
            <a:lvl1pPr marL="0" indent="0">
              <a:spcBef>
                <a:spcPts val="0"/>
              </a:spcBef>
              <a:buNone/>
              <a:defRPr sz="2800" b="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smtClean="0"/>
              <a:t>&lt;</a:t>
            </a:r>
            <a:r>
              <a:rPr lang="en-US" dirty="0" err="1" smtClean="0"/>
              <a:t>AuthorFirstA</a:t>
            </a:r>
            <a:r>
              <a:rPr lang="en-US" dirty="0" smtClean="0"/>
              <a:t> AuthorLastA¹, </a:t>
            </a:r>
            <a:r>
              <a:rPr lang="en-US" dirty="0" err="1" smtClean="0"/>
              <a:t>AuthorFirstB</a:t>
            </a:r>
            <a:r>
              <a:rPr lang="en-US" dirty="0" smtClean="0"/>
              <a:t> AuthorLastB²&gt;</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210406" y="690321"/>
            <a:ext cx="8555981" cy="2733161"/>
          </a:xfrm>
          <a:prstGeom prst="rect">
            <a:avLst/>
          </a:prstGeom>
        </p:spPr>
      </p:pic>
    </p:spTree>
    <p:extLst>
      <p:ext uri="{BB962C8B-B14F-4D97-AF65-F5344CB8AC3E}">
        <p14:creationId xmlns:p14="http://schemas.microsoft.com/office/powerpoint/2010/main" val="217888141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9216" userDrawn="1">
          <p15:clr>
            <a:srgbClr val="FBAE40"/>
          </p15:clr>
        </p15:guide>
        <p15:guide id="2" pos="1152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4"/>
        </a:solidFill>
        <a:effectLst/>
      </p:bgPr>
    </p:bg>
    <p:spTree>
      <p:nvGrpSpPr>
        <p:cNvPr id="1" name=""/>
        <p:cNvGrpSpPr/>
        <p:nvPr/>
      </p:nvGrpSpPr>
      <p:grpSpPr>
        <a:xfrm>
          <a:off x="0" y="0"/>
          <a:ext cx="0" cy="0"/>
          <a:chOff x="0" y="0"/>
          <a:chExt cx="0" cy="0"/>
        </a:xfrm>
      </p:grpSpPr>
      <p:sp>
        <p:nvSpPr>
          <p:cNvPr id="7" name="Rectangle 6"/>
          <p:cNvSpPr/>
          <p:nvPr userDrawn="1"/>
        </p:nvSpPr>
        <p:spPr>
          <a:xfrm>
            <a:off x="0" y="861774"/>
            <a:ext cx="26822400" cy="36576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914399"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4" name="Rectangle 13"/>
          <p:cNvSpPr/>
          <p:nvPr userDrawn="1"/>
        </p:nvSpPr>
        <p:spPr>
          <a:xfrm>
            <a:off x="274320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5" name="Rectangle 14"/>
          <p:cNvSpPr/>
          <p:nvPr userDrawn="1"/>
        </p:nvSpPr>
        <p:spPr>
          <a:xfrm>
            <a:off x="185928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6" name="Rectangle 15"/>
          <p:cNvSpPr/>
          <p:nvPr userDrawn="1"/>
        </p:nvSpPr>
        <p:spPr>
          <a:xfrm>
            <a:off x="97536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pic>
        <p:nvPicPr>
          <p:cNvPr id="21" name="Picture 2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7327607" y="1302043"/>
            <a:ext cx="2743200" cy="1322692"/>
          </a:xfrm>
          <a:prstGeom prst="rect">
            <a:avLst/>
          </a:prstGeom>
        </p:spPr>
      </p:pic>
      <p:pic>
        <p:nvPicPr>
          <p:cNvPr id="22" name="Picture 21" descr="NAVSEA.tif"/>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043104" y="1415818"/>
            <a:ext cx="2618496" cy="1188720"/>
          </a:xfrm>
          <a:prstGeom prst="rect">
            <a:avLst/>
          </a:prstGeom>
        </p:spPr>
      </p:pic>
      <p:pic>
        <p:nvPicPr>
          <p:cNvPr id="23" name="Picture 22" descr="Railgun_New.tif"/>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0720717" y="1187218"/>
            <a:ext cx="1652166" cy="1645920"/>
          </a:xfrm>
          <a:prstGeom prst="rect">
            <a:avLst/>
          </a:prstGeom>
        </p:spPr>
      </p:pic>
      <p:graphicFrame>
        <p:nvGraphicFramePr>
          <p:cNvPr id="24" name="Table 23"/>
          <p:cNvGraphicFramePr>
            <a:graphicFrameLocks noGrp="1"/>
          </p:cNvGraphicFramePr>
          <p:nvPr userDrawn="1">
            <p:extLst>
              <p:ext uri="{D42A27DB-BD31-4B8C-83A1-F6EECF244321}">
                <p14:modId xmlns:p14="http://schemas.microsoft.com/office/powerpoint/2010/main" val="328777344"/>
              </p:ext>
            </p:extLst>
          </p:nvPr>
        </p:nvGraphicFramePr>
        <p:xfrm>
          <a:off x="27348873" y="3139314"/>
          <a:ext cx="8312727" cy="944880"/>
        </p:xfrm>
        <a:graphic>
          <a:graphicData uri="http://schemas.openxmlformats.org/drawingml/2006/table">
            <a:tbl>
              <a:tblPr firstRow="1" bandRow="1">
                <a:tableStyleId>{5C22544A-7EE6-4342-B048-85BDC9FD1C3A}</a:tableStyleId>
              </a:tblPr>
              <a:tblGrid>
                <a:gridCol w="2770909"/>
                <a:gridCol w="2770909"/>
                <a:gridCol w="2770909"/>
              </a:tblGrid>
              <a:tr h="370840">
                <a:tc>
                  <a:txBody>
                    <a:bodyPr/>
                    <a:lstStyle/>
                    <a:p>
                      <a:pPr algn="just"/>
                      <a:r>
                        <a:rPr lang="en-US" sz="800" b="0" kern="1200" dirty="0" smtClean="0">
                          <a:solidFill>
                            <a:schemeClr val="tx1"/>
                          </a:solidFill>
                          <a:effectLst/>
                          <a:latin typeface="Cambria" panose="02040503050406030204" pitchFamily="18" charset="0"/>
                          <a:ea typeface="+mn-ea"/>
                          <a:cs typeface="+mn-cs"/>
                        </a:rPr>
                        <a:t>Distribution D. Distribution authorized to the Department of Defense and U.S. DoD contractors only; specific authority (Naval Electromagnetic Launch Weapon System Security Classification Guide);</a:t>
                      </a:r>
                      <a:r>
                        <a:rPr lang="en-US" sz="800" b="1" kern="1200" dirty="0" smtClean="0">
                          <a:solidFill>
                            <a:srgbClr val="FF0000"/>
                          </a:solidFill>
                          <a:effectLst/>
                          <a:latin typeface="Cambria" panose="02040503050406030204" pitchFamily="18" charset="0"/>
                          <a:ea typeface="+mn-ea"/>
                          <a:cs typeface="+mn-cs"/>
                        </a:rPr>
                        <a:t> </a:t>
                      </a:r>
                      <a:r>
                        <a:rPr lang="en-US" sz="800" b="0" kern="1200" dirty="0" smtClean="0">
                          <a:solidFill>
                            <a:schemeClr val="tx1"/>
                          </a:solidFill>
                          <a:effectLst/>
                          <a:latin typeface="Cambria" panose="02040503050406030204" pitchFamily="18" charset="0"/>
                          <a:ea typeface="+mn-ea"/>
                          <a:cs typeface="+mn-cs"/>
                        </a:rPr>
                        <a:t>(September 2015).  Other requests shall be referred to the Office of Naval Research, ONR 352, 875 N. Randolph St., Room 1127, Arlington, VA 22203-1995.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just"/>
                      <a:r>
                        <a:rPr lang="en-US" sz="800" b="0" kern="1200" dirty="0" smtClean="0">
                          <a:solidFill>
                            <a:schemeClr val="tx1"/>
                          </a:solidFill>
                          <a:effectLst/>
                          <a:latin typeface="Cambria" panose="02040503050406030204" pitchFamily="18" charset="0"/>
                          <a:ea typeface="+mn-ea"/>
                          <a:cs typeface="+mn-cs"/>
                        </a:rPr>
                        <a:t>Warning – This document contains technical data whose export is restricted by the Arms Export Control Act (Title 22, U.S.C., Sec. 2751, et seq.) or the Export Administration Act of 1979 (Title 50, U.S.C., App. 2401, et seq.), as amended. Violators of these export laws are subject to severe criminal penalties. Disseminate per the provisions </a:t>
                      </a:r>
                      <a:br>
                        <a:rPr lang="en-US" sz="800" b="0" kern="1200" dirty="0" smtClean="0">
                          <a:solidFill>
                            <a:schemeClr val="tx1"/>
                          </a:solidFill>
                          <a:effectLst/>
                          <a:latin typeface="Cambria" panose="02040503050406030204" pitchFamily="18" charset="0"/>
                          <a:ea typeface="+mn-ea"/>
                          <a:cs typeface="+mn-cs"/>
                        </a:rPr>
                      </a:br>
                      <a:r>
                        <a:rPr lang="en-US" sz="800" b="0" kern="1200" dirty="0" smtClean="0">
                          <a:solidFill>
                            <a:schemeClr val="tx1"/>
                          </a:solidFill>
                          <a:effectLst/>
                          <a:latin typeface="Cambria" panose="02040503050406030204" pitchFamily="18" charset="0"/>
                          <a:ea typeface="+mn-ea"/>
                          <a:cs typeface="+mn-cs"/>
                        </a:rPr>
                        <a:t>of </a:t>
                      </a:r>
                      <a:r>
                        <a:rPr lang="en-US" sz="800" b="0" kern="1200" dirty="0" err="1" smtClean="0">
                          <a:solidFill>
                            <a:schemeClr val="tx1"/>
                          </a:solidFill>
                          <a:effectLst/>
                          <a:latin typeface="Cambria" panose="02040503050406030204" pitchFamily="18" charset="0"/>
                          <a:ea typeface="+mn-ea"/>
                          <a:cs typeface="+mn-cs"/>
                        </a:rPr>
                        <a:t>DoD</a:t>
                      </a:r>
                      <a:r>
                        <a:rPr lang="en-US" sz="800" b="0" kern="1200" dirty="0" smtClean="0">
                          <a:solidFill>
                            <a:schemeClr val="tx1"/>
                          </a:solidFill>
                          <a:effectLst/>
                          <a:latin typeface="Cambria" panose="02040503050406030204" pitchFamily="18" charset="0"/>
                          <a:ea typeface="+mn-ea"/>
                          <a:cs typeface="+mn-cs"/>
                        </a:rPr>
                        <a:t> Directive 5230.25.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just"/>
                      <a:r>
                        <a:rPr lang="en-US" sz="800" b="0" kern="1200" dirty="0" smtClean="0">
                          <a:solidFill>
                            <a:schemeClr val="tx1"/>
                          </a:solidFill>
                          <a:effectLst/>
                          <a:latin typeface="Cambria" panose="02040503050406030204" pitchFamily="18" charset="0"/>
                          <a:ea typeface="+mn-ea"/>
                          <a:cs typeface="+mn-cs"/>
                        </a:rPr>
                        <a:t>Destruction – For unclassified, limited distribution documents, destroy by any method that will prevent disclosure of contents or reconstruction of the document. For Classified documents, destroy in accordance with </a:t>
                      </a:r>
                      <a:r>
                        <a:rPr lang="en-US" sz="800" b="0" kern="1200" dirty="0" err="1" smtClean="0">
                          <a:solidFill>
                            <a:schemeClr val="tx1"/>
                          </a:solidFill>
                          <a:effectLst/>
                          <a:latin typeface="Cambria" panose="02040503050406030204" pitchFamily="18" charset="0"/>
                          <a:ea typeface="+mn-ea"/>
                          <a:cs typeface="+mn-cs"/>
                        </a:rPr>
                        <a:t>DoD</a:t>
                      </a:r>
                      <a:r>
                        <a:rPr lang="en-US" sz="800" b="0" kern="1200" dirty="0" smtClean="0">
                          <a:solidFill>
                            <a:schemeClr val="tx1"/>
                          </a:solidFill>
                          <a:effectLst/>
                          <a:latin typeface="Cambria" panose="02040503050406030204" pitchFamily="18" charset="0"/>
                          <a:ea typeface="+mn-ea"/>
                          <a:cs typeface="+mn-cs"/>
                        </a:rPr>
                        <a:t> 5220.22-MD (National Industrial Security Program Operations Manual) or SECNAVINST 5510.36 (Information Security Program Regulation).</a:t>
                      </a:r>
                      <a:endParaRPr lang="en-US" sz="800" b="0" dirty="0" smtClean="0">
                        <a:latin typeface="Cambria" panose="020405030504060302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
        <p:nvSpPr>
          <p:cNvPr id="25" name="Title 1"/>
          <p:cNvSpPr>
            <a:spLocks noGrp="1"/>
          </p:cNvSpPr>
          <p:nvPr>
            <p:ph type="title" hasCustomPrompt="1"/>
          </p:nvPr>
        </p:nvSpPr>
        <p:spPr>
          <a:xfrm>
            <a:off x="914399" y="861775"/>
            <a:ext cx="25908000" cy="2478304"/>
          </a:xfrm>
        </p:spPr>
        <p:txBody>
          <a:bodyPr lIns="0" tIns="45720" rIns="0" bIns="45720" anchor="b">
            <a:normAutofit/>
          </a:bodyPr>
          <a:lstStyle>
            <a:lvl1pPr algn="l">
              <a:defRPr sz="7500" b="1" i="1" baseline="0">
                <a:solidFill>
                  <a:schemeClr val="bg1"/>
                </a:solidFill>
                <a:latin typeface="+mj-lt"/>
              </a:defRPr>
            </a:lvl1pPr>
          </a:lstStyle>
          <a:p>
            <a:r>
              <a:rPr lang="en-US" dirty="0" smtClean="0"/>
              <a:t>&lt;(U) Title&gt;</a:t>
            </a:r>
            <a:endParaRPr lang="en-US" dirty="0"/>
          </a:p>
        </p:txBody>
      </p:sp>
      <p:sp>
        <p:nvSpPr>
          <p:cNvPr id="26" name="Text Placeholder 6"/>
          <p:cNvSpPr>
            <a:spLocks noGrp="1"/>
          </p:cNvSpPr>
          <p:nvPr>
            <p:ph type="body" sz="quarter" idx="10" hasCustomPrompt="1"/>
          </p:nvPr>
        </p:nvSpPr>
        <p:spPr>
          <a:xfrm>
            <a:off x="914399" y="3842396"/>
            <a:ext cx="25932524" cy="592355"/>
          </a:xfrm>
        </p:spPr>
        <p:txBody>
          <a:bodyPr lIns="0" tIns="91440" rIns="0" bIns="91440" anchor="ctr">
            <a:noAutofit/>
          </a:bodyPr>
          <a:lstStyle>
            <a:lvl1pPr marL="0" indent="0">
              <a:spcBef>
                <a:spcPts val="0"/>
              </a:spcBef>
              <a:buNone/>
              <a:tabLst/>
              <a:defRPr sz="2400" b="1" i="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smtClean="0"/>
              <a:t>&lt;¹OrganizationA, ²OrganizationB&gt;</a:t>
            </a:r>
          </a:p>
        </p:txBody>
      </p:sp>
      <p:sp>
        <p:nvSpPr>
          <p:cNvPr id="27" name="Text Placeholder 6"/>
          <p:cNvSpPr>
            <a:spLocks noGrp="1"/>
          </p:cNvSpPr>
          <p:nvPr>
            <p:ph type="body" sz="quarter" idx="11" hasCustomPrompt="1"/>
          </p:nvPr>
        </p:nvSpPr>
        <p:spPr>
          <a:xfrm>
            <a:off x="914399" y="3423483"/>
            <a:ext cx="25908001" cy="571313"/>
          </a:xfrm>
        </p:spPr>
        <p:txBody>
          <a:bodyPr lIns="0" tIns="91440" rIns="0" bIns="91440" anchor="ctr">
            <a:noAutofit/>
          </a:bodyPr>
          <a:lstStyle>
            <a:lvl1pPr marL="0" indent="0">
              <a:spcBef>
                <a:spcPts val="0"/>
              </a:spcBef>
              <a:buNone/>
              <a:defRPr sz="2800" b="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smtClean="0"/>
              <a:t>&lt;</a:t>
            </a:r>
            <a:r>
              <a:rPr lang="en-US" dirty="0" err="1" smtClean="0"/>
              <a:t>AuthorFirstA</a:t>
            </a:r>
            <a:r>
              <a:rPr lang="en-US" dirty="0" smtClean="0"/>
              <a:t> AuthorLastA¹, </a:t>
            </a:r>
            <a:r>
              <a:rPr lang="en-US" dirty="0" err="1" smtClean="0"/>
              <a:t>AuthorFirstB</a:t>
            </a:r>
            <a:r>
              <a:rPr lang="en-US" dirty="0" smtClean="0"/>
              <a:t> AuthorLastB²&gt;</a:t>
            </a:r>
          </a:p>
        </p:txBody>
      </p:sp>
      <p:sp>
        <p:nvSpPr>
          <p:cNvPr id="28" name="Rectangle 27"/>
          <p:cNvSpPr/>
          <p:nvPr userDrawn="1"/>
        </p:nvSpPr>
        <p:spPr>
          <a:xfrm>
            <a:off x="914399" y="28399026"/>
            <a:ext cx="1063113" cy="861774"/>
          </a:xfrm>
          <a:prstGeom prst="rect">
            <a:avLst/>
          </a:prstGeom>
        </p:spPr>
        <p:txBody>
          <a:bodyPr wrap="none" tIns="182880" bIns="182880">
            <a:spAutoFit/>
          </a:bodyPr>
          <a:lstStyle/>
          <a:p>
            <a:pPr algn="l"/>
            <a:r>
              <a:rPr lang="en-US" sz="3200" b="1" spc="200" dirty="0" smtClean="0"/>
              <a:t>ID #</a:t>
            </a:r>
            <a:endParaRPr lang="en-US" sz="3200" b="1" spc="200" dirty="0"/>
          </a:p>
        </p:txBody>
      </p:sp>
      <p:sp>
        <p:nvSpPr>
          <p:cNvPr id="3" name="Text Placeholder 2"/>
          <p:cNvSpPr>
            <a:spLocks noGrp="1"/>
          </p:cNvSpPr>
          <p:nvPr>
            <p:ph type="body" sz="quarter" idx="12" hasCustomPrompt="1"/>
          </p:nvPr>
        </p:nvSpPr>
        <p:spPr>
          <a:xfrm>
            <a:off x="12954000" y="0"/>
            <a:ext cx="10668000" cy="861774"/>
          </a:xfrm>
        </p:spPr>
        <p:txBody>
          <a:bodyPr lIns="0" tIns="91440" rIns="0" bIns="91440" anchor="ctr">
            <a:noAutofit/>
          </a:bodyPr>
          <a:lstStyle>
            <a:lvl1pPr marL="0" indent="0" algn="ctr">
              <a:spcBef>
                <a:spcPts val="0"/>
              </a:spcBef>
              <a:buNone/>
              <a:defRPr sz="4000" b="1" spc="200" baseline="0">
                <a:solidFill>
                  <a:srgbClr val="FF0000"/>
                </a:solidFill>
              </a:defRPr>
            </a:lvl1pPr>
            <a:lvl2pPr marL="1881012" indent="0">
              <a:spcBef>
                <a:spcPts val="0"/>
              </a:spcBef>
              <a:buNone/>
              <a:defRPr sz="3600" b="1" spc="200" baseline="0"/>
            </a:lvl2pPr>
            <a:lvl3pPr marL="3762025" indent="0">
              <a:spcBef>
                <a:spcPts val="0"/>
              </a:spcBef>
              <a:buNone/>
              <a:defRPr sz="3600" b="1" spc="200" baseline="0"/>
            </a:lvl3pPr>
            <a:lvl4pPr marL="5643037" indent="0">
              <a:spcBef>
                <a:spcPts val="0"/>
              </a:spcBef>
              <a:buNone/>
              <a:defRPr sz="3600" b="1" spc="200" baseline="0"/>
            </a:lvl4pPr>
            <a:lvl5pPr marL="7524049" indent="0">
              <a:spcBef>
                <a:spcPts val="0"/>
              </a:spcBef>
              <a:buNone/>
              <a:defRPr sz="3600" b="1" spc="200" baseline="0"/>
            </a:lvl5pPr>
          </a:lstStyle>
          <a:p>
            <a:pPr lvl="0"/>
            <a:r>
              <a:rPr lang="en-US" dirty="0" smtClean="0"/>
              <a:t>CLASSIFICATION</a:t>
            </a:r>
            <a:endParaRPr lang="en-US" dirty="0"/>
          </a:p>
        </p:txBody>
      </p:sp>
      <p:sp>
        <p:nvSpPr>
          <p:cNvPr id="20" name="Text Placeholder 2"/>
          <p:cNvSpPr>
            <a:spLocks noGrp="1"/>
          </p:cNvSpPr>
          <p:nvPr>
            <p:ph type="body" sz="quarter" idx="13" hasCustomPrompt="1"/>
          </p:nvPr>
        </p:nvSpPr>
        <p:spPr>
          <a:xfrm>
            <a:off x="12954000" y="28399026"/>
            <a:ext cx="10668000" cy="861774"/>
          </a:xfrm>
        </p:spPr>
        <p:txBody>
          <a:bodyPr lIns="0" tIns="91440" rIns="0" bIns="91440" anchor="ctr">
            <a:noAutofit/>
          </a:bodyPr>
          <a:lstStyle>
            <a:lvl1pPr marL="0" indent="0" algn="ctr">
              <a:spcBef>
                <a:spcPts val="0"/>
              </a:spcBef>
              <a:buNone/>
              <a:defRPr sz="4000" b="1" spc="200" baseline="0">
                <a:solidFill>
                  <a:srgbClr val="FF0000"/>
                </a:solidFill>
              </a:defRPr>
            </a:lvl1pPr>
            <a:lvl2pPr marL="1881012" indent="0">
              <a:spcBef>
                <a:spcPts val="0"/>
              </a:spcBef>
              <a:buNone/>
              <a:defRPr sz="3600" b="1" spc="200" baseline="0"/>
            </a:lvl2pPr>
            <a:lvl3pPr marL="3762025" indent="0">
              <a:spcBef>
                <a:spcPts val="0"/>
              </a:spcBef>
              <a:buNone/>
              <a:defRPr sz="3600" b="1" spc="200" baseline="0"/>
            </a:lvl3pPr>
            <a:lvl4pPr marL="5643037" indent="0">
              <a:spcBef>
                <a:spcPts val="0"/>
              </a:spcBef>
              <a:buNone/>
              <a:defRPr sz="3600" b="1" spc="200" baseline="0"/>
            </a:lvl4pPr>
            <a:lvl5pPr marL="7524049" indent="0">
              <a:spcBef>
                <a:spcPts val="0"/>
              </a:spcBef>
              <a:buNone/>
              <a:defRPr sz="3600" b="1" spc="200" baseline="0"/>
            </a:lvl5pPr>
          </a:lstStyle>
          <a:p>
            <a:pPr lvl="0"/>
            <a:r>
              <a:rPr lang="en-US" dirty="0" smtClean="0"/>
              <a:t>CLASSIFICATION</a:t>
            </a:r>
            <a:endParaRPr lang="en-US" dirty="0"/>
          </a:p>
        </p:txBody>
      </p:sp>
      <p:sp>
        <p:nvSpPr>
          <p:cNvPr id="18" name="Text Placeholder 2"/>
          <p:cNvSpPr>
            <a:spLocks noGrp="1"/>
          </p:cNvSpPr>
          <p:nvPr>
            <p:ph type="body" sz="quarter" idx="14" hasCustomPrompt="1"/>
          </p:nvPr>
        </p:nvSpPr>
        <p:spPr>
          <a:xfrm>
            <a:off x="1977512" y="28399026"/>
            <a:ext cx="7166487" cy="861774"/>
          </a:xfrm>
        </p:spPr>
        <p:txBody>
          <a:bodyPr lIns="0" tIns="91440" rIns="0" bIns="91440" anchor="ctr">
            <a:noAutofit/>
          </a:bodyPr>
          <a:lstStyle>
            <a:lvl1pPr marL="0" indent="0" algn="l">
              <a:spcBef>
                <a:spcPts val="0"/>
              </a:spcBef>
              <a:buNone/>
              <a:defRPr sz="3200" b="1" i="1" spc="200" baseline="0">
                <a:solidFill>
                  <a:schemeClr val="tx1"/>
                </a:solidFill>
              </a:defRPr>
            </a:lvl1pPr>
            <a:lvl2pPr marL="1881012" indent="0">
              <a:spcBef>
                <a:spcPts val="0"/>
              </a:spcBef>
              <a:buNone/>
              <a:defRPr sz="3600" b="1" spc="200" baseline="0"/>
            </a:lvl2pPr>
            <a:lvl3pPr marL="3762025" indent="0">
              <a:spcBef>
                <a:spcPts val="0"/>
              </a:spcBef>
              <a:buNone/>
              <a:defRPr sz="3600" b="1" spc="200" baseline="0"/>
            </a:lvl3pPr>
            <a:lvl4pPr marL="5643037" indent="0">
              <a:spcBef>
                <a:spcPts val="0"/>
              </a:spcBef>
              <a:buNone/>
              <a:defRPr sz="3600" b="1" spc="200" baseline="0"/>
            </a:lvl4pPr>
            <a:lvl5pPr marL="7524049" indent="0">
              <a:spcBef>
                <a:spcPts val="0"/>
              </a:spcBef>
              <a:buNone/>
              <a:defRPr sz="3600" b="1" spc="200" baseline="0"/>
            </a:lvl5pPr>
          </a:lstStyle>
          <a:p>
            <a:pPr lvl="0"/>
            <a:r>
              <a:rPr lang="en-US" dirty="0" smtClean="0"/>
              <a:t>PAPER NUMBER</a:t>
            </a:r>
            <a:endParaRPr lang="en-US" dirty="0"/>
          </a:p>
        </p:txBody>
      </p:sp>
      <p:sp>
        <p:nvSpPr>
          <p:cNvPr id="19" name="Rectangle 18"/>
          <p:cNvSpPr/>
          <p:nvPr userDrawn="1"/>
        </p:nvSpPr>
        <p:spPr>
          <a:xfrm>
            <a:off x="32945600" y="28399026"/>
            <a:ext cx="2716000" cy="861774"/>
          </a:xfrm>
          <a:prstGeom prst="rect">
            <a:avLst/>
          </a:prstGeom>
        </p:spPr>
        <p:txBody>
          <a:bodyPr wrap="none" tIns="182880" bIns="182880">
            <a:spAutoFit/>
          </a:bodyPr>
          <a:lstStyle/>
          <a:p>
            <a:pPr algn="r"/>
            <a:r>
              <a:rPr lang="en-US" sz="3200" b="1" spc="200" dirty="0" smtClean="0"/>
              <a:t>EMRW 2015</a:t>
            </a:r>
            <a:endParaRPr lang="en-US" sz="3200" b="1" spc="200" dirty="0"/>
          </a:p>
        </p:txBody>
      </p:sp>
    </p:spTree>
    <p:extLst>
      <p:ext uri="{BB962C8B-B14F-4D97-AF65-F5344CB8AC3E}">
        <p14:creationId xmlns:p14="http://schemas.microsoft.com/office/powerpoint/2010/main" val="6853983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1171789"/>
            <a:ext cx="32918400" cy="4876800"/>
          </a:xfrm>
          <a:prstGeom prst="rect">
            <a:avLst/>
          </a:prstGeom>
        </p:spPr>
        <p:txBody>
          <a:bodyPr vert="horz" lIns="376202" tIns="188101" rIns="376202" bIns="18810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28800" y="6827522"/>
            <a:ext cx="32918400" cy="19310775"/>
          </a:xfrm>
          <a:prstGeom prst="rect">
            <a:avLst/>
          </a:prstGeom>
        </p:spPr>
        <p:txBody>
          <a:bodyPr vert="horz" lIns="376202" tIns="188101" rIns="376202" bIns="1881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28800" y="27120429"/>
            <a:ext cx="8534400" cy="1557867"/>
          </a:xfrm>
          <a:prstGeom prst="rect">
            <a:avLst/>
          </a:prstGeom>
        </p:spPr>
        <p:txBody>
          <a:bodyPr vert="horz" lIns="376202" tIns="188101" rIns="376202" bIns="188101" rtlCol="0" anchor="ctr"/>
          <a:lstStyle>
            <a:lvl1pPr algn="l">
              <a:defRPr sz="4900">
                <a:solidFill>
                  <a:schemeClr val="tx1">
                    <a:tint val="75000"/>
                  </a:schemeClr>
                </a:solidFill>
              </a:defRPr>
            </a:lvl1pPr>
          </a:lstStyle>
          <a:p>
            <a:fld id="{26C51E78-CEE4-43D0-8565-A755C4C374A2}" type="datetimeFigureOut">
              <a:rPr lang="en-US" smtClean="0"/>
              <a:pPr/>
              <a:t>6/24/2016</a:t>
            </a:fld>
            <a:endParaRPr lang="en-US"/>
          </a:p>
        </p:txBody>
      </p:sp>
      <p:sp>
        <p:nvSpPr>
          <p:cNvPr id="5" name="Footer Placeholder 4"/>
          <p:cNvSpPr>
            <a:spLocks noGrp="1"/>
          </p:cNvSpPr>
          <p:nvPr>
            <p:ph type="ftr" sz="quarter" idx="3"/>
          </p:nvPr>
        </p:nvSpPr>
        <p:spPr>
          <a:xfrm>
            <a:off x="12496800" y="27120429"/>
            <a:ext cx="11582400" cy="1557867"/>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212800" y="27120429"/>
            <a:ext cx="8534400" cy="1557867"/>
          </a:xfrm>
          <a:prstGeom prst="rect">
            <a:avLst/>
          </a:prstGeom>
        </p:spPr>
        <p:txBody>
          <a:bodyPr vert="horz" lIns="376202" tIns="188101" rIns="376202" bIns="188101" rtlCol="0" anchor="ctr"/>
          <a:lstStyle>
            <a:lvl1pPr algn="r">
              <a:defRPr sz="4900">
                <a:solidFill>
                  <a:schemeClr val="tx1">
                    <a:tint val="75000"/>
                  </a:schemeClr>
                </a:solidFill>
              </a:defRPr>
            </a:lvl1pPr>
          </a:lstStyle>
          <a:p>
            <a:fld id="{3B4E6BFA-737C-49A8-B1D4-ACC60F335F9E}" type="slidenum">
              <a:rPr lang="en-US" smtClean="0"/>
              <a:pPr/>
              <a:t>‹#›</a:t>
            </a:fld>
            <a:endParaRPr lang="en-US"/>
          </a:p>
        </p:txBody>
      </p:sp>
    </p:spTree>
    <p:extLst>
      <p:ext uri="{BB962C8B-B14F-4D97-AF65-F5344CB8AC3E}">
        <p14:creationId xmlns:p14="http://schemas.microsoft.com/office/powerpoint/2010/main" val="4086416681"/>
      </p:ext>
    </p:extLst>
  </p:cSld>
  <p:clrMap bg1="lt1" tx1="dk1" bg2="lt2" tx2="dk2" accent1="accent1" accent2="accent2" accent3="accent3" accent4="accent4" accent5="accent5" accent6="accent6" hlink="hlink" folHlink="folHlink"/>
  <p:sldLayoutIdLst>
    <p:sldLayoutId id="2147483659" r:id="rId1"/>
    <p:sldLayoutId id="2147483660" r:id="rId2"/>
  </p:sldLayoutIdLst>
  <p:timing>
    <p:tnLst>
      <p:par>
        <p:cTn id="1" dur="indefinite" restart="never" nodeType="tmRoot"/>
      </p:par>
    </p:tnLst>
  </p:timing>
  <p:txStyles>
    <p:titleStyle>
      <a:lvl1pPr algn="ctr" defTabSz="3762024"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3762024" rtl="0" eaLnBrk="1" latinLnBrk="0" hangingPunct="1">
        <a:spcBef>
          <a:spcPct val="20000"/>
        </a:spcBef>
        <a:buFont typeface="Arial" panose="020B0604020202020204" pitchFamily="34" charset="0"/>
        <a:buChar char="•"/>
        <a:defRPr sz="13200" kern="1200">
          <a:solidFill>
            <a:schemeClr val="tx1"/>
          </a:solidFill>
          <a:latin typeface="+mn-lt"/>
          <a:ea typeface="+mn-ea"/>
          <a:cs typeface="+mn-cs"/>
        </a:defRPr>
      </a:lvl1pPr>
      <a:lvl2pPr marL="3056645" indent="-1175633" algn="l" defTabSz="3762024"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2pPr>
      <a:lvl3pPr marL="4702531" indent="-940506" algn="l" defTabSz="3762024" rtl="0" eaLnBrk="1" latinLnBrk="0" hangingPunct="1">
        <a:spcBef>
          <a:spcPct val="20000"/>
        </a:spcBef>
        <a:buFont typeface="Arial" panose="020B0604020202020204" pitchFamily="34" charset="0"/>
        <a:buChar char="•"/>
        <a:defRPr sz="9900" kern="1200">
          <a:solidFill>
            <a:schemeClr val="tx1"/>
          </a:solidFill>
          <a:latin typeface="+mn-lt"/>
          <a:ea typeface="+mn-ea"/>
          <a:cs typeface="+mn-cs"/>
        </a:defRPr>
      </a:lvl3pPr>
      <a:lvl4pPr marL="6583543"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4pPr>
      <a:lvl5pPr marL="8464555"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5pPr>
      <a:lvl6pPr marL="10345567"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6pPr>
      <a:lvl7pPr marL="12226580"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7pPr>
      <a:lvl8pPr marL="14107592"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8pPr>
      <a:lvl9pPr marL="15988604"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9pPr>
    </p:bodyStyle>
    <p:otherStyle>
      <a:defPPr>
        <a:defRPr lang="en-US"/>
      </a:defPPr>
      <a:lvl1pPr marL="0" algn="l" defTabSz="3762024" rtl="0" eaLnBrk="1" latinLnBrk="0" hangingPunct="1">
        <a:defRPr sz="7400" kern="1200">
          <a:solidFill>
            <a:schemeClr val="tx1"/>
          </a:solidFill>
          <a:latin typeface="+mn-lt"/>
          <a:ea typeface="+mn-ea"/>
          <a:cs typeface="+mn-cs"/>
        </a:defRPr>
      </a:lvl1pPr>
      <a:lvl2pPr marL="1881012" algn="l" defTabSz="3762024" rtl="0" eaLnBrk="1" latinLnBrk="0" hangingPunct="1">
        <a:defRPr sz="7400" kern="1200">
          <a:solidFill>
            <a:schemeClr val="tx1"/>
          </a:solidFill>
          <a:latin typeface="+mn-lt"/>
          <a:ea typeface="+mn-ea"/>
          <a:cs typeface="+mn-cs"/>
        </a:defRPr>
      </a:lvl2pPr>
      <a:lvl3pPr marL="3762024" algn="l" defTabSz="3762024" rtl="0" eaLnBrk="1" latinLnBrk="0" hangingPunct="1">
        <a:defRPr sz="7400" kern="1200">
          <a:solidFill>
            <a:schemeClr val="tx1"/>
          </a:solidFill>
          <a:latin typeface="+mn-lt"/>
          <a:ea typeface="+mn-ea"/>
          <a:cs typeface="+mn-cs"/>
        </a:defRPr>
      </a:lvl3pPr>
      <a:lvl4pPr marL="5643037" algn="l" defTabSz="3762024" rtl="0" eaLnBrk="1" latinLnBrk="0" hangingPunct="1">
        <a:defRPr sz="7400" kern="1200">
          <a:solidFill>
            <a:schemeClr val="tx1"/>
          </a:solidFill>
          <a:latin typeface="+mn-lt"/>
          <a:ea typeface="+mn-ea"/>
          <a:cs typeface="+mn-cs"/>
        </a:defRPr>
      </a:lvl4pPr>
      <a:lvl5pPr marL="7524049" algn="l" defTabSz="3762024" rtl="0" eaLnBrk="1" latinLnBrk="0" hangingPunct="1">
        <a:defRPr sz="7400" kern="1200">
          <a:solidFill>
            <a:schemeClr val="tx1"/>
          </a:solidFill>
          <a:latin typeface="+mn-lt"/>
          <a:ea typeface="+mn-ea"/>
          <a:cs typeface="+mn-cs"/>
        </a:defRPr>
      </a:lvl5pPr>
      <a:lvl6pPr marL="9405061" algn="l" defTabSz="3762024" rtl="0" eaLnBrk="1" latinLnBrk="0" hangingPunct="1">
        <a:defRPr sz="7400" kern="1200">
          <a:solidFill>
            <a:schemeClr val="tx1"/>
          </a:solidFill>
          <a:latin typeface="+mn-lt"/>
          <a:ea typeface="+mn-ea"/>
          <a:cs typeface="+mn-cs"/>
        </a:defRPr>
      </a:lvl6pPr>
      <a:lvl7pPr marL="11286073" algn="l" defTabSz="3762024" rtl="0" eaLnBrk="1" latinLnBrk="0" hangingPunct="1">
        <a:defRPr sz="7400" kern="1200">
          <a:solidFill>
            <a:schemeClr val="tx1"/>
          </a:solidFill>
          <a:latin typeface="+mn-lt"/>
          <a:ea typeface="+mn-ea"/>
          <a:cs typeface="+mn-cs"/>
        </a:defRPr>
      </a:lvl7pPr>
      <a:lvl8pPr marL="13167086" algn="l" defTabSz="3762024" rtl="0" eaLnBrk="1" latinLnBrk="0" hangingPunct="1">
        <a:defRPr sz="7400" kern="1200">
          <a:solidFill>
            <a:schemeClr val="tx1"/>
          </a:solidFill>
          <a:latin typeface="+mn-lt"/>
          <a:ea typeface="+mn-ea"/>
          <a:cs typeface="+mn-cs"/>
        </a:defRPr>
      </a:lvl8pPr>
      <a:lvl9pPr marL="15048098" algn="l" defTabSz="3762024"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400" dirty="0"/>
              <a:t>Fuzzy Logic Control of a Hybrid Energy Storage Module for Pulsed Power Naval Applications Using a Hardware-in-the-Loop Testbed</a:t>
            </a:r>
          </a:p>
        </p:txBody>
      </p:sp>
      <p:sp>
        <p:nvSpPr>
          <p:cNvPr id="3" name="Text Placeholder 2"/>
          <p:cNvSpPr>
            <a:spLocks noGrp="1"/>
          </p:cNvSpPr>
          <p:nvPr>
            <p:ph type="body" sz="quarter" idx="10"/>
          </p:nvPr>
        </p:nvSpPr>
        <p:spPr>
          <a:xfrm>
            <a:off x="914399" y="4030217"/>
            <a:ext cx="25932524" cy="592355"/>
          </a:xfrm>
        </p:spPr>
        <p:txBody>
          <a:bodyPr/>
          <a:lstStyle/>
          <a:p>
            <a:r>
              <a:rPr lang="en-US" baseline="30000" dirty="0"/>
              <a:t>1 </a:t>
            </a:r>
            <a:r>
              <a:rPr lang="en-US" dirty="0"/>
              <a:t>University of Texas at Arlington, Arlington, TX 76019, </a:t>
            </a:r>
            <a:r>
              <a:rPr lang="en-US" dirty="0" smtClean="0"/>
              <a:t>USA, </a:t>
            </a:r>
            <a:r>
              <a:rPr lang="en-US" baseline="30000" dirty="0" smtClean="0"/>
              <a:t>2 </a:t>
            </a:r>
            <a:r>
              <a:rPr lang="en-US" dirty="0" smtClean="0"/>
              <a:t>Naval Surface Warfare Center, Philadelphia Division, 5001 S. Broad St., Philadelphia, PA, 19112, USA</a:t>
            </a:r>
            <a:endParaRPr lang="en-US" dirty="0"/>
          </a:p>
          <a:p>
            <a:endParaRPr lang="en-US" dirty="0"/>
          </a:p>
        </p:txBody>
      </p:sp>
      <p:sp>
        <p:nvSpPr>
          <p:cNvPr id="4" name="Text Placeholder 3"/>
          <p:cNvSpPr>
            <a:spLocks noGrp="1"/>
          </p:cNvSpPr>
          <p:nvPr>
            <p:ph type="body" sz="quarter" idx="11"/>
          </p:nvPr>
        </p:nvSpPr>
        <p:spPr/>
        <p:txBody>
          <a:bodyPr/>
          <a:lstStyle/>
          <a:p>
            <a:r>
              <a:rPr lang="en-US" dirty="0" smtClean="0"/>
              <a:t>Isaac J </a:t>
            </a:r>
            <a:r>
              <a:rPr lang="en-US" dirty="0" smtClean="0"/>
              <a:t>Cohen</a:t>
            </a:r>
            <a:r>
              <a:rPr lang="en-US" baseline="30000" dirty="0" smtClean="0"/>
              <a:t>1</a:t>
            </a:r>
            <a:r>
              <a:rPr lang="en-US" dirty="0" smtClean="0"/>
              <a:t>, David </a:t>
            </a:r>
            <a:r>
              <a:rPr lang="en-US" dirty="0" smtClean="0"/>
              <a:t>A Wetz</a:t>
            </a:r>
            <a:r>
              <a:rPr lang="en-US" baseline="30000" dirty="0"/>
              <a:t>1</a:t>
            </a:r>
            <a:r>
              <a:rPr lang="en-US" dirty="0" smtClean="0"/>
              <a:t>, </a:t>
            </a:r>
            <a:r>
              <a:rPr lang="en-US" dirty="0" smtClean="0"/>
              <a:t>John </a:t>
            </a:r>
            <a:r>
              <a:rPr lang="en-US" dirty="0" smtClean="0"/>
              <a:t>M </a:t>
            </a:r>
            <a:r>
              <a:rPr lang="en-US" dirty="0" smtClean="0"/>
              <a:t>Heinzel</a:t>
            </a:r>
            <a:r>
              <a:rPr lang="en-US" baseline="30000" dirty="0" smtClean="0"/>
              <a:t>2</a:t>
            </a:r>
            <a:r>
              <a:rPr lang="en-US" dirty="0" smtClean="0"/>
              <a:t>, Qing Dong</a:t>
            </a:r>
            <a:r>
              <a:rPr lang="en-US" baseline="30000" dirty="0" smtClean="0"/>
              <a:t>2</a:t>
            </a:r>
            <a:r>
              <a:rPr lang="en-US" dirty="0" smtClean="0"/>
              <a:t>, Brian </a:t>
            </a:r>
            <a:r>
              <a:rPr lang="en-US" dirty="0"/>
              <a:t>McRee</a:t>
            </a:r>
            <a:r>
              <a:rPr lang="en-US" baseline="30000" dirty="0"/>
              <a:t>1</a:t>
            </a:r>
            <a:r>
              <a:rPr lang="en-US" dirty="0"/>
              <a:t>, </a:t>
            </a:r>
            <a:r>
              <a:rPr lang="en-US" dirty="0" smtClean="0"/>
              <a:t>and David </a:t>
            </a:r>
            <a:r>
              <a:rPr lang="en-US" dirty="0"/>
              <a:t>Dodson</a:t>
            </a:r>
            <a:r>
              <a:rPr lang="en-US" baseline="30000" dirty="0"/>
              <a:t>1</a:t>
            </a:r>
            <a:r>
              <a:rPr lang="en-US" dirty="0"/>
              <a:t>,</a:t>
            </a:r>
            <a:endParaRPr lang="en-US" baseline="30000" dirty="0"/>
          </a:p>
        </p:txBody>
      </p:sp>
      <p:sp>
        <p:nvSpPr>
          <p:cNvPr id="5" name="Rectangle 4"/>
          <p:cNvSpPr/>
          <p:nvPr/>
        </p:nvSpPr>
        <p:spPr>
          <a:xfrm>
            <a:off x="914400" y="5143900"/>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Abstract</a:t>
            </a:r>
            <a:endParaRPr lang="en-US" sz="3000" b="1" cap="all" spc="200" dirty="0">
              <a:solidFill>
                <a:schemeClr val="bg1"/>
              </a:solidFill>
            </a:endParaRPr>
          </a:p>
        </p:txBody>
      </p:sp>
      <p:sp>
        <p:nvSpPr>
          <p:cNvPr id="6" name="Rectangle 5"/>
          <p:cNvSpPr/>
          <p:nvPr/>
        </p:nvSpPr>
        <p:spPr>
          <a:xfrm>
            <a:off x="926006" y="21966020"/>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Background</a:t>
            </a:r>
            <a:endParaRPr lang="en-US" sz="3000" b="1" cap="all" spc="200" dirty="0">
              <a:solidFill>
                <a:schemeClr val="bg1"/>
              </a:solidFill>
            </a:endParaRPr>
          </a:p>
        </p:txBody>
      </p:sp>
      <p:sp>
        <p:nvSpPr>
          <p:cNvPr id="7" name="Rectangle 6"/>
          <p:cNvSpPr/>
          <p:nvPr/>
        </p:nvSpPr>
        <p:spPr>
          <a:xfrm>
            <a:off x="914399" y="5783980"/>
            <a:ext cx="8229601" cy="161820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just"/>
            <a:r>
              <a:rPr lang="en-US" sz="2800" dirty="0">
                <a:solidFill>
                  <a:schemeClr val="tx1"/>
                </a:solidFill>
              </a:rPr>
              <a:t>As the Navy transitions to a more electrical fleet, the electrical architectures must adapt to the changing load profiles. With the introduction of electrical propulsion, new types of electrical energy based weapons, and energy storage backups for these devices, load profiles have become higher power and more transient than ever seen before – especially during directed energy weapon operation. One issue that has become apparent with the introduction of these transient loads is the ability of traditional generation sources, such as fossil fuel generators, to power them. Although generators are stiff sources of power, they suffer efficiency losses when they deviate from operating at a constant maximum load. Previous research has shown that it is possible to integrate hybrid energy storage modules (HESMs) in order effectively filter out the power transients seen by the generators while preserving the lifetimes of the energy storage devices used in the module. Although the topology has been verified, there still exists some concern about the method of controlling the system level power flow in order to meet the unique demands of this naval application while preserving energy storage device lifetimes. This paper proposes to utilize fuzzy logic control in order to intelligently govern the flow of power throughout the system. A small-scale testbed has been constructed using a custom designed power converter capable of bi-directional power flow between a battery and supercapacitor to feed a dynamic pulsed power load through several operational scenarios. The system utilizes a PC104 running Simulink RTOS to impose fuzzy logic control on the system. This testbed will demonstrate the effectiveness of fuzzy logic control to act as a system level controller for a HESM in naval pulsed power applications.</a:t>
            </a:r>
          </a:p>
        </p:txBody>
      </p:sp>
      <p:sp>
        <p:nvSpPr>
          <p:cNvPr id="33" name="Rectangle 4"/>
          <p:cNvSpPr>
            <a:spLocks noChangeArrowheads="1"/>
          </p:cNvSpPr>
          <p:nvPr/>
        </p:nvSpPr>
        <p:spPr bwMode="auto">
          <a:xfrm>
            <a:off x="0" y="0"/>
            <a:ext cx="3657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914398" y="28374843"/>
            <a:ext cx="20146299" cy="338554"/>
          </a:xfrm>
          <a:prstGeom prst="rect">
            <a:avLst/>
          </a:prstGeom>
          <a:noFill/>
        </p:spPr>
        <p:txBody>
          <a:bodyPr wrap="square" rtlCol="0">
            <a:spAutoFit/>
          </a:bodyPr>
          <a:lstStyle/>
          <a:p>
            <a:r>
              <a:rPr lang="en-US" sz="1600" dirty="0" smtClean="0"/>
              <a:t>[1] </a:t>
            </a:r>
            <a:r>
              <a:rPr lang="en-US" sz="1600" dirty="0"/>
              <a:t>I. J. Cohen, D. A. Wetz, S. Veiga, Q. Dong and J. M. Heinzel, "Fuzzy Logic Control of a Hybrid Energy Storage Module for Naval Pulsed Power Applications," International Journal of Fuzzy Logic Systems, vol. 6, no. 1, 2016. </a:t>
            </a:r>
          </a:p>
        </p:txBody>
      </p:sp>
      <p:grpSp>
        <p:nvGrpSpPr>
          <p:cNvPr id="22" name="Group 21"/>
          <p:cNvGrpSpPr/>
          <p:nvPr/>
        </p:nvGrpSpPr>
        <p:grpSpPr>
          <a:xfrm>
            <a:off x="9765861" y="6046527"/>
            <a:ext cx="8241863" cy="5295923"/>
            <a:chOff x="9765861" y="6046527"/>
            <a:chExt cx="8241863" cy="5295923"/>
          </a:xfrm>
        </p:grpSpPr>
        <p:pic>
          <p:nvPicPr>
            <p:cNvPr id="63" name="Picture 62"/>
            <p:cNvPicPr/>
            <p:nvPr/>
          </p:nvPicPr>
          <p:blipFill>
            <a:blip r:embed="rId3">
              <a:extLst>
                <a:ext uri="{28A0092B-C50C-407E-A947-70E740481C1C}">
                  <a14:useLocalDpi xmlns:a14="http://schemas.microsoft.com/office/drawing/2010/main" val="0"/>
                </a:ext>
              </a:extLst>
            </a:blip>
            <a:stretch>
              <a:fillRect/>
            </a:stretch>
          </p:blipFill>
          <p:spPr>
            <a:xfrm>
              <a:off x="9778124" y="6046527"/>
              <a:ext cx="8229600" cy="4660412"/>
            </a:xfrm>
            <a:prstGeom prst="rect">
              <a:avLst/>
            </a:prstGeom>
          </p:spPr>
        </p:pic>
        <p:sp>
          <p:nvSpPr>
            <p:cNvPr id="66" name="Rectangle 65"/>
            <p:cNvSpPr/>
            <p:nvPr/>
          </p:nvSpPr>
          <p:spPr>
            <a:xfrm>
              <a:off x="9765861" y="10706939"/>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Figure 1: Schematic of HESM testbed</a:t>
              </a:r>
              <a:endParaRPr lang="en-US" sz="2000" dirty="0">
                <a:solidFill>
                  <a:schemeClr val="tx1"/>
                </a:solidFill>
              </a:endParaRPr>
            </a:p>
          </p:txBody>
        </p:sp>
      </p:grpSp>
      <p:grpSp>
        <p:nvGrpSpPr>
          <p:cNvPr id="18" name="Group 17"/>
          <p:cNvGrpSpPr/>
          <p:nvPr/>
        </p:nvGrpSpPr>
        <p:grpSpPr>
          <a:xfrm>
            <a:off x="27410632" y="5987180"/>
            <a:ext cx="8229601" cy="4732984"/>
            <a:chOff x="27410632" y="6046429"/>
            <a:chExt cx="8229601" cy="5206282"/>
          </a:xfrm>
        </p:grpSpPr>
        <p:pic>
          <p:nvPicPr>
            <p:cNvPr id="64" name="Picture 63"/>
            <p:cNvPicPr/>
            <p:nvPr/>
          </p:nvPicPr>
          <p:blipFill>
            <a:blip r:embed="rId4" cstate="print">
              <a:extLst>
                <a:ext uri="{28A0092B-C50C-407E-A947-70E740481C1C}">
                  <a14:useLocalDpi xmlns:a14="http://schemas.microsoft.com/office/drawing/2010/main" val="0"/>
                </a:ext>
              </a:extLst>
            </a:blip>
            <a:stretch>
              <a:fillRect/>
            </a:stretch>
          </p:blipFill>
          <p:spPr>
            <a:xfrm>
              <a:off x="27444700" y="6046429"/>
              <a:ext cx="8161468" cy="4570771"/>
            </a:xfrm>
            <a:prstGeom prst="rect">
              <a:avLst/>
            </a:prstGeom>
          </p:spPr>
        </p:pic>
        <p:sp>
          <p:nvSpPr>
            <p:cNvPr id="73" name="Rectangle 72"/>
            <p:cNvSpPr/>
            <p:nvPr/>
          </p:nvSpPr>
          <p:spPr>
            <a:xfrm>
              <a:off x="27410632" y="10617200"/>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Figure 5: Voltage plot of fuzzy logic experiment</a:t>
              </a:r>
              <a:endParaRPr lang="en-US" sz="2000" dirty="0">
                <a:solidFill>
                  <a:schemeClr val="tx1"/>
                </a:solidFill>
              </a:endParaRPr>
            </a:p>
          </p:txBody>
        </p:sp>
      </p:grpSp>
      <p:grpSp>
        <p:nvGrpSpPr>
          <p:cNvPr id="24" name="Group 23"/>
          <p:cNvGrpSpPr/>
          <p:nvPr/>
        </p:nvGrpSpPr>
        <p:grpSpPr>
          <a:xfrm>
            <a:off x="27410632" y="10990262"/>
            <a:ext cx="8229601" cy="4732984"/>
            <a:chOff x="27410632" y="12121831"/>
            <a:chExt cx="8229601" cy="5206282"/>
          </a:xfrm>
        </p:grpSpPr>
        <p:pic>
          <p:nvPicPr>
            <p:cNvPr id="65" name="Picture 64"/>
            <p:cNvPicPr/>
            <p:nvPr/>
          </p:nvPicPr>
          <p:blipFill>
            <a:blip r:embed="rId5" cstate="print">
              <a:extLst>
                <a:ext uri="{28A0092B-C50C-407E-A947-70E740481C1C}">
                  <a14:useLocalDpi xmlns:a14="http://schemas.microsoft.com/office/drawing/2010/main" val="0"/>
                </a:ext>
              </a:extLst>
            </a:blip>
            <a:stretch>
              <a:fillRect/>
            </a:stretch>
          </p:blipFill>
          <p:spPr>
            <a:xfrm>
              <a:off x="27444699" y="12121831"/>
              <a:ext cx="8161469" cy="4570771"/>
            </a:xfrm>
            <a:prstGeom prst="rect">
              <a:avLst/>
            </a:prstGeom>
          </p:spPr>
        </p:pic>
        <p:sp>
          <p:nvSpPr>
            <p:cNvPr id="74" name="Rectangle 73"/>
            <p:cNvSpPr/>
            <p:nvPr/>
          </p:nvSpPr>
          <p:spPr>
            <a:xfrm>
              <a:off x="27410632" y="16692602"/>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Figure 6: Current plot of fuzzy logic experiment</a:t>
              </a:r>
              <a:endParaRPr lang="en-US" sz="2000" dirty="0">
                <a:solidFill>
                  <a:schemeClr val="tx1"/>
                </a:solidFill>
              </a:endParaRPr>
            </a:p>
          </p:txBody>
        </p:sp>
      </p:grpSp>
      <p:sp>
        <p:nvSpPr>
          <p:cNvPr id="77" name="Rectangle 76"/>
          <p:cNvSpPr/>
          <p:nvPr/>
        </p:nvSpPr>
        <p:spPr>
          <a:xfrm>
            <a:off x="914398" y="22606100"/>
            <a:ext cx="8229601" cy="558790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just"/>
            <a:r>
              <a:rPr lang="en-US" sz="2800" dirty="0">
                <a:solidFill>
                  <a:schemeClr val="tx1"/>
                </a:solidFill>
              </a:rPr>
              <a:t>Previous work completed by UTA focused on modeling a HESM in Simulink’s SimPowerSystems toolbox, designing low level PI controllers for the voltage control and current limiting, and designing a fuzzy logical controller to enforce a system-level control of this system </a:t>
            </a:r>
            <a:r>
              <a:rPr lang="en-US" sz="2800" dirty="0" smtClean="0">
                <a:solidFill>
                  <a:schemeClr val="tx1"/>
                </a:solidFill>
              </a:rPr>
              <a:t>[1]. </a:t>
            </a:r>
            <a:r>
              <a:rPr lang="en-US" sz="2800" dirty="0">
                <a:solidFill>
                  <a:schemeClr val="tx1"/>
                </a:solidFill>
              </a:rPr>
              <a:t>With this in mind, the next logical step in the process of designing a HESM was to construct a real-world system that closely resembled the simulation </a:t>
            </a:r>
            <a:r>
              <a:rPr lang="en-US" sz="2800" dirty="0" smtClean="0">
                <a:solidFill>
                  <a:schemeClr val="tx1"/>
                </a:solidFill>
              </a:rPr>
              <a:t>conditions in order to validate the model and lend credibility to the capability of a fuzzy logic controller to perform the necessary functions in this type of application.</a:t>
            </a:r>
            <a:endParaRPr lang="en-US" sz="2800" dirty="0">
              <a:solidFill>
                <a:schemeClr val="tx1"/>
              </a:solidFill>
            </a:endParaRPr>
          </a:p>
        </p:txBody>
      </p:sp>
      <p:sp>
        <p:nvSpPr>
          <p:cNvPr id="78" name="Rectangle 77"/>
          <p:cNvSpPr/>
          <p:nvPr/>
        </p:nvSpPr>
        <p:spPr>
          <a:xfrm>
            <a:off x="9765861" y="5143900"/>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Experimental Setup</a:t>
            </a:r>
            <a:endParaRPr lang="en-US" sz="3000" b="1" cap="all" spc="200" dirty="0">
              <a:solidFill>
                <a:schemeClr val="bg1"/>
              </a:solidFill>
            </a:endParaRPr>
          </a:p>
        </p:txBody>
      </p:sp>
      <p:graphicFrame>
        <p:nvGraphicFramePr>
          <p:cNvPr id="20" name="Table 19"/>
          <p:cNvGraphicFramePr>
            <a:graphicFrameLocks noGrp="1"/>
          </p:cNvGraphicFramePr>
          <p:nvPr>
            <p:extLst>
              <p:ext uri="{D42A27DB-BD31-4B8C-83A1-F6EECF244321}">
                <p14:modId xmlns:p14="http://schemas.microsoft.com/office/powerpoint/2010/main" val="1879129803"/>
              </p:ext>
            </p:extLst>
          </p:nvPr>
        </p:nvGraphicFramePr>
        <p:xfrm>
          <a:off x="9764988" y="11960231"/>
          <a:ext cx="8229600" cy="5133713"/>
        </p:xfrm>
        <a:graphic>
          <a:graphicData uri="http://schemas.openxmlformats.org/drawingml/2006/table">
            <a:tbl>
              <a:tblPr firstRow="1" bandRow="1">
                <a:tableStyleId>{0505E3EF-67EA-436B-97B2-0124C06EBD24}</a:tableStyleId>
              </a:tblPr>
              <a:tblGrid>
                <a:gridCol w="2832976"/>
                <a:gridCol w="5396624"/>
              </a:tblGrid>
              <a:tr h="837938">
                <a:tc>
                  <a:txBody>
                    <a:bodyPr/>
                    <a:lstStyle/>
                    <a:p>
                      <a:r>
                        <a:rPr lang="en-US" sz="2400" b="0" dirty="0" smtClean="0"/>
                        <a:t>Battery</a:t>
                      </a:r>
                      <a:endParaRPr lang="en-US" sz="2400" b="0" dirty="0"/>
                    </a:p>
                  </a:txBody>
                  <a:tcPr/>
                </a:tc>
                <a:tc>
                  <a:txBody>
                    <a:bodyPr/>
                    <a:lstStyle/>
                    <a:p>
                      <a:r>
                        <a:rPr lang="en-US" sz="2400" b="0" dirty="0" err="1" smtClean="0"/>
                        <a:t>Enersys</a:t>
                      </a:r>
                      <a:r>
                        <a:rPr lang="en-US" sz="2400" b="0" dirty="0" smtClean="0"/>
                        <a:t> XE16 12V</a:t>
                      </a:r>
                      <a:r>
                        <a:rPr lang="en-US" sz="2400" b="0" baseline="0" dirty="0" smtClean="0"/>
                        <a:t> Batteries</a:t>
                      </a:r>
                    </a:p>
                    <a:p>
                      <a:r>
                        <a:rPr lang="en-US" sz="2400" b="0" baseline="0" dirty="0" smtClean="0"/>
                        <a:t>Capacity = 16 </a:t>
                      </a:r>
                      <a:r>
                        <a:rPr lang="en-US" sz="2400" b="0" baseline="0" dirty="0" err="1" smtClean="0"/>
                        <a:t>Ahr</a:t>
                      </a:r>
                      <a:r>
                        <a:rPr lang="en-US" sz="2400" b="0" baseline="0" dirty="0" smtClean="0"/>
                        <a:t>, V = 12 V, 1s2p</a:t>
                      </a:r>
                      <a:endParaRPr lang="en-US" sz="2400" b="0" dirty="0"/>
                    </a:p>
                  </a:txBody>
                  <a:tcPr/>
                </a:tc>
              </a:tr>
              <a:tr h="876300">
                <a:tc>
                  <a:txBody>
                    <a:bodyPr/>
                    <a:lstStyle/>
                    <a:p>
                      <a:r>
                        <a:rPr lang="en-US" sz="2400" b="0" dirty="0" smtClean="0"/>
                        <a:t>Switches (Q1,</a:t>
                      </a:r>
                      <a:r>
                        <a:rPr lang="en-US" sz="2400" b="0" baseline="0" dirty="0" smtClean="0"/>
                        <a:t> Q2)</a:t>
                      </a:r>
                      <a:endParaRPr lang="en-US" sz="2400" b="0" dirty="0"/>
                    </a:p>
                  </a:txBody>
                  <a:tcPr/>
                </a:tc>
                <a:tc>
                  <a:txBody>
                    <a:bodyPr/>
                    <a:lstStyle/>
                    <a:p>
                      <a:r>
                        <a:rPr lang="en-US" sz="2400" b="0" dirty="0" err="1" smtClean="0"/>
                        <a:t>Semikron</a:t>
                      </a:r>
                      <a:r>
                        <a:rPr lang="en-US" sz="2400" b="0" dirty="0" smtClean="0"/>
                        <a:t> SKM111AR MOSFETs</a:t>
                      </a:r>
                    </a:p>
                    <a:p>
                      <a:r>
                        <a:rPr lang="en-US" sz="2400" b="0" dirty="0" smtClean="0"/>
                        <a:t>V</a:t>
                      </a:r>
                      <a:r>
                        <a:rPr lang="en-US" sz="2400" b="0" baseline="-25000" dirty="0" smtClean="0"/>
                        <a:t>DS</a:t>
                      </a:r>
                      <a:r>
                        <a:rPr lang="en-US" sz="2400" b="0" dirty="0" smtClean="0"/>
                        <a:t> =</a:t>
                      </a:r>
                      <a:r>
                        <a:rPr lang="en-US" sz="2400" b="0" baseline="0" dirty="0" smtClean="0"/>
                        <a:t> 100 V, I</a:t>
                      </a:r>
                      <a:r>
                        <a:rPr lang="en-US" sz="2400" b="0" baseline="-25000" dirty="0" smtClean="0"/>
                        <a:t>D</a:t>
                      </a:r>
                      <a:r>
                        <a:rPr lang="en-US" sz="2400" b="0" baseline="0" dirty="0" smtClean="0"/>
                        <a:t> = 200 A, R</a:t>
                      </a:r>
                      <a:r>
                        <a:rPr lang="en-US" sz="2400" b="0" baseline="-25000" dirty="0" smtClean="0"/>
                        <a:t>DS(ON)</a:t>
                      </a:r>
                      <a:r>
                        <a:rPr lang="en-US" sz="2400" b="0" baseline="0" dirty="0" smtClean="0"/>
                        <a:t> = 7 m</a:t>
                      </a:r>
                      <a:r>
                        <a:rPr lang="el-GR" sz="2400" b="0" baseline="0" dirty="0" smtClean="0"/>
                        <a:t>Ω</a:t>
                      </a:r>
                      <a:endParaRPr lang="en-US" sz="2400" b="0" dirty="0"/>
                    </a:p>
                  </a:txBody>
                  <a:tcPr/>
                </a:tc>
              </a:tr>
              <a:tr h="857250">
                <a:tc>
                  <a:txBody>
                    <a:bodyPr/>
                    <a:lstStyle/>
                    <a:p>
                      <a:r>
                        <a:rPr lang="en-US" sz="2400" b="0" dirty="0" smtClean="0"/>
                        <a:t>Inductors (L1, L2)</a:t>
                      </a:r>
                      <a:endParaRPr lang="en-US" sz="2400" b="0" dirty="0"/>
                    </a:p>
                  </a:txBody>
                  <a:tcPr/>
                </a:tc>
                <a:tc>
                  <a:txBody>
                    <a:bodyPr/>
                    <a:lstStyle/>
                    <a:p>
                      <a:r>
                        <a:rPr lang="en-US" sz="2400" b="0" dirty="0" err="1" smtClean="0"/>
                        <a:t>Schaffner</a:t>
                      </a:r>
                      <a:endParaRPr lang="en-US" sz="2400" b="0" dirty="0" smtClean="0"/>
                    </a:p>
                    <a:p>
                      <a:r>
                        <a:rPr lang="en-US" sz="2400" b="0" dirty="0" smtClean="0"/>
                        <a:t>L = 750 µH, I</a:t>
                      </a:r>
                      <a:r>
                        <a:rPr lang="en-US" sz="2400" b="0" baseline="-25000" dirty="0" smtClean="0"/>
                        <a:t>max</a:t>
                      </a:r>
                      <a:r>
                        <a:rPr lang="en-US" sz="2400" b="0" baseline="0" dirty="0" smtClean="0"/>
                        <a:t> = 50 A</a:t>
                      </a:r>
                      <a:endParaRPr lang="en-US" sz="2400" b="0" dirty="0"/>
                    </a:p>
                  </a:txBody>
                  <a:tcPr/>
                </a:tc>
              </a:tr>
              <a:tr h="857250">
                <a:tc>
                  <a:txBody>
                    <a:bodyPr/>
                    <a:lstStyle/>
                    <a:p>
                      <a:r>
                        <a:rPr lang="en-US" sz="2400" b="0" dirty="0" smtClean="0"/>
                        <a:t>Ultracapacitors</a:t>
                      </a:r>
                      <a:endParaRPr lang="en-US" sz="2400" b="0" dirty="0"/>
                    </a:p>
                  </a:txBody>
                  <a:tcPr/>
                </a:tc>
                <a:tc>
                  <a:txBody>
                    <a:bodyPr/>
                    <a:lstStyle/>
                    <a:p>
                      <a:r>
                        <a:rPr lang="en-US" sz="2400" b="0" dirty="0" smtClean="0"/>
                        <a:t>Maxwell BMOD0058</a:t>
                      </a:r>
                    </a:p>
                    <a:p>
                      <a:r>
                        <a:rPr lang="en-US" sz="2400" b="0" dirty="0" smtClean="0"/>
                        <a:t>V</a:t>
                      </a:r>
                      <a:r>
                        <a:rPr lang="en-US" sz="2400" b="0" baseline="-25000" dirty="0" smtClean="0"/>
                        <a:t>max</a:t>
                      </a:r>
                      <a:r>
                        <a:rPr lang="en-US" sz="2400" b="0" dirty="0" smtClean="0"/>
                        <a:t> = 16 V, C = 58 F, RESR = 22 </a:t>
                      </a:r>
                      <a:r>
                        <a:rPr lang="en-US" sz="2400" b="0" baseline="0" dirty="0" smtClean="0"/>
                        <a:t>m</a:t>
                      </a:r>
                      <a:r>
                        <a:rPr lang="el-GR" sz="2400" b="0" baseline="0" dirty="0" smtClean="0"/>
                        <a:t>Ω</a:t>
                      </a:r>
                      <a:endParaRPr lang="en-US" sz="2400" b="0" dirty="0"/>
                    </a:p>
                  </a:txBody>
                  <a:tcPr/>
                </a:tc>
              </a:tr>
              <a:tr h="847725">
                <a:tc>
                  <a:txBody>
                    <a:bodyPr/>
                    <a:lstStyle/>
                    <a:p>
                      <a:r>
                        <a:rPr lang="en-US" sz="2400" b="0" dirty="0" smtClean="0"/>
                        <a:t>Power Supply</a:t>
                      </a:r>
                      <a:endParaRPr lang="en-US" sz="2400" b="0" dirty="0"/>
                    </a:p>
                  </a:txBody>
                  <a:tcPr/>
                </a:tc>
                <a:tc>
                  <a:txBody>
                    <a:bodyPr/>
                    <a:lstStyle/>
                    <a:p>
                      <a:r>
                        <a:rPr lang="en-US" sz="2400" b="0" dirty="0" err="1" smtClean="0"/>
                        <a:t>Xantrex</a:t>
                      </a:r>
                      <a:r>
                        <a:rPr lang="en-US" sz="2400" b="0" dirty="0" smtClean="0"/>
                        <a:t> XHR 33-33</a:t>
                      </a:r>
                    </a:p>
                    <a:p>
                      <a:r>
                        <a:rPr lang="en-US" sz="2400" b="0" dirty="0" smtClean="0"/>
                        <a:t>V</a:t>
                      </a:r>
                      <a:r>
                        <a:rPr lang="en-US" sz="2400" b="0" baseline="-25000" dirty="0" smtClean="0"/>
                        <a:t>max</a:t>
                      </a:r>
                      <a:r>
                        <a:rPr lang="en-US" sz="2400" b="0" baseline="0" dirty="0" smtClean="0"/>
                        <a:t> = 33 V, I</a:t>
                      </a:r>
                      <a:r>
                        <a:rPr lang="en-US" sz="2400" b="0" baseline="-25000" dirty="0" smtClean="0"/>
                        <a:t>max</a:t>
                      </a:r>
                      <a:r>
                        <a:rPr lang="en-US" sz="2400" b="0" baseline="0" dirty="0" smtClean="0"/>
                        <a:t> = 33 A, GPIB</a:t>
                      </a:r>
                      <a:endParaRPr lang="en-US" sz="2400" b="0" dirty="0"/>
                    </a:p>
                  </a:txBody>
                  <a:tcPr/>
                </a:tc>
              </a:tr>
              <a:tr h="857250">
                <a:tc>
                  <a:txBody>
                    <a:bodyPr/>
                    <a:lstStyle/>
                    <a:p>
                      <a:r>
                        <a:rPr lang="en-US" sz="2400" b="0" dirty="0" smtClean="0"/>
                        <a:t>Snubbers</a:t>
                      </a:r>
                      <a:endParaRPr lang="en-US" sz="2400" b="0" dirty="0"/>
                    </a:p>
                  </a:txBody>
                  <a:tcPr/>
                </a:tc>
                <a:tc>
                  <a:txBody>
                    <a:bodyPr/>
                    <a:lstStyle/>
                    <a:p>
                      <a:r>
                        <a:rPr lang="en-US" sz="2400" b="0" dirty="0" smtClean="0"/>
                        <a:t>R</a:t>
                      </a:r>
                      <a:r>
                        <a:rPr lang="en-US" sz="2400" b="0" baseline="0" dirty="0" smtClean="0"/>
                        <a:t> = 9.1 </a:t>
                      </a:r>
                      <a:r>
                        <a:rPr lang="el-GR" sz="2400" b="0" baseline="0" dirty="0" smtClean="0"/>
                        <a:t>Ω</a:t>
                      </a:r>
                      <a:r>
                        <a:rPr lang="en-US" sz="2400" b="0" baseline="0" dirty="0" smtClean="0"/>
                        <a:t>, C = 9.1 </a:t>
                      </a:r>
                      <a:r>
                        <a:rPr lang="en-US" sz="2400" b="0" baseline="0" dirty="0" err="1" smtClean="0"/>
                        <a:t>nF</a:t>
                      </a:r>
                      <a:endParaRPr lang="en-US" sz="2400" b="0" baseline="0" dirty="0" smtClean="0"/>
                    </a:p>
                    <a:p>
                      <a:r>
                        <a:rPr lang="en-US" sz="2400" b="0" baseline="0" dirty="0" smtClean="0"/>
                        <a:t>V</a:t>
                      </a:r>
                      <a:r>
                        <a:rPr lang="en-US" sz="2400" b="0" baseline="-25000" dirty="0" smtClean="0"/>
                        <a:t>TVS</a:t>
                      </a:r>
                      <a:r>
                        <a:rPr lang="en-US" sz="2400" b="0" baseline="0" dirty="0" smtClean="0"/>
                        <a:t> = 35 V</a:t>
                      </a:r>
                      <a:endParaRPr lang="en-US" sz="2400" b="0" dirty="0"/>
                    </a:p>
                  </a:txBody>
                  <a:tcPr/>
                </a:tc>
              </a:tr>
            </a:tbl>
          </a:graphicData>
        </a:graphic>
      </p:graphicFrame>
      <p:grpSp>
        <p:nvGrpSpPr>
          <p:cNvPr id="21" name="Group 20"/>
          <p:cNvGrpSpPr/>
          <p:nvPr/>
        </p:nvGrpSpPr>
        <p:grpSpPr>
          <a:xfrm>
            <a:off x="9801564" y="17399122"/>
            <a:ext cx="8255001" cy="5277724"/>
            <a:chOff x="9752724" y="18026385"/>
            <a:chExt cx="8255001" cy="5277724"/>
          </a:xfrm>
        </p:grpSpPr>
        <p:pic>
          <p:nvPicPr>
            <p:cNvPr id="80" name="Picture 79"/>
            <p:cNvPicPr/>
            <p:nvPr/>
          </p:nvPicPr>
          <p:blipFill>
            <a:blip r:embed="rId6" cstate="print">
              <a:extLst>
                <a:ext uri="{28A0092B-C50C-407E-A947-70E740481C1C}">
                  <a14:useLocalDpi xmlns:a14="http://schemas.microsoft.com/office/drawing/2010/main" val="0"/>
                </a:ext>
              </a:extLst>
            </a:blip>
            <a:stretch>
              <a:fillRect/>
            </a:stretch>
          </p:blipFill>
          <p:spPr>
            <a:xfrm>
              <a:off x="9752724" y="18026385"/>
              <a:ext cx="8229600" cy="4642213"/>
            </a:xfrm>
            <a:prstGeom prst="rect">
              <a:avLst/>
            </a:prstGeom>
          </p:spPr>
        </p:pic>
        <p:sp>
          <p:nvSpPr>
            <p:cNvPr id="81" name="Rectangle 80"/>
            <p:cNvSpPr/>
            <p:nvPr/>
          </p:nvSpPr>
          <p:spPr>
            <a:xfrm>
              <a:off x="9778124" y="22668598"/>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Figure 2: Photo of HESM </a:t>
              </a:r>
              <a:r>
                <a:rPr lang="en-US" sz="2000" dirty="0">
                  <a:solidFill>
                    <a:schemeClr val="tx1"/>
                  </a:solidFill>
                </a:rPr>
                <a:t>t</a:t>
              </a:r>
              <a:r>
                <a:rPr lang="en-US" sz="2000" dirty="0" smtClean="0">
                  <a:solidFill>
                    <a:schemeClr val="tx1"/>
                  </a:solidFill>
                </a:rPr>
                <a:t>estbed</a:t>
              </a:r>
              <a:endParaRPr lang="en-US" sz="2000" dirty="0">
                <a:solidFill>
                  <a:schemeClr val="tx1"/>
                </a:solidFill>
              </a:endParaRPr>
            </a:p>
          </p:txBody>
        </p:sp>
      </p:grpSp>
      <p:sp>
        <p:nvSpPr>
          <p:cNvPr id="101" name="Rectangle 100"/>
          <p:cNvSpPr/>
          <p:nvPr/>
        </p:nvSpPr>
        <p:spPr>
          <a:xfrm>
            <a:off x="18592799" y="5143900"/>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Fuzzy Logic Controller</a:t>
            </a:r>
            <a:endParaRPr lang="en-US" sz="3000" b="1" cap="all" spc="200" dirty="0">
              <a:solidFill>
                <a:schemeClr val="bg1"/>
              </a:solidFill>
            </a:endParaRPr>
          </a:p>
        </p:txBody>
      </p:sp>
      <p:grpSp>
        <p:nvGrpSpPr>
          <p:cNvPr id="23" name="Group 22"/>
          <p:cNvGrpSpPr/>
          <p:nvPr/>
        </p:nvGrpSpPr>
        <p:grpSpPr>
          <a:xfrm>
            <a:off x="18611411" y="10492210"/>
            <a:ext cx="8229601" cy="5026371"/>
            <a:chOff x="18580976" y="6373429"/>
            <a:chExt cx="8229601" cy="5026371"/>
          </a:xfrm>
        </p:grpSpPr>
        <p:sp>
          <p:nvSpPr>
            <p:cNvPr id="75" name="Rectangle 74"/>
            <p:cNvSpPr/>
            <p:nvPr/>
          </p:nvSpPr>
          <p:spPr>
            <a:xfrm>
              <a:off x="18580976" y="6373429"/>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Table 3: Fuzzy logic </a:t>
              </a:r>
              <a:r>
                <a:rPr lang="en-US" sz="2000" dirty="0" err="1" smtClean="0">
                  <a:solidFill>
                    <a:schemeClr val="tx1"/>
                  </a:solidFill>
                </a:rPr>
                <a:t>rulebase</a:t>
              </a:r>
              <a:endParaRPr lang="en-US" sz="2000" dirty="0">
                <a:solidFill>
                  <a:schemeClr val="tx1"/>
                </a:solidFill>
              </a:endParaRPr>
            </a:p>
          </p:txBody>
        </p:sp>
        <p:pic>
          <p:nvPicPr>
            <p:cNvPr id="104" name="Picture 103"/>
            <p:cNvPicPr/>
            <p:nvPr/>
          </p:nvPicPr>
          <p:blipFill>
            <a:blip r:embed="rId7"/>
            <a:stretch>
              <a:fillRect/>
            </a:stretch>
          </p:blipFill>
          <p:spPr>
            <a:xfrm>
              <a:off x="18592798" y="7004319"/>
              <a:ext cx="8198825" cy="4395481"/>
            </a:xfrm>
            <a:prstGeom prst="rect">
              <a:avLst/>
            </a:prstGeom>
          </p:spPr>
        </p:pic>
      </p:grpSp>
      <p:pic>
        <p:nvPicPr>
          <p:cNvPr id="105" name="Picture 10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623232" y="15596943"/>
            <a:ext cx="4114800" cy="2219869"/>
          </a:xfrm>
          <a:prstGeom prst="rect">
            <a:avLst/>
          </a:prstGeom>
        </p:spPr>
      </p:pic>
      <p:pic>
        <p:nvPicPr>
          <p:cNvPr id="106" name="Picture 10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702129" y="15596943"/>
            <a:ext cx="4114800" cy="2219869"/>
          </a:xfrm>
          <a:prstGeom prst="rect">
            <a:avLst/>
          </a:prstGeom>
        </p:spPr>
      </p:pic>
      <p:pic>
        <p:nvPicPr>
          <p:cNvPr id="107" name="Picture 10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656111" y="17816812"/>
            <a:ext cx="4114800" cy="2219869"/>
          </a:xfrm>
          <a:prstGeom prst="rect">
            <a:avLst/>
          </a:prstGeom>
        </p:spPr>
      </p:pic>
      <p:pic>
        <p:nvPicPr>
          <p:cNvPr id="111" name="Picture 110"/>
          <p:cNvPicPr/>
          <p:nvPr/>
        </p:nvPicPr>
        <p:blipFill>
          <a:blip r:embed="rId11" cstate="print">
            <a:extLst>
              <a:ext uri="{28A0092B-C50C-407E-A947-70E740481C1C}">
                <a14:useLocalDpi xmlns:a14="http://schemas.microsoft.com/office/drawing/2010/main" val="0"/>
              </a:ext>
            </a:extLst>
          </a:blip>
          <a:stretch>
            <a:fillRect/>
          </a:stretch>
        </p:blipFill>
        <p:spPr>
          <a:xfrm>
            <a:off x="18592798" y="20661938"/>
            <a:ext cx="8224131" cy="4436788"/>
          </a:xfrm>
          <a:prstGeom prst="rect">
            <a:avLst/>
          </a:prstGeom>
        </p:spPr>
      </p:pic>
      <p:sp>
        <p:nvSpPr>
          <p:cNvPr id="112" name="Rectangle 111"/>
          <p:cNvSpPr/>
          <p:nvPr/>
        </p:nvSpPr>
        <p:spPr>
          <a:xfrm>
            <a:off x="18598710" y="20036681"/>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Figure 3: Input and output membership functions of FLC</a:t>
            </a:r>
            <a:endParaRPr lang="en-US" sz="2000" dirty="0">
              <a:solidFill>
                <a:schemeClr val="tx1"/>
              </a:solidFill>
            </a:endParaRPr>
          </a:p>
        </p:txBody>
      </p:sp>
      <p:sp>
        <p:nvSpPr>
          <p:cNvPr id="113" name="Rectangle 112"/>
          <p:cNvSpPr/>
          <p:nvPr/>
        </p:nvSpPr>
        <p:spPr>
          <a:xfrm>
            <a:off x="9778124" y="22454514"/>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Table 2: Load Profile</a:t>
            </a:r>
            <a:endParaRPr lang="en-US" sz="2000" dirty="0">
              <a:solidFill>
                <a:schemeClr val="tx1"/>
              </a:solidFill>
            </a:endParaRPr>
          </a:p>
        </p:txBody>
      </p:sp>
      <p:sp>
        <p:nvSpPr>
          <p:cNvPr id="114" name="Rectangle 113"/>
          <p:cNvSpPr/>
          <p:nvPr/>
        </p:nvSpPr>
        <p:spPr>
          <a:xfrm>
            <a:off x="27436032" y="20759463"/>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Conclusions</a:t>
            </a:r>
            <a:endParaRPr lang="en-US" sz="3000" b="1" cap="all" spc="200" dirty="0">
              <a:solidFill>
                <a:schemeClr val="bg1"/>
              </a:solidFill>
            </a:endParaRPr>
          </a:p>
        </p:txBody>
      </p:sp>
      <p:sp>
        <p:nvSpPr>
          <p:cNvPr id="115" name="Rectangle 114"/>
          <p:cNvSpPr/>
          <p:nvPr/>
        </p:nvSpPr>
        <p:spPr>
          <a:xfrm>
            <a:off x="27410632" y="21394974"/>
            <a:ext cx="8229601" cy="6799026"/>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just"/>
            <a:r>
              <a:rPr lang="en-US" sz="2800" dirty="0" smtClean="0">
                <a:solidFill>
                  <a:schemeClr val="tx1"/>
                </a:solidFill>
              </a:rPr>
              <a:t>Although </a:t>
            </a:r>
            <a:r>
              <a:rPr lang="en-US" sz="2800" dirty="0">
                <a:solidFill>
                  <a:schemeClr val="tx1"/>
                </a:solidFill>
              </a:rPr>
              <a:t>comparing these results to the simulation results shown in </a:t>
            </a:r>
            <a:r>
              <a:rPr lang="en-US" sz="2800" dirty="0" smtClean="0">
                <a:solidFill>
                  <a:schemeClr val="tx1"/>
                </a:solidFill>
              </a:rPr>
              <a:t>[1] have some differences, overall they produce largely the same result and as such can be regarded as a validation of the model. Some minor changes were necessary to get the results desired, but no major changes were made to the system. These results </a:t>
            </a:r>
            <a:r>
              <a:rPr lang="en-US" sz="2800" dirty="0">
                <a:solidFill>
                  <a:schemeClr val="tx1"/>
                </a:solidFill>
              </a:rPr>
              <a:t>show that not only is fuzzy logic control a viable method for controlling this type of system, but that the simulation results very closely follow what would be seen in the real world as well</a:t>
            </a:r>
            <a:r>
              <a:rPr lang="en-US" sz="2800" dirty="0" smtClean="0">
                <a:solidFill>
                  <a:schemeClr val="tx1"/>
                </a:solidFill>
              </a:rPr>
              <a:t>. This testbed will allow further testing into the Hardware-In-The-Loop (HIL) realm by allowing the PC-104 or another HIL target to simulate shipboard power systems while utilizing real HESM hardware components for response analysis.</a:t>
            </a:r>
            <a:endParaRPr lang="en-US" sz="2800" dirty="0">
              <a:solidFill>
                <a:schemeClr val="tx1"/>
              </a:solidFill>
            </a:endParaRPr>
          </a:p>
        </p:txBody>
      </p:sp>
      <p:sp>
        <p:nvSpPr>
          <p:cNvPr id="116" name="Rectangle 115"/>
          <p:cNvSpPr/>
          <p:nvPr/>
        </p:nvSpPr>
        <p:spPr>
          <a:xfrm>
            <a:off x="27436032" y="5143900"/>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Results</a:t>
            </a:r>
            <a:endParaRPr lang="en-US" sz="3000" b="1" cap="all" spc="200" dirty="0">
              <a:solidFill>
                <a:schemeClr val="bg1"/>
              </a:solidFill>
            </a:endParaRPr>
          </a:p>
        </p:txBody>
      </p:sp>
      <p:sp>
        <p:nvSpPr>
          <p:cNvPr id="117" name="Rectangle 116"/>
          <p:cNvSpPr/>
          <p:nvPr/>
        </p:nvSpPr>
        <p:spPr>
          <a:xfrm>
            <a:off x="9764987" y="11285677"/>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Table 1: Equipment used in experiment</a:t>
            </a:r>
            <a:endParaRPr lang="en-US" sz="2000" dirty="0">
              <a:solidFill>
                <a:schemeClr val="tx1"/>
              </a:solidFill>
            </a:endParaRPr>
          </a:p>
        </p:txBody>
      </p:sp>
      <p:graphicFrame>
        <p:nvGraphicFramePr>
          <p:cNvPr id="25" name="Table 24"/>
          <p:cNvGraphicFramePr>
            <a:graphicFrameLocks noGrp="1"/>
          </p:cNvGraphicFramePr>
          <p:nvPr>
            <p:extLst>
              <p:ext uri="{D42A27DB-BD31-4B8C-83A1-F6EECF244321}">
                <p14:modId xmlns:p14="http://schemas.microsoft.com/office/powerpoint/2010/main" val="1642841931"/>
              </p:ext>
            </p:extLst>
          </p:nvPr>
        </p:nvGraphicFramePr>
        <p:xfrm>
          <a:off x="9777251" y="23090025"/>
          <a:ext cx="8217338" cy="2560320"/>
        </p:xfrm>
        <a:graphic>
          <a:graphicData uri="http://schemas.openxmlformats.org/drawingml/2006/table">
            <a:tbl>
              <a:tblPr firstRow="1" firstCol="1" bandRow="1">
                <a:tableStyleId>{0505E3EF-67EA-436B-97B2-0124C06EBD24}</a:tableStyleId>
              </a:tblPr>
              <a:tblGrid>
                <a:gridCol w="2738707"/>
                <a:gridCol w="2738707"/>
                <a:gridCol w="2739924"/>
              </a:tblGrid>
              <a:tr h="0">
                <a:tc>
                  <a:txBody>
                    <a:bodyPr/>
                    <a:lstStyle/>
                    <a:p>
                      <a:pPr marL="0" marR="0" algn="ctr">
                        <a:spcBef>
                          <a:spcPts val="600"/>
                        </a:spcBef>
                        <a:spcAft>
                          <a:spcPts val="600"/>
                        </a:spcAft>
                      </a:pPr>
                      <a:r>
                        <a:rPr lang="en-US" sz="2400" b="1" dirty="0">
                          <a:effectLst/>
                        </a:rPr>
                        <a:t>Period</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spcBef>
                          <a:spcPts val="600"/>
                        </a:spcBef>
                        <a:spcAft>
                          <a:spcPts val="600"/>
                        </a:spcAft>
                      </a:pPr>
                      <a:r>
                        <a:rPr lang="en-US" sz="2400" b="1" dirty="0">
                          <a:effectLst/>
                        </a:rPr>
                        <a:t>Time</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spcBef>
                          <a:spcPts val="600"/>
                        </a:spcBef>
                        <a:spcAft>
                          <a:spcPts val="600"/>
                        </a:spcAft>
                      </a:pPr>
                      <a:r>
                        <a:rPr lang="en-US" sz="2400" b="1" dirty="0" smtClean="0">
                          <a:effectLst/>
                          <a:latin typeface="+mn-lt"/>
                          <a:ea typeface="+mn-ea"/>
                          <a:cs typeface="+mn-cs"/>
                        </a:rPr>
                        <a:t>Load/Generation</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75000"/>
                      </a:schemeClr>
                    </a:solidFill>
                  </a:tcPr>
                </a:tc>
              </a:tr>
              <a:tr h="0">
                <a:tc gridSpan="3">
                  <a:txBody>
                    <a:bodyPr/>
                    <a:lstStyle/>
                    <a:p>
                      <a:pPr marL="0" marR="0">
                        <a:spcBef>
                          <a:spcPts val="600"/>
                        </a:spcBef>
                        <a:spcAft>
                          <a:spcPts val="600"/>
                        </a:spcAft>
                      </a:pPr>
                      <a:r>
                        <a:rPr lang="en-US" sz="2400" b="0" i="1" dirty="0">
                          <a:effectLst/>
                        </a:rPr>
                        <a:t>First half of test</a:t>
                      </a:r>
                      <a:endParaRPr lang="en-US" sz="2400" b="0" i="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marL="0" marR="0">
                        <a:spcBef>
                          <a:spcPts val="600"/>
                        </a:spcBef>
                        <a:spcAft>
                          <a:spcPts val="600"/>
                        </a:spcAft>
                      </a:pPr>
                      <a:r>
                        <a:rPr lang="en-US" sz="2400" b="0" dirty="0">
                          <a:effectLst/>
                        </a:rPr>
                        <a:t>High Power</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c>
                  <a:txBody>
                    <a:bodyPr/>
                    <a:lstStyle/>
                    <a:p>
                      <a:pPr marL="0" marR="0" algn="ctr">
                        <a:spcBef>
                          <a:spcPts val="600"/>
                        </a:spcBef>
                        <a:spcAft>
                          <a:spcPts val="600"/>
                        </a:spcAft>
                      </a:pPr>
                      <a:r>
                        <a:rPr lang="en-US" sz="2400" b="0" dirty="0">
                          <a:effectLst/>
                        </a:rPr>
                        <a:t>5 seconds</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c>
                  <a:txBody>
                    <a:bodyPr/>
                    <a:lstStyle/>
                    <a:p>
                      <a:pPr marL="0" marR="0" algn="r">
                        <a:spcBef>
                          <a:spcPts val="600"/>
                        </a:spcBef>
                        <a:spcAft>
                          <a:spcPts val="600"/>
                        </a:spcAft>
                      </a:pPr>
                      <a:r>
                        <a:rPr lang="en-US" sz="2400" b="0">
                          <a:effectLst/>
                        </a:rPr>
                        <a:t>-9 A</a:t>
                      </a:r>
                      <a:endParaRPr lang="en-US" sz="24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r>
              <a:tr h="0">
                <a:tc>
                  <a:txBody>
                    <a:bodyPr/>
                    <a:lstStyle/>
                    <a:p>
                      <a:pPr marL="0" marR="0">
                        <a:spcBef>
                          <a:spcPts val="600"/>
                        </a:spcBef>
                        <a:spcAft>
                          <a:spcPts val="600"/>
                        </a:spcAft>
                      </a:pPr>
                      <a:r>
                        <a:rPr lang="en-US" sz="2400" b="0" dirty="0">
                          <a:effectLst/>
                        </a:rPr>
                        <a:t>Low Power</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c>
                  <a:txBody>
                    <a:bodyPr/>
                    <a:lstStyle/>
                    <a:p>
                      <a:pPr marL="0" marR="0" algn="ctr">
                        <a:spcBef>
                          <a:spcPts val="600"/>
                        </a:spcBef>
                        <a:spcAft>
                          <a:spcPts val="600"/>
                        </a:spcAft>
                      </a:pPr>
                      <a:r>
                        <a:rPr lang="en-US" sz="2400" b="0" dirty="0">
                          <a:effectLst/>
                        </a:rPr>
                        <a:t>1 second</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c>
                  <a:txBody>
                    <a:bodyPr/>
                    <a:lstStyle/>
                    <a:p>
                      <a:pPr marL="0" marR="0" algn="r">
                        <a:spcBef>
                          <a:spcPts val="600"/>
                        </a:spcBef>
                        <a:spcAft>
                          <a:spcPts val="600"/>
                        </a:spcAft>
                      </a:pPr>
                      <a:r>
                        <a:rPr lang="en-US" sz="2400" b="0" dirty="0">
                          <a:effectLst/>
                        </a:rPr>
                        <a:t>21 A</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r>
              <a:tr h="0">
                <a:tc gridSpan="3">
                  <a:txBody>
                    <a:bodyPr/>
                    <a:lstStyle/>
                    <a:p>
                      <a:pPr marL="0" marR="0">
                        <a:spcBef>
                          <a:spcPts val="600"/>
                        </a:spcBef>
                        <a:spcAft>
                          <a:spcPts val="600"/>
                        </a:spcAft>
                      </a:pPr>
                      <a:r>
                        <a:rPr lang="en-US" sz="2400" b="0" i="1" dirty="0">
                          <a:effectLst/>
                        </a:rPr>
                        <a:t>Second half of test</a:t>
                      </a:r>
                      <a:endParaRPr lang="en-US" sz="2400" b="0" i="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E4E4E5"/>
                    </a:solidFill>
                  </a:tcPr>
                </a:tc>
                <a:tc hMerge="1">
                  <a:txBody>
                    <a:bodyPr/>
                    <a:lstStyle/>
                    <a:p>
                      <a:endParaRPr lang="en-US"/>
                    </a:p>
                  </a:txBody>
                  <a:tcPr/>
                </a:tc>
                <a:tc hMerge="1">
                  <a:txBody>
                    <a:bodyPr/>
                    <a:lstStyle/>
                    <a:p>
                      <a:endParaRPr lang="en-US"/>
                    </a:p>
                  </a:txBody>
                  <a:tcPr/>
                </a:tc>
              </a:tr>
              <a:tr h="0">
                <a:tc>
                  <a:txBody>
                    <a:bodyPr/>
                    <a:lstStyle/>
                    <a:p>
                      <a:pPr marL="0" marR="0">
                        <a:spcBef>
                          <a:spcPts val="600"/>
                        </a:spcBef>
                        <a:spcAft>
                          <a:spcPts val="600"/>
                        </a:spcAft>
                      </a:pPr>
                      <a:r>
                        <a:rPr lang="en-US" sz="2400" b="0">
                          <a:effectLst/>
                        </a:rPr>
                        <a:t>High Power</a:t>
                      </a:r>
                      <a:endParaRPr lang="en-US" sz="24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c>
                  <a:txBody>
                    <a:bodyPr/>
                    <a:lstStyle/>
                    <a:p>
                      <a:pPr marL="0" marR="0" algn="ctr">
                        <a:spcBef>
                          <a:spcPts val="600"/>
                        </a:spcBef>
                        <a:spcAft>
                          <a:spcPts val="600"/>
                        </a:spcAft>
                      </a:pPr>
                      <a:r>
                        <a:rPr lang="en-US" sz="2400" b="0" dirty="0">
                          <a:effectLst/>
                        </a:rPr>
                        <a:t>5 seconds</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c>
                  <a:txBody>
                    <a:bodyPr/>
                    <a:lstStyle/>
                    <a:p>
                      <a:pPr marL="0" marR="0" algn="r">
                        <a:spcBef>
                          <a:spcPts val="600"/>
                        </a:spcBef>
                        <a:spcAft>
                          <a:spcPts val="600"/>
                        </a:spcAft>
                      </a:pPr>
                      <a:r>
                        <a:rPr lang="en-US" sz="2400" b="0" dirty="0">
                          <a:effectLst/>
                        </a:rPr>
                        <a:t>11 A</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F2F2F2"/>
                    </a:solidFill>
                  </a:tcPr>
                </a:tc>
              </a:tr>
              <a:tr h="0">
                <a:tc>
                  <a:txBody>
                    <a:bodyPr/>
                    <a:lstStyle/>
                    <a:p>
                      <a:pPr marL="0" marR="0">
                        <a:spcBef>
                          <a:spcPts val="600"/>
                        </a:spcBef>
                        <a:spcAft>
                          <a:spcPts val="600"/>
                        </a:spcAft>
                      </a:pPr>
                      <a:r>
                        <a:rPr lang="en-US" sz="2400" b="0">
                          <a:effectLst/>
                        </a:rPr>
                        <a:t>Low Power</a:t>
                      </a:r>
                      <a:endParaRPr lang="en-US" sz="24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600"/>
                        </a:spcBef>
                        <a:spcAft>
                          <a:spcPts val="600"/>
                        </a:spcAft>
                      </a:pPr>
                      <a:r>
                        <a:rPr lang="en-US" sz="2400" b="0" dirty="0">
                          <a:effectLst/>
                        </a:rPr>
                        <a:t>1 second</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spcBef>
                          <a:spcPts val="600"/>
                        </a:spcBef>
                        <a:spcAft>
                          <a:spcPts val="600"/>
                        </a:spcAft>
                      </a:pPr>
                      <a:r>
                        <a:rPr lang="en-US" sz="2400" b="0" dirty="0">
                          <a:effectLst/>
                        </a:rPr>
                        <a:t>21 A</a:t>
                      </a:r>
                      <a:endPar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121" name="Rectangle 120"/>
          <p:cNvSpPr/>
          <p:nvPr/>
        </p:nvSpPr>
        <p:spPr>
          <a:xfrm>
            <a:off x="18598709" y="5814334"/>
            <a:ext cx="8229601" cy="558790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marL="457200" indent="-457200" algn="just">
              <a:buFont typeface="Arial" panose="020B0604020202020204" pitchFamily="34" charset="0"/>
              <a:buChar char="•"/>
            </a:pPr>
            <a:r>
              <a:rPr lang="en-US" sz="2800" dirty="0" smtClean="0">
                <a:solidFill>
                  <a:schemeClr val="tx1"/>
                </a:solidFill>
              </a:rPr>
              <a:t>Fuzzy logic control (FLC) mimics an “expert response” to a given set of linguistic inputs</a:t>
            </a:r>
          </a:p>
          <a:p>
            <a:pPr marL="914400" lvl="1" indent="-457200" algn="just">
              <a:buFont typeface="Arial" panose="020B0604020202020204" pitchFamily="34" charset="0"/>
              <a:buChar char="•"/>
            </a:pPr>
            <a:r>
              <a:rPr lang="en-US" sz="2800" dirty="0" smtClean="0">
                <a:solidFill>
                  <a:schemeClr val="tx1"/>
                </a:solidFill>
              </a:rPr>
              <a:t>This offers a human response in a digital controller</a:t>
            </a:r>
          </a:p>
          <a:p>
            <a:pPr marL="457200" indent="-457200" algn="just">
              <a:buFont typeface="Arial" panose="020B0604020202020204" pitchFamily="34" charset="0"/>
              <a:buChar char="•"/>
            </a:pPr>
            <a:r>
              <a:rPr lang="en-US" sz="2800" dirty="0" smtClean="0">
                <a:solidFill>
                  <a:schemeClr val="tx1"/>
                </a:solidFill>
              </a:rPr>
              <a:t>FLC uses </a:t>
            </a:r>
            <a:r>
              <a:rPr lang="en-US" sz="2800" smtClean="0">
                <a:solidFill>
                  <a:schemeClr val="tx1"/>
                </a:solidFill>
              </a:rPr>
              <a:t>a </a:t>
            </a:r>
            <a:r>
              <a:rPr lang="en-US" sz="2800" smtClean="0">
                <a:solidFill>
                  <a:schemeClr val="tx1"/>
                </a:solidFill>
              </a:rPr>
              <a:t>rule base </a:t>
            </a:r>
            <a:r>
              <a:rPr lang="en-US" sz="2800" dirty="0" smtClean="0">
                <a:solidFill>
                  <a:schemeClr val="tx1"/>
                </a:solidFill>
              </a:rPr>
              <a:t>to determine the response condition</a:t>
            </a:r>
          </a:p>
          <a:p>
            <a:pPr marL="457200" indent="-457200" algn="just">
              <a:buFont typeface="Arial" panose="020B0604020202020204" pitchFamily="34" charset="0"/>
              <a:buChar char="•"/>
            </a:pPr>
            <a:r>
              <a:rPr lang="en-US" sz="2800" dirty="0" smtClean="0">
                <a:solidFill>
                  <a:schemeClr val="tx1"/>
                </a:solidFill>
              </a:rPr>
              <a:t>“Fuzzification” utilizes a center of mass calculation on input membership functions</a:t>
            </a:r>
          </a:p>
          <a:p>
            <a:pPr marL="457200" indent="-457200" algn="just">
              <a:buFont typeface="Arial" panose="020B0604020202020204" pitchFamily="34" charset="0"/>
              <a:buChar char="•"/>
            </a:pPr>
            <a:r>
              <a:rPr lang="en-US" sz="2800" dirty="0" smtClean="0">
                <a:solidFill>
                  <a:schemeClr val="tx1"/>
                </a:solidFill>
              </a:rPr>
              <a:t>“Defuzzification” utilizes a center of mass calculation on the output membership function</a:t>
            </a:r>
            <a:endParaRPr lang="en-US" sz="2800" dirty="0">
              <a:solidFill>
                <a:schemeClr val="tx1"/>
              </a:solidFill>
            </a:endParaRPr>
          </a:p>
        </p:txBody>
      </p:sp>
      <p:sp>
        <p:nvSpPr>
          <p:cNvPr id="122" name="Rectangle 121"/>
          <p:cNvSpPr/>
          <p:nvPr/>
        </p:nvSpPr>
        <p:spPr>
          <a:xfrm>
            <a:off x="9737702" y="25650344"/>
            <a:ext cx="8229601" cy="254365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marL="457200" indent="-457200" algn="just">
              <a:buFont typeface="Arial" panose="020B0604020202020204" pitchFamily="34" charset="0"/>
              <a:buChar char="•"/>
            </a:pPr>
            <a:r>
              <a:rPr lang="en-US" sz="2800" dirty="0" smtClean="0">
                <a:solidFill>
                  <a:schemeClr val="tx1"/>
                </a:solidFill>
              </a:rPr>
              <a:t>Experiment was designed to follow a popular naval load profile – 5 seconds on and 1 second off</a:t>
            </a:r>
          </a:p>
          <a:p>
            <a:pPr marL="457200" indent="-457200" algn="just">
              <a:buFont typeface="Arial" panose="020B0604020202020204" pitchFamily="34" charset="0"/>
              <a:buChar char="•"/>
            </a:pPr>
            <a:r>
              <a:rPr lang="en-US" sz="2800" dirty="0" smtClean="0">
                <a:solidFill>
                  <a:schemeClr val="tx1"/>
                </a:solidFill>
              </a:rPr>
              <a:t>Load and Generation are summed together as a disturbance to the system</a:t>
            </a:r>
            <a:endParaRPr lang="en-US" sz="2800" dirty="0">
              <a:solidFill>
                <a:schemeClr val="tx1"/>
              </a:solidFill>
            </a:endParaRPr>
          </a:p>
        </p:txBody>
      </p:sp>
      <p:sp>
        <p:nvSpPr>
          <p:cNvPr id="123" name="Rectangle 122"/>
          <p:cNvSpPr/>
          <p:nvPr/>
        </p:nvSpPr>
        <p:spPr>
          <a:xfrm>
            <a:off x="18587328" y="25984703"/>
            <a:ext cx="8229601" cy="2209296"/>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marL="457200" indent="-457200" algn="just">
              <a:buFont typeface="Arial" panose="020B0604020202020204" pitchFamily="34" charset="0"/>
              <a:buChar char="•"/>
            </a:pPr>
            <a:r>
              <a:rPr lang="en-US" sz="2800" dirty="0" smtClean="0">
                <a:solidFill>
                  <a:schemeClr val="tx1"/>
                </a:solidFill>
              </a:rPr>
              <a:t>First directive of this FLC is to maintain the “DC Bus” Voltage</a:t>
            </a:r>
          </a:p>
          <a:p>
            <a:pPr marL="457200" indent="-457200" algn="just">
              <a:buFont typeface="Arial" panose="020B0604020202020204" pitchFamily="34" charset="0"/>
              <a:buChar char="•"/>
            </a:pPr>
            <a:r>
              <a:rPr lang="en-US" sz="2800" dirty="0" smtClean="0">
                <a:solidFill>
                  <a:schemeClr val="tx1"/>
                </a:solidFill>
              </a:rPr>
              <a:t>Second directive is to minimize the amount of current that flows through the batteries</a:t>
            </a:r>
          </a:p>
        </p:txBody>
      </p:sp>
      <p:sp>
        <p:nvSpPr>
          <p:cNvPr id="124" name="Rectangle 123"/>
          <p:cNvSpPr/>
          <p:nvPr/>
        </p:nvSpPr>
        <p:spPr>
          <a:xfrm>
            <a:off x="27432435" y="15781019"/>
            <a:ext cx="8173734" cy="4978443"/>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marL="457200" indent="-457200" algn="just">
              <a:buFont typeface="Arial" panose="020B0604020202020204" pitchFamily="34" charset="0"/>
              <a:buChar char="•"/>
            </a:pPr>
            <a:r>
              <a:rPr lang="en-US" sz="2800" dirty="0" smtClean="0">
                <a:solidFill>
                  <a:schemeClr val="tx1"/>
                </a:solidFill>
              </a:rPr>
              <a:t>Comparing these results to [1] - both waveforms are very similar in performance</a:t>
            </a:r>
            <a:endParaRPr lang="en-US" sz="2800" dirty="0">
              <a:solidFill>
                <a:schemeClr val="tx1"/>
              </a:solidFill>
            </a:endParaRPr>
          </a:p>
          <a:p>
            <a:pPr marL="457200" indent="-457200" algn="just">
              <a:buFont typeface="Arial" panose="020B0604020202020204" pitchFamily="34" charset="0"/>
              <a:buChar char="•"/>
            </a:pPr>
            <a:r>
              <a:rPr lang="en-US" sz="2800" dirty="0" smtClean="0">
                <a:solidFill>
                  <a:schemeClr val="tx1"/>
                </a:solidFill>
              </a:rPr>
              <a:t>The major difference is the presence of spikes early in the test and absence in the latter portion of the test</a:t>
            </a:r>
          </a:p>
          <a:p>
            <a:pPr marL="731838" lvl="1" indent="-330200" algn="just">
              <a:buFont typeface="Arial" panose="020B0604020202020204" pitchFamily="34" charset="0"/>
              <a:buChar char="•"/>
            </a:pPr>
            <a:r>
              <a:rPr lang="en-US" sz="2800" dirty="0" smtClean="0">
                <a:solidFill>
                  <a:schemeClr val="tx1"/>
                </a:solidFill>
              </a:rPr>
              <a:t>This is due to imperfect FLC tuning and can be regarded as random error</a:t>
            </a:r>
          </a:p>
          <a:p>
            <a:pPr marL="457200" indent="-457200" algn="just">
              <a:buFont typeface="Arial" panose="020B0604020202020204" pitchFamily="34" charset="0"/>
              <a:buChar char="•"/>
            </a:pPr>
            <a:r>
              <a:rPr lang="en-US" sz="2800" dirty="0" smtClean="0">
                <a:solidFill>
                  <a:schemeClr val="tx1"/>
                </a:solidFill>
              </a:rPr>
              <a:t>Overall, both the DC Bus voltage is maintained throughout the test and the battery current is minimized as it only flows when necessary to meet the demands of the main directive.</a:t>
            </a:r>
          </a:p>
        </p:txBody>
      </p:sp>
      <p:sp>
        <p:nvSpPr>
          <p:cNvPr id="125" name="Rectangle 124"/>
          <p:cNvSpPr/>
          <p:nvPr/>
        </p:nvSpPr>
        <p:spPr>
          <a:xfrm>
            <a:off x="18598710" y="25349193"/>
            <a:ext cx="8229601" cy="63551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ctr"/>
            <a:r>
              <a:rPr lang="en-US" sz="2000" dirty="0" smtClean="0">
                <a:solidFill>
                  <a:schemeClr val="tx1"/>
                </a:solidFill>
              </a:rPr>
              <a:t>Figure 4: Input vs Output relationship of FLC</a:t>
            </a:r>
            <a:endParaRPr lang="en-US" sz="2000" dirty="0">
              <a:solidFill>
                <a:schemeClr val="tx1"/>
              </a:solidFill>
            </a:endParaRPr>
          </a:p>
        </p:txBody>
      </p:sp>
      <p:sp>
        <p:nvSpPr>
          <p:cNvPr id="45" name="Rectangle 44"/>
          <p:cNvSpPr/>
          <p:nvPr/>
        </p:nvSpPr>
        <p:spPr>
          <a:xfrm>
            <a:off x="27434897" y="28206623"/>
            <a:ext cx="8185143" cy="923330"/>
          </a:xfrm>
          <a:prstGeom prst="rect">
            <a:avLst/>
          </a:prstGeom>
        </p:spPr>
        <p:txBody>
          <a:bodyPr wrap="square">
            <a:spAutoFit/>
          </a:bodyPr>
          <a:lstStyle/>
          <a:p>
            <a:pPr marL="115888" indent="-115888" algn="just"/>
            <a:r>
              <a:rPr lang="en-US" sz="1800" dirty="0"/>
              <a:t>* This work is supported by the US Office of Naval Research under </a:t>
            </a:r>
            <a:r>
              <a:rPr lang="en-US" sz="1800" dirty="0"/>
              <a:t>grant N00014-14-1-0267. </a:t>
            </a:r>
            <a:r>
              <a:rPr lang="en-US" sz="1800" dirty="0" smtClean="0"/>
              <a:t>The opinions and findings are those of the authors and are not necessarily those of the US Office of Naval Research.</a:t>
            </a:r>
            <a:endParaRPr lang="en-US" sz="1800" dirty="0"/>
          </a:p>
        </p:txBody>
      </p:sp>
    </p:spTree>
    <p:extLst>
      <p:ext uri="{BB962C8B-B14F-4D97-AF65-F5344CB8AC3E}">
        <p14:creationId xmlns:p14="http://schemas.microsoft.com/office/powerpoint/2010/main" val="3768387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32428A"/>
      </a:accent1>
      <a:accent2>
        <a:srgbClr val="B69427"/>
      </a:accent2>
      <a:accent3>
        <a:srgbClr val="B0B1B3"/>
      </a:accent3>
      <a:accent4>
        <a:srgbClr val="E5E6E7"/>
      </a:accent4>
      <a:accent5>
        <a:srgbClr val="990000"/>
      </a:accent5>
      <a:accent6>
        <a:srgbClr val="66CCFF"/>
      </a:accent6>
      <a:hlink>
        <a:srgbClr val="0000FF"/>
      </a:hlink>
      <a:folHlink>
        <a:srgbClr val="800080"/>
      </a:folHlink>
    </a:clrScheme>
    <a:fontScheme name="Custom 1">
      <a:majorFont>
        <a:latin typeface="Cambria"/>
        <a:ea typeface=""/>
        <a:cs typeface=""/>
      </a:majorFont>
      <a:minorFont>
        <a:latin typeface="Cambr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61DF21-D620-495D-94FB-98F412E30972}">
  <ds:schemaRefs>
    <ds:schemaRef ds:uri="http://schemas.microsoft.com/sharepoint/v3/contenttype/forms"/>
  </ds:schemaRefs>
</ds:datastoreItem>
</file>

<file path=customXml/itemProps2.xml><?xml version="1.0" encoding="utf-8"?>
<ds:datastoreItem xmlns:ds="http://schemas.openxmlformats.org/officeDocument/2006/customXml" ds:itemID="{8D3992C9-DE75-4908-A64B-E604BCE149B6}">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4FDA6617-406B-41B2-9ECE-558FBF1AB8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4077</TotalTime>
  <Words>1136</Words>
  <Application>Microsoft Office PowerPoint</Application>
  <PresentationFormat>Custom</PresentationFormat>
  <Paragraphs>72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vt:lpstr>
      <vt:lpstr>Times New Roman</vt:lpstr>
      <vt:lpstr>Office Theme</vt:lpstr>
      <vt:lpstr>Fuzzy Logic Control of a Hybrid Energy Storage Module for Pulsed Power Naval Applications Using a Hardware-in-the-Loop Testbed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Lara Carreon</dc:creator>
  <cp:lastModifiedBy>David Wetz</cp:lastModifiedBy>
  <cp:revision>154</cp:revision>
  <cp:lastPrinted>2016-06-08T19:50:53Z</cp:lastPrinted>
  <dcterms:created xsi:type="dcterms:W3CDTF">2014-09-15T18:28:43Z</dcterms:created>
  <dcterms:modified xsi:type="dcterms:W3CDTF">2016-06-25T04:15:28Z</dcterms:modified>
</cp:coreProperties>
</file>