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handoutMasterIdLst>
    <p:handoutMasterId r:id="rId7"/>
  </p:handoutMasterIdLst>
  <p:sldIdLst>
    <p:sldId id="258" r:id="rId5"/>
  </p:sldIdLst>
  <p:sldSz cx="36576000" cy="29260800"/>
  <p:notesSz cx="6858000" cy="9144000"/>
  <p:defaultTextStyle>
    <a:defPPr>
      <a:defRPr lang="en-US"/>
    </a:defPPr>
    <a:lvl1pPr marL="0" algn="l" defTabSz="3762024" rtl="0" eaLnBrk="1" latinLnBrk="0" hangingPunct="1">
      <a:defRPr sz="7400" kern="1200">
        <a:solidFill>
          <a:schemeClr val="tx1"/>
        </a:solidFill>
        <a:latin typeface="+mn-lt"/>
        <a:ea typeface="+mn-ea"/>
        <a:cs typeface="+mn-cs"/>
      </a:defRPr>
    </a:lvl1pPr>
    <a:lvl2pPr marL="1881012" algn="l" defTabSz="3762024" rtl="0" eaLnBrk="1" latinLnBrk="0" hangingPunct="1">
      <a:defRPr sz="7400" kern="1200">
        <a:solidFill>
          <a:schemeClr val="tx1"/>
        </a:solidFill>
        <a:latin typeface="+mn-lt"/>
        <a:ea typeface="+mn-ea"/>
        <a:cs typeface="+mn-cs"/>
      </a:defRPr>
    </a:lvl2pPr>
    <a:lvl3pPr marL="3762024" algn="l" defTabSz="3762024" rtl="0" eaLnBrk="1" latinLnBrk="0" hangingPunct="1">
      <a:defRPr sz="7400" kern="1200">
        <a:solidFill>
          <a:schemeClr val="tx1"/>
        </a:solidFill>
        <a:latin typeface="+mn-lt"/>
        <a:ea typeface="+mn-ea"/>
        <a:cs typeface="+mn-cs"/>
      </a:defRPr>
    </a:lvl3pPr>
    <a:lvl4pPr marL="5643037" algn="l" defTabSz="3762024" rtl="0" eaLnBrk="1" latinLnBrk="0" hangingPunct="1">
      <a:defRPr sz="7400" kern="1200">
        <a:solidFill>
          <a:schemeClr val="tx1"/>
        </a:solidFill>
        <a:latin typeface="+mn-lt"/>
        <a:ea typeface="+mn-ea"/>
        <a:cs typeface="+mn-cs"/>
      </a:defRPr>
    </a:lvl4pPr>
    <a:lvl5pPr marL="7524049" algn="l" defTabSz="3762024" rtl="0" eaLnBrk="1" latinLnBrk="0" hangingPunct="1">
      <a:defRPr sz="7400" kern="1200">
        <a:solidFill>
          <a:schemeClr val="tx1"/>
        </a:solidFill>
        <a:latin typeface="+mn-lt"/>
        <a:ea typeface="+mn-ea"/>
        <a:cs typeface="+mn-cs"/>
      </a:defRPr>
    </a:lvl5pPr>
    <a:lvl6pPr marL="9405061" algn="l" defTabSz="3762024" rtl="0" eaLnBrk="1" latinLnBrk="0" hangingPunct="1">
      <a:defRPr sz="7400" kern="1200">
        <a:solidFill>
          <a:schemeClr val="tx1"/>
        </a:solidFill>
        <a:latin typeface="+mn-lt"/>
        <a:ea typeface="+mn-ea"/>
        <a:cs typeface="+mn-cs"/>
      </a:defRPr>
    </a:lvl6pPr>
    <a:lvl7pPr marL="11286073" algn="l" defTabSz="3762024" rtl="0" eaLnBrk="1" latinLnBrk="0" hangingPunct="1">
      <a:defRPr sz="7400" kern="1200">
        <a:solidFill>
          <a:schemeClr val="tx1"/>
        </a:solidFill>
        <a:latin typeface="+mn-lt"/>
        <a:ea typeface="+mn-ea"/>
        <a:cs typeface="+mn-cs"/>
      </a:defRPr>
    </a:lvl7pPr>
    <a:lvl8pPr marL="13167086" algn="l" defTabSz="3762024" rtl="0" eaLnBrk="1" latinLnBrk="0" hangingPunct="1">
      <a:defRPr sz="7400" kern="1200">
        <a:solidFill>
          <a:schemeClr val="tx1"/>
        </a:solidFill>
        <a:latin typeface="+mn-lt"/>
        <a:ea typeface="+mn-ea"/>
        <a:cs typeface="+mn-cs"/>
      </a:defRPr>
    </a:lvl8pPr>
    <a:lvl9pPr marL="15048098" algn="l" defTabSz="3762024" rtl="0" eaLnBrk="1" latinLnBrk="0" hangingPunct="1">
      <a:defRPr sz="7400" kern="1200">
        <a:solidFill>
          <a:schemeClr val="tx1"/>
        </a:solidFill>
        <a:latin typeface="+mn-lt"/>
        <a:ea typeface="+mn-ea"/>
        <a:cs typeface="+mn-cs"/>
      </a:defRPr>
    </a:lvl9pPr>
  </p:defaultTextStyle>
  <p:extLst>
    <p:ext uri="{521415D9-36F7-43E2-AB2F-B90AF26B5E84}">
      <p14:sectionLst xmlns:p14="http://schemas.microsoft.com/office/powerpoint/2010/main">
        <p14:section name="Unclassified" id="{8909B888-1C7E-44E4-B0FA-E07245447748}">
          <p14:sldIdLst>
            <p14:sldId id="258"/>
          </p14:sldIdLst>
        </p14:section>
        <p14:section name="Classified" id="{A3B8FAC2-6D34-47A9-8506-DFEAFD02F5E2}">
          <p14:sldIdLst/>
        </p14:section>
      </p14:sectionLst>
    </p:ext>
    <p:ext uri="{EFAFB233-063F-42B5-8137-9DF3F51BA10A}">
      <p15:sldGuideLst xmlns:p15="http://schemas.microsoft.com/office/powerpoint/2012/main">
        <p15:guide id="1" orient="horz" pos="9216">
          <p15:clr>
            <a:srgbClr val="A4A3A4"/>
          </p15:clr>
        </p15:guide>
        <p15:guide id="2" pos="57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15" autoAdjust="0"/>
    <p:restoredTop sz="95603" autoAdjust="0"/>
  </p:normalViewPr>
  <p:slideViewPr>
    <p:cSldViewPr snapToGrid="0" snapToObjects="1">
      <p:cViewPr>
        <p:scale>
          <a:sx n="100" d="100"/>
          <a:sy n="100" d="100"/>
        </p:scale>
        <p:origin x="-6198" y="-6738"/>
      </p:cViewPr>
      <p:guideLst>
        <p:guide orient="horz" pos="9216"/>
        <p:guide pos="576"/>
      </p:guideLst>
    </p:cSldViewPr>
  </p:slideViewPr>
  <p:notesTextViewPr>
    <p:cViewPr>
      <p:scale>
        <a:sx n="1" d="1"/>
        <a:sy n="1" d="1"/>
      </p:scale>
      <p:origin x="0" y="0"/>
    </p:cViewPr>
  </p:notesTextViewPr>
  <p:notesViewPr>
    <p:cSldViewPr snapToGrid="0" snapToObjects="1">
      <p:cViewPr varScale="1">
        <p:scale>
          <a:sx n="68" d="100"/>
          <a:sy n="68" d="100"/>
        </p:scale>
        <p:origin x="-325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33EF84-5C80-4BFD-AAE7-37E945ECDEB6}" type="datetimeFigureOut">
              <a:rPr lang="en-US" smtClean="0"/>
              <a:t>7/4/2016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022D8C0-FCBB-478F-BB7D-58E9C58A6022}" type="slidenum">
              <a:rPr lang="en-US" smtClean="0"/>
              <a:t>‹#›</a:t>
            </a:fld>
            <a:endParaRPr lang="en-US"/>
          </a:p>
        </p:txBody>
      </p:sp>
    </p:spTree>
    <p:extLst>
      <p:ext uri="{BB962C8B-B14F-4D97-AF65-F5344CB8AC3E}">
        <p14:creationId xmlns:p14="http://schemas.microsoft.com/office/powerpoint/2010/main" val="26789266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3F5BF4-35BB-4173-AE98-F66014476245}" type="datetimeFigureOut">
              <a:rPr lang="en-US" smtClean="0"/>
              <a:pPr/>
              <a:t>7/4/2016</a:t>
            </a:fld>
            <a:endParaRPr lang="en-US"/>
          </a:p>
        </p:txBody>
      </p:sp>
      <p:sp>
        <p:nvSpPr>
          <p:cNvPr id="4" name="Slide Image Placeholder 3"/>
          <p:cNvSpPr>
            <a:spLocks noGrp="1" noRot="1" noChangeAspect="1"/>
          </p:cNvSpPr>
          <p:nvPr>
            <p:ph type="sldImg" idx="2"/>
          </p:nvPr>
        </p:nvSpPr>
        <p:spPr>
          <a:xfrm>
            <a:off x="1285875" y="685800"/>
            <a:ext cx="42862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405ED0-A618-458B-A323-D4F20612DEBC}" type="slidenum">
              <a:rPr lang="en-US" smtClean="0"/>
              <a:pPr/>
              <a:t>‹#›</a:t>
            </a:fld>
            <a:endParaRPr lang="en-US"/>
          </a:p>
        </p:txBody>
      </p:sp>
    </p:spTree>
    <p:extLst>
      <p:ext uri="{BB962C8B-B14F-4D97-AF65-F5344CB8AC3E}">
        <p14:creationId xmlns:p14="http://schemas.microsoft.com/office/powerpoint/2010/main" val="1161733751"/>
      </p:ext>
    </p:extLst>
  </p:cSld>
  <p:clrMap bg1="lt1" tx1="dk1" bg2="lt2" tx2="dk2" accent1="accent1" accent2="accent2" accent3="accent3" accent4="accent4" accent5="accent5" accent6="accent6" hlink="hlink" folHlink="folHlink"/>
  <p:notesStyle>
    <a:lvl1pPr marL="0" algn="l" defTabSz="3762024" rtl="0" eaLnBrk="1" latinLnBrk="0" hangingPunct="1">
      <a:defRPr sz="4900" kern="1200">
        <a:solidFill>
          <a:schemeClr val="tx1"/>
        </a:solidFill>
        <a:latin typeface="+mn-lt"/>
        <a:ea typeface="+mn-ea"/>
        <a:cs typeface="+mn-cs"/>
      </a:defRPr>
    </a:lvl1pPr>
    <a:lvl2pPr marL="1881012" algn="l" defTabSz="3762024" rtl="0" eaLnBrk="1" latinLnBrk="0" hangingPunct="1">
      <a:defRPr sz="4900" kern="1200">
        <a:solidFill>
          <a:schemeClr val="tx1"/>
        </a:solidFill>
        <a:latin typeface="+mn-lt"/>
        <a:ea typeface="+mn-ea"/>
        <a:cs typeface="+mn-cs"/>
      </a:defRPr>
    </a:lvl2pPr>
    <a:lvl3pPr marL="3762024" algn="l" defTabSz="3762024" rtl="0" eaLnBrk="1" latinLnBrk="0" hangingPunct="1">
      <a:defRPr sz="4900" kern="1200">
        <a:solidFill>
          <a:schemeClr val="tx1"/>
        </a:solidFill>
        <a:latin typeface="+mn-lt"/>
        <a:ea typeface="+mn-ea"/>
        <a:cs typeface="+mn-cs"/>
      </a:defRPr>
    </a:lvl3pPr>
    <a:lvl4pPr marL="5643037" algn="l" defTabSz="3762024" rtl="0" eaLnBrk="1" latinLnBrk="0" hangingPunct="1">
      <a:defRPr sz="4900" kern="1200">
        <a:solidFill>
          <a:schemeClr val="tx1"/>
        </a:solidFill>
        <a:latin typeface="+mn-lt"/>
        <a:ea typeface="+mn-ea"/>
        <a:cs typeface="+mn-cs"/>
      </a:defRPr>
    </a:lvl4pPr>
    <a:lvl5pPr marL="7524049" algn="l" defTabSz="3762024" rtl="0" eaLnBrk="1" latinLnBrk="0" hangingPunct="1">
      <a:defRPr sz="4900" kern="1200">
        <a:solidFill>
          <a:schemeClr val="tx1"/>
        </a:solidFill>
        <a:latin typeface="+mn-lt"/>
        <a:ea typeface="+mn-ea"/>
        <a:cs typeface="+mn-cs"/>
      </a:defRPr>
    </a:lvl5pPr>
    <a:lvl6pPr marL="9405061" algn="l" defTabSz="3762024" rtl="0" eaLnBrk="1" latinLnBrk="0" hangingPunct="1">
      <a:defRPr sz="4900" kern="1200">
        <a:solidFill>
          <a:schemeClr val="tx1"/>
        </a:solidFill>
        <a:latin typeface="+mn-lt"/>
        <a:ea typeface="+mn-ea"/>
        <a:cs typeface="+mn-cs"/>
      </a:defRPr>
    </a:lvl6pPr>
    <a:lvl7pPr marL="11286073" algn="l" defTabSz="3762024" rtl="0" eaLnBrk="1" latinLnBrk="0" hangingPunct="1">
      <a:defRPr sz="4900" kern="1200">
        <a:solidFill>
          <a:schemeClr val="tx1"/>
        </a:solidFill>
        <a:latin typeface="+mn-lt"/>
        <a:ea typeface="+mn-ea"/>
        <a:cs typeface="+mn-cs"/>
      </a:defRPr>
    </a:lvl7pPr>
    <a:lvl8pPr marL="13167086" algn="l" defTabSz="3762024" rtl="0" eaLnBrk="1" latinLnBrk="0" hangingPunct="1">
      <a:defRPr sz="4900" kern="1200">
        <a:solidFill>
          <a:schemeClr val="tx1"/>
        </a:solidFill>
        <a:latin typeface="+mn-lt"/>
        <a:ea typeface="+mn-ea"/>
        <a:cs typeface="+mn-cs"/>
      </a:defRPr>
    </a:lvl8pPr>
    <a:lvl9pPr marL="15048098" algn="l" defTabSz="3762024" rtl="0" eaLnBrk="1" latinLnBrk="0" hangingPunct="1">
      <a:defRPr sz="4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405ED0-A618-458B-A323-D4F20612DEBC}" type="slidenum">
              <a:rPr lang="en-US" smtClean="0"/>
              <a:pPr/>
              <a:t>1</a:t>
            </a:fld>
            <a:endParaRPr lang="en-US"/>
          </a:p>
        </p:txBody>
      </p:sp>
    </p:spTree>
    <p:extLst>
      <p:ext uri="{BB962C8B-B14F-4D97-AF65-F5344CB8AC3E}">
        <p14:creationId xmlns:p14="http://schemas.microsoft.com/office/powerpoint/2010/main" val="3929535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tif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accent4"/>
        </a:solidFill>
        <a:effectLst/>
      </p:bgPr>
    </p:bg>
    <p:spTree>
      <p:nvGrpSpPr>
        <p:cNvPr id="1" name=""/>
        <p:cNvGrpSpPr/>
        <p:nvPr/>
      </p:nvGrpSpPr>
      <p:grpSpPr>
        <a:xfrm>
          <a:off x="0" y="0"/>
          <a:ext cx="0" cy="0"/>
          <a:chOff x="0" y="0"/>
          <a:chExt cx="0" cy="0"/>
        </a:xfrm>
      </p:grpSpPr>
      <p:sp>
        <p:nvSpPr>
          <p:cNvPr id="7" name="Rectangle 6"/>
          <p:cNvSpPr/>
          <p:nvPr userDrawn="1"/>
        </p:nvSpPr>
        <p:spPr>
          <a:xfrm>
            <a:off x="0" y="861774"/>
            <a:ext cx="26822400" cy="36576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914399"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4" name="Rectangle 13"/>
          <p:cNvSpPr/>
          <p:nvPr userDrawn="1"/>
        </p:nvSpPr>
        <p:spPr>
          <a:xfrm>
            <a:off x="274320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5" name="Rectangle 14"/>
          <p:cNvSpPr/>
          <p:nvPr userDrawn="1"/>
        </p:nvSpPr>
        <p:spPr>
          <a:xfrm>
            <a:off x="185928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6" name="Rectangle 15"/>
          <p:cNvSpPr/>
          <p:nvPr userDrawn="1"/>
        </p:nvSpPr>
        <p:spPr>
          <a:xfrm>
            <a:off x="97536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25" name="Title 1"/>
          <p:cNvSpPr>
            <a:spLocks noGrp="1"/>
          </p:cNvSpPr>
          <p:nvPr>
            <p:ph type="title" hasCustomPrompt="1"/>
          </p:nvPr>
        </p:nvSpPr>
        <p:spPr>
          <a:xfrm>
            <a:off x="914399" y="861775"/>
            <a:ext cx="25908000" cy="2478304"/>
          </a:xfrm>
        </p:spPr>
        <p:txBody>
          <a:bodyPr lIns="0" tIns="45720" rIns="0" bIns="45720" anchor="b">
            <a:normAutofit/>
          </a:bodyPr>
          <a:lstStyle>
            <a:lvl1pPr algn="l">
              <a:defRPr sz="7500" b="1" i="1" baseline="0">
                <a:solidFill>
                  <a:schemeClr val="bg1"/>
                </a:solidFill>
                <a:latin typeface="+mj-lt"/>
              </a:defRPr>
            </a:lvl1pPr>
          </a:lstStyle>
          <a:p>
            <a:r>
              <a:rPr lang="en-US" dirty="0"/>
              <a:t>&lt;Title&gt;</a:t>
            </a:r>
          </a:p>
        </p:txBody>
      </p:sp>
      <p:sp>
        <p:nvSpPr>
          <p:cNvPr id="26" name="Text Placeholder 6"/>
          <p:cNvSpPr>
            <a:spLocks noGrp="1"/>
          </p:cNvSpPr>
          <p:nvPr>
            <p:ph type="body" sz="quarter" idx="10" hasCustomPrompt="1"/>
          </p:nvPr>
        </p:nvSpPr>
        <p:spPr>
          <a:xfrm>
            <a:off x="914399" y="3842396"/>
            <a:ext cx="25932524" cy="592355"/>
          </a:xfrm>
        </p:spPr>
        <p:txBody>
          <a:bodyPr lIns="0" tIns="91440" rIns="0" bIns="91440" anchor="ctr">
            <a:noAutofit/>
          </a:bodyPr>
          <a:lstStyle>
            <a:lvl1pPr marL="0" indent="0">
              <a:spcBef>
                <a:spcPts val="0"/>
              </a:spcBef>
              <a:buNone/>
              <a:tabLst/>
              <a:defRPr sz="2400" b="1" i="1" cap="none" spc="0" baseline="0">
                <a:solidFill>
                  <a:schemeClr val="bg1"/>
                </a:solidFill>
                <a:latin typeface="+mj-lt"/>
              </a:defRPr>
            </a:lvl1pPr>
            <a:lvl2pPr marL="1881012" indent="0">
              <a:buNone/>
              <a:defRPr/>
            </a:lvl2pPr>
            <a:lvl3pPr marL="3762025" indent="0">
              <a:buNone/>
              <a:defRPr/>
            </a:lvl3pPr>
            <a:lvl4pPr marL="5643037" indent="0">
              <a:buNone/>
              <a:defRPr/>
            </a:lvl4pPr>
            <a:lvl5pPr marL="7524049" indent="0">
              <a:buNone/>
              <a:defRPr/>
            </a:lvl5pPr>
          </a:lstStyle>
          <a:p>
            <a:pPr lvl="0"/>
            <a:r>
              <a:rPr lang="en-US" dirty="0"/>
              <a:t>&lt;¹OrganizationA, ²OrganizationB&gt;</a:t>
            </a:r>
          </a:p>
        </p:txBody>
      </p:sp>
      <p:sp>
        <p:nvSpPr>
          <p:cNvPr id="27" name="Text Placeholder 6"/>
          <p:cNvSpPr>
            <a:spLocks noGrp="1"/>
          </p:cNvSpPr>
          <p:nvPr>
            <p:ph type="body" sz="quarter" idx="11" hasCustomPrompt="1"/>
          </p:nvPr>
        </p:nvSpPr>
        <p:spPr>
          <a:xfrm>
            <a:off x="914399" y="3423483"/>
            <a:ext cx="25908001" cy="571313"/>
          </a:xfrm>
        </p:spPr>
        <p:txBody>
          <a:bodyPr lIns="0" tIns="91440" rIns="0" bIns="91440" anchor="ctr">
            <a:noAutofit/>
          </a:bodyPr>
          <a:lstStyle>
            <a:lvl1pPr marL="0" indent="0">
              <a:spcBef>
                <a:spcPts val="0"/>
              </a:spcBef>
              <a:buNone/>
              <a:defRPr sz="2800" b="1" cap="none" spc="0" baseline="0">
                <a:solidFill>
                  <a:schemeClr val="bg1"/>
                </a:solidFill>
                <a:latin typeface="+mj-lt"/>
              </a:defRPr>
            </a:lvl1pPr>
            <a:lvl2pPr marL="1881012" indent="0">
              <a:buNone/>
              <a:defRPr/>
            </a:lvl2pPr>
            <a:lvl3pPr marL="3762025" indent="0">
              <a:buNone/>
              <a:defRPr/>
            </a:lvl3pPr>
            <a:lvl4pPr marL="5643037" indent="0">
              <a:buNone/>
              <a:defRPr/>
            </a:lvl4pPr>
            <a:lvl5pPr marL="7524049" indent="0">
              <a:buNone/>
              <a:defRPr/>
            </a:lvl5pPr>
          </a:lstStyle>
          <a:p>
            <a:pPr lvl="0"/>
            <a:r>
              <a:rPr lang="en-US" dirty="0"/>
              <a:t>&lt;</a:t>
            </a:r>
            <a:r>
              <a:rPr lang="en-US" dirty="0" err="1"/>
              <a:t>AuthorFirstA</a:t>
            </a:r>
            <a:r>
              <a:rPr lang="en-US" dirty="0"/>
              <a:t> AuthorLastA¹, </a:t>
            </a:r>
            <a:r>
              <a:rPr lang="en-US" dirty="0" err="1"/>
              <a:t>AuthorFirstB</a:t>
            </a:r>
            <a:r>
              <a:rPr lang="en-US" dirty="0"/>
              <a:t> AuthorLastB²&gt;</a:t>
            </a:r>
          </a:p>
        </p:txBody>
      </p:sp>
      <p:pic>
        <p:nvPicPr>
          <p:cNvPr id="2" name="Picture 1"/>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432000" y="964063"/>
            <a:ext cx="8229600" cy="2459420"/>
          </a:xfrm>
          <a:prstGeom prst="rect">
            <a:avLst/>
          </a:prstGeom>
        </p:spPr>
      </p:pic>
    </p:spTree>
    <p:extLst>
      <p:ext uri="{BB962C8B-B14F-4D97-AF65-F5344CB8AC3E}">
        <p14:creationId xmlns:p14="http://schemas.microsoft.com/office/powerpoint/2010/main" val="21788814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accent4"/>
        </a:solidFill>
        <a:effectLst/>
      </p:bgPr>
    </p:bg>
    <p:spTree>
      <p:nvGrpSpPr>
        <p:cNvPr id="1" name=""/>
        <p:cNvGrpSpPr/>
        <p:nvPr/>
      </p:nvGrpSpPr>
      <p:grpSpPr>
        <a:xfrm>
          <a:off x="0" y="0"/>
          <a:ext cx="0" cy="0"/>
          <a:chOff x="0" y="0"/>
          <a:chExt cx="0" cy="0"/>
        </a:xfrm>
      </p:grpSpPr>
      <p:sp>
        <p:nvSpPr>
          <p:cNvPr id="7" name="Rectangle 6"/>
          <p:cNvSpPr/>
          <p:nvPr userDrawn="1"/>
        </p:nvSpPr>
        <p:spPr>
          <a:xfrm>
            <a:off x="0" y="861774"/>
            <a:ext cx="26822400" cy="36576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914399"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4" name="Rectangle 13"/>
          <p:cNvSpPr/>
          <p:nvPr userDrawn="1"/>
        </p:nvSpPr>
        <p:spPr>
          <a:xfrm>
            <a:off x="274320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5" name="Rectangle 14"/>
          <p:cNvSpPr/>
          <p:nvPr userDrawn="1"/>
        </p:nvSpPr>
        <p:spPr>
          <a:xfrm>
            <a:off x="185928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sp>
        <p:nvSpPr>
          <p:cNvPr id="16" name="Rectangle 15"/>
          <p:cNvSpPr/>
          <p:nvPr userDrawn="1"/>
        </p:nvSpPr>
        <p:spPr>
          <a:xfrm>
            <a:off x="9753600" y="5143900"/>
            <a:ext cx="8229600" cy="23042880"/>
          </a:xfrm>
          <a:prstGeom prst="rect">
            <a:avLst/>
          </a:prstGeom>
          <a:solidFill>
            <a:schemeClr val="bg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t"/>
          <a:lstStyle/>
          <a:p>
            <a:endParaRPr lang="en-US" sz="3000" dirty="0">
              <a:solidFill>
                <a:sysClr val="windowText" lastClr="000000"/>
              </a:solidFill>
              <a:latin typeface="Cambria" panose="02040503050406030204" pitchFamily="18" charset="0"/>
            </a:endParaRPr>
          </a:p>
        </p:txBody>
      </p:sp>
      <p:pic>
        <p:nvPicPr>
          <p:cNvPr id="21" name="Picture 2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7327607" y="1302043"/>
            <a:ext cx="2743200" cy="1322692"/>
          </a:xfrm>
          <a:prstGeom prst="rect">
            <a:avLst/>
          </a:prstGeom>
        </p:spPr>
      </p:pic>
      <p:pic>
        <p:nvPicPr>
          <p:cNvPr id="22" name="Picture 21" descr="NAVSEA.tif"/>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043104" y="1415818"/>
            <a:ext cx="2618496" cy="1188720"/>
          </a:xfrm>
          <a:prstGeom prst="rect">
            <a:avLst/>
          </a:prstGeom>
        </p:spPr>
      </p:pic>
      <p:pic>
        <p:nvPicPr>
          <p:cNvPr id="23" name="Picture 22" descr="Railgun_New.tif"/>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0720717" y="1187218"/>
            <a:ext cx="1652166" cy="1645920"/>
          </a:xfrm>
          <a:prstGeom prst="rect">
            <a:avLst/>
          </a:prstGeom>
        </p:spPr>
      </p:pic>
      <p:graphicFrame>
        <p:nvGraphicFramePr>
          <p:cNvPr id="24" name="Table 23"/>
          <p:cNvGraphicFramePr>
            <a:graphicFrameLocks noGrp="1"/>
          </p:cNvGraphicFramePr>
          <p:nvPr userDrawn="1">
            <p:extLst>
              <p:ext uri="{D42A27DB-BD31-4B8C-83A1-F6EECF244321}">
                <p14:modId xmlns:p14="http://schemas.microsoft.com/office/powerpoint/2010/main" val="328777344"/>
              </p:ext>
            </p:extLst>
          </p:nvPr>
        </p:nvGraphicFramePr>
        <p:xfrm>
          <a:off x="27348873" y="3139314"/>
          <a:ext cx="8312727" cy="944880"/>
        </p:xfrm>
        <a:graphic>
          <a:graphicData uri="http://schemas.openxmlformats.org/drawingml/2006/table">
            <a:tbl>
              <a:tblPr firstRow="1" bandRow="1">
                <a:tableStyleId>{5C22544A-7EE6-4342-B048-85BDC9FD1C3A}</a:tableStyleId>
              </a:tblPr>
              <a:tblGrid>
                <a:gridCol w="2770909">
                  <a:extLst>
                    <a:ext uri="{9D8B030D-6E8A-4147-A177-3AD203B41FA5}">
                      <a16:colId xmlns:a16="http://schemas.microsoft.com/office/drawing/2014/main" xmlns="" val="20000"/>
                    </a:ext>
                  </a:extLst>
                </a:gridCol>
                <a:gridCol w="2770909">
                  <a:extLst>
                    <a:ext uri="{9D8B030D-6E8A-4147-A177-3AD203B41FA5}">
                      <a16:colId xmlns:a16="http://schemas.microsoft.com/office/drawing/2014/main" xmlns="" val="20001"/>
                    </a:ext>
                  </a:extLst>
                </a:gridCol>
                <a:gridCol w="2770909">
                  <a:extLst>
                    <a:ext uri="{9D8B030D-6E8A-4147-A177-3AD203B41FA5}">
                      <a16:colId xmlns:a16="http://schemas.microsoft.com/office/drawing/2014/main" xmlns="" val="20002"/>
                    </a:ext>
                  </a:extLst>
                </a:gridCol>
              </a:tblGrid>
              <a:tr h="370840">
                <a:tc>
                  <a:txBody>
                    <a:bodyPr/>
                    <a:lstStyle/>
                    <a:p>
                      <a:pPr algn="just"/>
                      <a:r>
                        <a:rPr lang="en-US" sz="800" b="0" kern="1200" dirty="0">
                          <a:solidFill>
                            <a:schemeClr val="tx1"/>
                          </a:solidFill>
                          <a:effectLst/>
                          <a:latin typeface="Cambria" panose="02040503050406030204" pitchFamily="18" charset="0"/>
                          <a:ea typeface="+mn-ea"/>
                          <a:cs typeface="+mn-cs"/>
                        </a:rPr>
                        <a:t>Distribution D. Distribution authorized to the Department of Defense and U.S. DoD contractors only; specific authority (Naval Electromagnetic Launch Weapon System Security Classification Guide);</a:t>
                      </a:r>
                      <a:r>
                        <a:rPr lang="en-US" sz="800" b="1" kern="1200" dirty="0">
                          <a:solidFill>
                            <a:srgbClr val="FF0000"/>
                          </a:solidFill>
                          <a:effectLst/>
                          <a:latin typeface="Cambria" panose="02040503050406030204" pitchFamily="18" charset="0"/>
                          <a:ea typeface="+mn-ea"/>
                          <a:cs typeface="+mn-cs"/>
                        </a:rPr>
                        <a:t> </a:t>
                      </a:r>
                      <a:r>
                        <a:rPr lang="en-US" sz="800" b="0" kern="1200" dirty="0">
                          <a:solidFill>
                            <a:schemeClr val="tx1"/>
                          </a:solidFill>
                          <a:effectLst/>
                          <a:latin typeface="Cambria" panose="02040503050406030204" pitchFamily="18" charset="0"/>
                          <a:ea typeface="+mn-ea"/>
                          <a:cs typeface="+mn-cs"/>
                        </a:rPr>
                        <a:t>(September 2015).  Other requests shall be referred to the Office of Naval Research, ONR 352, 875 N. Randolph St., Room 1127, Arlington, VA 22203-1995.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just"/>
                      <a:r>
                        <a:rPr lang="en-US" sz="800" b="0" kern="1200" dirty="0">
                          <a:solidFill>
                            <a:schemeClr val="tx1"/>
                          </a:solidFill>
                          <a:effectLst/>
                          <a:latin typeface="Cambria" panose="02040503050406030204" pitchFamily="18" charset="0"/>
                          <a:ea typeface="+mn-ea"/>
                          <a:cs typeface="+mn-cs"/>
                        </a:rPr>
                        <a:t>Warning – This document contains technical data whose export is restricted by the Arms Export Control Act (Title 22, U.S.C., Sec. 2751, et seq.) or the Export Administration Act of 1979 (Title 50, U.S.C., App. 2401, et seq.), as amended. Violators of these export laws are subject to severe criminal penalties. Disseminate per the provisions </a:t>
                      </a:r>
                      <a:br>
                        <a:rPr lang="en-US" sz="800" b="0" kern="1200" dirty="0">
                          <a:solidFill>
                            <a:schemeClr val="tx1"/>
                          </a:solidFill>
                          <a:effectLst/>
                          <a:latin typeface="Cambria" panose="02040503050406030204" pitchFamily="18" charset="0"/>
                          <a:ea typeface="+mn-ea"/>
                          <a:cs typeface="+mn-cs"/>
                        </a:rPr>
                      </a:br>
                      <a:r>
                        <a:rPr lang="en-US" sz="800" b="0" kern="1200" dirty="0">
                          <a:solidFill>
                            <a:schemeClr val="tx1"/>
                          </a:solidFill>
                          <a:effectLst/>
                          <a:latin typeface="Cambria" panose="02040503050406030204" pitchFamily="18" charset="0"/>
                          <a:ea typeface="+mn-ea"/>
                          <a:cs typeface="+mn-cs"/>
                        </a:rPr>
                        <a:t>of </a:t>
                      </a:r>
                      <a:r>
                        <a:rPr lang="en-US" sz="800" b="0" kern="1200" dirty="0" err="1">
                          <a:solidFill>
                            <a:schemeClr val="tx1"/>
                          </a:solidFill>
                          <a:effectLst/>
                          <a:latin typeface="Cambria" panose="02040503050406030204" pitchFamily="18" charset="0"/>
                          <a:ea typeface="+mn-ea"/>
                          <a:cs typeface="+mn-cs"/>
                        </a:rPr>
                        <a:t>DoD</a:t>
                      </a:r>
                      <a:r>
                        <a:rPr lang="en-US" sz="800" b="0" kern="1200" dirty="0">
                          <a:solidFill>
                            <a:schemeClr val="tx1"/>
                          </a:solidFill>
                          <a:effectLst/>
                          <a:latin typeface="Cambria" panose="02040503050406030204" pitchFamily="18" charset="0"/>
                          <a:ea typeface="+mn-ea"/>
                          <a:cs typeface="+mn-cs"/>
                        </a:rPr>
                        <a:t> Directive 5230.25.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just"/>
                      <a:r>
                        <a:rPr lang="en-US" sz="800" b="0" kern="1200" dirty="0">
                          <a:solidFill>
                            <a:schemeClr val="tx1"/>
                          </a:solidFill>
                          <a:effectLst/>
                          <a:latin typeface="Cambria" panose="02040503050406030204" pitchFamily="18" charset="0"/>
                          <a:ea typeface="+mn-ea"/>
                          <a:cs typeface="+mn-cs"/>
                        </a:rPr>
                        <a:t>Destruction – For unclassified, limited distribution documents, destroy by any method that will prevent disclosure of contents or reconstruction of the document. For Classified documents, destroy in accordance with </a:t>
                      </a:r>
                      <a:r>
                        <a:rPr lang="en-US" sz="800" b="0" kern="1200" dirty="0" err="1">
                          <a:solidFill>
                            <a:schemeClr val="tx1"/>
                          </a:solidFill>
                          <a:effectLst/>
                          <a:latin typeface="Cambria" panose="02040503050406030204" pitchFamily="18" charset="0"/>
                          <a:ea typeface="+mn-ea"/>
                          <a:cs typeface="+mn-cs"/>
                        </a:rPr>
                        <a:t>DoD</a:t>
                      </a:r>
                      <a:r>
                        <a:rPr lang="en-US" sz="800" b="0" kern="1200" dirty="0">
                          <a:solidFill>
                            <a:schemeClr val="tx1"/>
                          </a:solidFill>
                          <a:effectLst/>
                          <a:latin typeface="Cambria" panose="02040503050406030204" pitchFamily="18" charset="0"/>
                          <a:ea typeface="+mn-ea"/>
                          <a:cs typeface="+mn-cs"/>
                        </a:rPr>
                        <a:t> 5220.22-MD (National Industrial Security Program Operations Manual) or SECNAVINST 5510.36 (Information Security Program Regulation).</a:t>
                      </a:r>
                      <a:endParaRPr lang="en-US" sz="800" b="0" dirty="0">
                        <a:latin typeface="Cambria" panose="020405030504060302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bl>
          </a:graphicData>
        </a:graphic>
      </p:graphicFrame>
      <p:sp>
        <p:nvSpPr>
          <p:cNvPr id="25" name="Title 1"/>
          <p:cNvSpPr>
            <a:spLocks noGrp="1"/>
          </p:cNvSpPr>
          <p:nvPr>
            <p:ph type="title" hasCustomPrompt="1"/>
          </p:nvPr>
        </p:nvSpPr>
        <p:spPr>
          <a:xfrm>
            <a:off x="914399" y="861775"/>
            <a:ext cx="25908000" cy="2478304"/>
          </a:xfrm>
        </p:spPr>
        <p:txBody>
          <a:bodyPr lIns="0" tIns="45720" rIns="0" bIns="45720" anchor="b">
            <a:normAutofit/>
          </a:bodyPr>
          <a:lstStyle>
            <a:lvl1pPr algn="l">
              <a:defRPr sz="7500" b="1" i="1" baseline="0">
                <a:solidFill>
                  <a:schemeClr val="bg1"/>
                </a:solidFill>
                <a:latin typeface="+mj-lt"/>
              </a:defRPr>
            </a:lvl1pPr>
          </a:lstStyle>
          <a:p>
            <a:r>
              <a:rPr lang="en-US" dirty="0"/>
              <a:t>&lt;(U) Title&gt;</a:t>
            </a:r>
          </a:p>
        </p:txBody>
      </p:sp>
      <p:sp>
        <p:nvSpPr>
          <p:cNvPr id="26" name="Text Placeholder 6"/>
          <p:cNvSpPr>
            <a:spLocks noGrp="1"/>
          </p:cNvSpPr>
          <p:nvPr>
            <p:ph type="body" sz="quarter" idx="10" hasCustomPrompt="1"/>
          </p:nvPr>
        </p:nvSpPr>
        <p:spPr>
          <a:xfrm>
            <a:off x="914399" y="3842396"/>
            <a:ext cx="25932524" cy="592355"/>
          </a:xfrm>
        </p:spPr>
        <p:txBody>
          <a:bodyPr lIns="0" tIns="91440" rIns="0" bIns="91440" anchor="ctr">
            <a:noAutofit/>
          </a:bodyPr>
          <a:lstStyle>
            <a:lvl1pPr marL="0" indent="0">
              <a:spcBef>
                <a:spcPts val="0"/>
              </a:spcBef>
              <a:buNone/>
              <a:tabLst/>
              <a:defRPr sz="2400" b="1" i="1" cap="none" spc="0" baseline="0">
                <a:solidFill>
                  <a:schemeClr val="bg1"/>
                </a:solidFill>
                <a:latin typeface="+mj-lt"/>
              </a:defRPr>
            </a:lvl1pPr>
            <a:lvl2pPr marL="1881012" indent="0">
              <a:buNone/>
              <a:defRPr/>
            </a:lvl2pPr>
            <a:lvl3pPr marL="3762025" indent="0">
              <a:buNone/>
              <a:defRPr/>
            </a:lvl3pPr>
            <a:lvl4pPr marL="5643037" indent="0">
              <a:buNone/>
              <a:defRPr/>
            </a:lvl4pPr>
            <a:lvl5pPr marL="7524049" indent="0">
              <a:buNone/>
              <a:defRPr/>
            </a:lvl5pPr>
          </a:lstStyle>
          <a:p>
            <a:pPr lvl="0"/>
            <a:r>
              <a:rPr lang="en-US" dirty="0"/>
              <a:t>&lt;¹OrganizationA, ²OrganizationB&gt;</a:t>
            </a:r>
          </a:p>
        </p:txBody>
      </p:sp>
      <p:sp>
        <p:nvSpPr>
          <p:cNvPr id="27" name="Text Placeholder 6"/>
          <p:cNvSpPr>
            <a:spLocks noGrp="1"/>
          </p:cNvSpPr>
          <p:nvPr>
            <p:ph type="body" sz="quarter" idx="11" hasCustomPrompt="1"/>
          </p:nvPr>
        </p:nvSpPr>
        <p:spPr>
          <a:xfrm>
            <a:off x="914399" y="3423483"/>
            <a:ext cx="25908001" cy="571313"/>
          </a:xfrm>
        </p:spPr>
        <p:txBody>
          <a:bodyPr lIns="0" tIns="91440" rIns="0" bIns="91440" anchor="ctr">
            <a:noAutofit/>
          </a:bodyPr>
          <a:lstStyle>
            <a:lvl1pPr marL="0" indent="0">
              <a:spcBef>
                <a:spcPts val="0"/>
              </a:spcBef>
              <a:buNone/>
              <a:defRPr sz="2800" b="1" cap="none" spc="0" baseline="0">
                <a:solidFill>
                  <a:schemeClr val="bg1"/>
                </a:solidFill>
                <a:latin typeface="+mj-lt"/>
              </a:defRPr>
            </a:lvl1pPr>
            <a:lvl2pPr marL="1881012" indent="0">
              <a:buNone/>
              <a:defRPr/>
            </a:lvl2pPr>
            <a:lvl3pPr marL="3762025" indent="0">
              <a:buNone/>
              <a:defRPr/>
            </a:lvl3pPr>
            <a:lvl4pPr marL="5643037" indent="0">
              <a:buNone/>
              <a:defRPr/>
            </a:lvl4pPr>
            <a:lvl5pPr marL="7524049" indent="0">
              <a:buNone/>
              <a:defRPr/>
            </a:lvl5pPr>
          </a:lstStyle>
          <a:p>
            <a:pPr lvl="0"/>
            <a:r>
              <a:rPr lang="en-US" dirty="0"/>
              <a:t>&lt;</a:t>
            </a:r>
            <a:r>
              <a:rPr lang="en-US" dirty="0" err="1"/>
              <a:t>AuthorFirstA</a:t>
            </a:r>
            <a:r>
              <a:rPr lang="en-US" dirty="0"/>
              <a:t> AuthorLastA¹, </a:t>
            </a:r>
            <a:r>
              <a:rPr lang="en-US" dirty="0" err="1"/>
              <a:t>AuthorFirstB</a:t>
            </a:r>
            <a:r>
              <a:rPr lang="en-US" dirty="0"/>
              <a:t> AuthorLastB²&gt;</a:t>
            </a:r>
          </a:p>
        </p:txBody>
      </p:sp>
      <p:sp>
        <p:nvSpPr>
          <p:cNvPr id="28" name="Rectangle 27"/>
          <p:cNvSpPr/>
          <p:nvPr userDrawn="1"/>
        </p:nvSpPr>
        <p:spPr>
          <a:xfrm>
            <a:off x="914399" y="28399026"/>
            <a:ext cx="1063113" cy="861774"/>
          </a:xfrm>
          <a:prstGeom prst="rect">
            <a:avLst/>
          </a:prstGeom>
        </p:spPr>
        <p:txBody>
          <a:bodyPr wrap="none" tIns="182880" bIns="182880">
            <a:spAutoFit/>
          </a:bodyPr>
          <a:lstStyle/>
          <a:p>
            <a:pPr algn="l"/>
            <a:r>
              <a:rPr lang="en-US" sz="3200" b="1" spc="200" dirty="0"/>
              <a:t>ID #</a:t>
            </a:r>
          </a:p>
        </p:txBody>
      </p:sp>
      <p:sp>
        <p:nvSpPr>
          <p:cNvPr id="3" name="Text Placeholder 2"/>
          <p:cNvSpPr>
            <a:spLocks noGrp="1"/>
          </p:cNvSpPr>
          <p:nvPr>
            <p:ph type="body" sz="quarter" idx="12" hasCustomPrompt="1"/>
          </p:nvPr>
        </p:nvSpPr>
        <p:spPr>
          <a:xfrm>
            <a:off x="12954000" y="0"/>
            <a:ext cx="10668000" cy="861774"/>
          </a:xfrm>
        </p:spPr>
        <p:txBody>
          <a:bodyPr lIns="0" tIns="91440" rIns="0" bIns="91440" anchor="ctr">
            <a:noAutofit/>
          </a:bodyPr>
          <a:lstStyle>
            <a:lvl1pPr marL="0" indent="0" algn="ctr">
              <a:spcBef>
                <a:spcPts val="0"/>
              </a:spcBef>
              <a:buNone/>
              <a:defRPr sz="4000" b="1" spc="200" baseline="0">
                <a:solidFill>
                  <a:srgbClr val="FF0000"/>
                </a:solidFill>
              </a:defRPr>
            </a:lvl1pPr>
            <a:lvl2pPr marL="1881012" indent="0">
              <a:spcBef>
                <a:spcPts val="0"/>
              </a:spcBef>
              <a:buNone/>
              <a:defRPr sz="3600" b="1" spc="200" baseline="0"/>
            </a:lvl2pPr>
            <a:lvl3pPr marL="3762025" indent="0">
              <a:spcBef>
                <a:spcPts val="0"/>
              </a:spcBef>
              <a:buNone/>
              <a:defRPr sz="3600" b="1" spc="200" baseline="0"/>
            </a:lvl3pPr>
            <a:lvl4pPr marL="5643037" indent="0">
              <a:spcBef>
                <a:spcPts val="0"/>
              </a:spcBef>
              <a:buNone/>
              <a:defRPr sz="3600" b="1" spc="200" baseline="0"/>
            </a:lvl4pPr>
            <a:lvl5pPr marL="7524049" indent="0">
              <a:spcBef>
                <a:spcPts val="0"/>
              </a:spcBef>
              <a:buNone/>
              <a:defRPr sz="3600" b="1" spc="200" baseline="0"/>
            </a:lvl5pPr>
          </a:lstStyle>
          <a:p>
            <a:pPr lvl="0"/>
            <a:r>
              <a:rPr lang="en-US" dirty="0"/>
              <a:t>CLASSIFICATION</a:t>
            </a:r>
          </a:p>
        </p:txBody>
      </p:sp>
      <p:sp>
        <p:nvSpPr>
          <p:cNvPr id="20" name="Text Placeholder 2"/>
          <p:cNvSpPr>
            <a:spLocks noGrp="1"/>
          </p:cNvSpPr>
          <p:nvPr>
            <p:ph type="body" sz="quarter" idx="13" hasCustomPrompt="1"/>
          </p:nvPr>
        </p:nvSpPr>
        <p:spPr>
          <a:xfrm>
            <a:off x="12954000" y="28399026"/>
            <a:ext cx="10668000" cy="861774"/>
          </a:xfrm>
        </p:spPr>
        <p:txBody>
          <a:bodyPr lIns="0" tIns="91440" rIns="0" bIns="91440" anchor="ctr">
            <a:noAutofit/>
          </a:bodyPr>
          <a:lstStyle>
            <a:lvl1pPr marL="0" indent="0" algn="ctr">
              <a:spcBef>
                <a:spcPts val="0"/>
              </a:spcBef>
              <a:buNone/>
              <a:defRPr sz="4000" b="1" spc="200" baseline="0">
                <a:solidFill>
                  <a:srgbClr val="FF0000"/>
                </a:solidFill>
              </a:defRPr>
            </a:lvl1pPr>
            <a:lvl2pPr marL="1881012" indent="0">
              <a:spcBef>
                <a:spcPts val="0"/>
              </a:spcBef>
              <a:buNone/>
              <a:defRPr sz="3600" b="1" spc="200" baseline="0"/>
            </a:lvl2pPr>
            <a:lvl3pPr marL="3762025" indent="0">
              <a:spcBef>
                <a:spcPts val="0"/>
              </a:spcBef>
              <a:buNone/>
              <a:defRPr sz="3600" b="1" spc="200" baseline="0"/>
            </a:lvl3pPr>
            <a:lvl4pPr marL="5643037" indent="0">
              <a:spcBef>
                <a:spcPts val="0"/>
              </a:spcBef>
              <a:buNone/>
              <a:defRPr sz="3600" b="1" spc="200" baseline="0"/>
            </a:lvl4pPr>
            <a:lvl5pPr marL="7524049" indent="0">
              <a:spcBef>
                <a:spcPts val="0"/>
              </a:spcBef>
              <a:buNone/>
              <a:defRPr sz="3600" b="1" spc="200" baseline="0"/>
            </a:lvl5pPr>
          </a:lstStyle>
          <a:p>
            <a:pPr lvl="0"/>
            <a:r>
              <a:rPr lang="en-US" dirty="0"/>
              <a:t>CLASSIFICATION</a:t>
            </a:r>
          </a:p>
        </p:txBody>
      </p:sp>
      <p:sp>
        <p:nvSpPr>
          <p:cNvPr id="18" name="Text Placeholder 2"/>
          <p:cNvSpPr>
            <a:spLocks noGrp="1"/>
          </p:cNvSpPr>
          <p:nvPr>
            <p:ph type="body" sz="quarter" idx="14" hasCustomPrompt="1"/>
          </p:nvPr>
        </p:nvSpPr>
        <p:spPr>
          <a:xfrm>
            <a:off x="1977512" y="28399026"/>
            <a:ext cx="7166487" cy="861774"/>
          </a:xfrm>
        </p:spPr>
        <p:txBody>
          <a:bodyPr lIns="0" tIns="91440" rIns="0" bIns="91440" anchor="ctr">
            <a:noAutofit/>
          </a:bodyPr>
          <a:lstStyle>
            <a:lvl1pPr marL="0" indent="0" algn="l">
              <a:spcBef>
                <a:spcPts val="0"/>
              </a:spcBef>
              <a:buNone/>
              <a:defRPr sz="3200" b="1" i="1" spc="200" baseline="0">
                <a:solidFill>
                  <a:schemeClr val="tx1"/>
                </a:solidFill>
              </a:defRPr>
            </a:lvl1pPr>
            <a:lvl2pPr marL="1881012" indent="0">
              <a:spcBef>
                <a:spcPts val="0"/>
              </a:spcBef>
              <a:buNone/>
              <a:defRPr sz="3600" b="1" spc="200" baseline="0"/>
            </a:lvl2pPr>
            <a:lvl3pPr marL="3762025" indent="0">
              <a:spcBef>
                <a:spcPts val="0"/>
              </a:spcBef>
              <a:buNone/>
              <a:defRPr sz="3600" b="1" spc="200" baseline="0"/>
            </a:lvl3pPr>
            <a:lvl4pPr marL="5643037" indent="0">
              <a:spcBef>
                <a:spcPts val="0"/>
              </a:spcBef>
              <a:buNone/>
              <a:defRPr sz="3600" b="1" spc="200" baseline="0"/>
            </a:lvl4pPr>
            <a:lvl5pPr marL="7524049" indent="0">
              <a:spcBef>
                <a:spcPts val="0"/>
              </a:spcBef>
              <a:buNone/>
              <a:defRPr sz="3600" b="1" spc="200" baseline="0"/>
            </a:lvl5pPr>
          </a:lstStyle>
          <a:p>
            <a:pPr lvl="0"/>
            <a:r>
              <a:rPr lang="en-US" dirty="0"/>
              <a:t>PAPER NUMBER</a:t>
            </a:r>
          </a:p>
        </p:txBody>
      </p:sp>
      <p:sp>
        <p:nvSpPr>
          <p:cNvPr id="19" name="Rectangle 18"/>
          <p:cNvSpPr/>
          <p:nvPr userDrawn="1"/>
        </p:nvSpPr>
        <p:spPr>
          <a:xfrm>
            <a:off x="32945600" y="28399026"/>
            <a:ext cx="2716000" cy="861774"/>
          </a:xfrm>
          <a:prstGeom prst="rect">
            <a:avLst/>
          </a:prstGeom>
        </p:spPr>
        <p:txBody>
          <a:bodyPr wrap="none" tIns="182880" bIns="182880">
            <a:spAutoFit/>
          </a:bodyPr>
          <a:lstStyle/>
          <a:p>
            <a:pPr algn="r"/>
            <a:r>
              <a:rPr lang="en-US" sz="3200" b="1" spc="200" dirty="0"/>
              <a:t>EMRW 2015</a:t>
            </a:r>
          </a:p>
        </p:txBody>
      </p:sp>
    </p:spTree>
    <p:extLst>
      <p:ext uri="{BB962C8B-B14F-4D97-AF65-F5344CB8AC3E}">
        <p14:creationId xmlns:p14="http://schemas.microsoft.com/office/powerpoint/2010/main" val="6853983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8800" y="1171789"/>
            <a:ext cx="32918400" cy="4876800"/>
          </a:xfrm>
          <a:prstGeom prst="rect">
            <a:avLst/>
          </a:prstGeom>
        </p:spPr>
        <p:txBody>
          <a:bodyPr vert="horz" lIns="376202" tIns="188101" rIns="376202" bIns="188101" rtlCol="0" anchor="ctr">
            <a:normAutofit/>
          </a:bodyPr>
          <a:lstStyle/>
          <a:p>
            <a:r>
              <a:rPr lang="en-US"/>
              <a:t>Click to edit Master title style</a:t>
            </a:r>
          </a:p>
        </p:txBody>
      </p:sp>
      <p:sp>
        <p:nvSpPr>
          <p:cNvPr id="3" name="Text Placeholder 2"/>
          <p:cNvSpPr>
            <a:spLocks noGrp="1"/>
          </p:cNvSpPr>
          <p:nvPr>
            <p:ph type="body" idx="1"/>
          </p:nvPr>
        </p:nvSpPr>
        <p:spPr>
          <a:xfrm>
            <a:off x="1828800" y="6827522"/>
            <a:ext cx="32918400" cy="19310775"/>
          </a:xfrm>
          <a:prstGeom prst="rect">
            <a:avLst/>
          </a:prstGeom>
        </p:spPr>
        <p:txBody>
          <a:bodyPr vert="horz" lIns="376202" tIns="188101" rIns="376202" bIns="18810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28800" y="27120429"/>
            <a:ext cx="8534400" cy="1557867"/>
          </a:xfrm>
          <a:prstGeom prst="rect">
            <a:avLst/>
          </a:prstGeom>
        </p:spPr>
        <p:txBody>
          <a:bodyPr vert="horz" lIns="376202" tIns="188101" rIns="376202" bIns="188101" rtlCol="0" anchor="ctr"/>
          <a:lstStyle>
            <a:lvl1pPr algn="l">
              <a:defRPr sz="4900">
                <a:solidFill>
                  <a:schemeClr val="tx1">
                    <a:tint val="75000"/>
                  </a:schemeClr>
                </a:solidFill>
              </a:defRPr>
            </a:lvl1pPr>
          </a:lstStyle>
          <a:p>
            <a:fld id="{26C51E78-CEE4-43D0-8565-A755C4C374A2}" type="datetimeFigureOut">
              <a:rPr lang="en-US" smtClean="0"/>
              <a:pPr/>
              <a:t>7/4/2016</a:t>
            </a:fld>
            <a:endParaRPr lang="en-US"/>
          </a:p>
        </p:txBody>
      </p:sp>
      <p:sp>
        <p:nvSpPr>
          <p:cNvPr id="5" name="Footer Placeholder 4"/>
          <p:cNvSpPr>
            <a:spLocks noGrp="1"/>
          </p:cNvSpPr>
          <p:nvPr>
            <p:ph type="ftr" sz="quarter" idx="3"/>
          </p:nvPr>
        </p:nvSpPr>
        <p:spPr>
          <a:xfrm>
            <a:off x="12496800" y="27120429"/>
            <a:ext cx="11582400" cy="1557867"/>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212800" y="27120429"/>
            <a:ext cx="8534400" cy="1557867"/>
          </a:xfrm>
          <a:prstGeom prst="rect">
            <a:avLst/>
          </a:prstGeom>
        </p:spPr>
        <p:txBody>
          <a:bodyPr vert="horz" lIns="376202" tIns="188101" rIns="376202" bIns="188101" rtlCol="0" anchor="ctr"/>
          <a:lstStyle>
            <a:lvl1pPr algn="r">
              <a:defRPr sz="4900">
                <a:solidFill>
                  <a:schemeClr val="tx1">
                    <a:tint val="75000"/>
                  </a:schemeClr>
                </a:solidFill>
              </a:defRPr>
            </a:lvl1pPr>
          </a:lstStyle>
          <a:p>
            <a:fld id="{3B4E6BFA-737C-49A8-B1D4-ACC60F335F9E}" type="slidenum">
              <a:rPr lang="en-US" smtClean="0"/>
              <a:pPr/>
              <a:t>‹#›</a:t>
            </a:fld>
            <a:endParaRPr lang="en-US"/>
          </a:p>
        </p:txBody>
      </p:sp>
    </p:spTree>
    <p:extLst>
      <p:ext uri="{BB962C8B-B14F-4D97-AF65-F5344CB8AC3E}">
        <p14:creationId xmlns:p14="http://schemas.microsoft.com/office/powerpoint/2010/main" val="4086416681"/>
      </p:ext>
    </p:extLst>
  </p:cSld>
  <p:clrMap bg1="lt1" tx1="dk1" bg2="lt2" tx2="dk2" accent1="accent1" accent2="accent2" accent3="accent3" accent4="accent4" accent5="accent5" accent6="accent6" hlink="hlink" folHlink="folHlink"/>
  <p:sldLayoutIdLst>
    <p:sldLayoutId id="2147483659" r:id="rId1"/>
    <p:sldLayoutId id="2147483660" r:id="rId2"/>
  </p:sldLayoutIdLst>
  <p:timing>
    <p:tnLst>
      <p:par>
        <p:cTn id="1" dur="indefinite" restart="never" nodeType="tmRoot"/>
      </p:par>
    </p:tnLst>
  </p:timing>
  <p:txStyles>
    <p:titleStyle>
      <a:lvl1pPr algn="ctr" defTabSz="3762024"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3762024" rtl="0" eaLnBrk="1" latinLnBrk="0" hangingPunct="1">
        <a:spcBef>
          <a:spcPct val="20000"/>
        </a:spcBef>
        <a:buFont typeface="Arial" panose="020B0604020202020204" pitchFamily="34" charset="0"/>
        <a:buChar char="•"/>
        <a:defRPr sz="13200" kern="1200">
          <a:solidFill>
            <a:schemeClr val="tx1"/>
          </a:solidFill>
          <a:latin typeface="+mn-lt"/>
          <a:ea typeface="+mn-ea"/>
          <a:cs typeface="+mn-cs"/>
        </a:defRPr>
      </a:lvl1pPr>
      <a:lvl2pPr marL="3056645" indent="-1175633" algn="l" defTabSz="3762024" rtl="0" eaLnBrk="1" latinLnBrk="0" hangingPunct="1">
        <a:spcBef>
          <a:spcPct val="20000"/>
        </a:spcBef>
        <a:buFont typeface="Arial" panose="020B0604020202020204" pitchFamily="34" charset="0"/>
        <a:buChar char="–"/>
        <a:defRPr sz="11500" kern="1200">
          <a:solidFill>
            <a:schemeClr val="tx1"/>
          </a:solidFill>
          <a:latin typeface="+mn-lt"/>
          <a:ea typeface="+mn-ea"/>
          <a:cs typeface="+mn-cs"/>
        </a:defRPr>
      </a:lvl2pPr>
      <a:lvl3pPr marL="4702531" indent="-940506" algn="l" defTabSz="3762024" rtl="0" eaLnBrk="1" latinLnBrk="0" hangingPunct="1">
        <a:spcBef>
          <a:spcPct val="20000"/>
        </a:spcBef>
        <a:buFont typeface="Arial" panose="020B0604020202020204" pitchFamily="34" charset="0"/>
        <a:buChar char="•"/>
        <a:defRPr sz="9900" kern="1200">
          <a:solidFill>
            <a:schemeClr val="tx1"/>
          </a:solidFill>
          <a:latin typeface="+mn-lt"/>
          <a:ea typeface="+mn-ea"/>
          <a:cs typeface="+mn-cs"/>
        </a:defRPr>
      </a:lvl3pPr>
      <a:lvl4pPr marL="6583543"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4pPr>
      <a:lvl5pPr marL="8464555"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5pPr>
      <a:lvl6pPr marL="10345567"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6pPr>
      <a:lvl7pPr marL="12226580"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7pPr>
      <a:lvl8pPr marL="14107592"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8pPr>
      <a:lvl9pPr marL="15988604" indent="-940506" algn="l" defTabSz="3762024" rtl="0" eaLnBrk="1" latinLnBrk="0" hangingPunct="1">
        <a:spcBef>
          <a:spcPct val="20000"/>
        </a:spcBef>
        <a:buFont typeface="Arial" panose="020B0604020202020204" pitchFamily="34" charset="0"/>
        <a:buChar char="•"/>
        <a:defRPr sz="8200" kern="1200">
          <a:solidFill>
            <a:schemeClr val="tx1"/>
          </a:solidFill>
          <a:latin typeface="+mn-lt"/>
          <a:ea typeface="+mn-ea"/>
          <a:cs typeface="+mn-cs"/>
        </a:defRPr>
      </a:lvl9pPr>
    </p:bodyStyle>
    <p:otherStyle>
      <a:defPPr>
        <a:defRPr lang="en-US"/>
      </a:defPPr>
      <a:lvl1pPr marL="0" algn="l" defTabSz="3762024" rtl="0" eaLnBrk="1" latinLnBrk="0" hangingPunct="1">
        <a:defRPr sz="7400" kern="1200">
          <a:solidFill>
            <a:schemeClr val="tx1"/>
          </a:solidFill>
          <a:latin typeface="+mn-lt"/>
          <a:ea typeface="+mn-ea"/>
          <a:cs typeface="+mn-cs"/>
        </a:defRPr>
      </a:lvl1pPr>
      <a:lvl2pPr marL="1881012" algn="l" defTabSz="3762024" rtl="0" eaLnBrk="1" latinLnBrk="0" hangingPunct="1">
        <a:defRPr sz="7400" kern="1200">
          <a:solidFill>
            <a:schemeClr val="tx1"/>
          </a:solidFill>
          <a:latin typeface="+mn-lt"/>
          <a:ea typeface="+mn-ea"/>
          <a:cs typeface="+mn-cs"/>
        </a:defRPr>
      </a:lvl2pPr>
      <a:lvl3pPr marL="3762024" algn="l" defTabSz="3762024" rtl="0" eaLnBrk="1" latinLnBrk="0" hangingPunct="1">
        <a:defRPr sz="7400" kern="1200">
          <a:solidFill>
            <a:schemeClr val="tx1"/>
          </a:solidFill>
          <a:latin typeface="+mn-lt"/>
          <a:ea typeface="+mn-ea"/>
          <a:cs typeface="+mn-cs"/>
        </a:defRPr>
      </a:lvl3pPr>
      <a:lvl4pPr marL="5643037" algn="l" defTabSz="3762024" rtl="0" eaLnBrk="1" latinLnBrk="0" hangingPunct="1">
        <a:defRPr sz="7400" kern="1200">
          <a:solidFill>
            <a:schemeClr val="tx1"/>
          </a:solidFill>
          <a:latin typeface="+mn-lt"/>
          <a:ea typeface="+mn-ea"/>
          <a:cs typeface="+mn-cs"/>
        </a:defRPr>
      </a:lvl4pPr>
      <a:lvl5pPr marL="7524049" algn="l" defTabSz="3762024" rtl="0" eaLnBrk="1" latinLnBrk="0" hangingPunct="1">
        <a:defRPr sz="7400" kern="1200">
          <a:solidFill>
            <a:schemeClr val="tx1"/>
          </a:solidFill>
          <a:latin typeface="+mn-lt"/>
          <a:ea typeface="+mn-ea"/>
          <a:cs typeface="+mn-cs"/>
        </a:defRPr>
      </a:lvl5pPr>
      <a:lvl6pPr marL="9405061" algn="l" defTabSz="3762024" rtl="0" eaLnBrk="1" latinLnBrk="0" hangingPunct="1">
        <a:defRPr sz="7400" kern="1200">
          <a:solidFill>
            <a:schemeClr val="tx1"/>
          </a:solidFill>
          <a:latin typeface="+mn-lt"/>
          <a:ea typeface="+mn-ea"/>
          <a:cs typeface="+mn-cs"/>
        </a:defRPr>
      </a:lvl6pPr>
      <a:lvl7pPr marL="11286073" algn="l" defTabSz="3762024" rtl="0" eaLnBrk="1" latinLnBrk="0" hangingPunct="1">
        <a:defRPr sz="7400" kern="1200">
          <a:solidFill>
            <a:schemeClr val="tx1"/>
          </a:solidFill>
          <a:latin typeface="+mn-lt"/>
          <a:ea typeface="+mn-ea"/>
          <a:cs typeface="+mn-cs"/>
        </a:defRPr>
      </a:lvl7pPr>
      <a:lvl8pPr marL="13167086" algn="l" defTabSz="3762024" rtl="0" eaLnBrk="1" latinLnBrk="0" hangingPunct="1">
        <a:defRPr sz="7400" kern="1200">
          <a:solidFill>
            <a:schemeClr val="tx1"/>
          </a:solidFill>
          <a:latin typeface="+mn-lt"/>
          <a:ea typeface="+mn-ea"/>
          <a:cs typeface="+mn-cs"/>
        </a:defRPr>
      </a:lvl8pPr>
      <a:lvl9pPr marL="15048098" algn="l" defTabSz="3762024"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jpeg"/><Relationship Id="rId21" Type="http://schemas.openxmlformats.org/officeDocument/2006/relationships/image" Target="../media/image23.jpe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5" Type="http://schemas.openxmlformats.org/officeDocument/2006/relationships/image" Target="../media/image27.png"/><Relationship Id="rId2" Type="http://schemas.openxmlformats.org/officeDocument/2006/relationships/notesSlide" Target="../notesSlides/notesSlide1.xml"/><Relationship Id="rId16" Type="http://schemas.openxmlformats.org/officeDocument/2006/relationships/image" Target="../media/image18.png"/><Relationship Id="rId20" Type="http://schemas.openxmlformats.org/officeDocument/2006/relationships/image" Target="../media/image22.jpe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png"/><Relationship Id="rId24" Type="http://schemas.openxmlformats.org/officeDocument/2006/relationships/image" Target="../media/image26.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399" y="861775"/>
            <a:ext cx="25734025" cy="2478304"/>
          </a:xfrm>
        </p:spPr>
        <p:txBody>
          <a:bodyPr>
            <a:noAutofit/>
          </a:bodyPr>
          <a:lstStyle/>
          <a:p>
            <a:r>
              <a:rPr lang="en-US" sz="6400" dirty="0">
                <a:latin typeface="+mn-lt"/>
              </a:rPr>
              <a:t>Investigation of Harmonic Distortion in Multi-Pulse Rectifiers for Large Capacitive Charging Applications</a:t>
            </a:r>
          </a:p>
        </p:txBody>
      </p:sp>
      <p:sp>
        <p:nvSpPr>
          <p:cNvPr id="3" name="Text Placeholder 2"/>
          <p:cNvSpPr>
            <a:spLocks noGrp="1"/>
          </p:cNvSpPr>
          <p:nvPr>
            <p:ph type="body" sz="quarter" idx="10"/>
          </p:nvPr>
        </p:nvSpPr>
        <p:spPr>
          <a:xfrm>
            <a:off x="914399" y="4030217"/>
            <a:ext cx="25932524" cy="592355"/>
          </a:xfrm>
        </p:spPr>
        <p:txBody>
          <a:bodyPr/>
          <a:lstStyle/>
          <a:p>
            <a:r>
              <a:rPr lang="en-US" baseline="30000" dirty="0">
                <a:latin typeface="+mn-lt"/>
              </a:rPr>
              <a:t>1 </a:t>
            </a:r>
            <a:r>
              <a:rPr lang="en-US" dirty="0">
                <a:latin typeface="+mn-lt"/>
              </a:rPr>
              <a:t>University of Texas at Arlington, Arlington, TX 76019, USA, </a:t>
            </a:r>
            <a:r>
              <a:rPr lang="en-US" baseline="30000" dirty="0">
                <a:latin typeface="+mn-lt"/>
              </a:rPr>
              <a:t>2 </a:t>
            </a:r>
            <a:r>
              <a:rPr lang="en-US" dirty="0">
                <a:latin typeface="+mn-lt"/>
              </a:rPr>
              <a:t>Naval Surface Warfare Center, Philadelphia Division, 5001 S. Broad St., Philadelphia, PA, 19112, USA</a:t>
            </a:r>
          </a:p>
          <a:p>
            <a:endParaRPr lang="en-US" dirty="0">
              <a:latin typeface="+mn-lt"/>
            </a:endParaRPr>
          </a:p>
        </p:txBody>
      </p:sp>
      <p:sp>
        <p:nvSpPr>
          <p:cNvPr id="4" name="Text Placeholder 3"/>
          <p:cNvSpPr>
            <a:spLocks noGrp="1"/>
          </p:cNvSpPr>
          <p:nvPr>
            <p:ph type="body" sz="quarter" idx="11"/>
          </p:nvPr>
        </p:nvSpPr>
        <p:spPr/>
        <p:txBody>
          <a:bodyPr/>
          <a:lstStyle/>
          <a:p>
            <a:r>
              <a:rPr lang="en-US" dirty="0">
                <a:latin typeface="+mn-lt"/>
              </a:rPr>
              <a:t>David A. Dodson</a:t>
            </a:r>
            <a:r>
              <a:rPr lang="en-US" baseline="30000" dirty="0">
                <a:latin typeface="+mn-lt"/>
              </a:rPr>
              <a:t>1</a:t>
            </a:r>
            <a:r>
              <a:rPr lang="en-US" dirty="0">
                <a:latin typeface="+mn-lt"/>
              </a:rPr>
              <a:t>, Brian J. McRee</a:t>
            </a:r>
            <a:r>
              <a:rPr lang="en-US" baseline="30000" dirty="0">
                <a:latin typeface="+mn-lt"/>
              </a:rPr>
              <a:t>1</a:t>
            </a:r>
            <a:r>
              <a:rPr lang="en-US" dirty="0">
                <a:latin typeface="+mn-lt"/>
              </a:rPr>
              <a:t>, David A. Wetz</a:t>
            </a:r>
            <a:r>
              <a:rPr lang="en-US" baseline="30000" dirty="0">
                <a:latin typeface="+mn-lt"/>
              </a:rPr>
              <a:t>1</a:t>
            </a:r>
            <a:r>
              <a:rPr lang="en-US" dirty="0">
                <a:latin typeface="+mn-lt"/>
              </a:rPr>
              <a:t>, </a:t>
            </a:r>
            <a:r>
              <a:rPr lang="en-US" smtClean="0">
                <a:latin typeface="+mn-lt"/>
              </a:rPr>
              <a:t>Qing Dong</a:t>
            </a:r>
            <a:r>
              <a:rPr lang="en-US" baseline="30000" smtClean="0"/>
              <a:t>2</a:t>
            </a:r>
            <a:r>
              <a:rPr lang="en-US" smtClean="0">
                <a:latin typeface="+mn-lt"/>
              </a:rPr>
              <a:t>, and </a:t>
            </a:r>
            <a:r>
              <a:rPr lang="en-US" dirty="0">
                <a:latin typeface="+mn-lt"/>
              </a:rPr>
              <a:t>John M. Heinzel</a:t>
            </a:r>
            <a:r>
              <a:rPr lang="en-US" baseline="30000" dirty="0">
                <a:latin typeface="+mn-lt"/>
              </a:rPr>
              <a:t>2</a:t>
            </a:r>
            <a:endParaRPr lang="en-US" dirty="0">
              <a:latin typeface="+mn-lt"/>
            </a:endParaRPr>
          </a:p>
        </p:txBody>
      </p:sp>
      <p:sp>
        <p:nvSpPr>
          <p:cNvPr id="5" name="Rectangle 4"/>
          <p:cNvSpPr/>
          <p:nvPr/>
        </p:nvSpPr>
        <p:spPr>
          <a:xfrm>
            <a:off x="914400" y="5143900"/>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Abstract</a:t>
            </a:r>
          </a:p>
        </p:txBody>
      </p:sp>
      <p:sp>
        <p:nvSpPr>
          <p:cNvPr id="6" name="Rectangle 5"/>
          <p:cNvSpPr/>
          <p:nvPr/>
        </p:nvSpPr>
        <p:spPr>
          <a:xfrm>
            <a:off x="916914" y="15037094"/>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Introduction</a:t>
            </a:r>
          </a:p>
        </p:txBody>
      </p:sp>
      <p:sp>
        <p:nvSpPr>
          <p:cNvPr id="7" name="Rectangle 6"/>
          <p:cNvSpPr/>
          <p:nvPr/>
        </p:nvSpPr>
        <p:spPr>
          <a:xfrm>
            <a:off x="905874" y="5735264"/>
            <a:ext cx="8229600" cy="9391048"/>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algn="just"/>
            <a:r>
              <a:rPr lang="en-US" sz="2350" dirty="0" smtClean="0">
                <a:solidFill>
                  <a:schemeClr val="tx1"/>
                </a:solidFill>
              </a:rPr>
              <a:t>Aboard the future fleet of the United </a:t>
            </a:r>
            <a:r>
              <a:rPr lang="en-US" sz="2350" dirty="0">
                <a:solidFill>
                  <a:schemeClr val="tx1"/>
                </a:solidFill>
              </a:rPr>
              <a:t>States </a:t>
            </a:r>
            <a:r>
              <a:rPr lang="en-US" sz="2350" dirty="0" smtClean="0">
                <a:solidFill>
                  <a:schemeClr val="tx1"/>
                </a:solidFill>
              </a:rPr>
              <a:t>Navy, there will be several large capacitive loads that must be operated in a heavily transient manner. Rectifying AC </a:t>
            </a:r>
            <a:r>
              <a:rPr lang="en-US" sz="2350" dirty="0">
                <a:solidFill>
                  <a:schemeClr val="tx1"/>
                </a:solidFill>
              </a:rPr>
              <a:t>power </a:t>
            </a:r>
            <a:r>
              <a:rPr lang="en-US" sz="2350" dirty="0" smtClean="0">
                <a:solidFill>
                  <a:schemeClr val="tx1"/>
                </a:solidFill>
              </a:rPr>
              <a:t>into </a:t>
            </a:r>
            <a:r>
              <a:rPr lang="en-US" sz="2350" dirty="0">
                <a:solidFill>
                  <a:schemeClr val="tx1"/>
                </a:solidFill>
              </a:rPr>
              <a:t>DC power can be very inefficient due to the </a:t>
            </a:r>
            <a:r>
              <a:rPr lang="en-US" sz="2350" dirty="0" smtClean="0">
                <a:solidFill>
                  <a:schemeClr val="tx1"/>
                </a:solidFill>
              </a:rPr>
              <a:t>presence of harmonics within the DC output. </a:t>
            </a:r>
            <a:r>
              <a:rPr lang="en-US" sz="2350" dirty="0">
                <a:solidFill>
                  <a:schemeClr val="tx1"/>
                </a:solidFill>
              </a:rPr>
              <a:t>Previous work has shown that by generating additional input phases for rectification, harmonics can be canceled and efficiency can be improved. However, in </a:t>
            </a:r>
            <a:r>
              <a:rPr lang="en-US" sz="2350" dirty="0" smtClean="0">
                <a:solidFill>
                  <a:schemeClr val="tx1"/>
                </a:solidFill>
              </a:rPr>
              <a:t>nearly all </a:t>
            </a:r>
            <a:r>
              <a:rPr lang="en-US" sz="2350" dirty="0">
                <a:solidFill>
                  <a:schemeClr val="tx1"/>
                </a:solidFill>
              </a:rPr>
              <a:t>of these </a:t>
            </a:r>
            <a:r>
              <a:rPr lang="en-US" sz="2350" dirty="0" smtClean="0">
                <a:solidFill>
                  <a:schemeClr val="tx1"/>
                </a:solidFill>
              </a:rPr>
              <a:t>previously documented efforts, the </a:t>
            </a:r>
            <a:r>
              <a:rPr lang="en-US" sz="2350" dirty="0">
                <a:solidFill>
                  <a:schemeClr val="tx1"/>
                </a:solidFill>
              </a:rPr>
              <a:t>load has been assumed to be purely resistive or slightly </a:t>
            </a:r>
            <a:r>
              <a:rPr lang="en-US" sz="2350" dirty="0" smtClean="0">
                <a:solidFill>
                  <a:schemeClr val="tx1"/>
                </a:solidFill>
              </a:rPr>
              <a:t>inductive. </a:t>
            </a:r>
            <a:r>
              <a:rPr lang="en-US" sz="2350" dirty="0">
                <a:solidFill>
                  <a:schemeClr val="tx1"/>
                </a:solidFill>
              </a:rPr>
              <a:t>This work proposes to investigate the </a:t>
            </a:r>
            <a:r>
              <a:rPr lang="en-US" sz="2350" dirty="0" smtClean="0">
                <a:solidFill>
                  <a:schemeClr val="tx1"/>
                </a:solidFill>
              </a:rPr>
              <a:t>effect of </a:t>
            </a:r>
            <a:r>
              <a:rPr lang="en-US" sz="2350" dirty="0">
                <a:solidFill>
                  <a:schemeClr val="tx1"/>
                </a:solidFill>
              </a:rPr>
              <a:t>harmonics </a:t>
            </a:r>
            <a:r>
              <a:rPr lang="en-US" sz="2350" dirty="0" smtClean="0">
                <a:solidFill>
                  <a:schemeClr val="tx1"/>
                </a:solidFill>
              </a:rPr>
              <a:t>on </a:t>
            </a:r>
            <a:r>
              <a:rPr lang="en-US" sz="2350" dirty="0">
                <a:solidFill>
                  <a:schemeClr val="tx1"/>
                </a:solidFill>
              </a:rPr>
              <a:t>large capacitive </a:t>
            </a:r>
            <a:r>
              <a:rPr lang="en-US" sz="2350" dirty="0" smtClean="0">
                <a:solidFill>
                  <a:schemeClr val="tx1"/>
                </a:solidFill>
              </a:rPr>
              <a:t>loads, </a:t>
            </a:r>
            <a:r>
              <a:rPr lang="en-US" sz="2350" dirty="0">
                <a:solidFill>
                  <a:schemeClr val="tx1"/>
                </a:solidFill>
              </a:rPr>
              <a:t>similar to </a:t>
            </a:r>
            <a:r>
              <a:rPr lang="en-US" sz="2350" dirty="0" smtClean="0">
                <a:solidFill>
                  <a:schemeClr val="tx1"/>
                </a:solidFill>
              </a:rPr>
              <a:t>what could be </a:t>
            </a:r>
            <a:r>
              <a:rPr lang="en-US" sz="2350" dirty="0">
                <a:solidFill>
                  <a:schemeClr val="tx1"/>
                </a:solidFill>
              </a:rPr>
              <a:t>seen in </a:t>
            </a:r>
            <a:r>
              <a:rPr lang="en-US" sz="2350" dirty="0" smtClean="0">
                <a:solidFill>
                  <a:schemeClr val="tx1"/>
                </a:solidFill>
              </a:rPr>
              <a:t>future naval applications. Simulink® model has been developed of 6</a:t>
            </a:r>
            <a:r>
              <a:rPr lang="en-US" sz="2350" dirty="0">
                <a:solidFill>
                  <a:schemeClr val="tx1"/>
                </a:solidFill>
              </a:rPr>
              <a:t>, 12, 18, and 24 pulse SCR </a:t>
            </a:r>
            <a:r>
              <a:rPr lang="en-US" sz="2350" dirty="0" smtClean="0">
                <a:solidFill>
                  <a:schemeClr val="tx1"/>
                </a:solidFill>
              </a:rPr>
              <a:t>rectifiers, respectively, and hardware versions of each respective topology have been procured from Applied Power Systems so that the models can be validated when capacitively loaded. Through the validation exercise, a </a:t>
            </a:r>
            <a:r>
              <a:rPr lang="en-US" sz="2350" dirty="0">
                <a:solidFill>
                  <a:schemeClr val="tx1"/>
                </a:solidFill>
              </a:rPr>
              <a:t>preliminary understanding </a:t>
            </a:r>
            <a:r>
              <a:rPr lang="en-US" sz="2350" dirty="0" smtClean="0">
                <a:solidFill>
                  <a:schemeClr val="tx1"/>
                </a:solidFill>
              </a:rPr>
              <a:t>will be obtained as to how increasing the number of phases rectified by multi-pulse rectifiers affects power quality and total harmonic distortion. This </a:t>
            </a:r>
            <a:r>
              <a:rPr lang="en-US" sz="2350" dirty="0">
                <a:solidFill>
                  <a:schemeClr val="tx1"/>
                </a:solidFill>
              </a:rPr>
              <a:t>work </a:t>
            </a:r>
            <a:r>
              <a:rPr lang="en-US" sz="2350" dirty="0" smtClean="0">
                <a:solidFill>
                  <a:schemeClr val="tx1"/>
                </a:solidFill>
              </a:rPr>
              <a:t>is expected to provide </a:t>
            </a:r>
            <a:r>
              <a:rPr lang="en-US" sz="2350" dirty="0">
                <a:solidFill>
                  <a:schemeClr val="tx1"/>
                </a:solidFill>
              </a:rPr>
              <a:t>insights into the issues that </a:t>
            </a:r>
            <a:r>
              <a:rPr lang="en-US" sz="2350" dirty="0" smtClean="0">
                <a:solidFill>
                  <a:schemeClr val="tx1"/>
                </a:solidFill>
              </a:rPr>
              <a:t>may arise </a:t>
            </a:r>
            <a:r>
              <a:rPr lang="en-US" sz="2350" dirty="0">
                <a:solidFill>
                  <a:schemeClr val="tx1"/>
                </a:solidFill>
              </a:rPr>
              <a:t>when converting high power AC to DC </a:t>
            </a:r>
            <a:r>
              <a:rPr lang="en-US" sz="2350" dirty="0" smtClean="0">
                <a:solidFill>
                  <a:schemeClr val="tx1"/>
                </a:solidFill>
              </a:rPr>
              <a:t>for sourcing large </a:t>
            </a:r>
            <a:r>
              <a:rPr lang="en-US" sz="2350" dirty="0">
                <a:solidFill>
                  <a:schemeClr val="tx1"/>
                </a:solidFill>
              </a:rPr>
              <a:t>capacitive </a:t>
            </a:r>
            <a:r>
              <a:rPr lang="en-US" sz="2350" dirty="0" smtClean="0">
                <a:solidFill>
                  <a:schemeClr val="tx1"/>
                </a:solidFill>
              </a:rPr>
              <a:t>loads. The validated models will eventually be implemented on a hardware in the loop (HIL) platform to study their deployment in future </a:t>
            </a:r>
            <a:r>
              <a:rPr lang="en-US" sz="2350" dirty="0">
                <a:solidFill>
                  <a:schemeClr val="tx1"/>
                </a:solidFill>
              </a:rPr>
              <a:t>shipboard </a:t>
            </a:r>
            <a:r>
              <a:rPr lang="en-US" sz="2350" dirty="0" smtClean="0">
                <a:solidFill>
                  <a:schemeClr val="tx1"/>
                </a:solidFill>
              </a:rPr>
              <a:t>power systems.</a:t>
            </a:r>
            <a:endParaRPr lang="en-US" sz="2350" dirty="0">
              <a:solidFill>
                <a:schemeClr val="tx1"/>
              </a:solidFill>
            </a:endParaRPr>
          </a:p>
        </p:txBody>
      </p:sp>
      <p:sp>
        <p:nvSpPr>
          <p:cNvPr id="58" name="Rectangle 57"/>
          <p:cNvSpPr/>
          <p:nvPr/>
        </p:nvSpPr>
        <p:spPr>
          <a:xfrm>
            <a:off x="27434734" y="8045339"/>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Physical Model Verification</a:t>
            </a:r>
          </a:p>
        </p:txBody>
      </p:sp>
      <p:sp>
        <p:nvSpPr>
          <p:cNvPr id="60" name="Rectangle 59"/>
          <p:cNvSpPr/>
          <p:nvPr/>
        </p:nvSpPr>
        <p:spPr>
          <a:xfrm>
            <a:off x="27430838" y="19814727"/>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Future Plans</a:t>
            </a:r>
          </a:p>
        </p:txBody>
      </p:sp>
      <p:sp>
        <p:nvSpPr>
          <p:cNvPr id="48" name="Rectangle 47"/>
          <p:cNvSpPr/>
          <p:nvPr/>
        </p:nvSpPr>
        <p:spPr>
          <a:xfrm>
            <a:off x="9743043" y="23248043"/>
            <a:ext cx="8085626" cy="513706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marL="236538" lvl="0" indent="-236538" algn="just" defTabSz="4389120">
              <a:spcBef>
                <a:spcPct val="0"/>
              </a:spcBef>
              <a:buFont typeface="Arial" pitchFamily="34" charset="0"/>
              <a:buChar char="•"/>
              <a:defRPr/>
            </a:pPr>
            <a:r>
              <a:rPr lang="en-US" sz="2350" dirty="0">
                <a:solidFill>
                  <a:prstClr val="black"/>
                </a:solidFill>
                <a:cs typeface="Arial" pitchFamily="34" charset="0"/>
              </a:rPr>
              <a:t>Three-phase source modeled </a:t>
            </a:r>
            <a:r>
              <a:rPr lang="en-US" sz="2350" dirty="0" smtClean="0">
                <a:solidFill>
                  <a:prstClr val="black"/>
                </a:solidFill>
                <a:cs typeface="Arial" pitchFamily="34" charset="0"/>
              </a:rPr>
              <a:t>as a motor </a:t>
            </a:r>
            <a:r>
              <a:rPr lang="en-US" sz="2350" dirty="0">
                <a:solidFill>
                  <a:prstClr val="black"/>
                </a:solidFill>
                <a:cs typeface="Arial" pitchFamily="34" charset="0"/>
              </a:rPr>
              <a:t>generator </a:t>
            </a:r>
            <a:r>
              <a:rPr lang="en-US" sz="2350" dirty="0" smtClean="0">
                <a:solidFill>
                  <a:prstClr val="black"/>
                </a:solidFill>
                <a:cs typeface="Arial" pitchFamily="34" charset="0"/>
              </a:rPr>
              <a:t>pair</a:t>
            </a:r>
            <a:endParaRPr lang="en-US" sz="2350" dirty="0">
              <a:solidFill>
                <a:prstClr val="black"/>
              </a:solidFill>
              <a:cs typeface="Arial" pitchFamily="34" charset="0"/>
            </a:endParaRPr>
          </a:p>
          <a:p>
            <a:pPr marL="236538" lvl="0" indent="-236538" algn="just" defTabSz="4389120">
              <a:spcBef>
                <a:spcPct val="0"/>
              </a:spcBef>
              <a:buFont typeface="Arial" pitchFamily="34" charset="0"/>
              <a:buChar char="•"/>
              <a:defRPr/>
            </a:pPr>
            <a:r>
              <a:rPr lang="en-US" sz="2350" dirty="0">
                <a:solidFill>
                  <a:prstClr val="black"/>
                </a:solidFill>
                <a:cs typeface="Arial" pitchFamily="34" charset="0"/>
              </a:rPr>
              <a:t>Phase </a:t>
            </a:r>
            <a:r>
              <a:rPr lang="en-US" sz="2350" dirty="0" smtClean="0">
                <a:solidFill>
                  <a:prstClr val="black"/>
                </a:solidFill>
                <a:cs typeface="Arial" pitchFamily="34" charset="0"/>
              </a:rPr>
              <a:t>shift transformers </a:t>
            </a:r>
            <a:r>
              <a:rPr lang="en-US" sz="2350" dirty="0">
                <a:solidFill>
                  <a:prstClr val="black"/>
                </a:solidFill>
                <a:cs typeface="Arial" pitchFamily="34" charset="0"/>
              </a:rPr>
              <a:t>create additional </a:t>
            </a:r>
            <a:r>
              <a:rPr lang="en-US" sz="2350" dirty="0" smtClean="0">
                <a:solidFill>
                  <a:prstClr val="black"/>
                </a:solidFill>
                <a:cs typeface="Arial" pitchFamily="34" charset="0"/>
              </a:rPr>
              <a:t>phases </a:t>
            </a:r>
            <a:endParaRPr lang="en-US" sz="2350" dirty="0">
              <a:solidFill>
                <a:prstClr val="black"/>
              </a:solidFill>
              <a:cs typeface="Arial" pitchFamily="34" charset="0"/>
            </a:endParaRPr>
          </a:p>
          <a:p>
            <a:pPr marL="236538" lvl="0" indent="-236538" algn="just" defTabSz="4389120">
              <a:spcBef>
                <a:spcPct val="0"/>
              </a:spcBef>
              <a:buFont typeface="Arial" pitchFamily="34" charset="0"/>
              <a:buChar char="•"/>
              <a:defRPr/>
            </a:pPr>
            <a:r>
              <a:rPr lang="en-US" sz="2350" dirty="0">
                <a:solidFill>
                  <a:prstClr val="black"/>
                </a:solidFill>
                <a:cs typeface="Arial" pitchFamily="34" charset="0"/>
              </a:rPr>
              <a:t>6, 12, 18, and 24-pulse full-wave rectifier </a:t>
            </a:r>
            <a:r>
              <a:rPr lang="en-US" sz="2350" dirty="0" smtClean="0">
                <a:solidFill>
                  <a:prstClr val="black"/>
                </a:solidFill>
                <a:cs typeface="Arial" pitchFamily="34" charset="0"/>
              </a:rPr>
              <a:t>topologies, respectively, have been simulated</a:t>
            </a:r>
            <a:endParaRPr lang="en-US" sz="2350" dirty="0">
              <a:solidFill>
                <a:prstClr val="black"/>
              </a:solidFill>
              <a:cs typeface="Arial" pitchFamily="34" charset="0"/>
            </a:endParaRPr>
          </a:p>
          <a:p>
            <a:pPr marL="236538" indent="-236538" algn="just" defTabSz="4389120">
              <a:spcBef>
                <a:spcPct val="0"/>
              </a:spcBef>
              <a:buFont typeface="Arial" pitchFamily="34" charset="0"/>
              <a:buChar char="•"/>
              <a:defRPr/>
            </a:pPr>
            <a:r>
              <a:rPr lang="en-US" sz="2350" dirty="0">
                <a:solidFill>
                  <a:prstClr val="black"/>
                </a:solidFill>
                <a:cs typeface="Arial" pitchFamily="34" charset="0"/>
              </a:rPr>
              <a:t>Control of </a:t>
            </a:r>
            <a:r>
              <a:rPr lang="en-US" sz="2350" dirty="0" smtClean="0">
                <a:solidFill>
                  <a:prstClr val="black"/>
                </a:solidFill>
                <a:cs typeface="Arial" pitchFamily="34" charset="0"/>
              </a:rPr>
              <a:t>the SCRs </a:t>
            </a:r>
            <a:r>
              <a:rPr lang="en-US" sz="2350" dirty="0">
                <a:solidFill>
                  <a:prstClr val="black"/>
                </a:solidFill>
                <a:cs typeface="Arial" pitchFamily="34" charset="0"/>
              </a:rPr>
              <a:t>firing angle </a:t>
            </a:r>
            <a:r>
              <a:rPr lang="en-US" sz="2350" dirty="0" smtClean="0">
                <a:solidFill>
                  <a:prstClr val="black"/>
                </a:solidFill>
                <a:cs typeface="Arial" pitchFamily="34" charset="0"/>
              </a:rPr>
              <a:t>is achieved using a phase-locked-loop (PLL) </a:t>
            </a:r>
            <a:r>
              <a:rPr lang="en-US" sz="2350" dirty="0">
                <a:solidFill>
                  <a:prstClr val="black"/>
                </a:solidFill>
                <a:cs typeface="Arial" pitchFamily="34" charset="0"/>
              </a:rPr>
              <a:t>and </a:t>
            </a:r>
            <a:r>
              <a:rPr lang="en-US" sz="2350" dirty="0" smtClean="0">
                <a:solidFill>
                  <a:prstClr val="black"/>
                </a:solidFill>
                <a:cs typeface="Arial" pitchFamily="34" charset="0"/>
              </a:rPr>
              <a:t>a full-wave </a:t>
            </a:r>
            <a:r>
              <a:rPr lang="en-US" sz="2350" dirty="0">
                <a:solidFill>
                  <a:prstClr val="black"/>
                </a:solidFill>
                <a:cs typeface="Arial" pitchFamily="34" charset="0"/>
              </a:rPr>
              <a:t>SCR pulse </a:t>
            </a:r>
            <a:r>
              <a:rPr lang="en-US" sz="2350" dirty="0" smtClean="0">
                <a:solidFill>
                  <a:prstClr val="black"/>
                </a:solidFill>
                <a:cs typeface="Arial" pitchFamily="34" charset="0"/>
              </a:rPr>
              <a:t>generator already in Simulink®</a:t>
            </a:r>
            <a:endParaRPr lang="en-US" sz="2350" dirty="0">
              <a:solidFill>
                <a:prstClr val="black"/>
              </a:solidFill>
              <a:cs typeface="Arial" pitchFamily="34" charset="0"/>
            </a:endParaRPr>
          </a:p>
          <a:p>
            <a:pPr marL="236538" lvl="0" indent="-236538" algn="just" defTabSz="4389120">
              <a:spcBef>
                <a:spcPct val="0"/>
              </a:spcBef>
              <a:buFont typeface="Arial" pitchFamily="34" charset="0"/>
              <a:buChar char="•"/>
              <a:defRPr/>
            </a:pPr>
            <a:r>
              <a:rPr lang="en-US" sz="2350" dirty="0">
                <a:solidFill>
                  <a:prstClr val="black"/>
                </a:solidFill>
                <a:cs typeface="Arial" pitchFamily="34" charset="0"/>
              </a:rPr>
              <a:t>Rectifier bridges are put in parallel </a:t>
            </a:r>
            <a:r>
              <a:rPr lang="en-US" sz="2350" dirty="0" smtClean="0">
                <a:solidFill>
                  <a:prstClr val="black"/>
                </a:solidFill>
                <a:cs typeface="Arial" pitchFamily="34" charset="0"/>
              </a:rPr>
              <a:t>using inter-phase transformers</a:t>
            </a:r>
            <a:endParaRPr lang="en-US" sz="2350" dirty="0">
              <a:solidFill>
                <a:prstClr val="black"/>
              </a:solidFill>
              <a:cs typeface="Arial" pitchFamily="34" charset="0"/>
            </a:endParaRPr>
          </a:p>
          <a:p>
            <a:pPr marL="236538" indent="-236538" algn="just" defTabSz="4389120">
              <a:spcBef>
                <a:spcPct val="0"/>
              </a:spcBef>
              <a:buFont typeface="Arial" pitchFamily="34" charset="0"/>
              <a:buChar char="•"/>
              <a:defRPr/>
            </a:pPr>
            <a:r>
              <a:rPr lang="en-US" sz="2350" dirty="0" smtClean="0">
                <a:solidFill>
                  <a:prstClr val="black"/>
                </a:solidFill>
                <a:cs typeface="Arial" pitchFamily="34" charset="0"/>
              </a:rPr>
              <a:t>The load simulated was a 4.8 mF </a:t>
            </a:r>
            <a:r>
              <a:rPr lang="en-US" sz="2350" dirty="0">
                <a:solidFill>
                  <a:prstClr val="black"/>
                </a:solidFill>
                <a:cs typeface="Arial" pitchFamily="34" charset="0"/>
              </a:rPr>
              <a:t>capacitor </a:t>
            </a:r>
            <a:r>
              <a:rPr lang="en-US" sz="2350" dirty="0" smtClean="0">
                <a:solidFill>
                  <a:prstClr val="black"/>
                </a:solidFill>
                <a:cs typeface="Arial" pitchFamily="34" charset="0"/>
              </a:rPr>
              <a:t>that was charged through a 500 </a:t>
            </a:r>
            <a:r>
              <a:rPr lang="el-GR" sz="2350" dirty="0" smtClean="0">
                <a:solidFill>
                  <a:prstClr val="black"/>
                </a:solidFill>
                <a:cs typeface="Arial" pitchFamily="34" charset="0"/>
              </a:rPr>
              <a:t>Ω</a:t>
            </a:r>
            <a:r>
              <a:rPr lang="en-US" sz="2350" dirty="0" smtClean="0">
                <a:solidFill>
                  <a:prstClr val="black"/>
                </a:solidFill>
                <a:cs typeface="Arial" pitchFamily="34" charset="0"/>
              </a:rPr>
              <a:t> charge resistor</a:t>
            </a:r>
            <a:endParaRPr lang="en-US" sz="2350" dirty="0">
              <a:solidFill>
                <a:prstClr val="black"/>
              </a:solidFill>
              <a:cs typeface="Arial" pitchFamily="34" charset="0"/>
            </a:endParaRPr>
          </a:p>
          <a:p>
            <a:pPr marL="236538" lvl="0" indent="-236538" algn="just" defTabSz="4389120">
              <a:spcBef>
                <a:spcPct val="0"/>
              </a:spcBef>
              <a:buFont typeface="Arial" pitchFamily="34" charset="0"/>
              <a:buChar char="•"/>
              <a:defRPr/>
            </a:pPr>
            <a:r>
              <a:rPr lang="en-US" sz="2350" dirty="0">
                <a:solidFill>
                  <a:prstClr val="black"/>
                </a:solidFill>
                <a:cs typeface="Arial" pitchFamily="34" charset="0"/>
              </a:rPr>
              <a:t>Control of firing angle </a:t>
            </a:r>
            <a:r>
              <a:rPr lang="en-US" sz="2350" dirty="0" smtClean="0">
                <a:solidFill>
                  <a:prstClr val="black"/>
                </a:solidFill>
                <a:cs typeface="Arial" pitchFamily="34" charset="0"/>
              </a:rPr>
              <a:t>is accomplished </a:t>
            </a:r>
            <a:r>
              <a:rPr lang="en-US" sz="2350" dirty="0">
                <a:solidFill>
                  <a:prstClr val="black"/>
                </a:solidFill>
                <a:cs typeface="Arial" pitchFamily="34" charset="0"/>
              </a:rPr>
              <a:t>through a PLL and built-in full-wave SCR pulse </a:t>
            </a:r>
            <a:r>
              <a:rPr lang="en-US" sz="2350" dirty="0" smtClean="0">
                <a:solidFill>
                  <a:prstClr val="black"/>
                </a:solidFill>
                <a:cs typeface="Arial" pitchFamily="34" charset="0"/>
              </a:rPr>
              <a:t>generator</a:t>
            </a:r>
            <a:endParaRPr lang="en-US" sz="2350" dirty="0">
              <a:solidFill>
                <a:prstClr val="black"/>
              </a:solidFill>
              <a:cs typeface="Arial" pitchFamily="34" charset="0"/>
            </a:endParaRPr>
          </a:p>
          <a:p>
            <a:pPr marL="400050" lvl="0" indent="-400050" algn="just" defTabSz="4389120">
              <a:spcBef>
                <a:spcPct val="0"/>
              </a:spcBef>
              <a:buFont typeface="Arial" pitchFamily="34" charset="0"/>
              <a:buChar char="•"/>
              <a:defRPr/>
            </a:pPr>
            <a:endParaRPr lang="en-US" sz="2400" dirty="0">
              <a:solidFill>
                <a:prstClr val="black"/>
              </a:solidFill>
              <a:cs typeface="Arial" pitchFamily="34" charset="0"/>
            </a:endParaRPr>
          </a:p>
          <a:p>
            <a:pPr marL="230804" lvl="1" indent="-230804" algn="just" defTabSz="4389120">
              <a:spcBef>
                <a:spcPct val="0"/>
              </a:spcBef>
              <a:buFont typeface="Arial" pitchFamily="34" charset="0"/>
              <a:buChar char="•"/>
              <a:defRPr/>
            </a:pPr>
            <a:endParaRPr lang="en-US" sz="2400" dirty="0">
              <a:solidFill>
                <a:prstClr val="black"/>
              </a:solidFill>
              <a:cs typeface="Arial" pitchFamily="34" charset="0"/>
            </a:endParaRPr>
          </a:p>
        </p:txBody>
      </p:sp>
      <p:sp>
        <p:nvSpPr>
          <p:cNvPr id="99" name="Text Box 275"/>
          <p:cNvSpPr txBox="1">
            <a:spLocks noChangeArrowheads="1"/>
          </p:cNvSpPr>
          <p:nvPr/>
        </p:nvSpPr>
        <p:spPr bwMode="auto">
          <a:xfrm>
            <a:off x="18614326" y="5748237"/>
            <a:ext cx="8174187" cy="3716402"/>
          </a:xfrm>
          <a:prstGeom prst="rect">
            <a:avLst/>
          </a:prstGeom>
          <a:noFill/>
          <a:ln w="9525">
            <a:noFill/>
            <a:miter lim="800000"/>
            <a:headEnd/>
            <a:tailEnd/>
          </a:ln>
        </p:spPr>
        <p:txBody>
          <a:bodyPr wrap="square">
            <a:spAutoFit/>
          </a:bodyPr>
          <a:lstStyle/>
          <a:p>
            <a:pPr marL="236538" indent="-236538">
              <a:spcBef>
                <a:spcPct val="0"/>
              </a:spcBef>
              <a:buFont typeface="Arial" pitchFamily="34" charset="0"/>
              <a:buChar char="•"/>
              <a:defRPr/>
            </a:pPr>
            <a:r>
              <a:rPr lang="en-US" sz="2350" dirty="0" smtClean="0">
                <a:cs typeface="Times New Roman" panose="02020603050405020304" pitchFamily="18" charset="0"/>
              </a:rPr>
              <a:t>The source fed into the rectifier was modeled as a motor-generator </a:t>
            </a:r>
            <a:r>
              <a:rPr lang="en-US" sz="2350" dirty="0">
                <a:cs typeface="Times New Roman" panose="02020603050405020304" pitchFamily="18" charset="0"/>
              </a:rPr>
              <a:t>with a series resistance of 2.7 ohms and 11.9mH </a:t>
            </a:r>
            <a:r>
              <a:rPr lang="en-US" sz="2350">
                <a:cs typeface="Times New Roman" panose="02020603050405020304" pitchFamily="18" charset="0"/>
              </a:rPr>
              <a:t>of </a:t>
            </a:r>
            <a:r>
              <a:rPr lang="en-US" sz="2350" smtClean="0">
                <a:cs typeface="Times New Roman" panose="02020603050405020304" pitchFamily="18" charset="0"/>
              </a:rPr>
              <a:t>inductance [7] </a:t>
            </a:r>
            <a:endParaRPr lang="en-US" sz="2350" dirty="0">
              <a:solidFill>
                <a:schemeClr val="accent5">
                  <a:lumMod val="60000"/>
                  <a:lumOff val="40000"/>
                </a:schemeClr>
              </a:solidFill>
              <a:cs typeface="Times New Roman" panose="02020603050405020304" pitchFamily="18" charset="0"/>
            </a:endParaRPr>
          </a:p>
          <a:p>
            <a:pPr marL="236538" indent="-236538">
              <a:spcBef>
                <a:spcPct val="0"/>
              </a:spcBef>
              <a:buFont typeface="Arial" pitchFamily="34" charset="0"/>
              <a:buChar char="•"/>
              <a:defRPr/>
            </a:pPr>
            <a:r>
              <a:rPr lang="en-US" sz="2350" dirty="0" smtClean="0">
                <a:cs typeface="Times New Roman" panose="02020603050405020304" pitchFamily="18" charset="0"/>
              </a:rPr>
              <a:t>The simulation </a:t>
            </a:r>
            <a:r>
              <a:rPr lang="en-US" sz="2350" dirty="0">
                <a:cs typeface="Times New Roman" panose="02020603050405020304" pitchFamily="18" charset="0"/>
              </a:rPr>
              <a:t>waits 1 second for </a:t>
            </a:r>
            <a:r>
              <a:rPr lang="en-US" sz="2350" dirty="0" smtClean="0">
                <a:cs typeface="Times New Roman" panose="02020603050405020304" pitchFamily="18" charset="0"/>
              </a:rPr>
              <a:t>the PLL </a:t>
            </a:r>
            <a:r>
              <a:rPr lang="en-US" sz="2350" dirty="0">
                <a:cs typeface="Times New Roman" panose="02020603050405020304" pitchFamily="18" charset="0"/>
              </a:rPr>
              <a:t>to lock before loading the rectifiers to ensure harmonic content being analyzed is </a:t>
            </a:r>
            <a:r>
              <a:rPr lang="en-US" sz="2350" dirty="0" smtClean="0">
                <a:cs typeface="Times New Roman" panose="02020603050405020304" pitchFamily="18" charset="0"/>
              </a:rPr>
              <a:t>valid</a:t>
            </a:r>
            <a:endParaRPr lang="en-US" sz="2350" dirty="0">
              <a:cs typeface="Times New Roman" panose="02020603050405020304" pitchFamily="18" charset="0"/>
            </a:endParaRPr>
          </a:p>
          <a:p>
            <a:pPr marL="236538" indent="-236538">
              <a:spcBef>
                <a:spcPct val="0"/>
              </a:spcBef>
              <a:buFont typeface="Arial" pitchFamily="34" charset="0"/>
              <a:buChar char="•"/>
              <a:defRPr/>
            </a:pPr>
            <a:r>
              <a:rPr lang="en-US" sz="2350" dirty="0" smtClean="0">
                <a:cs typeface="Times New Roman" panose="02020603050405020304" pitchFamily="18" charset="0"/>
              </a:rPr>
              <a:t>The phase </a:t>
            </a:r>
            <a:r>
              <a:rPr lang="en-US" sz="2350" dirty="0">
                <a:cs typeface="Times New Roman" panose="02020603050405020304" pitchFamily="18" charset="0"/>
              </a:rPr>
              <a:t>generating and </a:t>
            </a:r>
            <a:r>
              <a:rPr lang="en-US" sz="2350" dirty="0" smtClean="0">
                <a:cs typeface="Times New Roman" panose="02020603050405020304" pitchFamily="18" charset="0"/>
              </a:rPr>
              <a:t>inter-phase transformers are </a:t>
            </a:r>
            <a:r>
              <a:rPr lang="en-US" sz="2350" dirty="0">
                <a:cs typeface="Times New Roman" panose="02020603050405020304" pitchFamily="18" charset="0"/>
              </a:rPr>
              <a:t>modeled as ideal </a:t>
            </a:r>
            <a:r>
              <a:rPr lang="en-US" sz="2350" dirty="0" smtClean="0">
                <a:cs typeface="Times New Roman" panose="02020603050405020304" pitchFamily="18" charset="0"/>
              </a:rPr>
              <a:t>transformers to </a:t>
            </a:r>
            <a:r>
              <a:rPr lang="en-US" sz="2350" dirty="0">
                <a:cs typeface="Times New Roman" panose="02020603050405020304" pitchFamily="18" charset="0"/>
              </a:rPr>
              <a:t>directly study the effect of rectifier topologies on THD and power </a:t>
            </a:r>
            <a:r>
              <a:rPr lang="en-US" sz="2350" dirty="0" smtClean="0">
                <a:cs typeface="Times New Roman" panose="02020603050405020304" pitchFamily="18" charset="0"/>
              </a:rPr>
              <a:t>quality</a:t>
            </a:r>
            <a:endParaRPr lang="en-US" sz="2350" dirty="0">
              <a:cs typeface="Times New Roman" panose="02020603050405020304" pitchFamily="18" charset="0"/>
            </a:endParaRPr>
          </a:p>
          <a:p>
            <a:pPr>
              <a:spcBef>
                <a:spcPct val="0"/>
              </a:spcBef>
              <a:defRPr/>
            </a:pPr>
            <a:endParaRPr lang="en-US" sz="2400" dirty="0">
              <a:cs typeface="Times New Roman" panose="02020603050405020304" pitchFamily="18" charset="0"/>
            </a:endParaRPr>
          </a:p>
        </p:txBody>
      </p:sp>
      <p:sp>
        <p:nvSpPr>
          <p:cNvPr id="103" name="Rectangle 102"/>
          <p:cNvSpPr/>
          <p:nvPr/>
        </p:nvSpPr>
        <p:spPr>
          <a:xfrm>
            <a:off x="18593509" y="9066299"/>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Results from simulation study</a:t>
            </a:r>
          </a:p>
        </p:txBody>
      </p:sp>
      <p:sp>
        <p:nvSpPr>
          <p:cNvPr id="33" name="Rectangle 4"/>
          <p:cNvSpPr>
            <a:spLocks noChangeArrowheads="1"/>
          </p:cNvSpPr>
          <p:nvPr/>
        </p:nvSpPr>
        <p:spPr bwMode="auto">
          <a:xfrm>
            <a:off x="0" y="-386953"/>
            <a:ext cx="184731"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4" name="Rectangle 153"/>
          <p:cNvSpPr/>
          <p:nvPr/>
        </p:nvSpPr>
        <p:spPr>
          <a:xfrm>
            <a:off x="18590128" y="5145326"/>
            <a:ext cx="8215669"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Model Considerations</a:t>
            </a:r>
          </a:p>
        </p:txBody>
      </p:sp>
      <p:sp>
        <p:nvSpPr>
          <p:cNvPr id="83" name="Rectangle 82"/>
          <p:cNvSpPr/>
          <p:nvPr/>
        </p:nvSpPr>
        <p:spPr>
          <a:xfrm>
            <a:off x="27427114" y="22342061"/>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Conclusions</a:t>
            </a:r>
          </a:p>
        </p:txBody>
      </p:sp>
      <p:sp>
        <p:nvSpPr>
          <p:cNvPr id="10" name="Rectangle 9"/>
          <p:cNvSpPr/>
          <p:nvPr/>
        </p:nvSpPr>
        <p:spPr>
          <a:xfrm>
            <a:off x="27515690" y="22295788"/>
            <a:ext cx="7918676" cy="954107"/>
          </a:xfrm>
          <a:prstGeom prst="rect">
            <a:avLst/>
          </a:prstGeom>
        </p:spPr>
        <p:txBody>
          <a:bodyPr wrap="square">
            <a:spAutoFit/>
          </a:bodyPr>
          <a:lstStyle/>
          <a:p>
            <a:pPr algn="just"/>
            <a:endParaRPr lang="en-US" sz="2800" dirty="0">
              <a:effectLst/>
              <a:ea typeface="Times New Roman" panose="02020603050405020304" pitchFamily="18" charset="0"/>
            </a:endParaRPr>
          </a:p>
          <a:p>
            <a:pPr algn="just"/>
            <a:endParaRPr lang="en-US" sz="2800" dirty="0">
              <a:effectLst/>
              <a:ea typeface="Times New Roman" panose="02020603050405020304" pitchFamily="18" charset="0"/>
            </a:endParaRPr>
          </a:p>
        </p:txBody>
      </p:sp>
      <p:sp>
        <p:nvSpPr>
          <p:cNvPr id="84" name="Rectangle 83"/>
          <p:cNvSpPr/>
          <p:nvPr/>
        </p:nvSpPr>
        <p:spPr>
          <a:xfrm>
            <a:off x="9756180" y="12968959"/>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smtClean="0">
                <a:solidFill>
                  <a:schemeClr val="bg1"/>
                </a:solidFill>
              </a:rPr>
              <a:t>Simulink® Simulation </a:t>
            </a:r>
            <a:r>
              <a:rPr lang="en-US" sz="3000" b="1" cap="all" spc="200" dirty="0">
                <a:solidFill>
                  <a:schemeClr val="bg1"/>
                </a:solidFill>
              </a:rPr>
              <a:t>Models</a:t>
            </a:r>
          </a:p>
        </p:txBody>
      </p:sp>
      <p:sp>
        <p:nvSpPr>
          <p:cNvPr id="87" name="Rectangle 86"/>
          <p:cNvSpPr/>
          <p:nvPr/>
        </p:nvSpPr>
        <p:spPr>
          <a:xfrm>
            <a:off x="9759772" y="5135261"/>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Passive Vs. Controlled rectifier</a:t>
            </a:r>
          </a:p>
        </p:txBody>
      </p:sp>
      <p:sp>
        <p:nvSpPr>
          <p:cNvPr id="91" name="Rectangle 90"/>
          <p:cNvSpPr/>
          <p:nvPr/>
        </p:nvSpPr>
        <p:spPr>
          <a:xfrm>
            <a:off x="9759513" y="5679221"/>
            <a:ext cx="8175467" cy="318873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228600" rtlCol="0" anchor="t"/>
          <a:lstStyle/>
          <a:p>
            <a:pPr marL="176213" lvl="1" indent="-176213" algn="just" defTabSz="4389120">
              <a:spcBef>
                <a:spcPct val="0"/>
              </a:spcBef>
              <a:buFont typeface="Arial" pitchFamily="34" charset="0"/>
              <a:buChar char="•"/>
              <a:defRPr/>
            </a:pPr>
            <a:r>
              <a:rPr lang="en-US" sz="2350" dirty="0">
                <a:solidFill>
                  <a:prstClr val="black"/>
                </a:solidFill>
                <a:cs typeface="Arial" pitchFamily="34" charset="0"/>
              </a:rPr>
              <a:t>Passive diode rectifiers </a:t>
            </a:r>
            <a:r>
              <a:rPr lang="en-US" sz="2350" dirty="0" smtClean="0">
                <a:solidFill>
                  <a:prstClr val="black"/>
                </a:solidFill>
                <a:cs typeface="Arial" pitchFamily="34" charset="0"/>
              </a:rPr>
              <a:t>can be used for full-wave rectification but the angle at which rectification begins cannot be controlled </a:t>
            </a:r>
            <a:endParaRPr lang="en-US" sz="2350" dirty="0">
              <a:solidFill>
                <a:prstClr val="black"/>
              </a:solidFill>
              <a:cs typeface="Arial" pitchFamily="34" charset="0"/>
            </a:endParaRPr>
          </a:p>
          <a:p>
            <a:pPr marL="176213" lvl="1" indent="-176213" algn="just" defTabSz="4389120">
              <a:spcBef>
                <a:spcPct val="0"/>
              </a:spcBef>
              <a:buFont typeface="Arial" pitchFamily="34" charset="0"/>
              <a:buChar char="•"/>
              <a:defRPr/>
            </a:pPr>
            <a:r>
              <a:rPr lang="en-US" sz="2350" dirty="0" smtClean="0">
                <a:solidFill>
                  <a:prstClr val="black"/>
                </a:solidFill>
                <a:cs typeface="Arial" pitchFamily="34" charset="0"/>
              </a:rPr>
              <a:t>The firing angle of actively </a:t>
            </a:r>
            <a:r>
              <a:rPr lang="en-US" sz="2350" dirty="0">
                <a:solidFill>
                  <a:prstClr val="black"/>
                </a:solidFill>
                <a:cs typeface="Arial" pitchFamily="34" charset="0"/>
              </a:rPr>
              <a:t>controlled SCR rectifiers </a:t>
            </a:r>
            <a:r>
              <a:rPr lang="en-US" sz="2350" dirty="0" smtClean="0">
                <a:solidFill>
                  <a:prstClr val="black"/>
                </a:solidFill>
                <a:cs typeface="Arial" pitchFamily="34" charset="0"/>
              </a:rPr>
              <a:t>can be adjusted throughout the wave allowing the </a:t>
            </a:r>
            <a:r>
              <a:rPr lang="en-US" sz="2350" dirty="0">
                <a:solidFill>
                  <a:prstClr val="black"/>
                </a:solidFill>
                <a:cs typeface="Arial" pitchFamily="34" charset="0"/>
              </a:rPr>
              <a:t>DC </a:t>
            </a:r>
            <a:r>
              <a:rPr lang="en-US" sz="2350" dirty="0" smtClean="0">
                <a:solidFill>
                  <a:prstClr val="black"/>
                </a:solidFill>
                <a:cs typeface="Arial" pitchFamily="34" charset="0"/>
              </a:rPr>
              <a:t>output voltage to </a:t>
            </a:r>
            <a:r>
              <a:rPr lang="en-US" sz="2350" dirty="0">
                <a:solidFill>
                  <a:prstClr val="black"/>
                </a:solidFill>
                <a:cs typeface="Arial" pitchFamily="34" charset="0"/>
              </a:rPr>
              <a:t>be varied.</a:t>
            </a:r>
          </a:p>
          <a:p>
            <a:pPr marL="176213" lvl="1" indent="-176213" algn="just" defTabSz="4389120">
              <a:spcBef>
                <a:spcPct val="0"/>
              </a:spcBef>
              <a:buFont typeface="Arial" pitchFamily="34" charset="0"/>
              <a:buChar char="•"/>
              <a:defRPr/>
            </a:pPr>
            <a:r>
              <a:rPr lang="en-US" sz="2350" dirty="0" smtClean="0">
                <a:solidFill>
                  <a:prstClr val="black"/>
                </a:solidFill>
                <a:cs typeface="Arial" pitchFamily="34" charset="0"/>
              </a:rPr>
              <a:t>Comparison of passive to SCR fired rectifiers is not simple since sophisticated circuitry </a:t>
            </a:r>
            <a:r>
              <a:rPr lang="en-US" sz="2350" dirty="0">
                <a:solidFill>
                  <a:prstClr val="black"/>
                </a:solidFill>
                <a:cs typeface="Arial" pitchFamily="34" charset="0"/>
              </a:rPr>
              <a:t>as a control </a:t>
            </a:r>
            <a:r>
              <a:rPr lang="en-US" sz="2350" dirty="0" smtClean="0">
                <a:solidFill>
                  <a:prstClr val="black"/>
                </a:solidFill>
                <a:cs typeface="Arial" pitchFamily="34" charset="0"/>
              </a:rPr>
              <a:t>schemes are </a:t>
            </a:r>
            <a:r>
              <a:rPr lang="en-US" sz="2350" dirty="0">
                <a:solidFill>
                  <a:prstClr val="black"/>
                </a:solidFill>
                <a:cs typeface="Arial" pitchFamily="34" charset="0"/>
              </a:rPr>
              <a:t>needed to properly fire the </a:t>
            </a:r>
            <a:r>
              <a:rPr lang="en-US" sz="2350" dirty="0" smtClean="0">
                <a:solidFill>
                  <a:prstClr val="black"/>
                </a:solidFill>
                <a:cs typeface="Arial" pitchFamily="34" charset="0"/>
              </a:rPr>
              <a:t>SCRs</a:t>
            </a:r>
            <a:endParaRPr lang="en-US" sz="2350" dirty="0">
              <a:solidFill>
                <a:prstClr val="black"/>
              </a:solidFill>
              <a:cs typeface="Arial" pitchFamily="34" charset="0"/>
            </a:endParaRPr>
          </a:p>
        </p:txBody>
      </p:sp>
      <p:sp>
        <p:nvSpPr>
          <p:cNvPr id="11" name="TextBox 10"/>
          <p:cNvSpPr txBox="1"/>
          <p:nvPr/>
        </p:nvSpPr>
        <p:spPr>
          <a:xfrm>
            <a:off x="967154" y="15752684"/>
            <a:ext cx="8081706" cy="5262979"/>
          </a:xfrm>
          <a:prstGeom prst="rect">
            <a:avLst/>
          </a:prstGeom>
          <a:noFill/>
        </p:spPr>
        <p:txBody>
          <a:bodyPr wrap="square" rtlCol="0">
            <a:spAutoFit/>
          </a:bodyPr>
          <a:lstStyle/>
          <a:p>
            <a:pPr marL="236538" lvl="0" indent="-236538" algn="just">
              <a:buFont typeface="Arial" panose="020B0604020202020204" pitchFamily="34" charset="0"/>
              <a:buChar char="•"/>
            </a:pPr>
            <a:r>
              <a:rPr lang="en-US" sz="2350" dirty="0">
                <a:cs typeface="Times New Roman" panose="02020603050405020304" pitchFamily="18" charset="0"/>
              </a:rPr>
              <a:t>Typical </a:t>
            </a:r>
            <a:r>
              <a:rPr lang="en-US" sz="2350" dirty="0" smtClean="0">
                <a:cs typeface="Times New Roman" panose="02020603050405020304" pitchFamily="18" charset="0"/>
              </a:rPr>
              <a:t>motor driven generators </a:t>
            </a:r>
            <a:r>
              <a:rPr lang="en-US" sz="2350" dirty="0">
                <a:cs typeface="Times New Roman" panose="02020603050405020304" pitchFamily="18" charset="0"/>
              </a:rPr>
              <a:t>aboard naval vessels generate </a:t>
            </a:r>
            <a:r>
              <a:rPr lang="en-US" sz="2350" dirty="0" smtClean="0">
                <a:cs typeface="Times New Roman" panose="02020603050405020304" pitchFamily="18" charset="0"/>
              </a:rPr>
              <a:t>3-phase, </a:t>
            </a:r>
            <a:r>
              <a:rPr lang="en-US" sz="2350" dirty="0">
                <a:cs typeface="Times New Roman" panose="02020603050405020304" pitchFamily="18" charset="0"/>
              </a:rPr>
              <a:t>60 Hz </a:t>
            </a:r>
            <a:r>
              <a:rPr lang="en-US" sz="2350" dirty="0" smtClean="0">
                <a:cs typeface="Times New Roman" panose="02020603050405020304" pitchFamily="18" charset="0"/>
              </a:rPr>
              <a:t>power at 4 kV </a:t>
            </a:r>
            <a:r>
              <a:rPr lang="en-US" sz="2350" dirty="0">
                <a:cs typeface="Times New Roman" panose="02020603050405020304" pitchFamily="18" charset="0"/>
              </a:rPr>
              <a:t>to </a:t>
            </a:r>
            <a:r>
              <a:rPr lang="en-US" sz="2350" dirty="0" smtClean="0">
                <a:cs typeface="Times New Roman" panose="02020603050405020304" pitchFamily="18" charset="0"/>
              </a:rPr>
              <a:t>13 kV </a:t>
            </a:r>
            <a:r>
              <a:rPr lang="en-US" sz="2350" dirty="0">
                <a:cs typeface="Times New Roman" panose="02020603050405020304" pitchFamily="18" charset="0"/>
              </a:rPr>
              <a:t>[1</a:t>
            </a:r>
            <a:r>
              <a:rPr lang="en-US" sz="2350" dirty="0" smtClean="0">
                <a:cs typeface="Times New Roman" panose="02020603050405020304" pitchFamily="18" charset="0"/>
              </a:rPr>
              <a:t>]</a:t>
            </a:r>
            <a:endParaRPr lang="en-US" sz="2350" dirty="0">
              <a:cs typeface="Times New Roman" panose="02020603050405020304" pitchFamily="18" charset="0"/>
            </a:endParaRPr>
          </a:p>
          <a:p>
            <a:pPr marL="236538" lvl="0" indent="-236538" algn="just">
              <a:buFont typeface="Arial" panose="020B0604020202020204" pitchFamily="34" charset="0"/>
              <a:buChar char="•"/>
            </a:pPr>
            <a:r>
              <a:rPr lang="en-US" sz="2350" dirty="0" smtClean="0">
                <a:cs typeface="Times New Roman" panose="02020603050405020304" pitchFamily="18" charset="0"/>
              </a:rPr>
              <a:t>Many proposed loads are capacitive in nature including and include electromagnetic </a:t>
            </a:r>
            <a:r>
              <a:rPr lang="en-US" sz="2350" dirty="0">
                <a:cs typeface="Times New Roman" panose="02020603050405020304" pitchFamily="18" charset="0"/>
              </a:rPr>
              <a:t>railguns, solid state lasers, and high power </a:t>
            </a:r>
            <a:r>
              <a:rPr lang="en-US" sz="2350" dirty="0" smtClean="0">
                <a:cs typeface="Times New Roman" panose="02020603050405020304" pitchFamily="18" charset="0"/>
              </a:rPr>
              <a:t>microwaves generators, among others</a:t>
            </a:r>
            <a:endParaRPr lang="en-US" sz="2350" dirty="0">
              <a:cs typeface="Times New Roman" panose="02020603050405020304" pitchFamily="18" charset="0"/>
            </a:endParaRPr>
          </a:p>
          <a:p>
            <a:pPr marL="236538" lvl="0" indent="-236538" algn="just">
              <a:buFont typeface="Arial" panose="020B0604020202020204" pitchFamily="34" charset="0"/>
              <a:buChar char="•"/>
            </a:pPr>
            <a:r>
              <a:rPr lang="en-US" sz="2350" dirty="0">
                <a:cs typeface="Times New Roman" panose="02020603050405020304" pitchFamily="18" charset="0"/>
              </a:rPr>
              <a:t>6-pulse rectifiers act as </a:t>
            </a:r>
            <a:r>
              <a:rPr lang="en-US" sz="2350" dirty="0" smtClean="0">
                <a:cs typeface="Times New Roman" panose="02020603050405020304" pitchFamily="18" charset="0"/>
              </a:rPr>
              <a:t>an </a:t>
            </a:r>
            <a:r>
              <a:rPr lang="en-US" sz="2350" dirty="0">
                <a:cs typeface="Times New Roman" panose="02020603050405020304" pitchFamily="18" charset="0"/>
              </a:rPr>
              <a:t>AC to DC converter for 3-phase power; however, </a:t>
            </a:r>
            <a:r>
              <a:rPr lang="en-US" sz="2350" dirty="0" smtClean="0">
                <a:cs typeface="Times New Roman" panose="02020603050405020304" pitchFamily="18" charset="0"/>
              </a:rPr>
              <a:t>they </a:t>
            </a:r>
            <a:r>
              <a:rPr lang="en-US" sz="2350" dirty="0">
                <a:cs typeface="Times New Roman" panose="02020603050405020304" pitchFamily="18" charset="0"/>
              </a:rPr>
              <a:t>introduce high magnitudes of harmonic distortion, leading to </a:t>
            </a:r>
            <a:r>
              <a:rPr lang="en-US" sz="2350" dirty="0" smtClean="0">
                <a:cs typeface="Times New Roman" panose="02020603050405020304" pitchFamily="18" charset="0"/>
              </a:rPr>
              <a:t>the generator having a low </a:t>
            </a:r>
            <a:r>
              <a:rPr lang="en-US" sz="2350" dirty="0">
                <a:cs typeface="Times New Roman" panose="02020603050405020304" pitchFamily="18" charset="0"/>
              </a:rPr>
              <a:t>power factor </a:t>
            </a:r>
            <a:r>
              <a:rPr lang="en-US" sz="2350" dirty="0" smtClean="0">
                <a:cs typeface="Times New Roman" panose="02020603050405020304" pitchFamily="18" charset="0"/>
              </a:rPr>
              <a:t>[</a:t>
            </a:r>
            <a:r>
              <a:rPr lang="en-US" sz="2350" dirty="0">
                <a:cs typeface="Times New Roman" panose="02020603050405020304" pitchFamily="18" charset="0"/>
              </a:rPr>
              <a:t>2</a:t>
            </a:r>
            <a:r>
              <a:rPr lang="en-US" sz="2350" dirty="0" smtClean="0">
                <a:cs typeface="Times New Roman" panose="02020603050405020304" pitchFamily="18" charset="0"/>
              </a:rPr>
              <a:t>]</a:t>
            </a:r>
            <a:endParaRPr lang="en-US" sz="2350" dirty="0">
              <a:cs typeface="Times New Roman" panose="02020603050405020304" pitchFamily="18" charset="0"/>
            </a:endParaRPr>
          </a:p>
          <a:p>
            <a:pPr marL="236538" lvl="0" indent="-236538" algn="just">
              <a:buFont typeface="Arial" panose="020B0604020202020204" pitchFamily="34" charset="0"/>
              <a:buChar char="•"/>
            </a:pPr>
            <a:r>
              <a:rPr lang="en-US" sz="2350" dirty="0">
                <a:cs typeface="Times New Roman" panose="02020603050405020304" pitchFamily="18" charset="0"/>
              </a:rPr>
              <a:t>Many researchers have presented methods of increasing the number of pulses in the rectifier. Most, if not all, have been shown to be loaded by either resistive or inductive loads [3, 4, 5</a:t>
            </a:r>
            <a:r>
              <a:rPr lang="en-US" sz="2350" dirty="0" smtClean="0">
                <a:cs typeface="Times New Roman" panose="02020603050405020304" pitchFamily="18" charset="0"/>
              </a:rPr>
              <a:t>] while the </a:t>
            </a:r>
            <a:r>
              <a:rPr lang="en-US" sz="2350" dirty="0">
                <a:cs typeface="Times New Roman" panose="02020603050405020304" pitchFamily="18" charset="0"/>
              </a:rPr>
              <a:t>impacts on capacitive loads have not been very well </a:t>
            </a:r>
            <a:r>
              <a:rPr lang="en-US" sz="2350" dirty="0" smtClean="0">
                <a:cs typeface="Times New Roman" panose="02020603050405020304" pitchFamily="18" charset="0"/>
              </a:rPr>
              <a:t>characterized</a:t>
            </a:r>
            <a:endParaRPr lang="en-US" sz="2350" dirty="0">
              <a:cs typeface="Times New Roman" panose="02020603050405020304" pitchFamily="18" charset="0"/>
            </a:endParaRPr>
          </a:p>
        </p:txBody>
      </p:sp>
      <p:sp>
        <p:nvSpPr>
          <p:cNvPr id="137" name="TextBox 136"/>
          <p:cNvSpPr txBox="1"/>
          <p:nvPr/>
        </p:nvSpPr>
        <p:spPr>
          <a:xfrm>
            <a:off x="27614534" y="11640073"/>
            <a:ext cx="3700630" cy="830997"/>
          </a:xfrm>
          <a:prstGeom prst="rect">
            <a:avLst/>
          </a:prstGeom>
          <a:noFill/>
        </p:spPr>
        <p:txBody>
          <a:bodyPr wrap="square" rtlCol="0">
            <a:spAutoFit/>
          </a:bodyPr>
          <a:lstStyle/>
          <a:p>
            <a:pPr algn="ctr">
              <a:lnSpc>
                <a:spcPct val="80000"/>
              </a:lnSpc>
            </a:pPr>
            <a:r>
              <a:rPr lang="en-US" sz="2000" i="1" dirty="0" smtClean="0"/>
              <a:t>Figure </a:t>
            </a:r>
            <a:r>
              <a:rPr lang="en-US" sz="2000" i="1" dirty="0"/>
              <a:t>20: 3-phase 120VAC Motor-generators emulating shipboard diesel generators</a:t>
            </a:r>
          </a:p>
        </p:txBody>
      </p:sp>
      <p:sp>
        <p:nvSpPr>
          <p:cNvPr id="145" name="TextBox 144"/>
          <p:cNvSpPr txBox="1"/>
          <p:nvPr/>
        </p:nvSpPr>
        <p:spPr>
          <a:xfrm>
            <a:off x="27451443" y="23159472"/>
            <a:ext cx="7947101" cy="4893647"/>
          </a:xfrm>
          <a:prstGeom prst="rect">
            <a:avLst/>
          </a:prstGeom>
          <a:noFill/>
        </p:spPr>
        <p:txBody>
          <a:bodyPr wrap="square" rtlCol="0">
            <a:spAutoFit/>
          </a:bodyPr>
          <a:lstStyle/>
          <a:p>
            <a:pPr marL="236538" indent="-236538" algn="just">
              <a:buFont typeface="Arial" panose="020B0604020202020204" pitchFamily="34" charset="0"/>
              <a:buChar char="•"/>
            </a:pPr>
            <a:r>
              <a:rPr lang="en-US" sz="2400" dirty="0"/>
              <a:t>In simulation, charging the load capacitor to different </a:t>
            </a:r>
            <a:r>
              <a:rPr lang="en-US" sz="2400" dirty="0" smtClean="0"/>
              <a:t>levels of energy stored results </a:t>
            </a:r>
            <a:r>
              <a:rPr lang="en-US" sz="2400" dirty="0"/>
              <a:t>in </a:t>
            </a:r>
            <a:r>
              <a:rPr lang="en-US" sz="2400" dirty="0" smtClean="0"/>
              <a:t>variation in the relative </a:t>
            </a:r>
            <a:r>
              <a:rPr lang="en-US" sz="2400" dirty="0"/>
              <a:t>magnitudes of </a:t>
            </a:r>
            <a:r>
              <a:rPr lang="en-US" sz="2400" dirty="0" smtClean="0"/>
              <a:t>the harmonics generated</a:t>
            </a:r>
            <a:endParaRPr lang="en-US" sz="2400" dirty="0"/>
          </a:p>
          <a:p>
            <a:pPr marL="236538" indent="-236538" algn="just">
              <a:buFont typeface="Arial" panose="020B0604020202020204" pitchFamily="34" charset="0"/>
              <a:buChar char="•"/>
            </a:pPr>
            <a:r>
              <a:rPr lang="en-US" sz="2400" dirty="0"/>
              <a:t>In general, increasing the </a:t>
            </a:r>
            <a:r>
              <a:rPr lang="en-US" sz="2400" dirty="0" smtClean="0"/>
              <a:t>number of phases (pulse) being rectified rectifier </a:t>
            </a:r>
            <a:r>
              <a:rPr lang="en-US" sz="2400" dirty="0"/>
              <a:t>significantly reduces the total harmonic distortion of the source </a:t>
            </a:r>
            <a:r>
              <a:rPr lang="en-US" sz="2400" dirty="0" smtClean="0"/>
              <a:t>current </a:t>
            </a:r>
            <a:endParaRPr lang="en-US" sz="2400" dirty="0"/>
          </a:p>
          <a:p>
            <a:pPr marL="236538" indent="-236538" algn="just">
              <a:buFont typeface="Arial" panose="020B0604020202020204" pitchFamily="34" charset="0"/>
              <a:buChar char="•"/>
            </a:pPr>
            <a:r>
              <a:rPr lang="en-US" sz="2400" dirty="0" smtClean="0"/>
              <a:t>The cancellation of </a:t>
            </a:r>
            <a:r>
              <a:rPr lang="en-US" sz="2400" dirty="0"/>
              <a:t>harmonics </a:t>
            </a:r>
            <a:r>
              <a:rPr lang="en-US" sz="2400" dirty="0" smtClean="0"/>
              <a:t>allows filters </a:t>
            </a:r>
            <a:r>
              <a:rPr lang="en-US" sz="2400" dirty="0"/>
              <a:t>with </a:t>
            </a:r>
            <a:r>
              <a:rPr lang="en-US" sz="2400" dirty="0" smtClean="0"/>
              <a:t>a higher </a:t>
            </a:r>
            <a:r>
              <a:rPr lang="en-US" sz="2400" dirty="0"/>
              <a:t>frequency passband </a:t>
            </a:r>
            <a:r>
              <a:rPr lang="en-US" sz="2400" dirty="0" smtClean="0"/>
              <a:t>to be used, reducing its size</a:t>
            </a:r>
            <a:endParaRPr lang="en-US" sz="2400" dirty="0"/>
          </a:p>
          <a:p>
            <a:pPr marL="236538" indent="-236538" algn="just">
              <a:buFont typeface="Arial" panose="020B0604020202020204" pitchFamily="34" charset="0"/>
              <a:buChar char="•"/>
            </a:pPr>
            <a:r>
              <a:rPr lang="en-US" sz="2400" dirty="0"/>
              <a:t>Multi-pulse rectifiers require additional components, such as </a:t>
            </a:r>
            <a:r>
              <a:rPr lang="en-US" sz="2400" dirty="0" smtClean="0"/>
              <a:t>large/heavy </a:t>
            </a:r>
            <a:r>
              <a:rPr lang="en-US" sz="2400" dirty="0"/>
              <a:t>phase generating transformers, </a:t>
            </a:r>
            <a:r>
              <a:rPr lang="en-US" sz="2400" dirty="0" smtClean="0"/>
              <a:t>inter-phase </a:t>
            </a:r>
            <a:r>
              <a:rPr lang="en-US" sz="2400" dirty="0"/>
              <a:t>transformers, </a:t>
            </a:r>
            <a:r>
              <a:rPr lang="en-US" sz="2400" dirty="0" smtClean="0"/>
              <a:t>controllers, and </a:t>
            </a:r>
            <a:r>
              <a:rPr lang="en-US" sz="2400" dirty="0"/>
              <a:t>power </a:t>
            </a:r>
            <a:r>
              <a:rPr lang="en-US" sz="2400" dirty="0" smtClean="0"/>
              <a:t>electronics</a:t>
            </a:r>
          </a:p>
          <a:p>
            <a:pPr marL="236538" indent="-236538" algn="just">
              <a:buFont typeface="Arial" panose="020B0604020202020204" pitchFamily="34" charset="0"/>
              <a:buChar char="•"/>
            </a:pPr>
            <a:r>
              <a:rPr lang="en-US" sz="2400" dirty="0" smtClean="0"/>
              <a:t>This work seeks to evaluate the advantages and disadvantages of this the added complexity</a:t>
            </a:r>
          </a:p>
        </p:txBody>
      </p:sp>
      <p:sp>
        <p:nvSpPr>
          <p:cNvPr id="9" name="TextBox 8"/>
          <p:cNvSpPr txBox="1"/>
          <p:nvPr/>
        </p:nvSpPr>
        <p:spPr>
          <a:xfrm>
            <a:off x="914399" y="28298665"/>
            <a:ext cx="15777030" cy="830997"/>
          </a:xfrm>
          <a:prstGeom prst="rect">
            <a:avLst/>
          </a:prstGeom>
          <a:noFill/>
        </p:spPr>
        <p:txBody>
          <a:bodyPr wrap="square" rtlCol="0">
            <a:spAutoFit/>
          </a:bodyPr>
          <a:lstStyle/>
          <a:p>
            <a:pPr>
              <a:tabLst>
                <a:tab pos="290513" algn="l"/>
              </a:tabLst>
            </a:pPr>
            <a:r>
              <a:rPr lang="en-US" sz="1200" dirty="0"/>
              <a:t>[1] </a:t>
            </a:r>
            <a:r>
              <a:rPr lang="en-US" sz="1200" dirty="0" smtClean="0"/>
              <a:t>	N</a:t>
            </a:r>
            <a:r>
              <a:rPr lang="en-US" sz="1200" dirty="0"/>
              <a:t>. </a:t>
            </a:r>
            <a:r>
              <a:rPr lang="en-US" sz="1200" dirty="0" err="1"/>
              <a:t>Doerry</a:t>
            </a:r>
            <a:r>
              <a:rPr lang="en-US" sz="1200" dirty="0"/>
              <a:t>, "Next Generation Integrated Power System NGIPS Technology Development Roadmap," Naval Sea Systems Command, Washington Navy Yard, 2007.</a:t>
            </a:r>
          </a:p>
          <a:p>
            <a:pPr>
              <a:tabLst>
                <a:tab pos="290513" algn="l"/>
              </a:tabLst>
            </a:pPr>
            <a:r>
              <a:rPr lang="en-US" sz="1200" dirty="0"/>
              <a:t>[2] </a:t>
            </a:r>
            <a:r>
              <a:rPr lang="en-US" sz="1200" dirty="0" smtClean="0"/>
              <a:t>	R</a:t>
            </a:r>
            <a:r>
              <a:rPr lang="en-US" sz="1200" dirty="0"/>
              <a:t>. W. Erickson and D. </a:t>
            </a:r>
            <a:r>
              <a:rPr lang="en-US" sz="1200" dirty="0" err="1"/>
              <a:t>Maksimovic</a:t>
            </a:r>
            <a:r>
              <a:rPr lang="en-US" sz="1200" dirty="0"/>
              <a:t>, Fundamentals of Power Electronics, 2 ed., Norwell: Kluwer Academic Publishers, 2001, pp. 615-616.</a:t>
            </a:r>
          </a:p>
          <a:p>
            <a:pPr marL="231775" indent="-231775">
              <a:tabLst>
                <a:tab pos="290513" algn="l"/>
              </a:tabLst>
            </a:pPr>
            <a:r>
              <a:rPr lang="en-US" sz="1200" dirty="0"/>
              <a:t>[3] </a:t>
            </a:r>
            <a:r>
              <a:rPr lang="en-US" sz="1200" dirty="0" smtClean="0"/>
              <a:t>		A</a:t>
            </a:r>
            <a:r>
              <a:rPr lang="en-US" sz="1200" dirty="0"/>
              <a:t>. O. Monroy, L.-H. Hoang and C. Lavoie, "Modeling and Simulation of a 24-pulse Transformer Rectifier Unit for More Electric Aircraft Power System," in </a:t>
            </a:r>
            <a:r>
              <a:rPr lang="en-US" sz="1200" i="1" dirty="0"/>
              <a:t>Electrical Systems for Aircraft, Railway and Ship </a:t>
            </a:r>
            <a:r>
              <a:rPr lang="en-US" sz="1200" i="1" dirty="0" smtClean="0"/>
              <a:t>Propulsion (ESARS)</a:t>
            </a:r>
            <a:r>
              <a:rPr lang="en-US" sz="1200" dirty="0" smtClean="0"/>
              <a:t>, </a:t>
            </a:r>
            <a:r>
              <a:rPr lang="en-US" sz="1200" dirty="0"/>
              <a:t>Bologna, 2012</a:t>
            </a:r>
            <a:r>
              <a:rPr lang="en-US" sz="1200" dirty="0" smtClean="0"/>
              <a:t>.</a:t>
            </a:r>
          </a:p>
          <a:p>
            <a:pPr marL="231775" indent="-231775">
              <a:tabLst>
                <a:tab pos="290513" algn="l"/>
              </a:tabLst>
            </a:pPr>
            <a:r>
              <a:rPr lang="en-US" sz="1200" dirty="0"/>
              <a:t>[4] 	K. M. </a:t>
            </a:r>
            <a:r>
              <a:rPr lang="en-US" sz="1200" dirty="0" err="1"/>
              <a:t>Hink</a:t>
            </a:r>
            <a:r>
              <a:rPr lang="en-US" sz="1200" dirty="0"/>
              <a:t>, "18-Pulse Drives and Voltage Unbalance," MTE Corporation, Menomonee Falls, 2002</a:t>
            </a:r>
            <a:r>
              <a:rPr lang="en-US" sz="1200" dirty="0" smtClean="0"/>
              <a:t>.</a:t>
            </a:r>
            <a:endParaRPr lang="en-US" sz="1200" dirty="0"/>
          </a:p>
        </p:txBody>
      </p:sp>
      <p:sp>
        <p:nvSpPr>
          <p:cNvPr id="63" name="Rectangle 62"/>
          <p:cNvSpPr/>
          <p:nvPr/>
        </p:nvSpPr>
        <p:spPr>
          <a:xfrm>
            <a:off x="916914" y="20912108"/>
            <a:ext cx="8229600" cy="6400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457200" tIns="45720" rIns="457200" rtlCol="0" anchor="ctr"/>
          <a:lstStyle/>
          <a:p>
            <a:pPr algn="ctr"/>
            <a:r>
              <a:rPr lang="en-US" sz="3000" b="1" cap="all" spc="200" dirty="0">
                <a:solidFill>
                  <a:schemeClr val="bg1"/>
                </a:solidFill>
              </a:rPr>
              <a:t>background</a:t>
            </a:r>
          </a:p>
        </p:txBody>
      </p:sp>
      <p:sp>
        <p:nvSpPr>
          <p:cNvPr id="64" name="TextBox 63"/>
          <p:cNvSpPr txBox="1"/>
          <p:nvPr/>
        </p:nvSpPr>
        <p:spPr>
          <a:xfrm>
            <a:off x="929134" y="26942372"/>
            <a:ext cx="8194740" cy="1177245"/>
          </a:xfrm>
          <a:prstGeom prst="rect">
            <a:avLst/>
          </a:prstGeom>
          <a:noFill/>
        </p:spPr>
        <p:txBody>
          <a:bodyPr wrap="square" rtlCol="0">
            <a:spAutoFit/>
          </a:bodyPr>
          <a:lstStyle/>
          <a:p>
            <a:pPr marL="236538" lvl="0" indent="-236538">
              <a:buFont typeface="Arial" panose="020B0604020202020204" pitchFamily="34" charset="0"/>
              <a:buChar char="•"/>
            </a:pPr>
            <a:r>
              <a:rPr lang="en-US" sz="2350" dirty="0"/>
              <a:t>Increasing the </a:t>
            </a:r>
            <a:r>
              <a:rPr lang="en-US" sz="2350" dirty="0" smtClean="0"/>
              <a:t>number of phases (pulses) the rectifier uses, in theory, cancels </a:t>
            </a:r>
            <a:r>
              <a:rPr lang="en-US" sz="2350" dirty="0"/>
              <a:t>harmonic distortion of the source current, making them a viable solution for meeting MIL-STD-1399</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567451" y="8757210"/>
            <a:ext cx="3817424" cy="2863068"/>
          </a:xfrm>
          <a:prstGeom prst="rect">
            <a:avLst/>
          </a:prstGeom>
          <a:ln>
            <a:solidFill>
              <a:schemeClr val="tx1"/>
            </a:solidFill>
          </a:ln>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637009" y="8753777"/>
            <a:ext cx="3822441" cy="2866831"/>
          </a:xfrm>
          <a:prstGeom prst="rect">
            <a:avLst/>
          </a:prstGeom>
          <a:ln>
            <a:solidFill>
              <a:schemeClr val="tx1"/>
            </a:solidFill>
          </a:ln>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57331" y="13857086"/>
            <a:ext cx="7653528" cy="3572899"/>
          </a:xfrm>
          <a:prstGeom prst="rect">
            <a:avLst/>
          </a:prstGeom>
          <a:ln>
            <a:solidFill>
              <a:schemeClr val="tx1"/>
            </a:solidFill>
          </a:ln>
        </p:spPr>
      </p:pic>
      <p:sp>
        <p:nvSpPr>
          <p:cNvPr id="18" name="TextBox 17"/>
          <p:cNvSpPr txBox="1"/>
          <p:nvPr/>
        </p:nvSpPr>
        <p:spPr>
          <a:xfrm>
            <a:off x="12146239" y="17433403"/>
            <a:ext cx="3854388" cy="400110"/>
          </a:xfrm>
          <a:prstGeom prst="rect">
            <a:avLst/>
          </a:prstGeom>
          <a:noFill/>
        </p:spPr>
        <p:txBody>
          <a:bodyPr wrap="none" rtlCol="0">
            <a:spAutoFit/>
          </a:bodyPr>
          <a:lstStyle/>
          <a:p>
            <a:r>
              <a:rPr lang="en-US" sz="2000" i="1" dirty="0" smtClean="0"/>
              <a:t>Figure 7: </a:t>
            </a:r>
            <a:r>
              <a:rPr lang="en-US" sz="2000" i="1" dirty="0"/>
              <a:t>6 Pulse simulation model</a:t>
            </a:r>
          </a:p>
        </p:txBody>
      </p:sp>
      <p:pic>
        <p:nvPicPr>
          <p:cNvPr id="20" name="Pictur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55447" y="17981705"/>
            <a:ext cx="7649614" cy="5029200"/>
          </a:xfrm>
          <a:prstGeom prst="rect">
            <a:avLst/>
          </a:prstGeom>
          <a:ln>
            <a:solidFill>
              <a:schemeClr val="tx1"/>
            </a:solidFill>
          </a:ln>
        </p:spPr>
      </p:pic>
      <p:sp>
        <p:nvSpPr>
          <p:cNvPr id="66" name="TextBox 65"/>
          <p:cNvSpPr txBox="1"/>
          <p:nvPr/>
        </p:nvSpPr>
        <p:spPr>
          <a:xfrm>
            <a:off x="12255097" y="23011419"/>
            <a:ext cx="3990644" cy="400110"/>
          </a:xfrm>
          <a:prstGeom prst="rect">
            <a:avLst/>
          </a:prstGeom>
          <a:noFill/>
        </p:spPr>
        <p:txBody>
          <a:bodyPr wrap="none" rtlCol="0">
            <a:spAutoFit/>
          </a:bodyPr>
          <a:lstStyle/>
          <a:p>
            <a:r>
              <a:rPr lang="en-US" sz="2000" i="1" dirty="0" smtClean="0"/>
              <a:t>Figure 8: </a:t>
            </a:r>
            <a:r>
              <a:rPr lang="en-US" sz="2000" i="1" dirty="0"/>
              <a:t>24 Pulse simulation model</a:t>
            </a:r>
          </a:p>
        </p:txBody>
      </p:sp>
      <p:pic>
        <p:nvPicPr>
          <p:cNvPr id="24" name="Picture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14867" y="9239884"/>
            <a:ext cx="3766331" cy="2687866"/>
          </a:xfrm>
          <a:prstGeom prst="rect">
            <a:avLst/>
          </a:prstGeom>
          <a:ln>
            <a:solidFill>
              <a:schemeClr val="tx1"/>
            </a:solidFill>
          </a:ln>
        </p:spPr>
      </p:pic>
      <p:sp>
        <p:nvSpPr>
          <p:cNvPr id="72" name="TextBox 71"/>
          <p:cNvSpPr txBox="1"/>
          <p:nvPr/>
        </p:nvSpPr>
        <p:spPr>
          <a:xfrm>
            <a:off x="10014867" y="11919268"/>
            <a:ext cx="3766331" cy="1015663"/>
          </a:xfrm>
          <a:prstGeom prst="rect">
            <a:avLst/>
          </a:prstGeom>
          <a:noFill/>
        </p:spPr>
        <p:txBody>
          <a:bodyPr wrap="square" rtlCol="0">
            <a:spAutoFit/>
          </a:bodyPr>
          <a:lstStyle/>
          <a:p>
            <a:pPr algn="ctr"/>
            <a:r>
              <a:rPr lang="en-US" sz="2000" i="1" dirty="0" smtClean="0"/>
              <a:t>Figure </a:t>
            </a:r>
            <a:r>
              <a:rPr lang="en-US" sz="2000" i="1" dirty="0"/>
              <a:t>5</a:t>
            </a:r>
            <a:r>
              <a:rPr lang="en-US" sz="2000" i="1" dirty="0" smtClean="0"/>
              <a:t>: </a:t>
            </a:r>
            <a:r>
              <a:rPr lang="en-US" sz="2000" i="1" dirty="0"/>
              <a:t>Controlled rectifier output voltage waveforms for various firing angles. [6]</a:t>
            </a:r>
          </a:p>
        </p:txBody>
      </p:sp>
      <p:sp>
        <p:nvSpPr>
          <p:cNvPr id="25" name="TextBox 24"/>
          <p:cNvSpPr txBox="1"/>
          <p:nvPr/>
        </p:nvSpPr>
        <p:spPr>
          <a:xfrm>
            <a:off x="27531172" y="20423802"/>
            <a:ext cx="7928278" cy="1938992"/>
          </a:xfrm>
          <a:prstGeom prst="rect">
            <a:avLst/>
          </a:prstGeom>
          <a:noFill/>
        </p:spPr>
        <p:txBody>
          <a:bodyPr wrap="square" rtlCol="0">
            <a:spAutoFit/>
          </a:bodyPr>
          <a:lstStyle/>
          <a:p>
            <a:pPr marL="236538" indent="-236538">
              <a:buFont typeface="Arial" panose="020B0604020202020204" pitchFamily="34" charset="0"/>
              <a:buChar char="•"/>
            </a:pPr>
            <a:r>
              <a:rPr lang="en-US" sz="2400" dirty="0"/>
              <a:t>Validation of simulation through results in </a:t>
            </a:r>
            <a:r>
              <a:rPr lang="en-US" sz="2400" dirty="0" smtClean="0"/>
              <a:t>hardware</a:t>
            </a:r>
            <a:endParaRPr lang="en-US" sz="2400" dirty="0"/>
          </a:p>
          <a:p>
            <a:pPr marL="236538" indent="-236538">
              <a:buFont typeface="Arial" panose="020B0604020202020204" pitchFamily="34" charset="0"/>
              <a:buChar char="•"/>
            </a:pPr>
            <a:r>
              <a:rPr lang="en-US" sz="2400" dirty="0" smtClean="0"/>
              <a:t>Further </a:t>
            </a:r>
            <a:r>
              <a:rPr lang="en-US" sz="2400" dirty="0"/>
              <a:t>non-idealities </a:t>
            </a:r>
            <a:r>
              <a:rPr lang="en-US" sz="2400" dirty="0" smtClean="0"/>
              <a:t>will be built into </a:t>
            </a:r>
            <a:r>
              <a:rPr lang="en-US" sz="2400" dirty="0"/>
              <a:t>the model </a:t>
            </a:r>
            <a:r>
              <a:rPr lang="en-US" sz="2400" dirty="0" smtClean="0"/>
              <a:t>as hardware is brought up operational</a:t>
            </a:r>
            <a:endParaRPr lang="en-US" sz="2400" dirty="0"/>
          </a:p>
          <a:p>
            <a:pPr marL="236538" indent="-236538">
              <a:buFont typeface="Arial" panose="020B0604020202020204" pitchFamily="34" charset="0"/>
              <a:buChar char="•"/>
            </a:pPr>
            <a:r>
              <a:rPr lang="en-US" sz="2400" dirty="0" smtClean="0"/>
              <a:t>The load will be adjusted to </a:t>
            </a:r>
            <a:r>
              <a:rPr lang="en-US" sz="2400" dirty="0"/>
              <a:t>better represent </a:t>
            </a:r>
            <a:r>
              <a:rPr lang="en-US" sz="2400" dirty="0" smtClean="0"/>
              <a:t>those of interest to the US Navy</a:t>
            </a:r>
            <a:endParaRPr lang="en-US" sz="2400" dirty="0"/>
          </a:p>
        </p:txBody>
      </p:sp>
      <p:pic>
        <p:nvPicPr>
          <p:cNvPr id="27" name="Picture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565720" y="12478263"/>
            <a:ext cx="3794760" cy="2284590"/>
          </a:xfrm>
          <a:prstGeom prst="rect">
            <a:avLst/>
          </a:prstGeom>
          <a:ln>
            <a:solidFill>
              <a:schemeClr val="tx1"/>
            </a:solidFill>
          </a:ln>
        </p:spPr>
      </p:pic>
      <p:sp>
        <p:nvSpPr>
          <p:cNvPr id="75" name="TextBox 74"/>
          <p:cNvSpPr txBox="1"/>
          <p:nvPr/>
        </p:nvSpPr>
        <p:spPr>
          <a:xfrm>
            <a:off x="27504332" y="14811298"/>
            <a:ext cx="3794034" cy="584775"/>
          </a:xfrm>
          <a:prstGeom prst="rect">
            <a:avLst/>
          </a:prstGeom>
          <a:noFill/>
        </p:spPr>
        <p:txBody>
          <a:bodyPr wrap="square" rtlCol="0">
            <a:spAutoFit/>
          </a:bodyPr>
          <a:lstStyle/>
          <a:p>
            <a:pPr algn="ctr">
              <a:lnSpc>
                <a:spcPct val="80000"/>
              </a:lnSpc>
            </a:pPr>
            <a:r>
              <a:rPr lang="en-US" sz="2000" i="1" dirty="0" smtClean="0">
                <a:cs typeface="Times New Roman" panose="02020603050405020304" pitchFamily="18" charset="0"/>
              </a:rPr>
              <a:t>Figure </a:t>
            </a:r>
            <a:r>
              <a:rPr lang="en-US" sz="2000" i="1" dirty="0">
                <a:cs typeface="Times New Roman" panose="02020603050405020304" pitchFamily="18" charset="0"/>
              </a:rPr>
              <a:t>22: Yokogawa WT3000 precision power analyzer</a:t>
            </a:r>
          </a:p>
        </p:txBody>
      </p:sp>
      <p:grpSp>
        <p:nvGrpSpPr>
          <p:cNvPr id="40" name="Group 39"/>
          <p:cNvGrpSpPr/>
          <p:nvPr/>
        </p:nvGrpSpPr>
        <p:grpSpPr>
          <a:xfrm>
            <a:off x="18747695" y="17071846"/>
            <a:ext cx="7900416" cy="11066510"/>
            <a:chOff x="18747695" y="17071846"/>
            <a:chExt cx="7900416" cy="11066510"/>
          </a:xfrm>
        </p:grpSpPr>
        <p:sp>
          <p:nvSpPr>
            <p:cNvPr id="37" name="Rectangle 36"/>
            <p:cNvSpPr/>
            <p:nvPr/>
          </p:nvSpPr>
          <p:spPr>
            <a:xfrm>
              <a:off x="18747695" y="17071846"/>
              <a:ext cx="7900416" cy="11066510"/>
            </a:xfrm>
            <a:prstGeom prst="rect">
              <a:avLst/>
            </a:prstGeom>
            <a:solidFill>
              <a:srgbClr val="FF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b="1" dirty="0">
                  <a:solidFill>
                    <a:schemeClr val="bg1"/>
                  </a:solidFill>
                </a:rPr>
                <a:t>Input </a:t>
              </a:r>
              <a:r>
                <a:rPr lang="en-US" sz="2400" b="1" dirty="0" smtClean="0">
                  <a:solidFill>
                    <a:schemeClr val="bg1"/>
                  </a:solidFill>
                </a:rPr>
                <a:t>Current </a:t>
              </a:r>
              <a:r>
                <a:rPr lang="en-US" sz="2400" b="1" dirty="0">
                  <a:solidFill>
                    <a:schemeClr val="bg1"/>
                  </a:solidFill>
                </a:rPr>
                <a:t>PSD</a:t>
              </a:r>
            </a:p>
          </p:txBody>
        </p:sp>
        <p:sp>
          <p:nvSpPr>
            <p:cNvPr id="93" name="TextBox 92"/>
            <p:cNvSpPr txBox="1"/>
            <p:nvPr/>
          </p:nvSpPr>
          <p:spPr>
            <a:xfrm>
              <a:off x="18812235" y="20242485"/>
              <a:ext cx="3794805" cy="830997"/>
            </a:xfrm>
            <a:prstGeom prst="rect">
              <a:avLst/>
            </a:prstGeom>
            <a:noFill/>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13: Harmonic content in watts of 6-pulse rectifier at ~95% max capacitor voltage</a:t>
              </a:r>
            </a:p>
          </p:txBody>
        </p:sp>
        <p:sp>
          <p:nvSpPr>
            <p:cNvPr id="69" name="TextBox 68"/>
            <p:cNvSpPr txBox="1"/>
            <p:nvPr/>
          </p:nvSpPr>
          <p:spPr>
            <a:xfrm>
              <a:off x="18853695" y="23775134"/>
              <a:ext cx="3794760" cy="830997"/>
            </a:xfrm>
            <a:prstGeom prst="rect">
              <a:avLst/>
            </a:prstGeom>
            <a:noFill/>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15: Harmonic content in watts of 12-pulse rectifier at ~95% max capacitor voltage</a:t>
              </a:r>
            </a:p>
          </p:txBody>
        </p:sp>
        <p:pic>
          <p:nvPicPr>
            <p:cNvPr id="28" name="Picture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854117" y="17537817"/>
              <a:ext cx="3794760" cy="2688943"/>
            </a:xfrm>
            <a:prstGeom prst="rect">
              <a:avLst/>
            </a:prstGeom>
            <a:ln>
              <a:solidFill>
                <a:schemeClr val="tx1"/>
              </a:solidFill>
            </a:ln>
          </p:spPr>
        </p:pic>
        <p:sp>
          <p:nvSpPr>
            <p:cNvPr id="78" name="TextBox 77"/>
            <p:cNvSpPr txBox="1"/>
            <p:nvPr/>
          </p:nvSpPr>
          <p:spPr>
            <a:xfrm>
              <a:off x="22747882" y="20242485"/>
              <a:ext cx="3794805" cy="830997"/>
            </a:xfrm>
            <a:prstGeom prst="rect">
              <a:avLst/>
            </a:prstGeom>
            <a:noFill/>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14: Harmonic content in watts of 6-pulse rectifier at ~80% max capacitor voltage</a:t>
              </a:r>
            </a:p>
          </p:txBody>
        </p:sp>
        <p:pic>
          <p:nvPicPr>
            <p:cNvPr id="30" name="Picture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2751114" y="17537890"/>
              <a:ext cx="3794760" cy="2688943"/>
            </a:xfrm>
            <a:prstGeom prst="rect">
              <a:avLst/>
            </a:prstGeom>
            <a:ln>
              <a:solidFill>
                <a:schemeClr val="tx1"/>
              </a:solidFill>
            </a:ln>
          </p:spPr>
        </p:pic>
        <p:pic>
          <p:nvPicPr>
            <p:cNvPr id="31" name="Picture 3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8852025" y="21072422"/>
              <a:ext cx="3794760" cy="2688943"/>
            </a:xfrm>
            <a:prstGeom prst="rect">
              <a:avLst/>
            </a:prstGeom>
            <a:ln>
              <a:solidFill>
                <a:schemeClr val="tx1"/>
              </a:solidFill>
            </a:ln>
          </p:spPr>
        </p:pic>
        <p:sp>
          <p:nvSpPr>
            <p:cNvPr id="81" name="TextBox 80"/>
            <p:cNvSpPr txBox="1"/>
            <p:nvPr/>
          </p:nvSpPr>
          <p:spPr>
            <a:xfrm>
              <a:off x="22762049" y="23776715"/>
              <a:ext cx="3794760" cy="830997"/>
            </a:xfrm>
            <a:prstGeom prst="rect">
              <a:avLst/>
            </a:prstGeom>
            <a:noFill/>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16: Harmonic content in watts of 12-pulse rectifier at ~80% max capacitor voltage</a:t>
              </a:r>
            </a:p>
          </p:txBody>
        </p:sp>
        <p:pic>
          <p:nvPicPr>
            <p:cNvPr id="32" name="Picture 3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2751114" y="21073484"/>
              <a:ext cx="3794760" cy="2688943"/>
            </a:xfrm>
            <a:prstGeom prst="rect">
              <a:avLst/>
            </a:prstGeom>
            <a:ln>
              <a:solidFill>
                <a:schemeClr val="tx1"/>
              </a:solidFill>
            </a:ln>
          </p:spPr>
        </p:pic>
        <p:pic>
          <p:nvPicPr>
            <p:cNvPr id="34" name="Picture 3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8852025" y="24596559"/>
              <a:ext cx="3794760" cy="2688943"/>
            </a:xfrm>
            <a:prstGeom prst="rect">
              <a:avLst/>
            </a:prstGeom>
            <a:ln>
              <a:solidFill>
                <a:schemeClr val="tx1"/>
              </a:solidFill>
            </a:ln>
          </p:spPr>
        </p:pic>
        <p:pic>
          <p:nvPicPr>
            <p:cNvPr id="35" name="Picture 3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2751114" y="24593425"/>
              <a:ext cx="3794760" cy="2688943"/>
            </a:xfrm>
            <a:prstGeom prst="rect">
              <a:avLst/>
            </a:prstGeom>
            <a:ln>
              <a:solidFill>
                <a:schemeClr val="tx1"/>
              </a:solidFill>
            </a:ln>
          </p:spPr>
        </p:pic>
        <p:sp>
          <p:nvSpPr>
            <p:cNvPr id="88" name="TextBox 87"/>
            <p:cNvSpPr txBox="1"/>
            <p:nvPr/>
          </p:nvSpPr>
          <p:spPr>
            <a:xfrm>
              <a:off x="18852025" y="27292808"/>
              <a:ext cx="3794760" cy="830997"/>
            </a:xfrm>
            <a:prstGeom prst="rect">
              <a:avLst/>
            </a:prstGeom>
            <a:noFill/>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17: Harmonic content in watts of 24-pulse rectifier at ~95% max capacitor voltage</a:t>
              </a:r>
            </a:p>
          </p:txBody>
        </p:sp>
        <p:sp>
          <p:nvSpPr>
            <p:cNvPr id="89" name="TextBox 88"/>
            <p:cNvSpPr txBox="1"/>
            <p:nvPr/>
          </p:nvSpPr>
          <p:spPr>
            <a:xfrm>
              <a:off x="22757407" y="27288309"/>
              <a:ext cx="3794760" cy="830997"/>
            </a:xfrm>
            <a:prstGeom prst="rect">
              <a:avLst/>
            </a:prstGeom>
            <a:noFill/>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18: Harmonic content in watts of 24-pulse rectifier at ~80% max capacitor voltage</a:t>
              </a:r>
            </a:p>
          </p:txBody>
        </p:sp>
      </p:grpSp>
      <p:pic>
        <p:nvPicPr>
          <p:cNvPr id="38" name="Picture 3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3908813" y="9235200"/>
            <a:ext cx="3794760" cy="2688943"/>
          </a:xfrm>
          <a:prstGeom prst="rect">
            <a:avLst/>
          </a:prstGeom>
          <a:ln>
            <a:solidFill>
              <a:schemeClr val="tx1"/>
            </a:solidFill>
          </a:ln>
        </p:spPr>
      </p:pic>
      <p:sp>
        <p:nvSpPr>
          <p:cNvPr id="92" name="TextBox 91"/>
          <p:cNvSpPr txBox="1"/>
          <p:nvPr/>
        </p:nvSpPr>
        <p:spPr>
          <a:xfrm>
            <a:off x="13912941" y="11905618"/>
            <a:ext cx="3748043" cy="1015663"/>
          </a:xfrm>
          <a:prstGeom prst="rect">
            <a:avLst/>
          </a:prstGeom>
          <a:noFill/>
        </p:spPr>
        <p:txBody>
          <a:bodyPr wrap="square" rtlCol="0">
            <a:spAutoFit/>
          </a:bodyPr>
          <a:lstStyle/>
          <a:p>
            <a:pPr algn="ctr"/>
            <a:r>
              <a:rPr lang="en-US" sz="2000" i="1" dirty="0" smtClean="0"/>
              <a:t>Figure </a:t>
            </a:r>
            <a:r>
              <a:rPr lang="en-US" sz="2000" i="1" dirty="0"/>
              <a:t>6</a:t>
            </a:r>
            <a:r>
              <a:rPr lang="en-US" sz="2000" i="1" dirty="0" smtClean="0"/>
              <a:t>: </a:t>
            </a:r>
            <a:r>
              <a:rPr lang="en-US" sz="2000" i="1" dirty="0"/>
              <a:t>Load capacitor voltage for 0 degrees (red) and 90 degrees (blue) after 24s charge.</a:t>
            </a:r>
          </a:p>
        </p:txBody>
      </p:sp>
      <p:sp>
        <p:nvSpPr>
          <p:cNvPr id="55" name="TextBox 54"/>
          <p:cNvSpPr txBox="1"/>
          <p:nvPr/>
        </p:nvSpPr>
        <p:spPr>
          <a:xfrm>
            <a:off x="1138684" y="23634414"/>
            <a:ext cx="3810887" cy="707886"/>
          </a:xfrm>
          <a:prstGeom prst="rect">
            <a:avLst/>
          </a:prstGeom>
          <a:noFill/>
        </p:spPr>
        <p:txBody>
          <a:bodyPr wrap="square" rtlCol="0">
            <a:spAutoFit/>
          </a:bodyPr>
          <a:lstStyle/>
          <a:p>
            <a:pPr lvl="0" algn="ctr"/>
            <a:r>
              <a:rPr lang="en-US" sz="2000" i="1" dirty="0" smtClean="0"/>
              <a:t>Figure </a:t>
            </a:r>
            <a:r>
              <a:rPr lang="en-US" sz="2000" i="1" dirty="0"/>
              <a:t>1: 6-pulse diode bridge rectifier [6]</a:t>
            </a:r>
          </a:p>
        </p:txBody>
      </p:sp>
      <p:sp>
        <p:nvSpPr>
          <p:cNvPr id="23" name="Rectangle 22"/>
          <p:cNvSpPr/>
          <p:nvPr/>
        </p:nvSpPr>
        <p:spPr>
          <a:xfrm>
            <a:off x="18752269" y="9770523"/>
            <a:ext cx="7896155" cy="7240353"/>
          </a:xfrm>
          <a:prstGeom prst="rect">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b="1" dirty="0">
                <a:solidFill>
                  <a:schemeClr val="bg1"/>
                </a:solidFill>
              </a:rPr>
              <a:t>Input Current Waveforms</a:t>
            </a:r>
          </a:p>
        </p:txBody>
      </p:sp>
      <p:pic>
        <p:nvPicPr>
          <p:cNvPr id="16" name="Picture 1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8824514" y="10273701"/>
            <a:ext cx="3794760" cy="2688943"/>
          </a:xfrm>
          <a:prstGeom prst="rect">
            <a:avLst/>
          </a:prstGeom>
          <a:ln>
            <a:solidFill>
              <a:schemeClr val="tx1"/>
            </a:solidFill>
          </a:ln>
        </p:spPr>
      </p:pic>
      <p:pic>
        <p:nvPicPr>
          <p:cNvPr id="17" name="Picture 1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8824514" y="13689078"/>
            <a:ext cx="3794760" cy="2688943"/>
          </a:xfrm>
          <a:prstGeom prst="rect">
            <a:avLst/>
          </a:prstGeom>
          <a:ln>
            <a:solidFill>
              <a:schemeClr val="tx1"/>
            </a:solidFill>
          </a:ln>
        </p:spPr>
      </p:pic>
      <p:pic>
        <p:nvPicPr>
          <p:cNvPr id="21" name="Picture 20"/>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2830582" y="13691674"/>
            <a:ext cx="3794760" cy="2688943"/>
          </a:xfrm>
          <a:prstGeom prst="rect">
            <a:avLst/>
          </a:prstGeom>
          <a:ln>
            <a:solidFill>
              <a:schemeClr val="tx1"/>
            </a:solidFill>
          </a:ln>
        </p:spPr>
      </p:pic>
      <p:pic>
        <p:nvPicPr>
          <p:cNvPr id="22" name="Picture 2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2828012" y="10272810"/>
            <a:ext cx="3794760" cy="2688943"/>
          </a:xfrm>
          <a:prstGeom prst="rect">
            <a:avLst/>
          </a:prstGeom>
          <a:ln>
            <a:solidFill>
              <a:schemeClr val="tx1"/>
            </a:solidFill>
          </a:ln>
        </p:spPr>
      </p:pic>
      <p:sp>
        <p:nvSpPr>
          <p:cNvPr id="61" name="TextBox 60"/>
          <p:cNvSpPr txBox="1"/>
          <p:nvPr/>
        </p:nvSpPr>
        <p:spPr>
          <a:xfrm>
            <a:off x="18752269" y="13011378"/>
            <a:ext cx="3794805" cy="584775"/>
          </a:xfrm>
          <a:prstGeom prst="rect">
            <a:avLst/>
          </a:prstGeom>
          <a:noFill/>
          <a:ln>
            <a:noFill/>
          </a:ln>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9: 6-pulse input current waveform at beginning of charge</a:t>
            </a:r>
          </a:p>
        </p:txBody>
      </p:sp>
      <p:sp>
        <p:nvSpPr>
          <p:cNvPr id="62" name="TextBox 61"/>
          <p:cNvSpPr txBox="1"/>
          <p:nvPr/>
        </p:nvSpPr>
        <p:spPr>
          <a:xfrm>
            <a:off x="22835212" y="13010135"/>
            <a:ext cx="3794805" cy="584775"/>
          </a:xfrm>
          <a:prstGeom prst="rect">
            <a:avLst/>
          </a:prstGeom>
          <a:noFill/>
          <a:ln>
            <a:noFill/>
          </a:ln>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10: 6-pulse input current waveform at end of charge</a:t>
            </a:r>
          </a:p>
        </p:txBody>
      </p:sp>
      <p:sp>
        <p:nvSpPr>
          <p:cNvPr id="65" name="TextBox 64"/>
          <p:cNvSpPr txBox="1"/>
          <p:nvPr/>
        </p:nvSpPr>
        <p:spPr>
          <a:xfrm>
            <a:off x="18812234" y="16433407"/>
            <a:ext cx="3794805" cy="584775"/>
          </a:xfrm>
          <a:prstGeom prst="rect">
            <a:avLst/>
          </a:prstGeom>
          <a:noFill/>
          <a:ln>
            <a:noFill/>
          </a:ln>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11: 24-pulse input current waveform at beginning of charge</a:t>
            </a:r>
          </a:p>
        </p:txBody>
      </p:sp>
      <p:sp>
        <p:nvSpPr>
          <p:cNvPr id="67" name="TextBox 66"/>
          <p:cNvSpPr txBox="1"/>
          <p:nvPr/>
        </p:nvSpPr>
        <p:spPr>
          <a:xfrm>
            <a:off x="22853619" y="16426101"/>
            <a:ext cx="3794805" cy="584775"/>
          </a:xfrm>
          <a:prstGeom prst="rect">
            <a:avLst/>
          </a:prstGeom>
          <a:noFill/>
          <a:ln>
            <a:noFill/>
          </a:ln>
        </p:spPr>
        <p:txBody>
          <a:bodyPr wrap="square" rtlCol="0">
            <a:spAutoFit/>
          </a:bodyPr>
          <a:lstStyle/>
          <a:p>
            <a:pPr algn="ctr">
              <a:lnSpc>
                <a:spcPct val="80000"/>
              </a:lnSpc>
            </a:pPr>
            <a:r>
              <a:rPr lang="en-US" sz="2000" i="1" dirty="0" smtClean="0">
                <a:solidFill>
                  <a:schemeClr val="bg1"/>
                </a:solidFill>
                <a:cs typeface="Times New Roman" panose="02020603050405020304" pitchFamily="18" charset="0"/>
              </a:rPr>
              <a:t>Figure </a:t>
            </a:r>
            <a:r>
              <a:rPr lang="en-US" sz="2000" i="1" dirty="0">
                <a:solidFill>
                  <a:schemeClr val="bg1"/>
                </a:solidFill>
                <a:cs typeface="Times New Roman" panose="02020603050405020304" pitchFamily="18" charset="0"/>
              </a:rPr>
              <a:t>12: 24-pulse input current waveform at end of charge</a:t>
            </a:r>
          </a:p>
        </p:txBody>
      </p:sp>
      <p:pic>
        <p:nvPicPr>
          <p:cNvPr id="41" name="Picture 40"/>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1622237" y="12475647"/>
            <a:ext cx="3794760" cy="2846070"/>
          </a:xfrm>
          <a:prstGeom prst="rect">
            <a:avLst/>
          </a:prstGeom>
          <a:ln>
            <a:solidFill>
              <a:schemeClr val="tx1"/>
            </a:solidFill>
          </a:ln>
        </p:spPr>
      </p:pic>
      <p:pic>
        <p:nvPicPr>
          <p:cNvPr id="42" name="Picture 4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1630315" y="15981864"/>
            <a:ext cx="3794760" cy="2846070"/>
          </a:xfrm>
          <a:prstGeom prst="rect">
            <a:avLst/>
          </a:prstGeom>
        </p:spPr>
      </p:pic>
      <p:sp>
        <p:nvSpPr>
          <p:cNvPr id="94" name="TextBox 93"/>
          <p:cNvSpPr txBox="1"/>
          <p:nvPr/>
        </p:nvSpPr>
        <p:spPr>
          <a:xfrm>
            <a:off x="31444465" y="15380791"/>
            <a:ext cx="3954079" cy="584775"/>
          </a:xfrm>
          <a:prstGeom prst="rect">
            <a:avLst/>
          </a:prstGeom>
          <a:noFill/>
        </p:spPr>
        <p:txBody>
          <a:bodyPr wrap="square" rtlCol="0">
            <a:spAutoFit/>
          </a:bodyPr>
          <a:lstStyle/>
          <a:p>
            <a:pPr algn="ctr">
              <a:lnSpc>
                <a:spcPct val="80000"/>
              </a:lnSpc>
            </a:pPr>
            <a:r>
              <a:rPr lang="en-US" sz="2000" i="1" dirty="0" smtClean="0">
                <a:cs typeface="Times New Roman" panose="02020603050405020304" pitchFamily="18" charset="0"/>
              </a:rPr>
              <a:t>Figure </a:t>
            </a:r>
            <a:r>
              <a:rPr lang="en-US" sz="2000" i="1" dirty="0">
                <a:cs typeface="Times New Roman" panose="02020603050405020304" pitchFamily="18" charset="0"/>
              </a:rPr>
              <a:t>23: APS 6-pulse rectifier and control system</a:t>
            </a:r>
          </a:p>
        </p:txBody>
      </p:sp>
      <p:sp>
        <p:nvSpPr>
          <p:cNvPr id="95" name="TextBox 94"/>
          <p:cNvSpPr txBox="1"/>
          <p:nvPr/>
        </p:nvSpPr>
        <p:spPr>
          <a:xfrm>
            <a:off x="31505371" y="18903306"/>
            <a:ext cx="3954079" cy="584775"/>
          </a:xfrm>
          <a:prstGeom prst="rect">
            <a:avLst/>
          </a:prstGeom>
          <a:noFill/>
        </p:spPr>
        <p:txBody>
          <a:bodyPr wrap="square" rtlCol="0">
            <a:spAutoFit/>
          </a:bodyPr>
          <a:lstStyle/>
          <a:p>
            <a:pPr algn="ctr">
              <a:lnSpc>
                <a:spcPct val="80000"/>
              </a:lnSpc>
            </a:pPr>
            <a:r>
              <a:rPr lang="en-US" sz="2000" i="1" dirty="0" smtClean="0">
                <a:cs typeface="Times New Roman" panose="02020603050405020304" pitchFamily="18" charset="0"/>
              </a:rPr>
              <a:t>Figure </a:t>
            </a:r>
            <a:r>
              <a:rPr lang="en-US" sz="2000" i="1" dirty="0">
                <a:cs typeface="Times New Roman" panose="02020603050405020304" pitchFamily="18" charset="0"/>
              </a:rPr>
              <a:t>24: APS 12-pulse/24-pulse rectifier and control system</a:t>
            </a:r>
          </a:p>
        </p:txBody>
      </p:sp>
      <p:sp>
        <p:nvSpPr>
          <p:cNvPr id="96" name="TextBox 95"/>
          <p:cNvSpPr txBox="1"/>
          <p:nvPr/>
        </p:nvSpPr>
        <p:spPr>
          <a:xfrm>
            <a:off x="27449411" y="15394583"/>
            <a:ext cx="4112909" cy="4431983"/>
          </a:xfrm>
          <a:prstGeom prst="rect">
            <a:avLst/>
          </a:prstGeom>
          <a:noFill/>
        </p:spPr>
        <p:txBody>
          <a:bodyPr wrap="square" rtlCol="0">
            <a:spAutoFit/>
          </a:bodyPr>
          <a:lstStyle/>
          <a:p>
            <a:pPr marL="236538" indent="-236538">
              <a:buFont typeface="Arial" panose="020B0604020202020204" pitchFamily="34" charset="0"/>
              <a:buChar char="•"/>
            </a:pPr>
            <a:r>
              <a:rPr lang="en-US" sz="2350" dirty="0" smtClean="0"/>
              <a:t>Motor-generator </a:t>
            </a:r>
            <a:r>
              <a:rPr lang="en-US" sz="2350" dirty="0"/>
              <a:t>pairs </a:t>
            </a:r>
            <a:r>
              <a:rPr lang="en-US" sz="2350" dirty="0" smtClean="0"/>
              <a:t>seen above will be used </a:t>
            </a:r>
            <a:r>
              <a:rPr lang="en-US" sz="2350" dirty="0"/>
              <a:t>to emulate shipboard </a:t>
            </a:r>
            <a:r>
              <a:rPr lang="en-US" sz="2350" dirty="0" smtClean="0"/>
              <a:t>generators</a:t>
            </a:r>
            <a:endParaRPr lang="en-US" sz="2350" dirty="0"/>
          </a:p>
          <a:p>
            <a:pPr marL="236538" indent="-236538">
              <a:buFont typeface="Arial" panose="020B0604020202020204" pitchFamily="34" charset="0"/>
              <a:buChar char="•"/>
            </a:pPr>
            <a:r>
              <a:rPr lang="en-US" sz="2350" dirty="0"/>
              <a:t>6, 18, and dual 12/24 pulse SCR rectifier systems from </a:t>
            </a:r>
            <a:r>
              <a:rPr lang="en-US" sz="2350" dirty="0" smtClean="0"/>
              <a:t>Applied power systems have been procured</a:t>
            </a:r>
            <a:endParaRPr lang="en-US" sz="2350" dirty="0"/>
          </a:p>
          <a:p>
            <a:pPr marL="236538" indent="-236538">
              <a:buFont typeface="Arial" panose="020B0604020202020204" pitchFamily="34" charset="0"/>
              <a:buChar char="•"/>
            </a:pPr>
            <a:r>
              <a:rPr lang="en-US" sz="2350" dirty="0" smtClean="0"/>
              <a:t>A Yokogawa </a:t>
            </a:r>
            <a:r>
              <a:rPr lang="en-US" sz="2350" dirty="0"/>
              <a:t>precision power analyzer will be used to directly measure </a:t>
            </a:r>
            <a:r>
              <a:rPr lang="en-US" sz="2350" dirty="0" smtClean="0"/>
              <a:t>power </a:t>
            </a:r>
            <a:r>
              <a:rPr lang="en-US" sz="2350" dirty="0"/>
              <a:t>quality parameters</a:t>
            </a:r>
          </a:p>
        </p:txBody>
      </p:sp>
      <p:sp>
        <p:nvSpPr>
          <p:cNvPr id="97" name="TextBox 96"/>
          <p:cNvSpPr txBox="1"/>
          <p:nvPr/>
        </p:nvSpPr>
        <p:spPr>
          <a:xfrm>
            <a:off x="31697914" y="11642957"/>
            <a:ext cx="3700630" cy="830997"/>
          </a:xfrm>
          <a:prstGeom prst="rect">
            <a:avLst/>
          </a:prstGeom>
          <a:noFill/>
        </p:spPr>
        <p:txBody>
          <a:bodyPr wrap="square" rtlCol="0">
            <a:spAutoFit/>
          </a:bodyPr>
          <a:lstStyle/>
          <a:p>
            <a:pPr algn="ctr">
              <a:lnSpc>
                <a:spcPct val="80000"/>
              </a:lnSpc>
            </a:pPr>
            <a:r>
              <a:rPr lang="en-US" sz="2000" i="1" dirty="0" smtClean="0"/>
              <a:t>Figure </a:t>
            </a:r>
            <a:r>
              <a:rPr lang="en-US" sz="2000" i="1" dirty="0"/>
              <a:t>21: Control box for the DC motor portion of the motor-generators</a:t>
            </a:r>
          </a:p>
        </p:txBody>
      </p:sp>
      <p:sp>
        <p:nvSpPr>
          <p:cNvPr id="98" name="TextBox 97"/>
          <p:cNvSpPr txBox="1"/>
          <p:nvPr/>
        </p:nvSpPr>
        <p:spPr>
          <a:xfrm>
            <a:off x="16518048" y="28289683"/>
            <a:ext cx="10999734" cy="830997"/>
          </a:xfrm>
          <a:prstGeom prst="rect">
            <a:avLst/>
          </a:prstGeom>
          <a:noFill/>
        </p:spPr>
        <p:txBody>
          <a:bodyPr wrap="square" rtlCol="0">
            <a:spAutoFit/>
          </a:bodyPr>
          <a:lstStyle/>
          <a:p>
            <a:pPr marL="290513" indent="-290513">
              <a:tabLst>
                <a:tab pos="290513" algn="l"/>
              </a:tabLst>
            </a:pPr>
            <a:r>
              <a:rPr lang="en-US" sz="1200" dirty="0" smtClean="0"/>
              <a:t>[</a:t>
            </a:r>
            <a:r>
              <a:rPr lang="en-US" sz="1200" dirty="0"/>
              <a:t>5] </a:t>
            </a:r>
            <a:r>
              <a:rPr lang="en-US" sz="1200" dirty="0" smtClean="0"/>
              <a:t>	S</a:t>
            </a:r>
            <a:r>
              <a:rPr lang="en-US" sz="1200" dirty="0"/>
              <a:t>. </a:t>
            </a:r>
            <a:r>
              <a:rPr lang="en-US" sz="1200" dirty="0" err="1"/>
              <a:t>Kocman</a:t>
            </a:r>
            <a:r>
              <a:rPr lang="en-US" sz="1200" dirty="0"/>
              <a:t> and S. </a:t>
            </a:r>
            <a:r>
              <a:rPr lang="en-US" sz="1200" dirty="0" err="1"/>
              <a:t>Vitezslav</a:t>
            </a:r>
            <a:r>
              <a:rPr lang="en-US" sz="1200" dirty="0"/>
              <a:t>, "Reduction of Harmonics by 18-Pulse Rectifier," </a:t>
            </a:r>
            <a:r>
              <a:rPr lang="en-US" sz="1200" i="1" dirty="0"/>
              <a:t>Advances in Electrical and Electronic Engineering, </a:t>
            </a:r>
            <a:r>
              <a:rPr lang="en-US" sz="1200" dirty="0"/>
              <a:t>vol. 7.1, no. 2, pp. 137-139, 2011. </a:t>
            </a:r>
          </a:p>
          <a:p>
            <a:pPr marL="290513" indent="-290513">
              <a:tabLst>
                <a:tab pos="290513" algn="l"/>
              </a:tabLst>
            </a:pPr>
            <a:r>
              <a:rPr lang="en-US" sz="1200" dirty="0"/>
              <a:t>[6] </a:t>
            </a:r>
            <a:r>
              <a:rPr lang="en-US" sz="1200" dirty="0" smtClean="0"/>
              <a:t>	M</a:t>
            </a:r>
            <a:r>
              <a:rPr lang="en-US" sz="1200" dirty="0"/>
              <a:t>. Li, “Multi-pulse SCR Rectifiers,” Ryerson University, Toronto, Ontario, Canada, </a:t>
            </a:r>
            <a:r>
              <a:rPr lang="en-US" sz="1200" dirty="0" smtClean="0"/>
              <a:t>2005</a:t>
            </a:r>
          </a:p>
          <a:p>
            <a:pPr marL="290513" indent="-290513">
              <a:tabLst>
                <a:tab pos="290513" algn="l"/>
              </a:tabLst>
            </a:pPr>
            <a:r>
              <a:rPr lang="en-US" sz="1200" dirty="0" smtClean="0"/>
              <a:t>[7]   Y</a:t>
            </a:r>
            <a:r>
              <a:rPr lang="en-US" sz="1200" dirty="0"/>
              <a:t>. Y. Chen, “Experimental Results from a Physical Scale Model Alternator Pair as a Pulsed Power” </a:t>
            </a:r>
            <a:r>
              <a:rPr lang="en-US" sz="1200" i="1" dirty="0"/>
              <a:t>IEEE Transactions on Magnetics</a:t>
            </a:r>
            <a:r>
              <a:rPr lang="en-US" sz="1200" dirty="0"/>
              <a:t>, vol. 40, no. 1, pp. 1, Jan. 2007.</a:t>
            </a:r>
          </a:p>
          <a:p>
            <a:pPr marL="290513" indent="-290513">
              <a:tabLst>
                <a:tab pos="290513" algn="l"/>
              </a:tabLst>
            </a:pPr>
            <a:endParaRPr lang="en-US" sz="1200" dirty="0"/>
          </a:p>
        </p:txBody>
      </p:sp>
      <p:pic>
        <p:nvPicPr>
          <p:cNvPr id="43" name="Picture 42"/>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197160" y="21631740"/>
            <a:ext cx="3794760" cy="2061601"/>
          </a:xfrm>
          <a:prstGeom prst="rect">
            <a:avLst/>
          </a:prstGeom>
          <a:ln>
            <a:solidFill>
              <a:schemeClr val="tx1"/>
            </a:solidFill>
          </a:ln>
        </p:spPr>
      </p:pic>
      <p:sp>
        <p:nvSpPr>
          <p:cNvPr id="100" name="TextBox 99"/>
          <p:cNvSpPr txBox="1"/>
          <p:nvPr/>
        </p:nvSpPr>
        <p:spPr>
          <a:xfrm>
            <a:off x="5140010" y="23634414"/>
            <a:ext cx="3794760" cy="707886"/>
          </a:xfrm>
          <a:prstGeom prst="rect">
            <a:avLst/>
          </a:prstGeom>
          <a:noFill/>
        </p:spPr>
        <p:txBody>
          <a:bodyPr wrap="square" rtlCol="0">
            <a:spAutoFit/>
          </a:bodyPr>
          <a:lstStyle/>
          <a:p>
            <a:pPr lvl="0" algn="ctr"/>
            <a:r>
              <a:rPr lang="en-US" sz="2000" i="1" dirty="0" smtClean="0"/>
              <a:t>Figure </a:t>
            </a:r>
            <a:r>
              <a:rPr lang="en-US" sz="2000" i="1" dirty="0"/>
              <a:t>2: 6-pulse </a:t>
            </a:r>
            <a:r>
              <a:rPr lang="en-US" sz="2000" i="1" dirty="0" smtClean="0"/>
              <a:t>diode bridge harmonic </a:t>
            </a:r>
            <a:r>
              <a:rPr lang="en-US" sz="2000" i="1" dirty="0"/>
              <a:t>spectrum [6]</a:t>
            </a:r>
          </a:p>
        </p:txBody>
      </p:sp>
      <p:pic>
        <p:nvPicPr>
          <p:cNvPr id="44" name="Picture 43"/>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197160" y="24365052"/>
            <a:ext cx="3794760" cy="1994874"/>
          </a:xfrm>
          <a:prstGeom prst="rect">
            <a:avLst/>
          </a:prstGeom>
          <a:ln>
            <a:solidFill>
              <a:schemeClr val="tx1"/>
            </a:solidFill>
          </a:ln>
        </p:spPr>
      </p:pic>
      <p:sp>
        <p:nvSpPr>
          <p:cNvPr id="101" name="TextBox 100"/>
          <p:cNvSpPr txBox="1"/>
          <p:nvPr/>
        </p:nvSpPr>
        <p:spPr>
          <a:xfrm>
            <a:off x="5140010" y="26295214"/>
            <a:ext cx="3794760" cy="707886"/>
          </a:xfrm>
          <a:prstGeom prst="rect">
            <a:avLst/>
          </a:prstGeom>
          <a:noFill/>
        </p:spPr>
        <p:txBody>
          <a:bodyPr wrap="square" rtlCol="0">
            <a:spAutoFit/>
          </a:bodyPr>
          <a:lstStyle/>
          <a:p>
            <a:pPr lvl="0" algn="ctr"/>
            <a:r>
              <a:rPr lang="en-US" sz="2000" i="1" dirty="0" smtClean="0"/>
              <a:t>Figure </a:t>
            </a:r>
            <a:r>
              <a:rPr lang="en-US" sz="2000" i="1" dirty="0"/>
              <a:t>4: 24-pulse </a:t>
            </a:r>
            <a:r>
              <a:rPr lang="en-US" sz="2000" i="1" dirty="0" smtClean="0"/>
              <a:t>diode bridge harmonic </a:t>
            </a:r>
            <a:r>
              <a:rPr lang="en-US" sz="2000" i="1" dirty="0"/>
              <a:t>spectrum [6]</a:t>
            </a:r>
          </a:p>
        </p:txBody>
      </p:sp>
      <p:pic>
        <p:nvPicPr>
          <p:cNvPr id="45" name="Picture 44"/>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144262" y="21631740"/>
            <a:ext cx="3794760" cy="2061601"/>
          </a:xfrm>
          <a:prstGeom prst="rect">
            <a:avLst/>
          </a:prstGeom>
          <a:ln>
            <a:solidFill>
              <a:schemeClr val="tx1"/>
            </a:solidFill>
          </a:ln>
        </p:spPr>
      </p:pic>
      <p:pic>
        <p:nvPicPr>
          <p:cNvPr id="46" name="Picture 45"/>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138684" y="24365053"/>
            <a:ext cx="3794760" cy="1994874"/>
          </a:xfrm>
          <a:prstGeom prst="rect">
            <a:avLst/>
          </a:prstGeom>
          <a:ln>
            <a:solidFill>
              <a:schemeClr val="tx1"/>
            </a:solidFill>
          </a:ln>
        </p:spPr>
      </p:pic>
      <p:sp>
        <p:nvSpPr>
          <p:cNvPr id="102" name="TextBox 101"/>
          <p:cNvSpPr txBox="1"/>
          <p:nvPr/>
        </p:nvSpPr>
        <p:spPr>
          <a:xfrm>
            <a:off x="1138683" y="26295214"/>
            <a:ext cx="3867913" cy="707886"/>
          </a:xfrm>
          <a:prstGeom prst="rect">
            <a:avLst/>
          </a:prstGeom>
          <a:noFill/>
        </p:spPr>
        <p:txBody>
          <a:bodyPr wrap="square" rtlCol="0">
            <a:spAutoFit/>
          </a:bodyPr>
          <a:lstStyle/>
          <a:p>
            <a:pPr lvl="0" algn="ctr"/>
            <a:r>
              <a:rPr lang="en-US" sz="2000" i="1" dirty="0" smtClean="0"/>
              <a:t>Figure </a:t>
            </a:r>
            <a:r>
              <a:rPr lang="en-US" sz="2000" i="1" dirty="0"/>
              <a:t>3: 24-pulse diode bridge rectifier [6]</a:t>
            </a:r>
          </a:p>
        </p:txBody>
      </p:sp>
      <p:sp>
        <p:nvSpPr>
          <p:cNvPr id="12" name="Rectangle 11"/>
          <p:cNvSpPr/>
          <p:nvPr/>
        </p:nvSpPr>
        <p:spPr>
          <a:xfrm>
            <a:off x="27434897" y="28206623"/>
            <a:ext cx="8185143" cy="923330"/>
          </a:xfrm>
          <a:prstGeom prst="rect">
            <a:avLst/>
          </a:prstGeom>
        </p:spPr>
        <p:txBody>
          <a:bodyPr wrap="square">
            <a:spAutoFit/>
          </a:bodyPr>
          <a:lstStyle/>
          <a:p>
            <a:pPr marL="115888" indent="-115888" algn="just"/>
            <a:r>
              <a:rPr lang="en-US" sz="1800" dirty="0"/>
              <a:t>* This work is supported by the US Office of Naval Research under grant N00014-16-1-2248</a:t>
            </a:r>
            <a:r>
              <a:rPr lang="en-US" sz="1800" dirty="0" smtClean="0"/>
              <a:t>. The opinions and findings are those of the authors and are not necessarily those of the US Office of Naval Research.</a:t>
            </a:r>
            <a:endParaRPr lang="en-US" sz="1800" dirty="0"/>
          </a:p>
        </p:txBody>
      </p:sp>
      <p:graphicFrame>
        <p:nvGraphicFramePr>
          <p:cNvPr id="79" name="Table 78"/>
          <p:cNvGraphicFramePr>
            <a:graphicFrameLocks noGrp="1"/>
          </p:cNvGraphicFramePr>
          <p:nvPr>
            <p:extLst>
              <p:ext uri="{D42A27DB-BD31-4B8C-83A1-F6EECF244321}">
                <p14:modId xmlns:p14="http://schemas.microsoft.com/office/powerpoint/2010/main" val="2169653918"/>
              </p:ext>
            </p:extLst>
          </p:nvPr>
        </p:nvGraphicFramePr>
        <p:xfrm>
          <a:off x="27434897" y="5127831"/>
          <a:ext cx="8229724" cy="2920976"/>
        </p:xfrm>
        <a:graphic>
          <a:graphicData uri="http://schemas.openxmlformats.org/drawingml/2006/table">
            <a:tbl>
              <a:tblPr firstRow="1" bandRow="1">
                <a:tableStyleId>{5C22544A-7EE6-4342-B048-85BDC9FD1C3A}</a:tableStyleId>
              </a:tblPr>
              <a:tblGrid>
                <a:gridCol w="2653047">
                  <a:extLst>
                    <a:ext uri="{9D8B030D-6E8A-4147-A177-3AD203B41FA5}">
                      <a16:colId xmlns="" xmlns:a16="http://schemas.microsoft.com/office/drawing/2014/main" val="1323608872"/>
                    </a:ext>
                  </a:extLst>
                </a:gridCol>
                <a:gridCol w="5576677">
                  <a:extLst>
                    <a:ext uri="{9D8B030D-6E8A-4147-A177-3AD203B41FA5}">
                      <a16:colId xmlns="" xmlns:a16="http://schemas.microsoft.com/office/drawing/2014/main" val="4078608511"/>
                    </a:ext>
                  </a:extLst>
                </a:gridCol>
              </a:tblGrid>
              <a:tr h="568446">
                <a:tc gridSpan="2">
                  <a:txBody>
                    <a:bodyPr/>
                    <a:lstStyle/>
                    <a:p>
                      <a:pPr algn="ctr"/>
                      <a:r>
                        <a:rPr lang="en-US" sz="3000" dirty="0"/>
                        <a:t>SIMULATION</a:t>
                      </a:r>
                      <a:r>
                        <a:rPr lang="en-US" sz="3000" baseline="0" dirty="0"/>
                        <a:t> %THD</a:t>
                      </a:r>
                      <a:endParaRPr lang="en-US" sz="3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US"/>
                    </a:p>
                  </a:txBody>
                  <a:tcPr/>
                </a:tc>
                <a:extLst>
                  <a:ext uri="{0D108BD9-81ED-4DB2-BD59-A6C34878D82A}">
                    <a16:rowId xmlns="" xmlns:a16="http://schemas.microsoft.com/office/drawing/2014/main" val="1339328856"/>
                  </a:ext>
                </a:extLst>
              </a:tr>
              <a:tr h="470506">
                <a:tc>
                  <a:txBody>
                    <a:bodyPr/>
                    <a:lstStyle/>
                    <a:p>
                      <a:pPr algn="ctr"/>
                      <a:r>
                        <a:rPr lang="en-US" sz="2000" dirty="0" smtClean="0"/>
                        <a:t># of Pulses</a:t>
                      </a:r>
                      <a:endParaRPr lang="en-US" sz="2000" dirty="0"/>
                    </a:p>
                  </a:txBody>
                  <a:tcPr>
                    <a:lnL w="12700" cmpd="sng">
                      <a:noFill/>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smtClean="0"/>
                        <a:t>95</a:t>
                      </a:r>
                      <a:r>
                        <a:rPr lang="en-US" sz="2000" dirty="0"/>
                        <a:t>%</a:t>
                      </a:r>
                      <a:r>
                        <a:rPr lang="en-US" sz="2000" baseline="0" dirty="0"/>
                        <a:t> Charge</a:t>
                      </a:r>
                      <a:endParaRPr lang="en-US" sz="20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255308480"/>
                  </a:ext>
                </a:extLst>
              </a:tr>
              <a:tr h="470506">
                <a:tc>
                  <a:txBody>
                    <a:bodyPr/>
                    <a:lstStyle/>
                    <a:p>
                      <a:pPr algn="ctr"/>
                      <a:r>
                        <a:rPr lang="en-US" sz="2000" dirty="0"/>
                        <a:t>6-Pulse</a:t>
                      </a: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000" dirty="0"/>
                        <a:t>453.1874%</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443022478"/>
                  </a:ext>
                </a:extLst>
              </a:tr>
              <a:tr h="470506">
                <a:tc>
                  <a:txBody>
                    <a:bodyPr/>
                    <a:lstStyle/>
                    <a:p>
                      <a:pPr algn="ctr"/>
                      <a:r>
                        <a:rPr lang="en-US" sz="2000" dirty="0"/>
                        <a:t>12-Pulse</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000" dirty="0"/>
                        <a:t>74.6456%</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826037007"/>
                  </a:ext>
                </a:extLst>
              </a:tr>
              <a:tr h="470506">
                <a:tc>
                  <a:txBody>
                    <a:bodyPr/>
                    <a:lstStyle/>
                    <a:p>
                      <a:pPr algn="ctr"/>
                      <a:r>
                        <a:rPr lang="en-US" sz="2000" dirty="0"/>
                        <a:t>18-Pulse</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000" dirty="0"/>
                        <a:t>18.4683%</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1480603395"/>
                  </a:ext>
                </a:extLst>
              </a:tr>
              <a:tr h="470506">
                <a:tc>
                  <a:txBody>
                    <a:bodyPr/>
                    <a:lstStyle/>
                    <a:p>
                      <a:pPr algn="ctr"/>
                      <a:r>
                        <a:rPr lang="en-US" sz="2000" dirty="0"/>
                        <a:t>24-Pulse</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000" dirty="0"/>
                        <a:t>12.6896%</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val="2652520940"/>
                  </a:ext>
                </a:extLst>
              </a:tr>
            </a:tbl>
          </a:graphicData>
        </a:graphic>
      </p:graphicFrame>
    </p:spTree>
    <p:extLst>
      <p:ext uri="{BB962C8B-B14F-4D97-AF65-F5344CB8AC3E}">
        <p14:creationId xmlns:p14="http://schemas.microsoft.com/office/powerpoint/2010/main" val="37683879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32428A"/>
      </a:accent1>
      <a:accent2>
        <a:srgbClr val="B69427"/>
      </a:accent2>
      <a:accent3>
        <a:srgbClr val="B0B1B3"/>
      </a:accent3>
      <a:accent4>
        <a:srgbClr val="E5E6E7"/>
      </a:accent4>
      <a:accent5>
        <a:srgbClr val="990000"/>
      </a:accent5>
      <a:accent6>
        <a:srgbClr val="66CCFF"/>
      </a:accent6>
      <a:hlink>
        <a:srgbClr val="0000FF"/>
      </a:hlink>
      <a:folHlink>
        <a:srgbClr val="800080"/>
      </a:folHlink>
    </a:clrScheme>
    <a:fontScheme name="Custom 1">
      <a:majorFont>
        <a:latin typeface="Cambria"/>
        <a:ea typeface=""/>
        <a:cs typeface=""/>
      </a:majorFont>
      <a:minorFont>
        <a:latin typeface="Cambr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DA6617-406B-41B2-9ECE-558FBF1AB8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D3992C9-DE75-4908-A64B-E604BCE149B6}">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ED61DF21-D620-495D-94FB-98F412E30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13903</TotalTime>
  <Words>1284</Words>
  <Application>Microsoft Office PowerPoint</Application>
  <PresentationFormat>Custom</PresentationFormat>
  <Paragraphs>88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vt:lpstr>
      <vt:lpstr>Times New Roman</vt:lpstr>
      <vt:lpstr>Office Theme</vt:lpstr>
      <vt:lpstr>Investigation of Harmonic Distortion in Multi-Pulse Rectifiers for Large Capacitive Charging Applications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Lara Carreon</dc:creator>
  <cp:lastModifiedBy>David Wetz</cp:lastModifiedBy>
  <cp:revision>241</cp:revision>
  <dcterms:created xsi:type="dcterms:W3CDTF">2014-09-15T18:28:43Z</dcterms:created>
  <dcterms:modified xsi:type="dcterms:W3CDTF">2016-07-04T19:59:48Z</dcterms:modified>
</cp:coreProperties>
</file>