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063" r:id="rId1"/>
  </p:sldMasterIdLst>
  <p:notesMasterIdLst>
    <p:notesMasterId r:id="rId19"/>
  </p:notesMasterIdLst>
  <p:handoutMasterIdLst>
    <p:handoutMasterId r:id="rId20"/>
  </p:handoutMasterIdLst>
  <p:sldIdLst>
    <p:sldId id="995" r:id="rId2"/>
    <p:sldId id="999" r:id="rId3"/>
    <p:sldId id="998" r:id="rId4"/>
    <p:sldId id="985" r:id="rId5"/>
    <p:sldId id="989" r:id="rId6"/>
    <p:sldId id="993" r:id="rId7"/>
    <p:sldId id="1001" r:id="rId8"/>
    <p:sldId id="1002" r:id="rId9"/>
    <p:sldId id="1004" r:id="rId10"/>
    <p:sldId id="1005" r:id="rId11"/>
    <p:sldId id="1006" r:id="rId12"/>
    <p:sldId id="1007" r:id="rId13"/>
    <p:sldId id="1008" r:id="rId14"/>
    <p:sldId id="1009" r:id="rId15"/>
    <p:sldId id="1012" r:id="rId16"/>
    <p:sldId id="1014" r:id="rId17"/>
    <p:sldId id="984" r:id="rId18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490C59"/>
    <a:srgbClr val="041148"/>
    <a:srgbClr val="60398A"/>
    <a:srgbClr val="5D3887"/>
    <a:srgbClr val="562881"/>
    <a:srgbClr val="030B3C"/>
    <a:srgbClr val="7A2582"/>
    <a:srgbClr val="F2D4FC"/>
    <a:srgbClr val="D38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06" autoAdjust="0"/>
    <p:restoredTop sz="94151" autoAdjust="0"/>
  </p:normalViewPr>
  <p:slideViewPr>
    <p:cSldViewPr snapToGrid="0" snapToObjects="1">
      <p:cViewPr varScale="1">
        <p:scale>
          <a:sx n="111" d="100"/>
          <a:sy n="111" d="100"/>
        </p:scale>
        <p:origin x="576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4" d="100"/>
        <a:sy n="64" d="100"/>
      </p:scale>
      <p:origin x="0" y="0"/>
    </p:cViewPr>
  </p:sorterViewPr>
  <p:notesViewPr>
    <p:cSldViewPr snapToGrid="0" snapToObjects="1">
      <p:cViewPr varScale="1">
        <p:scale>
          <a:sx n="97" d="100"/>
          <a:sy n="97" d="100"/>
        </p:scale>
        <p:origin x="2480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2023BE5-6F4A-AA4B-B824-207CCA2379FB}" type="datetimeFigureOut">
              <a:rPr lang="en-US"/>
              <a:pPr>
                <a:defRPr/>
              </a:pPr>
              <a:t>7/2/2025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DF0F5D0-75A2-EB4A-A7E9-A758E72A608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D847F98-B33E-DD4A-9419-3BADF2C49B83}" type="datetimeFigureOut">
              <a:rPr lang="en-US"/>
              <a:pPr>
                <a:defRPr/>
              </a:pPr>
              <a:t>7/2/2025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3D2F53E-EFEB-B34D-BC95-854A908D638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8.tiff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8.tiff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8.tiff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00150" y="1790058"/>
            <a:ext cx="6743700" cy="123444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285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1396" y="3264408"/>
            <a:ext cx="5101209" cy="929921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3A824-1A51-4B26-AD58-A6D8E14F6C04}" type="datetimeFigureOut">
              <a:rPr lang="en-US" smtClean="0"/>
              <a:t>7/2/2025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08584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E33E-8B18-4087-B112-809917729534}" type="datetimeFigureOut">
              <a:rPr lang="en-US" smtClean="0"/>
              <a:t>7/2/2025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4022183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9834" y="702945"/>
            <a:ext cx="973956" cy="373761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3352" y="702945"/>
            <a:ext cx="4648867" cy="373761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FE419-2371-464F-8239-3959401C3561}" type="datetimeFigureOut">
              <a:rPr lang="en-US" smtClean="0"/>
              <a:t>7/2/2025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613703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28650" y="1369219"/>
            <a:ext cx="7886700" cy="2957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628650" y="829648"/>
            <a:ext cx="7886700" cy="267632"/>
          </a:xfrm>
        </p:spPr>
        <p:txBody>
          <a:bodyPr>
            <a:normAutofit/>
          </a:bodyPr>
          <a:lstStyle>
            <a:lvl1pPr marL="0" indent="0">
              <a:buNone/>
              <a:defRPr sz="1800" b="1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16788368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On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28650" y="1369219"/>
            <a:ext cx="7886700" cy="2957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628650" y="829648"/>
            <a:ext cx="7886700" cy="267632"/>
          </a:xfrm>
        </p:spPr>
        <p:txBody>
          <a:bodyPr>
            <a:normAutofit/>
          </a:bodyPr>
          <a:lstStyle>
            <a:lvl1pPr marL="0" indent="0">
              <a:buNone/>
              <a:defRPr sz="1800" b="1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17299834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4" y="643"/>
            <a:ext cx="9142853" cy="5142854"/>
          </a:xfrm>
          <a:prstGeom prst="rect">
            <a:avLst/>
          </a:prstGeom>
        </p:spPr>
      </p:pic>
      <p:sp>
        <p:nvSpPr>
          <p:cNvPr id="9" name="Slide Number Placeholder 9"/>
          <p:cNvSpPr txBox="1">
            <a:spLocks/>
          </p:cNvSpPr>
          <p:nvPr userDrawn="1"/>
        </p:nvSpPr>
        <p:spPr>
          <a:xfrm>
            <a:off x="-729234" y="4699345"/>
            <a:ext cx="48577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eaLnBrk="1" fontAlgn="auto" hangingPunct="1">
              <a:spcBef>
                <a:spcPts val="0"/>
              </a:spcBef>
              <a:spcAft>
                <a:spcPts val="0"/>
              </a:spcAft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AC251CC7-68DB-DC4E-AEB5-860FF6F56E6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" y="4649583"/>
            <a:ext cx="9143993" cy="495299"/>
          </a:xfrm>
          <a:prstGeom prst="rect">
            <a:avLst/>
          </a:prstGeom>
        </p:spPr>
      </p:pic>
      <p:sp>
        <p:nvSpPr>
          <p:cNvPr id="15" name="Slide Number Placeholder 13">
            <a:extLst>
              <a:ext uri="{FF2B5EF4-FFF2-40B4-BE49-F238E27FC236}">
                <a16:creationId xmlns:a16="http://schemas.microsoft.com/office/drawing/2014/main" id="{5BC01306-1AEF-0A4E-AEB7-8E74FB83433E}"/>
              </a:ext>
            </a:extLst>
          </p:cNvPr>
          <p:cNvSpPr txBox="1">
            <a:spLocks/>
          </p:cNvSpPr>
          <p:nvPr userDrawn="1"/>
        </p:nvSpPr>
        <p:spPr>
          <a:xfrm>
            <a:off x="385321" y="4605492"/>
            <a:ext cx="486659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0066A1"/>
                </a:solidFill>
                <a:latin typeface="Calibri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9pPr>
          </a:lstStyle>
          <a:p>
            <a:fld id="{3DD97BEB-BAEF-0344-9D5C-EC73E478698A}" type="slidenum">
              <a:rPr lang="en-US" sz="900" smtClean="0">
                <a:solidFill>
                  <a:schemeClr val="bg1"/>
                </a:solidFill>
              </a:rPr>
              <a:pPr/>
              <a:t>‹#›</a:t>
            </a:fld>
            <a:endParaRPr lang="en-US" sz="900" dirty="0">
              <a:solidFill>
                <a:schemeClr val="bg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5FEBC1F-BE60-EA42-BEC5-D7905E09D63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9829" y="3995022"/>
            <a:ext cx="1010553" cy="7826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84FC459-52EB-7748-BB1B-EC3CF5F7D51C}"/>
              </a:ext>
            </a:extLst>
          </p:cNvPr>
          <p:cNvSpPr txBox="1"/>
          <p:nvPr userDrawn="1"/>
        </p:nvSpPr>
        <p:spPr>
          <a:xfrm>
            <a:off x="2183905" y="4499630"/>
            <a:ext cx="3274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+mn-lt"/>
              </a:rPr>
              <a:t>Connect. Support.</a:t>
            </a:r>
            <a:r>
              <a:rPr lang="en-US" baseline="0" dirty="0">
                <a:solidFill>
                  <a:schemeClr val="bg1"/>
                </a:solidFill>
                <a:latin typeface="+mn-lt"/>
              </a:rPr>
              <a:t> Inspire.</a:t>
            </a:r>
            <a:endParaRPr lang="en-US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AF5D23D-0AFD-BD4B-86A9-36C293F11D3A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5200" y="4225189"/>
            <a:ext cx="1594221" cy="810932"/>
          </a:xfrm>
          <a:prstGeom prst="rect">
            <a:avLst/>
          </a:prstGeom>
        </p:spPr>
      </p:pic>
      <p:sp>
        <p:nvSpPr>
          <p:cNvPr id="17" name="Subtitle 2">
            <a:extLst>
              <a:ext uri="{FF2B5EF4-FFF2-40B4-BE49-F238E27FC236}">
                <a16:creationId xmlns:a16="http://schemas.microsoft.com/office/drawing/2014/main" id="{0EECE634-3EB2-634C-A3DB-6C962A536F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8213" y="2147926"/>
            <a:ext cx="5629080" cy="483868"/>
          </a:xfrm>
        </p:spPr>
        <p:txBody>
          <a:bodyPr/>
          <a:lstStyle>
            <a:lvl1pPr marL="0" indent="0">
              <a:buNone/>
              <a:defRPr sz="1800" i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F369E47-DEDF-66BA-F7F6-34BFEA2BFC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" y="-3055"/>
            <a:ext cx="9142855" cy="5142855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-804408" y="4675587"/>
            <a:ext cx="485775" cy="27384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EE57CC8-2C6B-0043-BC89-144897F54AB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Slide Number Placeholder 9"/>
          <p:cNvSpPr txBox="1">
            <a:spLocks/>
          </p:cNvSpPr>
          <p:nvPr userDrawn="1"/>
        </p:nvSpPr>
        <p:spPr>
          <a:xfrm>
            <a:off x="-729234" y="4699345"/>
            <a:ext cx="48577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eaLnBrk="1" fontAlgn="auto" hangingPunct="1">
              <a:spcBef>
                <a:spcPts val="0"/>
              </a:spcBef>
              <a:spcAft>
                <a:spcPts val="0"/>
              </a:spcAft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AC251CC7-68DB-DC4E-AEB5-860FF6F56E6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27BDF45-2312-0849-AB92-A3A2A66653F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" y="4649583"/>
            <a:ext cx="9143993" cy="495299"/>
          </a:xfrm>
          <a:prstGeom prst="rect">
            <a:avLst/>
          </a:prstGeom>
        </p:spPr>
      </p:pic>
      <p:sp>
        <p:nvSpPr>
          <p:cNvPr id="20" name="Slide Number Placeholder 13">
            <a:extLst>
              <a:ext uri="{FF2B5EF4-FFF2-40B4-BE49-F238E27FC236}">
                <a16:creationId xmlns:a16="http://schemas.microsoft.com/office/drawing/2014/main" id="{2358720E-8E24-454D-8C5A-A5451E8E17EA}"/>
              </a:ext>
            </a:extLst>
          </p:cNvPr>
          <p:cNvSpPr txBox="1">
            <a:spLocks/>
          </p:cNvSpPr>
          <p:nvPr userDrawn="1"/>
        </p:nvSpPr>
        <p:spPr>
          <a:xfrm>
            <a:off x="385321" y="4605492"/>
            <a:ext cx="486659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0066A1"/>
                </a:solidFill>
                <a:latin typeface="Calibri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9pPr>
          </a:lstStyle>
          <a:p>
            <a:fld id="{3DD97BEB-BAEF-0344-9D5C-EC73E478698A}" type="slidenum">
              <a:rPr lang="en-US" sz="900" smtClean="0">
                <a:solidFill>
                  <a:schemeClr val="bg1"/>
                </a:solidFill>
              </a:rPr>
              <a:pPr/>
              <a:t>‹#›</a:t>
            </a:fld>
            <a:endParaRPr lang="en-US" sz="900" dirty="0">
              <a:solidFill>
                <a:schemeClr val="bg1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768AA79-0278-D34D-9CFC-46F518E7FEA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9829" y="3995022"/>
            <a:ext cx="1010553" cy="7826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8F10570-7F8C-0E4F-A16A-B1DE7699CBE4}"/>
              </a:ext>
            </a:extLst>
          </p:cNvPr>
          <p:cNvSpPr txBox="1"/>
          <p:nvPr userDrawn="1"/>
        </p:nvSpPr>
        <p:spPr>
          <a:xfrm>
            <a:off x="2183905" y="4499630"/>
            <a:ext cx="3274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+mn-lt"/>
              </a:rPr>
              <a:t>Connect. Support.</a:t>
            </a:r>
            <a:r>
              <a:rPr lang="en-US" baseline="0" dirty="0">
                <a:solidFill>
                  <a:schemeClr val="bg1"/>
                </a:solidFill>
                <a:latin typeface="+mn-lt"/>
              </a:rPr>
              <a:t> Inspire.</a:t>
            </a:r>
            <a:endParaRPr lang="en-US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F40DBD8-4392-9E40-945E-AD186C12566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5200" y="4225189"/>
            <a:ext cx="1594221" cy="810932"/>
          </a:xfrm>
          <a:prstGeom prst="rect">
            <a:avLst/>
          </a:prstGeom>
        </p:spPr>
      </p:pic>
      <p:sp>
        <p:nvSpPr>
          <p:cNvPr id="18" name="Subtitle 2">
            <a:extLst>
              <a:ext uri="{FF2B5EF4-FFF2-40B4-BE49-F238E27FC236}">
                <a16:creationId xmlns:a16="http://schemas.microsoft.com/office/drawing/2014/main" id="{BA94300D-12D2-4F48-B742-1E93717B16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8213" y="2147926"/>
            <a:ext cx="5629080" cy="483868"/>
          </a:xfrm>
        </p:spPr>
        <p:txBody>
          <a:bodyPr/>
          <a:lstStyle>
            <a:lvl1pPr marL="0" indent="0">
              <a:buNone/>
              <a:defRPr sz="1800" i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F6E077A-BAF4-78D3-9E0C-738CAD1DD9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resentation Title Slide Opt 1 Editab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73" y="-24633"/>
            <a:ext cx="9142627" cy="5142727"/>
          </a:xfrm>
          <a:prstGeom prst="rect">
            <a:avLst/>
          </a:prstGeom>
          <a:noFill/>
          <a:ln>
            <a:noFill/>
          </a:ln>
          <a:effectLst>
            <a:outerShdw blurRad="1270000" dist="2540000" dir="21540000" sx="200000" sy="200000" algn="ctr" rotWithShape="0">
              <a:srgbClr val="000000">
                <a:alpha val="0"/>
              </a:srgbClr>
            </a:outerShdw>
          </a:effectLst>
          <a:scene3d>
            <a:camera prst="orthographicFront">
              <a:rot lat="0" lon="1080000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Slide Number Placeholder 9"/>
          <p:cNvSpPr>
            <a:spLocks noGrp="1"/>
          </p:cNvSpPr>
          <p:nvPr>
            <p:ph type="sldNum" sz="quarter" idx="18"/>
          </p:nvPr>
        </p:nvSpPr>
        <p:spPr>
          <a:xfrm>
            <a:off x="-804408" y="4675587"/>
            <a:ext cx="485775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AF6230-9B3A-E94A-9D7B-355E467F6DE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24466EF-5839-6746-8D05-72FFDF73224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" y="4641491"/>
            <a:ext cx="9143993" cy="495299"/>
          </a:xfrm>
          <a:prstGeom prst="rect">
            <a:avLst/>
          </a:prstGeom>
        </p:spPr>
      </p:pic>
      <p:sp>
        <p:nvSpPr>
          <p:cNvPr id="21" name="Slide Number Placeholder 13">
            <a:extLst>
              <a:ext uri="{FF2B5EF4-FFF2-40B4-BE49-F238E27FC236}">
                <a16:creationId xmlns:a16="http://schemas.microsoft.com/office/drawing/2014/main" id="{20798FE3-A265-4A44-8D1B-A7D1FE51E7C1}"/>
              </a:ext>
            </a:extLst>
          </p:cNvPr>
          <p:cNvSpPr txBox="1">
            <a:spLocks/>
          </p:cNvSpPr>
          <p:nvPr userDrawn="1"/>
        </p:nvSpPr>
        <p:spPr>
          <a:xfrm>
            <a:off x="385321" y="4605492"/>
            <a:ext cx="486659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0066A1"/>
                </a:solidFill>
                <a:latin typeface="Calibri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9pPr>
          </a:lstStyle>
          <a:p>
            <a:fld id="{3DD97BEB-BAEF-0344-9D5C-EC73E478698A}" type="slidenum">
              <a:rPr lang="en-US" sz="900" smtClean="0">
                <a:solidFill>
                  <a:schemeClr val="bg1"/>
                </a:solidFill>
              </a:rPr>
              <a:pPr/>
              <a:t>‹#›</a:t>
            </a:fld>
            <a:endParaRPr lang="en-US" sz="900" dirty="0">
              <a:solidFill>
                <a:schemeClr val="bg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9106D89-8DA6-CE4A-BCEC-A6ED478497D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9829" y="3995022"/>
            <a:ext cx="1010553" cy="7826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B214CE2-F2C8-AF4A-81EC-89AE72182AC1}"/>
              </a:ext>
            </a:extLst>
          </p:cNvPr>
          <p:cNvSpPr txBox="1"/>
          <p:nvPr userDrawn="1"/>
        </p:nvSpPr>
        <p:spPr>
          <a:xfrm>
            <a:off x="2183905" y="4499630"/>
            <a:ext cx="3274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+mn-lt"/>
              </a:rPr>
              <a:t>Connect. Support.</a:t>
            </a:r>
            <a:r>
              <a:rPr lang="en-US" baseline="0" dirty="0">
                <a:solidFill>
                  <a:schemeClr val="bg1"/>
                </a:solidFill>
                <a:latin typeface="+mn-lt"/>
              </a:rPr>
              <a:t> Inspire.</a:t>
            </a:r>
            <a:endParaRPr lang="en-US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7ABD3F7-CEE7-CC44-A296-EB248268DE39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5200" y="4225189"/>
            <a:ext cx="1594221" cy="810932"/>
          </a:xfrm>
          <a:prstGeom prst="rect">
            <a:avLst/>
          </a:prstGeom>
        </p:spPr>
      </p:pic>
      <p:sp>
        <p:nvSpPr>
          <p:cNvPr id="18" name="Subtitle 2">
            <a:extLst>
              <a:ext uri="{FF2B5EF4-FFF2-40B4-BE49-F238E27FC236}">
                <a16:creationId xmlns:a16="http://schemas.microsoft.com/office/drawing/2014/main" id="{3D2F7EDC-E93E-8942-87A4-B78614923C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8213" y="2147926"/>
            <a:ext cx="5629080" cy="483868"/>
          </a:xfrm>
        </p:spPr>
        <p:txBody>
          <a:bodyPr/>
          <a:lstStyle>
            <a:lvl1pPr marL="0" indent="0">
              <a:buNone/>
              <a:defRPr sz="1800" i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521C43B-BCB1-457F-1CE6-2FA3F0DA1C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 Slide Opt 1 Tag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27582" y="1904246"/>
            <a:ext cx="7778469" cy="522983"/>
          </a:xfrm>
        </p:spPr>
        <p:txBody>
          <a:bodyPr>
            <a:normAutofit/>
          </a:bodyPr>
          <a:lstStyle>
            <a:lvl1pPr algn="l">
              <a:defRPr sz="3300" i="0">
                <a:solidFill>
                  <a:srgbClr val="752F8B"/>
                </a:solidFill>
              </a:defRPr>
            </a:lvl1pPr>
          </a:lstStyle>
          <a:p>
            <a:r>
              <a:rPr lang="en-US" dirty="0"/>
              <a:t>Divider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27582" y="2496286"/>
            <a:ext cx="7778469" cy="483868"/>
          </a:xfrm>
        </p:spPr>
        <p:txBody>
          <a:bodyPr>
            <a:normAutofit/>
          </a:bodyPr>
          <a:lstStyle>
            <a:lvl1pPr marL="0" indent="0" algn="l">
              <a:buNone/>
              <a:defRPr sz="2100" b="1" i="1">
                <a:solidFill>
                  <a:schemeClr val="tx1">
                    <a:lumMod val="50000"/>
                    <a:lumOff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Subhead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84D2B00-CDF9-6041-A3DF-3D077676141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4662035"/>
            <a:ext cx="9143993" cy="495299"/>
          </a:xfrm>
          <a:prstGeom prst="rect">
            <a:avLst/>
          </a:prstGeom>
        </p:spPr>
      </p:pic>
      <p:sp>
        <p:nvSpPr>
          <p:cNvPr id="17" name="Slide Number Placeholder 13">
            <a:extLst>
              <a:ext uri="{FF2B5EF4-FFF2-40B4-BE49-F238E27FC236}">
                <a16:creationId xmlns:a16="http://schemas.microsoft.com/office/drawing/2014/main" id="{53371FC2-AA6B-4A40-9833-73276AEA0B7A}"/>
              </a:ext>
            </a:extLst>
          </p:cNvPr>
          <p:cNvSpPr txBox="1">
            <a:spLocks/>
          </p:cNvSpPr>
          <p:nvPr userDrawn="1"/>
        </p:nvSpPr>
        <p:spPr>
          <a:xfrm>
            <a:off x="385321" y="4654044"/>
            <a:ext cx="486659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0066A1"/>
                </a:solidFill>
                <a:latin typeface="Calibri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9pPr>
          </a:lstStyle>
          <a:p>
            <a:fld id="{3DD97BEB-BAEF-0344-9D5C-EC73E478698A}" type="slidenum">
              <a:rPr lang="en-US" sz="900" smtClean="0">
                <a:solidFill>
                  <a:srgbClr val="752F8B"/>
                </a:solidFill>
              </a:rPr>
              <a:pPr/>
              <a:t>‹#›</a:t>
            </a:fld>
            <a:endParaRPr lang="en-US" sz="900" dirty="0">
              <a:solidFill>
                <a:srgbClr val="752F8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9170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628650" y="1369219"/>
            <a:ext cx="3886200" cy="28444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4629150" y="1369219"/>
            <a:ext cx="3886200" cy="28444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628650" y="829647"/>
            <a:ext cx="7886700" cy="288994"/>
          </a:xfrm>
        </p:spPr>
        <p:txBody>
          <a:bodyPr>
            <a:normAutofit/>
          </a:bodyPr>
          <a:lstStyle>
            <a:lvl1pPr marL="0" indent="0">
              <a:buNone/>
              <a:defRPr sz="1800" b="1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25"/>
          <p:cNvSpPr>
            <a:spLocks noGrp="1"/>
          </p:cNvSpPr>
          <p:nvPr>
            <p:ph type="sldNum" sz="quarter" idx="18"/>
          </p:nvPr>
        </p:nvSpPr>
        <p:spPr>
          <a:xfrm>
            <a:off x="-804408" y="4675587"/>
            <a:ext cx="485775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74D7F4-E035-F04D-B83A-CFAC758BEF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81936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2844563"/>
          </a:xfrm>
        </p:spPr>
        <p:txBody>
          <a:bodyPr/>
          <a:lstStyle>
            <a:lvl1pPr marL="0" indent="0">
              <a:buNone/>
              <a:defRPr sz="900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628650" y="1369219"/>
            <a:ext cx="3886200" cy="28444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628650" y="829647"/>
            <a:ext cx="7886700" cy="288994"/>
          </a:xfrm>
        </p:spPr>
        <p:txBody>
          <a:bodyPr>
            <a:normAutofit/>
          </a:bodyPr>
          <a:lstStyle>
            <a:lvl1pPr marL="0" indent="0">
              <a:buNone/>
              <a:defRPr sz="1800" b="1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25"/>
          <p:cNvSpPr>
            <a:spLocks noGrp="1"/>
          </p:cNvSpPr>
          <p:nvPr>
            <p:ph type="sldNum" sz="quarter" idx="18"/>
          </p:nvPr>
        </p:nvSpPr>
        <p:spPr>
          <a:xfrm>
            <a:off x="-804408" y="4675587"/>
            <a:ext cx="485775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250645-83BF-4F4B-8BA2-D06B88BA2FE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2661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62C4-EDD9-4389-A98B-B87ECEA2A816}" type="datetimeFigureOut">
              <a:rPr lang="en-US" smtClean="0"/>
              <a:t>7/2/2025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1617688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28650" y="417136"/>
            <a:ext cx="7886700" cy="4150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2128102"/>
            <a:ext cx="3886200" cy="2085680"/>
          </a:xfrm>
        </p:spPr>
        <p:txBody>
          <a:bodyPr/>
          <a:lstStyle>
            <a:lvl1pPr marL="0" indent="0">
              <a:buNone/>
              <a:defRPr sz="900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628650" y="1369219"/>
            <a:ext cx="3886200" cy="28444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4629150" y="1369219"/>
            <a:ext cx="3886200" cy="758882"/>
          </a:xfrm>
        </p:spPr>
        <p:txBody>
          <a:bodyPr>
            <a:noAutofit/>
          </a:bodyPr>
          <a:lstStyle>
            <a:lvl1pPr marL="0" indent="0">
              <a:buNone/>
              <a:defRPr sz="1500"/>
            </a:lvl1pPr>
            <a:lvl2pPr>
              <a:defRPr sz="135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628650" y="829647"/>
            <a:ext cx="7886700" cy="288994"/>
          </a:xfrm>
        </p:spPr>
        <p:txBody>
          <a:bodyPr>
            <a:normAutofit/>
          </a:bodyPr>
          <a:lstStyle>
            <a:lvl1pPr marL="0" indent="0">
              <a:buNone/>
              <a:defRPr sz="1800" b="1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25"/>
          <p:cNvSpPr>
            <a:spLocks noGrp="1"/>
          </p:cNvSpPr>
          <p:nvPr>
            <p:ph type="sldNum" sz="quarter" idx="18"/>
          </p:nvPr>
        </p:nvSpPr>
        <p:spPr>
          <a:xfrm>
            <a:off x="-804408" y="4675587"/>
            <a:ext cx="485775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C5F9D4-5D67-D543-BC4D-5AD00547B8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666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, Text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28650" y="417136"/>
            <a:ext cx="7886700" cy="4150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2"/>
          </p:nvPr>
        </p:nvSpPr>
        <p:spPr>
          <a:xfrm>
            <a:off x="628650" y="1361923"/>
            <a:ext cx="3886200" cy="2851699"/>
          </a:xfrm>
        </p:spPr>
        <p:txBody>
          <a:bodyPr/>
          <a:lstStyle>
            <a:lvl1pPr marL="0" indent="0">
              <a:buNone/>
              <a:defRPr sz="900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629150" y="2128101"/>
            <a:ext cx="3886200" cy="20855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4629150" y="1369219"/>
            <a:ext cx="3886200" cy="758882"/>
          </a:xfrm>
        </p:spPr>
        <p:txBody>
          <a:bodyPr>
            <a:noAutofit/>
          </a:bodyPr>
          <a:lstStyle>
            <a:lvl1pPr marL="0" indent="0">
              <a:buNone/>
              <a:defRPr sz="1500"/>
            </a:lvl1pPr>
            <a:lvl2pPr>
              <a:defRPr sz="135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628650" y="829647"/>
            <a:ext cx="7886700" cy="288994"/>
          </a:xfrm>
        </p:spPr>
        <p:txBody>
          <a:bodyPr>
            <a:normAutofit/>
          </a:bodyPr>
          <a:lstStyle>
            <a:lvl1pPr marL="0" indent="0">
              <a:buNone/>
              <a:defRPr sz="1800" b="1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25"/>
          <p:cNvSpPr>
            <a:spLocks noGrp="1"/>
          </p:cNvSpPr>
          <p:nvPr>
            <p:ph type="sldNum" sz="quarter" idx="18"/>
          </p:nvPr>
        </p:nvSpPr>
        <p:spPr>
          <a:xfrm>
            <a:off x="-804408" y="4675587"/>
            <a:ext cx="485775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B9A625-1BAB-DC4A-8E83-1D568617C14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71288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28650" y="417136"/>
            <a:ext cx="7886700" cy="4150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2855320"/>
            <a:ext cx="3886200" cy="1358461"/>
          </a:xfrm>
        </p:spPr>
        <p:txBody>
          <a:bodyPr/>
          <a:lstStyle>
            <a:lvl1pPr marL="0" indent="0">
              <a:buNone/>
              <a:defRPr sz="900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628650" y="1369219"/>
            <a:ext cx="3886200" cy="13750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Content Placeholder 3"/>
          <p:cNvSpPr>
            <a:spLocks noGrp="1"/>
          </p:cNvSpPr>
          <p:nvPr>
            <p:ph sz="half" idx="14"/>
          </p:nvPr>
        </p:nvSpPr>
        <p:spPr>
          <a:xfrm>
            <a:off x="4629150" y="1385779"/>
            <a:ext cx="3886200" cy="1358461"/>
          </a:xfrm>
        </p:spPr>
        <p:txBody>
          <a:bodyPr/>
          <a:lstStyle>
            <a:lvl1pPr marL="0" indent="0">
              <a:buNone/>
              <a:defRPr sz="900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half" idx="15"/>
          </p:nvPr>
        </p:nvSpPr>
        <p:spPr>
          <a:xfrm>
            <a:off x="628650" y="2855320"/>
            <a:ext cx="3886200" cy="1358461"/>
          </a:xfrm>
        </p:spPr>
        <p:txBody>
          <a:bodyPr/>
          <a:lstStyle>
            <a:lvl1pPr marL="0" indent="0">
              <a:buNone/>
              <a:defRPr sz="900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628650" y="829647"/>
            <a:ext cx="7886700" cy="288994"/>
          </a:xfrm>
        </p:spPr>
        <p:txBody>
          <a:bodyPr>
            <a:normAutofit/>
          </a:bodyPr>
          <a:lstStyle>
            <a:lvl1pPr marL="0" indent="0">
              <a:buNone/>
              <a:defRPr sz="1800" b="1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25"/>
          <p:cNvSpPr>
            <a:spLocks noGrp="1"/>
          </p:cNvSpPr>
          <p:nvPr>
            <p:ph type="sldNum" sz="quarter" idx="18"/>
          </p:nvPr>
        </p:nvSpPr>
        <p:spPr>
          <a:xfrm>
            <a:off x="-804408" y="4675587"/>
            <a:ext cx="485775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3779CE-96A0-D94C-A88F-E2BB836669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58005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628651" y="1369219"/>
            <a:ext cx="3019523" cy="28444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able Placeholder 8"/>
          <p:cNvSpPr>
            <a:spLocks noGrp="1"/>
          </p:cNvSpPr>
          <p:nvPr>
            <p:ph type="tbl" sz="quarter" idx="14"/>
          </p:nvPr>
        </p:nvSpPr>
        <p:spPr>
          <a:xfrm>
            <a:off x="3789576" y="1369219"/>
            <a:ext cx="4725775" cy="2844404"/>
          </a:xfrm>
        </p:spPr>
        <p:txBody>
          <a:bodyPr rtlCol="0">
            <a:normAutofit/>
          </a:bodyPr>
          <a:lstStyle>
            <a:lvl1pPr marL="0" indent="0">
              <a:buNone/>
              <a:defRPr sz="900" i="1"/>
            </a:lvl1pPr>
          </a:lstStyle>
          <a:p>
            <a:pPr lvl="0"/>
            <a:r>
              <a:rPr lang="en-US" noProof="0"/>
              <a:t>Click icon to add table</a:t>
            </a:r>
            <a:endParaRPr lang="en-US" noProof="0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628650" y="829647"/>
            <a:ext cx="7886700" cy="288994"/>
          </a:xfrm>
        </p:spPr>
        <p:txBody>
          <a:bodyPr>
            <a:normAutofit/>
          </a:bodyPr>
          <a:lstStyle>
            <a:lvl1pPr marL="0" indent="0">
              <a:buNone/>
              <a:defRPr sz="1800" b="1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25"/>
          <p:cNvSpPr>
            <a:spLocks noGrp="1"/>
          </p:cNvSpPr>
          <p:nvPr>
            <p:ph type="sldNum" sz="quarter" idx="18"/>
          </p:nvPr>
        </p:nvSpPr>
        <p:spPr>
          <a:xfrm>
            <a:off x="-804408" y="4675587"/>
            <a:ext cx="485775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2DB3B0-1C65-DF4F-8FEC-87AE9AC834B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9262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28650" y="417136"/>
            <a:ext cx="7886700" cy="4150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629150" y="1369219"/>
            <a:ext cx="3886200" cy="28444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628650" y="3591613"/>
            <a:ext cx="3886200" cy="622010"/>
          </a:xfrm>
        </p:spPr>
        <p:txBody>
          <a:bodyPr>
            <a:noAutofit/>
          </a:bodyPr>
          <a:lstStyle>
            <a:lvl1pPr marL="0" indent="0">
              <a:buNone/>
              <a:defRPr sz="1500"/>
            </a:lvl1pPr>
            <a:lvl2pPr>
              <a:defRPr sz="135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28650" y="1369219"/>
            <a:ext cx="3886200" cy="2222393"/>
          </a:xfrm>
        </p:spPr>
        <p:txBody>
          <a:bodyPr rtlCol="0">
            <a:normAutofit/>
          </a:bodyPr>
          <a:lstStyle>
            <a:lvl1pPr marL="0" indent="0">
              <a:buNone/>
              <a:defRPr sz="900" i="1" baseline="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628650" y="829647"/>
            <a:ext cx="7886700" cy="288994"/>
          </a:xfrm>
        </p:spPr>
        <p:txBody>
          <a:bodyPr>
            <a:normAutofit/>
          </a:bodyPr>
          <a:lstStyle>
            <a:lvl1pPr marL="0" indent="0">
              <a:buNone/>
              <a:defRPr sz="1800" b="1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25"/>
          <p:cNvSpPr>
            <a:spLocks noGrp="1"/>
          </p:cNvSpPr>
          <p:nvPr>
            <p:ph type="sldNum" sz="quarter" idx="18"/>
          </p:nvPr>
        </p:nvSpPr>
        <p:spPr>
          <a:xfrm>
            <a:off x="-804408" y="4675587"/>
            <a:ext cx="485775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B1EC0A-61B7-B94F-903F-DCE2C52D1CC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2995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28650" y="417136"/>
            <a:ext cx="7886700" cy="4150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628650" y="2128100"/>
            <a:ext cx="7886700" cy="160491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628650" y="1369219"/>
            <a:ext cx="7886700" cy="758882"/>
          </a:xfrm>
        </p:spPr>
        <p:txBody>
          <a:bodyPr>
            <a:normAutofit/>
          </a:bodyPr>
          <a:lstStyle>
            <a:lvl1pPr marL="0" indent="0">
              <a:buNone/>
              <a:defRPr sz="1500"/>
            </a:lvl1pPr>
            <a:lvl2pPr>
              <a:defRPr sz="135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/>
          </p:nvPr>
        </p:nvSpPr>
        <p:spPr>
          <a:xfrm>
            <a:off x="628650" y="3733015"/>
            <a:ext cx="7886700" cy="497168"/>
          </a:xfrm>
        </p:spPr>
        <p:txBody>
          <a:bodyPr>
            <a:normAutofit/>
          </a:bodyPr>
          <a:lstStyle>
            <a:lvl1pPr marL="0" indent="0">
              <a:buNone/>
              <a:defRPr sz="1500" b="1" i="1">
                <a:solidFill>
                  <a:srgbClr val="0066A1"/>
                </a:solidFill>
              </a:defRPr>
            </a:lvl1pPr>
            <a:lvl2pPr>
              <a:defRPr sz="135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628650" y="829647"/>
            <a:ext cx="7886700" cy="288994"/>
          </a:xfrm>
        </p:spPr>
        <p:txBody>
          <a:bodyPr>
            <a:normAutofit/>
          </a:bodyPr>
          <a:lstStyle>
            <a:lvl1pPr marL="0" indent="0">
              <a:buNone/>
              <a:defRPr sz="1800" b="1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25"/>
          <p:cNvSpPr>
            <a:spLocks noGrp="1"/>
          </p:cNvSpPr>
          <p:nvPr>
            <p:ph type="sldNum" sz="quarter" idx="18"/>
          </p:nvPr>
        </p:nvSpPr>
        <p:spPr>
          <a:xfrm>
            <a:off x="-804408" y="4675587"/>
            <a:ext cx="485775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F0BEFE-55CC-A34A-A372-DBC5A78008E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0115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, Bullets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28650" y="417136"/>
            <a:ext cx="7886700" cy="4150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628650" y="2731625"/>
            <a:ext cx="3886200" cy="148199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628650" y="1369219"/>
            <a:ext cx="7886700" cy="1269809"/>
          </a:xfrm>
        </p:spPr>
        <p:txBody>
          <a:bodyPr numCol="2" spcCol="274320">
            <a:normAutofit/>
          </a:bodyPr>
          <a:lstStyle>
            <a:lvl1pPr marL="0" indent="0">
              <a:buNone/>
              <a:defRPr sz="1500"/>
            </a:lvl1pPr>
            <a:lvl2pPr>
              <a:defRPr sz="135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629150" y="2731625"/>
            <a:ext cx="3886200" cy="1481998"/>
          </a:xfrm>
        </p:spPr>
        <p:txBody>
          <a:bodyPr rtlCol="0">
            <a:normAutofit/>
          </a:bodyPr>
          <a:lstStyle>
            <a:lvl1pPr marL="0" indent="0">
              <a:buNone/>
              <a:defRPr sz="900" i="1" baseline="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628650" y="829647"/>
            <a:ext cx="7886700" cy="288994"/>
          </a:xfrm>
        </p:spPr>
        <p:txBody>
          <a:bodyPr>
            <a:normAutofit/>
          </a:bodyPr>
          <a:lstStyle>
            <a:lvl1pPr marL="0" indent="0">
              <a:buNone/>
              <a:defRPr sz="1800" b="1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25"/>
          <p:cNvSpPr>
            <a:spLocks noGrp="1"/>
          </p:cNvSpPr>
          <p:nvPr>
            <p:ph type="sldNum" sz="quarter" idx="18"/>
          </p:nvPr>
        </p:nvSpPr>
        <p:spPr>
          <a:xfrm>
            <a:off x="-804408" y="4675587"/>
            <a:ext cx="485775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ABB549-F767-EF41-93D4-A073E05F10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1568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28650" y="417136"/>
            <a:ext cx="7886700" cy="4150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628650" y="1369218"/>
            <a:ext cx="4970872" cy="21658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628650" y="3535051"/>
            <a:ext cx="4970872" cy="678571"/>
          </a:xfrm>
        </p:spPr>
        <p:txBody>
          <a:bodyPr>
            <a:normAutofit/>
          </a:bodyPr>
          <a:lstStyle>
            <a:lvl1pPr marL="0" indent="0">
              <a:buNone/>
              <a:defRPr sz="1500" b="1">
                <a:solidFill>
                  <a:srgbClr val="0066A1"/>
                </a:solidFill>
              </a:defRPr>
            </a:lvl1pPr>
            <a:lvl2pPr>
              <a:defRPr sz="135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5712643" y="1369219"/>
            <a:ext cx="2802707" cy="2844404"/>
          </a:xfrm>
        </p:spPr>
        <p:txBody>
          <a:bodyPr rtlCol="0">
            <a:normAutofit/>
          </a:bodyPr>
          <a:lstStyle>
            <a:lvl1pPr marL="0" indent="0">
              <a:buNone/>
              <a:defRPr sz="900" i="1" baseline="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628650" y="829647"/>
            <a:ext cx="7886700" cy="288994"/>
          </a:xfrm>
        </p:spPr>
        <p:txBody>
          <a:bodyPr>
            <a:normAutofit/>
          </a:bodyPr>
          <a:lstStyle>
            <a:lvl1pPr marL="0" indent="0">
              <a:buNone/>
              <a:defRPr sz="1800" b="1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25"/>
          <p:cNvSpPr>
            <a:spLocks noGrp="1"/>
          </p:cNvSpPr>
          <p:nvPr>
            <p:ph type="sldNum" sz="quarter" idx="18"/>
          </p:nvPr>
        </p:nvSpPr>
        <p:spPr>
          <a:xfrm>
            <a:off x="-804408" y="4675587"/>
            <a:ext cx="485775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AC1238-AB32-E149-9B71-0B8693B67D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6481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0150" y="1790058"/>
            <a:ext cx="6743700" cy="123444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285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1396" y="3264349"/>
            <a:ext cx="5101209" cy="94881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59C3-6A89-4494-99FF-5A4D6FFD50EB}" type="datetimeFigureOut">
              <a:rPr lang="en-US" smtClean="0"/>
              <a:t>7/2/2025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62351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6434" y="1978533"/>
            <a:ext cx="3203828" cy="2326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3737" y="1978533"/>
            <a:ext cx="3202685" cy="2326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4B2F-12DE-47F5-8894-472B206D2E1E}" type="datetimeFigureOut">
              <a:rPr lang="en-US" smtClean="0"/>
              <a:t>7/2/2025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995117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87577" y="1735075"/>
            <a:ext cx="3202686" cy="528065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425" b="0" cap="all" spc="75" baseline="0">
                <a:solidFill>
                  <a:schemeClr val="accent2"/>
                </a:solidFill>
              </a:defRPr>
            </a:lvl1pPr>
            <a:lvl2pPr marL="342900" indent="0">
              <a:buNone/>
              <a:defRPr sz="1425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87577" y="2357438"/>
            <a:ext cx="3202686" cy="19475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3737" y="2357438"/>
            <a:ext cx="3190113" cy="1947582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753737" y="1735075"/>
            <a:ext cx="3202686" cy="528065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425" b="0" cap="all" spc="75" baseline="0">
                <a:solidFill>
                  <a:schemeClr val="accent2"/>
                </a:solidFill>
              </a:defRPr>
            </a:lvl1pPr>
            <a:lvl2pPr marL="342900" indent="0">
              <a:buNone/>
              <a:defRPr sz="1425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1C18-307B-4F68-A007-B5B542270E8D}" type="datetimeFigureOut">
              <a:rPr lang="en-US" smtClean="0"/>
              <a:t>7/2/2025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7692432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3416-4057-4DAA-829D-4CA07428D088}" type="datetimeFigureOut">
              <a:rPr lang="en-US" smtClean="0"/>
              <a:t>7/2/2025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2913836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284-D300-4297-87F7-E791DCC15DB1}" type="datetimeFigureOut">
              <a:rPr lang="en-US" smtClean="0"/>
              <a:t>7/2/2025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941FE5-8751-5A41-9B57-5853A55FD1D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514941B-6C17-19B2-68A5-C17D813B9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726719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1682871"/>
            <a:ext cx="3364992" cy="856123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165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2060" y="603504"/>
            <a:ext cx="3611880" cy="3936492"/>
          </a:xfrm>
        </p:spPr>
        <p:txBody>
          <a:bodyPr>
            <a:normAutofit/>
          </a:bodyPr>
          <a:lstStyle>
            <a:lvl1pPr>
              <a:defRPr sz="1425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6676" y="2662439"/>
            <a:ext cx="2846070" cy="164552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525BB-DA17-4BA0-B3C8-3AC3ABC827E6}" type="datetimeFigureOut">
              <a:rPr lang="en-US" smtClean="0"/>
              <a:t>7/2/2025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03505" y="4677156"/>
            <a:ext cx="3875627" cy="240030"/>
          </a:xfrm>
        </p:spPr>
        <p:txBody>
          <a:bodyPr/>
          <a:lstStyle>
            <a:lvl1pPr>
              <a:defRPr>
                <a:solidFill>
                  <a:srgbClr val="FFFFFF">
                    <a:alpha val="69804"/>
                  </a:srgbClr>
                </a:solidFill>
              </a:defRPr>
            </a:lvl1pPr>
          </a:lstStyle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8771349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" y="0"/>
            <a:ext cx="4571999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6392" y="1682871"/>
            <a:ext cx="3371249" cy="85098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165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72000" y="0"/>
            <a:ext cx="4576573" cy="51435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6676" y="2662439"/>
            <a:ext cx="2846070" cy="1645528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9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B16C4C9A-3960-41CF-A4E9-2A8FB932454B}" type="datetimeFigureOut">
              <a:rPr lang="en-US" smtClean="0"/>
              <a:t>7/2/2025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06393" y="4677156"/>
            <a:ext cx="3827797" cy="24003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385278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4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image" Target="../media/image2.png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3352" y="723519"/>
            <a:ext cx="5797296" cy="89154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3352" y="1978534"/>
            <a:ext cx="5797296" cy="23264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866072" y="4679112"/>
            <a:ext cx="2065310" cy="242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3CBC1C18-307B-4F68-A007-B5B542270E8D}" type="datetimeFigureOut">
              <a:rPr lang="en-US" smtClean="0"/>
              <a:t>7/2/2025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00150" y="4677156"/>
            <a:ext cx="4425892" cy="2400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88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69192" y="4663440"/>
            <a:ext cx="274320" cy="27432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825" spc="0" baseline="0">
                <a:solidFill>
                  <a:srgbClr val="FFFFFF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91CB011-E837-0461-F8B1-9D231602B2B9}"/>
              </a:ext>
            </a:extLst>
          </p:cNvPr>
          <p:cNvPicPr>
            <a:picLocks noChangeAspect="1"/>
          </p:cNvPicPr>
          <p:nvPr userDrawn="1"/>
        </p:nvPicPr>
        <p:blipFill>
          <a:blip r:embed="rId2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5943" y="4457654"/>
            <a:ext cx="1298366" cy="66044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91F3756-8A74-CFBD-2E43-06FE8FB3E220}"/>
              </a:ext>
            </a:extLst>
          </p:cNvPr>
          <p:cNvPicPr>
            <a:picLocks noChangeAspect="1"/>
          </p:cNvPicPr>
          <p:nvPr userDrawn="1"/>
        </p:nvPicPr>
        <p:blipFill>
          <a:blip r:embed="rId3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2201" y="4242885"/>
            <a:ext cx="797310" cy="63132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A8F97E5-DB69-31DA-2959-9AD591439C2B}"/>
              </a:ext>
            </a:extLst>
          </p:cNvPr>
          <p:cNvSpPr txBox="1"/>
          <p:nvPr userDrawn="1"/>
        </p:nvSpPr>
        <p:spPr>
          <a:xfrm>
            <a:off x="2020445" y="4584805"/>
            <a:ext cx="32741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792A80"/>
                </a:solidFill>
                <a:latin typeface="+mn-lt"/>
              </a:rPr>
              <a:t>Connect. Support.</a:t>
            </a:r>
            <a:r>
              <a:rPr lang="en-US" sz="1600" baseline="0" dirty="0">
                <a:solidFill>
                  <a:srgbClr val="792A80"/>
                </a:solidFill>
                <a:latin typeface="+mn-lt"/>
              </a:rPr>
              <a:t> Inspire</a:t>
            </a:r>
            <a:r>
              <a:rPr lang="en-US" sz="1600" baseline="0" dirty="0">
                <a:solidFill>
                  <a:srgbClr val="752F8B"/>
                </a:solidFill>
                <a:latin typeface="+mn-lt"/>
              </a:rPr>
              <a:t>.</a:t>
            </a:r>
            <a:endParaRPr lang="en-US" sz="1600" dirty="0">
              <a:solidFill>
                <a:srgbClr val="752F8B"/>
              </a:solidFill>
              <a:latin typeface="+mn-lt"/>
            </a:endParaRPr>
          </a:p>
        </p:txBody>
      </p:sp>
      <p:sp>
        <p:nvSpPr>
          <p:cNvPr id="10" name="Slide Number Placeholder 13">
            <a:extLst>
              <a:ext uri="{FF2B5EF4-FFF2-40B4-BE49-F238E27FC236}">
                <a16:creationId xmlns:a16="http://schemas.microsoft.com/office/drawing/2014/main" id="{E3758431-AB33-C0BD-B93B-7BA6ED234CED}"/>
              </a:ext>
            </a:extLst>
          </p:cNvPr>
          <p:cNvSpPr txBox="1">
            <a:spLocks/>
          </p:cNvSpPr>
          <p:nvPr userDrawn="1"/>
        </p:nvSpPr>
        <p:spPr>
          <a:xfrm>
            <a:off x="385321" y="4654044"/>
            <a:ext cx="486659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0066A1"/>
                </a:solidFill>
                <a:latin typeface="Calibri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9pPr>
          </a:lstStyle>
          <a:p>
            <a:fld id="{3DD97BEB-BAEF-0344-9D5C-EC73E478698A}" type="slidenum">
              <a:rPr lang="en-US" sz="900" smtClean="0">
                <a:solidFill>
                  <a:srgbClr val="752F8B"/>
                </a:solidFill>
              </a:rPr>
              <a:pPr/>
              <a:t>‹#›</a:t>
            </a:fld>
            <a:endParaRPr lang="en-US" sz="900" dirty="0">
              <a:solidFill>
                <a:srgbClr val="752F8B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7AA15A8-A1E9-C966-DB18-472920A24132}"/>
              </a:ext>
            </a:extLst>
          </p:cNvPr>
          <p:cNvPicPr>
            <a:picLocks noChangeAspect="1"/>
          </p:cNvPicPr>
          <p:nvPr userDrawn="1"/>
        </p:nvPicPr>
        <p:blipFill>
          <a:blip r:embed="rId3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414" y="4533494"/>
            <a:ext cx="1128632" cy="32936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019FC97-F400-C21B-B336-EBD8CE1C356A}"/>
              </a:ext>
            </a:extLst>
          </p:cNvPr>
          <p:cNvPicPr>
            <a:picLocks noChangeAspect="1"/>
          </p:cNvPicPr>
          <p:nvPr userDrawn="1"/>
        </p:nvPicPr>
        <p:blipFill>
          <a:blip r:embed="rId32"/>
          <a:stretch>
            <a:fillRect/>
          </a:stretch>
        </p:blipFill>
        <p:spPr>
          <a:xfrm>
            <a:off x="3" y="4700372"/>
            <a:ext cx="9143993" cy="443148"/>
          </a:xfrm>
          <a:prstGeom prst="rect">
            <a:avLst/>
          </a:prstGeom>
        </p:spPr>
      </p:pic>
      <p:pic>
        <p:nvPicPr>
          <p:cNvPr id="14" name="Picture 13" descr="Background pattern&#10;&#10;Description automatically generated">
            <a:extLst>
              <a:ext uri="{FF2B5EF4-FFF2-40B4-BE49-F238E27FC236}">
                <a16:creationId xmlns:a16="http://schemas.microsoft.com/office/drawing/2014/main" id="{496D0B1C-E779-C0C4-8F80-F78BA6122C25}"/>
              </a:ext>
            </a:extLst>
          </p:cNvPr>
          <p:cNvPicPr>
            <a:picLocks noChangeAspect="1"/>
          </p:cNvPicPr>
          <p:nvPr userDrawn="1"/>
        </p:nvPicPr>
        <p:blipFill>
          <a:blip r:embed="rId33"/>
          <a:stretch>
            <a:fillRect/>
          </a:stretch>
        </p:blipFill>
        <p:spPr>
          <a:xfrm>
            <a:off x="0" y="5109"/>
            <a:ext cx="9144000" cy="5133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581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4" r:id="rId1"/>
    <p:sldLayoutId id="2147484065" r:id="rId2"/>
    <p:sldLayoutId id="2147484066" r:id="rId3"/>
    <p:sldLayoutId id="2147484067" r:id="rId4"/>
    <p:sldLayoutId id="2147484068" r:id="rId5"/>
    <p:sldLayoutId id="2147484069" r:id="rId6"/>
    <p:sldLayoutId id="2147484070" r:id="rId7"/>
    <p:sldLayoutId id="2147484071" r:id="rId8"/>
    <p:sldLayoutId id="2147484072" r:id="rId9"/>
    <p:sldLayoutId id="2147484073" r:id="rId10"/>
    <p:sldLayoutId id="2147484074" r:id="rId11"/>
    <p:sldLayoutId id="2147483761" r:id="rId12"/>
    <p:sldLayoutId id="2147483763" r:id="rId13"/>
    <p:sldLayoutId id="2147483718" r:id="rId14"/>
    <p:sldLayoutId id="2147483721" r:id="rId15"/>
    <p:sldLayoutId id="2147483713" r:id="rId16"/>
    <p:sldLayoutId id="2147483703" r:id="rId17"/>
    <p:sldLayoutId id="2147483691" r:id="rId18"/>
    <p:sldLayoutId id="2147483692" r:id="rId19"/>
    <p:sldLayoutId id="2147483694" r:id="rId20"/>
    <p:sldLayoutId id="2147483695" r:id="rId21"/>
    <p:sldLayoutId id="2147483696" r:id="rId22"/>
    <p:sldLayoutId id="2147483697" r:id="rId23"/>
    <p:sldLayoutId id="2147483698" r:id="rId24"/>
    <p:sldLayoutId id="2147483700" r:id="rId25"/>
    <p:sldLayoutId id="2147483701" r:id="rId26"/>
    <p:sldLayoutId id="2147483702" r:id="rId27"/>
  </p:sldLayoutIdLst>
  <p:hf sldNum="0" hdr="0" ftr="0" dt="0"/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2100" kern="1200" cap="all" spc="15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290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1435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68580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85725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984647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113235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013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412081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15.jpeg"/><Relationship Id="rId7" Type="http://schemas.openxmlformats.org/officeDocument/2006/relationships/image" Target="../media/image28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4" Type="http://schemas.openxmlformats.org/officeDocument/2006/relationships/image" Target="../media/image25.jpeg"/><Relationship Id="rId9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>
            <a:extLst>
              <a:ext uri="{FF2B5EF4-FFF2-40B4-BE49-F238E27FC236}">
                <a16:creationId xmlns:a16="http://schemas.microsoft.com/office/drawing/2014/main" id="{51041544-4022-77EA-E12C-1E1BC8C16F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2017" y="1793514"/>
            <a:ext cx="6668194" cy="891539"/>
          </a:xfrm>
        </p:spPr>
        <p:txBody>
          <a:bodyPr>
            <a:noAutofit/>
          </a:bodyPr>
          <a:lstStyle/>
          <a:p>
            <a:pPr algn="ctr"/>
            <a:r>
              <a:rPr lang="en-US" sz="1600" b="1" dirty="0"/>
              <a:t>Trang Hoang</a:t>
            </a:r>
            <a:endParaRPr lang="en-US" sz="1600" dirty="0"/>
          </a:p>
          <a:p>
            <a:pPr algn="ctr"/>
            <a:r>
              <a:rPr lang="en-US" sz="1600" dirty="0"/>
              <a:t>University of Science, Vietnam National University Ho Chi Minh City, Vietnam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3E9F5E5-BF4F-FC77-B20F-4BA23727B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016" y="701179"/>
            <a:ext cx="6884389" cy="891540"/>
          </a:xfrm>
          <a:noFill/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Building Bridges: </a:t>
            </a:r>
            <a:br>
              <a:rPr lang="en-US" b="1" dirty="0">
                <a:solidFill>
                  <a:schemeClr val="bg1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My Journey in Professional Development and International Networking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6B4DB92-AD70-3798-32E2-557F1C2C5F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2101" y="2816470"/>
            <a:ext cx="2650785" cy="163185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98A41D6-D3C0-5816-64DF-0C2CE959EC8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9582" y="2816470"/>
            <a:ext cx="1084695" cy="101125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6B0398C-62CB-E07A-7549-FAFC5BCCAA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30710" y="3930929"/>
            <a:ext cx="1016822" cy="836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9580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D1399E-5587-723D-E598-1752C6BE23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6A49F7E-DA44-5221-1F63-CBF4227E85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75184"/>
            <a:ext cx="9144000" cy="4416198"/>
          </a:xfrm>
          <a:prstGeom prst="rect">
            <a:avLst/>
          </a:prstGeom>
        </p:spPr>
      </p:pic>
      <p:pic>
        <p:nvPicPr>
          <p:cNvPr id="2" name="Picture 2" descr="Hoang Thi Kieu Trang 2018">
            <a:extLst>
              <a:ext uri="{FF2B5EF4-FFF2-40B4-BE49-F238E27FC236}">
                <a16:creationId xmlns:a16="http://schemas.microsoft.com/office/drawing/2014/main" id="{599338A7-B08F-E9F4-6DFA-5B405C1237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4758" y="1820614"/>
            <a:ext cx="689296" cy="844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A657E5-58F7-9A3F-A68F-E95F5B686610}"/>
              </a:ext>
            </a:extLst>
          </p:cNvPr>
          <p:cNvSpPr txBox="1">
            <a:spLocks/>
          </p:cNvSpPr>
          <p:nvPr/>
        </p:nvSpPr>
        <p:spPr>
          <a:xfrm>
            <a:off x="212271" y="184474"/>
            <a:ext cx="7886700" cy="3700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800" b="1" i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143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68580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572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984647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3235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43013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12081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Hoang </a:t>
            </a:r>
            <a:r>
              <a:rPr lang="en-US" dirty="0" err="1">
                <a:solidFill>
                  <a:schemeClr val="bg1"/>
                </a:solidFill>
              </a:rPr>
              <a:t>Thi</a:t>
            </a:r>
            <a:r>
              <a:rPr lang="en-US" dirty="0">
                <a:solidFill>
                  <a:schemeClr val="bg1"/>
                </a:solidFill>
              </a:rPr>
              <a:t> Kieu Trang (Trang HOANG)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2FF796-91DE-49EF-039D-B144C76718F9}"/>
              </a:ext>
            </a:extLst>
          </p:cNvPr>
          <p:cNvSpPr txBox="1"/>
          <p:nvPr/>
        </p:nvSpPr>
        <p:spPr>
          <a:xfrm>
            <a:off x="1155029" y="2690871"/>
            <a:ext cx="3224465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 dirty="0"/>
              <a:t>Education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2005</a:t>
            </a:r>
            <a:r>
              <a:rPr lang="en-US" sz="1200" dirty="0"/>
              <a:t> Ph.D. in Experimental High Energy Physics, Florida State University, USA:</a:t>
            </a:r>
          </a:p>
        </p:txBody>
      </p:sp>
    </p:spTree>
    <p:extLst>
      <p:ext uri="{BB962C8B-B14F-4D97-AF65-F5344CB8AC3E}">
        <p14:creationId xmlns:p14="http://schemas.microsoft.com/office/powerpoint/2010/main" val="14758374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04E485-EBF4-F952-FE05-8C0DAA281C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A47A7C9-1051-EC73-06EC-7BFCBDBAAB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75184"/>
            <a:ext cx="9144000" cy="4416198"/>
          </a:xfrm>
          <a:prstGeom prst="rect">
            <a:avLst/>
          </a:prstGeom>
        </p:spPr>
      </p:pic>
      <p:pic>
        <p:nvPicPr>
          <p:cNvPr id="2" name="Picture 2" descr="Hoang Thi Kieu Trang 2018">
            <a:extLst>
              <a:ext uri="{FF2B5EF4-FFF2-40B4-BE49-F238E27FC236}">
                <a16:creationId xmlns:a16="http://schemas.microsoft.com/office/drawing/2014/main" id="{CEBE5F4C-B567-2664-D116-DAADCF17A4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4758" y="1820614"/>
            <a:ext cx="689296" cy="844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311B2C-962C-0B2F-582A-DA47EB6C7D4A}"/>
              </a:ext>
            </a:extLst>
          </p:cNvPr>
          <p:cNvSpPr txBox="1">
            <a:spLocks/>
          </p:cNvSpPr>
          <p:nvPr/>
        </p:nvSpPr>
        <p:spPr>
          <a:xfrm>
            <a:off x="212271" y="184474"/>
            <a:ext cx="7886700" cy="3700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800" b="1" i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143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68580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572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984647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3235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43013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12081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Hoang </a:t>
            </a:r>
            <a:r>
              <a:rPr lang="en-US" dirty="0" err="1">
                <a:solidFill>
                  <a:schemeClr val="bg1"/>
                </a:solidFill>
              </a:rPr>
              <a:t>Thi</a:t>
            </a:r>
            <a:r>
              <a:rPr lang="en-US" dirty="0">
                <a:solidFill>
                  <a:schemeClr val="bg1"/>
                </a:solidFill>
              </a:rPr>
              <a:t> Kieu Trang (Trang HOANG)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BBADEA-004C-0904-4BCC-C1BBCB1D0C75}"/>
              </a:ext>
            </a:extLst>
          </p:cNvPr>
          <p:cNvSpPr txBox="1"/>
          <p:nvPr/>
        </p:nvSpPr>
        <p:spPr>
          <a:xfrm>
            <a:off x="1155029" y="2690871"/>
            <a:ext cx="3224465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 dirty="0"/>
              <a:t>Experience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2007</a:t>
            </a:r>
            <a:r>
              <a:rPr lang="en-US" sz="1200" dirty="0"/>
              <a:t> Joined the D0 Experiment, Fermilab, Chicago, USA </a:t>
            </a:r>
            <a:br>
              <a:rPr lang="en-US" sz="1200" dirty="0"/>
            </a:b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7812635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E1FA93-5000-ABF5-2625-6F476418CF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78F7AFE-4404-B86B-1B23-CFB73356DC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3" y="554558"/>
            <a:ext cx="9144000" cy="4369079"/>
          </a:xfrm>
          <a:prstGeom prst="rect">
            <a:avLst/>
          </a:prstGeom>
        </p:spPr>
      </p:pic>
      <p:pic>
        <p:nvPicPr>
          <p:cNvPr id="2" name="Picture 2" descr="Hoang Thi Kieu Trang 2018">
            <a:extLst>
              <a:ext uri="{FF2B5EF4-FFF2-40B4-BE49-F238E27FC236}">
                <a16:creationId xmlns:a16="http://schemas.microsoft.com/office/drawing/2014/main" id="{A1ED2F92-8F78-BAF7-8E23-4A06B0599C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8992" y="2229182"/>
            <a:ext cx="689296" cy="844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8A105B-0D91-8022-FF56-E6506B209334}"/>
              </a:ext>
            </a:extLst>
          </p:cNvPr>
          <p:cNvSpPr txBox="1">
            <a:spLocks/>
          </p:cNvSpPr>
          <p:nvPr/>
        </p:nvSpPr>
        <p:spPr>
          <a:xfrm>
            <a:off x="212271" y="184474"/>
            <a:ext cx="7886700" cy="3700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800" b="1" i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143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68580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572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984647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3235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43013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12081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Hoang </a:t>
            </a:r>
            <a:r>
              <a:rPr lang="en-US" dirty="0" err="1">
                <a:solidFill>
                  <a:schemeClr val="bg1"/>
                </a:solidFill>
              </a:rPr>
              <a:t>Thi</a:t>
            </a:r>
            <a:r>
              <a:rPr lang="en-US" dirty="0">
                <a:solidFill>
                  <a:schemeClr val="bg1"/>
                </a:solidFill>
              </a:rPr>
              <a:t> Kieu Trang (Trang HOANG)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9385F89-E3E2-D908-FEED-C3533B8A5EDA}"/>
              </a:ext>
            </a:extLst>
          </p:cNvPr>
          <p:cNvSpPr txBox="1"/>
          <p:nvPr/>
        </p:nvSpPr>
        <p:spPr>
          <a:xfrm>
            <a:off x="5871408" y="3106369"/>
            <a:ext cx="3224465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 dirty="0"/>
              <a:t>Experience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2013</a:t>
            </a:r>
            <a:r>
              <a:rPr lang="en-US" sz="1200" dirty="0"/>
              <a:t> Lecturer, University of Science, Vietnam National University Ho Chi Minh</a:t>
            </a:r>
            <a:br>
              <a:rPr lang="en-US" sz="1200" dirty="0"/>
            </a:br>
            <a:r>
              <a:rPr lang="en-US" sz="1200" dirty="0"/>
              <a:t>City</a:t>
            </a:r>
          </a:p>
        </p:txBody>
      </p:sp>
    </p:spTree>
    <p:extLst>
      <p:ext uri="{BB962C8B-B14F-4D97-AF65-F5344CB8AC3E}">
        <p14:creationId xmlns:p14="http://schemas.microsoft.com/office/powerpoint/2010/main" val="29342272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C1B9F3-33CC-5EDD-4D4D-261B01A69A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0D460FD-BE72-64ED-1C8F-4E4111EA83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620962"/>
            <a:ext cx="9144000" cy="4410339"/>
          </a:xfrm>
          <a:prstGeom prst="rect">
            <a:avLst/>
          </a:prstGeom>
        </p:spPr>
      </p:pic>
      <p:pic>
        <p:nvPicPr>
          <p:cNvPr id="2" name="Picture 2" descr="Hoang Thi Kieu Trang 2018">
            <a:extLst>
              <a:ext uri="{FF2B5EF4-FFF2-40B4-BE49-F238E27FC236}">
                <a16:creationId xmlns:a16="http://schemas.microsoft.com/office/drawing/2014/main" id="{82B92466-3BD7-215B-B83A-6BFAAA55EF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1525" y="1658087"/>
            <a:ext cx="745433" cy="913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2800B9-EDAB-5A66-44E0-A1F6B329DEBB}"/>
              </a:ext>
            </a:extLst>
          </p:cNvPr>
          <p:cNvSpPr txBox="1">
            <a:spLocks/>
          </p:cNvSpPr>
          <p:nvPr/>
        </p:nvSpPr>
        <p:spPr>
          <a:xfrm>
            <a:off x="212271" y="184474"/>
            <a:ext cx="7886700" cy="3700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800" b="1" i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143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68580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572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984647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3235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43013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12081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Hoang </a:t>
            </a:r>
            <a:r>
              <a:rPr lang="en-US" dirty="0" err="1">
                <a:solidFill>
                  <a:schemeClr val="bg1"/>
                </a:solidFill>
              </a:rPr>
              <a:t>Thi</a:t>
            </a:r>
            <a:r>
              <a:rPr lang="en-US" dirty="0">
                <a:solidFill>
                  <a:schemeClr val="bg1"/>
                </a:solidFill>
              </a:rPr>
              <a:t> Kieu Trang (Trang HOANG)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06BB743-767F-E823-0540-7A669A8E6988}"/>
              </a:ext>
            </a:extLst>
          </p:cNvPr>
          <p:cNvSpPr txBox="1"/>
          <p:nvPr/>
        </p:nvSpPr>
        <p:spPr>
          <a:xfrm>
            <a:off x="3516657" y="2571750"/>
            <a:ext cx="3224465" cy="21236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 dirty="0"/>
              <a:t>Networking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2019:</a:t>
            </a:r>
            <a:r>
              <a:rPr lang="en-US" sz="1200" dirty="0"/>
              <a:t> The 15th Rencontres du Vietnam - International Conference on Medical Physics and School, 28/7-3/8/2019, ICISE, Quy Nhon, Vietnam (Lecturer)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2019: </a:t>
            </a:r>
            <a:r>
              <a:rPr lang="en-US" sz="1200" dirty="0"/>
              <a:t>IEEE NPSS International School for RealTime Systems,10-15/11/219, Kuala Lumpur, Malaysia (Lecturer)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2022:</a:t>
            </a:r>
            <a:r>
              <a:rPr lang="en-US" sz="1200" dirty="0"/>
              <a:t> ICISE school for Medical Physics, September 4-9, 2022, Quy Nhon, Vietnam, (Local Organizing Committee)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B0AF942D-489D-6BA3-1F24-9D93AB6B29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8039" y="1658087"/>
            <a:ext cx="913663" cy="913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1BD897C8-A395-4BF0-D2E6-6838CF0258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6232" y="1658087"/>
            <a:ext cx="844856" cy="913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>
            <a:extLst>
              <a:ext uri="{FF2B5EF4-FFF2-40B4-BE49-F238E27FC236}">
                <a16:creationId xmlns:a16="http://schemas.microsoft.com/office/drawing/2014/main" id="{09466474-80F6-FA41-FBF1-A70A850DBB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3096" y="2676598"/>
            <a:ext cx="892862" cy="966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>
            <a:extLst>
              <a:ext uri="{FF2B5EF4-FFF2-40B4-BE49-F238E27FC236}">
                <a16:creationId xmlns:a16="http://schemas.microsoft.com/office/drawing/2014/main" id="{245DD3DC-08AE-1A72-3D24-B4AA9F8EFB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9733" y="2676599"/>
            <a:ext cx="966708" cy="966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6" name="Picture 16">
            <a:extLst>
              <a:ext uri="{FF2B5EF4-FFF2-40B4-BE49-F238E27FC236}">
                <a16:creationId xmlns:a16="http://schemas.microsoft.com/office/drawing/2014/main" id="{9704BD05-EEE7-7167-F0FA-DA3F3EE0C3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2537" y="3745770"/>
            <a:ext cx="957028" cy="1107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8" name="Picture 18">
            <a:extLst>
              <a:ext uri="{FF2B5EF4-FFF2-40B4-BE49-F238E27FC236}">
                <a16:creationId xmlns:a16="http://schemas.microsoft.com/office/drawing/2014/main" id="{C1EE77F9-FD6A-7FA1-8330-BA9C1BB863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3096" y="3745770"/>
            <a:ext cx="892862" cy="106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24686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7F10AE-3DBB-515A-6C4F-6DA83B20A9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CD93F0A-D3FF-9D64-897E-16FDD26F5A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83215"/>
            <a:ext cx="9144000" cy="4377608"/>
          </a:xfrm>
          <a:prstGeom prst="rect">
            <a:avLst/>
          </a:prstGeom>
        </p:spPr>
      </p:pic>
      <p:pic>
        <p:nvPicPr>
          <p:cNvPr id="2" name="Picture 2" descr="Hoang Thi Kieu Trang 2018">
            <a:extLst>
              <a:ext uri="{FF2B5EF4-FFF2-40B4-BE49-F238E27FC236}">
                <a16:creationId xmlns:a16="http://schemas.microsoft.com/office/drawing/2014/main" id="{54012F80-0AFA-A83E-B0B9-F22E150CBA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553" y="1108685"/>
            <a:ext cx="745433" cy="913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D849A2-34FB-C812-C309-DC7421A75976}"/>
              </a:ext>
            </a:extLst>
          </p:cNvPr>
          <p:cNvSpPr txBox="1">
            <a:spLocks/>
          </p:cNvSpPr>
          <p:nvPr/>
        </p:nvSpPr>
        <p:spPr>
          <a:xfrm>
            <a:off x="212271" y="184474"/>
            <a:ext cx="7886700" cy="3700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800" b="1" i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143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68580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572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984647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3235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43013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12081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Hoang </a:t>
            </a:r>
            <a:r>
              <a:rPr lang="en-US" dirty="0" err="1">
                <a:solidFill>
                  <a:schemeClr val="bg1"/>
                </a:solidFill>
              </a:rPr>
              <a:t>Thi</a:t>
            </a:r>
            <a:r>
              <a:rPr lang="en-US" dirty="0">
                <a:solidFill>
                  <a:schemeClr val="bg1"/>
                </a:solidFill>
              </a:rPr>
              <a:t> Kieu Trang (Trang HOANG)</a:t>
            </a:r>
          </a:p>
        </p:txBody>
      </p:sp>
      <p:pic>
        <p:nvPicPr>
          <p:cNvPr id="12290" name="Picture 2">
            <a:extLst>
              <a:ext uri="{FF2B5EF4-FFF2-40B4-BE49-F238E27FC236}">
                <a16:creationId xmlns:a16="http://schemas.microsoft.com/office/drawing/2014/main" id="{23B762C9-8311-B30E-CB98-63D12AF6A4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10659"/>
            <a:ext cx="9144000" cy="2887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BA89DC4-83D2-28D8-4086-A6314EB4D8B7}"/>
              </a:ext>
            </a:extLst>
          </p:cNvPr>
          <p:cNvSpPr txBox="1"/>
          <p:nvPr/>
        </p:nvSpPr>
        <p:spPr>
          <a:xfrm>
            <a:off x="3083522" y="2051005"/>
            <a:ext cx="3310404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 dirty="0"/>
              <a:t>Networking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2024:</a:t>
            </a:r>
            <a:r>
              <a:rPr lang="en-US" sz="1200" dirty="0"/>
              <a:t> 24th IEEE Real Time Conference, Apr 20-26, 2024, ICISE, Quy Nhon, Vietnam (Local Organizing Committee)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Become an active member of IEEE-NPSS</a:t>
            </a:r>
          </a:p>
        </p:txBody>
      </p:sp>
    </p:spTree>
    <p:extLst>
      <p:ext uri="{BB962C8B-B14F-4D97-AF65-F5344CB8AC3E}">
        <p14:creationId xmlns:p14="http://schemas.microsoft.com/office/powerpoint/2010/main" val="14196312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42B712-2EB0-73FA-3A1D-CD00E05117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A963733-19CD-0101-C890-0926D6C1AD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4558"/>
            <a:ext cx="9144000" cy="4847617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9D3A8D-23E9-1663-2975-CB7C1103183A}"/>
              </a:ext>
            </a:extLst>
          </p:cNvPr>
          <p:cNvSpPr txBox="1">
            <a:spLocks/>
          </p:cNvSpPr>
          <p:nvPr/>
        </p:nvSpPr>
        <p:spPr>
          <a:xfrm>
            <a:off x="212271" y="184474"/>
            <a:ext cx="7886700" cy="3700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800" b="1" i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143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68580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572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984647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3235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43013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12081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Hoang </a:t>
            </a:r>
            <a:r>
              <a:rPr lang="en-US" dirty="0" err="1">
                <a:solidFill>
                  <a:schemeClr val="bg1"/>
                </a:solidFill>
              </a:rPr>
              <a:t>Thi</a:t>
            </a:r>
            <a:r>
              <a:rPr lang="en-US" dirty="0">
                <a:solidFill>
                  <a:schemeClr val="bg1"/>
                </a:solidFill>
              </a:rPr>
              <a:t> Kieu Trang (Trang HOANG)</a:t>
            </a:r>
          </a:p>
        </p:txBody>
      </p:sp>
      <p:pic>
        <p:nvPicPr>
          <p:cNvPr id="5" name="Picture 2" descr="Hoang Thi Kieu Trang 2018">
            <a:extLst>
              <a:ext uri="{FF2B5EF4-FFF2-40B4-BE49-F238E27FC236}">
                <a16:creationId xmlns:a16="http://schemas.microsoft.com/office/drawing/2014/main" id="{C3C5F0AA-BA1F-C603-1FE4-8936BF7A90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0664" y="573607"/>
            <a:ext cx="745433" cy="913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592BEC1-C773-44F9-24A0-858C90CFB941}"/>
              </a:ext>
            </a:extLst>
          </p:cNvPr>
          <p:cNvSpPr txBox="1"/>
          <p:nvPr/>
        </p:nvSpPr>
        <p:spPr>
          <a:xfrm>
            <a:off x="2581632" y="1487270"/>
            <a:ext cx="3224465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 dirty="0"/>
              <a:t>Networking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2025:</a:t>
            </a:r>
            <a:r>
              <a:rPr lang="en-US" sz="1200" dirty="0"/>
              <a:t> IEEE NPSS Prague </a:t>
            </a:r>
            <a:r>
              <a:rPr lang="en-US" sz="1200" dirty="0" err="1"/>
              <a:t>EduCom</a:t>
            </a:r>
            <a:r>
              <a:rPr lang="en-US" sz="1200" dirty="0"/>
              <a:t> International Summer School (PEISS)</a:t>
            </a:r>
          </a:p>
        </p:txBody>
      </p:sp>
      <p:pic>
        <p:nvPicPr>
          <p:cNvPr id="13314" name="Picture 2" descr="School Picture">
            <a:extLst>
              <a:ext uri="{FF2B5EF4-FFF2-40B4-BE49-F238E27FC236}">
                <a16:creationId xmlns:a16="http://schemas.microsoft.com/office/drawing/2014/main" id="{6F343469-BA1B-448F-8E66-F338479A6C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2748" y="3334682"/>
            <a:ext cx="3224464" cy="1813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F8CEB09-D571-501E-BB90-3AB59F33FD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12661" y="573607"/>
            <a:ext cx="3051164" cy="155999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B2E032C-2DA9-2ED2-EE53-F75C9F477B37}"/>
              </a:ext>
            </a:extLst>
          </p:cNvPr>
          <p:cNvSpPr txBox="1"/>
          <p:nvPr/>
        </p:nvSpPr>
        <p:spPr>
          <a:xfrm>
            <a:off x="1482748" y="2503685"/>
            <a:ext cx="3224465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2024:</a:t>
            </a:r>
            <a:r>
              <a:rPr lang="en-US" sz="1200" dirty="0"/>
              <a:t> RABAT IEEE NPSS EDUCOM International Summer School, Jul 1-10, 2024, the University Mohamed V of Rabat, Morocco (Lecturer)</a:t>
            </a:r>
          </a:p>
        </p:txBody>
      </p:sp>
    </p:spTree>
    <p:extLst>
      <p:ext uri="{BB962C8B-B14F-4D97-AF65-F5344CB8AC3E}">
        <p14:creationId xmlns:p14="http://schemas.microsoft.com/office/powerpoint/2010/main" val="24578364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A9CE37-0D03-296C-9FFD-6485AE1164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2354911-E4D1-71FD-F8EC-26AA35171C1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1769" y="877692"/>
            <a:ext cx="8467224" cy="4089680"/>
          </a:xfrm>
        </p:spPr>
        <p:txBody>
          <a:bodyPr>
            <a:no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Education</a:t>
            </a:r>
          </a:p>
          <a:p>
            <a:pPr lvl="1"/>
            <a:r>
              <a:rPr lang="en-US" b="1" dirty="0">
                <a:solidFill>
                  <a:schemeClr val="bg1"/>
                </a:solidFill>
              </a:rPr>
              <a:t>1998</a:t>
            </a:r>
            <a:r>
              <a:rPr lang="en-US" dirty="0">
                <a:solidFill>
                  <a:schemeClr val="bg1"/>
                </a:solidFill>
              </a:rPr>
              <a:t>: Bachelor in Nuclear Physics, University of Science, Vietnam National University, Vietnam</a:t>
            </a:r>
          </a:p>
          <a:p>
            <a:pPr lvl="1"/>
            <a:r>
              <a:rPr lang="en-US" b="1" dirty="0">
                <a:solidFill>
                  <a:schemeClr val="bg1"/>
                </a:solidFill>
              </a:rPr>
              <a:t>2003</a:t>
            </a:r>
            <a:r>
              <a:rPr lang="en-US" dirty="0">
                <a:solidFill>
                  <a:schemeClr val="bg1"/>
                </a:solidFill>
              </a:rPr>
              <a:t>: Master in Nuclear Physics, University of Science, Vietnam National University, Vietnam</a:t>
            </a:r>
          </a:p>
          <a:p>
            <a:pPr lvl="1"/>
            <a:r>
              <a:rPr lang="en-US" b="1" dirty="0">
                <a:solidFill>
                  <a:schemeClr val="bg1"/>
                </a:solidFill>
              </a:rPr>
              <a:t>2012</a:t>
            </a:r>
            <a:r>
              <a:rPr lang="en-US" dirty="0">
                <a:solidFill>
                  <a:schemeClr val="bg1"/>
                </a:solidFill>
              </a:rPr>
              <a:t>: Ph.D. in Experimental High Energy Physics, Florida State University, USA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  <a:p>
            <a:endParaRPr lang="en-US" sz="1200" b="1" dirty="0">
              <a:solidFill>
                <a:schemeClr val="bg1"/>
              </a:solidFill>
            </a:endParaRPr>
          </a:p>
          <a:p>
            <a:r>
              <a:rPr lang="en-US" sz="1200" b="1" dirty="0">
                <a:solidFill>
                  <a:schemeClr val="bg1"/>
                </a:solidFill>
              </a:rPr>
              <a:t>Professional Experience</a:t>
            </a:r>
          </a:p>
          <a:p>
            <a:pPr lvl="1"/>
            <a:r>
              <a:rPr lang="en-US" b="1" dirty="0">
                <a:solidFill>
                  <a:schemeClr val="bg1"/>
                </a:solidFill>
              </a:rPr>
              <a:t>1998 – 2005</a:t>
            </a:r>
            <a:r>
              <a:rPr lang="en-US" dirty="0">
                <a:solidFill>
                  <a:schemeClr val="bg1"/>
                </a:solidFill>
              </a:rPr>
              <a:t>: Teaching Assistant, University of Sciences HCMC, Vietnam</a:t>
            </a:r>
          </a:p>
          <a:p>
            <a:pPr lvl="1"/>
            <a:r>
              <a:rPr lang="en-US" b="1" dirty="0">
                <a:solidFill>
                  <a:schemeClr val="bg1"/>
                </a:solidFill>
              </a:rPr>
              <a:t>2005 – 2007</a:t>
            </a:r>
            <a:r>
              <a:rPr lang="en-US" dirty="0">
                <a:solidFill>
                  <a:schemeClr val="bg1"/>
                </a:solidFill>
              </a:rPr>
              <a:t>: PhD Student, Teaching Assistant, Florida State University, United States</a:t>
            </a:r>
          </a:p>
          <a:p>
            <a:pPr marL="342900" lvl="2" indent="0">
              <a:buNone/>
            </a:pPr>
            <a:r>
              <a:rPr lang="en-US" b="1" dirty="0">
                <a:solidFill>
                  <a:schemeClr val="bg1"/>
                </a:solidFill>
              </a:rPr>
              <a:t>2007 – 2012</a:t>
            </a:r>
            <a:r>
              <a:rPr lang="en-US" dirty="0">
                <a:solidFill>
                  <a:schemeClr val="bg1"/>
                </a:solidFill>
              </a:rPr>
              <a:t>: PhD Student, Research Assistant based at Fermilab, Florida State University, United States</a:t>
            </a:r>
          </a:p>
          <a:p>
            <a:pPr lvl="1"/>
            <a:r>
              <a:rPr lang="en-US" b="1" dirty="0">
                <a:solidFill>
                  <a:schemeClr val="bg1"/>
                </a:solidFill>
              </a:rPr>
              <a:t>2013 – Present</a:t>
            </a:r>
            <a:r>
              <a:rPr lang="en-US" dirty="0">
                <a:solidFill>
                  <a:schemeClr val="bg1"/>
                </a:solidFill>
              </a:rPr>
              <a:t>: Lecturer, University of Science, Vietnam National University Ho Chi Minh City</a:t>
            </a:r>
          </a:p>
          <a:p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FAB28D-8B48-F8BC-584B-78B9DB9DFE0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39272" y="318635"/>
            <a:ext cx="7886700" cy="370084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Hoang </a:t>
            </a:r>
            <a:r>
              <a:rPr lang="en-US" dirty="0" err="1">
                <a:solidFill>
                  <a:schemeClr val="bg1"/>
                </a:solidFill>
              </a:rPr>
              <a:t>Thi</a:t>
            </a:r>
            <a:r>
              <a:rPr lang="en-US" dirty="0">
                <a:solidFill>
                  <a:schemeClr val="bg1"/>
                </a:solidFill>
              </a:rPr>
              <a:t> Kieu Trang (Trang HOANG)</a:t>
            </a:r>
          </a:p>
        </p:txBody>
      </p:sp>
      <p:pic>
        <p:nvPicPr>
          <p:cNvPr id="1026" name="Picture 2" descr="Hoang Thi Kieu Trang 2018">
            <a:extLst>
              <a:ext uri="{FF2B5EF4-FFF2-40B4-BE49-F238E27FC236}">
                <a16:creationId xmlns:a16="http://schemas.microsoft.com/office/drawing/2014/main" id="{CF29A6D8-4D50-1757-4CB0-8350C3324E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705" y="129662"/>
            <a:ext cx="1574598" cy="1929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74DCB01-61F5-5533-BD5E-6A37784B0162}"/>
              </a:ext>
            </a:extLst>
          </p:cNvPr>
          <p:cNvSpPr txBox="1"/>
          <p:nvPr/>
        </p:nvSpPr>
        <p:spPr>
          <a:xfrm>
            <a:off x="1948686" y="2057941"/>
            <a:ext cx="3863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FF00"/>
                </a:solidFill>
              </a:rPr>
              <a:t>Education broadens my perspective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82A2F05-7CCA-7E8D-1BE6-CE6D6B5B4BC2}"/>
              </a:ext>
            </a:extLst>
          </p:cNvPr>
          <p:cNvSpPr txBox="1"/>
          <p:nvPr/>
        </p:nvSpPr>
        <p:spPr>
          <a:xfrm>
            <a:off x="1955561" y="3997890"/>
            <a:ext cx="48909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FF00"/>
                </a:solidFill>
              </a:rPr>
              <a:t>Experience deepens my understanding, and </a:t>
            </a:r>
          </a:p>
          <a:p>
            <a:r>
              <a:rPr lang="en-US" dirty="0">
                <a:solidFill>
                  <a:srgbClr val="00FF00"/>
                </a:solidFill>
              </a:rPr>
              <a:t>Networking advances my career.</a:t>
            </a:r>
          </a:p>
        </p:txBody>
      </p:sp>
    </p:spTree>
    <p:extLst>
      <p:ext uri="{BB962C8B-B14F-4D97-AF65-F5344CB8AC3E}">
        <p14:creationId xmlns:p14="http://schemas.microsoft.com/office/powerpoint/2010/main" val="23460704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5829D88-CB13-2DAA-DAB2-A0EB45B776EC}"/>
              </a:ext>
            </a:extLst>
          </p:cNvPr>
          <p:cNvSpPr txBox="1"/>
          <p:nvPr/>
        </p:nvSpPr>
        <p:spPr>
          <a:xfrm>
            <a:off x="1835204" y="1807623"/>
            <a:ext cx="62946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Get Involved and action !!!</a:t>
            </a:r>
            <a:endParaRPr lang="en-US" sz="4400" dirty="0">
              <a:solidFill>
                <a:srgbClr val="FFFF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ADFF349-323B-6F34-C845-60750B896CC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5080" y="3838443"/>
            <a:ext cx="1203403" cy="1121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130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4A7627-A877-E00F-A3F3-336F222D2A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EE545CE-819D-B4BA-20D7-4673E045901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1769" y="877692"/>
            <a:ext cx="8467224" cy="4089680"/>
          </a:xfrm>
        </p:spPr>
        <p:txBody>
          <a:bodyPr>
            <a:no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Education</a:t>
            </a:r>
          </a:p>
          <a:p>
            <a:pPr lvl="1"/>
            <a:r>
              <a:rPr lang="en-US" b="1" dirty="0">
                <a:solidFill>
                  <a:schemeClr val="bg1"/>
                </a:solidFill>
              </a:rPr>
              <a:t>1998</a:t>
            </a:r>
            <a:r>
              <a:rPr lang="en-US" dirty="0">
                <a:solidFill>
                  <a:schemeClr val="bg1"/>
                </a:solidFill>
              </a:rPr>
              <a:t>: Bachelor in Nuclear Physics, University of Science, Vietnam National University, Vietnam</a:t>
            </a:r>
          </a:p>
          <a:p>
            <a:pPr lvl="1"/>
            <a:r>
              <a:rPr lang="en-US" b="1" dirty="0">
                <a:solidFill>
                  <a:schemeClr val="bg1"/>
                </a:solidFill>
              </a:rPr>
              <a:t>2003</a:t>
            </a:r>
            <a:r>
              <a:rPr lang="en-US" dirty="0">
                <a:solidFill>
                  <a:schemeClr val="bg1"/>
                </a:solidFill>
              </a:rPr>
              <a:t>: Master in Nuclear Physics, University of Science, Vietnam National University, Vietnam</a:t>
            </a:r>
          </a:p>
          <a:p>
            <a:pPr lvl="1"/>
            <a:r>
              <a:rPr lang="en-US" b="1" dirty="0">
                <a:solidFill>
                  <a:schemeClr val="bg1"/>
                </a:solidFill>
              </a:rPr>
              <a:t>2012</a:t>
            </a:r>
            <a:r>
              <a:rPr lang="en-US" dirty="0">
                <a:solidFill>
                  <a:schemeClr val="bg1"/>
                </a:solidFill>
              </a:rPr>
              <a:t>: Ph.D. in Experimental High Energy Physics, Florida State University, USA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  <a:p>
            <a:r>
              <a:rPr lang="en-US" sz="1200" b="1" dirty="0">
                <a:solidFill>
                  <a:schemeClr val="bg1"/>
                </a:solidFill>
              </a:rPr>
              <a:t>Professional Experience</a:t>
            </a:r>
          </a:p>
          <a:p>
            <a:pPr lvl="1"/>
            <a:r>
              <a:rPr lang="en-US" b="1" dirty="0">
                <a:solidFill>
                  <a:schemeClr val="bg1"/>
                </a:solidFill>
              </a:rPr>
              <a:t>1998 – 2005</a:t>
            </a:r>
            <a:r>
              <a:rPr lang="en-US" dirty="0">
                <a:solidFill>
                  <a:schemeClr val="bg1"/>
                </a:solidFill>
              </a:rPr>
              <a:t>: Teaching Assistant, University of Sciences HCMC, Vietnam</a:t>
            </a:r>
          </a:p>
          <a:p>
            <a:pPr lvl="1"/>
            <a:r>
              <a:rPr lang="en-US" b="1" dirty="0">
                <a:solidFill>
                  <a:schemeClr val="bg1"/>
                </a:solidFill>
              </a:rPr>
              <a:t>2005 – 2007</a:t>
            </a:r>
            <a:r>
              <a:rPr lang="en-US" dirty="0">
                <a:solidFill>
                  <a:schemeClr val="bg1"/>
                </a:solidFill>
              </a:rPr>
              <a:t>: PhD Student, Teaching Assistant, Florida State University, United States</a:t>
            </a:r>
          </a:p>
          <a:p>
            <a:pPr marL="342900" lvl="2" indent="0">
              <a:buNone/>
            </a:pPr>
            <a:r>
              <a:rPr lang="en-US" b="1" dirty="0">
                <a:solidFill>
                  <a:schemeClr val="bg1"/>
                </a:solidFill>
              </a:rPr>
              <a:t>2007 – 2012</a:t>
            </a:r>
            <a:r>
              <a:rPr lang="en-US" dirty="0">
                <a:solidFill>
                  <a:schemeClr val="bg1"/>
                </a:solidFill>
              </a:rPr>
              <a:t>: PhD Student, Research Assistant based at Fermilab, Florida State University, United States</a:t>
            </a:r>
          </a:p>
          <a:p>
            <a:pPr lvl="1"/>
            <a:r>
              <a:rPr lang="en-US" b="1" dirty="0">
                <a:solidFill>
                  <a:schemeClr val="bg1"/>
                </a:solidFill>
              </a:rPr>
              <a:t>2013 – Present</a:t>
            </a:r>
            <a:r>
              <a:rPr lang="en-US" dirty="0">
                <a:solidFill>
                  <a:schemeClr val="bg1"/>
                </a:solidFill>
              </a:rPr>
              <a:t>: Lecturer, University of Science, Vietnam National University Ho Chi Minh City</a:t>
            </a:r>
          </a:p>
          <a:p>
            <a:pPr lvl="2"/>
            <a:r>
              <a:rPr lang="en-US" b="1" dirty="0">
                <a:solidFill>
                  <a:schemeClr val="bg1"/>
                </a:solidFill>
              </a:rPr>
              <a:t>Research Interests</a:t>
            </a:r>
            <a:r>
              <a:rPr lang="en-US" dirty="0">
                <a:solidFill>
                  <a:schemeClr val="bg1"/>
                </a:solidFill>
              </a:rPr>
              <a:t>: Medical Image Processing, Nuclear Medicine, Monte Carlo Simulation, Web Application Development</a:t>
            </a:r>
          </a:p>
          <a:p>
            <a:pPr lvl="2"/>
            <a:r>
              <a:rPr lang="en-US" b="1" dirty="0">
                <a:solidFill>
                  <a:schemeClr val="bg1"/>
                </a:solidFill>
              </a:rPr>
              <a:t>Courses</a:t>
            </a:r>
            <a:r>
              <a:rPr lang="en-US" dirty="0">
                <a:solidFill>
                  <a:schemeClr val="bg1"/>
                </a:solidFill>
              </a:rPr>
              <a:t>: Medical Image Processing, Nuclear Medicine, Modern Physics, Radiation Physics, Quantum Mechanics</a:t>
            </a:r>
          </a:p>
          <a:p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2F982B-0AB0-5AD9-B14C-A8DE64BA68C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39272" y="318635"/>
            <a:ext cx="7886700" cy="370084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Hoang </a:t>
            </a:r>
            <a:r>
              <a:rPr lang="en-US" dirty="0" err="1">
                <a:solidFill>
                  <a:schemeClr val="bg1"/>
                </a:solidFill>
              </a:rPr>
              <a:t>Thi</a:t>
            </a:r>
            <a:r>
              <a:rPr lang="en-US" dirty="0">
                <a:solidFill>
                  <a:schemeClr val="bg1"/>
                </a:solidFill>
              </a:rPr>
              <a:t> Kieu Trang (Trang HOANG)</a:t>
            </a:r>
          </a:p>
        </p:txBody>
      </p:sp>
      <p:pic>
        <p:nvPicPr>
          <p:cNvPr id="1026" name="Picture 2" descr="Hoang Thi Kieu Trang 2018">
            <a:extLst>
              <a:ext uri="{FF2B5EF4-FFF2-40B4-BE49-F238E27FC236}">
                <a16:creationId xmlns:a16="http://schemas.microsoft.com/office/drawing/2014/main" id="{82C42E3F-78C4-F311-0389-52563F28B2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705" y="129662"/>
            <a:ext cx="1574598" cy="1929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75117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921A14-5832-C8C5-8851-8D4DF54503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1AD95A3-5257-8F80-65DE-6C27C25801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8863"/>
            <a:ext cx="9144000" cy="4404468"/>
          </a:xfrm>
          <a:prstGeom prst="rect">
            <a:avLst/>
          </a:prstGeom>
        </p:spPr>
      </p:pic>
      <p:pic>
        <p:nvPicPr>
          <p:cNvPr id="2" name="Picture 2" descr="Hoang Thi Kieu Trang 2018">
            <a:extLst>
              <a:ext uri="{FF2B5EF4-FFF2-40B4-BE49-F238E27FC236}">
                <a16:creationId xmlns:a16="http://schemas.microsoft.com/office/drawing/2014/main" id="{294D6EDB-425E-BBFC-39B0-1DDF7711FD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3812" y="2586835"/>
            <a:ext cx="689296" cy="844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73DAB6-73B9-810F-DBA0-67BBB5A716C7}"/>
              </a:ext>
            </a:extLst>
          </p:cNvPr>
          <p:cNvSpPr txBox="1">
            <a:spLocks/>
          </p:cNvSpPr>
          <p:nvPr/>
        </p:nvSpPr>
        <p:spPr>
          <a:xfrm>
            <a:off x="212271" y="184474"/>
            <a:ext cx="7886700" cy="3700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800" b="1" i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143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68580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572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984647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3235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43013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12081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Hoang </a:t>
            </a:r>
            <a:r>
              <a:rPr lang="en-US" dirty="0" err="1">
                <a:solidFill>
                  <a:schemeClr val="bg1"/>
                </a:solidFill>
              </a:rPr>
              <a:t>Thi</a:t>
            </a:r>
            <a:r>
              <a:rPr lang="en-US" dirty="0">
                <a:solidFill>
                  <a:schemeClr val="bg1"/>
                </a:solidFill>
              </a:rPr>
              <a:t> Kieu Trang (Trang HOANG)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4AA1801-F571-51B2-2AAD-B322C1856637}"/>
              </a:ext>
            </a:extLst>
          </p:cNvPr>
          <p:cNvSpPr txBox="1"/>
          <p:nvPr/>
        </p:nvSpPr>
        <p:spPr>
          <a:xfrm>
            <a:off x="6304546" y="3519122"/>
            <a:ext cx="2839454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 dirty="0"/>
              <a:t>Education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1998</a:t>
            </a:r>
            <a:r>
              <a:rPr lang="en-US" sz="1200" dirty="0"/>
              <a:t>: Bachelor in Nuclear Physics, University of Science, Vietnam National University, Vietnam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2003</a:t>
            </a:r>
            <a:r>
              <a:rPr lang="en-US" sz="1200" dirty="0"/>
              <a:t>: Master in Nuclear Physics, University of Science, Vietnam National University, Vietnam</a:t>
            </a:r>
          </a:p>
        </p:txBody>
      </p:sp>
    </p:spTree>
    <p:extLst>
      <p:ext uri="{BB962C8B-B14F-4D97-AF65-F5344CB8AC3E}">
        <p14:creationId xmlns:p14="http://schemas.microsoft.com/office/powerpoint/2010/main" val="5737128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832C880E-7575-B213-073E-FDDD10C1BB4D}"/>
              </a:ext>
            </a:extLst>
          </p:cNvPr>
          <p:cNvSpPr txBox="1"/>
          <p:nvPr/>
        </p:nvSpPr>
        <p:spPr>
          <a:xfrm>
            <a:off x="4656006" y="819917"/>
            <a:ext cx="446197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GDP per capita according to IMF for 2025.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D118306E-7ECF-08BF-064D-60C95E2DF5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678629"/>
              </p:ext>
            </p:extLst>
          </p:nvPr>
        </p:nvGraphicFramePr>
        <p:xfrm>
          <a:off x="4595230" y="1152023"/>
          <a:ext cx="4469421" cy="3341308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595844">
                  <a:extLst>
                    <a:ext uri="{9D8B030D-6E8A-4147-A177-3AD203B41FA5}">
                      <a16:colId xmlns:a16="http://schemas.microsoft.com/office/drawing/2014/main" val="2502694947"/>
                    </a:ext>
                  </a:extLst>
                </a:gridCol>
                <a:gridCol w="1208140">
                  <a:extLst>
                    <a:ext uri="{9D8B030D-6E8A-4147-A177-3AD203B41FA5}">
                      <a16:colId xmlns:a16="http://schemas.microsoft.com/office/drawing/2014/main" val="3317304337"/>
                    </a:ext>
                  </a:extLst>
                </a:gridCol>
                <a:gridCol w="1347919">
                  <a:extLst>
                    <a:ext uri="{9D8B030D-6E8A-4147-A177-3AD203B41FA5}">
                      <a16:colId xmlns:a16="http://schemas.microsoft.com/office/drawing/2014/main" val="3880914030"/>
                    </a:ext>
                  </a:extLst>
                </a:gridCol>
                <a:gridCol w="1317518">
                  <a:extLst>
                    <a:ext uri="{9D8B030D-6E8A-4147-A177-3AD203B41FA5}">
                      <a16:colId xmlns:a16="http://schemas.microsoft.com/office/drawing/2014/main" val="3526202917"/>
                    </a:ext>
                  </a:extLst>
                </a:gridCol>
              </a:tblGrid>
              <a:tr h="71941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Rank</a:t>
                      </a:r>
                    </a:p>
                  </a:txBody>
                  <a:tcPr marL="8548" marR="8548" marT="5699" marB="5699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Country</a:t>
                      </a:r>
                    </a:p>
                  </a:txBody>
                  <a:tcPr marL="8548" marR="8548" marT="5699" marB="5699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Population</a:t>
                      </a:r>
                      <a:br>
                        <a:rPr lang="en-US" sz="1400" b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400" b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 million</a:t>
                      </a:r>
                    </a:p>
                  </a:txBody>
                  <a:tcPr marL="8548" marR="8548" marT="5699" marB="5699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GDP Nominal</a:t>
                      </a:r>
                      <a:br>
                        <a:rPr lang="it-IT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</a:br>
                      <a:r>
                        <a:rPr lang="it-IT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per capita</a:t>
                      </a:r>
                      <a:br>
                        <a:rPr lang="it-IT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</a:br>
                      <a:r>
                        <a:rPr lang="it-IT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USD </a:t>
                      </a:r>
                    </a:p>
                    <a:p>
                      <a:pPr algn="ctr" rtl="0" fontAlgn="b"/>
                      <a:r>
                        <a:rPr lang="it-IT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</a:t>
                      </a: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thousand</a:t>
                      </a:r>
                      <a:r>
                        <a:rPr lang="it-IT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)</a:t>
                      </a:r>
                    </a:p>
                  </a:txBody>
                  <a:tcPr marL="8548" marR="8548" marT="5699" marB="5699" anchor="b"/>
                </a:tc>
                <a:extLst>
                  <a:ext uri="{0D108BD9-81ED-4DB2-BD59-A6C34878D82A}">
                    <a16:rowId xmlns:a16="http://schemas.microsoft.com/office/drawing/2014/main" val="3545561645"/>
                  </a:ext>
                </a:extLst>
              </a:tr>
              <a:tr h="2476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8548" marR="8548" marT="5699" marB="5699" anchor="b"/>
                </a:tc>
                <a:tc>
                  <a:txBody>
                    <a:bodyPr/>
                    <a:lstStyle/>
                    <a:p>
                      <a:pPr marL="0" indent="55563" rtl="0" fontAlgn="b"/>
                      <a:r>
                        <a:rPr lang="en-US" sz="1400" b="0" u="non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Indonesia</a:t>
                      </a:r>
                    </a:p>
                  </a:txBody>
                  <a:tcPr marL="8548" marR="8548" marT="5699" marB="5699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284.44</a:t>
                      </a:r>
                    </a:p>
                  </a:txBody>
                  <a:tcPr marL="8548" marR="8548" marT="5699" marB="5699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5.03</a:t>
                      </a:r>
                    </a:p>
                  </a:txBody>
                  <a:tcPr marL="8548" marR="8548" marT="5699" marB="5699" anchor="b"/>
                </a:tc>
                <a:extLst>
                  <a:ext uri="{0D108BD9-81ED-4DB2-BD59-A6C34878D82A}">
                    <a16:rowId xmlns:a16="http://schemas.microsoft.com/office/drawing/2014/main" val="391039267"/>
                  </a:ext>
                </a:extLst>
              </a:tr>
              <a:tr h="2476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8548" marR="8548" marT="5699" marB="5699" anchor="b"/>
                </a:tc>
                <a:tc>
                  <a:txBody>
                    <a:bodyPr/>
                    <a:lstStyle/>
                    <a:p>
                      <a:pPr marL="0" indent="55563" rtl="0" fontAlgn="b"/>
                      <a:r>
                        <a:rPr lang="en-US" sz="1400" b="0" u="non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Philippines</a:t>
                      </a:r>
                    </a:p>
                  </a:txBody>
                  <a:tcPr marL="8548" marR="8548" marT="5699" marB="5699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114.37</a:t>
                      </a:r>
                    </a:p>
                  </a:txBody>
                  <a:tcPr marL="8548" marR="8548" marT="5699" marB="5699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4.35</a:t>
                      </a:r>
                    </a:p>
                  </a:txBody>
                  <a:tcPr marL="8548" marR="8548" marT="5699" marB="5699" anchor="b"/>
                </a:tc>
                <a:extLst>
                  <a:ext uri="{0D108BD9-81ED-4DB2-BD59-A6C34878D82A}">
                    <a16:rowId xmlns:a16="http://schemas.microsoft.com/office/drawing/2014/main" val="2528579268"/>
                  </a:ext>
                </a:extLst>
              </a:tr>
              <a:tr h="2476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8548" marR="8548" marT="5699" marB="5699" anchor="b"/>
                </a:tc>
                <a:tc>
                  <a:txBody>
                    <a:bodyPr/>
                    <a:lstStyle/>
                    <a:p>
                      <a:pPr marL="0" indent="55563" rtl="0" fontAlgn="b"/>
                      <a:r>
                        <a:rPr lang="en-US" sz="1400" b="0" u="non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Vietnam</a:t>
                      </a:r>
                    </a:p>
                  </a:txBody>
                  <a:tcPr marL="8548" marR="8548" marT="5699" marB="5699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102.16</a:t>
                      </a:r>
                    </a:p>
                  </a:txBody>
                  <a:tcPr marL="8548" marR="8548" marT="5699" marB="5699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4.81</a:t>
                      </a:r>
                    </a:p>
                  </a:txBody>
                  <a:tcPr marL="8548" marR="8548" marT="5699" marB="5699" anchor="b"/>
                </a:tc>
                <a:extLst>
                  <a:ext uri="{0D108BD9-81ED-4DB2-BD59-A6C34878D82A}">
                    <a16:rowId xmlns:a16="http://schemas.microsoft.com/office/drawing/2014/main" val="2942196479"/>
                  </a:ext>
                </a:extLst>
              </a:tr>
              <a:tr h="2476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8548" marR="8548" marT="5699" marB="5699" anchor="b"/>
                </a:tc>
                <a:tc>
                  <a:txBody>
                    <a:bodyPr/>
                    <a:lstStyle/>
                    <a:p>
                      <a:pPr marL="0" indent="55563" rtl="0" fontAlgn="b"/>
                      <a:r>
                        <a:rPr lang="en-US" sz="1400" b="0" u="non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Thailand</a:t>
                      </a:r>
                    </a:p>
                  </a:txBody>
                  <a:tcPr marL="8548" marR="8548" marT="5699" marB="5699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70.33</a:t>
                      </a:r>
                    </a:p>
                  </a:txBody>
                  <a:tcPr marL="8548" marR="8548" marT="5699" marB="5699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7.77</a:t>
                      </a:r>
                    </a:p>
                  </a:txBody>
                  <a:tcPr marL="8548" marR="8548" marT="5699" marB="5699" anchor="b"/>
                </a:tc>
                <a:extLst>
                  <a:ext uri="{0D108BD9-81ED-4DB2-BD59-A6C34878D82A}">
                    <a16:rowId xmlns:a16="http://schemas.microsoft.com/office/drawing/2014/main" val="2270325285"/>
                  </a:ext>
                </a:extLst>
              </a:tr>
              <a:tr h="2476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8548" marR="8548" marT="5699" marB="5699" anchor="b"/>
                </a:tc>
                <a:tc>
                  <a:txBody>
                    <a:bodyPr/>
                    <a:lstStyle/>
                    <a:p>
                      <a:pPr marL="0" indent="55563" rtl="0" fontAlgn="b"/>
                      <a:r>
                        <a:rPr lang="en-US" sz="1400" b="0" u="non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Myanmar</a:t>
                      </a:r>
                    </a:p>
                  </a:txBody>
                  <a:tcPr marL="8548" marR="8548" marT="5699" marB="5699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55.18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548" marR="8548" marT="5699" marB="5699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1,18</a:t>
                      </a:r>
                    </a:p>
                  </a:txBody>
                  <a:tcPr marL="8548" marR="8548" marT="5699" marB="5699" anchor="b"/>
                </a:tc>
                <a:extLst>
                  <a:ext uri="{0D108BD9-81ED-4DB2-BD59-A6C34878D82A}">
                    <a16:rowId xmlns:a16="http://schemas.microsoft.com/office/drawing/2014/main" val="2130395418"/>
                  </a:ext>
                </a:extLst>
              </a:tr>
              <a:tr h="2476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8548" marR="8548" marT="5699" marB="5699" anchor="b"/>
                </a:tc>
                <a:tc>
                  <a:txBody>
                    <a:bodyPr/>
                    <a:lstStyle/>
                    <a:p>
                      <a:pPr marL="0" indent="55563" rtl="0" fontAlgn="b"/>
                      <a:r>
                        <a:rPr lang="en-US" sz="1400" b="0" u="non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Malaysia</a:t>
                      </a:r>
                    </a:p>
                  </a:txBody>
                  <a:tcPr marL="8548" marR="8548" marT="5699" marB="5699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33.85</a:t>
                      </a:r>
                    </a:p>
                  </a:txBody>
                  <a:tcPr marL="8548" marR="8548" marT="5699" marB="5699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13.14</a:t>
                      </a:r>
                    </a:p>
                  </a:txBody>
                  <a:tcPr marL="8548" marR="8548" marT="5699" marB="5699" anchor="b"/>
                </a:tc>
                <a:extLst>
                  <a:ext uri="{0D108BD9-81ED-4DB2-BD59-A6C34878D82A}">
                    <a16:rowId xmlns:a16="http://schemas.microsoft.com/office/drawing/2014/main" val="2298493502"/>
                  </a:ext>
                </a:extLst>
              </a:tr>
              <a:tr h="2476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8548" marR="8548" marT="5699" marB="5699" anchor="b"/>
                </a:tc>
                <a:tc>
                  <a:txBody>
                    <a:bodyPr/>
                    <a:lstStyle/>
                    <a:p>
                      <a:pPr marL="0" indent="55563" rtl="0" fontAlgn="b"/>
                      <a:r>
                        <a:rPr lang="en-US" sz="1400" b="0" u="non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Cambodia</a:t>
                      </a:r>
                    </a:p>
                  </a:txBody>
                  <a:tcPr marL="8548" marR="8548" marT="5699" marB="5699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17.35</a:t>
                      </a:r>
                    </a:p>
                  </a:txBody>
                  <a:tcPr marL="8548" marR="8548" marT="5699" marB="5699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2,87</a:t>
                      </a:r>
                    </a:p>
                  </a:txBody>
                  <a:tcPr marL="8548" marR="8548" marT="5699" marB="5699" anchor="b"/>
                </a:tc>
                <a:extLst>
                  <a:ext uri="{0D108BD9-81ED-4DB2-BD59-A6C34878D82A}">
                    <a16:rowId xmlns:a16="http://schemas.microsoft.com/office/drawing/2014/main" val="2365647269"/>
                  </a:ext>
                </a:extLst>
              </a:tr>
              <a:tr h="2476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8548" marR="8548" marT="5699" marB="5699" anchor="b"/>
                </a:tc>
                <a:tc>
                  <a:txBody>
                    <a:bodyPr/>
                    <a:lstStyle/>
                    <a:p>
                      <a:pPr marL="0" indent="55563" rtl="0" fontAlgn="b"/>
                      <a:r>
                        <a:rPr lang="en-US" sz="1400" b="0" u="non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Laos</a:t>
                      </a:r>
                    </a:p>
                  </a:txBody>
                  <a:tcPr marL="8548" marR="8548" marT="5699" marB="5699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7.79</a:t>
                      </a:r>
                    </a:p>
                  </a:txBody>
                  <a:tcPr marL="8548" marR="8548" marT="5699" marB="5699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2.1</a:t>
                      </a:r>
                    </a:p>
                  </a:txBody>
                  <a:tcPr marL="8548" marR="8548" marT="5699" marB="5699" anchor="b"/>
                </a:tc>
                <a:extLst>
                  <a:ext uri="{0D108BD9-81ED-4DB2-BD59-A6C34878D82A}">
                    <a16:rowId xmlns:a16="http://schemas.microsoft.com/office/drawing/2014/main" val="1063344097"/>
                  </a:ext>
                </a:extLst>
              </a:tr>
              <a:tr h="2476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8548" marR="8548" marT="5699" marB="5699" anchor="b"/>
                </a:tc>
                <a:tc>
                  <a:txBody>
                    <a:bodyPr/>
                    <a:lstStyle/>
                    <a:p>
                      <a:pPr marL="0" indent="55563" rtl="0" fontAlgn="b"/>
                      <a:r>
                        <a:rPr lang="en-US" sz="1400" b="0" u="non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Singapore</a:t>
                      </a:r>
                    </a:p>
                  </a:txBody>
                  <a:tcPr marL="8548" marR="8548" marT="5699" marB="5699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6.08</a:t>
                      </a:r>
                    </a:p>
                  </a:txBody>
                  <a:tcPr marL="8548" marR="8548" marT="5699" marB="5699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92.93</a:t>
                      </a:r>
                    </a:p>
                  </a:txBody>
                  <a:tcPr marL="8548" marR="8548" marT="5699" marB="5699" anchor="b"/>
                </a:tc>
                <a:extLst>
                  <a:ext uri="{0D108BD9-81ED-4DB2-BD59-A6C34878D82A}">
                    <a16:rowId xmlns:a16="http://schemas.microsoft.com/office/drawing/2014/main" val="76282742"/>
                  </a:ext>
                </a:extLst>
              </a:tr>
              <a:tr h="2476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8548" marR="8548" marT="5699" marB="5699" anchor="b"/>
                </a:tc>
                <a:tc>
                  <a:txBody>
                    <a:bodyPr/>
                    <a:lstStyle/>
                    <a:p>
                      <a:pPr marL="0" indent="55563" rtl="0" fontAlgn="b"/>
                      <a:r>
                        <a:rPr lang="en-US" sz="1400" b="0" u="non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Brunei</a:t>
                      </a:r>
                    </a:p>
                  </a:txBody>
                  <a:tcPr marL="8548" marR="8548" marT="5699" marB="5699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0.46</a:t>
                      </a:r>
                    </a:p>
                  </a:txBody>
                  <a:tcPr marL="8548" marR="8548" marT="5699" marB="5699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34.97</a:t>
                      </a:r>
                    </a:p>
                  </a:txBody>
                  <a:tcPr marL="8548" marR="8548" marT="5699" marB="5699" anchor="b"/>
                </a:tc>
                <a:extLst>
                  <a:ext uri="{0D108BD9-81ED-4DB2-BD59-A6C34878D82A}">
                    <a16:rowId xmlns:a16="http://schemas.microsoft.com/office/drawing/2014/main" val="3407897457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5E91A93F-55D3-7723-98A4-F0F958D62B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22" y="756544"/>
            <a:ext cx="4492650" cy="3740962"/>
          </a:xfrm>
          <a:prstGeom prst="rect">
            <a:avLst/>
          </a:prstGeom>
        </p:spPr>
      </p:pic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AEC00AEE-7C29-AE5F-0278-7C9CE2307C92}"/>
              </a:ext>
            </a:extLst>
          </p:cNvPr>
          <p:cNvSpPr txBox="1">
            <a:spLocks/>
          </p:cNvSpPr>
          <p:nvPr/>
        </p:nvSpPr>
        <p:spPr>
          <a:xfrm>
            <a:off x="56122" y="212535"/>
            <a:ext cx="4539108" cy="370084"/>
          </a:xfrm>
          <a:prstGeom prst="rect">
            <a:avLst/>
          </a:prstGeom>
        </p:spPr>
        <p:txBody>
          <a:bodyPr>
            <a:normAutofit/>
          </a:bodyPr>
          <a:lstStyle>
            <a:lvl1pPr marL="1714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35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143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68580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572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984647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3235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43013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12081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bg1"/>
                </a:solidFill>
              </a:rPr>
              <a:t>SOUTHEAST ASIA COUNTRIES</a:t>
            </a:r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23456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4D18DF-56A6-473E-BCC6-53F843ADD0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783" y="0"/>
            <a:ext cx="8833899" cy="636104"/>
          </a:xfrm>
        </p:spPr>
        <p:txBody>
          <a:bodyPr>
            <a:normAutofit fontScale="90000"/>
          </a:bodyPr>
          <a:lstStyle/>
          <a:p>
            <a:r>
              <a:rPr lang="en-US" sz="1800" b="1" i="0" u="none" strike="noStrike" baseline="0" dirty="0">
                <a:solidFill>
                  <a:schemeClr val="accent4">
                    <a:lumMod val="75000"/>
                  </a:schemeClr>
                </a:solidFill>
              </a:rPr>
              <a:t>THE STATUS OF WOMEN’S PARTICIPATION IN STEM</a:t>
            </a:r>
            <a:br>
              <a:rPr lang="en-US" sz="1800" b="0" i="0" u="none" strike="noStrike" baseline="0" dirty="0">
                <a:solidFill>
                  <a:srgbClr val="000000"/>
                </a:solidFill>
              </a:rPr>
            </a:br>
            <a:r>
              <a:rPr lang="en-US" sz="1800" b="0" i="0" u="none" strike="noStrike" baseline="0" dirty="0">
                <a:solidFill>
                  <a:srgbClr val="000000"/>
                </a:solidFill>
              </a:rPr>
              <a:t>- </a:t>
            </a:r>
            <a:r>
              <a:rPr lang="en-US" sz="1600" b="0" i="1" u="none" strike="noStrike" baseline="0" dirty="0">
                <a:solidFill>
                  <a:srgbClr val="000000"/>
                </a:solidFill>
              </a:rPr>
              <a:t>STEM stands for science, technology, engineering, and math</a:t>
            </a:r>
            <a:r>
              <a:rPr lang="en-US" sz="1800" b="0" i="0" u="none" strike="noStrike" baseline="0" dirty="0">
                <a:solidFill>
                  <a:srgbClr val="000000"/>
                </a:solidFill>
              </a:rPr>
              <a:t> -</a:t>
            </a:r>
            <a:endParaRPr lang="en-US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BC2436B1-1CBE-70C0-A87C-C3E5EA258B61}"/>
              </a:ext>
            </a:extLst>
          </p:cNvPr>
          <p:cNvSpPr txBox="1">
            <a:spLocks/>
          </p:cNvSpPr>
          <p:nvPr/>
        </p:nvSpPr>
        <p:spPr>
          <a:xfrm>
            <a:off x="135668" y="741295"/>
            <a:ext cx="8897014" cy="3660910"/>
          </a:xfrm>
          <a:prstGeom prst="rect">
            <a:avLst/>
          </a:prstGeom>
        </p:spPr>
        <p:txBody>
          <a:bodyPr>
            <a:noAutofit/>
          </a:bodyPr>
          <a:lstStyle>
            <a:lvl1pPr marL="1714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35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143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68580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572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984647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3235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43013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12081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500" b="1">
                <a:solidFill>
                  <a:schemeClr val="bg1"/>
                </a:solidFill>
              </a:rPr>
              <a:t>HIGHER EDUCATION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500">
                <a:solidFill>
                  <a:schemeClr val="bg1"/>
                </a:solidFill>
              </a:rPr>
              <a:t>Many women holding doctoral degrees do not continue to jobs in their doctoral field of study.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500">
                <a:solidFill>
                  <a:srgbClr val="FFFF00"/>
                </a:solidFill>
              </a:rPr>
              <a:t>Gender norms </a:t>
            </a:r>
            <a:r>
              <a:rPr lang="en-US" sz="1500">
                <a:solidFill>
                  <a:schemeClr val="bg1"/>
                </a:solidFill>
              </a:rPr>
              <a:t>around working in STEM fields, </a:t>
            </a:r>
            <a:r>
              <a:rPr lang="en-US" sz="1500">
                <a:solidFill>
                  <a:srgbClr val="FFFF00"/>
                </a:solidFill>
              </a:rPr>
              <a:t>family obligations</a:t>
            </a:r>
            <a:r>
              <a:rPr lang="en-US" sz="1500">
                <a:solidFill>
                  <a:schemeClr val="bg1"/>
                </a:solidFill>
              </a:rPr>
              <a:t>, and the </a:t>
            </a:r>
            <a:r>
              <a:rPr lang="en-US" sz="1500">
                <a:solidFill>
                  <a:srgbClr val="FFFF00"/>
                </a:solidFill>
              </a:rPr>
              <a:t>working environment and conditions</a:t>
            </a:r>
            <a:r>
              <a:rPr lang="en-US" sz="1500">
                <a:solidFill>
                  <a:schemeClr val="bg1"/>
                </a:solidFill>
              </a:rPr>
              <a:t> impact women’s transition into STEM careers from doctoral studies (UNESCO 2017).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91AC15F-6D31-F038-4BA0-131B8FDC0E39}"/>
              </a:ext>
            </a:extLst>
          </p:cNvPr>
          <p:cNvSpPr txBox="1"/>
          <p:nvPr/>
        </p:nvSpPr>
        <p:spPr>
          <a:xfrm>
            <a:off x="198783" y="2095735"/>
            <a:ext cx="8794392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/>
              <a:t>Percentage of Population Ages 25 and Over that Attained or Completed a Doctorate or Equivalent, Disaggregated by Sex (2022 data) (World Bank n.d.)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B1D4A4F-ECF3-4845-784C-4B2F0EE05E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783" y="2687094"/>
            <a:ext cx="8794391" cy="197801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5105882-9D6D-C28F-38D4-1308FD55B868}"/>
              </a:ext>
            </a:extLst>
          </p:cNvPr>
          <p:cNvSpPr txBox="1"/>
          <p:nvPr/>
        </p:nvSpPr>
        <p:spPr>
          <a:xfrm>
            <a:off x="147471" y="4866501"/>
            <a:ext cx="879439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>
                <a:solidFill>
                  <a:srgbClr val="FFFF00"/>
                </a:solidFill>
              </a:rPr>
              <a:t>Ref: USAID, STRENGTHENING ASEAN WOMEN’S PARTICIPATION IN STEM, December 2022</a:t>
            </a:r>
          </a:p>
        </p:txBody>
      </p:sp>
    </p:spTree>
    <p:extLst>
      <p:ext uri="{BB962C8B-B14F-4D97-AF65-F5344CB8AC3E}">
        <p14:creationId xmlns:p14="http://schemas.microsoft.com/office/powerpoint/2010/main" val="32358681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5E6AF41-84D8-8CEB-A56A-4BA1F27A89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40767" y="61876"/>
            <a:ext cx="7758720" cy="480462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FB46ABE-AACA-8174-2789-1F965F3A6E5B}"/>
              </a:ext>
            </a:extLst>
          </p:cNvPr>
          <p:cNvSpPr txBox="1"/>
          <p:nvPr/>
        </p:nvSpPr>
        <p:spPr>
          <a:xfrm>
            <a:off x="147471" y="4866501"/>
            <a:ext cx="879439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>
                <a:solidFill>
                  <a:srgbClr val="FFFF00"/>
                </a:solidFill>
              </a:rPr>
              <a:t>Ref: USAID, STRENGTHENING ASEAN WOMEN’S PARTICIPATION IN STEM, December 2022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8F2620D-DE94-CDCF-E120-41C86C1C2984}"/>
              </a:ext>
            </a:extLst>
          </p:cNvPr>
          <p:cNvSpPr txBox="1"/>
          <p:nvPr/>
        </p:nvSpPr>
        <p:spPr>
          <a:xfrm>
            <a:off x="2781013" y="68814"/>
            <a:ext cx="3894795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70C0"/>
                </a:solidFill>
              </a:rPr>
              <a:t>Barriers to women’s participation in STEM in ASEAN</a:t>
            </a:r>
          </a:p>
        </p:txBody>
      </p:sp>
    </p:spTree>
    <p:extLst>
      <p:ext uri="{BB962C8B-B14F-4D97-AF65-F5344CB8AC3E}">
        <p14:creationId xmlns:p14="http://schemas.microsoft.com/office/powerpoint/2010/main" val="4161647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B1E95B-68F9-3C53-D41B-E83DEDBE95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50A38AB-F3C4-D1B4-E937-F6565B1C6F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8863"/>
            <a:ext cx="9144000" cy="4404468"/>
          </a:xfrm>
          <a:prstGeom prst="rect">
            <a:avLst/>
          </a:prstGeom>
        </p:spPr>
      </p:pic>
      <p:pic>
        <p:nvPicPr>
          <p:cNvPr id="2" name="Picture 2" descr="Hoang Thi Kieu Trang 2018">
            <a:extLst>
              <a:ext uri="{FF2B5EF4-FFF2-40B4-BE49-F238E27FC236}">
                <a16:creationId xmlns:a16="http://schemas.microsoft.com/office/drawing/2014/main" id="{48B30010-6A4E-7DD9-27AA-B96F7E0EC5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3812" y="2586835"/>
            <a:ext cx="689296" cy="844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B89177-CDA1-4CB7-CF52-F22CA488318E}"/>
              </a:ext>
            </a:extLst>
          </p:cNvPr>
          <p:cNvSpPr txBox="1">
            <a:spLocks/>
          </p:cNvSpPr>
          <p:nvPr/>
        </p:nvSpPr>
        <p:spPr>
          <a:xfrm>
            <a:off x="212271" y="184474"/>
            <a:ext cx="7886700" cy="3700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800" b="1" i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143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68580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572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984647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3235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43013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12081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Hoang </a:t>
            </a:r>
            <a:r>
              <a:rPr lang="en-US" dirty="0" err="1">
                <a:solidFill>
                  <a:schemeClr val="bg1"/>
                </a:solidFill>
              </a:rPr>
              <a:t>Thi</a:t>
            </a:r>
            <a:r>
              <a:rPr lang="en-US" dirty="0">
                <a:solidFill>
                  <a:schemeClr val="bg1"/>
                </a:solidFill>
              </a:rPr>
              <a:t> Kieu Trang (Trang HOANG)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E51CF3F-7E05-FC9D-3FCB-2E0C5F9766CF}"/>
              </a:ext>
            </a:extLst>
          </p:cNvPr>
          <p:cNvSpPr txBox="1"/>
          <p:nvPr/>
        </p:nvSpPr>
        <p:spPr>
          <a:xfrm>
            <a:off x="6304546" y="3519122"/>
            <a:ext cx="2839454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 dirty="0"/>
              <a:t>Opportunity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2000</a:t>
            </a:r>
            <a:r>
              <a:rPr lang="en-US" sz="1200" dirty="0"/>
              <a:t>: Attended The 5th International Winter School on High Energy Physics and Condense Mater Physics, Vietnam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Dr. Boaz Klima, Fermilab</a:t>
            </a:r>
            <a:br>
              <a:rPr lang="en-US" sz="1200" dirty="0"/>
            </a:br>
            <a:endParaRPr lang="en-US" sz="1200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1A4F21D7-84D0-41C5-FF30-65FB2CF195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3356" y="4290118"/>
            <a:ext cx="850644" cy="850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91375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7587A2-84A3-6642-1FCD-574DF7E6F8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5DB943E-8D1F-BDE2-1DAD-E41350794F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75184"/>
            <a:ext cx="9144000" cy="4416198"/>
          </a:xfrm>
          <a:prstGeom prst="rect">
            <a:avLst/>
          </a:prstGeom>
        </p:spPr>
      </p:pic>
      <p:pic>
        <p:nvPicPr>
          <p:cNvPr id="2" name="Picture 2" descr="Hoang Thi Kieu Trang 2018">
            <a:extLst>
              <a:ext uri="{FF2B5EF4-FFF2-40B4-BE49-F238E27FC236}">
                <a16:creationId xmlns:a16="http://schemas.microsoft.com/office/drawing/2014/main" id="{672674E6-D78C-FA64-F15D-EED81585A2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4758" y="1820614"/>
            <a:ext cx="689296" cy="844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C9555F-E893-D534-7B7D-51603FEB9283}"/>
              </a:ext>
            </a:extLst>
          </p:cNvPr>
          <p:cNvSpPr txBox="1">
            <a:spLocks/>
          </p:cNvSpPr>
          <p:nvPr/>
        </p:nvSpPr>
        <p:spPr>
          <a:xfrm>
            <a:off x="212271" y="184474"/>
            <a:ext cx="7886700" cy="3700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800" b="1" i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143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68580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572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984647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3235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43013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12081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Hoang </a:t>
            </a:r>
            <a:r>
              <a:rPr lang="en-US" dirty="0" err="1">
                <a:solidFill>
                  <a:schemeClr val="bg1"/>
                </a:solidFill>
              </a:rPr>
              <a:t>Thi</a:t>
            </a:r>
            <a:r>
              <a:rPr lang="en-US" dirty="0">
                <a:solidFill>
                  <a:schemeClr val="bg1"/>
                </a:solidFill>
              </a:rPr>
              <a:t> Kieu Trang (Trang HOANG)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CBB7293-98D3-3994-C3D5-B9FDC4F388E4}"/>
              </a:ext>
            </a:extLst>
          </p:cNvPr>
          <p:cNvSpPr txBox="1"/>
          <p:nvPr/>
        </p:nvSpPr>
        <p:spPr>
          <a:xfrm>
            <a:off x="1155030" y="2686097"/>
            <a:ext cx="308008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 dirty="0"/>
              <a:t>Opportunity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2001</a:t>
            </a:r>
            <a:r>
              <a:rPr lang="en-US" sz="1200" dirty="0"/>
              <a:t>: Visitor at D0 experiment, Fermilab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C27376D2-0D21-4779-2968-CBEA6476DD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4977" y="1907212"/>
            <a:ext cx="758259" cy="758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88406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71F92E-96EF-BC70-B544-A8C24152FF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10A264F-6401-4A36-6752-8B1517FE2F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4558"/>
            <a:ext cx="9144000" cy="4871802"/>
          </a:xfrm>
          <a:prstGeom prst="rect">
            <a:avLst/>
          </a:prstGeom>
        </p:spPr>
      </p:pic>
      <p:pic>
        <p:nvPicPr>
          <p:cNvPr id="2" name="Picture 2" descr="Hoang Thi Kieu Trang 2018">
            <a:extLst>
              <a:ext uri="{FF2B5EF4-FFF2-40B4-BE49-F238E27FC236}">
                <a16:creationId xmlns:a16="http://schemas.microsoft.com/office/drawing/2014/main" id="{C0FB9540-9B03-31E7-780C-79097CAF5F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2193" y="1723173"/>
            <a:ext cx="689296" cy="844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584DB8-88E2-7B1D-FC64-64D191F3343A}"/>
              </a:ext>
            </a:extLst>
          </p:cNvPr>
          <p:cNvSpPr txBox="1">
            <a:spLocks/>
          </p:cNvSpPr>
          <p:nvPr/>
        </p:nvSpPr>
        <p:spPr>
          <a:xfrm>
            <a:off x="212271" y="184474"/>
            <a:ext cx="7886700" cy="3700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800" b="1" i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143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68580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572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984647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3235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43013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12081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Hoang </a:t>
            </a:r>
            <a:r>
              <a:rPr lang="en-US" dirty="0" err="1">
                <a:solidFill>
                  <a:schemeClr val="bg1"/>
                </a:solidFill>
              </a:rPr>
              <a:t>Thi</a:t>
            </a:r>
            <a:r>
              <a:rPr lang="en-US" dirty="0">
                <a:solidFill>
                  <a:schemeClr val="bg1"/>
                </a:solidFill>
              </a:rPr>
              <a:t> Kieu Trang (Trang HOANG)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AFF526D-D8C7-16D6-0476-90EA27BEC0C4}"/>
              </a:ext>
            </a:extLst>
          </p:cNvPr>
          <p:cNvSpPr txBox="1"/>
          <p:nvPr/>
        </p:nvSpPr>
        <p:spPr>
          <a:xfrm>
            <a:off x="5850784" y="2622986"/>
            <a:ext cx="2949458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 dirty="0"/>
              <a:t>Opportunity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2004</a:t>
            </a:r>
            <a:r>
              <a:rPr lang="en-US" sz="1200" dirty="0"/>
              <a:t>: MEXT nuclear researcher exchange program, Tokai Research Establishment, Japan</a:t>
            </a:r>
          </a:p>
        </p:txBody>
      </p:sp>
    </p:spTree>
    <p:extLst>
      <p:ext uri="{BB962C8B-B14F-4D97-AF65-F5344CB8AC3E}">
        <p14:creationId xmlns:p14="http://schemas.microsoft.com/office/powerpoint/2010/main" val="3239618639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A6B727"/>
      </a:accent1>
      <a:accent2>
        <a:srgbClr val="418AB3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E_Template" id="{F1043607-EE0E-6E45-B89F-69EB872282A5}" vid="{EB47B93C-5E07-6E46-A0D6-64AB070E713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WIE_Vietnam_SouthEast Asia_TrangHoang</Template>
  <TotalTime>478</TotalTime>
  <Words>884</Words>
  <Application>Microsoft Office PowerPoint</Application>
  <PresentationFormat>On-screen Show (16:9)</PresentationFormat>
  <Paragraphs>121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Calibri</vt:lpstr>
      <vt:lpstr>Parcel</vt:lpstr>
      <vt:lpstr>Building Bridges:  My Journey in Professional Development and International Networking</vt:lpstr>
      <vt:lpstr>PowerPoint Presentation</vt:lpstr>
      <vt:lpstr>PowerPoint Presentation</vt:lpstr>
      <vt:lpstr>PowerPoint Presentation</vt:lpstr>
      <vt:lpstr>THE STATUS OF WOMEN’S PARTICIPATION IN STEM - STEM stands for science, technology, engineering, and math -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Trang Hoang</dc:creator>
  <cp:lastModifiedBy>Trang Hoang</cp:lastModifiedBy>
  <cp:revision>44</cp:revision>
  <cp:lastPrinted>2024-06-19T10:41:46Z</cp:lastPrinted>
  <dcterms:created xsi:type="dcterms:W3CDTF">2024-06-28T08:02:00Z</dcterms:created>
  <dcterms:modified xsi:type="dcterms:W3CDTF">2025-07-03T00:11:48Z</dcterms:modified>
</cp:coreProperties>
</file>