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6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43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1" r:id="rId1"/>
  </p:sldMasterIdLst>
  <p:notesMasterIdLst>
    <p:notesMasterId r:id="rId29"/>
  </p:notesMasterIdLst>
  <p:handoutMasterIdLst>
    <p:handoutMasterId r:id="rId30"/>
  </p:handoutMasterIdLst>
  <p:sldIdLst>
    <p:sldId id="256" r:id="rId2"/>
    <p:sldId id="377" r:id="rId3"/>
    <p:sldId id="405" r:id="rId4"/>
    <p:sldId id="380" r:id="rId5"/>
    <p:sldId id="379" r:id="rId6"/>
    <p:sldId id="378" r:id="rId7"/>
    <p:sldId id="381" r:id="rId8"/>
    <p:sldId id="382" r:id="rId9"/>
    <p:sldId id="383" r:id="rId10"/>
    <p:sldId id="400" r:id="rId11"/>
    <p:sldId id="401" r:id="rId12"/>
    <p:sldId id="402" r:id="rId13"/>
    <p:sldId id="385" r:id="rId14"/>
    <p:sldId id="386" r:id="rId15"/>
    <p:sldId id="387" r:id="rId16"/>
    <p:sldId id="389" r:id="rId17"/>
    <p:sldId id="388" r:id="rId18"/>
    <p:sldId id="392" r:id="rId19"/>
    <p:sldId id="393" r:id="rId20"/>
    <p:sldId id="390" r:id="rId21"/>
    <p:sldId id="395" r:id="rId22"/>
    <p:sldId id="403" r:id="rId23"/>
    <p:sldId id="404" r:id="rId24"/>
    <p:sldId id="396" r:id="rId25"/>
    <p:sldId id="397" r:id="rId26"/>
    <p:sldId id="398" r:id="rId27"/>
    <p:sldId id="399" r:id="rId28"/>
  </p:sldIdLst>
  <p:sldSz cx="9144000" cy="6858000" type="screen4x3"/>
  <p:notesSz cx="6797675" cy="9926638"/>
  <p:embeddedFontLst>
    <p:embeddedFont>
      <p:font typeface="Cambria Math" panose="02040503050406030204" pitchFamily="18" charset="0"/>
      <p:regular r:id="rId31"/>
    </p:embeddedFont>
    <p:embeddedFont>
      <p:font typeface="Tahoma" panose="020B0604030504040204" pitchFamily="34" charset="0"/>
      <p:regular r:id="rId32"/>
      <p:bold r:id="rId33"/>
    </p:embeddedFont>
  </p:embeddedFontLst>
  <p:custDataLst>
    <p:tags r:id="rId3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E02E6"/>
    <a:srgbClr val="0000FF"/>
    <a:srgbClr val="000000"/>
    <a:srgbClr val="FF85F3"/>
    <a:srgbClr val="CC0000"/>
    <a:srgbClr val="D00000"/>
    <a:srgbClr val="FF33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9" autoAdjust="0"/>
    <p:restoredTop sz="96723" autoAdjust="0"/>
  </p:normalViewPr>
  <p:slideViewPr>
    <p:cSldViewPr>
      <p:cViewPr varScale="1">
        <p:scale>
          <a:sx n="106" d="100"/>
          <a:sy n="106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276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35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35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BB297F-D5EB-489E-A43A-31F56146364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80587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cs-CZ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cs-CZ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 noProof="0"/>
              <a:t>Click to edit Master text styles</a:t>
            </a:r>
          </a:p>
          <a:p>
            <a:pPr lvl="1"/>
            <a:r>
              <a:rPr lang="en-US" altLang="cs-CZ" noProof="0"/>
              <a:t>Second level</a:t>
            </a:r>
          </a:p>
          <a:p>
            <a:pPr lvl="2"/>
            <a:r>
              <a:rPr lang="en-US" altLang="cs-CZ" noProof="0"/>
              <a:t>Third level</a:t>
            </a:r>
          </a:p>
          <a:p>
            <a:pPr lvl="3"/>
            <a:r>
              <a:rPr lang="en-US" altLang="cs-CZ" noProof="0"/>
              <a:t>Fourth level</a:t>
            </a:r>
          </a:p>
          <a:p>
            <a:pPr lvl="4"/>
            <a:r>
              <a:rPr lang="en-US" altLang="cs-CZ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cs-CZ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094E02B-6063-42E0-98A0-E632A5D9F141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208990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F8024-E0B0-1932-7B00-306357009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68499BB3-BD75-A001-1752-088E3DDB100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2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B4451B7C-2361-9202-A5E1-CFF1A5542E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D76DD4B2-A3A1-25FA-6724-5762C9247D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835099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AD7BC-8225-004E-974D-35F9BEC36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2D8169D5-9B01-7F52-D8A5-B0B57F0E2A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11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D5543BFD-D6CC-04F3-D548-71404124E0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0B95C3F9-1D33-EB27-71F2-DFF825797E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821426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E26C4-555B-1567-C28D-2AA3A021C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7B7FED8A-3129-E79C-6305-13C257D8CC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12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0B418DD3-D060-DD79-8750-618503574D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6458F3B6-1B7B-D7AC-7B14-4B91752393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1922674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F4768-C78B-6B21-D455-F04A3863F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76EC664C-72B9-83CC-777A-7EB3CAFF6C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13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E9A841CC-ECB5-598F-E073-7C8E250E51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D0DEA4DC-94BC-B6BF-ED73-667176545B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021181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AB49C-BC8D-D12F-9E1F-0EF94CEC5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49B4A624-07BC-BCF4-5CD0-2A0BB33365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14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AF2EF82F-321B-36F1-979D-9C48C09DB4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A2F6BDE8-1E23-AC68-7FB6-31DE964156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0144313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FF1B8-3A3F-0E05-ECEC-108EF2E18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0DAEA23B-CAC4-3C65-632F-F56015C65B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15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96EC90CD-5158-9151-AA91-6BCFA57358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0E4499AF-06D9-B031-622D-B5F59E906B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8051439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44713-53BB-89BE-E7FF-EA463CEF9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9767BF0D-0476-BF8C-76E7-30FEA2E6FF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16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62DA8B53-BC2D-85F9-B37C-D075268393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659B1A28-B560-311F-2BB4-D5F794E58B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0114612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FC36C-E2AF-9469-97B9-3DE7EB918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29FD0C14-F7AF-EE71-5580-C85BA6091F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17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0EB68671-3E29-DF0D-ED32-65B604E3D2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9E67A04D-48C6-A699-CF00-08590253A7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2064760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CF8D0-30CC-77D9-4673-CC98C61F0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1576DE2E-B2CD-A159-918B-E9B70532D0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18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178A07FE-7D9F-EB96-40BE-19B18D646C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D52DC9E1-0C15-51FE-8551-F0B41B5A56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1105301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2FC6E-C7F2-E887-122D-1FDE47EA2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BE5EA943-E56B-F7E1-5E20-2E3601366C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19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9588870C-ABC6-5EFE-DEA4-E6307C1E21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C5B5C9FC-7E2D-5904-DF4D-EB103AA67A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1542761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F8024-E0B0-1932-7B00-306357009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68499BB3-BD75-A001-1752-088E3DDB100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20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B4451B7C-2361-9202-A5E1-CFF1A5542E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D76DD4B2-A3A1-25FA-6724-5762C9247D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835099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79064-DDB5-3F9F-4940-4F8A49A47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34965364-0C77-A0EE-8C1C-2D5E526A44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3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33DF9A63-727F-B250-51E7-31EFDA99C3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88B83C0E-D13A-485E-C536-7128F4694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2497995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AE35FD-492E-B58C-4442-CDBCEA950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1A08BEDD-FD7F-39D6-8BCA-1886D40892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21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63147561-3835-354E-E398-C646AFA56C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BB47FF10-D8A3-67FC-3219-1BE7BCFF4B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7464792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4EBF0-E70B-7B1F-91CD-3CDDD9A7B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6060212F-EFE0-33D7-4CC0-28DD310860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22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C726718C-39CB-8580-7DFF-3F74C27D09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CEA6AFDD-9398-F0EC-F82D-5D3C3CA193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769191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91606-31BC-3FF3-2B9C-CEFD29805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2377CC02-AC8B-B370-3976-D0155106B5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23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68748C18-C6C1-1E94-CD4D-F681C07378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E062C29D-7894-0C6D-6D74-C1215DF716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9444493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EF968-4EAF-D683-67DA-EFB73E419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3FAF09D4-03AA-3525-2003-9C6E61B185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24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52DB4C44-5B8D-5C4E-7D58-2F6D619958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CE7AADBA-9B48-D4A7-EA73-80573EDAAF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1766777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5B22F-B777-65FA-1EC7-A95DFD46F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8EAAD958-418B-5A6F-80FB-3BB142E929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25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D29F488F-73D6-8EE1-A1F3-BF91E6CD5C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D7862881-0E71-4229-3F95-4383E10CF5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2454561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1DB51-4F19-C442-557F-CF4B31A8C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8530A8D1-5D0D-5BE8-E883-30FED14612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26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A82AD583-F040-C897-A59B-B8F4DBF1B2C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BC6D2BAC-36BB-63F4-A8FC-507FCD4A8A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4909678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B4F38-8042-14EE-ADF8-6AACFBEDF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0EC94CEB-A132-AFCB-30D4-B0C1D222B6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27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ECE4AC44-F451-AD97-D525-150EB985A3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B30BA168-B99A-EBFE-51F0-3811AED053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943259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FF0F9-1A6A-1CBB-AD6D-F43053E67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19D1BBF4-DEC0-B29D-7C8D-EC99415E60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4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26E2341D-E784-A280-70B1-06F1745E59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4F3A93A4-274C-9691-3E24-AF152DE81F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018422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396FFC-29ED-83DC-154E-627E9A174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6160773B-51C8-40BF-8D79-ADD423167B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5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5EB761B7-362C-E82E-2ED6-6ECFAB5035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A7BF7889-1514-018C-4A2B-6846E0FA22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152933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BF085-1D74-D35D-B794-C19337E63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F4CF15BC-EC34-E547-E769-913C97D5D7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6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01A753D6-78ED-A61C-5764-875A46B6C9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042CCC25-AE54-4C4D-2929-DC996A7423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860578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87D3A-8906-C301-CB3E-20CF2CBD8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364EF84E-8E9E-1AC7-70D1-77D7AE0ED8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7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7B107011-3D31-0C0E-99DC-D030D78402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F9F7CC16-E9D2-0B32-0121-5CD8389E93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347833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DF010-4345-B731-03F3-EFD6CBE35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E50A3049-FE77-592B-AE33-1F14F68A57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8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B45139E7-4054-2B87-FA28-6F406192C0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2C1E5A6D-DB25-636C-AA79-A58EE8EA55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413433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5881C-8E1E-B77C-300F-3CC1A275C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89E73AE2-FBFE-270E-2999-094009777F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9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6FEAB207-3EAA-5D1B-9526-C666346180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18D07E7D-DD9F-2CB9-DFD9-DE9F164AC4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1030817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E24B0-ECEF-A3C3-42E4-B40529349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49DED3C1-CDBF-B7DF-8D5F-6E47177B75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6A41EF-DB67-4E32-B05B-F3E72CEACF32}" type="slidenum">
              <a:rPr lang="en-US" altLang="cs-CZ" smtClean="0">
                <a:latin typeface="Arial" panose="020B0604020202020204" pitchFamily="34" charset="0"/>
              </a:rPr>
              <a:pPr/>
              <a:t>10</a:t>
            </a:fld>
            <a:endParaRPr lang="en-US" altLang="cs-CZ">
              <a:latin typeface="Arial" panose="020B0604020202020204" pitchFamily="34" charset="0"/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A6227E49-6FCF-40F4-DC24-A9E8CF875C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110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C8C035D9-C9FE-9891-4153-2BDDE4C177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29495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4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cs-CZ" altLang="cs-CZ"/>
          </a:p>
        </p:txBody>
      </p:sp>
      <p:sp>
        <p:nvSpPr>
          <p:cNvPr id="6" name="Line 58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7" name="Group 59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8" name="Line 60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9" name="Line 61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" name="Line 62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1" name="Arc 63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T0" fmla="*/ 0 w 43195"/>
                <a:gd name="T1" fmla="*/ 0 h 43200"/>
                <a:gd name="T2" fmla="*/ 0 w 43195"/>
                <a:gd name="T3" fmla="*/ 0 h 43200"/>
                <a:gd name="T4" fmla="*/ 0 w 43195"/>
                <a:gd name="T5" fmla="*/ 0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lnTo>
                    <a:pt x="21114" y="5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grpSp>
        <p:nvGrpSpPr>
          <p:cNvPr id="12" name="Group 64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3" name="Line 65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4" name="Line 66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5" name="Arc 67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T0" fmla="*/ 0 w 43195"/>
                <a:gd name="T1" fmla="*/ 0 h 43200"/>
                <a:gd name="T2" fmla="*/ 0 w 43195"/>
                <a:gd name="T3" fmla="*/ 0 h 43200"/>
                <a:gd name="T4" fmla="*/ 0 w 43195"/>
                <a:gd name="T5" fmla="*/ 0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lnTo>
                    <a:pt x="21114" y="5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16" name="Rectangle 72"/>
          <p:cNvSpPr>
            <a:spLocks noChangeArrowheads="1"/>
          </p:cNvSpPr>
          <p:nvPr/>
        </p:nvSpPr>
        <p:spPr bwMode="auto">
          <a:xfrm>
            <a:off x="3200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cs-CZ" altLang="cs-CZ" sz="1400">
              <a:latin typeface="Tahoma" panose="020B0604030504040204" pitchFamily="34" charset="0"/>
            </a:endParaRPr>
          </a:p>
        </p:txBody>
      </p:sp>
      <p:sp>
        <p:nvSpPr>
          <p:cNvPr id="101444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cs-CZ" noProof="0"/>
              <a:t>Klepnutím lze upravit styl předlohy nadpisů.</a:t>
            </a:r>
          </a:p>
        </p:txBody>
      </p:sp>
      <p:sp>
        <p:nvSpPr>
          <p:cNvPr id="101445" name="Rectangle 69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cs-CZ" noProof="0"/>
              <a:t>Klepnutím lze upravit styl předlohy podnadpisů.</a:t>
            </a:r>
          </a:p>
        </p:txBody>
      </p:sp>
      <p:sp>
        <p:nvSpPr>
          <p:cNvPr id="17" name="Rectangle 70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90538" y="6248400"/>
            <a:ext cx="3167062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8" name="Rectangle 71"/>
          <p:cNvSpPr>
            <a:spLocks noGrp="1" noChangeArrowheads="1"/>
          </p:cNvSpPr>
          <p:nvPr>
            <p:ph type="ftr" sz="quarter" idx="11"/>
          </p:nvPr>
        </p:nvSpPr>
        <p:spPr>
          <a:xfrm>
            <a:off x="6523038" y="6248400"/>
            <a:ext cx="2362200" cy="4572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49534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45952-DD9D-45DA-9631-1700BE79197F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2704150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01613"/>
            <a:ext cx="2057400" cy="5818187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01613"/>
            <a:ext cx="6019800" cy="581818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2087F-04F4-4C3C-9BF8-C931F2E21367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21636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C2801-B929-4AE3-8485-0818D09FD4D2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1300174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AEDA8-3412-4D67-A007-A5EF6FB00520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233583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786D9-C131-471D-B611-F01C4DA7FA94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3605991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0D196-8D68-4BA9-8A9E-F88F4133EBB2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1605643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1B557-4AD0-44F9-ADAC-DE11FB5E1903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90753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79927-704E-4EDC-9602-78979B477E5B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3434149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93222-EDE3-4258-9F6E-571D3966A771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341834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89DEF-4BFF-4955-88D6-A6527CC387EF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285082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923925"/>
            <a:ext cx="9144000" cy="1524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FDBF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cs-CZ" altLang="cs-CZ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861425" y="914400"/>
            <a:ext cx="284163" cy="121920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FDBF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cs-CZ" altLang="cs-CZ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914400"/>
            <a:ext cx="301625" cy="3292475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FDBF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endParaRPr lang="cs-CZ" altLang="cs-CZ" sz="900">
              <a:latin typeface="Tahoma" panose="020B0604030504040204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FDBF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cs-CZ" altLang="cs-CZ"/>
          </a:p>
        </p:txBody>
      </p:sp>
      <p:sp>
        <p:nvSpPr>
          <p:cNvPr id="1030" name="Rectangle 60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FDBF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cs-CZ" altLang="cs-CZ"/>
          </a:p>
        </p:txBody>
      </p:sp>
      <p:sp>
        <p:nvSpPr>
          <p:cNvPr id="1031" name="Line 61"/>
          <p:cNvSpPr>
            <a:spLocks noChangeShapeType="1"/>
          </p:cNvSpPr>
          <p:nvPr/>
        </p:nvSpPr>
        <p:spPr bwMode="ltGray">
          <a:xfrm>
            <a:off x="8839200" y="152400"/>
            <a:ext cx="1588" cy="2209800"/>
          </a:xfrm>
          <a:prstGeom prst="line">
            <a:avLst/>
          </a:prstGeom>
          <a:noFill/>
          <a:ln w="9525">
            <a:solidFill>
              <a:srgbClr val="6F93F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2" name="Line 62"/>
          <p:cNvSpPr>
            <a:spLocks noChangeShapeType="1"/>
          </p:cNvSpPr>
          <p:nvPr/>
        </p:nvSpPr>
        <p:spPr bwMode="ltGray">
          <a:xfrm flipH="1">
            <a:off x="109538" y="914400"/>
            <a:ext cx="2330450" cy="0"/>
          </a:xfrm>
          <a:prstGeom prst="line">
            <a:avLst/>
          </a:prstGeom>
          <a:noFill/>
          <a:ln w="9525">
            <a:solidFill>
              <a:srgbClr val="6F93F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3" name="Line 63"/>
          <p:cNvSpPr>
            <a:spLocks noChangeShapeType="1"/>
          </p:cNvSpPr>
          <p:nvPr/>
        </p:nvSpPr>
        <p:spPr bwMode="ltGray">
          <a:xfrm>
            <a:off x="303213" y="819150"/>
            <a:ext cx="0" cy="3448050"/>
          </a:xfrm>
          <a:prstGeom prst="line">
            <a:avLst/>
          </a:prstGeom>
          <a:noFill/>
          <a:ln w="9525">
            <a:solidFill>
              <a:srgbClr val="6F93F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4" name="Arc 64"/>
          <p:cNvSpPr>
            <a:spLocks/>
          </p:cNvSpPr>
          <p:nvPr/>
        </p:nvSpPr>
        <p:spPr bwMode="ltGray">
          <a:xfrm flipH="1">
            <a:off x="207963" y="815975"/>
            <a:ext cx="192087" cy="193675"/>
          </a:xfrm>
          <a:custGeom>
            <a:avLst/>
            <a:gdLst>
              <a:gd name="T0" fmla="*/ 1856789 w 43195"/>
              <a:gd name="T1" fmla="*/ 444 h 43200"/>
              <a:gd name="T2" fmla="*/ 0 w 43195"/>
              <a:gd name="T3" fmla="*/ 1987455 h 43200"/>
              <a:gd name="T4" fmla="*/ 1899089 w 43195"/>
              <a:gd name="T5" fmla="*/ 1946371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200" fill="none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</a:path>
              <a:path w="43195" h="43200" stroke="0" extrusionOk="0">
                <a:moveTo>
                  <a:pt x="21114" y="5"/>
                </a:moveTo>
                <a:cubicBezTo>
                  <a:pt x="21274" y="1"/>
                  <a:pt x="21434" y="-1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  <a:lnTo>
                  <a:pt x="21595" y="21600"/>
                </a:lnTo>
                <a:lnTo>
                  <a:pt x="21114" y="5"/>
                </a:lnTo>
                <a:close/>
              </a:path>
            </a:pathLst>
          </a:custGeom>
          <a:noFill/>
          <a:ln w="9525">
            <a:solidFill>
              <a:srgbClr val="6F93F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5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01613"/>
            <a:ext cx="8229600" cy="69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FDBF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1036" name="Rectangle 6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FDBF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styly předlohy textu.</a:t>
            </a:r>
          </a:p>
          <a:p>
            <a:pPr lvl="1"/>
            <a:r>
              <a:rPr lang="en-US" altLang="cs-CZ"/>
              <a:t>Druhá úroveň</a:t>
            </a:r>
          </a:p>
          <a:p>
            <a:pPr lvl="2"/>
            <a:r>
              <a:rPr lang="en-US" altLang="cs-CZ"/>
              <a:t>Třetí úroveň</a:t>
            </a:r>
          </a:p>
          <a:p>
            <a:pPr lvl="3"/>
            <a:r>
              <a:rPr lang="en-US" altLang="cs-CZ"/>
              <a:t>Čtvrtá úroveň</a:t>
            </a:r>
          </a:p>
          <a:p>
            <a:pPr lvl="4"/>
            <a:r>
              <a:rPr lang="en-US" altLang="cs-CZ"/>
              <a:t>Pátá úroveň</a:t>
            </a:r>
          </a:p>
        </p:txBody>
      </p:sp>
      <p:sp>
        <p:nvSpPr>
          <p:cNvPr id="100419" name="Rectangle 6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1988" y="6400800"/>
            <a:ext cx="2068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FDBF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719F009E-48F0-428B-8776-B88711C0D09A}" type="slidenum">
              <a:rPr lang="en-US" altLang="cs-CZ"/>
              <a:pPr>
                <a:defRPr/>
              </a:pPr>
              <a:t>‹#›</a:t>
            </a:fld>
            <a:r>
              <a:rPr lang="en-US" altLang="cs-CZ"/>
              <a:t>/4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3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6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35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tags" Target="../tags/tag26.xml"/><Relationship Id="rId7" Type="http://schemas.openxmlformats.org/officeDocument/2006/relationships/image" Target="../media/image42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tags" Target="../tags/tag29.xml"/><Relationship Id="rId7" Type="http://schemas.openxmlformats.org/officeDocument/2006/relationships/image" Target="../media/image44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.png"/><Relationship Id="rId11" Type="http://schemas.openxmlformats.org/officeDocument/2006/relationships/image" Target="../media/image48.png"/><Relationship Id="rId5" Type="http://schemas.openxmlformats.org/officeDocument/2006/relationships/notesSlide" Target="../notesSlides/notesSlide13.xml"/><Relationship Id="rId10" Type="http://schemas.openxmlformats.org/officeDocument/2006/relationships/image" Target="../media/image47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image" Target="../media/image51.png"/><Relationship Id="rId18" Type="http://schemas.openxmlformats.org/officeDocument/2006/relationships/image" Target="../media/image56.png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tags" Target="../tags/tag31.xml"/><Relationship Id="rId16" Type="http://schemas.openxmlformats.org/officeDocument/2006/relationships/image" Target="../media/image54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image" Target="../media/image1.png"/><Relationship Id="rId5" Type="http://schemas.openxmlformats.org/officeDocument/2006/relationships/tags" Target="../tags/tag34.xml"/><Relationship Id="rId15" Type="http://schemas.openxmlformats.org/officeDocument/2006/relationships/image" Target="../media/image53.png"/><Relationship Id="rId10" Type="http://schemas.openxmlformats.org/officeDocument/2006/relationships/notesSlide" Target="../notesSlides/notesSlide15.xml"/><Relationship Id="rId19" Type="http://schemas.openxmlformats.org/officeDocument/2006/relationships/image" Target="../media/image57.png"/><Relationship Id="rId4" Type="http://schemas.openxmlformats.org/officeDocument/2006/relationships/tags" Target="../tags/tag33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tags" Target="../tags/tag40.xml"/><Relationship Id="rId7" Type="http://schemas.openxmlformats.org/officeDocument/2006/relationships/image" Target="../media/image58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2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61.png"/><Relationship Id="rId5" Type="http://schemas.openxmlformats.org/officeDocument/2006/relationships/image" Target="../media/image1.png"/><Relationship Id="rId10" Type="http://schemas.openxmlformats.org/officeDocument/2006/relationships/image" Target="../media/image64.pn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6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Relationship Id="rId5" Type="http://schemas.openxmlformats.org/officeDocument/2006/relationships/image" Target="../media/image66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gif"/><Relationship Id="rId3" Type="http://schemas.openxmlformats.org/officeDocument/2006/relationships/image" Target="../media/image1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10" Type="http://schemas.openxmlformats.org/officeDocument/2006/relationships/image" Target="../media/image9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6.xml"/><Relationship Id="rId7" Type="http://schemas.openxmlformats.org/officeDocument/2006/relationships/image" Target="../media/image1.png"/><Relationship Id="rId12" Type="http://schemas.openxmlformats.org/officeDocument/2006/relationships/image" Target="../media/image14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notesSlide" Target="../notesSlides/notesSlide4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4" Type="http://schemas.openxmlformats.org/officeDocument/2006/relationships/tags" Target="../tags/tag7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tags" Target="../tags/tag10.xml"/><Relationship Id="rId7" Type="http://schemas.openxmlformats.org/officeDocument/2006/relationships/image" Target="../media/image1.png"/><Relationship Id="rId12" Type="http://schemas.openxmlformats.org/officeDocument/2006/relationships/image" Target="../media/image19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5.xml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7.png"/><Relationship Id="rId4" Type="http://schemas.openxmlformats.org/officeDocument/2006/relationships/tags" Target="../tags/tag11.xml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21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tags" Target="../tags/tag16.xml"/><Relationship Id="rId7" Type="http://schemas.openxmlformats.org/officeDocument/2006/relationships/image" Target="../media/image1.png"/><Relationship Id="rId12" Type="http://schemas.openxmlformats.org/officeDocument/2006/relationships/image" Target="../media/image28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7.xml"/><Relationship Id="rId11" Type="http://schemas.openxmlformats.org/officeDocument/2006/relationships/image" Target="../media/image27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png"/><Relationship Id="rId4" Type="http://schemas.openxmlformats.org/officeDocument/2006/relationships/tags" Target="../tags/tag17.xml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20.xml"/><Relationship Id="rId7" Type="http://schemas.openxmlformats.org/officeDocument/2006/relationships/image" Target="../media/image1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30.png"/><Relationship Id="rId11" Type="http://schemas.openxmlformats.org/officeDocument/2006/relationships/image" Target="../media/image34.png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33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14400" y="1905000"/>
            <a:ext cx="7162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cs-CZ" sz="4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Statistics and measurements</a:t>
            </a:r>
            <a:endParaRPr lang="en-US" altLang="cs-CZ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895600" y="3505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2400" dirty="0">
              <a:latin typeface="Times New Roman" panose="02020603050405020304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352800" y="35814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cs-CZ" altLang="cs-CZ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Karel Smolek</a:t>
            </a:r>
            <a:endParaRPr lang="en-US" altLang="cs-CZ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E9737-9CA6-3C9B-4559-507EDB2B3F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D04E8A99-86D6-AC12-1F91-7F86BA6C3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Two random variables</a:t>
            </a:r>
          </a:p>
        </p:txBody>
      </p:sp>
      <p:sp>
        <p:nvSpPr>
          <p:cNvPr id="10" name="Text Box 3 2 2 1 1">
            <a:extLst>
              <a:ext uri="{FF2B5EF4-FFF2-40B4-BE49-F238E27FC236}">
                <a16:creationId xmlns:a16="http://schemas.microsoft.com/office/drawing/2014/main" id="{731E5E03-25CC-D3C6-2B36-A08D745A90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74" y="1046838"/>
            <a:ext cx="5719094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 concept of 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a probability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distribution can be generalized for more random variables.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Let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Y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are two random variables. The pair of the random variables is described with the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joint probability distribution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f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y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If the joint probability distribution can be written as </a:t>
            </a:r>
          </a:p>
        </p:txBody>
      </p:sp>
      <p:pic>
        <p:nvPicPr>
          <p:cNvPr id="21506" name="Picture 2 1">
            <a:extLst>
              <a:ext uri="{FF2B5EF4-FFF2-40B4-BE49-F238E27FC236}">
                <a16:creationId xmlns:a16="http://schemas.microsoft.com/office/drawing/2014/main" id="{55FEC80C-3B21-7E53-B0CC-E4CEAAFF2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205" y="1007247"/>
            <a:ext cx="2242605" cy="169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 descr="\documentclass{article}&#10;\usepackage{amsmath}&#10;\pagestyle{empty}&#10;\begin{document}&#10;$$&#10;f(x,y) = f_X(x)f_Y(y),&#10;$$&#10;\end{document}" title="IguanaTex Picture Display">
            <a:extLst>
              <a:ext uri="{FF2B5EF4-FFF2-40B4-BE49-F238E27FC236}">
                <a16:creationId xmlns:a16="http://schemas.microsoft.com/office/drawing/2014/main" id="{A063FFA4-3C7E-D05D-BC6C-C12C8AB4087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496" y="3277568"/>
            <a:ext cx="2402799" cy="254953"/>
          </a:xfrm>
          <a:prstGeom prst="rect">
            <a:avLst/>
          </a:prstGeom>
        </p:spPr>
      </p:pic>
      <p:sp>
        <p:nvSpPr>
          <p:cNvPr id="8" name="Text Box 3 2 2 1 1">
            <a:extLst>
              <a:ext uri="{FF2B5EF4-FFF2-40B4-BE49-F238E27FC236}">
                <a16:creationId xmlns:a16="http://schemas.microsoft.com/office/drawing/2014/main" id="{A42B4AF9-35D5-AE9F-7DB3-88CCF8743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321" y="3925669"/>
            <a:ext cx="53340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we say, that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Y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are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independent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does not affect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Y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vice versa).</a:t>
            </a:r>
          </a:p>
        </p:txBody>
      </p:sp>
      <p:sp>
        <p:nvSpPr>
          <p:cNvPr id="9" name="Text Box 3 2 2 1 1">
            <a:extLst>
              <a:ext uri="{FF2B5EF4-FFF2-40B4-BE49-F238E27FC236}">
                <a16:creationId xmlns:a16="http://schemas.microsoft.com/office/drawing/2014/main" id="{ED8E6FC8-F2FD-4191-6A78-42E317CFE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6" y="4844400"/>
            <a:ext cx="20229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covariance</a:t>
            </a:r>
          </a:p>
        </p:txBody>
      </p:sp>
      <p:pic>
        <p:nvPicPr>
          <p:cNvPr id="13" name="Obrázek 12" descr="\documentclass{article}&#10;\usepackage{amsmath}&#10;\pagestyle{empty}&#10;\begin{document}&#10;$$&#10;{\rm cov}(X,Y) = E[(X-E(X)(Y-E(Y)]&#10;$$&#10;\end{document}" title="IguanaTex Picture Display">
            <a:extLst>
              <a:ext uri="{FF2B5EF4-FFF2-40B4-BE49-F238E27FC236}">
                <a16:creationId xmlns:a16="http://schemas.microsoft.com/office/drawing/2014/main" id="{1D811D31-6D6E-2330-9E94-03F242974BA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521" y="5384836"/>
            <a:ext cx="4214857" cy="254476"/>
          </a:xfrm>
          <a:prstGeom prst="rect">
            <a:avLst/>
          </a:prstGeom>
        </p:spPr>
      </p:pic>
      <p:sp>
        <p:nvSpPr>
          <p:cNvPr id="16" name="Text Box 3 2 2 1 1">
            <a:extLst>
              <a:ext uri="{FF2B5EF4-FFF2-40B4-BE49-F238E27FC236}">
                <a16:creationId xmlns:a16="http://schemas.microsoft.com/office/drawing/2014/main" id="{DFCD807A-EE9D-4811-963F-0C1438EE2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321" y="5791200"/>
            <a:ext cx="5181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describes, if variations of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Y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are connected.</a:t>
            </a:r>
          </a:p>
        </p:txBody>
      </p:sp>
      <p:pic>
        <p:nvPicPr>
          <p:cNvPr id="21508" name="Picture 4" descr="undefined">
            <a:extLst>
              <a:ext uri="{FF2B5EF4-FFF2-40B4-BE49-F238E27FC236}">
                <a16:creationId xmlns:a16="http://schemas.microsoft.com/office/drawing/2014/main" id="{AE2AB91E-FC61-9927-68AE-3513AA413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37398"/>
            <a:ext cx="1214060" cy="364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755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A1FE7-144C-15E7-CDB3-51E0BCE6A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336FCEE-B4CF-C4AD-6814-923CA27137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Two random variables</a:t>
            </a:r>
          </a:p>
        </p:txBody>
      </p:sp>
      <p:sp>
        <p:nvSpPr>
          <p:cNvPr id="17" name="Text Box 3 2 2 1 1">
            <a:extLst>
              <a:ext uri="{FF2B5EF4-FFF2-40B4-BE49-F238E27FC236}">
                <a16:creationId xmlns:a16="http://schemas.microsoft.com/office/drawing/2014/main" id="{5DEA4E6B-088F-1615-F7A1-696EAF291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787" y="1116363"/>
            <a:ext cx="38524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correlation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of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Y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</a:p>
        </p:txBody>
      </p:sp>
      <p:pic>
        <p:nvPicPr>
          <p:cNvPr id="20" name="Obrázek 19" descr="\documentclass{article}&#10;\usepackage{amsmath}&#10;\pagestyle{empty}&#10;\begin{document}&#10;$$&#10;{\rm corr}(X,Y) = \frac{{\rm cov}(X,Y)}{\sigma_X\sigma_Y}&#10;$$&#10;\end{document}" title="IguanaTex Picture Display">
            <a:extLst>
              <a:ext uri="{FF2B5EF4-FFF2-40B4-BE49-F238E27FC236}">
                <a16:creationId xmlns:a16="http://schemas.microsoft.com/office/drawing/2014/main" id="{B314B5D6-8E27-182A-07CD-EA80AEA04DD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706" y="1473917"/>
            <a:ext cx="2622476" cy="572952"/>
          </a:xfrm>
          <a:prstGeom prst="rect">
            <a:avLst/>
          </a:prstGeom>
        </p:spPr>
      </p:pic>
      <p:sp>
        <p:nvSpPr>
          <p:cNvPr id="21" name="Text Box 3 2 2 1 1">
            <a:extLst>
              <a:ext uri="{FF2B5EF4-FFF2-40B4-BE49-F238E27FC236}">
                <a16:creationId xmlns:a16="http://schemas.microsoft.com/office/drawing/2014/main" id="{446C23D6-84C6-D1A8-6A01-6EF32111B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209800"/>
            <a:ext cx="68580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normalizes the covariance to a number from the interval &lt;-1,1&gt;.</a:t>
            </a:r>
          </a:p>
        </p:txBody>
      </p:sp>
      <p:sp>
        <p:nvSpPr>
          <p:cNvPr id="2" name="Text Box 3 2 2 1 1">
            <a:extLst>
              <a:ext uri="{FF2B5EF4-FFF2-40B4-BE49-F238E27FC236}">
                <a16:creationId xmlns:a16="http://schemas.microsoft.com/office/drawing/2014/main" id="{DE7F4F4B-7344-5545-58C7-85428B358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787" y="2701204"/>
            <a:ext cx="84012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 correlation of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Y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is not affected with an ellipticity along axes (it can be removed with rescaling of the variables). </a:t>
            </a:r>
          </a:p>
        </p:txBody>
      </p:sp>
      <p:pic>
        <p:nvPicPr>
          <p:cNvPr id="22530" name="Picture 2" descr="undefined">
            <a:extLst>
              <a:ext uri="{FF2B5EF4-FFF2-40B4-BE49-F238E27FC236}">
                <a16:creationId xmlns:a16="http://schemas.microsoft.com/office/drawing/2014/main" id="{183AB63D-C6CB-6BE4-412A-7F8455E1D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10466"/>
            <a:ext cx="6711889" cy="306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048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443F60-179F-D352-BFE6-D0182B777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7839156-E81D-E87A-6F57-66F71CA333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Two random variables</a:t>
            </a:r>
          </a:p>
        </p:txBody>
      </p:sp>
      <p:sp>
        <p:nvSpPr>
          <p:cNvPr id="17" name="Text Box 3 2 2 1 1">
            <a:extLst>
              <a:ext uri="{FF2B5EF4-FFF2-40B4-BE49-F238E27FC236}">
                <a16:creationId xmlns:a16="http://schemas.microsoft.com/office/drawing/2014/main" id="{C635940E-3D02-688F-61CF-AAC5A559E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787" y="1116363"/>
            <a:ext cx="80964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Two independent random variables are not correlated. However,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uncorrelated variables can be dependent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!</a:t>
            </a:r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760BDEFD-9648-3FD1-A1F2-C90499800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2286000"/>
            <a:ext cx="7877175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065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9EFC4-152F-C935-DF85-763C1CA05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5752CEEA-406D-C090-8050-541F4CDA00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Central limit theorem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F960CDAE-881C-0274-E0D5-22D57E905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12" name="Text Box 3 2 2 2">
            <a:extLst>
              <a:ext uri="{FF2B5EF4-FFF2-40B4-BE49-F238E27FC236}">
                <a16:creationId xmlns:a16="http://schemas.microsoft.com/office/drawing/2014/main" id="{2BD46574-6CE3-BC3B-FB31-C075AD618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91726"/>
            <a:ext cx="83058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cs-CZ" sz="1800" dirty="0">
                <a:latin typeface="Tahoma"/>
              </a:rPr>
              <a:t> </a:t>
            </a:r>
            <a:r>
              <a:rPr lang="cs-CZ" sz="1800" dirty="0" err="1">
                <a:solidFill>
                  <a:srgbClr val="FF0000"/>
                </a:solidFill>
                <a:latin typeface="Tahoma"/>
              </a:rPr>
              <a:t>Classical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FF0000"/>
                </a:solidFill>
                <a:latin typeface="Tahoma"/>
              </a:rPr>
              <a:t>formulation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FF0000"/>
                </a:solidFill>
                <a:latin typeface="Tahoma"/>
              </a:rPr>
              <a:t>of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FF0000"/>
                </a:solidFill>
                <a:latin typeface="Tahoma"/>
              </a:rPr>
              <a:t>the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CLT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: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Let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,…,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are independent identically distributed random variables, whose probability distribution has the mean </a:t>
            </a:r>
            <a:r>
              <a:rPr lang="el-GR" sz="1800" i="1" dirty="0">
                <a:solidFill>
                  <a:srgbClr val="40458C"/>
                </a:solidFill>
                <a:latin typeface="Tahoma"/>
              </a:rPr>
              <a:t>μ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the standard deviation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. Then the random variable</a:t>
            </a:r>
          </a:p>
        </p:txBody>
      </p:sp>
      <p:pic>
        <p:nvPicPr>
          <p:cNvPr id="3" name="Obrázek 2" descr="\documentclass{article}&#10;\usepackage{amsmath}&#10;\pagestyle{empty}&#10;\begin{document}&#10;$$&#10;\bar{X} = \frac{1}{n}\sum_{i = 1}^{n}X_i&#10;$$&#10;\end{document}" title="IguanaTex Picture Display">
            <a:extLst>
              <a:ext uri="{FF2B5EF4-FFF2-40B4-BE49-F238E27FC236}">
                <a16:creationId xmlns:a16="http://schemas.microsoft.com/office/drawing/2014/main" id="{9CB0DB8D-C54F-9B38-5697-5F98364B2BE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72" y="1923482"/>
            <a:ext cx="1494857" cy="693333"/>
          </a:xfrm>
          <a:prstGeom prst="rect">
            <a:avLst/>
          </a:prstGeom>
        </p:spPr>
      </p:pic>
      <p:pic>
        <p:nvPicPr>
          <p:cNvPr id="8" name="Obrázek 7" descr="\documentclass{article}&#10;\usepackage{amsmath}&#10;\pagestyle{empty}&#10;\begin{document}&#10;$$&#10;W = \frac{\bar{X}-\mu}{\sigma/\sqrt{n}},&#10;$$&#10;\end{document}" title="IguanaTex Picture Display">
            <a:extLst>
              <a:ext uri="{FF2B5EF4-FFF2-40B4-BE49-F238E27FC236}">
                <a16:creationId xmlns:a16="http://schemas.microsoft.com/office/drawing/2014/main" id="{99ECDA42-DC47-159B-8B1D-FBC99E21007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131" y="1970995"/>
            <a:ext cx="1402269" cy="623674"/>
          </a:xfrm>
          <a:prstGeom prst="rect">
            <a:avLst/>
          </a:prstGeom>
        </p:spPr>
      </p:pic>
      <p:sp>
        <p:nvSpPr>
          <p:cNvPr id="9" name="Text Box 3 2 2 2">
            <a:extLst>
              <a:ext uri="{FF2B5EF4-FFF2-40B4-BE49-F238E27FC236}">
                <a16:creationId xmlns:a16="http://schemas.microsoft.com/office/drawing/2014/main" id="{70026B4B-B91D-E850-51E7-7FA1AE272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" y="2625242"/>
            <a:ext cx="80200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converges for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∞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 to a random variable distributed according to the normal distribution with the mean 0 and the standard deviation 1.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7404534D-2707-D274-C217-6983E4788E75}"/>
              </a:ext>
            </a:extLst>
          </p:cNvPr>
          <p:cNvSpPr txBox="1"/>
          <p:nvPr/>
        </p:nvSpPr>
        <p:spPr>
          <a:xfrm>
            <a:off x="4495493" y="2048026"/>
            <a:ext cx="810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where</a:t>
            </a:r>
            <a:endParaRPr lang="cs-CZ" dirty="0">
              <a:latin typeface="+mn-lt"/>
            </a:endParaRPr>
          </a:p>
        </p:txBody>
      </p:sp>
      <p:sp>
        <p:nvSpPr>
          <p:cNvPr id="13" name="Text Box 3 2 2 2">
            <a:extLst>
              <a:ext uri="{FF2B5EF4-FFF2-40B4-BE49-F238E27FC236}">
                <a16:creationId xmlns:a16="http://schemas.microsoft.com/office/drawing/2014/main" id="{D4A38DA1-60ED-38D4-8992-833640239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396969"/>
            <a:ext cx="83058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Implication: Let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,…,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is a random sample of a random variable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 whose distribution has the mean </a:t>
            </a:r>
            <a:r>
              <a:rPr lang="el-GR" sz="1800" i="1" dirty="0">
                <a:solidFill>
                  <a:srgbClr val="40458C"/>
                </a:solidFill>
                <a:latin typeface="Tahoma"/>
              </a:rPr>
              <a:t>μ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the standard deviation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. Then, for a large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the probability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distribution of the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random variable</a:t>
            </a:r>
          </a:p>
        </p:txBody>
      </p:sp>
      <p:pic>
        <p:nvPicPr>
          <p:cNvPr id="15" name="Obrázek 14" descr="\documentclass{article}&#10;\usepackage{amsmath}&#10;\pagestyle{empty}&#10;\begin{document}&#10;$$&#10;\bar{X} = \frac{1}{n}\sum_{i = 1}^{n}X_i&#10;$$&#10;\end{document}" title="IguanaTex Picture Display">
            <a:extLst>
              <a:ext uri="{FF2B5EF4-FFF2-40B4-BE49-F238E27FC236}">
                <a16:creationId xmlns:a16="http://schemas.microsoft.com/office/drawing/2014/main" id="{DC161DA6-6C39-89D7-EB36-3612B56D6F2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366183"/>
            <a:ext cx="1494857" cy="693333"/>
          </a:xfrm>
          <a:prstGeom prst="rect">
            <a:avLst/>
          </a:prstGeom>
        </p:spPr>
      </p:pic>
      <p:sp>
        <p:nvSpPr>
          <p:cNvPr id="16" name="Text Box 3 2 2 2">
            <a:extLst>
              <a:ext uri="{FF2B5EF4-FFF2-40B4-BE49-F238E27FC236}">
                <a16:creationId xmlns:a16="http://schemas.microsoft.com/office/drawing/2014/main" id="{E6459DDF-F005-AE54-A4A2-1A7786331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5105400"/>
            <a:ext cx="80200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will closely approximate a normal distribution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with the mean </a:t>
            </a:r>
            <a:r>
              <a:rPr lang="el-GR" sz="1800" i="1" dirty="0">
                <a:solidFill>
                  <a:srgbClr val="40458C"/>
                </a:solidFill>
                <a:latin typeface="Tahoma"/>
              </a:rPr>
              <a:t>μ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the standard deviation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cs-CZ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/√</a:t>
            </a:r>
            <a:r>
              <a:rPr lang="cs-CZ" sz="1800" i="1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</a:p>
        </p:txBody>
      </p:sp>
      <p:sp>
        <p:nvSpPr>
          <p:cNvPr id="17" name="Text Box 3 2 2 2">
            <a:extLst>
              <a:ext uri="{FF2B5EF4-FFF2-40B4-BE49-F238E27FC236}">
                <a16:creationId xmlns:a16="http://schemas.microsoft.com/office/drawing/2014/main" id="{C5E6C282-0C93-06F9-760E-565838A14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998" y="5814995"/>
            <a:ext cx="845820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The CLT </a:t>
            </a:r>
            <a:r>
              <a:rPr lang="en-US" sz="1800" noProof="0" dirty="0">
                <a:solidFill>
                  <a:srgbClr val="FF0000"/>
                </a:solidFill>
                <a:latin typeface="Tahoma"/>
              </a:rPr>
              <a:t>can be generalized</a:t>
            </a:r>
            <a:r>
              <a:rPr lang="cs-CZ" sz="1800" noProof="0" dirty="0">
                <a:solidFill>
                  <a:srgbClr val="FF0000"/>
                </a:solidFill>
                <a:latin typeface="Tahoma"/>
              </a:rPr>
              <a:t> </a:t>
            </a:r>
            <a:r>
              <a:rPr lang="en-US" sz="1800" noProof="0" dirty="0">
                <a:solidFill>
                  <a:srgbClr val="FF0000"/>
                </a:solidFill>
                <a:latin typeface="Tahoma"/>
              </a:rPr>
              <a:t>for</a:t>
            </a:r>
            <a:r>
              <a:rPr lang="cs-CZ" sz="1800" noProof="0" dirty="0">
                <a:solidFill>
                  <a:srgbClr val="FF0000"/>
                </a:solidFill>
                <a:latin typeface="Tahoma"/>
              </a:rPr>
              <a:t> not-</a:t>
            </a:r>
            <a:r>
              <a:rPr lang="cs-CZ" sz="1800" noProof="0" dirty="0" err="1">
                <a:solidFill>
                  <a:srgbClr val="FF0000"/>
                </a:solidFill>
                <a:latin typeface="Tahoma"/>
              </a:rPr>
              <a:t>equally</a:t>
            </a:r>
            <a:r>
              <a:rPr lang="cs-CZ" sz="1800" noProof="0" dirty="0">
                <a:solidFill>
                  <a:srgbClr val="FF0000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FF0000"/>
                </a:solidFill>
                <a:latin typeface="Tahoma"/>
              </a:rPr>
              <a:t>distributed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</a:t>
            </a:r>
            <a:r>
              <a:rPr lang="cs-CZ" sz="1800" noProof="0" dirty="0">
                <a:solidFill>
                  <a:srgbClr val="FF0000"/>
                </a:solidFill>
                <a:latin typeface="Tahoma"/>
              </a:rPr>
              <a:t>independent </a:t>
            </a:r>
            <a:r>
              <a:rPr lang="en-US" sz="1800" noProof="0" dirty="0">
                <a:solidFill>
                  <a:srgbClr val="FF0000"/>
                </a:solidFill>
                <a:latin typeface="Tahoma"/>
              </a:rPr>
              <a:t>random variables</a:t>
            </a:r>
            <a:r>
              <a:rPr lang="cs-CZ" sz="1800" noProof="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,…,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solidFill>
                  <a:srgbClr val="40458C"/>
                </a:solidFill>
                <a:cs typeface="Times New Roman" panose="02020603050405020304" pitchFamily="18" charset="0"/>
              </a:rPr>
              <a:t>with</a:t>
            </a:r>
            <a:r>
              <a:rPr lang="cs-CZ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 not </a:t>
            </a:r>
            <a:r>
              <a:rPr lang="cs-CZ" sz="1800" dirty="0" err="1">
                <a:solidFill>
                  <a:srgbClr val="40458C"/>
                </a:solidFill>
                <a:cs typeface="Times New Roman" panose="02020603050405020304" pitchFamily="18" charset="0"/>
              </a:rPr>
              <a:t>equal</a:t>
            </a:r>
            <a:r>
              <a:rPr lang="cs-CZ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solidFill>
                  <a:srgbClr val="40458C"/>
                </a:solidFill>
                <a:cs typeface="Times New Roman" panose="02020603050405020304" pitchFamily="18" charset="0"/>
              </a:rPr>
              <a:t>means</a:t>
            </a:r>
            <a:r>
              <a:rPr lang="cs-CZ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 and standard </a:t>
            </a:r>
            <a:r>
              <a:rPr lang="cs-CZ" sz="1800" dirty="0" err="1">
                <a:solidFill>
                  <a:srgbClr val="40458C"/>
                </a:solidFill>
                <a:cs typeface="Times New Roman" panose="02020603050405020304" pitchFamily="18" charset="0"/>
              </a:rPr>
              <a:t>deviations</a:t>
            </a:r>
            <a:r>
              <a:rPr lang="cs-CZ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.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This is why we encounter the normal distribution so often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in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nature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and in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measurements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1947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E6402-C626-1FFA-A9A9-3A61F4907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F83D0839-ADCF-D950-32F8-40FF8A46FF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cs-CZ" altLang="cs-CZ" dirty="0" err="1"/>
              <a:t>Estimator</a:t>
            </a:r>
            <a:endParaRPr lang="en-US" altLang="cs-CZ" dirty="0"/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51EA6D7E-5D57-7EED-931B-91A3968B5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 Box 3 2 2 2">
                <a:extLst>
                  <a:ext uri="{FF2B5EF4-FFF2-40B4-BE49-F238E27FC236}">
                    <a16:creationId xmlns:a16="http://schemas.microsoft.com/office/drawing/2014/main" id="{82355115-1436-0589-AC30-8F10130857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9100" y="923453"/>
                <a:ext cx="8305800" cy="3030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6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marL="285750" indent="-285750" algn="just"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Char char="-"/>
                </a:pP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Let </a:t>
                </a:r>
                <a:r>
                  <a:rPr lang="cs-CZ" sz="1800" i="1" dirty="0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</a:t>
                </a:r>
                <a:r>
                  <a:rPr lang="cs-CZ" sz="1800" dirty="0" err="1">
                    <a:solidFill>
                      <a:srgbClr val="40458C"/>
                    </a:solidFill>
                    <a:latin typeface="Tahoma"/>
                  </a:rPr>
                  <a:t>is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a </a:t>
                </a:r>
                <a:r>
                  <a:rPr lang="cs-CZ" sz="1800" dirty="0" err="1">
                    <a:solidFill>
                      <a:srgbClr val="40458C"/>
                    </a:solidFill>
                    <a:latin typeface="Tahoma"/>
                  </a:rPr>
                  <a:t>random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</a:t>
                </a:r>
                <a:r>
                  <a:rPr lang="cs-CZ" sz="1800" dirty="0" err="1">
                    <a:solidFill>
                      <a:srgbClr val="40458C"/>
                    </a:solidFill>
                    <a:latin typeface="Tahoma"/>
                  </a:rPr>
                  <a:t>variable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</a:t>
                </a:r>
                <a:r>
                  <a:rPr lang="cs-CZ" sz="1800" dirty="0" err="1">
                    <a:solidFill>
                      <a:srgbClr val="40458C"/>
                    </a:solidFill>
                    <a:latin typeface="Tahoma"/>
                  </a:rPr>
                  <a:t>with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a probability </a:t>
                </a:r>
                <a:r>
                  <a:rPr lang="cs-CZ" sz="1800" dirty="0" err="1">
                    <a:solidFill>
                      <a:srgbClr val="40458C"/>
                    </a:solidFill>
                    <a:latin typeface="Tahoma"/>
                  </a:rPr>
                  <a:t>distribution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f 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(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; 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) with a parameter 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.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Repeating observation of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we get a sample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baseline="-25000" dirty="0">
                    <a:solidFill>
                      <a:srgbClr val="40458C"/>
                    </a:solidFill>
                    <a:latin typeface="Tahoma"/>
                  </a:rPr>
                  <a:t>1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,…</a:t>
                </a:r>
                <a:r>
                  <a:rPr lang="en-US" sz="1800" i="1" dirty="0" err="1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i="1" baseline="-25000" dirty="0" err="1">
                    <a:solidFill>
                      <a:srgbClr val="40458C"/>
                    </a:solidFill>
                    <a:latin typeface="Tahoma"/>
                  </a:rPr>
                  <a:t>n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.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From the sample we want to estimate an unknown parameter of the probability distribution (of the </a:t>
                </a:r>
                <a:r>
                  <a:rPr lang="en-US" sz="1800" dirty="0">
                    <a:solidFill>
                      <a:srgbClr val="FF0000"/>
                    </a:solidFill>
                    <a:latin typeface="Tahoma"/>
                  </a:rPr>
                  <a:t>population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).</a:t>
                </a:r>
              </a:p>
              <a:p>
                <a:pPr marL="285750" indent="-285750" algn="just"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Char char="-"/>
                </a:pP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A </a:t>
                </a:r>
                <a:r>
                  <a:rPr lang="en-US" sz="1800" dirty="0">
                    <a:solidFill>
                      <a:srgbClr val="FF0000"/>
                    </a:solidFill>
                    <a:latin typeface="Tahoma"/>
                  </a:rPr>
                  <a:t>statistic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is a function of a sample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baseline="-25000" dirty="0">
                    <a:solidFill>
                      <a:srgbClr val="40458C"/>
                    </a:solidFill>
                    <a:latin typeface="Tahoma"/>
                  </a:rPr>
                  <a:t>1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,…</a:t>
                </a:r>
                <a:r>
                  <a:rPr lang="en-US" sz="1800" i="1" dirty="0" err="1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i="1" baseline="-25000" dirty="0" err="1">
                    <a:solidFill>
                      <a:srgbClr val="40458C"/>
                    </a:solidFill>
                    <a:latin typeface="Tahoma"/>
                  </a:rPr>
                  <a:t>n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.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A statistic can be used for an estimation of an unknown parameter (or generally a property) of the probability distribution of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or for testing of hypothesis (see later). We can look on a statistic also as a random variable.</a:t>
                </a:r>
              </a:p>
              <a:p>
                <a:pPr marL="285750" indent="-285750" algn="just"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Char char="-"/>
                </a:pP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An </a:t>
                </a:r>
                <a:r>
                  <a:rPr lang="en-US" sz="1800" dirty="0">
                    <a:solidFill>
                      <a:srgbClr val="FF0000"/>
                    </a:solidFill>
                    <a:latin typeface="Tahoma"/>
                  </a:rPr>
                  <a:t>estimator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of 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 </a:t>
                </a:r>
                <a:r>
                  <a:rPr lang="en-US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is a statistic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 smtClean="0">
                            <a:solidFill>
                              <a:srgbClr val="40458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sz="1800" i="1" dirty="0">
                            <a:solidFill>
                              <a:srgbClr val="40458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, whose value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>
                            <a:solidFill>
                              <a:srgbClr val="40458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sz="1800" i="1" dirty="0">
                            <a:solidFill>
                              <a:srgbClr val="40458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(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baseline="-25000" dirty="0">
                    <a:solidFill>
                      <a:srgbClr val="40458C"/>
                    </a:solidFill>
                    <a:latin typeface="Tahoma"/>
                  </a:rPr>
                  <a:t>1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,…</a:t>
                </a:r>
                <a:r>
                  <a:rPr lang="en-US" sz="1800" i="1" dirty="0" err="1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i="1" baseline="-25000" dirty="0" err="1">
                    <a:solidFill>
                      <a:srgbClr val="40458C"/>
                    </a:solidFill>
                    <a:latin typeface="Tahoma"/>
                  </a:rPr>
                  <a:t>n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) for a sample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baseline="-25000" dirty="0">
                    <a:solidFill>
                      <a:srgbClr val="40458C"/>
                    </a:solidFill>
                    <a:latin typeface="Tahoma"/>
                  </a:rPr>
                  <a:t>1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,…</a:t>
                </a:r>
                <a:r>
                  <a:rPr lang="en-US" sz="1800" i="1" dirty="0" err="1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i="1" baseline="-25000" dirty="0" err="1">
                    <a:solidFill>
                      <a:srgbClr val="40458C"/>
                    </a:solidFill>
                    <a:latin typeface="Tahoma"/>
                  </a:rPr>
                  <a:t>n</a:t>
                </a:r>
                <a:r>
                  <a:rPr lang="cs-CZ" sz="1800" dirty="0">
                    <a:solidFill>
                      <a:srgbClr val="40458C"/>
                    </a:solidFill>
                    <a:latin typeface="Tahoma"/>
                  </a:rPr>
                  <a:t> 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is close to a estimated parameter 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US" sz="1800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of a probability distribution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f 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(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x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; 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).</a:t>
                </a:r>
              </a:p>
            </p:txBody>
          </p:sp>
        </mc:Choice>
        <mc:Fallback>
          <p:sp>
            <p:nvSpPr>
              <p:cNvPr id="13" name="Text Box 3 2 2 2">
                <a:extLst>
                  <a:ext uri="{FF2B5EF4-FFF2-40B4-BE49-F238E27FC236}">
                    <a16:creationId xmlns:a16="http://schemas.microsoft.com/office/drawing/2014/main" id="{82355115-1436-0589-AC30-8F10130857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9100" y="923453"/>
                <a:ext cx="8305800" cy="3030125"/>
              </a:xfrm>
              <a:prstGeom prst="rect">
                <a:avLst/>
              </a:prstGeom>
              <a:blipFill>
                <a:blip r:embed="rId7"/>
                <a:stretch>
                  <a:fillRect l="-661" t="-1205" r="-587" b="-220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Obrázek 3" descr="\documentclass{article}&#10;\usepackage{amsmath}&#10;\pagestyle{empty}&#10;\begin{document}&#10;$$&#10;\lim_{n\to\infty}\hat{\theta}(x_1,...,x_n) = \theta&#10;$$&#10;\end{document}" title="IguanaTex Picture Display">
            <a:extLst>
              <a:ext uri="{FF2B5EF4-FFF2-40B4-BE49-F238E27FC236}">
                <a16:creationId xmlns:a16="http://schemas.microsoft.com/office/drawing/2014/main" id="{7721E0CC-6771-5539-61CB-36F6553CB7E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417" y="4024729"/>
            <a:ext cx="2314667" cy="397714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20C47F9A-B003-B422-0D7B-DCB9966D31EE}"/>
              </a:ext>
            </a:extLst>
          </p:cNvPr>
          <p:cNvSpPr txBox="1"/>
          <p:nvPr/>
        </p:nvSpPr>
        <p:spPr>
          <a:xfrm>
            <a:off x="5181600" y="3998666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+mn-lt"/>
              </a:rPr>
              <a:t>Consistent</a:t>
            </a:r>
            <a:r>
              <a:rPr lang="en-US" dirty="0">
                <a:latin typeface="+mn-lt"/>
              </a:rPr>
              <a:t> estimator</a:t>
            </a:r>
            <a:endParaRPr lang="cs-CZ" dirty="0">
              <a:latin typeface="+mn-lt"/>
            </a:endParaRPr>
          </a:p>
        </p:txBody>
      </p:sp>
      <p:pic>
        <p:nvPicPr>
          <p:cNvPr id="25" name="Obrázek 24" descr="\documentclass{article}&#10;\usepackage{amsmath}&#10;\pagestyle{empty}&#10;\begin{document}&#10;$$&#10;E(\hat{\theta}(x_1,...,x_n)) = \theta\ \ {\rm for\ all}\ n &#10;$$&#10;\end{document}" title="IguanaTex Picture Display">
            <a:extLst>
              <a:ext uri="{FF2B5EF4-FFF2-40B4-BE49-F238E27FC236}">
                <a16:creationId xmlns:a16="http://schemas.microsoft.com/office/drawing/2014/main" id="{D7533AE5-2F6F-C488-4D6E-11E49E131D0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523" y="4504683"/>
            <a:ext cx="3202303" cy="309279"/>
          </a:xfrm>
          <a:prstGeom prst="rect">
            <a:avLst/>
          </a:prstGeom>
        </p:spPr>
      </p:pic>
      <p:sp>
        <p:nvSpPr>
          <p:cNvPr id="26" name="TextovéPole 25">
            <a:extLst>
              <a:ext uri="{FF2B5EF4-FFF2-40B4-BE49-F238E27FC236}">
                <a16:creationId xmlns:a16="http://schemas.microsoft.com/office/drawing/2014/main" id="{4E7E34F7-C23D-DA96-A411-C90A64804CDC}"/>
              </a:ext>
            </a:extLst>
          </p:cNvPr>
          <p:cNvSpPr txBox="1"/>
          <p:nvPr/>
        </p:nvSpPr>
        <p:spPr>
          <a:xfrm>
            <a:off x="5181600" y="4488911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+mn-lt"/>
              </a:rPr>
              <a:t>Unbiassed</a:t>
            </a:r>
            <a:r>
              <a:rPr lang="en-US" dirty="0">
                <a:latin typeface="+mn-lt"/>
              </a:rPr>
              <a:t> estimator</a:t>
            </a:r>
            <a:endParaRPr lang="cs-CZ" dirty="0">
              <a:latin typeface="+mn-lt"/>
            </a:endParaRPr>
          </a:p>
        </p:txBody>
      </p:sp>
      <p:pic>
        <p:nvPicPr>
          <p:cNvPr id="27" name="Obrázek 26">
            <a:extLst>
              <a:ext uri="{FF2B5EF4-FFF2-40B4-BE49-F238E27FC236}">
                <a16:creationId xmlns:a16="http://schemas.microsoft.com/office/drawing/2014/main" id="{15A87E2A-C0CD-EC16-B85F-E65EC4B78C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81200" y="5484371"/>
            <a:ext cx="4914195" cy="1289031"/>
          </a:xfrm>
          <a:prstGeom prst="rect">
            <a:avLst/>
          </a:prstGeom>
        </p:spPr>
      </p:pic>
      <p:sp>
        <p:nvSpPr>
          <p:cNvPr id="28" name="TextovéPole 27">
            <a:extLst>
              <a:ext uri="{FF2B5EF4-FFF2-40B4-BE49-F238E27FC236}">
                <a16:creationId xmlns:a16="http://schemas.microsoft.com/office/drawing/2014/main" id="{5F0276D6-AC83-E1C7-5A03-BFEC0BF7759F}"/>
              </a:ext>
            </a:extLst>
          </p:cNvPr>
          <p:cNvSpPr txBox="1"/>
          <p:nvPr/>
        </p:nvSpPr>
        <p:spPr>
          <a:xfrm>
            <a:off x="5182546" y="4923951"/>
            <a:ext cx="3758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+mn-lt"/>
              </a:rPr>
              <a:t>Asymptotically unbiassed</a:t>
            </a:r>
            <a:r>
              <a:rPr lang="en-US" dirty="0">
                <a:latin typeface="+mn-lt"/>
              </a:rPr>
              <a:t> estimator</a:t>
            </a:r>
            <a:endParaRPr lang="cs-CZ" dirty="0">
              <a:latin typeface="+mn-lt"/>
            </a:endParaRPr>
          </a:p>
        </p:txBody>
      </p:sp>
      <p:pic>
        <p:nvPicPr>
          <p:cNvPr id="29" name="Obrázek 28" descr="\documentclass{article}&#10;\usepackage{amsmath}&#10;\pagestyle{empty}&#10;\begin{document}&#10;$$&#10;\lim_{n\to\infty}E(\hat{\theta}(x_1,...,x_n)) = \theta&#10;$$&#10;\end{document}" title="IguanaTex Picture Display">
            <a:extLst>
              <a:ext uri="{FF2B5EF4-FFF2-40B4-BE49-F238E27FC236}">
                <a16:creationId xmlns:a16="http://schemas.microsoft.com/office/drawing/2014/main" id="{B82AB5EF-B742-6BAE-BCE5-D6B663FCEDC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257" y="4968772"/>
            <a:ext cx="2713994" cy="40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26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7E4F3-4541-E0FD-CB46-0F10BB3BE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D43678C4-FC0F-AD6F-8454-6EED081297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cs-CZ" altLang="cs-CZ" dirty="0" err="1"/>
              <a:t>Estimator</a:t>
            </a:r>
            <a:endParaRPr lang="en-US" altLang="cs-CZ" dirty="0"/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2B456A51-2283-6B9A-CDED-E49C11337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8F8EB63-616B-3563-549B-70C0DD214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28713"/>
            <a:ext cx="5657826" cy="345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260E0EEC-1028-BEA8-8CF6-E89D4C5509B7}"/>
              </a:ext>
            </a:extLst>
          </p:cNvPr>
          <p:cNvSpPr txBox="1"/>
          <p:nvPr/>
        </p:nvSpPr>
        <p:spPr>
          <a:xfrm>
            <a:off x="533400" y="5105400"/>
            <a:ext cx="84582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  <a:latin typeface="+mn-lt"/>
              </a:rPr>
              <a:t>Efficient</a:t>
            </a:r>
            <a:r>
              <a:rPr lang="en-US" dirty="0">
                <a:latin typeface="+mn-lt"/>
              </a:rPr>
              <a:t> estimator – has the smallest possible variation.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  <a:latin typeface="+mn-lt"/>
              </a:rPr>
              <a:t>Robust estimator</a:t>
            </a:r>
            <a:r>
              <a:rPr lang="en-US" dirty="0">
                <a:latin typeface="+mn-lt"/>
              </a:rPr>
              <a:t> – not sensitive on a small deviation of a probability distribution.</a:t>
            </a:r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2414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20834-63DB-E8A6-1AA5-21637B385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C1D32BD-466D-E4B6-A3C6-E4028D9498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cs-CZ" altLang="cs-CZ" dirty="0" err="1"/>
              <a:t>Estimat</a:t>
            </a:r>
            <a:r>
              <a:rPr lang="en-US" altLang="cs-CZ" dirty="0"/>
              <a:t>ion of a mean and a variance</a:t>
            </a:r>
          </a:p>
        </p:txBody>
      </p:sp>
      <p:sp>
        <p:nvSpPr>
          <p:cNvPr id="2" name="Text Box 3 2 2 2">
            <a:extLst>
              <a:ext uri="{FF2B5EF4-FFF2-40B4-BE49-F238E27FC236}">
                <a16:creationId xmlns:a16="http://schemas.microsoft.com/office/drawing/2014/main" id="{E7E3881D-1758-0FC6-6902-DC83954E1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994604"/>
            <a:ext cx="8305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11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cs-CZ" sz="1800" dirty="0">
                <a:solidFill>
                  <a:srgbClr val="40458C"/>
                </a:solidFill>
                <a:latin typeface="Tahoma"/>
              </a:rPr>
              <a:t>Let </a:t>
            </a:r>
            <a:r>
              <a:rPr lang="cs-CZ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is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a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random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variable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with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a probability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distribution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f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).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From a random sample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we can estimate E(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 and Var(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):</a:t>
            </a:r>
          </a:p>
        </p:txBody>
      </p:sp>
      <p:pic>
        <p:nvPicPr>
          <p:cNvPr id="20" name="Obrázek 19" descr="\documentclass{article}&#10;\usepackage{amsmath}&#10;\pagestyle{empty}&#10;\begin{document}&#10;$$&#10;\bar{X}(X_1,...,X_n) = \frac{1}{n}\sum_{i = 1}^n X_i&#10;$$&#10;\end{document}" title="IguanaTex Picture Display">
            <a:extLst>
              <a:ext uri="{FF2B5EF4-FFF2-40B4-BE49-F238E27FC236}">
                <a16:creationId xmlns:a16="http://schemas.microsoft.com/office/drawing/2014/main" id="{83B39C43-317E-1125-4C58-604E586F5F5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07010"/>
            <a:ext cx="2800402" cy="694177"/>
          </a:xfrm>
          <a:prstGeom prst="rect">
            <a:avLst/>
          </a:prstGeom>
        </p:spPr>
      </p:pic>
      <p:pic>
        <p:nvPicPr>
          <p:cNvPr id="12" name="Obrázek 11" descr="\documentclass{article}&#10;\usepackage{amsmath}&#10;\pagestyle{empty}&#10;\begin{document}&#10;$$&#10;S^2(x_1,...,x_n) = \frac{1}{n-1}\sum_{i=1}^n (X_i-\bar{X})^2&#10;$$&#10;\end{document}" title="IguanaTex Picture Display">
            <a:extLst>
              <a:ext uri="{FF2B5EF4-FFF2-40B4-BE49-F238E27FC236}">
                <a16:creationId xmlns:a16="http://schemas.microsoft.com/office/drawing/2014/main" id="{BB04CBE5-023D-17D1-19C9-36E96AE2E31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641" y="1707011"/>
            <a:ext cx="3956037" cy="693755"/>
          </a:xfrm>
          <a:prstGeom prst="rect">
            <a:avLst/>
          </a:prstGeom>
        </p:spPr>
      </p:pic>
      <p:pic>
        <p:nvPicPr>
          <p:cNvPr id="31" name="Obrázek 30" descr="\documentclass{article}&#10;\usepackage{amsmath}&#10;\pagestyle{empty}&#10;\begin{document}&#10;$$&#10;E(\bar{X}(X_1,...,X_n)) = \mu&#10;$$&#10;\end{document}" title="IguanaTex Picture Display">
            <a:extLst>
              <a:ext uri="{FF2B5EF4-FFF2-40B4-BE49-F238E27FC236}">
                <a16:creationId xmlns:a16="http://schemas.microsoft.com/office/drawing/2014/main" id="{88CD2A24-426C-53D0-613B-DD8F677A86D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753652"/>
            <a:ext cx="2405654" cy="283411"/>
          </a:xfrm>
          <a:prstGeom prst="rect">
            <a:avLst/>
          </a:prstGeom>
        </p:spPr>
      </p:pic>
      <p:pic>
        <p:nvPicPr>
          <p:cNvPr id="29" name="Obrázek 28" descr="\documentclass{article}&#10;\usepackage{amsmath}&#10;\pagestyle{empty}&#10;\begin{document}&#10;$$&#10;{\rm Var}(\bar{X}(X_1,...,X_n)) = \frac{{\rm Var}(X)}{n} &#10;$$&#10;\end{document}" title="IguanaTex Picture Display">
            <a:extLst>
              <a:ext uri="{FF2B5EF4-FFF2-40B4-BE49-F238E27FC236}">
                <a16:creationId xmlns:a16="http://schemas.microsoft.com/office/drawing/2014/main" id="{498BF346-8B11-D55F-51C7-5253846ADD3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32415"/>
            <a:ext cx="3312923" cy="552682"/>
          </a:xfrm>
          <a:prstGeom prst="rect">
            <a:avLst/>
          </a:prstGeom>
        </p:spPr>
      </p:pic>
      <p:sp>
        <p:nvSpPr>
          <p:cNvPr id="32" name="TextovéPole 31">
            <a:extLst>
              <a:ext uri="{FF2B5EF4-FFF2-40B4-BE49-F238E27FC236}">
                <a16:creationId xmlns:a16="http://schemas.microsoft.com/office/drawing/2014/main" id="{9D69330B-7E62-7793-9EF6-F487EA33D857}"/>
              </a:ext>
            </a:extLst>
          </p:cNvPr>
          <p:cNvSpPr txBox="1"/>
          <p:nvPr/>
        </p:nvSpPr>
        <p:spPr>
          <a:xfrm>
            <a:off x="455257" y="3924925"/>
            <a:ext cx="40386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  <a:latin typeface="+mn-lt"/>
              </a:rPr>
              <a:t>Consistent and unbiassed estimator of the mean of </a:t>
            </a:r>
            <a:r>
              <a:rPr lang="en-US" i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+mn-lt"/>
              </a:rPr>
              <a:t>It has the asymptotically normal distribution.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+mn-lt"/>
              </a:rPr>
              <a:t>4x more data decrease the standard deviation of the arithmetic average only 2x.</a:t>
            </a:r>
            <a:endParaRPr lang="cs-CZ" dirty="0">
              <a:latin typeface="+mn-lt"/>
            </a:endParaRPr>
          </a:p>
        </p:txBody>
      </p:sp>
      <p:pic>
        <p:nvPicPr>
          <p:cNvPr id="35" name="Obrázek 34" descr="\documentclass{article}&#10;\usepackage{amsmath}&#10;\pagestyle{empty}&#10;\begin{document}&#10;$$&#10;E(S^2(X_1,...,X_n)) = {\rm Var}(X)&#10;$$&#10;\end{document}" title="IguanaTex Picture Display">
            <a:extLst>
              <a:ext uri="{FF2B5EF4-FFF2-40B4-BE49-F238E27FC236}">
                <a16:creationId xmlns:a16="http://schemas.microsoft.com/office/drawing/2014/main" id="{D569BCA2-DCE2-3E79-9C3B-806734F31FB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128" y="2739956"/>
            <a:ext cx="3112002" cy="293794"/>
          </a:xfrm>
          <a:prstGeom prst="rect">
            <a:avLst/>
          </a:prstGeom>
        </p:spPr>
      </p:pic>
      <p:pic>
        <p:nvPicPr>
          <p:cNvPr id="40" name="Obrázek 39" descr="\documentclass{article}&#10;\usepackage{amsmath}&#10;\pagestyle{empty}&#10;\begin{document}&#10;$$&#10;{\rm Var}(S^2(X_1,...,X_n)) = \frac{2{\rm Var}(X)^2}{n} &#10;$$&#10;\end{document}" title="IguanaTex Picture Display">
            <a:extLst>
              <a:ext uri="{FF2B5EF4-FFF2-40B4-BE49-F238E27FC236}">
                <a16:creationId xmlns:a16="http://schemas.microsoft.com/office/drawing/2014/main" id="{9A92F681-0C62-BD73-7133-5B368E9BEB1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641" y="3196810"/>
            <a:ext cx="3607202" cy="576152"/>
          </a:xfrm>
          <a:prstGeom prst="rect">
            <a:avLst/>
          </a:prstGeom>
        </p:spPr>
      </p:pic>
      <p:sp>
        <p:nvSpPr>
          <p:cNvPr id="41" name="TextovéPole 40">
            <a:extLst>
              <a:ext uri="{FF2B5EF4-FFF2-40B4-BE49-F238E27FC236}">
                <a16:creationId xmlns:a16="http://schemas.microsoft.com/office/drawing/2014/main" id="{2329FD8B-BF9E-774C-D3DD-3A0D6FEE3519}"/>
              </a:ext>
            </a:extLst>
          </p:cNvPr>
          <p:cNvSpPr txBox="1"/>
          <p:nvPr/>
        </p:nvSpPr>
        <p:spPr>
          <a:xfrm>
            <a:off x="4699552" y="3924925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  <a:latin typeface="+mn-lt"/>
              </a:rPr>
              <a:t>Consistent and unbiassed estimator of the variance of </a:t>
            </a:r>
            <a:r>
              <a:rPr lang="en-US" i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.</a:t>
            </a:r>
          </a:p>
        </p:txBody>
      </p:sp>
      <p:pic>
        <p:nvPicPr>
          <p:cNvPr id="45" name="Obrázek 44" descr="\documentclass{article}&#10;\usepackage{amsmath}&#10;\pagestyle{empty}&#10;\begin{document}&#10;$$&#10;S'^2(x_1,...,x_n) = \frac{1}{n}\sum_{i=1}^n (X_i-\bar{X})^2&#10;$$&#10;\end{document}" title="IguanaTex Picture Display">
            <a:extLst>
              <a:ext uri="{FF2B5EF4-FFF2-40B4-BE49-F238E27FC236}">
                <a16:creationId xmlns:a16="http://schemas.microsoft.com/office/drawing/2014/main" id="{1EDF50F4-6864-D0FB-3A0B-94236033167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01" y="4922105"/>
            <a:ext cx="3579502" cy="694177"/>
          </a:xfrm>
          <a:prstGeom prst="rect">
            <a:avLst/>
          </a:prstGeom>
        </p:spPr>
      </p:pic>
      <p:sp>
        <p:nvSpPr>
          <p:cNvPr id="43" name="TextovéPole 42">
            <a:extLst>
              <a:ext uri="{FF2B5EF4-FFF2-40B4-BE49-F238E27FC236}">
                <a16:creationId xmlns:a16="http://schemas.microsoft.com/office/drawing/2014/main" id="{53DBA26C-9BD9-B7BE-E58F-1E672506F0F8}"/>
              </a:ext>
            </a:extLst>
          </p:cNvPr>
          <p:cNvSpPr txBox="1"/>
          <p:nvPr/>
        </p:nvSpPr>
        <p:spPr>
          <a:xfrm>
            <a:off x="4699552" y="464482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+mn-lt"/>
              </a:rPr>
              <a:t>This estimator</a:t>
            </a:r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BD859C09-ED52-3BAE-51C5-63C85813AB9C}"/>
              </a:ext>
            </a:extLst>
          </p:cNvPr>
          <p:cNvSpPr txBox="1"/>
          <p:nvPr/>
        </p:nvSpPr>
        <p:spPr>
          <a:xfrm>
            <a:off x="4723406" y="5616282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+mn-lt"/>
              </a:rPr>
              <a:t>is biassed! It is only asymptotically unbiassed.</a:t>
            </a:r>
          </a:p>
        </p:txBody>
      </p:sp>
      <p:pic>
        <p:nvPicPr>
          <p:cNvPr id="4" name="Obrázek 3" descr="\documentclass{article}&#10;\usepackage{amsmath}&#10;\pagestyle{empty}&#10;\begin{document}&#10;$$&#10;E({S'}^2(X_1,...,X_n)) = \frac{n-1}{n}{\rm Var}(X)&#10;$$&#10;\end{document}" title="IguanaTex Picture Display">
            <a:extLst>
              <a:ext uri="{FF2B5EF4-FFF2-40B4-BE49-F238E27FC236}">
                <a16:creationId xmlns:a16="http://schemas.microsoft.com/office/drawing/2014/main" id="{BDDB858E-1DC6-E44F-39A8-E5E6DF11568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841" y="6262613"/>
            <a:ext cx="3833610" cy="533942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A62A271B-6982-25ED-0EC6-D073F94B83E3}"/>
              </a:ext>
            </a:extLst>
          </p:cNvPr>
          <p:cNvSpPr txBox="1"/>
          <p:nvPr/>
        </p:nvSpPr>
        <p:spPr>
          <a:xfrm>
            <a:off x="675425" y="1654947"/>
            <a:ext cx="3808057" cy="22179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2BA35EE-24EF-B2F6-7381-91C09A9BA2FC}"/>
              </a:ext>
            </a:extLst>
          </p:cNvPr>
          <p:cNvSpPr txBox="1"/>
          <p:nvPr/>
        </p:nvSpPr>
        <p:spPr>
          <a:xfrm>
            <a:off x="4662537" y="1659796"/>
            <a:ext cx="4099469" cy="22179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9029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90551-6469-3B3F-28EB-CA2A4915F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5D02228C-B873-A573-B6D4-37AFEAA68B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Maximum likelihood e</a:t>
            </a:r>
            <a:r>
              <a:rPr lang="cs-CZ" altLang="cs-CZ" dirty="0" err="1"/>
              <a:t>stimat</a:t>
            </a:r>
            <a:r>
              <a:rPr lang="en-US" altLang="cs-CZ" dirty="0"/>
              <a:t>ion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1A145A9B-A006-43FD-5E7B-F85E870E3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2" name="Text Box 3 2 2 2 1 1">
            <a:extLst>
              <a:ext uri="{FF2B5EF4-FFF2-40B4-BE49-F238E27FC236}">
                <a16:creationId xmlns:a16="http://schemas.microsoft.com/office/drawing/2014/main" id="{D939224A-D31B-AE97-4825-6433D82E1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994604"/>
            <a:ext cx="83058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cs-CZ" sz="1800" dirty="0">
                <a:solidFill>
                  <a:srgbClr val="40458C"/>
                </a:solidFill>
                <a:latin typeface="Tahoma"/>
              </a:rPr>
              <a:t>Let </a:t>
            </a:r>
            <a:r>
              <a:rPr lang="cs-CZ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is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a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random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variable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with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a probability </a:t>
            </a:r>
            <a:r>
              <a:rPr lang="cs-CZ" sz="1800" dirty="0" err="1">
                <a:solidFill>
                  <a:srgbClr val="40458C"/>
                </a:solidFill>
                <a:latin typeface="Tahoma"/>
              </a:rPr>
              <a:t>distribution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with a parameter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.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Repeating observation of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we get a random sample 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). The joint probability function (the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likelihood function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</a:t>
            </a:r>
          </a:p>
        </p:txBody>
      </p:sp>
      <p:pic>
        <p:nvPicPr>
          <p:cNvPr id="12" name="Obrázek 11" descr="\documentclass{article}&#10;\usepackage{amsmath}&#10;\pagestyle{empty}&#10;\begin{document}&#10;$$&#10;{\cal L}(x_1,...,x_n; \theta) = f(x_1,...,x_n; \theta) = \prod_{i = 1}^n f(x_i; \theta)&#10;$$&#10;\end{document}" title="IguanaTex Picture Display">
            <a:extLst>
              <a:ext uri="{FF2B5EF4-FFF2-40B4-BE49-F238E27FC236}">
                <a16:creationId xmlns:a16="http://schemas.microsoft.com/office/drawing/2014/main" id="{66A35092-6292-BF62-B889-B50D5454558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008951"/>
            <a:ext cx="4979972" cy="698985"/>
          </a:xfrm>
          <a:prstGeom prst="rect">
            <a:avLst/>
          </a:prstGeom>
        </p:spPr>
      </p:pic>
      <p:sp>
        <p:nvSpPr>
          <p:cNvPr id="10" name="Text Box 3 2 2 2 2 1">
            <a:extLst>
              <a:ext uri="{FF2B5EF4-FFF2-40B4-BE49-F238E27FC236}">
                <a16:creationId xmlns:a16="http://schemas.microsoft.com/office/drawing/2014/main" id="{27170169-91E1-B6EC-A387-8B666128D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803278"/>
            <a:ext cx="7391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describes the probability (density) of observing values 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).  </a:t>
            </a:r>
          </a:p>
        </p:txBody>
      </p:sp>
      <p:sp>
        <p:nvSpPr>
          <p:cNvPr id="13" name="Text Box 3 2 2 2 2 2 1">
            <a:extLst>
              <a:ext uri="{FF2B5EF4-FFF2-40B4-BE49-F238E27FC236}">
                <a16:creationId xmlns:a16="http://schemas.microsoft.com/office/drawing/2014/main" id="{00A4E1D6-F628-F810-359B-9E0309E98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267952"/>
            <a:ext cx="7391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maximum likelihood estimator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:</a:t>
            </a:r>
          </a:p>
        </p:txBody>
      </p:sp>
      <p:pic>
        <p:nvPicPr>
          <p:cNvPr id="21" name="Obrázek 20" descr="\documentclass{article}&#10;\usepackage{amsmath}&#10;\pagestyle{empty}&#10;\begin{document}&#10;$$&#10;{\hat \theta}_{\rm ML} = {\rm arg}\max_{\theta}{\cal L}(x_1,...,x_n;\theta)&#10;$$&#10;\end{document}" title="IguanaTex Picture Display">
            <a:extLst>
              <a:ext uri="{FF2B5EF4-FFF2-40B4-BE49-F238E27FC236}">
                <a16:creationId xmlns:a16="http://schemas.microsoft.com/office/drawing/2014/main" id="{459CDB2F-A9C9-97F7-E1F3-140C7F69BA9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774734"/>
            <a:ext cx="3239515" cy="414446"/>
          </a:xfrm>
          <a:prstGeom prst="rect">
            <a:avLst/>
          </a:prstGeom>
        </p:spPr>
      </p:pic>
      <p:sp>
        <p:nvSpPr>
          <p:cNvPr id="22" name="Text Box 3 2 2 2 2 2 2">
            <a:extLst>
              <a:ext uri="{FF2B5EF4-FFF2-40B4-BE49-F238E27FC236}">
                <a16:creationId xmlns:a16="http://schemas.microsoft.com/office/drawing/2014/main" id="{3B34E677-D28A-88C3-C5A0-0D5008A16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419600"/>
            <a:ext cx="7391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It is consistent, only asymptotically unbiassed, efficient.</a:t>
            </a:r>
          </a:p>
        </p:txBody>
      </p:sp>
      <p:sp>
        <p:nvSpPr>
          <p:cNvPr id="23" name="Text Box 3 2 2 2 1 2">
            <a:extLst>
              <a:ext uri="{FF2B5EF4-FFF2-40B4-BE49-F238E27FC236}">
                <a16:creationId xmlns:a16="http://schemas.microsoft.com/office/drawing/2014/main" id="{96E78A6D-F157-8F0C-4FB5-648F2301A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89" y="4884274"/>
            <a:ext cx="48340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Usually, it is better numerically to minimize </a:t>
            </a:r>
          </a:p>
        </p:txBody>
      </p:sp>
      <p:pic>
        <p:nvPicPr>
          <p:cNvPr id="27" name="Obrázek 26" descr="\documentclass{article}&#10;\usepackage{amsmath}&#10;\pagestyle{empty}&#10;\begin{document}&#10;$$&#10;-\ln{\cal L}(x_1,...,x_n; \theta) = -\sum_{i = 1}^n \ln f(x_i; \theta)&#10;$$&#10;\end{document}" title="IguanaTex Picture Display">
            <a:extLst>
              <a:ext uri="{FF2B5EF4-FFF2-40B4-BE49-F238E27FC236}">
                <a16:creationId xmlns:a16="http://schemas.microsoft.com/office/drawing/2014/main" id="{DF271C78-B1B5-189F-E943-EC48F60D527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414" y="5364188"/>
            <a:ext cx="4090107" cy="69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88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66AD1-8963-D806-25A0-54BE40A4A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B2C71A8-B8C9-9A79-4B2B-23888BD559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Confidence interval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FDB02F2C-AA6A-C046-11D3-67F9FC0D4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Box 3 2 2 2 1 1">
                <a:extLst>
                  <a:ext uri="{FF2B5EF4-FFF2-40B4-BE49-F238E27FC236}">
                    <a16:creationId xmlns:a16="http://schemas.microsoft.com/office/drawing/2014/main" id="{697A0343-B37B-A9B7-1FF5-9DE4B61F99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9100" y="994604"/>
                <a:ext cx="8305800" cy="1291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5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marL="285750" indent="-285750" algn="just"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Char char="-"/>
                </a:pP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A </a:t>
                </a:r>
                <a:r>
                  <a:rPr lang="en-US" sz="1800" dirty="0">
                    <a:solidFill>
                      <a:srgbClr val="FF0000"/>
                    </a:solidFill>
                    <a:latin typeface="Tahoma"/>
                  </a:rPr>
                  <a:t>confidence interval 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is a range of values, calculated from sample data, that is likely (with a probability 1-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called a </a:t>
                </a:r>
                <a:r>
                  <a:rPr lang="en-US" sz="1800" dirty="0">
                    <a:solidFill>
                      <a:srgbClr val="FF0000"/>
                    </a:solidFill>
                    <a:latin typeface="Tahoma"/>
                  </a:rPr>
                  <a:t>confidence level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or a </a:t>
                </a:r>
                <a:r>
                  <a:rPr lang="en-US" sz="1800" dirty="0">
                    <a:solidFill>
                      <a:srgbClr val="FF0000"/>
                    </a:solidFill>
                    <a:latin typeface="Tahoma"/>
                  </a:rPr>
                  <a:t>confidence probability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) to contain the true value of an unknown population parameter 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. </a:t>
                </a:r>
              </a:p>
              <a:p>
                <a:pPr marL="285750" indent="-285750" algn="just"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Char char="-"/>
                </a:pP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For an estimator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>
                            <a:solidFill>
                              <a:srgbClr val="40458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sz="1800" i="1" dirty="0">
                            <a:solidFill>
                              <a:srgbClr val="40458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the confidence interval (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US" sz="1800" i="1" baseline="-25000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,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θ</a:t>
                </a:r>
                <a:r>
                  <a:rPr lang="en-US" sz="1800" i="1" baseline="-25000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800" dirty="0">
                    <a:solidFill>
                      <a:srgbClr val="40458C"/>
                    </a:solidFill>
                    <a:latin typeface="+mn-lt"/>
                    <a:cs typeface="Times New Roman" panose="02020603050405020304" pitchFamily="18" charset="0"/>
                  </a:rPr>
                  <a:t>) has properties</a:t>
                </a:r>
                <a:endParaRPr lang="en-US" sz="1800" dirty="0">
                  <a:solidFill>
                    <a:srgbClr val="40458C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" name="Text Box 3 2 2 2 1 1">
                <a:extLst>
                  <a:ext uri="{FF2B5EF4-FFF2-40B4-BE49-F238E27FC236}">
                    <a16:creationId xmlns:a16="http://schemas.microsoft.com/office/drawing/2014/main" id="{697A0343-B37B-A9B7-1FF5-9DE4B61F9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9100" y="994604"/>
                <a:ext cx="8305800" cy="1291187"/>
              </a:xfrm>
              <a:prstGeom prst="rect">
                <a:avLst/>
              </a:prstGeom>
              <a:blipFill>
                <a:blip r:embed="rId6"/>
                <a:stretch>
                  <a:fillRect l="-661" t="-2358" r="-587" b="-66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Obrázek 3" descr="\documentclass{article}&#10;\usepackage{amsmath}&#10;\pagestyle{empty}&#10;\begin{document}&#10;$$&#10;{\hat \theta}(x_1,...,x_n) \in (\theta_1(x_1,...,x_n),\theta_2(x_1,...,x_n))&#10;$$&#10;\end{document}" title="IguanaTex Picture Display">
            <a:extLst>
              <a:ext uri="{FF2B5EF4-FFF2-40B4-BE49-F238E27FC236}">
                <a16:creationId xmlns:a16="http://schemas.microsoft.com/office/drawing/2014/main" id="{813C4A61-B06F-52DF-B54A-136B92A4867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495" y="2514600"/>
            <a:ext cx="4691809" cy="306286"/>
          </a:xfrm>
          <a:prstGeom prst="rect">
            <a:avLst/>
          </a:prstGeom>
        </p:spPr>
      </p:pic>
      <p:pic>
        <p:nvPicPr>
          <p:cNvPr id="8" name="Obrázek 7" descr="\documentclass{article}&#10;\usepackage{amsmath}&#10;\pagestyle{empty}&#10;\begin{document}&#10;$$&#10;P(\theta \in (\theta_1(x_1,...,x_n),\theta_2(x_1,...,x_n))) = 1-\alpha&#10;$$&#10;\end{document}" title="IguanaTex Picture Display">
            <a:extLst>
              <a:ext uri="{FF2B5EF4-FFF2-40B4-BE49-F238E27FC236}">
                <a16:creationId xmlns:a16="http://schemas.microsoft.com/office/drawing/2014/main" id="{A3A7F822-BA4B-B9CD-F45F-A55E936CAB4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997" y="3143973"/>
            <a:ext cx="4866804" cy="2549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3 2 2 2 1 1">
                <a:extLst>
                  <a:ext uri="{FF2B5EF4-FFF2-40B4-BE49-F238E27FC236}">
                    <a16:creationId xmlns:a16="http://schemas.microsoft.com/office/drawing/2014/main" id="{18967B6E-8C73-B400-935B-2F3BC49C58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9640" y="3712846"/>
                <a:ext cx="8285260" cy="9511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5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marL="285750" indent="-285750" algn="just"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Char char="-"/>
                </a:pP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The situation is easy, if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>
                            <a:solidFill>
                              <a:srgbClr val="40458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sz="1800" i="1" dirty="0">
                            <a:solidFill>
                              <a:srgbClr val="40458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has properties of the normal distribution (usually for large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n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). We estimate the standard deviation 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and construct the symmetric interval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>
                            <a:solidFill>
                              <a:srgbClr val="40458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sz="1800" i="1" dirty="0">
                            <a:solidFill>
                              <a:srgbClr val="40458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-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k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>
                            <a:solidFill>
                              <a:srgbClr val="40458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sz="1800" i="1" dirty="0">
                            <a:solidFill>
                              <a:srgbClr val="40458C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acc>
                  </m:oMath>
                </a14:m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 + </a:t>
                </a:r>
                <a:r>
                  <a:rPr lang="en-US" sz="1800" i="1" dirty="0">
                    <a:solidFill>
                      <a:srgbClr val="40458C"/>
                    </a:solidFill>
                    <a:latin typeface="Tahoma"/>
                  </a:rPr>
                  <a:t>k</a:t>
                </a:r>
                <a:r>
                  <a:rPr lang="el-GR" sz="1800" i="1" dirty="0">
                    <a:solidFill>
                      <a:srgbClr val="40458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sz="1800" dirty="0">
                    <a:solidFill>
                      <a:srgbClr val="40458C"/>
                    </a:solidFill>
                    <a:latin typeface="Tahoma"/>
                  </a:rPr>
                  <a:t>).</a:t>
                </a:r>
                <a:endParaRPr lang="en-US" sz="1800" dirty="0">
                  <a:solidFill>
                    <a:srgbClr val="40458C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9" name="Text Box 3 2 2 2 1 1">
                <a:extLst>
                  <a:ext uri="{FF2B5EF4-FFF2-40B4-BE49-F238E27FC236}">
                    <a16:creationId xmlns:a16="http://schemas.microsoft.com/office/drawing/2014/main" id="{18967B6E-8C73-B400-935B-2F3BC49C58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9640" y="3712846"/>
                <a:ext cx="8285260" cy="951158"/>
              </a:xfrm>
              <a:prstGeom prst="rect">
                <a:avLst/>
              </a:prstGeom>
              <a:blipFill>
                <a:blip r:embed="rId9"/>
                <a:stretch>
                  <a:fillRect l="-589" t="-1923" r="-662" b="-961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36A1A41B-76D3-6F63-1AE7-E94A8A9291A5}"/>
              </a:ext>
            </a:extLst>
          </p:cNvPr>
          <p:cNvGraphicFramePr>
            <a:graphicFrameLocks noGrp="1"/>
          </p:cNvGraphicFramePr>
          <p:nvPr/>
        </p:nvGraphicFramePr>
        <p:xfrm>
          <a:off x="6629400" y="4496789"/>
          <a:ext cx="19812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500">
                  <a:extLst>
                    <a:ext uri="{9D8B030D-6E8A-4147-A177-3AD203B41FA5}">
                      <a16:colId xmlns:a16="http://schemas.microsoft.com/office/drawing/2014/main" val="332281884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459225624"/>
                    </a:ext>
                  </a:extLst>
                </a:gridCol>
              </a:tblGrid>
              <a:tr h="274512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tx1"/>
                          </a:solidFill>
                        </a:rPr>
                        <a:t>k</a:t>
                      </a:r>
                      <a:endParaRPr lang="cs-CZ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1-</a:t>
                      </a:r>
                      <a:r>
                        <a:rPr lang="el-GR" sz="1800" i="1" dirty="0">
                          <a:solidFill>
                            <a:srgbClr val="40458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800" dirty="0">
                          <a:solidFill>
                            <a:srgbClr val="40458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[%]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903249"/>
                  </a:ext>
                </a:extLst>
              </a:tr>
              <a:tr h="2745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68.3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883410"/>
                  </a:ext>
                </a:extLst>
              </a:tr>
              <a:tr h="2745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95.4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140342"/>
                  </a:ext>
                </a:extLst>
              </a:tr>
              <a:tr h="2745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99.7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979610"/>
                  </a:ext>
                </a:extLst>
              </a:tr>
              <a:tr h="2745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99.994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866838"/>
                  </a:ext>
                </a:extLst>
              </a:tr>
              <a:tr h="2745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99.99994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705807"/>
                  </a:ext>
                </a:extLst>
              </a:tr>
            </a:tbl>
          </a:graphicData>
        </a:graphic>
      </p:graphicFrame>
      <p:pic>
        <p:nvPicPr>
          <p:cNvPr id="11266" name="Picture 2" descr="undefined">
            <a:extLst>
              <a:ext uri="{FF2B5EF4-FFF2-40B4-BE49-F238E27FC236}">
                <a16:creationId xmlns:a16="http://schemas.microsoft.com/office/drawing/2014/main" id="{16DACB9C-107A-BB6E-8D6C-1D1324140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243" y="4806429"/>
            <a:ext cx="3778194" cy="188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938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E6861-1940-55B1-32C6-9BA0BAEA6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CE048D6-0B36-96FF-0559-AD822889D4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Confidence interval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BB58B7FA-515F-AA76-E2BA-03C73E0E92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2" name="Text Box 3 2 2 2 1 1">
            <a:extLst>
              <a:ext uri="{FF2B5EF4-FFF2-40B4-BE49-F238E27FC236}">
                <a16:creationId xmlns:a16="http://schemas.microsoft.com/office/drawing/2014/main" id="{EA04A8B9-0917-89C5-ED49-E5A2AFAD7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1042769"/>
            <a:ext cx="8305800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Generally, a confidence interval can be asymmetric, and we must use a numerical method for its estimation (e.g., the Monte-Carlo method).</a:t>
            </a:r>
          </a:p>
          <a:p>
            <a:pPr marL="28575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+mn-lt"/>
              </a:rPr>
              <a:t>For the Maximum likelihood estimator: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FDC304D0-A1E1-FA51-47F3-DE42EE914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2209800"/>
            <a:ext cx="5353050" cy="327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D92ACD48-4A2C-8525-857F-D41CA4726CC4}"/>
              </a:ext>
            </a:extLst>
          </p:cNvPr>
          <p:cNvSpPr txBox="1"/>
          <p:nvPr/>
        </p:nvSpPr>
        <p:spPr>
          <a:xfrm>
            <a:off x="685800" y="5633288"/>
            <a:ext cx="81153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+mn-lt"/>
              </a:rPr>
              <a:t>We get a confidence interval (its approximation) by taking the range delimited by the crossings of the logarithm of the likelihood function with -½ (for 68.3% probability content), or -2 (for 95% probability content), etc.</a:t>
            </a:r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0494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C91CE-C2B8-DCBC-5CAF-4D6F8DEAB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AF06F98B-72C2-1CB7-54BE-40E1BE3DC1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Measurement and randomness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B01E5A71-C434-0C0D-3902-AC09FEAE7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 dirty="0">
              <a:latin typeface="Times New Roman" panose="02020603050405020304" pitchFamily="18" charset="0"/>
            </a:endParaRPr>
          </a:p>
        </p:txBody>
      </p:sp>
      <p:sp>
        <p:nvSpPr>
          <p:cNvPr id="3" name="Text Box 3 2">
            <a:extLst>
              <a:ext uri="{FF2B5EF4-FFF2-40B4-BE49-F238E27FC236}">
                <a16:creationId xmlns:a16="http://schemas.microsoft.com/office/drawing/2014/main" id="{017E7594-AB4C-4108-3A41-CF515402A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81" y="895350"/>
            <a:ext cx="8419681" cy="183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In real life, the measurement of a fixed physical quantity is often randomly affected with processes that are not under our control. Therefore, the  measured value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is an observation of a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random variable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.</a:t>
            </a:r>
            <a:endParaRPr lang="cs-CZ" sz="1800" dirty="0">
              <a:solidFill>
                <a:srgbClr val="40458C"/>
              </a:solidFill>
              <a:latin typeface="Tahoma"/>
            </a:endParaRP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Such random errors</a:t>
            </a:r>
            <a:r>
              <a:rPr lang="cs-CZ" sz="1800" noProof="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of</a:t>
            </a:r>
            <a:r>
              <a:rPr lang="cs-CZ" sz="1800" noProof="0" dirty="0">
                <a:solidFill>
                  <a:srgbClr val="40458C"/>
                </a:solidFill>
                <a:latin typeface="Tahoma"/>
              </a:rPr>
              <a:t> a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measurement can be reduced with increasing number of measurements</a:t>
            </a:r>
            <a:r>
              <a:rPr lang="cs-CZ" sz="1800" noProof="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(</a:t>
            </a:r>
            <a:r>
              <a:rPr lang="cs-CZ" sz="1800" noProof="0" dirty="0">
                <a:solidFill>
                  <a:srgbClr val="40458C"/>
                </a:solidFill>
                <a:latin typeface="Tahoma"/>
              </a:rPr>
              <a:t>and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averaging results). We call such errors </a:t>
            </a:r>
            <a:r>
              <a:rPr lang="en-US" sz="1800" noProof="0" dirty="0">
                <a:solidFill>
                  <a:srgbClr val="FF0000"/>
                </a:solidFill>
                <a:latin typeface="Tahoma"/>
              </a:rPr>
              <a:t>statistical errors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. Such errors are related to a </a:t>
            </a:r>
            <a:r>
              <a:rPr lang="en-US" sz="1800" noProof="0" dirty="0">
                <a:solidFill>
                  <a:srgbClr val="FF0000"/>
                </a:solidFill>
                <a:latin typeface="Tahoma"/>
              </a:rPr>
              <a:t>precision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 of a measurement.</a:t>
            </a:r>
          </a:p>
        </p:txBody>
      </p:sp>
      <p:sp>
        <p:nvSpPr>
          <p:cNvPr id="4" name="Text Box 3 2">
            <a:extLst>
              <a:ext uri="{FF2B5EF4-FFF2-40B4-BE49-F238E27FC236}">
                <a16:creationId xmlns:a16="http://schemas.microsoft.com/office/drawing/2014/main" id="{F87496B5-E5D2-5AEB-A44F-4E10CD376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81" y="2670768"/>
            <a:ext cx="4373227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There is also a consistent shift of measured values caused with instrument defects, wrong knowledge of an experiment setup, wrong knowledge of physical parameters entering to calculations of experiment results etc. Such errors, called </a:t>
            </a:r>
            <a:r>
              <a:rPr lang="en-US" sz="1800" noProof="0" dirty="0">
                <a:solidFill>
                  <a:srgbClr val="FF0000"/>
                </a:solidFill>
                <a:latin typeface="Tahoma"/>
              </a:rPr>
              <a:t>systematic errors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, are not random, are consistent and shifts the results of a measurement in a repeatable way. Systematic errors are not reducible with increasing number of measurements. Such errors are related to an </a:t>
            </a:r>
            <a:r>
              <a:rPr lang="en-US" sz="1800" noProof="0" dirty="0">
                <a:solidFill>
                  <a:srgbClr val="FF0000"/>
                </a:solidFill>
                <a:latin typeface="Tahoma"/>
              </a:rPr>
              <a:t>accuracy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 of a measurement.</a:t>
            </a:r>
          </a:p>
        </p:txBody>
      </p:sp>
      <p:sp>
        <p:nvSpPr>
          <p:cNvPr id="5" name="Text Box 3 2">
            <a:extLst>
              <a:ext uri="{FF2B5EF4-FFF2-40B4-BE49-F238E27FC236}">
                <a16:creationId xmlns:a16="http://schemas.microsoft.com/office/drawing/2014/main" id="{179166B7-058F-639A-BCE4-B67D7396F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4713" y="6010056"/>
            <a:ext cx="39504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In the following text, we will only deal with statistical errors.</a:t>
            </a:r>
            <a:endParaRPr lang="en-US" sz="1800" noProof="0" dirty="0">
              <a:solidFill>
                <a:srgbClr val="40458C"/>
              </a:solidFill>
              <a:latin typeface="Tahoma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4E89DE75-4144-3DEC-366B-BF3D9C952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2741710"/>
            <a:ext cx="4218696" cy="2493198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FDAACCE4-29AA-9500-5F71-A3BDEDCF0B89}"/>
              </a:ext>
            </a:extLst>
          </p:cNvPr>
          <p:cNvSpPr txBox="1"/>
          <p:nvPr/>
        </p:nvSpPr>
        <p:spPr>
          <a:xfrm>
            <a:off x="4864441" y="5424990"/>
            <a:ext cx="4154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+mn-lt"/>
              </a:rPr>
              <a:t>x</a:t>
            </a:r>
            <a:r>
              <a:rPr lang="en-US" dirty="0">
                <a:latin typeface="+mn-lt"/>
              </a:rPr>
              <a:t> = value </a:t>
            </a:r>
            <a:r>
              <a:rPr lang="en-US" altLang="sv-SE" dirty="0">
                <a:latin typeface="+mn-lt"/>
              </a:rPr>
              <a:t>±</a:t>
            </a:r>
            <a:r>
              <a:rPr lang="en-US" altLang="sv-SE" dirty="0">
                <a:solidFill>
                  <a:srgbClr val="1B5CED"/>
                </a:solidFill>
                <a:latin typeface="+mn-lt"/>
              </a:rPr>
              <a:t> </a:t>
            </a:r>
            <a:r>
              <a:rPr lang="en-US" dirty="0">
                <a:latin typeface="+mn-lt"/>
              </a:rPr>
              <a:t>error (stat.) </a:t>
            </a:r>
            <a:r>
              <a:rPr lang="en-US" altLang="sv-SE" dirty="0">
                <a:latin typeface="+mn-lt"/>
              </a:rPr>
              <a:t>± error (syst.)</a:t>
            </a:r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9432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C91CE-C2B8-DCBC-5CAF-4D6F8DEAB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Volný tvar: obrazec 58">
            <a:extLst>
              <a:ext uri="{FF2B5EF4-FFF2-40B4-BE49-F238E27FC236}">
                <a16:creationId xmlns:a16="http://schemas.microsoft.com/office/drawing/2014/main" id="{A38F3E9E-EAD1-C715-D328-051C2B8FF84A}"/>
              </a:ext>
            </a:extLst>
          </p:cNvPr>
          <p:cNvSpPr/>
          <p:nvPr/>
        </p:nvSpPr>
        <p:spPr bwMode="auto">
          <a:xfrm>
            <a:off x="4653887" y="6239241"/>
            <a:ext cx="1160059" cy="307075"/>
          </a:xfrm>
          <a:custGeom>
            <a:avLst/>
            <a:gdLst>
              <a:gd name="connsiteX0" fmla="*/ 0 w 1160059"/>
              <a:gd name="connsiteY0" fmla="*/ 0 h 307075"/>
              <a:gd name="connsiteX1" fmla="*/ 6823 w 1160059"/>
              <a:gd name="connsiteY1" fmla="*/ 307075 h 307075"/>
              <a:gd name="connsiteX2" fmla="*/ 1160059 w 1160059"/>
              <a:gd name="connsiteY2" fmla="*/ 307075 h 307075"/>
              <a:gd name="connsiteX3" fmla="*/ 1146412 w 1160059"/>
              <a:gd name="connsiteY3" fmla="*/ 252484 h 307075"/>
              <a:gd name="connsiteX4" fmla="*/ 798394 w 1160059"/>
              <a:gd name="connsiteY4" fmla="*/ 259308 h 307075"/>
              <a:gd name="connsiteX5" fmla="*/ 600501 w 1160059"/>
              <a:gd name="connsiteY5" fmla="*/ 232012 h 307075"/>
              <a:gd name="connsiteX6" fmla="*/ 388961 w 1160059"/>
              <a:gd name="connsiteY6" fmla="*/ 177421 h 307075"/>
              <a:gd name="connsiteX7" fmla="*/ 177420 w 1160059"/>
              <a:gd name="connsiteY7" fmla="*/ 109182 h 307075"/>
              <a:gd name="connsiteX8" fmla="*/ 0 w 1160059"/>
              <a:gd name="connsiteY8" fmla="*/ 0 h 30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60059" h="307075">
                <a:moveTo>
                  <a:pt x="0" y="0"/>
                </a:moveTo>
                <a:lnTo>
                  <a:pt x="6823" y="307075"/>
                </a:lnTo>
                <a:lnTo>
                  <a:pt x="1160059" y="307075"/>
                </a:lnTo>
                <a:lnTo>
                  <a:pt x="1146412" y="252484"/>
                </a:lnTo>
                <a:lnTo>
                  <a:pt x="798394" y="259308"/>
                </a:lnTo>
                <a:lnTo>
                  <a:pt x="600501" y="232012"/>
                </a:lnTo>
                <a:lnTo>
                  <a:pt x="388961" y="177421"/>
                </a:lnTo>
                <a:lnTo>
                  <a:pt x="177420" y="109182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8" name="Volný tvar: obrazec 57">
            <a:extLst>
              <a:ext uri="{FF2B5EF4-FFF2-40B4-BE49-F238E27FC236}">
                <a16:creationId xmlns:a16="http://schemas.microsoft.com/office/drawing/2014/main" id="{4A37C9F0-1EE2-24A1-A76E-93ECFA0A06BB}"/>
              </a:ext>
            </a:extLst>
          </p:cNvPr>
          <p:cNvSpPr/>
          <p:nvPr/>
        </p:nvSpPr>
        <p:spPr bwMode="auto">
          <a:xfrm>
            <a:off x="3277668" y="5679683"/>
            <a:ext cx="1370532" cy="887282"/>
          </a:xfrm>
          <a:custGeom>
            <a:avLst/>
            <a:gdLst>
              <a:gd name="connsiteX0" fmla="*/ 0 w 1303361"/>
              <a:gd name="connsiteY0" fmla="*/ 825689 h 873457"/>
              <a:gd name="connsiteX1" fmla="*/ 1296538 w 1303361"/>
              <a:gd name="connsiteY1" fmla="*/ 873457 h 873457"/>
              <a:gd name="connsiteX2" fmla="*/ 1303361 w 1303361"/>
              <a:gd name="connsiteY2" fmla="*/ 0 h 873457"/>
              <a:gd name="connsiteX3" fmla="*/ 1016758 w 1303361"/>
              <a:gd name="connsiteY3" fmla="*/ 600501 h 873457"/>
              <a:gd name="connsiteX4" fmla="*/ 962167 w 1303361"/>
              <a:gd name="connsiteY4" fmla="*/ 682388 h 873457"/>
              <a:gd name="connsiteX5" fmla="*/ 900752 w 1303361"/>
              <a:gd name="connsiteY5" fmla="*/ 750627 h 873457"/>
              <a:gd name="connsiteX6" fmla="*/ 764275 w 1303361"/>
              <a:gd name="connsiteY6" fmla="*/ 784746 h 873457"/>
              <a:gd name="connsiteX7" fmla="*/ 607326 w 1303361"/>
              <a:gd name="connsiteY7" fmla="*/ 805218 h 873457"/>
              <a:gd name="connsiteX8" fmla="*/ 279779 w 1303361"/>
              <a:gd name="connsiteY8" fmla="*/ 818866 h 873457"/>
              <a:gd name="connsiteX9" fmla="*/ 259308 w 1303361"/>
              <a:gd name="connsiteY9" fmla="*/ 846161 h 873457"/>
              <a:gd name="connsiteX10" fmla="*/ 259308 w 1303361"/>
              <a:gd name="connsiteY10" fmla="*/ 846161 h 87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03361" h="873457">
                <a:moveTo>
                  <a:pt x="0" y="825689"/>
                </a:moveTo>
                <a:lnTo>
                  <a:pt x="1296538" y="873457"/>
                </a:lnTo>
                <a:cubicBezTo>
                  <a:pt x="1298812" y="582305"/>
                  <a:pt x="1301087" y="291152"/>
                  <a:pt x="1303361" y="0"/>
                </a:cubicBezTo>
                <a:lnTo>
                  <a:pt x="1016758" y="600501"/>
                </a:lnTo>
                <a:lnTo>
                  <a:pt x="962167" y="682388"/>
                </a:lnTo>
                <a:lnTo>
                  <a:pt x="900752" y="750627"/>
                </a:lnTo>
                <a:lnTo>
                  <a:pt x="764275" y="784746"/>
                </a:lnTo>
                <a:lnTo>
                  <a:pt x="607326" y="805218"/>
                </a:lnTo>
                <a:lnTo>
                  <a:pt x="279779" y="818866"/>
                </a:lnTo>
                <a:lnTo>
                  <a:pt x="259308" y="846161"/>
                </a:lnTo>
                <a:lnTo>
                  <a:pt x="259308" y="846161"/>
                </a:lnTo>
              </a:path>
            </a:pathLst>
          </a:cu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AF06F98B-72C2-1CB7-54BE-40E1BE3DC1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Statistical hypothesis test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B01E5A71-C434-0C0D-3902-AC09FEAE7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3" name="Text Box 3 2">
            <a:extLst>
              <a:ext uri="{FF2B5EF4-FFF2-40B4-BE49-F238E27FC236}">
                <a16:creationId xmlns:a16="http://schemas.microsoft.com/office/drawing/2014/main" id="{017E7594-AB4C-4108-3A41-CF515402A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59" y="901653"/>
            <a:ext cx="8419681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Let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,…,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is a sample from a random variable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with a distribution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f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;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θ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),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is an unknown parameter. </a:t>
            </a:r>
          </a:p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We test the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null hypothesis H</a:t>
            </a:r>
            <a:r>
              <a:rPr lang="en-US" sz="1800" baseline="-25000" dirty="0">
                <a:solidFill>
                  <a:srgbClr val="FF0000"/>
                </a:solidFill>
                <a:latin typeface="Tahoma"/>
              </a:rPr>
              <a:t>0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(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=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1800" baseline="-250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 against the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alternative hypothesis H</a:t>
            </a:r>
            <a:r>
              <a:rPr lang="en-US" sz="1800" baseline="-25000" dirty="0">
                <a:solidFill>
                  <a:srgbClr val="FF0000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(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=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1800" baseline="-250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).</a:t>
            </a:r>
          </a:p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We require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the 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probability </a:t>
            </a:r>
            <a:r>
              <a:rPr lang="el-GR" sz="1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</a:t>
            </a:r>
            <a:r>
              <a:rPr lang="en-US" sz="1800" noProof="0" dirty="0">
                <a:solidFill>
                  <a:srgbClr val="FF0000"/>
                </a:solidFill>
                <a:latin typeface="Tahoma"/>
              </a:rPr>
              <a:t>of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a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false reject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ion </a:t>
            </a:r>
            <a:r>
              <a:rPr lang="en-US" sz="1800" noProof="0" dirty="0">
                <a:solidFill>
                  <a:srgbClr val="FF0000"/>
                </a:solidFill>
                <a:latin typeface="Tahoma"/>
              </a:rPr>
              <a:t>of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H</a:t>
            </a:r>
            <a:r>
              <a:rPr lang="cs-CZ" sz="1800" baseline="-25000" dirty="0">
                <a:solidFill>
                  <a:srgbClr val="FF0000"/>
                </a:solidFill>
                <a:latin typeface="Tahoma"/>
              </a:rPr>
              <a:t>0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(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is the probability, that the test rejects H</a:t>
            </a:r>
            <a:r>
              <a:rPr lang="en-US" sz="1800" baseline="-25000" noProof="0" dirty="0">
                <a:solidFill>
                  <a:srgbClr val="40458C"/>
                </a:solidFill>
                <a:latin typeface="Tahoma"/>
              </a:rPr>
              <a:t>0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 in a case that H</a:t>
            </a:r>
            <a:r>
              <a:rPr lang="en-US" sz="1800" baseline="-25000" noProof="0" dirty="0">
                <a:solidFill>
                  <a:srgbClr val="40458C"/>
                </a:solidFill>
                <a:latin typeface="Tahoma"/>
              </a:rPr>
              <a:t>0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 is true</a:t>
            </a:r>
            <a:r>
              <a:rPr lang="cs-CZ" sz="1800" noProof="0" dirty="0">
                <a:solidFill>
                  <a:srgbClr val="40458C"/>
                </a:solidFill>
                <a:latin typeface="Tahoma"/>
              </a:rPr>
              <a:t> –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the</a:t>
            </a:r>
            <a:r>
              <a:rPr lang="cs-CZ" sz="1800" noProof="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type I error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.</a:t>
            </a:r>
            <a:endParaRPr lang="en-US" sz="1800" dirty="0">
              <a:solidFill>
                <a:srgbClr val="40458C"/>
              </a:solidFill>
              <a:latin typeface="Tahoma"/>
            </a:endParaRPr>
          </a:p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We construct a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test statistic </a:t>
            </a:r>
            <a:r>
              <a:rPr lang="en-US" sz="1800" i="1" dirty="0">
                <a:solidFill>
                  <a:srgbClr val="FF0000"/>
                </a:solidFill>
                <a:latin typeface="Tahoma"/>
              </a:rPr>
              <a:t>S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(</a:t>
            </a:r>
            <a:r>
              <a:rPr lang="en-US" sz="1800" i="1" dirty="0">
                <a:solidFill>
                  <a:srgbClr val="FF0000"/>
                </a:solidFill>
                <a:latin typeface="Tahoma"/>
              </a:rPr>
              <a:t>x</a:t>
            </a:r>
            <a:r>
              <a:rPr lang="en-US" sz="1800" i="1" baseline="-25000" dirty="0">
                <a:solidFill>
                  <a:srgbClr val="FF0000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,…,</a:t>
            </a:r>
            <a:r>
              <a:rPr lang="en-US" sz="1800" i="1" dirty="0" err="1">
                <a:solidFill>
                  <a:srgbClr val="FF0000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FF0000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)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– a function of the sample (and constants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1800" baseline="-250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,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1800" baseline="-25000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), that is used for rejection</a:t>
            </a:r>
            <a:r>
              <a:rPr lang="cs-CZ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1800" noProof="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of</a:t>
            </a:r>
            <a:r>
              <a:rPr lang="cs-CZ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 H</a:t>
            </a:r>
            <a:r>
              <a:rPr lang="cs-CZ" sz="1800" baseline="-250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0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 (</a:t>
            </a:r>
            <a:r>
              <a:rPr lang="en-US" sz="1800" i="1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S 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(</a:t>
            </a:r>
            <a:r>
              <a:rPr lang="en-US" sz="1800" i="1" dirty="0">
                <a:latin typeface="Tahoma"/>
              </a:rPr>
              <a:t>x</a:t>
            </a:r>
            <a:r>
              <a:rPr lang="en-US" sz="1800" i="1" baseline="-25000" dirty="0">
                <a:latin typeface="Tahoma"/>
              </a:rPr>
              <a:t>1</a:t>
            </a:r>
            <a:r>
              <a:rPr lang="en-US" sz="1800" dirty="0">
                <a:latin typeface="Tahoma"/>
              </a:rPr>
              <a:t>,…,</a:t>
            </a:r>
            <a:r>
              <a:rPr lang="en-US" sz="1800" i="1" dirty="0" err="1">
                <a:latin typeface="Tahoma"/>
              </a:rPr>
              <a:t>x</a:t>
            </a:r>
            <a:r>
              <a:rPr lang="en-US" sz="1800" i="1" baseline="-25000" dirty="0" err="1"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) &gt; </a:t>
            </a:r>
            <a:r>
              <a:rPr lang="en-US" sz="1800" i="1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c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 for some </a:t>
            </a:r>
            <a:r>
              <a:rPr lang="en-US" sz="18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critical value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c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 dependent on </a:t>
            </a:r>
            <a:r>
              <a:rPr lang="el-GR" sz="1800" i="1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)</a:t>
            </a:r>
            <a:r>
              <a:rPr lang="cs-CZ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cs-CZ" sz="1800" dirty="0" err="1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The</a:t>
            </a:r>
            <a:r>
              <a:rPr lang="cs-CZ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cs-CZ" sz="18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probability </a:t>
            </a:r>
            <a:r>
              <a:rPr lang="cs-CZ" sz="18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of</a:t>
            </a:r>
            <a:r>
              <a:rPr lang="cs-CZ" sz="18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a </a:t>
            </a:r>
            <a:r>
              <a:rPr lang="cs-CZ" sz="18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false</a:t>
            </a:r>
            <a:r>
              <a:rPr lang="cs-CZ" sz="18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rejection</a:t>
            </a:r>
            <a:r>
              <a:rPr lang="cs-CZ" sz="18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of</a:t>
            </a:r>
            <a:r>
              <a:rPr lang="cs-CZ" sz="18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H</a:t>
            </a:r>
            <a:r>
              <a:rPr lang="cs-CZ" sz="1800" baseline="-250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1</a:t>
            </a:r>
            <a:r>
              <a:rPr lang="cs-CZ" sz="18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(</a:t>
            </a:r>
            <a:r>
              <a:rPr lang="en-US" sz="1800" i="1" dirty="0">
                <a:solidFill>
                  <a:srgbClr val="40458C"/>
                </a:solidFill>
                <a:cs typeface="Times New Roman" panose="02020603050405020304" pitchFamily="18" charset="0"/>
              </a:rPr>
              <a:t>S </a:t>
            </a:r>
            <a:r>
              <a:rPr lang="en-US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(</a:t>
            </a:r>
            <a:r>
              <a:rPr lang="en-US" sz="1800" i="1" dirty="0">
                <a:latin typeface="Tahoma"/>
              </a:rPr>
              <a:t>x</a:t>
            </a:r>
            <a:r>
              <a:rPr lang="en-US" sz="1800" i="1" baseline="-25000" dirty="0">
                <a:latin typeface="Tahoma"/>
              </a:rPr>
              <a:t>1</a:t>
            </a:r>
            <a:r>
              <a:rPr lang="en-US" sz="1800" dirty="0">
                <a:latin typeface="Tahoma"/>
              </a:rPr>
              <a:t>,…,</a:t>
            </a:r>
            <a:r>
              <a:rPr lang="en-US" sz="1800" i="1" dirty="0" err="1">
                <a:latin typeface="Tahoma"/>
              </a:rPr>
              <a:t>x</a:t>
            </a:r>
            <a:r>
              <a:rPr lang="en-US" sz="1800" i="1" baseline="-25000" dirty="0" err="1"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) &lt; </a:t>
            </a:r>
            <a:r>
              <a:rPr lang="en-US" sz="1800" i="1" dirty="0">
                <a:solidFill>
                  <a:srgbClr val="40458C"/>
                </a:solidFill>
                <a:cs typeface="Times New Roman" panose="02020603050405020304" pitchFamily="18" charset="0"/>
              </a:rPr>
              <a:t>c</a:t>
            </a:r>
            <a:r>
              <a:rPr lang="en-US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) </a:t>
            </a:r>
            <a:r>
              <a:rPr lang="cs-CZ" sz="18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is</a:t>
            </a:r>
            <a:r>
              <a:rPr lang="cs-CZ" sz="18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l-GR" sz="1800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β</a:t>
            </a:r>
            <a:r>
              <a:rPr lang="en-US" sz="1800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(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probability, that the test rejects H</a:t>
            </a:r>
            <a:r>
              <a:rPr lang="en-US" sz="1800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in a case that H</a:t>
            </a:r>
            <a:r>
              <a:rPr lang="en-US" sz="1800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is true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–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the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type II error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). </a:t>
            </a:r>
          </a:p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We try to construct the test (the function </a:t>
            </a:r>
            <a:r>
              <a:rPr lang="en-US" sz="1800" i="1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S 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(</a:t>
            </a:r>
            <a:r>
              <a:rPr lang="en-US" sz="1800" i="1" dirty="0">
                <a:latin typeface="Tahoma"/>
              </a:rPr>
              <a:t>x</a:t>
            </a:r>
            <a:r>
              <a:rPr lang="en-US" sz="1800" i="1" baseline="-25000" dirty="0">
                <a:latin typeface="Tahoma"/>
              </a:rPr>
              <a:t>1</a:t>
            </a:r>
            <a:r>
              <a:rPr lang="en-US" sz="1800" dirty="0">
                <a:latin typeface="Tahoma"/>
              </a:rPr>
              <a:t>,…,</a:t>
            </a:r>
            <a:r>
              <a:rPr lang="en-US" sz="1800" i="1" dirty="0" err="1">
                <a:latin typeface="Tahoma"/>
              </a:rPr>
              <a:t>x</a:t>
            </a:r>
            <a:r>
              <a:rPr lang="en-US" sz="1800" i="1" baseline="-25000" dirty="0" err="1"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+mn-lt"/>
                <a:cs typeface="Times New Roman" panose="02020603050405020304" pitchFamily="18" charset="0"/>
              </a:rPr>
              <a:t>)) in order </a:t>
            </a:r>
            <a:r>
              <a:rPr lang="el-GR" sz="1800" i="1" dirty="0">
                <a:solidFill>
                  <a:srgbClr val="40458C"/>
                </a:solidFill>
                <a:cs typeface="Times New Roman" panose="02020603050405020304" pitchFamily="18" charset="0"/>
              </a:rPr>
              <a:t>β</a:t>
            </a:r>
            <a:r>
              <a:rPr lang="en-US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 is low (the power of the test 1-</a:t>
            </a:r>
            <a:r>
              <a:rPr lang="el-GR" sz="1800" i="1" dirty="0">
                <a:solidFill>
                  <a:srgbClr val="40458C"/>
                </a:solidFill>
                <a:cs typeface="Times New Roman" panose="02020603050405020304" pitchFamily="18" charset="0"/>
              </a:rPr>
              <a:t>β</a:t>
            </a:r>
            <a:r>
              <a:rPr lang="en-US" sz="1800" dirty="0">
                <a:solidFill>
                  <a:srgbClr val="40458C"/>
                </a:solidFill>
                <a:cs typeface="Times New Roman" panose="02020603050405020304" pitchFamily="18" charset="0"/>
              </a:rPr>
              <a:t> is high).</a:t>
            </a:r>
            <a:endParaRPr lang="cs-CZ" sz="1800" dirty="0">
              <a:solidFill>
                <a:srgbClr val="40458C"/>
              </a:solidFill>
              <a:latin typeface="Tahoma"/>
            </a:endParaRPr>
          </a:p>
        </p:txBody>
      </p:sp>
      <p:cxnSp>
        <p:nvCxnSpPr>
          <p:cNvPr id="37" name="Přímá spojnice 36">
            <a:extLst>
              <a:ext uri="{FF2B5EF4-FFF2-40B4-BE49-F238E27FC236}">
                <a16:creationId xmlns:a16="http://schemas.microsoft.com/office/drawing/2014/main" id="{C5F9DD8C-9011-6C9C-A334-21A06BFB0662}"/>
              </a:ext>
            </a:extLst>
          </p:cNvPr>
          <p:cNvCxnSpPr/>
          <p:nvPr/>
        </p:nvCxnSpPr>
        <p:spPr bwMode="auto">
          <a:xfrm>
            <a:off x="1600200" y="4566253"/>
            <a:ext cx="0" cy="1981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Přímá spojnice 38">
            <a:extLst>
              <a:ext uri="{FF2B5EF4-FFF2-40B4-BE49-F238E27FC236}">
                <a16:creationId xmlns:a16="http://schemas.microsoft.com/office/drawing/2014/main" id="{70CE1DAA-05E0-7EC9-EE1B-1570F0BD90C3}"/>
              </a:ext>
            </a:extLst>
          </p:cNvPr>
          <p:cNvCxnSpPr/>
          <p:nvPr/>
        </p:nvCxnSpPr>
        <p:spPr bwMode="auto">
          <a:xfrm>
            <a:off x="1600200" y="6547453"/>
            <a:ext cx="54864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9D212C8C-813E-BFE9-2A80-703D01EBFE1D}"/>
              </a:ext>
            </a:extLst>
          </p:cNvPr>
          <p:cNvSpPr txBox="1"/>
          <p:nvPr/>
        </p:nvSpPr>
        <p:spPr>
          <a:xfrm>
            <a:off x="6838099" y="653671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+mn-lt"/>
              </a:rPr>
              <a:t>S</a:t>
            </a:r>
            <a:endParaRPr lang="cs-CZ" sz="1400" i="1" dirty="0">
              <a:latin typeface="+mn-lt"/>
            </a:endParaRPr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F141F158-9486-F629-7842-B0C25C2FC43F}"/>
              </a:ext>
            </a:extLst>
          </p:cNvPr>
          <p:cNvSpPr txBox="1"/>
          <p:nvPr/>
        </p:nvSpPr>
        <p:spPr>
          <a:xfrm rot="16200000">
            <a:off x="374321" y="5432903"/>
            <a:ext cx="1997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Probability density of </a:t>
            </a:r>
            <a:r>
              <a:rPr lang="en-US" sz="1400" i="1" dirty="0">
                <a:latin typeface="+mn-lt"/>
              </a:rPr>
              <a:t>S</a:t>
            </a:r>
            <a:endParaRPr lang="cs-CZ" sz="1400" i="1" dirty="0">
              <a:latin typeface="+mn-lt"/>
            </a:endParaRPr>
          </a:p>
        </p:txBody>
      </p:sp>
      <p:sp>
        <p:nvSpPr>
          <p:cNvPr id="43" name="Volný tvar: obrazec 42">
            <a:extLst>
              <a:ext uri="{FF2B5EF4-FFF2-40B4-BE49-F238E27FC236}">
                <a16:creationId xmlns:a16="http://schemas.microsoft.com/office/drawing/2014/main" id="{2D3A9FE1-D38A-AE00-BE8C-64EA0F28B465}"/>
              </a:ext>
            </a:extLst>
          </p:cNvPr>
          <p:cNvSpPr/>
          <p:nvPr/>
        </p:nvSpPr>
        <p:spPr bwMode="auto">
          <a:xfrm>
            <a:off x="1784048" y="4968468"/>
            <a:ext cx="4044850" cy="1536084"/>
          </a:xfrm>
          <a:custGeom>
            <a:avLst/>
            <a:gdLst>
              <a:gd name="connsiteX0" fmla="*/ 0 w 4040777"/>
              <a:gd name="connsiteY0" fmla="*/ 1459167 h 1581087"/>
              <a:gd name="connsiteX1" fmla="*/ 592183 w 4040777"/>
              <a:gd name="connsiteY1" fmla="*/ 1459167 h 1581087"/>
              <a:gd name="connsiteX2" fmla="*/ 862149 w 4040777"/>
              <a:gd name="connsiteY2" fmla="*/ 1433041 h 1581087"/>
              <a:gd name="connsiteX3" fmla="*/ 1010194 w 4040777"/>
              <a:gd name="connsiteY3" fmla="*/ 1311121 h 1581087"/>
              <a:gd name="connsiteX4" fmla="*/ 1193074 w 4040777"/>
              <a:gd name="connsiteY4" fmla="*/ 954069 h 1581087"/>
              <a:gd name="connsiteX5" fmla="*/ 1358537 w 4040777"/>
              <a:gd name="connsiteY5" fmla="*/ 631852 h 1581087"/>
              <a:gd name="connsiteX6" fmla="*/ 1541417 w 4040777"/>
              <a:gd name="connsiteY6" fmla="*/ 274801 h 1581087"/>
              <a:gd name="connsiteX7" fmla="*/ 1846217 w 4040777"/>
              <a:gd name="connsiteY7" fmla="*/ 13544 h 1581087"/>
              <a:gd name="connsiteX8" fmla="*/ 2194560 w 4040777"/>
              <a:gd name="connsiteY8" fmla="*/ 65795 h 1581087"/>
              <a:gd name="connsiteX9" fmla="*/ 2342606 w 4040777"/>
              <a:gd name="connsiteY9" fmla="*/ 309635 h 1581087"/>
              <a:gd name="connsiteX10" fmla="*/ 2420983 w 4040777"/>
              <a:gd name="connsiteY10" fmla="*/ 623144 h 1581087"/>
              <a:gd name="connsiteX11" fmla="*/ 2569029 w 4040777"/>
              <a:gd name="connsiteY11" fmla="*/ 936652 h 1581087"/>
              <a:gd name="connsiteX12" fmla="*/ 2725783 w 4040777"/>
              <a:gd name="connsiteY12" fmla="*/ 1163075 h 1581087"/>
              <a:gd name="connsiteX13" fmla="*/ 2952206 w 4040777"/>
              <a:gd name="connsiteY13" fmla="*/ 1363372 h 1581087"/>
              <a:gd name="connsiteX14" fmla="*/ 3213463 w 4040777"/>
              <a:gd name="connsiteY14" fmla="*/ 1467875 h 1581087"/>
              <a:gd name="connsiteX15" fmla="*/ 3492137 w 4040777"/>
              <a:gd name="connsiteY15" fmla="*/ 1554961 h 1581087"/>
              <a:gd name="connsiteX16" fmla="*/ 3910149 w 4040777"/>
              <a:gd name="connsiteY16" fmla="*/ 1572378 h 1581087"/>
              <a:gd name="connsiteX17" fmla="*/ 4040777 w 4040777"/>
              <a:gd name="connsiteY17" fmla="*/ 1581087 h 158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40777" h="1581087">
                <a:moveTo>
                  <a:pt x="0" y="1459167"/>
                </a:moveTo>
                <a:lnTo>
                  <a:pt x="592183" y="1459167"/>
                </a:lnTo>
                <a:cubicBezTo>
                  <a:pt x="735875" y="1454813"/>
                  <a:pt x="792481" y="1457715"/>
                  <a:pt x="862149" y="1433041"/>
                </a:cubicBezTo>
                <a:cubicBezTo>
                  <a:pt x="931818" y="1408367"/>
                  <a:pt x="955040" y="1390950"/>
                  <a:pt x="1010194" y="1311121"/>
                </a:cubicBezTo>
                <a:cubicBezTo>
                  <a:pt x="1065348" y="1231292"/>
                  <a:pt x="1135017" y="1067280"/>
                  <a:pt x="1193074" y="954069"/>
                </a:cubicBezTo>
                <a:lnTo>
                  <a:pt x="1358537" y="631852"/>
                </a:lnTo>
                <a:cubicBezTo>
                  <a:pt x="1416594" y="518641"/>
                  <a:pt x="1460137" y="377852"/>
                  <a:pt x="1541417" y="274801"/>
                </a:cubicBezTo>
                <a:cubicBezTo>
                  <a:pt x="1622697" y="171750"/>
                  <a:pt x="1737360" y="48378"/>
                  <a:pt x="1846217" y="13544"/>
                </a:cubicBezTo>
                <a:cubicBezTo>
                  <a:pt x="1955074" y="-21290"/>
                  <a:pt x="2111829" y="16447"/>
                  <a:pt x="2194560" y="65795"/>
                </a:cubicBezTo>
                <a:cubicBezTo>
                  <a:pt x="2277291" y="115143"/>
                  <a:pt x="2304869" y="216743"/>
                  <a:pt x="2342606" y="309635"/>
                </a:cubicBezTo>
                <a:cubicBezTo>
                  <a:pt x="2380343" y="402526"/>
                  <a:pt x="2383246" y="518641"/>
                  <a:pt x="2420983" y="623144"/>
                </a:cubicBezTo>
                <a:cubicBezTo>
                  <a:pt x="2458720" y="727647"/>
                  <a:pt x="2518229" y="846663"/>
                  <a:pt x="2569029" y="936652"/>
                </a:cubicBezTo>
                <a:cubicBezTo>
                  <a:pt x="2619829" y="1026640"/>
                  <a:pt x="2661920" y="1091955"/>
                  <a:pt x="2725783" y="1163075"/>
                </a:cubicBezTo>
                <a:cubicBezTo>
                  <a:pt x="2789646" y="1234195"/>
                  <a:pt x="2870926" y="1312572"/>
                  <a:pt x="2952206" y="1363372"/>
                </a:cubicBezTo>
                <a:cubicBezTo>
                  <a:pt x="3033486" y="1414172"/>
                  <a:pt x="3123475" y="1435944"/>
                  <a:pt x="3213463" y="1467875"/>
                </a:cubicBezTo>
                <a:cubicBezTo>
                  <a:pt x="3303451" y="1499806"/>
                  <a:pt x="3376023" y="1537544"/>
                  <a:pt x="3492137" y="1554961"/>
                </a:cubicBezTo>
                <a:cubicBezTo>
                  <a:pt x="3608251" y="1572378"/>
                  <a:pt x="3818709" y="1568024"/>
                  <a:pt x="3910149" y="1572378"/>
                </a:cubicBezTo>
                <a:cubicBezTo>
                  <a:pt x="4001589" y="1576732"/>
                  <a:pt x="4021183" y="1578909"/>
                  <a:pt x="4040777" y="1581087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4" name="Volný tvar: obrazec 43">
            <a:extLst>
              <a:ext uri="{FF2B5EF4-FFF2-40B4-BE49-F238E27FC236}">
                <a16:creationId xmlns:a16="http://schemas.microsoft.com/office/drawing/2014/main" id="{3D0B4B38-B7D3-640F-24CD-8FA94F6D1CBD}"/>
              </a:ext>
            </a:extLst>
          </p:cNvPr>
          <p:cNvSpPr/>
          <p:nvPr/>
        </p:nvSpPr>
        <p:spPr bwMode="auto">
          <a:xfrm rot="21411452">
            <a:off x="3317966" y="4948950"/>
            <a:ext cx="4040777" cy="1581087"/>
          </a:xfrm>
          <a:custGeom>
            <a:avLst/>
            <a:gdLst>
              <a:gd name="connsiteX0" fmla="*/ 0 w 4040777"/>
              <a:gd name="connsiteY0" fmla="*/ 1459167 h 1581087"/>
              <a:gd name="connsiteX1" fmla="*/ 592183 w 4040777"/>
              <a:gd name="connsiteY1" fmla="*/ 1459167 h 1581087"/>
              <a:gd name="connsiteX2" fmla="*/ 862149 w 4040777"/>
              <a:gd name="connsiteY2" fmla="*/ 1433041 h 1581087"/>
              <a:gd name="connsiteX3" fmla="*/ 1010194 w 4040777"/>
              <a:gd name="connsiteY3" fmla="*/ 1311121 h 1581087"/>
              <a:gd name="connsiteX4" fmla="*/ 1193074 w 4040777"/>
              <a:gd name="connsiteY4" fmla="*/ 954069 h 1581087"/>
              <a:gd name="connsiteX5" fmla="*/ 1358537 w 4040777"/>
              <a:gd name="connsiteY5" fmla="*/ 631852 h 1581087"/>
              <a:gd name="connsiteX6" fmla="*/ 1541417 w 4040777"/>
              <a:gd name="connsiteY6" fmla="*/ 274801 h 1581087"/>
              <a:gd name="connsiteX7" fmla="*/ 1846217 w 4040777"/>
              <a:gd name="connsiteY7" fmla="*/ 13544 h 1581087"/>
              <a:gd name="connsiteX8" fmla="*/ 2194560 w 4040777"/>
              <a:gd name="connsiteY8" fmla="*/ 65795 h 1581087"/>
              <a:gd name="connsiteX9" fmla="*/ 2342606 w 4040777"/>
              <a:gd name="connsiteY9" fmla="*/ 309635 h 1581087"/>
              <a:gd name="connsiteX10" fmla="*/ 2420983 w 4040777"/>
              <a:gd name="connsiteY10" fmla="*/ 623144 h 1581087"/>
              <a:gd name="connsiteX11" fmla="*/ 2569029 w 4040777"/>
              <a:gd name="connsiteY11" fmla="*/ 936652 h 1581087"/>
              <a:gd name="connsiteX12" fmla="*/ 2725783 w 4040777"/>
              <a:gd name="connsiteY12" fmla="*/ 1163075 h 1581087"/>
              <a:gd name="connsiteX13" fmla="*/ 2952206 w 4040777"/>
              <a:gd name="connsiteY13" fmla="*/ 1363372 h 1581087"/>
              <a:gd name="connsiteX14" fmla="*/ 3213463 w 4040777"/>
              <a:gd name="connsiteY14" fmla="*/ 1467875 h 1581087"/>
              <a:gd name="connsiteX15" fmla="*/ 3492137 w 4040777"/>
              <a:gd name="connsiteY15" fmla="*/ 1554961 h 1581087"/>
              <a:gd name="connsiteX16" fmla="*/ 3910149 w 4040777"/>
              <a:gd name="connsiteY16" fmla="*/ 1572378 h 1581087"/>
              <a:gd name="connsiteX17" fmla="*/ 4040777 w 4040777"/>
              <a:gd name="connsiteY17" fmla="*/ 1581087 h 158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40777" h="1581087">
                <a:moveTo>
                  <a:pt x="0" y="1459167"/>
                </a:moveTo>
                <a:lnTo>
                  <a:pt x="592183" y="1459167"/>
                </a:lnTo>
                <a:cubicBezTo>
                  <a:pt x="735875" y="1454813"/>
                  <a:pt x="792481" y="1457715"/>
                  <a:pt x="862149" y="1433041"/>
                </a:cubicBezTo>
                <a:cubicBezTo>
                  <a:pt x="931818" y="1408367"/>
                  <a:pt x="955040" y="1390950"/>
                  <a:pt x="1010194" y="1311121"/>
                </a:cubicBezTo>
                <a:cubicBezTo>
                  <a:pt x="1065348" y="1231292"/>
                  <a:pt x="1135017" y="1067280"/>
                  <a:pt x="1193074" y="954069"/>
                </a:cubicBezTo>
                <a:lnTo>
                  <a:pt x="1358537" y="631852"/>
                </a:lnTo>
                <a:cubicBezTo>
                  <a:pt x="1416594" y="518641"/>
                  <a:pt x="1460137" y="377852"/>
                  <a:pt x="1541417" y="274801"/>
                </a:cubicBezTo>
                <a:cubicBezTo>
                  <a:pt x="1622697" y="171750"/>
                  <a:pt x="1737360" y="48378"/>
                  <a:pt x="1846217" y="13544"/>
                </a:cubicBezTo>
                <a:cubicBezTo>
                  <a:pt x="1955074" y="-21290"/>
                  <a:pt x="2111829" y="16447"/>
                  <a:pt x="2194560" y="65795"/>
                </a:cubicBezTo>
                <a:cubicBezTo>
                  <a:pt x="2277291" y="115143"/>
                  <a:pt x="2304869" y="216743"/>
                  <a:pt x="2342606" y="309635"/>
                </a:cubicBezTo>
                <a:cubicBezTo>
                  <a:pt x="2380343" y="402526"/>
                  <a:pt x="2383246" y="518641"/>
                  <a:pt x="2420983" y="623144"/>
                </a:cubicBezTo>
                <a:cubicBezTo>
                  <a:pt x="2458720" y="727647"/>
                  <a:pt x="2518229" y="846663"/>
                  <a:pt x="2569029" y="936652"/>
                </a:cubicBezTo>
                <a:cubicBezTo>
                  <a:pt x="2619829" y="1026640"/>
                  <a:pt x="2661920" y="1091955"/>
                  <a:pt x="2725783" y="1163075"/>
                </a:cubicBezTo>
                <a:cubicBezTo>
                  <a:pt x="2789646" y="1234195"/>
                  <a:pt x="2870926" y="1312572"/>
                  <a:pt x="2952206" y="1363372"/>
                </a:cubicBezTo>
                <a:cubicBezTo>
                  <a:pt x="3033486" y="1414172"/>
                  <a:pt x="3123475" y="1435944"/>
                  <a:pt x="3213463" y="1467875"/>
                </a:cubicBezTo>
                <a:cubicBezTo>
                  <a:pt x="3303451" y="1499806"/>
                  <a:pt x="3376023" y="1537544"/>
                  <a:pt x="3492137" y="1554961"/>
                </a:cubicBezTo>
                <a:cubicBezTo>
                  <a:pt x="3608251" y="1572378"/>
                  <a:pt x="3818709" y="1568024"/>
                  <a:pt x="3910149" y="1572378"/>
                </a:cubicBezTo>
                <a:cubicBezTo>
                  <a:pt x="4001589" y="1576732"/>
                  <a:pt x="4021183" y="1578909"/>
                  <a:pt x="4040777" y="1581087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2BB58BAD-867C-8823-A94F-A3AE0479B385}"/>
              </a:ext>
            </a:extLst>
          </p:cNvPr>
          <p:cNvSpPr txBox="1"/>
          <p:nvPr/>
        </p:nvSpPr>
        <p:spPr>
          <a:xfrm>
            <a:off x="3010022" y="4629036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H</a:t>
            </a:r>
            <a:r>
              <a:rPr lang="en-US" baseline="-25000" dirty="0">
                <a:latin typeface="+mn-lt"/>
              </a:rPr>
              <a:t>0</a:t>
            </a:r>
            <a:r>
              <a:rPr lang="en-US" dirty="0">
                <a:latin typeface="+mn-lt"/>
              </a:rPr>
              <a:t> is true</a:t>
            </a:r>
            <a:endParaRPr lang="cs-CZ" dirty="0">
              <a:latin typeface="+mn-lt"/>
            </a:endParaRPr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7F6D8617-6311-B3AF-A73D-CC6EAAC106B5}"/>
              </a:ext>
            </a:extLst>
          </p:cNvPr>
          <p:cNvSpPr txBox="1"/>
          <p:nvPr/>
        </p:nvSpPr>
        <p:spPr>
          <a:xfrm>
            <a:off x="4957055" y="4573455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H</a:t>
            </a:r>
            <a:r>
              <a:rPr lang="en-US" baseline="-25000" dirty="0">
                <a:latin typeface="+mn-lt"/>
              </a:rPr>
              <a:t>1</a:t>
            </a:r>
            <a:r>
              <a:rPr lang="en-US" dirty="0">
                <a:latin typeface="+mn-lt"/>
              </a:rPr>
              <a:t> is true</a:t>
            </a:r>
            <a:endParaRPr lang="cs-CZ" dirty="0">
              <a:latin typeface="+mn-lt"/>
            </a:endParaRP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0A2F43D1-DB4F-7AAA-0392-3ACA45A5DE0F}"/>
              </a:ext>
            </a:extLst>
          </p:cNvPr>
          <p:cNvCxnSpPr/>
          <p:nvPr/>
        </p:nvCxnSpPr>
        <p:spPr bwMode="auto">
          <a:xfrm>
            <a:off x="4648200" y="4629036"/>
            <a:ext cx="0" cy="212980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2B4FE622-50BF-9556-3BE5-02C44BC2B55B}"/>
              </a:ext>
            </a:extLst>
          </p:cNvPr>
          <p:cNvSpPr txBox="1"/>
          <p:nvPr/>
        </p:nvSpPr>
        <p:spPr>
          <a:xfrm>
            <a:off x="4595015" y="6448971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</a:t>
            </a:r>
            <a:endParaRPr lang="cs-CZ" i="1" dirty="0"/>
          </a:p>
        </p:txBody>
      </p:sp>
      <p:sp>
        <p:nvSpPr>
          <p:cNvPr id="54" name="TextovéPole 53">
            <a:extLst>
              <a:ext uri="{FF2B5EF4-FFF2-40B4-BE49-F238E27FC236}">
                <a16:creationId xmlns:a16="http://schemas.microsoft.com/office/drawing/2014/main" id="{99A7A78B-5D03-A012-010D-E643AA7E88BE}"/>
              </a:ext>
            </a:extLst>
          </p:cNvPr>
          <p:cNvSpPr txBox="1"/>
          <p:nvPr/>
        </p:nvSpPr>
        <p:spPr>
          <a:xfrm>
            <a:off x="4630566" y="622457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cs typeface="Times New Roman" panose="02020603050405020304" pitchFamily="18" charset="0"/>
              </a:rPr>
              <a:t>α</a:t>
            </a:r>
            <a:endParaRPr lang="cs-CZ" dirty="0"/>
          </a:p>
        </p:txBody>
      </p: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E197CDB3-661D-E3ED-A9B8-CA658EDC2120}"/>
              </a:ext>
            </a:extLst>
          </p:cNvPr>
          <p:cNvSpPr txBox="1"/>
          <p:nvPr/>
        </p:nvSpPr>
        <p:spPr>
          <a:xfrm>
            <a:off x="4334222" y="61201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9943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BD6DC-E3E2-8EE3-9B95-0A8B2D435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E0E54A55-A8B7-7586-61EC-AA87CF9792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Likelihood-ratio test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09852CB9-EB48-5BA7-44F0-0A51FB2BE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3" name="Text Box 3 2">
            <a:extLst>
              <a:ext uri="{FF2B5EF4-FFF2-40B4-BE49-F238E27FC236}">
                <a16:creationId xmlns:a16="http://schemas.microsoft.com/office/drawing/2014/main" id="{172BE906-249A-DCF3-F8A9-A3DDD004F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59" y="975969"/>
            <a:ext cx="84196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We can construct the test statistic as</a:t>
            </a:r>
            <a:endParaRPr lang="cs-CZ" sz="1800" dirty="0">
              <a:solidFill>
                <a:srgbClr val="40458C"/>
              </a:solidFill>
              <a:latin typeface="Tahoma"/>
            </a:endParaRPr>
          </a:p>
        </p:txBody>
      </p:sp>
      <p:pic>
        <p:nvPicPr>
          <p:cNvPr id="5" name="Obrázek 4" descr="\documentclass{article}&#10;\usepackage{amsmath}&#10;\pagestyle{empty}&#10;\begin{document}&#10;$$&#10;S(x_1,...,x_n) = {\rm ln}\frac{{\cal L}(x_1,...,x_n;\theta_{0})}{{\cal L}(x_1,...,x_n;\theta_{1})}&#10;$$&#10;\end{document}" title="IguanaTex Picture Display">
            <a:extLst>
              <a:ext uri="{FF2B5EF4-FFF2-40B4-BE49-F238E27FC236}">
                <a16:creationId xmlns:a16="http://schemas.microsoft.com/office/drawing/2014/main" id="{002D9C01-69F0-4A3F-CE56-5B1BDCA7CF1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498" y="1896173"/>
            <a:ext cx="3261804" cy="553452"/>
          </a:xfrm>
          <a:prstGeom prst="rect">
            <a:avLst/>
          </a:prstGeom>
        </p:spPr>
      </p:pic>
      <p:sp>
        <p:nvSpPr>
          <p:cNvPr id="6" name="Text Box 3 2">
            <a:extLst>
              <a:ext uri="{FF2B5EF4-FFF2-40B4-BE49-F238E27FC236}">
                <a16:creationId xmlns:a16="http://schemas.microsoft.com/office/drawing/2014/main" id="{514E9BD3-FCCB-7FA1-CCC5-5D1FB709D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59" y="2895600"/>
            <a:ext cx="822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It can be shown, that (under some general assumptions) this test statistic is the most powerful statistic (Neyman–Pearson lemma).</a:t>
            </a:r>
          </a:p>
        </p:txBody>
      </p:sp>
    </p:spTree>
    <p:extLst>
      <p:ext uri="{BB962C8B-B14F-4D97-AF65-F5344CB8AC3E}">
        <p14:creationId xmlns:p14="http://schemas.microsoft.com/office/powerpoint/2010/main" val="1296005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C7872-1B31-F4E3-BE91-8015FB0E7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D91EF21D-A0C3-CA9F-81DD-0DAF1985E2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cs-CZ" altLang="cs-CZ" dirty="0" err="1"/>
              <a:t>Unfolding</a:t>
            </a:r>
            <a:endParaRPr lang="en-US" altLang="cs-CZ" dirty="0"/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2B418324-74F4-82CC-B863-A50C53997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3" name="Text Box 3 2">
            <a:extLst>
              <a:ext uri="{FF2B5EF4-FFF2-40B4-BE49-F238E27FC236}">
                <a16:creationId xmlns:a16="http://schemas.microsoft.com/office/drawing/2014/main" id="{AD9A685F-9BB9-D4B1-EB9A-2438059F11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59" y="975969"/>
            <a:ext cx="841968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In a real measurement, a detector has a limited resolution and acceptance. Background events (noise) can also affect measured values. Therefore,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the histogram of measured values is distorted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.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  <a:endParaRPr lang="cs-CZ" sz="1800" dirty="0">
              <a:solidFill>
                <a:srgbClr val="40458C"/>
              </a:solidFill>
              <a:latin typeface="Tahoma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DCF1B57-342C-0AB9-9F67-14BEDDD75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216" y="1979918"/>
            <a:ext cx="2793850" cy="1894679"/>
          </a:xfrm>
          <a:prstGeom prst="rect">
            <a:avLst/>
          </a:prstGeom>
        </p:spPr>
      </p:pic>
      <p:sp>
        <p:nvSpPr>
          <p:cNvPr id="8" name="Šipka: doprava 7">
            <a:extLst>
              <a:ext uri="{FF2B5EF4-FFF2-40B4-BE49-F238E27FC236}">
                <a16:creationId xmlns:a16="http://schemas.microsoft.com/office/drawing/2014/main" id="{49774CB4-96C3-4A59-7684-BED48D1EC2DA}"/>
              </a:ext>
            </a:extLst>
          </p:cNvPr>
          <p:cNvSpPr/>
          <p:nvPr/>
        </p:nvSpPr>
        <p:spPr bwMode="auto">
          <a:xfrm>
            <a:off x="3854141" y="2783549"/>
            <a:ext cx="1204992" cy="646331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0ADEF0D-A127-055B-852A-AE9FC197EA49}"/>
              </a:ext>
            </a:extLst>
          </p:cNvPr>
          <p:cNvSpPr txBox="1"/>
          <p:nvPr/>
        </p:nvSpPr>
        <p:spPr>
          <a:xfrm>
            <a:off x="3611361" y="2235141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measurement</a:t>
            </a:r>
            <a:endParaRPr lang="cs-CZ" dirty="0">
              <a:latin typeface="+mn-lt"/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793EB96D-ABB6-D6B9-BD41-C030D294D0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4166" y="1899299"/>
            <a:ext cx="3177674" cy="2154974"/>
          </a:xfrm>
          <a:prstGeom prst="rect">
            <a:avLst/>
          </a:prstGeom>
        </p:spPr>
      </p:pic>
      <p:sp>
        <p:nvSpPr>
          <p:cNvPr id="12" name="Text Box 3 2">
            <a:extLst>
              <a:ext uri="{FF2B5EF4-FFF2-40B4-BE49-F238E27FC236}">
                <a16:creationId xmlns:a16="http://schemas.microsoft.com/office/drawing/2014/main" id="{C3574420-2E63-8539-BF13-E08FBCD8E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450" y="4086740"/>
            <a:ext cx="85090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 process of the reconstruction of the original distribution is called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unfolding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.</a:t>
            </a:r>
            <a:endParaRPr lang="cs-CZ" sz="1800" dirty="0">
              <a:solidFill>
                <a:srgbClr val="40458C"/>
              </a:solidFill>
              <a:latin typeface="Tahoma"/>
            </a:endParaRPr>
          </a:p>
        </p:txBody>
      </p:sp>
      <p:sp>
        <p:nvSpPr>
          <p:cNvPr id="14" name="Šipka: doprava 13">
            <a:extLst>
              <a:ext uri="{FF2B5EF4-FFF2-40B4-BE49-F238E27FC236}">
                <a16:creationId xmlns:a16="http://schemas.microsoft.com/office/drawing/2014/main" id="{5BDB3A66-2955-6990-941C-C1DFD3348848}"/>
              </a:ext>
            </a:extLst>
          </p:cNvPr>
          <p:cNvSpPr/>
          <p:nvPr/>
        </p:nvSpPr>
        <p:spPr bwMode="auto">
          <a:xfrm rot="10800000">
            <a:off x="3848178" y="5367044"/>
            <a:ext cx="1204992" cy="646331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D5AA8ABF-E774-4645-7A8E-835A0008122D}"/>
              </a:ext>
            </a:extLst>
          </p:cNvPr>
          <p:cNvSpPr txBox="1"/>
          <p:nvPr/>
        </p:nvSpPr>
        <p:spPr>
          <a:xfrm>
            <a:off x="3930939" y="4906023"/>
            <a:ext cx="112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unfolding</a:t>
            </a:r>
            <a:endParaRPr lang="cs-CZ" dirty="0">
              <a:latin typeface="+mn-lt"/>
            </a:endParaRP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0B34F272-839F-1A07-3A8F-69BA0E2482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8875" y="4630446"/>
            <a:ext cx="3177674" cy="2154974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79246F36-E32B-05E3-5C51-87D65A07D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272" y="4742871"/>
            <a:ext cx="2793850" cy="189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6700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5648A-0E76-4608-4417-9A26D0023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211D356-9E94-5DBC-1CC1-724778FB1F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cs-CZ" altLang="cs-CZ" dirty="0" err="1"/>
              <a:t>Unfolding</a:t>
            </a:r>
            <a:endParaRPr lang="en-US" altLang="cs-CZ" dirty="0"/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0B4B3D77-BD05-08E7-3F26-3CD3C676A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3" name="Text Box 3 2">
            <a:extLst>
              <a:ext uri="{FF2B5EF4-FFF2-40B4-BE49-F238E27FC236}">
                <a16:creationId xmlns:a16="http://schemas.microsoft.com/office/drawing/2014/main" id="{2D5A8C75-4430-8140-7DBC-0C171C6C9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379" y="998829"/>
            <a:ext cx="855324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There are many possibilities of unfolding (e.g. method of Singular Value Decomposition and others). For all methods of unfolding, the input is a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detector response matrix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– the information, how events from a bin in the original histogram migrate to bins in the histogram with measured values. </a:t>
            </a:r>
            <a:endParaRPr lang="cs-CZ" sz="1800" dirty="0">
              <a:solidFill>
                <a:srgbClr val="40458C"/>
              </a:solidFill>
              <a:latin typeface="Tahoma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FF7B3C9-7E3D-8C8F-290A-EF7F2F66F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2256917"/>
            <a:ext cx="3253114" cy="3266365"/>
          </a:xfrm>
          <a:prstGeom prst="rect">
            <a:avLst/>
          </a:prstGeom>
        </p:spPr>
      </p:pic>
      <p:sp>
        <p:nvSpPr>
          <p:cNvPr id="6" name="Text Box 3 2">
            <a:extLst>
              <a:ext uri="{FF2B5EF4-FFF2-40B4-BE49-F238E27FC236}">
                <a16:creationId xmlns:a16="http://schemas.microsoft.com/office/drawing/2014/main" id="{0FCC90E1-9578-1B15-48E9-CA83B6BA4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919" y="5638800"/>
            <a:ext cx="832464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Usually, it is difficult to obtain the detector response matrix directly from a measurement. Therefore, a Monte-Carlo simulation of the detector is used.</a:t>
            </a:r>
            <a:endParaRPr lang="cs-CZ" sz="1800" dirty="0">
              <a:solidFill>
                <a:srgbClr val="40458C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995077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3EA73-9931-6DFD-40DB-5F4AFC176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0AEBB43-A330-E029-FFE8-54C82D6EA4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Software used for statistical computations</a:t>
            </a:r>
          </a:p>
        </p:txBody>
      </p:sp>
      <p:sp>
        <p:nvSpPr>
          <p:cNvPr id="3" name="Text Box 3 2">
            <a:extLst>
              <a:ext uri="{FF2B5EF4-FFF2-40B4-BE49-F238E27FC236}">
                <a16:creationId xmlns:a16="http://schemas.microsoft.com/office/drawing/2014/main" id="{1274B922-D155-2F11-89DF-2EE02959A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602" y="1066800"/>
            <a:ext cx="5733841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Microsoft Excel</a:t>
            </a:r>
            <a:r>
              <a:rPr lang="en-US" sz="1800" dirty="0">
                <a:latin typeface="Tahoma"/>
              </a:rPr>
              <a:t> (and other similar SWs)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cs-CZ" sz="1800" dirty="0" err="1">
                <a:solidFill>
                  <a:srgbClr val="40458C"/>
                </a:solidFill>
                <a:latin typeface="Tahoma"/>
              </a:rPr>
              <a:t>Spreadsheet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 probably the most widespread tool for working with data.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Easy to use, programming skills not needed.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Macro programming (Microsoft's Visual Basic for Applications), support for Python programming.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Advanced statistical algorithms not implemented.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Not suitable for large data sets (slow, memory limitations).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Paid software.</a:t>
            </a:r>
            <a:endParaRPr lang="cs-CZ" sz="1800" dirty="0">
              <a:solidFill>
                <a:srgbClr val="40458C"/>
              </a:solidFill>
              <a:latin typeface="Tahoma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869F163-6045-9682-DDD3-B54B38E77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0798" y="1200219"/>
            <a:ext cx="2514600" cy="319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1208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52AEC-C649-169B-53C8-9C5FB3E0E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3D280EC-EE09-95B4-4922-C0A4E2E78E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Software used for statistical computations</a:t>
            </a:r>
          </a:p>
        </p:txBody>
      </p:sp>
      <p:sp>
        <p:nvSpPr>
          <p:cNvPr id="7" name="Text Box 3 2">
            <a:extLst>
              <a:ext uri="{FF2B5EF4-FFF2-40B4-BE49-F238E27FC236}">
                <a16:creationId xmlns:a16="http://schemas.microsoft.com/office/drawing/2014/main" id="{03463BF5-9BD1-BF4A-82C1-F324B6AE2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956" y="2903038"/>
            <a:ext cx="4397286" cy="297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Advanced statistical algorithms available. Many toolboxes for various technical and scientific fields.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Support for multi-core machines, cluster computation.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Support for an external C++ compiler.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Several million users.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Paid software.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There is a free variant Octave.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0715DA7-44E1-C88F-146D-663A6D46B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0242" y="3270812"/>
            <a:ext cx="4189025" cy="2541587"/>
          </a:xfrm>
          <a:prstGeom prst="rect">
            <a:avLst/>
          </a:prstGeom>
        </p:spPr>
      </p:pic>
      <p:sp>
        <p:nvSpPr>
          <p:cNvPr id="6" name="Text Box 3 2">
            <a:extLst>
              <a:ext uri="{FF2B5EF4-FFF2-40B4-BE49-F238E27FC236}">
                <a16:creationId xmlns:a16="http://schemas.microsoft.com/office/drawing/2014/main" id="{ACEB7D11-4A8F-0134-CBCE-483A5E28F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956" y="917879"/>
            <a:ext cx="6276443" cy="1985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 err="1">
                <a:solidFill>
                  <a:srgbClr val="FF0000"/>
                </a:solidFill>
                <a:latin typeface="Tahoma"/>
              </a:rPr>
              <a:t>Matlab</a:t>
            </a:r>
            <a:r>
              <a:rPr lang="en-US" sz="1800" dirty="0">
                <a:latin typeface="Tahoma"/>
              </a:rPr>
              <a:t> 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Advanced tool for computation, data analysis and </a:t>
            </a:r>
            <a:r>
              <a:rPr lang="en-US" sz="1800" dirty="0" err="1">
                <a:solidFill>
                  <a:srgbClr val="40458C"/>
                </a:solidFill>
                <a:latin typeface="Tahoma"/>
              </a:rPr>
              <a:t>visualisation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 simulations.</a:t>
            </a:r>
          </a:p>
          <a:p>
            <a:pPr marL="285750" lvl="0" indent="-28575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Uses its own programming language, powerful in matrix manipulation.</a:t>
            </a:r>
          </a:p>
          <a:p>
            <a:pPr marL="285750" lvl="0" indent="-28575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Command-line processing or scripts running. </a:t>
            </a:r>
          </a:p>
        </p:txBody>
      </p:sp>
      <p:pic>
        <p:nvPicPr>
          <p:cNvPr id="8" name="Picture 4" descr="Logo Matlab">
            <a:extLst>
              <a:ext uri="{FF2B5EF4-FFF2-40B4-BE49-F238E27FC236}">
                <a16:creationId xmlns:a16="http://schemas.microsoft.com/office/drawing/2014/main" id="{0584144E-060A-80AE-5C47-B8FD128B1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008654"/>
            <a:ext cx="2278587" cy="151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405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A54D2-94F9-E3F1-CD81-261011E70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EA831C4-CCCC-3198-C107-3547670938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Software used for statistical computations</a:t>
            </a:r>
          </a:p>
        </p:txBody>
      </p:sp>
      <p:sp>
        <p:nvSpPr>
          <p:cNvPr id="6" name="Text Box 3 2">
            <a:extLst>
              <a:ext uri="{FF2B5EF4-FFF2-40B4-BE49-F238E27FC236}">
                <a16:creationId xmlns:a16="http://schemas.microsoft.com/office/drawing/2014/main" id="{5DD08BFC-2696-E2A2-AFC9-F452E98A7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956" y="917879"/>
            <a:ext cx="6886044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C++ and ROOT library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C++ is a high-level, general-purpose, object-oriented modern programming language. The design of the language is aimed at high performance, efficiency and flexibility of use. Not easy for beginners. 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There are many compilers of C++ (GCC, Clang, Microsoft Visual C++,…) producing highly optimized machine code.</a:t>
            </a:r>
          </a:p>
        </p:txBody>
      </p:sp>
      <p:pic>
        <p:nvPicPr>
          <p:cNvPr id="19458" name="Picture 2" descr="undefined">
            <a:extLst>
              <a:ext uri="{FF2B5EF4-FFF2-40B4-BE49-F238E27FC236}">
                <a16:creationId xmlns:a16="http://schemas.microsoft.com/office/drawing/2014/main" id="{7A6FAC19-1F02-FC26-68B5-5EF2A1D48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313" y="1280268"/>
            <a:ext cx="1082887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3 2">
            <a:extLst>
              <a:ext uri="{FF2B5EF4-FFF2-40B4-BE49-F238E27FC236}">
                <a16:creationId xmlns:a16="http://schemas.microsoft.com/office/drawing/2014/main" id="{5FE3C540-BE44-23C9-746D-D0500FF92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956" y="3129598"/>
            <a:ext cx="4828644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ROOT library is a unified C++ library for the storage, processing, visualization and analysis of scientific data. It was developed at CERN for analysis of peta-Bytes of data in High Energy Physics, however it is used also in other fields.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Contains C++ interpret for a script running without compilation. It can be also compiled and linked to any application.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Integrated with other languages such as Python and R.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It is free.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5DE8F2B-94E1-0EEA-ACF6-ECBCC394A2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0" y="3101204"/>
            <a:ext cx="3729409" cy="768023"/>
          </a:xfrm>
          <a:prstGeom prst="rect">
            <a:avLst/>
          </a:prstGeom>
        </p:spPr>
      </p:pic>
      <p:pic>
        <p:nvPicPr>
          <p:cNvPr id="19460" name="Picture 4">
            <a:extLst>
              <a:ext uri="{FF2B5EF4-FFF2-40B4-BE49-F238E27FC236}">
                <a16:creationId xmlns:a16="http://schemas.microsoft.com/office/drawing/2014/main" id="{A0559C3F-3BA2-1781-E320-D789D7A3C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927" y="3962400"/>
            <a:ext cx="1533307" cy="151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>
            <a:extLst>
              <a:ext uri="{FF2B5EF4-FFF2-40B4-BE49-F238E27FC236}">
                <a16:creationId xmlns:a16="http://schemas.microsoft.com/office/drawing/2014/main" id="{FD20B830-2473-A5FF-5907-D815E04FF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567" y="3962400"/>
            <a:ext cx="1606393" cy="159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>
            <a:extLst>
              <a:ext uri="{FF2B5EF4-FFF2-40B4-BE49-F238E27FC236}">
                <a16:creationId xmlns:a16="http://schemas.microsoft.com/office/drawing/2014/main" id="{14466FB4-207C-0B3A-9EAF-4AE1E4EB7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217" y="5577732"/>
            <a:ext cx="1401211" cy="123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>
            <a:extLst>
              <a:ext uri="{FF2B5EF4-FFF2-40B4-BE49-F238E27FC236}">
                <a16:creationId xmlns:a16="http://schemas.microsoft.com/office/drawing/2014/main" id="{90785F07-F209-6C48-A846-F0A76393F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422" y="5577732"/>
            <a:ext cx="1886578" cy="127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4013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28855-AA42-826C-9F59-4B4BF3855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927D39E9-EBF5-6338-C462-A650A917BC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Software used for statistical computations</a:t>
            </a:r>
          </a:p>
        </p:txBody>
      </p:sp>
      <p:sp>
        <p:nvSpPr>
          <p:cNvPr id="6" name="Text Box 3 2">
            <a:extLst>
              <a:ext uri="{FF2B5EF4-FFF2-40B4-BE49-F238E27FC236}">
                <a16:creationId xmlns:a16="http://schemas.microsoft.com/office/drawing/2014/main" id="{EF939D8A-F05E-3100-D086-24F63DD98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956" y="1031682"/>
            <a:ext cx="5924136" cy="2262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PYTHON</a:t>
            </a:r>
            <a:r>
              <a:rPr lang="en-US" sz="1800" dirty="0">
                <a:latin typeface="Tahoma"/>
              </a:rPr>
              <a:t> 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Python is a high-level, general-purpose programming language.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Simpler for use than C++, huge community of users, a lot of free libraries for various purposes, including data analysis (e.g. pandas), machine-learning, AI,…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 code is not as efficient and fast as C++.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0206230-7BCD-125D-BEF1-92ED766990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2598" y="1447800"/>
            <a:ext cx="2291340" cy="942974"/>
          </a:xfrm>
          <a:prstGeom prst="rect">
            <a:avLst/>
          </a:prstGeom>
        </p:spPr>
      </p:pic>
      <p:sp>
        <p:nvSpPr>
          <p:cNvPr id="4" name="Text Box 3 2">
            <a:extLst>
              <a:ext uri="{FF2B5EF4-FFF2-40B4-BE49-F238E27FC236}">
                <a16:creationId xmlns:a16="http://schemas.microsoft.com/office/drawing/2014/main" id="{0B301FFB-DDC1-B2A0-E770-786C5AAC0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956" y="3523765"/>
            <a:ext cx="6733644" cy="297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R</a:t>
            </a:r>
            <a:r>
              <a:rPr lang="en-US" sz="1800" dirty="0">
                <a:latin typeface="Tahoma"/>
              </a:rPr>
              <a:t> 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R is a programming language for statistical computing and data visualization. It has been widely adopted in the fields of data mining, bioinformatics, data analysis, and data science.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Widely considered the best tool for making beautiful graphs and visualizations. Has many functionalities for data analysis. Great for statistical analysis.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Computationally slower language compared to Python.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Free and open-source software.</a:t>
            </a:r>
          </a:p>
        </p:txBody>
      </p:sp>
      <p:pic>
        <p:nvPicPr>
          <p:cNvPr id="18436" name="Picture 4" descr="undefined">
            <a:extLst>
              <a:ext uri="{FF2B5EF4-FFF2-40B4-BE49-F238E27FC236}">
                <a16:creationId xmlns:a16="http://schemas.microsoft.com/office/drawing/2014/main" id="{805E6105-F871-6F21-F5D1-A69163FEC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005373"/>
            <a:ext cx="1315202" cy="101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420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435AEB-3756-EE65-2378-C86F0B4EC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918BE258-F12D-A1DF-DDCC-E1EC889C19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Random numbers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90092C2C-9EA3-5F22-E2AD-A18514453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 dirty="0">
              <a:latin typeface="Times New Roman" panose="02020603050405020304" pitchFamily="18" charset="0"/>
            </a:endParaRPr>
          </a:p>
        </p:txBody>
      </p:sp>
      <p:sp>
        <p:nvSpPr>
          <p:cNvPr id="3" name="Text Box 3 2">
            <a:extLst>
              <a:ext uri="{FF2B5EF4-FFF2-40B4-BE49-F238E27FC236}">
                <a16:creationId xmlns:a16="http://schemas.microsoft.com/office/drawing/2014/main" id="{C3B8C24B-EC7F-2A23-E9EB-E922607E6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71" y="935802"/>
            <a:ext cx="841968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Properties (an expected result frequency) of a random variable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can be described with a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probability distribution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f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 – it is a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probability mass function 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for a discrete random variable, or a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probability density function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for a continuous random variable.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4F873B2-7A81-00AD-E780-85483ECDB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542" y="2540719"/>
            <a:ext cx="3062368" cy="144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3 2">
            <a:extLst>
              <a:ext uri="{FF2B5EF4-FFF2-40B4-BE49-F238E27FC236}">
                <a16:creationId xmlns:a16="http://schemas.microsoft.com/office/drawing/2014/main" id="{AAAC97CD-F4D6-F12D-680E-43BCA33EB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086" y="4267200"/>
            <a:ext cx="8324640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Sometimes the probability distribution can be determined from physics and from a knowledge of an observed system.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If we observe a random number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-times, we get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numbers </a:t>
            </a:r>
            <a:r>
              <a:rPr lang="en-US" sz="1800" dirty="0">
                <a:latin typeface="Tahoma"/>
              </a:rPr>
              <a:t>– an observation of a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random sample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of  size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. A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sample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can be also supposed as an observation of a set of random variables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baseline="-25000" dirty="0">
                <a:solidFill>
                  <a:srgbClr val="40458C"/>
                </a:solidFill>
                <a:latin typeface="Tahoma"/>
              </a:rPr>
              <a:t>1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,…</a:t>
            </a:r>
            <a:r>
              <a:rPr lang="en-US" sz="1800" i="1" dirty="0" err="1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i="1" baseline="-25000" dirty="0" err="1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Usually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 our task is to estimate some properties of a random number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(its probability distribution) from a sample of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measured values.</a:t>
            </a:r>
            <a:endParaRPr lang="cs-CZ" sz="1800" dirty="0">
              <a:solidFill>
                <a:srgbClr val="40458C"/>
              </a:solidFill>
              <a:latin typeface="Tahoma"/>
            </a:endParaRP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761CB44B-C157-7805-0EBD-44ADF54EFF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2339350"/>
            <a:ext cx="3200400" cy="172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92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D3124-B4AE-8066-2ABB-DE4519B93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F0F41B41-C4AB-1967-29EC-1A9C37045E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Properties of a probability distribution 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66C1FA51-C83D-ED7F-0BD2-8F5BE9590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2" name="Text Box 3 2 3">
            <a:extLst>
              <a:ext uri="{FF2B5EF4-FFF2-40B4-BE49-F238E27FC236}">
                <a16:creationId xmlns:a16="http://schemas.microsoft.com/office/drawing/2014/main" id="{B3F370A6-5FA3-9ADE-330F-1F33D9EFF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007125"/>
            <a:ext cx="25334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Mean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(expected value)</a:t>
            </a:r>
          </a:p>
        </p:txBody>
      </p:sp>
      <p:pic>
        <p:nvPicPr>
          <p:cNvPr id="8" name="Obrázek 7" descr="\documentclass{article}&#10;\usepackage{amsmath}&#10;\pagestyle{empty}&#10;\begin{document}&#10;$$&#10;\mu_X = E(X) = \int_{x}x f(x){\rm d}x&#10;$$&#10;\end{document}" title="IguanaTex Picture Display">
            <a:extLst>
              <a:ext uri="{FF2B5EF4-FFF2-40B4-BE49-F238E27FC236}">
                <a16:creationId xmlns:a16="http://schemas.microsoft.com/office/drawing/2014/main" id="{61C92FC6-5630-7B15-F19E-0A5F84EE136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380" y="1417305"/>
            <a:ext cx="2864885" cy="577960"/>
          </a:xfrm>
          <a:prstGeom prst="rect">
            <a:avLst/>
          </a:prstGeom>
        </p:spPr>
      </p:pic>
      <p:pic>
        <p:nvPicPr>
          <p:cNvPr id="14" name="Obrázek 13" descr="\documentclass{article}&#10;\usepackage{amsmath}&#10;\pagestyle{empty}&#10;\begin{document}&#10;$$&#10;\mu_X = E(X) = \sum_{x}xf(x)&#10;$$&#10;\end{document}" title="IguanaTex Picture Display">
            <a:extLst>
              <a:ext uri="{FF2B5EF4-FFF2-40B4-BE49-F238E27FC236}">
                <a16:creationId xmlns:a16="http://schemas.microsoft.com/office/drawing/2014/main" id="{5C94E81B-3013-8D02-AE0B-543FB079F2E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822" y="1497937"/>
            <a:ext cx="2662291" cy="534284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B54A16EF-ED2C-7966-7B37-17098FE967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19821" y="2023521"/>
            <a:ext cx="2644449" cy="1438040"/>
          </a:xfrm>
          <a:prstGeom prst="rect">
            <a:avLst/>
          </a:prstGeom>
        </p:spPr>
      </p:pic>
      <p:sp>
        <p:nvSpPr>
          <p:cNvPr id="10" name="Text Box 3 2 4">
            <a:extLst>
              <a:ext uri="{FF2B5EF4-FFF2-40B4-BE49-F238E27FC236}">
                <a16:creationId xmlns:a16="http://schemas.microsoft.com/office/drawing/2014/main" id="{C3DCC3DE-B846-0309-1F9B-8EE6E4B23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2739999"/>
            <a:ext cx="197638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buClrTx/>
              <a:buSzTx/>
              <a:buNone/>
            </a:pPr>
            <a:r>
              <a:rPr lang="en-US" sz="1600" dirty="0">
                <a:solidFill>
                  <a:srgbClr val="40458C"/>
                </a:solidFill>
                <a:latin typeface="Tahoma"/>
              </a:rPr>
              <a:t>center of gravity</a:t>
            </a:r>
          </a:p>
        </p:txBody>
      </p:sp>
      <p:sp>
        <p:nvSpPr>
          <p:cNvPr id="4" name="Text Box 3 2 1">
            <a:extLst>
              <a:ext uri="{FF2B5EF4-FFF2-40B4-BE49-F238E27FC236}">
                <a16:creationId xmlns:a16="http://schemas.microsoft.com/office/drawing/2014/main" id="{F9CAC543-6BDB-CA71-7372-765A80B56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979" y="3528019"/>
            <a:ext cx="2667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Median</a:t>
            </a:r>
            <a:endParaRPr lang="en-US" sz="1800" dirty="0">
              <a:solidFill>
                <a:srgbClr val="40458C"/>
              </a:solidFill>
              <a:latin typeface="Tahoma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FC446DE-D492-7F3B-AA91-711D9798D2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14832" y="3579077"/>
            <a:ext cx="2504768" cy="1339183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2ACA50B2-2E7F-82EE-5D9E-A808918C25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45726" y="5467733"/>
            <a:ext cx="2585342" cy="1355143"/>
          </a:xfrm>
          <a:prstGeom prst="rect">
            <a:avLst/>
          </a:prstGeom>
        </p:spPr>
      </p:pic>
      <p:sp>
        <p:nvSpPr>
          <p:cNvPr id="12" name="Text Box 3 2 2">
            <a:extLst>
              <a:ext uri="{FF2B5EF4-FFF2-40B4-BE49-F238E27FC236}">
                <a16:creationId xmlns:a16="http://schemas.microsoft.com/office/drawing/2014/main" id="{343E6B27-9BB7-C9CF-A635-4506056AE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23" y="5028394"/>
            <a:ext cx="66739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Mode </a:t>
            </a:r>
            <a:r>
              <a:rPr lang="en-US" sz="1800" dirty="0">
                <a:latin typeface="Tahoma"/>
              </a:rPr>
              <a:t>– position of the maximum of the probability distribution</a:t>
            </a:r>
            <a:endParaRPr lang="en-US" sz="1800" dirty="0">
              <a:solidFill>
                <a:srgbClr val="40458C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630933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9624C4-6D50-99C4-9B8C-9AA168505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CE19FE3D-883E-1C2F-DDE5-E3D4B358C3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Properties of a probability distribution </a:t>
            </a:r>
          </a:p>
        </p:txBody>
      </p:sp>
      <p:sp>
        <p:nvSpPr>
          <p:cNvPr id="13" name="Text Box 3 2 3 1">
            <a:extLst>
              <a:ext uri="{FF2B5EF4-FFF2-40B4-BE49-F238E27FC236}">
                <a16:creationId xmlns:a16="http://schemas.microsoft.com/office/drawing/2014/main" id="{B1F10045-8E4A-51C2-C894-9FE65B20A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128713"/>
            <a:ext cx="52046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Variance</a:t>
            </a:r>
            <a:r>
              <a:rPr lang="en-US" sz="1800" dirty="0">
                <a:latin typeface="Tahoma"/>
              </a:rPr>
              <a:t> – describes the width of the distribution </a:t>
            </a:r>
          </a:p>
        </p:txBody>
      </p:sp>
      <p:sp>
        <p:nvSpPr>
          <p:cNvPr id="14" name="Text Box 3 2 4">
            <a:extLst>
              <a:ext uri="{FF2B5EF4-FFF2-40B4-BE49-F238E27FC236}">
                <a16:creationId xmlns:a16="http://schemas.microsoft.com/office/drawing/2014/main" id="{55D0CD1B-A03E-0A8E-4AAB-9BD26A9FC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0534" y="1128713"/>
            <a:ext cx="213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Standard deviation</a:t>
            </a:r>
            <a:endParaRPr lang="en-US" sz="1800" dirty="0">
              <a:solidFill>
                <a:srgbClr val="40458C"/>
              </a:solidFill>
              <a:latin typeface="Tahoma"/>
            </a:endParaRPr>
          </a:p>
        </p:txBody>
      </p:sp>
      <p:pic>
        <p:nvPicPr>
          <p:cNvPr id="23" name="Obrázek 22" descr="\documentclass{article}&#10;\usepackage{amsmath}&#10;\pagestyle{empty}&#10;\begin{document}&#10;$$&#10;{\rm Var}(X) = \int_{x}(x-E(X))^2 f(x) {\rm d}x&#10;$$&#10;\end{document}" title="IguanaTex Picture Display">
            <a:extLst>
              <a:ext uri="{FF2B5EF4-FFF2-40B4-BE49-F238E27FC236}">
                <a16:creationId xmlns:a16="http://schemas.microsoft.com/office/drawing/2014/main" id="{DFD03588-872C-E784-02A4-3A83416CF0D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29" y="2142350"/>
            <a:ext cx="3581510" cy="578397"/>
          </a:xfrm>
          <a:prstGeom prst="rect">
            <a:avLst/>
          </a:prstGeom>
        </p:spPr>
      </p:pic>
      <p:pic>
        <p:nvPicPr>
          <p:cNvPr id="32" name="Obrázek 31" descr="\documentclass{article}&#10;\usepackage{amsmath}&#10;\pagestyle{empty}&#10;\begin{document}&#10;$$&#10;{\rm Var}(X) = E((X-E(X))^2) = E(X^2)-E(X)^2&#10;$$&#10;\end{document}" title="IguanaTex Picture Display">
            <a:extLst>
              <a:ext uri="{FF2B5EF4-FFF2-40B4-BE49-F238E27FC236}">
                <a16:creationId xmlns:a16="http://schemas.microsoft.com/office/drawing/2014/main" id="{8F4944D4-8DAC-B76D-E322-36FF40E09CB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38" y="1674723"/>
            <a:ext cx="5136706" cy="290949"/>
          </a:xfrm>
          <a:prstGeom prst="rect">
            <a:avLst/>
          </a:prstGeom>
        </p:spPr>
      </p:pic>
      <p:pic>
        <p:nvPicPr>
          <p:cNvPr id="26" name="Obrázek 25" descr="\documentclass{article}&#10;\usepackage{amsmath}&#10;\pagestyle{empty}&#10;\begin{document}&#10;$$&#10;{\rm Var}(X) = \sum_{x}(x-E(X))^2 f(x) {\rm d}x&#10;$$&#10;\end{document}" title="IguanaTex Picture Display">
            <a:extLst>
              <a:ext uri="{FF2B5EF4-FFF2-40B4-BE49-F238E27FC236}">
                <a16:creationId xmlns:a16="http://schemas.microsoft.com/office/drawing/2014/main" id="{8F98DFAB-6017-54BA-54D3-48CFFD63968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58" y="2824668"/>
            <a:ext cx="3679633" cy="534543"/>
          </a:xfrm>
          <a:prstGeom prst="rect">
            <a:avLst/>
          </a:prstGeom>
        </p:spPr>
      </p:pic>
      <p:pic>
        <p:nvPicPr>
          <p:cNvPr id="35" name="Obrázek 34" descr="\documentclass{article}&#10;\usepackage{amsmath}&#10;\pagestyle{empty}&#10;\begin{document}&#10;$$&#10;\sigma_X = \sqrt{{\rm Var}(X)}&#10;$$&#10;\end{document}" title="IguanaTex Picture Display">
            <a:extLst>
              <a:ext uri="{FF2B5EF4-FFF2-40B4-BE49-F238E27FC236}">
                <a16:creationId xmlns:a16="http://schemas.microsoft.com/office/drawing/2014/main" id="{B71425D1-E265-1D4A-B3F5-0BE142EFA9E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661963"/>
            <a:ext cx="1741108" cy="303709"/>
          </a:xfrm>
          <a:prstGeom prst="rect">
            <a:avLst/>
          </a:prstGeom>
        </p:spPr>
      </p:pic>
      <p:sp>
        <p:nvSpPr>
          <p:cNvPr id="33" name="Text Box 3 2 3 2">
            <a:extLst>
              <a:ext uri="{FF2B5EF4-FFF2-40B4-BE49-F238E27FC236}">
                <a16:creationId xmlns:a16="http://schemas.microsoft.com/office/drawing/2014/main" id="{0E14F007-6534-D536-DBAC-2C8CF0A86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58" y="3498790"/>
            <a:ext cx="80195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Full Width at Half Maximum (FWHM)</a:t>
            </a:r>
            <a:r>
              <a:rPr lang="en-US" sz="1800" dirty="0">
                <a:latin typeface="Tahoma"/>
              </a:rPr>
              <a:t> or 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Half Width at Half Maximum (HWHM)</a:t>
            </a:r>
            <a:r>
              <a:rPr lang="en-US" sz="1800" dirty="0">
                <a:latin typeface="Tahoma"/>
              </a:rPr>
              <a:t> </a:t>
            </a:r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D15A4A7E-D956-A4CB-E7B3-CC57C240D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729" y="4114800"/>
            <a:ext cx="3581510" cy="228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254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BF01CA-8313-7879-6FDC-04CAA0313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91F030B4-AA8C-291A-4457-630BC802D0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Important discrete distributions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392261A9-D9AB-949F-FFC9-45437A816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3" name="Text Box 3 2 1">
            <a:extLst>
              <a:ext uri="{FF2B5EF4-FFF2-40B4-BE49-F238E27FC236}">
                <a16:creationId xmlns:a16="http://schemas.microsoft.com/office/drawing/2014/main" id="{29571B48-0419-3BD4-E8BD-8C972EB08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59" y="945356"/>
            <a:ext cx="4971841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 err="1">
                <a:solidFill>
                  <a:srgbClr val="FF0000"/>
                </a:solidFill>
                <a:latin typeface="Tahoma"/>
              </a:rPr>
              <a:t>Bernoull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i</a:t>
            </a:r>
            <a:endParaRPr lang="en-US" sz="1800" dirty="0">
              <a:solidFill>
                <a:srgbClr val="FF0000"/>
              </a:solidFill>
              <a:latin typeface="Tahoma"/>
            </a:endParaRP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Two possible outcomes: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= 0 (not-success) with a probability 1-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p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,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x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= 1 (success) with a probability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p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Example: 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One coin toss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.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</a:t>
            </a:r>
          </a:p>
        </p:txBody>
      </p:sp>
      <p:pic>
        <p:nvPicPr>
          <p:cNvPr id="12" name="Obrázek 11" descr="\documentclass{article}&#10;\usepackage{amsmath}&#10;\pagestyle{empty}&#10;\begin{document}&#10;$$&#10;f(1) = p,\ f(0) = 1-p&#10;$$&#10;\end{document}" title="IguanaTex Picture Display">
            <a:extLst>
              <a:ext uri="{FF2B5EF4-FFF2-40B4-BE49-F238E27FC236}">
                <a16:creationId xmlns:a16="http://schemas.microsoft.com/office/drawing/2014/main" id="{7D938C69-7AFB-9916-C67B-669DA9DD5D8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576" y="1402716"/>
            <a:ext cx="2497647" cy="254953"/>
          </a:xfrm>
          <a:prstGeom prst="rect">
            <a:avLst/>
          </a:prstGeom>
        </p:spPr>
      </p:pic>
      <p:pic>
        <p:nvPicPr>
          <p:cNvPr id="8" name="Obrázek 7" descr="\documentclass{article}&#10;\usepackage{amsmath}&#10;\pagestyle{empty}&#10;\begin{document}&#10;$$&#10;E(X) = p, {\rm Var}(X) = p(1-p)&#10;$$&#10;\end{document}" title="IguanaTex Picture Display">
            <a:extLst>
              <a:ext uri="{FF2B5EF4-FFF2-40B4-BE49-F238E27FC236}">
                <a16:creationId xmlns:a16="http://schemas.microsoft.com/office/drawing/2014/main" id="{30D222EB-81B0-5E5C-1A84-76AC28175BD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563" y="1918616"/>
            <a:ext cx="3216330" cy="254953"/>
          </a:xfrm>
          <a:prstGeom prst="rect">
            <a:avLst/>
          </a:prstGeom>
        </p:spPr>
      </p:pic>
      <p:sp>
        <p:nvSpPr>
          <p:cNvPr id="10" name="Text Box 3 2 2 1">
            <a:extLst>
              <a:ext uri="{FF2B5EF4-FFF2-40B4-BE49-F238E27FC236}">
                <a16:creationId xmlns:a16="http://schemas.microsoft.com/office/drawing/2014/main" id="{F86BB9DC-96EB-1851-97A9-A297F72E7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036" y="2538184"/>
            <a:ext cx="5485364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cs-CZ" sz="1800" dirty="0" err="1">
                <a:solidFill>
                  <a:srgbClr val="FF0000"/>
                </a:solidFill>
                <a:latin typeface="Tahoma"/>
              </a:rPr>
              <a:t>Binomial</a:t>
            </a:r>
            <a:endParaRPr lang="en-US" sz="1800" dirty="0">
              <a:solidFill>
                <a:srgbClr val="FF0000"/>
              </a:solidFill>
              <a:latin typeface="Tahoma"/>
            </a:endParaRP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Number of successes in a sequence of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experiments with two possible outcomes (success with a probability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p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Generalization of the Bernoulli distribution.</a:t>
            </a:r>
          </a:p>
        </p:txBody>
      </p:sp>
      <p:pic>
        <p:nvPicPr>
          <p:cNvPr id="27" name="Obrázek 26" descr="\documentclass{article}&#10;\usepackage{amsmath}&#10;\pagestyle{empty}&#10;\begin{document}&#10;$$&#10;f(x) = \frac{n!}{x!(n-x)!}p^x(1-p)^{n-x},\ \ x = 0,1,...,n&#10;$$&#10;\end{document}" title="IguanaTex Picture Display">
            <a:extLst>
              <a:ext uri="{FF2B5EF4-FFF2-40B4-BE49-F238E27FC236}">
                <a16:creationId xmlns:a16="http://schemas.microsoft.com/office/drawing/2014/main" id="{C674D85F-F661-C93D-BDEB-E4D88E85ED2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4" y="4310293"/>
            <a:ext cx="5102057" cy="591455"/>
          </a:xfrm>
          <a:prstGeom prst="rect">
            <a:avLst/>
          </a:prstGeom>
        </p:spPr>
      </p:pic>
      <p:pic>
        <p:nvPicPr>
          <p:cNvPr id="3074" name="Picture 2" descr="Probability mass function for the binomial distribution">
            <a:extLst>
              <a:ext uri="{FF2B5EF4-FFF2-40B4-BE49-F238E27FC236}">
                <a16:creationId xmlns:a16="http://schemas.microsoft.com/office/drawing/2014/main" id="{1DFFEA25-738A-BD98-37AC-DF662DA42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334" y="2986066"/>
            <a:ext cx="2873524" cy="191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Obrázek 19" descr="\documentclass{article}&#10;\usepackage{amsmath}&#10;\pagestyle{empty}&#10;\begin{document}&#10;$$&#10;E(X) = np,\ {\rm Var}(X) = np(1-p)&#10;$$&#10;\end{document}" title="IguanaTex Picture Display">
            <a:extLst>
              <a:ext uri="{FF2B5EF4-FFF2-40B4-BE49-F238E27FC236}">
                <a16:creationId xmlns:a16="http://schemas.microsoft.com/office/drawing/2014/main" id="{2589E463-B1E1-01F7-DC06-59031A2FE0B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4" y="5073405"/>
            <a:ext cx="3603809" cy="254476"/>
          </a:xfrm>
          <a:prstGeom prst="rect">
            <a:avLst/>
          </a:prstGeom>
        </p:spPr>
      </p:pic>
      <p:sp>
        <p:nvSpPr>
          <p:cNvPr id="23" name="Text Box 3 2 2 2">
            <a:extLst>
              <a:ext uri="{FF2B5EF4-FFF2-40B4-BE49-F238E27FC236}">
                <a16:creationId xmlns:a16="http://schemas.microsoft.com/office/drawing/2014/main" id="{5EAD031D-8375-CA9E-475C-5ACF1D140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448" y="5550379"/>
            <a:ext cx="5421753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Example: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coin tosses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s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.</a:t>
            </a:r>
            <a:endParaRPr lang="en-US" sz="1800" dirty="0">
              <a:solidFill>
                <a:srgbClr val="40458C"/>
              </a:solidFill>
              <a:latin typeface="Tahoma"/>
            </a:endParaRP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Example: Count (frequency) in a selected bin of a histogram with 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-values (</a:t>
            </a:r>
            <a:r>
              <a:rPr lang="en-US" sz="1800" i="1" dirty="0">
                <a:solidFill>
                  <a:srgbClr val="40458C"/>
                </a:solidFill>
                <a:latin typeface="Tahoma"/>
              </a:rPr>
              <a:t>n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is fixed). </a:t>
            </a:r>
          </a:p>
        </p:txBody>
      </p:sp>
      <p:pic>
        <p:nvPicPr>
          <p:cNvPr id="25" name="Obrázek 24">
            <a:extLst>
              <a:ext uri="{FF2B5EF4-FFF2-40B4-BE49-F238E27FC236}">
                <a16:creationId xmlns:a16="http://schemas.microsoft.com/office/drawing/2014/main" id="{4CCB8C5A-FB4F-C0D8-4E03-6400E7B7C64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0400" y="5087194"/>
            <a:ext cx="1427332" cy="168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244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94DE2-86B8-170E-B84B-B42083AA4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FC13082E-4D46-95B8-25C5-9CD18A8F0E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Important discrete distributions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6AC6AF73-94A6-FA40-39FC-23155DF72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10" name="Text Box 3 2 2">
            <a:extLst>
              <a:ext uri="{FF2B5EF4-FFF2-40B4-BE49-F238E27FC236}">
                <a16:creationId xmlns:a16="http://schemas.microsoft.com/office/drawing/2014/main" id="{4FAFC2CA-C775-70E4-C4C5-AB9D70732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532" y="1017817"/>
            <a:ext cx="8422964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Poisson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Number of events occurring in a fixed interval of time if these events occur with a known constant mean rate </a:t>
            </a:r>
            <a:r>
              <a:rPr lang="el-GR" sz="1800" i="1" dirty="0">
                <a:solidFill>
                  <a:srgbClr val="40458C"/>
                </a:solidFill>
                <a:latin typeface="Tahoma"/>
              </a:rPr>
              <a:t>λ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and independently of the time since the last event.</a:t>
            </a:r>
          </a:p>
        </p:txBody>
      </p:sp>
      <p:pic>
        <p:nvPicPr>
          <p:cNvPr id="6" name="Obrázek 5" descr="\documentclass{article}&#10;\usepackage{amsmath}&#10;\pagestyle{empty}&#10;\begin{document}&#10;$$&#10;f(x) = \frac{\lambda^x e^{-\lambda}}{x!},\ x = 0, 1, 2,...&#10;$$&#10;\end{document}" title="IguanaTex Picture Display">
            <a:extLst>
              <a:ext uri="{FF2B5EF4-FFF2-40B4-BE49-F238E27FC236}">
                <a16:creationId xmlns:a16="http://schemas.microsoft.com/office/drawing/2014/main" id="{E91D058A-84C4-653E-02AF-47136F523D2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487181"/>
            <a:ext cx="3147797" cy="562727"/>
          </a:xfrm>
          <a:prstGeom prst="rect">
            <a:avLst/>
          </a:prstGeom>
        </p:spPr>
      </p:pic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86A3F6D2-2EAE-4A44-AD5B-2703E61A6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115965"/>
            <a:ext cx="3072705" cy="23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3 2 2">
            <a:extLst>
              <a:ext uri="{FF2B5EF4-FFF2-40B4-BE49-F238E27FC236}">
                <a16:creationId xmlns:a16="http://schemas.microsoft.com/office/drawing/2014/main" id="{DD964637-CF68-EB3D-E812-7F028DA1B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97394"/>
            <a:ext cx="8422964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Example: The number of radioactive decay events during a fixed time interval. 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Example: Count (frequency) in a selected bin of a histogram with a not-fixed number of observations during a fixed time interval of observation.</a:t>
            </a:r>
          </a:p>
        </p:txBody>
      </p:sp>
      <p:pic>
        <p:nvPicPr>
          <p:cNvPr id="11" name="Obrázek 10" descr="\documentclass{article}&#10;\usepackage{amsmath}&#10;\pagestyle{empty}&#10;\begin{document}&#10;$$&#10;E(X) = \lambda,\ {\rm Var}(X) = \lambda&#10;$$&#10;\end{document}" title="IguanaTex Picture Display">
            <a:extLst>
              <a:ext uri="{FF2B5EF4-FFF2-40B4-BE49-F238E27FC236}">
                <a16:creationId xmlns:a16="http://schemas.microsoft.com/office/drawing/2014/main" id="{0B9F2E62-25FF-35AE-F18D-74647D2944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483159"/>
            <a:ext cx="2336914" cy="22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4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20F24-C72D-44B9-3063-EE639399E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A154D3C6-8513-931B-FF56-FD552F0484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Important continuous distributions</a:t>
            </a:r>
          </a:p>
        </p:txBody>
      </p:sp>
      <p:sp>
        <p:nvSpPr>
          <p:cNvPr id="10" name="Text Box 3 2 2">
            <a:extLst>
              <a:ext uri="{FF2B5EF4-FFF2-40B4-BE49-F238E27FC236}">
                <a16:creationId xmlns:a16="http://schemas.microsoft.com/office/drawing/2014/main" id="{2A8C4DCB-EC1A-C616-B03C-F45579466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906" y="935996"/>
            <a:ext cx="5269268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cs-CZ" sz="1800" dirty="0" err="1">
                <a:solidFill>
                  <a:srgbClr val="FF0000"/>
                </a:solidFill>
                <a:latin typeface="Tahoma"/>
              </a:rPr>
              <a:t>Continuous</a:t>
            </a:r>
            <a:r>
              <a:rPr lang="cs-CZ" sz="1800" dirty="0">
                <a:solidFill>
                  <a:srgbClr val="FF0000"/>
                </a:solidFill>
                <a:latin typeface="Tahoma"/>
              </a:rPr>
              <a:t> u</a:t>
            </a:r>
            <a:r>
              <a:rPr lang="en-US" sz="1800" dirty="0" err="1">
                <a:solidFill>
                  <a:srgbClr val="FF0000"/>
                </a:solidFill>
                <a:latin typeface="Tahoma"/>
              </a:rPr>
              <a:t>niform</a:t>
            </a:r>
            <a:endParaRPr lang="en-US" sz="1800" dirty="0">
              <a:solidFill>
                <a:srgbClr val="FF0000"/>
              </a:solidFill>
              <a:latin typeface="Tahoma"/>
            </a:endParaRP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All outcomes in a fixed continuous interval have the same probability.</a:t>
            </a:r>
          </a:p>
        </p:txBody>
      </p:sp>
      <p:pic>
        <p:nvPicPr>
          <p:cNvPr id="5122" name="Picture 2 1" descr="PDF of the uniform probability distribution using the maximum convention at the transition points.">
            <a:extLst>
              <a:ext uri="{FF2B5EF4-FFF2-40B4-BE49-F238E27FC236}">
                <a16:creationId xmlns:a16="http://schemas.microsoft.com/office/drawing/2014/main" id="{6EA6AC70-D4B9-8D2D-ED3C-7FEE676C8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333" y="1128713"/>
            <a:ext cx="2700974" cy="176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 2" descr="\documentclass{article}&#10;\usepackage{amsmath}&#10;\pagestyle{empty}&#10;\begin{document}&#10;$$&#10;f(x) = \frac{1}{b-a},\ a \leq x \leq b &#10;$$&#10;\end{document}" title="IguanaTex Picture Display">
            <a:extLst>
              <a:ext uri="{FF2B5EF4-FFF2-40B4-BE49-F238E27FC236}">
                <a16:creationId xmlns:a16="http://schemas.microsoft.com/office/drawing/2014/main" id="{ACE340C3-22AE-6991-EF2F-A77A21D6E8E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399" y="1974205"/>
            <a:ext cx="2683428" cy="516571"/>
          </a:xfrm>
          <a:prstGeom prst="rect">
            <a:avLst/>
          </a:prstGeom>
        </p:spPr>
      </p:pic>
      <p:pic>
        <p:nvPicPr>
          <p:cNvPr id="9" name="Obrázek 8" descr="\documentclass{article}&#10;\usepackage{amsmath}&#10;\pagestyle{empty}&#10;\begin{document}&#10;$$&#10;E(X) = \frac{a+b}{2},\ {\rm Var}(X) = \frac{(b-a)^2}{12}&#10;$$&#10;\end{document}" title="IguanaTex Picture Display">
            <a:extLst>
              <a:ext uri="{FF2B5EF4-FFF2-40B4-BE49-F238E27FC236}">
                <a16:creationId xmlns:a16="http://schemas.microsoft.com/office/drawing/2014/main" id="{0621DC61-01DE-0B33-29F3-426D087BD7F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575599"/>
            <a:ext cx="3816126" cy="555510"/>
          </a:xfrm>
          <a:prstGeom prst="rect">
            <a:avLst/>
          </a:prstGeom>
        </p:spPr>
      </p:pic>
      <p:sp>
        <p:nvSpPr>
          <p:cNvPr id="12" name="Text Box 3 2 2">
            <a:extLst>
              <a:ext uri="{FF2B5EF4-FFF2-40B4-BE49-F238E27FC236}">
                <a16:creationId xmlns:a16="http://schemas.microsoft.com/office/drawing/2014/main" id="{9C9391A6-4666-D2DE-B221-8D0D125B7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319" y="3126626"/>
            <a:ext cx="84229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Example: Randomly selected point on 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a line segment.</a:t>
            </a:r>
            <a:endParaRPr lang="en-US" sz="1800" dirty="0">
              <a:solidFill>
                <a:srgbClr val="40458C"/>
              </a:solidFill>
              <a:latin typeface="Tahoma"/>
            </a:endParaRPr>
          </a:p>
        </p:txBody>
      </p:sp>
      <p:sp>
        <p:nvSpPr>
          <p:cNvPr id="13" name="Text Box 3 2 2">
            <a:extLst>
              <a:ext uri="{FF2B5EF4-FFF2-40B4-BE49-F238E27FC236}">
                <a16:creationId xmlns:a16="http://schemas.microsoft.com/office/drawing/2014/main" id="{2E99D949-7F39-CFF0-A8D6-AEED348F1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318" y="3536128"/>
            <a:ext cx="8351681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cs-CZ" sz="1800" dirty="0" err="1">
                <a:solidFill>
                  <a:srgbClr val="FF0000"/>
                </a:solidFill>
                <a:latin typeface="Tahoma"/>
              </a:rPr>
              <a:t>Exponential</a:t>
            </a:r>
            <a:endParaRPr lang="en-US" sz="1800" dirty="0">
              <a:solidFill>
                <a:srgbClr val="FF0000"/>
              </a:solidFill>
              <a:latin typeface="Tahoma"/>
            </a:endParaRP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The distance between events in a process in which events occur continuously and independently at a constant average rate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</a:t>
            </a:r>
            <a:r>
              <a:rPr lang="el-GR" sz="1800" i="1" dirty="0">
                <a:solidFill>
                  <a:srgbClr val="40458C"/>
                </a:solidFill>
                <a:latin typeface="Tahoma"/>
              </a:rPr>
              <a:t>λ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 (</a:t>
            </a:r>
            <a:r>
              <a:rPr lang="en-US" sz="1800" noProof="0" dirty="0">
                <a:solidFill>
                  <a:srgbClr val="40458C"/>
                </a:solidFill>
                <a:latin typeface="Tahoma"/>
              </a:rPr>
              <a:t>Poisson process</a:t>
            </a:r>
            <a:r>
              <a:rPr lang="en-US" sz="1800" dirty="0">
                <a:solidFill>
                  <a:srgbClr val="40458C"/>
                </a:solidFill>
                <a:latin typeface="Tahoma"/>
              </a:rPr>
              <a:t>).</a:t>
            </a:r>
            <a:r>
              <a:rPr lang="cs-CZ" sz="1800" dirty="0">
                <a:solidFill>
                  <a:srgbClr val="40458C"/>
                </a:solidFill>
                <a:latin typeface="Tahoma"/>
              </a:rPr>
              <a:t>   </a:t>
            </a:r>
            <a:endParaRPr lang="en-US" sz="1800" dirty="0">
              <a:solidFill>
                <a:srgbClr val="40458C"/>
              </a:solidFill>
              <a:latin typeface="Tahoma"/>
            </a:endParaRPr>
          </a:p>
        </p:txBody>
      </p:sp>
      <p:pic>
        <p:nvPicPr>
          <p:cNvPr id="5124" name="Picture 4" descr="plot of the probability density function of the exponential distribution">
            <a:extLst>
              <a:ext uri="{FF2B5EF4-FFF2-40B4-BE49-F238E27FC236}">
                <a16:creationId xmlns:a16="http://schemas.microsoft.com/office/drawing/2014/main" id="{8053B193-B14E-C191-D816-B20D96E92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578" y="4343400"/>
            <a:ext cx="2623422" cy="209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Obrázek 14" descr="\documentclass{article}&#10;\usepackage{amsmath}&#10;\pagestyle{empty}&#10;\begin{document}&#10;$$&#10;f(x) = \lambda e^{-\lambda x},\ x \geq 0&#10;$$&#10;\end{document}" title="IguanaTex Picture Display">
            <a:extLst>
              <a:ext uri="{FF2B5EF4-FFF2-40B4-BE49-F238E27FC236}">
                <a16:creationId xmlns:a16="http://schemas.microsoft.com/office/drawing/2014/main" id="{3877044C-7E19-725B-C016-E76F465F334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853" y="4655516"/>
            <a:ext cx="2284190" cy="292571"/>
          </a:xfrm>
          <a:prstGeom prst="rect">
            <a:avLst/>
          </a:prstGeom>
        </p:spPr>
      </p:pic>
      <p:pic>
        <p:nvPicPr>
          <p:cNvPr id="17" name="Obrázek 16" descr="\documentclass{article}&#10;\usepackage{amsmath}&#10;\pagestyle{empty}&#10;\begin{document}&#10;$$&#10;E(X) = \frac{1}{\lambda},\ {\rm Var}(X) = \frac{1}{\lambda^2}&#10;$$&#10;\end{document}" title="IguanaTex Picture Display">
            <a:extLst>
              <a:ext uri="{FF2B5EF4-FFF2-40B4-BE49-F238E27FC236}">
                <a16:creationId xmlns:a16="http://schemas.microsoft.com/office/drawing/2014/main" id="{5EAFBC89-2181-FD6A-98FE-B4703925A2E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60" y="5067201"/>
            <a:ext cx="2809905" cy="516571"/>
          </a:xfrm>
          <a:prstGeom prst="rect">
            <a:avLst/>
          </a:prstGeom>
        </p:spPr>
      </p:pic>
      <p:sp>
        <p:nvSpPr>
          <p:cNvPr id="18" name="Text Box 3 2 2">
            <a:extLst>
              <a:ext uri="{FF2B5EF4-FFF2-40B4-BE49-F238E27FC236}">
                <a16:creationId xmlns:a16="http://schemas.microsoft.com/office/drawing/2014/main" id="{ED72FEBE-4A74-EFFB-A3FB-C44C9FB7D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448" y="5688547"/>
            <a:ext cx="600423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Example: A time interval between two radioactive decay events in a sample of a radioactive isotope.</a:t>
            </a:r>
          </a:p>
        </p:txBody>
      </p:sp>
    </p:spTree>
    <p:extLst>
      <p:ext uri="{BB962C8B-B14F-4D97-AF65-F5344CB8AC3E}">
        <p14:creationId xmlns:p14="http://schemas.microsoft.com/office/powerpoint/2010/main" val="679514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28397-FF54-7282-C5C4-7C07506E5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18D82535-9A91-66A4-7B13-712486FB89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1126" y="1015642"/>
            <a:ext cx="3577475" cy="2184758"/>
          </a:xfrm>
          <a:prstGeom prst="rect">
            <a:avLst/>
          </a:prstGeom>
        </p:spPr>
      </p:pic>
      <p:sp>
        <p:nvSpPr>
          <p:cNvPr id="6146" name="Rectangle 2">
            <a:extLst>
              <a:ext uri="{FF2B5EF4-FFF2-40B4-BE49-F238E27FC236}">
                <a16:creationId xmlns:a16="http://schemas.microsoft.com/office/drawing/2014/main" id="{22060517-E5C6-1150-AE36-B06255B637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01613"/>
            <a:ext cx="8229600" cy="693737"/>
          </a:xfrm>
        </p:spPr>
        <p:txBody>
          <a:bodyPr/>
          <a:lstStyle/>
          <a:p>
            <a:pPr eaLnBrk="1" hangingPunct="1"/>
            <a:r>
              <a:rPr lang="en-US" altLang="cs-CZ" dirty="0"/>
              <a:t>Important continuous distributions</a:t>
            </a:r>
          </a:p>
        </p:txBody>
      </p:sp>
      <p:sp>
        <p:nvSpPr>
          <p:cNvPr id="6147" name="Text Box 3 1">
            <a:extLst>
              <a:ext uri="{FF2B5EF4-FFF2-40B4-BE49-F238E27FC236}">
                <a16:creationId xmlns:a16="http://schemas.microsoft.com/office/drawing/2014/main" id="{06D06DB4-8AD8-90B1-FB2E-9BD9F4380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620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10" name="Text Box 3 2 2 1">
            <a:extLst>
              <a:ext uri="{FF2B5EF4-FFF2-40B4-BE49-F238E27FC236}">
                <a16:creationId xmlns:a16="http://schemas.microsoft.com/office/drawing/2014/main" id="{A7C39416-508E-57E9-F7D3-C8FA48C333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906" y="935996"/>
            <a:ext cx="5269268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0" algn="just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sz="1800" dirty="0">
                <a:solidFill>
                  <a:srgbClr val="FF0000"/>
                </a:solidFill>
                <a:latin typeface="Tahoma"/>
              </a:rPr>
              <a:t>Normal (Gaussian)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Distribution with this probability density function:</a:t>
            </a:r>
          </a:p>
        </p:txBody>
      </p:sp>
      <p:sp>
        <p:nvSpPr>
          <p:cNvPr id="12" name="Text Box 3 2 2 2">
            <a:extLst>
              <a:ext uri="{FF2B5EF4-FFF2-40B4-BE49-F238E27FC236}">
                <a16:creationId xmlns:a16="http://schemas.microsoft.com/office/drawing/2014/main" id="{1EF2E702-E2ED-03A5-E3E3-AB2830116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64" y="3593367"/>
            <a:ext cx="4649836" cy="210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Probably most important distribution in statistical applications and in nature. Explanation: Central limit theorem (see later).</a:t>
            </a:r>
          </a:p>
          <a:p>
            <a:pPr marL="285750" lvl="0" indent="-285750" algn="just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rgbClr val="40458C"/>
                </a:solidFill>
                <a:latin typeface="Tahoma"/>
              </a:rPr>
              <a:t>A measurement influenced with random errors is often distributed according to the normal distribution.  </a:t>
            </a:r>
          </a:p>
        </p:txBody>
      </p:sp>
      <p:pic>
        <p:nvPicPr>
          <p:cNvPr id="14" name="Obrázek 13" descr="\documentclass{article}&#10;\usepackage{amsmath}&#10;\pagestyle{empty}&#10;\begin{document}&#10;$$&#10;f(x) = \frac{1}{\sigma\sqrt{2\pi}}e^{-\frac{(x-\mu)^2}{2\sigma^2}},\ -\infty &lt; x &lt; \infty&#10;$$&#10;\end{document}" title="IguanaTex Picture Display">
            <a:extLst>
              <a:ext uri="{FF2B5EF4-FFF2-40B4-BE49-F238E27FC236}">
                <a16:creationId xmlns:a16="http://schemas.microsoft.com/office/drawing/2014/main" id="{27CC3713-F496-4459-65FF-0F01127BE35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33" y="1931742"/>
            <a:ext cx="4159366" cy="577392"/>
          </a:xfrm>
          <a:prstGeom prst="rect">
            <a:avLst/>
          </a:prstGeom>
        </p:spPr>
      </p:pic>
      <p:pic>
        <p:nvPicPr>
          <p:cNvPr id="19" name="Obrázek 18" descr="\documentclass{article}&#10;\usepackage{amsmath}&#10;\pagestyle{empty}&#10;\begin{document}&#10;$$&#10;E(X) = \mu,\ {\rm Var}(X) = \sigma^2&#10;$$&#10;\end{document}" title="IguanaTex Picture Display">
            <a:extLst>
              <a:ext uri="{FF2B5EF4-FFF2-40B4-BE49-F238E27FC236}">
                <a16:creationId xmlns:a16="http://schemas.microsoft.com/office/drawing/2014/main" id="{60994E63-1CE8-1E7B-BE7C-F8EC158AD12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46886"/>
            <a:ext cx="2706286" cy="286476"/>
          </a:xfrm>
          <a:prstGeom prst="rect">
            <a:avLst/>
          </a:prstGeom>
        </p:spPr>
      </p:pic>
      <p:pic>
        <p:nvPicPr>
          <p:cNvPr id="27" name="Obrázek 26" descr="\documentclass{article}&#10;\usepackage{amsmath}&#10;\pagestyle{empty}&#10;\begin{document}&#10;$$&#10;{\rm FWHM} = \sigma 2\sqrt{2\ln 2} \approx 2.355\sigma&#10;$$&#10;\end{document}" title="IguanaTex Picture Display">
            <a:extLst>
              <a:ext uri="{FF2B5EF4-FFF2-40B4-BE49-F238E27FC236}">
                <a16:creationId xmlns:a16="http://schemas.microsoft.com/office/drawing/2014/main" id="{B770399B-58C8-A80F-312E-EF0AAEFEC81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104883"/>
            <a:ext cx="3275898" cy="255910"/>
          </a:xfrm>
          <a:prstGeom prst="rect">
            <a:avLst/>
          </a:prstGeom>
        </p:spPr>
      </p:pic>
      <p:pic>
        <p:nvPicPr>
          <p:cNvPr id="28" name="Picture 2" descr="4-3-1-the-normal-distribution-diagram-2">
            <a:extLst>
              <a:ext uri="{FF2B5EF4-FFF2-40B4-BE49-F238E27FC236}">
                <a16:creationId xmlns:a16="http://schemas.microsoft.com/office/drawing/2014/main" id="{33FB421A-FE34-52A8-D801-4811EE742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871" y="3401953"/>
            <a:ext cx="4893699" cy="216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8513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AMBLE" val="\documentclass{article}&#10;\pagestyle{empty}&#10;\usepackage{xspace,amssymb,amsfonts,amsmath}&#10;\usepackage{color}&#10;\usepackage{TeX4PPT}&#10;"/>
  <p:tag name="MAGPC" val="200"/>
  <p:tag name="FONTSIZE" val="10"/>
  <p:tag name="DEFAULTFONTSIZE" val="10"/>
  <p:tag name="DEFAULTWIDTH" val="874"/>
  <p:tag name="DEFAULTHEIGHT" val="4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0,2137"/>
  <p:tag name="ORIGINALWIDTH" val="2509,186"/>
  <p:tag name="OUTPUTTYPE" val="PNG"/>
  <p:tag name="IGUANATEXVERSION" val="161"/>
  <p:tag name="LATEXADDIN" val="\documentclass{article}&#10;\usepackage{amsmath}&#10;\pagestyle{empty}&#10;\begin{document}&#10;$$&#10;f(x) = \frac{n!}{x!(n-x)!}p^x(1-p)^{n-x},\ \ x = 0,1,...,n&#10;$$&#10;\end{document}"/>
  <p:tag name="IGUANATEXSIZE" val="20"/>
  <p:tag name="IGUANATEXCURSOR" val="122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1773,528"/>
  <p:tag name="OUTPUTTYPE" val="PNG"/>
  <p:tag name="IGUANATEXVERSION" val="161"/>
  <p:tag name="LATEXADDIN" val="\documentclass{article}&#10;\usepackage{amsmath}&#10;\pagestyle{empty}&#10;\begin{document}&#10;$$&#10;E(X) = np,\ {\rm Var}(X) = np(1-p)&#10;$$&#10;\end{document}"/>
  <p:tag name="IGUANATEXSIZE" val="20"/>
  <p:tag name="IGUANATEXCURSOR" val="117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1548,556"/>
  <p:tag name="OUTPUTTYPE" val="PNG"/>
  <p:tag name="IGUANATEXVERSION" val="161"/>
  <p:tag name="LATEXADDIN" val="\documentclass{article}&#10;\usepackage{amsmath}&#10;\pagestyle{empty}&#10;\begin{document}&#10;$$&#10;f(x) = \frac{\lambda^x e^{-\lambda}}{x!},\ x = 0, 1, 2,...&#10;$$&#10;\end{document}"/>
  <p:tag name="IGUANATEXSIZE" val="20"/>
  <p:tag name="IGUANATEXCURSOR" val="12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1277,84"/>
  <p:tag name="OUTPUTTYPE" val="PNG"/>
  <p:tag name="IGUANATEXVERSION" val="161"/>
  <p:tag name="LATEXADDIN" val="\documentclass{article}&#10;\usepackage{amsmath}&#10;\pagestyle{empty}&#10;\begin{document}&#10;$$&#10;E(X) = \lambda,\ {\rm Var}(X) = \lambda&#10;$$&#10;\end{document}"/>
  <p:tag name="IGUANATEXSIZE" val="18"/>
  <p:tag name="IGUANATEXCURSOR" val="122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,2182"/>
  <p:tag name="ORIGINALWIDTH" val="1320,585"/>
  <p:tag name="OUTPUTTYPE" val="PNG"/>
  <p:tag name="IGUANATEXVERSION" val="161"/>
  <p:tag name="LATEXADDIN" val="\documentclass{article}&#10;\usepackage{amsmath}&#10;\pagestyle{empty}&#10;\begin{document}&#10;$$&#10;f(x) = \frac{1}{b-a},\ a \leq x \leq b &#10;$$&#10;\end{document}"/>
  <p:tag name="IGUANATEXSIZE" val="20"/>
  <p:tag name="IGUANATEXCURSOR" val="12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2,9659"/>
  <p:tag name="ORIGINALWIDTH" val="1877,765"/>
  <p:tag name="OUTPUTTYPE" val="PNG"/>
  <p:tag name="IGUANATEXVERSION" val="161"/>
  <p:tag name="LATEXADDIN" val="\documentclass{article}&#10;\usepackage{amsmath}&#10;\pagestyle{empty}&#10;\begin{document}&#10;$$&#10;E(X) = \frac{a+b}{2},\ {\rm Var}(X) = \frac{(b-a)^2}{12}&#10;$$&#10;\end{document}"/>
  <p:tag name="IGUANATEXSIZE" val="20"/>
  <p:tag name="IGUANATEXCURSOR" val="10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,982"/>
  <p:tag name="ORIGINALWIDTH" val="1124,109"/>
  <p:tag name="OUTPUTTYPE" val="PNG"/>
  <p:tag name="IGUANATEXVERSION" val="161"/>
  <p:tag name="LATEXADDIN" val="\documentclass{article}&#10;\usepackage{amsmath}&#10;\pagestyle{empty}&#10;\begin{document}&#10;$$&#10;f(x) = \lambda e^{-\lambda x},\ x \geq 0&#10;$$&#10;\end{document}"/>
  <p:tag name="IGUANATEXSIZE" val="20"/>
  <p:tag name="IGUANATEXCURSOR" val="12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,2182"/>
  <p:tag name="ORIGINALWIDTH" val="1382,827"/>
  <p:tag name="OUTPUTTYPE" val="PNG"/>
  <p:tag name="IGUANATEXVERSION" val="161"/>
  <p:tag name="LATEXADDIN" val="\documentclass{article}&#10;\usepackage{amsmath}&#10;\pagestyle{empty}&#10;\begin{document}&#10;$$&#10;E(X) = \frac{1}{\lambda},\ {\rm Var}(X) = \frac{1}{\lambda^2}&#10;$$&#10;\end{document}"/>
  <p:tag name="IGUANATEXSIZE" val="20"/>
  <p:tag name="IGUANATEXCURSOR" val="14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2,7147"/>
  <p:tag name="ORIGINALWIDTH" val="2045,744"/>
  <p:tag name="OUTPUTTYPE" val="PNG"/>
  <p:tag name="IGUANATEXVERSION" val="161"/>
  <p:tag name="LATEXADDIN" val="\documentclass{article}&#10;\usepackage{amsmath}&#10;\pagestyle{empty}&#10;\begin{document}&#10;$$&#10;f(x) = \frac{1}{\sigma\sqrt{2\pi}}e^{-\frac{(x-\mu)^2}{2\sigma^2}},\ -\infty &lt; x &lt; \infty&#10;$$&#10;\end{document}"/>
  <p:tag name="IGUANATEXSIZE" val="20"/>
  <p:tag name="IGUANATEXCURSOR" val="15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,9824"/>
  <p:tag name="ORIGINALWIDTH" val="1331,833"/>
  <p:tag name="OUTPUTTYPE" val="PNG"/>
  <p:tag name="IGUANATEXVERSION" val="161"/>
  <p:tag name="LATEXADDIN" val="\documentclass{article}&#10;\usepackage{amsmath}&#10;\pagestyle{empty}&#10;\begin{document}&#10;$$&#10;E(X) = \mu,\ {\rm Var}(X) = \sigma^2&#10;$$&#10;\end{document}"/>
  <p:tag name="IGUANATEXSIZE" val="20"/>
  <p:tag name="IGUANATEXCURSOR" val="11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,2145"/>
  <p:tag name="ORIGINALWIDTH" val="1409,074"/>
  <p:tag name="OUTPUTTYPE" val="PNG"/>
  <p:tag name="IGUANATEXVERSION" val="161"/>
  <p:tag name="LATEXADDIN" val="\documentclass{article}&#10;\usepackage{amsmath}&#10;\pagestyle{empty}&#10;\begin{document}&#10;$$&#10;\mu_X = E(X) = \int_{x}x f(x){\rm d}x&#10;$$&#10;\end{document}"/>
  <p:tag name="IGUANATEXSIZE" val="20"/>
  <p:tag name="IGUANATEXCURSOR" val="8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1610,799"/>
  <p:tag name="OUTPUTTYPE" val="PNG"/>
  <p:tag name="IGUANATEXVERSION" val="161"/>
  <p:tag name="LATEXADDIN" val="\documentclass{article}&#10;\usepackage{amsmath}&#10;\pagestyle{empty}&#10;\begin{document}&#10;$$&#10;{\rm FWHM} = \sigma 2\sqrt{2\ln 2} \approx 2.355\sigma&#10;$$&#10;\end{document}"/>
  <p:tag name="IGUANATEXSIZE" val="20"/>
  <p:tag name="IGUANATEXCURSOR" val="10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1181,852"/>
  <p:tag name="OUTPUTTYPE" val="PNG"/>
  <p:tag name="IGUANATEXVERSION" val="161"/>
  <p:tag name="LATEXADDIN" val="\documentclass{article}&#10;\usepackage{amsmath}&#10;\pagestyle{empty}&#10;\begin{document}&#10;$$&#10;f(x,y) = f_X(x)f_Y(y),&#10;$$&#10;\end{document}"/>
  <p:tag name="IGUANATEXSIZE" val="20"/>
  <p:tag name="IGUANATEXCURSOR" val="105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2074,241"/>
  <p:tag name="OUTPUTTYPE" val="PNG"/>
  <p:tag name="IGUANATEXVERSION" val="161"/>
  <p:tag name="LATEXADDIN" val="\documentclass{article}&#10;\usepackage{amsmath}&#10;\pagestyle{empty}&#10;\begin{document}&#10;$$&#10;{\rm cov}(X,Y) = E[(X-E(X)(Y-E(Y)]&#10;$$&#10;\end{document}"/>
  <p:tag name="IGUANATEXSIZE" val="20"/>
  <p:tag name="IGUANATEXCURSOR" val="117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1,9647"/>
  <p:tag name="ORIGINALWIDTH" val="1290,589"/>
  <p:tag name="OUTPUTTYPE" val="PNG"/>
  <p:tag name="IGUANATEXVERSION" val="161"/>
  <p:tag name="LATEXADDIN" val="\documentclass{article}&#10;\usepackage{amsmath}&#10;\pagestyle{empty}&#10;\begin{document}&#10;$$&#10;{\rm corr}(X,Y) = \frac{{\rm cov}(X,Y)}{\sigma_X\sigma_Y}&#10;$$&#10;\end{document}"/>
  <p:tag name="IGUANATEXSIZE" val="20"/>
  <p:tag name="IGUANATEXCURSOR" val="11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1,2073"/>
  <p:tag name="ORIGINALWIDTH" val="735,658"/>
  <p:tag name="OUTPUTTYPE" val="PNG"/>
  <p:tag name="IGUANATEXVERSION" val="161"/>
  <p:tag name="LATEXADDIN" val="\documentclass{article}&#10;\usepackage{amsmath}&#10;\pagestyle{empty}&#10;\begin{document}&#10;$$&#10;\bar{X} = \frac{1}{n}\sum_{i = 1}^{n}X_i&#10;$$&#10;\end{document}"/>
  <p:tag name="IGUANATEXSIZE" val="20"/>
  <p:tag name="IGUANATEXCURSOR" val="12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,9617"/>
  <p:tag name="ORIGINALWIDTH" val="689,9138"/>
  <p:tag name="OUTPUTTYPE" val="PNG"/>
  <p:tag name="IGUANATEXVERSION" val="161"/>
  <p:tag name="LATEXADDIN" val="\documentclass{article}&#10;\usepackage{amsmath}&#10;\pagestyle{empty}&#10;\begin{document}&#10;$$&#10;W = \frac{\bar{X}-\mu}{\sigma/\sqrt{n}},&#10;$$&#10;\end{document}"/>
  <p:tag name="IGUANATEXSIZE" val="20"/>
  <p:tag name="IGUANATEXCURSOR" val="12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1,2073"/>
  <p:tag name="ORIGINALWIDTH" val="735,658"/>
  <p:tag name="OUTPUTTYPE" val="PNG"/>
  <p:tag name="IGUANATEXVERSION" val="161"/>
  <p:tag name="LATEXADDIN" val="\documentclass{article}&#10;\usepackage{amsmath}&#10;\pagestyle{empty}&#10;\begin{document}&#10;$$&#10;\bar{X} = \frac{1}{n}\sum_{i = 1}^{n}X_i&#10;$$&#10;\end{document}"/>
  <p:tag name="IGUANATEXSIZE" val="20"/>
  <p:tag name="IGUANATEXCURSOR" val="12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5,7255"/>
  <p:tag name="ORIGINALWIDTH" val="1139,108"/>
  <p:tag name="OUTPUTTYPE" val="PNG"/>
  <p:tag name="IGUANATEXVERSION" val="161"/>
  <p:tag name="LATEXADDIN" val="\documentclass{article}&#10;\usepackage{amsmath}&#10;\pagestyle{empty}&#10;\begin{document}&#10;$$&#10;\lim_{n\to\infty}\hat{\theta}(x_1,...,x_n) = \theta&#10;$$&#10;\end{document}"/>
  <p:tag name="IGUANATEXSIZE" val="20"/>
  <p:tag name="IGUANATEXCURSOR" val="13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0,7312"/>
  <p:tag name="ORIGINALWIDTH" val="1575,553"/>
  <p:tag name="OUTPUTTYPE" val="PNG"/>
  <p:tag name="IGUANATEXVERSION" val="161"/>
  <p:tag name="LATEXADDIN" val="\documentclass{article}&#10;\usepackage{amsmath}&#10;\pagestyle{empty}&#10;\begin{document}&#10;$$&#10;E(\hat{\theta}(x_1,...,x_n)) = \theta\ \ {\rm for\ all}\ n &#10;$$&#10;\end{document}"/>
  <p:tag name="IGUANATEXSIZE" val="20"/>
  <p:tag name="IGUANATEXCURSOR" val="12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5,7255"/>
  <p:tag name="ORIGINALWIDTH" val="1334,833"/>
  <p:tag name="OUTPUTTYPE" val="PNG"/>
  <p:tag name="IGUANATEXVERSION" val="161"/>
  <p:tag name="LATEXADDIN" val="\documentclass{article}&#10;\usepackage{amsmath}&#10;\pagestyle{empty}&#10;\begin{document}&#10;$$&#10;\lim_{n\to\infty}E(\hat{\theta}(x_1,...,x_n)) = \theta&#10;$$&#10;\end{document}"/>
  <p:tag name="IGUANATEXSIZE" val="20"/>
  <p:tag name="IGUANATEXCURSOR" val="137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,4672"/>
  <p:tag name="ORIGINALWIDTH" val="1309,336"/>
  <p:tag name="OUTPUTTYPE" val="PNG"/>
  <p:tag name="IGUANATEXVERSION" val="161"/>
  <p:tag name="LATEXADDIN" val="\documentclass{article}&#10;\usepackage{amsmath}&#10;\pagestyle{empty}&#10;\begin{document}&#10;$$&#10;\mu_X = E(X) = \sum_{x}xf(x)&#10;$$&#10;\end{document}"/>
  <p:tag name="IGUANATEXSIZE" val="20"/>
  <p:tag name="IGUANATEXCURSOR" val="9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1,2073"/>
  <p:tag name="ORIGINALWIDTH" val="1376,828"/>
  <p:tag name="OUTPUTTYPE" val="PNG"/>
  <p:tag name="IGUANATEXVERSION" val="161"/>
  <p:tag name="LATEXADDIN" val="\documentclass{article}&#10;\usepackage{amsmath}&#10;\pagestyle{empty}&#10;\begin{document}&#10;$$&#10;\bar{X}(X_1,...,X_n) = \frac{1}{n}\sum_{i = 1}^n X_i&#10;$$&#10;\end{document}"/>
  <p:tag name="IGUANATEXSIZE" val="20"/>
  <p:tag name="IGUANATEXCURSOR" val="120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1,2073"/>
  <p:tag name="ORIGINALWIDTH" val="1946,757"/>
  <p:tag name="OUTPUTTYPE" val="PNG"/>
  <p:tag name="IGUANATEXVERSION" val="161"/>
  <p:tag name="LATEXADDIN" val="\documentclass{article}&#10;\usepackage{amsmath}&#10;\pagestyle{empty}&#10;\begin{document}&#10;$$&#10;S^2(x_1,...,x_n) = \frac{1}{n-1}\sum_{i=1}^n (X_i-\bar{X})^2&#10;$$&#10;\end{document}"/>
  <p:tag name="IGUANATEXSIZE" val="20"/>
  <p:tag name="IGUANATEXCURSOR" val="9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6,4829"/>
  <p:tag name="ORIGINALWIDTH" val="1182,602"/>
  <p:tag name="OUTPUTTYPE" val="PNG"/>
  <p:tag name="IGUANATEXVERSION" val="161"/>
  <p:tag name="LATEXADDIN" val="\documentclass{article}&#10;\usepackage{amsmath}&#10;\pagestyle{empty}&#10;\begin{document}&#10;$$&#10;E(\bar{X}(X_1,...,X_n)) = \mu&#10;$$&#10;\end{document}"/>
  <p:tag name="IGUANATEXSIZE" val="20"/>
  <p:tag name="IGUANATEXCURSOR" val="112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4,7169"/>
  <p:tag name="ORIGINALWIDTH" val="1628,047"/>
  <p:tag name="OUTPUTTYPE" val="PNG"/>
  <p:tag name="IGUANATEXVERSION" val="161"/>
  <p:tag name="LATEXADDIN" val="\documentclass{article}&#10;\usepackage{amsmath}&#10;\pagestyle{empty}&#10;\begin{document}&#10;$$&#10;{\rm Var}(\bar{X}(X_1,...,X_n)) = \frac{{\rm Var}(X)}{n} &#10;$$&#10;\end{document}"/>
  <p:tag name="IGUANATEXSIZE" val="20"/>
  <p:tag name="IGUANATEXCURSOR" val="92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,9824"/>
  <p:tag name="ORIGINALWIDTH" val="1529,059"/>
  <p:tag name="OUTPUTTYPE" val="PNG"/>
  <p:tag name="IGUANATEXVERSION" val="161"/>
  <p:tag name="LATEXADDIN" val="\documentclass{article}&#10;\usepackage{amsmath}&#10;\pagestyle{empty}&#10;\begin{document}&#10;$$&#10;E(S^2(X_1,...,X_n)) = {\rm Var}(X)&#10;$$&#10;\end{document}"/>
  <p:tag name="IGUANATEXSIZE" val="20"/>
  <p:tag name="IGUANATEXCURSOR" val="11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4,4657"/>
  <p:tag name="ORIGINALWIDTH" val="1772,029"/>
  <p:tag name="OUTPUTTYPE" val="PNG"/>
  <p:tag name="IGUANATEXVERSION" val="161"/>
  <p:tag name="LATEXADDIN" val="\documentclass{article}&#10;\usepackage{amsmath}&#10;\pagestyle{empty}&#10;\begin{document}&#10;$$&#10;{\rm Var}(S^2(X_1,...,X_n)) = \frac{2{\rm Var}(X)^2}{n} &#10;$$&#10;\end{document}"/>
  <p:tag name="IGUANATEXSIZE" val="20"/>
  <p:tag name="IGUANATEXCURSOR" val="13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1,2073"/>
  <p:tag name="ORIGINALWIDTH" val="1760,78"/>
  <p:tag name="OUTPUTTYPE" val="PNG"/>
  <p:tag name="IGUANATEXVERSION" val="161"/>
  <p:tag name="LATEXADDIN" val="\documentclass{article}&#10;\usepackage{amsmath}&#10;\pagestyle{empty}&#10;\begin{document}&#10;$$&#10;S'^2(x_1,...,x_n) = \frac{1}{n}\sum_{i=1}^n (X_i-\bar{X})^2&#10;$$&#10;\end{document}"/>
  <p:tag name="IGUANATEXSIZE" val="20"/>
  <p:tag name="IGUANATEXCURSOR" val="11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,2182"/>
  <p:tag name="ORIGINALWIDTH" val="1883,015"/>
  <p:tag name="OUTPUTTYPE" val="PNG"/>
  <p:tag name="IGUANATEXVERSION" val="161"/>
  <p:tag name="LATEXADDIN" val="\documentclass{article}&#10;\usepackage{amsmath}&#10;\pagestyle{empty}&#10;\begin{document}&#10;$$&#10;E({S'}^2(X_1,...,X_n)) = \frac{n-1}{n}{\rm Var}(X)&#10;$$&#10;\end{document}"/>
  <p:tag name="IGUANATEXSIZE" val="20"/>
  <p:tag name="IGUANATEXCURSOR" val="86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1,2073"/>
  <p:tag name="ORIGINALWIDTH" val="2447,694"/>
  <p:tag name="OUTPUTTYPE" val="PNG"/>
  <p:tag name="IGUANATEXVERSION" val="161"/>
  <p:tag name="LATEXADDIN" val="\documentclass{article}&#10;\usepackage{amsmath}&#10;\pagestyle{empty}&#10;\begin{document}&#10;$$&#10;{\cal L}(x_1,...,x_n; \theta) = f(x_1,...,x_n; \theta) = \prod_{i = 1}^n f(x_i; \theta)&#10;$$&#10;\end{document}"/>
  <p:tag name="IGUANATEXSIZE" val="20"/>
  <p:tag name="IGUANATEXCURSOR" val="115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0,9749"/>
  <p:tag name="ORIGINALWIDTH" val="1593,551"/>
  <p:tag name="OUTPUTTYPE" val="PNG"/>
  <p:tag name="IGUANATEXVERSION" val="161"/>
  <p:tag name="LATEXADDIN" val="\documentclass{article}&#10;\usepackage{amsmath}&#10;\pagestyle{empty}&#10;\begin{document}&#10;$$&#10;{\hat \theta}_{\rm ML} = {\rm arg}\max_{\theta}{\cal L}(x_1,...,x_n;\theta)&#10;$$&#10;\end{document}"/>
  <p:tag name="IGUANATEXSIZE" val="20"/>
  <p:tag name="IGUANATEXCURSOR" val="12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,2145"/>
  <p:tag name="ORIGINALWIDTH" val="1762,28"/>
  <p:tag name="OUTPUTTYPE" val="PNG"/>
  <p:tag name="IGUANATEXVERSION" val="161"/>
  <p:tag name="LATEXADDIN" val="\documentclass{article}&#10;\usepackage{amsmath}&#10;\pagestyle{empty}&#10;\begin{document}&#10;$$&#10;{\rm Var}(X) = \int_{x}(x-E(X))^2 f(x) {\rm d}x&#10;$$&#10;\end{document}"/>
  <p:tag name="IGUANATEXSIZE" val="20"/>
  <p:tag name="IGUANATEXCURSOR" val="98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1,2073"/>
  <p:tag name="ORIGINALWIDTH" val="2009,749"/>
  <p:tag name="OUTPUTTYPE" val="PNG"/>
  <p:tag name="IGUANATEXVERSION" val="161"/>
  <p:tag name="LATEXADDIN" val="\documentclass{article}&#10;\usepackage{amsmath}&#10;\pagestyle{empty}&#10;\begin{document}&#10;$$&#10;-\ln{\cal L}(x_1,...,x_n; \theta) = -\sum_{i = 1}^n \ln f(x_i; \theta)&#10;$$&#10;\end{document}"/>
  <p:tag name="IGUANATEXSIZE" val="20"/>
  <p:tag name="IGUANATEXCURSOR" val="13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0,7312"/>
  <p:tag name="ORIGINALWIDTH" val="2308,961"/>
  <p:tag name="OUTPUTTYPE" val="PNG"/>
  <p:tag name="IGUANATEXVERSION" val="161"/>
  <p:tag name="LATEXADDIN" val="\documentclass{article}&#10;\usepackage{amsmath}&#10;\pagestyle{empty}&#10;\begin{document}&#10;$$&#10;{\hat \theta}(x_1,...,x_n) \in (\theta_1(x_1,...,x_n),\theta_2(x_1,...,x_n))&#10;$$&#10;\end{document}"/>
  <p:tag name="IGUANATEXSIZE" val="20"/>
  <p:tag name="IGUANATEXCURSOR" val="157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2393,701"/>
  <p:tag name="OUTPUTTYPE" val="PNG"/>
  <p:tag name="IGUANATEXVERSION" val="161"/>
  <p:tag name="LATEXADDIN" val="\documentclass{article}&#10;\usepackage{amsmath}&#10;\pagestyle{empty}&#10;\begin{document}&#10;$$&#10;P(\theta \in (\theta_1(x_1,...,x_n),\theta_2(x_1,...,x_n))) = 1-\alpha&#10;$$&#10;\end{document}"/>
  <p:tag name="IGUANATEXSIZE" val="20"/>
  <p:tag name="IGUANATEXCURSOR" val="153"/>
  <p:tag name="TRANSPARENCY" val="True"/>
  <p:tag name="LATEXENGINEID" val="0"/>
  <p:tag name="TEMPFOLDER" val="c:\temp\"/>
  <p:tag name="LATEXFORMHEIGHT" val="320"/>
  <p:tag name="LATEXFORMWIDTH" val="441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,7131"/>
  <p:tag name="ORIGINALWIDTH" val="1772,778"/>
  <p:tag name="OUTPUTTYPE" val="PNG"/>
  <p:tag name="IGUANATEXVERSION" val="161"/>
  <p:tag name="LATEXADDIN" val="\documentclass{article}&#10;\usepackage{amsmath}&#10;\pagestyle{empty}&#10;\begin{document}&#10;$$&#10;S(x_1,...,x_n) = {\rm ln}\frac{{\cal L}(x_1,...,x_n;\theta_{0})}{{\cal L}(x_1,...,x_n;\theta_{1})}&#10;$$&#10;\end{document}"/>
  <p:tag name="IGUANATEXSIZE" val="20"/>
  <p:tag name="IGUANATEXCURSOR" val="168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,9824"/>
  <p:tag name="ORIGINALWIDTH" val="2526,434"/>
  <p:tag name="OUTPUTTYPE" val="PNG"/>
  <p:tag name="IGUANATEXVERSION" val="161"/>
  <p:tag name="LATEXADDIN" val="\documentclass{article}&#10;\usepackage{amsmath}&#10;\pagestyle{empty}&#10;\begin{document}&#10;$$&#10;{\rm Var}(X) = E((X-E(X))^2) = E(X^2)-E(X)^2&#10;$$&#10;\end{document}"/>
  <p:tag name="IGUANATEXSIZE" val="20"/>
  <p:tag name="IGUANATEXCURSOR" val="127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,4672"/>
  <p:tag name="ORIGINALWIDTH" val="1810,274"/>
  <p:tag name="OUTPUTTYPE" val="PNG"/>
  <p:tag name="IGUANATEXVERSION" val="161"/>
  <p:tag name="LATEXADDIN" val="\documentclass{article}&#10;\usepackage{amsmath}&#10;\pagestyle{empty}&#10;\begin{document}&#10;$$&#10;{\rm Var}(X) = \sum_{x}(x-E(X))^2 f(x) {\rm d}x&#10;$$&#10;\end{document}"/>
  <p:tag name="IGUANATEXSIZE" val="20"/>
  <p:tag name="IGUANATEXCURSOR" val="102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,2313"/>
  <p:tag name="ORIGINALWIDTH" val="856,3929"/>
  <p:tag name="OUTPUTTYPE" val="PNG"/>
  <p:tag name="IGUANATEXVERSION" val="161"/>
  <p:tag name="LATEXADDIN" val="\documentclass{article}&#10;\usepackage{amsmath}&#10;\pagestyle{empty}&#10;\begin{document}&#10;$$&#10;\sigma_X = \sqrt{{\rm Var}(X)}&#10;$$&#10;\end{document}"/>
  <p:tag name="IGUANATEXSIZE" val="20"/>
  <p:tag name="IGUANATEXCURSOR" val="9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1228,346"/>
  <p:tag name="OUTPUTTYPE" val="PNG"/>
  <p:tag name="IGUANATEXVERSION" val="161"/>
  <p:tag name="LATEXADDIN" val="\documentclass{article}&#10;\usepackage{amsmath}&#10;\pagestyle{empty}&#10;\begin{document}&#10;$$&#10;f(1) = p,\ f(0) = 1-p&#10;$$&#10;\end{document}"/>
  <p:tag name="IGUANATEXSIZE" val="20"/>
  <p:tag name="IGUANATEXCURSOR" val="95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1582,302"/>
  <p:tag name="OUTPUTTYPE" val="PNG"/>
  <p:tag name="IGUANATEXVERSION" val="161"/>
  <p:tag name="LATEXADDIN" val="\documentclass{article}&#10;\usepackage{amsmath}&#10;\pagestyle{empty}&#10;\begin{document}&#10;$$&#10;E(X) = p, {\rm Var}(X) = p(1-p)&#10;$$&#10;\end{document}"/>
  <p:tag name="IGUANATEXSIZE" val="20"/>
  <p:tag name="IGUANATEXCURSOR" val="102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utef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41859</TotalTime>
  <Words>2390</Words>
  <Application>Microsoft Office PowerPoint</Application>
  <PresentationFormat>Předvádění na obrazovce (4:3)</PresentationFormat>
  <Paragraphs>200</Paragraphs>
  <Slides>27</Slides>
  <Notes>26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3" baseType="lpstr">
      <vt:lpstr>Arial</vt:lpstr>
      <vt:lpstr>Tahoma</vt:lpstr>
      <vt:lpstr>Times New Roman</vt:lpstr>
      <vt:lpstr>Wingdings</vt:lpstr>
      <vt:lpstr>Cambria Math</vt:lpstr>
      <vt:lpstr>utef</vt:lpstr>
      <vt:lpstr>Prezentace aplikace PowerPoint</vt:lpstr>
      <vt:lpstr>Measurement and randomness</vt:lpstr>
      <vt:lpstr>Random numbers</vt:lpstr>
      <vt:lpstr>Properties of a probability distribution </vt:lpstr>
      <vt:lpstr>Properties of a probability distribution </vt:lpstr>
      <vt:lpstr>Important discrete distributions</vt:lpstr>
      <vt:lpstr>Important discrete distributions</vt:lpstr>
      <vt:lpstr>Important continuous distributions</vt:lpstr>
      <vt:lpstr>Important continuous distributions</vt:lpstr>
      <vt:lpstr>Two random variables</vt:lpstr>
      <vt:lpstr>Two random variables</vt:lpstr>
      <vt:lpstr>Two random variables</vt:lpstr>
      <vt:lpstr>Central limit theorem</vt:lpstr>
      <vt:lpstr>Estimator</vt:lpstr>
      <vt:lpstr>Estimator</vt:lpstr>
      <vt:lpstr>Estimation of a mean and a variance</vt:lpstr>
      <vt:lpstr>Maximum likelihood estimation</vt:lpstr>
      <vt:lpstr>Confidence interval</vt:lpstr>
      <vt:lpstr>Confidence interval</vt:lpstr>
      <vt:lpstr>Statistical hypothesis test</vt:lpstr>
      <vt:lpstr>Likelihood-ratio test</vt:lpstr>
      <vt:lpstr>Unfolding</vt:lpstr>
      <vt:lpstr>Unfolding</vt:lpstr>
      <vt:lpstr>Software used for statistical computations</vt:lpstr>
      <vt:lpstr>Software used for statistical computations</vt:lpstr>
      <vt:lpstr>Software used for statistical computations</vt:lpstr>
      <vt:lpstr>Software used for statistical computations</vt:lpstr>
    </vt:vector>
  </TitlesOfParts>
  <Company>IEAP CTU Prague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Karel Smolek</dc:creator>
  <cp:lastModifiedBy>Smolek, Karel</cp:lastModifiedBy>
  <cp:revision>1012</cp:revision>
  <dcterms:created xsi:type="dcterms:W3CDTF">2003-04-11T09:51:31Z</dcterms:created>
  <dcterms:modified xsi:type="dcterms:W3CDTF">2025-07-10T08:45:55Z</dcterms:modified>
</cp:coreProperties>
</file>