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70" r:id="rId3"/>
    <p:sldId id="271" r:id="rId4"/>
    <p:sldId id="262" r:id="rId5"/>
    <p:sldId id="533" r:id="rId6"/>
    <p:sldId id="492" r:id="rId7"/>
    <p:sldId id="493" r:id="rId8"/>
    <p:sldId id="495" r:id="rId9"/>
    <p:sldId id="496" r:id="rId10"/>
    <p:sldId id="266" r:id="rId11"/>
    <p:sldId id="272" r:id="rId12"/>
    <p:sldId id="267" r:id="rId13"/>
    <p:sldId id="269" r:id="rId14"/>
    <p:sldId id="536" r:id="rId15"/>
    <p:sldId id="529" r:id="rId16"/>
    <p:sldId id="539" r:id="rId17"/>
    <p:sldId id="534" r:id="rId18"/>
    <p:sldId id="535" r:id="rId19"/>
    <p:sldId id="260" r:id="rId20"/>
    <p:sldId id="531" r:id="rId21"/>
    <p:sldId id="258" r:id="rId22"/>
    <p:sldId id="540" r:id="rId23"/>
    <p:sldId id="274" r:id="rId24"/>
    <p:sldId id="541" r:id="rId25"/>
    <p:sldId id="528" r:id="rId26"/>
    <p:sldId id="542" r:id="rId27"/>
    <p:sldId id="543" r:id="rId28"/>
    <p:sldId id="545" r:id="rId29"/>
    <p:sldId id="544" r:id="rId30"/>
    <p:sldId id="501" r:id="rId31"/>
    <p:sldId id="502" r:id="rId32"/>
    <p:sldId id="503" r:id="rId33"/>
    <p:sldId id="527" r:id="rId34"/>
    <p:sldId id="538" r:id="rId35"/>
    <p:sldId id="532" r:id="rId36"/>
    <p:sldId id="514" r:id="rId37"/>
    <p:sldId id="526" r:id="rId38"/>
    <p:sldId id="273" r:id="rId39"/>
    <p:sldId id="263" r:id="rId4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8790F7-91FE-41CC-8315-F2628B161EFA}" v="40" dt="2021-03-12T12:26:29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5832" autoAdjust="0"/>
  </p:normalViewPr>
  <p:slideViewPr>
    <p:cSldViewPr snapToGrid="0">
      <p:cViewPr varScale="1">
        <p:scale>
          <a:sx n="97" d="100"/>
          <a:sy n="97" d="100"/>
        </p:scale>
        <p:origin x="9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ek Ruščák" userId="00c2a28b767a560e" providerId="LiveId" clId="{BA8790F7-91FE-41CC-8315-F2628B161EFA}"/>
    <pc:docChg chg="undo custSel addSld delSld modSld addMainMaster delMainMaster modMainMaster">
      <pc:chgData name="Marek Ruščák" userId="00c2a28b767a560e" providerId="LiveId" clId="{BA8790F7-91FE-41CC-8315-F2628B161EFA}" dt="2021-03-12T12:27:14.086" v="234" actId="1076"/>
      <pc:docMkLst>
        <pc:docMk/>
      </pc:docMkLst>
      <pc:sldChg chg="modSp mod modAnim">
        <pc:chgData name="Marek Ruščák" userId="00c2a28b767a560e" providerId="LiveId" clId="{BA8790F7-91FE-41CC-8315-F2628B161EFA}" dt="2021-03-12T11:52:47.157" v="19"/>
        <pc:sldMkLst>
          <pc:docMk/>
          <pc:sldMk cId="4139135698" sldId="256"/>
        </pc:sldMkLst>
        <pc:spChg chg="mod">
          <ac:chgData name="Marek Ruščák" userId="00c2a28b767a560e" providerId="LiveId" clId="{BA8790F7-91FE-41CC-8315-F2628B161EFA}" dt="2021-03-12T11:52:13.865" v="17" actId="14100"/>
          <ac:spMkLst>
            <pc:docMk/>
            <pc:sldMk cId="4139135698" sldId="256"/>
            <ac:spMk id="3" creationId="{4A619A86-7487-4C97-94B6-2AB62A3212BA}"/>
          </ac:spMkLst>
        </pc:spChg>
        <pc:picChg chg="mod">
          <ac:chgData name="Marek Ruščák" userId="00c2a28b767a560e" providerId="LiveId" clId="{BA8790F7-91FE-41CC-8315-F2628B161EFA}" dt="2021-03-12T11:51:54.218" v="14" actId="1076"/>
          <ac:picMkLst>
            <pc:docMk/>
            <pc:sldMk cId="4139135698" sldId="256"/>
            <ac:picMk id="4" creationId="{A701DCBA-A13B-4046-859D-849148BA5407}"/>
          </ac:picMkLst>
        </pc:picChg>
      </pc:sldChg>
      <pc:sldChg chg="modSp new del mod">
        <pc:chgData name="Marek Ruščák" userId="00c2a28b767a560e" providerId="LiveId" clId="{BA8790F7-91FE-41CC-8315-F2628B161EFA}" dt="2021-03-12T12:11:31.885" v="50" actId="47"/>
        <pc:sldMkLst>
          <pc:docMk/>
          <pc:sldMk cId="2203278858" sldId="257"/>
        </pc:sldMkLst>
        <pc:spChg chg="mod">
          <ac:chgData name="Marek Ruščák" userId="00c2a28b767a560e" providerId="LiveId" clId="{BA8790F7-91FE-41CC-8315-F2628B161EFA}" dt="2021-03-12T12:10:56.794" v="41" actId="20577"/>
          <ac:spMkLst>
            <pc:docMk/>
            <pc:sldMk cId="2203278858" sldId="257"/>
            <ac:spMk id="2" creationId="{98C23FE6-89FD-494F-B1DE-CEB8EB32E765}"/>
          </ac:spMkLst>
        </pc:spChg>
        <pc:spChg chg="mod">
          <ac:chgData name="Marek Ruščák" userId="00c2a28b767a560e" providerId="LiveId" clId="{BA8790F7-91FE-41CC-8315-F2628B161EFA}" dt="2021-03-12T12:11:03.398" v="49" actId="20577"/>
          <ac:spMkLst>
            <pc:docMk/>
            <pc:sldMk cId="2203278858" sldId="257"/>
            <ac:spMk id="3" creationId="{DE79E0BB-0832-40FC-AEB3-C31F73F0E173}"/>
          </ac:spMkLst>
        </pc:spChg>
      </pc:sldChg>
      <pc:sldChg chg="modSp new del mod">
        <pc:chgData name="Marek Ruščák" userId="00c2a28b767a560e" providerId="LiveId" clId="{BA8790F7-91FE-41CC-8315-F2628B161EFA}" dt="2021-03-12T12:17:33.601" v="112" actId="47"/>
        <pc:sldMkLst>
          <pc:docMk/>
          <pc:sldMk cId="2349401325" sldId="257"/>
        </pc:sldMkLst>
        <pc:spChg chg="mod">
          <ac:chgData name="Marek Ruščák" userId="00c2a28b767a560e" providerId="LiveId" clId="{BA8790F7-91FE-41CC-8315-F2628B161EFA}" dt="2021-03-12T12:17:13.682" v="107" actId="20577"/>
          <ac:spMkLst>
            <pc:docMk/>
            <pc:sldMk cId="2349401325" sldId="257"/>
            <ac:spMk id="2" creationId="{241577B4-E0D8-4657-8E49-DDCD42ADE65B}"/>
          </ac:spMkLst>
        </pc:spChg>
        <pc:spChg chg="mod">
          <ac:chgData name="Marek Ruščák" userId="00c2a28b767a560e" providerId="LiveId" clId="{BA8790F7-91FE-41CC-8315-F2628B161EFA}" dt="2021-03-12T12:17:15.989" v="111" actId="20577"/>
          <ac:spMkLst>
            <pc:docMk/>
            <pc:sldMk cId="2349401325" sldId="257"/>
            <ac:spMk id="3" creationId="{FA5B64F6-23BB-4B1F-A174-A03B9302B105}"/>
          </ac:spMkLst>
        </pc:spChg>
      </pc:sldChg>
      <pc:sldChg chg="modSp new del mod">
        <pc:chgData name="Marek Ruščák" userId="00c2a28b767a560e" providerId="LiveId" clId="{BA8790F7-91FE-41CC-8315-F2628B161EFA}" dt="2021-03-12T12:13:52.790" v="71" actId="47"/>
        <pc:sldMkLst>
          <pc:docMk/>
          <pc:sldMk cId="2801006948" sldId="257"/>
        </pc:sldMkLst>
        <pc:spChg chg="mod">
          <ac:chgData name="Marek Ruščák" userId="00c2a28b767a560e" providerId="LiveId" clId="{BA8790F7-91FE-41CC-8315-F2628B161EFA}" dt="2021-03-12T12:13:23.650" v="66" actId="20577"/>
          <ac:spMkLst>
            <pc:docMk/>
            <pc:sldMk cId="2801006948" sldId="257"/>
            <ac:spMk id="2" creationId="{B2FCCC64-60BE-43FE-85C9-FE2817EF1666}"/>
          </ac:spMkLst>
        </pc:spChg>
        <pc:spChg chg="mod">
          <ac:chgData name="Marek Ruščák" userId="00c2a28b767a560e" providerId="LiveId" clId="{BA8790F7-91FE-41CC-8315-F2628B161EFA}" dt="2021-03-12T12:13:26.147" v="70" actId="20577"/>
          <ac:spMkLst>
            <pc:docMk/>
            <pc:sldMk cId="2801006948" sldId="257"/>
            <ac:spMk id="3" creationId="{CFB25B59-ED02-49AC-936E-1F3E63881943}"/>
          </ac:spMkLst>
        </pc:spChg>
      </pc:sldChg>
      <pc:sldChg chg="modSp new mod">
        <pc:chgData name="Marek Ruščák" userId="00c2a28b767a560e" providerId="LiveId" clId="{BA8790F7-91FE-41CC-8315-F2628B161EFA}" dt="2021-03-12T12:21:51.965" v="193"/>
        <pc:sldMkLst>
          <pc:docMk/>
          <pc:sldMk cId="2903181462" sldId="257"/>
        </pc:sldMkLst>
        <pc:spChg chg="mod">
          <ac:chgData name="Marek Ruščák" userId="00c2a28b767a560e" providerId="LiveId" clId="{BA8790F7-91FE-41CC-8315-F2628B161EFA}" dt="2021-03-12T12:21:38.642" v="187" actId="20577"/>
          <ac:spMkLst>
            <pc:docMk/>
            <pc:sldMk cId="2903181462" sldId="257"/>
            <ac:spMk id="2" creationId="{F56C2990-A11E-4B97-9B83-596470BA6BD3}"/>
          </ac:spMkLst>
        </pc:spChg>
        <pc:spChg chg="mod">
          <ac:chgData name="Marek Ruščák" userId="00c2a28b767a560e" providerId="LiveId" clId="{BA8790F7-91FE-41CC-8315-F2628B161EFA}" dt="2021-03-12T12:21:51.965" v="193"/>
          <ac:spMkLst>
            <pc:docMk/>
            <pc:sldMk cId="2903181462" sldId="257"/>
            <ac:spMk id="3" creationId="{94FAA03A-667B-4F3C-AF41-0C607ECA2CBF}"/>
          </ac:spMkLst>
        </pc:spChg>
      </pc:sldChg>
      <pc:sldChg chg="new del">
        <pc:chgData name="Marek Ruščák" userId="00c2a28b767a560e" providerId="LiveId" clId="{BA8790F7-91FE-41CC-8315-F2628B161EFA}" dt="2021-03-12T11:48:36.121" v="1" actId="680"/>
        <pc:sldMkLst>
          <pc:docMk/>
          <pc:sldMk cId="2916476402" sldId="257"/>
        </pc:sldMkLst>
      </pc:sldChg>
      <pc:sldChg chg="new del">
        <pc:chgData name="Marek Ruščák" userId="00c2a28b767a560e" providerId="LiveId" clId="{BA8790F7-91FE-41CC-8315-F2628B161EFA}" dt="2021-03-12T12:10:02.025" v="35" actId="47"/>
        <pc:sldMkLst>
          <pc:docMk/>
          <pc:sldMk cId="3962811594" sldId="257"/>
        </pc:sldMkLst>
      </pc:sldChg>
      <pc:sldMasterChg chg="addSp delSp modSp mod modSldLayout">
        <pc:chgData name="Marek Ruščák" userId="00c2a28b767a560e" providerId="LiveId" clId="{BA8790F7-91FE-41CC-8315-F2628B161EFA}" dt="2021-03-12T12:27:14.086" v="234" actId="1076"/>
        <pc:sldMasterMkLst>
          <pc:docMk/>
          <pc:sldMasterMk cId="1188533376" sldId="2147483648"/>
        </pc:sldMasterMkLst>
        <pc:spChg chg="mod">
          <ac:chgData name="Marek Ruščák" userId="00c2a28b767a560e" providerId="LiveId" clId="{BA8790F7-91FE-41CC-8315-F2628B161EFA}" dt="2021-03-12T12:27:14.086" v="234" actId="1076"/>
          <ac:spMkLst>
            <pc:docMk/>
            <pc:sldMasterMk cId="1188533376" sldId="2147483648"/>
            <ac:spMk id="6" creationId="{D02EA923-BECB-4B84-A405-9D6D552F2B8E}"/>
          </ac:spMkLst>
        </pc:spChg>
        <pc:picChg chg="add mod">
          <ac:chgData name="Marek Ruščák" userId="00c2a28b767a560e" providerId="LiveId" clId="{BA8790F7-91FE-41CC-8315-F2628B161EFA}" dt="2021-03-12T12:15:57.276" v="90" actId="1076"/>
          <ac:picMkLst>
            <pc:docMk/>
            <pc:sldMasterMk cId="1188533376" sldId="2147483648"/>
            <ac:picMk id="7" creationId="{B1E39C6B-E9DF-4CFE-87D8-106CC602FAEF}"/>
          </ac:picMkLst>
        </pc:picChg>
        <pc:cxnChg chg="add del mod">
          <ac:chgData name="Marek Ruščák" userId="00c2a28b767a560e" providerId="LiveId" clId="{BA8790F7-91FE-41CC-8315-F2628B161EFA}" dt="2021-03-12T11:56:14.441" v="33" actId="478"/>
          <ac:cxnSpMkLst>
            <pc:docMk/>
            <pc:sldMasterMk cId="1188533376" sldId="2147483648"/>
            <ac:cxnSpMk id="9" creationId="{4DECCD11-DE55-4275-9E17-4F4D6DB97EFD}"/>
          </ac:cxnSpMkLst>
        </pc:cxnChg>
        <pc:sldLayoutChg chg="addSp delSp modSp mod modAnim">
          <pc:chgData name="Marek Ruščák" userId="00c2a28b767a560e" providerId="LiveId" clId="{BA8790F7-91FE-41CC-8315-F2628B161EFA}" dt="2021-03-12T11:52:47.157" v="19"/>
          <pc:sldLayoutMkLst>
            <pc:docMk/>
            <pc:sldMasterMk cId="1188533376" sldId="2147483648"/>
            <pc:sldLayoutMk cId="2041083727" sldId="2147483649"/>
          </pc:sldLayoutMkLst>
          <pc:spChg chg="del mod">
            <ac:chgData name="Marek Ruščák" userId="00c2a28b767a560e" providerId="LiveId" clId="{BA8790F7-91FE-41CC-8315-F2628B161EFA}" dt="2021-03-12T11:52:46.159" v="18" actId="478"/>
            <ac:spMkLst>
              <pc:docMk/>
              <pc:sldMasterMk cId="1188533376" sldId="2147483648"/>
              <pc:sldLayoutMk cId="2041083727" sldId="2147483649"/>
              <ac:spMk id="2" creationId="{8590EA08-8B87-474F-A8B1-E24BEBD1BAE4}"/>
            </ac:spMkLst>
          </pc:spChg>
          <pc:spChg chg="del mod">
            <ac:chgData name="Marek Ruščák" userId="00c2a28b767a560e" providerId="LiveId" clId="{BA8790F7-91FE-41CC-8315-F2628B161EFA}" dt="2021-03-12T11:52:46.159" v="18" actId="478"/>
            <ac:spMkLst>
              <pc:docMk/>
              <pc:sldMasterMk cId="1188533376" sldId="2147483648"/>
              <pc:sldLayoutMk cId="2041083727" sldId="2147483649"/>
              <ac:spMk id="3" creationId="{CE20F889-0788-4A47-872F-3F6772588EA9}"/>
            </ac:spMkLst>
          </pc:spChg>
          <pc:spChg chg="del">
            <ac:chgData name="Marek Ruščák" userId="00c2a28b767a560e" providerId="LiveId" clId="{BA8790F7-91FE-41CC-8315-F2628B161EFA}" dt="2021-03-12T11:52:46.159" v="18" actId="478"/>
            <ac:spMkLst>
              <pc:docMk/>
              <pc:sldMasterMk cId="1188533376" sldId="2147483648"/>
              <pc:sldLayoutMk cId="2041083727" sldId="2147483649"/>
              <ac:spMk id="4" creationId="{5C16DF37-1B11-48A6-A355-02575857204C}"/>
            </ac:spMkLst>
          </pc:spChg>
          <pc:spChg chg="del">
            <ac:chgData name="Marek Ruščák" userId="00c2a28b767a560e" providerId="LiveId" clId="{BA8790F7-91FE-41CC-8315-F2628B161EFA}" dt="2021-03-12T11:52:46.159" v="18" actId="478"/>
            <ac:spMkLst>
              <pc:docMk/>
              <pc:sldMasterMk cId="1188533376" sldId="2147483648"/>
              <pc:sldLayoutMk cId="2041083727" sldId="2147483649"/>
              <ac:spMk id="5" creationId="{9D8AE9F7-2BA3-46E7-A85E-734DB2E52DBA}"/>
            </ac:spMkLst>
          </pc:spChg>
          <pc:spChg chg="del">
            <ac:chgData name="Marek Ruščák" userId="00c2a28b767a560e" providerId="LiveId" clId="{BA8790F7-91FE-41CC-8315-F2628B161EFA}" dt="2021-03-12T11:52:46.159" v="18" actId="478"/>
            <ac:spMkLst>
              <pc:docMk/>
              <pc:sldMasterMk cId="1188533376" sldId="2147483648"/>
              <pc:sldLayoutMk cId="2041083727" sldId="2147483649"/>
              <ac:spMk id="6" creationId="{A0D3C512-FC86-44D9-B249-B66A76A78620}"/>
            </ac:spMkLst>
          </pc:spChg>
          <pc:spChg chg="add mod">
            <ac:chgData name="Marek Ruščák" userId="00c2a28b767a560e" providerId="LiveId" clId="{BA8790F7-91FE-41CC-8315-F2628B161EFA}" dt="2021-03-12T11:52:47.157" v="19"/>
            <ac:spMkLst>
              <pc:docMk/>
              <pc:sldMasterMk cId="1188533376" sldId="2147483648"/>
              <pc:sldLayoutMk cId="2041083727" sldId="2147483649"/>
              <ac:spMk id="8" creationId="{EAD02330-6C35-46BD-A7AF-3FEC2B467D3C}"/>
            </ac:spMkLst>
          </pc:spChg>
          <pc:spChg chg="add mod">
            <ac:chgData name="Marek Ruščák" userId="00c2a28b767a560e" providerId="LiveId" clId="{BA8790F7-91FE-41CC-8315-F2628B161EFA}" dt="2021-03-12T11:52:47.157" v="19"/>
            <ac:spMkLst>
              <pc:docMk/>
              <pc:sldMasterMk cId="1188533376" sldId="2147483648"/>
              <pc:sldLayoutMk cId="2041083727" sldId="2147483649"/>
              <ac:spMk id="9" creationId="{E5419EC4-48EB-4B49-A800-0AC6BB573AA3}"/>
            </ac:spMkLst>
          </pc:spChg>
          <pc:spChg chg="add mod">
            <ac:chgData name="Marek Ruščák" userId="00c2a28b767a560e" providerId="LiveId" clId="{BA8790F7-91FE-41CC-8315-F2628B161EFA}" dt="2021-03-12T11:52:47.157" v="19"/>
            <ac:spMkLst>
              <pc:docMk/>
              <pc:sldMasterMk cId="1188533376" sldId="2147483648"/>
              <pc:sldLayoutMk cId="2041083727" sldId="2147483649"/>
              <ac:spMk id="10" creationId="{1E9263EF-7450-457D-8A6E-E79C3F0FC002}"/>
            </ac:spMkLst>
          </pc:spChg>
          <pc:picChg chg="add del mod ord">
            <ac:chgData name="Marek Ruščák" userId="00c2a28b767a560e" providerId="LiveId" clId="{BA8790F7-91FE-41CC-8315-F2628B161EFA}" dt="2021-03-12T11:51:58.145" v="16" actId="478"/>
            <ac:picMkLst>
              <pc:docMk/>
              <pc:sldMasterMk cId="1188533376" sldId="2147483648"/>
              <pc:sldLayoutMk cId="2041083727" sldId="2147483649"/>
              <ac:picMk id="7" creationId="{C8F12AFF-9D25-4810-A9CB-3F0437FD57B1}"/>
            </ac:picMkLst>
          </pc:picChg>
          <pc:picChg chg="add mod">
            <ac:chgData name="Marek Ruščák" userId="00c2a28b767a560e" providerId="LiveId" clId="{BA8790F7-91FE-41CC-8315-F2628B161EFA}" dt="2021-03-12T11:52:47.157" v="19"/>
            <ac:picMkLst>
              <pc:docMk/>
              <pc:sldMasterMk cId="1188533376" sldId="2147483648"/>
              <pc:sldLayoutMk cId="2041083727" sldId="2147483649"/>
              <ac:picMk id="11" creationId="{F8F16F60-14A1-4532-8E70-E4CFC4C69384}"/>
            </ac:picMkLst>
          </pc:picChg>
          <pc:picChg chg="add mod">
            <ac:chgData name="Marek Ruščák" userId="00c2a28b767a560e" providerId="LiveId" clId="{BA8790F7-91FE-41CC-8315-F2628B161EFA}" dt="2021-03-12T11:52:47.157" v="19"/>
            <ac:picMkLst>
              <pc:docMk/>
              <pc:sldMasterMk cId="1188533376" sldId="2147483648"/>
              <pc:sldLayoutMk cId="2041083727" sldId="2147483649"/>
              <ac:picMk id="12" creationId="{84958461-95AA-42BF-9F45-64B5B792C119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6:50.587" v="233" actId="1076"/>
          <pc:sldLayoutMkLst>
            <pc:docMk/>
            <pc:sldMasterMk cId="1188533376" sldId="2147483648"/>
            <pc:sldLayoutMk cId="79201865" sldId="2147483650"/>
          </pc:sldLayoutMkLst>
          <pc:spChg chg="mod">
            <ac:chgData name="Marek Ruščák" userId="00c2a28b767a560e" providerId="LiveId" clId="{BA8790F7-91FE-41CC-8315-F2628B161EFA}" dt="2021-03-12T12:17:47.759" v="115" actId="1076"/>
            <ac:spMkLst>
              <pc:docMk/>
              <pc:sldMasterMk cId="1188533376" sldId="2147483648"/>
              <pc:sldLayoutMk cId="79201865" sldId="2147483650"/>
              <ac:spMk id="2" creationId="{4E86CF24-9BA2-4CB1-BCB1-EE3EAE648AEF}"/>
            </ac:spMkLst>
          </pc:spChg>
          <pc:spChg chg="add mod">
            <ac:chgData name="Marek Ruščák" userId="00c2a28b767a560e" providerId="LiveId" clId="{BA8790F7-91FE-41CC-8315-F2628B161EFA}" dt="2021-03-12T12:17:43.399" v="113" actId="164"/>
            <ac:spMkLst>
              <pc:docMk/>
              <pc:sldMasterMk cId="1188533376" sldId="2147483648"/>
              <pc:sldLayoutMk cId="79201865" sldId="2147483650"/>
              <ac:spMk id="8" creationId="{7000EA78-85DF-4A3A-BAC1-7605C1BE509D}"/>
            </ac:spMkLst>
          </pc:spChg>
          <pc:spChg chg="add mod">
            <ac:chgData name="Marek Ruščák" userId="00c2a28b767a560e" providerId="LiveId" clId="{BA8790F7-91FE-41CC-8315-F2628B161EFA}" dt="2021-03-12T12:17:43.399" v="113" actId="164"/>
            <ac:spMkLst>
              <pc:docMk/>
              <pc:sldMasterMk cId="1188533376" sldId="2147483648"/>
              <pc:sldLayoutMk cId="79201865" sldId="2147483650"/>
              <ac:spMk id="9" creationId="{E8A5A574-08A1-4C1E-AC71-0AA45D48F46D}"/>
            </ac:spMkLst>
          </pc:spChg>
          <pc:spChg chg="add mod">
            <ac:chgData name="Marek Ruščák" userId="00c2a28b767a560e" providerId="LiveId" clId="{BA8790F7-91FE-41CC-8315-F2628B161EFA}" dt="2021-03-12T12:23:45.305" v="212" actId="164"/>
            <ac:spMkLst>
              <pc:docMk/>
              <pc:sldMasterMk cId="1188533376" sldId="2147483648"/>
              <pc:sldLayoutMk cId="79201865" sldId="2147483650"/>
              <ac:spMk id="10" creationId="{90176DFE-5E60-4189-8342-65C3237AF6F9}"/>
            </ac:spMkLst>
          </pc:spChg>
          <pc:spChg chg="add mod">
            <ac:chgData name="Marek Ruščák" userId="00c2a28b767a560e" providerId="LiveId" clId="{BA8790F7-91FE-41CC-8315-F2628B161EFA}" dt="2021-03-12T12:25:47.177" v="228" actId="14100"/>
            <ac:spMkLst>
              <pc:docMk/>
              <pc:sldMasterMk cId="1188533376" sldId="2147483648"/>
              <pc:sldLayoutMk cId="79201865" sldId="2147483650"/>
              <ac:spMk id="11" creationId="{34521DFD-2A8C-4458-A9FD-59CD8FF79DB8}"/>
            </ac:spMkLst>
          </pc:spChg>
          <pc:spChg chg="mod">
            <ac:chgData name="Marek Ruščák" userId="00c2a28b767a560e" providerId="LiveId" clId="{BA8790F7-91FE-41CC-8315-F2628B161EFA}" dt="2021-03-12T12:26:29.697" v="230"/>
            <ac:spMkLst>
              <pc:docMk/>
              <pc:sldMasterMk cId="1188533376" sldId="2147483648"/>
              <pc:sldLayoutMk cId="79201865" sldId="2147483650"/>
              <ac:spMk id="15" creationId="{225206A6-C7C2-4BD1-B3F1-E882CE3E0487}"/>
            </ac:spMkLst>
          </pc:spChg>
          <pc:spChg chg="mod">
            <ac:chgData name="Marek Ruščák" userId="00c2a28b767a560e" providerId="LiveId" clId="{BA8790F7-91FE-41CC-8315-F2628B161EFA}" dt="2021-03-12T12:26:29.697" v="230"/>
            <ac:spMkLst>
              <pc:docMk/>
              <pc:sldMasterMk cId="1188533376" sldId="2147483648"/>
              <pc:sldLayoutMk cId="79201865" sldId="2147483650"/>
              <ac:spMk id="16" creationId="{C0B33080-B725-4EEA-B844-15EC934A498E}"/>
            </ac:spMkLst>
          </pc:spChg>
          <pc:grpChg chg="add del mod">
            <ac:chgData name="Marek Ruščák" userId="00c2a28b767a560e" providerId="LiveId" clId="{BA8790F7-91FE-41CC-8315-F2628B161EFA}" dt="2021-03-12T12:22:43.307" v="194" actId="478"/>
            <ac:grpSpMkLst>
              <pc:docMk/>
              <pc:sldMasterMk cId="1188533376" sldId="2147483648"/>
              <pc:sldLayoutMk cId="79201865" sldId="2147483650"/>
              <ac:grpSpMk id="12" creationId="{76F191BB-F34F-454A-8E6B-E62C7A2A2571}"/>
            </ac:grpSpMkLst>
          </pc:grpChg>
          <pc:grpChg chg="add mod">
            <ac:chgData name="Marek Ruščák" userId="00c2a28b767a560e" providerId="LiveId" clId="{BA8790F7-91FE-41CC-8315-F2628B161EFA}" dt="2021-03-12T12:26:03.429" v="229" actId="14100"/>
            <ac:grpSpMkLst>
              <pc:docMk/>
              <pc:sldMasterMk cId="1188533376" sldId="2147483648"/>
              <pc:sldLayoutMk cId="79201865" sldId="2147483650"/>
              <ac:grpSpMk id="13" creationId="{A63C9D2E-2E3E-4EFD-A610-350E5F753029}"/>
            </ac:grpSpMkLst>
          </pc:grpChg>
          <pc:grpChg chg="add mod">
            <ac:chgData name="Marek Ruščák" userId="00c2a28b767a560e" providerId="LiveId" clId="{BA8790F7-91FE-41CC-8315-F2628B161EFA}" dt="2021-03-12T12:26:50.587" v="233" actId="1076"/>
            <ac:grpSpMkLst>
              <pc:docMk/>
              <pc:sldMasterMk cId="1188533376" sldId="2147483648"/>
              <pc:sldLayoutMk cId="79201865" sldId="2147483650"/>
              <ac:grpSpMk id="14" creationId="{66C8DF57-5B8B-47C3-B8C8-A53B5B18A5CA}"/>
            </ac:grpSpMkLst>
          </pc:grpChg>
          <pc:picChg chg="add del mod">
            <ac:chgData name="Marek Ruščák" userId="00c2a28b767a560e" providerId="LiveId" clId="{BA8790F7-91FE-41CC-8315-F2628B161EFA}" dt="2021-03-12T12:14:43.252" v="78" actId="478"/>
            <ac:picMkLst>
              <pc:docMk/>
              <pc:sldMasterMk cId="1188533376" sldId="2147483648"/>
              <pc:sldLayoutMk cId="79201865" sldId="2147483650"/>
              <ac:picMk id="7" creationId="{A0B3E213-B259-40BC-BA27-FF0504275592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41.610" v="226" actId="478"/>
          <pc:sldLayoutMkLst>
            <pc:docMk/>
            <pc:sldMasterMk cId="1188533376" sldId="2147483648"/>
            <pc:sldLayoutMk cId="3790959156" sldId="2147483651"/>
          </pc:sldLayoutMkLst>
          <pc:spChg chg="mod">
            <ac:chgData name="Marek Ruščák" userId="00c2a28b767a560e" providerId="LiveId" clId="{BA8790F7-91FE-41CC-8315-F2628B161EFA}" dt="2021-03-12T12:23:47.428" v="213"/>
            <ac:spMkLst>
              <pc:docMk/>
              <pc:sldMasterMk cId="1188533376" sldId="2147483648"/>
              <pc:sldLayoutMk cId="3790959156" sldId="2147483651"/>
              <ac:spMk id="9" creationId="{89287EF9-8984-4B11-8498-19B56E069715}"/>
            </ac:spMkLst>
          </pc:spChg>
          <pc:spChg chg="mod">
            <ac:chgData name="Marek Ruščák" userId="00c2a28b767a560e" providerId="LiveId" clId="{BA8790F7-91FE-41CC-8315-F2628B161EFA}" dt="2021-03-12T12:23:47.428" v="213"/>
            <ac:spMkLst>
              <pc:docMk/>
              <pc:sldMasterMk cId="1188533376" sldId="2147483648"/>
              <pc:sldLayoutMk cId="3790959156" sldId="2147483651"/>
              <ac:spMk id="10" creationId="{87649406-45FB-47C8-813A-A957BEA628F0}"/>
            </ac:spMkLst>
          </pc:spChg>
          <pc:grpChg chg="add del mod">
            <ac:chgData name="Marek Ruščák" userId="00c2a28b767a560e" providerId="LiveId" clId="{BA8790F7-91FE-41CC-8315-F2628B161EFA}" dt="2021-03-12T12:24:41.610" v="226" actId="478"/>
            <ac:grpSpMkLst>
              <pc:docMk/>
              <pc:sldMasterMk cId="1188533376" sldId="2147483648"/>
              <pc:sldLayoutMk cId="3790959156" sldId="2147483651"/>
              <ac:grpSpMk id="8" creationId="{33006B1E-3D4F-4BFA-BAE5-D8DCB6C7BAE5}"/>
            </ac:grpSpMkLst>
          </pc:grpChg>
          <pc:picChg chg="add del mod">
            <ac:chgData name="Marek Ruščák" userId="00c2a28b767a560e" providerId="LiveId" clId="{BA8790F7-91FE-41CC-8315-F2628B161EFA}" dt="2021-03-12T12:14:49.740" v="80" actId="478"/>
            <ac:picMkLst>
              <pc:docMk/>
              <pc:sldMasterMk cId="1188533376" sldId="2147483648"/>
              <pc:sldLayoutMk cId="3790959156" sldId="2147483651"/>
              <ac:picMk id="7" creationId="{1FEAC79E-7CC7-437F-81ED-504A56DB8DDB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26.067" v="220" actId="478"/>
          <pc:sldLayoutMkLst>
            <pc:docMk/>
            <pc:sldMasterMk cId="1188533376" sldId="2147483648"/>
            <pc:sldLayoutMk cId="1885589210" sldId="2147483652"/>
          </pc:sldLayoutMkLst>
          <pc:spChg chg="add del mod">
            <ac:chgData name="Marek Ruščák" userId="00c2a28b767a560e" providerId="LiveId" clId="{BA8790F7-91FE-41CC-8315-F2628B161EFA}" dt="2021-03-12T12:18:00.676" v="117" actId="478"/>
            <ac:spMkLst>
              <pc:docMk/>
              <pc:sldMasterMk cId="1188533376" sldId="2147483648"/>
              <pc:sldLayoutMk cId="1885589210" sldId="2147483652"/>
              <ac:spMk id="9" creationId="{5AA5488A-8C17-4238-9AA7-F809C3157088}"/>
            </ac:spMkLst>
          </pc:spChg>
          <pc:spChg chg="add del mod">
            <ac:chgData name="Marek Ruščák" userId="00c2a28b767a560e" providerId="LiveId" clId="{BA8790F7-91FE-41CC-8315-F2628B161EFA}" dt="2021-03-12T12:23:20.681" v="202" actId="478"/>
            <ac:spMkLst>
              <pc:docMk/>
              <pc:sldMasterMk cId="1188533376" sldId="2147483648"/>
              <pc:sldLayoutMk cId="1885589210" sldId="2147483652"/>
              <ac:spMk id="10" creationId="{057CB4BB-679D-4747-8BCD-031DBF739667}"/>
            </ac:spMkLst>
          </pc:spChg>
          <pc:spChg chg="add del mod">
            <ac:chgData name="Marek Ruščák" userId="00c2a28b767a560e" providerId="LiveId" clId="{BA8790F7-91FE-41CC-8315-F2628B161EFA}" dt="2021-03-12T12:23:21.726" v="203" actId="478"/>
            <ac:spMkLst>
              <pc:docMk/>
              <pc:sldMasterMk cId="1188533376" sldId="2147483648"/>
              <pc:sldLayoutMk cId="1885589210" sldId="2147483652"/>
              <ac:spMk id="11" creationId="{E654DEEA-54DE-46F4-BFAF-5CBC0D5E97DB}"/>
            </ac:spMkLst>
          </pc:spChg>
          <pc:spChg chg="mod">
            <ac:chgData name="Marek Ruščák" userId="00c2a28b767a560e" providerId="LiveId" clId="{BA8790F7-91FE-41CC-8315-F2628B161EFA}" dt="2021-03-12T12:18:14.495" v="120"/>
            <ac:spMkLst>
              <pc:docMk/>
              <pc:sldMasterMk cId="1188533376" sldId="2147483648"/>
              <pc:sldLayoutMk cId="1885589210" sldId="2147483652"/>
              <ac:spMk id="13" creationId="{104ACF0B-B952-4B05-8E1C-031556CC4E9A}"/>
            </ac:spMkLst>
          </pc:spChg>
          <pc:spChg chg="mod">
            <ac:chgData name="Marek Ruščák" userId="00c2a28b767a560e" providerId="LiveId" clId="{BA8790F7-91FE-41CC-8315-F2628B161EFA}" dt="2021-03-12T12:18:14.495" v="120"/>
            <ac:spMkLst>
              <pc:docMk/>
              <pc:sldMasterMk cId="1188533376" sldId="2147483648"/>
              <pc:sldLayoutMk cId="1885589210" sldId="2147483652"/>
              <ac:spMk id="14" creationId="{E07A71AD-DDB8-46A1-A525-1FB0FEE017CD}"/>
            </ac:spMkLst>
          </pc:spChg>
          <pc:spChg chg="mod">
            <ac:chgData name="Marek Ruščák" userId="00c2a28b767a560e" providerId="LiveId" clId="{BA8790F7-91FE-41CC-8315-F2628B161EFA}" dt="2021-03-12T12:23:48.108" v="214"/>
            <ac:spMkLst>
              <pc:docMk/>
              <pc:sldMasterMk cId="1188533376" sldId="2147483648"/>
              <pc:sldLayoutMk cId="1885589210" sldId="2147483652"/>
              <ac:spMk id="16" creationId="{F69B92BB-1D89-4A46-9BE9-1ABF7D360233}"/>
            </ac:spMkLst>
          </pc:spChg>
          <pc:spChg chg="mod">
            <ac:chgData name="Marek Ruščák" userId="00c2a28b767a560e" providerId="LiveId" clId="{BA8790F7-91FE-41CC-8315-F2628B161EFA}" dt="2021-03-12T12:23:48.108" v="214"/>
            <ac:spMkLst>
              <pc:docMk/>
              <pc:sldMasterMk cId="1188533376" sldId="2147483648"/>
              <pc:sldLayoutMk cId="1885589210" sldId="2147483652"/>
              <ac:spMk id="17" creationId="{3B7A0126-CD23-4063-BCD9-EAC561C01C87}"/>
            </ac:spMkLst>
          </pc:spChg>
          <pc:grpChg chg="add del mod">
            <ac:chgData name="Marek Ruščák" userId="00c2a28b767a560e" providerId="LiveId" clId="{BA8790F7-91FE-41CC-8315-F2628B161EFA}" dt="2021-03-12T12:22:45.726" v="195" actId="478"/>
            <ac:grpSpMkLst>
              <pc:docMk/>
              <pc:sldMasterMk cId="1188533376" sldId="2147483648"/>
              <pc:sldLayoutMk cId="1885589210" sldId="2147483652"/>
              <ac:grpSpMk id="12" creationId="{B03F6BAA-9E9B-40B2-8B0E-DFC7D98D931B}"/>
            </ac:grpSpMkLst>
          </pc:grpChg>
          <pc:grpChg chg="add del mod">
            <ac:chgData name="Marek Ruščák" userId="00c2a28b767a560e" providerId="LiveId" clId="{BA8790F7-91FE-41CC-8315-F2628B161EFA}" dt="2021-03-12T12:24:26.067" v="220" actId="478"/>
            <ac:grpSpMkLst>
              <pc:docMk/>
              <pc:sldMasterMk cId="1188533376" sldId="2147483648"/>
              <pc:sldLayoutMk cId="1885589210" sldId="2147483652"/>
              <ac:grpSpMk id="15" creationId="{8E2DA975-7E9B-4345-91F1-B52C07E8586D}"/>
            </ac:grpSpMkLst>
          </pc:grpChg>
          <pc:picChg chg="add del mod">
            <ac:chgData name="Marek Ruščák" userId="00c2a28b767a560e" providerId="LiveId" clId="{BA8790F7-91FE-41CC-8315-F2628B161EFA}" dt="2021-03-12T12:14:51.652" v="81" actId="478"/>
            <ac:picMkLst>
              <pc:docMk/>
              <pc:sldMasterMk cId="1188533376" sldId="2147483648"/>
              <pc:sldLayoutMk cId="1885589210" sldId="2147483652"/>
              <ac:picMk id="8" creationId="{FE7CFC89-7D60-4598-ABD8-126C5AA05C31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28.425" v="221" actId="478"/>
          <pc:sldLayoutMkLst>
            <pc:docMk/>
            <pc:sldMasterMk cId="1188533376" sldId="2147483648"/>
            <pc:sldLayoutMk cId="3495443667" sldId="2147483653"/>
          </pc:sldLayoutMkLst>
          <pc:spChg chg="add del mod">
            <ac:chgData name="Marek Ruščák" userId="00c2a28b767a560e" providerId="LiveId" clId="{BA8790F7-91FE-41CC-8315-F2628B161EFA}" dt="2021-03-12T12:18:02.293" v="118" actId="478"/>
            <ac:spMkLst>
              <pc:docMk/>
              <pc:sldMasterMk cId="1188533376" sldId="2147483648"/>
              <pc:sldLayoutMk cId="3495443667" sldId="2147483653"/>
              <ac:spMk id="11" creationId="{1FBFC5C7-EF7A-4C58-B913-4C8E05A9D3E0}"/>
            </ac:spMkLst>
          </pc:spChg>
          <pc:spChg chg="add del mod">
            <ac:chgData name="Marek Ruščák" userId="00c2a28b767a560e" providerId="LiveId" clId="{BA8790F7-91FE-41CC-8315-F2628B161EFA}" dt="2021-03-12T12:23:23.885" v="204" actId="478"/>
            <ac:spMkLst>
              <pc:docMk/>
              <pc:sldMasterMk cId="1188533376" sldId="2147483648"/>
              <pc:sldLayoutMk cId="3495443667" sldId="2147483653"/>
              <ac:spMk id="12" creationId="{E072D04D-38DA-4BF2-8A40-901BEFD3DAB4}"/>
            </ac:spMkLst>
          </pc:spChg>
          <pc:spChg chg="add del mod">
            <ac:chgData name="Marek Ruščák" userId="00c2a28b767a560e" providerId="LiveId" clId="{BA8790F7-91FE-41CC-8315-F2628B161EFA}" dt="2021-03-12T12:23:24.869" v="205" actId="478"/>
            <ac:spMkLst>
              <pc:docMk/>
              <pc:sldMasterMk cId="1188533376" sldId="2147483648"/>
              <pc:sldLayoutMk cId="3495443667" sldId="2147483653"/>
              <ac:spMk id="13" creationId="{130EFD57-7636-4AFB-8FCB-341A83D7BEB0}"/>
            </ac:spMkLst>
          </pc:spChg>
          <pc:spChg chg="mod">
            <ac:chgData name="Marek Ruščák" userId="00c2a28b767a560e" providerId="LiveId" clId="{BA8790F7-91FE-41CC-8315-F2628B161EFA}" dt="2021-03-12T12:18:17.806" v="121"/>
            <ac:spMkLst>
              <pc:docMk/>
              <pc:sldMasterMk cId="1188533376" sldId="2147483648"/>
              <pc:sldLayoutMk cId="3495443667" sldId="2147483653"/>
              <ac:spMk id="15" creationId="{877EEC00-4592-4F79-8D6B-4CEBAA53EF35}"/>
            </ac:spMkLst>
          </pc:spChg>
          <pc:spChg chg="mod">
            <ac:chgData name="Marek Ruščák" userId="00c2a28b767a560e" providerId="LiveId" clId="{BA8790F7-91FE-41CC-8315-F2628B161EFA}" dt="2021-03-12T12:18:17.806" v="121"/>
            <ac:spMkLst>
              <pc:docMk/>
              <pc:sldMasterMk cId="1188533376" sldId="2147483648"/>
              <pc:sldLayoutMk cId="3495443667" sldId="2147483653"/>
              <ac:spMk id="16" creationId="{F9D6AB49-E23C-42DD-AF51-09A1DF755209}"/>
            </ac:spMkLst>
          </pc:spChg>
          <pc:spChg chg="mod">
            <ac:chgData name="Marek Ruščák" userId="00c2a28b767a560e" providerId="LiveId" clId="{BA8790F7-91FE-41CC-8315-F2628B161EFA}" dt="2021-03-12T12:23:48.932" v="215"/>
            <ac:spMkLst>
              <pc:docMk/>
              <pc:sldMasterMk cId="1188533376" sldId="2147483648"/>
              <pc:sldLayoutMk cId="3495443667" sldId="2147483653"/>
              <ac:spMk id="18" creationId="{54002B78-79C1-497D-B896-97DCA0B2AA9D}"/>
            </ac:spMkLst>
          </pc:spChg>
          <pc:spChg chg="mod">
            <ac:chgData name="Marek Ruščák" userId="00c2a28b767a560e" providerId="LiveId" clId="{BA8790F7-91FE-41CC-8315-F2628B161EFA}" dt="2021-03-12T12:23:48.932" v="215"/>
            <ac:spMkLst>
              <pc:docMk/>
              <pc:sldMasterMk cId="1188533376" sldId="2147483648"/>
              <pc:sldLayoutMk cId="3495443667" sldId="2147483653"/>
              <ac:spMk id="19" creationId="{1C654CA4-6EBF-4E70-A1C5-1B80AE0004EE}"/>
            </ac:spMkLst>
          </pc:spChg>
          <pc:grpChg chg="add del mod">
            <ac:chgData name="Marek Ruščák" userId="00c2a28b767a560e" providerId="LiveId" clId="{BA8790F7-91FE-41CC-8315-F2628B161EFA}" dt="2021-03-12T12:22:47.967" v="196" actId="478"/>
            <ac:grpSpMkLst>
              <pc:docMk/>
              <pc:sldMasterMk cId="1188533376" sldId="2147483648"/>
              <pc:sldLayoutMk cId="3495443667" sldId="2147483653"/>
              <ac:grpSpMk id="14" creationId="{B128AD0E-E80D-4637-8D08-A99CEAFACA6F}"/>
            </ac:grpSpMkLst>
          </pc:grpChg>
          <pc:grpChg chg="add del mod">
            <ac:chgData name="Marek Ruščák" userId="00c2a28b767a560e" providerId="LiveId" clId="{BA8790F7-91FE-41CC-8315-F2628B161EFA}" dt="2021-03-12T12:24:28.425" v="221" actId="478"/>
            <ac:grpSpMkLst>
              <pc:docMk/>
              <pc:sldMasterMk cId="1188533376" sldId="2147483648"/>
              <pc:sldLayoutMk cId="3495443667" sldId="2147483653"/>
              <ac:grpSpMk id="17" creationId="{609717D3-9F25-4BD9-8683-DFAA370A34C6}"/>
            </ac:grpSpMkLst>
          </pc:grpChg>
          <pc:picChg chg="add del mod">
            <ac:chgData name="Marek Ruščák" userId="00c2a28b767a560e" providerId="LiveId" clId="{BA8790F7-91FE-41CC-8315-F2628B161EFA}" dt="2021-03-12T12:14:56.989" v="82" actId="478"/>
            <ac:picMkLst>
              <pc:docMk/>
              <pc:sldMasterMk cId="1188533376" sldId="2147483648"/>
              <pc:sldLayoutMk cId="3495443667" sldId="2147483653"/>
              <ac:picMk id="10" creationId="{84D3B3F5-4C9E-4932-A8D6-71890DF7D0F6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30.145" v="222" actId="478"/>
          <pc:sldLayoutMkLst>
            <pc:docMk/>
            <pc:sldMasterMk cId="1188533376" sldId="2147483648"/>
            <pc:sldLayoutMk cId="2943283100" sldId="2147483654"/>
          </pc:sldLayoutMkLst>
          <pc:spChg chg="add del mod">
            <ac:chgData name="Marek Ruščák" userId="00c2a28b767a560e" providerId="LiveId" clId="{BA8790F7-91FE-41CC-8315-F2628B161EFA}" dt="2021-03-12T12:18:04.104" v="119" actId="478"/>
            <ac:spMkLst>
              <pc:docMk/>
              <pc:sldMasterMk cId="1188533376" sldId="2147483648"/>
              <pc:sldLayoutMk cId="2943283100" sldId="2147483654"/>
              <ac:spMk id="7" creationId="{4D96A6F7-E45D-4055-8123-A3ECE2EF9A40}"/>
            </ac:spMkLst>
          </pc:spChg>
          <pc:spChg chg="add del mod">
            <ac:chgData name="Marek Ruščák" userId="00c2a28b767a560e" providerId="LiveId" clId="{BA8790F7-91FE-41CC-8315-F2628B161EFA}" dt="2021-03-12T12:23:27.885" v="206" actId="478"/>
            <ac:spMkLst>
              <pc:docMk/>
              <pc:sldMasterMk cId="1188533376" sldId="2147483648"/>
              <pc:sldLayoutMk cId="2943283100" sldId="2147483654"/>
              <ac:spMk id="8" creationId="{19422231-F3D4-4602-9E2D-A76AE84FB13C}"/>
            </ac:spMkLst>
          </pc:spChg>
          <pc:spChg chg="add del mod">
            <ac:chgData name="Marek Ruščák" userId="00c2a28b767a560e" providerId="LiveId" clId="{BA8790F7-91FE-41CC-8315-F2628B161EFA}" dt="2021-03-12T12:23:28.741" v="207" actId="478"/>
            <ac:spMkLst>
              <pc:docMk/>
              <pc:sldMasterMk cId="1188533376" sldId="2147483648"/>
              <pc:sldLayoutMk cId="2943283100" sldId="2147483654"/>
              <ac:spMk id="9" creationId="{C7BB5E2D-A08F-4C48-A820-C9585164B7B6}"/>
            </ac:spMkLst>
          </pc:spChg>
          <pc:spChg chg="mod">
            <ac:chgData name="Marek Ruščák" userId="00c2a28b767a560e" providerId="LiveId" clId="{BA8790F7-91FE-41CC-8315-F2628B161EFA}" dt="2021-03-12T12:18:19.176" v="122"/>
            <ac:spMkLst>
              <pc:docMk/>
              <pc:sldMasterMk cId="1188533376" sldId="2147483648"/>
              <pc:sldLayoutMk cId="2943283100" sldId="2147483654"/>
              <ac:spMk id="11" creationId="{BA58CD56-DE44-4546-B605-A6EF0C457E54}"/>
            </ac:spMkLst>
          </pc:spChg>
          <pc:spChg chg="mod">
            <ac:chgData name="Marek Ruščák" userId="00c2a28b767a560e" providerId="LiveId" clId="{BA8790F7-91FE-41CC-8315-F2628B161EFA}" dt="2021-03-12T12:18:19.176" v="122"/>
            <ac:spMkLst>
              <pc:docMk/>
              <pc:sldMasterMk cId="1188533376" sldId="2147483648"/>
              <pc:sldLayoutMk cId="2943283100" sldId="2147483654"/>
              <ac:spMk id="12" creationId="{265027AE-8997-41E5-A864-31925E8EA3CF}"/>
            </ac:spMkLst>
          </pc:spChg>
          <pc:spChg chg="mod">
            <ac:chgData name="Marek Ruščák" userId="00c2a28b767a560e" providerId="LiveId" clId="{BA8790F7-91FE-41CC-8315-F2628B161EFA}" dt="2021-03-12T12:23:49.994" v="216"/>
            <ac:spMkLst>
              <pc:docMk/>
              <pc:sldMasterMk cId="1188533376" sldId="2147483648"/>
              <pc:sldLayoutMk cId="2943283100" sldId="2147483654"/>
              <ac:spMk id="14" creationId="{3A287FA5-B7A0-42A2-9210-FA0873AFC059}"/>
            </ac:spMkLst>
          </pc:spChg>
          <pc:spChg chg="mod">
            <ac:chgData name="Marek Ruščák" userId="00c2a28b767a560e" providerId="LiveId" clId="{BA8790F7-91FE-41CC-8315-F2628B161EFA}" dt="2021-03-12T12:23:49.994" v="216"/>
            <ac:spMkLst>
              <pc:docMk/>
              <pc:sldMasterMk cId="1188533376" sldId="2147483648"/>
              <pc:sldLayoutMk cId="2943283100" sldId="2147483654"/>
              <ac:spMk id="15" creationId="{BCAF0045-7F8F-4A29-9C67-70911AB2D39E}"/>
            </ac:spMkLst>
          </pc:spChg>
          <pc:grpChg chg="add del mod">
            <ac:chgData name="Marek Ruščák" userId="00c2a28b767a560e" providerId="LiveId" clId="{BA8790F7-91FE-41CC-8315-F2628B161EFA}" dt="2021-03-12T12:22:52.099" v="197" actId="478"/>
            <ac:grpSpMkLst>
              <pc:docMk/>
              <pc:sldMasterMk cId="1188533376" sldId="2147483648"/>
              <pc:sldLayoutMk cId="2943283100" sldId="2147483654"/>
              <ac:grpSpMk id="10" creationId="{F9A07375-15C1-4819-A287-7E13A9901660}"/>
            </ac:grpSpMkLst>
          </pc:grpChg>
          <pc:grpChg chg="add del mod">
            <ac:chgData name="Marek Ruščák" userId="00c2a28b767a560e" providerId="LiveId" clId="{BA8790F7-91FE-41CC-8315-F2628B161EFA}" dt="2021-03-12T12:24:30.145" v="222" actId="478"/>
            <ac:grpSpMkLst>
              <pc:docMk/>
              <pc:sldMasterMk cId="1188533376" sldId="2147483648"/>
              <pc:sldLayoutMk cId="2943283100" sldId="2147483654"/>
              <ac:grpSpMk id="13" creationId="{5826C62B-BA20-4FF7-8779-866F6B9E26F2}"/>
            </ac:grpSpMkLst>
          </pc:grpChg>
          <pc:picChg chg="add del mod">
            <ac:chgData name="Marek Ruščák" userId="00c2a28b767a560e" providerId="LiveId" clId="{BA8790F7-91FE-41CC-8315-F2628B161EFA}" dt="2021-03-12T12:14:59.518" v="83" actId="478"/>
            <ac:picMkLst>
              <pc:docMk/>
              <pc:sldMasterMk cId="1188533376" sldId="2147483648"/>
              <pc:sldLayoutMk cId="2943283100" sldId="2147483654"/>
              <ac:picMk id="6" creationId="{92BA4EDF-2732-4805-AA82-B03C1E914303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31.919" v="223" actId="478"/>
          <pc:sldLayoutMkLst>
            <pc:docMk/>
            <pc:sldMasterMk cId="1188533376" sldId="2147483648"/>
            <pc:sldLayoutMk cId="2919196906" sldId="2147483655"/>
          </pc:sldLayoutMkLst>
          <pc:spChg chg="add del mod">
            <ac:chgData name="Marek Ruščák" userId="00c2a28b767a560e" providerId="LiveId" clId="{BA8790F7-91FE-41CC-8315-F2628B161EFA}" dt="2021-03-12T12:23:31.885" v="208" actId="478"/>
            <ac:spMkLst>
              <pc:docMk/>
              <pc:sldMasterMk cId="1188533376" sldId="2147483648"/>
              <pc:sldLayoutMk cId="2919196906" sldId="2147483655"/>
              <ac:spMk id="6" creationId="{EC510DB4-4809-4197-9319-CADAF1040C94}"/>
            </ac:spMkLst>
          </pc:spChg>
          <pc:spChg chg="add del mod">
            <ac:chgData name="Marek Ruščák" userId="00c2a28b767a560e" providerId="LiveId" clId="{BA8790F7-91FE-41CC-8315-F2628B161EFA}" dt="2021-03-12T12:23:32.693" v="209" actId="478"/>
            <ac:spMkLst>
              <pc:docMk/>
              <pc:sldMasterMk cId="1188533376" sldId="2147483648"/>
              <pc:sldLayoutMk cId="2919196906" sldId="2147483655"/>
              <ac:spMk id="7" creationId="{61ED6B06-57F6-4D92-B049-EFDF7ACF5E9D}"/>
            </ac:spMkLst>
          </pc:spChg>
          <pc:spChg chg="mod">
            <ac:chgData name="Marek Ruščák" userId="00c2a28b767a560e" providerId="LiveId" clId="{BA8790F7-91FE-41CC-8315-F2628B161EFA}" dt="2021-03-12T12:18:21.294" v="123"/>
            <ac:spMkLst>
              <pc:docMk/>
              <pc:sldMasterMk cId="1188533376" sldId="2147483648"/>
              <pc:sldLayoutMk cId="2919196906" sldId="2147483655"/>
              <ac:spMk id="9" creationId="{8CB4F87F-7B06-4547-B75B-CEE447923CBE}"/>
            </ac:spMkLst>
          </pc:spChg>
          <pc:spChg chg="mod">
            <ac:chgData name="Marek Ruščák" userId="00c2a28b767a560e" providerId="LiveId" clId="{BA8790F7-91FE-41CC-8315-F2628B161EFA}" dt="2021-03-12T12:18:21.294" v="123"/>
            <ac:spMkLst>
              <pc:docMk/>
              <pc:sldMasterMk cId="1188533376" sldId="2147483648"/>
              <pc:sldLayoutMk cId="2919196906" sldId="2147483655"/>
              <ac:spMk id="10" creationId="{5F569190-5ACE-4E93-BD11-B19BFF5E0EA8}"/>
            </ac:spMkLst>
          </pc:spChg>
          <pc:spChg chg="mod">
            <ac:chgData name="Marek Ruščák" userId="00c2a28b767a560e" providerId="LiveId" clId="{BA8790F7-91FE-41CC-8315-F2628B161EFA}" dt="2021-03-12T12:23:51.323" v="217"/>
            <ac:spMkLst>
              <pc:docMk/>
              <pc:sldMasterMk cId="1188533376" sldId="2147483648"/>
              <pc:sldLayoutMk cId="2919196906" sldId="2147483655"/>
              <ac:spMk id="12" creationId="{176E59E9-F063-4CA0-8E08-5223D9677845}"/>
            </ac:spMkLst>
          </pc:spChg>
          <pc:spChg chg="mod">
            <ac:chgData name="Marek Ruščák" userId="00c2a28b767a560e" providerId="LiveId" clId="{BA8790F7-91FE-41CC-8315-F2628B161EFA}" dt="2021-03-12T12:23:51.323" v="217"/>
            <ac:spMkLst>
              <pc:docMk/>
              <pc:sldMasterMk cId="1188533376" sldId="2147483648"/>
              <pc:sldLayoutMk cId="2919196906" sldId="2147483655"/>
              <ac:spMk id="13" creationId="{1BF444B6-B52B-470C-9FFA-ACB112F5CF9D}"/>
            </ac:spMkLst>
          </pc:spChg>
          <pc:grpChg chg="add del mod">
            <ac:chgData name="Marek Ruščák" userId="00c2a28b767a560e" providerId="LiveId" clId="{BA8790F7-91FE-41CC-8315-F2628B161EFA}" dt="2021-03-12T12:22:53.495" v="198" actId="478"/>
            <ac:grpSpMkLst>
              <pc:docMk/>
              <pc:sldMasterMk cId="1188533376" sldId="2147483648"/>
              <pc:sldLayoutMk cId="2919196906" sldId="2147483655"/>
              <ac:grpSpMk id="8" creationId="{DEA06998-A9EB-4C93-B03D-D55B97885975}"/>
            </ac:grpSpMkLst>
          </pc:grpChg>
          <pc:grpChg chg="add del mod">
            <ac:chgData name="Marek Ruščák" userId="00c2a28b767a560e" providerId="LiveId" clId="{BA8790F7-91FE-41CC-8315-F2628B161EFA}" dt="2021-03-12T12:24:31.919" v="223" actId="478"/>
            <ac:grpSpMkLst>
              <pc:docMk/>
              <pc:sldMasterMk cId="1188533376" sldId="2147483648"/>
              <pc:sldLayoutMk cId="2919196906" sldId="2147483655"/>
              <ac:grpSpMk id="11" creationId="{F285F8E3-400F-4A2A-A253-F4826910FBDD}"/>
            </ac:grpSpMkLst>
          </pc:grpChg>
          <pc:picChg chg="add del mod">
            <ac:chgData name="Marek Ruščák" userId="00c2a28b767a560e" providerId="LiveId" clId="{BA8790F7-91FE-41CC-8315-F2628B161EFA}" dt="2021-03-12T12:15:01.969" v="84" actId="478"/>
            <ac:picMkLst>
              <pc:docMk/>
              <pc:sldMasterMk cId="1188533376" sldId="2147483648"/>
              <pc:sldLayoutMk cId="2919196906" sldId="2147483655"/>
              <ac:picMk id="5" creationId="{4EA463B8-8A21-4189-92B5-4BC646C19481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33.992" v="224" actId="478"/>
          <pc:sldLayoutMkLst>
            <pc:docMk/>
            <pc:sldMasterMk cId="1188533376" sldId="2147483648"/>
            <pc:sldLayoutMk cId="85929751" sldId="2147483656"/>
          </pc:sldLayoutMkLst>
          <pc:spChg chg="add del mod">
            <ac:chgData name="Marek Ruščák" userId="00c2a28b767a560e" providerId="LiveId" clId="{BA8790F7-91FE-41CC-8315-F2628B161EFA}" dt="2021-03-12T12:23:35.334" v="210" actId="478"/>
            <ac:spMkLst>
              <pc:docMk/>
              <pc:sldMasterMk cId="1188533376" sldId="2147483648"/>
              <pc:sldLayoutMk cId="85929751" sldId="2147483656"/>
              <ac:spMk id="9" creationId="{962DE0E3-AF7F-4B98-9D3B-7AC16DBDE9F5}"/>
            </ac:spMkLst>
          </pc:spChg>
          <pc:spChg chg="add del mod">
            <ac:chgData name="Marek Ruščák" userId="00c2a28b767a560e" providerId="LiveId" clId="{BA8790F7-91FE-41CC-8315-F2628B161EFA}" dt="2021-03-12T12:23:36.113" v="211" actId="478"/>
            <ac:spMkLst>
              <pc:docMk/>
              <pc:sldMasterMk cId="1188533376" sldId="2147483648"/>
              <pc:sldLayoutMk cId="85929751" sldId="2147483656"/>
              <ac:spMk id="10" creationId="{0FF94CE7-375B-4362-9DEB-617A0171FD17}"/>
            </ac:spMkLst>
          </pc:spChg>
          <pc:spChg chg="mod">
            <ac:chgData name="Marek Ruščák" userId="00c2a28b767a560e" providerId="LiveId" clId="{BA8790F7-91FE-41CC-8315-F2628B161EFA}" dt="2021-03-12T12:18:27.703" v="124"/>
            <ac:spMkLst>
              <pc:docMk/>
              <pc:sldMasterMk cId="1188533376" sldId="2147483648"/>
              <pc:sldLayoutMk cId="85929751" sldId="2147483656"/>
              <ac:spMk id="12" creationId="{79A91C4E-DA09-449A-80F5-7C0C7043079A}"/>
            </ac:spMkLst>
          </pc:spChg>
          <pc:spChg chg="mod">
            <ac:chgData name="Marek Ruščák" userId="00c2a28b767a560e" providerId="LiveId" clId="{BA8790F7-91FE-41CC-8315-F2628B161EFA}" dt="2021-03-12T12:18:27.703" v="124"/>
            <ac:spMkLst>
              <pc:docMk/>
              <pc:sldMasterMk cId="1188533376" sldId="2147483648"/>
              <pc:sldLayoutMk cId="85929751" sldId="2147483656"/>
              <ac:spMk id="13" creationId="{6F328E1F-BEE8-44C9-AF4D-06ED58BE7E12}"/>
            </ac:spMkLst>
          </pc:spChg>
          <pc:spChg chg="mod">
            <ac:chgData name="Marek Ruščák" userId="00c2a28b767a560e" providerId="LiveId" clId="{BA8790F7-91FE-41CC-8315-F2628B161EFA}" dt="2021-03-12T12:23:52.084" v="218"/>
            <ac:spMkLst>
              <pc:docMk/>
              <pc:sldMasterMk cId="1188533376" sldId="2147483648"/>
              <pc:sldLayoutMk cId="85929751" sldId="2147483656"/>
              <ac:spMk id="15" creationId="{0FB9ED3A-0A80-4791-902F-59A0606D6D12}"/>
            </ac:spMkLst>
          </pc:spChg>
          <pc:spChg chg="mod">
            <ac:chgData name="Marek Ruščák" userId="00c2a28b767a560e" providerId="LiveId" clId="{BA8790F7-91FE-41CC-8315-F2628B161EFA}" dt="2021-03-12T12:23:52.084" v="218"/>
            <ac:spMkLst>
              <pc:docMk/>
              <pc:sldMasterMk cId="1188533376" sldId="2147483648"/>
              <pc:sldLayoutMk cId="85929751" sldId="2147483656"/>
              <ac:spMk id="16" creationId="{817A7C33-E66E-4FF7-83B6-7C6A4EBE8A89}"/>
            </ac:spMkLst>
          </pc:spChg>
          <pc:grpChg chg="add del mod">
            <ac:chgData name="Marek Ruščák" userId="00c2a28b767a560e" providerId="LiveId" clId="{BA8790F7-91FE-41CC-8315-F2628B161EFA}" dt="2021-03-12T12:22:55.519" v="199" actId="478"/>
            <ac:grpSpMkLst>
              <pc:docMk/>
              <pc:sldMasterMk cId="1188533376" sldId="2147483648"/>
              <pc:sldLayoutMk cId="85929751" sldId="2147483656"/>
              <ac:grpSpMk id="11" creationId="{C0E38E06-F070-453F-95C5-97E30F459466}"/>
            </ac:grpSpMkLst>
          </pc:grpChg>
          <pc:grpChg chg="add del mod">
            <ac:chgData name="Marek Ruščák" userId="00c2a28b767a560e" providerId="LiveId" clId="{BA8790F7-91FE-41CC-8315-F2628B161EFA}" dt="2021-03-12T12:24:33.992" v="224" actId="478"/>
            <ac:grpSpMkLst>
              <pc:docMk/>
              <pc:sldMasterMk cId="1188533376" sldId="2147483648"/>
              <pc:sldLayoutMk cId="85929751" sldId="2147483656"/>
              <ac:grpSpMk id="14" creationId="{179DD4C5-22FE-4487-A23A-F78D15FA76B8}"/>
            </ac:grpSpMkLst>
          </pc:grpChg>
          <pc:picChg chg="add del mod">
            <ac:chgData name="Marek Ruščák" userId="00c2a28b767a560e" providerId="LiveId" clId="{BA8790F7-91FE-41CC-8315-F2628B161EFA}" dt="2021-03-12T12:15:04.235" v="85" actId="478"/>
            <ac:picMkLst>
              <pc:docMk/>
              <pc:sldMasterMk cId="1188533376" sldId="2147483648"/>
              <pc:sldLayoutMk cId="85929751" sldId="2147483656"/>
              <ac:picMk id="8" creationId="{73DF6047-8957-43DE-8635-408840B31792}"/>
            </ac:picMkLst>
          </pc:picChg>
        </pc:sldLayoutChg>
        <pc:sldLayoutChg chg="addSp delSp modSp mod">
          <pc:chgData name="Marek Ruščák" userId="00c2a28b767a560e" providerId="LiveId" clId="{BA8790F7-91FE-41CC-8315-F2628B161EFA}" dt="2021-03-12T12:24:37.409" v="225" actId="478"/>
          <pc:sldLayoutMkLst>
            <pc:docMk/>
            <pc:sldMasterMk cId="1188533376" sldId="2147483648"/>
            <pc:sldLayoutMk cId="2933803043" sldId="2147483657"/>
          </pc:sldLayoutMkLst>
          <pc:spChg chg="add mod">
            <ac:chgData name="Marek Ruščák" userId="00c2a28b767a560e" providerId="LiveId" clId="{BA8790F7-91FE-41CC-8315-F2628B161EFA}" dt="2021-03-12T12:16:54.207" v="101"/>
            <ac:spMkLst>
              <pc:docMk/>
              <pc:sldMasterMk cId="1188533376" sldId="2147483648"/>
              <pc:sldLayoutMk cId="2933803043" sldId="2147483657"/>
              <ac:spMk id="9" creationId="{929F9144-1A64-462E-A956-C51A98947EAF}"/>
            </ac:spMkLst>
          </pc:spChg>
          <pc:spChg chg="add mod">
            <ac:chgData name="Marek Ruščák" userId="00c2a28b767a560e" providerId="LiveId" clId="{BA8790F7-91FE-41CC-8315-F2628B161EFA}" dt="2021-03-12T12:16:54.207" v="101"/>
            <ac:spMkLst>
              <pc:docMk/>
              <pc:sldMasterMk cId="1188533376" sldId="2147483648"/>
              <pc:sldLayoutMk cId="2933803043" sldId="2147483657"/>
              <ac:spMk id="10" creationId="{BA5A7025-B4AC-4464-B777-791ACFCC5832}"/>
            </ac:spMkLst>
          </pc:spChg>
          <pc:spChg chg="mod">
            <ac:chgData name="Marek Ruščák" userId="00c2a28b767a560e" providerId="LiveId" clId="{BA8790F7-91FE-41CC-8315-F2628B161EFA}" dt="2021-03-12T12:18:30.478" v="125"/>
            <ac:spMkLst>
              <pc:docMk/>
              <pc:sldMasterMk cId="1188533376" sldId="2147483648"/>
              <pc:sldLayoutMk cId="2933803043" sldId="2147483657"/>
              <ac:spMk id="12" creationId="{EE1E9114-9413-4723-9559-302BA9E958FC}"/>
            </ac:spMkLst>
          </pc:spChg>
          <pc:spChg chg="mod">
            <ac:chgData name="Marek Ruščák" userId="00c2a28b767a560e" providerId="LiveId" clId="{BA8790F7-91FE-41CC-8315-F2628B161EFA}" dt="2021-03-12T12:18:30.478" v="125"/>
            <ac:spMkLst>
              <pc:docMk/>
              <pc:sldMasterMk cId="1188533376" sldId="2147483648"/>
              <pc:sldLayoutMk cId="2933803043" sldId="2147483657"/>
              <ac:spMk id="13" creationId="{BAD034D8-903A-4F81-93D6-4342F26BABC0}"/>
            </ac:spMkLst>
          </pc:spChg>
          <pc:spChg chg="mod">
            <ac:chgData name="Marek Ruščák" userId="00c2a28b767a560e" providerId="LiveId" clId="{BA8790F7-91FE-41CC-8315-F2628B161EFA}" dt="2021-03-12T12:23:55.144" v="219"/>
            <ac:spMkLst>
              <pc:docMk/>
              <pc:sldMasterMk cId="1188533376" sldId="2147483648"/>
              <pc:sldLayoutMk cId="2933803043" sldId="2147483657"/>
              <ac:spMk id="15" creationId="{60B46C49-6545-4D60-9CDE-2348A6E3AF48}"/>
            </ac:spMkLst>
          </pc:spChg>
          <pc:spChg chg="mod">
            <ac:chgData name="Marek Ruščák" userId="00c2a28b767a560e" providerId="LiveId" clId="{BA8790F7-91FE-41CC-8315-F2628B161EFA}" dt="2021-03-12T12:23:55.144" v="219"/>
            <ac:spMkLst>
              <pc:docMk/>
              <pc:sldMasterMk cId="1188533376" sldId="2147483648"/>
              <pc:sldLayoutMk cId="2933803043" sldId="2147483657"/>
              <ac:spMk id="16" creationId="{9068EC86-4825-4C44-8AB1-EF2184A84617}"/>
            </ac:spMkLst>
          </pc:spChg>
          <pc:grpChg chg="add del mod">
            <ac:chgData name="Marek Ruščák" userId="00c2a28b767a560e" providerId="LiveId" clId="{BA8790F7-91FE-41CC-8315-F2628B161EFA}" dt="2021-03-12T12:22:56.850" v="200" actId="478"/>
            <ac:grpSpMkLst>
              <pc:docMk/>
              <pc:sldMasterMk cId="1188533376" sldId="2147483648"/>
              <pc:sldLayoutMk cId="2933803043" sldId="2147483657"/>
              <ac:grpSpMk id="11" creationId="{43FC7541-42AF-4A9D-9A38-8AC39046C74C}"/>
            </ac:grpSpMkLst>
          </pc:grpChg>
          <pc:grpChg chg="add del mod">
            <ac:chgData name="Marek Ruščák" userId="00c2a28b767a560e" providerId="LiveId" clId="{BA8790F7-91FE-41CC-8315-F2628B161EFA}" dt="2021-03-12T12:24:37.409" v="225" actId="478"/>
            <ac:grpSpMkLst>
              <pc:docMk/>
              <pc:sldMasterMk cId="1188533376" sldId="2147483648"/>
              <pc:sldLayoutMk cId="2933803043" sldId="2147483657"/>
              <ac:grpSpMk id="14" creationId="{448A10C8-88B8-41EE-AECB-142F3654623C}"/>
            </ac:grpSpMkLst>
          </pc:grpChg>
          <pc:picChg chg="add del mod">
            <ac:chgData name="Marek Ruščák" userId="00c2a28b767a560e" providerId="LiveId" clId="{BA8790F7-91FE-41CC-8315-F2628B161EFA}" dt="2021-03-12T12:15:06.427" v="86" actId="478"/>
            <ac:picMkLst>
              <pc:docMk/>
              <pc:sldMasterMk cId="1188533376" sldId="2147483648"/>
              <pc:sldLayoutMk cId="2933803043" sldId="2147483657"/>
              <ac:picMk id="8" creationId="{FD1B504D-7DC4-462A-9D95-36CDF73DDDCA}"/>
            </ac:picMkLst>
          </pc:picChg>
        </pc:sldLayoutChg>
      </pc:sldMasterChg>
      <pc:sldMasterChg chg="new del mod addSldLayout delSldLayout">
        <pc:chgData name="Marek Ruščák" userId="00c2a28b767a560e" providerId="LiveId" clId="{BA8790F7-91FE-41CC-8315-F2628B161EFA}" dt="2021-03-12T11:49:23.715" v="3" actId="6938"/>
        <pc:sldMasterMkLst>
          <pc:docMk/>
          <pc:sldMasterMk cId="2272092553" sldId="2147483660"/>
        </pc:sldMasterMkLst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1806637119" sldId="2147483661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4227774798" sldId="2147483662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2513560970" sldId="2147483663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2876647556" sldId="2147483664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1051080329" sldId="2147483665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1892143104" sldId="2147483666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4146399080" sldId="2147483667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1541361578" sldId="2147483668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999594334" sldId="2147483669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2145276842" sldId="2147483670"/>
          </pc:sldLayoutMkLst>
        </pc:sldLayoutChg>
        <pc:sldLayoutChg chg="new del replId">
          <pc:chgData name="Marek Ruščák" userId="00c2a28b767a560e" providerId="LiveId" clId="{BA8790F7-91FE-41CC-8315-F2628B161EFA}" dt="2021-03-12T11:49:23.715" v="3" actId="6938"/>
          <pc:sldLayoutMkLst>
            <pc:docMk/>
            <pc:sldMasterMk cId="2272092553" sldId="2147483660"/>
            <pc:sldLayoutMk cId="1111576237" sldId="2147483671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02D7F-2AA7-46B4-89F4-0B4D62C6C7A2}" type="datetimeFigureOut">
              <a:rPr lang="cs-CZ" smtClean="0"/>
              <a:t>09.07.2025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DD7B5-54C2-41A6-A86F-2E46CF40DC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5099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Methylisokyan%C3%A1t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50s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921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Flux </a:t>
            </a:r>
            <a:r>
              <a:rPr lang="cs-CZ" dirty="0" err="1"/>
              <a:t>spectrum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8919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22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International Nuclear Event Scale</a:t>
            </a:r>
            <a:endParaRPr lang="en-US" sz="900" dirty="0"/>
          </a:p>
          <a:p>
            <a:r>
              <a:rPr lang="cs-CZ" dirty="0"/>
              <a:t>7 – </a:t>
            </a:r>
            <a:r>
              <a:rPr lang="cs-CZ" dirty="0" err="1"/>
              <a:t>Chernobyl</a:t>
            </a:r>
            <a:r>
              <a:rPr lang="cs-CZ" dirty="0"/>
              <a:t> </a:t>
            </a:r>
            <a:r>
              <a:rPr lang="cs-CZ" dirty="0" err="1"/>
              <a:t>Fukushima</a:t>
            </a:r>
            <a:endParaRPr lang="cs-CZ" dirty="0"/>
          </a:p>
          <a:p>
            <a:r>
              <a:rPr lang="cs-CZ" dirty="0"/>
              <a:t>6 – </a:t>
            </a:r>
            <a:r>
              <a:rPr lang="cs-CZ" dirty="0" err="1"/>
              <a:t>Majak</a:t>
            </a:r>
            <a:endParaRPr lang="cs-C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5 – TMI, </a:t>
            </a:r>
            <a:r>
              <a:rPr lang="cs-CZ" dirty="0" err="1"/>
              <a:t>Windscale</a:t>
            </a:r>
            <a:r>
              <a:rPr lang="cs-CZ" dirty="0"/>
              <a:t> Pile (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Sellafield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60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/>
              <a:t>https://www.3pol.cz/cz/rubriky/fyzika-a-klasicka-energetika/1801-jak-smrtici-je-vase-kilowatthodina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Pan-</a:t>
            </a:r>
            <a:r>
              <a:rPr lang="cs-CZ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čchiao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dirty="0"/>
              <a:t>26k directly, 145k for epidemics and famine, 11m people affected, 6m buildings destroyed</a:t>
            </a:r>
            <a:endParaRPr lang="cs-CZ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cs-CZ" sz="1200" b="0" i="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methylisokyanátu</a:t>
            </a:r>
            <a:r>
              <a:rPr lang="cs-CZ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dirty="0"/>
              <a:t>25 k deaths, 520 k affected</a:t>
            </a:r>
          </a:p>
          <a:p>
            <a:pPr marL="228600" indent="-228600">
              <a:buAutoNum type="arabicParenR"/>
            </a:pPr>
            <a:r>
              <a:rPr lang="en-US" sz="1200" dirty="0"/>
              <a:t>200 deaths 6500 wounded</a:t>
            </a:r>
          </a:p>
          <a:p>
            <a:pPr marL="228600" indent="-228600">
              <a:buAutoNum type="arabicParenR"/>
            </a:pPr>
            <a:r>
              <a:rPr lang="en-US" sz="1200" dirty="0"/>
              <a:t>42 deaths from acute radiation. Impacted 500k people - mainly in clearance work. 23% increased number of abortions (Ukraine approx. 50 effects per </a:t>
            </a:r>
            <a:r>
              <a:rPr lang="en-US" sz="1200" dirty="0" err="1"/>
              <a:t>foetus</a:t>
            </a:r>
            <a:r>
              <a:rPr lang="en-US" sz="1200" dirty="0"/>
              <a:t>).</a:t>
            </a:r>
          </a:p>
          <a:p>
            <a:pPr marL="228600" indent="-228600">
              <a:buAutoNum type="arabicParenR"/>
            </a:pPr>
            <a:r>
              <a:rPr lang="en-US" sz="1200" dirty="0"/>
              <a:t>Lots of hoaxes</a:t>
            </a:r>
            <a:endParaRPr lang="cs-CZ" sz="1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595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200" dirty="0"/>
              <a:t>https://www.osel.cz/11694-tritiova-voda-z-fukusimy-i-skonci-v-oceanu.html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4913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1595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https://nuclear-power.com/wp-content/uploads/2019/01/Neutron-Life-Cycle.png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2086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Problem at Fukushima - BWR 3 and 4 .... They didn't have a concept for the restoration of the technical work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9744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868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Rosatom</a:t>
            </a:r>
            <a:r>
              <a:rPr lang="cs-CZ" dirty="0"/>
              <a:t>, </a:t>
            </a:r>
            <a:r>
              <a:rPr lang="cs-CZ" dirty="0" err="1"/>
              <a:t>China</a:t>
            </a:r>
            <a:r>
              <a:rPr lang="cs-CZ" dirty="0"/>
              <a:t>, IAEA </a:t>
            </a:r>
            <a:r>
              <a:rPr lang="cs-CZ" dirty="0" err="1"/>
              <a:t>graphs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3401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Generace I:Do I. generace patří reaktory, které byly projektovány v letech 1950 - 1960. Do této generace se například řadila i první československá jaderná elektrárna A1 v Jaslovských Bohunicích na Slovensku. Posledním provozovaným reaktorem této generace byl 1. blok jaderné elektrárny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Wylfa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 Velké Británii, který byl odstaven na konci roku 2015.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Generace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II:Projektování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 výstavba jaderných elektráren s reaktory II. generace byla zahájena v sedmdesátých letech minulého století. V současné době mají elektrárny s reaktory II. generace nejvýznamnější podíl na výrobě elektrické energie v jaderných elektrárnách. Více než polovinu těchto elektráren tvoří tlakovodní reaktory (PWR). Do této generace se řadí také reaktory VVER (ruské označení pro PWR), budované a provozované v bývalém Československu (a jeho následovníky ČR a SR). V porovnání s reaktory I. generace je úroveň elektráren s reaktory II. generace velmi výrazně vyšší, především v oblasti bezpečnostních systémů.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Generace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III:Reaktory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generace III představují další evoluční stupeň ve vývoji reaktorů. Hlavní technologické rysy jsou velmi podobné reaktorům druhé generace. Hlavními rozdíly oproti předchozí generaci je použití standardizovaných projektů, zkracujících dobu schvalování a také dobu výstavby. Dále zlepšení ekonomiky provozu prodloužením doby provozu mezi odstávkami, zvýšení hodnoty vyhoření jaderného paliva a v souvislosti se standardizovaným projektem i snížení investičních nákladů. Významné je také zlepšení celkové bezpečnosti elektrárny (zvládání vícenásobných poruch a těžkých havárií a také zlepšení odolnosti vůči vnějším vlivům).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Generace III+:Reaktory generace III+ představují další evoluční vylepšení III. generace reaktorů v souladu s novými bezpečnostními požadavky a s ohledem na zkušenosti z licencování a výstavby bloků III. generace. Nabízejí tak v současné době nejlepší dostupnou technologii v oblasti jaderných elektráren. Mimo jiné jsou v projektech zapracovány závěry z analýzy havárie jaderné elektrárny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Fukušima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(v EU ve formě závěrů ze tzv. stress testů a doporučení WENRA), jmenovitě vyšší odolnost vůči vnějším vlivům (např. zemětřesení, záplavy apod.), vyšší autonomie, zvýšená redundance a diverzita bezpečnostních systémů pro řešení základních projektových nehod, vícenásobných poruch i těžkých havárií a také možnost využití mobilních prostředků pro plnění bezpečnostních funkcí.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Generace </a:t>
            </a:r>
            <a:r>
              <a:rPr lang="cs-CZ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IV:Projekty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IV. generace jsou zatím předmětem vývoje v několika různých koncepčních směrech. Jde převážně o první demonstrační reaktory, pracující s rychlými neutrony a uzavřeným palivovým cyklem, které umožňují efektivnější využití jaderného paliva zároveň snížení množství radioaktivních odpadů. Patří sem však i některé technologie pracující s tepelnými neutrony a otevřeným palivovým cyklem. Zahájení provozu prvních pilotních jednotek této generace je podle stavu jejich vývoje odhadováno mezi lety 2030 až 2040, komerční nasazení potom po roce 2050.</a:t>
            </a:r>
            <a:endParaRPr lang="cs-CZ" sz="18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6184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1200" dirty="0"/>
              <a:t>MH-1A (</a:t>
            </a:r>
            <a:r>
              <a:rPr lang="cs-CZ" sz="1200" dirty="0" err="1"/>
              <a:t>reactor</a:t>
            </a:r>
            <a:r>
              <a:rPr lang="cs-CZ" sz="1200" dirty="0"/>
              <a:t> </a:t>
            </a:r>
            <a:r>
              <a:rPr lang="cs-CZ" sz="1200" dirty="0" err="1"/>
              <a:t>Sturgis</a:t>
            </a:r>
            <a:r>
              <a:rPr lang="cs-CZ" sz="1200" dirty="0"/>
              <a:t>) 1968-1975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1200" dirty="0"/>
              <a:t>KLT-40S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3230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008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Spent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en-US" dirty="0"/>
              <a:t> at ETE is for 30 years - possibility of extension and doubling of capacity</a:t>
            </a:r>
          </a:p>
          <a:p>
            <a:r>
              <a:rPr lang="en-US" dirty="0"/>
              <a:t>Question: how to label a nuclear repository so that even 10,000 years from now it will be clear what is stored there?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DD7B5-54C2-41A6-A86F-2E46CF40DC9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5492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AD02330-6C35-46BD-A7AF-3FEC2B467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5419EC4-48EB-4B49-A800-0AC6BB573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0028" y="3376123"/>
            <a:ext cx="4515147" cy="1529232"/>
          </a:xfrm>
        </p:spPr>
        <p:txBody>
          <a:bodyPr>
            <a:normAutofit/>
          </a:bodyPr>
          <a:lstStyle/>
          <a:p>
            <a:pPr algn="r"/>
            <a:r>
              <a:rPr lang="cs-CZ" sz="4400" dirty="0" err="1"/>
              <a:t>Title</a:t>
            </a:r>
            <a:endParaRPr lang="cs-CZ" sz="44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E9263EF-7450-457D-8A6E-E79C3F0FC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9886" y="4905355"/>
            <a:ext cx="4165290" cy="1192623"/>
          </a:xfrm>
        </p:spPr>
        <p:txBody>
          <a:bodyPr>
            <a:noAutofit/>
          </a:bodyPr>
          <a:lstStyle/>
          <a:p>
            <a:pPr algn="r"/>
            <a:r>
              <a:rPr lang="cs-CZ" sz="1800" dirty="0" err="1"/>
              <a:t>Authors</a:t>
            </a:r>
            <a:endParaRPr lang="cs-CZ" sz="1800" dirty="0"/>
          </a:p>
          <a:p>
            <a:pPr algn="r"/>
            <a:r>
              <a:rPr lang="cs-CZ" sz="1800" dirty="0" err="1"/>
              <a:t>Date</a:t>
            </a:r>
            <a:endParaRPr lang="cs-CZ" sz="1800" dirty="0"/>
          </a:p>
          <a:p>
            <a:pPr algn="r"/>
            <a:r>
              <a:rPr lang="cs-CZ" sz="1800" dirty="0"/>
              <a:t>Project </a:t>
            </a:r>
            <a:r>
              <a:rPr lang="cs-CZ" sz="1800" dirty="0" err="1"/>
              <a:t>name</a:t>
            </a:r>
            <a:endParaRPr lang="cs-CZ" sz="1800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F8F16F60-14A1-4532-8E70-E4CFC4C693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7" r="7383" b="1"/>
          <a:stretch/>
        </p:blipFill>
        <p:spPr>
          <a:xfrm>
            <a:off x="-2192" y="10"/>
            <a:ext cx="8436340" cy="6857990"/>
          </a:xfrm>
          <a:custGeom>
            <a:avLst/>
            <a:gdLst/>
            <a:ahLst/>
            <a:cxnLst/>
            <a:rect l="l" t="t" r="r" b="b"/>
            <a:pathLst>
              <a:path w="8436340" h="6858000">
                <a:moveTo>
                  <a:pt x="6950358" y="3911316"/>
                </a:moveTo>
                <a:lnTo>
                  <a:pt x="6950358" y="3925503"/>
                </a:lnTo>
                <a:lnTo>
                  <a:pt x="6948404" y="3918409"/>
                </a:lnTo>
                <a:close/>
                <a:moveTo>
                  <a:pt x="890899" y="2071857"/>
                </a:moveTo>
                <a:cubicBezTo>
                  <a:pt x="890899" y="2071857"/>
                  <a:pt x="890899" y="2071857"/>
                  <a:pt x="4934362" y="2071857"/>
                </a:cubicBezTo>
                <a:cubicBezTo>
                  <a:pt x="5187625" y="2071857"/>
                  <a:pt x="5432153" y="2211072"/>
                  <a:pt x="5554418" y="2437296"/>
                </a:cubicBezTo>
                <a:cubicBezTo>
                  <a:pt x="5554418" y="2437296"/>
                  <a:pt x="5554418" y="2437296"/>
                  <a:pt x="7580515" y="5926372"/>
                </a:cubicBezTo>
                <a:cubicBezTo>
                  <a:pt x="7711513" y="6143896"/>
                  <a:pt x="7711513" y="6422327"/>
                  <a:pt x="7580515" y="6639850"/>
                </a:cubicBezTo>
                <a:cubicBezTo>
                  <a:pt x="7580515" y="6639850"/>
                  <a:pt x="7580515" y="6639850"/>
                  <a:pt x="7473670" y="6823844"/>
                </a:cubicBezTo>
                <a:lnTo>
                  <a:pt x="7453836" y="6858000"/>
                </a:lnTo>
                <a:lnTo>
                  <a:pt x="0" y="6858000"/>
                </a:lnTo>
                <a:lnTo>
                  <a:pt x="0" y="2890622"/>
                </a:lnTo>
                <a:lnTo>
                  <a:pt x="78831" y="2754282"/>
                </a:lnTo>
                <a:cubicBezTo>
                  <a:pt x="137995" y="2651956"/>
                  <a:pt x="199068" y="2546330"/>
                  <a:pt x="262110" y="2437296"/>
                </a:cubicBezTo>
                <a:cubicBezTo>
                  <a:pt x="393108" y="2211072"/>
                  <a:pt x="628904" y="2071857"/>
                  <a:pt x="890899" y="2071857"/>
                </a:cubicBezTo>
                <a:close/>
                <a:moveTo>
                  <a:pt x="6355444" y="753840"/>
                </a:moveTo>
                <a:cubicBezTo>
                  <a:pt x="6355444" y="753840"/>
                  <a:pt x="6355444" y="753840"/>
                  <a:pt x="7595013" y="753840"/>
                </a:cubicBezTo>
                <a:cubicBezTo>
                  <a:pt x="7672653" y="753840"/>
                  <a:pt x="7747616" y="796518"/>
                  <a:pt x="7785098" y="865869"/>
                </a:cubicBezTo>
                <a:cubicBezTo>
                  <a:pt x="7785098" y="865869"/>
                  <a:pt x="7785098" y="865869"/>
                  <a:pt x="8406222" y="1935484"/>
                </a:cubicBezTo>
                <a:cubicBezTo>
                  <a:pt x="8446380" y="2002169"/>
                  <a:pt x="8446380" y="2087523"/>
                  <a:pt x="8406222" y="2154207"/>
                </a:cubicBezTo>
                <a:cubicBezTo>
                  <a:pt x="8406222" y="2154207"/>
                  <a:pt x="8406222" y="2154207"/>
                  <a:pt x="7785098" y="3223823"/>
                </a:cubicBezTo>
                <a:cubicBezTo>
                  <a:pt x="7747616" y="3293174"/>
                  <a:pt x="7672653" y="3335852"/>
                  <a:pt x="7595013" y="3335852"/>
                </a:cubicBezTo>
                <a:cubicBezTo>
                  <a:pt x="7595013" y="3335852"/>
                  <a:pt x="7595013" y="3335852"/>
                  <a:pt x="6355444" y="3335852"/>
                </a:cubicBezTo>
                <a:cubicBezTo>
                  <a:pt x="6275127" y="3335852"/>
                  <a:pt x="6202841" y="3293174"/>
                  <a:pt x="6162682" y="3223823"/>
                </a:cubicBezTo>
                <a:cubicBezTo>
                  <a:pt x="6162682" y="3223823"/>
                  <a:pt x="6162682" y="3223823"/>
                  <a:pt x="5544237" y="2154207"/>
                </a:cubicBezTo>
                <a:cubicBezTo>
                  <a:pt x="5504078" y="2087523"/>
                  <a:pt x="5504078" y="2002169"/>
                  <a:pt x="5544237" y="1935484"/>
                </a:cubicBezTo>
                <a:cubicBezTo>
                  <a:pt x="5544237" y="1935484"/>
                  <a:pt x="5544237" y="1935484"/>
                  <a:pt x="6162682" y="865869"/>
                </a:cubicBezTo>
                <a:cubicBezTo>
                  <a:pt x="6202841" y="796518"/>
                  <a:pt x="6275127" y="753840"/>
                  <a:pt x="6355444" y="753840"/>
                </a:cubicBezTo>
                <a:close/>
                <a:moveTo>
                  <a:pt x="0" y="0"/>
                </a:moveTo>
                <a:lnTo>
                  <a:pt x="6535339" y="0"/>
                </a:lnTo>
                <a:lnTo>
                  <a:pt x="6421432" y="196155"/>
                </a:lnTo>
                <a:cubicBezTo>
                  <a:pt x="6196056" y="584267"/>
                  <a:pt x="5928944" y="1044253"/>
                  <a:pt x="5612367" y="1589421"/>
                </a:cubicBezTo>
                <a:cubicBezTo>
                  <a:pt x="5490102" y="1815646"/>
                  <a:pt x="5245573" y="1954861"/>
                  <a:pt x="4992310" y="1954861"/>
                </a:cubicBezTo>
                <a:cubicBezTo>
                  <a:pt x="4992310" y="1954861"/>
                  <a:pt x="4992310" y="1954861"/>
                  <a:pt x="948847" y="1954861"/>
                </a:cubicBezTo>
                <a:cubicBezTo>
                  <a:pt x="686852" y="1954861"/>
                  <a:pt x="451057" y="1815646"/>
                  <a:pt x="320058" y="1589421"/>
                </a:cubicBezTo>
                <a:cubicBezTo>
                  <a:pt x="320058" y="1589421"/>
                  <a:pt x="320058" y="1589421"/>
                  <a:pt x="4048" y="1042874"/>
                </a:cubicBezTo>
                <a:lnTo>
                  <a:pt x="0" y="1035874"/>
                </a:lnTo>
                <a:close/>
              </a:path>
            </a:pathLst>
          </a:cu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84958461-95AA-42BF-9F45-64B5B792C1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086" y="265624"/>
            <a:ext cx="2011770" cy="50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8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7B11-B85B-4442-BAFD-69E9FE9C8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D317CF-689C-474E-B0BC-FA531380F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88265-26BD-4BAB-9474-439DB51CF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3463-16B7-408D-AE79-84CD72FCAFF9}" type="datetime1">
              <a:rPr lang="cs-CZ" smtClean="0"/>
              <a:t>09.07.2025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E9D96-14A1-40BA-AF47-9001F91B8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3C693-01C5-496B-82C9-9994866D5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54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7FD951-531F-439D-939B-E91CDCC901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E92DE-55BE-42E2-9004-5D0C3B24F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CC1E5-D470-4F9C-AD5A-BBCEE1F01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EE65-8BE9-49A2-8E30-1A9D74F23722}" type="datetime1">
              <a:rPr lang="cs-CZ" smtClean="0"/>
              <a:t>09.07.2025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2D911-7E6C-415B-9AA5-AAADDCEC1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1601E-7700-411E-96DA-44234214D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51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6CF24-9BA2-4CB1-BCB1-EE3EAE648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69F4F-F7E2-468E-867B-CB4338D98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50EBB-AFE4-4C41-9B2C-5FB5C569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7A33-F1F0-4607-B9AF-5E99D5514517}" type="datetime1">
              <a:rPr lang="cs-CZ" smtClean="0"/>
              <a:t>09.07.2025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35FF5-D9E2-43CA-9AD5-47301A731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C8FC3-61F0-48BC-BE18-847458220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3C9D2E-2E3E-4EFD-A610-350E5F753029}"/>
              </a:ext>
            </a:extLst>
          </p:cNvPr>
          <p:cNvGrpSpPr/>
          <p:nvPr userDrawn="1"/>
        </p:nvGrpSpPr>
        <p:grpSpPr>
          <a:xfrm>
            <a:off x="-1" y="308674"/>
            <a:ext cx="12084135" cy="724479"/>
            <a:chOff x="-1" y="308674"/>
            <a:chExt cx="12084135" cy="13820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0176DFE-5E60-4189-8342-65C3237AF6F9}"/>
                </a:ext>
              </a:extLst>
            </p:cNvPr>
            <p:cNvSpPr/>
            <p:nvPr userDrawn="1"/>
          </p:nvSpPr>
          <p:spPr>
            <a:xfrm rot="5400000">
              <a:off x="6013842" y="-5705169"/>
              <a:ext cx="56450" cy="12084135"/>
            </a:xfrm>
            <a:prstGeom prst="rect">
              <a:avLst/>
            </a:prstGeom>
            <a:solidFill>
              <a:srgbClr val="EC7C30"/>
            </a:solidFill>
            <a:ln>
              <a:solidFill>
                <a:srgbClr val="EC7C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4521DFD-2A8C-4458-A9FD-59CD8FF79DB8}"/>
                </a:ext>
              </a:extLst>
            </p:cNvPr>
            <p:cNvSpPr/>
            <p:nvPr userDrawn="1"/>
          </p:nvSpPr>
          <p:spPr>
            <a:xfrm>
              <a:off x="12035642" y="365123"/>
              <a:ext cx="47506" cy="1325564"/>
            </a:xfrm>
            <a:prstGeom prst="rect">
              <a:avLst/>
            </a:prstGeom>
            <a:solidFill>
              <a:srgbClr val="EC7C30"/>
            </a:solidFill>
            <a:ln>
              <a:solidFill>
                <a:srgbClr val="EC7C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C8DF57-5B8B-47C3-B8C8-A53B5B18A5CA}"/>
              </a:ext>
            </a:extLst>
          </p:cNvPr>
          <p:cNvGrpSpPr/>
          <p:nvPr userDrawn="1"/>
        </p:nvGrpSpPr>
        <p:grpSpPr>
          <a:xfrm flipV="1">
            <a:off x="-24740" y="6416633"/>
            <a:ext cx="12084135" cy="365125"/>
            <a:chOff x="-1" y="308674"/>
            <a:chExt cx="12084135" cy="13820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25206A6-C7C2-4BD1-B3F1-E882CE3E0487}"/>
                </a:ext>
              </a:extLst>
            </p:cNvPr>
            <p:cNvSpPr/>
            <p:nvPr userDrawn="1"/>
          </p:nvSpPr>
          <p:spPr>
            <a:xfrm rot="5400000">
              <a:off x="6013842" y="-5705169"/>
              <a:ext cx="56450" cy="12084135"/>
            </a:xfrm>
            <a:prstGeom prst="rect">
              <a:avLst/>
            </a:prstGeom>
            <a:solidFill>
              <a:srgbClr val="EC7C30"/>
            </a:solidFill>
            <a:ln>
              <a:solidFill>
                <a:srgbClr val="EC7C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B33080-B725-4EEA-B844-15EC934A498E}"/>
                </a:ext>
              </a:extLst>
            </p:cNvPr>
            <p:cNvSpPr/>
            <p:nvPr userDrawn="1"/>
          </p:nvSpPr>
          <p:spPr>
            <a:xfrm>
              <a:off x="12035642" y="365123"/>
              <a:ext cx="47506" cy="1325564"/>
            </a:xfrm>
            <a:prstGeom prst="rect">
              <a:avLst/>
            </a:prstGeom>
            <a:solidFill>
              <a:srgbClr val="EC7C30"/>
            </a:solidFill>
            <a:ln>
              <a:solidFill>
                <a:srgbClr val="EC7C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7920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C827-5862-4A87-9C47-D08133A43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0A9D0-65BE-451B-926C-7607E063E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128BD-68B6-4410-ABE2-3B080F0D4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380E-2987-4086-AC11-2873AA527C2D}" type="datetime1">
              <a:rPr lang="cs-CZ" smtClean="0"/>
              <a:t>09.07.2025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E9E3A-0D82-41BC-B4C2-23212536D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F461C-4C6A-43B5-AA84-649457247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95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D84BB-6F7A-415B-B626-C01A14324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20F50-FEC8-4DC7-BAE5-E06D70545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65951F-43E0-4538-B77C-B5D214BF1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3B3275-018B-4EB2-AE20-30F38FA78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E5B0-31D2-4015-8F0A-7DFCC51691A1}" type="datetime1">
              <a:rPr lang="cs-CZ" smtClean="0"/>
              <a:t>09.07.2025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1F4C8-A96F-4829-A456-1B1F48F26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CFDDA-D11E-41DB-832F-68C7C5FDA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58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18159-B286-4315-A63F-B5C7166BF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73CE43-D9D0-47E6-A6A9-0D054A392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BC00D-F246-42D1-B0A0-BC0CAB57D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CE0B98-38E3-4B77-90F0-1202E75411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2CCAEF-2BC6-4216-9943-58CC42E50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8DEA58-91EE-43A4-932C-B04C7959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0C10-3B87-4115-9554-2DB91765A60C}" type="datetime1">
              <a:rPr lang="cs-CZ" smtClean="0"/>
              <a:t>09.07.2025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E5DD69-5944-490F-9B96-05BDF37FD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AD2143-34D2-4C80-BAEE-B5D32F9DA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5443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6D02-EAEB-4E85-AF1C-DB50910CD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691D8-70CE-4BCC-B0CB-8C152F8BF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1CDC-5E85-4B24-AFB2-E3182EB8B551}" type="datetime1">
              <a:rPr lang="cs-CZ" smtClean="0"/>
              <a:t>09.07.2025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C7BD6-C07E-49CC-9F73-2C1D5C3C0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82FCC-917F-4B28-9049-EC2920C74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328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06A24-0ACE-4A42-AE12-C21C6318C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C16F-5A07-4A8A-8E3B-0150FFE8A486}" type="datetime1">
              <a:rPr lang="cs-CZ" smtClean="0"/>
              <a:t>09.07.2025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8EFCCF-B3DB-4A97-902D-D0BDC3B5F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8A6EB-8391-49BF-869A-CC1F58916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919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6903-E33D-47BA-883E-2522BAF6A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E2A65-8671-49B1-9D03-5E3A402B6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A8726A-6500-4069-AFC2-FB072B837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CDC55-832F-41B7-A3A4-A13085CD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39DC-C2D8-4A7E-9747-6A96C5EB468F}" type="datetime1">
              <a:rPr lang="cs-CZ" smtClean="0"/>
              <a:t>09.07.2025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7FE4F-A611-43D8-B1C6-0BADCAA57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63C0D-5587-4743-8101-5C465287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929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AA76B-6202-4064-8D33-B6E193612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CFFF02-C472-461C-A536-B86930A25F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35023-8423-46B5-BDB2-AB5AC031B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CB1BF-1E28-44EB-BD19-5F828A57D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4B02-4460-484E-8159-E2DB0521FC84}" type="datetime1">
              <a:rPr lang="cs-CZ" smtClean="0"/>
              <a:t>09.07.2025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691D34-72E6-482B-ADB9-80A8C8509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3B864-6158-458C-8956-B148B0CC3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9F9144-1A64-462E-A956-C51A98947EAF}"/>
              </a:ext>
            </a:extLst>
          </p:cNvPr>
          <p:cNvSpPr/>
          <p:nvPr userDrawn="1"/>
        </p:nvSpPr>
        <p:spPr>
          <a:xfrm rot="5400000">
            <a:off x="11004942" y="-714069"/>
            <a:ext cx="56451" cy="2101935"/>
          </a:xfrm>
          <a:prstGeom prst="rect">
            <a:avLst/>
          </a:prstGeom>
          <a:solidFill>
            <a:srgbClr val="EC7C30"/>
          </a:solidFill>
          <a:ln>
            <a:solidFill>
              <a:srgbClr val="EC7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5A7025-B4AC-4464-B777-791ACFCC5832}"/>
              </a:ext>
            </a:extLst>
          </p:cNvPr>
          <p:cNvSpPr/>
          <p:nvPr userDrawn="1"/>
        </p:nvSpPr>
        <p:spPr>
          <a:xfrm>
            <a:off x="12017834" y="365123"/>
            <a:ext cx="65314" cy="1325564"/>
          </a:xfrm>
          <a:prstGeom prst="rect">
            <a:avLst/>
          </a:prstGeom>
          <a:solidFill>
            <a:srgbClr val="EC7C30"/>
          </a:solidFill>
          <a:ln>
            <a:solidFill>
              <a:srgbClr val="EC7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380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38FC37-2D60-4971-9E8A-D12DF0EB5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82266-47F9-4232-959F-82BF47381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19CB9-0431-4B7C-8270-A428475693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C3553-77C6-4988-85E7-7D8582FC748E}" type="datetime1">
              <a:rPr lang="cs-CZ" smtClean="0"/>
              <a:t>09.07.2025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7C362-A665-4F5E-8C9A-DC118A9C5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EA923-BECB-4B84-A405-9D6D552F2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769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66F6-DE1D-437E-98F8-A12C31259F60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B1E39C6B-E9DF-4CFE-87D8-106CC602FAE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427855"/>
            <a:ext cx="2011770" cy="50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3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ris.iaea.org/PRIS/WorldStatistics/OperationalReactorsByType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f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gif"/><Relationship Id="rId3" Type="http://schemas.openxmlformats.org/officeDocument/2006/relationships/image" Target="../media/image70.png"/><Relationship Id="rId7" Type="http://schemas.openxmlformats.org/officeDocument/2006/relationships/image" Target="../media/image74.gi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www.youtube.com/watch?v=P4EU-ZkqgQw&amp;list=PL_g7YJOLB71ITNqwO7oIpGKEBbRQt-zNz&amp;index=5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C475749F-F487-4EFB-ABC7-C1359590E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84EE81-89C0-4D32-AE2D-B14D07A613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0650" y="3003261"/>
            <a:ext cx="5118206" cy="1529232"/>
          </a:xfrm>
        </p:spPr>
        <p:txBody>
          <a:bodyPr>
            <a:normAutofit/>
          </a:bodyPr>
          <a:lstStyle/>
          <a:p>
            <a:pPr algn="r"/>
            <a:r>
              <a:rPr lang="en-US" sz="3200" dirty="0"/>
              <a:t>Present and future </a:t>
            </a:r>
            <a:r>
              <a:rPr lang="cs-CZ" sz="3200" dirty="0" err="1"/>
              <a:t>of</a:t>
            </a:r>
            <a:r>
              <a:rPr lang="en-US" sz="3200" dirty="0"/>
              <a:t> nuclear power engineering</a:t>
            </a:r>
            <a:endParaRPr lang="cs-CZ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619A86-7487-4C97-94B6-2AB62A3212B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600908" y="4354940"/>
            <a:ext cx="4165290" cy="1192623"/>
          </a:xfrm>
        </p:spPr>
        <p:txBody>
          <a:bodyPr>
            <a:noAutofit/>
          </a:bodyPr>
          <a:lstStyle/>
          <a:p>
            <a:pPr algn="r"/>
            <a:r>
              <a:rPr lang="cs-CZ" sz="1800" dirty="0"/>
              <a:t>Jan Syblík, 10.7.2025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701DCBA-A13B-4046-859D-849148BA54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7" r="7383" b="1"/>
          <a:stretch/>
        </p:blipFill>
        <p:spPr>
          <a:xfrm>
            <a:off x="-2192" y="10"/>
            <a:ext cx="8436340" cy="6857990"/>
          </a:xfrm>
          <a:custGeom>
            <a:avLst/>
            <a:gdLst/>
            <a:ahLst/>
            <a:cxnLst/>
            <a:rect l="l" t="t" r="r" b="b"/>
            <a:pathLst>
              <a:path w="8436340" h="6858000">
                <a:moveTo>
                  <a:pt x="6950358" y="3911316"/>
                </a:moveTo>
                <a:lnTo>
                  <a:pt x="6950358" y="3925503"/>
                </a:lnTo>
                <a:lnTo>
                  <a:pt x="6948404" y="3918409"/>
                </a:lnTo>
                <a:close/>
                <a:moveTo>
                  <a:pt x="890899" y="2071857"/>
                </a:moveTo>
                <a:cubicBezTo>
                  <a:pt x="890899" y="2071857"/>
                  <a:pt x="890899" y="2071857"/>
                  <a:pt x="4934362" y="2071857"/>
                </a:cubicBezTo>
                <a:cubicBezTo>
                  <a:pt x="5187625" y="2071857"/>
                  <a:pt x="5432153" y="2211072"/>
                  <a:pt x="5554418" y="2437296"/>
                </a:cubicBezTo>
                <a:cubicBezTo>
                  <a:pt x="5554418" y="2437296"/>
                  <a:pt x="5554418" y="2437296"/>
                  <a:pt x="7580515" y="5926372"/>
                </a:cubicBezTo>
                <a:cubicBezTo>
                  <a:pt x="7711513" y="6143896"/>
                  <a:pt x="7711513" y="6422327"/>
                  <a:pt x="7580515" y="6639850"/>
                </a:cubicBezTo>
                <a:cubicBezTo>
                  <a:pt x="7580515" y="6639850"/>
                  <a:pt x="7580515" y="6639850"/>
                  <a:pt x="7473670" y="6823844"/>
                </a:cubicBezTo>
                <a:lnTo>
                  <a:pt x="7453836" y="6858000"/>
                </a:lnTo>
                <a:lnTo>
                  <a:pt x="0" y="6858000"/>
                </a:lnTo>
                <a:lnTo>
                  <a:pt x="0" y="2890622"/>
                </a:lnTo>
                <a:lnTo>
                  <a:pt x="78831" y="2754282"/>
                </a:lnTo>
                <a:cubicBezTo>
                  <a:pt x="137995" y="2651956"/>
                  <a:pt x="199068" y="2546330"/>
                  <a:pt x="262110" y="2437296"/>
                </a:cubicBezTo>
                <a:cubicBezTo>
                  <a:pt x="393108" y="2211072"/>
                  <a:pt x="628904" y="2071857"/>
                  <a:pt x="890899" y="2071857"/>
                </a:cubicBezTo>
                <a:close/>
                <a:moveTo>
                  <a:pt x="6355444" y="753840"/>
                </a:moveTo>
                <a:cubicBezTo>
                  <a:pt x="6355444" y="753840"/>
                  <a:pt x="6355444" y="753840"/>
                  <a:pt x="7595013" y="753840"/>
                </a:cubicBezTo>
                <a:cubicBezTo>
                  <a:pt x="7672653" y="753840"/>
                  <a:pt x="7747616" y="796518"/>
                  <a:pt x="7785098" y="865869"/>
                </a:cubicBezTo>
                <a:cubicBezTo>
                  <a:pt x="7785098" y="865869"/>
                  <a:pt x="7785098" y="865869"/>
                  <a:pt x="8406222" y="1935484"/>
                </a:cubicBezTo>
                <a:cubicBezTo>
                  <a:pt x="8446380" y="2002169"/>
                  <a:pt x="8446380" y="2087523"/>
                  <a:pt x="8406222" y="2154207"/>
                </a:cubicBezTo>
                <a:cubicBezTo>
                  <a:pt x="8406222" y="2154207"/>
                  <a:pt x="8406222" y="2154207"/>
                  <a:pt x="7785098" y="3223823"/>
                </a:cubicBezTo>
                <a:cubicBezTo>
                  <a:pt x="7747616" y="3293174"/>
                  <a:pt x="7672653" y="3335852"/>
                  <a:pt x="7595013" y="3335852"/>
                </a:cubicBezTo>
                <a:cubicBezTo>
                  <a:pt x="7595013" y="3335852"/>
                  <a:pt x="7595013" y="3335852"/>
                  <a:pt x="6355444" y="3335852"/>
                </a:cubicBezTo>
                <a:cubicBezTo>
                  <a:pt x="6275127" y="3335852"/>
                  <a:pt x="6202841" y="3293174"/>
                  <a:pt x="6162682" y="3223823"/>
                </a:cubicBezTo>
                <a:cubicBezTo>
                  <a:pt x="6162682" y="3223823"/>
                  <a:pt x="6162682" y="3223823"/>
                  <a:pt x="5544237" y="2154207"/>
                </a:cubicBezTo>
                <a:cubicBezTo>
                  <a:pt x="5504078" y="2087523"/>
                  <a:pt x="5504078" y="2002169"/>
                  <a:pt x="5544237" y="1935484"/>
                </a:cubicBezTo>
                <a:cubicBezTo>
                  <a:pt x="5544237" y="1935484"/>
                  <a:pt x="5544237" y="1935484"/>
                  <a:pt x="6162682" y="865869"/>
                </a:cubicBezTo>
                <a:cubicBezTo>
                  <a:pt x="6202841" y="796518"/>
                  <a:pt x="6275127" y="753840"/>
                  <a:pt x="6355444" y="753840"/>
                </a:cubicBezTo>
                <a:close/>
                <a:moveTo>
                  <a:pt x="0" y="0"/>
                </a:moveTo>
                <a:lnTo>
                  <a:pt x="6535339" y="0"/>
                </a:lnTo>
                <a:lnTo>
                  <a:pt x="6421432" y="196155"/>
                </a:lnTo>
                <a:cubicBezTo>
                  <a:pt x="6196056" y="584267"/>
                  <a:pt x="5928944" y="1044253"/>
                  <a:pt x="5612367" y="1589421"/>
                </a:cubicBezTo>
                <a:cubicBezTo>
                  <a:pt x="5490102" y="1815646"/>
                  <a:pt x="5245573" y="1954861"/>
                  <a:pt x="4992310" y="1954861"/>
                </a:cubicBezTo>
                <a:cubicBezTo>
                  <a:pt x="4992310" y="1954861"/>
                  <a:pt x="4992310" y="1954861"/>
                  <a:pt x="948847" y="1954861"/>
                </a:cubicBezTo>
                <a:cubicBezTo>
                  <a:pt x="686852" y="1954861"/>
                  <a:pt x="451057" y="1815646"/>
                  <a:pt x="320058" y="1589421"/>
                </a:cubicBezTo>
                <a:cubicBezTo>
                  <a:pt x="320058" y="1589421"/>
                  <a:pt x="320058" y="1589421"/>
                  <a:pt x="4048" y="1042874"/>
                </a:cubicBezTo>
                <a:lnTo>
                  <a:pt x="0" y="1035874"/>
                </a:lnTo>
                <a:close/>
              </a:path>
            </a:pathLst>
          </a:cu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B7347CF-ECEE-4DAE-8F9C-D631289DF3B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086" y="265624"/>
            <a:ext cx="2011770" cy="506364"/>
          </a:xfrm>
          <a:prstGeom prst="rect">
            <a:avLst/>
          </a:prstGeom>
        </p:spPr>
      </p:pic>
      <p:pic>
        <p:nvPicPr>
          <p:cNvPr id="7" name="Picture 2" descr="IEEE NPSS Prague EduCom International Summer School (PEISS) 2025">
            <a:extLst>
              <a:ext uri="{FF2B5EF4-FFF2-40B4-BE49-F238E27FC236}">
                <a16:creationId xmlns:a16="http://schemas.microsoft.com/office/drawing/2014/main" id="{6DA2E2BB-4EA7-46D3-96B7-873609CA6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89" y="4793942"/>
            <a:ext cx="6674511" cy="206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13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8071F9-6213-4AA0-A447-80337ADAB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075"/>
            <a:ext cx="9978501" cy="1325563"/>
          </a:xfrm>
        </p:spPr>
        <p:txBody>
          <a:bodyPr/>
          <a:lstStyle/>
          <a:p>
            <a:pPr algn="ctr"/>
            <a:r>
              <a:rPr lang="cs-CZ" dirty="0" err="1"/>
              <a:t>Nowadays</a:t>
            </a:r>
            <a:r>
              <a:rPr lang="cs-CZ" dirty="0"/>
              <a:t> (2024)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FD8C861-2426-4BFE-AB9F-130353DC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72D92A0-B0DB-45D3-9783-227EF1AA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10</a:t>
            </a:fld>
            <a:r>
              <a:rPr lang="cs-CZ" dirty="0"/>
              <a:t>/39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C3B0352-37A5-E4B4-E318-6ED248578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8" y="1262128"/>
            <a:ext cx="5806224" cy="4513571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FF937E1-5A08-AA8D-757D-6B5BE19FD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792" y="1400508"/>
            <a:ext cx="6216981" cy="43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04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DDEE001-E69E-4640-A749-7C1CA64C8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870" y="4180681"/>
            <a:ext cx="4574628" cy="4351338"/>
          </a:xfrm>
        </p:spPr>
        <p:txBody>
          <a:bodyPr>
            <a:normAutofit/>
          </a:bodyPr>
          <a:lstStyle/>
          <a:p>
            <a:r>
              <a:rPr lang="en-US" sz="2000" dirty="0">
                <a:hlinkClick r:id="rId3"/>
              </a:rPr>
              <a:t>PRIS - Reactor status reports - In Operation &amp; Suspended Operation - By Type</a:t>
            </a:r>
            <a:endParaRPr lang="cs-CZ" sz="20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C13BEC5-F1A7-4427-BFC5-8966995F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11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E5EFF2D-BB62-4989-98DD-DAED2C69D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220"/>
            <a:ext cx="6303146" cy="2516584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FCFB79A0-7DD8-4459-8A09-C433315B1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2868" y="143815"/>
            <a:ext cx="6038029" cy="657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59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4DBCC7-A4C1-43B4-BB6B-E41143B9D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4037" y="186863"/>
            <a:ext cx="10515600" cy="1325563"/>
          </a:xfrm>
        </p:spPr>
        <p:txBody>
          <a:bodyPr/>
          <a:lstStyle/>
          <a:p>
            <a:r>
              <a:rPr lang="cs-CZ" dirty="0" err="1"/>
              <a:t>Under</a:t>
            </a:r>
            <a:r>
              <a:rPr lang="cs-CZ" dirty="0"/>
              <a:t> </a:t>
            </a:r>
            <a:r>
              <a:rPr lang="cs-CZ" dirty="0" err="1"/>
              <a:t>construction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4092E6E-4404-4BB7-AA06-24DF15EFD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73D4A9F-DBBF-4EBA-AA6A-9C827324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12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891AC92-A033-4C3B-BA88-DA0D2164A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335" y="1268227"/>
            <a:ext cx="5769620" cy="231835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40C7B90-E1ED-416A-843D-3D452D0DD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3" y="1199227"/>
            <a:ext cx="6283272" cy="543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886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B86700-586B-4B65-AC2F-EC1E03085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Where</a:t>
            </a:r>
            <a:r>
              <a:rPr lang="cs-CZ" dirty="0"/>
              <a:t> are </a:t>
            </a:r>
            <a:r>
              <a:rPr lang="cs-CZ" dirty="0" err="1"/>
              <a:t>we</a:t>
            </a:r>
            <a:r>
              <a:rPr lang="cs-CZ" dirty="0"/>
              <a:t> </a:t>
            </a:r>
            <a:r>
              <a:rPr lang="cs-CZ" dirty="0" err="1"/>
              <a:t>heading</a:t>
            </a:r>
            <a:r>
              <a:rPr lang="cs-CZ" dirty="0"/>
              <a:t>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A6D56F2-5C59-4FC6-855E-38DAADA7E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4"/>
            <a:ext cx="5449956" cy="2097019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Spread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proven</a:t>
            </a:r>
            <a:r>
              <a:rPr lang="cs-CZ" dirty="0"/>
              <a:t> </a:t>
            </a:r>
            <a:r>
              <a:rPr lang="cs-CZ" dirty="0" err="1"/>
              <a:t>technologies</a:t>
            </a:r>
            <a:r>
              <a:rPr lang="cs-CZ" dirty="0"/>
              <a:t> – </a:t>
            </a:r>
            <a:r>
              <a:rPr lang="cs-CZ" dirty="0" err="1"/>
              <a:t>PWRs</a:t>
            </a:r>
            <a:r>
              <a:rPr lang="cs-CZ" dirty="0"/>
              <a:t>, </a:t>
            </a:r>
            <a:r>
              <a:rPr lang="cs-CZ" dirty="0" err="1"/>
              <a:t>BWRs</a:t>
            </a:r>
            <a:endParaRPr lang="cs-CZ" dirty="0"/>
          </a:p>
          <a:p>
            <a:r>
              <a:rPr lang="cs-CZ" dirty="0" err="1"/>
              <a:t>SMRs</a:t>
            </a:r>
            <a:r>
              <a:rPr lang="cs-CZ" dirty="0"/>
              <a:t> – </a:t>
            </a:r>
            <a:r>
              <a:rPr lang="cs-CZ" dirty="0" err="1"/>
              <a:t>challenging</a:t>
            </a:r>
            <a:r>
              <a:rPr lang="cs-CZ" dirty="0"/>
              <a:t> </a:t>
            </a:r>
            <a:r>
              <a:rPr lang="cs-CZ" dirty="0" err="1"/>
              <a:t>topics</a:t>
            </a:r>
            <a:endParaRPr lang="cs-CZ" dirty="0"/>
          </a:p>
          <a:p>
            <a:pPr lvl="1"/>
            <a:r>
              <a:rPr lang="el-GR" dirty="0"/>
              <a:t>μ</a:t>
            </a:r>
            <a:r>
              <a:rPr lang="cs-CZ" dirty="0" err="1"/>
              <a:t>MRs</a:t>
            </a:r>
            <a:endParaRPr lang="cs-CZ" dirty="0"/>
          </a:p>
          <a:p>
            <a:r>
              <a:rPr lang="cs-CZ" dirty="0"/>
              <a:t>Gen IV. </a:t>
            </a:r>
            <a:r>
              <a:rPr lang="cs-CZ" dirty="0" err="1"/>
              <a:t>reactors</a:t>
            </a:r>
            <a:endParaRPr lang="cs-CZ" dirty="0"/>
          </a:p>
          <a:p>
            <a:r>
              <a:rPr lang="cs-CZ" dirty="0" err="1"/>
              <a:t>Increasing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safety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C77454-F8C7-4C41-824D-CAD4944B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13</a:t>
            </a:fld>
            <a:endParaRPr lang="cs-CZ"/>
          </a:p>
        </p:txBody>
      </p:sp>
      <p:pic>
        <p:nvPicPr>
          <p:cNvPr id="7" name="Obrázek 6" descr="Obsah obrázku text, snímek obrazovky&#10;&#10;Obsah generovaný pomocí AI může být nesprávný.">
            <a:extLst>
              <a:ext uri="{FF2B5EF4-FFF2-40B4-BE49-F238E27FC236}">
                <a16:creationId xmlns:a16="http://schemas.microsoft.com/office/drawing/2014/main" id="{7E127EBF-33A2-A3E2-B892-68071FD5E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1" y="3922643"/>
            <a:ext cx="7891270" cy="2822290"/>
          </a:xfrm>
          <a:prstGeom prst="rect">
            <a:avLst/>
          </a:prstGeom>
        </p:spPr>
      </p:pic>
      <p:pic>
        <p:nvPicPr>
          <p:cNvPr id="9" name="Obrázek 8" descr="Obsah obrázku sníh, venku, voda, zima&#10;&#10;Obsah generovaný pomocí AI může být nesprávný.">
            <a:extLst>
              <a:ext uri="{FF2B5EF4-FFF2-40B4-BE49-F238E27FC236}">
                <a16:creationId xmlns:a16="http://schemas.microsoft.com/office/drawing/2014/main" id="{C448CB22-2CC3-9746-75E0-999EA74F8F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519" y="4165985"/>
            <a:ext cx="2569265" cy="1862717"/>
          </a:xfrm>
          <a:prstGeom prst="rect">
            <a:avLst/>
          </a:prstGeom>
        </p:spPr>
      </p:pic>
      <p:pic>
        <p:nvPicPr>
          <p:cNvPr id="11" name="Obrázek 10" descr="Obsah obrázku Maketa, dům&#10;&#10;Obsah generovaný pomocí AI může být nesprávný.">
            <a:extLst>
              <a:ext uri="{FF2B5EF4-FFF2-40B4-BE49-F238E27FC236}">
                <a16:creationId xmlns:a16="http://schemas.microsoft.com/office/drawing/2014/main" id="{3AD4B496-E51D-5D33-EAF8-C5A655D7A0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156" y="439326"/>
            <a:ext cx="3592996" cy="277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68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AFE020-1924-4409-A49D-7B9C42D38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SMRs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BD5823F-2BE3-4227-A98C-02D74987A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45"/>
            <a:ext cx="7563678" cy="2905401"/>
          </a:xfrm>
        </p:spPr>
        <p:txBody>
          <a:bodyPr>
            <a:normAutofit fontScale="62500" lnSpcReduction="20000"/>
          </a:bodyPr>
          <a:lstStyle/>
          <a:p>
            <a:r>
              <a:rPr lang="cs-CZ" dirty="0" err="1"/>
              <a:t>Small</a:t>
            </a:r>
            <a:r>
              <a:rPr lang="cs-CZ" dirty="0"/>
              <a:t> (up to 300 MW</a:t>
            </a:r>
            <a:r>
              <a:rPr lang="cs-CZ" baseline="-25000" dirty="0"/>
              <a:t>e</a:t>
            </a:r>
            <a:r>
              <a:rPr lang="cs-CZ" dirty="0"/>
              <a:t>)</a:t>
            </a:r>
          </a:p>
          <a:p>
            <a:r>
              <a:rPr lang="cs-CZ" dirty="0" err="1"/>
              <a:t>Modular</a:t>
            </a:r>
            <a:r>
              <a:rPr lang="cs-CZ" dirty="0"/>
              <a:t> (?)</a:t>
            </a:r>
          </a:p>
          <a:p>
            <a:r>
              <a:rPr lang="cs-CZ" dirty="0" err="1"/>
              <a:t>Reactor</a:t>
            </a:r>
            <a:r>
              <a:rPr lang="cs-CZ" dirty="0"/>
              <a:t> √</a:t>
            </a:r>
            <a:br>
              <a:rPr lang="cs-CZ" dirty="0"/>
            </a:br>
            <a:endParaRPr lang="cs-CZ" dirty="0"/>
          </a:p>
          <a:p>
            <a:r>
              <a:rPr lang="cs-CZ" dirty="0" err="1"/>
              <a:t>Interesting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big </a:t>
            </a:r>
            <a:r>
              <a:rPr lang="cs-CZ" dirty="0" err="1"/>
              <a:t>investors</a:t>
            </a:r>
            <a:r>
              <a:rPr lang="cs-CZ" dirty="0"/>
              <a:t>: </a:t>
            </a:r>
            <a:r>
              <a:rPr lang="cs-CZ" dirty="0" err="1"/>
              <a:t>lower</a:t>
            </a:r>
            <a:r>
              <a:rPr lang="cs-CZ" dirty="0"/>
              <a:t> CAPEX, </a:t>
            </a:r>
            <a:r>
              <a:rPr lang="cs-CZ" dirty="0" err="1"/>
              <a:t>lower</a:t>
            </a:r>
            <a:r>
              <a:rPr lang="cs-CZ" dirty="0"/>
              <a:t> OPEX, </a:t>
            </a:r>
            <a:r>
              <a:rPr lang="cs-CZ" dirty="0" err="1"/>
              <a:t>higher</a:t>
            </a:r>
            <a:r>
              <a:rPr lang="cs-CZ" dirty="0"/>
              <a:t> LCOE</a:t>
            </a:r>
            <a:br>
              <a:rPr lang="cs-CZ" dirty="0"/>
            </a:br>
            <a:endParaRPr lang="cs-CZ" dirty="0"/>
          </a:p>
          <a:p>
            <a:r>
              <a:rPr lang="cs-CZ" dirty="0"/>
              <a:t>Variety </a:t>
            </a:r>
            <a:r>
              <a:rPr lang="cs-CZ" dirty="0" err="1"/>
              <a:t>of</a:t>
            </a:r>
            <a:r>
              <a:rPr lang="cs-CZ" dirty="0"/>
              <a:t> use:</a:t>
            </a:r>
          </a:p>
          <a:p>
            <a:pPr lvl="1"/>
            <a:r>
              <a:rPr lang="cs-CZ" dirty="0" err="1"/>
              <a:t>Desalination</a:t>
            </a:r>
            <a:endParaRPr lang="cs-CZ" dirty="0"/>
          </a:p>
          <a:p>
            <a:pPr lvl="1"/>
            <a:r>
              <a:rPr lang="cs-CZ" dirty="0"/>
              <a:t>Heat </a:t>
            </a:r>
            <a:r>
              <a:rPr lang="cs-CZ" dirty="0" err="1"/>
              <a:t>production</a:t>
            </a:r>
            <a:endParaRPr lang="cs-CZ" dirty="0"/>
          </a:p>
          <a:p>
            <a:pPr lvl="1"/>
            <a:r>
              <a:rPr lang="cs-CZ" dirty="0" err="1"/>
              <a:t>Remote</a:t>
            </a:r>
            <a:r>
              <a:rPr lang="cs-CZ" dirty="0"/>
              <a:t> </a:t>
            </a:r>
            <a:r>
              <a:rPr lang="cs-CZ" dirty="0" err="1"/>
              <a:t>places</a:t>
            </a:r>
            <a:r>
              <a:rPr lang="cs-CZ" dirty="0"/>
              <a:t> (</a:t>
            </a:r>
            <a:r>
              <a:rPr lang="cs-CZ" dirty="0" err="1"/>
              <a:t>Canada</a:t>
            </a:r>
            <a:r>
              <a:rPr lang="cs-CZ" dirty="0"/>
              <a:t> </a:t>
            </a:r>
            <a:r>
              <a:rPr lang="cs-CZ" dirty="0" err="1"/>
              <a:t>mining</a:t>
            </a:r>
            <a:r>
              <a:rPr lang="cs-CZ" dirty="0"/>
              <a:t> </a:t>
            </a:r>
            <a:r>
              <a:rPr lang="cs-CZ" dirty="0" err="1"/>
              <a:t>fields</a:t>
            </a:r>
            <a:r>
              <a:rPr lang="cs-CZ" dirty="0"/>
              <a:t> and </a:t>
            </a:r>
            <a:r>
              <a:rPr lang="cs-CZ" dirty="0" err="1"/>
              <a:t>remote</a:t>
            </a:r>
            <a:r>
              <a:rPr lang="cs-CZ" dirty="0"/>
              <a:t> </a:t>
            </a:r>
            <a:r>
              <a:rPr lang="cs-CZ" dirty="0" err="1"/>
              <a:t>towns</a:t>
            </a:r>
            <a:r>
              <a:rPr lang="cs-CZ" dirty="0"/>
              <a:t>)</a:t>
            </a:r>
          </a:p>
          <a:p>
            <a:pPr lvl="1"/>
            <a:r>
              <a:rPr lang="cs-CZ" dirty="0" err="1"/>
              <a:t>Cargoships</a:t>
            </a:r>
            <a:r>
              <a:rPr lang="cs-CZ" dirty="0"/>
              <a:t>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201BA33-0B87-48E6-8913-487B4B37F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14</a:t>
            </a:fld>
            <a:endParaRPr lang="cs-CZ"/>
          </a:p>
        </p:txBody>
      </p:sp>
      <p:pic>
        <p:nvPicPr>
          <p:cNvPr id="12" name="Obrázek 11" descr="Obsah obrázku budova, snímek obrazovky, venku&#10;&#10;Obsah generovaný pomocí AI může být nesprávný.">
            <a:extLst>
              <a:ext uri="{FF2B5EF4-FFF2-40B4-BE49-F238E27FC236}">
                <a16:creationId xmlns:a16="http://schemas.microsoft.com/office/drawing/2014/main" id="{C6A59AE3-B95E-4DD0-F52C-964C739EF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434" y="1027906"/>
            <a:ext cx="3735181" cy="2670071"/>
          </a:xfrm>
          <a:prstGeom prst="rect">
            <a:avLst/>
          </a:prstGeom>
        </p:spPr>
      </p:pic>
      <p:pic>
        <p:nvPicPr>
          <p:cNvPr id="14" name="Obrázek 13" descr="Obsah obrázku design&#10;&#10;Obsah generovaný pomocí AI může být nesprávný.">
            <a:extLst>
              <a:ext uri="{FF2B5EF4-FFF2-40B4-BE49-F238E27FC236}">
                <a16:creationId xmlns:a16="http://schemas.microsoft.com/office/drawing/2014/main" id="{317633F5-8994-357F-8BD1-9EA9051CA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905" y="4349061"/>
            <a:ext cx="3818498" cy="2143814"/>
          </a:xfrm>
          <a:prstGeom prst="rect">
            <a:avLst/>
          </a:prstGeom>
        </p:spPr>
      </p:pic>
      <p:pic>
        <p:nvPicPr>
          <p:cNvPr id="16" name="Obrázek 15" descr="Obsah obrázku přeprava, voda, plavidlo, vozidlo&#10;&#10;Obsah generovaný pomocí AI může být nesprávný.">
            <a:extLst>
              <a:ext uri="{FF2B5EF4-FFF2-40B4-BE49-F238E27FC236}">
                <a16:creationId xmlns:a16="http://schemas.microsoft.com/office/drawing/2014/main" id="{2A131FA9-FC53-9D95-B312-670DC0EC28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18" y="4705283"/>
            <a:ext cx="3254963" cy="183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25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Challenges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SMRs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7462421" cy="4140169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Non-</a:t>
            </a:r>
            <a:r>
              <a:rPr lang="cs-CZ" dirty="0" err="1"/>
              <a:t>boric</a:t>
            </a:r>
            <a:r>
              <a:rPr lang="cs-CZ" dirty="0"/>
              <a:t> acid </a:t>
            </a:r>
            <a:r>
              <a:rPr lang="cs-CZ" dirty="0" err="1"/>
              <a:t>operation</a:t>
            </a:r>
            <a:endParaRPr lang="cs-CZ" dirty="0"/>
          </a:p>
          <a:p>
            <a:pPr lvl="1"/>
            <a:r>
              <a:rPr lang="cs-CZ" dirty="0" err="1"/>
              <a:t>Used</a:t>
            </a:r>
            <a:r>
              <a:rPr lang="cs-CZ" dirty="0"/>
              <a:t>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emergency</a:t>
            </a:r>
            <a:r>
              <a:rPr lang="cs-CZ" dirty="0"/>
              <a:t> </a:t>
            </a:r>
            <a:r>
              <a:rPr lang="cs-CZ" dirty="0" err="1"/>
              <a:t>purposes</a:t>
            </a:r>
            <a:r>
              <a:rPr lang="cs-CZ" dirty="0"/>
              <a:t> - </a:t>
            </a:r>
            <a:r>
              <a:rPr lang="cs-CZ" dirty="0" err="1"/>
              <a:t>unintentional</a:t>
            </a:r>
            <a:r>
              <a:rPr lang="cs-CZ" dirty="0"/>
              <a:t> </a:t>
            </a:r>
            <a:r>
              <a:rPr lang="cs-CZ" dirty="0" err="1"/>
              <a:t>dilution</a:t>
            </a:r>
            <a:r>
              <a:rPr lang="cs-CZ" dirty="0"/>
              <a:t>, </a:t>
            </a:r>
            <a:r>
              <a:rPr lang="cs-CZ" dirty="0" err="1"/>
              <a:t>loss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redundant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reactivity</a:t>
            </a:r>
            <a:r>
              <a:rPr lang="cs-CZ" dirty="0"/>
              <a:t> </a:t>
            </a:r>
            <a:r>
              <a:rPr lang="cs-CZ" dirty="0" err="1"/>
              <a:t>control</a:t>
            </a:r>
            <a:endParaRPr lang="cs-CZ" dirty="0"/>
          </a:p>
          <a:p>
            <a:r>
              <a:rPr lang="cs-CZ" dirty="0" err="1"/>
              <a:t>Passive</a:t>
            </a:r>
            <a:r>
              <a:rPr lang="cs-CZ" dirty="0"/>
              <a:t> </a:t>
            </a:r>
            <a:r>
              <a:rPr lang="cs-CZ" dirty="0" err="1"/>
              <a:t>systems</a:t>
            </a:r>
            <a:endParaRPr lang="cs-CZ" dirty="0"/>
          </a:p>
          <a:p>
            <a:r>
              <a:rPr lang="cs-CZ" dirty="0" err="1"/>
              <a:t>Integral</a:t>
            </a:r>
            <a:r>
              <a:rPr lang="cs-CZ" dirty="0"/>
              <a:t> </a:t>
            </a:r>
            <a:r>
              <a:rPr lang="cs-CZ" dirty="0" err="1"/>
              <a:t>constructions</a:t>
            </a:r>
            <a:endParaRPr lang="cs-CZ" dirty="0"/>
          </a:p>
          <a:p>
            <a:r>
              <a:rPr lang="cs-CZ" dirty="0" err="1"/>
              <a:t>Common</a:t>
            </a:r>
            <a:r>
              <a:rPr lang="cs-CZ" dirty="0"/>
              <a:t> cause </a:t>
            </a:r>
            <a:r>
              <a:rPr lang="cs-CZ" dirty="0" err="1"/>
              <a:t>failure</a:t>
            </a:r>
            <a:endParaRPr lang="cs-CZ" dirty="0"/>
          </a:p>
          <a:p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chemistry</a:t>
            </a:r>
            <a:r>
              <a:rPr lang="cs-CZ" dirty="0"/>
              <a:t> </a:t>
            </a:r>
            <a:r>
              <a:rPr lang="cs-CZ" dirty="0" err="1"/>
              <a:t>regimes</a:t>
            </a:r>
            <a:endParaRPr lang="cs-CZ" dirty="0"/>
          </a:p>
          <a:p>
            <a:r>
              <a:rPr lang="cs-CZ" dirty="0"/>
              <a:t>Speed up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constructions</a:t>
            </a:r>
            <a:r>
              <a:rPr lang="cs-CZ" dirty="0"/>
              <a:t> and </a:t>
            </a:r>
            <a:r>
              <a:rPr lang="cs-CZ" dirty="0" err="1"/>
              <a:t>maintain</a:t>
            </a:r>
            <a:r>
              <a:rPr lang="cs-CZ" dirty="0"/>
              <a:t> </a:t>
            </a:r>
            <a:r>
              <a:rPr lang="cs-CZ" dirty="0" err="1"/>
              <a:t>safety</a:t>
            </a:r>
            <a:r>
              <a:rPr lang="cs-CZ" dirty="0"/>
              <a:t> and </a:t>
            </a:r>
            <a:r>
              <a:rPr lang="cs-CZ" b="1" dirty="0" err="1"/>
              <a:t>security</a:t>
            </a:r>
            <a:r>
              <a:rPr lang="cs-CZ" b="1" dirty="0"/>
              <a:t> </a:t>
            </a:r>
            <a:r>
              <a:rPr lang="cs-CZ" dirty="0"/>
              <a:t>(!)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same</a:t>
            </a:r>
            <a:r>
              <a:rPr lang="cs-CZ" dirty="0"/>
              <a:t> </a:t>
            </a:r>
            <a:r>
              <a:rPr lang="cs-CZ" dirty="0" err="1"/>
              <a:t>time</a:t>
            </a:r>
            <a:endParaRPr lang="cs-CZ" dirty="0"/>
          </a:p>
          <a:p>
            <a:r>
              <a:rPr lang="cs-CZ" dirty="0" err="1"/>
              <a:t>Harmonization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legislation</a:t>
            </a:r>
            <a:r>
              <a:rPr lang="cs-CZ" dirty="0"/>
              <a:t> (</a:t>
            </a:r>
            <a:r>
              <a:rPr lang="cs-CZ" dirty="0" err="1"/>
              <a:t>lowering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CAPEX by </a:t>
            </a:r>
            <a:r>
              <a:rPr lang="cs-CZ" dirty="0" err="1"/>
              <a:t>tens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percents</a:t>
            </a:r>
            <a:r>
              <a:rPr lang="cs-CZ" dirty="0"/>
              <a:t>)</a:t>
            </a:r>
          </a:p>
          <a:p>
            <a:r>
              <a:rPr lang="cs-CZ" dirty="0" err="1"/>
              <a:t>Artificial</a:t>
            </a:r>
            <a:r>
              <a:rPr lang="cs-CZ" dirty="0"/>
              <a:t> Inteligence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regulatory</a:t>
            </a:r>
            <a:r>
              <a:rPr lang="cs-CZ" dirty="0"/>
              <a:t> framework</a:t>
            </a:r>
          </a:p>
          <a:p>
            <a:pPr lvl="1"/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human</a:t>
            </a:r>
            <a:r>
              <a:rPr lang="cs-CZ" dirty="0"/>
              <a:t> </a:t>
            </a:r>
            <a:r>
              <a:rPr lang="cs-CZ" dirty="0" err="1"/>
              <a:t>capacities</a:t>
            </a:r>
            <a:r>
              <a:rPr lang="cs-CZ" dirty="0"/>
              <a:t> </a:t>
            </a:r>
          </a:p>
          <a:p>
            <a:pPr lvl="1"/>
            <a:r>
              <a:rPr lang="cs-CZ" dirty="0" err="1"/>
              <a:t>Risks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15</a:t>
            </a:fld>
            <a:endParaRPr lang="cs-CZ"/>
          </a:p>
        </p:txBody>
      </p:sp>
      <p:pic>
        <p:nvPicPr>
          <p:cNvPr id="12" name="Obrázek 11" descr="Obsah obrázku válec&#10;&#10;Obsah generovaný pomocí AI může být nesprávný.">
            <a:extLst>
              <a:ext uri="{FF2B5EF4-FFF2-40B4-BE49-F238E27FC236}">
                <a16:creationId xmlns:a16="http://schemas.microsoft.com/office/drawing/2014/main" id="{5B4F7E4D-71FF-0BCD-84E0-AD13CD1D5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631" y="4258753"/>
            <a:ext cx="2747064" cy="2171978"/>
          </a:xfrm>
          <a:prstGeom prst="rect">
            <a:avLst/>
          </a:prstGeom>
        </p:spPr>
      </p:pic>
      <p:pic>
        <p:nvPicPr>
          <p:cNvPr id="13" name="Obrázek 12" descr="Obsah obrázku interiér, zeď, design, kopírka&#10;&#10;Obsah generovaný pomocí AI může být nesprávný.">
            <a:extLst>
              <a:ext uri="{FF2B5EF4-FFF2-40B4-BE49-F238E27FC236}">
                <a16:creationId xmlns:a16="http://schemas.microsoft.com/office/drawing/2014/main" id="{BC27A296-FC8E-EDCC-1717-8AC1587AF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008" y="1267929"/>
            <a:ext cx="2755590" cy="275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77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7D5E7B-21E5-E493-B9AD-C6C113F6A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Rolls-Royce SMR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32EEBF-BC19-5C37-1B9A-F0CC8C3AB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88275" cy="4351338"/>
          </a:xfrm>
        </p:spPr>
        <p:txBody>
          <a:bodyPr>
            <a:normAutofit/>
          </a:bodyPr>
          <a:lstStyle/>
          <a:p>
            <a:r>
              <a:rPr lang="cs-CZ" sz="2000" dirty="0"/>
              <a:t>UK </a:t>
            </a:r>
            <a:r>
              <a:rPr lang="cs-CZ" sz="2000" dirty="0" err="1"/>
              <a:t>company</a:t>
            </a:r>
            <a:r>
              <a:rPr lang="cs-CZ" sz="2000" dirty="0"/>
              <a:t>, ČEZ </a:t>
            </a:r>
            <a:r>
              <a:rPr lang="cs-CZ" sz="2000" dirty="0" err="1"/>
              <a:t>owns</a:t>
            </a:r>
            <a:r>
              <a:rPr lang="cs-CZ" sz="2000" dirty="0"/>
              <a:t> 20 % </a:t>
            </a:r>
            <a:r>
              <a:rPr lang="cs-CZ" sz="2000" dirty="0" err="1"/>
              <a:t>from</a:t>
            </a:r>
            <a:r>
              <a:rPr lang="cs-CZ" sz="2000" dirty="0"/>
              <a:t> 2025</a:t>
            </a:r>
          </a:p>
          <a:p>
            <a:r>
              <a:rPr lang="cs-CZ" sz="2000" dirty="0"/>
              <a:t>PWR, </a:t>
            </a:r>
            <a:r>
              <a:rPr lang="cs-CZ" sz="2000" dirty="0" err="1"/>
              <a:t>three</a:t>
            </a:r>
            <a:r>
              <a:rPr lang="cs-CZ" sz="2000" dirty="0"/>
              <a:t> </a:t>
            </a:r>
            <a:r>
              <a:rPr lang="cs-CZ" sz="2000" dirty="0" err="1"/>
              <a:t>loops</a:t>
            </a:r>
            <a:endParaRPr lang="cs-CZ" sz="2000" dirty="0"/>
          </a:p>
          <a:p>
            <a:r>
              <a:rPr lang="cs-CZ" sz="2000" dirty="0"/>
              <a:t>450 MW</a:t>
            </a:r>
            <a:r>
              <a:rPr lang="cs-CZ" sz="2000" baseline="-25000" dirty="0"/>
              <a:t>e</a:t>
            </a:r>
          </a:p>
          <a:p>
            <a:r>
              <a:rPr lang="cs-CZ" sz="2000" dirty="0"/>
              <a:t>GDA </a:t>
            </a:r>
            <a:r>
              <a:rPr lang="cs-CZ" sz="2000" dirty="0" err="1"/>
              <a:t>process</a:t>
            </a:r>
            <a:r>
              <a:rPr lang="cs-CZ" sz="2000" dirty="0"/>
              <a:t>, </a:t>
            </a:r>
            <a:r>
              <a:rPr lang="cs-CZ" sz="2000" dirty="0" err="1"/>
              <a:t>stage</a:t>
            </a:r>
            <a:r>
              <a:rPr lang="cs-CZ" sz="2000" dirty="0"/>
              <a:t> 3</a:t>
            </a:r>
          </a:p>
          <a:p>
            <a:r>
              <a:rPr lang="cs-CZ" sz="2000" dirty="0" err="1"/>
              <a:t>Evolutionary</a:t>
            </a:r>
            <a:r>
              <a:rPr lang="cs-CZ" sz="2000" dirty="0"/>
              <a:t> in:</a:t>
            </a:r>
          </a:p>
          <a:p>
            <a:pPr lvl="1"/>
            <a:r>
              <a:rPr lang="cs-CZ" sz="1800" dirty="0" err="1"/>
              <a:t>Introducing</a:t>
            </a:r>
            <a:r>
              <a:rPr lang="cs-CZ" sz="1800" dirty="0"/>
              <a:t> </a:t>
            </a:r>
            <a:r>
              <a:rPr lang="cs-CZ" sz="1800" dirty="0" err="1"/>
              <a:t>few</a:t>
            </a:r>
            <a:r>
              <a:rPr lang="cs-CZ" sz="1800" dirty="0"/>
              <a:t> </a:t>
            </a:r>
            <a:r>
              <a:rPr lang="cs-CZ" sz="1800" dirty="0" err="1"/>
              <a:t>passive</a:t>
            </a:r>
            <a:r>
              <a:rPr lang="cs-CZ" sz="1800" dirty="0"/>
              <a:t> </a:t>
            </a:r>
            <a:r>
              <a:rPr lang="cs-CZ" sz="1800" dirty="0" err="1"/>
              <a:t>systems</a:t>
            </a:r>
            <a:endParaRPr lang="cs-CZ" sz="1800" dirty="0"/>
          </a:p>
          <a:p>
            <a:pPr lvl="1"/>
            <a:r>
              <a:rPr lang="cs-CZ" sz="1800" dirty="0"/>
              <a:t>Modularity </a:t>
            </a:r>
            <a:r>
              <a:rPr lang="cs-CZ" sz="1800" dirty="0" err="1"/>
              <a:t>of</a:t>
            </a:r>
            <a:r>
              <a:rPr lang="cs-CZ" sz="1800" dirty="0"/>
              <a:t> </a:t>
            </a:r>
            <a:r>
              <a:rPr lang="cs-CZ" sz="1800" dirty="0" err="1"/>
              <a:t>the</a:t>
            </a:r>
            <a:r>
              <a:rPr lang="cs-CZ" sz="1800" dirty="0"/>
              <a:t> </a:t>
            </a:r>
            <a:r>
              <a:rPr lang="cs-CZ" sz="1800" dirty="0" err="1"/>
              <a:t>turbine</a:t>
            </a:r>
            <a:r>
              <a:rPr lang="cs-CZ" sz="1800" dirty="0"/>
              <a:t> </a:t>
            </a:r>
            <a:r>
              <a:rPr lang="cs-CZ" sz="1800" dirty="0" err="1"/>
              <a:t>island</a:t>
            </a:r>
            <a:r>
              <a:rPr lang="cs-CZ" sz="1800" dirty="0"/>
              <a:t>, </a:t>
            </a:r>
            <a:r>
              <a:rPr lang="cs-CZ" sz="1800" dirty="0" err="1"/>
              <a:t>constructions</a:t>
            </a:r>
            <a:r>
              <a:rPr lang="cs-CZ" sz="1800" dirty="0"/>
              <a:t>, </a:t>
            </a:r>
            <a:r>
              <a:rPr lang="cs-CZ" sz="1800" dirty="0" err="1"/>
              <a:t>etc</a:t>
            </a:r>
            <a:r>
              <a:rPr lang="cs-CZ" sz="1800" dirty="0"/>
              <a:t>.</a:t>
            </a:r>
          </a:p>
          <a:p>
            <a:pPr lvl="1"/>
            <a:r>
              <a:rPr lang="cs-CZ" sz="1800" dirty="0" err="1"/>
              <a:t>Construction</a:t>
            </a:r>
            <a:r>
              <a:rPr lang="cs-CZ" sz="1800" dirty="0"/>
              <a:t> </a:t>
            </a:r>
            <a:r>
              <a:rPr lang="cs-CZ" sz="1800" dirty="0" err="1"/>
              <a:t>site</a:t>
            </a:r>
            <a:endParaRPr lang="cs-CZ" sz="1800" dirty="0"/>
          </a:p>
          <a:p>
            <a:pPr lvl="1"/>
            <a:r>
              <a:rPr lang="cs-CZ" sz="1800" dirty="0"/>
              <a:t>Non-</a:t>
            </a:r>
            <a:r>
              <a:rPr lang="cs-CZ" sz="1800" dirty="0" err="1"/>
              <a:t>boric</a:t>
            </a:r>
            <a:r>
              <a:rPr lang="cs-CZ" sz="1800" dirty="0"/>
              <a:t> acid </a:t>
            </a:r>
            <a:r>
              <a:rPr lang="cs-CZ" sz="1800" dirty="0" err="1"/>
              <a:t>regime</a:t>
            </a:r>
            <a:endParaRPr lang="cs-CZ" sz="1800" dirty="0"/>
          </a:p>
          <a:p>
            <a:pPr lvl="1"/>
            <a:r>
              <a:rPr lang="cs-CZ" sz="1800" dirty="0" err="1"/>
              <a:t>Large</a:t>
            </a:r>
            <a:r>
              <a:rPr lang="cs-CZ" sz="1800" dirty="0"/>
              <a:t> </a:t>
            </a:r>
            <a:r>
              <a:rPr lang="cs-CZ" sz="1800" dirty="0" err="1"/>
              <a:t>load-following</a:t>
            </a:r>
            <a:endParaRPr lang="cs-CZ" sz="1800" dirty="0"/>
          </a:p>
          <a:p>
            <a:pPr lvl="1"/>
            <a:endParaRPr lang="cs-CZ" sz="1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ED9ADAB-ABB9-2563-4386-86737CA3E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16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3293334-3E06-9BF0-502C-767A8F5D8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265" y="1374899"/>
            <a:ext cx="4464484" cy="184824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25326C8-0C26-CCE0-450F-07C8F7C5D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475" y="3836415"/>
            <a:ext cx="5238181" cy="247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37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EF9E0B-275D-4D13-BAE1-5E927270F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BWRX-300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04AB446-9D89-4585-9D68-04E43AD15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338" y="1593474"/>
            <a:ext cx="10515600" cy="4351338"/>
          </a:xfrm>
        </p:spPr>
        <p:txBody>
          <a:bodyPr>
            <a:normAutofit/>
          </a:bodyPr>
          <a:lstStyle/>
          <a:p>
            <a:r>
              <a:rPr lang="cs-CZ" sz="2400" dirty="0"/>
              <a:t>GE </a:t>
            </a:r>
            <a:r>
              <a:rPr lang="cs-CZ" sz="2400" dirty="0" err="1"/>
              <a:t>Hitachi</a:t>
            </a:r>
            <a:endParaRPr lang="cs-CZ" sz="2400" dirty="0"/>
          </a:p>
          <a:p>
            <a:r>
              <a:rPr lang="cs-CZ" sz="2400" dirty="0" err="1"/>
              <a:t>Boiling</a:t>
            </a:r>
            <a:r>
              <a:rPr lang="cs-CZ" sz="2400" dirty="0"/>
              <a:t> </a:t>
            </a:r>
            <a:r>
              <a:rPr lang="cs-CZ" sz="2400" dirty="0" err="1"/>
              <a:t>water</a:t>
            </a:r>
            <a:r>
              <a:rPr lang="cs-CZ" sz="2400" dirty="0"/>
              <a:t> </a:t>
            </a:r>
            <a:r>
              <a:rPr lang="cs-CZ" sz="2400" dirty="0" err="1"/>
              <a:t>reactor</a:t>
            </a:r>
            <a:r>
              <a:rPr lang="cs-CZ" sz="2400" dirty="0"/>
              <a:t>, natural </a:t>
            </a:r>
            <a:r>
              <a:rPr lang="cs-CZ" sz="2400" dirty="0" err="1"/>
              <a:t>circulation</a:t>
            </a:r>
            <a:endParaRPr lang="cs-CZ" sz="2400" dirty="0"/>
          </a:p>
          <a:p>
            <a:r>
              <a:rPr lang="cs-CZ" sz="2400" dirty="0"/>
              <a:t>300 MW</a:t>
            </a:r>
            <a:r>
              <a:rPr lang="cs-CZ" sz="2400" baseline="-25000" dirty="0"/>
              <a:t>e</a:t>
            </a:r>
          </a:p>
          <a:p>
            <a:r>
              <a:rPr lang="cs-CZ" sz="2400" dirty="0" err="1"/>
              <a:t>Evolutionary</a:t>
            </a:r>
            <a:r>
              <a:rPr lang="cs-CZ" sz="2400" dirty="0"/>
              <a:t> in:</a:t>
            </a:r>
          </a:p>
          <a:p>
            <a:pPr lvl="1"/>
            <a:r>
              <a:rPr lang="cs-CZ" sz="2000" dirty="0" err="1"/>
              <a:t>Reduction</a:t>
            </a:r>
            <a:r>
              <a:rPr lang="cs-CZ" sz="2000" dirty="0"/>
              <a:t> in </a:t>
            </a:r>
            <a:r>
              <a:rPr lang="cs-CZ" sz="2000" dirty="0" err="1"/>
              <a:t>building</a:t>
            </a:r>
            <a:r>
              <a:rPr lang="cs-CZ" sz="2000" dirty="0"/>
              <a:t> </a:t>
            </a:r>
            <a:r>
              <a:rPr lang="cs-CZ" sz="2000" dirty="0" err="1"/>
              <a:t>volume</a:t>
            </a:r>
            <a:endParaRPr lang="cs-CZ" sz="2000" dirty="0"/>
          </a:p>
          <a:p>
            <a:pPr lvl="1"/>
            <a:r>
              <a:rPr lang="cs-CZ" sz="2000" dirty="0" err="1"/>
              <a:t>Without</a:t>
            </a:r>
            <a:r>
              <a:rPr lang="cs-CZ" sz="2000" dirty="0"/>
              <a:t> </a:t>
            </a:r>
            <a:r>
              <a:rPr lang="cs-CZ" sz="2000" dirty="0" err="1"/>
              <a:t>reactor</a:t>
            </a:r>
            <a:r>
              <a:rPr lang="cs-CZ" sz="2000" dirty="0"/>
              <a:t> </a:t>
            </a:r>
            <a:r>
              <a:rPr lang="cs-CZ" sz="2000" dirty="0" err="1"/>
              <a:t>coolant</a:t>
            </a:r>
            <a:r>
              <a:rPr lang="cs-CZ" sz="2000" dirty="0"/>
              <a:t> </a:t>
            </a:r>
            <a:r>
              <a:rPr lang="cs-CZ" sz="2000" dirty="0" err="1"/>
              <a:t>pumps</a:t>
            </a:r>
            <a:endParaRPr lang="cs-CZ" sz="2000" dirty="0"/>
          </a:p>
          <a:p>
            <a:pPr lvl="1"/>
            <a:r>
              <a:rPr lang="cs-CZ" sz="2000" dirty="0" err="1"/>
              <a:t>Low</a:t>
            </a:r>
            <a:r>
              <a:rPr lang="cs-CZ" sz="2000" dirty="0"/>
              <a:t> LCOE</a:t>
            </a:r>
          </a:p>
          <a:p>
            <a:pPr lvl="1"/>
            <a:endParaRPr lang="cs-CZ" sz="20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0AC5D9F-C037-4580-8404-6F0787F1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17</a:t>
            </a:fld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1BA09F76-5874-E223-5D2E-4ADFBF957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009" y="1181935"/>
            <a:ext cx="4883448" cy="5493879"/>
          </a:xfrm>
          <a:prstGeom prst="rect">
            <a:avLst/>
          </a:prstGeom>
        </p:spPr>
      </p:pic>
      <p:pic>
        <p:nvPicPr>
          <p:cNvPr id="6" name="Obrázek 5" descr="Obsah obrázku umělá hmota, Maketa, interiér&#10;&#10;Obsah generovaný pomocí AI může být nesprávný.">
            <a:extLst>
              <a:ext uri="{FF2B5EF4-FFF2-40B4-BE49-F238E27FC236}">
                <a16:creationId xmlns:a16="http://schemas.microsoft.com/office/drawing/2014/main" id="{13F01343-247F-EB95-BE2F-91A275DC9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79" y="3997717"/>
            <a:ext cx="4756718" cy="267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55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19984C-578B-4146-9848-2DC2DA588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and many more…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21C3C6B-FD5A-457D-AC9A-5AEC70908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err="1"/>
              <a:t>Asia</a:t>
            </a:r>
            <a:r>
              <a:rPr lang="cs-CZ" dirty="0"/>
              <a:t>: </a:t>
            </a:r>
            <a:r>
              <a:rPr lang="cs-CZ" dirty="0" err="1"/>
              <a:t>Russian</a:t>
            </a:r>
            <a:r>
              <a:rPr lang="cs-CZ" dirty="0"/>
              <a:t> </a:t>
            </a:r>
            <a:r>
              <a:rPr lang="cs-CZ" dirty="0" err="1"/>
              <a:t>Federation</a:t>
            </a:r>
            <a:r>
              <a:rPr lang="cs-CZ" dirty="0"/>
              <a:t> KLT-40S, HTR-PM</a:t>
            </a:r>
          </a:p>
          <a:p>
            <a:r>
              <a:rPr lang="cs-CZ" dirty="0" err="1"/>
              <a:t>Under</a:t>
            </a:r>
            <a:r>
              <a:rPr lang="cs-CZ" dirty="0"/>
              <a:t> </a:t>
            </a:r>
            <a:r>
              <a:rPr lang="cs-CZ" dirty="0" err="1"/>
              <a:t>costruction</a:t>
            </a:r>
            <a:r>
              <a:rPr lang="cs-CZ" dirty="0"/>
              <a:t>: CAREM-25 (Argentina), ACP100 (</a:t>
            </a:r>
            <a:r>
              <a:rPr lang="cs-CZ" dirty="0" err="1"/>
              <a:t>China</a:t>
            </a:r>
            <a:r>
              <a:rPr lang="cs-CZ" dirty="0"/>
              <a:t>), BREST-OD-300 (</a:t>
            </a:r>
            <a:r>
              <a:rPr lang="cs-CZ" dirty="0" err="1"/>
              <a:t>Russian</a:t>
            </a:r>
            <a:r>
              <a:rPr lang="cs-CZ" dirty="0"/>
              <a:t> </a:t>
            </a:r>
            <a:r>
              <a:rPr lang="cs-CZ" dirty="0" err="1"/>
              <a:t>Federation</a:t>
            </a:r>
            <a:r>
              <a:rPr lang="cs-CZ" dirty="0"/>
              <a:t>), USA </a:t>
            </a:r>
            <a:r>
              <a:rPr lang="en-US" dirty="0"/>
              <a:t>n Kairos Power’s Hermes Low-Power Demonstration Reactor</a:t>
            </a:r>
            <a:r>
              <a:rPr lang="cs-CZ" dirty="0"/>
              <a:t> - </a:t>
            </a:r>
            <a:r>
              <a:rPr lang="en-US" dirty="0"/>
              <a:t> fluoride salt-cooled, high-temperature reactor</a:t>
            </a:r>
            <a:endParaRPr lang="cs-CZ" dirty="0"/>
          </a:p>
          <a:p>
            <a:endParaRPr lang="cs-CZ" dirty="0"/>
          </a:p>
          <a:p>
            <a:r>
              <a:rPr lang="cs-CZ" dirty="0" err="1"/>
              <a:t>Canada</a:t>
            </a:r>
            <a:r>
              <a:rPr lang="cs-CZ" dirty="0"/>
              <a:t> – BWRX-300</a:t>
            </a:r>
          </a:p>
          <a:p>
            <a:r>
              <a:rPr lang="cs-CZ" dirty="0"/>
              <a:t>France - EDF-NUWARD SMR (</a:t>
            </a:r>
            <a:r>
              <a:rPr lang="cs-CZ" dirty="0" err="1"/>
              <a:t>Newcleo</a:t>
            </a:r>
            <a:r>
              <a:rPr lang="cs-CZ" dirty="0"/>
              <a:t>, Jimmy </a:t>
            </a:r>
            <a:r>
              <a:rPr lang="cs-CZ" dirty="0" err="1"/>
              <a:t>Energy</a:t>
            </a:r>
            <a:r>
              <a:rPr lang="cs-CZ" dirty="0"/>
              <a:t>, </a:t>
            </a:r>
            <a:r>
              <a:rPr lang="cs-CZ" dirty="0" err="1"/>
              <a:t>Otrera</a:t>
            </a:r>
            <a:r>
              <a:rPr lang="cs-CZ" dirty="0"/>
              <a:t>, </a:t>
            </a:r>
            <a:r>
              <a:rPr lang="cs-CZ" dirty="0" err="1"/>
              <a:t>Calogena</a:t>
            </a:r>
            <a:r>
              <a:rPr lang="cs-CZ" dirty="0"/>
              <a:t>, Blue </a:t>
            </a:r>
            <a:r>
              <a:rPr lang="cs-CZ" dirty="0" err="1"/>
              <a:t>Capsule</a:t>
            </a:r>
            <a:r>
              <a:rPr lang="cs-CZ" dirty="0"/>
              <a:t> Technology, </a:t>
            </a:r>
            <a:r>
              <a:rPr lang="cs-CZ" dirty="0" err="1"/>
              <a:t>Hexana</a:t>
            </a:r>
            <a:r>
              <a:rPr lang="cs-CZ" dirty="0"/>
              <a:t>, </a:t>
            </a:r>
            <a:r>
              <a:rPr lang="cs-CZ" dirty="0" err="1"/>
              <a:t>Stellaria</a:t>
            </a:r>
            <a:r>
              <a:rPr lang="cs-CZ" dirty="0"/>
              <a:t> and </a:t>
            </a:r>
            <a:r>
              <a:rPr lang="cs-CZ" dirty="0" err="1"/>
              <a:t>Thorizon</a:t>
            </a:r>
            <a:r>
              <a:rPr lang="cs-CZ" dirty="0"/>
              <a:t>)</a:t>
            </a:r>
          </a:p>
          <a:p>
            <a:r>
              <a:rPr lang="cs-CZ" dirty="0"/>
              <a:t>Japan – HTTR</a:t>
            </a:r>
          </a:p>
          <a:p>
            <a:r>
              <a:rPr lang="cs-CZ" dirty="0"/>
              <a:t>Republic </a:t>
            </a:r>
            <a:r>
              <a:rPr lang="cs-CZ" dirty="0" err="1"/>
              <a:t>of</a:t>
            </a:r>
            <a:r>
              <a:rPr lang="cs-CZ" dirty="0"/>
              <a:t> Korea – SMART, i-SMR</a:t>
            </a:r>
          </a:p>
          <a:p>
            <a:r>
              <a:rPr lang="cs-CZ" dirty="0"/>
              <a:t>UK – </a:t>
            </a:r>
            <a:r>
              <a:rPr lang="cs-CZ" dirty="0" err="1"/>
              <a:t>Rolls</a:t>
            </a:r>
            <a:r>
              <a:rPr lang="cs-CZ" dirty="0"/>
              <a:t> </a:t>
            </a:r>
            <a:r>
              <a:rPr lang="cs-CZ" dirty="0" err="1"/>
              <a:t>Royce</a:t>
            </a:r>
            <a:endParaRPr lang="cs-CZ" dirty="0"/>
          </a:p>
          <a:p>
            <a:r>
              <a:rPr lang="cs-CZ" dirty="0"/>
              <a:t>USA – </a:t>
            </a:r>
            <a:r>
              <a:rPr lang="cs-CZ" dirty="0" err="1"/>
              <a:t>NuSCALE</a:t>
            </a:r>
            <a:r>
              <a:rPr lang="cs-CZ" dirty="0"/>
              <a:t> VOYGR, AP300 SMR, SMR-300, </a:t>
            </a:r>
            <a:r>
              <a:rPr lang="cs-CZ" dirty="0" err="1"/>
              <a:t>GenIV</a:t>
            </a:r>
            <a:r>
              <a:rPr lang="cs-CZ" dirty="0"/>
              <a:t>: </a:t>
            </a:r>
            <a:r>
              <a:rPr lang="en-US" dirty="0"/>
              <a:t>X-energy Xe-100</a:t>
            </a:r>
            <a:r>
              <a:rPr lang="cs-CZ" dirty="0"/>
              <a:t> (</a:t>
            </a:r>
            <a:r>
              <a:rPr lang="en-US" dirty="0"/>
              <a:t>HTGR</a:t>
            </a:r>
            <a:r>
              <a:rPr lang="cs-CZ" dirty="0"/>
              <a:t>), </a:t>
            </a:r>
            <a:r>
              <a:rPr lang="en-US" dirty="0" err="1"/>
              <a:t>Oklo</a:t>
            </a:r>
            <a:r>
              <a:rPr lang="en-US" dirty="0"/>
              <a:t> Aurora Powerhouse</a:t>
            </a:r>
            <a:r>
              <a:rPr lang="cs-CZ" dirty="0"/>
              <a:t>, </a:t>
            </a:r>
            <a:r>
              <a:rPr lang="en-US" dirty="0"/>
              <a:t>Westinghouse </a:t>
            </a:r>
            <a:r>
              <a:rPr lang="en-US" dirty="0" err="1"/>
              <a:t>eVinci</a:t>
            </a:r>
            <a:r>
              <a:rPr lang="en-US" dirty="0"/>
              <a:t> </a:t>
            </a:r>
            <a:endParaRPr lang="cs-CZ" dirty="0"/>
          </a:p>
          <a:p>
            <a:endParaRPr lang="cs-CZ" dirty="0"/>
          </a:p>
          <a:p>
            <a:r>
              <a:rPr lang="cs-CZ" dirty="0" err="1"/>
              <a:t>Floating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plants</a:t>
            </a:r>
            <a:r>
              <a:rPr lang="cs-CZ" dirty="0"/>
              <a:t> – </a:t>
            </a:r>
            <a:r>
              <a:rPr lang="cs-CZ" dirty="0" err="1"/>
              <a:t>China</a:t>
            </a:r>
            <a:r>
              <a:rPr lang="cs-CZ" dirty="0"/>
              <a:t>, </a:t>
            </a:r>
            <a:r>
              <a:rPr lang="cs-CZ" dirty="0" err="1"/>
              <a:t>Denmark</a:t>
            </a:r>
            <a:r>
              <a:rPr lang="cs-CZ" dirty="0"/>
              <a:t>, Republic </a:t>
            </a:r>
            <a:r>
              <a:rPr lang="cs-CZ" dirty="0" err="1"/>
              <a:t>of</a:t>
            </a:r>
            <a:r>
              <a:rPr lang="cs-CZ" dirty="0"/>
              <a:t> Korea, </a:t>
            </a:r>
            <a:r>
              <a:rPr lang="cs-CZ" dirty="0" err="1"/>
              <a:t>Russian</a:t>
            </a:r>
            <a:r>
              <a:rPr lang="cs-CZ" dirty="0"/>
              <a:t> </a:t>
            </a:r>
            <a:r>
              <a:rPr lang="cs-CZ" dirty="0" err="1"/>
              <a:t>Federation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4C739D-81FE-41E5-9FA7-FEFD2C5E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7483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EB8368-DF3D-4E85-A8BA-3CFFE13ED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B625390-4EFE-440E-9082-14CE5F7C0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F97989D-9BBB-4DFD-911E-8009F605C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19</a:t>
            </a:fld>
            <a:endParaRPr lang="cs-CZ"/>
          </a:p>
        </p:txBody>
      </p:sp>
      <p:pic>
        <p:nvPicPr>
          <p:cNvPr id="5" name="Obrázek 4" descr="Obsah obrázku loďka, voda, obloha, loď&#10;&#10;Popis byl vytvořen automaticky">
            <a:extLst>
              <a:ext uri="{FF2B5EF4-FFF2-40B4-BE49-F238E27FC236}">
                <a16:creationId xmlns:a16="http://schemas.microsoft.com/office/drawing/2014/main" id="{F7673A67-360A-4B2F-A11A-2E7F4B399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28" y="1086086"/>
            <a:ext cx="5303486" cy="2482239"/>
          </a:xfrm>
          <a:prstGeom prst="rect">
            <a:avLst/>
          </a:prstGeom>
        </p:spPr>
      </p:pic>
      <p:pic>
        <p:nvPicPr>
          <p:cNvPr id="6" name="Obrázek 5" descr="Obsah obrázku voda, loďka, exteriér, obloha&#10;&#10;Popis byl vytvořen automaticky">
            <a:extLst>
              <a:ext uri="{FF2B5EF4-FFF2-40B4-BE49-F238E27FC236}">
                <a16:creationId xmlns:a16="http://schemas.microsoft.com/office/drawing/2014/main" id="{330F0880-8ABA-46B1-94CC-7D436D801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28" y="3714802"/>
            <a:ext cx="3875364" cy="2641548"/>
          </a:xfrm>
          <a:prstGeom prst="rect">
            <a:avLst/>
          </a:prstGeom>
        </p:spPr>
      </p:pic>
      <p:pic>
        <p:nvPicPr>
          <p:cNvPr id="7" name="Obrázek 6" descr="Obsah obrázku několik&#10;&#10;Popis byl vytvořen automaticky">
            <a:extLst>
              <a:ext uri="{FF2B5EF4-FFF2-40B4-BE49-F238E27FC236}">
                <a16:creationId xmlns:a16="http://schemas.microsoft.com/office/drawing/2014/main" id="{D3B21B4F-CA19-44DB-A4F9-A08505B30A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4922" y="1086086"/>
            <a:ext cx="5765975" cy="410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5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443962-E46E-4EBF-9A1E-A28CB031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Content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27C3F2A-10EB-43C7-8EAC-8AC7CCE23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Introduction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topic</a:t>
            </a:r>
            <a:endParaRPr lang="cs-CZ" dirty="0"/>
          </a:p>
          <a:p>
            <a:r>
              <a:rPr lang="cs-CZ" dirty="0" err="1"/>
              <a:t>Nowadays</a:t>
            </a:r>
            <a:r>
              <a:rPr lang="cs-CZ" dirty="0"/>
              <a:t> status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nuclear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engineering</a:t>
            </a:r>
            <a:endParaRPr lang="cs-CZ" dirty="0"/>
          </a:p>
          <a:p>
            <a:r>
              <a:rPr lang="cs-CZ" dirty="0" err="1"/>
              <a:t>Where</a:t>
            </a:r>
            <a:r>
              <a:rPr lang="cs-CZ" dirty="0"/>
              <a:t> are </a:t>
            </a:r>
            <a:r>
              <a:rPr lang="cs-CZ" dirty="0" err="1"/>
              <a:t>we</a:t>
            </a:r>
            <a:r>
              <a:rPr lang="cs-CZ" dirty="0"/>
              <a:t> </a:t>
            </a:r>
            <a:r>
              <a:rPr lang="cs-CZ" dirty="0" err="1"/>
              <a:t>heading</a:t>
            </a:r>
            <a:r>
              <a:rPr lang="cs-CZ" dirty="0"/>
              <a:t>? </a:t>
            </a:r>
            <a:r>
              <a:rPr lang="cs-CZ" dirty="0" err="1"/>
              <a:t>SMRs</a:t>
            </a:r>
            <a:r>
              <a:rPr lang="cs-CZ" dirty="0"/>
              <a:t>, Gen IV</a:t>
            </a:r>
          </a:p>
          <a:p>
            <a:r>
              <a:rPr lang="cs-CZ" dirty="0"/>
              <a:t>V</a:t>
            </a:r>
            <a:r>
              <a:rPr lang="en-US" dirty="0" err="1"/>
              <a:t>irtual</a:t>
            </a:r>
            <a:r>
              <a:rPr lang="en-US" dirty="0"/>
              <a:t> tour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en-US" dirty="0"/>
              <a:t>the nuclear power plant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68864C0-482B-4C1E-BB26-969DD0B5F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</a:t>
            </a:fld>
            <a:r>
              <a:rPr lang="cs-CZ" dirty="0"/>
              <a:t>/39</a:t>
            </a:r>
          </a:p>
        </p:txBody>
      </p:sp>
    </p:spTree>
    <p:extLst>
      <p:ext uri="{BB962C8B-B14F-4D97-AF65-F5344CB8AC3E}">
        <p14:creationId xmlns:p14="http://schemas.microsoft.com/office/powerpoint/2010/main" val="34505675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E71583-72D9-B806-1849-C1A568834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GenIV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D3603C-DE75-5ADC-12BE-0E8C858F5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13235"/>
            <a:ext cx="5379523" cy="4259932"/>
          </a:xfrm>
        </p:spPr>
        <p:txBody>
          <a:bodyPr>
            <a:normAutofit fontScale="62500" lnSpcReduction="20000"/>
          </a:bodyPr>
          <a:lstStyle/>
          <a:p>
            <a:r>
              <a:rPr lang="cs-CZ" dirty="0"/>
              <a:t>Set in 2002</a:t>
            </a:r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goal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increasing</a:t>
            </a:r>
            <a:r>
              <a:rPr lang="cs-CZ" dirty="0"/>
              <a:t> </a:t>
            </a:r>
            <a:r>
              <a:rPr lang="cs-CZ" dirty="0" err="1"/>
              <a:t>safety</a:t>
            </a:r>
            <a:endParaRPr lang="cs-CZ" dirty="0"/>
          </a:p>
          <a:p>
            <a:r>
              <a:rPr lang="cs-CZ" dirty="0" err="1"/>
              <a:t>NPPs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</a:t>
            </a:r>
            <a:r>
              <a:rPr lang="cs-CZ" dirty="0" err="1"/>
              <a:t>against</a:t>
            </a:r>
            <a:r>
              <a:rPr lang="cs-CZ" dirty="0"/>
              <a:t> </a:t>
            </a:r>
            <a:r>
              <a:rPr lang="cs-CZ" dirty="0" err="1"/>
              <a:t>coal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plants</a:t>
            </a:r>
            <a:r>
              <a:rPr lang="cs-CZ" dirty="0"/>
              <a:t> –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thermodynamic</a:t>
            </a:r>
            <a:r>
              <a:rPr lang="cs-CZ" dirty="0"/>
              <a:t> </a:t>
            </a:r>
            <a:r>
              <a:rPr lang="cs-CZ" dirty="0" err="1"/>
              <a:t>parameters</a:t>
            </a:r>
            <a:r>
              <a:rPr lang="cs-CZ" dirty="0"/>
              <a:t> (</a:t>
            </a:r>
            <a:r>
              <a:rPr lang="cs-CZ" dirty="0" err="1"/>
              <a:t>Carnot</a:t>
            </a:r>
            <a:r>
              <a:rPr lang="cs-CZ" dirty="0"/>
              <a:t>)</a:t>
            </a:r>
          </a:p>
          <a:p>
            <a:r>
              <a:rPr lang="cs-CZ" dirty="0"/>
              <a:t>Gen IV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reach</a:t>
            </a:r>
            <a:r>
              <a:rPr lang="cs-CZ" dirty="0"/>
              <a:t> 45-55 % </a:t>
            </a:r>
            <a:r>
              <a:rPr lang="cs-CZ" dirty="0" err="1"/>
              <a:t>efficiency</a:t>
            </a:r>
            <a:endParaRPr lang="cs-CZ" dirty="0"/>
          </a:p>
          <a:p>
            <a:r>
              <a:rPr lang="cs-CZ" dirty="0"/>
              <a:t>100x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safety</a:t>
            </a:r>
            <a:r>
              <a:rPr lang="cs-CZ" dirty="0"/>
              <a:t> </a:t>
            </a:r>
            <a:r>
              <a:rPr lang="cs-CZ" dirty="0" err="1"/>
              <a:t>against</a:t>
            </a:r>
            <a:r>
              <a:rPr lang="cs-CZ" dirty="0"/>
              <a:t> Gen I</a:t>
            </a:r>
          </a:p>
          <a:p>
            <a:r>
              <a:rPr lang="cs-CZ" dirty="0" err="1"/>
              <a:t>Waste</a:t>
            </a:r>
            <a:r>
              <a:rPr lang="cs-CZ" dirty="0"/>
              <a:t> </a:t>
            </a:r>
            <a:r>
              <a:rPr lang="cs-CZ" dirty="0" err="1"/>
              <a:t>reduction</a:t>
            </a:r>
            <a:r>
              <a:rPr lang="cs-CZ" dirty="0"/>
              <a:t> (</a:t>
            </a:r>
            <a:r>
              <a:rPr lang="cs-CZ" dirty="0" err="1"/>
              <a:t>closed</a:t>
            </a:r>
            <a:r>
              <a:rPr lang="cs-CZ" dirty="0"/>
              <a:t> </a:t>
            </a:r>
            <a:r>
              <a:rPr lang="cs-CZ" dirty="0" err="1"/>
              <a:t>loops</a:t>
            </a:r>
            <a:r>
              <a:rPr lang="cs-CZ" dirty="0"/>
              <a:t>)</a:t>
            </a:r>
          </a:p>
          <a:p>
            <a:endParaRPr lang="cs-CZ" dirty="0"/>
          </a:p>
          <a:p>
            <a:r>
              <a:rPr lang="cs-CZ" dirty="0" err="1"/>
              <a:t>Challenges</a:t>
            </a:r>
            <a:r>
              <a:rPr lang="cs-CZ" dirty="0"/>
              <a:t>: </a:t>
            </a:r>
          </a:p>
          <a:p>
            <a:pPr lvl="1"/>
            <a:r>
              <a:rPr lang="cs-CZ" dirty="0" err="1"/>
              <a:t>Mainly</a:t>
            </a:r>
            <a:r>
              <a:rPr lang="cs-CZ" dirty="0"/>
              <a:t> </a:t>
            </a:r>
            <a:r>
              <a:rPr lang="cs-CZ" dirty="0" err="1"/>
              <a:t>materials</a:t>
            </a:r>
            <a:endParaRPr lang="cs-CZ" dirty="0"/>
          </a:p>
          <a:p>
            <a:pPr lvl="1"/>
            <a:r>
              <a:rPr lang="cs-CZ" dirty="0" err="1"/>
              <a:t>Fuel</a:t>
            </a:r>
            <a:endParaRPr lang="cs-CZ" dirty="0"/>
          </a:p>
          <a:p>
            <a:r>
              <a:rPr lang="cs-CZ" dirty="0" err="1"/>
              <a:t>Closed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cycle</a:t>
            </a:r>
            <a:r>
              <a:rPr lang="cs-CZ" dirty="0"/>
              <a:t> </a:t>
            </a:r>
          </a:p>
          <a:p>
            <a:pPr lvl="1"/>
            <a:r>
              <a:rPr lang="cs-CZ" dirty="0" err="1"/>
              <a:t>Fabrication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nuclear</a:t>
            </a:r>
            <a:r>
              <a:rPr lang="cs-CZ" dirty="0"/>
              <a:t> </a:t>
            </a:r>
            <a:r>
              <a:rPr lang="cs-CZ" dirty="0" err="1"/>
              <a:t>fuel</a:t>
            </a:r>
            <a:endParaRPr lang="cs-CZ" dirty="0"/>
          </a:p>
          <a:p>
            <a:pPr lvl="1"/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production</a:t>
            </a:r>
            <a:endParaRPr lang="cs-CZ" dirty="0"/>
          </a:p>
          <a:p>
            <a:pPr lvl="1"/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refabrication</a:t>
            </a:r>
            <a:r>
              <a:rPr lang="cs-CZ" dirty="0"/>
              <a:t> (recycling)</a:t>
            </a:r>
          </a:p>
          <a:p>
            <a:pPr lvl="1"/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007AA76-5F6C-AF0E-E4C8-3999ADDB6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20</a:t>
            </a:fld>
            <a:r>
              <a:rPr lang="cs-CZ" dirty="0"/>
              <a:t>/39</a:t>
            </a:r>
          </a:p>
        </p:txBody>
      </p:sp>
      <p:pic>
        <p:nvPicPr>
          <p:cNvPr id="1026" name="Picture 2" descr="Diagram by the GAO showing a nuclear fuel cycle that is closed by recycling the used nuclear fuel.">
            <a:extLst>
              <a:ext uri="{FF2B5EF4-FFF2-40B4-BE49-F238E27FC236}">
                <a16:creationId xmlns:a16="http://schemas.microsoft.com/office/drawing/2014/main" id="{ED4C6957-8E4E-4F77-9DCD-A4259D577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852" y="0"/>
            <a:ext cx="4855148" cy="379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43589E5-7361-BC8B-B369-0932EE14A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615" y="5893672"/>
            <a:ext cx="3697044" cy="56765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7666C3D2-1425-F120-4E85-3D27D8829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1898" y="5573167"/>
            <a:ext cx="3630111" cy="41015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BC2BF7A-F0CD-FF4A-60AF-F2B913DC0B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3410" y="3768135"/>
            <a:ext cx="4060111" cy="269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42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E35898-A75B-461B-9B8F-40367846A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AFE283F-85A1-47E4-8DDB-75DFD124D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4D4705B-E35A-4473-ABC6-AFFA3305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21</a:t>
            </a:fld>
            <a:endParaRPr lang="cs-CZ"/>
          </a:p>
        </p:txBody>
      </p:sp>
      <p:pic>
        <p:nvPicPr>
          <p:cNvPr id="2050" name="Picture 2" descr="https://www.ekonews.cz/wp-content/uploads/2022/11/palivo1.jpg">
            <a:extLst>
              <a:ext uri="{FF2B5EF4-FFF2-40B4-BE49-F238E27FC236}">
                <a16:creationId xmlns:a16="http://schemas.microsoft.com/office/drawing/2014/main" id="{E2E0148E-2C42-49EE-88EC-5099E2D11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245" y="2230329"/>
            <a:ext cx="5917210" cy="394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DDF0745-E385-4291-88C9-3BEF4F9B4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545" y="572294"/>
            <a:ext cx="5663700" cy="411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6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AAAF4C-0576-3C17-484D-D4802F56E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GenIV</a:t>
            </a:r>
            <a:r>
              <a:rPr lang="cs-CZ" dirty="0"/>
              <a:t> </a:t>
            </a:r>
            <a:r>
              <a:rPr lang="cs-CZ" dirty="0" err="1"/>
              <a:t>designs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C46E8A-1820-E08F-A62D-CDA8F4565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47452" cy="3686175"/>
          </a:xfrm>
        </p:spPr>
        <p:txBody>
          <a:bodyPr>
            <a:normAutofit/>
          </a:bodyPr>
          <a:lstStyle/>
          <a:p>
            <a:r>
              <a:rPr lang="cs-CZ" b="1" dirty="0"/>
              <a:t>SFR - </a:t>
            </a:r>
            <a:r>
              <a:rPr lang="cs-CZ" b="1" dirty="0" err="1"/>
              <a:t>Sodium</a:t>
            </a:r>
            <a:r>
              <a:rPr lang="cs-CZ" b="1" dirty="0"/>
              <a:t> Fast </a:t>
            </a:r>
            <a:r>
              <a:rPr lang="cs-CZ" b="1" dirty="0" err="1"/>
              <a:t>Reactor</a:t>
            </a:r>
            <a:endParaRPr lang="cs-CZ" b="1" dirty="0"/>
          </a:p>
          <a:p>
            <a:r>
              <a:rPr lang="cs-CZ" b="1" dirty="0"/>
              <a:t>GFR – </a:t>
            </a:r>
            <a:r>
              <a:rPr lang="cs-CZ" b="1" dirty="0" err="1"/>
              <a:t>Gas-cooled</a:t>
            </a:r>
            <a:r>
              <a:rPr lang="cs-CZ" b="1" dirty="0"/>
              <a:t> Fast </a:t>
            </a:r>
            <a:r>
              <a:rPr lang="cs-CZ" b="1" dirty="0" err="1"/>
              <a:t>Reactor</a:t>
            </a:r>
            <a:endParaRPr lang="cs-CZ" b="1" dirty="0"/>
          </a:p>
          <a:p>
            <a:r>
              <a:rPr lang="cs-CZ" b="1" dirty="0"/>
              <a:t>LFR - Lead </a:t>
            </a:r>
            <a:r>
              <a:rPr lang="cs-CZ" b="1" dirty="0" err="1"/>
              <a:t>cooled</a:t>
            </a:r>
            <a:r>
              <a:rPr lang="cs-CZ" b="1" dirty="0"/>
              <a:t> Fast </a:t>
            </a:r>
            <a:r>
              <a:rPr lang="cs-CZ" b="1" dirty="0" err="1"/>
              <a:t>Reactor</a:t>
            </a:r>
            <a:endParaRPr lang="cs-CZ" b="1" dirty="0"/>
          </a:p>
          <a:p>
            <a:r>
              <a:rPr lang="cs-CZ" dirty="0"/>
              <a:t>MSR - </a:t>
            </a:r>
            <a:r>
              <a:rPr lang="cs-CZ" dirty="0" err="1"/>
              <a:t>Molten</a:t>
            </a:r>
            <a:r>
              <a:rPr lang="cs-CZ" dirty="0"/>
              <a:t> Salt </a:t>
            </a:r>
            <a:r>
              <a:rPr lang="cs-CZ" dirty="0" err="1"/>
              <a:t>cooled</a:t>
            </a:r>
            <a:r>
              <a:rPr lang="cs-CZ" dirty="0"/>
              <a:t> </a:t>
            </a:r>
            <a:r>
              <a:rPr lang="cs-CZ" dirty="0" err="1"/>
              <a:t>Reactor</a:t>
            </a:r>
            <a:endParaRPr lang="cs-CZ" dirty="0"/>
          </a:p>
          <a:p>
            <a:r>
              <a:rPr lang="cs-CZ" dirty="0"/>
              <a:t>VHTR - Very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Reactor</a:t>
            </a:r>
            <a:endParaRPr lang="cs-CZ" dirty="0"/>
          </a:p>
          <a:p>
            <a:r>
              <a:rPr lang="cs-CZ" i="1" dirty="0"/>
              <a:t>SCWR - </a:t>
            </a:r>
            <a:r>
              <a:rPr lang="cs-CZ" i="1" dirty="0" err="1"/>
              <a:t>Supercritical</a:t>
            </a:r>
            <a:r>
              <a:rPr lang="cs-CZ" i="1" dirty="0"/>
              <a:t> </a:t>
            </a:r>
            <a:r>
              <a:rPr lang="cs-CZ" i="1" dirty="0" err="1"/>
              <a:t>Water</a:t>
            </a:r>
            <a:r>
              <a:rPr lang="cs-CZ" i="1" dirty="0"/>
              <a:t> </a:t>
            </a:r>
            <a:r>
              <a:rPr lang="cs-CZ" i="1" dirty="0" err="1"/>
              <a:t>Reactor</a:t>
            </a:r>
            <a:endParaRPr lang="cs-CZ" i="1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A0ED755-E75D-573E-48E1-A17F5612A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8850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 descr="Obsah obrázku text, snímek obrazovky, design&#10;&#10;Obsah generovaný pomocí AI může být nesprávný.">
            <a:extLst>
              <a:ext uri="{FF2B5EF4-FFF2-40B4-BE49-F238E27FC236}">
                <a16:creationId xmlns:a16="http://schemas.microsoft.com/office/drawing/2014/main" id="{B5BDACAA-BE19-A010-308B-C636FC284F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713" y="1126987"/>
            <a:ext cx="5714287" cy="4645163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F8EB5A3-BEA0-4C12-A828-096D177BB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97" y="136525"/>
            <a:ext cx="10515600" cy="1325563"/>
          </a:xfrm>
        </p:spPr>
        <p:txBody>
          <a:bodyPr/>
          <a:lstStyle/>
          <a:p>
            <a:r>
              <a:rPr lang="cs-CZ" dirty="0"/>
              <a:t>SFR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672BF62-047F-4104-B1E0-88804522E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38" y="1169850"/>
            <a:ext cx="6882611" cy="5778501"/>
          </a:xfrm>
        </p:spPr>
        <p:txBody>
          <a:bodyPr>
            <a:normAutofit fontScale="70000" lnSpcReduction="20000"/>
          </a:bodyPr>
          <a:lstStyle/>
          <a:p>
            <a:r>
              <a:rPr lang="cs-CZ" dirty="0" err="1"/>
              <a:t>Sodium-cooled</a:t>
            </a:r>
            <a:r>
              <a:rPr lang="cs-CZ" dirty="0"/>
              <a:t> fast </a:t>
            </a:r>
            <a:r>
              <a:rPr lang="cs-CZ" dirty="0" err="1"/>
              <a:t>breeder</a:t>
            </a:r>
            <a:r>
              <a:rPr lang="cs-CZ" dirty="0"/>
              <a:t> </a:t>
            </a:r>
            <a:r>
              <a:rPr lang="cs-CZ" dirty="0" err="1"/>
              <a:t>reactor</a:t>
            </a:r>
            <a:br>
              <a:rPr lang="cs-CZ" dirty="0"/>
            </a:br>
            <a:endParaRPr lang="cs-CZ" dirty="0"/>
          </a:p>
          <a:p>
            <a:r>
              <a:rPr lang="cs-CZ" dirty="0" err="1"/>
              <a:t>Core</a:t>
            </a:r>
            <a:r>
              <a:rPr lang="cs-CZ" dirty="0"/>
              <a:t> outlet </a:t>
            </a:r>
            <a:r>
              <a:rPr lang="cs-CZ" dirty="0" err="1"/>
              <a:t>temperature</a:t>
            </a:r>
            <a:r>
              <a:rPr lang="cs-CZ" dirty="0"/>
              <a:t>: 500-550 °C, </a:t>
            </a:r>
            <a:r>
              <a:rPr lang="cs-CZ" dirty="0" err="1"/>
              <a:t>atm</a:t>
            </a:r>
            <a:r>
              <a:rPr lang="cs-CZ" dirty="0"/>
              <a:t>., 50-1500 MW</a:t>
            </a:r>
            <a:r>
              <a:rPr lang="cs-CZ" baseline="-25000" dirty="0"/>
              <a:t>e</a:t>
            </a:r>
            <a:endParaRPr lang="cs-CZ" dirty="0"/>
          </a:p>
          <a:p>
            <a:r>
              <a:rPr lang="cs-CZ" dirty="0" err="1"/>
              <a:t>Coolant</a:t>
            </a:r>
            <a:r>
              <a:rPr lang="cs-CZ" dirty="0"/>
              <a:t>: </a:t>
            </a:r>
            <a:r>
              <a:rPr lang="cs-CZ" dirty="0" err="1"/>
              <a:t>Liquid</a:t>
            </a:r>
            <a:r>
              <a:rPr lang="cs-CZ" dirty="0"/>
              <a:t> </a:t>
            </a:r>
            <a:r>
              <a:rPr lang="cs-CZ" dirty="0" err="1"/>
              <a:t>sodium</a:t>
            </a:r>
            <a:br>
              <a:rPr lang="cs-CZ" dirty="0"/>
            </a:br>
            <a:endParaRPr lang="cs-CZ" dirty="0"/>
          </a:p>
          <a:p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density</a:t>
            </a:r>
            <a:r>
              <a:rPr lang="cs-CZ" dirty="0"/>
              <a:t>– </a:t>
            </a:r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volume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active</a:t>
            </a:r>
            <a:r>
              <a:rPr lang="cs-CZ" dirty="0"/>
              <a:t> </a:t>
            </a:r>
            <a:r>
              <a:rPr lang="cs-CZ" dirty="0" err="1"/>
              <a:t>zone</a:t>
            </a:r>
            <a:br>
              <a:rPr lang="cs-CZ" dirty="0"/>
            </a:br>
            <a:endParaRPr lang="cs-CZ" dirty="0"/>
          </a:p>
          <a:p>
            <a:r>
              <a:rPr lang="cs-CZ" dirty="0"/>
              <a:t>Past </a:t>
            </a:r>
            <a:r>
              <a:rPr lang="cs-CZ" dirty="0" err="1"/>
              <a:t>projects</a:t>
            </a:r>
            <a:r>
              <a:rPr lang="cs-CZ" dirty="0"/>
              <a:t>: EBR-1 (1950), </a:t>
            </a:r>
            <a:r>
              <a:rPr lang="cs-CZ" dirty="0" err="1"/>
              <a:t>Fermi</a:t>
            </a:r>
            <a:r>
              <a:rPr lang="cs-CZ" dirty="0"/>
              <a:t> 1 (1963), BOR-60 (1969), BN-350 (1972), </a:t>
            </a:r>
            <a:r>
              <a:rPr lang="cs-CZ" dirty="0" err="1"/>
              <a:t>Phénix</a:t>
            </a:r>
            <a:r>
              <a:rPr lang="cs-CZ" dirty="0"/>
              <a:t> (1973), </a:t>
            </a:r>
            <a:r>
              <a:rPr lang="cs-CZ" dirty="0" err="1"/>
              <a:t>Superphénix</a:t>
            </a:r>
            <a:r>
              <a:rPr lang="cs-CZ" dirty="0"/>
              <a:t> (1986), </a:t>
            </a:r>
            <a:r>
              <a:rPr lang="cs-CZ" dirty="0" err="1"/>
              <a:t>Monju</a:t>
            </a:r>
            <a:r>
              <a:rPr lang="cs-CZ" dirty="0"/>
              <a:t> (1995), …</a:t>
            </a:r>
          </a:p>
          <a:p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developments</a:t>
            </a:r>
            <a:r>
              <a:rPr lang="cs-CZ" dirty="0"/>
              <a:t>: BN-600, BN-800, CFR-600, PFBR, …</a:t>
            </a:r>
          </a:p>
          <a:p>
            <a:r>
              <a:rPr lang="cs-CZ" dirty="0" err="1"/>
              <a:t>Under</a:t>
            </a:r>
            <a:r>
              <a:rPr lang="cs-CZ" dirty="0"/>
              <a:t> development: BN-1200, ASTRID, 4S, …</a:t>
            </a:r>
            <a:br>
              <a:rPr lang="cs-CZ" dirty="0"/>
            </a:br>
            <a:endParaRPr lang="cs-CZ" dirty="0"/>
          </a:p>
          <a:p>
            <a:r>
              <a:rPr lang="cs-CZ" dirty="0"/>
              <a:t>Pros</a:t>
            </a:r>
          </a:p>
          <a:p>
            <a:pPr lvl="1"/>
            <a:r>
              <a:rPr lang="cs-CZ" altLang="cs-CZ" dirty="0" err="1">
                <a:latin typeface="Arial" panose="020B0604020202020204" pitchFamily="34" charset="0"/>
              </a:rPr>
              <a:t>Formation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of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fissile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material</a:t>
            </a:r>
            <a:r>
              <a:rPr lang="cs-CZ" altLang="cs-CZ" dirty="0">
                <a:latin typeface="Arial" panose="020B0604020202020204" pitchFamily="34" charset="0"/>
              </a:rPr>
              <a:t> - </a:t>
            </a:r>
            <a:r>
              <a:rPr lang="cs-CZ" altLang="cs-CZ" baseline="30000" dirty="0">
                <a:latin typeface="Arial" panose="020B0604020202020204" pitchFamily="34" charset="0"/>
              </a:rPr>
              <a:t>233</a:t>
            </a:r>
            <a:r>
              <a:rPr lang="cs-CZ" altLang="cs-CZ" dirty="0">
                <a:latin typeface="Arial" panose="020B0604020202020204" pitchFamily="34" charset="0"/>
              </a:rPr>
              <a:t>U </a:t>
            </a:r>
            <a:r>
              <a:rPr lang="cs-CZ" altLang="cs-CZ" baseline="30000" dirty="0">
                <a:latin typeface="Arial" panose="020B0604020202020204" pitchFamily="34" charset="0"/>
              </a:rPr>
              <a:t>239</a:t>
            </a:r>
            <a:r>
              <a:rPr lang="cs-CZ" altLang="cs-CZ" dirty="0">
                <a:latin typeface="Arial" panose="020B0604020202020204" pitchFamily="34" charset="0"/>
              </a:rPr>
              <a:t>Pu</a:t>
            </a:r>
            <a:endParaRPr lang="cs-CZ" dirty="0"/>
          </a:p>
          <a:p>
            <a:r>
              <a:rPr lang="cs-CZ" dirty="0" err="1"/>
              <a:t>Cons</a:t>
            </a:r>
            <a:endParaRPr lang="cs-CZ" dirty="0"/>
          </a:p>
          <a:p>
            <a:pPr lvl="1"/>
            <a:r>
              <a:rPr lang="cs-CZ" dirty="0" err="1"/>
              <a:t>Three</a:t>
            </a:r>
            <a:r>
              <a:rPr lang="cs-CZ" dirty="0"/>
              <a:t> </a:t>
            </a:r>
            <a:r>
              <a:rPr lang="cs-CZ" dirty="0" err="1"/>
              <a:t>loops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sodium</a:t>
            </a:r>
            <a:r>
              <a:rPr lang="cs-CZ" dirty="0"/>
              <a:t> </a:t>
            </a:r>
            <a:r>
              <a:rPr lang="cs-CZ" dirty="0" err="1"/>
              <a:t>interaction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, s</a:t>
            </a:r>
            <a:r>
              <a:rPr lang="en-US" dirty="0"/>
              <a:t>odium reacts chemically with air and water and requires a sealed coolant system</a:t>
            </a:r>
            <a:endParaRPr lang="cs-CZ" dirty="0"/>
          </a:p>
          <a:p>
            <a:pPr lvl="1"/>
            <a:r>
              <a:rPr lang="en-US" dirty="0"/>
              <a:t>Sodium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en-US" dirty="0"/>
              <a:t>not transparent, 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en-US" dirty="0"/>
              <a:t>requires a very different set of in-service monitoring and inspection tools and dedicated operating procedures that differ from conventional LWRs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8CC31B2-3F39-4561-A81A-FDA669CC0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905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D7C99A-5033-96AD-A7F2-9340BC5D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GFR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BC17651-330F-8A52-BED1-DE39A8ED9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24</a:t>
            </a:fld>
            <a:endParaRPr lang="cs-CZ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AE09843D-F70A-8C77-DCEB-37B2EEBBE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6206"/>
            <a:ext cx="5130800" cy="4720509"/>
          </a:xfrm>
        </p:spPr>
        <p:txBody>
          <a:bodyPr>
            <a:normAutofit fontScale="70000" lnSpcReduction="20000"/>
          </a:bodyPr>
          <a:lstStyle/>
          <a:p>
            <a:r>
              <a:rPr lang="cs-CZ" dirty="0" err="1"/>
              <a:t>Core</a:t>
            </a:r>
            <a:r>
              <a:rPr lang="cs-CZ" dirty="0"/>
              <a:t> outlet </a:t>
            </a:r>
            <a:r>
              <a:rPr lang="cs-CZ" dirty="0" err="1"/>
              <a:t>temperature</a:t>
            </a:r>
            <a:r>
              <a:rPr lang="cs-CZ" dirty="0"/>
              <a:t>: 800-850 °C</a:t>
            </a:r>
          </a:p>
          <a:p>
            <a:r>
              <a:rPr lang="cs-CZ" dirty="0" err="1"/>
              <a:t>Coolant</a:t>
            </a:r>
            <a:r>
              <a:rPr lang="cs-CZ" dirty="0"/>
              <a:t>: Helium</a:t>
            </a:r>
          </a:p>
          <a:p>
            <a:r>
              <a:rPr lang="cs-CZ" dirty="0" err="1"/>
              <a:t>Primary</a:t>
            </a:r>
            <a:r>
              <a:rPr lang="cs-CZ" dirty="0"/>
              <a:t> </a:t>
            </a:r>
            <a:r>
              <a:rPr lang="cs-CZ" dirty="0" err="1"/>
              <a:t>pressure</a:t>
            </a:r>
            <a:r>
              <a:rPr lang="cs-CZ" dirty="0"/>
              <a:t>: 7 </a:t>
            </a:r>
            <a:r>
              <a:rPr lang="cs-CZ" dirty="0" err="1"/>
              <a:t>MPa</a:t>
            </a:r>
            <a:endParaRPr lang="cs-CZ" dirty="0"/>
          </a:p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range</a:t>
            </a:r>
            <a:r>
              <a:rPr lang="cs-CZ" dirty="0"/>
              <a:t>: 2400 MW</a:t>
            </a:r>
            <a:r>
              <a:rPr lang="cs-CZ" baseline="-25000" dirty="0"/>
              <a:t>e</a:t>
            </a:r>
          </a:p>
          <a:p>
            <a:endParaRPr lang="cs-CZ" dirty="0"/>
          </a:p>
          <a:p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challenges</a:t>
            </a:r>
            <a:r>
              <a:rPr lang="cs-CZ" dirty="0"/>
              <a:t>:</a:t>
            </a:r>
          </a:p>
          <a:p>
            <a:pPr lvl="1"/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thermomechanical</a:t>
            </a:r>
            <a:r>
              <a:rPr lang="cs-CZ" dirty="0"/>
              <a:t> </a:t>
            </a:r>
            <a:r>
              <a:rPr lang="cs-CZ" dirty="0" err="1"/>
              <a:t>resistance</a:t>
            </a:r>
            <a:r>
              <a:rPr lang="cs-CZ" dirty="0"/>
              <a:t> (</a:t>
            </a:r>
            <a:r>
              <a:rPr lang="cs-CZ" dirty="0" err="1"/>
              <a:t>temperature</a:t>
            </a:r>
            <a:r>
              <a:rPr lang="cs-CZ" dirty="0"/>
              <a:t> 850°C &amp; </a:t>
            </a:r>
            <a:r>
              <a:rPr lang="cs-CZ" dirty="0" err="1"/>
              <a:t>pressure</a:t>
            </a:r>
            <a:r>
              <a:rPr lang="cs-CZ" dirty="0"/>
              <a:t> 7 </a:t>
            </a:r>
            <a:r>
              <a:rPr lang="cs-CZ" dirty="0" err="1"/>
              <a:t>MPa</a:t>
            </a:r>
            <a:r>
              <a:rPr lang="cs-CZ" dirty="0"/>
              <a:t>) </a:t>
            </a:r>
          </a:p>
          <a:p>
            <a:pPr lvl="1"/>
            <a:r>
              <a:rPr lang="cs-CZ" dirty="0" err="1"/>
              <a:t>Resilient</a:t>
            </a:r>
            <a:r>
              <a:rPr lang="cs-CZ" dirty="0"/>
              <a:t> </a:t>
            </a:r>
            <a:r>
              <a:rPr lang="cs-CZ" dirty="0" err="1"/>
              <a:t>tensile</a:t>
            </a:r>
            <a:r>
              <a:rPr lang="cs-CZ" dirty="0"/>
              <a:t> </a:t>
            </a:r>
            <a:r>
              <a:rPr lang="cs-CZ" dirty="0" err="1"/>
              <a:t>fatigue</a:t>
            </a:r>
            <a:r>
              <a:rPr lang="cs-CZ" dirty="0"/>
              <a:t> </a:t>
            </a:r>
            <a:r>
              <a:rPr lang="cs-CZ" dirty="0" err="1"/>
              <a:t>characteristics</a:t>
            </a:r>
            <a:r>
              <a:rPr lang="cs-CZ" dirty="0"/>
              <a:t> and long-term </a:t>
            </a:r>
            <a:r>
              <a:rPr lang="cs-CZ" dirty="0" err="1"/>
              <a:t>creep</a:t>
            </a:r>
            <a:r>
              <a:rPr lang="cs-CZ" dirty="0"/>
              <a:t> </a:t>
            </a:r>
            <a:r>
              <a:rPr lang="cs-CZ" dirty="0" err="1"/>
              <a:t>resistance</a:t>
            </a:r>
            <a:r>
              <a:rPr lang="cs-CZ" dirty="0"/>
              <a:t> </a:t>
            </a:r>
          </a:p>
          <a:p>
            <a:pPr lvl="1"/>
            <a:r>
              <a:rPr lang="cs-CZ" dirty="0" err="1"/>
              <a:t>Resistance</a:t>
            </a:r>
            <a:r>
              <a:rPr lang="cs-CZ" dirty="0"/>
              <a:t> to </a:t>
            </a:r>
            <a:r>
              <a:rPr lang="cs-CZ" dirty="0" err="1"/>
              <a:t>extreme</a:t>
            </a:r>
            <a:r>
              <a:rPr lang="cs-CZ" dirty="0"/>
              <a:t> </a:t>
            </a:r>
            <a:r>
              <a:rPr lang="cs-CZ" dirty="0" err="1"/>
              <a:t>environments</a:t>
            </a:r>
            <a:r>
              <a:rPr lang="cs-CZ" dirty="0"/>
              <a:t> – </a:t>
            </a:r>
            <a:r>
              <a:rPr lang="cs-CZ" dirty="0" err="1"/>
              <a:t>corrosion</a:t>
            </a:r>
            <a:r>
              <a:rPr lang="cs-CZ" dirty="0"/>
              <a:t>/</a:t>
            </a:r>
            <a:r>
              <a:rPr lang="cs-CZ" dirty="0" err="1"/>
              <a:t>oxidation</a:t>
            </a:r>
            <a:r>
              <a:rPr lang="cs-CZ" dirty="0"/>
              <a:t> in </a:t>
            </a:r>
            <a:r>
              <a:rPr lang="cs-CZ" dirty="0" err="1"/>
              <a:t>impure</a:t>
            </a:r>
            <a:r>
              <a:rPr lang="cs-CZ" dirty="0"/>
              <a:t> helium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may</a:t>
            </a:r>
            <a:r>
              <a:rPr lang="cs-CZ" dirty="0"/>
              <a:t> </a:t>
            </a:r>
            <a:r>
              <a:rPr lang="cs-CZ" dirty="0" err="1"/>
              <a:t>include</a:t>
            </a:r>
            <a:r>
              <a:rPr lang="cs-CZ" dirty="0"/>
              <a:t> hydrogen and helium </a:t>
            </a:r>
            <a:r>
              <a:rPr lang="cs-CZ" dirty="0" err="1"/>
              <a:t>gas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cause </a:t>
            </a:r>
            <a:r>
              <a:rPr lang="cs-CZ" dirty="0" err="1"/>
              <a:t>embrittlement</a:t>
            </a:r>
            <a:r>
              <a:rPr lang="cs-CZ" dirty="0"/>
              <a:t>  </a:t>
            </a:r>
          </a:p>
          <a:p>
            <a:endParaRPr lang="cs-CZ" dirty="0"/>
          </a:p>
          <a:p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developments</a:t>
            </a:r>
            <a:r>
              <a:rPr lang="cs-CZ" dirty="0"/>
              <a:t>: ALLEGRO, </a:t>
            </a:r>
            <a:r>
              <a:rPr lang="cs-CZ" dirty="0" err="1"/>
              <a:t>Kamado</a:t>
            </a:r>
            <a:r>
              <a:rPr lang="cs-CZ" dirty="0"/>
              <a:t>, EM2, </a:t>
            </a:r>
            <a:r>
              <a:rPr lang="cs-CZ" dirty="0" err="1"/>
              <a:t>HeFASTo</a:t>
            </a:r>
            <a:r>
              <a:rPr lang="cs-CZ" dirty="0"/>
              <a:t> </a:t>
            </a:r>
          </a:p>
        </p:txBody>
      </p:sp>
      <p:pic>
        <p:nvPicPr>
          <p:cNvPr id="9" name="Zástupný obsah 5" descr="Obsah obrázku text, diagram, ilustrace&#10;&#10;Obsah generovaný pomocí AI může být nesprávný.">
            <a:extLst>
              <a:ext uri="{FF2B5EF4-FFF2-40B4-BE49-F238E27FC236}">
                <a16:creationId xmlns:a16="http://schemas.microsoft.com/office/drawing/2014/main" id="{11350DAE-A4B9-A0B8-9C35-D5B538DCA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079" y="1027906"/>
            <a:ext cx="6343921" cy="515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21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text, snímek obrazovky, diagram, design&#10;&#10;Obsah generovaný pomocí AI může být nesprávný.">
            <a:extLst>
              <a:ext uri="{FF2B5EF4-FFF2-40B4-BE49-F238E27FC236}">
                <a16:creationId xmlns:a16="http://schemas.microsoft.com/office/drawing/2014/main" id="{855BBF00-C653-9F60-B567-06258CB7B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20" y="-44388"/>
            <a:ext cx="5077480" cy="41275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E12FBED1-534A-4C99-ABCF-579B55753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0" y="66675"/>
            <a:ext cx="10515600" cy="1325563"/>
          </a:xfrm>
        </p:spPr>
        <p:txBody>
          <a:bodyPr/>
          <a:lstStyle/>
          <a:p>
            <a:r>
              <a:rPr lang="cs-CZ" dirty="0"/>
              <a:t>LFR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2205623-27DC-41C1-A400-80016F842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51" y="990600"/>
            <a:ext cx="7820946" cy="5730875"/>
          </a:xfrm>
        </p:spPr>
        <p:txBody>
          <a:bodyPr>
            <a:normAutofit/>
          </a:bodyPr>
          <a:lstStyle/>
          <a:p>
            <a:r>
              <a:rPr lang="cs-CZ" sz="1600" dirty="0" err="1"/>
              <a:t>Core</a:t>
            </a:r>
            <a:r>
              <a:rPr lang="cs-CZ" sz="1600" dirty="0"/>
              <a:t> outlet </a:t>
            </a:r>
            <a:r>
              <a:rPr lang="cs-CZ" sz="1600" dirty="0" err="1"/>
              <a:t>temperature</a:t>
            </a:r>
            <a:r>
              <a:rPr lang="cs-CZ" sz="1600" dirty="0"/>
              <a:t>: 480-540 °C, </a:t>
            </a:r>
            <a:r>
              <a:rPr lang="cs-CZ" sz="1600" dirty="0" err="1"/>
              <a:t>atm</a:t>
            </a:r>
            <a:r>
              <a:rPr lang="cs-CZ" sz="1600" dirty="0"/>
              <a:t>., 50-1200 MW</a:t>
            </a:r>
            <a:r>
              <a:rPr lang="cs-CZ" sz="1600" baseline="-25000" dirty="0"/>
              <a:t>e</a:t>
            </a:r>
            <a:endParaRPr lang="cs-CZ" sz="1600" dirty="0"/>
          </a:p>
          <a:p>
            <a:r>
              <a:rPr lang="cs-CZ" sz="1600" dirty="0" err="1"/>
              <a:t>Coolant</a:t>
            </a:r>
            <a:r>
              <a:rPr lang="cs-CZ" sz="1600" dirty="0"/>
              <a:t>: </a:t>
            </a:r>
            <a:r>
              <a:rPr lang="en-US" sz="1600" dirty="0"/>
              <a:t>Lead (Pb) / Lead-Bismuth Eutectic Alloy (Pb-Bi)</a:t>
            </a:r>
            <a:br>
              <a:rPr lang="cs-CZ" sz="1600" baseline="-25000" dirty="0"/>
            </a:br>
            <a:endParaRPr lang="cs-CZ" sz="1600" dirty="0"/>
          </a:p>
          <a:p>
            <a:r>
              <a:rPr lang="cs-CZ" sz="1600" dirty="0"/>
              <a:t>Past </a:t>
            </a:r>
            <a:r>
              <a:rPr lang="cs-CZ" sz="1600" dirty="0" err="1"/>
              <a:t>projects</a:t>
            </a:r>
            <a:r>
              <a:rPr lang="cs-CZ" sz="1600" dirty="0"/>
              <a:t>: </a:t>
            </a:r>
            <a:r>
              <a:rPr lang="en-US" sz="1600" dirty="0"/>
              <a:t>Project 645, Submarine K-27 </a:t>
            </a:r>
            <a:r>
              <a:rPr lang="cs-CZ" sz="1600" dirty="0"/>
              <a:t>(</a:t>
            </a:r>
            <a:r>
              <a:rPr lang="en-US" sz="1600" dirty="0"/>
              <a:t>1963</a:t>
            </a:r>
            <a:r>
              <a:rPr lang="cs-CZ" sz="1600" dirty="0"/>
              <a:t>)*, </a:t>
            </a:r>
            <a:r>
              <a:rPr lang="en-US" sz="1600" dirty="0"/>
              <a:t>Projects 705 and 705K, NATO designation Alfa class</a:t>
            </a:r>
            <a:r>
              <a:rPr lang="cs-CZ" sz="1600" dirty="0"/>
              <a:t> (1971)*, test </a:t>
            </a:r>
            <a:r>
              <a:rPr lang="cs-CZ" sz="1600" dirty="0" err="1"/>
              <a:t>loops</a:t>
            </a:r>
            <a:r>
              <a:rPr lang="cs-CZ" sz="1600" dirty="0"/>
              <a:t> in  </a:t>
            </a:r>
            <a:r>
              <a:rPr lang="cs-CZ" sz="1600" dirty="0" err="1"/>
              <a:t>all</a:t>
            </a:r>
            <a:r>
              <a:rPr lang="cs-CZ" sz="1600" dirty="0"/>
              <a:t> Japan</a:t>
            </a:r>
          </a:p>
          <a:p>
            <a:r>
              <a:rPr lang="cs-CZ" sz="1600" dirty="0" err="1"/>
              <a:t>Under</a:t>
            </a:r>
            <a:r>
              <a:rPr lang="cs-CZ" sz="1600" dirty="0"/>
              <a:t> </a:t>
            </a:r>
            <a:r>
              <a:rPr lang="cs-CZ" sz="1600" dirty="0" err="1"/>
              <a:t>construction</a:t>
            </a:r>
            <a:r>
              <a:rPr lang="cs-CZ" sz="1600" dirty="0"/>
              <a:t>: BREST-OD-300</a:t>
            </a:r>
          </a:p>
          <a:p>
            <a:r>
              <a:rPr lang="cs-CZ" sz="1600" dirty="0" err="1"/>
              <a:t>Under</a:t>
            </a:r>
            <a:r>
              <a:rPr lang="cs-CZ" sz="1600" dirty="0"/>
              <a:t> development: ALFRED, ELFR, MYRRHA, SEALER-55, LFR-AS-30, LFR-AS-200</a:t>
            </a:r>
            <a:br>
              <a:rPr lang="cs-CZ" sz="1600" dirty="0"/>
            </a:br>
            <a:endParaRPr lang="cs-CZ" sz="1400" dirty="0"/>
          </a:p>
          <a:p>
            <a:r>
              <a:rPr lang="cs-CZ" sz="1600" dirty="0"/>
              <a:t>Pros:</a:t>
            </a:r>
          </a:p>
          <a:p>
            <a:pPr lvl="1"/>
            <a:r>
              <a:rPr lang="en-US" sz="1400" dirty="0"/>
              <a:t>high boiling point (up to 1743°C)</a:t>
            </a:r>
            <a:r>
              <a:rPr lang="cs-CZ" sz="1400" dirty="0"/>
              <a:t>, </a:t>
            </a:r>
            <a:r>
              <a:rPr lang="en-US" sz="1400" dirty="0"/>
              <a:t>benign interaction with water and air</a:t>
            </a:r>
            <a:endParaRPr lang="cs-CZ" sz="1400" dirty="0"/>
          </a:p>
          <a:p>
            <a:pPr lvl="1"/>
            <a:r>
              <a:rPr lang="en-US" sz="1400" dirty="0"/>
              <a:t>favorable neutronic and radiation shielding properties</a:t>
            </a:r>
            <a:r>
              <a:rPr lang="cs-CZ" sz="1400" dirty="0"/>
              <a:t> - </a:t>
            </a:r>
            <a:r>
              <a:rPr lang="cs-CZ" altLang="cs-CZ" sz="1400" dirty="0" err="1"/>
              <a:t>due</a:t>
            </a:r>
            <a:r>
              <a:rPr lang="cs-CZ" altLang="cs-CZ" sz="1400" dirty="0"/>
              <a:t> to </a:t>
            </a:r>
            <a:r>
              <a:rPr lang="cs-CZ" altLang="cs-CZ" sz="1400" dirty="0" err="1"/>
              <a:t>its</a:t>
            </a:r>
            <a:r>
              <a:rPr lang="cs-CZ" altLang="cs-CZ" sz="1400" dirty="0"/>
              <a:t> </a:t>
            </a:r>
            <a:r>
              <a:rPr lang="cs-CZ" altLang="cs-CZ" sz="1400" dirty="0" err="1"/>
              <a:t>large</a:t>
            </a:r>
            <a:r>
              <a:rPr lang="cs-CZ" altLang="cs-CZ" sz="1400" dirty="0"/>
              <a:t> </a:t>
            </a:r>
            <a:r>
              <a:rPr lang="cs-CZ" altLang="cs-CZ" sz="1400" dirty="0" err="1"/>
              <a:t>atomic</a:t>
            </a:r>
            <a:r>
              <a:rPr lang="cs-CZ" altLang="cs-CZ" sz="1400" dirty="0"/>
              <a:t> </a:t>
            </a:r>
            <a:r>
              <a:rPr lang="cs-CZ" altLang="cs-CZ" sz="1400" dirty="0" err="1"/>
              <a:t>mass</a:t>
            </a:r>
            <a:r>
              <a:rPr lang="cs-CZ" altLang="cs-CZ" sz="1400" dirty="0"/>
              <a:t>, lead </a:t>
            </a:r>
            <a:r>
              <a:rPr lang="cs-CZ" altLang="cs-CZ" sz="1400" dirty="0" err="1"/>
              <a:t>is</a:t>
            </a:r>
            <a:r>
              <a:rPr lang="cs-CZ" altLang="cs-CZ" sz="1400" dirty="0"/>
              <a:t> </a:t>
            </a:r>
            <a:r>
              <a:rPr lang="cs-CZ" altLang="cs-CZ" sz="1400" dirty="0" err="1"/>
              <a:t>an</a:t>
            </a:r>
            <a:r>
              <a:rPr lang="cs-CZ" altLang="cs-CZ" sz="1400" dirty="0"/>
              <a:t> </a:t>
            </a:r>
            <a:r>
              <a:rPr lang="cs-CZ" altLang="cs-CZ" sz="1400" dirty="0" err="1"/>
              <a:t>excellent</a:t>
            </a:r>
            <a:r>
              <a:rPr lang="cs-CZ" altLang="cs-CZ" sz="1400" dirty="0"/>
              <a:t> </a:t>
            </a:r>
            <a:r>
              <a:rPr lang="cs-CZ" altLang="cs-CZ" sz="1400" dirty="0" err="1"/>
              <a:t>reflector</a:t>
            </a:r>
            <a:r>
              <a:rPr lang="cs-CZ" altLang="cs-CZ" sz="1400" dirty="0"/>
              <a:t>; </a:t>
            </a:r>
            <a:r>
              <a:rPr lang="cs-CZ" altLang="cs-CZ" sz="1400" dirty="0" err="1"/>
              <a:t>this</a:t>
            </a:r>
            <a:r>
              <a:rPr lang="cs-CZ" altLang="cs-CZ" sz="1400" dirty="0"/>
              <a:t> </a:t>
            </a:r>
            <a:r>
              <a:rPr lang="cs-CZ" altLang="cs-CZ" sz="1400" dirty="0" err="1"/>
              <a:t>contributes</a:t>
            </a:r>
            <a:r>
              <a:rPr lang="cs-CZ" altLang="cs-CZ" sz="1400" dirty="0"/>
              <a:t> to </a:t>
            </a:r>
            <a:r>
              <a:rPr lang="cs-CZ" altLang="cs-CZ" sz="1400" dirty="0" err="1"/>
              <a:t>high</a:t>
            </a:r>
            <a:r>
              <a:rPr lang="cs-CZ" altLang="cs-CZ" sz="1400" dirty="0"/>
              <a:t> neutron </a:t>
            </a:r>
            <a:r>
              <a:rPr lang="cs-CZ" altLang="cs-CZ" sz="1400" dirty="0" err="1"/>
              <a:t>utilization</a:t>
            </a:r>
            <a:r>
              <a:rPr lang="cs-CZ" altLang="cs-CZ" sz="1400" dirty="0"/>
              <a:t> and </a:t>
            </a:r>
            <a:r>
              <a:rPr lang="cs-CZ" altLang="cs-CZ" sz="1400" dirty="0" err="1"/>
              <a:t>minimizes</a:t>
            </a:r>
            <a:r>
              <a:rPr lang="cs-CZ" altLang="cs-CZ" sz="1400" dirty="0"/>
              <a:t> neutron </a:t>
            </a:r>
            <a:r>
              <a:rPr lang="cs-CZ" altLang="cs-CZ" sz="1400" dirty="0" err="1"/>
              <a:t>leakage</a:t>
            </a:r>
            <a:r>
              <a:rPr lang="cs-CZ" altLang="cs-CZ" sz="1400" dirty="0"/>
              <a:t> </a:t>
            </a:r>
            <a:r>
              <a:rPr lang="cs-CZ" altLang="cs-CZ" sz="1400" dirty="0" err="1"/>
              <a:t>from</a:t>
            </a:r>
            <a:r>
              <a:rPr lang="cs-CZ" altLang="cs-CZ" sz="1400" dirty="0"/>
              <a:t> </a:t>
            </a:r>
            <a:r>
              <a:rPr lang="cs-CZ" altLang="cs-CZ" sz="1400" dirty="0" err="1"/>
              <a:t>the</a:t>
            </a:r>
            <a:r>
              <a:rPr lang="cs-CZ" altLang="cs-CZ" sz="1400" dirty="0"/>
              <a:t> </a:t>
            </a:r>
            <a:r>
              <a:rPr lang="cs-CZ" altLang="cs-CZ" sz="1400" dirty="0" err="1"/>
              <a:t>core</a:t>
            </a:r>
            <a:r>
              <a:rPr lang="cs-CZ" altLang="cs-CZ" sz="1400" dirty="0"/>
              <a:t>. </a:t>
            </a:r>
            <a:r>
              <a:rPr lang="cs-CZ" altLang="cs-CZ" sz="1400" dirty="0" err="1"/>
              <a:t>This</a:t>
            </a:r>
            <a:r>
              <a:rPr lang="cs-CZ" altLang="cs-CZ" sz="1400" dirty="0"/>
              <a:t> </a:t>
            </a:r>
            <a:r>
              <a:rPr lang="cs-CZ" altLang="cs-CZ" sz="1400" dirty="0" err="1"/>
              <a:t>results</a:t>
            </a:r>
            <a:r>
              <a:rPr lang="cs-CZ" altLang="cs-CZ" sz="1400" dirty="0"/>
              <a:t> in a </a:t>
            </a:r>
            <a:r>
              <a:rPr lang="cs-CZ" altLang="cs-CZ" sz="1400" dirty="0" err="1"/>
              <a:t>high</a:t>
            </a:r>
            <a:r>
              <a:rPr lang="cs-CZ" altLang="cs-CZ" sz="1400" dirty="0"/>
              <a:t> </a:t>
            </a:r>
            <a:r>
              <a:rPr lang="cs-CZ" altLang="cs-CZ" sz="1400" dirty="0" err="1"/>
              <a:t>conversion</a:t>
            </a:r>
            <a:r>
              <a:rPr lang="cs-CZ" altLang="cs-CZ" sz="1400" dirty="0"/>
              <a:t> </a:t>
            </a:r>
            <a:r>
              <a:rPr lang="cs-CZ" altLang="cs-CZ" sz="1400" dirty="0" err="1"/>
              <a:t>factor</a:t>
            </a:r>
            <a:r>
              <a:rPr lang="cs-CZ" altLang="cs-CZ" sz="1400" dirty="0"/>
              <a:t> and a </a:t>
            </a:r>
            <a:r>
              <a:rPr lang="cs-CZ" altLang="cs-CZ" sz="1400" dirty="0" err="1"/>
              <a:t>high</a:t>
            </a:r>
            <a:r>
              <a:rPr lang="cs-CZ" altLang="cs-CZ" sz="1400" dirty="0"/>
              <a:t> </a:t>
            </a:r>
            <a:r>
              <a:rPr lang="cs-CZ" altLang="cs-CZ" sz="1400" dirty="0" err="1"/>
              <a:t>potential</a:t>
            </a:r>
            <a:r>
              <a:rPr lang="cs-CZ" altLang="cs-CZ" sz="1400" dirty="0"/>
              <a:t> </a:t>
            </a:r>
            <a:r>
              <a:rPr lang="cs-CZ" altLang="cs-CZ" sz="1400" dirty="0" err="1"/>
              <a:t>for</a:t>
            </a:r>
            <a:r>
              <a:rPr lang="cs-CZ" altLang="cs-CZ" sz="1400" dirty="0"/>
              <a:t> </a:t>
            </a:r>
            <a:r>
              <a:rPr lang="cs-CZ" altLang="cs-CZ" sz="1400" dirty="0" err="1"/>
              <a:t>propagation</a:t>
            </a:r>
            <a:r>
              <a:rPr lang="cs-CZ" altLang="cs-CZ" sz="1400" dirty="0"/>
              <a:t> </a:t>
            </a:r>
            <a:r>
              <a:rPr lang="cs-CZ" altLang="cs-CZ" sz="1400" dirty="0" err="1"/>
              <a:t>or</a:t>
            </a:r>
            <a:r>
              <a:rPr lang="cs-CZ" altLang="cs-CZ" sz="1400" dirty="0"/>
              <a:t> </a:t>
            </a:r>
            <a:r>
              <a:rPr lang="cs-CZ" altLang="cs-CZ" sz="1400" dirty="0" err="1"/>
              <a:t>transmutation</a:t>
            </a:r>
            <a:endParaRPr lang="cs-CZ" sz="1400" dirty="0"/>
          </a:p>
          <a:p>
            <a:r>
              <a:rPr lang="cs-CZ" sz="1600" dirty="0" err="1"/>
              <a:t>Cons</a:t>
            </a:r>
            <a:r>
              <a:rPr lang="cs-CZ" sz="1600" dirty="0"/>
              <a:t>:</a:t>
            </a:r>
          </a:p>
          <a:p>
            <a:pPr lvl="1"/>
            <a:r>
              <a:rPr lang="en-US" sz="1400" dirty="0"/>
              <a:t>high melting temperature of lead (327°C)</a:t>
            </a:r>
            <a:r>
              <a:rPr lang="cs-CZ" sz="1400" dirty="0"/>
              <a:t>, opacity </a:t>
            </a:r>
            <a:r>
              <a:rPr lang="cs-CZ" sz="1400" dirty="0" err="1"/>
              <a:t>of</a:t>
            </a:r>
            <a:r>
              <a:rPr lang="cs-CZ" sz="1400" dirty="0"/>
              <a:t> </a:t>
            </a:r>
            <a:r>
              <a:rPr lang="cs-CZ" sz="1400" dirty="0" err="1"/>
              <a:t>lead</a:t>
            </a:r>
            <a:endParaRPr lang="cs-CZ" sz="1400" dirty="0"/>
          </a:p>
          <a:p>
            <a:pPr lvl="1"/>
            <a:r>
              <a:rPr lang="en-US" sz="1400" dirty="0" err="1"/>
              <a:t>corrosi</a:t>
            </a:r>
            <a:r>
              <a:rPr lang="cs-CZ" sz="1400" dirty="0"/>
              <a:t>on</a:t>
            </a:r>
            <a:r>
              <a:rPr lang="en-US" sz="1400" dirty="0"/>
              <a:t> when in contact with structural steels</a:t>
            </a:r>
            <a:r>
              <a:rPr lang="cs-CZ" sz="1400" dirty="0"/>
              <a:t> (</a:t>
            </a:r>
            <a:r>
              <a:rPr lang="cs-CZ" sz="1400" dirty="0" err="1"/>
              <a:t>accelerated</a:t>
            </a:r>
            <a:r>
              <a:rPr lang="cs-CZ" sz="1400" dirty="0"/>
              <a:t> </a:t>
            </a:r>
            <a:r>
              <a:rPr lang="cs-CZ" sz="1400" dirty="0" err="1"/>
              <a:t>with</a:t>
            </a:r>
            <a:r>
              <a:rPr lang="cs-CZ" sz="1400" dirty="0"/>
              <a:t> </a:t>
            </a:r>
            <a:r>
              <a:rPr lang="cs-CZ" sz="1400" dirty="0" err="1"/>
              <a:t>temperatures</a:t>
            </a:r>
            <a:r>
              <a:rPr lang="cs-CZ" sz="1400" dirty="0"/>
              <a:t>) - </a:t>
            </a:r>
            <a:r>
              <a:rPr lang="en-US" sz="1400" dirty="0"/>
              <a:t>Lead leaches alloying elements from pipes</a:t>
            </a:r>
            <a:r>
              <a:rPr lang="cs-CZ" sz="1400" dirty="0"/>
              <a:t>, </a:t>
            </a:r>
            <a:r>
              <a:rPr lang="cs-CZ" sz="1400" dirty="0" err="1"/>
              <a:t>errosion</a:t>
            </a:r>
            <a:r>
              <a:rPr lang="cs-CZ" sz="1400" dirty="0"/>
              <a:t> </a:t>
            </a:r>
            <a:r>
              <a:rPr lang="cs-CZ" sz="1400" dirty="0" err="1"/>
              <a:t>of</a:t>
            </a:r>
            <a:r>
              <a:rPr lang="cs-CZ" sz="1400" dirty="0"/>
              <a:t> </a:t>
            </a:r>
            <a:r>
              <a:rPr lang="cs-CZ" sz="1400" dirty="0" err="1"/>
              <a:t>circulation</a:t>
            </a:r>
            <a:r>
              <a:rPr lang="cs-CZ" sz="1400" dirty="0"/>
              <a:t> </a:t>
            </a:r>
            <a:r>
              <a:rPr lang="cs-CZ" sz="1400" dirty="0" err="1"/>
              <a:t>coolant</a:t>
            </a:r>
            <a:r>
              <a:rPr lang="cs-CZ" sz="1400" dirty="0"/>
              <a:t> </a:t>
            </a:r>
            <a:r>
              <a:rPr lang="cs-CZ" sz="1400" dirty="0" err="1"/>
              <a:t>pumps</a:t>
            </a:r>
            <a:endParaRPr lang="cs-CZ" sz="1400" dirty="0"/>
          </a:p>
          <a:p>
            <a:r>
              <a:rPr lang="cs-CZ" sz="1600" dirty="0"/>
              <a:t>* </a:t>
            </a:r>
            <a:r>
              <a:rPr lang="en-US" sz="1600" dirty="0"/>
              <a:t>The experience gained from the submarine nuclear reactors is valuable, but not completely transferrable to modern LFR concepts</a:t>
            </a:r>
            <a:r>
              <a:rPr lang="cs-CZ" sz="1600" dirty="0"/>
              <a:t> -</a:t>
            </a:r>
            <a:r>
              <a:rPr lang="en-US" sz="1600" dirty="0"/>
              <a:t> different operating spectrum and conditions of operation (very compact reactors, highly enriched fuel</a:t>
            </a:r>
            <a:r>
              <a:rPr lang="cs-CZ" sz="1600" dirty="0"/>
              <a:t>, </a:t>
            </a:r>
            <a:r>
              <a:rPr lang="en-US" sz="1600" dirty="0"/>
              <a:t>high-power density).</a:t>
            </a:r>
            <a:endParaRPr lang="cs-CZ" sz="16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F48A3D1-3ADB-4451-AC21-7F19B02B5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25</a:t>
            </a:fld>
            <a:endParaRPr lang="cs-CZ"/>
          </a:p>
        </p:txBody>
      </p:sp>
      <p:pic>
        <p:nvPicPr>
          <p:cNvPr id="10" name="Obrázek 9" descr="Obsah obrázku kresba, skica, ilustrace&#10;&#10;Obsah generovaný pomocí AI může být nesprávný.">
            <a:extLst>
              <a:ext uri="{FF2B5EF4-FFF2-40B4-BE49-F238E27FC236}">
                <a16:creationId xmlns:a16="http://schemas.microsoft.com/office/drawing/2014/main" id="{84248E65-2131-D506-9891-8FBF19DF6C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766" y="4429958"/>
            <a:ext cx="4281234" cy="236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2170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58B7D7-3632-2819-7215-BF7CF4B5A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MSR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0CE2AC-025F-B594-CE22-E62A081B2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413" y="1310408"/>
            <a:ext cx="5094561" cy="5045942"/>
          </a:xfrm>
        </p:spPr>
        <p:txBody>
          <a:bodyPr>
            <a:normAutofit fontScale="70000" lnSpcReduction="20000"/>
          </a:bodyPr>
          <a:lstStyle/>
          <a:p>
            <a:r>
              <a:rPr lang="cs-CZ" dirty="0" err="1"/>
              <a:t>Core</a:t>
            </a:r>
            <a:r>
              <a:rPr lang="cs-CZ" dirty="0"/>
              <a:t> outlet </a:t>
            </a:r>
            <a:r>
              <a:rPr lang="cs-CZ" dirty="0" err="1"/>
              <a:t>temperature</a:t>
            </a:r>
            <a:r>
              <a:rPr lang="cs-CZ" dirty="0"/>
              <a:t>: 700-800 °C, </a:t>
            </a:r>
            <a:r>
              <a:rPr lang="cs-CZ" dirty="0" err="1"/>
              <a:t>atm</a:t>
            </a:r>
            <a:r>
              <a:rPr lang="cs-CZ" dirty="0"/>
              <a:t>., 1000 MW</a:t>
            </a:r>
            <a:r>
              <a:rPr lang="cs-CZ" baseline="-25000" dirty="0"/>
              <a:t>e</a:t>
            </a:r>
            <a:endParaRPr lang="cs-CZ" dirty="0"/>
          </a:p>
          <a:p>
            <a:r>
              <a:rPr lang="cs-CZ" dirty="0" err="1"/>
              <a:t>Coolant</a:t>
            </a:r>
            <a:r>
              <a:rPr lang="cs-CZ" dirty="0"/>
              <a:t>: Fluoride </a:t>
            </a:r>
            <a:r>
              <a:rPr lang="cs-CZ" dirty="0" err="1"/>
              <a:t>salts</a:t>
            </a:r>
            <a:endParaRPr lang="cs-CZ" dirty="0"/>
          </a:p>
          <a:p>
            <a:r>
              <a:rPr lang="cs-CZ" dirty="0" err="1"/>
              <a:t>Molten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</a:p>
          <a:p>
            <a:r>
              <a:rPr lang="cs-CZ" dirty="0" err="1"/>
              <a:t>FLiBe</a:t>
            </a:r>
            <a:r>
              <a:rPr lang="cs-CZ" dirty="0"/>
              <a:t> (</a:t>
            </a:r>
            <a:r>
              <a:rPr lang="cs-CZ" baseline="30000" dirty="0"/>
              <a:t>7</a:t>
            </a:r>
            <a:r>
              <a:rPr lang="cs-CZ" dirty="0"/>
              <a:t>Li vs. </a:t>
            </a:r>
            <a:r>
              <a:rPr lang="cs-CZ" baseline="30000" dirty="0"/>
              <a:t>6</a:t>
            </a:r>
            <a:r>
              <a:rPr lang="cs-CZ" dirty="0"/>
              <a:t>Li), </a:t>
            </a:r>
            <a:r>
              <a:rPr lang="cs-CZ" dirty="0" err="1"/>
              <a:t>FLiNaK</a:t>
            </a:r>
            <a:r>
              <a:rPr lang="cs-CZ" dirty="0"/>
              <a:t>, ...</a:t>
            </a:r>
          </a:p>
          <a:p>
            <a:r>
              <a:rPr lang="cs-CZ" dirty="0" err="1"/>
              <a:t>Previous</a:t>
            </a:r>
            <a:r>
              <a:rPr lang="cs-CZ" dirty="0"/>
              <a:t> </a:t>
            </a:r>
            <a:r>
              <a:rPr lang="cs-CZ" dirty="0" err="1"/>
              <a:t>projects</a:t>
            </a:r>
            <a:r>
              <a:rPr lang="cs-CZ" dirty="0"/>
              <a:t>: </a:t>
            </a:r>
            <a:r>
              <a:rPr lang="cs-CZ" dirty="0" err="1"/>
              <a:t>mainly</a:t>
            </a:r>
            <a:r>
              <a:rPr lang="cs-CZ" dirty="0"/>
              <a:t> ORNL, MSRE (1965)</a:t>
            </a:r>
          </a:p>
          <a:p>
            <a:r>
              <a:rPr lang="cs-CZ" dirty="0"/>
              <a:t>Pros:</a:t>
            </a:r>
          </a:p>
          <a:p>
            <a:pPr lvl="1"/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efficiency</a:t>
            </a:r>
            <a:endParaRPr lang="cs-CZ" dirty="0"/>
          </a:p>
          <a:p>
            <a:pPr lvl="1"/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pressure</a:t>
            </a:r>
            <a:endParaRPr lang="cs-CZ" dirty="0"/>
          </a:p>
          <a:p>
            <a:pPr lvl="1"/>
            <a:r>
              <a:rPr lang="cs-CZ" dirty="0" err="1"/>
              <a:t>Passive</a:t>
            </a:r>
            <a:r>
              <a:rPr lang="cs-CZ" dirty="0"/>
              <a:t> </a:t>
            </a:r>
            <a:r>
              <a:rPr lang="cs-CZ" dirty="0" err="1"/>
              <a:t>safety</a:t>
            </a:r>
            <a:endParaRPr lang="cs-CZ" dirty="0"/>
          </a:p>
          <a:p>
            <a:pPr lvl="1"/>
            <a:r>
              <a:rPr lang="cs-CZ" dirty="0" err="1"/>
              <a:t>Continual</a:t>
            </a:r>
            <a:r>
              <a:rPr lang="cs-CZ" dirty="0"/>
              <a:t> </a:t>
            </a:r>
            <a:r>
              <a:rPr lang="cs-CZ" dirty="0" err="1"/>
              <a:t>work</a:t>
            </a:r>
            <a:r>
              <a:rPr lang="cs-CZ" dirty="0"/>
              <a:t>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outage</a:t>
            </a:r>
            <a:endParaRPr lang="cs-CZ" dirty="0"/>
          </a:p>
          <a:p>
            <a:r>
              <a:rPr lang="cs-CZ" dirty="0" err="1"/>
              <a:t>Cons</a:t>
            </a:r>
            <a:r>
              <a:rPr lang="cs-CZ" dirty="0"/>
              <a:t>:</a:t>
            </a:r>
          </a:p>
          <a:p>
            <a:pPr lvl="1"/>
            <a:r>
              <a:rPr lang="cs-CZ" dirty="0" err="1"/>
              <a:t>Materials</a:t>
            </a:r>
            <a:r>
              <a:rPr lang="cs-CZ" dirty="0"/>
              <a:t>: </a:t>
            </a:r>
            <a:r>
              <a:rPr lang="en-US" dirty="0"/>
              <a:t>resist corrosion, endure high temperatures, and tolerate neutron fluxes over long periods</a:t>
            </a:r>
            <a:endParaRPr lang="cs-CZ" dirty="0"/>
          </a:p>
          <a:p>
            <a:pPr lvl="1"/>
            <a:r>
              <a:rPr lang="cs-CZ" dirty="0" err="1"/>
              <a:t>Fuel</a:t>
            </a:r>
            <a:r>
              <a:rPr lang="cs-CZ" dirty="0"/>
              <a:t> Salt </a:t>
            </a:r>
            <a:r>
              <a:rPr lang="cs-CZ" dirty="0" err="1"/>
              <a:t>Processing</a:t>
            </a:r>
            <a:endParaRPr lang="cs-CZ" dirty="0"/>
          </a:p>
          <a:p>
            <a:pPr lvl="1"/>
            <a:r>
              <a:rPr lang="cs-CZ" dirty="0" err="1"/>
              <a:t>Accidents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experiments</a:t>
            </a:r>
            <a:endParaRPr lang="cs-CZ" dirty="0"/>
          </a:p>
          <a:p>
            <a:pPr lvl="1"/>
            <a:r>
              <a:rPr lang="cs-CZ" dirty="0" err="1"/>
              <a:t>High</a:t>
            </a:r>
            <a:r>
              <a:rPr lang="cs-CZ" dirty="0"/>
              <a:t> Toxicity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salts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658420A-BB7F-CE02-CC89-E5D99119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26</a:t>
            </a:fld>
            <a:endParaRPr lang="cs-CZ"/>
          </a:p>
        </p:txBody>
      </p:sp>
      <p:pic>
        <p:nvPicPr>
          <p:cNvPr id="8" name="Obrázek 7" descr="Obsah obrázku text, diagram, Plán, mapa&#10;&#10;Obsah generovaný pomocí AI může být nesprávný.">
            <a:extLst>
              <a:ext uri="{FF2B5EF4-FFF2-40B4-BE49-F238E27FC236}">
                <a16:creationId xmlns:a16="http://schemas.microsoft.com/office/drawing/2014/main" id="{04D9A1E3-BECD-FDAC-3883-4640B04E7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945" y="1227058"/>
            <a:ext cx="5752952" cy="4676592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0922D95F-8F19-4B33-34F4-78113C407612}"/>
              </a:ext>
            </a:extLst>
          </p:cNvPr>
          <p:cNvSpPr txBox="1">
            <a:spLocks/>
          </p:cNvSpPr>
          <p:nvPr/>
        </p:nvSpPr>
        <p:spPr>
          <a:xfrm>
            <a:off x="5352114" y="1369868"/>
            <a:ext cx="3283886" cy="2937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6752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9FBF2C-C874-434A-8204-D5919A8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VHTR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99376C9-05F2-4F9F-A79C-9E7177023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68830" cy="4351338"/>
          </a:xfrm>
        </p:spPr>
        <p:txBody>
          <a:bodyPr>
            <a:normAutofit fontScale="85000" lnSpcReduction="20000"/>
          </a:bodyPr>
          <a:lstStyle/>
          <a:p>
            <a:r>
              <a:rPr lang="cs-CZ" dirty="0" err="1"/>
              <a:t>Core</a:t>
            </a:r>
            <a:r>
              <a:rPr lang="cs-CZ" dirty="0"/>
              <a:t> outlet </a:t>
            </a:r>
            <a:r>
              <a:rPr lang="cs-CZ" dirty="0" err="1"/>
              <a:t>temperature</a:t>
            </a:r>
            <a:r>
              <a:rPr lang="cs-CZ" dirty="0"/>
              <a:t>: 900-1000 °C, </a:t>
            </a:r>
            <a:r>
              <a:rPr lang="cs-CZ" dirty="0" err="1"/>
              <a:t>atm</a:t>
            </a:r>
            <a:r>
              <a:rPr lang="cs-CZ" dirty="0"/>
              <a:t>., 250-300 MW</a:t>
            </a:r>
            <a:r>
              <a:rPr lang="cs-CZ" baseline="-25000" dirty="0"/>
              <a:t>e</a:t>
            </a:r>
            <a:r>
              <a:rPr lang="cs-CZ" dirty="0"/>
              <a:t> </a:t>
            </a:r>
          </a:p>
          <a:p>
            <a:r>
              <a:rPr lang="cs-CZ" dirty="0" err="1"/>
              <a:t>Coolant</a:t>
            </a:r>
            <a:r>
              <a:rPr lang="cs-CZ" dirty="0"/>
              <a:t>: Helium</a:t>
            </a:r>
          </a:p>
          <a:p>
            <a:r>
              <a:rPr lang="cs-CZ" dirty="0"/>
              <a:t>TRISO </a:t>
            </a:r>
            <a:r>
              <a:rPr lang="cs-CZ" dirty="0" err="1"/>
              <a:t>fuel</a:t>
            </a:r>
            <a:r>
              <a:rPr lang="cs-CZ" dirty="0"/>
              <a:t> - </a:t>
            </a:r>
            <a:r>
              <a:rPr lang="cs-CZ" dirty="0" err="1"/>
              <a:t>millimeter</a:t>
            </a:r>
            <a:r>
              <a:rPr lang="cs-CZ" dirty="0"/>
              <a:t> in </a:t>
            </a:r>
            <a:r>
              <a:rPr lang="cs-CZ" dirty="0" err="1"/>
              <a:t>diameter</a:t>
            </a:r>
            <a:endParaRPr lang="cs-CZ" dirty="0"/>
          </a:p>
          <a:p>
            <a:pPr lvl="1"/>
            <a:r>
              <a:rPr lang="cs-CZ" dirty="0"/>
              <a:t>Silicon </a:t>
            </a:r>
            <a:r>
              <a:rPr lang="cs-CZ" dirty="0" err="1"/>
              <a:t>carbide</a:t>
            </a:r>
            <a:r>
              <a:rPr lang="cs-CZ" dirty="0"/>
              <a:t>, </a:t>
            </a:r>
            <a:r>
              <a:rPr lang="cs-CZ" dirty="0" err="1"/>
              <a:t>pyrolytic</a:t>
            </a:r>
            <a:r>
              <a:rPr lang="cs-CZ" dirty="0"/>
              <a:t> </a:t>
            </a:r>
            <a:r>
              <a:rPr lang="cs-CZ" dirty="0" err="1"/>
              <a:t>graphite</a:t>
            </a:r>
            <a:endParaRPr lang="cs-CZ" dirty="0"/>
          </a:p>
          <a:p>
            <a:r>
              <a:rPr lang="cs-CZ" dirty="0"/>
              <a:t>HTR-PM </a:t>
            </a:r>
            <a:r>
              <a:rPr lang="cs-CZ" dirty="0" err="1"/>
              <a:t>since</a:t>
            </a:r>
            <a:r>
              <a:rPr lang="cs-CZ" dirty="0"/>
              <a:t> 2024</a:t>
            </a:r>
          </a:p>
          <a:p>
            <a:r>
              <a:rPr lang="cs-CZ" dirty="0"/>
              <a:t>Pros:</a:t>
            </a:r>
          </a:p>
          <a:p>
            <a:pPr lvl="1"/>
            <a:r>
              <a:rPr lang="cs-CZ" dirty="0" err="1"/>
              <a:t>Inherent</a:t>
            </a:r>
            <a:r>
              <a:rPr lang="cs-CZ" dirty="0"/>
              <a:t> </a:t>
            </a:r>
            <a:r>
              <a:rPr lang="cs-CZ" dirty="0" err="1"/>
              <a:t>safety</a:t>
            </a:r>
            <a:endParaRPr lang="cs-CZ" dirty="0"/>
          </a:p>
          <a:p>
            <a:pPr lvl="1"/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valuable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(hydrogen, </a:t>
            </a:r>
            <a:r>
              <a:rPr lang="cs-CZ" dirty="0" err="1"/>
              <a:t>steel</a:t>
            </a:r>
            <a:r>
              <a:rPr lang="cs-CZ" dirty="0"/>
              <a:t>, …)</a:t>
            </a:r>
          </a:p>
          <a:p>
            <a:r>
              <a:rPr lang="cs-CZ" dirty="0" err="1"/>
              <a:t>Cons</a:t>
            </a:r>
            <a:r>
              <a:rPr lang="cs-CZ" dirty="0"/>
              <a:t>:</a:t>
            </a:r>
          </a:p>
          <a:p>
            <a:pPr lvl="1"/>
            <a:r>
              <a:rPr lang="en-US" dirty="0"/>
              <a:t>power peaking and temperature gradients in the core, as well as hot streaks in the coolant gas</a:t>
            </a:r>
            <a:endParaRPr lang="cs-CZ" dirty="0"/>
          </a:p>
          <a:p>
            <a:pPr lvl="1"/>
            <a:r>
              <a:rPr lang="cs-CZ" dirty="0"/>
              <a:t>Helium – </a:t>
            </a:r>
            <a:r>
              <a:rPr lang="cs-CZ" dirty="0" err="1"/>
              <a:t>expensive</a:t>
            </a:r>
            <a:r>
              <a:rPr lang="cs-CZ" dirty="0"/>
              <a:t>, </a:t>
            </a:r>
            <a:r>
              <a:rPr lang="cs-CZ" dirty="0" err="1"/>
              <a:t>leakages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EEEB80-43F6-464E-8425-187314383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27</a:t>
            </a:fld>
            <a:endParaRPr lang="cs-CZ"/>
          </a:p>
        </p:txBody>
      </p:sp>
      <p:pic>
        <p:nvPicPr>
          <p:cNvPr id="5" name="Obrázek 4" descr="Obsah obrázku text, diagram, snímek obrazovky, mapa&#10;&#10;Obsah generovaný pomocí AI může být nesprávný.">
            <a:extLst>
              <a:ext uri="{FF2B5EF4-FFF2-40B4-BE49-F238E27FC236}">
                <a16:creationId xmlns:a16="http://schemas.microsoft.com/office/drawing/2014/main" id="{3C252853-3829-4EDB-9CD8-57DC0B84E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573" y="0"/>
            <a:ext cx="4975222" cy="4044373"/>
          </a:xfrm>
          <a:prstGeom prst="rect">
            <a:avLst/>
          </a:prstGeom>
        </p:spPr>
      </p:pic>
      <p:pic>
        <p:nvPicPr>
          <p:cNvPr id="6" name="Obrázek 5" descr="Obsah obrázku jídlo, mísa, vejce, interiér&#10;&#10;Obsah generovaný pomocí AI může být nesprávný.">
            <a:extLst>
              <a:ext uri="{FF2B5EF4-FFF2-40B4-BE49-F238E27FC236}">
                <a16:creationId xmlns:a16="http://schemas.microsoft.com/office/drawing/2014/main" id="{F964B2C5-025D-4938-9450-D19389B1C9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70" y="531761"/>
            <a:ext cx="1226396" cy="1226396"/>
          </a:xfrm>
          <a:prstGeom prst="rect">
            <a:avLst/>
          </a:prstGeom>
        </p:spPr>
      </p:pic>
      <p:pic>
        <p:nvPicPr>
          <p:cNvPr id="7" name="Picture 2" descr="&lt;p&gt;China&amp;#39;s demonstration&amp;nbsp;HTR-PM enters commercial operation&lt;/p&gt;&#10;">
            <a:extLst>
              <a:ext uri="{FF2B5EF4-FFF2-40B4-BE49-F238E27FC236}">
                <a16:creationId xmlns:a16="http://schemas.microsoft.com/office/drawing/2014/main" id="{E8AB4C6B-5A2D-49D8-B0A6-E7CD5B450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654" y="477244"/>
            <a:ext cx="2371931" cy="133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undefined">
            <a:extLst>
              <a:ext uri="{FF2B5EF4-FFF2-40B4-BE49-F238E27FC236}">
                <a16:creationId xmlns:a16="http://schemas.microsoft.com/office/drawing/2014/main" id="{9707B455-77CD-4A33-AB8F-8FA36C011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813" y="3716071"/>
            <a:ext cx="2443072" cy="313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277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D69F71-B308-4D1A-93BF-8891F5CF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B4C1C44-C550-4A39-93BA-5E60F873A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D893699-80A2-451C-8388-591CF6F5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28</a:t>
            </a:fld>
            <a:endParaRPr lang="cs-CZ"/>
          </a:p>
        </p:txBody>
      </p:sp>
      <p:pic>
        <p:nvPicPr>
          <p:cNvPr id="3074" name="Picture 2" descr="Slide presenting past HTGR VHTR nuclear reactors">
            <a:extLst>
              <a:ext uri="{FF2B5EF4-FFF2-40B4-BE49-F238E27FC236}">
                <a16:creationId xmlns:a16="http://schemas.microsoft.com/office/drawing/2014/main" id="{AE3CAD68-74DC-44A8-997E-AD5E79BA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30" y="365125"/>
            <a:ext cx="8337788" cy="599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0143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71876E-6BB6-40F5-BC11-B52AB61BC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SCWR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E24378-9121-4F39-9E68-00F75C399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4051"/>
            <a:ext cx="10515600" cy="5208824"/>
          </a:xfrm>
        </p:spPr>
        <p:txBody>
          <a:bodyPr>
            <a:normAutofit fontScale="70000" lnSpcReduction="20000"/>
          </a:bodyPr>
          <a:lstStyle/>
          <a:p>
            <a:r>
              <a:rPr lang="cs-CZ" dirty="0" err="1"/>
              <a:t>Core</a:t>
            </a:r>
            <a:r>
              <a:rPr lang="cs-CZ" dirty="0"/>
              <a:t> outlet </a:t>
            </a:r>
            <a:r>
              <a:rPr lang="cs-CZ" dirty="0" err="1"/>
              <a:t>temperature</a:t>
            </a:r>
            <a:r>
              <a:rPr lang="cs-CZ" dirty="0"/>
              <a:t>: 510-625 °C, 25 </a:t>
            </a:r>
            <a:r>
              <a:rPr lang="cs-CZ" dirty="0" err="1"/>
              <a:t>MPa</a:t>
            </a:r>
            <a:r>
              <a:rPr lang="cs-CZ" dirty="0"/>
              <a:t>, </a:t>
            </a:r>
            <a:br>
              <a:rPr lang="cs-CZ" dirty="0"/>
            </a:br>
            <a:r>
              <a:rPr lang="cs-CZ" dirty="0"/>
              <a:t>300-1500 MW</a:t>
            </a:r>
            <a:r>
              <a:rPr lang="cs-CZ" baseline="-25000" dirty="0"/>
              <a:t>e</a:t>
            </a:r>
            <a:endParaRPr lang="cs-CZ" dirty="0"/>
          </a:p>
          <a:p>
            <a:endParaRPr lang="cs-CZ" dirty="0"/>
          </a:p>
          <a:p>
            <a:r>
              <a:rPr lang="cs-CZ" dirty="0" err="1"/>
              <a:t>Coolant</a:t>
            </a:r>
            <a:r>
              <a:rPr lang="cs-CZ" dirty="0"/>
              <a:t>: </a:t>
            </a:r>
            <a:r>
              <a:rPr lang="cs-CZ" dirty="0" err="1"/>
              <a:t>Water</a:t>
            </a:r>
            <a:endParaRPr lang="cs-CZ" dirty="0"/>
          </a:p>
          <a:p>
            <a:endParaRPr lang="cs-CZ" dirty="0"/>
          </a:p>
          <a:p>
            <a:r>
              <a:rPr lang="cs-CZ" dirty="0" err="1"/>
              <a:t>Critical</a:t>
            </a:r>
            <a:r>
              <a:rPr lang="cs-CZ" dirty="0"/>
              <a:t> point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: 374°C, 22.1 </a:t>
            </a:r>
            <a:r>
              <a:rPr lang="cs-CZ" dirty="0" err="1"/>
              <a:t>MPa</a:t>
            </a:r>
            <a:endParaRPr lang="cs-CZ" dirty="0"/>
          </a:p>
          <a:p>
            <a:endParaRPr lang="cs-CZ" dirty="0"/>
          </a:p>
          <a:p>
            <a:r>
              <a:rPr lang="cs-CZ" dirty="0"/>
              <a:t>Pros:</a:t>
            </a:r>
          </a:p>
          <a:p>
            <a:pPr lvl="1"/>
            <a:r>
              <a:rPr lang="cs-CZ" dirty="0" err="1"/>
              <a:t>Improved</a:t>
            </a:r>
            <a:r>
              <a:rPr lang="cs-CZ" dirty="0"/>
              <a:t> </a:t>
            </a:r>
            <a:r>
              <a:rPr lang="cs-CZ" dirty="0" err="1"/>
              <a:t>economics</a:t>
            </a:r>
            <a:r>
              <a:rPr lang="cs-CZ" dirty="0"/>
              <a:t> (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), </a:t>
            </a:r>
          </a:p>
          <a:p>
            <a:pPr lvl="1"/>
            <a:r>
              <a:rPr lang="cs-CZ" dirty="0" err="1"/>
              <a:t>S.Water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mature</a:t>
            </a:r>
            <a:r>
              <a:rPr lang="cs-CZ" dirty="0"/>
              <a:t> </a:t>
            </a:r>
            <a:r>
              <a:rPr lang="cs-CZ" dirty="0" err="1"/>
              <a:t>approach</a:t>
            </a:r>
            <a:r>
              <a:rPr lang="cs-CZ" dirty="0"/>
              <a:t>, </a:t>
            </a:r>
            <a:r>
              <a:rPr lang="cs-CZ" dirty="0" err="1"/>
              <a:t>improving</a:t>
            </a:r>
            <a:r>
              <a:rPr lang="cs-CZ" dirty="0"/>
              <a:t> PWR </a:t>
            </a:r>
            <a:r>
              <a:rPr lang="cs-CZ" dirty="0" err="1"/>
              <a:t>concept</a:t>
            </a:r>
            <a:endParaRPr lang="cs-CZ" dirty="0"/>
          </a:p>
          <a:p>
            <a:r>
              <a:rPr lang="cs-CZ" dirty="0" err="1"/>
              <a:t>Cons</a:t>
            </a:r>
            <a:r>
              <a:rPr lang="cs-CZ" dirty="0"/>
              <a:t>:</a:t>
            </a:r>
          </a:p>
          <a:p>
            <a:pPr lvl="1"/>
            <a:r>
              <a:rPr lang="cs-CZ" dirty="0" err="1"/>
              <a:t>Cladding</a:t>
            </a:r>
            <a:r>
              <a:rPr lang="cs-CZ" dirty="0"/>
              <a:t> - </a:t>
            </a:r>
            <a:r>
              <a:rPr lang="en-US" dirty="0"/>
              <a:t>structural materials that can withstand the SC conditions</a:t>
            </a:r>
            <a:r>
              <a:rPr lang="cs-CZ" dirty="0"/>
              <a:t> </a:t>
            </a:r>
            <a:r>
              <a:rPr lang="en-US" dirty="0"/>
              <a:t>usually have a large neutron capture cross-section</a:t>
            </a:r>
            <a:endParaRPr lang="cs-CZ" dirty="0"/>
          </a:p>
          <a:p>
            <a:pPr lvl="1"/>
            <a:r>
              <a:rPr lang="cs-CZ" dirty="0" err="1"/>
              <a:t>Unsolved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chemistry</a:t>
            </a:r>
            <a:r>
              <a:rPr lang="cs-CZ" dirty="0"/>
              <a:t> (</a:t>
            </a:r>
            <a:r>
              <a:rPr lang="cs-CZ" dirty="0" err="1"/>
              <a:t>radiolysis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)</a:t>
            </a:r>
          </a:p>
          <a:p>
            <a:pPr lvl="1"/>
            <a:r>
              <a:rPr lang="cs-CZ" dirty="0" err="1"/>
              <a:t>Lack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validated</a:t>
            </a:r>
            <a:r>
              <a:rPr lang="cs-CZ" dirty="0"/>
              <a:t> </a:t>
            </a:r>
            <a:r>
              <a:rPr lang="cs-CZ" dirty="0" err="1"/>
              <a:t>computer</a:t>
            </a:r>
            <a:r>
              <a:rPr lang="cs-CZ" dirty="0"/>
              <a:t> </a:t>
            </a:r>
            <a:r>
              <a:rPr lang="cs-CZ" dirty="0" err="1"/>
              <a:t>codes</a:t>
            </a:r>
            <a:r>
              <a:rPr lang="cs-CZ" dirty="0"/>
              <a:t> (</a:t>
            </a:r>
            <a:r>
              <a:rPr lang="cs-CZ" dirty="0" err="1"/>
              <a:t>need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experimental</a:t>
            </a:r>
            <a:r>
              <a:rPr lang="cs-CZ" dirty="0"/>
              <a:t> </a:t>
            </a:r>
            <a:r>
              <a:rPr lang="cs-CZ" dirty="0" err="1"/>
              <a:t>verification</a:t>
            </a:r>
            <a:r>
              <a:rPr lang="cs-CZ" dirty="0"/>
              <a:t>)</a:t>
            </a:r>
          </a:p>
          <a:p>
            <a:pPr lvl="1"/>
            <a:r>
              <a:rPr lang="cs-CZ" dirty="0" err="1"/>
              <a:t>Reaching</a:t>
            </a:r>
            <a:r>
              <a:rPr lang="cs-CZ" dirty="0"/>
              <a:t> </a:t>
            </a:r>
            <a:r>
              <a:rPr lang="cs-CZ" dirty="0" err="1"/>
              <a:t>critical</a:t>
            </a:r>
            <a:r>
              <a:rPr lang="cs-CZ" dirty="0"/>
              <a:t> point </a:t>
            </a:r>
            <a:r>
              <a:rPr lang="cs-CZ" dirty="0" err="1"/>
              <a:t>during</a:t>
            </a:r>
            <a:r>
              <a:rPr lang="cs-CZ" dirty="0"/>
              <a:t> start-up</a:t>
            </a:r>
          </a:p>
          <a:p>
            <a:pPr lvl="1"/>
            <a:endParaRPr lang="cs-CZ" dirty="0"/>
          </a:p>
          <a:p>
            <a:r>
              <a:rPr lang="cs-CZ" dirty="0"/>
              <a:t>ECC-SMART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AB70914-22E3-4484-916C-4315F7CD3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29</a:t>
            </a:fld>
            <a:endParaRPr lang="cs-CZ"/>
          </a:p>
        </p:txBody>
      </p:sp>
      <p:pic>
        <p:nvPicPr>
          <p:cNvPr id="5122" name="Picture 2" descr="Schematic view of a Super Critical Water Cooled nuclear Reactor (SCWR)">
            <a:extLst>
              <a:ext uri="{FF2B5EF4-FFF2-40B4-BE49-F238E27FC236}">
                <a16:creationId xmlns:a16="http://schemas.microsoft.com/office/drawing/2014/main" id="{6F587148-B399-4FF2-8A58-2BD5100EC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920" y="0"/>
            <a:ext cx="5542080" cy="450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21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770DDA5-94F4-4609-A840-718DDEBD0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28641" cy="4351338"/>
          </a:xfrm>
        </p:spPr>
        <p:txBody>
          <a:bodyPr>
            <a:normAutofit lnSpcReduction="10000"/>
          </a:bodyPr>
          <a:lstStyle/>
          <a:p>
            <a:endParaRPr lang="cs-CZ" dirty="0"/>
          </a:p>
          <a:p>
            <a:r>
              <a:rPr lang="cs-CZ" dirty="0"/>
              <a:t>Jan Syblík</a:t>
            </a:r>
          </a:p>
          <a:p>
            <a:r>
              <a:rPr lang="cs-CZ" dirty="0" err="1"/>
              <a:t>Faculty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Mechanical</a:t>
            </a:r>
            <a:r>
              <a:rPr lang="cs-CZ" dirty="0"/>
              <a:t> </a:t>
            </a:r>
            <a:r>
              <a:rPr lang="cs-CZ" dirty="0" err="1"/>
              <a:t>Engineering</a:t>
            </a:r>
            <a:r>
              <a:rPr lang="cs-CZ" dirty="0"/>
              <a:t> (CTU)</a:t>
            </a:r>
          </a:p>
          <a:p>
            <a:pPr lvl="1"/>
            <a:r>
              <a:rPr lang="cs-CZ" dirty="0" err="1"/>
              <a:t>Experimental</a:t>
            </a:r>
            <a:r>
              <a:rPr lang="cs-CZ" dirty="0"/>
              <a:t> </a:t>
            </a:r>
            <a:r>
              <a:rPr lang="cs-CZ" dirty="0" err="1"/>
              <a:t>thermalhydraulics</a:t>
            </a:r>
            <a:endParaRPr lang="cs-CZ" dirty="0"/>
          </a:p>
          <a:p>
            <a:pPr lvl="1"/>
            <a:r>
              <a:rPr lang="cs-CZ" dirty="0" err="1"/>
              <a:t>Supercritical</a:t>
            </a:r>
            <a:r>
              <a:rPr lang="cs-CZ" dirty="0"/>
              <a:t> CO</a:t>
            </a:r>
            <a:r>
              <a:rPr lang="cs-CZ" baseline="-25000" dirty="0"/>
              <a:t>2</a:t>
            </a:r>
            <a:r>
              <a:rPr lang="cs-CZ" dirty="0"/>
              <a:t> as a </a:t>
            </a:r>
            <a:r>
              <a:rPr lang="cs-CZ" dirty="0" err="1"/>
              <a:t>coolant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fusion</a:t>
            </a:r>
            <a:r>
              <a:rPr lang="cs-CZ" dirty="0"/>
              <a:t> </a:t>
            </a:r>
            <a:r>
              <a:rPr lang="cs-CZ" dirty="0" err="1"/>
              <a:t>projects</a:t>
            </a:r>
            <a:endParaRPr lang="cs-CZ" dirty="0"/>
          </a:p>
          <a:p>
            <a:pPr lvl="1"/>
            <a:r>
              <a:rPr lang="cs-CZ" dirty="0" err="1"/>
              <a:t>Safety</a:t>
            </a:r>
            <a:r>
              <a:rPr lang="cs-CZ" dirty="0"/>
              <a:t> </a:t>
            </a:r>
            <a:r>
              <a:rPr lang="cs-CZ" dirty="0" err="1"/>
              <a:t>analysis</a:t>
            </a:r>
            <a:r>
              <a:rPr lang="cs-CZ" dirty="0"/>
              <a:t> (</a:t>
            </a:r>
            <a:r>
              <a:rPr lang="cs-CZ" dirty="0" err="1"/>
              <a:t>subchannel</a:t>
            </a:r>
            <a:r>
              <a:rPr lang="cs-CZ" dirty="0"/>
              <a:t>, </a:t>
            </a:r>
            <a:r>
              <a:rPr lang="cs-CZ" dirty="0" err="1"/>
              <a:t>thermohydraulics</a:t>
            </a:r>
            <a:r>
              <a:rPr lang="cs-CZ" dirty="0"/>
              <a:t>, severe </a:t>
            </a:r>
            <a:r>
              <a:rPr lang="cs-CZ" dirty="0" err="1"/>
              <a:t>accidents</a:t>
            </a:r>
            <a:r>
              <a:rPr lang="cs-CZ" dirty="0"/>
              <a:t>)</a:t>
            </a:r>
          </a:p>
          <a:p>
            <a:r>
              <a:rPr lang="cs-CZ" dirty="0"/>
              <a:t>SÚRO: </a:t>
            </a:r>
            <a:r>
              <a:rPr lang="cs-CZ" dirty="0" err="1"/>
              <a:t>National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</a:t>
            </a:r>
            <a:r>
              <a:rPr lang="cs-CZ" dirty="0" err="1"/>
              <a:t>protection</a:t>
            </a:r>
            <a:r>
              <a:rPr lang="cs-CZ" dirty="0"/>
              <a:t> institute (</a:t>
            </a:r>
            <a:r>
              <a:rPr lang="cs-CZ" dirty="0" err="1"/>
              <a:t>est</a:t>
            </a:r>
            <a:r>
              <a:rPr lang="cs-CZ" dirty="0"/>
              <a:t>. 1995) </a:t>
            </a:r>
          </a:p>
          <a:p>
            <a:r>
              <a:rPr lang="cs-CZ" dirty="0"/>
              <a:t>TSO: </a:t>
            </a:r>
            <a:r>
              <a:rPr lang="cs-CZ" dirty="0" err="1"/>
              <a:t>Technical</a:t>
            </a:r>
            <a:r>
              <a:rPr lang="cs-CZ" dirty="0"/>
              <a:t> Support </a:t>
            </a:r>
            <a:r>
              <a:rPr lang="cs-CZ" dirty="0" err="1"/>
              <a:t>Organization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(</a:t>
            </a:r>
            <a:r>
              <a:rPr lang="cs-CZ" dirty="0" err="1"/>
              <a:t>est</a:t>
            </a:r>
            <a:r>
              <a:rPr lang="cs-CZ" dirty="0"/>
              <a:t>. 2017)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820B23A-51D6-4F6D-8E76-940CB04E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</a:t>
            </a:fld>
            <a:r>
              <a:rPr lang="cs-CZ" dirty="0"/>
              <a:t>/39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B844390-4689-44C1-A066-EFEA11CCB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842" y="1142794"/>
            <a:ext cx="3666910" cy="5350082"/>
          </a:xfrm>
          <a:prstGeom prst="rect">
            <a:avLst/>
          </a:prstGeom>
        </p:spPr>
      </p:pic>
      <p:pic>
        <p:nvPicPr>
          <p:cNvPr id="1026" name="Picture 2" descr="https://dms.fs.cvut.cz/DTP/propagace_public/logo/EN_2016/mechanical_engeneering.jpg">
            <a:extLst>
              <a:ext uri="{FF2B5EF4-FFF2-40B4-BE49-F238E27FC236}">
                <a16:creationId xmlns:a16="http://schemas.microsoft.com/office/drawing/2014/main" id="{E8C62DB2-3146-4E74-8DD9-472FD36C3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" y="311963"/>
            <a:ext cx="3867196" cy="132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6A65AE58-FB0F-8FA5-F9F4-7D13E753A8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390574"/>
              </p:ext>
            </p:extLst>
          </p:nvPr>
        </p:nvGraphicFramePr>
        <p:xfrm>
          <a:off x="1082675" y="4594226"/>
          <a:ext cx="901829" cy="415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6" imgW="3253563" imgH="1500943" progId="Acrobat.Document.DC">
                  <p:embed/>
                </p:oleObj>
              </mc:Choice>
              <mc:Fallback>
                <p:oleObj name="Acrobat Document" r:id="rId6" imgW="3253563" imgH="1500943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82675" y="4594226"/>
                        <a:ext cx="901829" cy="415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8455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869208-889F-445F-B0AD-8A076EFD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INES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F7E23BC-5C8E-4D4D-BCA9-089A901C5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7AD528D-4513-4969-9012-DF67B5FB6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30</a:t>
            </a:fld>
            <a:r>
              <a:rPr lang="cs-CZ" dirty="0"/>
              <a:t>/39</a:t>
            </a:r>
          </a:p>
        </p:txBody>
      </p:sp>
      <p:pic>
        <p:nvPicPr>
          <p:cNvPr id="4098" name="Picture 2" descr="International Nuclear and Radiological Event Scale [MOE]">
            <a:extLst>
              <a:ext uri="{FF2B5EF4-FFF2-40B4-BE49-F238E27FC236}">
                <a16:creationId xmlns:a16="http://schemas.microsoft.com/office/drawing/2014/main" id="{7400EDC4-DF0F-409A-9B72-964089DF6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89" y="606835"/>
            <a:ext cx="7546428" cy="565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0537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B7FB7F-3A0A-46AF-BBFF-C1121E9ED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accidents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3E5768-EA6E-47BF-BB70-23256309D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97" y="1847850"/>
            <a:ext cx="10515600" cy="4351338"/>
          </a:xfrm>
        </p:spPr>
        <p:txBody>
          <a:bodyPr/>
          <a:lstStyle/>
          <a:p>
            <a:pPr marL="1066747" indent="-457178"/>
            <a:r>
              <a:rPr lang="cs-CZ" dirty="0" err="1"/>
              <a:t>Banqiao</a:t>
            </a:r>
            <a:r>
              <a:rPr lang="cs-CZ" dirty="0"/>
              <a:t> Dam 1975</a:t>
            </a:r>
          </a:p>
          <a:p>
            <a:pPr marL="1066747" indent="-457178"/>
            <a:r>
              <a:rPr lang="cs-CZ" dirty="0" err="1"/>
              <a:t>Bhopal</a:t>
            </a:r>
            <a:r>
              <a:rPr lang="cs-CZ" dirty="0"/>
              <a:t> 1984</a:t>
            </a:r>
          </a:p>
          <a:p>
            <a:pPr marL="1066747" indent="-457178"/>
            <a:r>
              <a:rPr lang="cs-CZ" dirty="0"/>
              <a:t>Beirut 2020</a:t>
            </a:r>
          </a:p>
          <a:p>
            <a:pPr marL="1066747" indent="-457178"/>
            <a:endParaRPr lang="cs-CZ" dirty="0"/>
          </a:p>
          <a:p>
            <a:pPr marL="1066747" indent="-457178"/>
            <a:r>
              <a:rPr lang="cs-CZ" dirty="0" err="1"/>
              <a:t>Chernobyl</a:t>
            </a:r>
            <a:r>
              <a:rPr lang="cs-CZ" dirty="0"/>
              <a:t> 1986</a:t>
            </a:r>
          </a:p>
          <a:p>
            <a:pPr marL="1066747" indent="-457178"/>
            <a:r>
              <a:rPr lang="cs-CZ" dirty="0" err="1"/>
              <a:t>Fukushima</a:t>
            </a:r>
            <a:r>
              <a:rPr lang="cs-CZ" dirty="0"/>
              <a:t> 2011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1EB3312-922D-4C56-8F16-D2B20B1C0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31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E8D3F94-1CDB-4DA9-845B-5AC5BE65A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952" y="1500870"/>
            <a:ext cx="7804240" cy="485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261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823374-F1D6-4FEA-819B-D3B63BC8B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5332"/>
            <a:ext cx="10515600" cy="1325563"/>
          </a:xfrm>
        </p:spPr>
        <p:txBody>
          <a:bodyPr/>
          <a:lstStyle/>
          <a:p>
            <a:r>
              <a:rPr lang="cs-CZ" dirty="0" err="1"/>
              <a:t>Radioactive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release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Fukushima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2883D99-E6D5-43FC-AA81-EB5643E02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150 </a:t>
            </a:r>
            <a:r>
              <a:rPr lang="cs-CZ" dirty="0" err="1"/>
              <a:t>tons</a:t>
            </a:r>
            <a:r>
              <a:rPr lang="cs-CZ" dirty="0"/>
              <a:t> </a:t>
            </a:r>
            <a:r>
              <a:rPr lang="cs-CZ" dirty="0" err="1"/>
              <a:t>daily</a:t>
            </a:r>
            <a:endParaRPr lang="cs-CZ" dirty="0"/>
          </a:p>
          <a:p>
            <a:r>
              <a:rPr lang="cs-CZ" dirty="0" err="1"/>
              <a:t>Limits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tritium:</a:t>
            </a:r>
          </a:p>
          <a:p>
            <a:pPr marL="0" indent="0">
              <a:buNone/>
            </a:pPr>
            <a:r>
              <a:rPr lang="cs-CZ" dirty="0"/>
              <a:t>	Japan: 	60 000 </a:t>
            </a:r>
            <a:r>
              <a:rPr lang="cs-CZ" dirty="0" err="1"/>
              <a:t>Bq</a:t>
            </a:r>
            <a:r>
              <a:rPr lang="cs-CZ" dirty="0"/>
              <a:t>/l (</a:t>
            </a:r>
            <a:r>
              <a:rPr lang="cs-CZ" dirty="0" err="1"/>
              <a:t>safety</a:t>
            </a:r>
            <a:r>
              <a:rPr lang="cs-CZ" dirty="0"/>
              <a:t>)</a:t>
            </a:r>
          </a:p>
          <a:p>
            <a:pPr marL="0" indent="0">
              <a:buNone/>
            </a:pPr>
            <a:r>
              <a:rPr lang="cs-CZ" dirty="0"/>
              <a:t>	WHO:	10 000 </a:t>
            </a:r>
            <a:r>
              <a:rPr lang="cs-CZ" dirty="0" err="1"/>
              <a:t>Bq</a:t>
            </a:r>
            <a:r>
              <a:rPr lang="cs-CZ" dirty="0"/>
              <a:t>/l (</a:t>
            </a:r>
            <a:r>
              <a:rPr lang="cs-CZ" dirty="0" err="1"/>
              <a:t>drinkable</a:t>
            </a:r>
            <a:r>
              <a:rPr lang="cs-CZ" dirty="0"/>
              <a:t>)</a:t>
            </a:r>
          </a:p>
          <a:p>
            <a:pPr marL="0" indent="0">
              <a:buNone/>
            </a:pPr>
            <a:endParaRPr lang="cs-CZ" dirty="0"/>
          </a:p>
          <a:p>
            <a:r>
              <a:rPr lang="en-US" dirty="0"/>
              <a:t>Limits for drinking water sources</a:t>
            </a:r>
            <a:r>
              <a:rPr lang="cs-CZ" dirty="0"/>
              <a:t>:</a:t>
            </a:r>
          </a:p>
          <a:p>
            <a:pPr marL="0" indent="0">
              <a:buNone/>
            </a:pPr>
            <a:r>
              <a:rPr lang="cs-CZ" dirty="0"/>
              <a:t>	EU (in </a:t>
            </a:r>
            <a:r>
              <a:rPr lang="cs-CZ" dirty="0" err="1"/>
              <a:t>general</a:t>
            </a:r>
            <a:r>
              <a:rPr lang="cs-CZ" dirty="0"/>
              <a:t>):	100 </a:t>
            </a:r>
            <a:r>
              <a:rPr lang="cs-CZ" dirty="0" err="1"/>
              <a:t>Bq</a:t>
            </a:r>
            <a:r>
              <a:rPr lang="cs-CZ" dirty="0"/>
              <a:t>/l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fr-FR" dirty="0"/>
              <a:t>Fin</a:t>
            </a:r>
            <a:r>
              <a:rPr lang="cs-CZ" dirty="0" err="1"/>
              <a:t>land</a:t>
            </a:r>
            <a:r>
              <a:rPr lang="cs-CZ" dirty="0"/>
              <a:t> (tritium)</a:t>
            </a:r>
            <a:r>
              <a:rPr lang="fr-FR" dirty="0"/>
              <a:t>:	30 000 Bq/l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 err="1"/>
              <a:t>Fukushima</a:t>
            </a:r>
            <a:r>
              <a:rPr lang="cs-CZ" dirty="0"/>
              <a:t> (tritium): 	1500 </a:t>
            </a:r>
            <a:r>
              <a:rPr lang="cs-CZ" dirty="0" err="1"/>
              <a:t>Bq</a:t>
            </a:r>
            <a:r>
              <a:rPr lang="cs-CZ" dirty="0"/>
              <a:t>/l</a:t>
            </a:r>
          </a:p>
          <a:p>
            <a:pPr marL="0" indent="0">
              <a:buNone/>
            </a:pPr>
            <a:r>
              <a:rPr lang="cs-CZ" dirty="0"/>
              <a:t>	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1154084-E423-4380-B2DE-3A62E0349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09034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BE7C9D-AE41-4D2D-8522-3DF2B6ACD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Blackout in </a:t>
            </a:r>
            <a:r>
              <a:rPr lang="cs-CZ" dirty="0" err="1"/>
              <a:t>Spain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7D22707-660A-4429-B65A-3969DCF08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B8DFB0-D24B-4245-8B56-376E8F07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33</a:t>
            </a:fld>
            <a:endParaRPr lang="cs-CZ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077E87D-DFA4-446A-A650-C824DD1DB0F6}"/>
              </a:ext>
            </a:extLst>
          </p:cNvPr>
          <p:cNvSpPr/>
          <p:nvPr/>
        </p:nvSpPr>
        <p:spPr>
          <a:xfrm>
            <a:off x="67339" y="1690689"/>
            <a:ext cx="12016711" cy="46656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362CA2D-6461-4091-99E5-E526A0BE1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52" y="2406305"/>
            <a:ext cx="5404774" cy="333285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449D5FA-711E-4529-817F-7B399716E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026" y="2406306"/>
            <a:ext cx="5404774" cy="33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5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50ED2-48DB-4EF3-2DD8-98CC69EAD0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EEF8C3-4E7F-4BE4-1B33-7B098C47B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Outage</a:t>
            </a:r>
            <a:r>
              <a:rPr lang="cs-CZ" dirty="0"/>
              <a:t> in Prague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F7F8BE1-F96D-2776-CBB6-0D333133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34</a:t>
            </a:fld>
            <a:endParaRPr lang="cs-CZ"/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7C192E0B-4BE0-F524-D6C0-EB4CE5385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4.7.2025</a:t>
            </a:r>
          </a:p>
          <a:p>
            <a:r>
              <a:rPr lang="cs-CZ" i="1" dirty="0"/>
              <a:t>Black out </a:t>
            </a:r>
            <a:r>
              <a:rPr lang="cs-CZ" dirty="0"/>
              <a:t>x </a:t>
            </a:r>
            <a:r>
              <a:rPr lang="cs-CZ" dirty="0" err="1"/>
              <a:t>Massive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Outage</a:t>
            </a:r>
            <a:endParaRPr lang="cs-CZ" dirty="0"/>
          </a:p>
          <a:p>
            <a:r>
              <a:rPr lang="cs-CZ" i="1" dirty="0" err="1"/>
              <a:t>Renewables</a:t>
            </a:r>
            <a:r>
              <a:rPr lang="cs-CZ" i="1" dirty="0"/>
              <a:t> </a:t>
            </a:r>
            <a:r>
              <a:rPr lang="cs-CZ" dirty="0"/>
              <a:t>x </a:t>
            </a:r>
            <a:r>
              <a:rPr lang="cs-CZ" dirty="0" err="1"/>
              <a:t>Damaged</a:t>
            </a:r>
            <a:r>
              <a:rPr lang="cs-CZ" dirty="0"/>
              <a:t> </a:t>
            </a:r>
            <a:r>
              <a:rPr lang="cs-CZ" dirty="0" err="1"/>
              <a:t>cable</a:t>
            </a:r>
            <a:endParaRPr lang="cs-CZ" dirty="0"/>
          </a:p>
          <a:p>
            <a:endParaRPr lang="cs-CZ" dirty="0"/>
          </a:p>
        </p:txBody>
      </p:sp>
      <p:pic>
        <p:nvPicPr>
          <p:cNvPr id="12" name="Zástupný obsah 8" descr="Obsah obrázku venku, Pozemní vozidlo, vozidlo, budova&#10;&#10;Obsah generovaný pomocí AI může být nesprávný.">
            <a:extLst>
              <a:ext uri="{FF2B5EF4-FFF2-40B4-BE49-F238E27FC236}">
                <a16:creationId xmlns:a16="http://schemas.microsoft.com/office/drawing/2014/main" id="{C6E407B2-8CBC-6EA1-4409-C810F3DAB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60" y="1253331"/>
            <a:ext cx="5410237" cy="3025706"/>
          </a:xfrm>
          <a:prstGeom prst="rect">
            <a:avLst/>
          </a:prstGeom>
        </p:spPr>
      </p:pic>
      <p:pic>
        <p:nvPicPr>
          <p:cNvPr id="15" name="Obrázek 14" descr="Obsah obrázku text, snímek obrazovky&#10;&#10;Obsah generovaný pomocí AI může být nesprávný.">
            <a:extLst>
              <a:ext uri="{FF2B5EF4-FFF2-40B4-BE49-F238E27FC236}">
                <a16:creationId xmlns:a16="http://schemas.microsoft.com/office/drawing/2014/main" id="{54604BE4-F21D-959E-EC4A-0F919CA5BF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2" t="41925" r="6433" b="7497"/>
          <a:stretch>
            <a:fillRect/>
          </a:stretch>
        </p:blipFill>
        <p:spPr>
          <a:xfrm>
            <a:off x="771703" y="3719918"/>
            <a:ext cx="4519387" cy="282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187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69C2F3-BDB7-4E7C-9B03-6EEDFCE4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AF31281-D08B-442D-965D-DDBED3D34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825"/>
            <a:ext cx="10515600" cy="4351338"/>
          </a:xfrm>
        </p:spPr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dirty="0" err="1">
                <a:latin typeface="Arial" panose="020B0604020202020204" pitchFamily="34" charset="0"/>
              </a:rPr>
              <a:t>Can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the</a:t>
            </a:r>
            <a:r>
              <a:rPr lang="cs-CZ" altLang="cs-CZ" dirty="0">
                <a:latin typeface="Arial" panose="020B0604020202020204" pitchFamily="34" charset="0"/>
              </a:rPr>
              <a:t> NPP </a:t>
            </a:r>
            <a:r>
              <a:rPr lang="cs-CZ" altLang="cs-CZ" dirty="0" err="1">
                <a:latin typeface="Arial" panose="020B0604020202020204" pitchFamily="34" charset="0"/>
              </a:rPr>
              <a:t>react</a:t>
            </a:r>
            <a:r>
              <a:rPr lang="cs-CZ" altLang="cs-CZ" dirty="0">
                <a:latin typeface="Arial" panose="020B0604020202020204" pitchFamily="34" charset="0"/>
              </a:rPr>
              <a:t> on </a:t>
            </a:r>
            <a:r>
              <a:rPr lang="cs-CZ" altLang="cs-CZ" dirty="0" err="1">
                <a:latin typeface="Arial" panose="020B0604020202020204" pitchFamily="34" charset="0"/>
              </a:rPr>
              <a:t>fluctuations</a:t>
            </a:r>
            <a:r>
              <a:rPr lang="cs-CZ" altLang="cs-CZ" dirty="0">
                <a:latin typeface="Arial" panose="020B0604020202020204" pitchFamily="34" charset="0"/>
              </a:rPr>
              <a:t> in </a:t>
            </a:r>
            <a:r>
              <a:rPr lang="cs-CZ" altLang="cs-CZ" dirty="0" err="1">
                <a:latin typeface="Arial" panose="020B0604020202020204" pitchFamily="34" charset="0"/>
              </a:rPr>
              <a:t>the</a:t>
            </a:r>
            <a:r>
              <a:rPr lang="cs-CZ" altLang="cs-CZ" dirty="0">
                <a:latin typeface="Arial" panose="020B0604020202020204" pitchFamily="34" charset="0"/>
              </a:rPr>
              <a:t> network?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dirty="0" err="1">
                <a:latin typeface="Arial" panose="020B0604020202020204" pitchFamily="34" charset="0"/>
              </a:rPr>
              <a:t>How</a:t>
            </a:r>
            <a:r>
              <a:rPr lang="cs-CZ" altLang="cs-CZ" dirty="0">
                <a:latin typeface="Arial" panose="020B0604020202020204" pitchFamily="34" charset="0"/>
              </a:rPr>
              <a:t> fast </a:t>
            </a:r>
            <a:r>
              <a:rPr lang="cs-CZ" altLang="cs-CZ" dirty="0" err="1">
                <a:latin typeface="Arial" panose="020B0604020202020204" pitchFamily="34" charset="0"/>
              </a:rPr>
              <a:t>can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it</a:t>
            </a:r>
            <a:r>
              <a:rPr lang="cs-CZ" altLang="cs-CZ" dirty="0">
                <a:latin typeface="Arial" panose="020B0604020202020204" pitchFamily="34" charset="0"/>
              </a:rPr>
              <a:t> start-up?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dirty="0" err="1">
                <a:latin typeface="Arial" panose="020B0604020202020204" pitchFamily="34" charset="0"/>
              </a:rPr>
              <a:t>What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is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an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iodine</a:t>
            </a:r>
            <a:r>
              <a:rPr lang="cs-CZ" altLang="cs-CZ" dirty="0">
                <a:latin typeface="Arial" panose="020B0604020202020204" pitchFamily="34" charset="0"/>
              </a:rPr>
              <a:t> pit, </a:t>
            </a:r>
            <a:r>
              <a:rPr lang="cs-CZ" altLang="cs-CZ" dirty="0" err="1">
                <a:latin typeface="Arial" panose="020B0604020202020204" pitchFamily="34" charset="0"/>
              </a:rPr>
              <a:t>what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effect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does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it</a:t>
            </a:r>
            <a:r>
              <a:rPr lang="cs-CZ" altLang="cs-CZ" dirty="0">
                <a:latin typeface="Arial" panose="020B0604020202020204" pitchFamily="34" charset="0"/>
              </a:rPr>
              <a:t> </a:t>
            </a:r>
            <a:r>
              <a:rPr lang="cs-CZ" altLang="cs-CZ" dirty="0" err="1">
                <a:latin typeface="Arial" panose="020B0604020202020204" pitchFamily="34" charset="0"/>
              </a:rPr>
              <a:t>have</a:t>
            </a:r>
            <a:r>
              <a:rPr lang="cs-CZ" altLang="cs-CZ" dirty="0">
                <a:latin typeface="Arial" panose="020B0604020202020204" pitchFamily="34" charset="0"/>
              </a:rPr>
              <a:t> on </a:t>
            </a:r>
            <a:r>
              <a:rPr lang="cs-CZ" altLang="cs-CZ" dirty="0" err="1">
                <a:latin typeface="Arial" panose="020B0604020202020204" pitchFamily="34" charset="0"/>
              </a:rPr>
              <a:t>operators</a:t>
            </a:r>
            <a:r>
              <a:rPr lang="cs-CZ" altLang="cs-CZ" dirty="0"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8DDFC3D-D901-498D-901D-AE872B9C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35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0119874-9693-4E4E-AF34-7F432709E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319" y="3157924"/>
            <a:ext cx="5745055" cy="3395276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8711C32F-481B-46C6-A429-DED4ABC60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02" y="2714625"/>
            <a:ext cx="3501728" cy="400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317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0E8A8-8372-22C4-E6E1-67C4270D5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36</a:t>
            </a:fld>
            <a:endParaRPr lang="cs-CZ"/>
          </a:p>
        </p:txBody>
      </p:sp>
      <p:pic>
        <p:nvPicPr>
          <p:cNvPr id="9" name="LT_SBO_TEMELIN">
            <a:hlinkClick r:id="" action="ppaction://media"/>
            <a:extLst>
              <a:ext uri="{FF2B5EF4-FFF2-40B4-BE49-F238E27FC236}">
                <a16:creationId xmlns:a16="http://schemas.microsoft.com/office/drawing/2014/main" id="{CDD3817E-82B8-2D5C-6D3C-9C6B3310EE8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6"/>
            <a:ext cx="12204000" cy="703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7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145"/>
    </mc:Choice>
    <mc:Fallback xmlns="">
      <p:transition spd="slow" advTm="401145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BCB1A57B-BE51-4573-BEA3-39ED264D543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652" y="2182159"/>
            <a:ext cx="4015584" cy="4455273"/>
          </a:xfrm>
          <a:prstGeom prst="rect">
            <a:avLst/>
          </a:prstGeom>
        </p:spPr>
      </p:pic>
      <p:pic>
        <p:nvPicPr>
          <p:cNvPr id="20" name="Picture 19" descr="Diagram, schematic&#10;&#10;Description automatically generated">
            <a:extLst>
              <a:ext uri="{FF2B5EF4-FFF2-40B4-BE49-F238E27FC236}">
                <a16:creationId xmlns:a16="http://schemas.microsoft.com/office/drawing/2014/main" id="{2F65D069-293C-4BB8-973D-7179B4FDF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304" y="2550831"/>
            <a:ext cx="4657637" cy="342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0ED3AE2-4026-456E-8D6C-C2595E6AC6B4}"/>
              </a:ext>
            </a:extLst>
          </p:cNvPr>
          <p:cNvSpPr/>
          <p:nvPr/>
        </p:nvSpPr>
        <p:spPr>
          <a:xfrm>
            <a:off x="36537" y="1114059"/>
            <a:ext cx="2158023" cy="1129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Lattice </a:t>
            </a:r>
            <a:r>
              <a:rPr lang="en-GB" sz="2400" dirty="0"/>
              <a:t>Codes</a:t>
            </a:r>
            <a:r>
              <a:rPr lang="it-IT" sz="2400" dirty="0"/>
              <a:t>:</a:t>
            </a:r>
          </a:p>
          <a:p>
            <a:pPr algn="ctr"/>
            <a:r>
              <a:rPr lang="it-IT" sz="2400" dirty="0"/>
              <a:t>SCALE</a:t>
            </a:r>
          </a:p>
          <a:p>
            <a:pPr algn="ctr"/>
            <a:r>
              <a:rPr lang="en-US" sz="2400" dirty="0"/>
              <a:t>HELIOS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CF13EB-B572-4D5A-A242-5B649312CABA}"/>
              </a:ext>
            </a:extLst>
          </p:cNvPr>
          <p:cNvSpPr/>
          <p:nvPr/>
        </p:nvSpPr>
        <p:spPr>
          <a:xfrm>
            <a:off x="67017" y="425976"/>
            <a:ext cx="9742416" cy="3858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CEZ Data – From State Office for Nuclear Safety </a:t>
            </a:r>
            <a:r>
              <a:rPr lang="it-IT" sz="2400" b="1" dirty="0"/>
              <a:t>(SUJB)</a:t>
            </a:r>
            <a:endParaRPr lang="en-US" sz="2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04AF1D-1A6E-49DB-A63C-C9DAB4ED6696}"/>
              </a:ext>
            </a:extLst>
          </p:cNvPr>
          <p:cNvSpPr/>
          <p:nvPr/>
        </p:nvSpPr>
        <p:spPr>
          <a:xfrm>
            <a:off x="5747415" y="1195800"/>
            <a:ext cx="2495355" cy="9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Severe Accident Analyses: </a:t>
            </a:r>
            <a:r>
              <a:rPr lang="en-US" sz="2400" dirty="0" err="1"/>
              <a:t>MELCOR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B9A32B-DC0D-4111-8B20-0622E571C474}"/>
              </a:ext>
            </a:extLst>
          </p:cNvPr>
          <p:cNvSpPr/>
          <p:nvPr/>
        </p:nvSpPr>
        <p:spPr>
          <a:xfrm>
            <a:off x="3973771" y="2575214"/>
            <a:ext cx="2273046" cy="8944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TH Analyses:</a:t>
            </a:r>
          </a:p>
          <a:p>
            <a:pPr algn="ctr"/>
            <a:r>
              <a:rPr lang="it-IT" sz="2400" dirty="0"/>
              <a:t>T</a:t>
            </a:r>
            <a:r>
              <a:rPr lang="en-US" sz="2400" dirty="0"/>
              <a:t>RACE</a:t>
            </a:r>
            <a:endParaRPr lang="it-IT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A74B4-7136-4E6D-921E-02E0F992FE37}"/>
              </a:ext>
            </a:extLst>
          </p:cNvPr>
          <p:cNvSpPr/>
          <p:nvPr/>
        </p:nvSpPr>
        <p:spPr>
          <a:xfrm>
            <a:off x="32967" y="3110823"/>
            <a:ext cx="2158024" cy="13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Full Core Neutronics:</a:t>
            </a:r>
          </a:p>
          <a:p>
            <a:pPr algn="ctr"/>
            <a:r>
              <a:rPr lang="en-US" sz="2400" dirty="0"/>
              <a:t>ANDREA</a:t>
            </a:r>
          </a:p>
          <a:p>
            <a:pPr algn="ctr"/>
            <a:r>
              <a:rPr lang="en-US" sz="2400" dirty="0"/>
              <a:t>PARCS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B5E9F3-DB25-41DC-B6ED-5950D7590423}"/>
              </a:ext>
            </a:extLst>
          </p:cNvPr>
          <p:cNvSpPr/>
          <p:nvPr/>
        </p:nvSpPr>
        <p:spPr>
          <a:xfrm>
            <a:off x="6933385" y="3207167"/>
            <a:ext cx="2144320" cy="1157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Sub-</a:t>
            </a:r>
            <a:r>
              <a:rPr lang="it-IT" sz="2400" dirty="0" err="1"/>
              <a:t>channel</a:t>
            </a:r>
            <a:r>
              <a:rPr lang="it-IT" sz="2400" dirty="0"/>
              <a:t>:</a:t>
            </a:r>
          </a:p>
          <a:p>
            <a:pPr algn="ctr"/>
            <a:r>
              <a:rPr lang="it-IT" sz="2400" dirty="0"/>
              <a:t>SCF</a:t>
            </a:r>
            <a:endParaRPr lang="en-US" sz="24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41C4BC4-DF90-4478-A13B-2A8AAA6A17FE}"/>
              </a:ext>
            </a:extLst>
          </p:cNvPr>
          <p:cNvGrpSpPr/>
          <p:nvPr/>
        </p:nvGrpSpPr>
        <p:grpSpPr>
          <a:xfrm>
            <a:off x="2190991" y="2553753"/>
            <a:ext cx="1782780" cy="1232384"/>
            <a:chOff x="2190991" y="2553753"/>
            <a:chExt cx="1782780" cy="123238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BDE0EF3-954B-43BA-A131-615B6C31E0DE}"/>
                </a:ext>
              </a:extLst>
            </p:cNvPr>
            <p:cNvCxnSpPr>
              <a:cxnSpLocks/>
              <a:stCxn id="9" idx="3"/>
              <a:endCxn id="7" idx="1"/>
            </p:cNvCxnSpPr>
            <p:nvPr/>
          </p:nvCxnSpPr>
          <p:spPr>
            <a:xfrm flipV="1">
              <a:off x="2190991" y="3022418"/>
              <a:ext cx="1782780" cy="7637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5046C0D-F48D-4AF9-A6B2-DE0AF84B4D40}"/>
                </a:ext>
              </a:extLst>
            </p:cNvPr>
            <p:cNvSpPr txBox="1"/>
            <p:nvPr/>
          </p:nvSpPr>
          <p:spPr>
            <a:xfrm>
              <a:off x="2486896" y="2553753"/>
              <a:ext cx="14398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P and P profile,</a:t>
              </a:r>
            </a:p>
            <a:p>
              <a:r>
                <a:rPr lang="en-US" sz="1600" i="1" dirty="0"/>
                <a:t>Decay Heat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65BC744-3662-4479-989F-261B533BD3E9}"/>
              </a:ext>
            </a:extLst>
          </p:cNvPr>
          <p:cNvGrpSpPr/>
          <p:nvPr/>
        </p:nvGrpSpPr>
        <p:grpSpPr>
          <a:xfrm>
            <a:off x="1111979" y="2243775"/>
            <a:ext cx="1147038" cy="912380"/>
            <a:chOff x="1111979" y="2243775"/>
            <a:chExt cx="1147038" cy="912380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02BA3B7-2FD9-4476-BC76-25FC046537B4}"/>
                </a:ext>
              </a:extLst>
            </p:cNvPr>
            <p:cNvCxnSpPr>
              <a:cxnSpLocks/>
              <a:stCxn id="4" idx="2"/>
              <a:endCxn id="9" idx="0"/>
            </p:cNvCxnSpPr>
            <p:nvPr/>
          </p:nvCxnSpPr>
          <p:spPr>
            <a:xfrm flipH="1">
              <a:off x="1111979" y="2243775"/>
              <a:ext cx="3570" cy="867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7B1FB15-E95D-44FC-A4CF-9DB691D546EA}"/>
                </a:ext>
              </a:extLst>
            </p:cNvPr>
            <p:cNvSpPr txBox="1"/>
            <p:nvPr/>
          </p:nvSpPr>
          <p:spPr>
            <a:xfrm>
              <a:off x="1159036" y="2325158"/>
              <a:ext cx="109998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Σ, </a:t>
              </a:r>
              <a:r>
                <a:rPr lang="el-GR" sz="1600" i="1" dirty="0"/>
                <a:t>β</a:t>
              </a:r>
              <a:r>
                <a:rPr lang="it-IT" sz="1600" i="1" dirty="0"/>
                <a:t>, </a:t>
              </a:r>
              <a:r>
                <a:rPr lang="el-GR" sz="1600" i="1" dirty="0"/>
                <a:t>λ</a:t>
              </a:r>
              <a:r>
                <a:rPr lang="it-IT" sz="1600" i="1" dirty="0"/>
                <a:t>, </a:t>
              </a:r>
              <a:r>
                <a:rPr lang="el-GR" sz="1600" i="1" dirty="0"/>
                <a:t>φ</a:t>
              </a:r>
              <a:r>
                <a:rPr lang="it-IT" sz="1600" i="1" dirty="0"/>
                <a:t>, </a:t>
              </a:r>
              <a:r>
                <a:rPr lang="el-GR" sz="1600" i="1" dirty="0"/>
                <a:t>ν</a:t>
              </a:r>
              <a:endParaRPr lang="it-IT" sz="1600" i="1" dirty="0"/>
            </a:p>
            <a:p>
              <a:r>
                <a:rPr lang="it-IT" sz="1600" i="1" dirty="0"/>
                <a:t>K-infinite</a:t>
              </a:r>
            </a:p>
            <a:p>
              <a:r>
                <a:rPr lang="it-IT" sz="1600" i="1" dirty="0"/>
                <a:t>K-fision</a:t>
              </a:r>
              <a:endParaRPr lang="en-US" sz="1600" i="1" dirty="0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A1BBE5D-A23F-41C8-9ACB-F5F3370D4550}"/>
              </a:ext>
            </a:extLst>
          </p:cNvPr>
          <p:cNvGrpSpPr/>
          <p:nvPr/>
        </p:nvGrpSpPr>
        <p:grpSpPr>
          <a:xfrm>
            <a:off x="2194560" y="1288263"/>
            <a:ext cx="3552855" cy="390654"/>
            <a:chOff x="2194560" y="1288263"/>
            <a:chExt cx="3552855" cy="390654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3C0259A-82B6-4ECA-9CE4-C01394188517}"/>
                </a:ext>
              </a:extLst>
            </p:cNvPr>
            <p:cNvCxnSpPr>
              <a:cxnSpLocks/>
              <a:stCxn id="4" idx="3"/>
              <a:endCxn id="6" idx="1"/>
            </p:cNvCxnSpPr>
            <p:nvPr/>
          </p:nvCxnSpPr>
          <p:spPr>
            <a:xfrm flipV="1">
              <a:off x="2194560" y="1669936"/>
              <a:ext cx="3552855" cy="89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512B1E8-31EF-4DB0-8E49-AF927982DA1A}"/>
                </a:ext>
              </a:extLst>
            </p:cNvPr>
            <p:cNvSpPr txBox="1"/>
            <p:nvPr/>
          </p:nvSpPr>
          <p:spPr>
            <a:xfrm>
              <a:off x="2486896" y="1288263"/>
              <a:ext cx="3102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Kg, Decay heat of FP, Pu, U and MA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8F260288-617B-4A88-9070-58B380A540A5}"/>
              </a:ext>
            </a:extLst>
          </p:cNvPr>
          <p:cNvGrpSpPr/>
          <p:nvPr/>
        </p:nvGrpSpPr>
        <p:grpSpPr>
          <a:xfrm>
            <a:off x="2190991" y="3786136"/>
            <a:ext cx="4742394" cy="737350"/>
            <a:chOff x="2190991" y="3786136"/>
            <a:chExt cx="4742394" cy="737350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5AFCF74-1958-4857-AE8C-7C2D56EDD2BD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 flipV="1">
              <a:off x="2190991" y="3786136"/>
              <a:ext cx="474239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8B01E10-86C8-42E8-AA5F-773D0F13E480}"/>
                </a:ext>
              </a:extLst>
            </p:cNvPr>
            <p:cNvSpPr txBox="1"/>
            <p:nvPr/>
          </p:nvSpPr>
          <p:spPr>
            <a:xfrm>
              <a:off x="3798996" y="3938711"/>
              <a:ext cx="29571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P and P profile per assembly,</a:t>
              </a:r>
            </a:p>
            <a:p>
              <a:r>
                <a:rPr lang="en-US" sz="1600" i="1" dirty="0"/>
                <a:t>decay Heat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16F81BE-E433-4E38-AD27-656C4798F0EB}"/>
              </a:ext>
            </a:extLst>
          </p:cNvPr>
          <p:cNvGrpSpPr/>
          <p:nvPr/>
        </p:nvGrpSpPr>
        <p:grpSpPr>
          <a:xfrm>
            <a:off x="1111979" y="4461450"/>
            <a:ext cx="5442270" cy="1624237"/>
            <a:chOff x="1111979" y="4461450"/>
            <a:chExt cx="5442270" cy="1624237"/>
          </a:xfrm>
        </p:grpSpPr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07A56621-6011-4360-81DA-BE9657C17956}"/>
                </a:ext>
              </a:extLst>
            </p:cNvPr>
            <p:cNvCxnSpPr>
              <a:cxnSpLocks/>
              <a:stCxn id="9" idx="2"/>
              <a:endCxn id="8" idx="1"/>
            </p:cNvCxnSpPr>
            <p:nvPr/>
          </p:nvCxnSpPr>
          <p:spPr>
            <a:xfrm rot="16200000" flipH="1">
              <a:off x="3040280" y="2533149"/>
              <a:ext cx="1585668" cy="544227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C6C48CE-D1FD-4FF6-BC9F-A564A6BF04AC}"/>
                </a:ext>
              </a:extLst>
            </p:cNvPr>
            <p:cNvSpPr txBox="1"/>
            <p:nvPr/>
          </p:nvSpPr>
          <p:spPr>
            <a:xfrm>
              <a:off x="2304638" y="5500912"/>
              <a:ext cx="41058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P and P profile,</a:t>
              </a:r>
            </a:p>
            <a:p>
              <a:r>
                <a:rPr lang="en-US" sz="1600" i="1" dirty="0"/>
                <a:t>Decay Heat based on the selected methodology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68E4C6D-1A62-4BED-8C63-B3B339C879F9}"/>
              </a:ext>
            </a:extLst>
          </p:cNvPr>
          <p:cNvGrpSpPr/>
          <p:nvPr/>
        </p:nvGrpSpPr>
        <p:grpSpPr>
          <a:xfrm>
            <a:off x="5363229" y="4365105"/>
            <a:ext cx="2642316" cy="1188600"/>
            <a:chOff x="5363229" y="4365105"/>
            <a:chExt cx="2642316" cy="1188600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7663B77F-7A42-4516-91BD-83EF2439002F}"/>
                </a:ext>
              </a:extLst>
            </p:cNvPr>
            <p:cNvCxnSpPr>
              <a:cxnSpLocks/>
              <a:stCxn id="10" idx="2"/>
              <a:endCxn id="8" idx="0"/>
            </p:cNvCxnSpPr>
            <p:nvPr/>
          </p:nvCxnSpPr>
          <p:spPr>
            <a:xfrm>
              <a:off x="8005545" y="4365105"/>
              <a:ext cx="0" cy="1188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477E811-ABF3-4796-9DB5-80C3F7AC9E7E}"/>
                </a:ext>
              </a:extLst>
            </p:cNvPr>
            <p:cNvSpPr txBox="1"/>
            <p:nvPr/>
          </p:nvSpPr>
          <p:spPr>
            <a:xfrm>
              <a:off x="5363229" y="4725650"/>
              <a:ext cx="26071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Cladding Temperature Profile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D585F23-5FE7-4B4A-B07A-8D7A72F51B2A}"/>
              </a:ext>
            </a:extLst>
          </p:cNvPr>
          <p:cNvGrpSpPr/>
          <p:nvPr/>
        </p:nvGrpSpPr>
        <p:grpSpPr>
          <a:xfrm>
            <a:off x="6246817" y="2183105"/>
            <a:ext cx="1880056" cy="1603031"/>
            <a:chOff x="6246817" y="2183105"/>
            <a:chExt cx="1880056" cy="1603031"/>
          </a:xfrm>
        </p:grpSpPr>
        <p:cxnSp>
          <p:nvCxnSpPr>
            <p:cNvPr id="38" name="Connector: Elbow 37">
              <a:extLst>
                <a:ext uri="{FF2B5EF4-FFF2-40B4-BE49-F238E27FC236}">
                  <a16:creationId xmlns:a16="http://schemas.microsoft.com/office/drawing/2014/main" id="{EC225747-AC97-4166-B6A0-86EE214DB258}"/>
                </a:ext>
              </a:extLst>
            </p:cNvPr>
            <p:cNvCxnSpPr>
              <a:cxnSpLocks/>
              <a:stCxn id="7" idx="3"/>
              <a:endCxn id="10" idx="1"/>
            </p:cNvCxnSpPr>
            <p:nvPr/>
          </p:nvCxnSpPr>
          <p:spPr>
            <a:xfrm>
              <a:off x="6246817" y="3022418"/>
              <a:ext cx="686568" cy="76371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58A3F42-FE87-4110-B298-68C568D56E04}"/>
                </a:ext>
              </a:extLst>
            </p:cNvPr>
            <p:cNvSpPr txBox="1"/>
            <p:nvPr/>
          </p:nvSpPr>
          <p:spPr>
            <a:xfrm>
              <a:off x="6410506" y="2183105"/>
              <a:ext cx="17163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Inlet Temperature,</a:t>
              </a:r>
            </a:p>
            <a:p>
              <a:r>
                <a:rPr lang="it-IT" sz="1600" i="1" dirty="0"/>
                <a:t>Inlet</a:t>
              </a:r>
              <a:r>
                <a:rPr lang="en-US" sz="1600" i="1" dirty="0"/>
                <a:t> Flow,</a:t>
              </a:r>
            </a:p>
            <a:p>
              <a:r>
                <a:rPr lang="en-US" sz="1600" i="1" dirty="0"/>
                <a:t>Inlet Pressure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DE9055E-EB7E-4317-BDCE-5AE90BC48383}"/>
              </a:ext>
            </a:extLst>
          </p:cNvPr>
          <p:cNvGrpSpPr/>
          <p:nvPr/>
        </p:nvGrpSpPr>
        <p:grpSpPr>
          <a:xfrm>
            <a:off x="8242770" y="1336116"/>
            <a:ext cx="1247677" cy="356657"/>
            <a:chOff x="8242770" y="1336116"/>
            <a:chExt cx="1247677" cy="356657"/>
          </a:xfrm>
        </p:grpSpPr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524DDA6E-B68A-4B78-AD4B-87583F060984}"/>
                </a:ext>
              </a:extLst>
            </p:cNvPr>
            <p:cNvCxnSpPr>
              <a:cxnSpLocks/>
              <a:stCxn id="6" idx="3"/>
              <a:endCxn id="51" idx="1"/>
            </p:cNvCxnSpPr>
            <p:nvPr/>
          </p:nvCxnSpPr>
          <p:spPr>
            <a:xfrm>
              <a:off x="8242770" y="1669936"/>
              <a:ext cx="1247677" cy="228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6E8BE39-47E1-4760-921C-98DF34D3EECA}"/>
                </a:ext>
              </a:extLst>
            </p:cNvPr>
            <p:cNvSpPr txBox="1"/>
            <p:nvPr/>
          </p:nvSpPr>
          <p:spPr>
            <a:xfrm>
              <a:off x="8290439" y="1336116"/>
              <a:ext cx="12000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Source Term</a:t>
              </a:r>
            </a:p>
          </p:txBody>
        </p:sp>
      </p:grpSp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E74DAAE6-421C-4137-99C0-5593FA131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067" y="744522"/>
            <a:ext cx="2005588" cy="1981204"/>
          </a:xfrm>
          <a:prstGeom prst="rect">
            <a:avLst/>
          </a:prstGeo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7BA894E3-50F0-4C11-8FB4-9450F6D1D3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774" y="3013072"/>
            <a:ext cx="2959614" cy="2502413"/>
          </a:xfrm>
          <a:prstGeom prst="rect">
            <a:avLst/>
          </a:prstGeom>
        </p:spPr>
      </p:pic>
      <p:pic>
        <p:nvPicPr>
          <p:cNvPr id="22" name="Picture 21" descr="A picture containing diagram&#10;&#10;Description automatically generated">
            <a:extLst>
              <a:ext uri="{FF2B5EF4-FFF2-40B4-BE49-F238E27FC236}">
                <a16:creationId xmlns:a16="http://schemas.microsoft.com/office/drawing/2014/main" id="{B350AD76-7CE4-4DC4-8C78-E015DD158C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596" y="4440489"/>
            <a:ext cx="2264669" cy="20116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384C41B-832E-4E4E-AD79-E85F96976B17}"/>
              </a:ext>
            </a:extLst>
          </p:cNvPr>
          <p:cNvSpPr/>
          <p:nvPr/>
        </p:nvSpPr>
        <p:spPr>
          <a:xfrm>
            <a:off x="6554249" y="5553705"/>
            <a:ext cx="2902591" cy="986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Thermomechanical Analyses:</a:t>
            </a:r>
          </a:p>
          <a:p>
            <a:pPr algn="ctr"/>
            <a:r>
              <a:rPr lang="en-US" sz="2400" dirty="0"/>
              <a:t>TRANSURANUS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AC2B40C-D8AB-4269-9DD1-AD94CF785AC1}"/>
              </a:ext>
            </a:extLst>
          </p:cNvPr>
          <p:cNvSpPr/>
          <p:nvPr/>
        </p:nvSpPr>
        <p:spPr>
          <a:xfrm>
            <a:off x="9490447" y="953571"/>
            <a:ext cx="2495355" cy="14784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Release of radioactive material:</a:t>
            </a:r>
          </a:p>
          <a:p>
            <a:pPr algn="ctr"/>
            <a:r>
              <a:rPr lang="en-US" sz="2400" dirty="0" err="1"/>
              <a:t>JRODOS</a:t>
            </a:r>
            <a:endParaRPr lang="en-US" sz="2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CD74D-B500-B477-40EE-C092E46FE5B5}"/>
              </a:ext>
            </a:extLst>
          </p:cNvPr>
          <p:cNvGrpSpPr/>
          <p:nvPr/>
        </p:nvGrpSpPr>
        <p:grpSpPr>
          <a:xfrm>
            <a:off x="9195369" y="2752933"/>
            <a:ext cx="2930571" cy="2228438"/>
            <a:chOff x="9195369" y="2752933"/>
            <a:chExt cx="2930571" cy="2228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B9A385-6324-9962-E324-033FC17FA3DB}"/>
                </a:ext>
              </a:extLst>
            </p:cNvPr>
            <p:cNvSpPr/>
            <p:nvPr/>
          </p:nvSpPr>
          <p:spPr>
            <a:xfrm>
              <a:off x="9340297" y="4116553"/>
              <a:ext cx="2645505" cy="6736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Mechanical Analyses: FEM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53DC837-4263-AE0B-5E14-E494AB80181A}"/>
                </a:ext>
              </a:extLst>
            </p:cNvPr>
            <p:cNvSpPr/>
            <p:nvPr/>
          </p:nvSpPr>
          <p:spPr>
            <a:xfrm>
              <a:off x="9759664" y="3352349"/>
              <a:ext cx="1801980" cy="4967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/>
                <a:t>CFD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2128B0B-6BFB-2AA8-AA84-9E861D7646CC}"/>
                </a:ext>
              </a:extLst>
            </p:cNvPr>
            <p:cNvSpPr/>
            <p:nvPr/>
          </p:nvSpPr>
          <p:spPr>
            <a:xfrm>
              <a:off x="9195369" y="3170513"/>
              <a:ext cx="2930571" cy="1810858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E7F8469-C56A-BE00-5AF3-B8B12C5E4486}"/>
                </a:ext>
              </a:extLst>
            </p:cNvPr>
            <p:cNvSpPr txBox="1"/>
            <p:nvPr/>
          </p:nvSpPr>
          <p:spPr>
            <a:xfrm>
              <a:off x="9562895" y="2752933"/>
              <a:ext cx="2273046" cy="2521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i="1" dirty="0"/>
                <a:t>Constitutive Analyses</a:t>
              </a:r>
            </a:p>
          </p:txBody>
        </p:sp>
      </p:grpSp>
      <p:pic>
        <p:nvPicPr>
          <p:cNvPr id="2" name="Obrázek 1">
            <a:extLst>
              <a:ext uri="{FF2B5EF4-FFF2-40B4-BE49-F238E27FC236}">
                <a16:creationId xmlns:a16="http://schemas.microsoft.com/office/drawing/2014/main" id="{1C39FA58-BF11-94D4-50CD-1D083165B8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83" y="4599055"/>
            <a:ext cx="2346436" cy="2084541"/>
          </a:xfrm>
          <a:prstGeom prst="rect">
            <a:avLst/>
          </a:prstGeom>
        </p:spPr>
      </p:pic>
      <p:pic>
        <p:nvPicPr>
          <p:cNvPr id="3" name="Picture 4" descr="traces4">
            <a:extLst>
              <a:ext uri="{FF2B5EF4-FFF2-40B4-BE49-F238E27FC236}">
                <a16:creationId xmlns:a16="http://schemas.microsoft.com/office/drawing/2014/main" id="{8ACF11FB-1397-B13C-5B0F-E2FBC1E6D92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740" y="5039029"/>
            <a:ext cx="2697700" cy="183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79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8" grpId="0" animBg="1"/>
      <p:bldP spid="5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14CE39-AC8D-4357-B44A-0AF40FE04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1660"/>
            <a:ext cx="10515600" cy="1325563"/>
          </a:xfrm>
        </p:spPr>
        <p:txBody>
          <a:bodyPr/>
          <a:lstStyle/>
          <a:p>
            <a:r>
              <a:rPr lang="cs-CZ" dirty="0" err="1"/>
              <a:t>Cenelín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1BC0F17-72B7-4597-9B4F-7252E3810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75" y="2639076"/>
            <a:ext cx="10515600" cy="4351338"/>
          </a:xfrm>
        </p:spPr>
        <p:txBody>
          <a:bodyPr>
            <a:normAutofit/>
          </a:bodyPr>
          <a:lstStyle/>
          <a:p>
            <a:r>
              <a:rPr lang="cs-CZ" sz="1800" dirty="0"/>
              <a:t>https://www.cenelin.org/about/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87855A-5029-4849-B2B7-8AF1EB90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38</a:t>
            </a:fld>
            <a:r>
              <a:rPr lang="cs-CZ" dirty="0"/>
              <a:t>/39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69F2ABF-26D3-4A75-8CB6-E13A5E944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09" y="1903992"/>
            <a:ext cx="7416288" cy="4171661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2D357714-690A-4F03-8F02-DF80AC61F12E}"/>
              </a:ext>
            </a:extLst>
          </p:cNvPr>
          <p:cNvSpPr txBox="1"/>
          <p:nvPr/>
        </p:nvSpPr>
        <p:spPr>
          <a:xfrm>
            <a:off x="838200" y="6213898"/>
            <a:ext cx="10783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Virtual Nuclear Power Plant | Godot engine #4</a:t>
            </a:r>
            <a:endParaRPr lang="cs-CZ" dirty="0"/>
          </a:p>
        </p:txBody>
      </p:sp>
      <p:pic>
        <p:nvPicPr>
          <p:cNvPr id="7" name="Picture 2" descr="https://dms.fs.cvut.cz/DTP/propagace_public/logo/EN_2016/mechanical_engeneering.jpg">
            <a:extLst>
              <a:ext uri="{FF2B5EF4-FFF2-40B4-BE49-F238E27FC236}">
                <a16:creationId xmlns:a16="http://schemas.microsoft.com/office/drawing/2014/main" id="{89DBB101-D94C-43A6-AB0B-AA166AC75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3" y="420368"/>
            <a:ext cx="3867196" cy="132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8197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EB5AE2-87EA-43FD-9018-21A316035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0A87042-F214-4E8C-AC52-CA8BB8E68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/>
              <a:t>Thank</a:t>
            </a:r>
            <a:r>
              <a:rPr lang="cs-CZ" dirty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your</a:t>
            </a:r>
            <a:r>
              <a:rPr lang="cs-CZ" dirty="0"/>
              <a:t> </a:t>
            </a:r>
            <a:r>
              <a:rPr lang="cs-CZ" dirty="0" err="1"/>
              <a:t>attention</a:t>
            </a:r>
            <a:r>
              <a:rPr lang="cs-CZ" dirty="0"/>
              <a:t>!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Jan.Syblik@suro.cz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E2840E0-CF64-42EC-B5F5-CCDF3E90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39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A7C551D-56D0-42AF-A8B2-CC933544A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092" y="1096735"/>
            <a:ext cx="4159933" cy="539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4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FAD114B-261B-48C4-884B-F2F814F38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8598"/>
            <a:ext cx="6158948" cy="269335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One fission of </a:t>
            </a:r>
            <a:r>
              <a:rPr lang="cs-CZ" altLang="cs-CZ" baseline="30000" dirty="0">
                <a:latin typeface="Arial" panose="020B0604020202020204" pitchFamily="34" charset="0"/>
              </a:rPr>
              <a:t>235</a:t>
            </a:r>
            <a:r>
              <a:rPr lang="en-US" dirty="0"/>
              <a:t>U produces</a:t>
            </a:r>
            <a:r>
              <a:rPr lang="cs-CZ" dirty="0"/>
              <a:t> 192 </a:t>
            </a:r>
            <a:r>
              <a:rPr lang="cs-CZ" dirty="0" err="1"/>
              <a:t>MeV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usable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(</a:t>
            </a:r>
            <a:r>
              <a:rPr lang="cs-CZ" dirty="0" err="1"/>
              <a:t>loss</a:t>
            </a:r>
            <a:r>
              <a:rPr lang="cs-CZ" dirty="0"/>
              <a:t> in </a:t>
            </a:r>
            <a:r>
              <a:rPr lang="cs-CZ" dirty="0" err="1"/>
              <a:t>gamma</a:t>
            </a:r>
            <a:r>
              <a:rPr lang="cs-CZ" dirty="0"/>
              <a:t> and </a:t>
            </a:r>
            <a:r>
              <a:rPr lang="cs-CZ" dirty="0" err="1"/>
              <a:t>neutrinos</a:t>
            </a:r>
            <a:r>
              <a:rPr lang="cs-CZ" dirty="0"/>
              <a:t>)</a:t>
            </a:r>
          </a:p>
          <a:p>
            <a:r>
              <a:rPr lang="cs-CZ" dirty="0" err="1"/>
              <a:t>Neutrons</a:t>
            </a:r>
            <a:r>
              <a:rPr lang="cs-CZ" dirty="0"/>
              <a:t> are </a:t>
            </a:r>
            <a:r>
              <a:rPr lang="cs-CZ" dirty="0" err="1"/>
              <a:t>divided</a:t>
            </a:r>
            <a:r>
              <a:rPr lang="cs-CZ" dirty="0"/>
              <a:t>:</a:t>
            </a:r>
          </a:p>
          <a:p>
            <a:pPr lvl="1"/>
            <a:r>
              <a:rPr lang="cs-CZ" dirty="0"/>
              <a:t>Fast, </a:t>
            </a:r>
            <a:r>
              <a:rPr lang="cs-CZ" dirty="0" err="1"/>
              <a:t>Epithermal</a:t>
            </a:r>
            <a:r>
              <a:rPr lang="cs-CZ" dirty="0"/>
              <a:t> and </a:t>
            </a:r>
            <a:r>
              <a:rPr lang="cs-CZ" dirty="0" err="1"/>
              <a:t>Thermal</a:t>
            </a:r>
            <a:r>
              <a:rPr lang="cs-CZ" dirty="0"/>
              <a:t> </a:t>
            </a:r>
          </a:p>
          <a:p>
            <a:r>
              <a:rPr lang="cs-CZ" dirty="0" err="1"/>
              <a:t>Microscopic</a:t>
            </a:r>
            <a:r>
              <a:rPr lang="cs-CZ" dirty="0"/>
              <a:t> </a:t>
            </a:r>
            <a:r>
              <a:rPr lang="cs-CZ" dirty="0" err="1"/>
              <a:t>effective</a:t>
            </a:r>
            <a:r>
              <a:rPr lang="cs-CZ" dirty="0"/>
              <a:t> </a:t>
            </a:r>
            <a:r>
              <a:rPr lang="cs-CZ" dirty="0" err="1"/>
              <a:t>cross</a:t>
            </a:r>
            <a:r>
              <a:rPr lang="cs-CZ" dirty="0"/>
              <a:t> </a:t>
            </a:r>
            <a:r>
              <a:rPr lang="cs-CZ" dirty="0" err="1"/>
              <a:t>section</a:t>
            </a:r>
            <a:r>
              <a:rPr lang="cs-CZ" dirty="0"/>
              <a:t> – </a:t>
            </a:r>
            <a:r>
              <a:rPr lang="el-GR" i="1" dirty="0"/>
              <a:t>σ</a:t>
            </a:r>
            <a:endParaRPr lang="cs-CZ" i="1" dirty="0"/>
          </a:p>
          <a:p>
            <a:pPr lvl="1"/>
            <a:r>
              <a:rPr lang="en-US" dirty="0"/>
              <a:t>expresses the probability of neutron </a:t>
            </a:r>
            <a:r>
              <a:rPr lang="en-US" dirty="0" err="1"/>
              <a:t>interactio</a:t>
            </a:r>
            <a:r>
              <a:rPr lang="cs-CZ" dirty="0"/>
              <a:t>n</a:t>
            </a:r>
          </a:p>
          <a:p>
            <a:r>
              <a:rPr lang="el-GR" sz="2600" i="1" dirty="0"/>
              <a:t>σ</a:t>
            </a:r>
            <a:r>
              <a:rPr lang="cs-CZ" sz="2600" i="1" baseline="-25000" dirty="0"/>
              <a:t>e</a:t>
            </a:r>
            <a:r>
              <a:rPr lang="cs-CZ" sz="2600" i="1" dirty="0"/>
              <a:t> , </a:t>
            </a:r>
            <a:r>
              <a:rPr lang="el-GR" sz="2600" i="1" dirty="0"/>
              <a:t>σ</a:t>
            </a:r>
            <a:r>
              <a:rPr lang="cs-CZ" sz="2600" i="1" baseline="-25000" dirty="0"/>
              <a:t>i</a:t>
            </a:r>
            <a:r>
              <a:rPr lang="cs-CZ" sz="2600" i="1" dirty="0"/>
              <a:t> , </a:t>
            </a:r>
            <a:r>
              <a:rPr lang="el-GR" sz="2600" i="1" dirty="0"/>
              <a:t>σ</a:t>
            </a:r>
            <a:r>
              <a:rPr lang="cs-CZ" sz="2600" i="1" baseline="-25000" dirty="0"/>
              <a:t>f</a:t>
            </a:r>
            <a:r>
              <a:rPr lang="cs-CZ" sz="2600" i="1" dirty="0"/>
              <a:t>, </a:t>
            </a:r>
            <a:r>
              <a:rPr lang="el-GR" sz="2600" i="1" dirty="0"/>
              <a:t>σ</a:t>
            </a:r>
            <a:r>
              <a:rPr lang="cs-CZ" sz="2600" i="1" baseline="-25000" dirty="0"/>
              <a:t>r</a:t>
            </a:r>
            <a:r>
              <a:rPr lang="cs-CZ" sz="2600" i="1" dirty="0"/>
              <a:t> </a:t>
            </a:r>
            <a:r>
              <a:rPr lang="cs-CZ" sz="2600" dirty="0"/>
              <a:t>- </a:t>
            </a:r>
            <a:r>
              <a:rPr lang="cs-CZ" altLang="cs-CZ" sz="2600" dirty="0" err="1"/>
              <a:t>cross-sections</a:t>
            </a:r>
            <a:r>
              <a:rPr lang="cs-CZ" altLang="cs-CZ" sz="2600" dirty="0"/>
              <a:t> </a:t>
            </a:r>
            <a:r>
              <a:rPr lang="cs-CZ" altLang="cs-CZ" sz="2600" dirty="0" err="1"/>
              <a:t>for</a:t>
            </a:r>
            <a:r>
              <a:rPr lang="cs-CZ" altLang="cs-CZ" sz="2600" dirty="0"/>
              <a:t> </a:t>
            </a:r>
            <a:r>
              <a:rPr lang="cs-CZ" altLang="cs-CZ" sz="2600" dirty="0" err="1"/>
              <a:t>elastic</a:t>
            </a:r>
            <a:r>
              <a:rPr lang="cs-CZ" altLang="cs-CZ" sz="2600" dirty="0"/>
              <a:t> and </a:t>
            </a:r>
            <a:r>
              <a:rPr lang="cs-CZ" altLang="cs-CZ" sz="2600" dirty="0" err="1"/>
              <a:t>inelastic</a:t>
            </a:r>
            <a:r>
              <a:rPr lang="cs-CZ" altLang="cs-CZ" sz="2600" dirty="0"/>
              <a:t> </a:t>
            </a:r>
            <a:r>
              <a:rPr lang="cs-CZ" altLang="cs-CZ" sz="2600" dirty="0" err="1"/>
              <a:t>scattering</a:t>
            </a:r>
            <a:r>
              <a:rPr lang="cs-CZ" altLang="cs-CZ" sz="2600" dirty="0"/>
              <a:t>, </a:t>
            </a:r>
            <a:r>
              <a:rPr lang="cs-CZ" altLang="cs-CZ" sz="2600" dirty="0" err="1"/>
              <a:t>fission</a:t>
            </a:r>
            <a:r>
              <a:rPr lang="cs-CZ" altLang="cs-CZ" sz="2600" dirty="0"/>
              <a:t> and </a:t>
            </a:r>
            <a:r>
              <a:rPr lang="cs-CZ" altLang="cs-CZ" sz="2600" dirty="0" err="1"/>
              <a:t>radiative</a:t>
            </a:r>
            <a:r>
              <a:rPr lang="cs-CZ" altLang="cs-CZ" sz="2600" dirty="0"/>
              <a:t> </a:t>
            </a:r>
            <a:r>
              <a:rPr lang="cs-CZ" altLang="cs-CZ" sz="2600" dirty="0" err="1"/>
              <a:t>capture</a:t>
            </a:r>
            <a:endParaRPr lang="cs-CZ" sz="5500" dirty="0"/>
          </a:p>
          <a:p>
            <a:r>
              <a:rPr lang="cs-CZ" dirty="0" err="1"/>
              <a:t>Fission</a:t>
            </a:r>
            <a:r>
              <a:rPr lang="cs-CZ" dirty="0"/>
              <a:t> </a:t>
            </a:r>
            <a:r>
              <a:rPr lang="cs-CZ" dirty="0" err="1"/>
              <a:t>cross</a:t>
            </a:r>
            <a:r>
              <a:rPr lang="cs-CZ" dirty="0"/>
              <a:t> </a:t>
            </a:r>
            <a:r>
              <a:rPr lang="cs-CZ" dirty="0" err="1"/>
              <a:t>section</a:t>
            </a:r>
            <a:r>
              <a:rPr lang="cs-CZ" dirty="0"/>
              <a:t>; resonance region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3E37DBF-15BC-4D54-A94F-A5DEFBA82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4</a:t>
            </a:fld>
            <a:r>
              <a:rPr lang="cs-CZ" dirty="0"/>
              <a:t>/39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BF4F275-5A20-AA57-D2FD-3E661577C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444" y="938529"/>
            <a:ext cx="5177011" cy="199278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EF5156C0-EFEF-7CD1-4AE0-8FA4888EF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dirty="0" err="1"/>
              <a:t>Fission</a:t>
            </a:r>
            <a:endParaRPr lang="cs-CZ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DA867481-11FF-CA4B-5B52-FE719F55C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301" y="4001294"/>
            <a:ext cx="3708400" cy="269342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E44DD95A-5B51-39D1-F68D-72D0C9CDD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857" y="4032688"/>
            <a:ext cx="3745985" cy="269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02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DDE649-B4DC-4AA1-8AFB-6285C8969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Controlled</a:t>
            </a:r>
            <a:r>
              <a:rPr lang="cs-CZ" dirty="0"/>
              <a:t> </a:t>
            </a:r>
            <a:r>
              <a:rPr lang="cs-CZ" dirty="0" err="1"/>
              <a:t>fission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>
                <a:extLst>
                  <a:ext uri="{FF2B5EF4-FFF2-40B4-BE49-F238E27FC236}">
                    <a16:creationId xmlns:a16="http://schemas.microsoft.com/office/drawing/2014/main" id="{057BF193-3395-465F-8F74-EA2E0509AC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7865" y="1399497"/>
                <a:ext cx="10902950" cy="3378101"/>
              </a:xfrm>
            </p:spPr>
            <p:txBody>
              <a:bodyPr>
                <a:normAutofit fontScale="77500" lnSpcReduction="20000"/>
              </a:bodyPr>
              <a:lstStyle/>
              <a:p>
                <a:endParaRPr lang="cs-CZ" dirty="0"/>
              </a:p>
              <a:p>
                <a:r>
                  <a:rPr lang="cs-CZ" dirty="0" err="1"/>
                  <a:t>Chain</a:t>
                </a:r>
                <a:r>
                  <a:rPr lang="cs-CZ" dirty="0"/>
                  <a:t> </a:t>
                </a:r>
                <a:r>
                  <a:rPr lang="cs-CZ" dirty="0" err="1"/>
                  <a:t>reaction</a:t>
                </a:r>
                <a:r>
                  <a:rPr lang="cs-CZ" dirty="0"/>
                  <a:t> </a:t>
                </a:r>
                <a:r>
                  <a:rPr lang="cs-CZ" dirty="0" err="1"/>
                  <a:t>can</a:t>
                </a:r>
                <a:r>
                  <a:rPr lang="cs-CZ" dirty="0"/>
                  <a:t> </a:t>
                </a:r>
                <a:r>
                  <a:rPr lang="cs-CZ" dirty="0" err="1"/>
                  <a:t>be</a:t>
                </a:r>
                <a:r>
                  <a:rPr lang="cs-CZ" dirty="0"/>
                  <a:t> </a:t>
                </a:r>
                <a:r>
                  <a:rPr lang="cs-CZ" dirty="0" err="1"/>
                  <a:t>described</a:t>
                </a:r>
                <a:r>
                  <a:rPr lang="cs-CZ" dirty="0"/>
                  <a:t> by </a:t>
                </a:r>
                <a:r>
                  <a:rPr lang="cs-CZ" dirty="0" err="1"/>
                  <a:t>the</a:t>
                </a:r>
                <a:r>
                  <a:rPr lang="cs-CZ" dirty="0"/>
                  <a:t> </a:t>
                </a:r>
                <a:r>
                  <a:rPr lang="cs-CZ" dirty="0" err="1"/>
                  <a:t>multiplication</a:t>
                </a:r>
                <a:r>
                  <a:rPr lang="cs-CZ" dirty="0"/>
                  <a:t> </a:t>
                </a:r>
                <a:r>
                  <a:rPr lang="cs-CZ" dirty="0" err="1"/>
                  <a:t>factor</a:t>
                </a:r>
                <a:r>
                  <a:rPr lang="cs-CZ" dirty="0"/>
                  <a:t> 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cs-CZ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cs-CZ" b="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endParaRPr lang="cs-CZ" i="1" dirty="0"/>
              </a:p>
              <a:p>
                <a:endParaRPr lang="cs-CZ" i="1" dirty="0"/>
              </a:p>
              <a:p>
                <a:r>
                  <a:rPr lang="cs-CZ" dirty="0"/>
                  <a:t> </a:t>
                </a:r>
              </a:p>
              <a:p>
                <a:endParaRPr lang="cs-CZ" dirty="0"/>
              </a:p>
              <a:p>
                <a:r>
                  <a:rPr lang="en-US" i="1" dirty="0"/>
                  <a:t>k&gt;</a:t>
                </a:r>
                <a:r>
                  <a:rPr lang="en-US" dirty="0"/>
                  <a:t>1</a:t>
                </a:r>
                <a:r>
                  <a:rPr lang="cs-CZ" i="1" dirty="0"/>
                  <a:t> </a:t>
                </a:r>
                <a:r>
                  <a:rPr lang="cs-CZ" dirty="0"/>
                  <a:t>=</a:t>
                </a:r>
                <a:r>
                  <a:rPr lang="en-US" dirty="0"/>
                  <a:t>&gt;</a:t>
                </a:r>
                <a:r>
                  <a:rPr lang="cs-CZ" dirty="0"/>
                  <a:t> </a:t>
                </a:r>
                <a:r>
                  <a:rPr lang="cs-CZ" dirty="0" err="1"/>
                  <a:t>critical</a:t>
                </a:r>
                <a:r>
                  <a:rPr lang="cs-CZ" dirty="0"/>
                  <a:t> </a:t>
                </a:r>
                <a:r>
                  <a:rPr lang="cs-CZ" dirty="0" err="1"/>
                  <a:t>reactor</a:t>
                </a:r>
                <a:endParaRPr lang="cs-CZ" dirty="0"/>
              </a:p>
              <a:p>
                <a:endParaRPr lang="cs-CZ" dirty="0"/>
              </a:p>
              <a:p>
                <a:r>
                  <a:rPr lang="cs-CZ" dirty="0" err="1"/>
                  <a:t>Delayed</a:t>
                </a:r>
                <a:r>
                  <a:rPr lang="cs-CZ" dirty="0"/>
                  <a:t> </a:t>
                </a:r>
                <a:r>
                  <a:rPr lang="cs-CZ" dirty="0" err="1"/>
                  <a:t>neutrons</a:t>
                </a:r>
                <a:r>
                  <a:rPr lang="cs-CZ" dirty="0"/>
                  <a:t> (</a:t>
                </a:r>
                <a:r>
                  <a:rPr lang="cs-CZ" dirty="0" err="1"/>
                  <a:t>seconds</a:t>
                </a:r>
                <a:r>
                  <a:rPr lang="cs-CZ" dirty="0"/>
                  <a:t> to </a:t>
                </a:r>
                <a:r>
                  <a:rPr lang="cs-CZ" dirty="0" err="1"/>
                  <a:t>few</a:t>
                </a:r>
                <a:r>
                  <a:rPr lang="cs-CZ" dirty="0"/>
                  <a:t> </a:t>
                </a:r>
                <a:r>
                  <a:rPr lang="cs-CZ" dirty="0" err="1"/>
                  <a:t>minutes</a:t>
                </a:r>
                <a:r>
                  <a:rPr lang="cs-CZ" dirty="0"/>
                  <a:t>) – beta </a:t>
                </a:r>
                <a:r>
                  <a:rPr lang="cs-CZ" dirty="0" err="1"/>
                  <a:t>decays</a:t>
                </a:r>
                <a:r>
                  <a:rPr lang="cs-CZ" dirty="0"/>
                  <a:t>, </a:t>
                </a:r>
                <a:br>
                  <a:rPr lang="cs-CZ" dirty="0"/>
                </a:br>
                <a:r>
                  <a:rPr lang="cs-CZ" dirty="0" err="1"/>
                  <a:t>half-life</a:t>
                </a:r>
                <a:r>
                  <a:rPr lang="cs-CZ" dirty="0"/>
                  <a:t> </a:t>
                </a:r>
              </a:p>
            </p:txBody>
          </p:sp>
        </mc:Choice>
        <mc:Fallback xmlns="">
          <p:sp>
            <p:nvSpPr>
              <p:cNvPr id="3" name="Zástupný symbol pro obsah 2">
                <a:extLst>
                  <a:ext uri="{FF2B5EF4-FFF2-40B4-BE49-F238E27FC236}">
                    <a16:creationId xmlns:a16="http://schemas.microsoft.com/office/drawing/2014/main" id="{057BF193-3395-465F-8F74-EA2E0509AC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7865" y="1399497"/>
                <a:ext cx="10902950" cy="3378101"/>
              </a:xfrm>
              <a:blipFill>
                <a:blip r:embed="rId3"/>
                <a:stretch>
                  <a:fillRect l="-6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6511393-E9C2-4366-A859-638A451AD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5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0F4776E-4F47-411F-AF0A-A314B6147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470" y="2257002"/>
            <a:ext cx="5456237" cy="768917"/>
          </a:xfrm>
          <a:prstGeom prst="rect">
            <a:avLst/>
          </a:prstGeom>
        </p:spPr>
      </p:pic>
      <p:pic>
        <p:nvPicPr>
          <p:cNvPr id="9" name="Obrázek 8" descr="Obsah obrázku text, snímek obrazovky, Písmo, diagram&#10;&#10;Obsah generovaný pomocí AI může být nesprávný.">
            <a:extLst>
              <a:ext uri="{FF2B5EF4-FFF2-40B4-BE49-F238E27FC236}">
                <a16:creationId xmlns:a16="http://schemas.microsoft.com/office/drawing/2014/main" id="{1B4EEE92-1456-779A-4E23-570250E0CA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934" y="2215865"/>
            <a:ext cx="4930066" cy="464213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4950BE5-E425-D939-B83D-9A4062ED5D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636" y="4777598"/>
            <a:ext cx="424815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91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A81530-5D3C-4DBC-8EA2-2F8F13361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044477C-5545-4CFA-B707-8DD0C9A56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DAD6C9D-06D8-46E0-AE81-731CF74F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6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65FDA4F-8A6C-4AFA-896F-F68DC1635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095" y="365125"/>
            <a:ext cx="7025902" cy="2745892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06623D6F-F191-1F64-63F0-9E824577A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4501" y="3130186"/>
            <a:ext cx="5481282" cy="3046777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C364D4AC-DDFF-F396-844D-E5FA61418070}"/>
              </a:ext>
            </a:extLst>
          </p:cNvPr>
          <p:cNvSpPr txBox="1"/>
          <p:nvPr/>
        </p:nvSpPr>
        <p:spPr>
          <a:xfrm>
            <a:off x="8675783" y="5874242"/>
            <a:ext cx="1689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/>
              <a:t>* 10</a:t>
            </a:r>
            <a:r>
              <a:rPr lang="en-US" sz="1100" baseline="30000" dirty="0"/>
              <a:t>5</a:t>
            </a:r>
            <a:endParaRPr lang="cs-CZ" sz="1100" baseline="30000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7C71F452-2C4E-66FE-546E-A03D10487409}"/>
              </a:ext>
            </a:extLst>
          </p:cNvPr>
          <p:cNvSpPr/>
          <p:nvPr/>
        </p:nvSpPr>
        <p:spPr>
          <a:xfrm>
            <a:off x="6292015" y="4087266"/>
            <a:ext cx="404191" cy="2252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86D43CC8-F16D-782C-9C8E-F556563303EE}"/>
              </a:ext>
            </a:extLst>
          </p:cNvPr>
          <p:cNvSpPr/>
          <p:nvPr/>
        </p:nvSpPr>
        <p:spPr>
          <a:xfrm>
            <a:off x="7713022" y="5565784"/>
            <a:ext cx="404191" cy="2252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529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6DBABC-812A-422E-B93D-2F10CE72C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3427A0C-7543-4A51-AE8B-986E14371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VVER-1000</a:t>
            </a:r>
          </a:p>
          <a:p>
            <a:r>
              <a:rPr lang="cs-CZ" dirty="0"/>
              <a:t>L = 3.65 m </a:t>
            </a:r>
          </a:p>
          <a:p>
            <a:r>
              <a:rPr lang="cs-CZ" dirty="0"/>
              <a:t>d = 9.1 mm</a:t>
            </a:r>
          </a:p>
          <a:p>
            <a:r>
              <a:rPr lang="cs-CZ" dirty="0"/>
              <a:t>pin </a:t>
            </a:r>
            <a:r>
              <a:rPr lang="cs-CZ" dirty="0" err="1"/>
              <a:t>pitch</a:t>
            </a:r>
            <a:r>
              <a:rPr lang="cs-CZ" dirty="0"/>
              <a:t> = 12.75 mm</a:t>
            </a:r>
          </a:p>
          <a:p>
            <a:r>
              <a:rPr lang="cs-CZ" dirty="0"/>
              <a:t>312 x 163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3885420-B256-455D-81D7-DF87AEBE5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7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E8A41B0-97B5-0993-7679-0F6DEAC7B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981" y="1551337"/>
            <a:ext cx="4796550" cy="462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63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0D7DB53-9F45-4903-896E-E8686FBFD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8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DB826B4-65DD-4BE8-83C2-25C892F9B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4971393" cy="4561382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52BC59A8-B50D-42DF-A1B7-CA9D60F4C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221" y="3378449"/>
            <a:ext cx="7232751" cy="3275504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15ABEABC-1B12-48FE-B7CC-9533282801F1}"/>
              </a:ext>
            </a:extLst>
          </p:cNvPr>
          <p:cNvSpPr txBox="1"/>
          <p:nvPr/>
        </p:nvSpPr>
        <p:spPr>
          <a:xfrm>
            <a:off x="2679405" y="4144151"/>
            <a:ext cx="1977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err="1">
                <a:highlight>
                  <a:srgbClr val="C0C0C0"/>
                </a:highlight>
              </a:rPr>
              <a:t>Simplified</a:t>
            </a:r>
            <a:r>
              <a:rPr lang="cs-CZ" sz="2000" dirty="0">
                <a:highlight>
                  <a:srgbClr val="C0C0C0"/>
                </a:highlight>
              </a:rPr>
              <a:t> layout </a:t>
            </a:r>
            <a:r>
              <a:rPr lang="cs-CZ" sz="2000" dirty="0" err="1">
                <a:highlight>
                  <a:srgbClr val="C0C0C0"/>
                </a:highlight>
              </a:rPr>
              <a:t>of</a:t>
            </a:r>
            <a:r>
              <a:rPr lang="cs-CZ" sz="2000" dirty="0">
                <a:highlight>
                  <a:srgbClr val="C0C0C0"/>
                </a:highlight>
              </a:rPr>
              <a:t> NPP </a:t>
            </a:r>
            <a:r>
              <a:rPr lang="cs-CZ" sz="2000" dirty="0" err="1">
                <a:highlight>
                  <a:srgbClr val="C0C0C0"/>
                </a:highlight>
              </a:rPr>
              <a:t>with</a:t>
            </a:r>
            <a:r>
              <a:rPr lang="cs-CZ" sz="2000" dirty="0">
                <a:highlight>
                  <a:srgbClr val="C0C0C0"/>
                </a:highlight>
              </a:rPr>
              <a:t> PWR</a:t>
            </a:r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id="{D6E08931-07C7-4A66-B6CD-606A46AFE42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277447" y="3548100"/>
            <a:ext cx="3914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cs-CZ" sz="2000" dirty="0" err="1">
                <a:highlight>
                  <a:srgbClr val="C0C0C0"/>
                </a:highlight>
              </a:rPr>
              <a:t>Simplified</a:t>
            </a:r>
            <a:r>
              <a:rPr lang="cs-CZ" sz="2000" dirty="0">
                <a:highlight>
                  <a:srgbClr val="C0C0C0"/>
                </a:highlight>
              </a:rPr>
              <a:t> layout </a:t>
            </a:r>
            <a:r>
              <a:rPr lang="cs-CZ" sz="2000" dirty="0" err="1">
                <a:highlight>
                  <a:srgbClr val="C0C0C0"/>
                </a:highlight>
              </a:rPr>
              <a:t>of</a:t>
            </a:r>
            <a:r>
              <a:rPr lang="cs-CZ" sz="2000" dirty="0">
                <a:highlight>
                  <a:srgbClr val="C0C0C0"/>
                </a:highlight>
              </a:rPr>
              <a:t> NPP </a:t>
            </a:r>
            <a:r>
              <a:rPr lang="cs-CZ" sz="2000" dirty="0" err="1">
                <a:highlight>
                  <a:srgbClr val="C0C0C0"/>
                </a:highlight>
              </a:rPr>
              <a:t>with</a:t>
            </a:r>
            <a:r>
              <a:rPr lang="cs-CZ" sz="2000" dirty="0">
                <a:highlight>
                  <a:srgbClr val="C0C0C0"/>
                </a:highlight>
              </a:rPr>
              <a:t> VVER</a:t>
            </a:r>
          </a:p>
        </p:txBody>
      </p:sp>
    </p:spTree>
    <p:extLst>
      <p:ext uri="{BB962C8B-B14F-4D97-AF65-F5344CB8AC3E}">
        <p14:creationId xmlns:p14="http://schemas.microsoft.com/office/powerpoint/2010/main" val="402139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7E2B27-3310-4070-94C3-AFA2DDC90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DB836E0-3152-4F7A-B0F1-25CBDD2C9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5271B48-D311-4BD3-B5B3-7C51255B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66F6-DE1D-437E-98F8-A12C31259F60}" type="slidenum">
              <a:rPr lang="cs-CZ" smtClean="0"/>
              <a:t>9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F914A8C-4791-4FC6-8960-65B53DA46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17245"/>
            <a:ext cx="5498311" cy="4550804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A86A0F06-B3FB-44E6-A5A7-AC3E22147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9465" y="1206511"/>
            <a:ext cx="6315495" cy="4609442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99F1F7E4-CEDE-4331-B944-A8B7BBC99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51319"/>
            <a:ext cx="5291091" cy="317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23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8732</TotalTime>
  <Words>2435</Words>
  <Application>Microsoft Office PowerPoint</Application>
  <PresentationFormat>Širokoúhlá obrazovka</PresentationFormat>
  <Paragraphs>357</Paragraphs>
  <Slides>39</Slides>
  <Notes>15</Notes>
  <HiddenSlides>0</HiddenSlides>
  <MMClips>1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Office Theme</vt:lpstr>
      <vt:lpstr>Acrobat Document</vt:lpstr>
      <vt:lpstr>Present and future of nuclear power engineering</vt:lpstr>
      <vt:lpstr>Content</vt:lpstr>
      <vt:lpstr>Prezentace aplikace PowerPoint</vt:lpstr>
      <vt:lpstr>Fission</vt:lpstr>
      <vt:lpstr>Controlled fission</vt:lpstr>
      <vt:lpstr>Prezentace aplikace PowerPoint</vt:lpstr>
      <vt:lpstr>Prezentace aplikace PowerPoint</vt:lpstr>
      <vt:lpstr>Prezentace aplikace PowerPoint</vt:lpstr>
      <vt:lpstr>Prezentace aplikace PowerPoint</vt:lpstr>
      <vt:lpstr>Nowadays (2024) electricity generation</vt:lpstr>
      <vt:lpstr>Prezentace aplikace PowerPoint</vt:lpstr>
      <vt:lpstr>Under construction</vt:lpstr>
      <vt:lpstr>Where are we heading?</vt:lpstr>
      <vt:lpstr>SMRs</vt:lpstr>
      <vt:lpstr>Challenges for SMRs</vt:lpstr>
      <vt:lpstr>Rolls-Royce SMR</vt:lpstr>
      <vt:lpstr>BWRX-300</vt:lpstr>
      <vt:lpstr>and many more…</vt:lpstr>
      <vt:lpstr>Prezentace aplikace PowerPoint</vt:lpstr>
      <vt:lpstr>GenIV</vt:lpstr>
      <vt:lpstr>Prezentace aplikace PowerPoint</vt:lpstr>
      <vt:lpstr>GenIV designs</vt:lpstr>
      <vt:lpstr>SFR</vt:lpstr>
      <vt:lpstr>GFR</vt:lpstr>
      <vt:lpstr>LFR</vt:lpstr>
      <vt:lpstr>MSR </vt:lpstr>
      <vt:lpstr>VHTR</vt:lpstr>
      <vt:lpstr>Prezentace aplikace PowerPoint</vt:lpstr>
      <vt:lpstr>SCWR</vt:lpstr>
      <vt:lpstr>INES</vt:lpstr>
      <vt:lpstr>Industrial accidents</vt:lpstr>
      <vt:lpstr>Radioactive water release from Fukushima</vt:lpstr>
      <vt:lpstr>Blackout in Spain</vt:lpstr>
      <vt:lpstr>Power Outage in Prague</vt:lpstr>
      <vt:lpstr>Prezentace aplikace PowerPoint</vt:lpstr>
      <vt:lpstr>Prezentace aplikace PowerPoint</vt:lpstr>
      <vt:lpstr>Prezentace aplikace PowerPoint</vt:lpstr>
      <vt:lpstr>Cenelín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 Ruščák</dc:creator>
  <cp:lastModifiedBy>Ing. Jan Syblík</cp:lastModifiedBy>
  <cp:revision>227</cp:revision>
  <dcterms:created xsi:type="dcterms:W3CDTF">2021-03-12T11:35:14Z</dcterms:created>
  <dcterms:modified xsi:type="dcterms:W3CDTF">2025-07-09T19:19:21Z</dcterms:modified>
</cp:coreProperties>
</file>