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41"/>
  </p:notesMasterIdLst>
  <p:handoutMasterIdLst>
    <p:handoutMasterId r:id="rId42"/>
  </p:handoutMasterIdLst>
  <p:sldIdLst>
    <p:sldId id="256" r:id="rId3"/>
    <p:sldId id="2245" r:id="rId4"/>
    <p:sldId id="2385" r:id="rId5"/>
    <p:sldId id="257" r:id="rId6"/>
    <p:sldId id="2179" r:id="rId7"/>
    <p:sldId id="2180" r:id="rId8"/>
    <p:sldId id="2325" r:id="rId9"/>
    <p:sldId id="2326" r:id="rId10"/>
    <p:sldId id="418" r:id="rId11"/>
    <p:sldId id="2183" r:id="rId12"/>
    <p:sldId id="2303" r:id="rId13"/>
    <p:sldId id="2224" r:id="rId14"/>
    <p:sldId id="676" r:id="rId15"/>
    <p:sldId id="2184" r:id="rId16"/>
    <p:sldId id="2225" r:id="rId17"/>
    <p:sldId id="2329" r:id="rId18"/>
    <p:sldId id="439" r:id="rId19"/>
    <p:sldId id="633" r:id="rId20"/>
    <p:sldId id="2388" r:id="rId21"/>
    <p:sldId id="2332" r:id="rId22"/>
    <p:sldId id="2390" r:id="rId23"/>
    <p:sldId id="2392" r:id="rId24"/>
    <p:sldId id="2330" r:id="rId25"/>
    <p:sldId id="722" r:id="rId26"/>
    <p:sldId id="2187" r:id="rId27"/>
    <p:sldId id="725" r:id="rId28"/>
    <p:sldId id="2327" r:id="rId29"/>
    <p:sldId id="2188" r:id="rId30"/>
    <p:sldId id="2328" r:id="rId31"/>
    <p:sldId id="263" r:id="rId32"/>
    <p:sldId id="273" r:id="rId33"/>
    <p:sldId id="277" r:id="rId34"/>
    <p:sldId id="2331" r:id="rId35"/>
    <p:sldId id="2221" r:id="rId36"/>
    <p:sldId id="2387" r:id="rId37"/>
    <p:sldId id="2394" r:id="rId38"/>
    <p:sldId id="2395" r:id="rId39"/>
    <p:sldId id="2386" r:id="rId4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CFF"/>
    <a:srgbClr val="4472C4"/>
    <a:srgbClr val="2C1AFB"/>
    <a:srgbClr val="1963A1"/>
    <a:srgbClr val="1B0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9"/>
    <p:restoredTop sz="94539"/>
  </p:normalViewPr>
  <p:slideViewPr>
    <p:cSldViewPr snapToGrid="0" snapToObjects="1">
      <p:cViewPr>
        <p:scale>
          <a:sx n="121" d="100"/>
          <a:sy n="121" d="100"/>
        </p:scale>
        <p:origin x="-2232" y="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81D956C-5E52-524D-BF92-CCDD747C7E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909191E-4010-2E45-AA13-2D90C7105D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A8A06-6589-D144-AB69-2CB714892C7B}" type="datetimeFigureOut">
              <a:rPr lang="es-ES" smtClean="0"/>
              <a:t>30/6/25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CCB988D-3237-2349-A170-08C8889B46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773C8E-27C1-8845-BC4D-18D4DD4770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72B0E-3BB0-F844-9B17-CB50C18EA3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172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2557D-0C38-324D-AF10-F001C815AC4D}" type="datetimeFigureOut">
              <a:rPr lang="en-US" smtClean="0"/>
              <a:t>6/30/25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31598-5F43-004F-9615-455E12BD07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20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71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968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4419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radiation effects than adults and have a longer post-exposure life expectancy in which to exhibit adverse radiation effects</a:t>
                </a: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pc="-2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Developing the PHOENIX scanner constitutes major research and technological challenges. If successful, will promote PET imaging of children, improve its diagnostic capabilities, staging and response assessment.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Pediatric PET imaging research focusses on reducing patient dose whenever possible and on minimizing exam durations as well as sedation times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  <a:sym typeface="Wingdings" pitchFamily="2" charset="2"/>
                  </a:rPr>
                  <a:t>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still requires several technological advancements.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pc="-2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-without becoming claustrophobic- and, 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uniform spatial resolution in the range of 2-3 mm (current WB-PET scanners: 3-6 mm</a:t>
                </a:r>
                <a:r>
                  <a:rPr lang="en-US" sz="1200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10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; organ dedicated PET scanners: 1.5-3 mm</a:t>
                </a:r>
                <a:r>
                  <a:rPr lang="en-US" sz="1200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19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 in the entire FOV by enabling depth of interaction (DOI) resolution &lt; 4 mm. The PHOENIX large FOV combined with the Signal to Noise (SNR) gain resulting from the inclusion of Time Of Flight (TOF) information will permit for a significantly increased in sensitivity of </a:t>
                </a:r>
                <a14:m>
                  <m:oMath xmlns:m="http://schemas.openxmlformats.org/officeDocument/2006/math">
                    <m:r>
                      <a:rPr lang="en-US" sz="1200" i="1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30, when compared to conventional PET. </a:t>
                </a:r>
                <a:endParaRPr lang="es-E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radiation effects than adults and have a longer post-exposure life expectancy in which to exhibit adverse radiation effects</a:t>
                </a: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pc="-2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Developing the PHOENIX scanner constitutes major research and technological challenges. If successful, will promote PET imaging of children, improve its diagnostic capabilities, staging and response assessment.</a:t>
                </a:r>
                <a:endParaRPr lang="en-US" sz="14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endParaRPr 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Pediatric PET imaging research focusses on reducing patient dose whenever possible and on minimizing exam durations as well as sedation times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  <a:sym typeface="Wingdings" pitchFamily="2" charset="2"/>
                  </a:rPr>
                  <a:t>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still requires several technological advancements.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pc="-2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-without becoming claustrophobic- and, </a:t>
                </a:r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uniform spatial resolution in the range of 2-3 mm (current WB-PET scanners: 3-6 mm</a:t>
                </a:r>
                <a:r>
                  <a:rPr lang="en-US" sz="1200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10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; organ dedicated PET scanners: 1.5-3 mm</a:t>
                </a:r>
                <a:r>
                  <a:rPr lang="en-US" sz="1200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19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 in the entire FOV by enabling depth of interaction (DOI) resolution &lt; 4 mm. The PHOENIX large FOV combined with the Signal to Noise (SNR) gain resulting from the inclusion of Time Of Flight (TOF) information will permit for a significantly increased in sensitivity of </a:t>
                </a:r>
                <a:r>
                  <a:rPr lang="en-US" sz="1200" i="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×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30, when compared to conventional PET. </a:t>
                </a:r>
                <a:endParaRPr lang="es-E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endParaRPr lang="es-ES" dirty="0"/>
              </a:p>
              <a:p>
                <a:endParaRPr lang="es-ES" dirty="0"/>
              </a:p>
              <a:p>
                <a:endParaRPr lang="es-ES" dirty="0"/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B29117-59CF-9D4D-8E19-612CF3F4BB97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3446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BGO is more suitable for boosting timing performance by properly exploiting the low Cherenkov yield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24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Unfortunately, </a:t>
            </a:r>
          </a:p>
          <a:p>
            <a:pPr>
              <a:spcAft>
                <a:spcPts val="0"/>
              </a:spcAft>
            </a:pPr>
            <a:endParaRPr kumimoji="0" lang="en-US" altLang="es-E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kumimoji="0" lang="en-US" altLang="es-E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Once the events are classified based on its nature, data will be post-processed to convolve the different contributions encountered in the coincidence time resolution (CTR) spectra: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each of the four categories will be fitted using a double Gaussian distribution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29,30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 (ii) the centroid of the distribution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μk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 will be considered as the time bias for each category and will be used to correct each measured time-stamp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 as: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=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tik-μk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; (iii) 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corrected CTR profile, which is the convolution of all detected coincidences, will be fitted again providing an accurate CTR value that will be implemented as the TOF-kernel during reconstruction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31, 32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es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Based on previous evidence, properly exploiting the low Cherenkov yield may be the key to unlock precise estimation of the TOF kernel using BGO and thus, constructing affordable high-efficiency PET scanners such as PHOENIX which targets for a </a:t>
            </a:r>
            <a:r>
              <a:rPr kumimoji="0" lang="en-US" altLang="es-E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CTR value &lt; 350 </a:t>
            </a:r>
            <a:r>
              <a:rPr kumimoji="0" lang="en-US" altLang="es-ES" sz="1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ps</a:t>
            </a: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Extending the axial length of the scanner (TB-PET</a:t>
            </a:r>
            <a:r>
              <a:rPr kumimoji="0" lang="en-US" altLang="es-ES" sz="2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28</a:t>
            </a:r>
            <a:r>
              <a:rPr kumimoji="0" lang="en-U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</a:p>
          <a:p>
            <a:pPr>
              <a:spcAft>
                <a:spcPts val="0"/>
              </a:spcAft>
            </a:pPr>
            <a:r>
              <a:rPr lang="en-US" sz="2000" spc="-20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Placing the detectors closer to the area under study</a:t>
            </a:r>
            <a:endParaRPr lang="es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000" i="1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iii)</a:t>
            </a:r>
            <a:r>
              <a:rPr lang="en-US" sz="20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spc="-20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Enabling TOF information during the image reconstruction p</a:t>
            </a:r>
            <a:r>
              <a:rPr lang="en-US" altLang="es-ES" sz="200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rovided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B29117-59CF-9D4D-8E19-612CF3F4BB97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203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BGO is more suitable for boosting timing performance by properly exploiting the low Cherenkov yield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24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Unfortunately, </a:t>
            </a:r>
          </a:p>
          <a:p>
            <a:pPr>
              <a:spcAft>
                <a:spcPts val="0"/>
              </a:spcAft>
            </a:pPr>
            <a:endParaRPr kumimoji="0" lang="en-US" altLang="es-E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kumimoji="0" lang="en-US" altLang="es-ES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Once the events are classified based on its nature, data will be post-processed to convolve the different contributions encountered in the coincidence time resolution (CTR) spectra: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each of the four categories will be fitted using a double Gaussian distribution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29,30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 (ii) the centroid of the distribution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μk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 will be considered as the time bias for each category and will be used to correct each measured time-stamp (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) as: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= </a:t>
            </a:r>
            <a:r>
              <a:rPr kumimoji="0" lang="en-US" altLang="es-E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tik-μk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; (iii) 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corrected CTR profile, which is the convolution of all detected coincidences, will be fitted again providing an accurate CTR value that will be implemented as the TOF-kernel during reconstruction</a:t>
            </a:r>
            <a:r>
              <a:rPr kumimoji="0" lang="en-US" altLang="es-ES" sz="1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31, 32</a:t>
            </a: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es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Based on previous evidence, properly exploiting the low Cherenkov yield may be the key to unlock precise estimation of the TOF kernel using BGO and thus, constructing affordable high-efficiency PET scanners such as PHOENIX which targets for a </a:t>
            </a:r>
            <a:r>
              <a:rPr kumimoji="0" lang="en-US" altLang="es-E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CTR value &lt; 350 </a:t>
            </a:r>
            <a:r>
              <a:rPr kumimoji="0" lang="en-US" altLang="es-ES" sz="12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ps</a:t>
            </a: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Extending the axial length of the scanner (TB-PET</a:t>
            </a:r>
            <a:r>
              <a:rPr kumimoji="0" lang="en-US" altLang="es-ES" sz="2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28</a:t>
            </a:r>
            <a:r>
              <a:rPr kumimoji="0" lang="en-U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</a:p>
          <a:p>
            <a:pPr>
              <a:spcAft>
                <a:spcPts val="0"/>
              </a:spcAft>
            </a:pPr>
            <a:r>
              <a:rPr lang="en-US" sz="2000" spc="-20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Placing the detectors closer to the area under study</a:t>
            </a:r>
            <a:endParaRPr lang="es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000" i="1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iii)</a:t>
            </a:r>
            <a:r>
              <a:rPr lang="en-US" sz="20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spc="-20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Enabling TOF information during the image reconstruction p</a:t>
            </a:r>
            <a:r>
              <a:rPr lang="en-US" altLang="es-ES" sz="200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rovided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most defiant goal </a:t>
            </a:r>
            <a:r>
              <a:rPr lang="en-US" sz="1200" dirty="0">
                <a:sym typeface="Wingdings" pitchFamily="2" charset="2"/>
              </a:rPr>
              <a:t> </a:t>
            </a:r>
            <a:r>
              <a:rPr lang="en-US" sz="1200" dirty="0"/>
              <a:t>development of the required readout and frontend electronics in a scalable format</a:t>
            </a:r>
            <a:r>
              <a:rPr lang="es-ES" sz="1200" dirty="0"/>
              <a:t> 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B29117-59CF-9D4D-8E19-612CF3F4BB97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574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99C04-80C0-2A89-D3E0-3F5FDF3D7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05A77BA-2E18-6A8C-1D92-3987BF66C1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E6B7077-191A-98B4-AF6D-9DCB614194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375B36C-63BF-D0D7-F9AF-7582AE3A3D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3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Massachusetts General Hospital</a:t>
            </a:r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BC63D5-F4B0-F344-B289-EC7BB80E1CC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3470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Ventana de </a:t>
            </a:r>
            <a:r>
              <a:rPr lang="en-US" dirty="0" err="1"/>
              <a:t>coincidencias</a:t>
            </a:r>
            <a:r>
              <a:rPr lang="en-US" dirty="0"/>
              <a:t> &lt; 5-10 ns</a:t>
            </a:r>
          </a:p>
          <a:p>
            <a:r>
              <a:rPr lang="en-US" dirty="0" err="1"/>
              <a:t>Sinograma</a:t>
            </a:r>
            <a:r>
              <a:rPr lang="en-US" dirty="0"/>
              <a:t>: forma de </a:t>
            </a:r>
            <a:r>
              <a:rPr lang="en-US" dirty="0" err="1"/>
              <a:t>alamcenaje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estandarizada</a:t>
            </a:r>
            <a:r>
              <a:rPr lang="en-U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850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Propiedades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cristales</a:t>
            </a:r>
            <a:r>
              <a:rPr lang="en-US" dirty="0"/>
              <a:t>:</a:t>
            </a:r>
          </a:p>
          <a:p>
            <a:r>
              <a:rPr lang="en-US" dirty="0"/>
              <a:t>-</a:t>
            </a:r>
            <a:r>
              <a:rPr lang="en-US" dirty="0" err="1"/>
              <a:t>Generar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gammas, de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n-US" dirty="0"/>
          </a:p>
          <a:p>
            <a:r>
              <a:rPr lang="en-US" dirty="0"/>
              <a:t>-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transparentes</a:t>
            </a:r>
            <a:r>
              <a:rPr lang="en-US" dirty="0"/>
              <a:t> 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</a:t>
            </a:r>
            <a:r>
              <a:rPr lang="en-US" dirty="0" err="1"/>
              <a:t>longitud</a:t>
            </a:r>
            <a:r>
              <a:rPr lang="en-US" dirty="0"/>
              <a:t> de </a:t>
            </a:r>
            <a:r>
              <a:rPr lang="en-US" dirty="0" err="1"/>
              <a:t>onda</a:t>
            </a:r>
            <a:endParaRPr lang="en-US" dirty="0"/>
          </a:p>
          <a:p>
            <a:r>
              <a:rPr lang="en-US" dirty="0"/>
              <a:t>-high LY</a:t>
            </a:r>
          </a:p>
          <a:p>
            <a:endParaRPr lang="en-US" dirty="0"/>
          </a:p>
          <a:p>
            <a:r>
              <a:rPr lang="en-US" dirty="0" err="1"/>
              <a:t>Freno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gamma de 511 </a:t>
            </a:r>
            <a:r>
              <a:rPr lang="en-US" dirty="0" err="1"/>
              <a:t>leV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Genero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una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señal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medible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en</a:t>
            </a:r>
            <a:r>
              <a:rPr lang="en-US" dirty="0">
                <a:sym typeface="Wingdings" pitchFamily="2" charset="2"/>
              </a:rPr>
              <a:t> el fotosensor </a:t>
            </a:r>
            <a:r>
              <a:rPr lang="en-US" dirty="0" err="1">
                <a:sym typeface="Wingdings" pitchFamily="2" charset="2"/>
              </a:rPr>
              <a:t>transformande</a:t>
            </a:r>
            <a:r>
              <a:rPr lang="en-US" dirty="0">
                <a:sym typeface="Wingdings" pitchFamily="2" charset="2"/>
              </a:rPr>
              <a:t> la luz visible </a:t>
            </a:r>
            <a:r>
              <a:rPr lang="en-US" dirty="0" err="1">
                <a:sym typeface="Wingdings" pitchFamily="2" charset="2"/>
              </a:rPr>
              <a:t>en</a:t>
            </a:r>
            <a:r>
              <a:rPr lang="en-US" dirty="0">
                <a:sym typeface="Wingdings" pitchFamily="2" charset="2"/>
              </a:rPr>
              <a:t> un impulse </a:t>
            </a:r>
            <a:r>
              <a:rPr lang="en-US" dirty="0" err="1">
                <a:sym typeface="Wingdings" pitchFamily="2" charset="2"/>
              </a:rPr>
              <a:t>electrico</a:t>
            </a:r>
            <a:r>
              <a:rPr lang="en-US" dirty="0">
                <a:sym typeface="Wingdings" pitchFamily="2" charset="2"/>
              </a:rPr>
              <a:t>. </a:t>
            </a:r>
            <a:r>
              <a:rPr lang="en-US" dirty="0" err="1">
                <a:sym typeface="Wingdings" pitchFamily="2" charset="2"/>
              </a:rPr>
              <a:t>Ganacia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appr</a:t>
            </a:r>
            <a:r>
              <a:rPr lang="en-US" dirty="0">
                <a:sym typeface="Wingdings" pitchFamily="2" charset="2"/>
              </a:rPr>
              <a:t>. 1000000  </a:t>
            </a:r>
            <a:r>
              <a:rPr lang="en-US" dirty="0" err="1">
                <a:sym typeface="Wingdings" pitchFamily="2" charset="2"/>
              </a:rPr>
              <a:t>acondiciono</a:t>
            </a:r>
            <a:r>
              <a:rPr lang="en-US" dirty="0">
                <a:sym typeface="Wingdings" pitchFamily="2" charset="2"/>
              </a:rPr>
              <a:t> la </a:t>
            </a:r>
            <a:r>
              <a:rPr lang="en-US" dirty="0" err="1">
                <a:sym typeface="Wingdings" pitchFamily="2" charset="2"/>
              </a:rPr>
              <a:t>señal</a:t>
            </a:r>
            <a:r>
              <a:rPr lang="en-US" dirty="0">
                <a:sym typeface="Wingdings" pitchFamily="2" charset="2"/>
              </a:rPr>
              <a:t> (signal shaping)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PMT</a:t>
            </a:r>
          </a:p>
          <a:p>
            <a:r>
              <a:rPr lang="en-US" dirty="0">
                <a:sym typeface="Wingdings" pitchFamily="2" charset="2"/>
              </a:rPr>
              <a:t>GENERATING!!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MOST USED IN MEDICAL IMAGING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709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26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443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MRI guided mage correction could be static or dynamic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Cardiac is a dynamic example, it’s not correction but image reconstruction based on MRI navigators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313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58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2735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80671-26B0-1C46-8FC8-69C50FEC6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C6C535-AEA3-8243-9D9B-C5B695E44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72B028-43B6-1444-A2BE-1B2552C20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EE00-9AF7-C34A-9962-B72E746DB12D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BD28D2-5B1D-4547-A899-104FC052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FE2F81-08AA-074B-95C2-A7F1257F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99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AC96E7-A1BE-CF4A-A86A-37B2EA22A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5AEA0FC-8D99-DD46-8072-5629E8561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E64724-410A-F740-96B9-E7D1645D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73308-1D5B-ED40-9F09-36B1A27D1D5F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7383C2-7704-A848-A19D-605DC741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F93475-7A01-2F49-B2B3-9F34BF8C9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99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D2D2840-5C29-7044-9151-78229C98A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3E4EF28-25D0-DE4A-8B52-079332D94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A636F7-E6E9-4449-87D3-54DA6311A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3FED-E63B-6A49-BEB5-2574CAD7310B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F41897-53F2-8C4E-B23F-17FBAFCAA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5E062F-4A05-E94B-B2D1-1BBF4B7AD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30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470400" y="6543682"/>
            <a:ext cx="3860800" cy="365125"/>
          </a:xfrm>
          <a:prstGeom prst="rect">
            <a:avLst/>
          </a:prstGeom>
        </p:spPr>
        <p:txBody>
          <a:bodyPr anchor="ctr"/>
          <a:lstStyle>
            <a:lvl1pPr algn="ct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141884" y="6543682"/>
            <a:ext cx="2844800" cy="365125"/>
          </a:xfrm>
          <a:prstGeom prst="rect">
            <a:avLst/>
          </a:prstGeom>
        </p:spPr>
        <p:txBody>
          <a:bodyPr anchor="ctr"/>
          <a:lstStyle>
            <a:lvl1pPr algn="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C30D9B5-4B5D-4312-B9CF-E1B99BAAFA4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5360" y="1606877"/>
            <a:ext cx="11521280" cy="4859730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lvl="0" algn="ctr" defTabSz="919163" eaLnBrk="1" latinLnBrk="0" hangingPunct="1"/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4921" y="362667"/>
            <a:ext cx="8544089" cy="7780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de-DE">
                <a:solidFill>
                  <a:schemeClr val="tx1"/>
                </a:solidFill>
              </a:rPr>
              <a:t>Titelmasterformat durch Klicken bearbeiten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60452" y="6619330"/>
            <a:ext cx="2927349" cy="207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5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Innovation with Integrity</a:t>
            </a:r>
          </a:p>
        </p:txBody>
      </p:sp>
    </p:spTree>
    <p:extLst>
      <p:ext uri="{BB962C8B-B14F-4D97-AF65-F5344CB8AC3E}">
        <p14:creationId xmlns:p14="http://schemas.microsoft.com/office/powerpoint/2010/main" val="152404398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171C7D-8C26-E247-9452-6F6816E62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7A4F9C-5BDC-8D4B-9FB2-76330BE1F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CFEA34-346F-6745-A09F-3A76F5AD0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8BB392-3512-834C-A27C-A1E32C9C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EC5E0F-3F7B-D549-B24B-3F9873E8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6894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31C5B9-C5EC-F348-8A77-FF59A8557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050088-5283-8743-B10C-7164A70B6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BDB3A6-C124-344D-AD78-F00DC99A4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817C15-F36A-5D45-B821-CF4B6A71F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EF890D-0F71-E549-AEFB-2A919A7B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867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B58394-F345-C94F-829D-8C852C600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71EDFC-317C-3340-8D6B-011C54A31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2A45FD-2EA4-C347-8144-2C22B276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16816A-0060-A44E-8BEE-3CED7782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5BDD96-6F5F-874A-B6BA-4429F9009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8490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668AE-D45D-FA42-B6E9-7E780C6C4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EBAB50-CB7B-254B-A8C8-FD88CA1E50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502622-5B7A-934F-B30E-0A686982F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774346-03EA-C444-8E87-9ECCE0B70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01D6826-B0FC-0843-894C-58573C601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F9D93E-B04B-7745-ABE4-CA05CD4C9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6501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8ED20A-F6B0-F24B-A57F-BF12626A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CD8E37-DA4A-EE4D-BE5C-E202CC69B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A6DFAFE-F92F-2143-9D49-D2869979C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F13BE13-5CA0-3843-9274-CEAC44211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60A652-ECB3-DE41-822C-0E6D73E8C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14C512C-6AFC-8C4C-88B8-F8DC86AC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FA8271D-96D6-7947-B2D8-CFA556ADA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9A719B9-02D2-3648-92FD-19A0CA58E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282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FB906E-70BB-EC42-815F-64653568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763A26-48CE-A349-9DE2-4D01E0875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1A8707B-89E7-E842-A2F4-0A6B32804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44F9BEE-5869-CD43-82BE-590E6DBE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891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4928DBC-C054-DA41-B2FC-1464475F3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9266302-BFD2-234E-979C-5FA91EE32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E8E417-C4D2-FE4A-89DA-EAB8C5D0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302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7990ED-FBBE-8A42-AED5-E9406F76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00A46E-D05F-9540-B9E7-0E1F96238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034757-366E-6346-A4D9-83EBDEF82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E877-080B-414C-9022-3CED94EFB6CC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45D8C7-CF25-DB42-94A8-46B49CE2A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972347-4E2A-994C-8E30-7C4A39BA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810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7E60C6-1FAC-A642-8F91-6E5347E0E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226259-3D8D-A948-B973-8A51B67A6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9C9717-F5E2-674B-8F6C-6C7CE48FB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24F0DB5-C617-3649-98D6-663C6F1F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4440FD5-6136-4A4A-8EEF-6D266B68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A2F2249-CFCD-C84B-9783-158413D5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327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0D023F-A04D-884E-B732-BAFF7281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EE345C2-4BDC-BA4D-B60C-CB02143201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E57080-448F-0344-80C5-3B76E0EB39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0364F53-C2F3-444A-960C-9DB0D11F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3BA4894-68C6-4C4D-BD8A-DC0A4E94D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984735D-D20F-7A4E-871B-7F723653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8265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8FFB6D-CEA4-8E47-A25C-CE764FD0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0851525-4AA8-8C4C-B722-8C9F9CD93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FC7D25-A863-C84E-99BC-68C99E135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D17733-6E2C-BF4C-9994-FC9CB4254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425661-1E90-A94D-8182-8E752863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691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5DEF42-0A4D-074A-95A6-AD059F9F5E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194365B-2267-BD46-BB01-6A347E546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52226D-1AF0-A548-A660-DAA480025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7D642A-F7AF-874A-8EA4-10A207A5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10B900-BBA4-E846-8A63-9AA1FD582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492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36028E-C0E5-6F4D-8414-B88A70967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051079-26A7-C24C-A4AA-C5BCB256B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A4FA60-991F-074C-BC90-5F1749633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F9F9-7F52-F848-8999-7AC58D811BC1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C3B24E-C711-F04C-BA87-3F7C01970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579947-E235-544C-B272-A09840F1C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0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555246-48D4-4E4C-8E3B-4E2F88082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CFECD7-833E-3D47-AD38-AA4B617015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AB2991-F866-E24A-AC94-C34E744F7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AA235F-81B9-4E43-83DE-87519D850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413B-7C0C-3E42-8B6B-EBAA4DAA0AAD}" type="datetime1">
              <a:rPr lang="es-ES" smtClean="0"/>
              <a:t>30/6/25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4A6D95-6C4C-5048-A216-F8B6EC5A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986A4A-3DC7-B84D-B365-716B2197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83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C8A48-0AA7-FE40-8735-594F43D1F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AAD26F-6FF5-D846-8D14-07B693175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1E7C4FD-6154-1944-A5B8-FE14A02CE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C37DE0B-63B7-A94B-B9E5-DF8FC55C2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EB37AD9-7137-B343-979A-DB7899FF2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E402363-1630-BF42-B056-703240711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8DF9-CFF0-234B-878E-CD23AF8B5E38}" type="datetime1">
              <a:rPr lang="es-ES" smtClean="0"/>
              <a:t>30/6/25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1A5BC13-B342-394B-8BEF-613CB81F5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336CD10-9BA6-BA45-B075-8EDE3AEB2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74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C84A1E-50E8-3F4B-B096-29DAE8D54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4B6D9E3-B44C-DB41-9A89-C14433A16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5483-0EAE-CE4E-9F44-3365495D76D8}" type="datetime1">
              <a:rPr lang="es-ES" smtClean="0"/>
              <a:t>30/6/25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B53E83-55D3-1440-98D2-8FD75B776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77FD2E5-01FD-BC45-B9FF-311F6C1F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49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891910C-B521-2B48-BC4D-6E784F6CE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3816-633D-2A40-B5EC-CB186C0BD47A}" type="datetime1">
              <a:rPr lang="es-ES" smtClean="0"/>
              <a:t>30/6/25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10160C3-9AD3-0349-AD43-28F63457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280C66-2945-0A4A-B718-37640A5C9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6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B882A-0BD4-304B-9CD5-338EB3A78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099234-43B1-8F42-B60A-6E04826B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E7D3EEE-0F78-C045-9496-1E9508D94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4067BC0-8918-3647-BE24-15E17F1A3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2BF6-A45D-D04C-B308-7F8BE6E57EF6}" type="datetime1">
              <a:rPr lang="es-ES" smtClean="0"/>
              <a:t>30/6/25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AF4E8B-BCEE-434B-897D-455357026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93A209-CE09-614B-B24C-AC5227FE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2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DB46FA-B6D6-AA42-AC02-D662910FA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01DDB04-394F-4A4B-B145-360C5DAEFF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CD324B7-0FB7-A142-AA58-AD9B22E7C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698C15-7985-CE40-87CB-E385ECB4B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1C61-09FF-3849-A2F0-58923A65E85D}" type="datetime1">
              <a:rPr lang="es-ES" smtClean="0"/>
              <a:t>30/6/25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C50D95F-9AAA-6140-AB4D-C8A6E7B0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0E617B-F8E7-1546-974B-8D89BAB69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6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3D8F58-EC3F-404A-8792-F50D0F911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DA52CA-8464-4043-9091-7AC54FD8D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B2BEA8-5033-724A-A4EA-84F9E8307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42AD6-71AB-8649-AA50-EB37229B5819}" type="datetime1">
              <a:rPr lang="es-ES" smtClean="0"/>
              <a:t>30/6/25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D3614B-9693-AA4D-9C3B-3191120A7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1C8F39-C20D-4043-A0BD-C64909580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146A0-C1BA-8A43-AE13-3C754699A9D3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CA7D3D8F-CCD2-2A47-B1D8-AC4C44E4EA70}"/>
              </a:ext>
            </a:extLst>
          </p:cNvPr>
          <p:cNvSpPr/>
          <p:nvPr userDrawn="1"/>
        </p:nvSpPr>
        <p:spPr>
          <a:xfrm>
            <a:off x="0" y="0"/>
            <a:ext cx="12192000" cy="76393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400"/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0AC3EA8-BFE0-764E-8FDB-D3FDE3C6BE3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1" y="6242284"/>
            <a:ext cx="3394103" cy="55198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96B2718-B17A-0343-91F9-642ACF4196A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6434"/>
            <a:ext cx="1857769" cy="78036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874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45F6826-52A2-EE4F-BD47-F1AEE8551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9F0469-0A89-054C-92B0-4530FC8EC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6FABF1-E711-B542-B385-CAB034D92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DA23-4C73-5B4E-9E6A-0DB0A83AE645}" type="datetimeFigureOut">
              <a:rPr lang="es-ES" smtClean="0"/>
              <a:t>2/7/25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D6524-5962-2F4E-A219-BE7DD68B3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B95B1E-2C63-0542-8157-42C5F50CA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4C47-4E3E-0B43-9A83-71821BCE4F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438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gm@i3m.upv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10" Type="http://schemas.openxmlformats.org/officeDocument/2006/relationships/image" Target="../media/image47.png"/><Relationship Id="rId4" Type="http://schemas.openxmlformats.org/officeDocument/2006/relationships/image" Target="../media/image53.png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11" Type="http://schemas.openxmlformats.org/officeDocument/2006/relationships/image" Target="../media/image51.png"/><Relationship Id="rId5" Type="http://schemas.microsoft.com/office/2007/relationships/hdphoto" Target="../media/hdphoto5.wdp"/><Relationship Id="rId10" Type="http://schemas.openxmlformats.org/officeDocument/2006/relationships/image" Target="../media/image50.png"/><Relationship Id="rId4" Type="http://schemas.openxmlformats.org/officeDocument/2006/relationships/image" Target="../media/image48.jpe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3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tiff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0.tiff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69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microsoft.com/office/2007/relationships/media" Target="../media/media4.mp4"/><Relationship Id="rId7" Type="http://schemas.openxmlformats.org/officeDocument/2006/relationships/image" Target="../media/image5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71.png"/><Relationship Id="rId4" Type="http://schemas.openxmlformats.org/officeDocument/2006/relationships/video" Target="../media/media4.mp4"/><Relationship Id="rId9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9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7.png"/><Relationship Id="rId12" Type="http://schemas.microsoft.com/office/2007/relationships/hdphoto" Target="../media/hdphoto9.wdp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86.png"/><Relationship Id="rId11" Type="http://schemas.openxmlformats.org/officeDocument/2006/relationships/image" Target="../media/image89.png"/><Relationship Id="rId5" Type="http://schemas.openxmlformats.org/officeDocument/2006/relationships/image" Target="../media/image5.png"/><Relationship Id="rId10" Type="http://schemas.microsoft.com/office/2007/relationships/hdphoto" Target="../media/hdphoto8.wdp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88.png"/><Relationship Id="rId1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12" Type="http://schemas.openxmlformats.org/officeDocument/2006/relationships/image" Target="../media/image16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iff"/><Relationship Id="rId11" Type="http://schemas.openxmlformats.org/officeDocument/2006/relationships/image" Target="../media/image15.tiff"/><Relationship Id="rId5" Type="http://schemas.openxmlformats.org/officeDocument/2006/relationships/image" Target="../media/image9.tiff"/><Relationship Id="rId15" Type="http://schemas.openxmlformats.org/officeDocument/2006/relationships/image" Target="../media/image5.png"/><Relationship Id="rId10" Type="http://schemas.openxmlformats.org/officeDocument/2006/relationships/image" Target="../media/image14.tiff"/><Relationship Id="rId4" Type="http://schemas.openxmlformats.org/officeDocument/2006/relationships/image" Target="../media/image8.tiff"/><Relationship Id="rId9" Type="http://schemas.openxmlformats.org/officeDocument/2006/relationships/image" Target="../media/image13.tiff"/><Relationship Id="rId14" Type="http://schemas.openxmlformats.org/officeDocument/2006/relationships/image" Target="../media/image18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7.png"/><Relationship Id="rId4" Type="http://schemas.openxmlformats.org/officeDocument/2006/relationships/image" Target="../media/image96.tif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microsoft.com/office/2007/relationships/hdphoto" Target="../media/hdphoto6.wdp"/><Relationship Id="rId3" Type="http://schemas.openxmlformats.org/officeDocument/2006/relationships/image" Target="../media/image47.png"/><Relationship Id="rId7" Type="http://schemas.openxmlformats.org/officeDocument/2006/relationships/image" Target="../media/image100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9.png"/><Relationship Id="rId11" Type="http://schemas.openxmlformats.org/officeDocument/2006/relationships/image" Target="../media/image44.png"/><Relationship Id="rId5" Type="http://schemas.openxmlformats.org/officeDocument/2006/relationships/image" Target="../media/image98.png"/><Relationship Id="rId10" Type="http://schemas.openxmlformats.org/officeDocument/2006/relationships/image" Target="../media/image102.png"/><Relationship Id="rId4" Type="http://schemas.openxmlformats.org/officeDocument/2006/relationships/image" Target="../media/image95.tiff"/><Relationship Id="rId9" Type="http://schemas.openxmlformats.org/officeDocument/2006/relationships/image" Target="../media/image101.png"/><Relationship Id="rId14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tiff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13" Type="http://schemas.openxmlformats.org/officeDocument/2006/relationships/image" Target="../media/image109.png"/><Relationship Id="rId3" Type="http://schemas.openxmlformats.org/officeDocument/2006/relationships/image" Target="../media/image108.png"/><Relationship Id="rId7" Type="http://schemas.microsoft.com/office/2007/relationships/hdphoto" Target="../media/hdphoto13.wdp"/><Relationship Id="rId12" Type="http://schemas.microsoft.com/office/2007/relationships/hdphoto" Target="../media/hdphoto18.wdp"/><Relationship Id="rId17" Type="http://schemas.openxmlformats.org/officeDocument/2006/relationships/image" Target="../media/image5.png"/><Relationship Id="rId2" Type="http://schemas.openxmlformats.org/officeDocument/2006/relationships/image" Target="../media/image107.png"/><Relationship Id="rId16" Type="http://schemas.microsoft.com/office/2007/relationships/hdphoto" Target="../media/hdphoto1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11" Type="http://schemas.microsoft.com/office/2007/relationships/hdphoto" Target="../media/hdphoto17.wdp"/><Relationship Id="rId5" Type="http://schemas.microsoft.com/office/2007/relationships/hdphoto" Target="../media/hdphoto11.wdp"/><Relationship Id="rId15" Type="http://schemas.openxmlformats.org/officeDocument/2006/relationships/image" Target="../media/image111.png"/><Relationship Id="rId10" Type="http://schemas.microsoft.com/office/2007/relationships/hdphoto" Target="../media/hdphoto16.wdp"/><Relationship Id="rId4" Type="http://schemas.microsoft.com/office/2007/relationships/hdphoto" Target="../media/hdphoto10.wdp"/><Relationship Id="rId9" Type="http://schemas.microsoft.com/office/2007/relationships/hdphoto" Target="../media/hdphoto15.wdp"/><Relationship Id="rId14" Type="http://schemas.openxmlformats.org/officeDocument/2006/relationships/image" Target="../media/image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ndrea.gm@i3m.upv.es" TargetMode="External"/><Relationship Id="rId5" Type="http://schemas.openxmlformats.org/officeDocument/2006/relationships/image" Target="../media/image117.tiff"/><Relationship Id="rId4" Type="http://schemas.openxmlformats.org/officeDocument/2006/relationships/image" Target="../media/image1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3" Type="http://schemas.openxmlformats.org/officeDocument/2006/relationships/image" Target="../media/image23.png"/><Relationship Id="rId7" Type="http://schemas.openxmlformats.org/officeDocument/2006/relationships/image" Target="../media/image2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tiff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9.png"/><Relationship Id="rId4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3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37.png"/><Relationship Id="rId12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0" Type="http://schemas.openxmlformats.org/officeDocument/2006/relationships/image" Target="../media/image39.jpeg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1B928EA-59E6-F14D-B5B5-A1C584ADE557}"/>
              </a:ext>
            </a:extLst>
          </p:cNvPr>
          <p:cNvSpPr/>
          <p:nvPr/>
        </p:nvSpPr>
        <p:spPr>
          <a:xfrm>
            <a:off x="212942" y="3438668"/>
            <a:ext cx="1189534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noProof="0" dirty="0">
                <a:solidFill>
                  <a:srgbClr val="0070C0"/>
                </a:solidFill>
              </a:rPr>
              <a:t>Medical Imaging: </a:t>
            </a:r>
          </a:p>
          <a:p>
            <a:pPr algn="ctr"/>
            <a:r>
              <a:rPr lang="en-US" sz="6600" b="1" u="sng" noProof="0" dirty="0">
                <a:solidFill>
                  <a:srgbClr val="0070C0"/>
                </a:solidFill>
              </a:rPr>
              <a:t>PET</a:t>
            </a:r>
            <a:endParaRPr lang="en-US" sz="9600" b="1" u="sng" noProof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D46C524-2C5A-AC4E-A901-3FA8EF7118B2}"/>
              </a:ext>
            </a:extLst>
          </p:cNvPr>
          <p:cNvSpPr txBox="1">
            <a:spLocks/>
          </p:cNvSpPr>
          <p:nvPr/>
        </p:nvSpPr>
        <p:spPr>
          <a:xfrm>
            <a:off x="5142367" y="5104729"/>
            <a:ext cx="6741765" cy="2213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July 2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nd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2025</a:t>
            </a:r>
          </a:p>
          <a:p>
            <a:pPr algn="r">
              <a:spcBef>
                <a:spcPts val="800"/>
              </a:spcBef>
            </a:pP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Andrea Gonzalez-Montoro, PhD</a:t>
            </a:r>
          </a:p>
          <a:p>
            <a:pPr marL="342900" indent="-342900" algn="r">
              <a:lnSpc>
                <a:spcPct val="150000"/>
              </a:lnSpc>
              <a:spcBef>
                <a:spcPts val="800"/>
              </a:spcBef>
              <a:buFont typeface=".Apple Color Emoji UI"/>
              <a:buChar char="📩"/>
            </a:pPr>
            <a:r>
              <a:rPr lang="en-US" sz="2000" dirty="0"/>
              <a:t> </a:t>
            </a:r>
            <a:r>
              <a:rPr lang="en-US" sz="2000" dirty="0">
                <a:hlinkClick r:id="rId3"/>
              </a:rPr>
              <a:t>andrea.gm@i3m.upv.es</a:t>
            </a:r>
            <a:endParaRPr lang="en-US" sz="2000" dirty="0"/>
          </a:p>
        </p:txBody>
      </p:sp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7098007B-6A6B-0547-9C36-F5BD515A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</a:t>
            </a:fld>
            <a:endParaRPr lang="en-GB" sz="18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5B00B92-3881-CAF6-404B-32C4A4F7A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321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E33DDFD0-E3EA-833F-5D9A-F3608B069F16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E3FB2882-5B26-BD26-4D40-A4948CCF0A0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5D950CB-D06B-2DDB-258E-879CD200D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grpSp>
        <p:nvGrpSpPr>
          <p:cNvPr id="6" name="14 Grupo">
            <a:extLst>
              <a:ext uri="{FF2B5EF4-FFF2-40B4-BE49-F238E27FC236}">
                <a16:creationId xmlns:a16="http://schemas.microsoft.com/office/drawing/2014/main" id="{80B80CD0-EFD5-CD4D-A6A6-D348431AF60B}"/>
              </a:ext>
            </a:extLst>
          </p:cNvPr>
          <p:cNvGrpSpPr>
            <a:grpSpLocks noChangeAspect="1"/>
          </p:cNvGrpSpPr>
          <p:nvPr/>
        </p:nvGrpSpPr>
        <p:grpSpPr>
          <a:xfrm>
            <a:off x="9937975" y="844987"/>
            <a:ext cx="1634028" cy="2059106"/>
            <a:chOff x="148255" y="779592"/>
            <a:chExt cx="4076191" cy="5088418"/>
          </a:xfrm>
        </p:grpSpPr>
        <p:pic>
          <p:nvPicPr>
            <p:cNvPr id="7" name="Imagen 30">
              <a:extLst>
                <a:ext uri="{FF2B5EF4-FFF2-40B4-BE49-F238E27FC236}">
                  <a16:creationId xmlns:a16="http://schemas.microsoft.com/office/drawing/2014/main" id="{7A181E5C-0935-5A44-8F99-A4BC1125B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55" y="1758814"/>
              <a:ext cx="4076191" cy="410919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/>
                <p:nvPr/>
              </p:nvSpPr>
              <p:spPr>
                <a:xfrm>
                  <a:off x="1787933" y="779592"/>
                  <a:ext cx="2318370" cy="5545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</m:oMath>
                  </a14:m>
                  <a:r>
                    <a:rPr lang="es-ES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</a:t>
                  </a:r>
                  <a:r>
                    <a:rPr lang="es-ES" b="1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ray</a:t>
                  </a:r>
                  <a:r>
                    <a:rPr lang="es-ES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511 keV</a:t>
                  </a:r>
                </a:p>
              </p:txBody>
            </p:sp>
          </mc:Choice>
          <mc:Fallback xmlns="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7933" y="779592"/>
                  <a:ext cx="2318370" cy="554520"/>
                </a:xfrm>
                <a:prstGeom prst="rect">
                  <a:avLst/>
                </a:prstGeom>
                <a:blipFill>
                  <a:blip r:embed="rId4"/>
                  <a:stretch>
                    <a:fillRect t="-11111" r="-67568" b="-100000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34 Grupo">
              <a:extLst>
                <a:ext uri="{FF2B5EF4-FFF2-40B4-BE49-F238E27FC236}">
                  <a16:creationId xmlns:a16="http://schemas.microsoft.com/office/drawing/2014/main" id="{530345FB-51BB-7E4E-9369-53C391210E74}"/>
                </a:ext>
              </a:extLst>
            </p:cNvPr>
            <p:cNvGrpSpPr/>
            <p:nvPr/>
          </p:nvGrpSpPr>
          <p:grpSpPr>
            <a:xfrm rot="332626">
              <a:off x="773149" y="3580665"/>
              <a:ext cx="3108184" cy="1727293"/>
              <a:chOff x="565311" y="2750342"/>
              <a:chExt cx="1654132" cy="770677"/>
            </a:xfrm>
          </p:grpSpPr>
          <p:sp>
            <p:nvSpPr>
              <p:cNvPr id="10" name="101 Forma libre">
                <a:extLst>
                  <a:ext uri="{FF2B5EF4-FFF2-40B4-BE49-F238E27FC236}">
                    <a16:creationId xmlns:a16="http://schemas.microsoft.com/office/drawing/2014/main" id="{77014C86-3906-C74F-B62D-07BF0BF73107}"/>
                  </a:ext>
                </a:extLst>
              </p:cNvPr>
              <p:cNvSpPr/>
              <p:nvPr/>
            </p:nvSpPr>
            <p:spPr>
              <a:xfrm rot="1383382">
                <a:off x="565311" y="2750342"/>
                <a:ext cx="1654132" cy="764345"/>
              </a:xfrm>
              <a:custGeom>
                <a:avLst/>
                <a:gdLst>
                  <a:gd name="connsiteX0" fmla="*/ 0 w 2834640"/>
                  <a:gd name="connsiteY0" fmla="*/ 1539240 h 1539240"/>
                  <a:gd name="connsiteX1" fmla="*/ 982980 w 2834640"/>
                  <a:gd name="connsiteY1" fmla="*/ 784860 h 1539240"/>
                  <a:gd name="connsiteX2" fmla="*/ 1264920 w 2834640"/>
                  <a:gd name="connsiteY2" fmla="*/ 320040 h 1539240"/>
                  <a:gd name="connsiteX3" fmla="*/ 1760220 w 2834640"/>
                  <a:gd name="connsiteY3" fmla="*/ 411480 h 1539240"/>
                  <a:gd name="connsiteX4" fmla="*/ 2834640 w 2834640"/>
                  <a:gd name="connsiteY4" fmla="*/ 0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4640" h="1539240">
                    <a:moveTo>
                      <a:pt x="0" y="1539240"/>
                    </a:moveTo>
                    <a:cubicBezTo>
                      <a:pt x="386080" y="1263650"/>
                      <a:pt x="772160" y="988060"/>
                      <a:pt x="982980" y="784860"/>
                    </a:cubicBezTo>
                    <a:cubicBezTo>
                      <a:pt x="1193800" y="581660"/>
                      <a:pt x="1135380" y="382270"/>
                      <a:pt x="1264920" y="320040"/>
                    </a:cubicBezTo>
                    <a:cubicBezTo>
                      <a:pt x="1394460" y="257810"/>
                      <a:pt x="1498600" y="464820"/>
                      <a:pt x="1760220" y="411480"/>
                    </a:cubicBezTo>
                    <a:cubicBezTo>
                      <a:pt x="2021840" y="358140"/>
                      <a:pt x="2428240" y="179070"/>
                      <a:pt x="2834640" y="0"/>
                    </a:cubicBezTo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92 Explosión 1">
                <a:extLst>
                  <a:ext uri="{FF2B5EF4-FFF2-40B4-BE49-F238E27FC236}">
                    <a16:creationId xmlns:a16="http://schemas.microsoft.com/office/drawing/2014/main" id="{0A76E0BF-6BB9-E646-8E56-5CDAC7A5EA97}"/>
                  </a:ext>
                </a:extLst>
              </p:cNvPr>
              <p:cNvSpPr/>
              <p:nvPr/>
            </p:nvSpPr>
            <p:spPr>
              <a:xfrm rot="1637623">
                <a:off x="1363555" y="2807750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93 Forma libre">
                <a:extLst>
                  <a:ext uri="{FF2B5EF4-FFF2-40B4-BE49-F238E27FC236}">
                    <a16:creationId xmlns:a16="http://schemas.microsoft.com/office/drawing/2014/main" id="{A6964D5D-8D0D-FC42-A493-9CD269375D50}"/>
                  </a:ext>
                </a:extLst>
              </p:cNvPr>
              <p:cNvSpPr/>
              <p:nvPr/>
            </p:nvSpPr>
            <p:spPr>
              <a:xfrm rot="1637623">
                <a:off x="748773" y="2758746"/>
                <a:ext cx="1381145" cy="762273"/>
              </a:xfrm>
              <a:custGeom>
                <a:avLst/>
                <a:gdLst>
                  <a:gd name="connsiteX0" fmla="*/ 0 w 1974850"/>
                  <a:gd name="connsiteY0" fmla="*/ 1060450 h 1060450"/>
                  <a:gd name="connsiteX1" fmla="*/ 647700 w 1974850"/>
                  <a:gd name="connsiteY1" fmla="*/ 692150 h 1060450"/>
                  <a:gd name="connsiteX2" fmla="*/ 857250 w 1974850"/>
                  <a:gd name="connsiteY2" fmla="*/ 381000 h 1060450"/>
                  <a:gd name="connsiteX3" fmla="*/ 1136650 w 1974850"/>
                  <a:gd name="connsiteY3" fmla="*/ 444500 h 1060450"/>
                  <a:gd name="connsiteX4" fmla="*/ 1974850 w 1974850"/>
                  <a:gd name="connsiteY4" fmla="*/ 0 h 106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4850" h="1060450">
                    <a:moveTo>
                      <a:pt x="0" y="1060450"/>
                    </a:moveTo>
                    <a:cubicBezTo>
                      <a:pt x="252412" y="932921"/>
                      <a:pt x="504825" y="805392"/>
                      <a:pt x="647700" y="692150"/>
                    </a:cubicBezTo>
                    <a:cubicBezTo>
                      <a:pt x="790575" y="578908"/>
                      <a:pt x="775758" y="422275"/>
                      <a:pt x="857250" y="381000"/>
                    </a:cubicBezTo>
                    <a:cubicBezTo>
                      <a:pt x="938742" y="339725"/>
                      <a:pt x="950383" y="508000"/>
                      <a:pt x="1136650" y="444500"/>
                    </a:cubicBezTo>
                    <a:cubicBezTo>
                      <a:pt x="1322917" y="381000"/>
                      <a:pt x="1648883" y="190500"/>
                      <a:pt x="1974850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94 Explosión 1">
                <a:extLst>
                  <a:ext uri="{FF2B5EF4-FFF2-40B4-BE49-F238E27FC236}">
                    <a16:creationId xmlns:a16="http://schemas.microsoft.com/office/drawing/2014/main" id="{DF919F55-0FF1-A74D-8916-B87D27F03948}"/>
                  </a:ext>
                </a:extLst>
              </p:cNvPr>
              <p:cNvSpPr/>
              <p:nvPr/>
            </p:nvSpPr>
            <p:spPr>
              <a:xfrm rot="1637623">
                <a:off x="1338563" y="2942355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8" name="Group">
            <a:extLst>
              <a:ext uri="{FF2B5EF4-FFF2-40B4-BE49-F238E27FC236}">
                <a16:creationId xmlns:a16="http://schemas.microsoft.com/office/drawing/2014/main" id="{0CE1F127-3EC5-C441-BD91-E4BACB10472D}"/>
              </a:ext>
            </a:extLst>
          </p:cNvPr>
          <p:cNvGrpSpPr>
            <a:grpSpLocks noChangeAspect="1"/>
          </p:cNvGrpSpPr>
          <p:nvPr/>
        </p:nvGrpSpPr>
        <p:grpSpPr>
          <a:xfrm rot="3876287">
            <a:off x="10177576" y="1422620"/>
            <a:ext cx="948434" cy="118569"/>
            <a:chOff x="0" y="0"/>
            <a:chExt cx="3892873" cy="481176"/>
          </a:xfrm>
        </p:grpSpPr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B096D8D-5176-814B-9D3A-00567806AE41}"/>
                </a:ext>
              </a:extLst>
            </p:cNvPr>
            <p:cNvSpPr/>
            <p:nvPr/>
          </p:nvSpPr>
          <p:spPr>
            <a:xfrm>
              <a:off x="3438837" y="262707"/>
              <a:ext cx="454036" cy="22318"/>
            </a:xfrm>
            <a:prstGeom prst="line">
              <a:avLst/>
            </a:prstGeom>
            <a:noFill/>
            <a:ln w="60325" cap="flat" cmpd="sng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8678593D-4535-E543-B202-04D819DB0721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21" name="Connection Line">
                <a:extLst>
                  <a:ext uri="{FF2B5EF4-FFF2-40B4-BE49-F238E27FC236}">
                    <a16:creationId xmlns:a16="http://schemas.microsoft.com/office/drawing/2014/main" id="{CAE8A9C9-D861-2142-ACE1-19382758F11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Connection Line">
                <a:extLst>
                  <a:ext uri="{FF2B5EF4-FFF2-40B4-BE49-F238E27FC236}">
                    <a16:creationId xmlns:a16="http://schemas.microsoft.com/office/drawing/2014/main" id="{00525102-77BE-8D4F-AF95-872763250085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Connection Line">
                <a:extLst>
                  <a:ext uri="{FF2B5EF4-FFF2-40B4-BE49-F238E27FC236}">
                    <a16:creationId xmlns:a16="http://schemas.microsoft.com/office/drawing/2014/main" id="{C862DE2F-8907-884A-8409-9E52A70AFC5A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Connection Line">
                <a:extLst>
                  <a:ext uri="{FF2B5EF4-FFF2-40B4-BE49-F238E27FC236}">
                    <a16:creationId xmlns:a16="http://schemas.microsoft.com/office/drawing/2014/main" id="{40D02F63-2297-FD43-9349-5C53E2AE5EC9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Connection Line">
                <a:extLst>
                  <a:ext uri="{FF2B5EF4-FFF2-40B4-BE49-F238E27FC236}">
                    <a16:creationId xmlns:a16="http://schemas.microsoft.com/office/drawing/2014/main" id="{D53DC9FB-EC92-9A4E-9CB3-77186D55183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8C111AF2-50B4-B047-BCF4-698279D15D96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Connection Line">
                <a:extLst>
                  <a:ext uri="{FF2B5EF4-FFF2-40B4-BE49-F238E27FC236}">
                    <a16:creationId xmlns:a16="http://schemas.microsoft.com/office/drawing/2014/main" id="{65F89B96-6D21-9148-B7B7-3F79D8A8E3C7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C23BAC57-EFEC-6F41-A80C-375814FD5F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A3ACD22-E8F4-0846-B70B-FB6558CE536B}"/>
              </a:ext>
            </a:extLst>
          </p:cNvPr>
          <p:cNvSpPr txBox="1"/>
          <p:nvPr/>
        </p:nvSpPr>
        <p:spPr>
          <a:xfrm>
            <a:off x="0" y="859501"/>
            <a:ext cx="39260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ts val="1000"/>
              </a:spcBef>
              <a:defRPr sz="2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4472C4"/>
                </a:solidFill>
              </a:rPr>
              <a:t>Detector level evaluation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7DEF80D-B956-4B45-A99C-182BBD63FB7B}"/>
              </a:ext>
            </a:extLst>
          </p:cNvPr>
          <p:cNvSpPr txBox="1"/>
          <p:nvPr/>
        </p:nvSpPr>
        <p:spPr>
          <a:xfrm>
            <a:off x="94163" y="1454961"/>
            <a:ext cx="5301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Acquisition of coincidence data to study the Influence of bias voltages, threshold levels, temperature drifts and other factors </a:t>
            </a:r>
            <a:br>
              <a:rPr lang="en-US" sz="2000" dirty="0"/>
            </a:br>
            <a:r>
              <a:rPr lang="en-US" sz="2000" dirty="0"/>
              <a:t>are also evaluated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95834929-CB35-1A41-9520-DD0CB7763347}"/>
              </a:ext>
            </a:extLst>
          </p:cNvPr>
          <p:cNvGrpSpPr>
            <a:grpSpLocks noChangeAspect="1"/>
          </p:cNvGrpSpPr>
          <p:nvPr/>
        </p:nvGrpSpPr>
        <p:grpSpPr>
          <a:xfrm>
            <a:off x="5018833" y="847278"/>
            <a:ext cx="4262669" cy="2295615"/>
            <a:chOff x="366725" y="692696"/>
            <a:chExt cx="6313392" cy="3400010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35FDA6C3-D354-114C-889B-2F3A3E66C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48" t="8759" r="20965" b="17626"/>
            <a:stretch/>
          </p:blipFill>
          <p:spPr>
            <a:xfrm>
              <a:off x="366725" y="692696"/>
              <a:ext cx="4205276" cy="3400010"/>
            </a:xfrm>
            <a:prstGeom prst="rect">
              <a:avLst/>
            </a:prstGeom>
          </p:spPr>
        </p:pic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D000504A-620F-5A49-85EC-B646E88E6B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42604" y="1373437"/>
              <a:ext cx="1761898" cy="818297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E812F6C8-9C0A-4642-8930-6D17432B3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82389" y="2666384"/>
              <a:ext cx="2215240" cy="10451"/>
            </a:xfrm>
            <a:prstGeom prst="straightConnector1">
              <a:avLst/>
            </a:prstGeom>
            <a:ln w="476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de flecha 35">
              <a:extLst>
                <a:ext uri="{FF2B5EF4-FFF2-40B4-BE49-F238E27FC236}">
                  <a16:creationId xmlns:a16="http://schemas.microsoft.com/office/drawing/2014/main" id="{DC81DAAA-0E8F-DB41-B927-1216E5F968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73679" y="2330177"/>
              <a:ext cx="1697780" cy="346658"/>
            </a:xfrm>
            <a:prstGeom prst="straightConnector1">
              <a:avLst/>
            </a:prstGeom>
            <a:ln w="476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AABEFFF-3D63-FB4D-8D28-CA07FFF8FF47}"/>
                </a:ext>
              </a:extLst>
            </p:cNvPr>
            <p:cNvSpPr txBox="1"/>
            <p:nvPr/>
          </p:nvSpPr>
          <p:spPr>
            <a:xfrm>
              <a:off x="5063292" y="2392700"/>
              <a:ext cx="1616825" cy="547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Detectors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15358313-1454-B64E-B66A-5574A8ADB064}"/>
                </a:ext>
              </a:extLst>
            </p:cNvPr>
            <p:cNvSpPr txBox="1"/>
            <p:nvPr/>
          </p:nvSpPr>
          <p:spPr>
            <a:xfrm>
              <a:off x="4536460" y="906797"/>
              <a:ext cx="1892420" cy="547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22</a:t>
              </a:r>
              <a:r>
                <a:rPr lang="en-US" dirty="0"/>
                <a:t>Na source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109DF83-C192-CA44-A169-C17F96C6617B}"/>
              </a:ext>
            </a:extLst>
          </p:cNvPr>
          <p:cNvSpPr/>
          <p:nvPr/>
        </p:nvSpPr>
        <p:spPr>
          <a:xfrm>
            <a:off x="6175878" y="3369892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8367ED8-A17A-9440-89E8-547E6455E90D}"/>
              </a:ext>
            </a:extLst>
          </p:cNvPr>
          <p:cNvSpPr/>
          <p:nvPr/>
        </p:nvSpPr>
        <p:spPr>
          <a:xfrm>
            <a:off x="9198234" y="3369892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4C2863D1-C6CC-2945-A80A-63CEC3B7CC94}"/>
              </a:ext>
            </a:extLst>
          </p:cNvPr>
          <p:cNvSpPr/>
          <p:nvPr/>
        </p:nvSpPr>
        <p:spPr>
          <a:xfrm>
            <a:off x="109150" y="3379304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635927F5-9B01-5348-B1C0-D64E0F4B8BA4}"/>
              </a:ext>
            </a:extLst>
          </p:cNvPr>
          <p:cNvSpPr/>
          <p:nvPr/>
        </p:nvSpPr>
        <p:spPr>
          <a:xfrm>
            <a:off x="3150916" y="3362764"/>
            <a:ext cx="2887760" cy="2677000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0210A43-B70B-3243-8B1D-59FD043110FE}"/>
              </a:ext>
            </a:extLst>
          </p:cNvPr>
          <p:cNvSpPr txBox="1"/>
          <p:nvPr/>
        </p:nvSpPr>
        <p:spPr>
          <a:xfrm>
            <a:off x="6175878" y="3386386"/>
            <a:ext cx="210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Spatial Resolution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14F4491-1482-8B43-B542-1588F771AB14}"/>
              </a:ext>
            </a:extLst>
          </p:cNvPr>
          <p:cNvSpPr txBox="1"/>
          <p:nvPr/>
        </p:nvSpPr>
        <p:spPr>
          <a:xfrm>
            <a:off x="9217644" y="3386386"/>
            <a:ext cx="178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DOI Resolution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63D7F200-7489-D14B-85C9-E42B4C89AAF6}"/>
              </a:ext>
            </a:extLst>
          </p:cNvPr>
          <p:cNvSpPr txBox="1"/>
          <p:nvPr/>
        </p:nvSpPr>
        <p:spPr>
          <a:xfrm>
            <a:off x="146229" y="3361234"/>
            <a:ext cx="210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Energy Resolution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DCE9989-A4C8-C447-806B-E1FC2F51FD11}"/>
              </a:ext>
            </a:extLst>
          </p:cNvPr>
          <p:cNvSpPr txBox="1"/>
          <p:nvPr/>
        </p:nvSpPr>
        <p:spPr>
          <a:xfrm>
            <a:off x="3168585" y="3379304"/>
            <a:ext cx="178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CTR Resolution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03B521B-494B-F44D-BDE5-0845A3A5F7B0}"/>
              </a:ext>
            </a:extLst>
          </p:cNvPr>
          <p:cNvSpPr/>
          <p:nvPr/>
        </p:nvSpPr>
        <p:spPr>
          <a:xfrm>
            <a:off x="6122411" y="3722732"/>
            <a:ext cx="2940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Average FWHM and FWTM of the the light distribution profiles obtained using radioactive sources </a:t>
            </a:r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288322A5-B2B6-0243-B818-04E5C3877004}"/>
              </a:ext>
            </a:extLst>
          </p:cNvPr>
          <p:cNvGrpSpPr>
            <a:grpSpLocks noChangeAspect="1"/>
          </p:cNvGrpSpPr>
          <p:nvPr/>
        </p:nvGrpSpPr>
        <p:grpSpPr>
          <a:xfrm>
            <a:off x="6817661" y="4954060"/>
            <a:ext cx="1643884" cy="1060868"/>
            <a:chOff x="5877568" y="1696600"/>
            <a:chExt cx="6047867" cy="3902944"/>
          </a:xfrm>
        </p:grpSpPr>
        <p:pic>
          <p:nvPicPr>
            <p:cNvPr id="53" name="Imagen 52">
              <a:extLst>
                <a:ext uri="{FF2B5EF4-FFF2-40B4-BE49-F238E27FC236}">
                  <a16:creationId xmlns:a16="http://schemas.microsoft.com/office/drawing/2014/main" id="{132B0DEA-3B71-AF4D-BA3C-477F69208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8429" t="16882" r="21204" b="13999"/>
            <a:stretch/>
          </p:blipFill>
          <p:spPr>
            <a:xfrm rot="16200000">
              <a:off x="5946406" y="1627762"/>
              <a:ext cx="3669081" cy="3806757"/>
            </a:xfrm>
            <a:prstGeom prst="rect">
              <a:avLst/>
            </a:prstGeom>
          </p:spPr>
        </p:pic>
        <p:sp>
          <p:nvSpPr>
            <p:cNvPr id="59" name="Forma libre 58">
              <a:extLst>
                <a:ext uri="{FF2B5EF4-FFF2-40B4-BE49-F238E27FC236}">
                  <a16:creationId xmlns:a16="http://schemas.microsoft.com/office/drawing/2014/main" id="{FFF3888D-805B-7C44-9558-B69A89C90522}"/>
                </a:ext>
              </a:extLst>
            </p:cNvPr>
            <p:cNvSpPr/>
            <p:nvPr/>
          </p:nvSpPr>
          <p:spPr>
            <a:xfrm>
              <a:off x="9846922" y="2038050"/>
              <a:ext cx="2078513" cy="3270981"/>
            </a:xfrm>
            <a:custGeom>
              <a:avLst/>
              <a:gdLst>
                <a:gd name="connsiteX0" fmla="*/ 99163 w 2078513"/>
                <a:gd name="connsiteY0" fmla="*/ 1309 h 3270982"/>
                <a:gd name="connsiteX1" fmla="*/ 43744 w 2078513"/>
                <a:gd name="connsiteY1" fmla="*/ 8237 h 3270982"/>
                <a:gd name="connsiteX2" fmla="*/ 660272 w 2078513"/>
                <a:gd name="connsiteY2" fmla="*/ 63655 h 3270982"/>
                <a:gd name="connsiteX3" fmla="*/ 1533108 w 2078513"/>
                <a:gd name="connsiteY3" fmla="*/ 91364 h 3270982"/>
                <a:gd name="connsiteX4" fmla="*/ 764181 w 2078513"/>
                <a:gd name="connsiteY4" fmla="*/ 139855 h 3270982"/>
                <a:gd name="connsiteX5" fmla="*/ 1851763 w 2078513"/>
                <a:gd name="connsiteY5" fmla="*/ 216055 h 3270982"/>
                <a:gd name="connsiteX6" fmla="*/ 480163 w 2078513"/>
                <a:gd name="connsiteY6" fmla="*/ 278400 h 3270982"/>
                <a:gd name="connsiteX7" fmla="*/ 293126 w 2078513"/>
                <a:gd name="connsiteY7" fmla="*/ 396164 h 3270982"/>
                <a:gd name="connsiteX8" fmla="*/ 1117472 w 2078513"/>
                <a:gd name="connsiteY8" fmla="*/ 437727 h 3270982"/>
                <a:gd name="connsiteX9" fmla="*/ 1921035 w 2078513"/>
                <a:gd name="connsiteY9" fmla="*/ 465437 h 3270982"/>
                <a:gd name="connsiteX10" fmla="*/ 494017 w 2078513"/>
                <a:gd name="connsiteY10" fmla="*/ 520855 h 3270982"/>
                <a:gd name="connsiteX11" fmla="*/ 237708 w 2078513"/>
                <a:gd name="connsiteY11" fmla="*/ 610909 h 3270982"/>
                <a:gd name="connsiteX12" fmla="*/ 272344 w 2078513"/>
                <a:gd name="connsiteY12" fmla="*/ 700964 h 3270982"/>
                <a:gd name="connsiteX13" fmla="*/ 1020490 w 2078513"/>
                <a:gd name="connsiteY13" fmla="*/ 770237 h 3270982"/>
                <a:gd name="connsiteX14" fmla="*/ 1443053 w 2078513"/>
                <a:gd name="connsiteY14" fmla="*/ 804873 h 3270982"/>
                <a:gd name="connsiteX15" fmla="*/ 369326 w 2078513"/>
                <a:gd name="connsiteY15" fmla="*/ 860291 h 3270982"/>
                <a:gd name="connsiteX16" fmla="*/ 306981 w 2078513"/>
                <a:gd name="connsiteY16" fmla="*/ 888000 h 3270982"/>
                <a:gd name="connsiteX17" fmla="*/ 251563 w 2078513"/>
                <a:gd name="connsiteY17" fmla="*/ 991909 h 3270982"/>
                <a:gd name="connsiteX18" fmla="*/ 216926 w 2078513"/>
                <a:gd name="connsiteY18" fmla="*/ 1040400 h 3270982"/>
                <a:gd name="connsiteX19" fmla="*/ 868090 w 2078513"/>
                <a:gd name="connsiteY19" fmla="*/ 1088891 h 3270982"/>
                <a:gd name="connsiteX20" fmla="*/ 1456908 w 2078513"/>
                <a:gd name="connsiteY20" fmla="*/ 1130455 h 3270982"/>
                <a:gd name="connsiteX21" fmla="*/ 313908 w 2078513"/>
                <a:gd name="connsiteY21" fmla="*/ 1199727 h 3270982"/>
                <a:gd name="connsiteX22" fmla="*/ 348544 w 2078513"/>
                <a:gd name="connsiteY22" fmla="*/ 1365982 h 3270982"/>
                <a:gd name="connsiteX23" fmla="*/ 1775563 w 2078513"/>
                <a:gd name="connsiteY23" fmla="*/ 1421400 h 3270982"/>
                <a:gd name="connsiteX24" fmla="*/ 466308 w 2078513"/>
                <a:gd name="connsiteY24" fmla="*/ 1476818 h 3270982"/>
                <a:gd name="connsiteX25" fmla="*/ 223853 w 2078513"/>
                <a:gd name="connsiteY25" fmla="*/ 1559946 h 3270982"/>
                <a:gd name="connsiteX26" fmla="*/ 417817 w 2078513"/>
                <a:gd name="connsiteY26" fmla="*/ 1726200 h 3270982"/>
                <a:gd name="connsiteX27" fmla="*/ 1290653 w 2078513"/>
                <a:gd name="connsiteY27" fmla="*/ 1753909 h 3270982"/>
                <a:gd name="connsiteX28" fmla="*/ 1921035 w 2078513"/>
                <a:gd name="connsiteY28" fmla="*/ 1781618 h 3270982"/>
                <a:gd name="connsiteX29" fmla="*/ 521726 w 2078513"/>
                <a:gd name="connsiteY29" fmla="*/ 1837037 h 3270982"/>
                <a:gd name="connsiteX30" fmla="*/ 286199 w 2078513"/>
                <a:gd name="connsiteY30" fmla="*/ 1864746 h 3270982"/>
                <a:gd name="connsiteX31" fmla="*/ 244635 w 2078513"/>
                <a:gd name="connsiteY31" fmla="*/ 1947873 h 3270982"/>
                <a:gd name="connsiteX32" fmla="*/ 293126 w 2078513"/>
                <a:gd name="connsiteY32" fmla="*/ 1996364 h 3270982"/>
                <a:gd name="connsiteX33" fmla="*/ 701835 w 2078513"/>
                <a:gd name="connsiteY33" fmla="*/ 2044855 h 3270982"/>
                <a:gd name="connsiteX34" fmla="*/ 1533108 w 2078513"/>
                <a:gd name="connsiteY34" fmla="*/ 2093346 h 3270982"/>
                <a:gd name="connsiteX35" fmla="*/ 306981 w 2078513"/>
                <a:gd name="connsiteY35" fmla="*/ 2183400 h 3270982"/>
                <a:gd name="connsiteX36" fmla="*/ 272344 w 2078513"/>
                <a:gd name="connsiteY36" fmla="*/ 2224964 h 3270982"/>
                <a:gd name="connsiteX37" fmla="*/ 286199 w 2078513"/>
                <a:gd name="connsiteY37" fmla="*/ 2335800 h 3270982"/>
                <a:gd name="connsiteX38" fmla="*/ 1276799 w 2078513"/>
                <a:gd name="connsiteY38" fmla="*/ 2446637 h 3270982"/>
                <a:gd name="connsiteX39" fmla="*/ 244635 w 2078513"/>
                <a:gd name="connsiteY39" fmla="*/ 2564400 h 3270982"/>
                <a:gd name="connsiteX40" fmla="*/ 597926 w 2078513"/>
                <a:gd name="connsiteY40" fmla="*/ 2716800 h 3270982"/>
                <a:gd name="connsiteX41" fmla="*/ 1616235 w 2078513"/>
                <a:gd name="connsiteY41" fmla="*/ 2737582 h 3270982"/>
                <a:gd name="connsiteX42" fmla="*/ 376253 w 2078513"/>
                <a:gd name="connsiteY42" fmla="*/ 2820709 h 3270982"/>
                <a:gd name="connsiteX43" fmla="*/ 286199 w 2078513"/>
                <a:gd name="connsiteY43" fmla="*/ 2841491 h 3270982"/>
                <a:gd name="connsiteX44" fmla="*/ 216926 w 2078513"/>
                <a:gd name="connsiteY44" fmla="*/ 2869200 h 3270982"/>
                <a:gd name="connsiteX45" fmla="*/ 369326 w 2078513"/>
                <a:gd name="connsiteY45" fmla="*/ 2945400 h 3270982"/>
                <a:gd name="connsiteX46" fmla="*/ 1290653 w 2078513"/>
                <a:gd name="connsiteY46" fmla="*/ 2973109 h 3270982"/>
                <a:gd name="connsiteX47" fmla="*/ 2066508 w 2078513"/>
                <a:gd name="connsiteY47" fmla="*/ 2986964 h 3270982"/>
                <a:gd name="connsiteX48" fmla="*/ 667199 w 2078513"/>
                <a:gd name="connsiteY48" fmla="*/ 3049309 h 3270982"/>
                <a:gd name="connsiteX49" fmla="*/ 750326 w 2078513"/>
                <a:gd name="connsiteY49" fmla="*/ 3118582 h 3270982"/>
                <a:gd name="connsiteX50" fmla="*/ 1581599 w 2078513"/>
                <a:gd name="connsiteY50" fmla="*/ 3180927 h 3270982"/>
                <a:gd name="connsiteX51" fmla="*/ 113017 w 2078513"/>
                <a:gd name="connsiteY51" fmla="*/ 3270982 h 327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078513" h="3270982">
                  <a:moveTo>
                    <a:pt x="99163" y="1309"/>
                  </a:moveTo>
                  <a:cubicBezTo>
                    <a:pt x="24694" y="-423"/>
                    <a:pt x="-49774" y="-2154"/>
                    <a:pt x="43744" y="8237"/>
                  </a:cubicBezTo>
                  <a:cubicBezTo>
                    <a:pt x="137262" y="18628"/>
                    <a:pt x="412045" y="49800"/>
                    <a:pt x="660272" y="63655"/>
                  </a:cubicBezTo>
                  <a:cubicBezTo>
                    <a:pt x="908499" y="77510"/>
                    <a:pt x="1515790" y="78664"/>
                    <a:pt x="1533108" y="91364"/>
                  </a:cubicBezTo>
                  <a:cubicBezTo>
                    <a:pt x="1550426" y="104064"/>
                    <a:pt x="711072" y="119073"/>
                    <a:pt x="764181" y="139855"/>
                  </a:cubicBezTo>
                  <a:cubicBezTo>
                    <a:pt x="817290" y="160637"/>
                    <a:pt x="1899099" y="192964"/>
                    <a:pt x="1851763" y="216055"/>
                  </a:cubicBezTo>
                  <a:cubicBezTo>
                    <a:pt x="1804427" y="239146"/>
                    <a:pt x="739936" y="248382"/>
                    <a:pt x="480163" y="278400"/>
                  </a:cubicBezTo>
                  <a:cubicBezTo>
                    <a:pt x="220390" y="308418"/>
                    <a:pt x="186908" y="369610"/>
                    <a:pt x="293126" y="396164"/>
                  </a:cubicBezTo>
                  <a:cubicBezTo>
                    <a:pt x="399344" y="422718"/>
                    <a:pt x="1117472" y="437727"/>
                    <a:pt x="1117472" y="437727"/>
                  </a:cubicBezTo>
                  <a:cubicBezTo>
                    <a:pt x="1388790" y="449272"/>
                    <a:pt x="2024944" y="451582"/>
                    <a:pt x="1921035" y="465437"/>
                  </a:cubicBezTo>
                  <a:cubicBezTo>
                    <a:pt x="1817126" y="479292"/>
                    <a:pt x="774571" y="496610"/>
                    <a:pt x="494017" y="520855"/>
                  </a:cubicBezTo>
                  <a:cubicBezTo>
                    <a:pt x="213463" y="545100"/>
                    <a:pt x="274653" y="580891"/>
                    <a:pt x="237708" y="610909"/>
                  </a:cubicBezTo>
                  <a:cubicBezTo>
                    <a:pt x="200763" y="640927"/>
                    <a:pt x="141880" y="674409"/>
                    <a:pt x="272344" y="700964"/>
                  </a:cubicBezTo>
                  <a:cubicBezTo>
                    <a:pt x="402808" y="727519"/>
                    <a:pt x="1020490" y="770237"/>
                    <a:pt x="1020490" y="770237"/>
                  </a:cubicBezTo>
                  <a:cubicBezTo>
                    <a:pt x="1215608" y="787555"/>
                    <a:pt x="1551580" y="789864"/>
                    <a:pt x="1443053" y="804873"/>
                  </a:cubicBezTo>
                  <a:cubicBezTo>
                    <a:pt x="1334526" y="819882"/>
                    <a:pt x="558671" y="846437"/>
                    <a:pt x="369326" y="860291"/>
                  </a:cubicBezTo>
                  <a:cubicBezTo>
                    <a:pt x="179981" y="874145"/>
                    <a:pt x="326608" y="866064"/>
                    <a:pt x="306981" y="888000"/>
                  </a:cubicBezTo>
                  <a:cubicBezTo>
                    <a:pt x="287354" y="909936"/>
                    <a:pt x="266572" y="966509"/>
                    <a:pt x="251563" y="991909"/>
                  </a:cubicBezTo>
                  <a:cubicBezTo>
                    <a:pt x="236554" y="1017309"/>
                    <a:pt x="114172" y="1024236"/>
                    <a:pt x="216926" y="1040400"/>
                  </a:cubicBezTo>
                  <a:cubicBezTo>
                    <a:pt x="319680" y="1056564"/>
                    <a:pt x="868090" y="1088891"/>
                    <a:pt x="868090" y="1088891"/>
                  </a:cubicBezTo>
                  <a:cubicBezTo>
                    <a:pt x="1074754" y="1103900"/>
                    <a:pt x="1549272" y="1111982"/>
                    <a:pt x="1456908" y="1130455"/>
                  </a:cubicBezTo>
                  <a:cubicBezTo>
                    <a:pt x="1364544" y="1148928"/>
                    <a:pt x="498635" y="1160473"/>
                    <a:pt x="313908" y="1199727"/>
                  </a:cubicBezTo>
                  <a:cubicBezTo>
                    <a:pt x="129181" y="1238982"/>
                    <a:pt x="104935" y="1329037"/>
                    <a:pt x="348544" y="1365982"/>
                  </a:cubicBezTo>
                  <a:cubicBezTo>
                    <a:pt x="592153" y="1402927"/>
                    <a:pt x="1755936" y="1402927"/>
                    <a:pt x="1775563" y="1421400"/>
                  </a:cubicBezTo>
                  <a:cubicBezTo>
                    <a:pt x="1795190" y="1439873"/>
                    <a:pt x="724926" y="1453727"/>
                    <a:pt x="466308" y="1476818"/>
                  </a:cubicBezTo>
                  <a:cubicBezTo>
                    <a:pt x="207690" y="1499909"/>
                    <a:pt x="231935" y="1518382"/>
                    <a:pt x="223853" y="1559946"/>
                  </a:cubicBezTo>
                  <a:cubicBezTo>
                    <a:pt x="215771" y="1601510"/>
                    <a:pt x="240017" y="1693873"/>
                    <a:pt x="417817" y="1726200"/>
                  </a:cubicBezTo>
                  <a:cubicBezTo>
                    <a:pt x="595617" y="1758527"/>
                    <a:pt x="1290653" y="1753909"/>
                    <a:pt x="1290653" y="1753909"/>
                  </a:cubicBezTo>
                  <a:cubicBezTo>
                    <a:pt x="1541189" y="1763145"/>
                    <a:pt x="2049189" y="1767763"/>
                    <a:pt x="1921035" y="1781618"/>
                  </a:cubicBezTo>
                  <a:cubicBezTo>
                    <a:pt x="1792881" y="1795473"/>
                    <a:pt x="794199" y="1823182"/>
                    <a:pt x="521726" y="1837037"/>
                  </a:cubicBezTo>
                  <a:cubicBezTo>
                    <a:pt x="249253" y="1850892"/>
                    <a:pt x="332381" y="1846273"/>
                    <a:pt x="286199" y="1864746"/>
                  </a:cubicBezTo>
                  <a:cubicBezTo>
                    <a:pt x="240017" y="1883219"/>
                    <a:pt x="243481" y="1925937"/>
                    <a:pt x="244635" y="1947873"/>
                  </a:cubicBezTo>
                  <a:cubicBezTo>
                    <a:pt x="245790" y="1969809"/>
                    <a:pt x="216926" y="1980200"/>
                    <a:pt x="293126" y="1996364"/>
                  </a:cubicBezTo>
                  <a:cubicBezTo>
                    <a:pt x="369326" y="2012528"/>
                    <a:pt x="495171" y="2028691"/>
                    <a:pt x="701835" y="2044855"/>
                  </a:cubicBezTo>
                  <a:cubicBezTo>
                    <a:pt x="908499" y="2061019"/>
                    <a:pt x="1598917" y="2070255"/>
                    <a:pt x="1533108" y="2093346"/>
                  </a:cubicBezTo>
                  <a:cubicBezTo>
                    <a:pt x="1467299" y="2116437"/>
                    <a:pt x="517108" y="2161464"/>
                    <a:pt x="306981" y="2183400"/>
                  </a:cubicBezTo>
                  <a:cubicBezTo>
                    <a:pt x="96854" y="2205336"/>
                    <a:pt x="275808" y="2199564"/>
                    <a:pt x="272344" y="2224964"/>
                  </a:cubicBezTo>
                  <a:cubicBezTo>
                    <a:pt x="268880" y="2250364"/>
                    <a:pt x="118790" y="2298855"/>
                    <a:pt x="286199" y="2335800"/>
                  </a:cubicBezTo>
                  <a:cubicBezTo>
                    <a:pt x="453608" y="2372745"/>
                    <a:pt x="1283726" y="2408537"/>
                    <a:pt x="1276799" y="2446637"/>
                  </a:cubicBezTo>
                  <a:cubicBezTo>
                    <a:pt x="1269872" y="2484737"/>
                    <a:pt x="357780" y="2519373"/>
                    <a:pt x="244635" y="2564400"/>
                  </a:cubicBezTo>
                  <a:cubicBezTo>
                    <a:pt x="131490" y="2609427"/>
                    <a:pt x="369326" y="2687936"/>
                    <a:pt x="597926" y="2716800"/>
                  </a:cubicBezTo>
                  <a:cubicBezTo>
                    <a:pt x="826526" y="2745664"/>
                    <a:pt x="1653180" y="2720264"/>
                    <a:pt x="1616235" y="2737582"/>
                  </a:cubicBezTo>
                  <a:cubicBezTo>
                    <a:pt x="1579290" y="2754900"/>
                    <a:pt x="597925" y="2803391"/>
                    <a:pt x="376253" y="2820709"/>
                  </a:cubicBezTo>
                  <a:cubicBezTo>
                    <a:pt x="154581" y="2838027"/>
                    <a:pt x="312753" y="2833409"/>
                    <a:pt x="286199" y="2841491"/>
                  </a:cubicBezTo>
                  <a:cubicBezTo>
                    <a:pt x="259645" y="2849573"/>
                    <a:pt x="203072" y="2851882"/>
                    <a:pt x="216926" y="2869200"/>
                  </a:cubicBezTo>
                  <a:cubicBezTo>
                    <a:pt x="230781" y="2886518"/>
                    <a:pt x="190372" y="2928082"/>
                    <a:pt x="369326" y="2945400"/>
                  </a:cubicBezTo>
                  <a:cubicBezTo>
                    <a:pt x="548280" y="2962718"/>
                    <a:pt x="1290653" y="2973109"/>
                    <a:pt x="1290653" y="2973109"/>
                  </a:cubicBezTo>
                  <a:cubicBezTo>
                    <a:pt x="1573517" y="2980036"/>
                    <a:pt x="2170417" y="2974264"/>
                    <a:pt x="2066508" y="2986964"/>
                  </a:cubicBezTo>
                  <a:cubicBezTo>
                    <a:pt x="1962599" y="2999664"/>
                    <a:pt x="886563" y="3027373"/>
                    <a:pt x="667199" y="3049309"/>
                  </a:cubicBezTo>
                  <a:cubicBezTo>
                    <a:pt x="447835" y="3071245"/>
                    <a:pt x="597926" y="3096646"/>
                    <a:pt x="750326" y="3118582"/>
                  </a:cubicBezTo>
                  <a:cubicBezTo>
                    <a:pt x="902726" y="3140518"/>
                    <a:pt x="1687817" y="3155527"/>
                    <a:pt x="1581599" y="3180927"/>
                  </a:cubicBezTo>
                  <a:cubicBezTo>
                    <a:pt x="1475381" y="3206327"/>
                    <a:pt x="794199" y="3238654"/>
                    <a:pt x="113017" y="3270982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62" name="Conector recto 61">
              <a:extLst>
                <a:ext uri="{FF2B5EF4-FFF2-40B4-BE49-F238E27FC236}">
                  <a16:creationId xmlns:a16="http://schemas.microsoft.com/office/drawing/2014/main" id="{ECA040D6-D415-414D-8297-8A846AF471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44188" y="1806560"/>
              <a:ext cx="200328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>
              <a:extLst>
                <a:ext uri="{FF2B5EF4-FFF2-40B4-BE49-F238E27FC236}">
                  <a16:creationId xmlns:a16="http://schemas.microsoft.com/office/drawing/2014/main" id="{31CFB6AC-F62E-3D40-90D9-63DC9D77C93C}"/>
                </a:ext>
              </a:extLst>
            </p:cNvPr>
            <p:cNvCxnSpPr>
              <a:cxnSpLocks/>
            </p:cNvCxnSpPr>
            <p:nvPr/>
          </p:nvCxnSpPr>
          <p:spPr>
            <a:xfrm>
              <a:off x="9875045" y="1792270"/>
              <a:ext cx="0" cy="38072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14A89D6-792E-194C-B15B-A6AAE022AC92}"/>
              </a:ext>
            </a:extLst>
          </p:cNvPr>
          <p:cNvSpPr/>
          <p:nvPr/>
        </p:nvSpPr>
        <p:spPr>
          <a:xfrm>
            <a:off x="9171500" y="3651209"/>
            <a:ext cx="29406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Side irradiation experiments at known depths. Average FWHM of the profiles</a:t>
            </a:r>
          </a:p>
        </p:txBody>
      </p:sp>
      <p:grpSp>
        <p:nvGrpSpPr>
          <p:cNvPr id="83" name="Agrupar 3">
            <a:extLst>
              <a:ext uri="{FF2B5EF4-FFF2-40B4-BE49-F238E27FC236}">
                <a16:creationId xmlns:a16="http://schemas.microsoft.com/office/drawing/2014/main" id="{630A6E39-1F81-274D-AFAC-CBF543790DED}"/>
              </a:ext>
            </a:extLst>
          </p:cNvPr>
          <p:cNvGrpSpPr>
            <a:grpSpLocks noChangeAspect="1"/>
          </p:cNvGrpSpPr>
          <p:nvPr/>
        </p:nvGrpSpPr>
        <p:grpSpPr>
          <a:xfrm>
            <a:off x="9340772" y="4726706"/>
            <a:ext cx="1644399" cy="1125815"/>
            <a:chOff x="5615520" y="1340768"/>
            <a:chExt cx="3570468" cy="2520280"/>
          </a:xfrm>
        </p:grpSpPr>
        <p:sp>
          <p:nvSpPr>
            <p:cNvPr id="84" name="15 Trapecio">
              <a:extLst>
                <a:ext uri="{FF2B5EF4-FFF2-40B4-BE49-F238E27FC236}">
                  <a16:creationId xmlns:a16="http://schemas.microsoft.com/office/drawing/2014/main" id="{C6103E19-9D15-6A45-86A9-D3F1EA9DDBD5}"/>
                </a:ext>
              </a:extLst>
            </p:cNvPr>
            <p:cNvSpPr/>
            <p:nvPr/>
          </p:nvSpPr>
          <p:spPr>
            <a:xfrm>
              <a:off x="5940152" y="3140968"/>
              <a:ext cx="2880320" cy="720080"/>
            </a:xfrm>
            <a:prstGeom prst="trapezoid">
              <a:avLst>
                <a:gd name="adj" fmla="val 1795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6 Conector recto">
              <a:extLst>
                <a:ext uri="{FF2B5EF4-FFF2-40B4-BE49-F238E27FC236}">
                  <a16:creationId xmlns:a16="http://schemas.microsoft.com/office/drawing/2014/main" id="{AB48FC82-A08C-7C4C-BDCE-72DBA24C05BC}"/>
                </a:ext>
              </a:extLst>
            </p:cNvPr>
            <p:cNvCxnSpPr/>
            <p:nvPr/>
          </p:nvCxnSpPr>
          <p:spPr>
            <a:xfrm>
              <a:off x="6228184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9 Conector recto">
              <a:extLst>
                <a:ext uri="{FF2B5EF4-FFF2-40B4-BE49-F238E27FC236}">
                  <a16:creationId xmlns:a16="http://schemas.microsoft.com/office/drawing/2014/main" id="{446F5E25-EFC6-EC4A-B258-F6C4FADA3EA2}"/>
                </a:ext>
              </a:extLst>
            </p:cNvPr>
            <p:cNvCxnSpPr/>
            <p:nvPr/>
          </p:nvCxnSpPr>
          <p:spPr>
            <a:xfrm>
              <a:off x="6416639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10 Conector recto">
              <a:extLst>
                <a:ext uri="{FF2B5EF4-FFF2-40B4-BE49-F238E27FC236}">
                  <a16:creationId xmlns:a16="http://schemas.microsoft.com/office/drawing/2014/main" id="{38CE75F4-1518-1244-9EF7-EEEDE43A07D4}"/>
                </a:ext>
              </a:extLst>
            </p:cNvPr>
            <p:cNvCxnSpPr/>
            <p:nvPr/>
          </p:nvCxnSpPr>
          <p:spPr>
            <a:xfrm>
              <a:off x="6588224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11 Conector recto">
              <a:extLst>
                <a:ext uri="{FF2B5EF4-FFF2-40B4-BE49-F238E27FC236}">
                  <a16:creationId xmlns:a16="http://schemas.microsoft.com/office/drawing/2014/main" id="{F166D5E1-B910-5544-8BC8-F50BC421CDED}"/>
                </a:ext>
              </a:extLst>
            </p:cNvPr>
            <p:cNvCxnSpPr/>
            <p:nvPr/>
          </p:nvCxnSpPr>
          <p:spPr>
            <a:xfrm>
              <a:off x="6732240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12 Conector recto">
              <a:extLst>
                <a:ext uri="{FF2B5EF4-FFF2-40B4-BE49-F238E27FC236}">
                  <a16:creationId xmlns:a16="http://schemas.microsoft.com/office/drawing/2014/main" id="{7B46BEB3-6293-AA4F-826E-612EA5C97134}"/>
                </a:ext>
              </a:extLst>
            </p:cNvPr>
            <p:cNvCxnSpPr/>
            <p:nvPr/>
          </p:nvCxnSpPr>
          <p:spPr>
            <a:xfrm>
              <a:off x="6920695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13 Conector recto">
              <a:extLst>
                <a:ext uri="{FF2B5EF4-FFF2-40B4-BE49-F238E27FC236}">
                  <a16:creationId xmlns:a16="http://schemas.microsoft.com/office/drawing/2014/main" id="{BFA5557F-213F-3641-A262-215F51111C44}"/>
                </a:ext>
              </a:extLst>
            </p:cNvPr>
            <p:cNvCxnSpPr/>
            <p:nvPr/>
          </p:nvCxnSpPr>
          <p:spPr>
            <a:xfrm>
              <a:off x="7092280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14 Conector recto">
              <a:extLst>
                <a:ext uri="{FF2B5EF4-FFF2-40B4-BE49-F238E27FC236}">
                  <a16:creationId xmlns:a16="http://schemas.microsoft.com/office/drawing/2014/main" id="{88F3A750-38E2-F645-9E14-0BA19B3F948C}"/>
                </a:ext>
              </a:extLst>
            </p:cNvPr>
            <p:cNvCxnSpPr/>
            <p:nvPr/>
          </p:nvCxnSpPr>
          <p:spPr>
            <a:xfrm>
              <a:off x="7236296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15 Conector recto">
              <a:extLst>
                <a:ext uri="{FF2B5EF4-FFF2-40B4-BE49-F238E27FC236}">
                  <a16:creationId xmlns:a16="http://schemas.microsoft.com/office/drawing/2014/main" id="{655C85E2-F822-3141-B6B9-89CA162D1206}"/>
                </a:ext>
              </a:extLst>
            </p:cNvPr>
            <p:cNvCxnSpPr/>
            <p:nvPr/>
          </p:nvCxnSpPr>
          <p:spPr>
            <a:xfrm>
              <a:off x="7424751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16 Conector recto">
              <a:extLst>
                <a:ext uri="{FF2B5EF4-FFF2-40B4-BE49-F238E27FC236}">
                  <a16:creationId xmlns:a16="http://schemas.microsoft.com/office/drawing/2014/main" id="{BAEABC24-CD3E-E945-8B71-A73E883F550E}"/>
                </a:ext>
              </a:extLst>
            </p:cNvPr>
            <p:cNvCxnSpPr/>
            <p:nvPr/>
          </p:nvCxnSpPr>
          <p:spPr>
            <a:xfrm>
              <a:off x="7596336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17 Conector recto">
              <a:extLst>
                <a:ext uri="{FF2B5EF4-FFF2-40B4-BE49-F238E27FC236}">
                  <a16:creationId xmlns:a16="http://schemas.microsoft.com/office/drawing/2014/main" id="{020FF691-7928-A048-8C53-E8F7CC61AC55}"/>
                </a:ext>
              </a:extLst>
            </p:cNvPr>
            <p:cNvCxnSpPr/>
            <p:nvPr/>
          </p:nvCxnSpPr>
          <p:spPr>
            <a:xfrm>
              <a:off x="774035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18 Conector recto">
              <a:extLst>
                <a:ext uri="{FF2B5EF4-FFF2-40B4-BE49-F238E27FC236}">
                  <a16:creationId xmlns:a16="http://schemas.microsoft.com/office/drawing/2014/main" id="{98EBDBEF-3F54-9C44-B6E1-5762FF6850A5}"/>
                </a:ext>
              </a:extLst>
            </p:cNvPr>
            <p:cNvCxnSpPr/>
            <p:nvPr/>
          </p:nvCxnSpPr>
          <p:spPr>
            <a:xfrm>
              <a:off x="7928807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19 Conector recto">
              <a:extLst>
                <a:ext uri="{FF2B5EF4-FFF2-40B4-BE49-F238E27FC236}">
                  <a16:creationId xmlns:a16="http://schemas.microsoft.com/office/drawing/2014/main" id="{DE4D61BF-CED8-2048-9AE6-D08D185F2253}"/>
                </a:ext>
              </a:extLst>
            </p:cNvPr>
            <p:cNvCxnSpPr/>
            <p:nvPr/>
          </p:nvCxnSpPr>
          <p:spPr>
            <a:xfrm>
              <a:off x="810039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20 Conector recto">
              <a:extLst>
                <a:ext uri="{FF2B5EF4-FFF2-40B4-BE49-F238E27FC236}">
                  <a16:creationId xmlns:a16="http://schemas.microsoft.com/office/drawing/2014/main" id="{77A805AE-FE93-CC43-9435-688B31976A2A}"/>
                </a:ext>
              </a:extLst>
            </p:cNvPr>
            <p:cNvCxnSpPr/>
            <p:nvPr/>
          </p:nvCxnSpPr>
          <p:spPr>
            <a:xfrm>
              <a:off x="8288847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21 Conector recto">
              <a:extLst>
                <a:ext uri="{FF2B5EF4-FFF2-40B4-BE49-F238E27FC236}">
                  <a16:creationId xmlns:a16="http://schemas.microsoft.com/office/drawing/2014/main" id="{90BBE41B-5173-2848-8B42-9A6246158677}"/>
                </a:ext>
              </a:extLst>
            </p:cNvPr>
            <p:cNvCxnSpPr/>
            <p:nvPr/>
          </p:nvCxnSpPr>
          <p:spPr>
            <a:xfrm>
              <a:off x="846043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22 Conector recto">
              <a:extLst>
                <a:ext uri="{FF2B5EF4-FFF2-40B4-BE49-F238E27FC236}">
                  <a16:creationId xmlns:a16="http://schemas.microsoft.com/office/drawing/2014/main" id="{6CF4AA0C-7099-624D-B146-01ED953D024F}"/>
                </a:ext>
              </a:extLst>
            </p:cNvPr>
            <p:cNvCxnSpPr/>
            <p:nvPr/>
          </p:nvCxnSpPr>
          <p:spPr>
            <a:xfrm>
              <a:off x="6084168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23 Conector recto">
              <a:extLst>
                <a:ext uri="{FF2B5EF4-FFF2-40B4-BE49-F238E27FC236}">
                  <a16:creationId xmlns:a16="http://schemas.microsoft.com/office/drawing/2014/main" id="{CD1C42AD-4D94-9F45-947A-252A2D20F099}"/>
                </a:ext>
              </a:extLst>
            </p:cNvPr>
            <p:cNvCxnSpPr/>
            <p:nvPr/>
          </p:nvCxnSpPr>
          <p:spPr>
            <a:xfrm>
              <a:off x="861283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26 Conector recto">
              <a:extLst>
                <a:ext uri="{FF2B5EF4-FFF2-40B4-BE49-F238E27FC236}">
                  <a16:creationId xmlns:a16="http://schemas.microsoft.com/office/drawing/2014/main" id="{4A92C067-313E-6F49-BFDD-4651B2425090}"/>
                </a:ext>
              </a:extLst>
            </p:cNvPr>
            <p:cNvCxnSpPr/>
            <p:nvPr/>
          </p:nvCxnSpPr>
          <p:spPr>
            <a:xfrm flipV="1">
              <a:off x="6516216" y="1340768"/>
              <a:ext cx="1296144" cy="2304256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31 Conector recto">
              <a:extLst>
                <a:ext uri="{FF2B5EF4-FFF2-40B4-BE49-F238E27FC236}">
                  <a16:creationId xmlns:a16="http://schemas.microsoft.com/office/drawing/2014/main" id="{8A2B67A5-9C20-714F-857B-14278C466DBB}"/>
                </a:ext>
              </a:extLst>
            </p:cNvPr>
            <p:cNvCxnSpPr/>
            <p:nvPr/>
          </p:nvCxnSpPr>
          <p:spPr>
            <a:xfrm flipV="1">
              <a:off x="6516216" y="1340768"/>
              <a:ext cx="1224136" cy="18002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32 Explosión 1">
              <a:extLst>
                <a:ext uri="{FF2B5EF4-FFF2-40B4-BE49-F238E27FC236}">
                  <a16:creationId xmlns:a16="http://schemas.microsoft.com/office/drawing/2014/main" id="{01222FDB-1AD4-7A4D-8C56-86891E2D75AA}"/>
                </a:ext>
              </a:extLst>
            </p:cNvPr>
            <p:cNvSpPr/>
            <p:nvPr/>
          </p:nvSpPr>
          <p:spPr>
            <a:xfrm>
              <a:off x="6444208" y="3501008"/>
              <a:ext cx="171585" cy="216024"/>
            </a:xfrm>
            <a:prstGeom prst="irregularSeal1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4" name="35 Conector recto de flecha">
              <a:extLst>
                <a:ext uri="{FF2B5EF4-FFF2-40B4-BE49-F238E27FC236}">
                  <a16:creationId xmlns:a16="http://schemas.microsoft.com/office/drawing/2014/main" id="{14CD4BE2-1166-9B4B-B13D-F3CA3E48B8F2}"/>
                </a:ext>
              </a:extLst>
            </p:cNvPr>
            <p:cNvCxnSpPr>
              <a:stCxn id="103" idx="0"/>
            </p:cNvCxnSpPr>
            <p:nvPr/>
          </p:nvCxnSpPr>
          <p:spPr>
            <a:xfrm flipV="1">
              <a:off x="6559567" y="3140968"/>
              <a:ext cx="244681" cy="36004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39 CuadroTexto">
              <a:extLst>
                <a:ext uri="{FF2B5EF4-FFF2-40B4-BE49-F238E27FC236}">
                  <a16:creationId xmlns:a16="http://schemas.microsoft.com/office/drawing/2014/main" id="{72F93FEC-B42C-0D41-9C4E-ED6196AD3409}"/>
                </a:ext>
              </a:extLst>
            </p:cNvPr>
            <p:cNvSpPr txBox="1"/>
            <p:nvPr/>
          </p:nvSpPr>
          <p:spPr>
            <a:xfrm>
              <a:off x="7128267" y="2369502"/>
              <a:ext cx="2057721" cy="551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Corrected LOR</a:t>
              </a:r>
            </a:p>
          </p:txBody>
        </p:sp>
        <p:sp>
          <p:nvSpPr>
            <p:cNvPr id="106" name="42 CuadroTexto">
              <a:extLst>
                <a:ext uri="{FF2B5EF4-FFF2-40B4-BE49-F238E27FC236}">
                  <a16:creationId xmlns:a16="http://schemas.microsoft.com/office/drawing/2014/main" id="{164D46FB-69A2-B445-A39E-6E6512AE1F89}"/>
                </a:ext>
              </a:extLst>
            </p:cNvPr>
            <p:cNvSpPr txBox="1"/>
            <p:nvPr/>
          </p:nvSpPr>
          <p:spPr>
            <a:xfrm>
              <a:off x="5615520" y="1752510"/>
              <a:ext cx="1685301" cy="551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Wrong LOR</a:t>
              </a:r>
            </a:p>
          </p:txBody>
        </p:sp>
      </p:grpSp>
      <p:sp>
        <p:nvSpPr>
          <p:cNvPr id="108" name="3 Rectángulo">
            <a:extLst>
              <a:ext uri="{FF2B5EF4-FFF2-40B4-BE49-F238E27FC236}">
                <a16:creationId xmlns:a16="http://schemas.microsoft.com/office/drawing/2014/main" id="{E44BD77F-B063-FB4D-8019-9E8B903651F7}"/>
              </a:ext>
            </a:extLst>
          </p:cNvPr>
          <p:cNvSpPr>
            <a:spLocks noChangeAspect="1"/>
          </p:cNvSpPr>
          <p:nvPr/>
        </p:nvSpPr>
        <p:spPr>
          <a:xfrm>
            <a:off x="9382227" y="4689868"/>
            <a:ext cx="1602944" cy="1299882"/>
          </a:xfrm>
          <a:prstGeom prst="rect">
            <a:avLst/>
          </a:prstGeom>
          <a:solidFill>
            <a:schemeClr val="bg1">
              <a:alpha val="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4" name="Imagen 28">
            <a:extLst>
              <a:ext uri="{FF2B5EF4-FFF2-40B4-BE49-F238E27FC236}">
                <a16:creationId xmlns:a16="http://schemas.microsoft.com/office/drawing/2014/main" id="{FFB3EFA4-1C7B-5E4C-B50F-AB0786F7DC5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18"/>
          <a:stretch/>
        </p:blipFill>
        <p:spPr>
          <a:xfrm>
            <a:off x="11158487" y="4614673"/>
            <a:ext cx="797832" cy="662086"/>
          </a:xfrm>
          <a:prstGeom prst="rect">
            <a:avLst/>
          </a:prstGeom>
        </p:spPr>
      </p:pic>
      <p:pic>
        <p:nvPicPr>
          <p:cNvPr id="126" name="Imagen 30">
            <a:extLst>
              <a:ext uri="{FF2B5EF4-FFF2-40B4-BE49-F238E27FC236}">
                <a16:creationId xmlns:a16="http://schemas.microsoft.com/office/drawing/2014/main" id="{278BF816-33AE-C74D-98D0-6C3471F6C3D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49" b="1"/>
          <a:stretch/>
        </p:blipFill>
        <p:spPr>
          <a:xfrm>
            <a:off x="11154144" y="5319571"/>
            <a:ext cx="793753" cy="685577"/>
          </a:xfrm>
          <a:prstGeom prst="rect">
            <a:avLst/>
          </a:prstGeom>
        </p:spPr>
      </p:pic>
      <p:sp>
        <p:nvSpPr>
          <p:cNvPr id="128" name="Rectángulo 127">
            <a:extLst>
              <a:ext uri="{FF2B5EF4-FFF2-40B4-BE49-F238E27FC236}">
                <a16:creationId xmlns:a16="http://schemas.microsoft.com/office/drawing/2014/main" id="{EC0226FC-D5D6-FB40-8ED0-9E70E899FBA8}"/>
              </a:ext>
            </a:extLst>
          </p:cNvPr>
          <p:cNvSpPr/>
          <p:nvPr/>
        </p:nvSpPr>
        <p:spPr>
          <a:xfrm>
            <a:off x="155454" y="3706834"/>
            <a:ext cx="2858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∆E/E</a:t>
            </a:r>
            <a:r>
              <a:rPr lang="en-US" dirty="0"/>
              <a:t> x 100% , ∆E is the FWHM and E the centroid of the 511 keV photopeak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FC218275-B736-1648-A843-11C5B7FBC60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246"/>
          <a:stretch/>
        </p:blipFill>
        <p:spPr>
          <a:xfrm>
            <a:off x="1173618" y="4630767"/>
            <a:ext cx="1786724" cy="1414552"/>
          </a:xfrm>
          <a:prstGeom prst="rect">
            <a:avLst/>
          </a:prstGeom>
        </p:spPr>
      </p:pic>
      <p:pic>
        <p:nvPicPr>
          <p:cNvPr id="130" name="Imagen 129">
            <a:extLst>
              <a:ext uri="{FF2B5EF4-FFF2-40B4-BE49-F238E27FC236}">
                <a16:creationId xmlns:a16="http://schemas.microsoft.com/office/drawing/2014/main" id="{AF0CC3D8-189B-C345-B164-FA5F0EA2F83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05" r="875" b="3635"/>
          <a:stretch/>
        </p:blipFill>
        <p:spPr>
          <a:xfrm>
            <a:off x="4115857" y="4763199"/>
            <a:ext cx="1886961" cy="1226551"/>
          </a:xfrm>
          <a:prstGeom prst="rect">
            <a:avLst/>
          </a:prstGeom>
        </p:spPr>
      </p:pic>
      <p:sp>
        <p:nvSpPr>
          <p:cNvPr id="131" name="Rectángulo 130">
            <a:extLst>
              <a:ext uri="{FF2B5EF4-FFF2-40B4-BE49-F238E27FC236}">
                <a16:creationId xmlns:a16="http://schemas.microsoft.com/office/drawing/2014/main" id="{EB86E39A-D968-5044-9790-31A48190B142}"/>
              </a:ext>
            </a:extLst>
          </p:cNvPr>
          <p:cNvSpPr/>
          <p:nvPr/>
        </p:nvSpPr>
        <p:spPr>
          <a:xfrm>
            <a:off x="3128517" y="3649682"/>
            <a:ext cx="28743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coincident photons arrival time to the detector is recorded and histogram. </a:t>
            </a:r>
            <a:endParaRPr lang="es-ES" dirty="0"/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6D6E0DE4-9C85-C643-B594-182D65DE8D47}"/>
              </a:ext>
            </a:extLst>
          </p:cNvPr>
          <p:cNvSpPr txBox="1"/>
          <p:nvPr/>
        </p:nvSpPr>
        <p:spPr>
          <a:xfrm>
            <a:off x="8208219" y="-91660"/>
            <a:ext cx="3877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Parameters</a:t>
            </a:r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52AD9CE8-7C60-39DB-F563-5967EB899BF6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10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55675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17" grpId="0"/>
      <p:bldP spid="65" grpId="0"/>
      <p:bldP spid="108" grpId="0" animBg="1"/>
      <p:bldP spid="128" grpId="0"/>
      <p:bldP spid="1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01E7F917-1093-BCB7-43F4-6A8D5460B237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E9DCE266-4519-E43B-C396-016485EA1033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05153E0A-3DBE-728A-0C57-780986B65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8" name="Marcador de número de diapositiva 2">
            <a:extLst>
              <a:ext uri="{FF2B5EF4-FFF2-40B4-BE49-F238E27FC236}">
                <a16:creationId xmlns:a16="http://schemas.microsoft.com/office/drawing/2014/main" id="{BCC40885-6AC9-B81F-C5E8-1B6CB1AA9847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11</a:t>
            </a:fld>
            <a:endParaRPr lang="en-GB" sz="18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CCE7E37-A121-4044-8827-3FFB63AB6372}"/>
              </a:ext>
            </a:extLst>
          </p:cNvPr>
          <p:cNvSpPr/>
          <p:nvPr/>
        </p:nvSpPr>
        <p:spPr>
          <a:xfrm>
            <a:off x="0" y="5920919"/>
            <a:ext cx="3152988" cy="912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6" name="Agrupar 29">
            <a:extLst>
              <a:ext uri="{FF2B5EF4-FFF2-40B4-BE49-F238E27FC236}">
                <a16:creationId xmlns:a16="http://schemas.microsoft.com/office/drawing/2014/main" id="{B99D1055-DD08-FC4A-B17A-ED0FA27A9138}"/>
              </a:ext>
            </a:extLst>
          </p:cNvPr>
          <p:cNvGrpSpPr/>
          <p:nvPr/>
        </p:nvGrpSpPr>
        <p:grpSpPr>
          <a:xfrm>
            <a:off x="3838180" y="4320558"/>
            <a:ext cx="2338827" cy="1600360"/>
            <a:chOff x="6516794" y="2773537"/>
            <a:chExt cx="2435934" cy="2283322"/>
          </a:xfrm>
        </p:grpSpPr>
        <p:pic>
          <p:nvPicPr>
            <p:cNvPr id="67" name="Imagen 30">
              <a:extLst>
                <a:ext uri="{FF2B5EF4-FFF2-40B4-BE49-F238E27FC236}">
                  <a16:creationId xmlns:a16="http://schemas.microsoft.com/office/drawing/2014/main" id="{F623C088-7811-BB4D-9B7C-5820FC67A7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549" b="1"/>
            <a:stretch/>
          </p:blipFill>
          <p:spPr>
            <a:xfrm>
              <a:off x="6516794" y="2773537"/>
              <a:ext cx="2435934" cy="2283322"/>
            </a:xfrm>
            <a:prstGeom prst="rect">
              <a:avLst/>
            </a:prstGeom>
          </p:spPr>
        </p:pic>
        <p:sp>
          <p:nvSpPr>
            <p:cNvPr id="68" name="CuadroTexto 31">
              <a:extLst>
                <a:ext uri="{FF2B5EF4-FFF2-40B4-BE49-F238E27FC236}">
                  <a16:creationId xmlns:a16="http://schemas.microsoft.com/office/drawing/2014/main" id="{5223DEEB-BB5D-894D-94D8-C9844FEAE211}"/>
                </a:ext>
              </a:extLst>
            </p:cNvPr>
            <p:cNvSpPr txBox="1"/>
            <p:nvPr/>
          </p:nvSpPr>
          <p:spPr>
            <a:xfrm>
              <a:off x="7853493" y="2875837"/>
              <a:ext cx="376262" cy="3627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rIns="0" rtlCol="0">
              <a:spAutoFit/>
            </a:bodyPr>
            <a:lstStyle/>
            <a:p>
              <a:r>
                <a:rPr lang="es-ES" sz="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DOI</a:t>
              </a:r>
            </a:p>
            <a:p>
              <a:r>
                <a:rPr lang="es-ES" sz="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DOI</a:t>
              </a:r>
            </a:p>
          </p:txBody>
        </p:sp>
      </p:grpSp>
      <p:grpSp>
        <p:nvGrpSpPr>
          <p:cNvPr id="69" name="33 Grupo">
            <a:extLst>
              <a:ext uri="{FF2B5EF4-FFF2-40B4-BE49-F238E27FC236}">
                <a16:creationId xmlns:a16="http://schemas.microsoft.com/office/drawing/2014/main" id="{90675BEC-4649-B74E-A634-45A60D9E39F2}"/>
              </a:ext>
            </a:extLst>
          </p:cNvPr>
          <p:cNvGrpSpPr>
            <a:grpSpLocks noChangeAspect="1"/>
          </p:cNvGrpSpPr>
          <p:nvPr/>
        </p:nvGrpSpPr>
        <p:grpSpPr>
          <a:xfrm>
            <a:off x="1085850" y="4352535"/>
            <a:ext cx="3042002" cy="2405451"/>
            <a:chOff x="1868158" y="16346027"/>
            <a:chExt cx="6461653" cy="5109526"/>
          </a:xfrm>
        </p:grpSpPr>
        <p:grpSp>
          <p:nvGrpSpPr>
            <p:cNvPr id="70" name="32 Grupo">
              <a:extLst>
                <a:ext uri="{FF2B5EF4-FFF2-40B4-BE49-F238E27FC236}">
                  <a16:creationId xmlns:a16="http://schemas.microsoft.com/office/drawing/2014/main" id="{85C5F14D-2381-0944-979C-D32298151AB0}"/>
                </a:ext>
              </a:extLst>
            </p:cNvPr>
            <p:cNvGrpSpPr/>
            <p:nvPr/>
          </p:nvGrpSpPr>
          <p:grpSpPr>
            <a:xfrm>
              <a:off x="1868158" y="16346027"/>
              <a:ext cx="6461653" cy="5109526"/>
              <a:chOff x="1868158" y="16346027"/>
              <a:chExt cx="6461653" cy="5109526"/>
            </a:xfrm>
          </p:grpSpPr>
          <p:pic>
            <p:nvPicPr>
              <p:cNvPr id="72" name="Picture 8">
                <a:extLst>
                  <a:ext uri="{FF2B5EF4-FFF2-40B4-BE49-F238E27FC236}">
                    <a16:creationId xmlns:a16="http://schemas.microsoft.com/office/drawing/2014/main" id="{741D0804-16E8-EF47-AEDB-E9B1F2735E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8158" y="16346027"/>
                <a:ext cx="6461653" cy="5109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" name="22 Rectángulo">
                <a:extLst>
                  <a:ext uri="{FF2B5EF4-FFF2-40B4-BE49-F238E27FC236}">
                    <a16:creationId xmlns:a16="http://schemas.microsoft.com/office/drawing/2014/main" id="{BE643273-F741-C04E-96B3-80805F1C2F42}"/>
                  </a:ext>
                </a:extLst>
              </p:cNvPr>
              <p:cNvSpPr/>
              <p:nvPr/>
            </p:nvSpPr>
            <p:spPr>
              <a:xfrm>
                <a:off x="2772520" y="19586451"/>
                <a:ext cx="3024336" cy="720080"/>
              </a:xfrm>
              <a:prstGeom prst="rect">
                <a:avLst/>
              </a:prstGeom>
              <a:solidFill>
                <a:schemeClr val="accent1">
                  <a:alpha val="5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135 Rectángulo">
                <a:extLst>
                  <a:ext uri="{FF2B5EF4-FFF2-40B4-BE49-F238E27FC236}">
                    <a16:creationId xmlns:a16="http://schemas.microsoft.com/office/drawing/2014/main" id="{7C1A59CE-C1CC-954F-93D1-5E24B7E40594}"/>
                  </a:ext>
                </a:extLst>
              </p:cNvPr>
              <p:cNvSpPr/>
              <p:nvPr/>
            </p:nvSpPr>
            <p:spPr>
              <a:xfrm>
                <a:off x="5796856" y="19586451"/>
                <a:ext cx="1826602" cy="720080"/>
              </a:xfrm>
              <a:prstGeom prst="rect">
                <a:avLst/>
              </a:prstGeom>
              <a:solidFill>
                <a:schemeClr val="accent6">
                  <a:lumMod val="75000"/>
                  <a:alpha val="5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30 CuadroTexto">
              <a:extLst>
                <a:ext uri="{FF2B5EF4-FFF2-40B4-BE49-F238E27FC236}">
                  <a16:creationId xmlns:a16="http://schemas.microsoft.com/office/drawing/2014/main" id="{31D93191-0E3A-1041-8071-F387A62389CB}"/>
                </a:ext>
              </a:extLst>
            </p:cNvPr>
            <p:cNvSpPr txBox="1"/>
            <p:nvPr/>
          </p:nvSpPr>
          <p:spPr>
            <a:xfrm>
              <a:off x="6791330" y="18434323"/>
              <a:ext cx="472855" cy="520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!!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52CC4425-7380-CE4B-AF10-DA05BD224799}"/>
              </a:ext>
            </a:extLst>
          </p:cNvPr>
          <p:cNvGrpSpPr>
            <a:grpSpLocks noChangeAspect="1"/>
          </p:cNvGrpSpPr>
          <p:nvPr/>
        </p:nvGrpSpPr>
        <p:grpSpPr>
          <a:xfrm>
            <a:off x="1155096" y="971726"/>
            <a:ext cx="4788505" cy="3302206"/>
            <a:chOff x="8417116" y="739093"/>
            <a:chExt cx="1995603" cy="1376190"/>
          </a:xfrm>
        </p:grpSpPr>
        <p:sp>
          <p:nvSpPr>
            <p:cNvPr id="79" name="Rectángulo 78">
              <a:extLst>
                <a:ext uri="{FF2B5EF4-FFF2-40B4-BE49-F238E27FC236}">
                  <a16:creationId xmlns:a16="http://schemas.microsoft.com/office/drawing/2014/main" id="{B27E7F26-5204-E44E-8A47-10724A58181E}"/>
                </a:ext>
              </a:extLst>
            </p:cNvPr>
            <p:cNvSpPr/>
            <p:nvPr/>
          </p:nvSpPr>
          <p:spPr>
            <a:xfrm>
              <a:off x="8430067" y="739093"/>
              <a:ext cx="1982652" cy="137619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rgbClr val="4472C4"/>
                </a:solidFill>
              </a:endParaRPr>
            </a:p>
          </p:txBody>
        </p:sp>
        <p:grpSp>
          <p:nvGrpSpPr>
            <p:cNvPr id="80" name="Agrupar 3">
              <a:extLst>
                <a:ext uri="{FF2B5EF4-FFF2-40B4-BE49-F238E27FC236}">
                  <a16:creationId xmlns:a16="http://schemas.microsoft.com/office/drawing/2014/main" id="{FDC306E6-E5F3-3844-AEC8-9DB44EF47ED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33207" y="807437"/>
              <a:ext cx="767389" cy="674509"/>
              <a:chOff x="5734327" y="1064307"/>
              <a:chExt cx="3086145" cy="2796741"/>
            </a:xfrm>
          </p:grpSpPr>
          <p:sp>
            <p:nvSpPr>
              <p:cNvPr id="99" name="15 Trapecio">
                <a:extLst>
                  <a:ext uri="{FF2B5EF4-FFF2-40B4-BE49-F238E27FC236}">
                    <a16:creationId xmlns:a16="http://schemas.microsoft.com/office/drawing/2014/main" id="{67E1259B-2D77-E44A-BEC6-F380DA4BB044}"/>
                  </a:ext>
                </a:extLst>
              </p:cNvPr>
              <p:cNvSpPr/>
              <p:nvPr/>
            </p:nvSpPr>
            <p:spPr>
              <a:xfrm>
                <a:off x="5940152" y="3140968"/>
                <a:ext cx="2880320" cy="720080"/>
              </a:xfrm>
              <a:prstGeom prst="trapezoid">
                <a:avLst>
                  <a:gd name="adj" fmla="val 1795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rgbClr val="4472C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0" name="6 Conector recto">
                <a:extLst>
                  <a:ext uri="{FF2B5EF4-FFF2-40B4-BE49-F238E27FC236}">
                    <a16:creationId xmlns:a16="http://schemas.microsoft.com/office/drawing/2014/main" id="{6ED9BC6B-830D-7E4C-B71C-CF909711225F}"/>
                  </a:ext>
                </a:extLst>
              </p:cNvPr>
              <p:cNvCxnSpPr/>
              <p:nvPr/>
            </p:nvCxnSpPr>
            <p:spPr>
              <a:xfrm>
                <a:off x="622818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9 Conector recto">
                <a:extLst>
                  <a:ext uri="{FF2B5EF4-FFF2-40B4-BE49-F238E27FC236}">
                    <a16:creationId xmlns:a16="http://schemas.microsoft.com/office/drawing/2014/main" id="{B3506158-73B8-B54C-BDDE-3A6F92C254F2}"/>
                  </a:ext>
                </a:extLst>
              </p:cNvPr>
              <p:cNvCxnSpPr/>
              <p:nvPr/>
            </p:nvCxnSpPr>
            <p:spPr>
              <a:xfrm>
                <a:off x="6416639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10 Conector recto">
                <a:extLst>
                  <a:ext uri="{FF2B5EF4-FFF2-40B4-BE49-F238E27FC236}">
                    <a16:creationId xmlns:a16="http://schemas.microsoft.com/office/drawing/2014/main" id="{260D9B6C-19EF-5045-8FD0-6ABD12F3ED20}"/>
                  </a:ext>
                </a:extLst>
              </p:cNvPr>
              <p:cNvCxnSpPr/>
              <p:nvPr/>
            </p:nvCxnSpPr>
            <p:spPr>
              <a:xfrm>
                <a:off x="658822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11 Conector recto">
                <a:extLst>
                  <a:ext uri="{FF2B5EF4-FFF2-40B4-BE49-F238E27FC236}">
                    <a16:creationId xmlns:a16="http://schemas.microsoft.com/office/drawing/2014/main" id="{398C4D17-D85C-394C-91AE-720FE81FB6D9}"/>
                  </a:ext>
                </a:extLst>
              </p:cNvPr>
              <p:cNvCxnSpPr/>
              <p:nvPr/>
            </p:nvCxnSpPr>
            <p:spPr>
              <a:xfrm>
                <a:off x="673224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12 Conector recto">
                <a:extLst>
                  <a:ext uri="{FF2B5EF4-FFF2-40B4-BE49-F238E27FC236}">
                    <a16:creationId xmlns:a16="http://schemas.microsoft.com/office/drawing/2014/main" id="{89672177-2E73-2C42-9512-4EDB1D5FA8B9}"/>
                  </a:ext>
                </a:extLst>
              </p:cNvPr>
              <p:cNvCxnSpPr/>
              <p:nvPr/>
            </p:nvCxnSpPr>
            <p:spPr>
              <a:xfrm>
                <a:off x="6920695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13 Conector recto">
                <a:extLst>
                  <a:ext uri="{FF2B5EF4-FFF2-40B4-BE49-F238E27FC236}">
                    <a16:creationId xmlns:a16="http://schemas.microsoft.com/office/drawing/2014/main" id="{2B5ECB3E-6E26-1847-A7C5-BFB34F844B4F}"/>
                  </a:ext>
                </a:extLst>
              </p:cNvPr>
              <p:cNvCxnSpPr/>
              <p:nvPr/>
            </p:nvCxnSpPr>
            <p:spPr>
              <a:xfrm>
                <a:off x="709228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14 Conector recto">
                <a:extLst>
                  <a:ext uri="{FF2B5EF4-FFF2-40B4-BE49-F238E27FC236}">
                    <a16:creationId xmlns:a16="http://schemas.microsoft.com/office/drawing/2014/main" id="{9176CD26-C2EB-E543-88B8-692E2CF60750}"/>
                  </a:ext>
                </a:extLst>
              </p:cNvPr>
              <p:cNvCxnSpPr/>
              <p:nvPr/>
            </p:nvCxnSpPr>
            <p:spPr>
              <a:xfrm>
                <a:off x="723629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15 Conector recto">
                <a:extLst>
                  <a:ext uri="{FF2B5EF4-FFF2-40B4-BE49-F238E27FC236}">
                    <a16:creationId xmlns:a16="http://schemas.microsoft.com/office/drawing/2014/main" id="{7D3FA815-90DA-1844-A265-4A4217147253}"/>
                  </a:ext>
                </a:extLst>
              </p:cNvPr>
              <p:cNvCxnSpPr/>
              <p:nvPr/>
            </p:nvCxnSpPr>
            <p:spPr>
              <a:xfrm>
                <a:off x="7424751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16 Conector recto">
                <a:extLst>
                  <a:ext uri="{FF2B5EF4-FFF2-40B4-BE49-F238E27FC236}">
                    <a16:creationId xmlns:a16="http://schemas.microsoft.com/office/drawing/2014/main" id="{B419D8C3-988D-E44C-8DCB-BDB870A24D38}"/>
                  </a:ext>
                </a:extLst>
              </p:cNvPr>
              <p:cNvCxnSpPr/>
              <p:nvPr/>
            </p:nvCxnSpPr>
            <p:spPr>
              <a:xfrm>
                <a:off x="759633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17 Conector recto">
                <a:extLst>
                  <a:ext uri="{FF2B5EF4-FFF2-40B4-BE49-F238E27FC236}">
                    <a16:creationId xmlns:a16="http://schemas.microsoft.com/office/drawing/2014/main" id="{46D3FE12-85BD-A947-B890-51D65DC9C7AB}"/>
                  </a:ext>
                </a:extLst>
              </p:cNvPr>
              <p:cNvCxnSpPr/>
              <p:nvPr/>
            </p:nvCxnSpPr>
            <p:spPr>
              <a:xfrm>
                <a:off x="774035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18 Conector recto">
                <a:extLst>
                  <a:ext uri="{FF2B5EF4-FFF2-40B4-BE49-F238E27FC236}">
                    <a16:creationId xmlns:a16="http://schemas.microsoft.com/office/drawing/2014/main" id="{B0B92057-5DF4-9A44-AA1E-F1FE5D2F1EA1}"/>
                  </a:ext>
                </a:extLst>
              </p:cNvPr>
              <p:cNvCxnSpPr/>
              <p:nvPr/>
            </p:nvCxnSpPr>
            <p:spPr>
              <a:xfrm>
                <a:off x="792880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19 Conector recto">
                <a:extLst>
                  <a:ext uri="{FF2B5EF4-FFF2-40B4-BE49-F238E27FC236}">
                    <a16:creationId xmlns:a16="http://schemas.microsoft.com/office/drawing/2014/main" id="{EEA8F10B-C807-9C42-9132-9FC73F282E56}"/>
                  </a:ext>
                </a:extLst>
              </p:cNvPr>
              <p:cNvCxnSpPr/>
              <p:nvPr/>
            </p:nvCxnSpPr>
            <p:spPr>
              <a:xfrm>
                <a:off x="810039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20 Conector recto">
                <a:extLst>
                  <a:ext uri="{FF2B5EF4-FFF2-40B4-BE49-F238E27FC236}">
                    <a16:creationId xmlns:a16="http://schemas.microsoft.com/office/drawing/2014/main" id="{63463785-4001-694E-94A6-834EB731D76E}"/>
                  </a:ext>
                </a:extLst>
              </p:cNvPr>
              <p:cNvCxnSpPr/>
              <p:nvPr/>
            </p:nvCxnSpPr>
            <p:spPr>
              <a:xfrm>
                <a:off x="828884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21 Conector recto">
                <a:extLst>
                  <a:ext uri="{FF2B5EF4-FFF2-40B4-BE49-F238E27FC236}">
                    <a16:creationId xmlns:a16="http://schemas.microsoft.com/office/drawing/2014/main" id="{66DED2C9-D520-164F-9154-7AEE6BFBBD56}"/>
                  </a:ext>
                </a:extLst>
              </p:cNvPr>
              <p:cNvCxnSpPr/>
              <p:nvPr/>
            </p:nvCxnSpPr>
            <p:spPr>
              <a:xfrm>
                <a:off x="84604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22 Conector recto">
                <a:extLst>
                  <a:ext uri="{FF2B5EF4-FFF2-40B4-BE49-F238E27FC236}">
                    <a16:creationId xmlns:a16="http://schemas.microsoft.com/office/drawing/2014/main" id="{EF372039-30BE-AD40-A9EE-19CC875E72C4}"/>
                  </a:ext>
                </a:extLst>
              </p:cNvPr>
              <p:cNvCxnSpPr/>
              <p:nvPr/>
            </p:nvCxnSpPr>
            <p:spPr>
              <a:xfrm>
                <a:off x="6084168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23 Conector recto">
                <a:extLst>
                  <a:ext uri="{FF2B5EF4-FFF2-40B4-BE49-F238E27FC236}">
                    <a16:creationId xmlns:a16="http://schemas.microsoft.com/office/drawing/2014/main" id="{6EE2760C-40AF-C846-98F6-F710D90594AB}"/>
                  </a:ext>
                </a:extLst>
              </p:cNvPr>
              <p:cNvCxnSpPr/>
              <p:nvPr/>
            </p:nvCxnSpPr>
            <p:spPr>
              <a:xfrm>
                <a:off x="86128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26 Conector recto">
                <a:extLst>
                  <a:ext uri="{FF2B5EF4-FFF2-40B4-BE49-F238E27FC236}">
                    <a16:creationId xmlns:a16="http://schemas.microsoft.com/office/drawing/2014/main" id="{2D6FB638-7510-3641-AFB0-1322E84600FE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96144" cy="2304256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31 Conector recto">
                <a:extLst>
                  <a:ext uri="{FF2B5EF4-FFF2-40B4-BE49-F238E27FC236}">
                    <a16:creationId xmlns:a16="http://schemas.microsoft.com/office/drawing/2014/main" id="{3C9E1508-1FD3-0A45-8B8A-69F1E1732F19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24136" cy="180020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32 Explosión 1">
                <a:extLst>
                  <a:ext uri="{FF2B5EF4-FFF2-40B4-BE49-F238E27FC236}">
                    <a16:creationId xmlns:a16="http://schemas.microsoft.com/office/drawing/2014/main" id="{2DA13071-F7E7-D044-88F9-F5FBCCABAD19}"/>
                  </a:ext>
                </a:extLst>
              </p:cNvPr>
              <p:cNvSpPr/>
              <p:nvPr/>
            </p:nvSpPr>
            <p:spPr>
              <a:xfrm>
                <a:off x="6444208" y="3501008"/>
                <a:ext cx="171585" cy="216024"/>
              </a:xfrm>
              <a:prstGeom prst="irregularSeal1">
                <a:avLst/>
              </a:prstGeom>
              <a:solidFill>
                <a:srgbClr val="FFC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rgbClr val="4472C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39 CuadroTexto">
                <a:extLst>
                  <a:ext uri="{FF2B5EF4-FFF2-40B4-BE49-F238E27FC236}">
                    <a16:creationId xmlns:a16="http://schemas.microsoft.com/office/drawing/2014/main" id="{B3AA4B9E-D679-A64C-9BA4-25FD0AF76FA4}"/>
                  </a:ext>
                </a:extLst>
              </p:cNvPr>
              <p:cNvSpPr txBox="1"/>
              <p:nvPr/>
            </p:nvSpPr>
            <p:spPr>
              <a:xfrm>
                <a:off x="6690742" y="2466763"/>
                <a:ext cx="1333112" cy="372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srgbClr val="4472C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Corrected LOR</a:t>
                </a:r>
              </a:p>
            </p:txBody>
          </p:sp>
          <p:sp>
            <p:nvSpPr>
              <p:cNvPr id="120" name="42 CuadroTexto">
                <a:extLst>
                  <a:ext uri="{FF2B5EF4-FFF2-40B4-BE49-F238E27FC236}">
                    <a16:creationId xmlns:a16="http://schemas.microsoft.com/office/drawing/2014/main" id="{EF115934-ED1C-4747-AB69-FF62B278401E}"/>
                  </a:ext>
                </a:extLst>
              </p:cNvPr>
              <p:cNvSpPr txBox="1"/>
              <p:nvPr/>
            </p:nvSpPr>
            <p:spPr>
              <a:xfrm>
                <a:off x="5734327" y="1064307"/>
                <a:ext cx="1102060" cy="372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rgbClr val="4472C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Wrong LOR</a:t>
                </a:r>
              </a:p>
            </p:txBody>
          </p:sp>
        </p:grpSp>
        <p:sp>
          <p:nvSpPr>
            <p:cNvPr id="81" name="3 Rectángulo">
              <a:extLst>
                <a:ext uri="{FF2B5EF4-FFF2-40B4-BE49-F238E27FC236}">
                  <a16:creationId xmlns:a16="http://schemas.microsoft.com/office/drawing/2014/main" id="{01DD40B4-8A14-FF4B-9709-C8DA009092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800" y="814592"/>
              <a:ext cx="785889" cy="701813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2" name="Imagen 28">
              <a:extLst>
                <a:ext uri="{FF2B5EF4-FFF2-40B4-BE49-F238E27FC236}">
                  <a16:creationId xmlns:a16="http://schemas.microsoft.com/office/drawing/2014/main" id="{47A47DCF-ADE4-854F-A853-013B299A4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818"/>
            <a:stretch/>
          </p:blipFill>
          <p:spPr>
            <a:xfrm>
              <a:off x="9656336" y="1564682"/>
              <a:ext cx="598724" cy="496854"/>
            </a:xfrm>
            <a:prstGeom prst="rect">
              <a:avLst/>
            </a:prstGeom>
          </p:spPr>
        </p:pic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FE3A82D9-EC18-3C49-8BF5-D38463AFC764}"/>
                </a:ext>
              </a:extLst>
            </p:cNvPr>
            <p:cNvSpPr txBox="1"/>
            <p:nvPr/>
          </p:nvSpPr>
          <p:spPr>
            <a:xfrm>
              <a:off x="8441698" y="741128"/>
              <a:ext cx="380254" cy="246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3600" b="1" dirty="0">
                  <a:solidFill>
                    <a:srgbClr val="4472C4"/>
                  </a:solidFill>
                </a:rPr>
                <a:t>DOI</a:t>
              </a:r>
            </a:p>
          </p:txBody>
        </p:sp>
        <p:grpSp>
          <p:nvGrpSpPr>
            <p:cNvPr id="84" name="Grupo 83">
              <a:extLst>
                <a:ext uri="{FF2B5EF4-FFF2-40B4-BE49-F238E27FC236}">
                  <a16:creationId xmlns:a16="http://schemas.microsoft.com/office/drawing/2014/main" id="{E74CE7EC-EC5B-204C-B7F7-B0DC0290286F}"/>
                </a:ext>
              </a:extLst>
            </p:cNvPr>
            <p:cNvGrpSpPr/>
            <p:nvPr/>
          </p:nvGrpSpPr>
          <p:grpSpPr>
            <a:xfrm>
              <a:off x="8452611" y="968317"/>
              <a:ext cx="1097134" cy="1101822"/>
              <a:chOff x="2533170" y="4158978"/>
              <a:chExt cx="2032087" cy="2040770"/>
            </a:xfrm>
          </p:grpSpPr>
          <p:sp>
            <p:nvSpPr>
              <p:cNvPr id="92" name="Anillo 91">
                <a:extLst>
                  <a:ext uri="{FF2B5EF4-FFF2-40B4-BE49-F238E27FC236}">
                    <a16:creationId xmlns:a16="http://schemas.microsoft.com/office/drawing/2014/main" id="{635F4892-6364-C54F-BA20-462F71892507}"/>
                  </a:ext>
                </a:extLst>
              </p:cNvPr>
              <p:cNvSpPr/>
              <p:nvPr/>
            </p:nvSpPr>
            <p:spPr>
              <a:xfrm>
                <a:off x="2533170" y="4158978"/>
                <a:ext cx="2032087" cy="2040770"/>
              </a:xfrm>
              <a:prstGeom prst="donut">
                <a:avLst>
                  <a:gd name="adj" fmla="val 4248"/>
                </a:avLst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4472C4"/>
                  </a:solidFill>
                </a:endParaRPr>
              </a:p>
            </p:txBody>
          </p:sp>
          <p:cxnSp>
            <p:nvCxnSpPr>
              <p:cNvPr id="93" name="Conector recto 92">
                <a:extLst>
                  <a:ext uri="{FF2B5EF4-FFF2-40B4-BE49-F238E27FC236}">
                    <a16:creationId xmlns:a16="http://schemas.microsoft.com/office/drawing/2014/main" id="{25786B3E-299F-6549-9D0B-CF15A4B28E67}"/>
                  </a:ext>
                </a:extLst>
              </p:cNvPr>
              <p:cNvCxnSpPr>
                <a:cxnSpLocks/>
                <a:stCxn id="92" idx="1"/>
              </p:cNvCxnSpPr>
              <p:nvPr/>
            </p:nvCxnSpPr>
            <p:spPr>
              <a:xfrm>
                <a:off x="2830762" y="4457842"/>
                <a:ext cx="1522753" cy="143359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ector recto 93">
                <a:extLst>
                  <a:ext uri="{FF2B5EF4-FFF2-40B4-BE49-F238E27FC236}">
                    <a16:creationId xmlns:a16="http://schemas.microsoft.com/office/drawing/2014/main" id="{1EA3CC92-AE04-E24A-9B54-A7B4188B79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3764" y="4834199"/>
                <a:ext cx="1967921" cy="544524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ector recto 94">
                <a:extLst>
                  <a:ext uri="{FF2B5EF4-FFF2-40B4-BE49-F238E27FC236}">
                    <a16:creationId xmlns:a16="http://schemas.microsoft.com/office/drawing/2014/main" id="{6BEAB8B9-B580-7243-B1BB-1A02D6080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7006" y="4184248"/>
                <a:ext cx="571940" cy="20155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ector recto 95">
                <a:extLst>
                  <a:ext uri="{FF2B5EF4-FFF2-40B4-BE49-F238E27FC236}">
                    <a16:creationId xmlns:a16="http://schemas.microsoft.com/office/drawing/2014/main" id="{9D43EB1C-919A-5E4F-BA10-33D08DCD7C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49100" y="4158978"/>
                <a:ext cx="558420" cy="204077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ector recto 96">
                <a:extLst>
                  <a:ext uri="{FF2B5EF4-FFF2-40B4-BE49-F238E27FC236}">
                    <a16:creationId xmlns:a16="http://schemas.microsoft.com/office/drawing/2014/main" id="{4341186C-7FA2-5E4C-B013-546467D6375B}"/>
                  </a:ext>
                </a:extLst>
              </p:cNvPr>
              <p:cNvCxnSpPr>
                <a:cxnSpLocks/>
                <a:stCxn id="92" idx="3"/>
                <a:endCxn id="92" idx="7"/>
              </p:cNvCxnSpPr>
              <p:nvPr/>
            </p:nvCxnSpPr>
            <p:spPr>
              <a:xfrm flipV="1">
                <a:off x="2830762" y="4457842"/>
                <a:ext cx="1436903" cy="1443042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ector recto 97">
                <a:extLst>
                  <a:ext uri="{FF2B5EF4-FFF2-40B4-BE49-F238E27FC236}">
                    <a16:creationId xmlns:a16="http://schemas.microsoft.com/office/drawing/2014/main" id="{CC72BC28-9191-E44D-9B27-637C4CE9BB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8695" y="4854314"/>
                <a:ext cx="1940861" cy="549679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5" name="Picture 1">
              <a:extLst>
                <a:ext uri="{FF2B5EF4-FFF2-40B4-BE49-F238E27FC236}">
                  <a16:creationId xmlns:a16="http://schemas.microsoft.com/office/drawing/2014/main" id="{8E64DDAA-01D6-164C-B5A3-A4216C2BF7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6071" b="90179" l="5339" r="90144">
                          <a14:foregroundMark x1="18480" y1="54167" x2="26899" y2="74702"/>
                          <a14:foregroundMark x1="31006" y1="84524" x2="47844" y2="79464"/>
                          <a14:foregroundMark x1="7187" y1="53869" x2="7187" y2="53869"/>
                          <a14:foregroundMark x1="8419" y1="50893" x2="8419" y2="50893"/>
                          <a14:foregroundMark x1="5339" y1="52381" x2="11088" y2="56548"/>
                          <a14:foregroundMark x1="9446" y1="51488" x2="9446" y2="51488"/>
                          <a14:foregroundMark x1="50513" y1="86905" x2="50513" y2="86905"/>
                          <a14:foregroundMark x1="50924" y1="83333" x2="51540" y2="88988"/>
                          <a14:backgroundMark x1="10062" y1="59524" x2="9856" y2="61310"/>
                          <a14:backgroundMark x1="20739" y1="83929" x2="20739" y2="83929"/>
                          <a14:backgroundMark x1="46817" y1="88393" x2="46817" y2="88393"/>
                          <a14:backgroundMark x1="53593" y1="82440" x2="53593" y2="82440"/>
                          <a14:backgroundMark x1="62834" y1="61905" x2="62834" y2="61905"/>
                          <a14:backgroundMark x1="63450" y1="47917" x2="63450" y2="47917"/>
                          <a14:backgroundMark x1="59548" y1="30655" x2="59548" y2="30655"/>
                          <a14:backgroundMark x1="63655" y1="40774" x2="63655" y2="40774"/>
                          <a14:backgroundMark x1="50513" y1="20833" x2="50513" y2="20833"/>
                          <a14:backgroundMark x1="22177" y1="19345" x2="22177" y2="19345"/>
                          <a14:backgroundMark x1="11294" y1="29464" x2="11294" y2="29464"/>
                          <a14:backgroundMark x1="10062" y1="33631" x2="27721" y2="15179"/>
                          <a14:backgroundMark x1="49897" y1="16964" x2="67351" y2="55060"/>
                          <a14:backgroundMark x1="63655" y1="54167" x2="58111" y2="78869"/>
                          <a14:backgroundMark x1="43737" y1="92560" x2="43737" y2="92560"/>
                          <a14:backgroundMark x1="9651" y1="69643" x2="26489" y2="91369"/>
                          <a14:backgroundMark x1="6366" y1="58631" x2="6366" y2="58631"/>
                          <a14:backgroundMark x1="9035" y1="40774" x2="9035" y2="40774"/>
                          <a14:backgroundMark x1="5955" y1="45833" x2="14374" y2="44643"/>
                          <a14:backgroundMark x1="6366" y1="47321" x2="9651" y2="48214"/>
                          <a14:backgroundMark x1="33676" y1="29762" x2="38809" y2="29464"/>
                          <a14:backgroundMark x1="32854" y1="37202" x2="38398" y2="37202"/>
                          <a14:backgroundMark x1="34086" y1="22321" x2="36345" y2="22619"/>
                          <a14:backgroundMark x1="33470" y1="86905" x2="39014" y2="87202"/>
                          <a14:backgroundMark x1="33676" y1="80655" x2="37372" y2="80952"/>
                          <a14:backgroundMark x1="34292" y1="84226" x2="37166" y2="84524"/>
                          <a14:backgroundMark x1="34497" y1="82738" x2="35524" y2="82738"/>
                          <a14:backgroundMark x1="34702" y1="77976" x2="35524" y2="78274"/>
                          <a14:backgroundMark x1="35524" y1="83929" x2="36756" y2="83929"/>
                          <a14:backgroundMark x1="35729" y1="82143" x2="35524" y2="77381"/>
                          <a14:backgroundMark x1="35318" y1="77083" x2="37166" y2="80357"/>
                          <a14:backgroundMark x1="8830" y1="45536" x2="9651" y2="81548"/>
                          <a14:backgroundMark x1="39220" y1="94940" x2="66735" y2="71429"/>
                          <a14:backgroundMark x1="48871" y1="90774" x2="56674" y2="85417"/>
                          <a14:backgroundMark x1="50308" y1="83631" x2="50513" y2="81548"/>
                          <a14:backgroundMark x1="51745" y1="92560" x2="51540" y2="78571"/>
                          <a14:backgroundMark x1="49692" y1="78274" x2="51540" y2="90476"/>
                          <a14:backgroundMark x1="6571" y1="50000" x2="6982" y2="57143"/>
                          <a14:backgroundMark x1="9446" y1="49107" x2="9446" y2="63095"/>
                          <a14:backgroundMark x1="10472" y1="55952" x2="10472" y2="577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4" t="7289"/>
            <a:stretch/>
          </p:blipFill>
          <p:spPr bwMode="auto">
            <a:xfrm>
              <a:off x="8417116" y="968317"/>
              <a:ext cx="1735177" cy="114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6" name="Conector recto de flecha 85">
              <a:extLst>
                <a:ext uri="{FF2B5EF4-FFF2-40B4-BE49-F238E27FC236}">
                  <a16:creationId xmlns:a16="http://schemas.microsoft.com/office/drawing/2014/main" id="{580BC814-5E54-1C49-BB8A-22D43175C8BE}"/>
                </a:ext>
              </a:extLst>
            </p:cNvPr>
            <p:cNvCxnSpPr>
              <a:cxnSpLocks/>
            </p:cNvCxnSpPr>
            <p:nvPr/>
          </p:nvCxnSpPr>
          <p:spPr>
            <a:xfrm>
              <a:off x="8987409" y="1027955"/>
              <a:ext cx="0" cy="1018469"/>
            </a:xfrm>
            <a:prstGeom prst="straightConnector1">
              <a:avLst/>
            </a:prstGeom>
            <a:ln w="1587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de flecha 86">
              <a:extLst>
                <a:ext uri="{FF2B5EF4-FFF2-40B4-BE49-F238E27FC236}">
                  <a16:creationId xmlns:a16="http://schemas.microsoft.com/office/drawing/2014/main" id="{99B74909-BACC-1744-9096-68315B108585}"/>
                </a:ext>
              </a:extLst>
            </p:cNvPr>
            <p:cNvCxnSpPr>
              <a:cxnSpLocks/>
            </p:cNvCxnSpPr>
            <p:nvPr/>
          </p:nvCxnSpPr>
          <p:spPr>
            <a:xfrm>
              <a:off x="8989541" y="968317"/>
              <a:ext cx="0" cy="1106644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de flecha 87">
              <a:extLst>
                <a:ext uri="{FF2B5EF4-FFF2-40B4-BE49-F238E27FC236}">
                  <a16:creationId xmlns:a16="http://schemas.microsoft.com/office/drawing/2014/main" id="{03408E07-0BDF-7141-BE03-2EA3D5D1E7D8}"/>
                </a:ext>
              </a:extLst>
            </p:cNvPr>
            <p:cNvCxnSpPr>
              <a:cxnSpLocks/>
            </p:cNvCxnSpPr>
            <p:nvPr/>
          </p:nvCxnSpPr>
          <p:spPr>
            <a:xfrm>
              <a:off x="8485325" y="1499339"/>
              <a:ext cx="764410" cy="409442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de flecha 88">
              <a:extLst>
                <a:ext uri="{FF2B5EF4-FFF2-40B4-BE49-F238E27FC236}">
                  <a16:creationId xmlns:a16="http://schemas.microsoft.com/office/drawing/2014/main" id="{8BF889E0-243E-6F43-9196-D033A4CA33C6}"/>
                </a:ext>
              </a:extLst>
            </p:cNvPr>
            <p:cNvCxnSpPr>
              <a:cxnSpLocks/>
            </p:cNvCxnSpPr>
            <p:nvPr/>
          </p:nvCxnSpPr>
          <p:spPr>
            <a:xfrm>
              <a:off x="8452611" y="1516816"/>
              <a:ext cx="850832" cy="455307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2 Anillo">
              <a:extLst>
                <a:ext uri="{FF2B5EF4-FFF2-40B4-BE49-F238E27FC236}">
                  <a16:creationId xmlns:a16="http://schemas.microsoft.com/office/drawing/2014/main" id="{97FB6133-03AE-FF4C-A74D-737E00C5EA5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9154829" y="1813847"/>
              <a:ext cx="212371" cy="274262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472C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1" name="5 Conector recto de flecha">
              <a:extLst>
                <a:ext uri="{FF2B5EF4-FFF2-40B4-BE49-F238E27FC236}">
                  <a16:creationId xmlns:a16="http://schemas.microsoft.com/office/drawing/2014/main" id="{0DC9180C-D3EF-EC48-BD8D-4A37BAC0EEF7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322514" y="1520348"/>
              <a:ext cx="453681" cy="55349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F5C2FDDD-0B98-8F49-956D-A7A472BA23B0}"/>
              </a:ext>
            </a:extLst>
          </p:cNvPr>
          <p:cNvSpPr/>
          <p:nvPr/>
        </p:nvSpPr>
        <p:spPr>
          <a:xfrm>
            <a:off x="1127179" y="874537"/>
            <a:ext cx="5013550" cy="5843587"/>
          </a:xfrm>
          <a:prstGeom prst="rect">
            <a:avLst/>
          </a:prstGeom>
          <a:noFill/>
          <a:ln w="3175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4" name="Rectángulo 123">
            <a:extLst>
              <a:ext uri="{FF2B5EF4-FFF2-40B4-BE49-F238E27FC236}">
                <a16:creationId xmlns:a16="http://schemas.microsoft.com/office/drawing/2014/main" id="{EB268D0B-98EE-3E47-8F1F-215D8ED994BE}"/>
              </a:ext>
            </a:extLst>
          </p:cNvPr>
          <p:cNvSpPr/>
          <p:nvPr/>
        </p:nvSpPr>
        <p:spPr>
          <a:xfrm>
            <a:off x="6251005" y="874537"/>
            <a:ext cx="4913872" cy="5861649"/>
          </a:xfrm>
          <a:prstGeom prst="rect">
            <a:avLst/>
          </a:prstGeom>
          <a:noFill/>
          <a:ln w="3175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0E388DD3-C0DC-AD49-8313-BEA5760FA217}"/>
              </a:ext>
            </a:extLst>
          </p:cNvPr>
          <p:cNvSpPr txBox="1"/>
          <p:nvPr/>
        </p:nvSpPr>
        <p:spPr>
          <a:xfrm>
            <a:off x="6339118" y="930823"/>
            <a:ext cx="92570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600" b="1" dirty="0">
                <a:solidFill>
                  <a:srgbClr val="4472C4"/>
                </a:solidFill>
              </a:rPr>
              <a:t>TOF</a:t>
            </a:r>
          </a:p>
        </p:txBody>
      </p: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DE8D019D-BE6A-D44D-AAE7-5171004990EC}"/>
              </a:ext>
            </a:extLst>
          </p:cNvPr>
          <p:cNvGrpSpPr>
            <a:grpSpLocks noChangeAspect="1"/>
          </p:cNvGrpSpPr>
          <p:nvPr/>
        </p:nvGrpSpPr>
        <p:grpSpPr>
          <a:xfrm>
            <a:off x="6353509" y="971725"/>
            <a:ext cx="4435411" cy="3240000"/>
            <a:chOff x="4096785" y="4175106"/>
            <a:chExt cx="2735689" cy="1998379"/>
          </a:xfrm>
        </p:grpSpPr>
        <p:pic>
          <p:nvPicPr>
            <p:cNvPr id="127" name="Imagen 126">
              <a:extLst>
                <a:ext uri="{FF2B5EF4-FFF2-40B4-BE49-F238E27FC236}">
                  <a16:creationId xmlns:a16="http://schemas.microsoft.com/office/drawing/2014/main" id="{EF2A124D-847B-6A40-BAFF-2012551AC3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805" r="875" b="3635"/>
            <a:stretch/>
          </p:blipFill>
          <p:spPr>
            <a:xfrm>
              <a:off x="4288654" y="4491897"/>
              <a:ext cx="2521537" cy="1668834"/>
            </a:xfrm>
            <a:prstGeom prst="rect">
              <a:avLst/>
            </a:prstGeom>
          </p:spPr>
        </p:pic>
        <p:sp>
          <p:nvSpPr>
            <p:cNvPr id="129" name="Rectángulo 128">
              <a:extLst>
                <a:ext uri="{FF2B5EF4-FFF2-40B4-BE49-F238E27FC236}">
                  <a16:creationId xmlns:a16="http://schemas.microsoft.com/office/drawing/2014/main" id="{C62670C8-0A03-1542-AE1F-EB3D1BFC603F}"/>
                </a:ext>
              </a:extLst>
            </p:cNvPr>
            <p:cNvSpPr/>
            <p:nvPr/>
          </p:nvSpPr>
          <p:spPr>
            <a:xfrm>
              <a:off x="4096785" y="4175106"/>
              <a:ext cx="2735689" cy="1998379"/>
            </a:xfrm>
            <a:prstGeom prst="rect">
              <a:avLst/>
            </a:prstGeom>
            <a:noFill/>
            <a:ln w="12700">
              <a:solidFill>
                <a:srgbClr val="1963A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0" name="Grupo 129">
            <a:extLst>
              <a:ext uri="{FF2B5EF4-FFF2-40B4-BE49-F238E27FC236}">
                <a16:creationId xmlns:a16="http://schemas.microsoft.com/office/drawing/2014/main" id="{49BDCE7D-849A-864F-A7FE-9119D11417DF}"/>
              </a:ext>
            </a:extLst>
          </p:cNvPr>
          <p:cNvGrpSpPr>
            <a:grpSpLocks noChangeAspect="1"/>
          </p:cNvGrpSpPr>
          <p:nvPr/>
        </p:nvGrpSpPr>
        <p:grpSpPr>
          <a:xfrm>
            <a:off x="6557654" y="4251589"/>
            <a:ext cx="3585879" cy="2421093"/>
            <a:chOff x="4858879" y="4281560"/>
            <a:chExt cx="2926097" cy="1975625"/>
          </a:xfrm>
        </p:grpSpPr>
        <p:pic>
          <p:nvPicPr>
            <p:cNvPr id="131" name="Imagen 130">
              <a:extLst>
                <a:ext uri="{FF2B5EF4-FFF2-40B4-BE49-F238E27FC236}">
                  <a16:creationId xmlns:a16="http://schemas.microsoft.com/office/drawing/2014/main" id="{8D7F486A-0876-C64E-A39B-50DDB5C9F4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6512" b="17831"/>
            <a:stretch/>
          </p:blipFill>
          <p:spPr>
            <a:xfrm>
              <a:off x="5270450" y="4400563"/>
              <a:ext cx="2514526" cy="1497228"/>
            </a:xfrm>
            <a:prstGeom prst="rect">
              <a:avLst/>
            </a:prstGeom>
          </p:spPr>
        </p:pic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842C5D12-4078-4840-94CD-460F04DA523B}"/>
                </a:ext>
              </a:extLst>
            </p:cNvPr>
            <p:cNvSpPr txBox="1"/>
            <p:nvPr/>
          </p:nvSpPr>
          <p:spPr>
            <a:xfrm rot="16200000">
              <a:off x="4593789" y="4571448"/>
              <a:ext cx="794427" cy="264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b="1" dirty="0"/>
                <a:t>SNR gain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F2180865-1EB8-A044-89FF-B76FF0EEC09A}"/>
                </a:ext>
              </a:extLst>
            </p:cNvPr>
            <p:cNvSpPr txBox="1"/>
            <p:nvPr/>
          </p:nvSpPr>
          <p:spPr>
            <a:xfrm>
              <a:off x="7138305" y="6035789"/>
              <a:ext cx="610278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CTR (</a:t>
              </a:r>
              <a:r>
                <a:rPr lang="en-US" sz="1400" b="1" dirty="0" err="1"/>
                <a:t>ps</a:t>
              </a:r>
              <a:r>
                <a:rPr lang="en-US" sz="1400" b="1" dirty="0"/>
                <a:t>)</a:t>
              </a:r>
            </a:p>
          </p:txBody>
        </p:sp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D43FB652-7285-D144-8B30-C37957B6A39D}"/>
                </a:ext>
              </a:extLst>
            </p:cNvPr>
            <p:cNvSpPr txBox="1"/>
            <p:nvPr/>
          </p:nvSpPr>
          <p:spPr>
            <a:xfrm>
              <a:off x="5040971" y="4305351"/>
              <a:ext cx="284235" cy="1775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16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4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12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1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8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2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4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3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0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FDA5447F-850D-A044-9B94-0F8138AA168F}"/>
                </a:ext>
              </a:extLst>
            </p:cNvPr>
            <p:cNvSpPr txBox="1"/>
            <p:nvPr/>
          </p:nvSpPr>
          <p:spPr>
            <a:xfrm>
              <a:off x="5195052" y="5875804"/>
              <a:ext cx="2372172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-      100.           300            500             700</a:t>
              </a:r>
            </a:p>
          </p:txBody>
        </p:sp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0B730C0E-530D-8846-B8DF-4B966EEF3A6E}"/>
                </a:ext>
              </a:extLst>
            </p:cNvPr>
            <p:cNvSpPr txBox="1"/>
            <p:nvPr/>
          </p:nvSpPr>
          <p:spPr>
            <a:xfrm>
              <a:off x="6764433" y="4281560"/>
              <a:ext cx="947679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FOV Diameter</a:t>
              </a:r>
            </a:p>
          </p:txBody>
        </p:sp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F317DD6B-607C-B243-92F8-20FECF7A963D}"/>
              </a:ext>
            </a:extLst>
          </p:cNvPr>
          <p:cNvSpPr/>
          <p:nvPr/>
        </p:nvSpPr>
        <p:spPr>
          <a:xfrm>
            <a:off x="4041922" y="2952750"/>
            <a:ext cx="1632636" cy="1221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9662039-DD81-9B49-8032-6E92C87E22FF}"/>
              </a:ext>
            </a:extLst>
          </p:cNvPr>
          <p:cNvCxnSpPr>
            <a:cxnSpLocks/>
          </p:cNvCxnSpPr>
          <p:nvPr/>
        </p:nvCxnSpPr>
        <p:spPr>
          <a:xfrm flipV="1">
            <a:off x="3327624" y="2846370"/>
            <a:ext cx="1076215" cy="13192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ángulo 120">
            <a:extLst>
              <a:ext uri="{FF2B5EF4-FFF2-40B4-BE49-F238E27FC236}">
                <a16:creationId xmlns:a16="http://schemas.microsoft.com/office/drawing/2014/main" id="{7984B891-EBA1-9B4E-9619-839C5EC63589}"/>
              </a:ext>
            </a:extLst>
          </p:cNvPr>
          <p:cNvSpPr/>
          <p:nvPr/>
        </p:nvSpPr>
        <p:spPr>
          <a:xfrm>
            <a:off x="9351049" y="1316229"/>
            <a:ext cx="1401743" cy="1190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AF13DE7C-EDBF-2441-A5B2-99D9E04280BE}"/>
              </a:ext>
            </a:extLst>
          </p:cNvPr>
          <p:cNvSpPr txBox="1"/>
          <p:nvPr/>
        </p:nvSpPr>
        <p:spPr>
          <a:xfrm>
            <a:off x="8208219" y="-91660"/>
            <a:ext cx="3667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DOI &amp; TOF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AC8D10F-DD09-1A2D-61F7-7DDB54C565D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-1" b="-21281"/>
          <a:stretch/>
        </p:blipFill>
        <p:spPr>
          <a:xfrm>
            <a:off x="6279383" y="1475888"/>
            <a:ext cx="5668479" cy="519679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120C02DF-C448-A5EC-9CD1-570090C8BB98}"/>
              </a:ext>
            </a:extLst>
          </p:cNvPr>
          <p:cNvGrpSpPr/>
          <p:nvPr/>
        </p:nvGrpSpPr>
        <p:grpSpPr>
          <a:xfrm>
            <a:off x="92372" y="1842630"/>
            <a:ext cx="6069339" cy="2869744"/>
            <a:chOff x="92372" y="1842630"/>
            <a:chExt cx="6069339" cy="2869744"/>
          </a:xfrm>
        </p:grpSpPr>
        <p:pic>
          <p:nvPicPr>
            <p:cNvPr id="5122" name="Picture 2" descr="Abstracts of the Total Body PET conference 2018 | EJNMMI Physics | Full Text">
              <a:extLst>
                <a:ext uri="{FF2B5EF4-FFF2-40B4-BE49-F238E27FC236}">
                  <a16:creationId xmlns:a16="http://schemas.microsoft.com/office/drawing/2014/main" id="{B34505B5-1A0A-188B-6706-B0ED985161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41436"/>
            <a:stretch/>
          </p:blipFill>
          <p:spPr bwMode="auto">
            <a:xfrm>
              <a:off x="92372" y="1842630"/>
              <a:ext cx="6069339" cy="286974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2C3BFEA7-CEC0-ED76-A94F-5B6845F68D00}"/>
                </a:ext>
              </a:extLst>
            </p:cNvPr>
            <p:cNvSpPr txBox="1"/>
            <p:nvPr/>
          </p:nvSpPr>
          <p:spPr>
            <a:xfrm>
              <a:off x="943228" y="3969126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Non-DOI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08CA8FE0-A582-F440-1FC0-D3C565B5D410}"/>
                </a:ext>
              </a:extLst>
            </p:cNvPr>
            <p:cNvSpPr txBox="1"/>
            <p:nvPr/>
          </p:nvSpPr>
          <p:spPr>
            <a:xfrm>
              <a:off x="4606880" y="3962521"/>
              <a:ext cx="53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DOI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55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584D5674-8234-8390-A881-E638BF4567F4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E16AFA2-7CA2-C28E-93C0-0AAE875C10AF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3865823-5D01-B1E0-CEFD-C8EACB660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31D574-0B47-2A4F-8B92-7FD24DBAE2EC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PET Detector </a:t>
            </a:r>
            <a:r>
              <a:rPr lang="en-US" sz="3200" b="1" dirty="0">
                <a:sym typeface="Wingdings" pitchFamily="2" charset="2"/>
              </a:rPr>
              <a:t> PET scanner </a:t>
            </a:r>
            <a:endParaRPr lang="en-US" sz="3200" b="1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Dedicated-, WB-, and TB-PET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4FB2683-F52C-6B46-AAB2-E0AC94B0E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12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01BD9A5-5338-CD42-82A2-5F0FD969AD17}"/>
              </a:ext>
            </a:extLst>
          </p:cNvPr>
          <p:cNvSpPr/>
          <p:nvPr/>
        </p:nvSpPr>
        <p:spPr>
          <a:xfrm>
            <a:off x="353291" y="1623349"/>
            <a:ext cx="5178829" cy="588144"/>
          </a:xfrm>
          <a:prstGeom prst="rect">
            <a:avLst/>
          </a:prstGeom>
          <a:noFill/>
          <a:ln w="730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39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AA4EDB29-EB0F-B3BF-53A6-4A8511710A60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D437C8DD-54DE-1723-7AB4-DBD6A147CB34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847C49F4-0BB2-872C-83D2-9E08FC456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6 CuadroTexto">
            <a:extLst>
              <a:ext uri="{FF2B5EF4-FFF2-40B4-BE49-F238E27FC236}">
                <a16:creationId xmlns:a16="http://schemas.microsoft.com/office/drawing/2014/main" id="{CC843462-A738-EE49-B3F4-FFDB14595B70}"/>
              </a:ext>
            </a:extLst>
          </p:cNvPr>
          <p:cNvSpPr txBox="1"/>
          <p:nvPr/>
        </p:nvSpPr>
        <p:spPr>
          <a:xfrm>
            <a:off x="-127160" y="4138281"/>
            <a:ext cx="2685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From the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level…</a:t>
            </a:r>
          </a:p>
        </p:txBody>
      </p:sp>
      <p:sp>
        <p:nvSpPr>
          <p:cNvPr id="5" name="9 Rectángulo">
            <a:extLst>
              <a:ext uri="{FF2B5EF4-FFF2-40B4-BE49-F238E27FC236}">
                <a16:creationId xmlns:a16="http://schemas.microsoft.com/office/drawing/2014/main" id="{FF4819A6-5228-E14F-96F7-48A6C26F2B32}"/>
              </a:ext>
            </a:extLst>
          </p:cNvPr>
          <p:cNvSpPr/>
          <p:nvPr/>
        </p:nvSpPr>
        <p:spPr>
          <a:xfrm>
            <a:off x="8148070" y="812606"/>
            <a:ext cx="34131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…to the 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system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assembly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validation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14 Grupo">
            <a:extLst>
              <a:ext uri="{FF2B5EF4-FFF2-40B4-BE49-F238E27FC236}">
                <a16:creationId xmlns:a16="http://schemas.microsoft.com/office/drawing/2014/main" id="{80B80CD0-EFD5-CD4D-A6A6-D348431AF60B}"/>
              </a:ext>
            </a:extLst>
          </p:cNvPr>
          <p:cNvGrpSpPr>
            <a:grpSpLocks noChangeAspect="1"/>
          </p:cNvGrpSpPr>
          <p:nvPr/>
        </p:nvGrpSpPr>
        <p:grpSpPr>
          <a:xfrm>
            <a:off x="68261" y="1434592"/>
            <a:ext cx="2322393" cy="2689243"/>
            <a:chOff x="148255" y="1009185"/>
            <a:chExt cx="4235726" cy="4858825"/>
          </a:xfrm>
        </p:grpSpPr>
        <p:pic>
          <p:nvPicPr>
            <p:cNvPr id="7" name="Imagen 30">
              <a:extLst>
                <a:ext uri="{FF2B5EF4-FFF2-40B4-BE49-F238E27FC236}">
                  <a16:creationId xmlns:a16="http://schemas.microsoft.com/office/drawing/2014/main" id="{7A181E5C-0935-5A44-8F99-A4BC1125B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55" y="1758813"/>
              <a:ext cx="4076191" cy="410919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/>
                <p:nvPr/>
              </p:nvSpPr>
              <p:spPr>
                <a:xfrm>
                  <a:off x="1614927" y="1009185"/>
                  <a:ext cx="2769054" cy="6672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</m:oMath>
                  </a14:m>
                  <a:r>
                    <a:rPr lang="es-ES" b="1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-</a:t>
                  </a:r>
                  <a:r>
                    <a:rPr lang="es-ES" b="1" i="1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ray</a:t>
                  </a:r>
                  <a:r>
                    <a:rPr lang="es-ES" b="1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511 keV</a:t>
                  </a:r>
                </a:p>
              </p:txBody>
            </p:sp>
          </mc:Choice>
          <mc:Fallback xmlns="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4927" y="1009185"/>
                  <a:ext cx="2769054" cy="667295"/>
                </a:xfrm>
                <a:prstGeom prst="rect">
                  <a:avLst/>
                </a:prstGeom>
                <a:blipFill>
                  <a:blip r:embed="rId4"/>
                  <a:stretch>
                    <a:fillRect t="-6667" r="-2500" b="-2333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34 Grupo">
              <a:extLst>
                <a:ext uri="{FF2B5EF4-FFF2-40B4-BE49-F238E27FC236}">
                  <a16:creationId xmlns:a16="http://schemas.microsoft.com/office/drawing/2014/main" id="{530345FB-51BB-7E4E-9369-53C391210E74}"/>
                </a:ext>
              </a:extLst>
            </p:cNvPr>
            <p:cNvGrpSpPr/>
            <p:nvPr/>
          </p:nvGrpSpPr>
          <p:grpSpPr>
            <a:xfrm rot="332626">
              <a:off x="773149" y="3580665"/>
              <a:ext cx="3108184" cy="1727293"/>
              <a:chOff x="565311" y="2750342"/>
              <a:chExt cx="1654132" cy="770677"/>
            </a:xfrm>
          </p:grpSpPr>
          <p:sp>
            <p:nvSpPr>
              <p:cNvPr id="10" name="101 Forma libre">
                <a:extLst>
                  <a:ext uri="{FF2B5EF4-FFF2-40B4-BE49-F238E27FC236}">
                    <a16:creationId xmlns:a16="http://schemas.microsoft.com/office/drawing/2014/main" id="{77014C86-3906-C74F-B62D-07BF0BF73107}"/>
                  </a:ext>
                </a:extLst>
              </p:cNvPr>
              <p:cNvSpPr/>
              <p:nvPr/>
            </p:nvSpPr>
            <p:spPr>
              <a:xfrm rot="1383382">
                <a:off x="565311" y="2750342"/>
                <a:ext cx="1654132" cy="764345"/>
              </a:xfrm>
              <a:custGeom>
                <a:avLst/>
                <a:gdLst>
                  <a:gd name="connsiteX0" fmla="*/ 0 w 2834640"/>
                  <a:gd name="connsiteY0" fmla="*/ 1539240 h 1539240"/>
                  <a:gd name="connsiteX1" fmla="*/ 982980 w 2834640"/>
                  <a:gd name="connsiteY1" fmla="*/ 784860 h 1539240"/>
                  <a:gd name="connsiteX2" fmla="*/ 1264920 w 2834640"/>
                  <a:gd name="connsiteY2" fmla="*/ 320040 h 1539240"/>
                  <a:gd name="connsiteX3" fmla="*/ 1760220 w 2834640"/>
                  <a:gd name="connsiteY3" fmla="*/ 411480 h 1539240"/>
                  <a:gd name="connsiteX4" fmla="*/ 2834640 w 2834640"/>
                  <a:gd name="connsiteY4" fmla="*/ 0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4640" h="1539240">
                    <a:moveTo>
                      <a:pt x="0" y="1539240"/>
                    </a:moveTo>
                    <a:cubicBezTo>
                      <a:pt x="386080" y="1263650"/>
                      <a:pt x="772160" y="988060"/>
                      <a:pt x="982980" y="784860"/>
                    </a:cubicBezTo>
                    <a:cubicBezTo>
                      <a:pt x="1193800" y="581660"/>
                      <a:pt x="1135380" y="382270"/>
                      <a:pt x="1264920" y="320040"/>
                    </a:cubicBezTo>
                    <a:cubicBezTo>
                      <a:pt x="1394460" y="257810"/>
                      <a:pt x="1498600" y="464820"/>
                      <a:pt x="1760220" y="411480"/>
                    </a:cubicBezTo>
                    <a:cubicBezTo>
                      <a:pt x="2021840" y="358140"/>
                      <a:pt x="2428240" y="179070"/>
                      <a:pt x="2834640" y="0"/>
                    </a:cubicBezTo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92 Explosión 1">
                <a:extLst>
                  <a:ext uri="{FF2B5EF4-FFF2-40B4-BE49-F238E27FC236}">
                    <a16:creationId xmlns:a16="http://schemas.microsoft.com/office/drawing/2014/main" id="{0A76E0BF-6BB9-E646-8E56-5CDAC7A5EA97}"/>
                  </a:ext>
                </a:extLst>
              </p:cNvPr>
              <p:cNvSpPr/>
              <p:nvPr/>
            </p:nvSpPr>
            <p:spPr>
              <a:xfrm rot="1637623">
                <a:off x="1363555" y="2807750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93 Forma libre">
                <a:extLst>
                  <a:ext uri="{FF2B5EF4-FFF2-40B4-BE49-F238E27FC236}">
                    <a16:creationId xmlns:a16="http://schemas.microsoft.com/office/drawing/2014/main" id="{A6964D5D-8D0D-FC42-A493-9CD269375D50}"/>
                  </a:ext>
                </a:extLst>
              </p:cNvPr>
              <p:cNvSpPr/>
              <p:nvPr/>
            </p:nvSpPr>
            <p:spPr>
              <a:xfrm rot="1637623">
                <a:off x="748773" y="2758746"/>
                <a:ext cx="1381145" cy="762273"/>
              </a:xfrm>
              <a:custGeom>
                <a:avLst/>
                <a:gdLst>
                  <a:gd name="connsiteX0" fmla="*/ 0 w 1974850"/>
                  <a:gd name="connsiteY0" fmla="*/ 1060450 h 1060450"/>
                  <a:gd name="connsiteX1" fmla="*/ 647700 w 1974850"/>
                  <a:gd name="connsiteY1" fmla="*/ 692150 h 1060450"/>
                  <a:gd name="connsiteX2" fmla="*/ 857250 w 1974850"/>
                  <a:gd name="connsiteY2" fmla="*/ 381000 h 1060450"/>
                  <a:gd name="connsiteX3" fmla="*/ 1136650 w 1974850"/>
                  <a:gd name="connsiteY3" fmla="*/ 444500 h 1060450"/>
                  <a:gd name="connsiteX4" fmla="*/ 1974850 w 1974850"/>
                  <a:gd name="connsiteY4" fmla="*/ 0 h 106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4850" h="1060450">
                    <a:moveTo>
                      <a:pt x="0" y="1060450"/>
                    </a:moveTo>
                    <a:cubicBezTo>
                      <a:pt x="252412" y="932921"/>
                      <a:pt x="504825" y="805392"/>
                      <a:pt x="647700" y="692150"/>
                    </a:cubicBezTo>
                    <a:cubicBezTo>
                      <a:pt x="790575" y="578908"/>
                      <a:pt x="775758" y="422275"/>
                      <a:pt x="857250" y="381000"/>
                    </a:cubicBezTo>
                    <a:cubicBezTo>
                      <a:pt x="938742" y="339725"/>
                      <a:pt x="950383" y="508000"/>
                      <a:pt x="1136650" y="444500"/>
                    </a:cubicBezTo>
                    <a:cubicBezTo>
                      <a:pt x="1322917" y="381000"/>
                      <a:pt x="1648883" y="190500"/>
                      <a:pt x="1974850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94 Explosión 1">
                <a:extLst>
                  <a:ext uri="{FF2B5EF4-FFF2-40B4-BE49-F238E27FC236}">
                    <a16:creationId xmlns:a16="http://schemas.microsoft.com/office/drawing/2014/main" id="{DF919F55-0FF1-A74D-8916-B87D27F03948}"/>
                  </a:ext>
                </a:extLst>
              </p:cNvPr>
              <p:cNvSpPr/>
              <p:nvPr/>
            </p:nvSpPr>
            <p:spPr>
              <a:xfrm rot="1637623">
                <a:off x="1338563" y="2942355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15 Flecha circular">
            <a:extLst>
              <a:ext uri="{FF2B5EF4-FFF2-40B4-BE49-F238E27FC236}">
                <a16:creationId xmlns:a16="http://schemas.microsoft.com/office/drawing/2014/main" id="{7A95A0C0-F50A-4949-88D8-5C24404FF33B}"/>
              </a:ext>
            </a:extLst>
          </p:cNvPr>
          <p:cNvSpPr/>
          <p:nvPr/>
        </p:nvSpPr>
        <p:spPr>
          <a:xfrm rot="20736107">
            <a:off x="1577093" y="685118"/>
            <a:ext cx="6628318" cy="3928764"/>
          </a:xfrm>
          <a:prstGeom prst="circularArrow">
            <a:avLst>
              <a:gd name="adj1" fmla="val 7465"/>
              <a:gd name="adj2" fmla="val 782321"/>
              <a:gd name="adj3" fmla="val 20502277"/>
              <a:gd name="adj4" fmla="val 13185377"/>
              <a:gd name="adj5" fmla="val 11199"/>
            </a:avLst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">
            <a:extLst>
              <a:ext uri="{FF2B5EF4-FFF2-40B4-BE49-F238E27FC236}">
                <a16:creationId xmlns:a16="http://schemas.microsoft.com/office/drawing/2014/main" id="{0CE1F127-3EC5-C441-BD91-E4BACB10472D}"/>
              </a:ext>
            </a:extLst>
          </p:cNvPr>
          <p:cNvGrpSpPr>
            <a:grpSpLocks noChangeAspect="1"/>
          </p:cNvGrpSpPr>
          <p:nvPr/>
        </p:nvGrpSpPr>
        <p:grpSpPr>
          <a:xfrm rot="3224083">
            <a:off x="348318" y="1912446"/>
            <a:ext cx="1229525" cy="153710"/>
            <a:chOff x="0" y="0"/>
            <a:chExt cx="3892873" cy="481176"/>
          </a:xfrm>
          <a:solidFill>
            <a:schemeClr val="accent5">
              <a:lumMod val="75000"/>
            </a:schemeClr>
          </a:solidFill>
        </p:grpSpPr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B096D8D-5176-814B-9D3A-00567806AE41}"/>
                </a:ext>
              </a:extLst>
            </p:cNvPr>
            <p:cNvSpPr/>
            <p:nvPr/>
          </p:nvSpPr>
          <p:spPr>
            <a:xfrm>
              <a:off x="3438837" y="262707"/>
              <a:ext cx="454036" cy="22318"/>
            </a:xfrm>
            <a:prstGeom prst="line">
              <a:avLst/>
            </a:prstGeom>
            <a:grpFill/>
            <a:ln w="60325" cap="flat" cmpd="sng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8678593D-4535-E543-B202-04D819DB0721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  <a:grpFill/>
          </p:grpSpPr>
          <p:sp>
            <p:nvSpPr>
              <p:cNvPr id="21" name="Connection Line">
                <a:extLst>
                  <a:ext uri="{FF2B5EF4-FFF2-40B4-BE49-F238E27FC236}">
                    <a16:creationId xmlns:a16="http://schemas.microsoft.com/office/drawing/2014/main" id="{CAE8A9C9-D861-2142-ACE1-19382758F11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Connection Line">
                <a:extLst>
                  <a:ext uri="{FF2B5EF4-FFF2-40B4-BE49-F238E27FC236}">
                    <a16:creationId xmlns:a16="http://schemas.microsoft.com/office/drawing/2014/main" id="{00525102-77BE-8D4F-AF95-872763250085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Connection Line">
                <a:extLst>
                  <a:ext uri="{FF2B5EF4-FFF2-40B4-BE49-F238E27FC236}">
                    <a16:creationId xmlns:a16="http://schemas.microsoft.com/office/drawing/2014/main" id="{C862DE2F-8907-884A-8409-9E52A70AFC5A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Connection Line">
                <a:extLst>
                  <a:ext uri="{FF2B5EF4-FFF2-40B4-BE49-F238E27FC236}">
                    <a16:creationId xmlns:a16="http://schemas.microsoft.com/office/drawing/2014/main" id="{40D02F63-2297-FD43-9349-5C53E2AE5EC9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Connection Line">
                <a:extLst>
                  <a:ext uri="{FF2B5EF4-FFF2-40B4-BE49-F238E27FC236}">
                    <a16:creationId xmlns:a16="http://schemas.microsoft.com/office/drawing/2014/main" id="{D53DC9FB-EC92-9A4E-9CB3-77186D55183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8C111AF2-50B4-B047-BCF4-698279D15D96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Connection Line">
                <a:extLst>
                  <a:ext uri="{FF2B5EF4-FFF2-40B4-BE49-F238E27FC236}">
                    <a16:creationId xmlns:a16="http://schemas.microsoft.com/office/drawing/2014/main" id="{65F89B96-6D21-9148-B7B7-3F79D8A8E3C7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C23BAC57-EFEC-6F41-A80C-375814FD5F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D614607-85CD-7842-AD7D-988B10015E26}"/>
              </a:ext>
            </a:extLst>
          </p:cNvPr>
          <p:cNvSpPr txBox="1"/>
          <p:nvPr/>
        </p:nvSpPr>
        <p:spPr>
          <a:xfrm>
            <a:off x="7781177" y="13023"/>
            <a:ext cx="44108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Scaling-up process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210A106-3588-4848-8B02-8FEAE1E8D1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91"/>
          <a:stretch/>
        </p:blipFill>
        <p:spPr>
          <a:xfrm>
            <a:off x="7996517" y="1564152"/>
            <a:ext cx="4126165" cy="484643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8670D37-D818-E441-9162-78C8FDFC2DCB}"/>
              </a:ext>
            </a:extLst>
          </p:cNvPr>
          <p:cNvSpPr/>
          <p:nvPr/>
        </p:nvSpPr>
        <p:spPr>
          <a:xfrm>
            <a:off x="2679843" y="2010208"/>
            <a:ext cx="60960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u="sng" dirty="0">
                <a:solidFill>
                  <a:srgbClr val="4472C4"/>
                </a:solidFill>
              </a:rPr>
              <a:t>Factors</a:t>
            </a:r>
            <a:r>
              <a:rPr lang="en-US" sz="2000" u="sng" dirty="0">
                <a:solidFill>
                  <a:srgbClr val="4472C4"/>
                </a:solidFill>
              </a:rPr>
              <a:t> </a:t>
            </a:r>
            <a:r>
              <a:rPr lang="en-US" sz="2000" u="sng" dirty="0"/>
              <a:t>to consider for the scaling-up :</a:t>
            </a:r>
          </a:p>
          <a:p>
            <a:endParaRPr lang="en-US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4472C4"/>
                </a:solidFill>
              </a:rPr>
              <a:t>Scintillator</a:t>
            </a:r>
            <a:r>
              <a:rPr lang="en-US" sz="2000" dirty="0">
                <a:solidFill>
                  <a:srgbClr val="4472C4"/>
                </a:solidFill>
              </a:rPr>
              <a:t> </a:t>
            </a:r>
            <a:r>
              <a:rPr lang="en-US" sz="2000" dirty="0"/>
              <a:t>material and surface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4472C4"/>
                </a:solidFill>
              </a:rPr>
              <a:t>Photodetector</a:t>
            </a:r>
            <a:r>
              <a:rPr lang="en-US" sz="2000" dirty="0"/>
              <a:t> and arrangement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elements (per module)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</a:t>
            </a:r>
            <a:r>
              <a:rPr lang="en-US" sz="2000" b="1" dirty="0">
                <a:solidFill>
                  <a:srgbClr val="4472C4"/>
                </a:solidFill>
              </a:rPr>
              <a:t>modules</a:t>
            </a:r>
            <a:endParaRPr lang="en-US" sz="1500" b="1" dirty="0">
              <a:solidFill>
                <a:srgbClr val="4472C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Their </a:t>
            </a:r>
            <a:r>
              <a:rPr lang="en-US" sz="2000" b="1" dirty="0">
                <a:solidFill>
                  <a:srgbClr val="4472C4"/>
                </a:solidFill>
              </a:rPr>
              <a:t>arrangement</a:t>
            </a:r>
            <a:r>
              <a:rPr lang="en-US" sz="2000" dirty="0"/>
              <a:t> to minimize gaps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High packing fraction and sensitivity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Scintillator-photodetector </a:t>
            </a:r>
            <a:r>
              <a:rPr lang="en-US" sz="2000" b="1" dirty="0">
                <a:solidFill>
                  <a:srgbClr val="4472C4"/>
                </a:solidFill>
              </a:rPr>
              <a:t>coupling</a:t>
            </a:r>
            <a:endParaRPr lang="en-US" sz="1500" b="1" dirty="0">
              <a:solidFill>
                <a:srgbClr val="4472C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4472C4"/>
                </a:solidFill>
              </a:rPr>
              <a:t>Electronic</a:t>
            </a:r>
            <a:r>
              <a:rPr lang="en-US" sz="2000" dirty="0"/>
              <a:t> readout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Trade-off between </a:t>
            </a:r>
            <a:r>
              <a:rPr lang="en-US" sz="2000" b="1" dirty="0">
                <a:solidFill>
                  <a:srgbClr val="4472C4"/>
                </a:solidFill>
              </a:rPr>
              <a:t>performance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4472C4"/>
                </a:solidFill>
              </a:rPr>
              <a:t>power consumption</a:t>
            </a:r>
            <a:r>
              <a:rPr lang="en-US" sz="2000" dirty="0"/>
              <a:t>, and number </a:t>
            </a:r>
            <a:br>
              <a:rPr lang="en-US" sz="2000" dirty="0"/>
            </a:br>
            <a:r>
              <a:rPr lang="en-US" sz="2000" dirty="0"/>
              <a:t>of output signals</a:t>
            </a:r>
          </a:p>
        </p:txBody>
      </p:sp>
      <p:sp>
        <p:nvSpPr>
          <p:cNvPr id="30" name="Marcador de número de diapositiva 2">
            <a:extLst>
              <a:ext uri="{FF2B5EF4-FFF2-40B4-BE49-F238E27FC236}">
                <a16:creationId xmlns:a16="http://schemas.microsoft.com/office/drawing/2014/main" id="{2BE1E437-ABE2-9B46-B7E1-EB5C10A13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13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6773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47626BDC-105F-B584-517E-A720CFCCDBA3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9FB1DF1C-5281-9A43-1CB6-E1D4CCFB0966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CF293D7C-703D-A7EF-694F-EFCCA7D31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D614607-85CD-7842-AD7D-988B10015E26}"/>
              </a:ext>
            </a:extLst>
          </p:cNvPr>
          <p:cNvSpPr txBox="1"/>
          <p:nvPr/>
        </p:nvSpPr>
        <p:spPr>
          <a:xfrm>
            <a:off x="7781177" y="13023"/>
            <a:ext cx="44108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Scaling-up process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A3ACD22-E8F4-0846-B70B-FB6558CE536B}"/>
              </a:ext>
            </a:extLst>
          </p:cNvPr>
          <p:cNvSpPr txBox="1"/>
          <p:nvPr/>
        </p:nvSpPr>
        <p:spPr>
          <a:xfrm>
            <a:off x="0" y="859501"/>
            <a:ext cx="3691332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ts val="1000"/>
              </a:spcBef>
              <a:defRPr sz="2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4472C4"/>
                </a:solidFill>
              </a:rPr>
              <a:t>System level evaluation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7DEF80D-B956-4B45-A99C-182BBD63FB7B}"/>
              </a:ext>
            </a:extLst>
          </p:cNvPr>
          <p:cNvSpPr txBox="1"/>
          <p:nvPr/>
        </p:nvSpPr>
        <p:spPr>
          <a:xfrm>
            <a:off x="38157" y="1293680"/>
            <a:ext cx="95867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Once the PET scanner has been </a:t>
            </a:r>
            <a:r>
              <a:rPr lang="en-US" sz="2000" dirty="0">
                <a:solidFill>
                  <a:srgbClr val="4472C4"/>
                </a:solidFill>
              </a:rPr>
              <a:t>assembled, several parameters are evaluated usually following the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NEMA Standards</a:t>
            </a:r>
          </a:p>
          <a:p>
            <a:endParaRPr lang="en-US" sz="200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109DF83-C192-CA44-A169-C17F96C6617B}"/>
              </a:ext>
            </a:extLst>
          </p:cNvPr>
          <p:cNvSpPr/>
          <p:nvPr/>
        </p:nvSpPr>
        <p:spPr>
          <a:xfrm>
            <a:off x="114026" y="2225020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rgbClr val="4472C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8367ED8-A17A-9440-89E8-547E6455E90D}"/>
              </a:ext>
            </a:extLst>
          </p:cNvPr>
          <p:cNvSpPr/>
          <p:nvPr/>
        </p:nvSpPr>
        <p:spPr>
          <a:xfrm>
            <a:off x="3188554" y="3361234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rgbClr val="4472C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0210A43-B70B-3243-8B1D-59FD043110FE}"/>
              </a:ext>
            </a:extLst>
          </p:cNvPr>
          <p:cNvSpPr txBox="1"/>
          <p:nvPr/>
        </p:nvSpPr>
        <p:spPr>
          <a:xfrm>
            <a:off x="114026" y="2241514"/>
            <a:ext cx="210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Spatial Resolution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14F4491-1482-8B43-B542-1588F771AB14}"/>
              </a:ext>
            </a:extLst>
          </p:cNvPr>
          <p:cNvSpPr txBox="1"/>
          <p:nvPr/>
        </p:nvSpPr>
        <p:spPr>
          <a:xfrm>
            <a:off x="3207964" y="3377728"/>
            <a:ext cx="237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Sensitivity and NECR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03B521B-494B-F44D-BDE5-0845A3A5F7B0}"/>
              </a:ext>
            </a:extLst>
          </p:cNvPr>
          <p:cNvSpPr/>
          <p:nvPr/>
        </p:nvSpPr>
        <p:spPr>
          <a:xfrm>
            <a:off x="60559" y="2577860"/>
            <a:ext cx="31851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Determined as the FWHM and FWTM of the </a:t>
            </a:r>
            <a:r>
              <a:rPr lang="en-US" b="1" dirty="0"/>
              <a:t>reconstructed</a:t>
            </a:r>
            <a:r>
              <a:rPr lang="en-US" dirty="0"/>
              <a:t> source profiles.</a:t>
            </a:r>
          </a:p>
          <a:p>
            <a:endParaRPr lang="en-US" dirty="0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14A89D6-792E-194C-B15B-A6AAE022AC92}"/>
              </a:ext>
            </a:extLst>
          </p:cNvPr>
          <p:cNvSpPr/>
          <p:nvPr/>
        </p:nvSpPr>
        <p:spPr>
          <a:xfrm>
            <a:off x="3161820" y="3642551"/>
            <a:ext cx="2940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Different phantoms are used. These parameters determine the system ability to handle high rates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84F6CEE2-D358-6545-8C7F-1433C5881A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91"/>
          <a:stretch/>
        </p:blipFill>
        <p:spPr>
          <a:xfrm>
            <a:off x="10219765" y="799005"/>
            <a:ext cx="1839665" cy="21608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C3788F9B-389D-5448-AA09-BAEDEE7181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762" r="66885" b="18034"/>
          <a:stretch/>
        </p:blipFill>
        <p:spPr>
          <a:xfrm>
            <a:off x="1146311" y="3547897"/>
            <a:ext cx="1795205" cy="1224907"/>
          </a:xfrm>
          <a:prstGeom prst="rect">
            <a:avLst/>
          </a:prstGeom>
        </p:spPr>
      </p:pic>
      <p:pic>
        <p:nvPicPr>
          <p:cNvPr id="79" name="Imagen 20">
            <a:extLst>
              <a:ext uri="{FF2B5EF4-FFF2-40B4-BE49-F238E27FC236}">
                <a16:creationId xmlns:a16="http://schemas.microsoft.com/office/drawing/2014/main" id="{00D38E3A-14F5-C048-8E2F-8C5C496320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629" y="4959389"/>
            <a:ext cx="1107361" cy="79617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94C83D1-E084-9A4D-AA66-455B0025C0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4245" y="4901974"/>
            <a:ext cx="1643061" cy="911004"/>
          </a:xfrm>
          <a:prstGeom prst="rect">
            <a:avLst/>
          </a:prstGeom>
        </p:spPr>
      </p:pic>
      <p:sp>
        <p:nvSpPr>
          <p:cNvPr id="81" name="Rectángulo 80">
            <a:extLst>
              <a:ext uri="{FF2B5EF4-FFF2-40B4-BE49-F238E27FC236}">
                <a16:creationId xmlns:a16="http://schemas.microsoft.com/office/drawing/2014/main" id="{2279B493-F36C-0443-86A6-AB27E805CFFE}"/>
              </a:ext>
            </a:extLst>
          </p:cNvPr>
          <p:cNvSpPr/>
          <p:nvPr/>
        </p:nvSpPr>
        <p:spPr>
          <a:xfrm>
            <a:off x="6253957" y="2536540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rgbClr val="4472C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E50DF1E5-C22C-E646-BE03-5A04A8CE8CE3}"/>
              </a:ext>
            </a:extLst>
          </p:cNvPr>
          <p:cNvSpPr txBox="1"/>
          <p:nvPr/>
        </p:nvSpPr>
        <p:spPr>
          <a:xfrm>
            <a:off x="6260569" y="2565677"/>
            <a:ext cx="167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Image Quality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4D2F1A4-C254-6141-9E42-ABE926D1B9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940" y="5016679"/>
            <a:ext cx="3163046" cy="104428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43F7143-C10E-5E4C-A8D5-6124B6BD24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1399" y="3837212"/>
            <a:ext cx="2828874" cy="1313024"/>
          </a:xfrm>
          <a:prstGeom prst="rect">
            <a:avLst/>
          </a:prstGeom>
        </p:spPr>
      </p:pic>
      <p:sp>
        <p:nvSpPr>
          <p:cNvPr id="107" name="Rectángulo 106">
            <a:extLst>
              <a:ext uri="{FF2B5EF4-FFF2-40B4-BE49-F238E27FC236}">
                <a16:creationId xmlns:a16="http://schemas.microsoft.com/office/drawing/2014/main" id="{CEE4E348-59B2-A646-ADE4-7B291941BA41}"/>
              </a:ext>
            </a:extLst>
          </p:cNvPr>
          <p:cNvSpPr/>
          <p:nvPr/>
        </p:nvSpPr>
        <p:spPr>
          <a:xfrm>
            <a:off x="6276359" y="2905872"/>
            <a:ext cx="2940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IQ phantom is used to observe different spheres</a:t>
            </a:r>
          </a:p>
        </p:txBody>
      </p:sp>
      <p:sp>
        <p:nvSpPr>
          <p:cNvPr id="109" name="Rectángulo 108">
            <a:extLst>
              <a:ext uri="{FF2B5EF4-FFF2-40B4-BE49-F238E27FC236}">
                <a16:creationId xmlns:a16="http://schemas.microsoft.com/office/drawing/2014/main" id="{DBDE2924-9F19-EE47-BD3C-6361F8A510E3}"/>
              </a:ext>
            </a:extLst>
          </p:cNvPr>
          <p:cNvSpPr/>
          <p:nvPr/>
        </p:nvSpPr>
        <p:spPr>
          <a:xfrm>
            <a:off x="9224000" y="3401681"/>
            <a:ext cx="2887200" cy="2676954"/>
          </a:xfrm>
          <a:prstGeom prst="rect">
            <a:avLst/>
          </a:prstGeom>
          <a:solidFill>
            <a:schemeClr val="accent5">
              <a:lumMod val="20000"/>
              <a:lumOff val="80000"/>
              <a:alpha val="79000"/>
            </a:schemeClr>
          </a:solidFill>
          <a:ln w="22225">
            <a:solidFill>
              <a:srgbClr val="4472C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7CE41503-D827-1546-BA5F-5A0431DB8E86}"/>
              </a:ext>
            </a:extLst>
          </p:cNvPr>
          <p:cNvSpPr txBox="1"/>
          <p:nvPr/>
        </p:nvSpPr>
        <p:spPr>
          <a:xfrm>
            <a:off x="9230612" y="3430818"/>
            <a:ext cx="149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4472C4"/>
                </a:solidFill>
              </a:rPr>
              <a:t>TOF imaging</a:t>
            </a: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912FC142-CBCC-DC43-A682-B817E435EE43}"/>
              </a:ext>
            </a:extLst>
          </p:cNvPr>
          <p:cNvSpPr/>
          <p:nvPr/>
        </p:nvSpPr>
        <p:spPr>
          <a:xfrm>
            <a:off x="9246402" y="3735155"/>
            <a:ext cx="2902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Implementation of TOF information to improve image SNR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6211D1-860C-274E-8E50-6D85B4F5AE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4855" y="2253943"/>
            <a:ext cx="3187785" cy="103744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E4B2B793-2176-1F4F-884B-A9E0DF3C47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20762" y="4617768"/>
            <a:ext cx="1903375" cy="1448341"/>
          </a:xfrm>
          <a:prstGeom prst="rect">
            <a:avLst/>
          </a:prstGeom>
        </p:spPr>
      </p:pic>
      <p:sp>
        <p:nvSpPr>
          <p:cNvPr id="33" name="Marcador de número de diapositiva 2">
            <a:extLst>
              <a:ext uri="{FF2B5EF4-FFF2-40B4-BE49-F238E27FC236}">
                <a16:creationId xmlns:a16="http://schemas.microsoft.com/office/drawing/2014/main" id="{7769173D-3753-1348-91B1-BB7B23F5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14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43621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44" grpId="0"/>
      <p:bldP spid="45" grpId="0"/>
      <p:bldP spid="17" grpId="0"/>
      <p:bldP spid="65" grpId="0"/>
      <p:bldP spid="81" grpId="0" animBg="1"/>
      <p:bldP spid="82" grpId="0"/>
      <p:bldP spid="107" grpId="0"/>
      <p:bldP spid="109" grpId="0" animBg="1"/>
      <p:bldP spid="110" grpId="0"/>
      <p:bldP spid="1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31D574-0B47-2A4F-8B92-7FD24DBAE2EC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Detector </a:t>
            </a:r>
            <a:r>
              <a:rPr lang="en-US" sz="3200" dirty="0">
                <a:sym typeface="Wingdings" pitchFamily="2" charset="2"/>
              </a:rPr>
              <a:t> PET scanner 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Dedicated-, WB-, and TB-PET</a:t>
            </a:r>
            <a:endParaRPr lang="en-US" sz="3200" dirty="0">
              <a:solidFill>
                <a:srgbClr val="4472C4"/>
              </a:solidFill>
            </a:endParaRP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4FB2683-F52C-6B46-AAB2-E0AC94B0E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15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01BD9A5-5338-CD42-82A2-5F0FD969AD17}"/>
              </a:ext>
            </a:extLst>
          </p:cNvPr>
          <p:cNvSpPr/>
          <p:nvPr/>
        </p:nvSpPr>
        <p:spPr>
          <a:xfrm>
            <a:off x="353291" y="2156748"/>
            <a:ext cx="6659719" cy="1463274"/>
          </a:xfrm>
          <a:prstGeom prst="rect">
            <a:avLst/>
          </a:prstGeom>
          <a:noFill/>
          <a:ln w="730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4472C4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AAFC0CE-4CE8-71B3-4A5E-668C515D7FAC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8F0518E-DBF3-3AA3-CE62-BC4F99B5579A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2179C0AF-59FC-E418-9658-3982AA9E0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F7D3D206-FF4F-2BFC-A636-E5403080EA79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151006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A35301A-CA0C-2D14-12AF-0B24C638110E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D84389E1-874A-9AA9-E870-67E799CDFB2E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C0156715-84F8-24BD-8C07-6D531E6C5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9675C0D3-3A00-8047-8028-4B1EB87DF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788" y="3502064"/>
            <a:ext cx="5603302" cy="266471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70F3C23-2BB2-2F4B-A325-073245DF9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10584"/>
            <a:ext cx="5493784" cy="15830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1F11B24-C8E9-CE40-A927-51EEF9E80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9" y="3387365"/>
            <a:ext cx="5700370" cy="1423219"/>
          </a:xfrm>
          <a:prstGeom prst="rect">
            <a:avLst/>
          </a:prstGeom>
        </p:spPr>
      </p:pic>
      <p:sp>
        <p:nvSpPr>
          <p:cNvPr id="16" name="Arco 15">
            <a:extLst>
              <a:ext uri="{FF2B5EF4-FFF2-40B4-BE49-F238E27FC236}">
                <a16:creationId xmlns:a16="http://schemas.microsoft.com/office/drawing/2014/main" id="{63EBB9DC-BE9E-A94A-BDB6-EA427580C44B}"/>
              </a:ext>
            </a:extLst>
          </p:cNvPr>
          <p:cNvSpPr/>
          <p:nvPr/>
        </p:nvSpPr>
        <p:spPr>
          <a:xfrm>
            <a:off x="1891156" y="4810584"/>
            <a:ext cx="1829585" cy="1659859"/>
          </a:xfrm>
          <a:prstGeom prst="arc">
            <a:avLst>
              <a:gd name="adj1" fmla="val 16200000"/>
              <a:gd name="adj2" fmla="val 16189290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  <a:gd name="connsiteX5" fmla="*/ 470519 w 941038"/>
                      <a:gd name="connsiteY5" fmla="*/ 982732 h 1965464"/>
                      <a:gd name="connsiteX6" fmla="*/ 470519 w 941038"/>
                      <a:gd name="connsiteY6" fmla="*/ 511021 h 1965464"/>
                      <a:gd name="connsiteX7" fmla="*/ 470519 w 941038"/>
                      <a:gd name="connsiteY7" fmla="*/ 0 h 1965464"/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38" h="1965464" stroke="0" extrusionOk="0">
                        <a:moveTo>
                          <a:pt x="470519" y="0"/>
                        </a:moveTo>
                        <a:cubicBezTo>
                          <a:pt x="658184" y="-44490"/>
                          <a:pt x="874938" y="464533"/>
                          <a:pt x="941038" y="982366"/>
                        </a:cubicBezTo>
                        <a:cubicBezTo>
                          <a:pt x="967818" y="1529626"/>
                          <a:pt x="721694" y="1964005"/>
                          <a:pt x="472050" y="1965459"/>
                        </a:cubicBezTo>
                        <a:cubicBezTo>
                          <a:pt x="158197" y="2019572"/>
                          <a:pt x="-19618" y="1637449"/>
                          <a:pt x="0" y="983832"/>
                        </a:cubicBezTo>
                        <a:cubicBezTo>
                          <a:pt x="-41320" y="420702"/>
                          <a:pt x="219529" y="8765"/>
                          <a:pt x="467457" y="21"/>
                        </a:cubicBezTo>
                        <a:cubicBezTo>
                          <a:pt x="489870" y="330129"/>
                          <a:pt x="499568" y="593278"/>
                          <a:pt x="470519" y="982732"/>
                        </a:cubicBezTo>
                        <a:cubicBezTo>
                          <a:pt x="456132" y="851618"/>
                          <a:pt x="452617" y="610667"/>
                          <a:pt x="470519" y="511021"/>
                        </a:cubicBezTo>
                        <a:cubicBezTo>
                          <a:pt x="488421" y="411375"/>
                          <a:pt x="469153" y="192274"/>
                          <a:pt x="470519" y="0"/>
                        </a:cubicBezTo>
                        <a:close/>
                      </a:path>
                      <a:path w="941038" h="1965464" fill="none" extrusionOk="0">
                        <a:moveTo>
                          <a:pt x="470519" y="0"/>
                        </a:moveTo>
                        <a:cubicBezTo>
                          <a:pt x="832083" y="56976"/>
                          <a:pt x="1040008" y="463580"/>
                          <a:pt x="941038" y="982366"/>
                        </a:cubicBezTo>
                        <a:cubicBezTo>
                          <a:pt x="927224" y="1521759"/>
                          <a:pt x="755579" y="1983488"/>
                          <a:pt x="472050" y="1965459"/>
                        </a:cubicBezTo>
                        <a:cubicBezTo>
                          <a:pt x="266694" y="2048943"/>
                          <a:pt x="2462" y="1549875"/>
                          <a:pt x="0" y="983832"/>
                        </a:cubicBezTo>
                        <a:cubicBezTo>
                          <a:pt x="30877" y="491158"/>
                          <a:pt x="244866" y="47972"/>
                          <a:pt x="467457" y="2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64DAADB3-169B-6F4F-A9F9-D58489F110B6}"/>
              </a:ext>
            </a:extLst>
          </p:cNvPr>
          <p:cNvSpPr/>
          <p:nvPr/>
        </p:nvSpPr>
        <p:spPr>
          <a:xfrm>
            <a:off x="1633250" y="3308432"/>
            <a:ext cx="1754842" cy="1502152"/>
          </a:xfrm>
          <a:prstGeom prst="arc">
            <a:avLst>
              <a:gd name="adj1" fmla="val 16200000"/>
              <a:gd name="adj2" fmla="val 16189290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  <a:gd name="connsiteX5" fmla="*/ 470519 w 941038"/>
                      <a:gd name="connsiteY5" fmla="*/ 982732 h 1965464"/>
                      <a:gd name="connsiteX6" fmla="*/ 470519 w 941038"/>
                      <a:gd name="connsiteY6" fmla="*/ 511021 h 1965464"/>
                      <a:gd name="connsiteX7" fmla="*/ 470519 w 941038"/>
                      <a:gd name="connsiteY7" fmla="*/ 0 h 1965464"/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38" h="1965464" stroke="0" extrusionOk="0">
                        <a:moveTo>
                          <a:pt x="470519" y="0"/>
                        </a:moveTo>
                        <a:cubicBezTo>
                          <a:pt x="658184" y="-44490"/>
                          <a:pt x="874938" y="464533"/>
                          <a:pt x="941038" y="982366"/>
                        </a:cubicBezTo>
                        <a:cubicBezTo>
                          <a:pt x="967818" y="1529626"/>
                          <a:pt x="721694" y="1964005"/>
                          <a:pt x="472050" y="1965459"/>
                        </a:cubicBezTo>
                        <a:cubicBezTo>
                          <a:pt x="158197" y="2019572"/>
                          <a:pt x="-19618" y="1637449"/>
                          <a:pt x="0" y="983832"/>
                        </a:cubicBezTo>
                        <a:cubicBezTo>
                          <a:pt x="-41320" y="420702"/>
                          <a:pt x="219529" y="8765"/>
                          <a:pt x="467457" y="21"/>
                        </a:cubicBezTo>
                        <a:cubicBezTo>
                          <a:pt x="489870" y="330129"/>
                          <a:pt x="499568" y="593278"/>
                          <a:pt x="470519" y="982732"/>
                        </a:cubicBezTo>
                        <a:cubicBezTo>
                          <a:pt x="456132" y="851618"/>
                          <a:pt x="452617" y="610667"/>
                          <a:pt x="470519" y="511021"/>
                        </a:cubicBezTo>
                        <a:cubicBezTo>
                          <a:pt x="488421" y="411375"/>
                          <a:pt x="469153" y="192274"/>
                          <a:pt x="470519" y="0"/>
                        </a:cubicBezTo>
                        <a:close/>
                      </a:path>
                      <a:path w="941038" h="1965464" fill="none" extrusionOk="0">
                        <a:moveTo>
                          <a:pt x="470519" y="0"/>
                        </a:moveTo>
                        <a:cubicBezTo>
                          <a:pt x="832083" y="56976"/>
                          <a:pt x="1040008" y="463580"/>
                          <a:pt x="941038" y="982366"/>
                        </a:cubicBezTo>
                        <a:cubicBezTo>
                          <a:pt x="927224" y="1521759"/>
                          <a:pt x="755579" y="1983488"/>
                          <a:pt x="472050" y="1965459"/>
                        </a:cubicBezTo>
                        <a:cubicBezTo>
                          <a:pt x="266694" y="2048943"/>
                          <a:pt x="2462" y="1549875"/>
                          <a:pt x="0" y="983832"/>
                        </a:cubicBezTo>
                        <a:cubicBezTo>
                          <a:pt x="30877" y="491158"/>
                          <a:pt x="244866" y="47972"/>
                          <a:pt x="467457" y="2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0CF54C0-DF80-714C-8067-06789A675F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44"/>
          <a:stretch/>
        </p:blipFill>
        <p:spPr>
          <a:xfrm>
            <a:off x="6479543" y="1425619"/>
            <a:ext cx="2573032" cy="200725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DAE7C46-7F50-BC42-BB6F-148B92FA7C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3497"/>
          <a:stretch/>
        </p:blipFill>
        <p:spPr>
          <a:xfrm>
            <a:off x="81565" y="1297149"/>
            <a:ext cx="2771229" cy="1962361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2ECC644-6ECC-CB4D-9BF6-74A5DA71A715}"/>
              </a:ext>
            </a:extLst>
          </p:cNvPr>
          <p:cNvSpPr txBox="1"/>
          <p:nvPr/>
        </p:nvSpPr>
        <p:spPr>
          <a:xfrm>
            <a:off x="7214115" y="1024125"/>
            <a:ext cx="2036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WB-PET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2B872A1-939E-2045-9DBF-3DDC64BE2A91}"/>
              </a:ext>
            </a:extLst>
          </p:cNvPr>
          <p:cNvSpPr txBox="1"/>
          <p:nvPr/>
        </p:nvSpPr>
        <p:spPr>
          <a:xfrm>
            <a:off x="333501" y="777817"/>
            <a:ext cx="2341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Preclinical PET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DD98B36-E4B6-684F-ACA9-36D53992B0C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688"/>
          <a:stretch/>
        </p:blipFill>
        <p:spPr>
          <a:xfrm>
            <a:off x="2719420" y="1225863"/>
            <a:ext cx="2771229" cy="1939422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F6621B5-8D8C-464B-894D-B693ECB6BCFC}"/>
              </a:ext>
            </a:extLst>
          </p:cNvPr>
          <p:cNvSpPr txBox="1"/>
          <p:nvPr/>
        </p:nvSpPr>
        <p:spPr>
          <a:xfrm>
            <a:off x="2686328" y="774374"/>
            <a:ext cx="3747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Organ-dedicated PET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CEA5C46-852F-F247-BA3C-A82FEFFC82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47636" y="1401158"/>
            <a:ext cx="2663187" cy="2037917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26F1A2D4-4722-FC47-A011-DE9C6092F66A}"/>
              </a:ext>
            </a:extLst>
          </p:cNvPr>
          <p:cNvSpPr txBox="1"/>
          <p:nvPr/>
        </p:nvSpPr>
        <p:spPr>
          <a:xfrm>
            <a:off x="9758203" y="999423"/>
            <a:ext cx="188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TB-PET</a:t>
            </a:r>
          </a:p>
        </p:txBody>
      </p:sp>
      <p:sp>
        <p:nvSpPr>
          <p:cNvPr id="25" name="Marcador de número de diapositiva 2">
            <a:extLst>
              <a:ext uri="{FF2B5EF4-FFF2-40B4-BE49-F238E27FC236}">
                <a16:creationId xmlns:a16="http://schemas.microsoft.com/office/drawing/2014/main" id="{62252B16-509D-414D-B1FF-0A8B9FE1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16</a:t>
            </a:fld>
            <a:endParaRPr lang="en-GB" sz="1800" b="1" dirty="0"/>
          </a:p>
        </p:txBody>
      </p:sp>
      <p:sp>
        <p:nvSpPr>
          <p:cNvPr id="15" name="Arco 14">
            <a:extLst>
              <a:ext uri="{FF2B5EF4-FFF2-40B4-BE49-F238E27FC236}">
                <a16:creationId xmlns:a16="http://schemas.microsoft.com/office/drawing/2014/main" id="{94F26A30-E2F8-8C4B-A047-A34BD3B6909F}"/>
              </a:ext>
            </a:extLst>
          </p:cNvPr>
          <p:cNvSpPr/>
          <p:nvPr/>
        </p:nvSpPr>
        <p:spPr>
          <a:xfrm>
            <a:off x="9385224" y="3412641"/>
            <a:ext cx="2187105" cy="2754137"/>
          </a:xfrm>
          <a:prstGeom prst="arc">
            <a:avLst>
              <a:gd name="adj1" fmla="val 16200000"/>
              <a:gd name="adj2" fmla="val 16182502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10936 w 821872"/>
                      <a:gd name="connsiteY0" fmla="*/ 0 h 2709952"/>
                      <a:gd name="connsiteX1" fmla="*/ 821872 w 821872"/>
                      <a:gd name="connsiteY1" fmla="*/ 1354656 h 2709952"/>
                      <a:gd name="connsiteX2" fmla="*/ 413046 w 821872"/>
                      <a:gd name="connsiteY2" fmla="*/ 2709934 h 2709952"/>
                      <a:gd name="connsiteX3" fmla="*/ -1 w 821872"/>
                      <a:gd name="connsiteY3" fmla="*/ 1355936 h 2709952"/>
                      <a:gd name="connsiteX4" fmla="*/ 406714 w 821872"/>
                      <a:gd name="connsiteY4" fmla="*/ 71 h 2709952"/>
                      <a:gd name="connsiteX5" fmla="*/ 410936 w 821872"/>
                      <a:gd name="connsiteY5" fmla="*/ 1354976 h 2709952"/>
                      <a:gd name="connsiteX6" fmla="*/ 410936 w 821872"/>
                      <a:gd name="connsiteY6" fmla="*/ 0 h 2709952"/>
                      <a:gd name="connsiteX0" fmla="*/ 410936 w 821872"/>
                      <a:gd name="connsiteY0" fmla="*/ 0 h 2709952"/>
                      <a:gd name="connsiteX1" fmla="*/ 821872 w 821872"/>
                      <a:gd name="connsiteY1" fmla="*/ 1354656 h 2709952"/>
                      <a:gd name="connsiteX2" fmla="*/ 413046 w 821872"/>
                      <a:gd name="connsiteY2" fmla="*/ 2709934 h 2709952"/>
                      <a:gd name="connsiteX3" fmla="*/ -1 w 821872"/>
                      <a:gd name="connsiteY3" fmla="*/ 1355936 h 2709952"/>
                      <a:gd name="connsiteX4" fmla="*/ 406714 w 821872"/>
                      <a:gd name="connsiteY4" fmla="*/ 71 h 270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1872" h="2709952" stroke="0" extrusionOk="0">
                        <a:moveTo>
                          <a:pt x="410936" y="0"/>
                        </a:moveTo>
                        <a:cubicBezTo>
                          <a:pt x="545474" y="-56981"/>
                          <a:pt x="758556" y="630191"/>
                          <a:pt x="821872" y="1354656"/>
                        </a:cubicBezTo>
                        <a:cubicBezTo>
                          <a:pt x="846293" y="2105528"/>
                          <a:pt x="623930" y="2706591"/>
                          <a:pt x="413046" y="2709934"/>
                        </a:cubicBezTo>
                        <a:cubicBezTo>
                          <a:pt x="126778" y="2771022"/>
                          <a:pt x="-21286" y="2225154"/>
                          <a:pt x="-1" y="1355936"/>
                        </a:cubicBezTo>
                        <a:cubicBezTo>
                          <a:pt x="-30198" y="596225"/>
                          <a:pt x="184397" y="9184"/>
                          <a:pt x="406714" y="71"/>
                        </a:cubicBezTo>
                        <a:cubicBezTo>
                          <a:pt x="458834" y="457722"/>
                          <a:pt x="446341" y="827583"/>
                          <a:pt x="410936" y="1354976"/>
                        </a:cubicBezTo>
                        <a:cubicBezTo>
                          <a:pt x="307098" y="1032616"/>
                          <a:pt x="291087" y="283793"/>
                          <a:pt x="410936" y="0"/>
                        </a:cubicBezTo>
                        <a:close/>
                      </a:path>
                      <a:path w="821872" h="2709952" fill="none" extrusionOk="0">
                        <a:moveTo>
                          <a:pt x="410936" y="0"/>
                        </a:moveTo>
                        <a:cubicBezTo>
                          <a:pt x="629690" y="-77836"/>
                          <a:pt x="804377" y="630686"/>
                          <a:pt x="821872" y="1354656"/>
                        </a:cubicBezTo>
                        <a:cubicBezTo>
                          <a:pt x="836356" y="2108477"/>
                          <a:pt x="654123" y="2709691"/>
                          <a:pt x="413046" y="2709934"/>
                        </a:cubicBezTo>
                        <a:cubicBezTo>
                          <a:pt x="133056" y="2705326"/>
                          <a:pt x="8766" y="2113649"/>
                          <a:pt x="-1" y="1355936"/>
                        </a:cubicBezTo>
                        <a:cubicBezTo>
                          <a:pt x="5593" y="621224"/>
                          <a:pt x="184238" y="38084"/>
                          <a:pt x="406714" y="7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59264B4-E120-BC4F-BD03-E5E66C28EF9A}"/>
              </a:ext>
            </a:extLst>
          </p:cNvPr>
          <p:cNvSpPr/>
          <p:nvPr/>
        </p:nvSpPr>
        <p:spPr>
          <a:xfrm>
            <a:off x="6240919" y="895149"/>
            <a:ext cx="5748171" cy="5562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82368AE-D09F-2B45-BD70-1592B32109C3}"/>
              </a:ext>
            </a:extLst>
          </p:cNvPr>
          <p:cNvSpPr txBox="1"/>
          <p:nvPr/>
        </p:nvSpPr>
        <p:spPr>
          <a:xfrm>
            <a:off x="7766059" y="-64635"/>
            <a:ext cx="44724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Requirements</a:t>
            </a:r>
          </a:p>
        </p:txBody>
      </p:sp>
    </p:spTree>
    <p:extLst>
      <p:ext uri="{BB962C8B-B14F-4D97-AF65-F5344CB8AC3E}">
        <p14:creationId xmlns:p14="http://schemas.microsoft.com/office/powerpoint/2010/main" val="264495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2" grpId="0"/>
      <p:bldP spid="15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C0603A0-3892-140C-1BA3-F4E1DF7DE993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AB6C32DD-9DBA-FD37-93D9-BC0AEEF64DE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3F25B527-F5A9-2B27-F6E8-414021DF0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612438" y="2477365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1.5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03544" y="2575391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1.2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63439" y="3058948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24614" y="3419560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0.9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52543" y="3306490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0.8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92647" y="2810287"/>
            <a:ext cx="319790" cy="219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sz="824" dirty="0">
                <a:solidFill>
                  <a:srgbClr val="FFFFFF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0.7</a:t>
            </a:r>
          </a:p>
        </p:txBody>
      </p:sp>
      <p:sp>
        <p:nvSpPr>
          <p:cNvPr id="18" name="10 Rectángulo"/>
          <p:cNvSpPr/>
          <p:nvPr/>
        </p:nvSpPr>
        <p:spPr>
          <a:xfrm>
            <a:off x="47125" y="1626829"/>
            <a:ext cx="50236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ts val="899"/>
              </a:spcAft>
              <a:buClr>
                <a:srgbClr val="FF0000"/>
              </a:buClr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Large FOV allows for simultaneous whole body mouse imaging </a:t>
            </a:r>
          </a:p>
        </p:txBody>
      </p:sp>
      <p:sp>
        <p:nvSpPr>
          <p:cNvPr id="19" name="16 Rectángulo"/>
          <p:cNvSpPr/>
          <p:nvPr/>
        </p:nvSpPr>
        <p:spPr>
          <a:xfrm>
            <a:off x="5961902" y="812732"/>
            <a:ext cx="4459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PET/MRI (FDG) Mouse - whole body. Courtesy of Dr W Gsell and </a:t>
            </a:r>
            <a:r>
              <a:rPr lang="en-GB" alt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Pr</a:t>
            </a:r>
            <a:r>
              <a:rPr lang="en-GB" altLang="en-US" sz="1200" dirty="0">
                <a:solidFill>
                  <a:srgbClr val="000000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 U Himmelreich, KU Leuven, Belgium</a:t>
            </a:r>
            <a:endParaRPr lang="es-ES" sz="1200" i="1" dirty="0">
              <a:solidFill>
                <a:srgbClr val="000000"/>
              </a:solidFill>
              <a:latin typeface="Calibri" panose="020F0502020204030204" pitchFamily="34" charset="0"/>
              <a:ea typeface="MS PGothic" pitchFamily="34" charset="-128"/>
              <a:cs typeface="Calibri" panose="020F0502020204030204" pitchFamily="34" charset="0"/>
            </a:endParaRPr>
          </a:p>
        </p:txBody>
      </p:sp>
      <p:pic>
        <p:nvPicPr>
          <p:cNvPr id="20" name="Dynamic_Mouse_Video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t="-15472" b="15472"/>
          <a:stretch/>
        </p:blipFill>
        <p:spPr>
          <a:xfrm>
            <a:off x="6035715" y="487483"/>
            <a:ext cx="5176889" cy="5267114"/>
          </a:xfrm>
          <a:prstGeom prst="rect">
            <a:avLst/>
          </a:prstGeom>
        </p:spPr>
      </p:pic>
      <p:sp>
        <p:nvSpPr>
          <p:cNvPr id="17" name="Rechteck 9">
            <a:extLst>
              <a:ext uri="{FF2B5EF4-FFF2-40B4-BE49-F238E27FC236}">
                <a16:creationId xmlns:a16="http://schemas.microsoft.com/office/drawing/2014/main" id="{EA3E545B-9FFF-4D15-8A1E-C690184600F2}"/>
              </a:ext>
            </a:extLst>
          </p:cNvPr>
          <p:cNvSpPr/>
          <p:nvPr/>
        </p:nvSpPr>
        <p:spPr>
          <a:xfrm>
            <a:off x="97883" y="867992"/>
            <a:ext cx="6858000" cy="758837"/>
          </a:xfrm>
          <a:prstGeom prst="rect">
            <a:avLst/>
          </a:prstGeom>
        </p:spPr>
        <p:txBody>
          <a:bodyPr wrap="square" lIns="67448" tIns="40469" rIns="67448" bIns="40469" anchor="t">
            <a:spAutoFit/>
          </a:bodyPr>
          <a:lstStyle/>
          <a:p>
            <a:pPr defTabSz="685251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spc="-38" dirty="0">
                <a:solidFill>
                  <a:srgbClr val="4472C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PET Dynamic Imaging</a:t>
            </a:r>
          </a:p>
          <a:p>
            <a:pPr defTabSz="685251" fontAlgn="base">
              <a:spcBef>
                <a:spcPct val="0"/>
              </a:spcBef>
              <a:spcAft>
                <a:spcPts val="899"/>
              </a:spcAft>
              <a:buClr>
                <a:srgbClr val="FF0000"/>
              </a:buClr>
            </a:pPr>
            <a:r>
              <a:rPr lang="en-US" sz="2000" spc="-38" dirty="0">
                <a:solidFill>
                  <a:srgbClr val="000000"/>
                </a:solidFill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Quantitative Cardiac Imaging in Rats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3F4EFB58-62F5-454E-83D4-17C2E48874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46" y="2558687"/>
            <a:ext cx="5488396" cy="2641349"/>
          </a:xfrm>
          <a:prstGeom prst="rect">
            <a:avLst/>
          </a:prstGeom>
        </p:spPr>
      </p:pic>
      <p:sp>
        <p:nvSpPr>
          <p:cNvPr id="25" name="109 CuadroTexto">
            <a:extLst>
              <a:ext uri="{FF2B5EF4-FFF2-40B4-BE49-F238E27FC236}">
                <a16:creationId xmlns:a16="http://schemas.microsoft.com/office/drawing/2014/main" id="{2C085594-AF77-ED45-82DE-BC5201B9074E}"/>
              </a:ext>
            </a:extLst>
          </p:cNvPr>
          <p:cNvSpPr txBox="1"/>
          <p:nvPr/>
        </p:nvSpPr>
        <p:spPr>
          <a:xfrm>
            <a:off x="8099086" y="179706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n-US" sz="1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3EAF7573-256B-894A-9072-32EBE31DBD1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46" y="5203190"/>
            <a:ext cx="1254207" cy="66782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4" name="Marcador de número de diapositiva 2">
            <a:extLst>
              <a:ext uri="{FF2B5EF4-FFF2-40B4-BE49-F238E27FC236}">
                <a16:creationId xmlns:a16="http://schemas.microsoft.com/office/drawing/2014/main" id="{BDAC3B34-57CC-EF40-83F3-52340642F5EA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17</a:t>
            </a:fld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6 Rectángulo">
            <a:extLst>
              <a:ext uri="{FF2B5EF4-FFF2-40B4-BE49-F238E27FC236}">
                <a16:creationId xmlns:a16="http://schemas.microsoft.com/office/drawing/2014/main" id="{E4D97946-31F5-9549-A425-6B020914BB1E}"/>
              </a:ext>
            </a:extLst>
          </p:cNvPr>
          <p:cNvSpPr/>
          <p:nvPr/>
        </p:nvSpPr>
        <p:spPr>
          <a:xfrm>
            <a:off x="6597522" y="0"/>
            <a:ext cx="55955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Preclinical 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PET</a:t>
            </a:r>
          </a:p>
        </p:txBody>
      </p:sp>
    </p:spTree>
    <p:extLst>
      <p:ext uri="{BB962C8B-B14F-4D97-AF65-F5344CB8AC3E}">
        <p14:creationId xmlns:p14="http://schemas.microsoft.com/office/powerpoint/2010/main" val="132952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616C6B21-5653-467D-B8A4-085800BD7D95}"/>
              </a:ext>
            </a:extLst>
          </p:cNvPr>
          <p:cNvGrpSpPr/>
          <p:nvPr/>
        </p:nvGrpSpPr>
        <p:grpSpPr>
          <a:xfrm>
            <a:off x="-18377" y="0"/>
            <a:ext cx="12192000" cy="769441"/>
            <a:chOff x="-16974" y="0"/>
            <a:chExt cx="12192000" cy="76944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0209F78A-810B-ACB8-1E10-1F897FEDFE44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091367C5-C38E-2473-AC50-33EC19AE6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10" name="Rechteck 9"/>
          <p:cNvSpPr/>
          <p:nvPr/>
        </p:nvSpPr>
        <p:spPr>
          <a:xfrm>
            <a:off x="62657" y="904138"/>
            <a:ext cx="6727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Simultaneous PET/MR allows for MRI guided PET motion correction</a:t>
            </a:r>
          </a:p>
          <a:p>
            <a:r>
              <a:rPr lang="en-US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Cardiology: </a:t>
            </a:r>
            <a:r>
              <a:rPr lang="en-US" sz="2000" dirty="0" err="1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IntraGate</a:t>
            </a:r>
            <a:r>
              <a:rPr lang="en-US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/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PET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                                                          </a:t>
            </a:r>
            <a:endParaRPr lang="en-US" sz="20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16 Rectángulo"/>
          <p:cNvSpPr/>
          <p:nvPr/>
        </p:nvSpPr>
        <p:spPr>
          <a:xfrm>
            <a:off x="7195570" y="4205239"/>
            <a:ext cx="32574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KU Leuven / Bruker: </a:t>
            </a:r>
          </a:p>
          <a:p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Courtesy: Dr. W. Gsell, Prof. C. </a:t>
            </a:r>
            <a:r>
              <a:rPr lang="en-US" altLang="en-US" sz="1400" b="1" dirty="0" err="1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Deroose</a:t>
            </a:r>
            <a:r>
              <a:rPr lang="en-US" altLang="en-US" sz="14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Prof. U. </a:t>
            </a:r>
            <a:r>
              <a:rPr lang="en-US" altLang="en-US" sz="1400" b="1" dirty="0" err="1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Himmelreich</a:t>
            </a:r>
            <a:endParaRPr lang="en-US" sz="1400" b="1" i="1" dirty="0">
              <a:solidFill>
                <a:srgbClr val="1963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10 Rectángulo"/>
          <p:cNvSpPr/>
          <p:nvPr/>
        </p:nvSpPr>
        <p:spPr>
          <a:xfrm>
            <a:off x="-184884" y="2187249"/>
            <a:ext cx="721829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  <a:buClr>
                <a:srgbClr val="FF0000"/>
              </a:buClr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IntraGate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cardiac imaging:</a:t>
            </a:r>
            <a:endParaRPr lang="en-US" sz="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Works in diseased heart models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Fast, simple and reliable animal preparation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Multiple cardiac/respiration movie reconstruction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ECG electrodes, no trigger levels or timing synchronization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Inherently avoids MRI induced noise in PET gating signal</a:t>
            </a:r>
          </a:p>
          <a:p>
            <a:pPr marL="628650" lvl="1" indent="-285750">
              <a:spcAft>
                <a:spcPts val="9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Outlook: this is the pathway for multi-mouse PET/MR cardiac studies</a:t>
            </a:r>
          </a:p>
        </p:txBody>
      </p:sp>
      <p:cxnSp>
        <p:nvCxnSpPr>
          <p:cNvPr id="11" name="Straight Arrow Connector 7"/>
          <p:cNvCxnSpPr/>
          <p:nvPr/>
        </p:nvCxnSpPr>
        <p:spPr bwMode="auto">
          <a:xfrm flipH="1" flipV="1">
            <a:off x="8081339" y="3316099"/>
            <a:ext cx="220578" cy="16893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9"/>
          <p:cNvCxnSpPr/>
          <p:nvPr/>
        </p:nvCxnSpPr>
        <p:spPr bwMode="auto">
          <a:xfrm>
            <a:off x="7284504" y="4098720"/>
            <a:ext cx="0" cy="264523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1"/>
          <p:cNvCxnSpPr/>
          <p:nvPr/>
        </p:nvCxnSpPr>
        <p:spPr bwMode="auto">
          <a:xfrm flipH="1" flipV="1">
            <a:off x="7518203" y="3231632"/>
            <a:ext cx="220578" cy="168935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Rat_Intragate">
            <a:hlinkClick r:id="" action="ppaction://media"/>
            <a:extLst>
              <a:ext uri="{FF2B5EF4-FFF2-40B4-BE49-F238E27FC236}">
                <a16:creationId xmlns:a16="http://schemas.microsoft.com/office/drawing/2014/main" id="{40DFDCB7-125E-42E2-9EEB-D5B47274EC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15415" t="11129" r="16796" b="30756"/>
          <a:stretch>
            <a:fillRect/>
          </a:stretch>
        </p:blipFill>
        <p:spPr>
          <a:xfrm>
            <a:off x="7248258" y="880806"/>
            <a:ext cx="3094767" cy="2683743"/>
          </a:xfrm>
          <a:prstGeom prst="rect">
            <a:avLst/>
          </a:prstGeom>
        </p:spPr>
      </p:pic>
      <p:pic>
        <p:nvPicPr>
          <p:cNvPr id="4" name="Rat_Intragate_PET_MRI">
            <a:hlinkClick r:id="" action="ppaction://media"/>
            <a:extLst>
              <a:ext uri="{FF2B5EF4-FFF2-40B4-BE49-F238E27FC236}">
                <a16:creationId xmlns:a16="http://schemas.microsoft.com/office/drawing/2014/main" id="{17B0E80B-000D-48CE-8FF9-2D0A5A20A22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022" r="76896"/>
          <a:stretch>
            <a:fillRect/>
          </a:stretch>
        </p:blipFill>
        <p:spPr>
          <a:xfrm>
            <a:off x="10557869" y="811671"/>
            <a:ext cx="1514893" cy="56585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765B55-5312-43F8-8224-E65414261FA2}"/>
              </a:ext>
            </a:extLst>
          </p:cNvPr>
          <p:cNvSpPr txBox="1"/>
          <p:nvPr/>
        </p:nvSpPr>
        <p:spPr>
          <a:xfrm>
            <a:off x="7208202" y="3564549"/>
            <a:ext cx="239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Healthy Rat Injected with FDG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24C382E-A5D8-F041-A0A2-3A490D864C7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1245" y="4978475"/>
            <a:ext cx="1254207" cy="66782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6" name="Marcador de número de diapositiva 2">
            <a:extLst>
              <a:ext uri="{FF2B5EF4-FFF2-40B4-BE49-F238E27FC236}">
                <a16:creationId xmlns:a16="http://schemas.microsoft.com/office/drawing/2014/main" id="{9722E327-E1D5-154B-BDEB-97BDC1209EAA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18</a:t>
            </a:fld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6 Rectángulo">
            <a:extLst>
              <a:ext uri="{FF2B5EF4-FFF2-40B4-BE49-F238E27FC236}">
                <a16:creationId xmlns:a16="http://schemas.microsoft.com/office/drawing/2014/main" id="{13778672-333F-5D4B-8BC5-10F421FCF533}"/>
              </a:ext>
            </a:extLst>
          </p:cNvPr>
          <p:cNvSpPr/>
          <p:nvPr/>
        </p:nvSpPr>
        <p:spPr>
          <a:xfrm>
            <a:off x="6398171" y="29374"/>
            <a:ext cx="5849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Preclinical 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MR-gated</a:t>
            </a:r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PET</a:t>
            </a:r>
            <a:endParaRPr lang="en-US" sz="44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3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4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40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1FD307-2200-F399-A2C6-FC358C8D1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633" y="956195"/>
            <a:ext cx="10515600" cy="4351338"/>
          </a:xfrm>
        </p:spPr>
        <p:txBody>
          <a:bodyPr>
            <a:noAutofit/>
          </a:bodyPr>
          <a:lstStyle/>
          <a:p>
            <a:pPr algn="l">
              <a:spcBef>
                <a:spcPts val="1500"/>
              </a:spcBef>
              <a:spcAft>
                <a:spcPts val="750"/>
              </a:spcAft>
              <a:buNone/>
            </a:pPr>
            <a:r>
              <a:rPr lang="es-ES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Oncology</a:t>
            </a:r>
            <a:r>
              <a:rPr lang="es-ES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Cancer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Staging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Treatment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Response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 fontAlgn="ctr">
              <a:lnSpc>
                <a:spcPct val="100000"/>
              </a:lnSpc>
              <a:spcBef>
                <a:spcPts val="0"/>
              </a:spcBef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Recurrence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Bef>
                <a:spcPts val="1500"/>
              </a:spcBef>
              <a:spcAft>
                <a:spcPts val="750"/>
              </a:spcAft>
              <a:buNone/>
            </a:pPr>
            <a:r>
              <a:rPr lang="es-ES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Cardiology</a:t>
            </a:r>
            <a:r>
              <a:rPr lang="es-ES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Coronary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Artery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Disease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 font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Myocardial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Viability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Inflammatory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Myocardial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Diseases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Bef>
                <a:spcPts val="1500"/>
              </a:spcBef>
              <a:spcAft>
                <a:spcPts val="750"/>
              </a:spcAft>
              <a:buNone/>
            </a:pPr>
            <a:r>
              <a:rPr lang="es-ES" sz="18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Neurology</a:t>
            </a:r>
            <a:r>
              <a:rPr lang="es-ES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Alzheimer's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Disease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and Cognitive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Impairment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Epilepsy</a:t>
            </a:r>
            <a:endParaRPr lang="es-E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285750" font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963A1"/>
              </a:buClr>
              <a:buFont typeface="Wingdings" pitchFamily="2" charset="2"/>
              <a:buChar char="§"/>
            </a:pP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Neurological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Disorders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: diagnosis and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management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Parkinson's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disease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stroke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neurological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conditions</a:t>
            </a:r>
            <a:r>
              <a:rPr lang="es-ES" sz="18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endParaRPr lang="es-ES" sz="1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660EBB-A238-9EA3-8F10-02E2C4A0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6A0-C1BA-8A43-AE13-3C754699A9D3}" type="slidenum">
              <a:rPr lang="en-GB" smtClean="0"/>
              <a:t>19</a:t>
            </a:fld>
            <a:endParaRPr lang="en-GB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196ACEE-DBCE-6AB8-46D6-D771AFD91B91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9B4F93B8-84FF-DD44-12DA-BCB2586309F9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F6F5147-74D6-E15A-8D67-1EC2628C2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9897A382-7A26-DFB9-3947-BC9DF1244647}"/>
              </a:ext>
            </a:extLst>
          </p:cNvPr>
          <p:cNvSpPr txBox="1"/>
          <p:nvPr/>
        </p:nvSpPr>
        <p:spPr>
          <a:xfrm>
            <a:off x="8662169" y="-2683"/>
            <a:ext cx="3546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PET/CT</a:t>
            </a:r>
          </a:p>
        </p:txBody>
      </p:sp>
      <p:pic>
        <p:nvPicPr>
          <p:cNvPr id="3074" name="Picture 2" descr="Blue Icon Set of Cardiology, Neurology, Gynecology, Orthopedy,  Gastroenterology, Stomatology,Oncology, Dermatology, Urology, Stock Vector  - Illustration of emergency, immunologist: 235705964">
            <a:extLst>
              <a:ext uri="{FF2B5EF4-FFF2-40B4-BE49-F238E27FC236}">
                <a16:creationId xmlns:a16="http://schemas.microsoft.com/office/drawing/2014/main" id="{14DAA524-1810-B86B-0CF9-5C040A42D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901" y="854968"/>
            <a:ext cx="6007466" cy="415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03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E9649C15-BD01-B89F-34D4-0001C9391578}"/>
              </a:ext>
            </a:extLst>
          </p:cNvPr>
          <p:cNvSpPr/>
          <p:nvPr/>
        </p:nvSpPr>
        <p:spPr>
          <a:xfrm>
            <a:off x="0" y="0"/>
            <a:ext cx="12192000" cy="7694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31D574-0B47-2A4F-8B92-7FD24DBAE2EC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Detector </a:t>
            </a:r>
            <a:r>
              <a:rPr lang="en-US" sz="3200" dirty="0">
                <a:sym typeface="Wingdings" pitchFamily="2" charset="2"/>
              </a:rPr>
              <a:t> PET scanner 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Dedicated-, WB-, and TB-PET</a:t>
            </a:r>
            <a:endParaRPr lang="en-US" sz="3200" dirty="0"/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4FB2683-F52C-6B46-AAB2-E0AC94B0E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</a:t>
            </a:fld>
            <a:endParaRPr lang="en-GB" sz="18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8F92DF6-3C93-B17A-1802-63050887E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499355" cy="76944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6F55941-76A5-71A9-97CD-366815D9DC9D}"/>
              </a:ext>
            </a:extLst>
          </p:cNvPr>
          <p:cNvSpPr txBox="1"/>
          <p:nvPr/>
        </p:nvSpPr>
        <p:spPr>
          <a:xfrm>
            <a:off x="4078014" y="29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3457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DA21A76-357B-C5F7-ED98-662317C44B4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E5558A8D-A4A8-F8BB-82E3-36E865A96A43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58C99A9-BC49-6B44-693C-E4E814AEF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242B8573-739D-1341-AAAB-BC6B1EACDBC3}"/>
              </a:ext>
            </a:extLst>
          </p:cNvPr>
          <p:cNvSpPr/>
          <p:nvPr/>
        </p:nvSpPr>
        <p:spPr>
          <a:xfrm>
            <a:off x="8314134" y="1132975"/>
            <a:ext cx="3534966" cy="1200329"/>
          </a:xfrm>
          <a:prstGeom prst="rect">
            <a:avLst/>
          </a:prstGeom>
          <a:ln w="349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PET/CT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help pinpoint abnormal metabolic activity and may provide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more accurate diagnoses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 the two scans performed separately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609840F-78C1-D24D-A7C9-BB3BA337B1ED}"/>
              </a:ext>
            </a:extLst>
          </p:cNvPr>
          <p:cNvSpPr txBox="1"/>
          <p:nvPr/>
        </p:nvSpPr>
        <p:spPr>
          <a:xfrm>
            <a:off x="8662169" y="-2683"/>
            <a:ext cx="3546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PET/CT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03237D0-1580-6F48-9377-63C8355A46C5}"/>
              </a:ext>
            </a:extLst>
          </p:cNvPr>
          <p:cNvSpPr/>
          <p:nvPr/>
        </p:nvSpPr>
        <p:spPr>
          <a:xfrm>
            <a:off x="355600" y="988536"/>
            <a:ext cx="3606800" cy="1477328"/>
          </a:xfrm>
          <a:prstGeom prst="rect">
            <a:avLst/>
          </a:prstGeom>
          <a:ln w="25400">
            <a:solidFill>
              <a:srgbClr val="0070C0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uses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x-ray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s, and in some cases a contrast material, to produce images of the inside of the body. Provides excellent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anatomic information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84072F7-28B2-9E4A-A58D-D392BFC7D3B9}"/>
              </a:ext>
            </a:extLst>
          </p:cNvPr>
          <p:cNvSpPr/>
          <p:nvPr/>
        </p:nvSpPr>
        <p:spPr>
          <a:xfrm>
            <a:off x="4137421" y="984063"/>
            <a:ext cx="4001692" cy="1477328"/>
          </a:xfrm>
          <a:prstGeom prst="rect">
            <a:avLst/>
          </a:prstGeom>
          <a:ln w="25400">
            <a:solidFill>
              <a:schemeClr val="accent4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based on the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coincidence detection of annihilation photons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measures body functions, such as metabolism. Provides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functional information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FDE017D-DD67-FF41-B05F-D2F4D7CF5C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58"/>
          <a:stretch/>
        </p:blipFill>
        <p:spPr>
          <a:xfrm>
            <a:off x="3148013" y="2699522"/>
            <a:ext cx="2030097" cy="41584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DCD891E-E031-9E4F-8110-BC7F1D804A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54" r="33792"/>
          <a:stretch/>
        </p:blipFill>
        <p:spPr>
          <a:xfrm>
            <a:off x="5178110" y="2696839"/>
            <a:ext cx="2143380" cy="41584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EDBC483-E723-3F48-84B0-7B13B6B7CC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07"/>
          <a:stretch/>
        </p:blipFill>
        <p:spPr>
          <a:xfrm>
            <a:off x="7321490" y="2696839"/>
            <a:ext cx="2114610" cy="4158478"/>
          </a:xfrm>
          <a:prstGeom prst="rect">
            <a:avLst/>
          </a:prstGeom>
        </p:spPr>
      </p:pic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8951A9A9-D9B3-1C42-A23F-C036869C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20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70948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0D0ED-8AAC-C0A4-3F5C-771C0ACBF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3F510F56-303F-D1D2-1306-5356DB3DC584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95C4BBC4-C736-AB08-8E15-4587FE936361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54B3489-6DCC-D1BD-7B1C-82C451C13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BB1D6DD9-ACC4-3213-A8EC-5F13CED323D3}"/>
              </a:ext>
            </a:extLst>
          </p:cNvPr>
          <p:cNvSpPr txBox="1"/>
          <p:nvPr/>
        </p:nvSpPr>
        <p:spPr>
          <a:xfrm>
            <a:off x="8662169" y="-2683"/>
            <a:ext cx="3546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PET/CT</a:t>
            </a:r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B0B8E516-EF91-628C-B4AA-CE70ECE8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21</a:t>
            </a:fld>
            <a:endParaRPr lang="en-GB" sz="18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EAAB1EE-05E7-CEEB-3C8F-A63D74DAA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695" y="885825"/>
            <a:ext cx="9096660" cy="512164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2CEEF34-2179-45BF-A345-A6ED27BB6FD2}"/>
              </a:ext>
            </a:extLst>
          </p:cNvPr>
          <p:cNvSpPr txBox="1"/>
          <p:nvPr/>
        </p:nvSpPr>
        <p:spPr>
          <a:xfrm>
            <a:off x="5915025" y="5880516"/>
            <a:ext cx="36535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i="1" dirty="0" err="1"/>
              <a:t>Source</a:t>
            </a:r>
            <a:r>
              <a:rPr lang="es-ES" sz="1050" i="1" dirty="0"/>
              <a:t>: https://</a:t>
            </a:r>
            <a:r>
              <a:rPr lang="es-ES" sz="1050" i="1" dirty="0" err="1"/>
              <a:t>www.mic.ca</a:t>
            </a:r>
            <a:r>
              <a:rPr lang="es-ES" sz="1050" i="1" dirty="0"/>
              <a:t>/</a:t>
            </a:r>
            <a:r>
              <a:rPr lang="es-ES" sz="1050" i="1" dirty="0" err="1"/>
              <a:t>pet-ct-practitioner-applications</a:t>
            </a:r>
            <a:r>
              <a:rPr lang="es-ES" sz="1050" i="1" dirty="0"/>
              <a:t>/#/</a:t>
            </a:r>
          </a:p>
        </p:txBody>
      </p:sp>
    </p:spTree>
    <p:extLst>
      <p:ext uri="{BB962C8B-B14F-4D97-AF65-F5344CB8AC3E}">
        <p14:creationId xmlns:p14="http://schemas.microsoft.com/office/powerpoint/2010/main" val="859892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5FF0F-3F8C-BAB6-9399-69ADB7548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DA36EF0E-EF01-7B89-8729-63825C799D11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3C6800DA-6B75-3D8B-2F52-852457DF43FF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C720EACC-414C-D22B-295A-5A3814FFC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9B0D4751-BE69-2C4B-2755-DB61DB374228}"/>
              </a:ext>
            </a:extLst>
          </p:cNvPr>
          <p:cNvSpPr txBox="1"/>
          <p:nvPr/>
        </p:nvSpPr>
        <p:spPr>
          <a:xfrm>
            <a:off x="8113173" y="0"/>
            <a:ext cx="40958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Brain PET</a:t>
            </a:r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BBBD64BF-3EAC-BC89-E57E-FCD41CE49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22</a:t>
            </a:fld>
            <a:endParaRPr lang="en-GB" sz="18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073EFA8-7294-778B-FC00-E189736922E7}"/>
              </a:ext>
            </a:extLst>
          </p:cNvPr>
          <p:cNvSpPr txBox="1"/>
          <p:nvPr/>
        </p:nvSpPr>
        <p:spPr>
          <a:xfrm>
            <a:off x="8499964" y="901700"/>
            <a:ext cx="3167855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50" i="1" dirty="0" err="1"/>
              <a:t>Sources</a:t>
            </a:r>
            <a:r>
              <a:rPr lang="es-ES" sz="1050" i="1" dirty="0"/>
              <a:t>: </a:t>
            </a:r>
          </a:p>
          <a:p>
            <a:r>
              <a:rPr lang="es-ES" sz="1050" i="1" dirty="0"/>
              <a:t>https://</a:t>
            </a:r>
            <a:r>
              <a:rPr lang="es-ES" sz="1050" i="1" dirty="0" err="1"/>
              <a:t>www.everydayhealth.com</a:t>
            </a:r>
            <a:r>
              <a:rPr lang="es-ES" sz="1050" i="1" dirty="0"/>
              <a:t>/</a:t>
            </a:r>
            <a:r>
              <a:rPr lang="es-ES" sz="1050" i="1" dirty="0" err="1"/>
              <a:t>alzheimers-disease</a:t>
            </a:r>
            <a:r>
              <a:rPr lang="es-ES" sz="1050" i="1" dirty="0"/>
              <a:t>/</a:t>
            </a:r>
          </a:p>
          <a:p>
            <a:r>
              <a:rPr lang="es-ES" sz="1050" i="1" dirty="0"/>
              <a:t>https://</a:t>
            </a:r>
            <a:r>
              <a:rPr lang="es-ES" sz="1050" i="1" dirty="0" err="1"/>
              <a:t>www.britannica.com</a:t>
            </a:r>
            <a:r>
              <a:rPr lang="es-ES" sz="1050" i="1" dirty="0"/>
              <a:t>/</a:t>
            </a:r>
            <a:r>
              <a:rPr lang="es-ES" sz="1050" i="1" dirty="0" err="1"/>
              <a:t>science</a:t>
            </a:r>
            <a:r>
              <a:rPr lang="es-ES" sz="1050" i="1" dirty="0"/>
              <a:t>/</a:t>
            </a:r>
            <a:r>
              <a:rPr lang="es-ES" sz="1050" i="1" dirty="0" err="1"/>
              <a:t>brain-scanning</a:t>
            </a:r>
            <a:r>
              <a:rPr lang="es-ES" sz="1050" i="1" dirty="0"/>
              <a:t>/</a:t>
            </a:r>
          </a:p>
          <a:p>
            <a:endParaRPr lang="es-ES" sz="1050" i="1" dirty="0"/>
          </a:p>
          <a:p>
            <a:endParaRPr lang="es-ES" sz="1050" i="1" dirty="0"/>
          </a:p>
        </p:txBody>
      </p:sp>
      <p:pic>
        <p:nvPicPr>
          <p:cNvPr id="4" name="Picture 2" descr="Amyloid PET Scans May Drastically Change Alzheimer's Diagnosis and Care,  Study Finds">
            <a:extLst>
              <a:ext uri="{FF2B5EF4-FFF2-40B4-BE49-F238E27FC236}">
                <a16:creationId xmlns:a16="http://schemas.microsoft.com/office/drawing/2014/main" id="{64CD7ED1-A24E-D278-735D-CD438F456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24" y="936625"/>
            <a:ext cx="4968875" cy="279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Brain scanning | MRI, CT &amp; PET Imaging | Britannica">
            <a:extLst>
              <a:ext uri="{FF2B5EF4-FFF2-40B4-BE49-F238E27FC236}">
                <a16:creationId xmlns:a16="http://schemas.microsoft.com/office/drawing/2014/main" id="{6C708F9F-932C-2E1D-6D1F-DD5FC25D7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74" y="3892868"/>
            <a:ext cx="4968874" cy="278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ET/MRI for Neurologic Applications | Journal of Nuclear Medicine">
            <a:extLst>
              <a:ext uri="{FF2B5EF4-FFF2-40B4-BE49-F238E27FC236}">
                <a16:creationId xmlns:a16="http://schemas.microsoft.com/office/drawing/2014/main" id="{533FED38-6744-2626-5191-34D786D1D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985" y="2383795"/>
            <a:ext cx="6585311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37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00E7C-8C4C-B36E-26E8-E91FFEE24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A85039B-B17F-2D3C-CDE2-59D1D895CBBB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299B86B-D038-5FB0-5C3A-CF7EC7972617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Detector </a:t>
            </a:r>
            <a:r>
              <a:rPr lang="en-US" sz="3200" dirty="0">
                <a:sym typeface="Wingdings" pitchFamily="2" charset="2"/>
              </a:rPr>
              <a:t> PET scanner 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472C4"/>
                </a:solidFill>
              </a:rPr>
              <a:t>Dedicated-, WB-, and TB-PET</a:t>
            </a:r>
            <a:endParaRPr lang="en-US" sz="3200" b="1" dirty="0">
              <a:solidFill>
                <a:srgbClr val="4472C4"/>
              </a:solidFill>
            </a:endParaRP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741B47D5-1254-5A7F-E62A-3EE9E944C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3D707F18-814E-1243-E619-144330C3CD04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98E9983-56B1-D74A-8313-4B4075E5B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23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B6A4AC4-55D3-7FDC-62A9-4560410515BD}"/>
              </a:ext>
            </a:extLst>
          </p:cNvPr>
          <p:cNvSpPr/>
          <p:nvPr/>
        </p:nvSpPr>
        <p:spPr>
          <a:xfrm>
            <a:off x="353291" y="3720229"/>
            <a:ext cx="6659719" cy="1013357"/>
          </a:xfrm>
          <a:prstGeom prst="rect">
            <a:avLst/>
          </a:prstGeom>
          <a:noFill/>
          <a:ln w="730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4472C4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E67D7902-CFF3-EC00-23E1-08103C22A6D6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51060936-53C6-8D16-D6C7-D015CD869291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517EB20-1324-20F8-64BF-602E7E275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CC3DCFD2-A3D6-458E-1D2B-C12E9A85422F}"/>
              </a:ext>
            </a:extLst>
          </p:cNvPr>
          <p:cNvSpPr txBox="1"/>
          <p:nvPr/>
        </p:nvSpPr>
        <p:spPr>
          <a:xfrm>
            <a:off x="10328331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783562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D0473C0F-2D1F-80D5-21A5-B4DCDD9D0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24</a:t>
            </a:fld>
            <a:endParaRPr lang="en-GB" sz="1800" b="1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5881F335-1501-E499-1451-513C9CE7DAEF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E049828-1C50-D421-9232-FF404A6A4A4E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B3A761B-5EF6-F2F7-8395-98F549E84C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id="{5CB1635A-4562-2045-B9A7-ACBEEF9694F5}"/>
              </a:ext>
            </a:extLst>
          </p:cNvPr>
          <p:cNvSpPr/>
          <p:nvPr/>
        </p:nvSpPr>
        <p:spPr>
          <a:xfrm>
            <a:off x="0" y="927508"/>
            <a:ext cx="1206347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4472C4"/>
                </a:solidFill>
              </a:rPr>
              <a:t>PET</a:t>
            </a:r>
            <a:r>
              <a:rPr lang="en-US" sz="2400" dirty="0"/>
              <a:t> is the </a:t>
            </a:r>
            <a:r>
              <a:rPr lang="en-US" sz="2400" b="1" dirty="0">
                <a:solidFill>
                  <a:srgbClr val="4472C4"/>
                </a:solidFill>
              </a:rPr>
              <a:t>most sensitive </a:t>
            </a:r>
            <a:r>
              <a:rPr lang="en-US" sz="2400" dirty="0"/>
              <a:t>(at the picomolar level) non-invasive molecular imaging system. However, PET studies are </a:t>
            </a:r>
            <a:r>
              <a:rPr lang="en-US" sz="2400" b="1" dirty="0">
                <a:solidFill>
                  <a:srgbClr val="4472C4"/>
                </a:solidFill>
              </a:rPr>
              <a:t>still limited by statistics </a:t>
            </a:r>
            <a:r>
              <a:rPr lang="en-US" sz="2400" dirty="0"/>
              <a:t>(long scanning times), dose delivered to the patient (and clinicians), or both.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B09D30CA-441B-8F4B-82B0-92F927EF75AE}"/>
              </a:ext>
            </a:extLst>
          </p:cNvPr>
          <p:cNvSpPr/>
          <p:nvPr/>
        </p:nvSpPr>
        <p:spPr>
          <a:xfrm>
            <a:off x="1516390" y="2635520"/>
            <a:ext cx="5746512" cy="1916502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77000"/>
                </a:srgbClr>
              </a:gs>
              <a:gs pos="86000">
                <a:schemeClr val="bg1">
                  <a:alpha val="7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BD6CD539-F458-A447-8310-8C8C30ADAEFA}"/>
              </a:ext>
            </a:extLst>
          </p:cNvPr>
          <p:cNvSpPr txBox="1"/>
          <p:nvPr/>
        </p:nvSpPr>
        <p:spPr>
          <a:xfrm>
            <a:off x="961289" y="5028039"/>
            <a:ext cx="10524293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4472C4"/>
                </a:solidFill>
              </a:rPr>
              <a:t>Clinical scanners only collect about 1% of the emitted signals. Every count counts.</a:t>
            </a:r>
          </a:p>
        </p:txBody>
      </p:sp>
      <p:grpSp>
        <p:nvGrpSpPr>
          <p:cNvPr id="18" name="Agrupar 48">
            <a:extLst>
              <a:ext uri="{FF2B5EF4-FFF2-40B4-BE49-F238E27FC236}">
                <a16:creationId xmlns:a16="http://schemas.microsoft.com/office/drawing/2014/main" id="{F48180E8-384B-A74A-9C14-03A6219E7964}"/>
              </a:ext>
            </a:extLst>
          </p:cNvPr>
          <p:cNvGrpSpPr>
            <a:grpSpLocks noChangeAspect="1"/>
          </p:cNvGrpSpPr>
          <p:nvPr/>
        </p:nvGrpSpPr>
        <p:grpSpPr>
          <a:xfrm>
            <a:off x="684383" y="2839646"/>
            <a:ext cx="4267243" cy="1193956"/>
            <a:chOff x="1546303" y="3248115"/>
            <a:chExt cx="3131973" cy="876312"/>
          </a:xfrm>
        </p:grpSpPr>
        <p:pic>
          <p:nvPicPr>
            <p:cNvPr id="19" name="Picture 29">
              <a:extLst>
                <a:ext uri="{FF2B5EF4-FFF2-40B4-BE49-F238E27FC236}">
                  <a16:creationId xmlns:a16="http://schemas.microsoft.com/office/drawing/2014/main" id="{F973FBBC-E1CB-564D-938F-00E389E99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9541" y="3248115"/>
              <a:ext cx="2733614" cy="87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4 Rectángulo">
              <a:extLst>
                <a:ext uri="{FF2B5EF4-FFF2-40B4-BE49-F238E27FC236}">
                  <a16:creationId xmlns:a16="http://schemas.microsoft.com/office/drawing/2014/main" id="{1A8D4EC0-BFE1-A04D-91A3-5278992D523D}"/>
                </a:ext>
              </a:extLst>
            </p:cNvPr>
            <p:cNvSpPr/>
            <p:nvPr/>
          </p:nvSpPr>
          <p:spPr>
            <a:xfrm>
              <a:off x="1546303" y="4026797"/>
              <a:ext cx="3131973" cy="809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165D659-FFEE-544E-BB05-C6A8E0B64510}"/>
              </a:ext>
            </a:extLst>
          </p:cNvPr>
          <p:cNvSpPr/>
          <p:nvPr/>
        </p:nvSpPr>
        <p:spPr>
          <a:xfrm>
            <a:off x="7818002" y="2577339"/>
            <a:ext cx="2965510" cy="14459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 err="1">
                <a:solidFill>
                  <a:srgbClr val="C00000"/>
                </a:solidFill>
              </a:rPr>
              <a:t>Increase</a:t>
            </a:r>
            <a:r>
              <a:rPr lang="es-ES" sz="4000" b="1" dirty="0">
                <a:solidFill>
                  <a:srgbClr val="C00000"/>
                </a:solidFill>
              </a:rPr>
              <a:t> in </a:t>
            </a:r>
            <a:r>
              <a:rPr lang="es-ES" sz="4000" b="1" dirty="0" err="1">
                <a:solidFill>
                  <a:srgbClr val="C00000"/>
                </a:solidFill>
              </a:rPr>
              <a:t>sensitivity</a:t>
            </a:r>
            <a:endParaRPr lang="es-ES" sz="4000" b="1" dirty="0">
              <a:solidFill>
                <a:srgbClr val="C00000"/>
              </a:solidFill>
            </a:endParaRPr>
          </a:p>
        </p:txBody>
      </p:sp>
      <p:sp>
        <p:nvSpPr>
          <p:cNvPr id="23" name="22 CuadroTexto">
            <a:extLst>
              <a:ext uri="{FF2B5EF4-FFF2-40B4-BE49-F238E27FC236}">
                <a16:creationId xmlns:a16="http://schemas.microsoft.com/office/drawing/2014/main" id="{7BE4B137-ACE0-5D41-B107-633B473D73F6}"/>
              </a:ext>
            </a:extLst>
          </p:cNvPr>
          <p:cNvSpPr txBox="1"/>
          <p:nvPr/>
        </p:nvSpPr>
        <p:spPr>
          <a:xfrm>
            <a:off x="4151658" y="2085291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PET</a:t>
            </a:r>
            <a:endParaRPr lang="es-ES" b="1" dirty="0"/>
          </a:p>
        </p:txBody>
      </p:sp>
      <p:pic>
        <p:nvPicPr>
          <p:cNvPr id="24" name="3 Imagen">
            <a:extLst>
              <a:ext uri="{FF2B5EF4-FFF2-40B4-BE49-F238E27FC236}">
                <a16:creationId xmlns:a16="http://schemas.microsoft.com/office/drawing/2014/main" id="{8619E1A6-E3DE-2141-9F40-86277104B1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alphaModFix amt="6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0631" y="2635520"/>
            <a:ext cx="520859" cy="19051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177995A-E15C-7949-86D4-E03A785804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7099" y="2470229"/>
            <a:ext cx="6133310" cy="22357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88DEDFC-BF07-0E40-AEA2-F61A3E8BFB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0165" y="2085291"/>
            <a:ext cx="6017106" cy="3510964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896DC05C-7FF6-D14D-88C1-087E3A612D90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</p:spTree>
    <p:extLst>
      <p:ext uri="{BB962C8B-B14F-4D97-AF65-F5344CB8AC3E}">
        <p14:creationId xmlns:p14="http://schemas.microsoft.com/office/powerpoint/2010/main" val="43936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2.59259E-6 L 0.36042 2.59259E-6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924 2.59259E-6 L 0.11094 -0.00093 " pathEditMode="relative" rAng="0" ptsTypes="AA">
                                      <p:cBhvr>
                                        <p:cTn id="1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2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7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CD914F4A-0A79-542C-ACF5-3FBEE31310ED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C3A902EB-0EA0-3093-9BA7-2C28FBDA6C4B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59A791B-50B3-6A26-FCA6-6225A5171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EAE3D2F6-F51C-D24E-8A39-38B734F4115B}"/>
              </a:ext>
            </a:extLst>
          </p:cNvPr>
          <p:cNvSpPr/>
          <p:nvPr/>
        </p:nvSpPr>
        <p:spPr>
          <a:xfrm>
            <a:off x="1" y="644019"/>
            <a:ext cx="12191999" cy="62139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CB1635A-4562-2045-B9A7-ACBEEF9694F5}"/>
              </a:ext>
            </a:extLst>
          </p:cNvPr>
          <p:cNvSpPr/>
          <p:nvPr/>
        </p:nvSpPr>
        <p:spPr>
          <a:xfrm>
            <a:off x="0" y="927508"/>
            <a:ext cx="1206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DB6423"/>
                </a:solidFill>
              </a:rPr>
              <a:t>Total-Body PET</a:t>
            </a:r>
            <a:endParaRPr lang="en-US" sz="900" dirty="0">
              <a:solidFill>
                <a:srgbClr val="DB6423"/>
              </a:solidFill>
            </a:endParaRPr>
          </a:p>
          <a:p>
            <a:endParaRPr lang="en-US" sz="2000" dirty="0">
              <a:solidFill>
                <a:srgbClr val="DB6423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EBDA465-4523-3B4F-A09E-45207048669B}"/>
              </a:ext>
            </a:extLst>
          </p:cNvPr>
          <p:cNvSpPr txBox="1">
            <a:spLocks/>
          </p:cNvSpPr>
          <p:nvPr/>
        </p:nvSpPr>
        <p:spPr>
          <a:xfrm>
            <a:off x="11757" y="1043357"/>
            <a:ext cx="12180243" cy="5119082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A0A8FCE-647F-904D-AC20-5B99655EB41B}"/>
              </a:ext>
            </a:extLst>
          </p:cNvPr>
          <p:cNvSpPr txBox="1">
            <a:spLocks/>
          </p:cNvSpPr>
          <p:nvPr/>
        </p:nvSpPr>
        <p:spPr>
          <a:xfrm>
            <a:off x="643847" y="1458098"/>
            <a:ext cx="6154298" cy="4289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Medical Imaging breakthroughs provided by an increased sensitivity</a:t>
            </a:r>
          </a:p>
          <a:p>
            <a:pPr marL="0">
              <a:lnSpc>
                <a:spcPct val="100000"/>
              </a:lnSpc>
            </a:pPr>
            <a:endParaRPr lang="en-GB" sz="1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Dynamic and Simultaneous studies </a:t>
            </a:r>
            <a:b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of several organs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Dose reduction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Paediatric imaging/Follow up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Imaging Faster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Imaging Tumour Heterogeneity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</a:pP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Non-malignant diseases imaging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6D3612F-1325-B54C-9E7D-8290C15627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4245" y="1090431"/>
            <a:ext cx="5499510" cy="502493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2A4A93B-BC25-2145-848E-1338A9871501}"/>
              </a:ext>
            </a:extLst>
          </p:cNvPr>
          <p:cNvSpPr txBox="1">
            <a:spLocks/>
          </p:cNvSpPr>
          <p:nvPr/>
        </p:nvSpPr>
        <p:spPr>
          <a:xfrm>
            <a:off x="6495220" y="68676"/>
            <a:ext cx="5580602" cy="688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3BDC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>
                <a:solidFill>
                  <a:schemeClr val="bg1"/>
                </a:solidFill>
              </a:rPr>
              <a:t>State-of-the-art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D130037-436F-8D4D-A6C0-2674A5F78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12192000" cy="64401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58C9F27-527D-694F-B967-F71E28CEFC7B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A67BCDF-A113-947E-E3CA-FAC215AD4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25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92633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5B5E27D3-28D4-1FAC-9E18-03E8755CB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26</a:t>
            </a:fld>
            <a:endParaRPr lang="en-GB" sz="1800" b="1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3EF800C3-8BBB-6E71-C58C-6C5E1DE0080A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E81DACF5-6FA2-595B-0842-73224105E8C8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E0919A4-983A-7E9F-BD06-676857F79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51" name="Imagen 50">
            <a:extLst>
              <a:ext uri="{FF2B5EF4-FFF2-40B4-BE49-F238E27FC236}">
                <a16:creationId xmlns:a16="http://schemas.microsoft.com/office/drawing/2014/main" id="{001C6BEA-F4B3-B045-9389-30FB794A7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5363" y="6169205"/>
            <a:ext cx="3576637" cy="688796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:a16="http://schemas.microsoft.com/office/drawing/2014/main" id="{5196621C-E72A-1E48-B5E3-129EE90754E5}"/>
              </a:ext>
            </a:extLst>
          </p:cNvPr>
          <p:cNvSpPr txBox="1"/>
          <p:nvPr/>
        </p:nvSpPr>
        <p:spPr>
          <a:xfrm>
            <a:off x="4630312" y="1255711"/>
            <a:ext cx="2604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algn="ctr">
              <a:defRPr sz="2000" b="1">
                <a:solidFill>
                  <a:srgbClr val="DB6423"/>
                </a:solidFill>
              </a:defRPr>
            </a:lvl1pPr>
          </a:lstStyle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PennPET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EXPLORER</a:t>
            </a: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3896802D-697E-124F-9694-9936606ACC9A}"/>
              </a:ext>
            </a:extLst>
          </p:cNvPr>
          <p:cNvSpPr txBox="1"/>
          <p:nvPr/>
        </p:nvSpPr>
        <p:spPr>
          <a:xfrm>
            <a:off x="4077383" y="4865675"/>
            <a:ext cx="35775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285715" indent="-285715">
              <a:buFont typeface="Arial" panose="020B0604020202020204" pitchFamily="34" charset="0"/>
              <a:buChar char="•"/>
              <a:defRPr sz="1600">
                <a:solidFill>
                  <a:srgbClr val="00707C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High TOF resolution (close to 200 </a:t>
            </a:r>
            <a:r>
              <a:rPr lang="en-US" dirty="0" err="1">
                <a:solidFill>
                  <a:schemeClr val="tx1"/>
                </a:solidFill>
              </a:rPr>
              <a:t>ps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r>
              <a:rPr lang="en-US" dirty="0">
                <a:solidFill>
                  <a:schemeClr val="tx1"/>
                </a:solidFill>
              </a:rPr>
              <a:t>70cm-1m40 long</a:t>
            </a:r>
          </a:p>
          <a:p>
            <a:r>
              <a:rPr lang="en-US" dirty="0">
                <a:solidFill>
                  <a:schemeClr val="tx1"/>
                </a:solidFill>
              </a:rPr>
              <a:t>Philips technology platform</a:t>
            </a:r>
          </a:p>
          <a:p>
            <a:r>
              <a:rPr lang="en-US" b="1" dirty="0">
                <a:solidFill>
                  <a:schemeClr val="tx1"/>
                </a:solidFill>
              </a:rPr>
              <a:t>PIXELS, no DOI</a:t>
            </a:r>
          </a:p>
        </p:txBody>
      </p:sp>
      <p:pic>
        <p:nvPicPr>
          <p:cNvPr id="16" name="Picture 6" descr="3ring_back&amp;front_May2018.png">
            <a:extLst>
              <a:ext uri="{FF2B5EF4-FFF2-40B4-BE49-F238E27FC236}">
                <a16:creationId xmlns:a16="http://schemas.microsoft.com/office/drawing/2014/main" id="{B20CAF9A-01FF-2544-B950-B5438538187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448" y="1940045"/>
            <a:ext cx="2304442" cy="2863563"/>
          </a:xfrm>
          <a:prstGeom prst="rect">
            <a:avLst/>
          </a:prstGeom>
        </p:spPr>
      </p:pic>
      <p:pic>
        <p:nvPicPr>
          <p:cNvPr id="25" name="Picture 7">
            <a:extLst>
              <a:ext uri="{FF2B5EF4-FFF2-40B4-BE49-F238E27FC236}">
                <a16:creationId xmlns:a16="http://schemas.microsoft.com/office/drawing/2014/main" id="{324882B9-0298-E24B-9E41-A2EA08F152E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8843" y="1623912"/>
            <a:ext cx="2733526" cy="3349536"/>
          </a:xfrm>
          <a:prstGeom prst="rect">
            <a:avLst/>
          </a:prstGeom>
        </p:spPr>
      </p:pic>
      <p:sp>
        <p:nvSpPr>
          <p:cNvPr id="26" name="TextBox 8">
            <a:extLst>
              <a:ext uri="{FF2B5EF4-FFF2-40B4-BE49-F238E27FC236}">
                <a16:creationId xmlns:a16="http://schemas.microsoft.com/office/drawing/2014/main" id="{5463CA9F-362A-1E43-82BA-986B91C99091}"/>
              </a:ext>
            </a:extLst>
          </p:cNvPr>
          <p:cNvSpPr txBox="1"/>
          <p:nvPr/>
        </p:nvSpPr>
        <p:spPr>
          <a:xfrm>
            <a:off x="8929319" y="1255711"/>
            <a:ext cx="2066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EXPLORER</a:t>
            </a:r>
          </a:p>
        </p:txBody>
      </p:sp>
      <p:sp>
        <p:nvSpPr>
          <p:cNvPr id="27" name="TextBox 9">
            <a:extLst>
              <a:ext uri="{FF2B5EF4-FFF2-40B4-BE49-F238E27FC236}">
                <a16:creationId xmlns:a16="http://schemas.microsoft.com/office/drawing/2014/main" id="{285CFB6D-BA19-E440-BE03-7945787BFDFD}"/>
              </a:ext>
            </a:extLst>
          </p:cNvPr>
          <p:cNvSpPr txBox="1"/>
          <p:nvPr/>
        </p:nvSpPr>
        <p:spPr>
          <a:xfrm>
            <a:off x="8929319" y="4850835"/>
            <a:ext cx="2770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Highest sensitivity,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2m long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dirty="0"/>
              <a:t>United imaging Healthcare</a:t>
            </a:r>
          </a:p>
          <a:p>
            <a:pPr marL="285715" indent="-285715">
              <a:buFont typeface="Arial" panose="020B0604020202020204" pitchFamily="34" charset="0"/>
              <a:buChar char="•"/>
            </a:pPr>
            <a:r>
              <a:rPr lang="en-US" sz="1600" b="1" dirty="0"/>
              <a:t>PIXELS, no DOI</a:t>
            </a:r>
          </a:p>
        </p:txBody>
      </p:sp>
      <p:pic>
        <p:nvPicPr>
          <p:cNvPr id="28" name="Picture 2" descr="product image vision quadra">
            <a:extLst>
              <a:ext uri="{FF2B5EF4-FFF2-40B4-BE49-F238E27FC236}">
                <a16:creationId xmlns:a16="http://schemas.microsoft.com/office/drawing/2014/main" id="{B120D8AB-EE90-5B47-984C-9E2C973E0A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27" r="56833"/>
          <a:stretch/>
        </p:blipFill>
        <p:spPr bwMode="auto">
          <a:xfrm>
            <a:off x="643125" y="1821404"/>
            <a:ext cx="2316288" cy="28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13">
            <a:extLst>
              <a:ext uri="{FF2B5EF4-FFF2-40B4-BE49-F238E27FC236}">
                <a16:creationId xmlns:a16="http://schemas.microsoft.com/office/drawing/2014/main" id="{544DD9C1-38C8-0740-A387-EEFB49C1219E}"/>
              </a:ext>
            </a:extLst>
          </p:cNvPr>
          <p:cNvSpPr txBox="1"/>
          <p:nvPr/>
        </p:nvSpPr>
        <p:spPr>
          <a:xfrm>
            <a:off x="847400" y="1261741"/>
            <a:ext cx="2066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algn="ctr">
              <a:defRPr sz="2000" b="1">
                <a:solidFill>
                  <a:srgbClr val="DB6423"/>
                </a:solidFill>
              </a:defRPr>
            </a:lvl1pPr>
          </a:lstStyle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Siemens Quadra</a:t>
            </a:r>
          </a:p>
        </p:txBody>
      </p:sp>
      <p:sp>
        <p:nvSpPr>
          <p:cNvPr id="30" name="TextBox 14">
            <a:extLst>
              <a:ext uri="{FF2B5EF4-FFF2-40B4-BE49-F238E27FC236}">
                <a16:creationId xmlns:a16="http://schemas.microsoft.com/office/drawing/2014/main" id="{8D8F9376-6976-B945-8EB4-53B7CBD64D35}"/>
              </a:ext>
            </a:extLst>
          </p:cNvPr>
          <p:cNvSpPr txBox="1"/>
          <p:nvPr/>
        </p:nvSpPr>
        <p:spPr>
          <a:xfrm>
            <a:off x="489129" y="4850835"/>
            <a:ext cx="3669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LID4096"/>
            </a:defPPr>
            <a:lvl1pPr marL="285715" indent="-285715">
              <a:buFont typeface="Arial" panose="020B0604020202020204" pitchFamily="34" charset="0"/>
              <a:buChar char="•"/>
              <a:defRPr sz="1600">
                <a:solidFill>
                  <a:srgbClr val="00707C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High TOF resolution (214 ps) </a:t>
            </a:r>
          </a:p>
          <a:p>
            <a:r>
              <a:rPr lang="en-US" dirty="0">
                <a:solidFill>
                  <a:schemeClr val="tx1"/>
                </a:solidFill>
              </a:rPr>
              <a:t>1m06 long</a:t>
            </a:r>
          </a:p>
          <a:p>
            <a:r>
              <a:rPr lang="en-US" dirty="0">
                <a:solidFill>
                  <a:schemeClr val="tx1"/>
                </a:solidFill>
              </a:rPr>
              <a:t>Siemens Vision technology</a:t>
            </a:r>
          </a:p>
          <a:p>
            <a:r>
              <a:rPr lang="en-US" b="1" dirty="0">
                <a:solidFill>
                  <a:schemeClr val="tx1"/>
                </a:solidFill>
              </a:rPr>
              <a:t>PIXELS, no DOI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DB591926-8D8C-4346-95A0-54DC213C51DC}"/>
              </a:ext>
            </a:extLst>
          </p:cNvPr>
          <p:cNvSpPr/>
          <p:nvPr/>
        </p:nvSpPr>
        <p:spPr>
          <a:xfrm>
            <a:off x="7488547" y="757508"/>
            <a:ext cx="4717255" cy="612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E20F377-2C9C-434C-8B8E-650137D89544}"/>
              </a:ext>
            </a:extLst>
          </p:cNvPr>
          <p:cNvSpPr txBox="1"/>
          <p:nvPr/>
        </p:nvSpPr>
        <p:spPr>
          <a:xfrm rot="20554132">
            <a:off x="-21845" y="2704709"/>
            <a:ext cx="425800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Recently announced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Biograph </a:t>
            </a:r>
            <a:r>
              <a:rPr lang="en-US" dirty="0" err="1"/>
              <a:t>Vision.X</a:t>
            </a:r>
            <a:endParaRPr lang="en-US" dirty="0"/>
          </a:p>
          <a:p>
            <a:pPr algn="ctr"/>
            <a:r>
              <a:rPr lang="en-US" dirty="0"/>
              <a:t>achieves a </a:t>
            </a:r>
            <a:r>
              <a:rPr lang="en-US" b="1" dirty="0"/>
              <a:t>CTR of 178 ps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90E90586-4FA3-3646-B703-5377BBCEC983}"/>
              </a:ext>
            </a:extLst>
          </p:cNvPr>
          <p:cNvSpPr/>
          <p:nvPr/>
        </p:nvSpPr>
        <p:spPr>
          <a:xfrm>
            <a:off x="7506136" y="712538"/>
            <a:ext cx="4682078" cy="61771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7" name="EXPLORER Dynamic Total Body Scan.mp4">
            <a:hlinkClick r:id="" action="ppaction://media"/>
            <a:extLst>
              <a:ext uri="{FF2B5EF4-FFF2-40B4-BE49-F238E27FC236}">
                <a16:creationId xmlns:a16="http://schemas.microsoft.com/office/drawing/2014/main" id="{055E240D-D734-E841-B2CE-2D982262525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9005432" y="949047"/>
            <a:ext cx="1821927" cy="5908953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0DA433B1-05B1-EF41-AF2D-6B8E4600803C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A10E0199-7ABB-324E-A1B9-15312AB0AC9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2614613" cy="64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video>
              <p:cMediaNode vol="80000">
                <p:cTn id="29" repeatCount="10000" fill="hold" display="0">
                  <p:stCondLst>
                    <p:cond delay="indefinite"/>
                  </p:stCondLst>
                </p:cTn>
                <p:tgtEl>
                  <p:spTgt spid="47"/>
                </p:tgtEl>
              </p:cMediaNode>
            </p:video>
          </p:childTnLst>
        </p:cTn>
      </p:par>
    </p:tnLst>
    <p:bldLst>
      <p:bldP spid="48" grpId="0" animBg="1"/>
      <p:bldP spid="48" grpId="1" animBg="1"/>
      <p:bldP spid="49" grpId="0" animBg="1"/>
      <p:bldP spid="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82815FD-0031-F62D-D065-6DAD4BC3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27</a:t>
            </a:fld>
            <a:endParaRPr lang="en-GB" sz="1800" b="1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B1204447-A496-546B-A1A6-7101782FE665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58F0307C-9E5E-6BE5-75C8-CEE9F166C29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97F14A97-0443-B4D6-DE74-9EF17E6B0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C0A7B09C-3288-4E46-9767-FB9C477E3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" y="1092978"/>
            <a:ext cx="12192000" cy="469744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BF44FA2-960C-714B-A4E8-1E73DD28DA34}"/>
              </a:ext>
            </a:extLst>
          </p:cNvPr>
          <p:cNvSpPr/>
          <p:nvPr/>
        </p:nvSpPr>
        <p:spPr>
          <a:xfrm>
            <a:off x="7672384" y="3157541"/>
            <a:ext cx="242890" cy="40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22CA9DE-F6C9-6C47-8808-F0AE4B41C26B}"/>
              </a:ext>
            </a:extLst>
          </p:cNvPr>
          <p:cNvSpPr/>
          <p:nvPr/>
        </p:nvSpPr>
        <p:spPr>
          <a:xfrm>
            <a:off x="11168059" y="3171829"/>
            <a:ext cx="242890" cy="40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4EF782B-C170-7A4F-91C7-AEE60277F09D}"/>
              </a:ext>
            </a:extLst>
          </p:cNvPr>
          <p:cNvSpPr/>
          <p:nvPr/>
        </p:nvSpPr>
        <p:spPr>
          <a:xfrm>
            <a:off x="10508083" y="3314701"/>
            <a:ext cx="150393" cy="257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650DE3-BA29-FE4A-99D1-1FC99A1B6676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78E339C-DC0E-A74F-92A1-FD5894516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614613" cy="64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067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4E87693-B2FE-37E3-DE77-B6C5E758F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28</a:t>
            </a:fld>
            <a:endParaRPr lang="en-GB" sz="1800" b="1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5775C0F-152C-7A0A-E126-3DE9C466B598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F7D68E5A-FAC7-43F7-A1E5-5DF58AFE5134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B9566EB-17D7-1E61-0545-AB62B29CF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E57AC999-6AFB-8240-97A9-2CC6D5E548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473"/>
          <a:stretch/>
        </p:blipFill>
        <p:spPr>
          <a:xfrm>
            <a:off x="403691" y="1434180"/>
            <a:ext cx="8324674" cy="4783386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288339A2-B1AC-D341-9BE5-123914D99A3B}"/>
              </a:ext>
            </a:extLst>
          </p:cNvPr>
          <p:cNvSpPr/>
          <p:nvPr/>
        </p:nvSpPr>
        <p:spPr>
          <a:xfrm>
            <a:off x="8476979" y="1496895"/>
            <a:ext cx="3586491" cy="2308324"/>
          </a:xfrm>
          <a:prstGeom prst="rect">
            <a:avLst/>
          </a:prstGeom>
          <a:ln w="38100">
            <a:solidFill>
              <a:srgbClr val="4472C4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2400" i="1" dirty="0"/>
              <a:t>*However, its high price and the requirement  for large hospital footprints is a challenge for  its clinical deployment as well as research use.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63A3CA6-BDC6-6444-9245-726C64ADA40D}"/>
              </a:ext>
            </a:extLst>
          </p:cNvPr>
          <p:cNvSpPr txBox="1"/>
          <p:nvPr/>
        </p:nvSpPr>
        <p:spPr>
          <a:xfrm>
            <a:off x="5148921" y="4816095"/>
            <a:ext cx="2692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/>
              <a:t>S. </a:t>
            </a:r>
            <a:r>
              <a:rPr lang="es-ES" sz="1400" i="1" dirty="0" err="1"/>
              <a:t>Vandenberghe</a:t>
            </a:r>
            <a:r>
              <a:rPr lang="es-ES" sz="1400" i="1" dirty="0"/>
              <a:t>, EJNMMI 7, 2020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4E96FC4-DE30-5547-A9C9-A17B5B3E28EE}"/>
              </a:ext>
            </a:extLst>
          </p:cNvPr>
          <p:cNvSpPr/>
          <p:nvPr/>
        </p:nvSpPr>
        <p:spPr>
          <a:xfrm>
            <a:off x="674914" y="2307771"/>
            <a:ext cx="2514600" cy="903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80C4270-56D9-2649-BB22-B93449F33B6E}"/>
              </a:ext>
            </a:extLst>
          </p:cNvPr>
          <p:cNvSpPr/>
          <p:nvPr/>
        </p:nvSpPr>
        <p:spPr>
          <a:xfrm>
            <a:off x="4506686" y="2220686"/>
            <a:ext cx="979713" cy="2188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C6BB601-C1BF-3A4E-9777-668CA35B34F2}"/>
              </a:ext>
            </a:extLst>
          </p:cNvPr>
          <p:cNvSpPr/>
          <p:nvPr/>
        </p:nvSpPr>
        <p:spPr>
          <a:xfrm>
            <a:off x="744175" y="3211286"/>
            <a:ext cx="2514600" cy="903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8A0995-55EC-CB4D-9983-25E0799BF398}"/>
              </a:ext>
            </a:extLst>
          </p:cNvPr>
          <p:cNvSpPr/>
          <p:nvPr/>
        </p:nvSpPr>
        <p:spPr>
          <a:xfrm>
            <a:off x="5321597" y="1894114"/>
            <a:ext cx="979713" cy="2514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FD797DF-0534-8F44-ABAD-37B0768F3548}"/>
              </a:ext>
            </a:extLst>
          </p:cNvPr>
          <p:cNvSpPr/>
          <p:nvPr/>
        </p:nvSpPr>
        <p:spPr>
          <a:xfrm>
            <a:off x="729192" y="4220357"/>
            <a:ext cx="2514600" cy="1004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A014CD6-FA08-6742-BEB1-A71DCBE8CF8F}"/>
              </a:ext>
            </a:extLst>
          </p:cNvPr>
          <p:cNvSpPr/>
          <p:nvPr/>
        </p:nvSpPr>
        <p:spPr>
          <a:xfrm>
            <a:off x="6301310" y="1894114"/>
            <a:ext cx="888473" cy="2480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1F6D7AB-171C-4D4F-9F8C-344DE5CFD8E1}"/>
              </a:ext>
            </a:extLst>
          </p:cNvPr>
          <p:cNvSpPr/>
          <p:nvPr/>
        </p:nvSpPr>
        <p:spPr>
          <a:xfrm>
            <a:off x="729191" y="5168005"/>
            <a:ext cx="3037265" cy="10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95B7E8C-7458-5844-A7AE-828309FEE1ED}"/>
              </a:ext>
            </a:extLst>
          </p:cNvPr>
          <p:cNvSpPr/>
          <p:nvPr/>
        </p:nvSpPr>
        <p:spPr>
          <a:xfrm>
            <a:off x="7053414" y="1253679"/>
            <a:ext cx="979713" cy="3106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E46B9DA-151E-614D-B4BB-86F212506374}"/>
              </a:ext>
            </a:extLst>
          </p:cNvPr>
          <p:cNvSpPr/>
          <p:nvPr/>
        </p:nvSpPr>
        <p:spPr>
          <a:xfrm rot="3992218" flipH="1">
            <a:off x="6665976" y="1201770"/>
            <a:ext cx="293385" cy="1301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0895AAA-7AB5-E048-8BD2-04ACEF68E315}"/>
              </a:ext>
            </a:extLst>
          </p:cNvPr>
          <p:cNvSpPr/>
          <p:nvPr/>
        </p:nvSpPr>
        <p:spPr>
          <a:xfrm>
            <a:off x="4316503" y="2710543"/>
            <a:ext cx="825372" cy="1649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49E98EC-362C-B24F-AF44-73243E4939D2}"/>
              </a:ext>
            </a:extLst>
          </p:cNvPr>
          <p:cNvSpPr/>
          <p:nvPr/>
        </p:nvSpPr>
        <p:spPr>
          <a:xfrm>
            <a:off x="5878059" y="2002823"/>
            <a:ext cx="888473" cy="805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5360058-A4CA-E140-8F34-7080AC81F971}"/>
              </a:ext>
            </a:extLst>
          </p:cNvPr>
          <p:cNvSpPr/>
          <p:nvPr/>
        </p:nvSpPr>
        <p:spPr>
          <a:xfrm rot="4003300" flipH="1">
            <a:off x="3719802" y="2459594"/>
            <a:ext cx="293385" cy="1301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3EDB41A-D88B-5E49-BB02-1959F1D083CC}"/>
              </a:ext>
            </a:extLst>
          </p:cNvPr>
          <p:cNvSpPr txBox="1"/>
          <p:nvPr/>
        </p:nvSpPr>
        <p:spPr>
          <a:xfrm>
            <a:off x="3637043" y="2796899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2">
                    <a:lumMod val="50000"/>
                  </a:schemeClr>
                </a:solidFill>
              </a:rPr>
              <a:t>SiPM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A4E1450-B16E-3B4B-A3D6-2F5DC0B461D5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D8FFD901-8473-7147-B5AA-2F0B32834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614613" cy="64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0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2">
            <a:extLst>
              <a:ext uri="{FF2B5EF4-FFF2-40B4-BE49-F238E27FC236}">
                <a16:creationId xmlns:a16="http://schemas.microsoft.com/office/drawing/2014/main" id="{C43A62FF-9320-336B-8844-F3C0035C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29</a:t>
            </a:fld>
            <a:endParaRPr lang="en-GB" sz="18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8E3E0DB-8B6B-3AB6-2411-74F5F2E5C06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342523F6-75C6-96DB-F897-F0BA592BA1F4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1D50778F-66B8-C367-4FFB-D04161044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65204462-F1E0-8E49-86CE-E9B51053296E}"/>
              </a:ext>
            </a:extLst>
          </p:cNvPr>
          <p:cNvSpPr/>
          <p:nvPr/>
        </p:nvSpPr>
        <p:spPr>
          <a:xfrm>
            <a:off x="2257" y="701402"/>
            <a:ext cx="9687321" cy="5416868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PET limitations:</a:t>
            </a:r>
          </a:p>
          <a:p>
            <a:endParaRPr lang="en-US" sz="1000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﻿Time-consuming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Low sensitivity </a:t>
            </a:r>
            <a:r>
              <a:rPr lang="en-US" sz="2400" dirty="0">
                <a:sym typeface="Wingdings" pitchFamily="2" charset="2"/>
              </a:rPr>
              <a:t>and non-uniform spatial resolution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sym typeface="Wingdings" pitchFamily="2" charset="2"/>
              </a:rPr>
              <a:t>Advancements in instrumentation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Lack of anatomical information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/>
              <a:t>Specially trained personnel required to interpret reports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﻿False positives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/>
              <a:t>﻿﻿Can show up areas of high activity which may be mistake for cancers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/>
              <a:t>Reduces specificity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Radioactive substance has a very short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/>
              <a:t>Appointments must run on schedule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/>
              <a:t>Cyclotron is required for generating the  radiotracers ﻿﻿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PET scans are expensive, and are not available all the time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8E95382-4AA8-EC4C-9B3C-C73105142224}"/>
              </a:ext>
            </a:extLst>
          </p:cNvPr>
          <p:cNvSpPr txBox="1"/>
          <p:nvPr/>
        </p:nvSpPr>
        <p:spPr>
          <a:xfrm>
            <a:off x="8391921" y="-49222"/>
            <a:ext cx="38000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Limitations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5B18C8-9476-A54C-8EF1-C4D5CBB1D5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031"/>
          <a:stretch/>
        </p:blipFill>
        <p:spPr>
          <a:xfrm>
            <a:off x="9652000" y="838121"/>
            <a:ext cx="1866900" cy="51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9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AB290-EE5C-400E-B88F-4F0F89A49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472AB035-ED2D-8E35-199F-655C3EAE2FDE}"/>
              </a:ext>
            </a:extLst>
          </p:cNvPr>
          <p:cNvSpPr txBox="1">
            <a:spLocks/>
          </p:cNvSpPr>
          <p:nvPr/>
        </p:nvSpPr>
        <p:spPr>
          <a:xfrm>
            <a:off x="-32203" y="1004662"/>
            <a:ext cx="6453035" cy="7432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>
                <a:solidFill>
                  <a:srgbClr val="4472C4"/>
                </a:solidFill>
              </a:rPr>
              <a:t>Andrea Gonzalez-Montoro</a:t>
            </a:r>
            <a:r>
              <a:rPr lang="en-US" sz="2000" dirty="0"/>
              <a:t>, PhD in Physics</a:t>
            </a:r>
            <a:br>
              <a:rPr lang="en-US" sz="2000" dirty="0"/>
            </a:br>
            <a:r>
              <a:rPr lang="en-US" sz="2000" dirty="0"/>
              <a:t>Born in Valencia, Spain, on December 13</a:t>
            </a:r>
            <a:r>
              <a:rPr lang="en-US" sz="2000" baseline="30000" dirty="0"/>
              <a:t>th</a:t>
            </a:r>
            <a:r>
              <a:rPr lang="en-US" sz="2000" dirty="0"/>
              <a:t> 1992</a:t>
            </a:r>
            <a:endParaRPr lang="en-US" sz="32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E6E2400-65A2-E78A-4F8F-9392C7458E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620"/>
          <a:stretch/>
        </p:blipFill>
        <p:spPr>
          <a:xfrm>
            <a:off x="1458817" y="4006824"/>
            <a:ext cx="1509061" cy="101267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12D2C33-C2C4-DA05-C64E-2B7990E85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49" y="4071064"/>
            <a:ext cx="1308796" cy="955990"/>
          </a:xfrm>
          <a:prstGeom prst="rect">
            <a:avLst/>
          </a:prstGeom>
        </p:spPr>
      </p:pic>
      <p:sp>
        <p:nvSpPr>
          <p:cNvPr id="16" name="Flecha abajo 15">
            <a:extLst>
              <a:ext uri="{FF2B5EF4-FFF2-40B4-BE49-F238E27FC236}">
                <a16:creationId xmlns:a16="http://schemas.microsoft.com/office/drawing/2014/main" id="{D650429A-5A32-E970-BB66-FBDD877FF8B8}"/>
              </a:ext>
            </a:extLst>
          </p:cNvPr>
          <p:cNvSpPr/>
          <p:nvPr/>
        </p:nvSpPr>
        <p:spPr>
          <a:xfrm>
            <a:off x="1458817" y="5112383"/>
            <a:ext cx="388784" cy="3211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F7A54EC-8298-423E-FFD1-12313DDD2D48}"/>
              </a:ext>
            </a:extLst>
          </p:cNvPr>
          <p:cNvSpPr txBox="1"/>
          <p:nvPr/>
        </p:nvSpPr>
        <p:spPr>
          <a:xfrm>
            <a:off x="549193" y="5410661"/>
            <a:ext cx="23960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Medical and technological sciences</a:t>
            </a:r>
          </a:p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Decisions, doubts, fears…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09477DE9-C6C8-DE42-2DF1-114C33BA3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573" y="4098161"/>
            <a:ext cx="1566011" cy="910843"/>
          </a:xfrm>
          <a:prstGeom prst="rect">
            <a:avLst/>
          </a:prstGeom>
        </p:spPr>
      </p:pic>
      <p:sp>
        <p:nvSpPr>
          <p:cNvPr id="19" name="Flecha abajo 18">
            <a:extLst>
              <a:ext uri="{FF2B5EF4-FFF2-40B4-BE49-F238E27FC236}">
                <a16:creationId xmlns:a16="http://schemas.microsoft.com/office/drawing/2014/main" id="{FFC7CF89-F71C-FBA2-3921-5F6FCD42F237}"/>
              </a:ext>
            </a:extLst>
          </p:cNvPr>
          <p:cNvSpPr/>
          <p:nvPr/>
        </p:nvSpPr>
        <p:spPr>
          <a:xfrm>
            <a:off x="4054075" y="5109712"/>
            <a:ext cx="363602" cy="30094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351D45B-65BF-596F-13B8-0BFF1F384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7028" y="5468796"/>
            <a:ext cx="1191342" cy="86519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9755CD1-9C11-6D2A-59A7-E5AE4D2F09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1372" y="5301009"/>
            <a:ext cx="1122293" cy="372174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82F335CE-79F7-30C0-DD3C-92D96B39C145}"/>
              </a:ext>
            </a:extLst>
          </p:cNvPr>
          <p:cNvSpPr txBox="1"/>
          <p:nvPr/>
        </p:nvSpPr>
        <p:spPr>
          <a:xfrm>
            <a:off x="4688370" y="5727096"/>
            <a:ext cx="2492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Darmstadt, Germany</a:t>
            </a:r>
          </a:p>
          <a:p>
            <a:endParaRPr lang="en-US" sz="400" dirty="0"/>
          </a:p>
          <a:p>
            <a:r>
              <a:rPr lang="en-US" sz="1600" i="1" dirty="0"/>
              <a:t>1st international experience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BF7A02-D56E-AE3B-DE34-8B7486C7F5D1}"/>
              </a:ext>
            </a:extLst>
          </p:cNvPr>
          <p:cNvSpPr txBox="1"/>
          <p:nvPr/>
        </p:nvSpPr>
        <p:spPr>
          <a:xfrm>
            <a:off x="101049" y="1846667"/>
            <a:ext cx="2793580" cy="2215991"/>
          </a:xfrm>
          <a:prstGeom prst="rect">
            <a:avLst/>
          </a:prstGeom>
          <a:noFill/>
          <a:ln w="317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School:</a:t>
            </a:r>
          </a:p>
          <a:p>
            <a:endParaRPr lang="en-US" sz="500" b="1" dirty="0"/>
          </a:p>
          <a:p>
            <a:r>
              <a:rPr lang="en-US" dirty="0"/>
              <a:t>C.P. José </a:t>
            </a:r>
            <a:r>
              <a:rPr lang="en-US" dirty="0" err="1"/>
              <a:t>Sotó</a:t>
            </a:r>
            <a:r>
              <a:rPr lang="en-US" dirty="0"/>
              <a:t> </a:t>
            </a:r>
            <a:r>
              <a:rPr lang="en-US" dirty="0" err="1"/>
              <a:t>Micó</a:t>
            </a:r>
            <a:r>
              <a:rPr lang="en-US" dirty="0"/>
              <a:t> </a:t>
            </a:r>
          </a:p>
          <a:p>
            <a:r>
              <a:rPr lang="en-US" b="1" i="1" dirty="0"/>
              <a:t>1996-2006</a:t>
            </a:r>
          </a:p>
          <a:p>
            <a:endParaRPr lang="en-US" sz="1000" dirty="0"/>
          </a:p>
          <a:p>
            <a:r>
              <a:rPr lang="en-US" b="1" dirty="0"/>
              <a:t>Highschool:</a:t>
            </a:r>
          </a:p>
          <a:p>
            <a:endParaRPr lang="en-US" sz="500" b="1" dirty="0"/>
          </a:p>
          <a:p>
            <a:r>
              <a:rPr lang="en-US" dirty="0"/>
              <a:t>I.E.S. Juan de </a:t>
            </a:r>
            <a:r>
              <a:rPr lang="en-US" dirty="0" err="1"/>
              <a:t>Garay</a:t>
            </a:r>
            <a:r>
              <a:rPr lang="en-US" dirty="0"/>
              <a:t> </a:t>
            </a:r>
          </a:p>
          <a:p>
            <a:r>
              <a:rPr lang="en-US" b="1" i="1" dirty="0"/>
              <a:t>2006-2010</a:t>
            </a:r>
          </a:p>
          <a:p>
            <a:endParaRPr lang="en-US" sz="1000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0A21209-5031-DBD6-B53E-A9E2A748605D}"/>
              </a:ext>
            </a:extLst>
          </p:cNvPr>
          <p:cNvGrpSpPr/>
          <p:nvPr/>
        </p:nvGrpSpPr>
        <p:grpSpPr>
          <a:xfrm>
            <a:off x="2945247" y="1848602"/>
            <a:ext cx="2676117" cy="2216725"/>
            <a:chOff x="2945247" y="1668983"/>
            <a:chExt cx="2676117" cy="2216725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092ED491-E7E0-A4F0-A697-438DB1824E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29908" b="29908"/>
            <a:stretch/>
          </p:blipFill>
          <p:spPr>
            <a:xfrm>
              <a:off x="2945247" y="1668983"/>
              <a:ext cx="2530578" cy="726351"/>
            </a:xfrm>
            <a:prstGeom prst="rect">
              <a:avLst/>
            </a:prstGeom>
          </p:spPr>
        </p:pic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B3D0064-97E1-0900-08FD-54BFB45DA595}"/>
                </a:ext>
              </a:extLst>
            </p:cNvPr>
            <p:cNvSpPr txBox="1"/>
            <p:nvPr/>
          </p:nvSpPr>
          <p:spPr>
            <a:xfrm>
              <a:off x="2964315" y="1669717"/>
              <a:ext cx="2657049" cy="2215991"/>
            </a:xfrm>
            <a:prstGeom prst="rect">
              <a:avLst/>
            </a:prstGeom>
            <a:noFill/>
            <a:ln w="31750">
              <a:solidFill>
                <a:srgbClr val="4472C4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sz="1000" dirty="0"/>
            </a:p>
            <a:p>
              <a:r>
                <a:rPr lang="en-US" dirty="0"/>
                <a:t>Degree in Physics  </a:t>
              </a:r>
            </a:p>
            <a:p>
              <a:r>
                <a:rPr lang="en-US" b="1" i="1" dirty="0"/>
                <a:t>2010-2014</a:t>
              </a:r>
            </a:p>
            <a:p>
              <a:endParaRPr lang="en-US" sz="1000" dirty="0"/>
            </a:p>
            <a:p>
              <a:r>
                <a:rPr lang="en-US" dirty="0"/>
                <a:t>Master in Medical Physics  </a:t>
              </a:r>
            </a:p>
            <a:p>
              <a:r>
                <a:rPr lang="en-US" b="1" i="1" dirty="0"/>
                <a:t>2014-2015</a:t>
              </a:r>
            </a:p>
            <a:p>
              <a:endParaRPr lang="en-US" sz="1000" dirty="0"/>
            </a:p>
          </p:txBody>
        </p:sp>
      </p:grpSp>
      <p:pic>
        <p:nvPicPr>
          <p:cNvPr id="27" name="Imagen 26">
            <a:extLst>
              <a:ext uri="{FF2B5EF4-FFF2-40B4-BE49-F238E27FC236}">
                <a16:creationId xmlns:a16="http://schemas.microsoft.com/office/drawing/2014/main" id="{7F699D37-A73A-A2A1-E4E6-5E846627FA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0506" y="3822708"/>
            <a:ext cx="1136274" cy="1136274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46F4C73-CDB7-11B8-18C8-A20488CEB34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237" t="24254" r="237" b="23868"/>
          <a:stretch/>
        </p:blipFill>
        <p:spPr>
          <a:xfrm>
            <a:off x="6727303" y="3930734"/>
            <a:ext cx="1454886" cy="75477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A684C4E-E0AB-D15D-1A4F-01E330B4BE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81474" y="2330099"/>
            <a:ext cx="1493025" cy="450103"/>
          </a:xfrm>
          <a:prstGeom prst="rect">
            <a:avLst/>
          </a:prstGeom>
        </p:spPr>
      </p:pic>
      <p:sp>
        <p:nvSpPr>
          <p:cNvPr id="30" name="Flecha abajo 29">
            <a:extLst>
              <a:ext uri="{FF2B5EF4-FFF2-40B4-BE49-F238E27FC236}">
                <a16:creationId xmlns:a16="http://schemas.microsoft.com/office/drawing/2014/main" id="{2572711C-C28B-13D5-067D-AAD1C92FA552}"/>
              </a:ext>
            </a:extLst>
          </p:cNvPr>
          <p:cNvSpPr/>
          <p:nvPr/>
        </p:nvSpPr>
        <p:spPr>
          <a:xfrm>
            <a:off x="6791807" y="3524146"/>
            <a:ext cx="388784" cy="3211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4472C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099DE270-819E-BC3B-9E9E-755CAFA2960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7778"/>
          <a:stretch/>
        </p:blipFill>
        <p:spPr>
          <a:xfrm>
            <a:off x="7152904" y="1780689"/>
            <a:ext cx="1789185" cy="580566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94F22C3-C992-6131-7BF5-0D9E9ED035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41483" y="1869127"/>
            <a:ext cx="1518968" cy="678111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831988BC-A5FF-05E6-FCD9-4157665F68DA}"/>
              </a:ext>
            </a:extLst>
          </p:cNvPr>
          <p:cNvSpPr txBox="1"/>
          <p:nvPr/>
        </p:nvSpPr>
        <p:spPr>
          <a:xfrm>
            <a:off x="5688760" y="1853736"/>
            <a:ext cx="3253329" cy="1554272"/>
          </a:xfrm>
          <a:prstGeom prst="rect">
            <a:avLst/>
          </a:prstGeom>
          <a:noFill/>
          <a:ln w="317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500" dirty="0"/>
          </a:p>
          <a:p>
            <a:r>
              <a:rPr lang="en-US" dirty="0"/>
              <a:t>PhD in Physics  </a:t>
            </a:r>
          </a:p>
          <a:p>
            <a:r>
              <a:rPr lang="en-US" b="1" i="1" dirty="0"/>
              <a:t>2015-2018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DDDA5AF-BB6B-5408-B7EB-2BF90C9A0806}"/>
              </a:ext>
            </a:extLst>
          </p:cNvPr>
          <p:cNvSpPr txBox="1"/>
          <p:nvPr/>
        </p:nvSpPr>
        <p:spPr>
          <a:xfrm>
            <a:off x="6083515" y="5004333"/>
            <a:ext cx="2331086" cy="584775"/>
          </a:xfrm>
          <a:prstGeom prst="rect">
            <a:avLst/>
          </a:prstGeom>
          <a:solidFill>
            <a:schemeClr val="accent5">
              <a:lumMod val="20000"/>
              <a:lumOff val="80000"/>
              <a:alpha val="24000"/>
            </a:schemeClr>
          </a:solidFill>
          <a:ln w="15875">
            <a:solidFill>
              <a:srgbClr val="4472C4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4472C4"/>
                </a:solidFill>
              </a:rPr>
              <a:t>Qualification: Cum Laude</a:t>
            </a:r>
          </a:p>
          <a:p>
            <a:pPr algn="ctr"/>
            <a:r>
              <a:rPr lang="en-US" sz="1600" i="1" dirty="0">
                <a:solidFill>
                  <a:srgbClr val="4472C4"/>
                </a:solidFill>
              </a:rPr>
              <a:t>December 2018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6172309-46C9-9553-3C78-845C3C92B32B}"/>
              </a:ext>
            </a:extLst>
          </p:cNvPr>
          <p:cNvSpPr txBox="1"/>
          <p:nvPr/>
        </p:nvSpPr>
        <p:spPr>
          <a:xfrm>
            <a:off x="9041732" y="941201"/>
            <a:ext cx="3086059" cy="3216265"/>
          </a:xfrm>
          <a:prstGeom prst="rect">
            <a:avLst/>
          </a:prstGeom>
          <a:noFill/>
          <a:ln w="317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500" dirty="0"/>
          </a:p>
          <a:p>
            <a:r>
              <a:rPr lang="en-US" dirty="0"/>
              <a:t>Postdoctoral Fellow at </a:t>
            </a:r>
          </a:p>
          <a:p>
            <a:r>
              <a:rPr lang="en-US" dirty="0"/>
              <a:t>Stanford University </a:t>
            </a:r>
            <a:r>
              <a:rPr lang="en-US" b="1" i="1" dirty="0"/>
              <a:t>2018-2023</a:t>
            </a:r>
          </a:p>
          <a:p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r>
              <a:rPr lang="en-US" b="1" dirty="0"/>
              <a:t>2023-Actualidad</a:t>
            </a:r>
          </a:p>
          <a:p>
            <a:r>
              <a:rPr lang="en-US" dirty="0"/>
              <a:t>i3M-CSIC-UPV</a:t>
            </a:r>
          </a:p>
          <a:p>
            <a:r>
              <a:rPr lang="en-US" dirty="0"/>
              <a:t>Ramón y </a:t>
            </a:r>
            <a:r>
              <a:rPr lang="en-US" dirty="0" err="1"/>
              <a:t>Cajal</a:t>
            </a:r>
            <a:r>
              <a:rPr lang="en-US" dirty="0"/>
              <a:t>, Postdoc</a:t>
            </a:r>
            <a:endParaRPr lang="en-US" b="1" i="1" dirty="0"/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70B3EF4B-F7AC-F011-8CBB-768F4F984F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95359" y="985624"/>
            <a:ext cx="878017" cy="878017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4046D6CD-0242-D72A-5EF4-EDF8EFC3D33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090256" y="969634"/>
            <a:ext cx="1360126" cy="905102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4A005A08-AFCF-D3D6-6006-2127F9D7A9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95359" y="2593549"/>
            <a:ext cx="1291782" cy="576689"/>
          </a:xfrm>
          <a:prstGeom prst="rect">
            <a:avLst/>
          </a:prstGeom>
        </p:spPr>
      </p:pic>
      <p:sp>
        <p:nvSpPr>
          <p:cNvPr id="39" name="Flecha abajo 38">
            <a:extLst>
              <a:ext uri="{FF2B5EF4-FFF2-40B4-BE49-F238E27FC236}">
                <a16:creationId xmlns:a16="http://schemas.microsoft.com/office/drawing/2014/main" id="{942CBBA1-2BAE-A8E5-3C79-18A8C896544D}"/>
              </a:ext>
            </a:extLst>
          </p:cNvPr>
          <p:cNvSpPr/>
          <p:nvPr/>
        </p:nvSpPr>
        <p:spPr>
          <a:xfrm>
            <a:off x="10387141" y="4259675"/>
            <a:ext cx="388784" cy="321148"/>
          </a:xfrm>
          <a:prstGeom prst="downArrow">
            <a:avLst/>
          </a:prstGeom>
          <a:solidFill>
            <a:srgbClr val="9F559E"/>
          </a:solidFill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C759D662-EDFD-5000-134B-804741DFA0CF}"/>
              </a:ext>
            </a:extLst>
          </p:cNvPr>
          <p:cNvSpPr txBox="1"/>
          <p:nvPr/>
        </p:nvSpPr>
        <p:spPr>
          <a:xfrm>
            <a:off x="9135123" y="4601880"/>
            <a:ext cx="2892819" cy="1015663"/>
          </a:xfrm>
          <a:prstGeom prst="rect">
            <a:avLst/>
          </a:prstGeom>
          <a:noFill/>
          <a:ln w="317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ERC Stg Grant </a:t>
            </a:r>
          </a:p>
          <a:p>
            <a:pPr algn="ctr"/>
            <a:r>
              <a:rPr lang="en-US" dirty="0"/>
              <a:t>December 2024 – 2029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PHOENIX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08AF86D-12E1-B958-AD04-8C19958DD164}"/>
              </a:ext>
            </a:extLst>
          </p:cNvPr>
          <p:cNvSpPr txBox="1"/>
          <p:nvPr/>
        </p:nvSpPr>
        <p:spPr>
          <a:xfrm>
            <a:off x="5688760" y="1041729"/>
            <a:ext cx="3253329" cy="584775"/>
          </a:xfrm>
          <a:prstGeom prst="rect">
            <a:avLst/>
          </a:prstGeom>
          <a:solidFill>
            <a:schemeClr val="accent5">
              <a:lumMod val="20000"/>
              <a:lumOff val="80000"/>
              <a:alpha val="14000"/>
            </a:schemeClr>
          </a:solidFill>
          <a:ln w="25400">
            <a:solidFill>
              <a:srgbClr val="4472C4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2021Young </a:t>
            </a:r>
            <a:r>
              <a:rPr lang="es-ES" sz="1600" b="1" dirty="0" err="1"/>
              <a:t>Scientific</a:t>
            </a:r>
            <a:r>
              <a:rPr lang="es-ES" sz="1600" b="1" dirty="0"/>
              <a:t> </a:t>
            </a:r>
            <a:r>
              <a:rPr lang="es-ES" sz="1600" b="1" dirty="0" err="1"/>
              <a:t>Female</a:t>
            </a:r>
            <a:r>
              <a:rPr lang="es-ES" sz="1600" b="1" dirty="0"/>
              <a:t> </a:t>
            </a:r>
            <a:r>
              <a:rPr lang="es-ES" sz="1600" b="1" dirty="0" err="1"/>
              <a:t>Talent</a:t>
            </a:r>
            <a:r>
              <a:rPr lang="es-ES" sz="1600" b="1" dirty="0"/>
              <a:t>.  </a:t>
            </a:r>
            <a:r>
              <a:rPr lang="es-ES" sz="1600" b="1" dirty="0" err="1"/>
              <a:t>aRac</a:t>
            </a:r>
            <a:r>
              <a:rPr lang="es-ES" sz="1600" b="1" dirty="0"/>
              <a:t> y </a:t>
            </a:r>
            <a:r>
              <a:rPr lang="es-ES" sz="1600" b="1" i="1" dirty="0">
                <a:solidFill>
                  <a:schemeClr val="accent2">
                    <a:lumMod val="75000"/>
                  </a:schemeClr>
                </a:solidFill>
              </a:rPr>
              <a:t>MasterCard España</a:t>
            </a:r>
            <a:endParaRPr lang="es-E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Flecha abajo 41">
            <a:extLst>
              <a:ext uri="{FF2B5EF4-FFF2-40B4-BE49-F238E27FC236}">
                <a16:creationId xmlns:a16="http://schemas.microsoft.com/office/drawing/2014/main" id="{EE7815E0-C029-2C33-0F66-33C490242C54}"/>
              </a:ext>
            </a:extLst>
          </p:cNvPr>
          <p:cNvSpPr/>
          <p:nvPr/>
        </p:nvSpPr>
        <p:spPr>
          <a:xfrm>
            <a:off x="10387141" y="5684827"/>
            <a:ext cx="388784" cy="321148"/>
          </a:xfrm>
          <a:prstGeom prst="downArrow">
            <a:avLst/>
          </a:prstGeom>
          <a:solidFill>
            <a:srgbClr val="9F559E"/>
          </a:solidFill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A4C8332-4B4C-08C7-0AFD-ACF4C435C7A2}"/>
              </a:ext>
            </a:extLst>
          </p:cNvPr>
          <p:cNvSpPr txBox="1"/>
          <p:nvPr/>
        </p:nvSpPr>
        <p:spPr>
          <a:xfrm>
            <a:off x="9135123" y="6027032"/>
            <a:ext cx="2892819" cy="646331"/>
          </a:xfrm>
          <a:prstGeom prst="rect">
            <a:avLst/>
          </a:prstGeom>
          <a:noFill/>
          <a:ln w="317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Permanent position at i3M</a:t>
            </a:r>
          </a:p>
          <a:p>
            <a:pPr algn="ctr"/>
            <a:r>
              <a:rPr lang="en-US" dirty="0"/>
              <a:t>February 2025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C66A4561-99C5-D407-B9C3-40ED30B99200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DF433FEE-8B58-B934-2406-1FBB58E55D52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AB16726-9319-FDBC-62D6-6FD6C6BAF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C494BC3E-E1C6-ACB0-762B-69C2DF135BAD}"/>
              </a:ext>
            </a:extLst>
          </p:cNvPr>
          <p:cNvSpPr txBox="1"/>
          <p:nvPr/>
        </p:nvSpPr>
        <p:spPr>
          <a:xfrm>
            <a:off x="9709003" y="0"/>
            <a:ext cx="2451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About me</a:t>
            </a:r>
          </a:p>
        </p:txBody>
      </p:sp>
      <p:sp>
        <p:nvSpPr>
          <p:cNvPr id="10" name="Marcador de número de diapositiva 2">
            <a:extLst>
              <a:ext uri="{FF2B5EF4-FFF2-40B4-BE49-F238E27FC236}">
                <a16:creationId xmlns:a16="http://schemas.microsoft.com/office/drawing/2014/main" id="{0563E903-15B1-908F-2842-0FD1A81BA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86084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30" grpId="0" animBg="1"/>
      <p:bldP spid="33" grpId="0" animBg="1"/>
      <p:bldP spid="34" grpId="1" build="allAtOnce" animBg="1"/>
      <p:bldP spid="35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0506B647-C3A6-1643-AC8C-777932E40220}"/>
              </a:ext>
            </a:extLst>
          </p:cNvPr>
          <p:cNvSpPr>
            <a:spLocks noChangeAspect="1"/>
          </p:cNvSpPr>
          <p:nvPr/>
        </p:nvSpPr>
        <p:spPr>
          <a:xfrm>
            <a:off x="0" y="1"/>
            <a:ext cx="12192000" cy="5268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 and limitation of Pediatric PET imaging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23BDFCD-C44B-B94E-A1B3-5063C474BF23}"/>
              </a:ext>
            </a:extLst>
          </p:cNvPr>
          <p:cNvSpPr/>
          <p:nvPr/>
        </p:nvSpPr>
        <p:spPr>
          <a:xfrm>
            <a:off x="176213" y="644076"/>
            <a:ext cx="1139666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Positron Emission Tomography (</a:t>
            </a: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PET</a:t>
            </a: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</a:t>
            </a: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imaging modality of excellence in nuclear medicine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Key in the diagnose and follow up of severe medical conditions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Used for both adult and pediatric studies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04A7E5F-4FE0-D441-80FA-36F6683BE387}"/>
              </a:ext>
            </a:extLst>
          </p:cNvPr>
          <p:cNvSpPr txBox="1"/>
          <p:nvPr/>
        </p:nvSpPr>
        <p:spPr>
          <a:xfrm>
            <a:off x="127838" y="1797289"/>
            <a:ext cx="492809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Pediatric PET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unique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challenges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Since Conventional WB-PET scanners: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Limited axial coverage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Low Spatial resolution &gt; 3-5 mm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Low sensitivity: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High radiotracer doses</a:t>
            </a:r>
            <a:endParaRPr kumimoji="0" lang="en-US" sz="1600" b="1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Long scan times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Expensive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F25E521-B234-E94E-BA68-1889FF758703}"/>
              </a:ext>
            </a:extLst>
          </p:cNvPr>
          <p:cNvSpPr txBox="1"/>
          <p:nvPr/>
        </p:nvSpPr>
        <p:spPr>
          <a:xfrm rot="1288023">
            <a:off x="11103147" y="5246964"/>
            <a:ext cx="4603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6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394BA808-F7B6-FB46-86B3-2A0FD62AA82F}"/>
              </a:ext>
            </a:extLst>
          </p:cNvPr>
          <p:cNvGrpSpPr>
            <a:grpSpLocks noChangeAspect="1"/>
          </p:cNvGrpSpPr>
          <p:nvPr/>
        </p:nvGrpSpPr>
        <p:grpSpPr>
          <a:xfrm>
            <a:off x="205863" y="4451641"/>
            <a:ext cx="4301461" cy="2304436"/>
            <a:chOff x="8454671" y="1509692"/>
            <a:chExt cx="2161771" cy="1158133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A97C793F-4E1B-594D-9D76-2E47BAA943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867" t="7082" r="1571" b="48707"/>
            <a:stretch/>
          </p:blipFill>
          <p:spPr bwMode="auto">
            <a:xfrm>
              <a:off x="8454671" y="1509692"/>
              <a:ext cx="2161771" cy="97385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BA3CAD92-4749-A941-8195-3C48162021E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361385" y="2489260"/>
              <a:ext cx="35922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B23BFAC-9A84-7247-A00F-7BAF5F5859D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23402" y="2513146"/>
              <a:ext cx="435194" cy="154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15-32 cm</a:t>
              </a:r>
            </a:p>
          </p:txBody>
        </p:sp>
      </p:grp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6497D11-5CE2-3F45-A3E5-3EFCD812D8EC}"/>
              </a:ext>
            </a:extLst>
          </p:cNvPr>
          <p:cNvSpPr/>
          <p:nvPr/>
        </p:nvSpPr>
        <p:spPr>
          <a:xfrm>
            <a:off x="6825489" y="6244247"/>
            <a:ext cx="904774" cy="384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E623960-7A22-DE42-9C3E-99E6511B22C1}"/>
              </a:ext>
            </a:extLst>
          </p:cNvPr>
          <p:cNvSpPr/>
          <p:nvPr/>
        </p:nvSpPr>
        <p:spPr>
          <a:xfrm>
            <a:off x="127837" y="634139"/>
            <a:ext cx="11930813" cy="992259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61B6235E-3CF6-E742-B2D4-DFE3F81566D4}"/>
              </a:ext>
            </a:extLst>
          </p:cNvPr>
          <p:cNvSpPr/>
          <p:nvPr/>
        </p:nvSpPr>
        <p:spPr>
          <a:xfrm>
            <a:off x="127838" y="1729797"/>
            <a:ext cx="4588206" cy="5041626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0450144-9E42-3C49-A9BD-F0A89985AD13}"/>
              </a:ext>
            </a:extLst>
          </p:cNvPr>
          <p:cNvSpPr/>
          <p:nvPr/>
        </p:nvSpPr>
        <p:spPr>
          <a:xfrm>
            <a:off x="4913194" y="1716499"/>
            <a:ext cx="7145456" cy="5041626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EF6795F-63FC-CA45-8766-10B8CE005456}"/>
              </a:ext>
            </a:extLst>
          </p:cNvPr>
          <p:cNvSpPr/>
          <p:nvPr/>
        </p:nvSpPr>
        <p:spPr>
          <a:xfrm>
            <a:off x="3043971" y="4426638"/>
            <a:ext cx="16303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Diagnostic quality compromised!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7B77270C-D3A7-4C41-BBAB-8C56D7D018CF}"/>
              </a:ext>
            </a:extLst>
          </p:cNvPr>
          <p:cNvGrpSpPr/>
          <p:nvPr/>
        </p:nvGrpSpPr>
        <p:grpSpPr>
          <a:xfrm>
            <a:off x="5083479" y="4461548"/>
            <a:ext cx="4452078" cy="2275074"/>
            <a:chOff x="6912922" y="4495250"/>
            <a:chExt cx="4452078" cy="2275074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0A36EAFF-9BC0-F148-9738-54BB766D68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867" t="51593" r="1571"/>
            <a:stretch/>
          </p:blipFill>
          <p:spPr bwMode="auto">
            <a:xfrm>
              <a:off x="6912922" y="4495250"/>
              <a:ext cx="4452078" cy="19707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F8103DCB-457E-7E4B-B8A3-2C149B07F062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7965352" y="6446823"/>
              <a:ext cx="2319979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DB9D7BA7-E611-0541-BEFD-56F40E75C38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817363" y="6462547"/>
              <a:ext cx="7681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54.5 cm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DBAD04EE-B633-3640-A786-CF62FFF427AE}"/>
              </a:ext>
            </a:extLst>
          </p:cNvPr>
          <p:cNvGrpSpPr>
            <a:grpSpLocks noChangeAspect="1"/>
          </p:cNvGrpSpPr>
          <p:nvPr/>
        </p:nvGrpSpPr>
        <p:grpSpPr>
          <a:xfrm>
            <a:off x="8583561" y="2831692"/>
            <a:ext cx="3463360" cy="2084231"/>
            <a:chOff x="4179883" y="-2581796"/>
            <a:chExt cx="4585394" cy="2670619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14B75F7-79C9-0649-A83C-4283DCA2D4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265"/>
            <a:stretch/>
          </p:blipFill>
          <p:spPr>
            <a:xfrm>
              <a:off x="4314172" y="-2581796"/>
              <a:ext cx="4451105" cy="2670619"/>
            </a:xfrm>
            <a:prstGeom prst="rect">
              <a:avLst/>
            </a:prstGeom>
          </p:spPr>
        </p:pic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509F5C53-C7F4-844F-B591-33E9A920579A}"/>
                </a:ext>
              </a:extLst>
            </p:cNvPr>
            <p:cNvSpPr/>
            <p:nvPr/>
          </p:nvSpPr>
          <p:spPr>
            <a:xfrm>
              <a:off x="4179883" y="-2410996"/>
              <a:ext cx="457201" cy="544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1E539CCC-12DD-A445-8CF4-AB664543247D}"/>
              </a:ext>
            </a:extLst>
          </p:cNvPr>
          <p:cNvSpPr/>
          <p:nvPr/>
        </p:nvSpPr>
        <p:spPr>
          <a:xfrm>
            <a:off x="8411830" y="5479557"/>
            <a:ext cx="35154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9017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2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PHOENIX</a:t>
            </a:r>
            <a:r>
              <a:rPr kumimoji="0" lang="en-US" sz="2000" b="1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Keys: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Detector block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System implementation</a:t>
            </a:r>
            <a:endParaRPr kumimoji="0" lang="en-US" sz="20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  <a:sym typeface="Wingdings" pitchFamily="2" charset="2"/>
            </a:endParaRP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70FAD1B6-EC58-8B44-BC0F-91C72F134F8F}"/>
              </a:ext>
            </a:extLst>
          </p:cNvPr>
          <p:cNvCxnSpPr>
            <a:cxnSpLocks/>
          </p:cNvCxnSpPr>
          <p:nvPr/>
        </p:nvCxnSpPr>
        <p:spPr>
          <a:xfrm flipV="1">
            <a:off x="8455888" y="4536500"/>
            <a:ext cx="599622" cy="81346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35CAB67-8B55-D94A-BFFD-D22F04EFA449}"/>
              </a:ext>
            </a:extLst>
          </p:cNvPr>
          <p:cNvSpPr txBox="1"/>
          <p:nvPr/>
        </p:nvSpPr>
        <p:spPr>
          <a:xfrm rot="20469030">
            <a:off x="9824971" y="3562731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F0F1C5D-D6A2-5646-A3C2-E321B5AFE811}"/>
              </a:ext>
            </a:extLst>
          </p:cNvPr>
          <p:cNvSpPr/>
          <p:nvPr/>
        </p:nvSpPr>
        <p:spPr>
          <a:xfrm>
            <a:off x="4966255" y="1910010"/>
            <a:ext cx="5417592" cy="2954655"/>
          </a:xfrm>
          <a:prstGeom prst="rect">
            <a:avLst/>
          </a:prstGeom>
          <a:ln w="15875">
            <a:noFill/>
          </a:ln>
        </p:spPr>
        <p:txBody>
          <a:bodyPr wrap="square">
            <a:spAutoFit/>
          </a:bodyPr>
          <a:lstStyle/>
          <a:p>
            <a:pPr marL="0" marR="0" lvl="0" indent="9017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Potential Solution: </a:t>
            </a:r>
            <a:r>
              <a:rPr kumimoji="0" lang="en-US" sz="2000" b="1" i="0" u="sng" strike="noStrike" kern="1200" cap="none" spc="-2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PHOENIX</a:t>
            </a:r>
          </a:p>
          <a:p>
            <a:pPr marL="0" marR="0" lvl="0" indent="9017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TB-PET for pediatric patients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High-performance &lt; 3 mm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High sensitivity: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Dose reduction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Fast imaging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Affordable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9017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2DD553E-C39D-5148-8963-E16E3471BAEF}"/>
              </a:ext>
            </a:extLst>
          </p:cNvPr>
          <p:cNvSpPr txBox="1">
            <a:spLocks noChangeAspect="1"/>
          </p:cNvSpPr>
          <p:nvPr/>
        </p:nvSpPr>
        <p:spPr>
          <a:xfrm>
            <a:off x="9854905" y="243531"/>
            <a:ext cx="24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Andrea </a:t>
            </a:r>
            <a:r>
              <a:rPr kumimoji="0" lang="es-E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Gonzalez-Montoro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562D93C-70B5-85AB-78EB-70F5886DB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7277" y="-6664"/>
            <a:ext cx="2735000" cy="5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1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4" grpId="0" animBg="1"/>
      <p:bldP spid="27" grpId="0" animBg="1"/>
      <p:bldP spid="28" grpId="0" animBg="1"/>
      <p:bldP spid="3" grpId="0"/>
      <p:bldP spid="4" grpId="0"/>
      <p:bldP spid="25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ángulo 74">
            <a:extLst>
              <a:ext uri="{FF2B5EF4-FFF2-40B4-BE49-F238E27FC236}">
                <a16:creationId xmlns:a16="http://schemas.microsoft.com/office/drawing/2014/main" id="{C821A4F0-34BA-7A45-B7F5-B08AB4ECD2ED}"/>
              </a:ext>
            </a:extLst>
          </p:cNvPr>
          <p:cNvSpPr>
            <a:spLocks noChangeAspect="1"/>
          </p:cNvSpPr>
          <p:nvPr/>
        </p:nvSpPr>
        <p:spPr>
          <a:xfrm>
            <a:off x="-1225" y="-4802"/>
            <a:ext cx="12192000" cy="5268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PHOENIX: Technical objectives and breakthroughs</a:t>
            </a:r>
          </a:p>
        </p:txBody>
      </p:sp>
      <p:cxnSp>
        <p:nvCxnSpPr>
          <p:cNvPr id="89" name="Conector recto de flecha 88">
            <a:extLst>
              <a:ext uri="{FF2B5EF4-FFF2-40B4-BE49-F238E27FC236}">
                <a16:creationId xmlns:a16="http://schemas.microsoft.com/office/drawing/2014/main" id="{10B6E687-CD81-0447-AE03-0C5BE754360C}"/>
              </a:ext>
            </a:extLst>
          </p:cNvPr>
          <p:cNvCxnSpPr>
            <a:cxnSpLocks/>
          </p:cNvCxnSpPr>
          <p:nvPr/>
        </p:nvCxnSpPr>
        <p:spPr>
          <a:xfrm>
            <a:off x="9348392" y="4195952"/>
            <a:ext cx="394944" cy="168954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o 9">
            <a:extLst>
              <a:ext uri="{FF2B5EF4-FFF2-40B4-BE49-F238E27FC236}">
                <a16:creationId xmlns:a16="http://schemas.microsoft.com/office/drawing/2014/main" id="{82711866-A442-A74C-91D5-87E23B4A2A98}"/>
              </a:ext>
            </a:extLst>
          </p:cNvPr>
          <p:cNvGrpSpPr>
            <a:grpSpLocks noChangeAspect="1"/>
          </p:cNvGrpSpPr>
          <p:nvPr/>
        </p:nvGrpSpPr>
        <p:grpSpPr>
          <a:xfrm>
            <a:off x="4854158" y="1378815"/>
            <a:ext cx="3101932" cy="2237381"/>
            <a:chOff x="4254097" y="4313738"/>
            <a:chExt cx="2578376" cy="1859747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E2B3C98E-D022-7546-830F-CCEFC3DBE8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805" r="875" b="3635"/>
            <a:stretch/>
          </p:blipFill>
          <p:spPr>
            <a:xfrm>
              <a:off x="4288654" y="4491897"/>
              <a:ext cx="2521537" cy="1668834"/>
            </a:xfrm>
            <a:prstGeom prst="rect">
              <a:avLst/>
            </a:prstGeom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6C075C7D-A19D-1345-90AE-7645D683AABF}"/>
                </a:ext>
              </a:extLst>
            </p:cNvPr>
            <p:cNvSpPr txBox="1"/>
            <p:nvPr/>
          </p:nvSpPr>
          <p:spPr>
            <a:xfrm>
              <a:off x="4269595" y="4313738"/>
              <a:ext cx="494229" cy="306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TOF</a:t>
              </a:r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6740D631-8DB9-7641-98C1-FC24BDED0A6A}"/>
                </a:ext>
              </a:extLst>
            </p:cNvPr>
            <p:cNvSpPr/>
            <p:nvPr/>
          </p:nvSpPr>
          <p:spPr>
            <a:xfrm>
              <a:off x="4254097" y="4334623"/>
              <a:ext cx="2578376" cy="1838862"/>
            </a:xfrm>
            <a:prstGeom prst="rect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84" name="Imagen 83">
            <a:extLst>
              <a:ext uri="{FF2B5EF4-FFF2-40B4-BE49-F238E27FC236}">
                <a16:creationId xmlns:a16="http://schemas.microsoft.com/office/drawing/2014/main" id="{2726FCBE-AB67-FF42-9F2D-FA9406F8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67" t="51593" r="1571"/>
          <a:stretch/>
        </p:blipFill>
        <p:spPr bwMode="auto">
          <a:xfrm>
            <a:off x="9088744" y="2549761"/>
            <a:ext cx="2677075" cy="1320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7" name="Rectángulo 86">
            <a:extLst>
              <a:ext uri="{FF2B5EF4-FFF2-40B4-BE49-F238E27FC236}">
                <a16:creationId xmlns:a16="http://schemas.microsoft.com/office/drawing/2014/main" id="{696D31F0-C157-6640-80D1-C151F44377D1}"/>
              </a:ext>
            </a:extLst>
          </p:cNvPr>
          <p:cNvSpPr/>
          <p:nvPr/>
        </p:nvSpPr>
        <p:spPr>
          <a:xfrm>
            <a:off x="9122142" y="6062027"/>
            <a:ext cx="2679046" cy="400110"/>
          </a:xfrm>
          <a:prstGeom prst="rect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itchFamily="2" charset="2"/>
              </a:rPr>
              <a:t>Effective sensitivity </a:t>
            </a:r>
            <a:r>
              <a:rPr kumimoji="0" lang="en-US" alt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  <a:r>
              <a:rPr kumimoji="0" lang="en-US" alt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itchFamily="2" charset="2"/>
              </a:rPr>
              <a:t> 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BD5BA712-A18A-4944-9432-27F8A775B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5" y="1296927"/>
            <a:ext cx="4090773" cy="2975108"/>
          </a:xfrm>
          <a:prstGeom prst="rect">
            <a:avLst/>
          </a:prstGeom>
        </p:spPr>
      </p:pic>
      <p:sp>
        <p:nvSpPr>
          <p:cNvPr id="103" name="Rectángulo 102">
            <a:extLst>
              <a:ext uri="{FF2B5EF4-FFF2-40B4-BE49-F238E27FC236}">
                <a16:creationId xmlns:a16="http://schemas.microsoft.com/office/drawing/2014/main" id="{010F3766-D617-F34C-B154-77296876D542}"/>
              </a:ext>
            </a:extLst>
          </p:cNvPr>
          <p:cNvSpPr/>
          <p:nvPr/>
        </p:nvSpPr>
        <p:spPr>
          <a:xfrm>
            <a:off x="4422455" y="3570394"/>
            <a:ext cx="362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09800" algn="l"/>
              </a:tabLst>
              <a:defRPr/>
            </a:pPr>
            <a:r>
              <a:rPr kumimoji="0" lang="en-US" alt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BGO</a:t>
            </a:r>
            <a:r>
              <a:rPr kumimoji="0" lang="en-U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Hybrid scintillator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09800" algn="l"/>
              </a:tabLst>
              <a:defRPr/>
            </a:pP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Scintillation + Prompt (Cherenkov) Light</a:t>
            </a:r>
            <a:endParaRPr kumimoji="0" lang="en-US" altLang="es-E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3BCA4B2B-BD21-7748-A704-E50631860E7D}"/>
              </a:ext>
            </a:extLst>
          </p:cNvPr>
          <p:cNvSpPr txBox="1"/>
          <p:nvPr/>
        </p:nvSpPr>
        <p:spPr>
          <a:xfrm rot="1288023">
            <a:off x="11567577" y="5820582"/>
            <a:ext cx="4603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6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</p:txBody>
      </p:sp>
      <p:grpSp>
        <p:nvGrpSpPr>
          <p:cNvPr id="169" name="Grupo 168">
            <a:extLst>
              <a:ext uri="{FF2B5EF4-FFF2-40B4-BE49-F238E27FC236}">
                <a16:creationId xmlns:a16="http://schemas.microsoft.com/office/drawing/2014/main" id="{26644D98-E997-C74C-8EF8-ADD6291824D5}"/>
              </a:ext>
            </a:extLst>
          </p:cNvPr>
          <p:cNvGrpSpPr/>
          <p:nvPr/>
        </p:nvGrpSpPr>
        <p:grpSpPr>
          <a:xfrm>
            <a:off x="9743336" y="4373298"/>
            <a:ext cx="2360955" cy="722893"/>
            <a:chOff x="6767920" y="3362695"/>
            <a:chExt cx="1916718" cy="722893"/>
          </a:xfrm>
        </p:grpSpPr>
        <p:sp>
          <p:nvSpPr>
            <p:cNvPr id="126" name="Rectángulo 125">
              <a:extLst>
                <a:ext uri="{FF2B5EF4-FFF2-40B4-BE49-F238E27FC236}">
                  <a16:creationId xmlns:a16="http://schemas.microsoft.com/office/drawing/2014/main" id="{50125D61-4EE4-794F-ACBF-498C6ADD5192}"/>
                </a:ext>
              </a:extLst>
            </p:cNvPr>
            <p:cNvSpPr/>
            <p:nvPr/>
          </p:nvSpPr>
          <p:spPr>
            <a:xfrm>
              <a:off x="6791362" y="3362695"/>
              <a:ext cx="1790977" cy="722893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3A5F49D4-9A21-C94B-8D17-5464A9F6EB0B}"/>
                </a:ext>
              </a:extLst>
            </p:cNvPr>
            <p:cNvSpPr txBox="1"/>
            <p:nvPr/>
          </p:nvSpPr>
          <p:spPr>
            <a:xfrm>
              <a:off x="6775546" y="3411015"/>
              <a:ext cx="1909092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Compton Kinematics (BGO)</a:t>
              </a:r>
            </a:p>
          </p:txBody>
        </p:sp>
        <p:sp>
          <p:nvSpPr>
            <p:cNvPr id="168" name="Rectángulo 167">
              <a:extLst>
                <a:ext uri="{FF2B5EF4-FFF2-40B4-BE49-F238E27FC236}">
                  <a16:creationId xmlns:a16="http://schemas.microsoft.com/office/drawing/2014/main" id="{4C3BE375-854B-3B4F-88B2-EF03CDACB497}"/>
                </a:ext>
              </a:extLst>
            </p:cNvPr>
            <p:cNvSpPr/>
            <p:nvPr/>
          </p:nvSpPr>
          <p:spPr>
            <a:xfrm>
              <a:off x="6767920" y="3605861"/>
              <a:ext cx="19027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Photoelectric interaction ~30-40%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Compton scatter ~70-60%</a:t>
              </a:r>
              <a:endPara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0" name="Más 169">
            <a:extLst>
              <a:ext uri="{FF2B5EF4-FFF2-40B4-BE49-F238E27FC236}">
                <a16:creationId xmlns:a16="http://schemas.microsoft.com/office/drawing/2014/main" id="{773E3FF7-6294-0F46-BDFB-90376D1187D4}"/>
              </a:ext>
            </a:extLst>
          </p:cNvPr>
          <p:cNvSpPr/>
          <p:nvPr/>
        </p:nvSpPr>
        <p:spPr>
          <a:xfrm>
            <a:off x="9214373" y="5020689"/>
            <a:ext cx="326182" cy="344696"/>
          </a:xfrm>
          <a:prstGeom prst="mathPlus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2F85A8FE-2F5F-234F-B616-359CE25017C0}"/>
              </a:ext>
            </a:extLst>
          </p:cNvPr>
          <p:cNvSpPr txBox="1">
            <a:spLocks noChangeAspect="1"/>
          </p:cNvSpPr>
          <p:nvPr/>
        </p:nvSpPr>
        <p:spPr>
          <a:xfrm>
            <a:off x="9854905" y="243531"/>
            <a:ext cx="24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Andrea </a:t>
            </a:r>
            <a:r>
              <a:rPr kumimoji="0" lang="es-E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Gonzalez-Montoro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20A919B9-6568-B64D-85C1-5097ECEED572}"/>
              </a:ext>
            </a:extLst>
          </p:cNvPr>
          <p:cNvSpPr/>
          <p:nvPr/>
        </p:nvSpPr>
        <p:spPr>
          <a:xfrm>
            <a:off x="77606" y="604791"/>
            <a:ext cx="4085066" cy="6156000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A33FD03A-C0F5-8944-86D0-4EB3CF7BE137}"/>
              </a:ext>
            </a:extLst>
          </p:cNvPr>
          <p:cNvSpPr/>
          <p:nvPr/>
        </p:nvSpPr>
        <p:spPr>
          <a:xfrm>
            <a:off x="8503149" y="604791"/>
            <a:ext cx="3583970" cy="6156000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ectángulo 87">
            <a:extLst>
              <a:ext uri="{FF2B5EF4-FFF2-40B4-BE49-F238E27FC236}">
                <a16:creationId xmlns:a16="http://schemas.microsoft.com/office/drawing/2014/main" id="{BB87250F-FFDB-0E4B-9D82-1A2E44737449}"/>
              </a:ext>
            </a:extLst>
          </p:cNvPr>
          <p:cNvSpPr/>
          <p:nvPr/>
        </p:nvSpPr>
        <p:spPr>
          <a:xfrm>
            <a:off x="4283598" y="604791"/>
            <a:ext cx="4085066" cy="6156000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2" name="Tabla 91">
            <a:extLst>
              <a:ext uri="{FF2B5EF4-FFF2-40B4-BE49-F238E27FC236}">
                <a16:creationId xmlns:a16="http://schemas.microsoft.com/office/drawing/2014/main" id="{061BCA10-0DD2-3A40-93B4-8AAEB2384390}"/>
              </a:ext>
            </a:extLst>
          </p:cNvPr>
          <p:cNvGraphicFramePr>
            <a:graphicFrameLocks noGrp="1"/>
          </p:cNvGraphicFramePr>
          <p:nvPr/>
        </p:nvGraphicFramePr>
        <p:xfrm>
          <a:off x="4325768" y="658989"/>
          <a:ext cx="3994412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4412">
                  <a:extLst>
                    <a:ext uri="{9D8B030D-6E8A-4147-A177-3AD203B41FA5}">
                      <a16:colId xmlns:a16="http://schemas.microsoft.com/office/drawing/2014/main" val="2091175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(2/5) </a:t>
                      </a:r>
                      <a:r>
                        <a:rPr lang="en-US" sz="1600" b="1" noProof="0" dirty="0"/>
                        <a:t>TOF</a:t>
                      </a:r>
                      <a:r>
                        <a:rPr lang="en-US" sz="1600" noProof="0" dirty="0"/>
                        <a:t> exploiting BGO’s </a:t>
                      </a:r>
                      <a:r>
                        <a:rPr lang="en-US" sz="1600" b="1" noProof="0" dirty="0"/>
                        <a:t>Cherenkov</a:t>
                      </a:r>
                      <a:r>
                        <a:rPr lang="en-US" sz="1600" noProof="0" dirty="0"/>
                        <a:t> yield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874933"/>
                  </a:ext>
                </a:extLst>
              </a:tr>
              <a:tr h="307915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 </a:t>
                      </a:r>
                      <a:r>
                        <a:rPr lang="en-US" sz="1600" b="1" noProof="0" dirty="0"/>
                        <a:t>&lt;350 </a:t>
                      </a:r>
                      <a:r>
                        <a:rPr lang="en-US" sz="1600" b="1" noProof="0" dirty="0" err="1"/>
                        <a:t>ps</a:t>
                      </a:r>
                      <a:r>
                        <a:rPr lang="en-US" sz="1600" b="1" noProof="0" dirty="0"/>
                        <a:t> CTR</a:t>
                      </a:r>
                      <a:r>
                        <a:rPr lang="en-US" sz="1600" noProof="0" dirty="0"/>
                        <a:t>. </a:t>
                      </a:r>
                      <a:r>
                        <a:rPr lang="en-US" sz="1600" b="1" noProof="0" dirty="0"/>
                        <a:t>Boost</a:t>
                      </a:r>
                      <a:r>
                        <a:rPr lang="en-US" sz="1600" noProof="0" dirty="0"/>
                        <a:t> in image </a:t>
                      </a:r>
                      <a:r>
                        <a:rPr lang="en-US" sz="1600" b="1" noProof="0" dirty="0"/>
                        <a:t>SNR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9805730"/>
                  </a:ext>
                </a:extLst>
              </a:tr>
            </a:tbl>
          </a:graphicData>
        </a:graphic>
      </p:graphicFrame>
      <p:graphicFrame>
        <p:nvGraphicFramePr>
          <p:cNvPr id="93" name="Tabla 92">
            <a:extLst>
              <a:ext uri="{FF2B5EF4-FFF2-40B4-BE49-F238E27FC236}">
                <a16:creationId xmlns:a16="http://schemas.microsoft.com/office/drawing/2014/main" id="{BABFA234-7400-5E45-B207-AB8C5ECC6C09}"/>
              </a:ext>
            </a:extLst>
          </p:cNvPr>
          <p:cNvGraphicFramePr>
            <a:graphicFrameLocks noGrp="1"/>
          </p:cNvGraphicFramePr>
          <p:nvPr/>
        </p:nvGraphicFramePr>
        <p:xfrm>
          <a:off x="8568033" y="657348"/>
          <a:ext cx="3456000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6000">
                  <a:extLst>
                    <a:ext uri="{9D8B030D-6E8A-4147-A177-3AD203B41FA5}">
                      <a16:colId xmlns:a16="http://schemas.microsoft.com/office/drawing/2014/main" val="2091175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(3/5) </a:t>
                      </a:r>
                      <a:r>
                        <a:rPr lang="en-US" sz="1600" noProof="0" dirty="0"/>
                        <a:t>Reaching </a:t>
                      </a:r>
                      <a:r>
                        <a:rPr lang="en-US" sz="1600" b="1" noProof="0" dirty="0"/>
                        <a:t>ultra-high sensitivity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874933"/>
                  </a:ext>
                </a:extLst>
              </a:tr>
              <a:tr h="307915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/>
                        <a:t>Exploiting Compton kinematics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980573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324C5D32-E9B3-8D46-AA3A-D1E60B25E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6893" y="1593310"/>
            <a:ext cx="1762797" cy="89957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5D912E9-5560-D541-9B51-C9A6EA4CBF6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724"/>
          <a:stretch/>
        </p:blipFill>
        <p:spPr>
          <a:xfrm>
            <a:off x="2272245" y="3413397"/>
            <a:ext cx="1862437" cy="909293"/>
          </a:xfrm>
          <a:prstGeom prst="rect">
            <a:avLst/>
          </a:prstGeom>
        </p:spPr>
      </p:pic>
      <p:graphicFrame>
        <p:nvGraphicFramePr>
          <p:cNvPr id="97" name="Tabla 96">
            <a:extLst>
              <a:ext uri="{FF2B5EF4-FFF2-40B4-BE49-F238E27FC236}">
                <a16:creationId xmlns:a16="http://schemas.microsoft.com/office/drawing/2014/main" id="{77833D98-FD72-6641-854A-9B7B4EB3CFB8}"/>
              </a:ext>
            </a:extLst>
          </p:cNvPr>
          <p:cNvGraphicFramePr>
            <a:graphicFrameLocks noGrp="1"/>
          </p:cNvGraphicFramePr>
          <p:nvPr/>
        </p:nvGraphicFramePr>
        <p:xfrm>
          <a:off x="122933" y="664450"/>
          <a:ext cx="3994412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4412">
                  <a:extLst>
                    <a:ext uri="{9D8B030D-6E8A-4147-A177-3AD203B41FA5}">
                      <a16:colId xmlns:a16="http://schemas.microsoft.com/office/drawing/2014/main" val="2091175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(1/5) </a:t>
                      </a:r>
                      <a:r>
                        <a:rPr lang="en-US" sz="1600" b="1" noProof="0" dirty="0"/>
                        <a:t>3D</a:t>
                      </a:r>
                      <a:r>
                        <a:rPr lang="en-US" sz="1600" noProof="0" dirty="0"/>
                        <a:t> photon </a:t>
                      </a:r>
                      <a:r>
                        <a:rPr lang="en-US" sz="1600" b="1" noProof="0" dirty="0"/>
                        <a:t>positioning</a:t>
                      </a:r>
                      <a:r>
                        <a:rPr lang="en-US" sz="1600" noProof="0" dirty="0"/>
                        <a:t> using </a:t>
                      </a:r>
                      <a:r>
                        <a:rPr lang="en-US" sz="1600" b="1" noProof="0" dirty="0"/>
                        <a:t>BGO slabs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874933"/>
                  </a:ext>
                </a:extLst>
              </a:tr>
              <a:tr h="3079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/>
                        <a:t>Uniform</a:t>
                      </a:r>
                      <a:r>
                        <a:rPr lang="en-US" sz="1600" noProof="0" dirty="0"/>
                        <a:t> 3D resolution </a:t>
                      </a:r>
                      <a:r>
                        <a:rPr lang="en-US" sz="1600" b="1" noProof="0" dirty="0"/>
                        <a:t>&lt; 2-3 mm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9805730"/>
                  </a:ext>
                </a:extLst>
              </a:tr>
            </a:tbl>
          </a:graphicData>
        </a:graphic>
      </p:graphicFrame>
      <p:cxnSp>
        <p:nvCxnSpPr>
          <p:cNvPr id="94" name="Conector recto de flecha 93">
            <a:extLst>
              <a:ext uri="{FF2B5EF4-FFF2-40B4-BE49-F238E27FC236}">
                <a16:creationId xmlns:a16="http://schemas.microsoft.com/office/drawing/2014/main" id="{7D499422-28A3-AE47-A698-DDFDF581BE29}"/>
              </a:ext>
            </a:extLst>
          </p:cNvPr>
          <p:cNvCxnSpPr>
            <a:cxnSpLocks/>
          </p:cNvCxnSpPr>
          <p:nvPr/>
        </p:nvCxnSpPr>
        <p:spPr>
          <a:xfrm flipV="1">
            <a:off x="3395047" y="3133457"/>
            <a:ext cx="1258105" cy="279940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o 15">
            <a:extLst>
              <a:ext uri="{FF2B5EF4-FFF2-40B4-BE49-F238E27FC236}">
                <a16:creationId xmlns:a16="http://schemas.microsoft.com/office/drawing/2014/main" id="{913DF6AA-00E8-CB40-967E-30DE5717A2E6}"/>
              </a:ext>
            </a:extLst>
          </p:cNvPr>
          <p:cNvGrpSpPr>
            <a:grpSpLocks noChangeAspect="1"/>
          </p:cNvGrpSpPr>
          <p:nvPr/>
        </p:nvGrpSpPr>
        <p:grpSpPr>
          <a:xfrm>
            <a:off x="4348777" y="4240507"/>
            <a:ext cx="3783007" cy="2554189"/>
            <a:chOff x="4858879" y="4281560"/>
            <a:chExt cx="2926097" cy="1975625"/>
          </a:xfrm>
        </p:grpSpPr>
        <p:pic>
          <p:nvPicPr>
            <p:cNvPr id="174" name="Imagen 173">
              <a:extLst>
                <a:ext uri="{FF2B5EF4-FFF2-40B4-BE49-F238E27FC236}">
                  <a16:creationId xmlns:a16="http://schemas.microsoft.com/office/drawing/2014/main" id="{F61AA408-161B-0543-8DD6-D3F8200364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6512" b="17831"/>
            <a:stretch/>
          </p:blipFill>
          <p:spPr>
            <a:xfrm>
              <a:off x="5270450" y="4400563"/>
              <a:ext cx="2514526" cy="1497228"/>
            </a:xfrm>
            <a:prstGeom prst="rect">
              <a:avLst/>
            </a:prstGeom>
          </p:spPr>
        </p:pic>
        <p:sp>
          <p:nvSpPr>
            <p:cNvPr id="175" name="CuadroTexto 174">
              <a:extLst>
                <a:ext uri="{FF2B5EF4-FFF2-40B4-BE49-F238E27FC236}">
                  <a16:creationId xmlns:a16="http://schemas.microsoft.com/office/drawing/2014/main" id="{901EA3BF-31AE-D640-9CCC-8457E8DBE875}"/>
                </a:ext>
              </a:extLst>
            </p:cNvPr>
            <p:cNvSpPr txBox="1"/>
            <p:nvPr/>
          </p:nvSpPr>
          <p:spPr>
            <a:xfrm rot="16200000">
              <a:off x="4593789" y="4571448"/>
              <a:ext cx="794427" cy="264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SNR gain</a:t>
              </a:r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F72D1320-62DB-354F-8E5C-91BD1675A765}"/>
                </a:ext>
              </a:extLst>
            </p:cNvPr>
            <p:cNvSpPr txBox="1"/>
            <p:nvPr/>
          </p:nvSpPr>
          <p:spPr>
            <a:xfrm>
              <a:off x="7138305" y="6035789"/>
              <a:ext cx="610278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CTR (</a:t>
              </a:r>
              <a:r>
                <a:rPr kumimoji="0" lang="en-US" sz="1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98" name="CuadroTexto 97">
              <a:extLst>
                <a:ext uri="{FF2B5EF4-FFF2-40B4-BE49-F238E27FC236}">
                  <a16:creationId xmlns:a16="http://schemas.microsoft.com/office/drawing/2014/main" id="{3DF3D793-F8E2-CB45-99E1-D112A768DFEC}"/>
                </a:ext>
              </a:extLst>
            </p:cNvPr>
            <p:cNvSpPr txBox="1"/>
            <p:nvPr/>
          </p:nvSpPr>
          <p:spPr>
            <a:xfrm>
              <a:off x="5040971" y="4305351"/>
              <a:ext cx="284235" cy="1775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</a:t>
              </a: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12</a:t>
              </a: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088FC959-F8A6-1047-81C4-17B50E79CA61}"/>
                </a:ext>
              </a:extLst>
            </p:cNvPr>
            <p:cNvSpPr txBox="1"/>
            <p:nvPr/>
          </p:nvSpPr>
          <p:spPr>
            <a:xfrm>
              <a:off x="5195052" y="5875804"/>
              <a:ext cx="2372172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     100.           300            500             700</a:t>
              </a:r>
            </a:p>
          </p:txBody>
        </p:sp>
        <p:sp>
          <p:nvSpPr>
            <p:cNvPr id="104" name="CuadroTexto 103">
              <a:extLst>
                <a:ext uri="{FF2B5EF4-FFF2-40B4-BE49-F238E27FC236}">
                  <a16:creationId xmlns:a16="http://schemas.microsoft.com/office/drawing/2014/main" id="{5839C6BC-9D5B-364D-B783-C5E1A150512D}"/>
                </a:ext>
              </a:extLst>
            </p:cNvPr>
            <p:cNvSpPr txBox="1"/>
            <p:nvPr/>
          </p:nvSpPr>
          <p:spPr>
            <a:xfrm>
              <a:off x="6764433" y="4281560"/>
              <a:ext cx="947679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FOV Diameter</a:t>
              </a:r>
            </a:p>
          </p:txBody>
        </p:sp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8E6873D6-FA29-8C4B-B98B-32525E9AEF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44518" y="3542779"/>
            <a:ext cx="344008" cy="218971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47E69987-484C-B44D-9153-15BA0D17B9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45494" y="3753959"/>
            <a:ext cx="344008" cy="21897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AD1EDB7-37D2-5F49-839A-3AC06D027A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6135" y="3696872"/>
            <a:ext cx="142627" cy="409700"/>
          </a:xfrm>
          <a:prstGeom prst="rect">
            <a:avLst/>
          </a:prstGeom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41EF00A7-B4DE-F54E-8BAF-B73F56136F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5657" y="3728219"/>
            <a:ext cx="95631" cy="218971"/>
          </a:xfrm>
          <a:prstGeom prst="rect">
            <a:avLst/>
          </a:prstGeom>
        </p:spPr>
      </p:pic>
      <p:grpSp>
        <p:nvGrpSpPr>
          <p:cNvPr id="79" name="Grupo 78">
            <a:extLst>
              <a:ext uri="{FF2B5EF4-FFF2-40B4-BE49-F238E27FC236}">
                <a16:creationId xmlns:a16="http://schemas.microsoft.com/office/drawing/2014/main" id="{DDBE8BA9-FD24-5C40-A4F7-F9A10B38A02B}"/>
              </a:ext>
            </a:extLst>
          </p:cNvPr>
          <p:cNvGrpSpPr>
            <a:grpSpLocks noChangeAspect="1"/>
          </p:cNvGrpSpPr>
          <p:nvPr/>
        </p:nvGrpSpPr>
        <p:grpSpPr>
          <a:xfrm>
            <a:off x="356318" y="4265411"/>
            <a:ext cx="3462309" cy="2453533"/>
            <a:chOff x="8417116" y="739093"/>
            <a:chExt cx="1942014" cy="1376190"/>
          </a:xfrm>
        </p:grpSpPr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DAAFB0F1-8A8C-D744-95FA-4F70DA7196A8}"/>
                </a:ext>
              </a:extLst>
            </p:cNvPr>
            <p:cNvSpPr/>
            <p:nvPr/>
          </p:nvSpPr>
          <p:spPr>
            <a:xfrm>
              <a:off x="8430067" y="739093"/>
              <a:ext cx="1929063" cy="137619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" name="Agrupar 3">
              <a:extLst>
                <a:ext uri="{FF2B5EF4-FFF2-40B4-BE49-F238E27FC236}">
                  <a16:creationId xmlns:a16="http://schemas.microsoft.com/office/drawing/2014/main" id="{3EDA02E9-00F9-3141-B41D-02AE17EB3F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33207" y="807437"/>
              <a:ext cx="814926" cy="674509"/>
              <a:chOff x="5734327" y="1064307"/>
              <a:chExt cx="3277321" cy="2796741"/>
            </a:xfrm>
          </p:grpSpPr>
          <p:sp>
            <p:nvSpPr>
              <p:cNvPr id="32" name="15 Trapecio">
                <a:extLst>
                  <a:ext uri="{FF2B5EF4-FFF2-40B4-BE49-F238E27FC236}">
                    <a16:creationId xmlns:a16="http://schemas.microsoft.com/office/drawing/2014/main" id="{0D293153-40F4-AD45-8F1F-D76CB10D5005}"/>
                  </a:ext>
                </a:extLst>
              </p:cNvPr>
              <p:cNvSpPr/>
              <p:nvPr/>
            </p:nvSpPr>
            <p:spPr>
              <a:xfrm>
                <a:off x="5940152" y="3140968"/>
                <a:ext cx="2880320" cy="720080"/>
              </a:xfrm>
              <a:prstGeom prst="trapezoid">
                <a:avLst>
                  <a:gd name="adj" fmla="val 1795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3" name="6 Conector recto">
                <a:extLst>
                  <a:ext uri="{FF2B5EF4-FFF2-40B4-BE49-F238E27FC236}">
                    <a16:creationId xmlns:a16="http://schemas.microsoft.com/office/drawing/2014/main" id="{684F6BF6-D105-3348-A16E-DBEA5EE01EE2}"/>
                  </a:ext>
                </a:extLst>
              </p:cNvPr>
              <p:cNvCxnSpPr/>
              <p:nvPr/>
            </p:nvCxnSpPr>
            <p:spPr>
              <a:xfrm>
                <a:off x="622818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9 Conector recto">
                <a:extLst>
                  <a:ext uri="{FF2B5EF4-FFF2-40B4-BE49-F238E27FC236}">
                    <a16:creationId xmlns:a16="http://schemas.microsoft.com/office/drawing/2014/main" id="{0D00D338-96B1-074E-A2BF-DEB33486AAF3}"/>
                  </a:ext>
                </a:extLst>
              </p:cNvPr>
              <p:cNvCxnSpPr/>
              <p:nvPr/>
            </p:nvCxnSpPr>
            <p:spPr>
              <a:xfrm>
                <a:off x="6416639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10 Conector recto">
                <a:extLst>
                  <a:ext uri="{FF2B5EF4-FFF2-40B4-BE49-F238E27FC236}">
                    <a16:creationId xmlns:a16="http://schemas.microsoft.com/office/drawing/2014/main" id="{A0ED22CF-024C-1944-979F-491B41592317}"/>
                  </a:ext>
                </a:extLst>
              </p:cNvPr>
              <p:cNvCxnSpPr/>
              <p:nvPr/>
            </p:nvCxnSpPr>
            <p:spPr>
              <a:xfrm>
                <a:off x="658822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11 Conector recto">
                <a:extLst>
                  <a:ext uri="{FF2B5EF4-FFF2-40B4-BE49-F238E27FC236}">
                    <a16:creationId xmlns:a16="http://schemas.microsoft.com/office/drawing/2014/main" id="{F88BEB5E-CA6C-ED47-A5FD-417B3259EFF3}"/>
                  </a:ext>
                </a:extLst>
              </p:cNvPr>
              <p:cNvCxnSpPr/>
              <p:nvPr/>
            </p:nvCxnSpPr>
            <p:spPr>
              <a:xfrm>
                <a:off x="673224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12 Conector recto">
                <a:extLst>
                  <a:ext uri="{FF2B5EF4-FFF2-40B4-BE49-F238E27FC236}">
                    <a16:creationId xmlns:a16="http://schemas.microsoft.com/office/drawing/2014/main" id="{6D674ED7-5ABA-6F49-9F2F-6B77AADD1E23}"/>
                  </a:ext>
                </a:extLst>
              </p:cNvPr>
              <p:cNvCxnSpPr/>
              <p:nvPr/>
            </p:nvCxnSpPr>
            <p:spPr>
              <a:xfrm>
                <a:off x="6920695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13 Conector recto">
                <a:extLst>
                  <a:ext uri="{FF2B5EF4-FFF2-40B4-BE49-F238E27FC236}">
                    <a16:creationId xmlns:a16="http://schemas.microsoft.com/office/drawing/2014/main" id="{BED5DA6E-CF1B-7849-BBF4-2EDA7599953C}"/>
                  </a:ext>
                </a:extLst>
              </p:cNvPr>
              <p:cNvCxnSpPr/>
              <p:nvPr/>
            </p:nvCxnSpPr>
            <p:spPr>
              <a:xfrm>
                <a:off x="709228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14 Conector recto">
                <a:extLst>
                  <a:ext uri="{FF2B5EF4-FFF2-40B4-BE49-F238E27FC236}">
                    <a16:creationId xmlns:a16="http://schemas.microsoft.com/office/drawing/2014/main" id="{9A45279C-30C3-AB43-A5CB-3BC9C772A0B8}"/>
                  </a:ext>
                </a:extLst>
              </p:cNvPr>
              <p:cNvCxnSpPr/>
              <p:nvPr/>
            </p:nvCxnSpPr>
            <p:spPr>
              <a:xfrm>
                <a:off x="723629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15 Conector recto">
                <a:extLst>
                  <a:ext uri="{FF2B5EF4-FFF2-40B4-BE49-F238E27FC236}">
                    <a16:creationId xmlns:a16="http://schemas.microsoft.com/office/drawing/2014/main" id="{21324A89-6C09-ED45-93A8-3F3AB9F529FE}"/>
                  </a:ext>
                </a:extLst>
              </p:cNvPr>
              <p:cNvCxnSpPr/>
              <p:nvPr/>
            </p:nvCxnSpPr>
            <p:spPr>
              <a:xfrm>
                <a:off x="7424751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16 Conector recto">
                <a:extLst>
                  <a:ext uri="{FF2B5EF4-FFF2-40B4-BE49-F238E27FC236}">
                    <a16:creationId xmlns:a16="http://schemas.microsoft.com/office/drawing/2014/main" id="{4B9F8518-D948-3743-A00F-2D85636CE5CB}"/>
                  </a:ext>
                </a:extLst>
              </p:cNvPr>
              <p:cNvCxnSpPr/>
              <p:nvPr/>
            </p:nvCxnSpPr>
            <p:spPr>
              <a:xfrm>
                <a:off x="759633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17 Conector recto">
                <a:extLst>
                  <a:ext uri="{FF2B5EF4-FFF2-40B4-BE49-F238E27FC236}">
                    <a16:creationId xmlns:a16="http://schemas.microsoft.com/office/drawing/2014/main" id="{97AE24D8-6FBE-DF48-8BD6-15DF79A44E94}"/>
                  </a:ext>
                </a:extLst>
              </p:cNvPr>
              <p:cNvCxnSpPr/>
              <p:nvPr/>
            </p:nvCxnSpPr>
            <p:spPr>
              <a:xfrm>
                <a:off x="774035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18 Conector recto">
                <a:extLst>
                  <a:ext uri="{FF2B5EF4-FFF2-40B4-BE49-F238E27FC236}">
                    <a16:creationId xmlns:a16="http://schemas.microsoft.com/office/drawing/2014/main" id="{ADBA2355-FF14-2740-8A68-6403BB727DDD}"/>
                  </a:ext>
                </a:extLst>
              </p:cNvPr>
              <p:cNvCxnSpPr/>
              <p:nvPr/>
            </p:nvCxnSpPr>
            <p:spPr>
              <a:xfrm>
                <a:off x="792880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19 Conector recto">
                <a:extLst>
                  <a:ext uri="{FF2B5EF4-FFF2-40B4-BE49-F238E27FC236}">
                    <a16:creationId xmlns:a16="http://schemas.microsoft.com/office/drawing/2014/main" id="{AB5B8DEA-DC9C-FF42-868E-A83CF77A423B}"/>
                  </a:ext>
                </a:extLst>
              </p:cNvPr>
              <p:cNvCxnSpPr/>
              <p:nvPr/>
            </p:nvCxnSpPr>
            <p:spPr>
              <a:xfrm>
                <a:off x="810039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20 Conector recto">
                <a:extLst>
                  <a:ext uri="{FF2B5EF4-FFF2-40B4-BE49-F238E27FC236}">
                    <a16:creationId xmlns:a16="http://schemas.microsoft.com/office/drawing/2014/main" id="{21F4EBD0-58DE-4745-AB74-402174BEE243}"/>
                  </a:ext>
                </a:extLst>
              </p:cNvPr>
              <p:cNvCxnSpPr/>
              <p:nvPr/>
            </p:nvCxnSpPr>
            <p:spPr>
              <a:xfrm>
                <a:off x="828884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21 Conector recto">
                <a:extLst>
                  <a:ext uri="{FF2B5EF4-FFF2-40B4-BE49-F238E27FC236}">
                    <a16:creationId xmlns:a16="http://schemas.microsoft.com/office/drawing/2014/main" id="{F195EF91-5D72-194E-A83E-8A0752F7322B}"/>
                  </a:ext>
                </a:extLst>
              </p:cNvPr>
              <p:cNvCxnSpPr/>
              <p:nvPr/>
            </p:nvCxnSpPr>
            <p:spPr>
              <a:xfrm>
                <a:off x="84604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22 Conector recto">
                <a:extLst>
                  <a:ext uri="{FF2B5EF4-FFF2-40B4-BE49-F238E27FC236}">
                    <a16:creationId xmlns:a16="http://schemas.microsoft.com/office/drawing/2014/main" id="{84AF4849-3B03-F04E-B29E-5AAA867A8D88}"/>
                  </a:ext>
                </a:extLst>
              </p:cNvPr>
              <p:cNvCxnSpPr/>
              <p:nvPr/>
            </p:nvCxnSpPr>
            <p:spPr>
              <a:xfrm>
                <a:off x="6084168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23 Conector recto">
                <a:extLst>
                  <a:ext uri="{FF2B5EF4-FFF2-40B4-BE49-F238E27FC236}">
                    <a16:creationId xmlns:a16="http://schemas.microsoft.com/office/drawing/2014/main" id="{818C09F8-7269-B24A-9264-CD6BAACAE44A}"/>
                  </a:ext>
                </a:extLst>
              </p:cNvPr>
              <p:cNvCxnSpPr/>
              <p:nvPr/>
            </p:nvCxnSpPr>
            <p:spPr>
              <a:xfrm>
                <a:off x="86128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26 Conector recto">
                <a:extLst>
                  <a:ext uri="{FF2B5EF4-FFF2-40B4-BE49-F238E27FC236}">
                    <a16:creationId xmlns:a16="http://schemas.microsoft.com/office/drawing/2014/main" id="{14FAE4FC-6F24-2A4A-9B3D-31E8FFFB5D86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96144" cy="2304256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31 Conector recto">
                <a:extLst>
                  <a:ext uri="{FF2B5EF4-FFF2-40B4-BE49-F238E27FC236}">
                    <a16:creationId xmlns:a16="http://schemas.microsoft.com/office/drawing/2014/main" id="{CEADCD82-2F76-1041-B2F0-42A0E9610C6D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24136" cy="180020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32 Explosión 1">
                <a:extLst>
                  <a:ext uri="{FF2B5EF4-FFF2-40B4-BE49-F238E27FC236}">
                    <a16:creationId xmlns:a16="http://schemas.microsoft.com/office/drawing/2014/main" id="{D81C8550-10E7-9A4A-B012-EA606F22B917}"/>
                  </a:ext>
                </a:extLst>
              </p:cNvPr>
              <p:cNvSpPr/>
              <p:nvPr/>
            </p:nvSpPr>
            <p:spPr>
              <a:xfrm>
                <a:off x="6444208" y="3501008"/>
                <a:ext cx="171585" cy="216024"/>
              </a:xfrm>
              <a:prstGeom prst="irregularSeal1">
                <a:avLst/>
              </a:prstGeom>
              <a:solidFill>
                <a:srgbClr val="FFC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39 CuadroTexto">
                <a:extLst>
                  <a:ext uri="{FF2B5EF4-FFF2-40B4-BE49-F238E27FC236}">
                    <a16:creationId xmlns:a16="http://schemas.microsoft.com/office/drawing/2014/main" id="{C05BF86D-41F3-6144-B7BE-EF33CA5E30C3}"/>
                  </a:ext>
                </a:extLst>
              </p:cNvPr>
              <p:cNvSpPr txBox="1"/>
              <p:nvPr/>
            </p:nvSpPr>
            <p:spPr>
              <a:xfrm>
                <a:off x="6690741" y="2466763"/>
                <a:ext cx="2320907" cy="648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Corrected LOR</a:t>
                </a:r>
              </a:p>
            </p:txBody>
          </p:sp>
          <p:sp>
            <p:nvSpPr>
              <p:cNvPr id="54" name="42 CuadroTexto">
                <a:extLst>
                  <a:ext uri="{FF2B5EF4-FFF2-40B4-BE49-F238E27FC236}">
                    <a16:creationId xmlns:a16="http://schemas.microsoft.com/office/drawing/2014/main" id="{FB86FA3D-7F5C-394E-B93B-B1AA6069C210}"/>
                  </a:ext>
                </a:extLst>
              </p:cNvPr>
              <p:cNvSpPr txBox="1"/>
              <p:nvPr/>
            </p:nvSpPr>
            <p:spPr>
              <a:xfrm>
                <a:off x="5734327" y="1064307"/>
                <a:ext cx="1918652" cy="648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Wrong LOR</a:t>
                </a:r>
              </a:p>
            </p:txBody>
          </p:sp>
        </p:grpSp>
        <p:sp>
          <p:nvSpPr>
            <p:cNvPr id="55" name="3 Rectángulo">
              <a:extLst>
                <a:ext uri="{FF2B5EF4-FFF2-40B4-BE49-F238E27FC236}">
                  <a16:creationId xmlns:a16="http://schemas.microsoft.com/office/drawing/2014/main" id="{1492212C-98A6-724C-99D1-893ED80482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800" y="814592"/>
              <a:ext cx="785889" cy="701813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56" name="Imagen 28">
              <a:extLst>
                <a:ext uri="{FF2B5EF4-FFF2-40B4-BE49-F238E27FC236}">
                  <a16:creationId xmlns:a16="http://schemas.microsoft.com/office/drawing/2014/main" id="{293F8185-A216-9D47-B4ED-FD6466C04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818"/>
            <a:stretch/>
          </p:blipFill>
          <p:spPr>
            <a:xfrm>
              <a:off x="9656336" y="1564682"/>
              <a:ext cx="598724" cy="496854"/>
            </a:xfrm>
            <a:prstGeom prst="rect">
              <a:avLst/>
            </a:prstGeom>
          </p:spPr>
        </p:pic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AB8C3037-CD31-9F4E-868B-366A6CAD0B40}"/>
                </a:ext>
              </a:extLst>
            </p:cNvPr>
            <p:cNvSpPr txBox="1"/>
            <p:nvPr/>
          </p:nvSpPr>
          <p:spPr>
            <a:xfrm>
              <a:off x="8441698" y="741128"/>
              <a:ext cx="440005" cy="276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DOI</a:t>
              </a:r>
            </a:p>
          </p:txBody>
        </p:sp>
        <p:grpSp>
          <p:nvGrpSpPr>
            <p:cNvPr id="60" name="Grupo 59">
              <a:extLst>
                <a:ext uri="{FF2B5EF4-FFF2-40B4-BE49-F238E27FC236}">
                  <a16:creationId xmlns:a16="http://schemas.microsoft.com/office/drawing/2014/main" id="{18834366-9BC6-FF49-AEBC-70BC5D5B8BCD}"/>
                </a:ext>
              </a:extLst>
            </p:cNvPr>
            <p:cNvGrpSpPr/>
            <p:nvPr/>
          </p:nvGrpSpPr>
          <p:grpSpPr>
            <a:xfrm>
              <a:off x="8452611" y="968317"/>
              <a:ext cx="1097134" cy="1101822"/>
              <a:chOff x="2533170" y="4158978"/>
              <a:chExt cx="2032087" cy="2040770"/>
            </a:xfrm>
          </p:grpSpPr>
          <p:sp>
            <p:nvSpPr>
              <p:cNvPr id="66" name="Anillo 65">
                <a:extLst>
                  <a:ext uri="{FF2B5EF4-FFF2-40B4-BE49-F238E27FC236}">
                    <a16:creationId xmlns:a16="http://schemas.microsoft.com/office/drawing/2014/main" id="{B035B145-91B8-3A4B-9F35-E03390E8427B}"/>
                  </a:ext>
                </a:extLst>
              </p:cNvPr>
              <p:cNvSpPr/>
              <p:nvPr/>
            </p:nvSpPr>
            <p:spPr>
              <a:xfrm>
                <a:off x="2533170" y="4158978"/>
                <a:ext cx="2032087" cy="2040770"/>
              </a:xfrm>
              <a:prstGeom prst="donut">
                <a:avLst>
                  <a:gd name="adj" fmla="val 4248"/>
                </a:avLst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7" name="Conector recto 66">
                <a:extLst>
                  <a:ext uri="{FF2B5EF4-FFF2-40B4-BE49-F238E27FC236}">
                    <a16:creationId xmlns:a16="http://schemas.microsoft.com/office/drawing/2014/main" id="{6DFBD5CB-9972-9A4B-BD71-3BD3F0401D0D}"/>
                  </a:ext>
                </a:extLst>
              </p:cNvPr>
              <p:cNvCxnSpPr>
                <a:cxnSpLocks/>
                <a:stCxn id="66" idx="1"/>
              </p:cNvCxnSpPr>
              <p:nvPr/>
            </p:nvCxnSpPr>
            <p:spPr>
              <a:xfrm>
                <a:off x="2830762" y="4457842"/>
                <a:ext cx="1522753" cy="143359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>
                <a:extLst>
                  <a:ext uri="{FF2B5EF4-FFF2-40B4-BE49-F238E27FC236}">
                    <a16:creationId xmlns:a16="http://schemas.microsoft.com/office/drawing/2014/main" id="{04410BFB-9856-4E49-83FA-CE29CACB8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3764" y="4834199"/>
                <a:ext cx="1967921" cy="544524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>
                <a:extLst>
                  <a:ext uri="{FF2B5EF4-FFF2-40B4-BE49-F238E27FC236}">
                    <a16:creationId xmlns:a16="http://schemas.microsoft.com/office/drawing/2014/main" id="{07327410-E1EC-FE4B-8E50-6C775216DF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7006" y="4184248"/>
                <a:ext cx="571940" cy="20155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>
                <a:extLst>
                  <a:ext uri="{FF2B5EF4-FFF2-40B4-BE49-F238E27FC236}">
                    <a16:creationId xmlns:a16="http://schemas.microsoft.com/office/drawing/2014/main" id="{1E9F1154-E026-1D4E-844F-FC2571DDB4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49100" y="4158978"/>
                <a:ext cx="558420" cy="204077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>
                <a:extLst>
                  <a:ext uri="{FF2B5EF4-FFF2-40B4-BE49-F238E27FC236}">
                    <a16:creationId xmlns:a16="http://schemas.microsoft.com/office/drawing/2014/main" id="{A187F1FC-5713-DB4A-8F57-86C340B28116}"/>
                  </a:ext>
                </a:extLst>
              </p:cNvPr>
              <p:cNvCxnSpPr>
                <a:cxnSpLocks/>
                <a:stCxn id="66" idx="3"/>
                <a:endCxn id="66" idx="7"/>
              </p:cNvCxnSpPr>
              <p:nvPr/>
            </p:nvCxnSpPr>
            <p:spPr>
              <a:xfrm flipV="1">
                <a:off x="2830762" y="4457842"/>
                <a:ext cx="1436903" cy="1443042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>
                <a:extLst>
                  <a:ext uri="{FF2B5EF4-FFF2-40B4-BE49-F238E27FC236}">
                    <a16:creationId xmlns:a16="http://schemas.microsoft.com/office/drawing/2014/main" id="{51DFD19F-F98F-F946-AFAC-7300BEDEC5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8695" y="4854314"/>
                <a:ext cx="1940861" cy="549679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1" name="Picture 1">
              <a:extLst>
                <a:ext uri="{FF2B5EF4-FFF2-40B4-BE49-F238E27FC236}">
                  <a16:creationId xmlns:a16="http://schemas.microsoft.com/office/drawing/2014/main" id="{41FE1453-CEA0-7745-8138-46BC548BF3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6071" b="90179" l="5339" r="90144">
                          <a14:foregroundMark x1="18480" y1="54167" x2="26899" y2="74702"/>
                          <a14:foregroundMark x1="31006" y1="84524" x2="47844" y2="79464"/>
                          <a14:foregroundMark x1="7187" y1="53869" x2="7187" y2="53869"/>
                          <a14:foregroundMark x1="8419" y1="50893" x2="8419" y2="50893"/>
                          <a14:foregroundMark x1="5339" y1="52381" x2="11088" y2="56548"/>
                          <a14:foregroundMark x1="9446" y1="51488" x2="9446" y2="51488"/>
                          <a14:foregroundMark x1="50513" y1="86905" x2="50513" y2="86905"/>
                          <a14:foregroundMark x1="50924" y1="83333" x2="51540" y2="88988"/>
                          <a14:backgroundMark x1="10062" y1="59524" x2="9856" y2="61310"/>
                          <a14:backgroundMark x1="20739" y1="83929" x2="20739" y2="83929"/>
                          <a14:backgroundMark x1="46817" y1="88393" x2="46817" y2="88393"/>
                          <a14:backgroundMark x1="53593" y1="82440" x2="53593" y2="82440"/>
                          <a14:backgroundMark x1="62834" y1="61905" x2="62834" y2="61905"/>
                          <a14:backgroundMark x1="63450" y1="47917" x2="63450" y2="47917"/>
                          <a14:backgroundMark x1="59548" y1="30655" x2="59548" y2="30655"/>
                          <a14:backgroundMark x1="63655" y1="40774" x2="63655" y2="40774"/>
                          <a14:backgroundMark x1="50513" y1="20833" x2="50513" y2="20833"/>
                          <a14:backgroundMark x1="22177" y1="19345" x2="22177" y2="19345"/>
                          <a14:backgroundMark x1="11294" y1="29464" x2="11294" y2="29464"/>
                          <a14:backgroundMark x1="10062" y1="33631" x2="27721" y2="15179"/>
                          <a14:backgroundMark x1="49897" y1="16964" x2="67351" y2="55060"/>
                          <a14:backgroundMark x1="63655" y1="54167" x2="58111" y2="78869"/>
                          <a14:backgroundMark x1="43737" y1="92560" x2="43737" y2="92560"/>
                          <a14:backgroundMark x1="9651" y1="69643" x2="26489" y2="91369"/>
                          <a14:backgroundMark x1="6366" y1="58631" x2="6366" y2="58631"/>
                          <a14:backgroundMark x1="9035" y1="40774" x2="9035" y2="40774"/>
                          <a14:backgroundMark x1="5955" y1="45833" x2="14374" y2="44643"/>
                          <a14:backgroundMark x1="6366" y1="47321" x2="9651" y2="48214"/>
                          <a14:backgroundMark x1="33676" y1="29762" x2="38809" y2="29464"/>
                          <a14:backgroundMark x1="32854" y1="37202" x2="38398" y2="37202"/>
                          <a14:backgroundMark x1="34086" y1="22321" x2="36345" y2="22619"/>
                          <a14:backgroundMark x1="33470" y1="86905" x2="39014" y2="87202"/>
                          <a14:backgroundMark x1="33676" y1="80655" x2="37372" y2="80952"/>
                          <a14:backgroundMark x1="34292" y1="84226" x2="37166" y2="84524"/>
                          <a14:backgroundMark x1="34497" y1="82738" x2="35524" y2="82738"/>
                          <a14:backgroundMark x1="34702" y1="77976" x2="35524" y2="78274"/>
                          <a14:backgroundMark x1="35524" y1="83929" x2="36756" y2="83929"/>
                          <a14:backgroundMark x1="35729" y1="82143" x2="35524" y2="77381"/>
                          <a14:backgroundMark x1="35318" y1="77083" x2="37166" y2="80357"/>
                          <a14:backgroundMark x1="8830" y1="45536" x2="9651" y2="81548"/>
                          <a14:backgroundMark x1="39220" y1="94940" x2="66735" y2="71429"/>
                          <a14:backgroundMark x1="48871" y1="90774" x2="56674" y2="85417"/>
                          <a14:backgroundMark x1="50308" y1="83631" x2="50513" y2="81548"/>
                          <a14:backgroundMark x1="51745" y1="92560" x2="51540" y2="78571"/>
                          <a14:backgroundMark x1="49692" y1="78274" x2="51540" y2="90476"/>
                          <a14:backgroundMark x1="6571" y1="50000" x2="6982" y2="57143"/>
                          <a14:backgroundMark x1="9446" y1="49107" x2="9446" y2="63095"/>
                          <a14:backgroundMark x1="10472" y1="55952" x2="10472" y2="577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4" t="7289"/>
            <a:stretch/>
          </p:blipFill>
          <p:spPr bwMode="auto">
            <a:xfrm>
              <a:off x="8417116" y="968317"/>
              <a:ext cx="1735177" cy="114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2" name="Conector recto de flecha 61">
              <a:extLst>
                <a:ext uri="{FF2B5EF4-FFF2-40B4-BE49-F238E27FC236}">
                  <a16:creationId xmlns:a16="http://schemas.microsoft.com/office/drawing/2014/main" id="{5D9207E5-0FBD-7949-9963-899EE9E858EF}"/>
                </a:ext>
              </a:extLst>
            </p:cNvPr>
            <p:cNvCxnSpPr>
              <a:cxnSpLocks/>
            </p:cNvCxnSpPr>
            <p:nvPr/>
          </p:nvCxnSpPr>
          <p:spPr>
            <a:xfrm>
              <a:off x="8987409" y="1027955"/>
              <a:ext cx="0" cy="1018469"/>
            </a:xfrm>
            <a:prstGeom prst="straightConnector1">
              <a:avLst/>
            </a:prstGeom>
            <a:ln w="1587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>
              <a:extLst>
                <a:ext uri="{FF2B5EF4-FFF2-40B4-BE49-F238E27FC236}">
                  <a16:creationId xmlns:a16="http://schemas.microsoft.com/office/drawing/2014/main" id="{F8B9665F-9F1D-974A-B0A3-687DB772F753}"/>
                </a:ext>
              </a:extLst>
            </p:cNvPr>
            <p:cNvCxnSpPr>
              <a:cxnSpLocks/>
            </p:cNvCxnSpPr>
            <p:nvPr/>
          </p:nvCxnSpPr>
          <p:spPr>
            <a:xfrm>
              <a:off x="8989541" y="968317"/>
              <a:ext cx="0" cy="1106644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cto de flecha 63">
              <a:extLst>
                <a:ext uri="{FF2B5EF4-FFF2-40B4-BE49-F238E27FC236}">
                  <a16:creationId xmlns:a16="http://schemas.microsoft.com/office/drawing/2014/main" id="{868AD6BC-9305-AD4B-8590-8FEC68347AA2}"/>
                </a:ext>
              </a:extLst>
            </p:cNvPr>
            <p:cNvCxnSpPr>
              <a:cxnSpLocks/>
            </p:cNvCxnSpPr>
            <p:nvPr/>
          </p:nvCxnSpPr>
          <p:spPr>
            <a:xfrm>
              <a:off x="8485325" y="1499339"/>
              <a:ext cx="764410" cy="409442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recto de flecha 64">
              <a:extLst>
                <a:ext uri="{FF2B5EF4-FFF2-40B4-BE49-F238E27FC236}">
                  <a16:creationId xmlns:a16="http://schemas.microsoft.com/office/drawing/2014/main" id="{DD462A54-5CF9-664A-9911-1B07F62C5CD5}"/>
                </a:ext>
              </a:extLst>
            </p:cNvPr>
            <p:cNvCxnSpPr>
              <a:cxnSpLocks/>
            </p:cNvCxnSpPr>
            <p:nvPr/>
          </p:nvCxnSpPr>
          <p:spPr>
            <a:xfrm>
              <a:off x="8452611" y="1516816"/>
              <a:ext cx="850832" cy="455307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2 Anillo">
              <a:extLst>
                <a:ext uri="{FF2B5EF4-FFF2-40B4-BE49-F238E27FC236}">
                  <a16:creationId xmlns:a16="http://schemas.microsoft.com/office/drawing/2014/main" id="{06B2128B-8FE6-944D-81DF-E0C0A7A3743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9154829" y="1813847"/>
              <a:ext cx="212371" cy="274262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cxnSp>
          <p:nvCxnSpPr>
            <p:cNvPr id="74" name="5 Conector recto de flecha">
              <a:extLst>
                <a:ext uri="{FF2B5EF4-FFF2-40B4-BE49-F238E27FC236}">
                  <a16:creationId xmlns:a16="http://schemas.microsoft.com/office/drawing/2014/main" id="{26659A9A-4873-4545-AFF1-576F2C3817D8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322514" y="1520348"/>
              <a:ext cx="453681" cy="55349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Estrella de 7 puntas 16">
            <a:extLst>
              <a:ext uri="{FF2B5EF4-FFF2-40B4-BE49-F238E27FC236}">
                <a16:creationId xmlns:a16="http://schemas.microsoft.com/office/drawing/2014/main" id="{48ED81C4-DAD0-0941-BE6A-124A1181BEF9}"/>
              </a:ext>
            </a:extLst>
          </p:cNvPr>
          <p:cNvSpPr/>
          <p:nvPr/>
        </p:nvSpPr>
        <p:spPr>
          <a:xfrm>
            <a:off x="6148086" y="5939697"/>
            <a:ext cx="165249" cy="177339"/>
          </a:xfrm>
          <a:prstGeom prst="star7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69EA77F9-033A-5549-A029-BC4ED43186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67" t="7082" r="1571" b="48707"/>
          <a:stretch/>
        </p:blipFill>
        <p:spPr bwMode="auto">
          <a:xfrm>
            <a:off x="9122142" y="1428906"/>
            <a:ext cx="2588599" cy="1166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9" name="Flecha curvada hacia la derecha 118">
            <a:extLst>
              <a:ext uri="{FF2B5EF4-FFF2-40B4-BE49-F238E27FC236}">
                <a16:creationId xmlns:a16="http://schemas.microsoft.com/office/drawing/2014/main" id="{92540B50-D6AC-2440-8EA9-881DF571927C}"/>
              </a:ext>
            </a:extLst>
          </p:cNvPr>
          <p:cNvSpPr/>
          <p:nvPr/>
        </p:nvSpPr>
        <p:spPr>
          <a:xfrm>
            <a:off x="8661436" y="2171001"/>
            <a:ext cx="373312" cy="1401562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Conector recto de flecha 90">
            <a:extLst>
              <a:ext uri="{FF2B5EF4-FFF2-40B4-BE49-F238E27FC236}">
                <a16:creationId xmlns:a16="http://schemas.microsoft.com/office/drawing/2014/main" id="{AE3B5765-36C9-A74C-8F9B-FE38F04D5CC6}"/>
              </a:ext>
            </a:extLst>
          </p:cNvPr>
          <p:cNvCxnSpPr>
            <a:cxnSpLocks/>
          </p:cNvCxnSpPr>
          <p:nvPr/>
        </p:nvCxnSpPr>
        <p:spPr>
          <a:xfrm>
            <a:off x="7982809" y="5763459"/>
            <a:ext cx="1354802" cy="154979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Más 112">
            <a:extLst>
              <a:ext uri="{FF2B5EF4-FFF2-40B4-BE49-F238E27FC236}">
                <a16:creationId xmlns:a16="http://schemas.microsoft.com/office/drawing/2014/main" id="{7C708BD6-E9D0-5C49-BFE4-D3317F1BB33C}"/>
              </a:ext>
            </a:extLst>
          </p:cNvPr>
          <p:cNvSpPr/>
          <p:nvPr/>
        </p:nvSpPr>
        <p:spPr>
          <a:xfrm>
            <a:off x="8565772" y="5466985"/>
            <a:ext cx="326182" cy="344696"/>
          </a:xfrm>
          <a:prstGeom prst="mathPlus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8" name="Conector recto de flecha 117">
            <a:extLst>
              <a:ext uri="{FF2B5EF4-FFF2-40B4-BE49-F238E27FC236}">
                <a16:creationId xmlns:a16="http://schemas.microsoft.com/office/drawing/2014/main" id="{115576C4-BD2E-CF41-9282-CFEF87EA3766}"/>
              </a:ext>
            </a:extLst>
          </p:cNvPr>
          <p:cNvCxnSpPr>
            <a:cxnSpLocks/>
          </p:cNvCxnSpPr>
          <p:nvPr/>
        </p:nvCxnSpPr>
        <p:spPr>
          <a:xfrm flipH="1">
            <a:off x="10021283" y="5094926"/>
            <a:ext cx="1531585" cy="790567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Más 119">
            <a:extLst>
              <a:ext uri="{FF2B5EF4-FFF2-40B4-BE49-F238E27FC236}">
                <a16:creationId xmlns:a16="http://schemas.microsoft.com/office/drawing/2014/main" id="{7900A5E9-F101-4148-8D2E-B9362828E6B3}"/>
              </a:ext>
            </a:extLst>
          </p:cNvPr>
          <p:cNvSpPr/>
          <p:nvPr/>
        </p:nvSpPr>
        <p:spPr>
          <a:xfrm>
            <a:off x="10505405" y="5557594"/>
            <a:ext cx="326182" cy="344696"/>
          </a:xfrm>
          <a:prstGeom prst="mathPlus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1" name="Grupo 120">
            <a:extLst>
              <a:ext uri="{FF2B5EF4-FFF2-40B4-BE49-F238E27FC236}">
                <a16:creationId xmlns:a16="http://schemas.microsoft.com/office/drawing/2014/main" id="{EBEBB958-6EC6-5F4C-A0C0-8A98A89C63D3}"/>
              </a:ext>
            </a:extLst>
          </p:cNvPr>
          <p:cNvGrpSpPr/>
          <p:nvPr/>
        </p:nvGrpSpPr>
        <p:grpSpPr>
          <a:xfrm>
            <a:off x="8627948" y="3869308"/>
            <a:ext cx="3173240" cy="1231942"/>
            <a:chOff x="6094531" y="2650918"/>
            <a:chExt cx="2576164" cy="1231942"/>
          </a:xfrm>
        </p:grpSpPr>
        <p:sp>
          <p:nvSpPr>
            <p:cNvPr id="122" name="Rectángulo 121">
              <a:extLst>
                <a:ext uri="{FF2B5EF4-FFF2-40B4-BE49-F238E27FC236}">
                  <a16:creationId xmlns:a16="http://schemas.microsoft.com/office/drawing/2014/main" id="{49729A78-0886-6247-BC9F-D86996E2B8C0}"/>
                </a:ext>
              </a:extLst>
            </p:cNvPr>
            <p:cNvSpPr/>
            <p:nvPr/>
          </p:nvSpPr>
          <p:spPr>
            <a:xfrm>
              <a:off x="6094531" y="2650918"/>
              <a:ext cx="1621462" cy="321018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Rectángulo 124">
              <a:extLst>
                <a:ext uri="{FF2B5EF4-FFF2-40B4-BE49-F238E27FC236}">
                  <a16:creationId xmlns:a16="http://schemas.microsoft.com/office/drawing/2014/main" id="{D0215650-6666-DF4D-A450-A798E1311B6C}"/>
                </a:ext>
              </a:extLst>
            </p:cNvPr>
            <p:cNvSpPr/>
            <p:nvPr/>
          </p:nvSpPr>
          <p:spPr>
            <a:xfrm>
              <a:off x="6767920" y="3605861"/>
              <a:ext cx="190277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2" name="Rectángulo 81">
            <a:extLst>
              <a:ext uri="{FF2B5EF4-FFF2-40B4-BE49-F238E27FC236}">
                <a16:creationId xmlns:a16="http://schemas.microsoft.com/office/drawing/2014/main" id="{5384B088-0A3B-AE47-98EC-BABEC839BCC6}"/>
              </a:ext>
            </a:extLst>
          </p:cNvPr>
          <p:cNvSpPr/>
          <p:nvPr/>
        </p:nvSpPr>
        <p:spPr>
          <a:xfrm>
            <a:off x="8632236" y="3803550"/>
            <a:ext cx="20658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Geom</a:t>
            </a:r>
            <a:r>
              <a:rPr kumimoji="0" lang="en-US" altLang="es-ES" sz="16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gain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itchFamily="2" charset="2"/>
              </a:rPr>
              <a:t>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127" name="Rectángulo 126">
            <a:extLst>
              <a:ext uri="{FF2B5EF4-FFF2-40B4-BE49-F238E27FC236}">
                <a16:creationId xmlns:a16="http://schemas.microsoft.com/office/drawing/2014/main" id="{FEEB9B31-DF48-C543-88E9-BDA403350D6B}"/>
              </a:ext>
            </a:extLst>
          </p:cNvPr>
          <p:cNvSpPr/>
          <p:nvPr/>
        </p:nvSpPr>
        <p:spPr>
          <a:xfrm>
            <a:off x="6272701" y="5593440"/>
            <a:ext cx="1681234" cy="321018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ángulo 107">
            <a:extLst>
              <a:ext uri="{FF2B5EF4-FFF2-40B4-BE49-F238E27FC236}">
                <a16:creationId xmlns:a16="http://schemas.microsoft.com/office/drawing/2014/main" id="{A6C10A7C-4A58-5A48-A14C-6E3689599574}"/>
              </a:ext>
            </a:extLst>
          </p:cNvPr>
          <p:cNvSpPr/>
          <p:nvPr/>
        </p:nvSpPr>
        <p:spPr>
          <a:xfrm>
            <a:off x="6016437" y="5579777"/>
            <a:ext cx="21438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TOF</a:t>
            </a:r>
            <a:r>
              <a:rPr kumimoji="0" lang="en-US" altLang="es-ES" sz="16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</a:t>
            </a: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gain </a:t>
            </a: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itchFamily="2" charset="2"/>
              </a:rPr>
              <a:t></a:t>
            </a: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itchFamily="2" charset="2"/>
              </a:rPr>
              <a:t>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itchFamily="2" charset="2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DADA471-DC65-EB04-147D-235972DAD0A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57277" y="-6664"/>
            <a:ext cx="2735000" cy="5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4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03" grpId="0"/>
      <p:bldP spid="123" grpId="0"/>
      <p:bldP spid="170" grpId="0" animBg="1"/>
      <p:bldP spid="80" grpId="0" animBg="1"/>
      <p:bldP spid="88" grpId="0" animBg="1"/>
      <p:bldP spid="17" grpId="0" animBg="1"/>
      <p:bldP spid="119" grpId="0" animBg="1"/>
      <p:bldP spid="113" grpId="0" animBg="1"/>
      <p:bldP spid="120" grpId="0" animBg="1"/>
      <p:bldP spid="82" grpId="0"/>
      <p:bldP spid="127" grpId="0" animBg="1"/>
      <p:bldP spid="1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26C792FC-AAD2-4746-8DAA-528522271C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55" r="12959"/>
          <a:stretch/>
        </p:blipFill>
        <p:spPr>
          <a:xfrm>
            <a:off x="122934" y="1335010"/>
            <a:ext cx="7897538" cy="259905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90ECA96-FF55-734C-B933-00012D716C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465" r="6963" b="15570"/>
          <a:stretch/>
        </p:blipFill>
        <p:spPr>
          <a:xfrm>
            <a:off x="13359" y="6095603"/>
            <a:ext cx="1907907" cy="637899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866092FE-2983-204A-87A8-728B5FB554FA}"/>
              </a:ext>
            </a:extLst>
          </p:cNvPr>
          <p:cNvSpPr txBox="1"/>
          <p:nvPr/>
        </p:nvSpPr>
        <p:spPr>
          <a:xfrm>
            <a:off x="9342296" y="452437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EF2CE0F-7322-9C47-8535-9432F05D3A86}"/>
              </a:ext>
            </a:extLst>
          </p:cNvPr>
          <p:cNvSpPr>
            <a:spLocks noChangeAspect="1"/>
          </p:cNvSpPr>
          <p:nvPr/>
        </p:nvSpPr>
        <p:spPr>
          <a:xfrm>
            <a:off x="-1225" y="-4802"/>
            <a:ext cx="12192000" cy="5268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PHOENIX: Technical objectives and breakthroughs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D66E012-D58A-034B-94FA-6F0073AD0256}"/>
              </a:ext>
            </a:extLst>
          </p:cNvPr>
          <p:cNvSpPr txBox="1">
            <a:spLocks noChangeAspect="1"/>
          </p:cNvSpPr>
          <p:nvPr/>
        </p:nvSpPr>
        <p:spPr>
          <a:xfrm>
            <a:off x="9854905" y="243531"/>
            <a:ext cx="24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Andrea </a:t>
            </a:r>
            <a:r>
              <a:rPr kumimoji="0" lang="es-E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Gonzalez-Montoro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id="{C5F6ADED-CCE7-5942-AF99-95D826CCA25E}"/>
              </a:ext>
            </a:extLst>
          </p:cNvPr>
          <p:cNvGraphicFramePr>
            <a:graphicFrameLocks noGrp="1"/>
          </p:cNvGraphicFramePr>
          <p:nvPr/>
        </p:nvGraphicFramePr>
        <p:xfrm>
          <a:off x="8111125" y="658989"/>
          <a:ext cx="3994412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4412">
                  <a:extLst>
                    <a:ext uri="{9D8B030D-6E8A-4147-A177-3AD203B41FA5}">
                      <a16:colId xmlns:a16="http://schemas.microsoft.com/office/drawing/2014/main" val="2091175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(5/5) </a:t>
                      </a:r>
                      <a:r>
                        <a:rPr lang="en-US" sz="1600" noProof="0" dirty="0"/>
                        <a:t>PET system </a:t>
                      </a:r>
                      <a:r>
                        <a:rPr lang="en-US" sz="1600" b="1" noProof="0" dirty="0"/>
                        <a:t>calibration</a:t>
                      </a:r>
                      <a:r>
                        <a:rPr lang="en-US" sz="1600" noProof="0" dirty="0"/>
                        <a:t> using </a:t>
                      </a:r>
                      <a:r>
                        <a:rPr lang="en-US" sz="1600" b="1" noProof="0" dirty="0"/>
                        <a:t>NN</a:t>
                      </a:r>
                      <a:endParaRPr lang="en-US" sz="160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874933"/>
                  </a:ext>
                </a:extLst>
              </a:tr>
              <a:tr h="3079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/>
                        <a:t> </a:t>
                      </a:r>
                      <a:r>
                        <a:rPr lang="en-US" sz="1600" b="1" noProof="0" dirty="0"/>
                        <a:t>Fast and easy calibration</a:t>
                      </a:r>
                      <a:r>
                        <a:rPr lang="en-US" sz="1600" b="0" noProof="0" dirty="0"/>
                        <a:t> procedure. </a:t>
                      </a:r>
                      <a:r>
                        <a:rPr lang="en-US" sz="1600" b="1" noProof="0" dirty="0"/>
                        <a:t>Better image quality</a:t>
                      </a:r>
                      <a:endParaRPr lang="en-US" sz="16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9805730"/>
                  </a:ext>
                </a:extLst>
              </a:tr>
            </a:tbl>
          </a:graphicData>
        </a:graphic>
      </p:graphicFrame>
      <p:graphicFrame>
        <p:nvGraphicFramePr>
          <p:cNvPr id="23" name="Tabla 22">
            <a:extLst>
              <a:ext uri="{FF2B5EF4-FFF2-40B4-BE49-F238E27FC236}">
                <a16:creationId xmlns:a16="http://schemas.microsoft.com/office/drawing/2014/main" id="{4A3AC5B0-9249-124F-8AC8-13652DA38AE5}"/>
              </a:ext>
            </a:extLst>
          </p:cNvPr>
          <p:cNvGraphicFramePr>
            <a:graphicFrameLocks noGrp="1"/>
          </p:cNvGraphicFramePr>
          <p:nvPr/>
        </p:nvGraphicFramePr>
        <p:xfrm>
          <a:off x="122933" y="664450"/>
          <a:ext cx="7758708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58708">
                  <a:extLst>
                    <a:ext uri="{9D8B030D-6E8A-4147-A177-3AD203B41FA5}">
                      <a16:colId xmlns:a16="http://schemas.microsoft.com/office/drawing/2014/main" val="2091175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(4/5) </a:t>
                      </a:r>
                      <a:r>
                        <a:rPr lang="en-US" sz="1600" b="1" noProof="0" dirty="0"/>
                        <a:t>Robust readout electronics for </a:t>
                      </a:r>
                      <a:r>
                        <a:rPr lang="en-US" sz="1600" b="0" noProof="0" dirty="0"/>
                        <a:t>BGO TOF-PET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874933"/>
                  </a:ext>
                </a:extLst>
              </a:tr>
              <a:tr h="307915">
                <a:tc>
                  <a:txBody>
                    <a:bodyPr/>
                    <a:lstStyle/>
                    <a:p>
                      <a:pPr algn="ctr"/>
                      <a:r>
                        <a:rPr lang="en-US" sz="1600" b="0" noProof="0" dirty="0"/>
                        <a:t>First </a:t>
                      </a:r>
                      <a:r>
                        <a:rPr lang="en-US" sz="1600" b="1" noProof="0" dirty="0"/>
                        <a:t>low-cost, scalable and robust </a:t>
                      </a:r>
                      <a:r>
                        <a:rPr lang="en-US" sz="1600" b="0" noProof="0" dirty="0"/>
                        <a:t>electronics </a:t>
                      </a:r>
                      <a:r>
                        <a:rPr lang="en-US" sz="1600" b="1" noProof="0" dirty="0"/>
                        <a:t>for BGO</a:t>
                      </a:r>
                      <a:endParaRPr lang="en-US" sz="1600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9805730"/>
                  </a:ext>
                </a:extLst>
              </a:tr>
            </a:tbl>
          </a:graphicData>
        </a:graphic>
      </p:graphicFrame>
      <p:sp>
        <p:nvSpPr>
          <p:cNvPr id="24" name="Rectángulo 23">
            <a:extLst>
              <a:ext uri="{FF2B5EF4-FFF2-40B4-BE49-F238E27FC236}">
                <a16:creationId xmlns:a16="http://schemas.microsoft.com/office/drawing/2014/main" id="{A556ADDC-C068-EF4E-8E6A-805713F92895}"/>
              </a:ext>
            </a:extLst>
          </p:cNvPr>
          <p:cNvSpPr/>
          <p:nvPr/>
        </p:nvSpPr>
        <p:spPr>
          <a:xfrm>
            <a:off x="77605" y="604791"/>
            <a:ext cx="7942866" cy="3329272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76D8168-1390-F048-848F-993985DE97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793" t="8703" r="451" b="21609"/>
          <a:stretch/>
        </p:blipFill>
        <p:spPr>
          <a:xfrm>
            <a:off x="8207785" y="1596095"/>
            <a:ext cx="1463928" cy="1981531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91AA76E5-FC96-DA4A-A9E6-10ADA6BF6B40}"/>
              </a:ext>
            </a:extLst>
          </p:cNvPr>
          <p:cNvGrpSpPr/>
          <p:nvPr/>
        </p:nvGrpSpPr>
        <p:grpSpPr>
          <a:xfrm>
            <a:off x="9518558" y="1631481"/>
            <a:ext cx="2578510" cy="2222697"/>
            <a:chOff x="9194623" y="2000385"/>
            <a:chExt cx="2633189" cy="2459450"/>
          </a:xfrm>
        </p:grpSpPr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ABA631B1-7078-1E47-A60A-7FD516A78AEB}"/>
                </a:ext>
              </a:extLst>
            </p:cNvPr>
            <p:cNvCxnSpPr>
              <a:cxnSpLocks/>
            </p:cNvCxnSpPr>
            <p:nvPr/>
          </p:nvCxnSpPr>
          <p:spPr>
            <a:xfrm>
              <a:off x="9194623" y="2262356"/>
              <a:ext cx="240037" cy="254026"/>
            </a:xfrm>
            <a:prstGeom prst="line">
              <a:avLst/>
            </a:prstGeom>
            <a:ln w="25400">
              <a:solidFill>
                <a:srgbClr val="FBB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>
              <a:extLst>
                <a:ext uri="{FF2B5EF4-FFF2-40B4-BE49-F238E27FC236}">
                  <a16:creationId xmlns:a16="http://schemas.microsoft.com/office/drawing/2014/main" id="{9C4C9269-5407-4048-B1D8-969CF44753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94623" y="3557847"/>
              <a:ext cx="240037" cy="549369"/>
            </a:xfrm>
            <a:prstGeom prst="line">
              <a:avLst/>
            </a:prstGeom>
            <a:ln w="25400">
              <a:solidFill>
                <a:srgbClr val="FBBC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4" name="Imagen 93">
              <a:extLst>
                <a:ext uri="{FF2B5EF4-FFF2-40B4-BE49-F238E27FC236}">
                  <a16:creationId xmlns:a16="http://schemas.microsoft.com/office/drawing/2014/main" id="{1698DF71-3635-D14F-872F-6520224B6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1700" t="4449" r="3656" b="3921"/>
            <a:stretch/>
          </p:blipFill>
          <p:spPr bwMode="auto">
            <a:xfrm>
              <a:off x="9434661" y="2000385"/>
              <a:ext cx="2393151" cy="24594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BD7DB3B-7978-5F42-B355-B4E6709DF86B}"/>
              </a:ext>
            </a:extLst>
          </p:cNvPr>
          <p:cNvSpPr/>
          <p:nvPr/>
        </p:nvSpPr>
        <p:spPr>
          <a:xfrm>
            <a:off x="77605" y="4038001"/>
            <a:ext cx="12027932" cy="2714891"/>
          </a:xfrm>
          <a:prstGeom prst="rect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4BDD916-36F6-EA46-BB60-E8FB3B30CCA3}"/>
              </a:ext>
            </a:extLst>
          </p:cNvPr>
          <p:cNvSpPr/>
          <p:nvPr/>
        </p:nvSpPr>
        <p:spPr>
          <a:xfrm rot="699558">
            <a:off x="9817582" y="4619206"/>
            <a:ext cx="1938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Unique circuit. No scalable technology yet developed!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26A01D5-CE57-7240-9815-B08D9163B1E6}"/>
              </a:ext>
            </a:extLst>
          </p:cNvPr>
          <p:cNvSpPr/>
          <p:nvPr/>
        </p:nvSpPr>
        <p:spPr>
          <a:xfrm>
            <a:off x="5063125" y="3849765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PHOENIX: The first scalable solution for BGO-PET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Fast pediatric TB-PET (avoid sedation)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Ensuring children comfort and safety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Enhanced SNR, better image quality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Reduced dose exposure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New clinical studies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Affordable </a:t>
            </a: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itchFamily="2" charset="2"/>
              </a:rPr>
              <a:t> transference to industry</a:t>
            </a: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B57E5F60-0BE3-5F4D-A121-36B565B6B2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933" y="4289492"/>
            <a:ext cx="5517222" cy="1670041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8BCF078-6759-AD45-9942-2C03A82C4B93}"/>
              </a:ext>
            </a:extLst>
          </p:cNvPr>
          <p:cNvCxnSpPr>
            <a:cxnSpLocks/>
          </p:cNvCxnSpPr>
          <p:nvPr/>
        </p:nvCxnSpPr>
        <p:spPr>
          <a:xfrm>
            <a:off x="8068954" y="2494625"/>
            <a:ext cx="155461" cy="129384"/>
          </a:xfrm>
          <a:prstGeom prst="line">
            <a:avLst/>
          </a:prstGeom>
          <a:ln w="38100">
            <a:solidFill>
              <a:srgbClr val="BF9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>
            <a:extLst>
              <a:ext uri="{FF2B5EF4-FFF2-40B4-BE49-F238E27FC236}">
                <a16:creationId xmlns:a16="http://schemas.microsoft.com/office/drawing/2014/main" id="{AC20E9B5-883D-FC42-9713-AE5B2AFCFF67}"/>
              </a:ext>
            </a:extLst>
          </p:cNvPr>
          <p:cNvSpPr/>
          <p:nvPr/>
        </p:nvSpPr>
        <p:spPr>
          <a:xfrm>
            <a:off x="8068955" y="604792"/>
            <a:ext cx="4036582" cy="3329272"/>
          </a:xfrm>
          <a:prstGeom prst="rect">
            <a:avLst/>
          </a:prstGeom>
          <a:noFill/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7969EEB-8E6F-1D08-7626-B95896F90A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57277" y="-6664"/>
            <a:ext cx="2735000" cy="5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1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EF4AC-3E23-EA41-E69D-5AA5B6493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BB8467D-CB11-2390-C018-9C9F413C9964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F8ABAD-B860-DC9E-61D0-684AC1D601A0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Detector </a:t>
            </a:r>
            <a:r>
              <a:rPr lang="en-US" sz="3200" dirty="0">
                <a:sym typeface="Wingdings" pitchFamily="2" charset="2"/>
              </a:rPr>
              <a:t> PET scanner 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72C4"/>
                </a:solidFill>
              </a:rPr>
              <a:t>Dedicated-, WB-, and TB-PET</a:t>
            </a:r>
            <a:endParaRPr lang="en-US" sz="3200" dirty="0">
              <a:solidFill>
                <a:srgbClr val="4472C4"/>
              </a:solidFill>
            </a:endParaRP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Conclusion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67FE447-8605-B6B5-40CE-BC66C3B6A1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DC7A0228-B159-D74A-972A-C41A3BD556BA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13101AA-67D4-B567-CB3E-37B03A6CE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33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BD9E852-6ED4-D51A-F8A0-5C3EBFFFE722}"/>
              </a:ext>
            </a:extLst>
          </p:cNvPr>
          <p:cNvSpPr/>
          <p:nvPr/>
        </p:nvSpPr>
        <p:spPr>
          <a:xfrm>
            <a:off x="392504" y="4641838"/>
            <a:ext cx="2313118" cy="596095"/>
          </a:xfrm>
          <a:prstGeom prst="rect">
            <a:avLst/>
          </a:prstGeom>
          <a:noFill/>
          <a:ln w="730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4472C4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5C4E729C-772A-FF21-547D-105A6E71E872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2AFD87FE-B51F-DD89-56B0-D6CF8F6E279B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801CC18-F708-5604-F8CE-D3866721D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87EAA24F-B728-73C3-CCBC-B463FE8D21CB}"/>
              </a:ext>
            </a:extLst>
          </p:cNvPr>
          <p:cNvSpPr txBox="1"/>
          <p:nvPr/>
        </p:nvSpPr>
        <p:spPr>
          <a:xfrm>
            <a:off x="10328331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272667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E047B36F-0415-6C44-88A7-5F3A1CE3B602}"/>
              </a:ext>
            </a:extLst>
          </p:cNvPr>
          <p:cNvSpPr/>
          <p:nvPr/>
        </p:nvSpPr>
        <p:spPr>
          <a:xfrm>
            <a:off x="378998" y="1229072"/>
            <a:ext cx="117621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performance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systems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</a:p>
          <a:p>
            <a:pPr algn="just"/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1" algn="just"/>
            <a:r>
              <a:rPr lang="en-US" sz="2000" b="1" i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Novel Scintillators; Enhanced Photosensors; Fast Electronics; More Efficient Algorithms (AI)</a:t>
            </a:r>
          </a:p>
          <a:p>
            <a:pPr lvl="1" algn="just"/>
            <a:endParaRPr lang="en-US" sz="10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x 2-4 </a:t>
            </a:r>
            <a:r>
              <a:rPr lang="en-US" sz="2000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(Large coverage PET (TB) or/and TOF)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Homogeneous spatial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 2mm in the entire FOV </a:t>
            </a:r>
            <a:r>
              <a:rPr lang="en-US" sz="2000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Accurate 3D positioning (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DOI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Medical breakthroughs</a:t>
            </a:r>
          </a:p>
        </p:txBody>
      </p:sp>
      <p:grpSp>
        <p:nvGrpSpPr>
          <p:cNvPr id="14" name="Agrupar 8">
            <a:extLst>
              <a:ext uri="{FF2B5EF4-FFF2-40B4-BE49-F238E27FC236}">
                <a16:creationId xmlns:a16="http://schemas.microsoft.com/office/drawing/2014/main" id="{3885A87E-B775-D040-8109-7C99D24AF282}"/>
              </a:ext>
            </a:extLst>
          </p:cNvPr>
          <p:cNvGrpSpPr>
            <a:grpSpLocks noChangeAspect="1"/>
          </p:cNvGrpSpPr>
          <p:nvPr/>
        </p:nvGrpSpPr>
        <p:grpSpPr>
          <a:xfrm>
            <a:off x="5219863" y="3497689"/>
            <a:ext cx="2788472" cy="1168499"/>
            <a:chOff x="1754628" y="3423478"/>
            <a:chExt cx="7255726" cy="3040486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915FB4F-1E2B-294E-A225-7AD85509EC76}"/>
                </a:ext>
              </a:extLst>
            </p:cNvPr>
            <p:cNvSpPr txBox="1"/>
            <p:nvPr/>
          </p:nvSpPr>
          <p:spPr>
            <a:xfrm>
              <a:off x="1754628" y="4241678"/>
              <a:ext cx="3113522" cy="1361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Screening</a:t>
              </a:r>
            </a:p>
            <a:p>
              <a:pPr algn="r"/>
              <a:r>
                <a:rPr lang="en-US" sz="1400" dirty="0">
                  <a:latin typeface="Helvetica" panose="020B0604020202020204" pitchFamily="34" charset="0"/>
                  <a:cs typeface="Helvetica" panose="020B0604020202020204" pitchFamily="34" charset="0"/>
                </a:rPr>
                <a:t>Low dose</a:t>
              </a:r>
            </a:p>
          </p:txBody>
        </p:sp>
        <p:grpSp>
          <p:nvGrpSpPr>
            <p:cNvPr id="16" name="Agrupar 10">
              <a:extLst>
                <a:ext uri="{FF2B5EF4-FFF2-40B4-BE49-F238E27FC236}">
                  <a16:creationId xmlns:a16="http://schemas.microsoft.com/office/drawing/2014/main" id="{26369DCF-0EAA-D848-9E26-4A48BFAFEFB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92526" y="3423478"/>
              <a:ext cx="3917828" cy="3040486"/>
              <a:chOff x="1809938" y="1090250"/>
              <a:chExt cx="6959600" cy="5401096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6C09C6A2-A43E-3E4B-BB53-8ABA2F36B1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09938" y="1868546"/>
                <a:ext cx="6959600" cy="46228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</p:spPr>
          </p:pic>
          <p:pic>
            <p:nvPicPr>
              <p:cNvPr id="18" name="Picture 29">
                <a:extLst>
                  <a:ext uri="{FF2B5EF4-FFF2-40B4-BE49-F238E27FC236}">
                    <a16:creationId xmlns:a16="http://schemas.microsoft.com/office/drawing/2014/main" id="{85EDF1D0-9681-EE4F-8C5B-6287994FEF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512621" y="1827426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9" name="Picture 29">
                <a:extLst>
                  <a:ext uri="{FF2B5EF4-FFF2-40B4-BE49-F238E27FC236}">
                    <a16:creationId xmlns:a16="http://schemas.microsoft.com/office/drawing/2014/main" id="{D551E2F3-A3EB-4042-A2F7-CFE6F80811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780412" y="1871599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0" name="Picture 29">
                <a:extLst>
                  <a:ext uri="{FF2B5EF4-FFF2-40B4-BE49-F238E27FC236}">
                    <a16:creationId xmlns:a16="http://schemas.microsoft.com/office/drawing/2014/main" id="{BA47125E-AC69-6746-9F34-9BE452E9A0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5149805" y="1937855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1" name="Picture 29">
                <a:extLst>
                  <a:ext uri="{FF2B5EF4-FFF2-40B4-BE49-F238E27FC236}">
                    <a16:creationId xmlns:a16="http://schemas.microsoft.com/office/drawing/2014/main" id="{C22D4CE3-58CF-1541-A41D-3D13F1D47C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508152" y="1937856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2" name="Picture 29">
                <a:extLst>
                  <a:ext uri="{FF2B5EF4-FFF2-40B4-BE49-F238E27FC236}">
                    <a16:creationId xmlns:a16="http://schemas.microsoft.com/office/drawing/2014/main" id="{6D946871-564B-4040-9201-8921EEAE3B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036881" y="3064815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3" name="Picture 29">
                <a:extLst>
                  <a:ext uri="{FF2B5EF4-FFF2-40B4-BE49-F238E27FC236}">
                    <a16:creationId xmlns:a16="http://schemas.microsoft.com/office/drawing/2014/main" id="{CAAD4B2D-BA53-7340-888F-58D1F3FA1D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515368" y="3108989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29">
                <a:extLst>
                  <a:ext uri="{FF2B5EF4-FFF2-40B4-BE49-F238E27FC236}">
                    <a16:creationId xmlns:a16="http://schemas.microsoft.com/office/drawing/2014/main" id="{98C0FEA7-F4E6-654C-8C06-D6056759BA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4928934" y="318356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29">
                <a:extLst>
                  <a:ext uri="{FF2B5EF4-FFF2-40B4-BE49-F238E27FC236}">
                    <a16:creationId xmlns:a16="http://schemas.microsoft.com/office/drawing/2014/main" id="{4935998D-2E0E-5746-9B36-15905DD565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31460" y="328295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6" name="Picture 29">
                <a:extLst>
                  <a:ext uri="{FF2B5EF4-FFF2-40B4-BE49-F238E27FC236}">
                    <a16:creationId xmlns:a16="http://schemas.microsoft.com/office/drawing/2014/main" id="{6AB4880D-6F31-BE43-9318-4C51FEE168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1689067" y="4401594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7" name="Picture 29">
                <a:extLst>
                  <a:ext uri="{FF2B5EF4-FFF2-40B4-BE49-F238E27FC236}">
                    <a16:creationId xmlns:a16="http://schemas.microsoft.com/office/drawing/2014/main" id="{58207CD9-CDDB-1544-BDED-908C0C649B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167555" y="447889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8" name="Picture 29">
                <a:extLst>
                  <a:ext uri="{FF2B5EF4-FFF2-40B4-BE49-F238E27FC236}">
                    <a16:creationId xmlns:a16="http://schemas.microsoft.com/office/drawing/2014/main" id="{3971DD1E-9749-3D4C-BE8D-324FC42FAA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4680512" y="4608694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9" name="Picture 29">
                <a:extLst>
                  <a:ext uri="{FF2B5EF4-FFF2-40B4-BE49-F238E27FC236}">
                    <a16:creationId xmlns:a16="http://schemas.microsoft.com/office/drawing/2014/main" id="{FDBC2B84-77EA-604C-B88D-A0A7679343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160338" y="4730170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87895D97-6E67-D547-84BF-A6F99D13B75D}"/>
              </a:ext>
            </a:extLst>
          </p:cNvPr>
          <p:cNvSpPr txBox="1">
            <a:spLocks/>
          </p:cNvSpPr>
          <p:nvPr/>
        </p:nvSpPr>
        <p:spPr>
          <a:xfrm>
            <a:off x="378998" y="3236109"/>
            <a:ext cx="11565833" cy="1477328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  <a:prstDash val="sysDash"/>
          </a:ln>
        </p:spPr>
        <p:txBody>
          <a:bodyPr wrap="square">
            <a:spAutoFit/>
          </a:bodyPr>
          <a:lstStyle>
            <a:defPPr>
              <a:defRPr lang="es-ES"/>
            </a:defPPr>
            <a:lvl1pPr marL="180340" indent="-180340" algn="just">
              <a:defRPr sz="24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lvl="1" indent="-342900" algn="just"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Lower statistics required </a:t>
            </a:r>
            <a:r>
              <a:rPr lang="en-US" sz="1800" b="0" dirty="0">
                <a:solidFill>
                  <a:srgbClr val="1963A1"/>
                </a:solidFill>
                <a:sym typeface="Wingdings" pitchFamily="2" charset="2"/>
              </a:rPr>
              <a:t></a:t>
            </a:r>
            <a:r>
              <a:rPr lang="en-US" sz="1800" b="0" dirty="0">
                <a:sym typeface="Wingdings" pitchFamily="2" charset="2"/>
              </a:rPr>
              <a:t> </a:t>
            </a:r>
            <a:r>
              <a:rPr lang="en-US" sz="1800" b="0" dirty="0"/>
              <a:t>Shorter scan times / Dose reduction / A combination of both</a:t>
            </a:r>
          </a:p>
          <a:p>
            <a:r>
              <a:rPr lang="en-US" sz="1800" b="0" dirty="0"/>
              <a:t>Follow-up studies and better assessment of treatments</a:t>
            </a:r>
          </a:p>
          <a:p>
            <a:r>
              <a:rPr lang="en-US" sz="1800" b="0" dirty="0"/>
              <a:t>Dynamic studies</a:t>
            </a:r>
          </a:p>
          <a:p>
            <a:r>
              <a:rPr lang="en-US" sz="1800" b="0" dirty="0"/>
              <a:t>New categories of patients (pediatric-PET)</a:t>
            </a:r>
          </a:p>
          <a:p>
            <a:endParaRPr lang="en-US" sz="1800" b="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F4D1C7E1-9543-294C-8D47-F3915546D9EB}"/>
              </a:ext>
            </a:extLst>
          </p:cNvPr>
          <p:cNvSpPr/>
          <p:nvPr/>
        </p:nvSpPr>
        <p:spPr>
          <a:xfrm>
            <a:off x="8008335" y="3665221"/>
            <a:ext cx="26192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latin typeface="Helvetica" panose="020B0604020202020204" pitchFamily="34" charset="0"/>
              </a:rPr>
              <a:t>High dynamic range</a:t>
            </a:r>
            <a:endParaRPr lang="en-US" sz="1400" dirty="0">
              <a:latin typeface="Helvetica" panose="020B0604020202020204" pitchFamily="34" charset="0"/>
            </a:endParaRPr>
          </a:p>
          <a:p>
            <a:pPr algn="r"/>
            <a:r>
              <a:rPr lang="en-US" sz="1400" dirty="0">
                <a:latin typeface="Helvetica" panose="020B0604020202020204" pitchFamily="34" charset="0"/>
              </a:rPr>
              <a:t>3-5 times longer acquisitions than the half-life of the isotopes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5CE426A-9CB5-DE48-8E60-575B99D857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11430" y="3691661"/>
            <a:ext cx="919924" cy="919924"/>
          </a:xfrm>
          <a:prstGeom prst="rect">
            <a:avLst/>
          </a:prstGeom>
        </p:spPr>
      </p:pic>
      <p:sp>
        <p:nvSpPr>
          <p:cNvPr id="33" name="Circular 32">
            <a:extLst>
              <a:ext uri="{FF2B5EF4-FFF2-40B4-BE49-F238E27FC236}">
                <a16:creationId xmlns:a16="http://schemas.microsoft.com/office/drawing/2014/main" id="{6B49371A-D974-224F-BB22-AF3D709D2D90}"/>
              </a:ext>
            </a:extLst>
          </p:cNvPr>
          <p:cNvSpPr>
            <a:spLocks noChangeAspect="1"/>
          </p:cNvSpPr>
          <p:nvPr/>
        </p:nvSpPr>
        <p:spPr>
          <a:xfrm rot="5400000">
            <a:off x="10611433" y="3691665"/>
            <a:ext cx="919921" cy="919922"/>
          </a:xfrm>
          <a:prstGeom prst="pie">
            <a:avLst>
              <a:gd name="adj1" fmla="val 10851808"/>
              <a:gd name="adj2" fmla="val 11752830"/>
            </a:avLst>
          </a:prstGeom>
          <a:gradFill flip="none" rotWithShape="1">
            <a:gsLst>
              <a:gs pos="0">
                <a:schemeClr val="accent6">
                  <a:lumMod val="75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ircular 33">
            <a:extLst>
              <a:ext uri="{FF2B5EF4-FFF2-40B4-BE49-F238E27FC236}">
                <a16:creationId xmlns:a16="http://schemas.microsoft.com/office/drawing/2014/main" id="{F7541D21-FB47-F244-B524-CDB3F37A7661}"/>
              </a:ext>
            </a:extLst>
          </p:cNvPr>
          <p:cNvSpPr>
            <a:spLocks noChangeAspect="1"/>
          </p:cNvSpPr>
          <p:nvPr/>
        </p:nvSpPr>
        <p:spPr>
          <a:xfrm rot="5400000">
            <a:off x="10601326" y="3706976"/>
            <a:ext cx="919922" cy="919923"/>
          </a:xfrm>
          <a:prstGeom prst="pie">
            <a:avLst>
              <a:gd name="adj1" fmla="val 10851808"/>
              <a:gd name="adj2" fmla="val 16211149"/>
            </a:avLst>
          </a:prstGeom>
          <a:gradFill flip="none" rotWithShape="1">
            <a:gsLst>
              <a:gs pos="0">
                <a:schemeClr val="accent6">
                  <a:lumMod val="75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58C15F4-40E1-1845-B112-17FB44934825}"/>
              </a:ext>
            </a:extLst>
          </p:cNvPr>
          <p:cNvSpPr txBox="1">
            <a:spLocks noChangeAspect="1"/>
          </p:cNvSpPr>
          <p:nvPr/>
        </p:nvSpPr>
        <p:spPr>
          <a:xfrm>
            <a:off x="11345425" y="3557707"/>
            <a:ext cx="807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/>
              <a:t>11</a:t>
            </a:r>
            <a:r>
              <a:rPr lang="en-US" sz="1600" b="1"/>
              <a:t>C</a:t>
            </a:r>
          </a:p>
        </p:txBody>
      </p:sp>
      <p:sp>
        <p:nvSpPr>
          <p:cNvPr id="36" name="TextBox 15">
            <a:extLst>
              <a:ext uri="{FF2B5EF4-FFF2-40B4-BE49-F238E27FC236}">
                <a16:creationId xmlns:a16="http://schemas.microsoft.com/office/drawing/2014/main" id="{C26BAAAE-4931-D846-A201-D507E4E72C7C}"/>
              </a:ext>
            </a:extLst>
          </p:cNvPr>
          <p:cNvSpPr txBox="1"/>
          <p:nvPr/>
        </p:nvSpPr>
        <p:spPr>
          <a:xfrm>
            <a:off x="7318839" y="0"/>
            <a:ext cx="4858894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s-ES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Take home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message</a:t>
            </a:r>
          </a:p>
        </p:txBody>
      </p:sp>
      <p:sp>
        <p:nvSpPr>
          <p:cNvPr id="38" name="Elipse 11">
            <a:extLst>
              <a:ext uri="{FF2B5EF4-FFF2-40B4-BE49-F238E27FC236}">
                <a16:creationId xmlns:a16="http://schemas.microsoft.com/office/drawing/2014/main" id="{EC5EE8B6-1719-404E-9120-021A52834F11}"/>
              </a:ext>
            </a:extLst>
          </p:cNvPr>
          <p:cNvSpPr>
            <a:spLocks noChangeAspect="1"/>
          </p:cNvSpPr>
          <p:nvPr/>
        </p:nvSpPr>
        <p:spPr>
          <a:xfrm>
            <a:off x="8638008" y="4874645"/>
            <a:ext cx="3508628" cy="1170152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77000"/>
                </a:srgbClr>
              </a:gs>
              <a:gs pos="86000">
                <a:schemeClr val="bg1">
                  <a:alpha val="7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Agrupar 12">
            <a:extLst>
              <a:ext uri="{FF2B5EF4-FFF2-40B4-BE49-F238E27FC236}">
                <a16:creationId xmlns:a16="http://schemas.microsoft.com/office/drawing/2014/main" id="{5095920B-1BB1-8441-8F74-FD8DD6CBB85D}"/>
              </a:ext>
            </a:extLst>
          </p:cNvPr>
          <p:cNvGrpSpPr>
            <a:grpSpLocks noChangeAspect="1"/>
          </p:cNvGrpSpPr>
          <p:nvPr/>
        </p:nvGrpSpPr>
        <p:grpSpPr>
          <a:xfrm>
            <a:off x="9113672" y="5042966"/>
            <a:ext cx="2605436" cy="728989"/>
            <a:chOff x="1546303" y="3248115"/>
            <a:chExt cx="3131973" cy="876312"/>
          </a:xfrm>
        </p:grpSpPr>
        <p:pic>
          <p:nvPicPr>
            <p:cNvPr id="40" name="Picture 29">
              <a:extLst>
                <a:ext uri="{FF2B5EF4-FFF2-40B4-BE49-F238E27FC236}">
                  <a16:creationId xmlns:a16="http://schemas.microsoft.com/office/drawing/2014/main" id="{D38D0534-10C3-B34F-B0E1-C30583D990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9541" y="3248115"/>
              <a:ext cx="2733614" cy="87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4 Rectángulo">
              <a:extLst>
                <a:ext uri="{FF2B5EF4-FFF2-40B4-BE49-F238E27FC236}">
                  <a16:creationId xmlns:a16="http://schemas.microsoft.com/office/drawing/2014/main" id="{E6994EDA-A1E2-A84B-89D9-D03F7AF79C1E}"/>
                </a:ext>
              </a:extLst>
            </p:cNvPr>
            <p:cNvSpPr/>
            <p:nvPr/>
          </p:nvSpPr>
          <p:spPr>
            <a:xfrm>
              <a:off x="1546303" y="4026797"/>
              <a:ext cx="3131973" cy="809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3 Imagen">
            <a:extLst>
              <a:ext uri="{FF2B5EF4-FFF2-40B4-BE49-F238E27FC236}">
                <a16:creationId xmlns:a16="http://schemas.microsoft.com/office/drawing/2014/main" id="{F4C8CBBF-DA05-1B4A-ABDC-2318FB202B4D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alphaModFix amt="61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111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84000" y="4893509"/>
            <a:ext cx="1739638" cy="11632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43" name="Rectángulo 16">
            <a:extLst>
              <a:ext uri="{FF2B5EF4-FFF2-40B4-BE49-F238E27FC236}">
                <a16:creationId xmlns:a16="http://schemas.microsoft.com/office/drawing/2014/main" id="{1694DBDA-71D7-F84E-A9A0-0A9D573D87F8}"/>
              </a:ext>
            </a:extLst>
          </p:cNvPr>
          <p:cNvSpPr>
            <a:spLocks noChangeAspect="1"/>
          </p:cNvSpPr>
          <p:nvPr/>
        </p:nvSpPr>
        <p:spPr>
          <a:xfrm>
            <a:off x="10686019" y="4883284"/>
            <a:ext cx="318019" cy="1141245"/>
          </a:xfrm>
          <a:prstGeom prst="rect">
            <a:avLst/>
          </a:prstGeom>
          <a:noFill/>
          <a:ln w="38100" cmpd="sng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DEB796-AED9-D542-BE02-56F74E9B29E4}"/>
              </a:ext>
            </a:extLst>
          </p:cNvPr>
          <p:cNvSpPr/>
          <p:nvPr/>
        </p:nvSpPr>
        <p:spPr>
          <a:xfrm>
            <a:off x="2672704" y="6018961"/>
            <a:ext cx="5878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/>
            <a:r>
              <a:rPr lang="en-US" sz="3200" b="1" i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3200" b="1" i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diagnostic quality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32620A0-2C17-A840-8E84-F85C30A32F52}"/>
              </a:ext>
            </a:extLst>
          </p:cNvPr>
          <p:cNvSpPr/>
          <p:nvPr/>
        </p:nvSpPr>
        <p:spPr>
          <a:xfrm>
            <a:off x="806912" y="1635679"/>
            <a:ext cx="9879107" cy="504000"/>
          </a:xfrm>
          <a:prstGeom prst="rect">
            <a:avLst/>
          </a:prstGeom>
          <a:solidFill>
            <a:schemeClr val="accent5">
              <a:lumMod val="20000"/>
              <a:lumOff val="80000"/>
              <a:alpha val="15000"/>
            </a:schemeClr>
          </a:solidFill>
          <a:ln w="349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1963A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5FC51EB-469A-1049-B9AB-A9D9342C4C75}"/>
              </a:ext>
            </a:extLst>
          </p:cNvPr>
          <p:cNvSpPr/>
          <p:nvPr/>
        </p:nvSpPr>
        <p:spPr>
          <a:xfrm>
            <a:off x="412375" y="4482987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B3A0542-4AED-5A4D-8C2C-1D2575F6069C}"/>
              </a:ext>
            </a:extLst>
          </p:cNvPr>
          <p:cNvSpPr/>
          <p:nvPr/>
        </p:nvSpPr>
        <p:spPr>
          <a:xfrm>
            <a:off x="418481" y="4748583"/>
            <a:ext cx="70334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WB- and TB-PET </a:t>
            </a:r>
            <a:r>
              <a:rPr lang="en-US" sz="2000" b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</a:p>
          <a:p>
            <a:pPr algn="just"/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1" algn="ctr"/>
            <a:r>
              <a:rPr lang="en-US" sz="2000" b="1" i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Larger Axial Coverage; </a:t>
            </a:r>
            <a:r>
              <a:rPr lang="en-US" sz="2000" b="1" i="1" dirty="0">
                <a:solidFill>
                  <a:srgbClr val="1963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Simultaneous Multi-organ Studies; Intratumor Homogeneity Studies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742B896F-3048-714F-97E0-F8BB1AA6C1C2}"/>
              </a:ext>
            </a:extLst>
          </p:cNvPr>
          <p:cNvSpPr/>
          <p:nvPr/>
        </p:nvSpPr>
        <p:spPr>
          <a:xfrm>
            <a:off x="1045587" y="5260922"/>
            <a:ext cx="6291337" cy="655791"/>
          </a:xfrm>
          <a:prstGeom prst="rect">
            <a:avLst/>
          </a:prstGeom>
          <a:solidFill>
            <a:schemeClr val="accent5">
              <a:lumMod val="20000"/>
              <a:lumOff val="80000"/>
              <a:alpha val="15000"/>
            </a:schemeClr>
          </a:solidFill>
          <a:ln w="349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1963A1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1D5B96F-D91A-8946-AEAF-76E1EFCC4E31}"/>
              </a:ext>
            </a:extLst>
          </p:cNvPr>
          <p:cNvSpPr/>
          <p:nvPr/>
        </p:nvSpPr>
        <p:spPr>
          <a:xfrm>
            <a:off x="0" y="777089"/>
            <a:ext cx="4471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340" indent="-180340" algn="just"/>
            <a:r>
              <a:rPr lang="en-US" sz="2400" dirty="0">
                <a:solidFill>
                  <a:srgbClr val="1963A1"/>
                </a:solidFill>
              </a:rPr>
              <a:t>Advancements in nuclear imaging:</a:t>
            </a:r>
          </a:p>
        </p:txBody>
      </p:sp>
      <p:sp>
        <p:nvSpPr>
          <p:cNvPr id="48" name="Marcador de número de diapositiva 2">
            <a:extLst>
              <a:ext uri="{FF2B5EF4-FFF2-40B4-BE49-F238E27FC236}">
                <a16:creationId xmlns:a16="http://schemas.microsoft.com/office/drawing/2014/main" id="{7E75DF4D-03BE-2240-B2B5-D60B594CE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34</a:t>
            </a:fld>
            <a:endParaRPr lang="en-GB" sz="18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E638E62-CBED-B4CA-D6BA-682B4D358973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1BCC07E-E1A7-0C82-49A4-1C5776B9DDE3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673D2D9-3436-7348-1DD2-DBE48F768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365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 animBg="1"/>
      <p:bldP spid="34" grpId="0" animBg="1"/>
      <p:bldP spid="35" grpId="0"/>
      <p:bldP spid="38" grpId="0" animBg="1"/>
      <p:bldP spid="43" grpId="0" animBg="1"/>
      <p:bldP spid="7" grpId="0"/>
      <p:bldP spid="3" grpId="0" animBg="1"/>
      <p:bldP spid="4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ECE52-CAEB-F222-E80B-C204705E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E42D835-F370-3FBB-DECC-37628D9FF021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A45D345-53CD-3C37-66FB-1C8E1A0BBF3E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C95672B7-0FD0-D25F-EF2D-E3C0B93A5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9855958C-CEA3-F6DC-B586-55B2B80666EA}"/>
              </a:ext>
            </a:extLst>
          </p:cNvPr>
          <p:cNvSpPr txBox="1"/>
          <p:nvPr/>
        </p:nvSpPr>
        <p:spPr>
          <a:xfrm>
            <a:off x="6218890" y="-2683"/>
            <a:ext cx="5973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 technology in Prague</a:t>
            </a:r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8EF79099-335D-7E1E-5144-E113D0AF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35</a:t>
            </a:fld>
            <a:endParaRPr lang="en-GB" sz="18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B88674-4673-BB68-0C29-32940057E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367" y="766758"/>
            <a:ext cx="10359266" cy="44396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0C998F6-4B1C-ABA4-9379-62B834549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980" y="5289502"/>
            <a:ext cx="6515820" cy="1385935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EEBAA43-3690-F38E-8D83-A239ECF8A81B}"/>
              </a:ext>
            </a:extLst>
          </p:cNvPr>
          <p:cNvSpPr txBox="1"/>
          <p:nvPr/>
        </p:nvSpPr>
        <p:spPr>
          <a:xfrm>
            <a:off x="1694985" y="3429000"/>
            <a:ext cx="2419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70C0"/>
                </a:solidFill>
              </a:rPr>
              <a:t>Almost</a:t>
            </a:r>
            <a:r>
              <a:rPr lang="es-ES" dirty="0">
                <a:solidFill>
                  <a:srgbClr val="0070C0"/>
                </a:solidFill>
              </a:rPr>
              <a:t> 26 </a:t>
            </a:r>
            <a:r>
              <a:rPr lang="es-ES" dirty="0" err="1">
                <a:solidFill>
                  <a:srgbClr val="0070C0"/>
                </a:solidFill>
              </a:rPr>
              <a:t>years</a:t>
            </a: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err="1">
                <a:solidFill>
                  <a:srgbClr val="0070C0"/>
                </a:solidFill>
              </a:rPr>
              <a:t>already</a:t>
            </a:r>
            <a:endParaRPr lang="es-ES" dirty="0">
              <a:solidFill>
                <a:srgbClr val="0070C0"/>
              </a:solidFill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1F7920B-7FAA-2DF2-736F-5D96B12839AD}"/>
              </a:ext>
            </a:extLst>
          </p:cNvPr>
          <p:cNvCxnSpPr>
            <a:cxnSpLocks/>
          </p:cNvCxnSpPr>
          <p:nvPr/>
        </p:nvCxnSpPr>
        <p:spPr>
          <a:xfrm flipV="1">
            <a:off x="1137424" y="3769112"/>
            <a:ext cx="557561" cy="439025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08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C27B7-C6B6-F19D-0CA7-4C87FDBF1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3A0E661D-0512-21A6-E125-BC3F9A3CA17C}"/>
              </a:ext>
            </a:extLst>
          </p:cNvPr>
          <p:cNvGrpSpPr/>
          <p:nvPr/>
        </p:nvGrpSpPr>
        <p:grpSpPr>
          <a:xfrm>
            <a:off x="0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94894634-8E58-4068-EE65-0CC7C2B6AA9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D97DD16-D761-1330-D779-E7C9BF07B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0C976979-70B5-8204-C222-792D4218BC48}"/>
              </a:ext>
            </a:extLst>
          </p:cNvPr>
          <p:cNvSpPr txBox="1"/>
          <p:nvPr/>
        </p:nvSpPr>
        <p:spPr>
          <a:xfrm>
            <a:off x="10395958" y="-2683"/>
            <a:ext cx="1712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Advice</a:t>
            </a:r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1BA08CB4-5B1C-10DB-1247-8862622EB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36</a:t>
            </a:fld>
            <a:endParaRPr lang="en-GB" sz="18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68EC83-52E4-7122-0470-3A53BE485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73" y="922456"/>
            <a:ext cx="2623845" cy="190553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4783010-0229-B101-CB02-CC9758985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802" y="833668"/>
            <a:ext cx="1517348" cy="50318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84B3F78-9FAD-96EE-79FE-6BA08959D207}"/>
              </a:ext>
            </a:extLst>
          </p:cNvPr>
          <p:cNvSpPr txBox="1"/>
          <p:nvPr/>
        </p:nvSpPr>
        <p:spPr>
          <a:xfrm>
            <a:off x="2891818" y="1401077"/>
            <a:ext cx="32041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Darmstadt, Germany</a:t>
            </a:r>
          </a:p>
          <a:p>
            <a:endParaRPr lang="en-US" sz="400" dirty="0"/>
          </a:p>
          <a:p>
            <a:r>
              <a:rPr lang="en-US" sz="1600" i="1" dirty="0"/>
              <a:t>1st international experience </a:t>
            </a:r>
            <a:r>
              <a:rPr lang="en-US" sz="1600" i="1" dirty="0">
                <a:sym typeface="Wingdings" pitchFamily="2" charset="2"/>
              </a:rPr>
              <a:t> 2015 (as a Master Student) </a:t>
            </a:r>
            <a:endParaRPr lang="en-US" sz="1600" i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9A12192-424D-7420-7FCD-09D123895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2112"/>
            <a:ext cx="7045171" cy="216889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BE8F834-5631-B0B3-96C9-DBF801CA5E1A}"/>
              </a:ext>
            </a:extLst>
          </p:cNvPr>
          <p:cNvSpPr txBox="1"/>
          <p:nvPr/>
        </p:nvSpPr>
        <p:spPr>
          <a:xfrm>
            <a:off x="7098173" y="3022174"/>
            <a:ext cx="462254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u="sng" dirty="0">
                <a:solidFill>
                  <a:srgbClr val="0070C0"/>
                </a:solidFill>
              </a:rPr>
              <a:t>YOUR TASKS:</a:t>
            </a:r>
          </a:p>
          <a:p>
            <a:endParaRPr lang="es-ES" sz="2000" b="1" dirty="0">
              <a:solidFill>
                <a:srgbClr val="4472C4"/>
              </a:solidFill>
            </a:endParaRPr>
          </a:p>
          <a:p>
            <a:r>
              <a:rPr lang="es-ES" sz="2000" b="1" dirty="0" err="1">
                <a:solidFill>
                  <a:srgbClr val="4472C4"/>
                </a:solidFill>
              </a:rPr>
              <a:t>Take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out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the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most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of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this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experience</a:t>
            </a:r>
            <a:endParaRPr lang="es-ES" sz="2000" b="1" dirty="0">
              <a:solidFill>
                <a:srgbClr val="4472C4"/>
              </a:solidFill>
            </a:endParaRPr>
          </a:p>
          <a:p>
            <a:r>
              <a:rPr lang="es-ES" sz="2000" b="1" dirty="0" err="1">
                <a:solidFill>
                  <a:srgbClr val="4472C4"/>
                </a:solidFill>
              </a:rPr>
              <a:t>Enjoy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the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school</a:t>
            </a:r>
            <a:endParaRPr lang="es-ES" sz="2000" b="1" dirty="0">
              <a:solidFill>
                <a:srgbClr val="4472C4"/>
              </a:solidFill>
            </a:endParaRPr>
          </a:p>
          <a:p>
            <a:r>
              <a:rPr lang="es-ES" sz="2000" b="1" dirty="0" err="1">
                <a:solidFill>
                  <a:srgbClr val="4472C4"/>
                </a:solidFill>
              </a:rPr>
              <a:t>Interact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with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the</a:t>
            </a:r>
            <a:r>
              <a:rPr lang="es-ES" sz="2000" b="1" dirty="0">
                <a:solidFill>
                  <a:srgbClr val="4472C4"/>
                </a:solidFill>
              </a:rPr>
              <a:t> </a:t>
            </a:r>
            <a:r>
              <a:rPr lang="es-ES" sz="2000" b="1" dirty="0" err="1">
                <a:solidFill>
                  <a:srgbClr val="4472C4"/>
                </a:solidFill>
              </a:rPr>
              <a:t>lectures</a:t>
            </a:r>
            <a:endParaRPr lang="es-ES" sz="2000" b="1" dirty="0">
              <a:solidFill>
                <a:srgbClr val="4472C4"/>
              </a:solidFill>
            </a:endParaRPr>
          </a:p>
          <a:p>
            <a:r>
              <a:rPr lang="es-ES" sz="2000" b="1" dirty="0" err="1">
                <a:solidFill>
                  <a:srgbClr val="4472C4"/>
                </a:solidFill>
              </a:rPr>
              <a:t>Make</a:t>
            </a:r>
            <a:r>
              <a:rPr lang="es-ES" sz="2000" b="1" dirty="0">
                <a:solidFill>
                  <a:srgbClr val="4472C4"/>
                </a:solidFill>
              </a:rPr>
              <a:t> new Friends</a:t>
            </a:r>
          </a:p>
          <a:p>
            <a:endParaRPr lang="es-ES" sz="2000" b="1" dirty="0">
              <a:solidFill>
                <a:srgbClr val="4472C4"/>
              </a:solidFill>
            </a:endParaRPr>
          </a:p>
          <a:p>
            <a:r>
              <a:rPr lang="es-ES" sz="2800" b="1" dirty="0" err="1">
                <a:solidFill>
                  <a:srgbClr val="0070C0"/>
                </a:solidFill>
              </a:rPr>
              <a:t>This</a:t>
            </a:r>
            <a:r>
              <a:rPr lang="es-ES" sz="2800" b="1" dirty="0">
                <a:solidFill>
                  <a:srgbClr val="0070C0"/>
                </a:solidFill>
              </a:rPr>
              <a:t> </a:t>
            </a:r>
            <a:r>
              <a:rPr lang="es-ES" sz="2800" b="1" dirty="0" err="1">
                <a:solidFill>
                  <a:srgbClr val="0070C0"/>
                </a:solidFill>
              </a:rPr>
              <a:t>is</a:t>
            </a:r>
            <a:r>
              <a:rPr lang="es-ES" sz="2800" b="1" dirty="0">
                <a:solidFill>
                  <a:srgbClr val="0070C0"/>
                </a:solidFill>
              </a:rPr>
              <a:t> </a:t>
            </a:r>
            <a:r>
              <a:rPr lang="es-ES" sz="2800" b="1" dirty="0" err="1">
                <a:solidFill>
                  <a:srgbClr val="0070C0"/>
                </a:solidFill>
              </a:rPr>
              <a:t>an</a:t>
            </a:r>
            <a:r>
              <a:rPr lang="es-ES" sz="2800" b="1" dirty="0">
                <a:solidFill>
                  <a:srgbClr val="0070C0"/>
                </a:solidFill>
              </a:rPr>
              <a:t> </a:t>
            </a:r>
            <a:r>
              <a:rPr lang="es-ES" sz="2800" b="1" dirty="0" err="1">
                <a:solidFill>
                  <a:srgbClr val="0070C0"/>
                </a:solidFill>
              </a:rPr>
              <a:t>unique</a:t>
            </a:r>
            <a:r>
              <a:rPr lang="es-ES" sz="2800" b="1" dirty="0">
                <a:solidFill>
                  <a:srgbClr val="0070C0"/>
                </a:solidFill>
              </a:rPr>
              <a:t> </a:t>
            </a:r>
            <a:r>
              <a:rPr lang="es-ES" sz="2800" b="1" dirty="0" err="1">
                <a:solidFill>
                  <a:srgbClr val="0070C0"/>
                </a:solidFill>
              </a:rPr>
              <a:t>experience</a:t>
            </a:r>
            <a:r>
              <a:rPr lang="es-ES" sz="2800" b="1" dirty="0">
                <a:solidFill>
                  <a:srgbClr val="0070C0"/>
                </a:solidFill>
              </a:rPr>
              <a:t>!!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3449D92-1659-4D3A-E91F-5CFC528D680F}"/>
              </a:ext>
            </a:extLst>
          </p:cNvPr>
          <p:cNvSpPr txBox="1"/>
          <p:nvPr/>
        </p:nvSpPr>
        <p:spPr>
          <a:xfrm>
            <a:off x="6331867" y="1209897"/>
            <a:ext cx="383034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0070C0"/>
                </a:solidFill>
              </a:rPr>
              <a:t>10 </a:t>
            </a:r>
            <a:r>
              <a:rPr lang="es-ES" sz="2800" b="1" dirty="0" err="1">
                <a:solidFill>
                  <a:srgbClr val="0070C0"/>
                </a:solidFill>
              </a:rPr>
              <a:t>years</a:t>
            </a:r>
            <a:r>
              <a:rPr lang="es-ES" sz="2800" b="1" dirty="0">
                <a:solidFill>
                  <a:srgbClr val="0070C0"/>
                </a:solidFill>
              </a:rPr>
              <a:t> </a:t>
            </a:r>
            <a:r>
              <a:rPr lang="es-ES" sz="2800" b="1" dirty="0" err="1">
                <a:solidFill>
                  <a:srgbClr val="0070C0"/>
                </a:solidFill>
              </a:rPr>
              <a:t>ago</a:t>
            </a:r>
            <a:r>
              <a:rPr lang="es-ES" sz="2800" b="1" dirty="0">
                <a:solidFill>
                  <a:srgbClr val="0070C0"/>
                </a:solidFill>
              </a:rPr>
              <a:t>…</a:t>
            </a:r>
          </a:p>
          <a:p>
            <a:endParaRPr lang="es-ES" sz="2800" b="1" dirty="0">
              <a:solidFill>
                <a:srgbClr val="0070C0"/>
              </a:solidFill>
            </a:endParaRPr>
          </a:p>
          <a:p>
            <a:r>
              <a:rPr lang="es-ES" sz="2000" b="1" dirty="0" err="1">
                <a:solidFill>
                  <a:srgbClr val="0070C0"/>
                </a:solidFill>
              </a:rPr>
              <a:t>Still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have</a:t>
            </a:r>
            <a:r>
              <a:rPr lang="es-ES" sz="2000" b="1" dirty="0">
                <a:solidFill>
                  <a:srgbClr val="0070C0"/>
                </a:solidFill>
              </a:rPr>
              <a:t> Good Friends </a:t>
            </a:r>
            <a:r>
              <a:rPr lang="es-ES" sz="2000" b="1" dirty="0" err="1">
                <a:solidFill>
                  <a:srgbClr val="0070C0"/>
                </a:solidFill>
              </a:rPr>
              <a:t>from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b="1" dirty="0" err="1">
                <a:solidFill>
                  <a:srgbClr val="0070C0"/>
                </a:solidFill>
              </a:rPr>
              <a:t>then</a:t>
            </a:r>
            <a:r>
              <a:rPr lang="es-ES" sz="2000" b="1" dirty="0">
                <a:solidFill>
                  <a:srgbClr val="0070C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4689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2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C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FA5A95-BBF1-A54D-0E7E-0274ADBAD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BEDE5E57-9914-C183-6DC9-5B2695E4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37</a:t>
            </a:fld>
            <a:endParaRPr lang="en-GB" sz="1800" b="1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56DFE7A-494A-4CCA-D8C7-0C0498C563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923"/>
          <a:stretch/>
        </p:blipFill>
        <p:spPr>
          <a:xfrm>
            <a:off x="16974" y="-2683"/>
            <a:ext cx="6976428" cy="677862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166E0CF-08E6-5CC1-B432-6F37CEE2E2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52" t="75224" r="3007" b="945"/>
          <a:stretch/>
        </p:blipFill>
        <p:spPr>
          <a:xfrm>
            <a:off x="6981641" y="-2682"/>
            <a:ext cx="5210359" cy="1690806"/>
          </a:xfrm>
          <a:prstGeom prst="rect">
            <a:avLst/>
          </a:prstGeom>
        </p:spPr>
      </p:pic>
      <p:pic>
        <p:nvPicPr>
          <p:cNvPr id="4098" name="Picture 2" descr="Flat design join us message | Free Vector">
            <a:extLst>
              <a:ext uri="{FF2B5EF4-FFF2-40B4-BE49-F238E27FC236}">
                <a16:creationId xmlns:a16="http://schemas.microsoft.com/office/drawing/2014/main" id="{F25643FD-9998-C303-78DB-0DEF5DE75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037" y="2016369"/>
            <a:ext cx="5122990" cy="341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22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000C9-DC30-C31E-080B-29B2F9A63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16F734D-E2BE-D288-2042-9774F4051C79}"/>
              </a:ext>
            </a:extLst>
          </p:cNvPr>
          <p:cNvSpPr/>
          <p:nvPr/>
        </p:nvSpPr>
        <p:spPr>
          <a:xfrm>
            <a:off x="1117915" y="1947600"/>
            <a:ext cx="570876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noProof="0" dirty="0">
                <a:solidFill>
                  <a:srgbClr val="0070C0"/>
                </a:solidFill>
              </a:rPr>
              <a:t>Medical</a:t>
            </a:r>
            <a:r>
              <a:rPr lang="en-US" sz="6600" b="1" noProof="0" dirty="0">
                <a:solidFill>
                  <a:srgbClr val="0070C0"/>
                </a:solidFill>
              </a:rPr>
              <a:t> </a:t>
            </a:r>
            <a:r>
              <a:rPr lang="en-US" sz="5400" b="1" noProof="0" dirty="0">
                <a:solidFill>
                  <a:srgbClr val="0070C0"/>
                </a:solidFill>
              </a:rPr>
              <a:t>Imaging</a:t>
            </a:r>
            <a:r>
              <a:rPr lang="en-US" sz="6600" b="1" noProof="0" dirty="0">
                <a:solidFill>
                  <a:srgbClr val="0070C0"/>
                </a:solidFill>
              </a:rPr>
              <a:t>: </a:t>
            </a:r>
          </a:p>
          <a:p>
            <a:pPr algn="ctr"/>
            <a:r>
              <a:rPr lang="en-US" sz="4800" b="1" u="sng" noProof="0" dirty="0">
                <a:solidFill>
                  <a:srgbClr val="0070C0"/>
                </a:solidFill>
              </a:rPr>
              <a:t>PET</a:t>
            </a:r>
            <a:endParaRPr lang="en-US" sz="9600" b="1" u="sng" noProof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1E2A34DC-0646-09C7-9F3D-C3229DDA8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38</a:t>
            </a:fld>
            <a:endParaRPr lang="en-GB" sz="18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B7FFB21-FC3A-368D-B005-10048A699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390356" cy="19476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908F67E5-CDB6-164F-EB0A-C452E4F731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793" b="8845"/>
          <a:stretch/>
        </p:blipFill>
        <p:spPr>
          <a:xfrm rot="897002">
            <a:off x="7258661" y="1852456"/>
            <a:ext cx="4790753" cy="210235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07DB467-5AC5-97EF-FBC9-F53BD4E42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8100" y="3574761"/>
            <a:ext cx="2390527" cy="3146714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A197DF0-1032-D9C1-F035-936926696664}"/>
              </a:ext>
            </a:extLst>
          </p:cNvPr>
          <p:cNvSpPr txBox="1">
            <a:spLocks/>
          </p:cNvSpPr>
          <p:nvPr/>
        </p:nvSpPr>
        <p:spPr>
          <a:xfrm>
            <a:off x="5142367" y="5104729"/>
            <a:ext cx="6741765" cy="2213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July 2</a:t>
            </a:r>
            <a:r>
              <a:rPr lang="en-US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nd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2025</a:t>
            </a:r>
          </a:p>
          <a:p>
            <a:pPr algn="r">
              <a:spcBef>
                <a:spcPts val="800"/>
              </a:spcBef>
            </a:pP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Andrea Gonzalez-Montoro, PhD</a:t>
            </a:r>
          </a:p>
          <a:p>
            <a:pPr marL="342900" indent="-342900" algn="r">
              <a:lnSpc>
                <a:spcPct val="150000"/>
              </a:lnSpc>
              <a:spcBef>
                <a:spcPts val="800"/>
              </a:spcBef>
              <a:buFont typeface=".Apple Color Emoji UI"/>
              <a:buChar char="📩"/>
            </a:pPr>
            <a:r>
              <a:rPr lang="en-US" sz="2000" dirty="0"/>
              <a:t> </a:t>
            </a:r>
            <a:r>
              <a:rPr lang="en-US" sz="2000" dirty="0">
                <a:hlinkClick r:id="rId6"/>
              </a:rPr>
              <a:t>andrea.gm@i3m.upv.es</a:t>
            </a:r>
            <a:endParaRPr lang="en-US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58BF860-8A74-2D6B-5255-8BF7128567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0356" y="-14364"/>
            <a:ext cx="4814170" cy="154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6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B40F1A19-9B97-44B3-2853-0C7A85A31EAA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874EC264-EE6F-9942-80F9-590D302808D9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A3DA292-43E7-3A64-994A-312365178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0"/>
            <a:ext cx="1880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31D574-0B47-2A4F-8B92-7FD24DBAE2EC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b="1" dirty="0"/>
              <a:t>PET History &amp; Evolution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Detector </a:t>
            </a:r>
            <a:r>
              <a:rPr lang="en-US" sz="3200" dirty="0">
                <a:sym typeface="Wingdings" pitchFamily="2" charset="2"/>
              </a:rPr>
              <a:t> PET scanner 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PET system technology requirements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Pre-clinical PET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Clinical PET </a:t>
            </a: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State-of-the-art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963A1"/>
                </a:solidFill>
              </a:rPr>
              <a:t>Dedicated-, WB-, and TB-PET</a:t>
            </a:r>
            <a:endParaRPr lang="en-US" sz="3200" dirty="0"/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Conclusion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C4FB2683-F52C-6B46-AAB2-E0AC94B0E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8" b="96917" l="69832" r="96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74" r="2426"/>
          <a:stretch/>
        </p:blipFill>
        <p:spPr bwMode="auto">
          <a:xfrm>
            <a:off x="7183855" y="769441"/>
            <a:ext cx="4590590" cy="48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83855" y="883522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01BD9A5-5338-CD42-82A2-5F0FD969AD17}"/>
              </a:ext>
            </a:extLst>
          </p:cNvPr>
          <p:cNvSpPr/>
          <p:nvPr/>
        </p:nvSpPr>
        <p:spPr>
          <a:xfrm>
            <a:off x="353291" y="1096897"/>
            <a:ext cx="4447310" cy="588144"/>
          </a:xfrm>
          <a:prstGeom prst="rect">
            <a:avLst/>
          </a:prstGeom>
          <a:noFill/>
          <a:ln w="730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498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2509911C-EC92-797B-BFEF-EA06868A51B1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572B7AD-DA30-6BED-A762-DA98AAD7258A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E8F281C9-90A4-7F96-47A3-9FC18ADF2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39" name="Imagen 38">
            <a:extLst>
              <a:ext uri="{FF2B5EF4-FFF2-40B4-BE49-F238E27FC236}">
                <a16:creationId xmlns:a16="http://schemas.microsoft.com/office/drawing/2014/main" id="{B8BBF39A-E953-D548-924C-DB9686BAD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5904" y="1733308"/>
            <a:ext cx="3018821" cy="1488250"/>
          </a:xfrm>
          <a:prstGeom prst="rect">
            <a:avLst/>
          </a:prstGeom>
        </p:spPr>
      </p:pic>
      <p:sp>
        <p:nvSpPr>
          <p:cNvPr id="35" name="Flecha a la derecha con bandas 34">
            <a:extLst>
              <a:ext uri="{FF2B5EF4-FFF2-40B4-BE49-F238E27FC236}">
                <a16:creationId xmlns:a16="http://schemas.microsoft.com/office/drawing/2014/main" id="{3433F344-B858-B04C-95CA-37EF7BD7B67E}"/>
              </a:ext>
            </a:extLst>
          </p:cNvPr>
          <p:cNvSpPr/>
          <p:nvPr/>
        </p:nvSpPr>
        <p:spPr>
          <a:xfrm>
            <a:off x="169331" y="3254913"/>
            <a:ext cx="11913849" cy="2315404"/>
          </a:xfrm>
          <a:prstGeom prst="stripedRightArrow">
            <a:avLst>
              <a:gd name="adj1" fmla="val 50000"/>
              <a:gd name="adj2" fmla="val 38433"/>
            </a:avLst>
          </a:prstGeom>
          <a:solidFill>
            <a:schemeClr val="accent5">
              <a:lumMod val="20000"/>
              <a:lumOff val="80000"/>
              <a:alpha val="51000"/>
            </a:schemeClr>
          </a:solidFill>
          <a:ln w="50800">
            <a:solidFill>
              <a:srgbClr val="196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DC19C3DA-B2DC-0C40-A57A-285F121475A7}"/>
              </a:ext>
            </a:extLst>
          </p:cNvPr>
          <p:cNvSpPr/>
          <p:nvPr/>
        </p:nvSpPr>
        <p:spPr>
          <a:xfrm>
            <a:off x="2256312" y="-1"/>
            <a:ext cx="9935688" cy="73275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PET: History &amp; Evolution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7E1AE44-CF19-C14B-B2E9-A4E73162D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61" y="823092"/>
            <a:ext cx="110700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s-ES" sz="2400" b="1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PET</a:t>
            </a:r>
            <a:r>
              <a:rPr lang="en-US" altLang="es-ES" sz="2000" dirty="0">
                <a:solidFill>
                  <a:srgbClr val="4472C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s-ES" sz="2000" dirty="0">
                <a:solidFill>
                  <a:srgbClr val="4472C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altLang="es-ES" sz="2000" dirty="0">
                <a:solidFill>
                  <a:srgbClr val="4472C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s-E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uses radiotracers for the detection, diagnosis, monitoring and treatment of numerous medical conditions. It is </a:t>
            </a:r>
            <a:r>
              <a:rPr lang="en-US" altLang="es-ES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most widely used molecular imaging technique </a:t>
            </a:r>
            <a:r>
              <a:rPr lang="en-US" altLang="es-E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the clinical field and also in preclinical research.</a:t>
            </a:r>
            <a:endParaRPr kumimoji="0" lang="en-US" altLang="es-E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97B5304-7C12-FA45-A2C6-EDAC159CF2D7}"/>
              </a:ext>
            </a:extLst>
          </p:cNvPr>
          <p:cNvSpPr txBox="1"/>
          <p:nvPr/>
        </p:nvSpPr>
        <p:spPr>
          <a:xfrm>
            <a:off x="2578101" y="1925367"/>
            <a:ext cx="6071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4472C4"/>
                </a:solidFill>
              </a:rPr>
              <a:t>Historical facts </a:t>
            </a:r>
            <a:r>
              <a:rPr lang="en-US" sz="2000" dirty="0"/>
              <a:t>contributing to the development of PET: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1E55706-A8B8-5C46-A7CB-157EDCA9FA90}"/>
              </a:ext>
            </a:extLst>
          </p:cNvPr>
          <p:cNvSpPr txBox="1"/>
          <p:nvPr/>
        </p:nvSpPr>
        <p:spPr>
          <a:xfrm>
            <a:off x="803182" y="3487914"/>
            <a:ext cx="200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1929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8F6D8FC-652D-4E4E-9216-57F14B6EB9D2}"/>
              </a:ext>
            </a:extLst>
          </p:cNvPr>
          <p:cNvSpPr txBox="1"/>
          <p:nvPr/>
        </p:nvSpPr>
        <p:spPr>
          <a:xfrm>
            <a:off x="1457160" y="3905495"/>
            <a:ext cx="20009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Experimental discovery of the </a:t>
            </a:r>
            <a:r>
              <a:rPr lang="en-US" sz="1600" b="1" dirty="0"/>
              <a:t>positron</a:t>
            </a:r>
            <a:r>
              <a:rPr lang="en-US" sz="1600" dirty="0"/>
              <a:t> by </a:t>
            </a:r>
          </a:p>
          <a:p>
            <a:pPr algn="ctr"/>
            <a:r>
              <a:rPr lang="en-US" sz="1600" b="1" dirty="0"/>
              <a:t>Anderson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8AF2AA8-9E2D-9042-99C3-742D7783D361}"/>
              </a:ext>
            </a:extLst>
          </p:cNvPr>
          <p:cNvSpPr/>
          <p:nvPr/>
        </p:nvSpPr>
        <p:spPr>
          <a:xfrm>
            <a:off x="429801" y="3896989"/>
            <a:ext cx="13909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Theoretical </a:t>
            </a:r>
            <a:r>
              <a:rPr lang="en-US" sz="1600" b="1" dirty="0"/>
              <a:t>prediction</a:t>
            </a:r>
            <a:r>
              <a:rPr lang="en-US" sz="1600" dirty="0"/>
              <a:t> of the positron by </a:t>
            </a:r>
            <a:r>
              <a:rPr lang="en-US" sz="1600" b="1" dirty="0"/>
              <a:t>Dirac</a:t>
            </a:r>
            <a:r>
              <a:rPr lang="en-US" sz="1600" dirty="0"/>
              <a:t> 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EE32F75-2B12-4A4A-BD47-6F45549F74AA}"/>
              </a:ext>
            </a:extLst>
          </p:cNvPr>
          <p:cNvSpPr/>
          <p:nvPr/>
        </p:nvSpPr>
        <p:spPr>
          <a:xfrm>
            <a:off x="2172822" y="3494513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1963A1"/>
                </a:solidFill>
              </a:rPr>
              <a:t>1932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81E56FB-9323-AA44-9107-170A3FE69B7C}"/>
              </a:ext>
            </a:extLst>
          </p:cNvPr>
          <p:cNvSpPr/>
          <p:nvPr/>
        </p:nvSpPr>
        <p:spPr>
          <a:xfrm>
            <a:off x="3650908" y="3507492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>
                <a:solidFill>
                  <a:srgbClr val="4472C4"/>
                </a:solidFill>
              </a:rPr>
              <a:t>1934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F11E79A-F10B-9540-9951-60CEB1C075AC}"/>
              </a:ext>
            </a:extLst>
          </p:cNvPr>
          <p:cNvSpPr txBox="1"/>
          <p:nvPr/>
        </p:nvSpPr>
        <p:spPr>
          <a:xfrm>
            <a:off x="3179934" y="3922063"/>
            <a:ext cx="1814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Discovery of </a:t>
            </a:r>
            <a:r>
              <a:rPr lang="en-US" sz="1600" b="1" dirty="0"/>
              <a:t>radioactive elements,  </a:t>
            </a:r>
          </a:p>
          <a:p>
            <a:pPr algn="ctr"/>
            <a:r>
              <a:rPr lang="en-US" sz="1600" b="1" dirty="0"/>
              <a:t>Curie y Joliot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761BC2F-7C69-E445-913E-6D74E66B74ED}"/>
              </a:ext>
            </a:extLst>
          </p:cNvPr>
          <p:cNvSpPr txBox="1"/>
          <p:nvPr/>
        </p:nvSpPr>
        <p:spPr>
          <a:xfrm>
            <a:off x="3041988" y="5193325"/>
            <a:ext cx="19173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Use of the cyclotron to generate </a:t>
            </a:r>
            <a:r>
              <a:rPr lang="en-US" sz="1400" b="1" dirty="0"/>
              <a:t>artificial radionuclides</a:t>
            </a:r>
            <a:r>
              <a:rPr lang="en-US" sz="1400" dirty="0"/>
              <a:t>. </a:t>
            </a:r>
            <a:r>
              <a:rPr lang="en-US" sz="1400" dirty="0" err="1"/>
              <a:t>Univ</a:t>
            </a:r>
            <a:r>
              <a:rPr lang="en-US" sz="1400" dirty="0"/>
              <a:t>, California Berkeley</a:t>
            </a:r>
          </a:p>
        </p:txBody>
      </p:sp>
      <p:sp>
        <p:nvSpPr>
          <p:cNvPr id="22" name="Rectángulo redondeado 21">
            <a:extLst>
              <a:ext uri="{FF2B5EF4-FFF2-40B4-BE49-F238E27FC236}">
                <a16:creationId xmlns:a16="http://schemas.microsoft.com/office/drawing/2014/main" id="{4B2C170C-6168-D848-9830-9EA4B2911B3C}"/>
              </a:ext>
            </a:extLst>
          </p:cNvPr>
          <p:cNvSpPr/>
          <p:nvPr/>
        </p:nvSpPr>
        <p:spPr>
          <a:xfrm>
            <a:off x="3124581" y="5192169"/>
            <a:ext cx="1753721" cy="955263"/>
          </a:xfrm>
          <a:prstGeom prst="roundRect">
            <a:avLst/>
          </a:prstGeom>
          <a:noFill/>
          <a:ln w="28575">
            <a:solidFill>
              <a:srgbClr val="196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E43AA898-B619-434C-8C65-8CEA1CF7531B}"/>
              </a:ext>
            </a:extLst>
          </p:cNvPr>
          <p:cNvSpPr/>
          <p:nvPr/>
        </p:nvSpPr>
        <p:spPr>
          <a:xfrm>
            <a:off x="5705952" y="349729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4472C4"/>
                </a:solidFill>
              </a:rPr>
              <a:t>1945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98206AB-D67B-E249-A7CB-2E237CE78B15}"/>
              </a:ext>
            </a:extLst>
          </p:cNvPr>
          <p:cNvSpPr txBox="1"/>
          <p:nvPr/>
        </p:nvSpPr>
        <p:spPr>
          <a:xfrm>
            <a:off x="5219188" y="3935745"/>
            <a:ext cx="1597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First use of </a:t>
            </a:r>
            <a:r>
              <a:rPr lang="en-US" sz="1600" b="1" dirty="0"/>
              <a:t>radiotracers in humans</a:t>
            </a:r>
            <a:endParaRPr lang="en-US" sz="1600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11E4579-2999-0540-A8D1-D79D4BE2C20E}"/>
              </a:ext>
            </a:extLst>
          </p:cNvPr>
          <p:cNvSpPr/>
          <p:nvPr/>
        </p:nvSpPr>
        <p:spPr>
          <a:xfrm>
            <a:off x="7143178" y="348791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4472C4"/>
                </a:solidFill>
              </a:rPr>
              <a:t>1948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460FABD-0AE2-4D43-B2DE-D6B973347991}"/>
              </a:ext>
            </a:extLst>
          </p:cNvPr>
          <p:cNvSpPr txBox="1"/>
          <p:nvPr/>
        </p:nvSpPr>
        <p:spPr>
          <a:xfrm>
            <a:off x="6562484" y="3886360"/>
            <a:ext cx="1814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Detector improvements, launch of the </a:t>
            </a:r>
          </a:p>
          <a:p>
            <a:pPr algn="ctr"/>
            <a:r>
              <a:rPr lang="en-US" sz="1600" b="1" dirty="0"/>
              <a:t>PMT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6FDEABE-ED80-B944-B23C-BE0718790055}"/>
              </a:ext>
            </a:extLst>
          </p:cNvPr>
          <p:cNvSpPr/>
          <p:nvPr/>
        </p:nvSpPr>
        <p:spPr>
          <a:xfrm>
            <a:off x="8527092" y="348791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4472C4"/>
                </a:solidFill>
              </a:rPr>
              <a:t>1952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A46D1A8-D8BD-6947-8CD1-1EBF894E486F}"/>
              </a:ext>
            </a:extLst>
          </p:cNvPr>
          <p:cNvSpPr txBox="1"/>
          <p:nvPr/>
        </p:nvSpPr>
        <p:spPr>
          <a:xfrm>
            <a:off x="7923286" y="3896989"/>
            <a:ext cx="1940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Brownell y Sweet </a:t>
            </a:r>
            <a:r>
              <a:rPr lang="en-US" sz="1600" dirty="0"/>
              <a:t>(MGH), </a:t>
            </a:r>
            <a:r>
              <a:rPr lang="en-US" sz="1600" b="1" dirty="0"/>
              <a:t>radiation </a:t>
            </a:r>
          </a:p>
          <a:p>
            <a:pPr algn="ctr"/>
            <a:r>
              <a:rPr lang="en-US" sz="1600" dirty="0"/>
              <a:t>to visualize and </a:t>
            </a:r>
          </a:p>
          <a:p>
            <a:pPr algn="ctr"/>
            <a:r>
              <a:rPr lang="en-US" sz="1600" dirty="0"/>
              <a:t>treat </a:t>
            </a:r>
            <a:r>
              <a:rPr lang="en-US" sz="1600" b="1" dirty="0"/>
              <a:t>tumors</a:t>
            </a:r>
            <a:endParaRPr lang="en-US" sz="1600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F60F2143-4FDD-0946-B9D4-0AE2A21890B9}"/>
              </a:ext>
            </a:extLst>
          </p:cNvPr>
          <p:cNvSpPr/>
          <p:nvPr/>
        </p:nvSpPr>
        <p:spPr>
          <a:xfrm>
            <a:off x="10045026" y="348791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4472C4"/>
                </a:solidFill>
              </a:rPr>
              <a:t>1953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E47FBE3-A676-D74D-AD49-3FFCFB9B5968}"/>
              </a:ext>
            </a:extLst>
          </p:cNvPr>
          <p:cNvSpPr txBox="1"/>
          <p:nvPr/>
        </p:nvSpPr>
        <p:spPr>
          <a:xfrm>
            <a:off x="9610538" y="3843939"/>
            <a:ext cx="1706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Construction of the </a:t>
            </a:r>
            <a:r>
              <a:rPr lang="en-US" b="1" dirty="0">
                <a:solidFill>
                  <a:srgbClr val="FF0000"/>
                </a:solidFill>
              </a:rPr>
              <a:t>first PET</a:t>
            </a:r>
            <a:r>
              <a:rPr lang="en-US" dirty="0"/>
              <a:t>, brain studies</a:t>
            </a:r>
          </a:p>
        </p:txBody>
      </p: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7C036775-0324-EE4B-88C4-017BCC227300}"/>
              </a:ext>
            </a:extLst>
          </p:cNvPr>
          <p:cNvCxnSpPr/>
          <p:nvPr/>
        </p:nvCxnSpPr>
        <p:spPr>
          <a:xfrm>
            <a:off x="4012127" y="4974207"/>
            <a:ext cx="0" cy="217962"/>
          </a:xfrm>
          <a:prstGeom prst="straightConnector1">
            <a:avLst/>
          </a:prstGeom>
          <a:ln w="41275">
            <a:solidFill>
              <a:srgbClr val="196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Imagen 37">
            <a:extLst>
              <a:ext uri="{FF2B5EF4-FFF2-40B4-BE49-F238E27FC236}">
                <a16:creationId xmlns:a16="http://schemas.microsoft.com/office/drawing/2014/main" id="{A319152A-C2D2-A14A-A4C5-8D4E5888D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121" y="5097318"/>
            <a:ext cx="1700624" cy="1785656"/>
          </a:xfrm>
          <a:prstGeom prst="rect">
            <a:avLst/>
          </a:prstGeom>
        </p:spPr>
      </p:pic>
      <p:pic>
        <p:nvPicPr>
          <p:cNvPr id="40" name="Picture 5">
            <a:extLst>
              <a:ext uri="{FF2B5EF4-FFF2-40B4-BE49-F238E27FC236}">
                <a16:creationId xmlns:a16="http://schemas.microsoft.com/office/drawing/2014/main" id="{1E6DB1D3-ADB3-9943-9E70-2C2A362C79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4"/>
          <a:stretch/>
        </p:blipFill>
        <p:spPr bwMode="auto">
          <a:xfrm>
            <a:off x="5087916" y="2659052"/>
            <a:ext cx="1758510" cy="82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72A8781-5346-C842-9596-A6C19B95EC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471" y="2938517"/>
            <a:ext cx="3195223" cy="566083"/>
          </a:xfrm>
          <a:prstGeom prst="rect">
            <a:avLst/>
          </a:prstGeom>
        </p:spPr>
      </p:pic>
      <p:sp>
        <p:nvSpPr>
          <p:cNvPr id="31" name="Marcador de número de diapositiva 2">
            <a:extLst>
              <a:ext uri="{FF2B5EF4-FFF2-40B4-BE49-F238E27FC236}">
                <a16:creationId xmlns:a16="http://schemas.microsoft.com/office/drawing/2014/main" id="{2981F449-2E70-7E47-810D-E80A693E7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5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421883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/>
      <p:bldP spid="7" grpId="0"/>
      <p:bldP spid="9" grpId="0"/>
      <p:bldP spid="15" grpId="0"/>
      <p:bldP spid="16" grpId="0"/>
      <p:bldP spid="18" grpId="0"/>
      <p:bldP spid="19" grpId="0"/>
      <p:bldP spid="21" grpId="0"/>
      <p:bldP spid="22" grpId="0" animBg="1"/>
      <p:bldP spid="23" grpId="0"/>
      <p:bldP spid="24" grpId="0"/>
      <p:bldP spid="26" grpId="0"/>
      <p:bldP spid="27" grpId="0"/>
      <p:bldP spid="29" grpId="0"/>
      <p:bldP spid="30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5D640ECD-CB23-84ED-30C6-F2BAD9B5927E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BC4278F-9531-F043-5896-9CF2D1349F7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3B167FC-31E5-D971-3AB9-E1805CA98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pic>
        <p:nvPicPr>
          <p:cNvPr id="35" name="Picture 2" descr="product image vision quadra">
            <a:extLst>
              <a:ext uri="{FF2B5EF4-FFF2-40B4-BE49-F238E27FC236}">
                <a16:creationId xmlns:a16="http://schemas.microsoft.com/office/drawing/2014/main" id="{4C63FB5A-FDFB-A045-B9E3-3E0B22BFBD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7309"/>
          <a:stretch/>
        </p:blipFill>
        <p:spPr bwMode="auto">
          <a:xfrm>
            <a:off x="10734131" y="5008718"/>
            <a:ext cx="1457869" cy="183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B5ABB7B2-7DCD-5544-8D2A-D15607C80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501" y="5271686"/>
            <a:ext cx="828412" cy="81375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AB50607-BF58-B249-8431-EAB5527E19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39"/>
          <a:stretch/>
        </p:blipFill>
        <p:spPr>
          <a:xfrm>
            <a:off x="59960" y="1110434"/>
            <a:ext cx="12192000" cy="2467035"/>
          </a:xfrm>
          <a:prstGeom prst="rect">
            <a:avLst/>
          </a:prstGeom>
        </p:spPr>
      </p:pic>
      <p:sp>
        <p:nvSpPr>
          <p:cNvPr id="10" name="Rectangle 1">
            <a:extLst>
              <a:ext uri="{FF2B5EF4-FFF2-40B4-BE49-F238E27FC236}">
                <a16:creationId xmlns:a16="http://schemas.microsoft.com/office/drawing/2014/main" id="{9D15B911-927F-2F46-93D5-96F37B721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91" y="729249"/>
            <a:ext cx="115746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s-ES" sz="2400" b="1" dirty="0">
                <a:solidFill>
                  <a:srgbClr val="4472C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DEVELOPMENTS IN THE DETECTOR TECHNOLOGY</a:t>
            </a:r>
            <a:endParaRPr kumimoji="0" lang="en-US" altLang="es-ES" sz="4400" b="0" i="0" u="none" strike="noStrike" cap="none" normalizeH="0" baseline="0" dirty="0">
              <a:ln>
                <a:noFill/>
              </a:ln>
              <a:solidFill>
                <a:srgbClr val="4472C4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lecha a la derecha con bandas 10">
            <a:extLst>
              <a:ext uri="{FF2B5EF4-FFF2-40B4-BE49-F238E27FC236}">
                <a16:creationId xmlns:a16="http://schemas.microsoft.com/office/drawing/2014/main" id="{CBFC5A7F-166E-A44D-AD85-34521253176F}"/>
              </a:ext>
            </a:extLst>
          </p:cNvPr>
          <p:cNvSpPr/>
          <p:nvPr/>
        </p:nvSpPr>
        <p:spPr>
          <a:xfrm>
            <a:off x="89944" y="3384450"/>
            <a:ext cx="11577406" cy="2315404"/>
          </a:xfrm>
          <a:prstGeom prst="stripedRightArrow">
            <a:avLst>
              <a:gd name="adj1" fmla="val 50000"/>
              <a:gd name="adj2" fmla="val 38433"/>
            </a:avLst>
          </a:prstGeom>
          <a:solidFill>
            <a:schemeClr val="accent5">
              <a:lumMod val="20000"/>
              <a:lumOff val="80000"/>
              <a:alpha val="51000"/>
            </a:schemeClr>
          </a:solidFill>
          <a:ln w="508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1AFD448-E772-804B-AE3B-D0693ED72E5C}"/>
              </a:ext>
            </a:extLst>
          </p:cNvPr>
          <p:cNvSpPr txBox="1"/>
          <p:nvPr/>
        </p:nvSpPr>
        <p:spPr>
          <a:xfrm>
            <a:off x="387352" y="3617451"/>
            <a:ext cx="200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1953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5A2B7EF-5E00-B84F-8C96-104E3983E80C}"/>
              </a:ext>
            </a:extLst>
          </p:cNvPr>
          <p:cNvSpPr/>
          <p:nvPr/>
        </p:nvSpPr>
        <p:spPr>
          <a:xfrm>
            <a:off x="2427488" y="3612153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1970</a:t>
            </a:r>
            <a:endParaRPr lang="es-ES" b="1" dirty="0">
              <a:solidFill>
                <a:srgbClr val="4472C4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307F76E-17AF-C540-9F4B-F96BBE1AE2B3}"/>
              </a:ext>
            </a:extLst>
          </p:cNvPr>
          <p:cNvSpPr/>
          <p:nvPr/>
        </p:nvSpPr>
        <p:spPr>
          <a:xfrm>
            <a:off x="4468108" y="3612153"/>
            <a:ext cx="65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1990</a:t>
            </a:r>
            <a:endParaRPr lang="es-ES" b="1" dirty="0">
              <a:solidFill>
                <a:srgbClr val="4472C4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5FE2C8D-463C-6A4B-B48D-AF80FEDA7A45}"/>
              </a:ext>
            </a:extLst>
          </p:cNvPr>
          <p:cNvSpPr/>
          <p:nvPr/>
        </p:nvSpPr>
        <p:spPr>
          <a:xfrm>
            <a:off x="6004739" y="361215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2000</a:t>
            </a:r>
            <a:endParaRPr lang="es-ES" b="1" dirty="0">
              <a:solidFill>
                <a:srgbClr val="4472C4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3EB1263-9672-4445-8C54-DCF4090DBEF5}"/>
              </a:ext>
            </a:extLst>
          </p:cNvPr>
          <p:cNvSpPr/>
          <p:nvPr/>
        </p:nvSpPr>
        <p:spPr>
          <a:xfrm>
            <a:off x="7056072" y="361215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rgbClr val="4472C4"/>
                </a:solidFill>
              </a:rPr>
              <a:t>2010</a:t>
            </a:r>
            <a:endParaRPr lang="es-ES" b="1" dirty="0">
              <a:solidFill>
                <a:srgbClr val="4472C4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946048B-DDFB-6D44-A125-E18957E6CD76}"/>
              </a:ext>
            </a:extLst>
          </p:cNvPr>
          <p:cNvSpPr/>
          <p:nvPr/>
        </p:nvSpPr>
        <p:spPr>
          <a:xfrm>
            <a:off x="8505994" y="3535976"/>
            <a:ext cx="1157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err="1">
                <a:solidFill>
                  <a:srgbClr val="4472C4"/>
                </a:solidFill>
              </a:rPr>
              <a:t>Present</a:t>
            </a:r>
            <a:endParaRPr lang="es-ES" sz="2400" b="1" dirty="0">
              <a:solidFill>
                <a:srgbClr val="4472C4"/>
              </a:solidFill>
            </a:endParaRPr>
          </a:p>
        </p:txBody>
      </p:sp>
      <p:sp>
        <p:nvSpPr>
          <p:cNvPr id="19" name="Flecha a la derecha con bandas 18">
            <a:extLst>
              <a:ext uri="{FF2B5EF4-FFF2-40B4-BE49-F238E27FC236}">
                <a16:creationId xmlns:a16="http://schemas.microsoft.com/office/drawing/2014/main" id="{DF399240-12BE-0146-BECC-496235771919}"/>
              </a:ext>
            </a:extLst>
          </p:cNvPr>
          <p:cNvSpPr/>
          <p:nvPr/>
        </p:nvSpPr>
        <p:spPr>
          <a:xfrm>
            <a:off x="7543276" y="3394621"/>
            <a:ext cx="3784908" cy="2367796"/>
          </a:xfrm>
          <a:prstGeom prst="stripedRightArrow">
            <a:avLst>
              <a:gd name="adj1" fmla="val 50000"/>
              <a:gd name="adj2" fmla="val 38433"/>
            </a:avLst>
          </a:prstGeom>
          <a:solidFill>
            <a:schemeClr val="accent5">
              <a:lumMod val="60000"/>
              <a:lumOff val="40000"/>
              <a:alpha val="51000"/>
            </a:schemeClr>
          </a:solidFill>
          <a:ln w="508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15D1273-C0A1-7E41-B928-04C562B6A2EF}"/>
              </a:ext>
            </a:extLst>
          </p:cNvPr>
          <p:cNvSpPr/>
          <p:nvPr/>
        </p:nvSpPr>
        <p:spPr>
          <a:xfrm>
            <a:off x="1070275" y="4100548"/>
            <a:ext cx="2372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First completed PET scanner: </a:t>
            </a:r>
            <a:r>
              <a:rPr lang="en-US" sz="1600" b="1" dirty="0" err="1">
                <a:solidFill>
                  <a:srgbClr val="4472C4"/>
                </a:solidFill>
              </a:rPr>
              <a:t>Positome</a:t>
            </a:r>
            <a:r>
              <a:rPr lang="en-US" sz="1600" dirty="0"/>
              <a:t>.</a:t>
            </a:r>
          </a:p>
          <a:p>
            <a:pPr algn="ctr"/>
            <a:r>
              <a:rPr lang="en-US" sz="1600" b="1" dirty="0"/>
              <a:t>Robertson and Thompson </a:t>
            </a:r>
            <a:endParaRPr lang="en-US" sz="160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D2376BED-5CD3-5F4F-8CB6-66F4B2795E68}"/>
              </a:ext>
            </a:extLst>
          </p:cNvPr>
          <p:cNvSpPr/>
          <p:nvPr/>
        </p:nvSpPr>
        <p:spPr>
          <a:xfrm>
            <a:off x="3827485" y="4046098"/>
            <a:ext cx="19251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New scintillators:  </a:t>
            </a:r>
            <a:r>
              <a:rPr lang="en-US" sz="1600" b="1" dirty="0"/>
              <a:t>BGO y LSO. </a:t>
            </a:r>
          </a:p>
          <a:p>
            <a:pPr algn="ctr"/>
            <a:r>
              <a:rPr lang="en-US" sz="1600" dirty="0"/>
              <a:t>Improved PET</a:t>
            </a:r>
            <a:endParaRPr lang="en-US" sz="1600" b="1" dirty="0"/>
          </a:p>
          <a:p>
            <a:pPr algn="ctr"/>
            <a:endParaRPr lang="en-US" sz="1600" dirty="0"/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37B9D5F2-B058-D841-AA08-99FC23009591}"/>
              </a:ext>
            </a:extLst>
          </p:cNvPr>
          <p:cNvCxnSpPr>
            <a:cxnSpLocks/>
          </p:cNvCxnSpPr>
          <p:nvPr/>
        </p:nvCxnSpPr>
        <p:spPr>
          <a:xfrm>
            <a:off x="3547432" y="5125178"/>
            <a:ext cx="0" cy="217962"/>
          </a:xfrm>
          <a:prstGeom prst="straightConnector1">
            <a:avLst/>
          </a:prstGeom>
          <a:ln w="41275">
            <a:solidFill>
              <a:srgbClr val="196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B96F10-A30A-2443-866A-B7F64DB9A615}"/>
              </a:ext>
            </a:extLst>
          </p:cNvPr>
          <p:cNvSpPr/>
          <p:nvPr/>
        </p:nvSpPr>
        <p:spPr>
          <a:xfrm>
            <a:off x="2601470" y="5459522"/>
            <a:ext cx="1856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4472C4"/>
                </a:solidFill>
              </a:rPr>
              <a:t>1978</a:t>
            </a:r>
          </a:p>
          <a:p>
            <a:pPr algn="ctr"/>
            <a:r>
              <a:rPr lang="en-US" sz="1600" dirty="0"/>
              <a:t>Synthesis of new radiotracers </a:t>
            </a:r>
          </a:p>
          <a:p>
            <a:pPr algn="ctr"/>
            <a:r>
              <a:rPr lang="en-US" sz="1600" b="1" i="1" dirty="0"/>
              <a:t>18F-FDG</a:t>
            </a:r>
            <a:endParaRPr lang="en-US" sz="1600" b="1" dirty="0"/>
          </a:p>
          <a:p>
            <a:pPr algn="ctr"/>
            <a:endParaRPr lang="en-US" sz="1600" dirty="0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946D870-18C6-B348-A752-C06350738F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7434" t="5815"/>
          <a:stretch/>
        </p:blipFill>
        <p:spPr>
          <a:xfrm>
            <a:off x="149838" y="5225956"/>
            <a:ext cx="2352521" cy="1574887"/>
          </a:xfrm>
          <a:prstGeom prst="rect">
            <a:avLst/>
          </a:prstGeom>
        </p:spPr>
      </p:pic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98B73E78-97EC-424E-83CE-A12C75C40F61}"/>
              </a:ext>
            </a:extLst>
          </p:cNvPr>
          <p:cNvCxnSpPr>
            <a:cxnSpLocks/>
          </p:cNvCxnSpPr>
          <p:nvPr/>
        </p:nvCxnSpPr>
        <p:spPr>
          <a:xfrm>
            <a:off x="5113062" y="5095198"/>
            <a:ext cx="0" cy="217962"/>
          </a:xfrm>
          <a:prstGeom prst="straightConnector1">
            <a:avLst/>
          </a:prstGeom>
          <a:ln w="41275">
            <a:solidFill>
              <a:srgbClr val="196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28">
            <a:extLst>
              <a:ext uri="{FF2B5EF4-FFF2-40B4-BE49-F238E27FC236}">
                <a16:creationId xmlns:a16="http://schemas.microsoft.com/office/drawing/2014/main" id="{791324AE-BBAD-544A-A89F-AFA97A636DB0}"/>
              </a:ext>
            </a:extLst>
          </p:cNvPr>
          <p:cNvSpPr/>
          <p:nvPr/>
        </p:nvSpPr>
        <p:spPr>
          <a:xfrm>
            <a:off x="3955037" y="5477613"/>
            <a:ext cx="23160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4472C4"/>
                </a:solidFill>
              </a:rPr>
              <a:t>1993</a:t>
            </a:r>
          </a:p>
          <a:p>
            <a:pPr algn="ctr"/>
            <a:r>
              <a:rPr lang="en-US" sz="1600" b="1" dirty="0"/>
              <a:t>pre-clinical PET</a:t>
            </a:r>
            <a:r>
              <a:rPr lang="en-US" sz="1600" dirty="0"/>
              <a:t>,</a:t>
            </a:r>
          </a:p>
          <a:p>
            <a:pPr algn="ctr"/>
            <a:r>
              <a:rPr lang="en-US" sz="1600" dirty="0"/>
              <a:t> research with animals</a:t>
            </a:r>
            <a:endParaRPr lang="en-US" sz="1600" b="1" dirty="0"/>
          </a:p>
          <a:p>
            <a:pPr algn="ctr"/>
            <a:endParaRPr lang="en-US" sz="160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DF71795-EFBC-334E-B474-19BFFA0A7DB0}"/>
              </a:ext>
            </a:extLst>
          </p:cNvPr>
          <p:cNvSpPr/>
          <p:nvPr/>
        </p:nvSpPr>
        <p:spPr>
          <a:xfrm>
            <a:off x="5502656" y="4024719"/>
            <a:ext cx="20636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Solid-state detectors: </a:t>
            </a:r>
            <a:r>
              <a:rPr lang="en-US" sz="1600" b="1" dirty="0"/>
              <a:t>SiPMs.</a:t>
            </a:r>
          </a:p>
          <a:p>
            <a:pPr algn="ctr"/>
            <a:r>
              <a:rPr lang="en-US" sz="1600" dirty="0"/>
              <a:t>Image improvements: </a:t>
            </a:r>
            <a:r>
              <a:rPr lang="en-US" sz="1600" b="1" dirty="0"/>
              <a:t>DOI &amp; TOF</a:t>
            </a:r>
            <a:endParaRPr lang="es-ES_tradnl" sz="1600" b="1" dirty="0"/>
          </a:p>
          <a:p>
            <a:pPr algn="ctr"/>
            <a:endParaRPr lang="es-ES_tradnl" sz="1600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18B0F212-083B-1E4C-908A-05B1BFF9D941}"/>
              </a:ext>
            </a:extLst>
          </p:cNvPr>
          <p:cNvSpPr/>
          <p:nvPr/>
        </p:nvSpPr>
        <p:spPr>
          <a:xfrm>
            <a:off x="7856531" y="4072781"/>
            <a:ext cx="1590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Introduction of </a:t>
            </a:r>
            <a:r>
              <a:rPr lang="en-US" sz="1600" b="1" dirty="0"/>
              <a:t>AI</a:t>
            </a:r>
            <a:r>
              <a:rPr lang="en-US" sz="1600" dirty="0"/>
              <a:t> in PET</a:t>
            </a:r>
            <a:endParaRPr lang="en-US" sz="1600" b="1" dirty="0"/>
          </a:p>
          <a:p>
            <a:pPr algn="ctr"/>
            <a:endParaRPr lang="en-US" sz="1600" dirty="0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77CCFE33-529A-9B43-9C53-CB7017338E0E}"/>
              </a:ext>
            </a:extLst>
          </p:cNvPr>
          <p:cNvSpPr/>
          <p:nvPr/>
        </p:nvSpPr>
        <p:spPr>
          <a:xfrm>
            <a:off x="9459084" y="4363272"/>
            <a:ext cx="1886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State-of-the-art</a:t>
            </a:r>
            <a:endParaRPr lang="es-ES_tradnl" b="1" dirty="0"/>
          </a:p>
          <a:p>
            <a:pPr algn="ctr"/>
            <a:endParaRPr lang="es-ES_tradnl" b="1" dirty="0"/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0925BBFF-9B7C-0843-8261-CF622FC370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5477" y="5194599"/>
            <a:ext cx="2853735" cy="1676987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B1FAA0A-DBBC-F248-A16D-7D57F8F301D2}"/>
              </a:ext>
            </a:extLst>
          </p:cNvPr>
          <p:cNvSpPr/>
          <p:nvPr/>
        </p:nvSpPr>
        <p:spPr>
          <a:xfrm>
            <a:off x="2243786" y="1190914"/>
            <a:ext cx="1698726" cy="219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925F6606-8B35-E344-892E-5BC9B0D0CF51}"/>
              </a:ext>
            </a:extLst>
          </p:cNvPr>
          <p:cNvSpPr/>
          <p:nvPr/>
        </p:nvSpPr>
        <p:spPr>
          <a:xfrm>
            <a:off x="3955037" y="1216351"/>
            <a:ext cx="5155001" cy="219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D4C5804B-A87B-0743-B512-3BAF1D03B878}"/>
              </a:ext>
            </a:extLst>
          </p:cNvPr>
          <p:cNvSpPr/>
          <p:nvPr/>
        </p:nvSpPr>
        <p:spPr>
          <a:xfrm>
            <a:off x="9110038" y="1232704"/>
            <a:ext cx="3099796" cy="219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9" name="6 Rectángulo">
            <a:extLst>
              <a:ext uri="{FF2B5EF4-FFF2-40B4-BE49-F238E27FC236}">
                <a16:creationId xmlns:a16="http://schemas.microsoft.com/office/drawing/2014/main" id="{66A7473C-B1B6-E24E-B5EB-FA9921D62380}"/>
              </a:ext>
            </a:extLst>
          </p:cNvPr>
          <p:cNvSpPr/>
          <p:nvPr/>
        </p:nvSpPr>
        <p:spPr>
          <a:xfrm>
            <a:off x="2256312" y="-1"/>
            <a:ext cx="9935688" cy="73275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PET: History &amp; Evolution</a:t>
            </a:r>
          </a:p>
        </p:txBody>
      </p:sp>
      <p:sp>
        <p:nvSpPr>
          <p:cNvPr id="40" name="Marcador de número de diapositiva 2">
            <a:extLst>
              <a:ext uri="{FF2B5EF4-FFF2-40B4-BE49-F238E27FC236}">
                <a16:creationId xmlns:a16="http://schemas.microsoft.com/office/drawing/2014/main" id="{B92C012E-E39A-DE4E-8F4C-8E517BE09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6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38853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9" grpId="0" animBg="1"/>
      <p:bldP spid="20" grpId="0"/>
      <p:bldP spid="22" grpId="0"/>
      <p:bldP spid="26" grpId="0"/>
      <p:bldP spid="29" grpId="0"/>
      <p:bldP spid="31" grpId="0"/>
      <p:bldP spid="32" grpId="0"/>
      <p:bldP spid="34" grpId="0"/>
      <p:bldP spid="2" grpId="0" animBg="1"/>
      <p:bldP spid="33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8C621697-03CC-9FF7-0DB1-0AA81732C044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EBABE21-40F2-5672-881C-383C5D8C680D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1083FC05-12B3-035A-C35F-2397A600C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DED98-0FC9-423B-99D6-1A2CB38DE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63" y="7469188"/>
            <a:ext cx="10515600" cy="4351338"/>
          </a:xfrm>
        </p:spPr>
        <p:txBody>
          <a:bodyPr/>
          <a:lstStyle/>
          <a:p>
            <a:r>
              <a:rPr lang="en-US" dirty="0" err="1"/>
              <a:t>gkjdsh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C3927A-B17E-364B-BEDA-D1E10AD54D7E}"/>
              </a:ext>
            </a:extLst>
          </p:cNvPr>
          <p:cNvSpPr txBox="1">
            <a:spLocks/>
          </p:cNvSpPr>
          <p:nvPr/>
        </p:nvSpPr>
        <p:spPr>
          <a:xfrm>
            <a:off x="-1143000" y="6851289"/>
            <a:ext cx="4071938" cy="5278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3BDC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i="1" dirty="0"/>
              <a:t>Talk: PET Detector Developments</a:t>
            </a:r>
            <a:br>
              <a:rPr lang="en-US" sz="1000" i="1" dirty="0"/>
            </a:br>
            <a:endParaRPr lang="en-US" sz="1000" i="1" dirty="0"/>
          </a:p>
        </p:txBody>
      </p:sp>
      <p:sp>
        <p:nvSpPr>
          <p:cNvPr id="130" name="3 Rectángulo">
            <a:extLst>
              <a:ext uri="{FF2B5EF4-FFF2-40B4-BE49-F238E27FC236}">
                <a16:creationId xmlns:a16="http://schemas.microsoft.com/office/drawing/2014/main" id="{0982E654-5E77-3642-9FBD-0C52C3DDF5C8}"/>
              </a:ext>
            </a:extLst>
          </p:cNvPr>
          <p:cNvSpPr/>
          <p:nvPr/>
        </p:nvSpPr>
        <p:spPr>
          <a:xfrm>
            <a:off x="2168276" y="3401370"/>
            <a:ext cx="2880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48 Rectángulo">
            <a:extLst>
              <a:ext uri="{FF2B5EF4-FFF2-40B4-BE49-F238E27FC236}">
                <a16:creationId xmlns:a16="http://schemas.microsoft.com/office/drawing/2014/main" id="{CCB5D03E-9E4B-2F46-81FC-FCAE1DD1A5B7}"/>
              </a:ext>
            </a:extLst>
          </p:cNvPr>
          <p:cNvSpPr/>
          <p:nvPr/>
        </p:nvSpPr>
        <p:spPr>
          <a:xfrm>
            <a:off x="3622689" y="2946530"/>
            <a:ext cx="14401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60 Rectángulo">
            <a:extLst>
              <a:ext uri="{FF2B5EF4-FFF2-40B4-BE49-F238E27FC236}">
                <a16:creationId xmlns:a16="http://schemas.microsoft.com/office/drawing/2014/main" id="{99FDB5C2-58EB-4645-BBC8-11F16C6FA42D}"/>
              </a:ext>
            </a:extLst>
          </p:cNvPr>
          <p:cNvSpPr/>
          <p:nvPr/>
        </p:nvSpPr>
        <p:spPr>
          <a:xfrm>
            <a:off x="3625322" y="2946530"/>
            <a:ext cx="14401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Rectangle 20">
            <a:extLst>
              <a:ext uri="{FF2B5EF4-FFF2-40B4-BE49-F238E27FC236}">
                <a16:creationId xmlns:a16="http://schemas.microsoft.com/office/drawing/2014/main" id="{C6014E4B-AC0F-9444-A98E-E4C9F77C4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962" y="724835"/>
            <a:ext cx="4888172" cy="167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35000"/>
              </a:spcBef>
              <a:spcAft>
                <a:spcPct val="5000"/>
              </a:spcAft>
              <a:buFontTx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 Positrons have very short lifetime, annihilate with electrons and produce two 511 keV photons that are detected.</a:t>
            </a:r>
          </a:p>
          <a:p>
            <a:pPr>
              <a:lnSpc>
                <a:spcPct val="95000"/>
              </a:lnSpc>
              <a:spcBef>
                <a:spcPct val="35000"/>
              </a:spcBef>
              <a:spcAft>
                <a:spcPct val="5000"/>
              </a:spcAft>
              <a:buFontTx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Common isotopes for positron imaging: </a:t>
            </a:r>
            <a:r>
              <a:rPr lang="es-ES_tradnl" sz="2000" baseline="30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18</a:t>
            </a:r>
            <a:r>
              <a:rPr lang="es-ES_tradnl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F(~H), </a:t>
            </a:r>
            <a:r>
              <a:rPr lang="es-ES_tradnl" sz="2000" baseline="30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13</a:t>
            </a:r>
            <a:r>
              <a:rPr lang="es-ES_tradnl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N, </a:t>
            </a:r>
            <a:r>
              <a:rPr lang="es-ES_tradnl" sz="2000" baseline="30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15</a:t>
            </a:r>
            <a:r>
              <a:rPr lang="es-ES_tradnl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O, </a:t>
            </a:r>
            <a:r>
              <a:rPr lang="es-ES_tradnl" sz="2000" baseline="30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11</a:t>
            </a:r>
            <a:r>
              <a:rPr lang="es-ES_tradnl" sz="2000" dirty="0">
                <a:solidFill>
                  <a:schemeClr val="accent1">
                    <a:lumMod val="50000"/>
                  </a:schemeClr>
                </a:solidFill>
                <a:sym typeface="Helvetica Neue"/>
              </a:rPr>
              <a:t>C.</a:t>
            </a:r>
            <a:endParaRPr lang="en-GB" sz="2000" dirty="0">
              <a:solidFill>
                <a:schemeClr val="accent1">
                  <a:lumMod val="50000"/>
                </a:schemeClr>
              </a:solidFill>
              <a:sym typeface="Helvetica Neue"/>
            </a:endParaRPr>
          </a:p>
        </p:txBody>
      </p:sp>
      <p:grpSp>
        <p:nvGrpSpPr>
          <p:cNvPr id="137" name="Grupo 136">
            <a:extLst>
              <a:ext uri="{FF2B5EF4-FFF2-40B4-BE49-F238E27FC236}">
                <a16:creationId xmlns:a16="http://schemas.microsoft.com/office/drawing/2014/main" id="{F5CA6E08-9887-A04B-812C-C86D95AAEA08}"/>
              </a:ext>
            </a:extLst>
          </p:cNvPr>
          <p:cNvGrpSpPr/>
          <p:nvPr/>
        </p:nvGrpSpPr>
        <p:grpSpPr>
          <a:xfrm>
            <a:off x="1670545" y="2658906"/>
            <a:ext cx="5522977" cy="3664078"/>
            <a:chOff x="2411759" y="2204864"/>
            <a:chExt cx="4965617" cy="3263620"/>
          </a:xfrm>
        </p:grpSpPr>
        <p:pic>
          <p:nvPicPr>
            <p:cNvPr id="138" name="Picture 3">
              <a:extLst>
                <a:ext uri="{FF2B5EF4-FFF2-40B4-BE49-F238E27FC236}">
                  <a16:creationId xmlns:a16="http://schemas.microsoft.com/office/drawing/2014/main" id="{62811FBD-413C-974B-95CE-7B78639BB7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" t="7565" b="9064"/>
            <a:stretch/>
          </p:blipFill>
          <p:spPr bwMode="auto">
            <a:xfrm>
              <a:off x="2411759" y="2204864"/>
              <a:ext cx="4965617" cy="3124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" name="Rectángulo 138">
              <a:extLst>
                <a:ext uri="{FF2B5EF4-FFF2-40B4-BE49-F238E27FC236}">
                  <a16:creationId xmlns:a16="http://schemas.microsoft.com/office/drawing/2014/main" id="{7BA02B3A-513E-2F41-AFE7-59994FC74CB3}"/>
                </a:ext>
              </a:extLst>
            </p:cNvPr>
            <p:cNvSpPr/>
            <p:nvPr/>
          </p:nvSpPr>
          <p:spPr>
            <a:xfrm>
              <a:off x="5820500" y="5085184"/>
              <a:ext cx="407684" cy="383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Rectángulo 139">
              <a:extLst>
                <a:ext uri="{FF2B5EF4-FFF2-40B4-BE49-F238E27FC236}">
                  <a16:creationId xmlns:a16="http://schemas.microsoft.com/office/drawing/2014/main" id="{3C19D78F-AEBD-1F44-A9AC-9CF81C2FE10C}"/>
                </a:ext>
              </a:extLst>
            </p:cNvPr>
            <p:cNvSpPr/>
            <p:nvPr/>
          </p:nvSpPr>
          <p:spPr>
            <a:xfrm>
              <a:off x="5613930" y="5058919"/>
              <a:ext cx="407684" cy="383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1" name="Grupo 140">
              <a:extLst>
                <a:ext uri="{FF2B5EF4-FFF2-40B4-BE49-F238E27FC236}">
                  <a16:creationId xmlns:a16="http://schemas.microsoft.com/office/drawing/2014/main" id="{C237B7CE-92D8-B24E-8AC4-9824DC5CAF2A}"/>
                </a:ext>
              </a:extLst>
            </p:cNvPr>
            <p:cNvGrpSpPr/>
            <p:nvPr/>
          </p:nvGrpSpPr>
          <p:grpSpPr>
            <a:xfrm>
              <a:off x="5812913" y="5030655"/>
              <a:ext cx="366126" cy="373448"/>
              <a:chOff x="6521084" y="5052618"/>
              <a:chExt cx="366126" cy="373448"/>
            </a:xfrm>
          </p:grpSpPr>
          <p:sp>
            <p:nvSpPr>
              <p:cNvPr id="142" name="Elipse 141">
                <a:extLst>
                  <a:ext uri="{FF2B5EF4-FFF2-40B4-BE49-F238E27FC236}">
                    <a16:creationId xmlns:a16="http://schemas.microsoft.com/office/drawing/2014/main" id="{57A5772C-FB73-6F42-BD35-78372AC8A798}"/>
                  </a:ext>
                </a:extLst>
              </p:cNvPr>
              <p:cNvSpPr/>
              <p:nvPr/>
            </p:nvSpPr>
            <p:spPr>
              <a:xfrm>
                <a:off x="6532927" y="5101324"/>
                <a:ext cx="336007" cy="32474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/>
              <a:lstStyle/>
              <a:p>
                <a:pPr algn="ctr"/>
                <a:endPara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3" name="CuadroTexto 142">
                    <a:extLst>
                      <a:ext uri="{FF2B5EF4-FFF2-40B4-BE49-F238E27FC236}">
                        <a16:creationId xmlns:a16="http://schemas.microsoft.com/office/drawing/2014/main" id="{8C0294A7-6C60-FC4D-A202-F019B55C0017}"/>
                      </a:ext>
                    </a:extLst>
                  </p:cNvPr>
                  <p:cNvSpPr txBox="1"/>
                  <p:nvPr/>
                </p:nvSpPr>
                <p:spPr>
                  <a:xfrm>
                    <a:off x="6521084" y="5052618"/>
                    <a:ext cx="3661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0" name="CuadroTexto 79">
                    <a:extLst>
                      <a:ext uri="{FF2B5EF4-FFF2-40B4-BE49-F238E27FC236}">
                        <a16:creationId xmlns:a16="http://schemas.microsoft.com/office/drawing/2014/main" id="{C525DE5C-1BBC-0546-A593-6C3AE93621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21084" y="5052618"/>
                    <a:ext cx="36612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144" name="Picture 4">
            <a:extLst>
              <a:ext uri="{FF2B5EF4-FFF2-40B4-BE49-F238E27FC236}">
                <a16:creationId xmlns:a16="http://schemas.microsoft.com/office/drawing/2014/main" id="{0F657FDA-4BE5-BB40-8388-690AE7CE59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27" b="18938"/>
          <a:stretch/>
        </p:blipFill>
        <p:spPr bwMode="auto">
          <a:xfrm>
            <a:off x="48591" y="2131906"/>
            <a:ext cx="2257734" cy="191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BF1CF813-56C4-5148-8B1B-04B60E7519AA}"/>
              </a:ext>
            </a:extLst>
          </p:cNvPr>
          <p:cNvSpPr txBox="1"/>
          <p:nvPr/>
        </p:nvSpPr>
        <p:spPr>
          <a:xfrm>
            <a:off x="58457" y="745927"/>
            <a:ext cx="464563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Positron-electron annihilation</a:t>
            </a:r>
          </a:p>
        </p:txBody>
      </p:sp>
      <p:pic>
        <p:nvPicPr>
          <p:cNvPr id="169" name="Picture 5">
            <a:extLst>
              <a:ext uri="{FF2B5EF4-FFF2-40B4-BE49-F238E27FC236}">
                <a16:creationId xmlns:a16="http://schemas.microsoft.com/office/drawing/2014/main" id="{826E1907-F956-3D47-A1E4-4749B825E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4"/>
          <a:stretch/>
        </p:blipFill>
        <p:spPr bwMode="auto">
          <a:xfrm>
            <a:off x="45959" y="1167208"/>
            <a:ext cx="2353205" cy="11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Rectángulo 191">
            <a:extLst>
              <a:ext uri="{FF2B5EF4-FFF2-40B4-BE49-F238E27FC236}">
                <a16:creationId xmlns:a16="http://schemas.microsoft.com/office/drawing/2014/main" id="{BFA9FE31-FF2A-A948-A91B-42A0EBD84BD5}"/>
              </a:ext>
            </a:extLst>
          </p:cNvPr>
          <p:cNvSpPr/>
          <p:nvPr/>
        </p:nvSpPr>
        <p:spPr>
          <a:xfrm>
            <a:off x="45959" y="3449824"/>
            <a:ext cx="1959684" cy="557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61052456-E53E-4344-9501-93416F0B434D}"/>
              </a:ext>
            </a:extLst>
          </p:cNvPr>
          <p:cNvSpPr txBox="1"/>
          <p:nvPr/>
        </p:nvSpPr>
        <p:spPr>
          <a:xfrm>
            <a:off x="-101392" y="3407596"/>
            <a:ext cx="2345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Unstable parent nucleus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C66F8F49-CA84-9349-8C9F-E7E5AB7092BF}"/>
              </a:ext>
            </a:extLst>
          </p:cNvPr>
          <p:cNvSpPr txBox="1"/>
          <p:nvPr/>
        </p:nvSpPr>
        <p:spPr>
          <a:xfrm>
            <a:off x="7471285" y="4073023"/>
            <a:ext cx="2811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Two anti-parallel 511 keV</a:t>
            </a:r>
          </a:p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Photons produced </a:t>
            </a:r>
          </a:p>
        </p:txBody>
      </p:sp>
      <p:sp>
        <p:nvSpPr>
          <p:cNvPr id="197" name="Rectángulo 196">
            <a:extLst>
              <a:ext uri="{FF2B5EF4-FFF2-40B4-BE49-F238E27FC236}">
                <a16:creationId xmlns:a16="http://schemas.microsoft.com/office/drawing/2014/main" id="{485B67D9-C590-944C-B2A7-CD1202B2F172}"/>
              </a:ext>
            </a:extLst>
          </p:cNvPr>
          <p:cNvSpPr/>
          <p:nvPr/>
        </p:nvSpPr>
        <p:spPr>
          <a:xfrm>
            <a:off x="1568631" y="5068699"/>
            <a:ext cx="2725150" cy="939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72BE8F5B-56D5-D145-A2D6-C39BE43FA450}"/>
              </a:ext>
            </a:extLst>
          </p:cNvPr>
          <p:cNvSpPr txBox="1"/>
          <p:nvPr/>
        </p:nvSpPr>
        <p:spPr>
          <a:xfrm>
            <a:off x="877573" y="5019513"/>
            <a:ext cx="3302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Proton decays to neutron in nucleus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positron and neutrino emitted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8" name="Rectángulo 197">
            <a:extLst>
              <a:ext uri="{FF2B5EF4-FFF2-40B4-BE49-F238E27FC236}">
                <a16:creationId xmlns:a16="http://schemas.microsoft.com/office/drawing/2014/main" id="{F592121A-22D2-8444-B0CF-8D9CD481E957}"/>
              </a:ext>
            </a:extLst>
          </p:cNvPr>
          <p:cNvSpPr/>
          <p:nvPr/>
        </p:nvSpPr>
        <p:spPr>
          <a:xfrm>
            <a:off x="3368175" y="2672986"/>
            <a:ext cx="2119387" cy="641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0" name="Anillo 169">
            <a:extLst>
              <a:ext uri="{FF2B5EF4-FFF2-40B4-BE49-F238E27FC236}">
                <a16:creationId xmlns:a16="http://schemas.microsoft.com/office/drawing/2014/main" id="{966C1791-95D4-984E-83E9-91FD3B498C53}"/>
              </a:ext>
            </a:extLst>
          </p:cNvPr>
          <p:cNvSpPr/>
          <p:nvPr/>
        </p:nvSpPr>
        <p:spPr>
          <a:xfrm rot="2116660">
            <a:off x="4098955" y="1294394"/>
            <a:ext cx="3706512" cy="3351329"/>
          </a:xfrm>
          <a:prstGeom prst="donut">
            <a:avLst>
              <a:gd name="adj" fmla="val 49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CuadroTexto 104">
            <a:extLst>
              <a:ext uri="{FF2B5EF4-FFF2-40B4-BE49-F238E27FC236}">
                <a16:creationId xmlns:a16="http://schemas.microsoft.com/office/drawing/2014/main" id="{6C215A25-A433-2F49-8A56-2C953BD64164}"/>
              </a:ext>
            </a:extLst>
          </p:cNvPr>
          <p:cNvSpPr txBox="1"/>
          <p:nvPr/>
        </p:nvSpPr>
        <p:spPr>
          <a:xfrm>
            <a:off x="5037882" y="1678410"/>
            <a:ext cx="29174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𝛾</a:t>
            </a:r>
          </a:p>
        </p:txBody>
      </p:sp>
      <p:sp>
        <p:nvSpPr>
          <p:cNvPr id="135" name="CuadroTexto 105">
            <a:extLst>
              <a:ext uri="{FF2B5EF4-FFF2-40B4-BE49-F238E27FC236}">
                <a16:creationId xmlns:a16="http://schemas.microsoft.com/office/drawing/2014/main" id="{30018D0C-3830-9B47-817C-F736A53CC87F}"/>
              </a:ext>
            </a:extLst>
          </p:cNvPr>
          <p:cNvSpPr txBox="1"/>
          <p:nvPr/>
        </p:nvSpPr>
        <p:spPr>
          <a:xfrm>
            <a:off x="6918579" y="3313660"/>
            <a:ext cx="29174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𝛾</a:t>
            </a:r>
          </a:p>
        </p:txBody>
      </p:sp>
      <p:pic>
        <p:nvPicPr>
          <p:cNvPr id="145" name="Picture 5">
            <a:extLst>
              <a:ext uri="{FF2B5EF4-FFF2-40B4-BE49-F238E27FC236}">
                <a16:creationId xmlns:a16="http://schemas.microsoft.com/office/drawing/2014/main" id="{46FDE85A-4467-594A-8AC2-76A72B0720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219" b="100000" l="30952" r="940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67"/>
          <a:stretch/>
        </p:blipFill>
        <p:spPr bwMode="auto">
          <a:xfrm>
            <a:off x="5831263" y="2370466"/>
            <a:ext cx="415827" cy="61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6" name="Group">
            <a:extLst>
              <a:ext uri="{FF2B5EF4-FFF2-40B4-BE49-F238E27FC236}">
                <a16:creationId xmlns:a16="http://schemas.microsoft.com/office/drawing/2014/main" id="{4426A9B6-2B90-234C-8D60-D77C0C451FCC}"/>
              </a:ext>
            </a:extLst>
          </p:cNvPr>
          <p:cNvGrpSpPr>
            <a:grpSpLocks noChangeAspect="1"/>
          </p:cNvGrpSpPr>
          <p:nvPr/>
        </p:nvGrpSpPr>
        <p:grpSpPr>
          <a:xfrm rot="13371256">
            <a:off x="4349775" y="2227763"/>
            <a:ext cx="1686025" cy="213097"/>
            <a:chOff x="0" y="0"/>
            <a:chExt cx="3850538" cy="481176"/>
          </a:xfrm>
        </p:grpSpPr>
        <p:sp>
          <p:nvSpPr>
            <p:cNvPr id="147" name="Line">
              <a:extLst>
                <a:ext uri="{FF2B5EF4-FFF2-40B4-BE49-F238E27FC236}">
                  <a16:creationId xmlns:a16="http://schemas.microsoft.com/office/drawing/2014/main" id="{2DE37009-DBD3-5F4E-B147-34C8E5D821FE}"/>
                </a:ext>
              </a:extLst>
            </p:cNvPr>
            <p:cNvSpPr/>
            <p:nvPr/>
          </p:nvSpPr>
          <p:spPr>
            <a:xfrm>
              <a:off x="3396501" y="273414"/>
              <a:ext cx="454037" cy="2231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8" name="Group">
              <a:extLst>
                <a:ext uri="{FF2B5EF4-FFF2-40B4-BE49-F238E27FC236}">
                  <a16:creationId xmlns:a16="http://schemas.microsoft.com/office/drawing/2014/main" id="{D95E52F7-7744-E54D-B31F-9DA8C67B39AC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149" name="Connection Line">
                <a:extLst>
                  <a:ext uri="{FF2B5EF4-FFF2-40B4-BE49-F238E27FC236}">
                    <a16:creationId xmlns:a16="http://schemas.microsoft.com/office/drawing/2014/main" id="{987081D2-C96B-D742-87E2-8116CBB8A83B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Connection Line">
                <a:extLst>
                  <a:ext uri="{FF2B5EF4-FFF2-40B4-BE49-F238E27FC236}">
                    <a16:creationId xmlns:a16="http://schemas.microsoft.com/office/drawing/2014/main" id="{270CB121-1B9D-1748-9811-ABE774942D42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Connection Line">
                <a:extLst>
                  <a:ext uri="{FF2B5EF4-FFF2-40B4-BE49-F238E27FC236}">
                    <a16:creationId xmlns:a16="http://schemas.microsoft.com/office/drawing/2014/main" id="{F8ECCF93-7691-D649-9171-60A7191FC850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Connection Line">
                <a:extLst>
                  <a:ext uri="{FF2B5EF4-FFF2-40B4-BE49-F238E27FC236}">
                    <a16:creationId xmlns:a16="http://schemas.microsoft.com/office/drawing/2014/main" id="{2DD7EF52-12CA-2841-95A4-F46FD5D84985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Connection Line">
                <a:extLst>
                  <a:ext uri="{FF2B5EF4-FFF2-40B4-BE49-F238E27FC236}">
                    <a16:creationId xmlns:a16="http://schemas.microsoft.com/office/drawing/2014/main" id="{78252520-D267-6A4C-9D68-0E0F3741C10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Connection Line">
                <a:extLst>
                  <a:ext uri="{FF2B5EF4-FFF2-40B4-BE49-F238E27FC236}">
                    <a16:creationId xmlns:a16="http://schemas.microsoft.com/office/drawing/2014/main" id="{B422B739-B559-7741-B237-70A5887CFE70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Connection Line">
                <a:extLst>
                  <a:ext uri="{FF2B5EF4-FFF2-40B4-BE49-F238E27FC236}">
                    <a16:creationId xmlns:a16="http://schemas.microsoft.com/office/drawing/2014/main" id="{6CD1B6B5-E71B-E645-9A43-8ABFAF0A6F95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Connection Line">
                <a:extLst>
                  <a:ext uri="{FF2B5EF4-FFF2-40B4-BE49-F238E27FC236}">
                    <a16:creationId xmlns:a16="http://schemas.microsoft.com/office/drawing/2014/main" id="{285A3C2A-9CFC-8645-A28D-4C71A506D07D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7" name="Group">
            <a:extLst>
              <a:ext uri="{FF2B5EF4-FFF2-40B4-BE49-F238E27FC236}">
                <a16:creationId xmlns:a16="http://schemas.microsoft.com/office/drawing/2014/main" id="{8AA0592D-95FC-E84A-9E2B-0B0A4B201612}"/>
              </a:ext>
            </a:extLst>
          </p:cNvPr>
          <p:cNvGrpSpPr>
            <a:grpSpLocks noChangeAspect="1"/>
          </p:cNvGrpSpPr>
          <p:nvPr/>
        </p:nvGrpSpPr>
        <p:grpSpPr>
          <a:xfrm rot="2522195">
            <a:off x="5830251" y="3454083"/>
            <a:ext cx="1686025" cy="213097"/>
            <a:chOff x="0" y="0"/>
            <a:chExt cx="3850538" cy="481176"/>
          </a:xfrm>
        </p:grpSpPr>
        <p:sp>
          <p:nvSpPr>
            <p:cNvPr id="158" name="Line">
              <a:extLst>
                <a:ext uri="{FF2B5EF4-FFF2-40B4-BE49-F238E27FC236}">
                  <a16:creationId xmlns:a16="http://schemas.microsoft.com/office/drawing/2014/main" id="{474CA497-1191-CD43-AA63-D498EA3F0C03}"/>
                </a:ext>
              </a:extLst>
            </p:cNvPr>
            <p:cNvSpPr/>
            <p:nvPr/>
          </p:nvSpPr>
          <p:spPr>
            <a:xfrm>
              <a:off x="3396501" y="273414"/>
              <a:ext cx="454037" cy="2231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9" name="Group">
              <a:extLst>
                <a:ext uri="{FF2B5EF4-FFF2-40B4-BE49-F238E27FC236}">
                  <a16:creationId xmlns:a16="http://schemas.microsoft.com/office/drawing/2014/main" id="{0160AEAD-06DE-E640-AB39-81E68FA0123A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160" name="Connection Line">
                <a:extLst>
                  <a:ext uri="{FF2B5EF4-FFF2-40B4-BE49-F238E27FC236}">
                    <a16:creationId xmlns:a16="http://schemas.microsoft.com/office/drawing/2014/main" id="{8AE7C26A-6FB7-4B45-8459-5E55F06FC6C1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Connection Line">
                <a:extLst>
                  <a:ext uri="{FF2B5EF4-FFF2-40B4-BE49-F238E27FC236}">
                    <a16:creationId xmlns:a16="http://schemas.microsoft.com/office/drawing/2014/main" id="{EB856B3C-0B77-F440-AB59-940BDD4B5AF8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Connection Line">
                <a:extLst>
                  <a:ext uri="{FF2B5EF4-FFF2-40B4-BE49-F238E27FC236}">
                    <a16:creationId xmlns:a16="http://schemas.microsoft.com/office/drawing/2014/main" id="{874EFD43-844E-D54F-B04D-EFD88276CD51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Connection Line">
                <a:extLst>
                  <a:ext uri="{FF2B5EF4-FFF2-40B4-BE49-F238E27FC236}">
                    <a16:creationId xmlns:a16="http://schemas.microsoft.com/office/drawing/2014/main" id="{A10A1D37-91F0-194D-9F72-112E2A4616C3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Connection Line">
                <a:extLst>
                  <a:ext uri="{FF2B5EF4-FFF2-40B4-BE49-F238E27FC236}">
                    <a16:creationId xmlns:a16="http://schemas.microsoft.com/office/drawing/2014/main" id="{0DA366FD-F170-C849-8E44-C40C7ACBCC0B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Connection Line">
                <a:extLst>
                  <a:ext uri="{FF2B5EF4-FFF2-40B4-BE49-F238E27FC236}">
                    <a16:creationId xmlns:a16="http://schemas.microsoft.com/office/drawing/2014/main" id="{9B13BEAA-B3D5-8448-84A6-70EA5ED7D167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Connection Line">
                <a:extLst>
                  <a:ext uri="{FF2B5EF4-FFF2-40B4-BE49-F238E27FC236}">
                    <a16:creationId xmlns:a16="http://schemas.microsoft.com/office/drawing/2014/main" id="{87664131-DE61-BA42-9C69-D8C135E4215C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Connection Line">
                <a:extLst>
                  <a:ext uri="{FF2B5EF4-FFF2-40B4-BE49-F238E27FC236}">
                    <a16:creationId xmlns:a16="http://schemas.microsoft.com/office/drawing/2014/main" id="{27ADB51B-D09C-FF4B-B1E2-8EAF9941F814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171" name="Conector recto 170">
            <a:extLst>
              <a:ext uri="{FF2B5EF4-FFF2-40B4-BE49-F238E27FC236}">
                <a16:creationId xmlns:a16="http://schemas.microsoft.com/office/drawing/2014/main" id="{A94E6DF9-CAA0-6847-B3C6-E83053990F30}"/>
              </a:ext>
            </a:extLst>
          </p:cNvPr>
          <p:cNvCxnSpPr>
            <a:cxnSpLocks/>
            <a:stCxn id="170" idx="2"/>
          </p:cNvCxnSpPr>
          <p:nvPr/>
        </p:nvCxnSpPr>
        <p:spPr>
          <a:xfrm>
            <a:off x="4439282" y="1899730"/>
            <a:ext cx="138238" cy="6955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ector recto 171">
            <a:extLst>
              <a:ext uri="{FF2B5EF4-FFF2-40B4-BE49-F238E27FC236}">
                <a16:creationId xmlns:a16="http://schemas.microsoft.com/office/drawing/2014/main" id="{F6F6EDB8-B79B-F941-AF12-FDA2FA4314F1}"/>
              </a:ext>
            </a:extLst>
          </p:cNvPr>
          <p:cNvCxnSpPr>
            <a:cxnSpLocks/>
          </p:cNvCxnSpPr>
          <p:nvPr/>
        </p:nvCxnSpPr>
        <p:spPr>
          <a:xfrm>
            <a:off x="4812484" y="1508822"/>
            <a:ext cx="100723" cy="13383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ector recto 172">
            <a:extLst>
              <a:ext uri="{FF2B5EF4-FFF2-40B4-BE49-F238E27FC236}">
                <a16:creationId xmlns:a16="http://schemas.microsoft.com/office/drawing/2014/main" id="{C709B837-A470-994D-852C-186943F392DB}"/>
              </a:ext>
            </a:extLst>
          </p:cNvPr>
          <p:cNvCxnSpPr>
            <a:cxnSpLocks/>
          </p:cNvCxnSpPr>
          <p:nvPr/>
        </p:nvCxnSpPr>
        <p:spPr>
          <a:xfrm>
            <a:off x="5265965" y="1290345"/>
            <a:ext cx="26166" cy="1512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ector recto 173">
            <a:extLst>
              <a:ext uri="{FF2B5EF4-FFF2-40B4-BE49-F238E27FC236}">
                <a16:creationId xmlns:a16="http://schemas.microsoft.com/office/drawing/2014/main" id="{43ED4AA7-63AC-BB41-90B4-9B2EDFFC0CC2}"/>
              </a:ext>
            </a:extLst>
          </p:cNvPr>
          <p:cNvCxnSpPr>
            <a:cxnSpLocks/>
          </p:cNvCxnSpPr>
          <p:nvPr/>
        </p:nvCxnSpPr>
        <p:spPr>
          <a:xfrm flipH="1">
            <a:off x="5770602" y="1214236"/>
            <a:ext cx="5158" cy="15393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recto 174">
            <a:extLst>
              <a:ext uri="{FF2B5EF4-FFF2-40B4-BE49-F238E27FC236}">
                <a16:creationId xmlns:a16="http://schemas.microsoft.com/office/drawing/2014/main" id="{F102E62D-660C-E84D-B670-BF231A0128B3}"/>
              </a:ext>
            </a:extLst>
          </p:cNvPr>
          <p:cNvCxnSpPr>
            <a:cxnSpLocks/>
          </p:cNvCxnSpPr>
          <p:nvPr/>
        </p:nvCxnSpPr>
        <p:spPr>
          <a:xfrm>
            <a:off x="4229488" y="2274750"/>
            <a:ext cx="176253" cy="5080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ector recto 175">
            <a:extLst>
              <a:ext uri="{FF2B5EF4-FFF2-40B4-BE49-F238E27FC236}">
                <a16:creationId xmlns:a16="http://schemas.microsoft.com/office/drawing/2014/main" id="{EAD7E0BF-2269-B04E-9D2C-00741C26303D}"/>
              </a:ext>
            </a:extLst>
          </p:cNvPr>
          <p:cNvCxnSpPr>
            <a:cxnSpLocks/>
          </p:cNvCxnSpPr>
          <p:nvPr/>
        </p:nvCxnSpPr>
        <p:spPr>
          <a:xfrm flipV="1">
            <a:off x="4157612" y="2802513"/>
            <a:ext cx="177988" cy="1200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ector recto 176">
            <a:extLst>
              <a:ext uri="{FF2B5EF4-FFF2-40B4-BE49-F238E27FC236}">
                <a16:creationId xmlns:a16="http://schemas.microsoft.com/office/drawing/2014/main" id="{0E27F9A1-94D9-DF40-8173-A8FACC0A12F6}"/>
              </a:ext>
            </a:extLst>
          </p:cNvPr>
          <p:cNvCxnSpPr>
            <a:cxnSpLocks/>
          </p:cNvCxnSpPr>
          <p:nvPr/>
        </p:nvCxnSpPr>
        <p:spPr>
          <a:xfrm flipV="1">
            <a:off x="4263592" y="3306570"/>
            <a:ext cx="157060" cy="65761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ector recto 177">
            <a:extLst>
              <a:ext uri="{FF2B5EF4-FFF2-40B4-BE49-F238E27FC236}">
                <a16:creationId xmlns:a16="http://schemas.microsoft.com/office/drawing/2014/main" id="{5224B7D1-51A6-CD4F-AE12-A4B2A0D0B1A9}"/>
              </a:ext>
            </a:extLst>
          </p:cNvPr>
          <p:cNvCxnSpPr>
            <a:cxnSpLocks/>
          </p:cNvCxnSpPr>
          <p:nvPr/>
        </p:nvCxnSpPr>
        <p:spPr>
          <a:xfrm flipH="1">
            <a:off x="6218632" y="1280452"/>
            <a:ext cx="61184" cy="17539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ector recto 178">
            <a:extLst>
              <a:ext uri="{FF2B5EF4-FFF2-40B4-BE49-F238E27FC236}">
                <a16:creationId xmlns:a16="http://schemas.microsoft.com/office/drawing/2014/main" id="{9072CFA6-B207-B545-81B8-C2044D926090}"/>
              </a:ext>
            </a:extLst>
          </p:cNvPr>
          <p:cNvCxnSpPr>
            <a:cxnSpLocks/>
          </p:cNvCxnSpPr>
          <p:nvPr/>
        </p:nvCxnSpPr>
        <p:spPr>
          <a:xfrm flipV="1">
            <a:off x="4485394" y="3717905"/>
            <a:ext cx="138238" cy="9782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ector recto 179">
            <a:extLst>
              <a:ext uri="{FF2B5EF4-FFF2-40B4-BE49-F238E27FC236}">
                <a16:creationId xmlns:a16="http://schemas.microsoft.com/office/drawing/2014/main" id="{98D68E9B-856C-F146-A167-FC680662768E}"/>
              </a:ext>
            </a:extLst>
          </p:cNvPr>
          <p:cNvCxnSpPr>
            <a:cxnSpLocks/>
          </p:cNvCxnSpPr>
          <p:nvPr/>
        </p:nvCxnSpPr>
        <p:spPr>
          <a:xfrm flipV="1">
            <a:off x="4847277" y="4075535"/>
            <a:ext cx="102084" cy="11536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cto 180">
            <a:extLst>
              <a:ext uri="{FF2B5EF4-FFF2-40B4-BE49-F238E27FC236}">
                <a16:creationId xmlns:a16="http://schemas.microsoft.com/office/drawing/2014/main" id="{B8FFD05E-187D-BA4D-AA66-6D4490B77B1F}"/>
              </a:ext>
            </a:extLst>
          </p:cNvPr>
          <p:cNvCxnSpPr>
            <a:cxnSpLocks/>
          </p:cNvCxnSpPr>
          <p:nvPr/>
        </p:nvCxnSpPr>
        <p:spPr>
          <a:xfrm>
            <a:off x="7095107" y="4199241"/>
            <a:ext cx="98416" cy="10670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ector recto 181">
            <a:extLst>
              <a:ext uri="{FF2B5EF4-FFF2-40B4-BE49-F238E27FC236}">
                <a16:creationId xmlns:a16="http://schemas.microsoft.com/office/drawing/2014/main" id="{4C02A6B9-C30F-A64C-B161-3DC5388CCDDF}"/>
              </a:ext>
            </a:extLst>
          </p:cNvPr>
          <p:cNvCxnSpPr>
            <a:cxnSpLocks/>
          </p:cNvCxnSpPr>
          <p:nvPr/>
        </p:nvCxnSpPr>
        <p:spPr>
          <a:xfrm>
            <a:off x="7359936" y="3891378"/>
            <a:ext cx="165458" cy="6326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cto 182">
            <a:extLst>
              <a:ext uri="{FF2B5EF4-FFF2-40B4-BE49-F238E27FC236}">
                <a16:creationId xmlns:a16="http://schemas.microsoft.com/office/drawing/2014/main" id="{2D7A0144-CFDC-B746-BEB5-CD3A36879BA9}"/>
              </a:ext>
            </a:extLst>
          </p:cNvPr>
          <p:cNvCxnSpPr>
            <a:cxnSpLocks/>
          </p:cNvCxnSpPr>
          <p:nvPr/>
        </p:nvCxnSpPr>
        <p:spPr>
          <a:xfrm flipV="1">
            <a:off x="5241089" y="4314682"/>
            <a:ext cx="82708" cy="16715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ector recto 183">
            <a:extLst>
              <a:ext uri="{FF2B5EF4-FFF2-40B4-BE49-F238E27FC236}">
                <a16:creationId xmlns:a16="http://schemas.microsoft.com/office/drawing/2014/main" id="{AD93E90E-ACA5-F344-9AB5-8824186A68CA}"/>
              </a:ext>
            </a:extLst>
          </p:cNvPr>
          <p:cNvCxnSpPr>
            <a:cxnSpLocks/>
          </p:cNvCxnSpPr>
          <p:nvPr/>
        </p:nvCxnSpPr>
        <p:spPr>
          <a:xfrm flipV="1">
            <a:off x="5709675" y="4481834"/>
            <a:ext cx="53853" cy="15847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ector recto 184">
            <a:extLst>
              <a:ext uri="{FF2B5EF4-FFF2-40B4-BE49-F238E27FC236}">
                <a16:creationId xmlns:a16="http://schemas.microsoft.com/office/drawing/2014/main" id="{67D1F1DD-052A-E743-8C72-DA40E031D8A1}"/>
              </a:ext>
            </a:extLst>
          </p:cNvPr>
          <p:cNvCxnSpPr>
            <a:cxnSpLocks/>
          </p:cNvCxnSpPr>
          <p:nvPr/>
        </p:nvCxnSpPr>
        <p:spPr>
          <a:xfrm flipH="1" flipV="1">
            <a:off x="6207808" y="4503826"/>
            <a:ext cx="55468" cy="17062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ector recto 185">
            <a:extLst>
              <a:ext uri="{FF2B5EF4-FFF2-40B4-BE49-F238E27FC236}">
                <a16:creationId xmlns:a16="http://schemas.microsoft.com/office/drawing/2014/main" id="{F8072CED-C7B2-F940-8421-4B631F39A798}"/>
              </a:ext>
            </a:extLst>
          </p:cNvPr>
          <p:cNvCxnSpPr>
            <a:cxnSpLocks/>
          </p:cNvCxnSpPr>
          <p:nvPr/>
        </p:nvCxnSpPr>
        <p:spPr>
          <a:xfrm flipH="1" flipV="1">
            <a:off x="6665912" y="4413826"/>
            <a:ext cx="66292" cy="18000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ector recto 186">
            <a:extLst>
              <a:ext uri="{FF2B5EF4-FFF2-40B4-BE49-F238E27FC236}">
                <a16:creationId xmlns:a16="http://schemas.microsoft.com/office/drawing/2014/main" id="{944C73A1-55B1-4347-8949-33FB490176CD}"/>
              </a:ext>
            </a:extLst>
          </p:cNvPr>
          <p:cNvCxnSpPr>
            <a:cxnSpLocks/>
          </p:cNvCxnSpPr>
          <p:nvPr/>
        </p:nvCxnSpPr>
        <p:spPr>
          <a:xfrm flipV="1">
            <a:off x="7110228" y="1865930"/>
            <a:ext cx="138238" cy="9782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187">
            <a:extLst>
              <a:ext uri="{FF2B5EF4-FFF2-40B4-BE49-F238E27FC236}">
                <a16:creationId xmlns:a16="http://schemas.microsoft.com/office/drawing/2014/main" id="{41D5FCFA-6DE3-1346-A0AA-293A03E59740}"/>
              </a:ext>
            </a:extLst>
          </p:cNvPr>
          <p:cNvCxnSpPr>
            <a:cxnSpLocks/>
          </p:cNvCxnSpPr>
          <p:nvPr/>
        </p:nvCxnSpPr>
        <p:spPr>
          <a:xfrm flipV="1">
            <a:off x="7407337" y="2300150"/>
            <a:ext cx="145874" cy="7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cto 188">
            <a:extLst>
              <a:ext uri="{FF2B5EF4-FFF2-40B4-BE49-F238E27FC236}">
                <a16:creationId xmlns:a16="http://schemas.microsoft.com/office/drawing/2014/main" id="{E0E2DD84-3B22-0443-907F-EFC0EEA92E3C}"/>
              </a:ext>
            </a:extLst>
          </p:cNvPr>
          <p:cNvCxnSpPr>
            <a:cxnSpLocks/>
          </p:cNvCxnSpPr>
          <p:nvPr/>
        </p:nvCxnSpPr>
        <p:spPr>
          <a:xfrm flipV="1">
            <a:off x="7553485" y="2857096"/>
            <a:ext cx="160215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189">
            <a:extLst>
              <a:ext uri="{FF2B5EF4-FFF2-40B4-BE49-F238E27FC236}">
                <a16:creationId xmlns:a16="http://schemas.microsoft.com/office/drawing/2014/main" id="{AAAF1583-43A6-1948-9AEF-0452ECC7A34B}"/>
              </a:ext>
            </a:extLst>
          </p:cNvPr>
          <p:cNvCxnSpPr>
            <a:cxnSpLocks/>
          </p:cNvCxnSpPr>
          <p:nvPr/>
        </p:nvCxnSpPr>
        <p:spPr>
          <a:xfrm>
            <a:off x="7553485" y="3410791"/>
            <a:ext cx="160215" cy="3670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190">
            <a:extLst>
              <a:ext uri="{FF2B5EF4-FFF2-40B4-BE49-F238E27FC236}">
                <a16:creationId xmlns:a16="http://schemas.microsoft.com/office/drawing/2014/main" id="{511A26C5-0253-CF42-B365-2901DF4682A9}"/>
              </a:ext>
            </a:extLst>
          </p:cNvPr>
          <p:cNvCxnSpPr>
            <a:cxnSpLocks/>
          </p:cNvCxnSpPr>
          <p:nvPr/>
        </p:nvCxnSpPr>
        <p:spPr>
          <a:xfrm flipV="1">
            <a:off x="6707749" y="1503559"/>
            <a:ext cx="107999" cy="1323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23BC590D-9FEA-1546-B586-BB1395184E66}"/>
              </a:ext>
            </a:extLst>
          </p:cNvPr>
          <p:cNvSpPr txBox="1"/>
          <p:nvPr/>
        </p:nvSpPr>
        <p:spPr>
          <a:xfrm>
            <a:off x="5139725" y="1893679"/>
            <a:ext cx="2295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Positron-electron annihilation</a:t>
            </a:r>
          </a:p>
        </p:txBody>
      </p:sp>
      <p:sp>
        <p:nvSpPr>
          <p:cNvPr id="76" name="Marcador de número de diapositiva 2">
            <a:extLst>
              <a:ext uri="{FF2B5EF4-FFF2-40B4-BE49-F238E27FC236}">
                <a16:creationId xmlns:a16="http://schemas.microsoft.com/office/drawing/2014/main" id="{D2A9DD80-C1D6-4946-9CFD-EEBA158E6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7</a:t>
            </a:fld>
            <a:endParaRPr lang="en-GB" sz="1800" b="1" dirty="0"/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C97654A4-401B-7F47-9535-D4693576F80B}"/>
              </a:ext>
            </a:extLst>
          </p:cNvPr>
          <p:cNvSpPr txBox="1"/>
          <p:nvPr/>
        </p:nvSpPr>
        <p:spPr>
          <a:xfrm>
            <a:off x="9285583" y="-106278"/>
            <a:ext cx="26580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Basics</a:t>
            </a:r>
          </a:p>
        </p:txBody>
      </p:sp>
    </p:spTree>
    <p:extLst>
      <p:ext uri="{BB962C8B-B14F-4D97-AF65-F5344CB8AC3E}">
        <p14:creationId xmlns:p14="http://schemas.microsoft.com/office/powerpoint/2010/main" val="202517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94" grpId="0"/>
      <p:bldP spid="170" grpId="0" animBg="1"/>
      <p:bldP spid="134" grpId="0"/>
      <p:bldP spid="135" grpId="0"/>
      <p:bldP spid="1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4E0C0154-0F52-4BC4-2646-7465649EA4C1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28253E6A-D16F-1183-B0F5-30AD413DEE4A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121E3261-137E-02C8-BC72-B6383CDD1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grpSp>
        <p:nvGrpSpPr>
          <p:cNvPr id="2" name="1 Grupo"/>
          <p:cNvGrpSpPr/>
          <p:nvPr/>
        </p:nvGrpSpPr>
        <p:grpSpPr>
          <a:xfrm>
            <a:off x="1970920" y="836712"/>
            <a:ext cx="8812907" cy="5546627"/>
            <a:chOff x="467617" y="1522685"/>
            <a:chExt cx="8812907" cy="5546627"/>
          </a:xfrm>
        </p:grpSpPr>
        <p:grpSp>
          <p:nvGrpSpPr>
            <p:cNvPr id="250882" name="Group 2"/>
            <p:cNvGrpSpPr>
              <a:grpSpLocks/>
            </p:cNvGrpSpPr>
            <p:nvPr/>
          </p:nvGrpSpPr>
          <p:grpSpPr bwMode="auto">
            <a:xfrm>
              <a:off x="467617" y="1522685"/>
              <a:ext cx="7972425" cy="3622675"/>
              <a:chOff x="253" y="912"/>
              <a:chExt cx="5022" cy="2282"/>
            </a:xfrm>
          </p:grpSpPr>
          <p:sp>
            <p:nvSpPr>
              <p:cNvPr id="250913" name="Rectangle 33"/>
              <p:cNvSpPr>
                <a:spLocks noChangeArrowheads="1"/>
              </p:cNvSpPr>
              <p:nvPr/>
            </p:nvSpPr>
            <p:spPr bwMode="auto">
              <a:xfrm>
                <a:off x="4231" y="2929"/>
                <a:ext cx="186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t</a:t>
                </a:r>
              </a:p>
            </p:txBody>
          </p:sp>
          <p:sp>
            <p:nvSpPr>
              <p:cNvPr id="250883" name="Line 3"/>
              <p:cNvSpPr>
                <a:spLocks noChangeShapeType="1"/>
              </p:cNvSpPr>
              <p:nvPr/>
            </p:nvSpPr>
            <p:spPr bwMode="auto">
              <a:xfrm>
                <a:off x="2835" y="2616"/>
                <a:ext cx="0" cy="27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4" name="AutoShape 4"/>
              <p:cNvSpPr>
                <a:spLocks noChangeArrowheads="1"/>
              </p:cNvSpPr>
              <p:nvPr/>
            </p:nvSpPr>
            <p:spPr bwMode="auto">
              <a:xfrm rot="5400000">
                <a:off x="752" y="1086"/>
                <a:ext cx="222" cy="262"/>
              </a:xfrm>
              <a:prstGeom prst="cube">
                <a:avLst>
                  <a:gd name="adj" fmla="val 24995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5" name="AutoShape 5"/>
              <p:cNvSpPr>
                <a:spLocks noChangeArrowheads="1"/>
              </p:cNvSpPr>
              <p:nvPr/>
            </p:nvSpPr>
            <p:spPr bwMode="auto">
              <a:xfrm rot="16200000" flipH="1">
                <a:off x="4667" y="1086"/>
                <a:ext cx="222" cy="262"/>
              </a:xfrm>
              <a:prstGeom prst="cube">
                <a:avLst>
                  <a:gd name="adj" fmla="val 24995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6" name="Line 6"/>
              <p:cNvSpPr>
                <a:spLocks noChangeShapeType="1"/>
              </p:cNvSpPr>
              <p:nvPr/>
            </p:nvSpPr>
            <p:spPr bwMode="auto">
              <a:xfrm>
                <a:off x="972" y="1219"/>
                <a:ext cx="369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7" name="Rectangle 7"/>
              <p:cNvSpPr>
                <a:spLocks noChangeArrowheads="1"/>
              </p:cNvSpPr>
              <p:nvPr/>
            </p:nvSpPr>
            <p:spPr bwMode="auto">
              <a:xfrm>
                <a:off x="756" y="1328"/>
                <a:ext cx="517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DET 1</a:t>
                </a:r>
              </a:p>
            </p:txBody>
          </p:sp>
          <p:sp>
            <p:nvSpPr>
              <p:cNvPr id="250888" name="Line 8"/>
              <p:cNvSpPr>
                <a:spLocks noChangeShapeType="1"/>
              </p:cNvSpPr>
              <p:nvPr/>
            </p:nvSpPr>
            <p:spPr bwMode="auto">
              <a:xfrm flipH="1">
                <a:off x="366" y="1202"/>
                <a:ext cx="3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9" name="Line 9"/>
              <p:cNvSpPr>
                <a:spLocks noChangeShapeType="1"/>
              </p:cNvSpPr>
              <p:nvPr/>
            </p:nvSpPr>
            <p:spPr bwMode="auto">
              <a:xfrm>
                <a:off x="370" y="2015"/>
                <a:ext cx="2411" cy="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0" name="Line 10"/>
              <p:cNvSpPr>
                <a:spLocks noChangeShapeType="1"/>
              </p:cNvSpPr>
              <p:nvPr/>
            </p:nvSpPr>
            <p:spPr bwMode="auto">
              <a:xfrm flipV="1">
                <a:off x="4909" y="1199"/>
                <a:ext cx="363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1" name="Line 11"/>
              <p:cNvSpPr>
                <a:spLocks noChangeShapeType="1"/>
              </p:cNvSpPr>
              <p:nvPr/>
            </p:nvSpPr>
            <p:spPr bwMode="auto">
              <a:xfrm flipH="1">
                <a:off x="2904" y="2015"/>
                <a:ext cx="236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2" name="Line 12"/>
              <p:cNvSpPr>
                <a:spLocks noChangeShapeType="1"/>
              </p:cNvSpPr>
              <p:nvPr/>
            </p:nvSpPr>
            <p:spPr bwMode="auto">
              <a:xfrm flipV="1">
                <a:off x="557" y="1688"/>
                <a:ext cx="0" cy="2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3" name="Arc 13"/>
              <p:cNvSpPr>
                <a:spLocks/>
              </p:cNvSpPr>
              <p:nvPr/>
            </p:nvSpPr>
            <p:spPr bwMode="auto">
              <a:xfrm rot="10800000">
                <a:off x="550" y="1697"/>
                <a:ext cx="349" cy="2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4" name="Line 14"/>
              <p:cNvSpPr>
                <a:spLocks noChangeShapeType="1"/>
              </p:cNvSpPr>
              <p:nvPr/>
            </p:nvSpPr>
            <p:spPr bwMode="auto">
              <a:xfrm>
                <a:off x="370" y="1202"/>
                <a:ext cx="0" cy="81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5" name="Rectangle 15"/>
              <p:cNvSpPr>
                <a:spLocks noChangeArrowheads="1"/>
              </p:cNvSpPr>
              <p:nvPr/>
            </p:nvSpPr>
            <p:spPr bwMode="auto">
              <a:xfrm>
                <a:off x="2421" y="1779"/>
                <a:ext cx="64" cy="1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6" name="Line 16"/>
              <p:cNvSpPr>
                <a:spLocks noChangeShapeType="1"/>
              </p:cNvSpPr>
              <p:nvPr/>
            </p:nvSpPr>
            <p:spPr bwMode="auto">
              <a:xfrm>
                <a:off x="2322" y="1978"/>
                <a:ext cx="2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7" name="Rectangle 17"/>
              <p:cNvSpPr>
                <a:spLocks noChangeArrowheads="1"/>
              </p:cNvSpPr>
              <p:nvPr/>
            </p:nvSpPr>
            <p:spPr bwMode="auto">
              <a:xfrm>
                <a:off x="1222" y="1871"/>
                <a:ext cx="950" cy="384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8000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1600" b="1">
                    <a:latin typeface="Arial Narrow" panose="020B0606020202030204" pitchFamily="34" charset="0"/>
                    <a:ea typeface="SimSun" pitchFamily="2" charset="-122"/>
                  </a:rPr>
                  <a:t>Pulse Processing</a:t>
                </a:r>
              </a:p>
            </p:txBody>
          </p:sp>
          <p:sp>
            <p:nvSpPr>
              <p:cNvPr id="250898" name="Rectangle 18"/>
              <p:cNvSpPr>
                <a:spLocks noChangeArrowheads="1"/>
              </p:cNvSpPr>
              <p:nvPr/>
            </p:nvSpPr>
            <p:spPr bwMode="auto">
              <a:xfrm>
                <a:off x="3367" y="1779"/>
                <a:ext cx="64" cy="1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9" name="Line 19"/>
              <p:cNvSpPr>
                <a:spLocks noChangeShapeType="1"/>
              </p:cNvSpPr>
              <p:nvPr/>
            </p:nvSpPr>
            <p:spPr bwMode="auto">
              <a:xfrm>
                <a:off x="3269" y="1978"/>
                <a:ext cx="2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0" name="Line 20"/>
              <p:cNvSpPr>
                <a:spLocks noChangeShapeType="1"/>
              </p:cNvSpPr>
              <p:nvPr/>
            </p:nvSpPr>
            <p:spPr bwMode="auto">
              <a:xfrm flipV="1">
                <a:off x="4758" y="1688"/>
                <a:ext cx="0" cy="2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1" name="Arc 21"/>
              <p:cNvSpPr>
                <a:spLocks/>
              </p:cNvSpPr>
              <p:nvPr/>
            </p:nvSpPr>
            <p:spPr bwMode="auto">
              <a:xfrm rot="10800000">
                <a:off x="4759" y="1699"/>
                <a:ext cx="348" cy="2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2" name="Line 22"/>
              <p:cNvSpPr>
                <a:spLocks noChangeShapeType="1"/>
              </p:cNvSpPr>
              <p:nvPr/>
            </p:nvSpPr>
            <p:spPr bwMode="auto">
              <a:xfrm flipV="1">
                <a:off x="5275" y="1202"/>
                <a:ext cx="0" cy="81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3" name="Line 23"/>
              <p:cNvSpPr>
                <a:spLocks noChangeShapeType="1"/>
              </p:cNvSpPr>
              <p:nvPr/>
            </p:nvSpPr>
            <p:spPr bwMode="auto">
              <a:xfrm>
                <a:off x="2908" y="2015"/>
                <a:ext cx="0" cy="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4" name="Line 24"/>
              <p:cNvSpPr>
                <a:spLocks noChangeShapeType="1"/>
              </p:cNvSpPr>
              <p:nvPr/>
            </p:nvSpPr>
            <p:spPr bwMode="auto">
              <a:xfrm>
                <a:off x="2779" y="2018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0905" name="Group 25"/>
              <p:cNvGrpSpPr>
                <a:grpSpLocks/>
              </p:cNvGrpSpPr>
              <p:nvPr/>
            </p:nvGrpSpPr>
            <p:grpSpPr bwMode="auto">
              <a:xfrm>
                <a:off x="2648" y="2068"/>
                <a:ext cx="393" cy="565"/>
                <a:chOff x="2645" y="1923"/>
                <a:chExt cx="393" cy="565"/>
              </a:xfrm>
            </p:grpSpPr>
            <p:sp>
              <p:nvSpPr>
                <p:cNvPr id="250906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645" y="2083"/>
                  <a:ext cx="392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66275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kumimoji="1" lang="es-ES" sz="1400">
                    <a:latin typeface="Arial Black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50907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6" y="1923"/>
                  <a:ext cx="392" cy="360"/>
                </a:xfrm>
                <a:prstGeom prst="rect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66275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250908" name="Rectangle 28"/>
              <p:cNvSpPr>
                <a:spLocks noChangeArrowheads="1"/>
              </p:cNvSpPr>
              <p:nvPr/>
            </p:nvSpPr>
            <p:spPr bwMode="auto">
              <a:xfrm>
                <a:off x="2601" y="2215"/>
                <a:ext cx="466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b="1">
                    <a:latin typeface="Comic Sans MS" pitchFamily="66" charset="0"/>
                    <a:ea typeface="SimSun" pitchFamily="2" charset="-122"/>
                  </a:rPr>
                  <a:t>AND</a:t>
                </a:r>
              </a:p>
            </p:txBody>
          </p:sp>
          <p:sp>
            <p:nvSpPr>
              <p:cNvPr id="250909" name="Rectangle 29"/>
              <p:cNvSpPr>
                <a:spLocks noChangeArrowheads="1"/>
              </p:cNvSpPr>
              <p:nvPr/>
            </p:nvSpPr>
            <p:spPr bwMode="auto">
              <a:xfrm>
                <a:off x="4576" y="1338"/>
                <a:ext cx="517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DET 2</a:t>
                </a:r>
              </a:p>
            </p:txBody>
          </p:sp>
          <p:sp>
            <p:nvSpPr>
              <p:cNvPr id="250910" name="Rectangle 30"/>
              <p:cNvSpPr>
                <a:spLocks noChangeArrowheads="1"/>
              </p:cNvSpPr>
              <p:nvPr/>
            </p:nvSpPr>
            <p:spPr bwMode="auto">
              <a:xfrm>
                <a:off x="3724" y="1859"/>
                <a:ext cx="950" cy="384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8000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1600" b="1">
                    <a:latin typeface="Arial Narrow" panose="020B0606020202030204" pitchFamily="34" charset="0"/>
                    <a:ea typeface="SimSun" pitchFamily="2" charset="-122"/>
                  </a:rPr>
                  <a:t>Pulse Processing</a:t>
                </a:r>
              </a:p>
            </p:txBody>
          </p:sp>
          <p:sp>
            <p:nvSpPr>
              <p:cNvPr id="250911" name="Line 31"/>
              <p:cNvSpPr>
                <a:spLocks noChangeShapeType="1"/>
              </p:cNvSpPr>
              <p:nvPr/>
            </p:nvSpPr>
            <p:spPr bwMode="auto">
              <a:xfrm>
                <a:off x="3273" y="2221"/>
                <a:ext cx="0" cy="73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2" name="Line 32"/>
              <p:cNvSpPr>
                <a:spLocks noChangeShapeType="1"/>
              </p:cNvSpPr>
              <p:nvPr/>
            </p:nvSpPr>
            <p:spPr bwMode="auto">
              <a:xfrm flipH="1">
                <a:off x="3189" y="292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4" name="Rectangle 34"/>
              <p:cNvSpPr>
                <a:spLocks noChangeArrowheads="1"/>
              </p:cNvSpPr>
              <p:nvPr/>
            </p:nvSpPr>
            <p:spPr bwMode="auto">
              <a:xfrm>
                <a:off x="3550" y="2544"/>
                <a:ext cx="304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5" name="Line 35"/>
              <p:cNvSpPr>
                <a:spLocks noChangeShapeType="1"/>
              </p:cNvSpPr>
              <p:nvPr/>
            </p:nvSpPr>
            <p:spPr bwMode="auto">
              <a:xfrm>
                <a:off x="3358" y="2835"/>
                <a:ext cx="13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6" name="Rectangle 36"/>
              <p:cNvSpPr>
                <a:spLocks noChangeArrowheads="1"/>
              </p:cNvSpPr>
              <p:nvPr/>
            </p:nvSpPr>
            <p:spPr bwMode="auto">
              <a:xfrm>
                <a:off x="3729" y="2544"/>
                <a:ext cx="323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7" name="Rectangle 37"/>
              <p:cNvSpPr>
                <a:spLocks noChangeArrowheads="1"/>
              </p:cNvSpPr>
              <p:nvPr/>
            </p:nvSpPr>
            <p:spPr bwMode="auto">
              <a:xfrm>
                <a:off x="3731" y="2542"/>
                <a:ext cx="123" cy="29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8" name="Rectangle 38"/>
              <p:cNvSpPr>
                <a:spLocks noChangeArrowheads="1"/>
              </p:cNvSpPr>
              <p:nvPr/>
            </p:nvSpPr>
            <p:spPr bwMode="auto">
              <a:xfrm>
                <a:off x="3384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ev1</a:t>
                </a:r>
              </a:p>
            </p:txBody>
          </p:sp>
          <p:sp>
            <p:nvSpPr>
              <p:cNvPr id="250919" name="Rectangle 39"/>
              <p:cNvSpPr>
                <a:spLocks noChangeArrowheads="1"/>
              </p:cNvSpPr>
              <p:nvPr/>
            </p:nvSpPr>
            <p:spPr bwMode="auto">
              <a:xfrm>
                <a:off x="3794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ev2</a:t>
                </a:r>
              </a:p>
            </p:txBody>
          </p:sp>
          <p:sp>
            <p:nvSpPr>
              <p:cNvPr id="250920" name="Rectangle 40"/>
              <p:cNvSpPr>
                <a:spLocks noChangeArrowheads="1"/>
              </p:cNvSpPr>
              <p:nvPr/>
            </p:nvSpPr>
            <p:spPr bwMode="auto">
              <a:xfrm>
                <a:off x="2320" y="1474"/>
                <a:ext cx="1767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TC Window ~ few ns</a:t>
                </a:r>
              </a:p>
            </p:txBody>
          </p:sp>
          <p:sp>
            <p:nvSpPr>
              <p:cNvPr id="250921" name="Rectangle 41"/>
              <p:cNvSpPr>
                <a:spLocks noChangeArrowheads="1"/>
              </p:cNvSpPr>
              <p:nvPr/>
            </p:nvSpPr>
            <p:spPr bwMode="auto">
              <a:xfrm>
                <a:off x="2092" y="2638"/>
                <a:ext cx="456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algn="r"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+1</a:t>
                </a:r>
              </a:p>
            </p:txBody>
          </p:sp>
          <p:pic>
            <p:nvPicPr>
              <p:cNvPr id="250922" name="Picture 4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" y="2347"/>
                <a:ext cx="1696" cy="707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0923" name="Line 43"/>
              <p:cNvSpPr>
                <a:spLocks noChangeShapeType="1"/>
              </p:cNvSpPr>
              <p:nvPr/>
            </p:nvSpPr>
            <p:spPr bwMode="auto">
              <a:xfrm>
                <a:off x="1947" y="2892"/>
                <a:ext cx="882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lg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24" name="Rectangle 44"/>
              <p:cNvSpPr>
                <a:spLocks noChangeArrowheads="1"/>
              </p:cNvSpPr>
              <p:nvPr/>
            </p:nvSpPr>
            <p:spPr bwMode="auto">
              <a:xfrm>
                <a:off x="4155" y="2544"/>
                <a:ext cx="323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25" name="Rectangle 45"/>
              <p:cNvSpPr>
                <a:spLocks noChangeArrowheads="1"/>
              </p:cNvSpPr>
              <p:nvPr/>
            </p:nvSpPr>
            <p:spPr bwMode="auto">
              <a:xfrm>
                <a:off x="4156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ev3</a:t>
                </a:r>
              </a:p>
            </p:txBody>
          </p:sp>
          <p:sp>
            <p:nvSpPr>
              <p:cNvPr id="250926" name="Rectangle 46"/>
              <p:cNvSpPr>
                <a:spLocks noChangeArrowheads="1"/>
              </p:cNvSpPr>
              <p:nvPr/>
            </p:nvSpPr>
            <p:spPr bwMode="auto">
              <a:xfrm>
                <a:off x="1473" y="2449"/>
                <a:ext cx="90" cy="10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pic>
            <p:nvPicPr>
              <p:cNvPr id="250927" name="Picture 47"/>
              <p:cNvPicPr>
                <a:picLocks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2" y="1042"/>
                <a:ext cx="265" cy="3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0928" name="Rectangle 48"/>
              <p:cNvSpPr>
                <a:spLocks noChangeArrowheads="1"/>
              </p:cNvSpPr>
              <p:nvPr/>
            </p:nvSpPr>
            <p:spPr bwMode="auto">
              <a:xfrm>
                <a:off x="1125" y="912"/>
                <a:ext cx="169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LOR (“line of response”)</a:t>
                </a:r>
              </a:p>
            </p:txBody>
          </p:sp>
        </p:grpSp>
        <p:sp>
          <p:nvSpPr>
            <p:cNvPr id="250929" name="Text Box 49"/>
            <p:cNvSpPr txBox="1">
              <a:spLocks noChangeArrowheads="1"/>
            </p:cNvSpPr>
            <p:nvPr/>
          </p:nvSpPr>
          <p:spPr bwMode="auto">
            <a:xfrm>
              <a:off x="2498862" y="5499652"/>
              <a:ext cx="6781662" cy="15696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s-ES" sz="2000" dirty="0" err="1">
                  <a:latin typeface="+mj-lt"/>
                </a:rPr>
                <a:t>From</a:t>
              </a:r>
              <a:r>
                <a:rPr lang="es-ES" sz="2000" dirty="0">
                  <a:latin typeface="+mj-lt"/>
                </a:rPr>
                <a:t> </a:t>
              </a:r>
              <a:r>
                <a:rPr lang="es-ES" sz="2000" dirty="0" err="1">
                  <a:latin typeface="+mj-lt"/>
                </a:rPr>
                <a:t>List-mode</a:t>
              </a:r>
              <a:r>
                <a:rPr lang="es-ES" sz="2000" dirty="0">
                  <a:latin typeface="+mj-lt"/>
                </a:rPr>
                <a:t> data </a:t>
              </a:r>
              <a:r>
                <a:rPr lang="es-ES" sz="2000" dirty="0" err="1">
                  <a:latin typeface="+mj-lt"/>
                </a:rPr>
                <a:t>or</a:t>
              </a:r>
              <a:r>
                <a:rPr lang="es-ES" sz="2000" dirty="0">
                  <a:latin typeface="+mj-lt"/>
                </a:rPr>
                <a:t> </a:t>
              </a:r>
              <a:r>
                <a:rPr lang="es-ES" sz="2000" dirty="0" err="1">
                  <a:latin typeface="+mj-lt"/>
                </a:rPr>
                <a:t>Sinograms</a:t>
              </a:r>
              <a:r>
                <a:rPr lang="es-ES" sz="2000" dirty="0">
                  <a:latin typeface="+mj-lt"/>
                </a:rPr>
                <a:t>,  and “</a:t>
              </a:r>
              <a:r>
                <a:rPr lang="en-US" sz="2000" dirty="0">
                  <a:latin typeface="+mj-lt"/>
                </a:rPr>
                <a:t>After complex software manipulation of the signal, a visual representation is reconstructed”.</a:t>
              </a:r>
            </a:p>
            <a:p>
              <a:pPr algn="l"/>
              <a:endParaRPr lang="en-US" sz="2000" dirty="0">
                <a:latin typeface="+mj-lt"/>
              </a:endParaRPr>
            </a:p>
            <a:p>
              <a:pPr algn="r"/>
              <a:r>
                <a:rPr lang="en-US" sz="1600" dirty="0">
                  <a:latin typeface="+mj-lt"/>
                </a:rPr>
                <a:t>Q.C. Black </a:t>
              </a:r>
              <a:r>
                <a:rPr lang="en-US" sz="1600" i="1" dirty="0">
                  <a:latin typeface="+mj-lt"/>
                </a:rPr>
                <a:t>et al.</a:t>
              </a:r>
              <a:r>
                <a:rPr lang="en-US" sz="1600" dirty="0">
                  <a:latin typeface="+mj-lt"/>
                </a:rPr>
                <a:t>, </a:t>
              </a:r>
              <a:r>
                <a:rPr lang="en-US" sz="1600" dirty="0"/>
                <a:t>“Radiotherapy target,”</a:t>
              </a:r>
              <a:r>
                <a:rPr lang="en-US" sz="1600" dirty="0">
                  <a:latin typeface="+mj-lt"/>
                </a:rPr>
                <a:t> I.J. Rad. Oncol. Biol. Phys., 2004.</a:t>
              </a:r>
              <a:endParaRPr lang="es-ES" sz="1600" dirty="0">
                <a:latin typeface="+mj-lt"/>
              </a:endParaRPr>
            </a:p>
          </p:txBody>
        </p:sp>
      </p:grpSp>
      <p:pic>
        <p:nvPicPr>
          <p:cNvPr id="56" name="Oraton6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31413" r="28476"/>
          <a:stretch/>
        </p:blipFill>
        <p:spPr>
          <a:xfrm rot="5400000">
            <a:off x="515684" y="3988965"/>
            <a:ext cx="2377474" cy="3301596"/>
          </a:xfrm>
          <a:prstGeom prst="rect">
            <a:avLst/>
          </a:prstGeom>
        </p:spPr>
      </p:pic>
      <p:sp>
        <p:nvSpPr>
          <p:cNvPr id="3" name="2 Elipse"/>
          <p:cNvSpPr/>
          <p:nvPr/>
        </p:nvSpPr>
        <p:spPr>
          <a:xfrm>
            <a:off x="2351584" y="836712"/>
            <a:ext cx="1368152" cy="1231900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56 Elipse"/>
          <p:cNvSpPr/>
          <p:nvPr/>
        </p:nvSpPr>
        <p:spPr>
          <a:xfrm>
            <a:off x="8470281" y="831690"/>
            <a:ext cx="1368152" cy="1231900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6 Rectángulo">
            <a:extLst>
              <a:ext uri="{FF2B5EF4-FFF2-40B4-BE49-F238E27FC236}">
                <a16:creationId xmlns:a16="http://schemas.microsoft.com/office/drawing/2014/main" id="{84AFCCE3-51DE-1347-970A-B45F4ACB03DD}"/>
              </a:ext>
            </a:extLst>
          </p:cNvPr>
          <p:cNvSpPr/>
          <p:nvPr/>
        </p:nvSpPr>
        <p:spPr>
          <a:xfrm>
            <a:off x="1847528" y="0"/>
            <a:ext cx="10344472" cy="576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_tradnl" sz="4000" b="1" dirty="0"/>
              <a:t>PET </a:t>
            </a:r>
            <a:r>
              <a:rPr lang="es-ES_tradnl" sz="4000" b="1" dirty="0" err="1"/>
              <a:t>basics</a:t>
            </a:r>
            <a:endParaRPr lang="es-ES_tradnl" sz="4000" b="1" dirty="0"/>
          </a:p>
        </p:txBody>
      </p:sp>
      <p:sp>
        <p:nvSpPr>
          <p:cNvPr id="7" name="Marcador de número de diapositiva 2">
            <a:extLst>
              <a:ext uri="{FF2B5EF4-FFF2-40B4-BE49-F238E27FC236}">
                <a16:creationId xmlns:a16="http://schemas.microsoft.com/office/drawing/2014/main" id="{103BAAFA-839B-B3D8-9FD5-4EFBCF437D18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8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15683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</p:childTnLst>
        </p:cTn>
      </p:par>
    </p:tnLst>
    <p:bldLst>
      <p:bldP spid="3" grpId="0" animBg="1"/>
      <p:bldP spid="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0AC41ABF-9860-5E3A-9226-DC5E581F931A}"/>
              </a:ext>
            </a:extLst>
          </p:cNvPr>
          <p:cNvGrpSpPr/>
          <p:nvPr/>
        </p:nvGrpSpPr>
        <p:grpSpPr>
          <a:xfrm>
            <a:off x="-16974" y="0"/>
            <a:ext cx="12192000" cy="769441"/>
            <a:chOff x="-16974" y="0"/>
            <a:chExt cx="12192000" cy="769441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92A369F9-29A6-1631-B45C-3E726A7B86E8}"/>
                </a:ext>
              </a:extLst>
            </p:cNvPr>
            <p:cNvSpPr/>
            <p:nvPr/>
          </p:nvSpPr>
          <p:spPr>
            <a:xfrm>
              <a:off x="-16974" y="0"/>
              <a:ext cx="12192000" cy="76944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E6E45BB-B75D-F21B-BCA3-588C2A48D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2499355" cy="769441"/>
            </a:xfrm>
            <a:prstGeom prst="rect">
              <a:avLst/>
            </a:prstGeom>
          </p:spPr>
        </p:pic>
      </p:grpSp>
      <p:sp>
        <p:nvSpPr>
          <p:cNvPr id="80" name="79 Rectángulo"/>
          <p:cNvSpPr/>
          <p:nvPr/>
        </p:nvSpPr>
        <p:spPr>
          <a:xfrm>
            <a:off x="8129156" y="3907321"/>
            <a:ext cx="3260712" cy="2707091"/>
          </a:xfrm>
          <a:prstGeom prst="rect">
            <a:avLst/>
          </a:prstGeom>
          <a:solidFill>
            <a:srgbClr val="00B050">
              <a:alpha val="14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597169" y="846564"/>
            <a:ext cx="3260712" cy="290731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5721731" y="1206603"/>
            <a:ext cx="2961148" cy="2186160"/>
            <a:chOff x="2440308" y="3912195"/>
            <a:chExt cx="3505124" cy="2587767"/>
          </a:xfrm>
        </p:grpSpPr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0308" y="3912195"/>
              <a:ext cx="2218251" cy="2065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4 CuadroTexto"/>
            <p:cNvSpPr txBox="1"/>
            <p:nvPr/>
          </p:nvSpPr>
          <p:spPr>
            <a:xfrm>
              <a:off x="2820561" y="6099214"/>
              <a:ext cx="1169380" cy="400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/>
                <a:t>Pixellated</a:t>
              </a:r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4658559" y="4875226"/>
              <a:ext cx="1286873" cy="400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err="1"/>
                <a:t>Monolithic</a:t>
              </a:r>
              <a:endParaRPr lang="es-ES" sz="1600" dirty="0"/>
            </a:p>
          </p:txBody>
        </p: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1516" y="4296455"/>
            <a:ext cx="1944996" cy="159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4" name="Imagen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712" y="5387078"/>
            <a:ext cx="1461259" cy="1159077"/>
          </a:xfrm>
          <a:prstGeom prst="rect">
            <a:avLst/>
          </a:prstGeom>
        </p:spPr>
      </p:pic>
      <p:sp>
        <p:nvSpPr>
          <p:cNvPr id="66" name="65 CuadroTexto"/>
          <p:cNvSpPr txBox="1"/>
          <p:nvPr/>
        </p:nvSpPr>
        <p:spPr>
          <a:xfrm>
            <a:off x="8963994" y="3874910"/>
            <a:ext cx="1789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Photosensor</a:t>
            </a:r>
          </a:p>
        </p:txBody>
      </p:sp>
      <p:sp>
        <p:nvSpPr>
          <p:cNvPr id="69" name="68 CuadroTexto"/>
          <p:cNvSpPr txBox="1"/>
          <p:nvPr/>
        </p:nvSpPr>
        <p:spPr>
          <a:xfrm>
            <a:off x="8797581" y="4439636"/>
            <a:ext cx="629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PMTs</a:t>
            </a:r>
            <a:endParaRPr lang="es-ES" sz="1600" dirty="0"/>
          </a:p>
        </p:txBody>
      </p:sp>
      <p:sp>
        <p:nvSpPr>
          <p:cNvPr id="70" name="69 CuadroTexto"/>
          <p:cNvSpPr txBox="1"/>
          <p:nvPr/>
        </p:nvSpPr>
        <p:spPr>
          <a:xfrm>
            <a:off x="10135461" y="4883022"/>
            <a:ext cx="1061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/>
              <a:t>Solid </a:t>
            </a:r>
            <a:r>
              <a:rPr lang="es-ES" sz="1600" dirty="0" err="1"/>
              <a:t>State</a:t>
            </a:r>
            <a:endParaRPr lang="es-ES" sz="1600" dirty="0"/>
          </a:p>
          <a:p>
            <a:pPr algn="ctr"/>
            <a:r>
              <a:rPr lang="es-ES" sz="1600" dirty="0"/>
              <a:t>SiPMs</a:t>
            </a:r>
          </a:p>
        </p:txBody>
      </p:sp>
      <p:pic>
        <p:nvPicPr>
          <p:cNvPr id="71" name="Imagen 30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5" y="1803153"/>
            <a:ext cx="2499324" cy="2519561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86031" y="1462488"/>
            <a:ext cx="2160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PET detector block</a:t>
            </a:r>
          </a:p>
        </p:txBody>
      </p:sp>
      <p:cxnSp>
        <p:nvCxnSpPr>
          <p:cNvPr id="10" name="9 Conector recto de flecha"/>
          <p:cNvCxnSpPr>
            <a:cxnSpLocks/>
          </p:cNvCxnSpPr>
          <p:nvPr/>
        </p:nvCxnSpPr>
        <p:spPr>
          <a:xfrm flipV="1">
            <a:off x="1780724" y="1899841"/>
            <a:ext cx="3441865" cy="107434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>
            <a:cxnSpLocks/>
          </p:cNvCxnSpPr>
          <p:nvPr/>
        </p:nvCxnSpPr>
        <p:spPr>
          <a:xfrm>
            <a:off x="2572843" y="3403264"/>
            <a:ext cx="5537578" cy="115966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 de flecha"/>
          <p:cNvCxnSpPr>
            <a:cxnSpLocks/>
          </p:cNvCxnSpPr>
          <p:nvPr/>
        </p:nvCxnSpPr>
        <p:spPr>
          <a:xfrm>
            <a:off x="1515817" y="4032760"/>
            <a:ext cx="987006" cy="6014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84 Rectángulo"/>
          <p:cNvSpPr/>
          <p:nvPr/>
        </p:nvSpPr>
        <p:spPr>
          <a:xfrm>
            <a:off x="2620635" y="4082773"/>
            <a:ext cx="2592305" cy="2157731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88 CuadroTexto"/>
          <p:cNvSpPr txBox="1"/>
          <p:nvPr/>
        </p:nvSpPr>
        <p:spPr>
          <a:xfrm>
            <a:off x="3268723" y="4027726"/>
            <a:ext cx="1263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Readout</a:t>
            </a:r>
            <a:endParaRPr lang="es-ES" sz="2400" b="1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175173" y="4613841"/>
            <a:ext cx="966368" cy="76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077" y="4758845"/>
            <a:ext cx="1328606" cy="131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98 CuadroTexto"/>
          <p:cNvSpPr txBox="1"/>
          <p:nvPr/>
        </p:nvSpPr>
        <p:spPr>
          <a:xfrm>
            <a:off x="6101224" y="824560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Scintillator</a:t>
            </a:r>
            <a:r>
              <a:rPr lang="es-ES" sz="2400" b="1" dirty="0"/>
              <a:t> block</a:t>
            </a:r>
          </a:p>
        </p:txBody>
      </p:sp>
      <p:sp>
        <p:nvSpPr>
          <p:cNvPr id="100" name="99 CuadroTexto"/>
          <p:cNvSpPr txBox="1"/>
          <p:nvPr/>
        </p:nvSpPr>
        <p:spPr>
          <a:xfrm>
            <a:off x="2898538" y="4428719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Analog</a:t>
            </a:r>
            <a:endParaRPr lang="es-ES" sz="1600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4420851" y="5482983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ASIC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4FB1349-27BB-494F-9DDB-2E97C188158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9339" y="2353022"/>
            <a:ext cx="1656182" cy="1332563"/>
          </a:xfrm>
          <a:prstGeom prst="rect">
            <a:avLst/>
          </a:prstGeom>
        </p:spPr>
      </p:pic>
      <p:grpSp>
        <p:nvGrpSpPr>
          <p:cNvPr id="38" name="Group">
            <a:extLst>
              <a:ext uri="{FF2B5EF4-FFF2-40B4-BE49-F238E27FC236}">
                <a16:creationId xmlns:a16="http://schemas.microsoft.com/office/drawing/2014/main" id="{774DD710-D6A7-E149-9B4D-ACEC483AA5A0}"/>
              </a:ext>
            </a:extLst>
          </p:cNvPr>
          <p:cNvGrpSpPr>
            <a:grpSpLocks noChangeAspect="1"/>
          </p:cNvGrpSpPr>
          <p:nvPr/>
        </p:nvGrpSpPr>
        <p:grpSpPr>
          <a:xfrm rot="3224083">
            <a:off x="7114928" y="2708738"/>
            <a:ext cx="1026310" cy="126092"/>
            <a:chOff x="0" y="0"/>
            <a:chExt cx="3961191" cy="481176"/>
          </a:xfrm>
        </p:grpSpPr>
        <p:sp>
          <p:nvSpPr>
            <p:cNvPr id="39" name="Line">
              <a:extLst>
                <a:ext uri="{FF2B5EF4-FFF2-40B4-BE49-F238E27FC236}">
                  <a16:creationId xmlns:a16="http://schemas.microsoft.com/office/drawing/2014/main" id="{54CFE9C9-A937-0E40-95C6-143243BBBB6C}"/>
                </a:ext>
              </a:extLst>
            </p:cNvPr>
            <p:cNvSpPr/>
            <p:nvPr/>
          </p:nvSpPr>
          <p:spPr>
            <a:xfrm>
              <a:off x="3507154" y="170637"/>
              <a:ext cx="454037" cy="22318"/>
            </a:xfrm>
            <a:prstGeom prst="line">
              <a:avLst/>
            </a:prstGeom>
            <a:noFill/>
            <a:ln w="41275" cap="flat" cmpd="sng">
              <a:solidFill>
                <a:schemeClr val="accent6">
                  <a:lumMod val="75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2200">
                <a:solidFill>
                  <a:schemeClr val="accent4"/>
                </a:solidFill>
              </a:endParaRPr>
            </a:p>
          </p:txBody>
        </p:sp>
        <p:grpSp>
          <p:nvGrpSpPr>
            <p:cNvPr id="40" name="Group">
              <a:extLst>
                <a:ext uri="{FF2B5EF4-FFF2-40B4-BE49-F238E27FC236}">
                  <a16:creationId xmlns:a16="http://schemas.microsoft.com/office/drawing/2014/main" id="{0CE9E073-C368-EF4F-8739-AFE5A4433AA5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41" name="Connection Line">
                <a:extLst>
                  <a:ext uri="{FF2B5EF4-FFF2-40B4-BE49-F238E27FC236}">
                    <a16:creationId xmlns:a16="http://schemas.microsoft.com/office/drawing/2014/main" id="{3929CD42-5E02-3045-BFAE-41F7EDD9805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2" name="Connection Line">
                <a:extLst>
                  <a:ext uri="{FF2B5EF4-FFF2-40B4-BE49-F238E27FC236}">
                    <a16:creationId xmlns:a16="http://schemas.microsoft.com/office/drawing/2014/main" id="{943E23C3-7914-3543-BA33-1AC6AC1B5E36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3" name="Connection Line">
                <a:extLst>
                  <a:ext uri="{FF2B5EF4-FFF2-40B4-BE49-F238E27FC236}">
                    <a16:creationId xmlns:a16="http://schemas.microsoft.com/office/drawing/2014/main" id="{141EBE77-0C29-5844-8899-4F7EABE4459F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4" name="Connection Line">
                <a:extLst>
                  <a:ext uri="{FF2B5EF4-FFF2-40B4-BE49-F238E27FC236}">
                    <a16:creationId xmlns:a16="http://schemas.microsoft.com/office/drawing/2014/main" id="{353084FD-9081-524F-885A-C91F9B4EA8B7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5" name="Connection Line">
                <a:extLst>
                  <a:ext uri="{FF2B5EF4-FFF2-40B4-BE49-F238E27FC236}">
                    <a16:creationId xmlns:a16="http://schemas.microsoft.com/office/drawing/2014/main" id="{A93BA1D9-75FE-DE42-9108-49316DA540B5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6" name="Connection Line">
                <a:extLst>
                  <a:ext uri="{FF2B5EF4-FFF2-40B4-BE49-F238E27FC236}">
                    <a16:creationId xmlns:a16="http://schemas.microsoft.com/office/drawing/2014/main" id="{F293DFBE-40EC-6D4B-AC26-49B7723AF613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7" name="Connection Line">
                <a:extLst>
                  <a:ext uri="{FF2B5EF4-FFF2-40B4-BE49-F238E27FC236}">
                    <a16:creationId xmlns:a16="http://schemas.microsoft.com/office/drawing/2014/main" id="{2D588756-4783-484C-A7C9-9FF5202367FB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8" name="Connection Line">
                <a:extLst>
                  <a:ext uri="{FF2B5EF4-FFF2-40B4-BE49-F238E27FC236}">
                    <a16:creationId xmlns:a16="http://schemas.microsoft.com/office/drawing/2014/main" id="{9B7289D4-0B99-E545-966E-8E91FD496B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</p:grpSp>
      </p:grpSp>
      <p:sp>
        <p:nvSpPr>
          <p:cNvPr id="49" name="101 Forma libre">
            <a:extLst>
              <a:ext uri="{FF2B5EF4-FFF2-40B4-BE49-F238E27FC236}">
                <a16:creationId xmlns:a16="http://schemas.microsoft.com/office/drawing/2014/main" id="{8739C779-85D9-F547-9DCC-C2D02B2DAB41}"/>
              </a:ext>
            </a:extLst>
          </p:cNvPr>
          <p:cNvSpPr/>
          <p:nvPr/>
        </p:nvSpPr>
        <p:spPr>
          <a:xfrm rot="1716008">
            <a:off x="7294428" y="3018047"/>
            <a:ext cx="1280496" cy="658556"/>
          </a:xfrm>
          <a:custGeom>
            <a:avLst/>
            <a:gdLst>
              <a:gd name="connsiteX0" fmla="*/ 0 w 2834640"/>
              <a:gd name="connsiteY0" fmla="*/ 1539240 h 1539240"/>
              <a:gd name="connsiteX1" fmla="*/ 982980 w 2834640"/>
              <a:gd name="connsiteY1" fmla="*/ 784860 h 1539240"/>
              <a:gd name="connsiteX2" fmla="*/ 1264920 w 2834640"/>
              <a:gd name="connsiteY2" fmla="*/ 320040 h 1539240"/>
              <a:gd name="connsiteX3" fmla="*/ 1760220 w 2834640"/>
              <a:gd name="connsiteY3" fmla="*/ 411480 h 1539240"/>
              <a:gd name="connsiteX4" fmla="*/ 2834640 w 2834640"/>
              <a:gd name="connsiteY4" fmla="*/ 0 h 153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640" h="1539240">
                <a:moveTo>
                  <a:pt x="0" y="1539240"/>
                </a:moveTo>
                <a:cubicBezTo>
                  <a:pt x="386080" y="1263650"/>
                  <a:pt x="772160" y="988060"/>
                  <a:pt x="982980" y="784860"/>
                </a:cubicBezTo>
                <a:cubicBezTo>
                  <a:pt x="1193800" y="581660"/>
                  <a:pt x="1135380" y="382270"/>
                  <a:pt x="1264920" y="320040"/>
                </a:cubicBezTo>
                <a:cubicBezTo>
                  <a:pt x="1394460" y="257810"/>
                  <a:pt x="1498600" y="464820"/>
                  <a:pt x="1760220" y="411480"/>
                </a:cubicBezTo>
                <a:cubicBezTo>
                  <a:pt x="2021840" y="358140"/>
                  <a:pt x="2428240" y="179070"/>
                  <a:pt x="2834640" y="0"/>
                </a:cubicBezTo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F29BE16-9B66-7D4D-B496-360F70B418FF}"/>
                  </a:ext>
                </a:extLst>
              </p:cNvPr>
              <p:cNvSpPr txBox="1"/>
              <p:nvPr/>
            </p:nvSpPr>
            <p:spPr>
              <a:xfrm>
                <a:off x="8963469" y="979264"/>
                <a:ext cx="3062765" cy="1708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Properties:</a:t>
                </a:r>
              </a:p>
              <a:p>
                <a:endParaRPr lang="en-US" sz="5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+mj-lt"/>
                  </a:rPr>
                  <a:t>Dense </a:t>
                </a:r>
                <a14:m>
                  <m:oMath xmlns:m="http://schemas.openxmlformats.org/officeDocument/2006/math">
                    <m:r>
                      <a:rPr lang="es-E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s-ES" sz="1600" dirty="0">
                    <a:latin typeface="+mj-lt"/>
                  </a:rPr>
                  <a:t> (g/cm</a:t>
                </a:r>
                <a:r>
                  <a:rPr lang="es-ES" sz="1600" baseline="30000" dirty="0">
                    <a:latin typeface="+mj-lt"/>
                  </a:rPr>
                  <a:t>3</a:t>
                </a:r>
                <a:r>
                  <a:rPr lang="es-ES" sz="1600" dirty="0">
                    <a:latin typeface="+mj-lt"/>
                  </a:rPr>
                  <a:t>) and </a:t>
                </a:r>
                <a:r>
                  <a:rPr lang="es-ES" sz="1600" dirty="0" err="1">
                    <a:latin typeface="+mj-lt"/>
                  </a:rPr>
                  <a:t>high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Z</a:t>
                </a:r>
                <a:r>
                  <a:rPr lang="es-ES" sz="1600" baseline="-25000" dirty="0" err="1">
                    <a:latin typeface="+mj-lt"/>
                  </a:rPr>
                  <a:t>eff</a:t>
                </a:r>
                <a:endParaRPr lang="es-ES" sz="1600" baseline="-250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1600" dirty="0">
                    <a:latin typeface="+mj-lt"/>
                  </a:rPr>
                  <a:t>High Light </a:t>
                </a:r>
                <a:r>
                  <a:rPr lang="es-ES" sz="1600" dirty="0" err="1">
                    <a:latin typeface="+mj-lt"/>
                  </a:rPr>
                  <a:t>Yield</a:t>
                </a:r>
                <a:r>
                  <a:rPr lang="es-ES" sz="1600" dirty="0">
                    <a:latin typeface="+mj-lt"/>
                  </a:rPr>
                  <a:t> (32k </a:t>
                </a:r>
                <a:r>
                  <a:rPr lang="es-ES" sz="1600" dirty="0" err="1">
                    <a:latin typeface="+mj-lt"/>
                  </a:rPr>
                  <a:t>ph</a:t>
                </a:r>
                <a:r>
                  <a:rPr lang="es-ES" sz="1600" dirty="0">
                    <a:latin typeface="+mj-lt"/>
                  </a:rPr>
                  <a:t>/</a:t>
                </a:r>
                <a:r>
                  <a:rPr lang="es-ES" sz="1600" dirty="0" err="1">
                    <a:latin typeface="+mj-lt"/>
                  </a:rPr>
                  <a:t>MeV</a:t>
                </a:r>
                <a:r>
                  <a:rPr lang="es-ES" sz="1600" dirty="0">
                    <a:latin typeface="+mj-lt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1600" dirty="0" err="1">
                    <a:latin typeface="+mj-lt"/>
                  </a:rPr>
                  <a:t>Transparent</a:t>
                </a:r>
                <a:r>
                  <a:rPr lang="es-ES" sz="1600" dirty="0">
                    <a:latin typeface="+mj-lt"/>
                  </a:rPr>
                  <a:t> to </a:t>
                </a:r>
                <a:r>
                  <a:rPr lang="es-ES" sz="1600" dirty="0" err="1">
                    <a:latin typeface="+mj-lt"/>
                  </a:rPr>
                  <a:t>their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own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wavelength</a:t>
                </a:r>
                <a:r>
                  <a:rPr lang="es-ES" sz="1600" dirty="0">
                    <a:latin typeface="+mj-lt"/>
                  </a:rPr>
                  <a:t> 420 </a:t>
                </a:r>
                <a:r>
                  <a:rPr lang="es-ES" sz="1600" dirty="0" err="1">
                    <a:latin typeface="+mj-lt"/>
                  </a:rPr>
                  <a:t>nm</a:t>
                </a:r>
                <a:endParaRPr lang="es-ES" sz="16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F29BE16-9B66-7D4D-B496-360F70B41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3469" y="979264"/>
                <a:ext cx="3062765" cy="1708160"/>
              </a:xfrm>
              <a:prstGeom prst="rect">
                <a:avLst/>
              </a:prstGeom>
              <a:blipFill>
                <a:blip r:embed="rId12"/>
                <a:stretch>
                  <a:fillRect l="-1653" t="-14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6 Rectángulo">
            <a:extLst>
              <a:ext uri="{FF2B5EF4-FFF2-40B4-BE49-F238E27FC236}">
                <a16:creationId xmlns:a16="http://schemas.microsoft.com/office/drawing/2014/main" id="{73F9A835-8BDA-AA42-9B23-90B06D2A85E3}"/>
              </a:ext>
            </a:extLst>
          </p:cNvPr>
          <p:cNvSpPr/>
          <p:nvPr/>
        </p:nvSpPr>
        <p:spPr>
          <a:xfrm>
            <a:off x="1847528" y="0"/>
            <a:ext cx="10344472" cy="6655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_tradnl" sz="4000" b="1" dirty="0"/>
              <a:t>Gamma </a:t>
            </a:r>
            <a:r>
              <a:rPr lang="es-ES_tradnl" sz="4000" b="1" dirty="0" err="1"/>
              <a:t>ray</a:t>
            </a:r>
            <a:r>
              <a:rPr lang="es-ES_tradnl" sz="4000" b="1" dirty="0"/>
              <a:t> </a:t>
            </a:r>
            <a:r>
              <a:rPr lang="es-ES_tradnl" sz="4000" b="1" dirty="0" err="1"/>
              <a:t>detectors</a:t>
            </a:r>
            <a:endParaRPr lang="es-ES_tradnl" sz="4000" b="1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19682A-CE64-C89B-1786-F96888840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9</a:t>
            </a:fld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54886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0" grpId="1" animBg="1"/>
      <p:bldP spid="11" grpId="0" animBg="1"/>
      <p:bldP spid="66" grpId="0"/>
      <p:bldP spid="69" grpId="0"/>
      <p:bldP spid="70" grpId="0"/>
      <p:bldP spid="85" grpId="0" animBg="1"/>
      <p:bldP spid="89" grpId="0"/>
      <p:bldP spid="99" grpId="0"/>
      <p:bldP spid="100" grpId="0"/>
      <p:bldP spid="101" grpId="0"/>
      <p:bldP spid="49" grpId="0" animBg="1"/>
      <p:bldP spid="3" grpId="0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32752</TotalTime>
  <Words>3166</Words>
  <Application>Microsoft Macintosh PowerPoint</Application>
  <PresentationFormat>Panorámica</PresentationFormat>
  <Paragraphs>663</Paragraphs>
  <Slides>38</Slides>
  <Notes>15</Notes>
  <HiddenSlides>0</HiddenSlides>
  <MMClips>5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53" baseType="lpstr">
      <vt:lpstr>.Apple Color Emoji UI</vt:lpstr>
      <vt:lpstr>Arial</vt:lpstr>
      <vt:lpstr>Arial Black</vt:lpstr>
      <vt:lpstr>Arial Narrow</vt:lpstr>
      <vt:lpstr>Calibri</vt:lpstr>
      <vt:lpstr>Calibri Light</vt:lpstr>
      <vt:lpstr>Cambria Math</vt:lpstr>
      <vt:lpstr>Comic Sans MS</vt:lpstr>
      <vt:lpstr>Helvetica</vt:lpstr>
      <vt:lpstr>Helvetica Neue</vt:lpstr>
      <vt:lpstr>Times New Roman</vt:lpstr>
      <vt:lpstr>Verdana</vt:lpstr>
      <vt:lpstr>Wingdings</vt:lpstr>
      <vt:lpstr>1_Tema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Freire López-Fando</dc:creator>
  <cp:lastModifiedBy>Andrea González Montoro</cp:lastModifiedBy>
  <cp:revision>271</cp:revision>
  <cp:lastPrinted>2023-07-04T11:48:12Z</cp:lastPrinted>
  <dcterms:created xsi:type="dcterms:W3CDTF">2021-02-23T16:49:00Z</dcterms:created>
  <dcterms:modified xsi:type="dcterms:W3CDTF">2025-07-02T07:31:28Z</dcterms:modified>
</cp:coreProperties>
</file>