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256" r:id="rId2"/>
    <p:sldId id="2387" r:id="rId3"/>
    <p:sldId id="2401" r:id="rId4"/>
    <p:sldId id="2388" r:id="rId5"/>
    <p:sldId id="2202" r:id="rId6"/>
    <p:sldId id="2389" r:id="rId7"/>
    <p:sldId id="2390" r:id="rId8"/>
    <p:sldId id="2391" r:id="rId9"/>
    <p:sldId id="2392" r:id="rId10"/>
    <p:sldId id="2312" r:id="rId11"/>
    <p:sldId id="2393" r:id="rId12"/>
    <p:sldId id="2402" r:id="rId13"/>
    <p:sldId id="2394" r:id="rId14"/>
    <p:sldId id="2270" r:id="rId15"/>
    <p:sldId id="2395" r:id="rId16"/>
    <p:sldId id="2319" r:id="rId17"/>
    <p:sldId id="2320" r:id="rId18"/>
    <p:sldId id="2278" r:id="rId19"/>
    <p:sldId id="2321" r:id="rId20"/>
    <p:sldId id="2403" r:id="rId21"/>
    <p:sldId id="2396" r:id="rId22"/>
    <p:sldId id="2397" r:id="rId23"/>
    <p:sldId id="2398" r:id="rId24"/>
    <p:sldId id="2405" r:id="rId25"/>
    <p:sldId id="2399" r:id="rId26"/>
    <p:sldId id="2406" r:id="rId27"/>
    <p:sldId id="2400" r:id="rId28"/>
    <p:sldId id="2404" r:id="rId29"/>
    <p:sldId id="276" r:id="rId30"/>
    <p:sldId id="687" r:id="rId31"/>
    <p:sldId id="2407" r:id="rId32"/>
    <p:sldId id="520" r:id="rId33"/>
    <p:sldId id="2332" r:id="rId34"/>
    <p:sldId id="723" r:id="rId35"/>
    <p:sldId id="873" r:id="rId36"/>
    <p:sldId id="633" r:id="rId37"/>
    <p:sldId id="258" r:id="rId38"/>
    <p:sldId id="2386" r:id="rId3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2C1AFB"/>
    <a:srgbClr val="1963A1"/>
    <a:srgbClr val="1B04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52"/>
    <p:restoredTop sz="94539"/>
  </p:normalViewPr>
  <p:slideViewPr>
    <p:cSldViewPr snapToGrid="0" snapToObjects="1">
      <p:cViewPr varScale="1">
        <p:scale>
          <a:sx n="110" d="100"/>
          <a:sy n="110" d="100"/>
        </p:scale>
        <p:origin x="168" y="2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81D956C-5E52-524D-BF92-CCDD747C7E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909191E-4010-2E45-AA13-2D90C7105D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AA8A06-6589-D144-AB69-2CB714892C7B}" type="datetimeFigureOut">
              <a:rPr lang="es-ES" smtClean="0"/>
              <a:t>6/7/25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CCB988D-3237-2349-A170-08C8889B46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E773C8E-27C1-8845-BC4D-18D4DD4770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72B0E-3BB0-F844-9B17-CB50C18EA3A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71727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2557D-0C38-324D-AF10-F001C815AC4D}" type="datetimeFigureOut">
              <a:rPr lang="en-US" smtClean="0"/>
              <a:t>7/6/25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D31598-5F43-004F-9615-455E12BD07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2201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71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Di que todas son importantes (imagen funcional digo), que has trabajo sobre todo en PET, pero consideras el resto importantes y que tal vez en el futuro las toques??</a:t>
            </a:r>
          </a:p>
          <a:p>
            <a:endParaRPr lang="es-ES" dirty="0"/>
          </a:p>
          <a:p>
            <a:r>
              <a:rPr lang="es-ES" dirty="0"/>
              <a:t>Resumir bastante como introduzco el principio.</a:t>
            </a:r>
          </a:p>
          <a:p>
            <a:endParaRPr lang="es-ES" dirty="0"/>
          </a:p>
          <a:p>
            <a:r>
              <a:rPr lang="es-ES" dirty="0"/>
              <a:t>Campo de investigación: imagen molecular!!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BC63D5-F4B0-F344-B289-EC7BB80E1CC5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4415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Nuclear Medicine: </a:t>
            </a:r>
            <a:r>
              <a:rPr lang="en-US" dirty="0"/>
              <a:t>Uses radioactive substances for diagnostic and therapeutic purposes allowing to visualize physiological and biochemical processes of the human body </a:t>
            </a:r>
            <a:r>
              <a:rPr lang="en-US" i="1" dirty="0"/>
              <a:t>in vivo</a:t>
            </a:r>
            <a:r>
              <a:rPr lang="en-US" dirty="0"/>
              <a:t>. </a:t>
            </a:r>
            <a:endParaRPr lang="es-ES" dirty="0"/>
          </a:p>
          <a:p>
            <a:r>
              <a:rPr lang="es-ES" dirty="0" err="1"/>
              <a:t>Maxima</a:t>
            </a:r>
            <a:r>
              <a:rPr lang="es-ES" dirty="0"/>
              <a:t> cobertura angular con emisión isotrópica</a:t>
            </a:r>
          </a:p>
          <a:p>
            <a:endParaRPr lang="es-ES" dirty="0"/>
          </a:p>
          <a:p>
            <a:r>
              <a:rPr lang="es-ES" dirty="0"/>
              <a:t>COMPLEMENTARY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7FEBA-B0D4-4E4B-9244-D0C8CA91E3F5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528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F990FF-5C9D-416E-AA4C-F5B950D8E747}" type="slidenum">
              <a:rPr lang="en-US"/>
              <a:pPr/>
              <a:t>32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77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Pixelated detectors: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Coincidence data is acquired, and positioning algorithms are applied to generate 2D Flood maps. 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 profiles are extracted, and Gaussian fitting is applied.</a:t>
            </a:r>
          </a:p>
          <a:p>
            <a:endParaRPr lang="en-US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Monolithic detectors: 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Same procedure but, a collimator is used to generate the flood maps and extract the sources profiles.</a:t>
            </a:r>
          </a:p>
          <a:p>
            <a:endParaRPr lang="es-ES" dirty="0"/>
          </a:p>
          <a:p>
            <a:endParaRPr lang="es-ES" dirty="0"/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Pixelated detectors: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discrete DOI information (usually)</a:t>
            </a:r>
          </a:p>
          <a:p>
            <a:endParaRPr lang="en-US" sz="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Monolithic detectors: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continuous DOI information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64D29B-99A3-0143-A3FD-06508585EC70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12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Porque combinar PET y</a:t>
            </a:r>
            <a:r>
              <a:rPr lang="es-ES_tradnl" baseline="0" dirty="0"/>
              <a:t> MRI. </a:t>
            </a:r>
          </a:p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 ejemplo, actualmente el PET puede diferenciar entre Deterioro Cognitivo Leve y los estadios iniciales de la enfermedad de Alzheimer, pero no puede determinar la reducción del volumen del cerebro causada por la atrofia. Combinando PET y MRI, los clínicos serían capaces de realizar una determinación más precisa tanto del deterioro cognitivo leve como de la atrofia. Combinando el PET y MRI con </a:t>
            </a:r>
            <a:r>
              <a:rPr lang="es-E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biomarcadores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neurológicos emergentes presenta el potencial de </a:t>
            </a:r>
            <a:r>
              <a:rPr lang="es-E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reenforzar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la valoración de la condición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C8835-EAE6-476A-9795-89B2BAA9C4C6}" type="slidenum">
              <a:rPr lang="es-ES" smtClean="0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47216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MRI guided mage correction could be static or dynamic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Cardiac is a dynamic example, it’s not correction but image reconstruction based on MRI navigators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4313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399C04-80C0-2A89-D3E0-3F5FDF3D7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05A77BA-2E18-6A8C-1D92-3987BF66C1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E6B7077-191A-98B4-AF6D-9DCB614194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375B36C-63BF-D0D7-F9AF-7582AE3A3D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730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080671-26B0-1C46-8FC8-69C50FEC62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3C6C535-AEA3-8243-9D9B-C5B695E449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72B028-43B6-1444-A2BE-1B2552C20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8EE00-9AF7-C34A-9962-B72E746DB12D}" type="datetime1">
              <a:rPr lang="es-ES" smtClean="0"/>
              <a:t>6/7/25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6BD28D2-5B1D-4547-A899-104FC052A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0FE2F81-08AA-074B-95C2-A7F1257FC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991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AC96E7-A1BE-CF4A-A86A-37B2EA22A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5AEA0FC-8D99-DD46-8072-5629E8561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AE64724-410A-F740-96B9-E7D1645D8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73308-1D5B-ED40-9F09-36B1A27D1D5F}" type="datetime1">
              <a:rPr lang="es-ES" smtClean="0"/>
              <a:t>6/7/25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87383C2-7704-A848-A19D-605DC741F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F93475-7A01-2F49-B2B3-9F34BF8C9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999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D2D2840-5C29-7044-9151-78229C98A1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3E4EF28-25D0-DE4A-8B52-079332D94C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A636F7-E6E9-4449-87D3-54DA6311A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3FED-E63B-6A49-BEB5-2574CAD7310B}" type="datetime1">
              <a:rPr lang="es-ES" smtClean="0"/>
              <a:t>6/7/25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F41897-53F2-8C4E-B23F-17FBAFCAA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65E062F-4A05-E94B-B2D1-1BBF4B7AD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230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7C3DD4-9321-4680-A7BD-3F85E294439C}" type="datetime4">
              <a:rPr lang="en-US" smtClean="0"/>
              <a:pPr>
                <a:defRPr/>
              </a:pPr>
              <a:t>July 6, 2025</a:t>
            </a:fld>
            <a:endParaRPr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8E9B78-7AF1-41D9-A933-C67EC9D7F831}" type="slidenum">
              <a:rPr lang="de-DE" smtClean="0"/>
              <a:pPr/>
              <a:t>‹Nº›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666620" y="1574832"/>
            <a:ext cx="11176131" cy="4857866"/>
          </a:xfrm>
        </p:spPr>
        <p:txBody>
          <a:bodyPr>
            <a:normAutofit/>
          </a:bodyPr>
          <a:lstStyle>
            <a:lvl1pPr marL="342900" indent="-342900">
              <a:buFont typeface="Arial" pitchFamily="34" charset="0"/>
              <a:buChar char="•"/>
              <a:defRPr sz="1800"/>
            </a:lvl1pPr>
            <a:lvl2pPr marL="684000" indent="-342000">
              <a:buFont typeface="Arial" pitchFamily="34" charset="0"/>
              <a:buChar char="•"/>
              <a:defRPr sz="1800"/>
            </a:lvl2pPr>
            <a:lvl3pPr marL="1026000" indent="-342000">
              <a:buFont typeface="Arial" pitchFamily="34" charset="0"/>
              <a:buChar char="•"/>
              <a:defRPr sz="1800"/>
            </a:lvl3pPr>
            <a:lvl4pPr marL="1368000" indent="-342000">
              <a:buFont typeface="Arial" pitchFamily="34" charset="0"/>
              <a:buChar char="•"/>
              <a:defRPr sz="1800"/>
            </a:lvl4pPr>
            <a:lvl5pPr marL="1710000" indent="-342000">
              <a:buFont typeface="Arial" pitchFamily="34" charset="0"/>
              <a:buChar char="•"/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535794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470400" y="6543682"/>
            <a:ext cx="3860800" cy="365125"/>
          </a:xfrm>
          <a:prstGeom prst="rect">
            <a:avLst/>
          </a:prstGeom>
        </p:spPr>
        <p:txBody>
          <a:bodyPr anchor="ctr"/>
          <a:lstStyle>
            <a:lvl1pPr algn="ctr">
              <a:defRPr sz="75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9141884" y="6543682"/>
            <a:ext cx="2844800" cy="365125"/>
          </a:xfrm>
          <a:prstGeom prst="rect">
            <a:avLst/>
          </a:prstGeom>
        </p:spPr>
        <p:txBody>
          <a:bodyPr anchor="ctr"/>
          <a:lstStyle>
            <a:lvl1pPr algn="r">
              <a:defRPr sz="75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CC30D9B5-4B5D-4312-B9CF-E1B99BAAFA4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5"/>
          </p:nvPr>
        </p:nvSpPr>
        <p:spPr>
          <a:xfrm>
            <a:off x="335360" y="1606877"/>
            <a:ext cx="11521280" cy="4859730"/>
          </a:xfrm>
          <a:prstGeom prst="roundRect">
            <a:avLst>
              <a:gd name="adj" fmla="val 6879"/>
            </a:avLst>
          </a:prstGeom>
          <a:noFill/>
          <a:ln w="28575">
            <a:solidFill>
              <a:srgbClr val="C9D5D7"/>
            </a:solidFill>
            <a:round/>
            <a:headEnd/>
            <a:tailEnd/>
          </a:ln>
        </p:spPr>
        <p:txBody>
          <a:bodyPr wrap="none" anchor="ctr"/>
          <a:lstStyle>
            <a:lvl1pPr marL="0" indent="0">
              <a:buNone/>
              <a:defRPr lang="de-CH" sz="1200" kern="1200" dirty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L="0" lvl="0" algn="ctr" defTabSz="919163" eaLnBrk="1" latinLnBrk="0" hangingPunct="1"/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4921" y="362667"/>
            <a:ext cx="8544089" cy="77809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de-DE">
                <a:solidFill>
                  <a:schemeClr val="tx1"/>
                </a:solidFill>
              </a:rPr>
              <a:t>Titelmasterformat durch Klicken bearbeiten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 userDrawn="1"/>
        </p:nvSpPr>
        <p:spPr>
          <a:xfrm>
            <a:off x="1060452" y="6619330"/>
            <a:ext cx="2927349" cy="2077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5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Innovation with Integrity</a:t>
            </a:r>
          </a:p>
        </p:txBody>
      </p:sp>
    </p:spTree>
    <p:extLst>
      <p:ext uri="{BB962C8B-B14F-4D97-AF65-F5344CB8AC3E}">
        <p14:creationId xmlns:p14="http://schemas.microsoft.com/office/powerpoint/2010/main" val="1057593788"/>
      </p:ext>
    </p:extLst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7990ED-FBBE-8A42-AED5-E9406F76F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00A46E-D05F-9540-B9E7-0E1F962389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034757-366E-6346-A4D9-83EBDEF82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EE877-080B-414C-9022-3CED94EFB6CC}" type="datetime1">
              <a:rPr lang="es-ES" smtClean="0"/>
              <a:t>6/7/25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845D8C7-CF25-DB42-94A8-46B49CE2A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972347-4E2A-994C-8E30-7C4A39BAA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81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36028E-C0E5-6F4D-8414-B88A70967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8051079-26A7-C24C-A4AA-C5BCB256B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6A4FA60-991F-074C-BC90-5F1749633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F9F9-7F52-F848-8999-7AC58D811BC1}" type="datetime1">
              <a:rPr lang="es-ES" smtClean="0"/>
              <a:t>6/7/25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C3B24E-C711-F04C-BA87-3F7C01970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9579947-E235-544C-B272-A09840F1C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305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555246-48D4-4E4C-8E3B-4E2F88082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2CFECD7-833E-3D47-AD38-AA4B617015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7AB2991-F866-E24A-AC94-C34E744F7F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0AA235F-81B9-4E43-83DE-87519D850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E413B-7C0C-3E42-8B6B-EBAA4DAA0AAD}" type="datetime1">
              <a:rPr lang="es-ES" smtClean="0"/>
              <a:t>6/7/25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E4A6D95-6C4C-5048-A216-F8B6EC5A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F986A4A-3DC7-B84D-B365-716B21978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836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1C8A48-0AA7-FE40-8735-594F43D1F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AAAD26F-6FF5-D846-8D14-07B693175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1E7C4FD-6154-1944-A5B8-FE14A02CED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C37DE0B-63B7-A94B-B9E5-DF8FC55C2C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EB37AD9-7137-B343-979A-DB7899FF27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E402363-1630-BF42-B056-703240711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78DF9-CFF0-234B-878E-CD23AF8B5E38}" type="datetime1">
              <a:rPr lang="es-ES" smtClean="0"/>
              <a:t>6/7/25</a:t>
            </a:fld>
            <a:endParaRPr lang="en-GB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1A5BC13-B342-394B-8BEF-613CB81F5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336CD10-9BA6-BA45-B075-8EDE3AEB2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743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C84A1E-50E8-3F4B-B096-29DAE8D54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4B6D9E3-B44C-DB41-9A89-C14433A16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5483-0EAE-CE4E-9F44-3365495D76D8}" type="datetime1">
              <a:rPr lang="es-ES" smtClean="0"/>
              <a:t>6/7/25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8B53E83-55D3-1440-98D2-8FD75B776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77FD2E5-01FD-BC45-B9FF-311F6C1F6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491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891910C-B521-2B48-BC4D-6E784F6CE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03816-633D-2A40-B5EC-CB186C0BD47A}" type="datetime1">
              <a:rPr lang="es-ES" smtClean="0"/>
              <a:t>6/7/25</a:t>
            </a:fld>
            <a:endParaRPr lang="en-GB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10160C3-9AD3-0349-AD43-28F63457E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F280C66-2945-0A4A-B718-37640A5C9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677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9B882A-0BD4-304B-9CD5-338EB3A78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0099234-43B1-8F42-B60A-6E04826B0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E7D3EEE-0F78-C045-9496-1E9508D94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4067BC0-8918-3647-BE24-15E17F1A3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F2BF6-A45D-D04C-B308-7F8BE6E57EF6}" type="datetime1">
              <a:rPr lang="es-ES" smtClean="0"/>
              <a:t>6/7/25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7AF4E8B-BCEE-434B-897D-455357026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B93A209-CE09-614B-B24C-AC5227FEB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924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DB46FA-B6D6-AA42-AC02-D662910FA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01DDB04-394F-4A4B-B145-360C5DAEFF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CD324B7-0FB7-A142-AA58-AD9B22E7C6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3698C15-7985-CE40-87CB-E385ECB4B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11C61-09FF-3849-A2F0-58923A65E85D}" type="datetime1">
              <a:rPr lang="es-ES" smtClean="0"/>
              <a:t>6/7/25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C50D95F-9AAA-6140-AB4D-C8A6E7B01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0E617B-F8E7-1546-974B-8D89BAB69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46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C3D8F58-EC3F-404A-8792-F50D0F911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8DA52CA-8464-4043-9091-7AC54FD8D3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B2BEA8-5033-724A-A4EA-84F9E83075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42AD6-71AB-8649-AA50-EB37229B5819}" type="datetime1">
              <a:rPr lang="es-ES" smtClean="0"/>
              <a:t>6/7/25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DD3614B-9693-AA4D-9C3B-3191120A71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1C8F39-C20D-4043-A0BD-C64909580C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id="{CA7D3D8F-CCD2-2A47-B1D8-AC4C44E4EA70}"/>
              </a:ext>
            </a:extLst>
          </p:cNvPr>
          <p:cNvSpPr/>
          <p:nvPr userDrawn="1"/>
        </p:nvSpPr>
        <p:spPr>
          <a:xfrm>
            <a:off x="0" y="0"/>
            <a:ext cx="12192000" cy="76393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914400"/>
            <a:endParaRPr lang="en-US" sz="4000" b="1" dirty="0">
              <a:solidFill>
                <a:schemeClr val="bg1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0AC3EA8-BFE0-764E-8FDB-D3FDE3C6BE36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-1" y="6242284"/>
            <a:ext cx="3394103" cy="55198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96B2718-B17A-0343-91F9-642ACF4196A6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6434"/>
            <a:ext cx="1857769" cy="78036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8744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4" r:id="rId12"/>
    <p:sldLayoutId id="214748367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a.gm@i3m.upv.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tiff"/><Relationship Id="rId4" Type="http://schemas.openxmlformats.org/officeDocument/2006/relationships/image" Target="../media/image34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7" Type="http://schemas.openxmlformats.org/officeDocument/2006/relationships/image" Target="../media/image4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tiff"/><Relationship Id="rId4" Type="http://schemas.openxmlformats.org/officeDocument/2006/relationships/image" Target="../media/image37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tiff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tiff"/><Relationship Id="rId4" Type="http://schemas.openxmlformats.org/officeDocument/2006/relationships/image" Target="../media/image45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tiff"/><Relationship Id="rId5" Type="http://schemas.openxmlformats.org/officeDocument/2006/relationships/image" Target="../media/image55.tiff"/><Relationship Id="rId4" Type="http://schemas.openxmlformats.org/officeDocument/2006/relationships/image" Target="../media/image54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tiff"/><Relationship Id="rId4" Type="http://schemas.openxmlformats.org/officeDocument/2006/relationships/image" Target="../media/image59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5.tif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tif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9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68.jpe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6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microsoft.com/office/2007/relationships/media" Target="../media/media3.mp4"/><Relationship Id="rId7" Type="http://schemas.openxmlformats.org/officeDocument/2006/relationships/image" Target="../media/image4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72.png"/><Relationship Id="rId4" Type="http://schemas.openxmlformats.org/officeDocument/2006/relationships/video" Target="../media/media3.mp4"/><Relationship Id="rId9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png"/><Relationship Id="rId5" Type="http://schemas.openxmlformats.org/officeDocument/2006/relationships/hyperlink" Target="mailto:andrea.gm@i3m.upv.es" TargetMode="External"/><Relationship Id="rId4" Type="http://schemas.openxmlformats.org/officeDocument/2006/relationships/image" Target="../media/image8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tiff"/><Relationship Id="rId5" Type="http://schemas.openxmlformats.org/officeDocument/2006/relationships/image" Target="../media/image13.tiff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tiff"/><Relationship Id="rId3" Type="http://schemas.microsoft.com/office/2007/relationships/hdphoto" Target="../media/hdphoto4.wdp"/><Relationship Id="rId7" Type="http://schemas.openxmlformats.org/officeDocument/2006/relationships/image" Target="../media/image16.tiff"/><Relationship Id="rId12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tiff"/><Relationship Id="rId11" Type="http://schemas.openxmlformats.org/officeDocument/2006/relationships/image" Target="../media/image20.tiff"/><Relationship Id="rId5" Type="http://schemas.openxmlformats.org/officeDocument/2006/relationships/image" Target="../media/image13.tiff"/><Relationship Id="rId10" Type="http://schemas.openxmlformats.org/officeDocument/2006/relationships/image" Target="../media/image19.tiff"/><Relationship Id="rId4" Type="http://schemas.openxmlformats.org/officeDocument/2006/relationships/image" Target="../media/image12.png"/><Relationship Id="rId9" Type="http://schemas.openxmlformats.org/officeDocument/2006/relationships/image" Target="../media/image18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tiff"/><Relationship Id="rId3" Type="http://schemas.microsoft.com/office/2007/relationships/hdphoto" Target="../media/hdphoto5.wdp"/><Relationship Id="rId7" Type="http://schemas.openxmlformats.org/officeDocument/2006/relationships/image" Target="../media/image20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tiff"/><Relationship Id="rId11" Type="http://schemas.openxmlformats.org/officeDocument/2006/relationships/image" Target="../media/image4.png"/><Relationship Id="rId5" Type="http://schemas.openxmlformats.org/officeDocument/2006/relationships/image" Target="../media/image13.tiff"/><Relationship Id="rId10" Type="http://schemas.openxmlformats.org/officeDocument/2006/relationships/image" Target="../media/image23.tiff"/><Relationship Id="rId4" Type="http://schemas.openxmlformats.org/officeDocument/2006/relationships/image" Target="../media/image12.png"/><Relationship Id="rId9" Type="http://schemas.openxmlformats.org/officeDocument/2006/relationships/image" Target="../media/image2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1B928EA-59E6-F14D-B5B5-A1C584ADE557}"/>
              </a:ext>
            </a:extLst>
          </p:cNvPr>
          <p:cNvSpPr/>
          <p:nvPr/>
        </p:nvSpPr>
        <p:spPr>
          <a:xfrm>
            <a:off x="212942" y="3438668"/>
            <a:ext cx="118953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rgbClr val="0070C0"/>
                </a:solidFill>
              </a:rPr>
              <a:t>I</a:t>
            </a:r>
            <a:r>
              <a:rPr lang="en-US" sz="6000" b="1" noProof="0" dirty="0" err="1">
                <a:solidFill>
                  <a:srgbClr val="0070C0"/>
                </a:solidFill>
              </a:rPr>
              <a:t>ntroduction</a:t>
            </a:r>
            <a:r>
              <a:rPr lang="en-US" sz="6000" b="1" noProof="0" dirty="0">
                <a:solidFill>
                  <a:srgbClr val="0070C0"/>
                </a:solidFill>
              </a:rPr>
              <a:t> to Medical Imaging: </a:t>
            </a:r>
          </a:p>
          <a:p>
            <a:pPr algn="ctr"/>
            <a:r>
              <a:rPr lang="en-US" sz="6000" b="1" u="sng" noProof="0" dirty="0">
                <a:solidFill>
                  <a:srgbClr val="0070C0"/>
                </a:solidFill>
              </a:rPr>
              <a:t>X-ray – CT - MRI</a:t>
            </a:r>
            <a:endParaRPr lang="en-US" sz="8800" b="1" u="sng" noProof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D46C524-2C5A-AC4E-A901-3FA8EF7118B2}"/>
              </a:ext>
            </a:extLst>
          </p:cNvPr>
          <p:cNvSpPr txBox="1">
            <a:spLocks/>
          </p:cNvSpPr>
          <p:nvPr/>
        </p:nvSpPr>
        <p:spPr>
          <a:xfrm>
            <a:off x="5142367" y="5104729"/>
            <a:ext cx="6741765" cy="22139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July 8</a:t>
            </a:r>
            <a:r>
              <a:rPr lang="en-US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2025</a:t>
            </a:r>
          </a:p>
          <a:p>
            <a:pPr algn="r">
              <a:spcBef>
                <a:spcPts val="800"/>
              </a:spcBef>
            </a:pPr>
            <a:r>
              <a:rPr lang="en-US" i="1" dirty="0">
                <a:solidFill>
                  <a:schemeClr val="accent5">
                    <a:lumMod val="75000"/>
                  </a:schemeClr>
                </a:solidFill>
              </a:rPr>
              <a:t>Andrea Gonzalez-Montoro, PhD</a:t>
            </a:r>
          </a:p>
          <a:p>
            <a:pPr marL="342900" indent="-342900" algn="r">
              <a:lnSpc>
                <a:spcPct val="150000"/>
              </a:lnSpc>
              <a:spcBef>
                <a:spcPts val="800"/>
              </a:spcBef>
              <a:buFont typeface=".Apple Color Emoji UI"/>
              <a:buChar char="📩"/>
            </a:pPr>
            <a:r>
              <a:rPr lang="en-US" sz="2000" dirty="0"/>
              <a:t> </a:t>
            </a:r>
            <a:r>
              <a:rPr lang="en-US" sz="2000" dirty="0">
                <a:hlinkClick r:id="rId3"/>
              </a:rPr>
              <a:t>andrea.gm@i3m.upv.es</a:t>
            </a:r>
            <a:endParaRPr lang="en-US" sz="2000" dirty="0"/>
          </a:p>
        </p:txBody>
      </p:sp>
      <p:sp>
        <p:nvSpPr>
          <p:cNvPr id="11" name="Marcador de número de diapositiva 2">
            <a:extLst>
              <a:ext uri="{FF2B5EF4-FFF2-40B4-BE49-F238E27FC236}">
                <a16:creationId xmlns:a16="http://schemas.microsoft.com/office/drawing/2014/main" id="{7098007B-6A6B-0547-9C36-F5BD515A0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</a:t>
            </a:fld>
            <a:endParaRPr lang="en-GB" sz="1800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5B00B92-3881-CAF6-404B-32C4A4F7A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321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9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F37C4F2A-B375-44AF-06F7-DA61092FAF60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4659C82E-5F93-9812-EA7A-58A7A8BFAE37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0CB89201-8E46-05F1-11E4-2F0C17B66C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10</a:t>
            </a:fld>
            <a:endParaRPr lang="en-GB" sz="1800" b="1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D38AC76-2ABE-0D4A-AB58-57AA60743E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14" t="19604" r="4310" b="14861"/>
          <a:stretch/>
        </p:blipFill>
        <p:spPr>
          <a:xfrm>
            <a:off x="344384" y="1209984"/>
            <a:ext cx="11503232" cy="4799319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937C73A5-DE64-5D4A-9836-F757B6B81676}"/>
              </a:ext>
            </a:extLst>
          </p:cNvPr>
          <p:cNvSpPr/>
          <p:nvPr/>
        </p:nvSpPr>
        <p:spPr>
          <a:xfrm>
            <a:off x="-402524" y="84869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2400" b="1" dirty="0">
                <a:solidFill>
                  <a:srgbClr val="4472C4"/>
                </a:solidFill>
              </a:rPr>
              <a:t>Radiation</a:t>
            </a:r>
            <a:r>
              <a:rPr lang="en-US" sz="2400" b="1" dirty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prstClr val="black"/>
                </a:solidFill>
              </a:rPr>
              <a:t>used for </a:t>
            </a:r>
            <a:r>
              <a:rPr lang="en-US" sz="2400" b="1" dirty="0">
                <a:solidFill>
                  <a:srgbClr val="4472C4"/>
                </a:solidFill>
              </a:rPr>
              <a:t>Medical imaging</a:t>
            </a:r>
            <a:endParaRPr lang="en-US" sz="2400" dirty="0">
              <a:solidFill>
                <a:srgbClr val="4472C4"/>
              </a:solidFill>
            </a:endParaRPr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id="{8E1010D4-C606-EC7C-51B1-65726C976378}"/>
              </a:ext>
            </a:extLst>
          </p:cNvPr>
          <p:cNvSpPr/>
          <p:nvPr/>
        </p:nvSpPr>
        <p:spPr>
          <a:xfrm>
            <a:off x="1847528" y="0"/>
            <a:ext cx="10344472" cy="6483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/>
              <a:t>Medical Imaging</a:t>
            </a:r>
          </a:p>
        </p:txBody>
      </p:sp>
    </p:spTree>
    <p:extLst>
      <p:ext uri="{BB962C8B-B14F-4D97-AF65-F5344CB8AC3E}">
        <p14:creationId xmlns:p14="http://schemas.microsoft.com/office/powerpoint/2010/main" val="350830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11</a:t>
            </a:fld>
            <a:endParaRPr lang="en-GB" sz="1800" b="1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937C73A5-DE64-5D4A-9836-F757B6B81676}"/>
              </a:ext>
            </a:extLst>
          </p:cNvPr>
          <p:cNvSpPr/>
          <p:nvPr/>
        </p:nvSpPr>
        <p:spPr>
          <a:xfrm>
            <a:off x="-573974" y="762794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2400" b="1" dirty="0">
                <a:solidFill>
                  <a:srgbClr val="4472C4"/>
                </a:solidFill>
              </a:rPr>
              <a:t>Radiation</a:t>
            </a:r>
            <a:r>
              <a:rPr lang="en-US" sz="2400" b="1" dirty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prstClr val="black"/>
                </a:solidFill>
              </a:rPr>
              <a:t>used for </a:t>
            </a:r>
            <a:r>
              <a:rPr lang="en-US" sz="2400" b="1" dirty="0">
                <a:solidFill>
                  <a:srgbClr val="4472C4"/>
                </a:solidFill>
              </a:rPr>
              <a:t>Medical imaging</a:t>
            </a:r>
            <a:endParaRPr lang="en-US" sz="2400" dirty="0">
              <a:solidFill>
                <a:srgbClr val="4472C4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1CD2D362-843C-2943-A6A9-7A89E6A0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0170"/>
            <a:ext cx="8486746" cy="5657830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27B97B98-47E6-254D-AEBC-F8DF3583ABAD}"/>
              </a:ext>
            </a:extLst>
          </p:cNvPr>
          <p:cNvGrpSpPr/>
          <p:nvPr/>
        </p:nvGrpSpPr>
        <p:grpSpPr>
          <a:xfrm>
            <a:off x="7120522" y="1426898"/>
            <a:ext cx="4987764" cy="2938538"/>
            <a:chOff x="3260785" y="2501661"/>
            <a:chExt cx="6521570" cy="3670202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EB2A7BFE-6327-C342-85DE-F03110E54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227" t="21419" r="30920" b="20198"/>
            <a:stretch/>
          </p:blipFill>
          <p:spPr>
            <a:xfrm>
              <a:off x="3260785" y="2501661"/>
              <a:ext cx="6521570" cy="3670202"/>
            </a:xfrm>
            <a:prstGeom prst="rect">
              <a:avLst/>
            </a:prstGeom>
          </p:spPr>
        </p:pic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74CE000B-ACD2-E548-B15E-013FA03BCD73}"/>
                </a:ext>
              </a:extLst>
            </p:cNvPr>
            <p:cNvSpPr txBox="1"/>
            <p:nvPr/>
          </p:nvSpPr>
          <p:spPr>
            <a:xfrm>
              <a:off x="3381555" y="2611195"/>
              <a:ext cx="10555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/>
                <a:t>USAGE</a:t>
              </a:r>
            </a:p>
          </p:txBody>
        </p:sp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A91C8539-C100-EEC8-6193-014F7C8B120B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5A5C4919-54C9-3EC7-1401-738AC69FA5A5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D5CCF920-AD4C-DC62-88B1-3B6970CCF4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7" name="6 Rectángulo">
            <a:extLst>
              <a:ext uri="{FF2B5EF4-FFF2-40B4-BE49-F238E27FC236}">
                <a16:creationId xmlns:a16="http://schemas.microsoft.com/office/drawing/2014/main" id="{8CA83ECE-906D-7D66-65FB-928D0A1B3AD3}"/>
              </a:ext>
            </a:extLst>
          </p:cNvPr>
          <p:cNvSpPr/>
          <p:nvPr/>
        </p:nvSpPr>
        <p:spPr>
          <a:xfrm>
            <a:off x="1847528" y="0"/>
            <a:ext cx="10344472" cy="6483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/>
              <a:t>Medical Imaging</a:t>
            </a:r>
          </a:p>
        </p:txBody>
      </p:sp>
    </p:spTree>
    <p:extLst>
      <p:ext uri="{BB962C8B-B14F-4D97-AF65-F5344CB8AC3E}">
        <p14:creationId xmlns:p14="http://schemas.microsoft.com/office/powerpoint/2010/main" val="318887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564B4-58F9-3D32-D1C5-5CEB02676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125E3993-C532-70FA-6C8C-76C30F3F32F2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749CFB86-8A13-A227-662B-291CB7C82432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0C07817A-A598-4532-6BFF-1EEA6FB1A5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18729A22-3A4B-4257-6E0C-A0B1B4E6893A}"/>
              </a:ext>
            </a:extLst>
          </p:cNvPr>
          <p:cNvSpPr txBox="1"/>
          <p:nvPr/>
        </p:nvSpPr>
        <p:spPr>
          <a:xfrm>
            <a:off x="10227643" y="-62711"/>
            <a:ext cx="1880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Outline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17186558-52FD-93C2-2A9F-273BDC0B4D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8" b="96917" l="69832" r="96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74" r="2426"/>
          <a:stretch/>
        </p:blipFill>
        <p:spPr bwMode="auto">
          <a:xfrm>
            <a:off x="7183855" y="769441"/>
            <a:ext cx="4590590" cy="48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2 Rectángulo">
            <a:extLst>
              <a:ext uri="{FF2B5EF4-FFF2-40B4-BE49-F238E27FC236}">
                <a16:creationId xmlns:a16="http://schemas.microsoft.com/office/drawing/2014/main" id="{1EBA3498-B232-6141-108C-17D8D74645E9}"/>
              </a:ext>
            </a:extLst>
          </p:cNvPr>
          <p:cNvSpPr/>
          <p:nvPr/>
        </p:nvSpPr>
        <p:spPr>
          <a:xfrm>
            <a:off x="7183855" y="883522"/>
            <a:ext cx="4419745" cy="4698427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2CD1FAC-305E-603B-47E1-3F1E60718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12</a:t>
            </a:fld>
            <a:endParaRPr lang="en-GB" sz="1800" b="1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95947FE-A1C6-1694-CBBF-9C6DFEF04B05}"/>
              </a:ext>
            </a:extLst>
          </p:cNvPr>
          <p:cNvSpPr txBox="1">
            <a:spLocks/>
          </p:cNvSpPr>
          <p:nvPr/>
        </p:nvSpPr>
        <p:spPr>
          <a:xfrm>
            <a:off x="353291" y="1105189"/>
            <a:ext cx="10515600" cy="5095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Principles of Medical Imaging</a:t>
            </a:r>
            <a:endParaRPr lang="en-US" sz="900" dirty="0"/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b="1" dirty="0"/>
              <a:t>X-rays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4472C4"/>
                </a:solidFill>
              </a:rPr>
              <a:t>Computed Tomography (CT)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Anatomical Imaging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Magnetic Resonance Imaging (MRI)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Ultrasounds (US)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Molecular Imaging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Final Remarks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1963A1"/>
              </a:solidFill>
            </a:endParaRPr>
          </a:p>
        </p:txBody>
      </p:sp>
      <p:sp>
        <p:nvSpPr>
          <p:cNvPr id="7" name="Marco 6">
            <a:extLst>
              <a:ext uri="{FF2B5EF4-FFF2-40B4-BE49-F238E27FC236}">
                <a16:creationId xmlns:a16="http://schemas.microsoft.com/office/drawing/2014/main" id="{594656C0-83E4-F46A-5BAD-FBCE06A5FDAA}"/>
              </a:ext>
            </a:extLst>
          </p:cNvPr>
          <p:cNvSpPr/>
          <p:nvPr/>
        </p:nvSpPr>
        <p:spPr>
          <a:xfrm>
            <a:off x="353291" y="1645522"/>
            <a:ext cx="5557837" cy="1097678"/>
          </a:xfrm>
          <a:prstGeom prst="frame">
            <a:avLst>
              <a:gd name="adj1" fmla="val 5623"/>
            </a:avLst>
          </a:prstGeom>
          <a:solidFill>
            <a:srgbClr val="4472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35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F1E85A98-87EB-2349-F3E1-7E9461A2D869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E3D891F8-37A0-3C1E-48FC-FBB089AF6863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52F7362C-A704-2599-3035-66BE352318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ACD2EE2B-8E78-3948-AABF-675BF029E3AD}"/>
              </a:ext>
            </a:extLst>
          </p:cNvPr>
          <p:cNvSpPr txBox="1"/>
          <p:nvPr/>
        </p:nvSpPr>
        <p:spPr>
          <a:xfrm>
            <a:off x="10227643" y="-62711"/>
            <a:ext cx="15457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X-rays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13</a:t>
            </a:fld>
            <a:endParaRPr lang="en-GB" sz="1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D4C82A-8C44-AC41-9B8E-2B16570F2873}"/>
              </a:ext>
            </a:extLst>
          </p:cNvPr>
          <p:cNvSpPr/>
          <p:nvPr/>
        </p:nvSpPr>
        <p:spPr>
          <a:xfrm>
            <a:off x="-1" y="739378"/>
            <a:ext cx="833311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solidFill>
                  <a:prstClr val="black"/>
                </a:solidFill>
              </a:rPr>
              <a:t>General Principles:</a:t>
            </a:r>
            <a:endParaRPr lang="en-US" sz="800" b="1" dirty="0">
              <a:solidFill>
                <a:prstClr val="black"/>
              </a:solidFill>
            </a:endParaRPr>
          </a:p>
          <a:p>
            <a:pPr marL="342900" lvl="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Transmission-based technique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X-rays pass through patient and detected by film or detector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Contrast arises from differential attenuation of X-rays in body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Planar radiography, image is a 2-D projection of the present tissues between x-ray source and detector</a:t>
            </a:r>
          </a:p>
          <a:p>
            <a:pPr lvl="0"/>
            <a:endParaRPr lang="en-US" sz="2400" dirty="0">
              <a:solidFill>
                <a:prstClr val="black"/>
              </a:solidFill>
            </a:endParaRPr>
          </a:p>
          <a:p>
            <a:pPr lvl="0"/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6" name="Flecha derecha 5">
            <a:extLst>
              <a:ext uri="{FF2B5EF4-FFF2-40B4-BE49-F238E27FC236}">
                <a16:creationId xmlns:a16="http://schemas.microsoft.com/office/drawing/2014/main" id="{ED516DD0-E0D0-4C4C-8293-99A3E431FFA2}"/>
              </a:ext>
            </a:extLst>
          </p:cNvPr>
          <p:cNvSpPr/>
          <p:nvPr/>
        </p:nvSpPr>
        <p:spPr>
          <a:xfrm>
            <a:off x="7302549" y="4493685"/>
            <a:ext cx="759125" cy="603849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9162885-D822-D943-9622-D545D6DA5A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8774" y="3071634"/>
            <a:ext cx="3224030" cy="3234601"/>
          </a:xfrm>
          <a:prstGeom prst="rect">
            <a:avLst/>
          </a:prstGeom>
        </p:spPr>
      </p:pic>
      <p:grpSp>
        <p:nvGrpSpPr>
          <p:cNvPr id="16" name="Grupo 15">
            <a:extLst>
              <a:ext uri="{FF2B5EF4-FFF2-40B4-BE49-F238E27FC236}">
                <a16:creationId xmlns:a16="http://schemas.microsoft.com/office/drawing/2014/main" id="{54B3624E-3625-9241-BB3D-2BE796D0D4BE}"/>
              </a:ext>
            </a:extLst>
          </p:cNvPr>
          <p:cNvGrpSpPr/>
          <p:nvPr/>
        </p:nvGrpSpPr>
        <p:grpSpPr>
          <a:xfrm>
            <a:off x="1309542" y="3071634"/>
            <a:ext cx="5739988" cy="3046988"/>
            <a:chOff x="1309542" y="3071634"/>
            <a:chExt cx="5739988" cy="3046988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6CACC91B-F8CC-C340-9CA4-8E9625C04E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1309542" y="3071634"/>
              <a:ext cx="5739988" cy="3046988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57B24FCE-9800-3F4D-A87B-31E43DF4E6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00657" y="5420380"/>
              <a:ext cx="1123921" cy="5130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452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id="{86AB9ADC-2BFB-DDD9-BF63-5B24613E4CFA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87DF22F6-DB7C-8114-B0F4-F54AA11E357E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6E276826-1600-48B4-CFAF-AB4D6E3DA0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ACD2EE2B-8E78-3948-AABF-675BF029E3AD}"/>
              </a:ext>
            </a:extLst>
          </p:cNvPr>
          <p:cNvSpPr txBox="1"/>
          <p:nvPr/>
        </p:nvSpPr>
        <p:spPr>
          <a:xfrm>
            <a:off x="10227643" y="-62711"/>
            <a:ext cx="15457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X-rays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14</a:t>
            </a:fld>
            <a:endParaRPr lang="en-GB" sz="1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D4C82A-8C44-AC41-9B8E-2B16570F2873}"/>
              </a:ext>
            </a:extLst>
          </p:cNvPr>
          <p:cNvSpPr/>
          <p:nvPr/>
        </p:nvSpPr>
        <p:spPr>
          <a:xfrm>
            <a:off x="-1" y="971080"/>
            <a:ext cx="83331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>
                <a:solidFill>
                  <a:srgbClr val="4472C4"/>
                </a:solidFill>
              </a:rPr>
              <a:t>X-ray Tube:</a:t>
            </a:r>
          </a:p>
          <a:p>
            <a:pPr lvl="0"/>
            <a:endParaRPr lang="en-US" sz="800" b="1" dirty="0">
              <a:solidFill>
                <a:prstClr val="black"/>
              </a:solidFill>
            </a:endParaRPr>
          </a:p>
          <a:p>
            <a:pPr lvl="0"/>
            <a:endParaRPr lang="en-US" sz="2400" dirty="0">
              <a:solidFill>
                <a:prstClr val="black"/>
              </a:solidFill>
            </a:endParaRPr>
          </a:p>
          <a:p>
            <a:pPr lvl="0"/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9230724-6C83-4846-9B19-33C88ACB6B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329" b="10945"/>
          <a:stretch/>
        </p:blipFill>
        <p:spPr>
          <a:xfrm>
            <a:off x="1830716" y="1802077"/>
            <a:ext cx="6502400" cy="4208796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D2D2AD39-D12A-9346-B2C4-16A07E054CF7}"/>
              </a:ext>
            </a:extLst>
          </p:cNvPr>
          <p:cNvSpPr/>
          <p:nvPr/>
        </p:nvSpPr>
        <p:spPr>
          <a:xfrm>
            <a:off x="61991" y="2193175"/>
            <a:ext cx="2409229" cy="1077218"/>
          </a:xfrm>
          <a:prstGeom prst="rect">
            <a:avLst/>
          </a:prstGeom>
          <a:ln w="31750">
            <a:solidFill>
              <a:srgbClr val="4472C4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Thermionic emission: Electrons produced by heating a filament (cathode) to ~2200°C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28CA08D2-1361-064C-AA75-FA36C6500017}"/>
              </a:ext>
            </a:extLst>
          </p:cNvPr>
          <p:cNvSpPr/>
          <p:nvPr/>
        </p:nvSpPr>
        <p:spPr>
          <a:xfrm>
            <a:off x="3998255" y="971080"/>
            <a:ext cx="3155579" cy="830997"/>
          </a:xfrm>
          <a:prstGeom prst="rect">
            <a:avLst/>
          </a:prstGeom>
          <a:ln w="31750">
            <a:solidFill>
              <a:srgbClr val="4472C4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 Electrons accelerated in an electric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field (15-150 kV) and strike tungsten anode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F204514B-A765-5A48-A8A4-E4EA5E958B88}"/>
              </a:ext>
            </a:extLst>
          </p:cNvPr>
          <p:cNvSpPr/>
          <p:nvPr/>
        </p:nvSpPr>
        <p:spPr>
          <a:xfrm>
            <a:off x="4375864" y="5911463"/>
            <a:ext cx="3440271" cy="830997"/>
          </a:xfrm>
          <a:prstGeom prst="rect">
            <a:avLst/>
          </a:prstGeom>
          <a:ln w="31750">
            <a:solidFill>
              <a:srgbClr val="4472C4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Electron interacting in tungsten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target produces x-rays, that pass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through exit window and filter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119C087-6B45-FE42-8A31-49EC14CA473A}"/>
              </a:ext>
            </a:extLst>
          </p:cNvPr>
          <p:cNvSpPr/>
          <p:nvPr/>
        </p:nvSpPr>
        <p:spPr>
          <a:xfrm>
            <a:off x="8273796" y="2146006"/>
            <a:ext cx="3780074" cy="1569660"/>
          </a:xfrm>
          <a:prstGeom prst="rect">
            <a:avLst/>
          </a:prstGeom>
          <a:ln w="31750">
            <a:solidFill>
              <a:srgbClr val="4472C4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X-Ray Tube Current and Output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• Current: Flow of electrons between anode and cathode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• Tube current typically 50-400 mA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• Tube output (power) = </a:t>
            </a:r>
            <a:r>
              <a:rPr lang="en-US" sz="1600" b="1" dirty="0">
                <a:solidFill>
                  <a:prstClr val="black"/>
                </a:solidFill>
              </a:rPr>
              <a:t>tube current x applied voltage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2D23834-E0F1-804D-BD1F-539DFE3B8950}"/>
              </a:ext>
            </a:extLst>
          </p:cNvPr>
          <p:cNvSpPr/>
          <p:nvPr/>
        </p:nvSpPr>
        <p:spPr>
          <a:xfrm>
            <a:off x="8518685" y="4027052"/>
            <a:ext cx="3277437" cy="1077218"/>
          </a:xfrm>
          <a:prstGeom prst="rect">
            <a:avLst/>
          </a:prstGeom>
          <a:ln w="31750">
            <a:solidFill>
              <a:srgbClr val="4472C4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Efficiency of X-Ray Production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Efficiency = Radiated P. / Incident P.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= 0.9 x 10</a:t>
            </a:r>
            <a:r>
              <a:rPr lang="en-US" sz="1600" baseline="30000" dirty="0">
                <a:solidFill>
                  <a:prstClr val="black"/>
                </a:solidFill>
              </a:rPr>
              <a:t>−9 </a:t>
            </a:r>
            <a:r>
              <a:rPr lang="en-US" sz="1600" dirty="0">
                <a:solidFill>
                  <a:prstClr val="black"/>
                </a:solidFill>
              </a:rPr>
              <a:t>ZV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</a:rPr>
              <a:t>Only 0.01% for Tungsten</a:t>
            </a:r>
          </a:p>
        </p:txBody>
      </p:sp>
    </p:spTree>
    <p:extLst>
      <p:ext uri="{BB962C8B-B14F-4D97-AF65-F5344CB8AC3E}">
        <p14:creationId xmlns:p14="http://schemas.microsoft.com/office/powerpoint/2010/main" val="313110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7AB7ABB1-0E87-C7E9-A45E-C1EED00881D3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2734371C-F4AA-8B6D-2845-12CF73F302B0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74300BC6-1A9A-E4CA-41B7-44C984CDA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15</a:t>
            </a:fld>
            <a:endParaRPr lang="en-GB" sz="1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D4C82A-8C44-AC41-9B8E-2B16570F2873}"/>
              </a:ext>
            </a:extLst>
          </p:cNvPr>
          <p:cNvSpPr/>
          <p:nvPr/>
        </p:nvSpPr>
        <p:spPr>
          <a:xfrm>
            <a:off x="-1" y="739378"/>
            <a:ext cx="8333117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Digital Radiography Detectors: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9FD9801-16DB-F845-8CA0-567D3CC4B6E2}"/>
              </a:ext>
            </a:extLst>
          </p:cNvPr>
          <p:cNvSpPr/>
          <p:nvPr/>
        </p:nvSpPr>
        <p:spPr>
          <a:xfrm>
            <a:off x="0" y="1183198"/>
            <a:ext cx="8409940" cy="1200329"/>
          </a:xfrm>
          <a:prstGeom prst="rect">
            <a:avLst/>
          </a:prstGeom>
          <a:ln w="31750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Large-area flat-panel detectors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Amorphous silicon array layer (light detection and readout)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err="1">
                <a:solidFill>
                  <a:prstClr val="black"/>
                </a:solidFill>
              </a:rPr>
              <a:t>CsI</a:t>
            </a:r>
            <a:r>
              <a:rPr lang="en-US" sz="2400" dirty="0">
                <a:solidFill>
                  <a:prstClr val="black"/>
                </a:solidFill>
              </a:rPr>
              <a:t>(Tl) scintillator deposited on top (x-ray conversion)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4BAD01C-BCBD-AD46-910A-3F130A1E5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634" y="2531385"/>
            <a:ext cx="5827316" cy="315891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13F09E2-F1C7-E249-B80E-39C6E48C5F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207" r="20317"/>
          <a:stretch/>
        </p:blipFill>
        <p:spPr>
          <a:xfrm>
            <a:off x="6732311" y="2264589"/>
            <a:ext cx="4991913" cy="4127193"/>
          </a:xfrm>
          <a:prstGeom prst="rect">
            <a:avLst/>
          </a:prstGeom>
        </p:spPr>
      </p:pic>
      <p:sp>
        <p:nvSpPr>
          <p:cNvPr id="15" name="Flecha derecha 14">
            <a:extLst>
              <a:ext uri="{FF2B5EF4-FFF2-40B4-BE49-F238E27FC236}">
                <a16:creationId xmlns:a16="http://schemas.microsoft.com/office/drawing/2014/main" id="{431E748D-DA30-544B-BFF4-48A49CDE926B}"/>
              </a:ext>
            </a:extLst>
          </p:cNvPr>
          <p:cNvSpPr/>
          <p:nvPr/>
        </p:nvSpPr>
        <p:spPr>
          <a:xfrm>
            <a:off x="6292851" y="3724337"/>
            <a:ext cx="759125" cy="603849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E8D5649-6E71-E248-84EA-B59E2F853B1A}"/>
              </a:ext>
            </a:extLst>
          </p:cNvPr>
          <p:cNvSpPr txBox="1"/>
          <p:nvPr/>
        </p:nvSpPr>
        <p:spPr>
          <a:xfrm>
            <a:off x="10227643" y="-62711"/>
            <a:ext cx="15457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X-rays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36C27BF-3848-C9FF-5654-2A32EAA42B56}"/>
              </a:ext>
            </a:extLst>
          </p:cNvPr>
          <p:cNvSpPr txBox="1"/>
          <p:nvPr/>
        </p:nvSpPr>
        <p:spPr>
          <a:xfrm>
            <a:off x="6621259" y="940211"/>
            <a:ext cx="61519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rgbClr val="C00000"/>
                </a:solidFill>
                <a:highlight>
                  <a:srgbClr val="FFFF00"/>
                </a:highlight>
              </a:defRPr>
            </a:lvl1pPr>
          </a:lstStyle>
          <a:p>
            <a:r>
              <a:rPr lang="es-ES" dirty="0"/>
              <a:t>https://</a:t>
            </a:r>
            <a:r>
              <a:rPr lang="es-ES" dirty="0" err="1"/>
              <a:t>www.youtube.com</a:t>
            </a:r>
            <a:r>
              <a:rPr lang="es-ES" dirty="0"/>
              <a:t>/</a:t>
            </a:r>
            <a:r>
              <a:rPr lang="es-ES" dirty="0" err="1"/>
              <a:t>watch?v</a:t>
            </a:r>
            <a:r>
              <a:rPr lang="es-ES" dirty="0"/>
              <a:t>=hTz_rGP4v9Y</a:t>
            </a:r>
          </a:p>
        </p:txBody>
      </p:sp>
    </p:spTree>
    <p:extLst>
      <p:ext uri="{BB962C8B-B14F-4D97-AF65-F5344CB8AC3E}">
        <p14:creationId xmlns:p14="http://schemas.microsoft.com/office/powerpoint/2010/main" val="8278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4140FCC1-75CF-E7C3-4F23-100D22A59FB4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993ABA61-EC99-E0BD-1BE4-12B3C614816B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F564B6AE-2519-8D3A-23FD-13457F56DD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ACD2EE2B-8E78-3948-AABF-675BF029E3AD}"/>
              </a:ext>
            </a:extLst>
          </p:cNvPr>
          <p:cNvSpPr txBox="1"/>
          <p:nvPr/>
        </p:nvSpPr>
        <p:spPr>
          <a:xfrm>
            <a:off x="8174981" y="-102973"/>
            <a:ext cx="39492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CT: Refreshment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16</a:t>
            </a:fld>
            <a:endParaRPr lang="en-GB" sz="1800" b="1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590AE6F7-0820-7241-B386-3F96FC74570C}"/>
              </a:ext>
            </a:extLst>
          </p:cNvPr>
          <p:cNvSpPr/>
          <p:nvPr/>
        </p:nvSpPr>
        <p:spPr>
          <a:xfrm>
            <a:off x="501182" y="842696"/>
            <a:ext cx="11102418" cy="1200329"/>
          </a:xfrm>
          <a:prstGeom prst="rect">
            <a:avLst/>
          </a:prstGeom>
          <a:ln w="44450">
            <a:solidFill>
              <a:srgbClr val="4472C4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Computed Tomography (CT) </a:t>
            </a:r>
            <a:r>
              <a:rPr lang="en-US" sz="2400" dirty="0"/>
              <a:t>is a type of medical imaging that uses X-ray techniques to create detailed images of the distribution of structures inside the body.</a:t>
            </a:r>
          </a:p>
          <a:p>
            <a:pPr algn="ctr"/>
            <a:r>
              <a:rPr lang="en-US" sz="2400" b="1" dirty="0">
                <a:sym typeface="Wingdings" pitchFamily="2" charset="2"/>
              </a:rPr>
              <a:t> </a:t>
            </a:r>
            <a:r>
              <a:rPr lang="en-US" sz="2400" b="1" dirty="0"/>
              <a:t>Anatomic information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17F8694-14D6-734B-9237-00AA8D221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7" y="2119524"/>
            <a:ext cx="4533129" cy="4752331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CB0BB658-83CE-7044-8D40-3D8A2F2FE758}"/>
              </a:ext>
            </a:extLst>
          </p:cNvPr>
          <p:cNvSpPr/>
          <p:nvPr/>
        </p:nvSpPr>
        <p:spPr>
          <a:xfrm>
            <a:off x="2404298" y="2210454"/>
            <a:ext cx="9952071" cy="830997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pPr marL="342900" indent="-342900" algn="ctr">
              <a:buFont typeface="Wingdings" pitchFamily="2" charset="2"/>
              <a:buChar char="à"/>
            </a:pPr>
            <a:r>
              <a:rPr lang="en-US" sz="2400" dirty="0"/>
              <a:t>Typical X-ray CT Scanner uses Multiple Detector Array</a:t>
            </a:r>
          </a:p>
          <a:p>
            <a:pPr marL="342900" indent="-342900" algn="ctr">
              <a:buFont typeface="Wingdings" pitchFamily="2" charset="2"/>
              <a:buChar char="à"/>
            </a:pPr>
            <a:r>
              <a:rPr lang="en-US" sz="2400" dirty="0"/>
              <a:t>Efficient use of x-ray by acquiring multiple slices at once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1B97427C-7745-9A4F-83E7-B84D11FDBF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430" b="22087"/>
          <a:stretch/>
        </p:blipFill>
        <p:spPr>
          <a:xfrm>
            <a:off x="9925361" y="4619353"/>
            <a:ext cx="1721670" cy="1805073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92EA84F7-D759-D249-A03F-63B810F27AC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6357"/>
          <a:stretch/>
        </p:blipFill>
        <p:spPr>
          <a:xfrm>
            <a:off x="4787092" y="3043492"/>
            <a:ext cx="5013012" cy="1503131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17B2DE7D-6F26-1242-9988-711C88DAC9A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986" b="26903"/>
          <a:stretch/>
        </p:blipFill>
        <p:spPr>
          <a:xfrm>
            <a:off x="9792788" y="3043492"/>
            <a:ext cx="1854243" cy="1503131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5BA8124C-9325-7541-80E7-9EADF1221A1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6469"/>
          <a:stretch/>
        </p:blipFill>
        <p:spPr>
          <a:xfrm>
            <a:off x="4779776" y="4643932"/>
            <a:ext cx="5013012" cy="1843677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4D69C8B0-3120-3B8F-CE50-B400EAA770C9}"/>
              </a:ext>
            </a:extLst>
          </p:cNvPr>
          <p:cNvSpPr txBox="1"/>
          <p:nvPr/>
        </p:nvSpPr>
        <p:spPr>
          <a:xfrm>
            <a:off x="5921618" y="6384863"/>
            <a:ext cx="61866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rgbClr val="C00000"/>
                </a:solidFill>
                <a:highlight>
                  <a:srgbClr val="FFFF00"/>
                </a:highlight>
              </a:defRPr>
            </a:lvl1pPr>
          </a:lstStyle>
          <a:p>
            <a:r>
              <a:rPr lang="es-ES" dirty="0"/>
              <a:t>https://</a:t>
            </a:r>
            <a:r>
              <a:rPr lang="es-ES" dirty="0" err="1"/>
              <a:t>www.youtube.com</a:t>
            </a:r>
            <a:r>
              <a:rPr lang="es-ES" dirty="0"/>
              <a:t>/</a:t>
            </a:r>
            <a:r>
              <a:rPr lang="es-ES" dirty="0" err="1"/>
              <a:t>watch?v</a:t>
            </a:r>
            <a:r>
              <a:rPr lang="es-ES" dirty="0"/>
              <a:t>=K4A7M1GaNGQ</a:t>
            </a:r>
          </a:p>
        </p:txBody>
      </p:sp>
    </p:spTree>
    <p:extLst>
      <p:ext uri="{BB962C8B-B14F-4D97-AF65-F5344CB8AC3E}">
        <p14:creationId xmlns:p14="http://schemas.microsoft.com/office/powerpoint/2010/main" val="180280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9947541A-E22E-F9E8-4189-35F0028D0B9F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E295FA99-574A-5475-95DE-D5CD1CF0D5A0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6184E86C-0E03-211B-9D0C-1B81C2D4D0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A248F82F-4017-684C-85B8-F4DC379015DC}"/>
              </a:ext>
            </a:extLst>
          </p:cNvPr>
          <p:cNvSpPr txBox="1"/>
          <p:nvPr/>
        </p:nvSpPr>
        <p:spPr>
          <a:xfrm>
            <a:off x="8174981" y="-102973"/>
            <a:ext cx="39492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CT: Refreshment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ACAE6BDA-A6E0-DA4F-8E62-CB94712999AC}"/>
              </a:ext>
            </a:extLst>
          </p:cNvPr>
          <p:cNvSpPr/>
          <p:nvPr/>
        </p:nvSpPr>
        <p:spPr>
          <a:xfrm>
            <a:off x="0" y="728301"/>
            <a:ext cx="11102418" cy="523220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Why CT is done?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A136BD2-B825-8C43-A64E-19C91E5CCBB2}"/>
              </a:ext>
            </a:extLst>
          </p:cNvPr>
          <p:cNvSpPr/>
          <p:nvPr/>
        </p:nvSpPr>
        <p:spPr>
          <a:xfrm>
            <a:off x="-17113" y="1220040"/>
            <a:ext cx="5723390" cy="4616648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 Diagnose muscle and bone conditions:</a:t>
            </a:r>
          </a:p>
          <a:p>
            <a:pPr lvl="1"/>
            <a:r>
              <a:rPr lang="en-US" sz="2400" dirty="0">
                <a:sym typeface="Wingdings" pitchFamily="2" charset="2"/>
              </a:rPr>
              <a:t> </a:t>
            </a:r>
            <a:r>
              <a:rPr lang="en-US" sz="2400" dirty="0"/>
              <a:t>Bone tumors and fractures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en-US" sz="6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Show tumor, infection or blood clot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6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Guide procedures:</a:t>
            </a:r>
          </a:p>
          <a:p>
            <a:pPr lvl="1"/>
            <a:r>
              <a:rPr lang="en-US" sz="2400" dirty="0">
                <a:sym typeface="Wingdings" pitchFamily="2" charset="2"/>
              </a:rPr>
              <a:t> </a:t>
            </a:r>
            <a:r>
              <a:rPr lang="en-US" sz="2400" dirty="0"/>
              <a:t>Surgery, biopsy and radiation therapy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en-US" sz="6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Follow-up of diseases and conditions:</a:t>
            </a:r>
          </a:p>
          <a:p>
            <a:pPr marL="800100" lvl="1" indent="-342900">
              <a:buFont typeface="Wingdings" pitchFamily="2" charset="2"/>
              <a:buChar char="à"/>
            </a:pPr>
            <a:r>
              <a:rPr lang="en-US" sz="2400" dirty="0"/>
              <a:t>Cancer, heart disease</a:t>
            </a:r>
          </a:p>
          <a:p>
            <a:pPr marL="800100" lvl="1" indent="-342900">
              <a:buFont typeface="Wingdings" pitchFamily="2" charset="2"/>
              <a:buChar char="à"/>
            </a:pPr>
            <a:r>
              <a:rPr lang="en-US" sz="2400" dirty="0"/>
              <a:t>Lung nodules or liver masses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en-US" sz="6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Treatment assessment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6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Detection of injuries and bleeding inside the body that can happen after trauma</a:t>
            </a: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77AB84E7-EB3F-7342-A609-D0EBE88CE9CD}"/>
              </a:ext>
            </a:extLst>
          </p:cNvPr>
          <p:cNvGrpSpPr>
            <a:grpSpLocks noChangeAspect="1"/>
          </p:cNvGrpSpPr>
          <p:nvPr/>
        </p:nvGrpSpPr>
        <p:grpSpPr>
          <a:xfrm>
            <a:off x="9472189" y="724390"/>
            <a:ext cx="2432382" cy="1923919"/>
            <a:chOff x="8832639" y="559366"/>
            <a:chExt cx="3071932" cy="2429778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1046DB9F-501B-804B-8816-66595A786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28668" y="894108"/>
              <a:ext cx="2975903" cy="2095036"/>
            </a:xfrm>
            <a:prstGeom prst="rect">
              <a:avLst/>
            </a:prstGeom>
          </p:spPr>
        </p:pic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566CEA83-F045-3F42-95B5-B2AA7EE9FBE4}"/>
                </a:ext>
              </a:extLst>
            </p:cNvPr>
            <p:cNvSpPr txBox="1"/>
            <p:nvPr/>
          </p:nvSpPr>
          <p:spPr>
            <a:xfrm>
              <a:off x="8832639" y="559366"/>
              <a:ext cx="891178" cy="427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 err="1">
                  <a:solidFill>
                    <a:srgbClr val="FF0000"/>
                  </a:solidFill>
                </a:rPr>
                <a:t>Bones</a:t>
              </a:r>
              <a:endParaRPr lang="es-E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Grupo 32">
            <a:extLst>
              <a:ext uri="{FF2B5EF4-FFF2-40B4-BE49-F238E27FC236}">
                <a16:creationId xmlns:a16="http://schemas.microsoft.com/office/drawing/2014/main" id="{01F94E4F-D684-8140-8528-AEBA665CC321}"/>
              </a:ext>
            </a:extLst>
          </p:cNvPr>
          <p:cNvGrpSpPr>
            <a:grpSpLocks noChangeAspect="1"/>
          </p:cNvGrpSpPr>
          <p:nvPr/>
        </p:nvGrpSpPr>
        <p:grpSpPr>
          <a:xfrm>
            <a:off x="9781521" y="2675257"/>
            <a:ext cx="2324753" cy="2053939"/>
            <a:chOff x="8835373" y="3392814"/>
            <a:chExt cx="2340367" cy="2067735"/>
          </a:xfrm>
        </p:grpSpPr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4342093A-8F9F-3A47-988E-D8604C72E4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043" r="61376" b="50425"/>
            <a:stretch/>
          </p:blipFill>
          <p:spPr>
            <a:xfrm>
              <a:off x="8928668" y="3649634"/>
              <a:ext cx="2247072" cy="1810915"/>
            </a:xfrm>
            <a:prstGeom prst="rect">
              <a:avLst/>
            </a:prstGeom>
          </p:spPr>
        </p:pic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B503CA92-3466-B542-A347-07D5348699EF}"/>
                </a:ext>
              </a:extLst>
            </p:cNvPr>
            <p:cNvSpPr txBox="1"/>
            <p:nvPr/>
          </p:nvSpPr>
          <p:spPr>
            <a:xfrm>
              <a:off x="8835373" y="3392814"/>
              <a:ext cx="2087637" cy="340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 err="1">
                  <a:solidFill>
                    <a:srgbClr val="FF0000"/>
                  </a:solidFill>
                </a:rPr>
                <a:t>Guiding</a:t>
              </a:r>
              <a:r>
                <a:rPr lang="es-ES" sz="1600" b="1" dirty="0">
                  <a:solidFill>
                    <a:srgbClr val="FF0000"/>
                  </a:solidFill>
                </a:rPr>
                <a:t> </a:t>
              </a:r>
              <a:r>
                <a:rPr lang="es-ES" sz="1600" b="1" dirty="0" err="1">
                  <a:solidFill>
                    <a:srgbClr val="FF0000"/>
                  </a:solidFill>
                </a:rPr>
                <a:t>biopsy</a:t>
              </a:r>
              <a:r>
                <a:rPr lang="es-ES" sz="1600" b="1" dirty="0">
                  <a:solidFill>
                    <a:srgbClr val="FF0000"/>
                  </a:solidFill>
                </a:rPr>
                <a:t> </a:t>
              </a:r>
              <a:r>
                <a:rPr lang="es-ES" sz="1600" b="1" dirty="0" err="1">
                  <a:solidFill>
                    <a:srgbClr val="FF0000"/>
                  </a:solidFill>
                </a:rPr>
                <a:t>needle</a:t>
              </a:r>
              <a:endParaRPr lang="es-E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6" name="Grupo 35">
            <a:extLst>
              <a:ext uri="{FF2B5EF4-FFF2-40B4-BE49-F238E27FC236}">
                <a16:creationId xmlns:a16="http://schemas.microsoft.com/office/drawing/2014/main" id="{0B88BD55-6F43-1A46-A50F-027FC750FFDB}"/>
              </a:ext>
            </a:extLst>
          </p:cNvPr>
          <p:cNvGrpSpPr>
            <a:grpSpLocks noChangeAspect="1"/>
          </p:cNvGrpSpPr>
          <p:nvPr/>
        </p:nvGrpSpPr>
        <p:grpSpPr>
          <a:xfrm>
            <a:off x="5689463" y="4499702"/>
            <a:ext cx="6502535" cy="2358298"/>
            <a:chOff x="6286238" y="4716136"/>
            <a:chExt cx="5905762" cy="2141864"/>
          </a:xfrm>
        </p:grpSpPr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ADB0ED01-47AD-0942-BDB3-054FFFA058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30" t="33684" b="23158"/>
            <a:stretch/>
          </p:blipFill>
          <p:spPr>
            <a:xfrm>
              <a:off x="6286238" y="5054690"/>
              <a:ext cx="5905762" cy="1803310"/>
            </a:xfrm>
            <a:prstGeom prst="rect">
              <a:avLst/>
            </a:prstGeom>
          </p:spPr>
        </p:pic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2E3E28D0-7749-DD47-811C-A4AE32A162A7}"/>
                </a:ext>
              </a:extLst>
            </p:cNvPr>
            <p:cNvSpPr txBox="1"/>
            <p:nvPr/>
          </p:nvSpPr>
          <p:spPr>
            <a:xfrm>
              <a:off x="6379091" y="4716136"/>
              <a:ext cx="10299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 err="1">
                  <a:solidFill>
                    <a:srgbClr val="FF0000"/>
                  </a:solidFill>
                </a:rPr>
                <a:t>Follow</a:t>
              </a:r>
              <a:r>
                <a:rPr lang="es-ES" sz="1600" b="1" dirty="0">
                  <a:solidFill>
                    <a:srgbClr val="FF0000"/>
                  </a:solidFill>
                </a:rPr>
                <a:t>-up</a:t>
              </a:r>
            </a:p>
          </p:txBody>
        </p:sp>
      </p:grpSp>
      <p:pic>
        <p:nvPicPr>
          <p:cNvPr id="44" name="Imagen 43">
            <a:extLst>
              <a:ext uri="{FF2B5EF4-FFF2-40B4-BE49-F238E27FC236}">
                <a16:creationId xmlns:a16="http://schemas.microsoft.com/office/drawing/2014/main" id="{2179EC90-7CF9-B344-9CB0-17BCB01547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6277" y="2930363"/>
            <a:ext cx="1663400" cy="1552507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24D193F1-4AED-0045-A350-FE479FB711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6601" y="2835678"/>
            <a:ext cx="2184920" cy="201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45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9A5E072F-E646-BE8E-8EA3-4D67218E73F1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907266DF-BC4F-8C0C-449C-EDFE9661FBB9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96D9EC06-0664-F906-856A-7446F371F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18</a:t>
            </a:fld>
            <a:endParaRPr lang="en-GB" sz="1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D4C82A-8C44-AC41-9B8E-2B16570F2873}"/>
              </a:ext>
            </a:extLst>
          </p:cNvPr>
          <p:cNvSpPr/>
          <p:nvPr/>
        </p:nvSpPr>
        <p:spPr>
          <a:xfrm>
            <a:off x="0" y="823538"/>
            <a:ext cx="8333117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4472C4"/>
                </a:solidFill>
              </a:rPr>
              <a:t>Clinical Applications of X-rays: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9FD9801-16DB-F845-8CA0-567D3CC4B6E2}"/>
              </a:ext>
            </a:extLst>
          </p:cNvPr>
          <p:cNvSpPr/>
          <p:nvPr/>
        </p:nvSpPr>
        <p:spPr>
          <a:xfrm>
            <a:off x="0" y="1346758"/>
            <a:ext cx="8409940" cy="3539430"/>
          </a:xfrm>
          <a:prstGeom prst="rect">
            <a:avLst/>
          </a:prstGeom>
          <a:ln w="31750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</a:rPr>
              <a:t>Dental x-rays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</a:rPr>
              <a:t>Mammography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</a:rPr>
              <a:t>Lung disorders and diseases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</a:rPr>
              <a:t>Orthopedics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</a:rPr>
              <a:t>Sports injuries and accidents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</a:rPr>
              <a:t>Angiography: Vascular disease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</a:rPr>
              <a:t>Fluoroscopy: Image-guided interventions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AFB9A863-0740-2F40-9515-F71E21CB0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6952" y="3847046"/>
            <a:ext cx="3492329" cy="3010954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433422F2-51C9-F244-8EC1-A268095917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478" y="923447"/>
            <a:ext cx="2489249" cy="2524064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2ECF4E12-7F6B-9147-A5D9-708B7869D2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0285" y="1518834"/>
            <a:ext cx="4678001" cy="2309763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1E4ADCB4-B67D-A748-BA36-D7F0F7ADBA92}"/>
              </a:ext>
            </a:extLst>
          </p:cNvPr>
          <p:cNvSpPr txBox="1"/>
          <p:nvPr/>
        </p:nvSpPr>
        <p:spPr>
          <a:xfrm>
            <a:off x="10227643" y="-62711"/>
            <a:ext cx="15457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X-rays</a:t>
            </a:r>
          </a:p>
        </p:txBody>
      </p:sp>
    </p:spTree>
    <p:extLst>
      <p:ext uri="{BB962C8B-B14F-4D97-AF65-F5344CB8AC3E}">
        <p14:creationId xmlns:p14="http://schemas.microsoft.com/office/powerpoint/2010/main" val="130270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>
            <a:extLst>
              <a:ext uri="{FF2B5EF4-FFF2-40B4-BE49-F238E27FC236}">
                <a16:creationId xmlns:a16="http://schemas.microsoft.com/office/drawing/2014/main" id="{DDD8E8DD-DCE8-568C-1401-6B4BF2CEA067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C360C16A-ED89-F3B7-E777-901D33D5053D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43AB03C9-E077-3836-C82F-A876C29702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pic>
        <p:nvPicPr>
          <p:cNvPr id="1028" name="Picture 4" descr="Comparación de ventajas y desventajas Tomar decisiones Soluciones óptimas  Corregir Incorrecto Ilustración de stock vectorial | Vector Premium">
            <a:extLst>
              <a:ext uri="{FF2B5EF4-FFF2-40B4-BE49-F238E27FC236}">
                <a16:creationId xmlns:a16="http://schemas.microsoft.com/office/drawing/2014/main" id="{458ACEA1-4419-BF96-B1A6-5A4148DC02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2"/>
          <a:stretch/>
        </p:blipFill>
        <p:spPr bwMode="auto">
          <a:xfrm rot="19855671">
            <a:off x="8142229" y="-144359"/>
            <a:ext cx="3962185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omparación de ventajas y desventajas Tomar decisiones Soluciones óptimas  Corregir Incorrecto Ilustración de stock vectorial | Vector Premium">
            <a:extLst>
              <a:ext uri="{FF2B5EF4-FFF2-40B4-BE49-F238E27FC236}">
                <a16:creationId xmlns:a16="http://schemas.microsoft.com/office/drawing/2014/main" id="{049F083A-BA9D-2B60-2480-7ABA8F5FA8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87"/>
          <a:stretch/>
        </p:blipFill>
        <p:spPr bwMode="auto">
          <a:xfrm rot="947478">
            <a:off x="1198367" y="88980"/>
            <a:ext cx="3864808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A248F82F-4017-684C-85B8-F4DC379015DC}"/>
              </a:ext>
            </a:extLst>
          </p:cNvPr>
          <p:cNvSpPr txBox="1"/>
          <p:nvPr/>
        </p:nvSpPr>
        <p:spPr>
          <a:xfrm>
            <a:off x="8174981" y="-102973"/>
            <a:ext cx="39492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CT: Refreshment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ACAE6BDA-A6E0-DA4F-8E62-CB94712999AC}"/>
              </a:ext>
            </a:extLst>
          </p:cNvPr>
          <p:cNvSpPr/>
          <p:nvPr/>
        </p:nvSpPr>
        <p:spPr>
          <a:xfrm>
            <a:off x="199848" y="1452374"/>
            <a:ext cx="5051685" cy="523220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Advantages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A136BD2-B825-8C43-A64E-19C91E5CCBB2}"/>
              </a:ext>
            </a:extLst>
          </p:cNvPr>
          <p:cNvSpPr/>
          <p:nvPr/>
        </p:nvSpPr>
        <p:spPr>
          <a:xfrm>
            <a:off x="182735" y="1944113"/>
            <a:ext cx="5208685" cy="1938992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Better detail compared with ultrasonography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Relatively quick compared with MRI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Most body systems can be scanned, </a:t>
            </a:r>
            <a:r>
              <a:rPr lang="en-US" sz="2400" dirty="0" err="1"/>
              <a:t>eg</a:t>
            </a:r>
            <a:r>
              <a:rPr lang="en-US" sz="2400" dirty="0"/>
              <a:t>, brain to leg. 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3436A3B8-4579-D644-8B1B-CEB9026489CD}"/>
              </a:ext>
            </a:extLst>
          </p:cNvPr>
          <p:cNvSpPr/>
          <p:nvPr/>
        </p:nvSpPr>
        <p:spPr>
          <a:xfrm>
            <a:off x="5968583" y="1420893"/>
            <a:ext cx="5051685" cy="523220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Disadvantages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1480A51-D4FD-584D-AD57-1EC454644CBC}"/>
              </a:ext>
            </a:extLst>
          </p:cNvPr>
          <p:cNvSpPr/>
          <p:nvPr/>
        </p:nvSpPr>
        <p:spPr>
          <a:xfrm>
            <a:off x="5968583" y="1912632"/>
            <a:ext cx="6023569" cy="3231654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Requires breath holding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Artefact is common - </a:t>
            </a:r>
            <a:r>
              <a:rPr lang="en-US" sz="2400" dirty="0" err="1"/>
              <a:t>eg</a:t>
            </a:r>
            <a:r>
              <a:rPr lang="en-US" sz="2400" dirty="0"/>
              <a:t>, metal clips.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Brain CT can be affected by bone nearby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Radiation exposure</a:t>
            </a:r>
          </a:p>
          <a:p>
            <a:pPr lvl="1" algn="ctr"/>
            <a:r>
              <a:rPr lang="en-US" sz="2000" dirty="0"/>
              <a:t>*Consensus: exposure in adults are small and less of a risk than withholding CT if it is required for diagnostic purposes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In children, it is preferable using modalities which don’t involve exposure to radiation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8F022DC-0171-3847-B1A3-969A45652D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53" y="4693708"/>
            <a:ext cx="3864808" cy="216429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5DB14F9-45EE-5B49-8A21-2A72E25F05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4538" y="4432923"/>
            <a:ext cx="2425077" cy="242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42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ADD11593-DFE5-7AEA-8F1C-7349A7A02CE5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B29EA2B7-60CA-1ABB-00A8-DA717E97E4B9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D7CD8491-BDC7-947B-AD29-088756BD39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ACD2EE2B-8E78-3948-AABF-675BF029E3AD}"/>
              </a:ext>
            </a:extLst>
          </p:cNvPr>
          <p:cNvSpPr txBox="1"/>
          <p:nvPr/>
        </p:nvSpPr>
        <p:spPr>
          <a:xfrm>
            <a:off x="10227643" y="-62711"/>
            <a:ext cx="1880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Outline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C4FB2683-F52C-6B46-AAB2-E0AC94B0E7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8" b="96917" l="69832" r="96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74" r="2426"/>
          <a:stretch/>
        </p:blipFill>
        <p:spPr bwMode="auto">
          <a:xfrm>
            <a:off x="7183855" y="769441"/>
            <a:ext cx="4590590" cy="48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2 Rectángulo">
            <a:extLst>
              <a:ext uri="{FF2B5EF4-FFF2-40B4-BE49-F238E27FC236}">
                <a16:creationId xmlns:a16="http://schemas.microsoft.com/office/drawing/2014/main" id="{90A76E2D-151A-8A43-A51D-BC1B5A318737}"/>
              </a:ext>
            </a:extLst>
          </p:cNvPr>
          <p:cNvSpPr/>
          <p:nvPr/>
        </p:nvSpPr>
        <p:spPr>
          <a:xfrm>
            <a:off x="7183855" y="883522"/>
            <a:ext cx="4419745" cy="4698427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</a:t>
            </a:fld>
            <a:endParaRPr lang="en-GB" sz="1800" b="1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F266A41-E65C-1544-BFEF-DF5EC319775E}"/>
              </a:ext>
            </a:extLst>
          </p:cNvPr>
          <p:cNvSpPr txBox="1">
            <a:spLocks/>
          </p:cNvSpPr>
          <p:nvPr/>
        </p:nvSpPr>
        <p:spPr>
          <a:xfrm>
            <a:off x="353291" y="1105189"/>
            <a:ext cx="10515600" cy="5095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Principles of Medical Imaging</a:t>
            </a:r>
            <a:endParaRPr lang="en-US" sz="900" dirty="0"/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X-rays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Computed Tomography (CT)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Anatomical Imaging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Magnetic Resonance Imaging (MRI)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Ultrasounds (US)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Molecular Imaging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Final Remarks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196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678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13F5D9-60C1-BECA-8883-040D2BBA03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A0F0D271-061E-3029-DB3F-9A4A33818E98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3C0C65C2-5567-4204-F55F-6F7CB263FB33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512096A9-51A3-63C8-176F-74275E6B3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430B52E4-D075-0BE7-1E05-4467AC610B15}"/>
              </a:ext>
            </a:extLst>
          </p:cNvPr>
          <p:cNvSpPr txBox="1"/>
          <p:nvPr/>
        </p:nvSpPr>
        <p:spPr>
          <a:xfrm>
            <a:off x="10227643" y="-62711"/>
            <a:ext cx="1880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Outline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546C7B3C-3940-A796-AB35-0E3A4A4992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8" b="96917" l="69832" r="96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74" r="2426"/>
          <a:stretch/>
        </p:blipFill>
        <p:spPr bwMode="auto">
          <a:xfrm>
            <a:off x="7183855" y="769441"/>
            <a:ext cx="4590590" cy="48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2 Rectángulo">
            <a:extLst>
              <a:ext uri="{FF2B5EF4-FFF2-40B4-BE49-F238E27FC236}">
                <a16:creationId xmlns:a16="http://schemas.microsoft.com/office/drawing/2014/main" id="{C14F4792-9CEB-0BD6-0A3F-6C109A1E1135}"/>
              </a:ext>
            </a:extLst>
          </p:cNvPr>
          <p:cNvSpPr/>
          <p:nvPr/>
        </p:nvSpPr>
        <p:spPr>
          <a:xfrm>
            <a:off x="7183855" y="883522"/>
            <a:ext cx="4419745" cy="4698427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911C5FF-94B8-6864-A9EA-4EE5986AA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20</a:t>
            </a:fld>
            <a:endParaRPr lang="en-GB" sz="1800" b="1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4A6C9D6-991F-3215-509B-DD6E495B8FB3}"/>
              </a:ext>
            </a:extLst>
          </p:cNvPr>
          <p:cNvSpPr txBox="1">
            <a:spLocks/>
          </p:cNvSpPr>
          <p:nvPr/>
        </p:nvSpPr>
        <p:spPr>
          <a:xfrm>
            <a:off x="353291" y="1105189"/>
            <a:ext cx="10515600" cy="5095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Principles of Medical Imaging</a:t>
            </a:r>
            <a:endParaRPr lang="en-US" sz="900" dirty="0"/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X-rays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Computed Tomography (CT)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b="1" dirty="0"/>
              <a:t>Anatomical Imaging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4472C4"/>
                </a:solidFill>
              </a:rPr>
              <a:t>Magnetic Resonance Imaging (MRI)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Ultrasounds (US)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Molecular Imaging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Final Remarks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1963A1"/>
              </a:solidFill>
            </a:endParaRPr>
          </a:p>
        </p:txBody>
      </p:sp>
      <p:sp>
        <p:nvSpPr>
          <p:cNvPr id="7" name="Marco 6">
            <a:extLst>
              <a:ext uri="{FF2B5EF4-FFF2-40B4-BE49-F238E27FC236}">
                <a16:creationId xmlns:a16="http://schemas.microsoft.com/office/drawing/2014/main" id="{23BD9705-1057-10C2-7DE7-109DCC391EB5}"/>
              </a:ext>
            </a:extLst>
          </p:cNvPr>
          <p:cNvSpPr/>
          <p:nvPr/>
        </p:nvSpPr>
        <p:spPr>
          <a:xfrm>
            <a:off x="353291" y="2603715"/>
            <a:ext cx="6217990" cy="1580827"/>
          </a:xfrm>
          <a:prstGeom prst="frame">
            <a:avLst>
              <a:gd name="adj1" fmla="val 5623"/>
            </a:avLst>
          </a:prstGeom>
          <a:solidFill>
            <a:srgbClr val="4472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394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9D58C6CA-1F53-196D-2C3F-633F53EF3AA2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14C24BBC-6A21-537C-DF81-680D4C24F5CF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F1447459-D232-9B73-E98F-96D99BFEBF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21</a:t>
            </a:fld>
            <a:endParaRPr lang="en-GB" sz="1800" b="1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E4ADCB4-B67D-A748-BA36-D7F0F7ADBA92}"/>
              </a:ext>
            </a:extLst>
          </p:cNvPr>
          <p:cNvSpPr txBox="1"/>
          <p:nvPr/>
        </p:nvSpPr>
        <p:spPr>
          <a:xfrm>
            <a:off x="7248146" y="-62711"/>
            <a:ext cx="49438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Magnetic Resonance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DFC6756-4195-0A46-851D-259B977A77A7}"/>
              </a:ext>
            </a:extLst>
          </p:cNvPr>
          <p:cNvSpPr/>
          <p:nvPr/>
        </p:nvSpPr>
        <p:spPr>
          <a:xfrm>
            <a:off x="159261" y="1812894"/>
            <a:ext cx="1160725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MRI </a:t>
            </a:r>
            <a:r>
              <a:rPr lang="en-US" sz="2400" b="1" dirty="0"/>
              <a:t>operation principle </a:t>
            </a:r>
            <a:r>
              <a:rPr lang="en-US" sz="2400" dirty="0">
                <a:sym typeface="Wingdings" pitchFamily="2" charset="2"/>
              </a:rPr>
              <a:t> </a:t>
            </a:r>
            <a:r>
              <a:rPr lang="en-US" sz="2400" dirty="0"/>
              <a:t> based on using powerful magnets to polarize and excite the Hydrogen nuclei of water molecules present in the human tissue. </a:t>
            </a:r>
          </a:p>
          <a:p>
            <a:endParaRPr lang="en-US" sz="1000" dirty="0"/>
          </a:p>
          <a:p>
            <a:r>
              <a:rPr lang="en-US" sz="2400" dirty="0"/>
              <a:t>MRI scanners use </a:t>
            </a:r>
            <a:r>
              <a:rPr lang="en-US" sz="2400" b="1" dirty="0"/>
              <a:t>three magnetic fields</a:t>
            </a:r>
            <a:r>
              <a:rPr lang="en-US" sz="2400" dirty="0"/>
              <a:t>:</a:t>
            </a:r>
            <a:endParaRPr lang="es-ES" sz="2400" dirty="0"/>
          </a:p>
          <a:p>
            <a:pPr marL="342900" lvl="0" indent="-342900">
              <a:buFont typeface="Wingdings" pitchFamily="2" charset="2"/>
              <a:buChar char="§"/>
            </a:pPr>
            <a:r>
              <a:rPr lang="en-US" sz="2400" dirty="0"/>
              <a:t>Static field (</a:t>
            </a:r>
            <a:r>
              <a:rPr lang="es-ES" sz="2400" i="1" dirty="0"/>
              <a:t>B</a:t>
            </a:r>
            <a:r>
              <a:rPr lang="es-ES" sz="2400" i="1" baseline="-25000" dirty="0"/>
              <a:t>0</a:t>
            </a:r>
            <a:r>
              <a:rPr lang="es-ES" sz="2400" dirty="0"/>
              <a:t>)</a:t>
            </a:r>
            <a:endParaRPr lang="en-US" sz="2400" dirty="0"/>
          </a:p>
          <a:p>
            <a:pPr marL="342900" lvl="0" indent="-342900">
              <a:buFont typeface="Wingdings" pitchFamily="2" charset="2"/>
              <a:buChar char="§"/>
            </a:pPr>
            <a:r>
              <a:rPr lang="en-US" sz="2400" dirty="0"/>
              <a:t>Gradient field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en-US" sz="2400" dirty="0"/>
              <a:t>Radio-frequency field (</a:t>
            </a:r>
            <a:r>
              <a:rPr lang="es-ES" sz="2400" i="1" dirty="0"/>
              <a:t>B</a:t>
            </a:r>
            <a:r>
              <a:rPr lang="es-ES" sz="2400" i="1" baseline="-25000" dirty="0"/>
              <a:t>1</a:t>
            </a:r>
            <a:r>
              <a:rPr lang="es-ES" sz="2400" dirty="0"/>
              <a:t>)</a:t>
            </a:r>
          </a:p>
          <a:p>
            <a:pPr algn="ctr"/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51860AF-C1C1-9C4C-B2C5-240826B3ADA0}"/>
              </a:ext>
            </a:extLst>
          </p:cNvPr>
          <p:cNvSpPr/>
          <p:nvPr/>
        </p:nvSpPr>
        <p:spPr>
          <a:xfrm>
            <a:off x="7225803" y="3259444"/>
            <a:ext cx="4540716" cy="1938992"/>
          </a:xfrm>
          <a:prstGeom prst="rect">
            <a:avLst/>
          </a:prstGeom>
          <a:ln w="31750">
            <a:solidFill>
              <a:srgbClr val="4472C4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4472C4"/>
                </a:solidFill>
              </a:rPr>
              <a:t>Basic Information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</a:rPr>
              <a:t>• 1 liter water ~ 3x10</a:t>
            </a:r>
            <a:r>
              <a:rPr lang="en-US" sz="2000" baseline="30000" dirty="0">
                <a:solidFill>
                  <a:prstClr val="black"/>
                </a:solidFill>
              </a:rPr>
              <a:t>26</a:t>
            </a:r>
            <a:r>
              <a:rPr lang="en-US" sz="2000" dirty="0">
                <a:solidFill>
                  <a:prstClr val="black"/>
                </a:solidFill>
              </a:rPr>
              <a:t> protons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</a:rPr>
              <a:t>• Human body </a:t>
            </a:r>
            <a:r>
              <a:rPr lang="en-US" sz="2000" dirty="0">
                <a:solidFill>
                  <a:prstClr val="black"/>
                </a:solidFill>
                <a:sym typeface="Wingdings" pitchFamily="2" charset="2"/>
              </a:rPr>
              <a:t> </a:t>
            </a:r>
            <a:r>
              <a:rPr lang="en-US" sz="2000" dirty="0">
                <a:solidFill>
                  <a:prstClr val="black"/>
                </a:solidFill>
              </a:rPr>
              <a:t>70% is water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</a:rPr>
              <a:t>• 1 Tesla = 10.000 Gauss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</a:rPr>
              <a:t>• MRI magnet strengths, 0.2 T up to 11 T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</a:rPr>
              <a:t>	Earths magnetic field: 50 </a:t>
            </a:r>
            <a:r>
              <a:rPr lang="en-US" sz="2000" dirty="0" err="1">
                <a:solidFill>
                  <a:prstClr val="black"/>
                </a:solidFill>
              </a:rPr>
              <a:t>μT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BAAF97E-DD7C-3A41-9AD7-8C705F4E6F06}"/>
              </a:ext>
            </a:extLst>
          </p:cNvPr>
          <p:cNvSpPr/>
          <p:nvPr/>
        </p:nvSpPr>
        <p:spPr>
          <a:xfrm>
            <a:off x="416010" y="880778"/>
            <a:ext cx="11446476" cy="830997"/>
          </a:xfrm>
          <a:prstGeom prst="rect">
            <a:avLst/>
          </a:prstGeom>
          <a:ln w="44450">
            <a:solidFill>
              <a:srgbClr val="4472C4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Magnetic Resonance Imaging</a:t>
            </a:r>
            <a:r>
              <a:rPr lang="en-US" sz="2400" dirty="0"/>
              <a:t>, is a technique used to obtain images of the anatomy and in some cases of the physiological processes occurring in the body.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A10F71F-E6E6-9742-9CA7-5C9CD8D89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261" y="4304855"/>
            <a:ext cx="3201777" cy="236438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F2814C7-4624-ED40-A142-A16E5264C7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0785" y="4279757"/>
            <a:ext cx="3024516" cy="246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370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id="{E897E38B-EB7D-1980-1246-A9D5071E28C6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227451E7-2EE8-7144-AA8F-8CF11AF4CFF7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65FB943C-F762-F68C-B551-14F1FE209F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14B5B359-0FE5-7847-BEC1-1D0D3A63FF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1198"/>
          <a:stretch/>
        </p:blipFill>
        <p:spPr>
          <a:xfrm>
            <a:off x="311495" y="3534903"/>
            <a:ext cx="1416115" cy="3323097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22</a:t>
            </a:fld>
            <a:endParaRPr lang="en-GB" sz="1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D4C82A-8C44-AC41-9B8E-2B16570F2873}"/>
              </a:ext>
            </a:extLst>
          </p:cNvPr>
          <p:cNvSpPr/>
          <p:nvPr/>
        </p:nvSpPr>
        <p:spPr>
          <a:xfrm>
            <a:off x="153865" y="740062"/>
            <a:ext cx="83331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MRI operation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E4ADCB4-B67D-A748-BA36-D7F0F7ADBA92}"/>
              </a:ext>
            </a:extLst>
          </p:cNvPr>
          <p:cNvSpPr txBox="1"/>
          <p:nvPr/>
        </p:nvSpPr>
        <p:spPr>
          <a:xfrm>
            <a:off x="7248146" y="-62711"/>
            <a:ext cx="49438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Magnetic Resonance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DFC6756-4195-0A46-851D-259B977A77A7}"/>
              </a:ext>
            </a:extLst>
          </p:cNvPr>
          <p:cNvSpPr/>
          <p:nvPr/>
        </p:nvSpPr>
        <p:spPr>
          <a:xfrm>
            <a:off x="153865" y="1201727"/>
            <a:ext cx="12038135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romanLcParenBoth"/>
            </a:pPr>
            <a:r>
              <a:rPr lang="en-US" sz="1900" dirty="0"/>
              <a:t>A strong static field (</a:t>
            </a:r>
            <a:r>
              <a:rPr lang="en-US" sz="1900" b="1" dirty="0"/>
              <a:t>main field, B</a:t>
            </a:r>
            <a:r>
              <a:rPr lang="en-US" sz="1900" b="1" baseline="-25000" dirty="0"/>
              <a:t>0</a:t>
            </a:r>
            <a:r>
              <a:rPr lang="en-US" sz="1900" dirty="0"/>
              <a:t>) polarizes the Hydrogen nuclei. B</a:t>
            </a:r>
            <a:r>
              <a:rPr lang="en-US" sz="1900" baseline="-25000" dirty="0"/>
              <a:t>0</a:t>
            </a:r>
            <a:r>
              <a:rPr lang="en-US" sz="1900" dirty="0"/>
              <a:t> is constant thus all the Hydrogen nuclei have the same resonance frequency. The emitted signals do not provide any spatial information. </a:t>
            </a:r>
          </a:p>
          <a:p>
            <a:pPr marL="514350" indent="-514350">
              <a:buAutoNum type="romanLcParenBoth"/>
            </a:pPr>
            <a:r>
              <a:rPr lang="en-US" sz="1900" dirty="0"/>
              <a:t>For spatial information, </a:t>
            </a:r>
            <a:r>
              <a:rPr lang="en-US" sz="1900" b="1" dirty="0"/>
              <a:t>gradient fields </a:t>
            </a:r>
            <a:r>
              <a:rPr lang="en-US" sz="1900" dirty="0"/>
              <a:t>are applied producing different spatial encodings on the nuclear spins. </a:t>
            </a:r>
          </a:p>
          <a:p>
            <a:pPr marL="514350" indent="-514350">
              <a:buAutoNum type="romanLcParenBoth"/>
            </a:pPr>
            <a:r>
              <a:rPr lang="en-US" sz="1900" dirty="0"/>
              <a:t>Radio frequency antennas (</a:t>
            </a:r>
            <a:r>
              <a:rPr lang="en-US" sz="1900" b="1" dirty="0"/>
              <a:t>RF coils</a:t>
            </a:r>
            <a:r>
              <a:rPr lang="en-US" sz="1900" dirty="0"/>
              <a:t>) emit a radio frequency pulse at the resonant frequency of the hydrogen nucleus. The RF pulse is absorbed by protons and their direction with respect to B</a:t>
            </a:r>
            <a:r>
              <a:rPr lang="en-US" sz="1900" baseline="-25000" dirty="0"/>
              <a:t>0</a:t>
            </a:r>
            <a:r>
              <a:rPr lang="en-US" sz="1900" dirty="0"/>
              <a:t> field changes. When the RF pulse is turned off, the direction of the protons comes back to its original position emitting radio-waves. </a:t>
            </a:r>
          </a:p>
          <a:p>
            <a:pPr marL="514350" indent="-514350">
              <a:buAutoNum type="romanLcParenBoth"/>
            </a:pPr>
            <a:r>
              <a:rPr lang="en-US" sz="1900" dirty="0"/>
              <a:t>These radio-waves are detected by the receiver coil (most scanners have transmitter-receiver coils, </a:t>
            </a:r>
            <a:r>
              <a:rPr lang="en-US" sz="1900" b="1" dirty="0"/>
              <a:t>TR coil</a:t>
            </a:r>
            <a:r>
              <a:rPr lang="en-US" sz="1900" dirty="0"/>
              <a:t>) and are used to visualize the information into an image. </a:t>
            </a:r>
          </a:p>
          <a:p>
            <a:endParaRPr lang="en-US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40921F0D-6A68-2647-945E-A1651F5C51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610" r="59500"/>
          <a:stretch/>
        </p:blipFill>
        <p:spPr>
          <a:xfrm>
            <a:off x="1863797" y="3534902"/>
            <a:ext cx="1498060" cy="332309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1C19EE45-3AAC-CE4F-A242-6A92AD166F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596" r="30052"/>
          <a:stretch/>
        </p:blipFill>
        <p:spPr>
          <a:xfrm>
            <a:off x="3293763" y="3534901"/>
            <a:ext cx="2286000" cy="3323097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5BCA7DD5-A8F4-8A4B-989F-5EFA3AAC0B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947" r="1164"/>
          <a:stretch/>
        </p:blipFill>
        <p:spPr>
          <a:xfrm>
            <a:off x="5579763" y="3534900"/>
            <a:ext cx="2175772" cy="332309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8599675-90CC-D84A-B0C6-6792C80CF4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5763" y="3531748"/>
            <a:ext cx="4183844" cy="320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45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4959325F-67FC-D479-FFB7-5183E64389CA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219691FE-7454-A976-CF1C-F71AD4C76761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10ABF4C2-D6D7-D809-AF80-558E822ADF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23</a:t>
            </a:fld>
            <a:endParaRPr lang="en-GB" sz="1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D4C82A-8C44-AC41-9B8E-2B16570F2873}"/>
              </a:ext>
            </a:extLst>
          </p:cNvPr>
          <p:cNvSpPr/>
          <p:nvPr/>
        </p:nvSpPr>
        <p:spPr>
          <a:xfrm>
            <a:off x="140010" y="781627"/>
            <a:ext cx="83331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4472C4"/>
                </a:solidFill>
              </a:rPr>
              <a:t>MRI applications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E4ADCB4-B67D-A748-BA36-D7F0F7ADBA92}"/>
              </a:ext>
            </a:extLst>
          </p:cNvPr>
          <p:cNvSpPr txBox="1"/>
          <p:nvPr/>
        </p:nvSpPr>
        <p:spPr>
          <a:xfrm>
            <a:off x="7248146" y="-62711"/>
            <a:ext cx="49438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Magnetic Resonance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D6F60F2-ADF2-264A-A5EE-D743234C66AA}"/>
              </a:ext>
            </a:extLst>
          </p:cNvPr>
          <p:cNvSpPr/>
          <p:nvPr/>
        </p:nvSpPr>
        <p:spPr>
          <a:xfrm>
            <a:off x="134987" y="1227981"/>
            <a:ext cx="997284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MRI creates detailed images of nearly every structure and organ inside the body. Is used for visualizing:</a:t>
            </a:r>
          </a:p>
          <a:p>
            <a:endParaRPr lang="en-US" sz="8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Anomalies of the brain and spinal cord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Tumors, cysts, and other anomalies in various parts of the body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Breast cancer screening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Study Brain disorders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Injuries or abnormalities of the joints, the back and knee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Certain types of heart problems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Diseases of the liver and other abdominal organ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Evaluation of pelvic pain in women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Suspected uterine anomalies in women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A259E956-A439-CF47-8C8F-93C2433C47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315" b="9806"/>
          <a:stretch/>
        </p:blipFill>
        <p:spPr>
          <a:xfrm>
            <a:off x="0" y="4213414"/>
            <a:ext cx="6821101" cy="2644347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03B67E77-75C6-AD4B-9167-DB3ED3038D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122"/>
          <a:stretch/>
        </p:blipFill>
        <p:spPr>
          <a:xfrm>
            <a:off x="6233673" y="2397666"/>
            <a:ext cx="5898426" cy="3445195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C01ECEF-FAF9-6B1B-3903-B1490B1759EF}"/>
              </a:ext>
            </a:extLst>
          </p:cNvPr>
          <p:cNvSpPr txBox="1"/>
          <p:nvPr/>
        </p:nvSpPr>
        <p:spPr>
          <a:xfrm>
            <a:off x="6479161" y="824833"/>
            <a:ext cx="62040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rgbClr val="C00000"/>
                </a:solidFill>
                <a:highlight>
                  <a:srgbClr val="FFFF00"/>
                </a:highlight>
              </a:defRPr>
            </a:lvl1pPr>
          </a:lstStyle>
          <a:p>
            <a:r>
              <a:rPr lang="es-ES" dirty="0"/>
              <a:t>https://</a:t>
            </a:r>
            <a:r>
              <a:rPr lang="es-ES" dirty="0" err="1"/>
              <a:t>www.youtube.com</a:t>
            </a:r>
            <a:r>
              <a:rPr lang="es-ES" dirty="0"/>
              <a:t>/</a:t>
            </a:r>
            <a:r>
              <a:rPr lang="es-ES" dirty="0" err="1"/>
              <a:t>watch?v</a:t>
            </a:r>
            <a:r>
              <a:rPr lang="es-ES" dirty="0"/>
              <a:t>=</a:t>
            </a:r>
            <a:r>
              <a:rPr lang="es-ES" dirty="0" err="1"/>
              <a:t>nFkBhUYynUw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3050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1BA7E0-14B5-F308-5F48-E616A56C63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71C4A4A6-A142-125C-2ED3-B6674DC023DE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6E2AD74A-BD75-992D-2507-04B446FA6F2F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ECF08C5D-3AC3-E394-7D63-D9A990D35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028A4-E298-A039-5A15-4480EBEFE071}"/>
              </a:ext>
            </a:extLst>
          </p:cNvPr>
          <p:cNvSpPr txBox="1"/>
          <p:nvPr/>
        </p:nvSpPr>
        <p:spPr>
          <a:xfrm>
            <a:off x="10227643" y="-62711"/>
            <a:ext cx="1880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Outline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C7EC513-CB9A-560D-5A1C-CFF30327F8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8" b="96917" l="69832" r="96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74" r="2426"/>
          <a:stretch/>
        </p:blipFill>
        <p:spPr bwMode="auto">
          <a:xfrm>
            <a:off x="7183855" y="769441"/>
            <a:ext cx="4590590" cy="48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2 Rectángulo">
            <a:extLst>
              <a:ext uri="{FF2B5EF4-FFF2-40B4-BE49-F238E27FC236}">
                <a16:creationId xmlns:a16="http://schemas.microsoft.com/office/drawing/2014/main" id="{0883F7F8-1589-0BE0-B21B-00C868BCED86}"/>
              </a:ext>
            </a:extLst>
          </p:cNvPr>
          <p:cNvSpPr/>
          <p:nvPr/>
        </p:nvSpPr>
        <p:spPr>
          <a:xfrm>
            <a:off x="7183855" y="883522"/>
            <a:ext cx="4419745" cy="4698427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7633E8F-6523-959E-0618-AC034DEE6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24</a:t>
            </a:fld>
            <a:endParaRPr lang="en-GB" sz="1800" b="1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F32CA6F-62DF-E7A4-6B5A-6E213D7617F7}"/>
              </a:ext>
            </a:extLst>
          </p:cNvPr>
          <p:cNvSpPr txBox="1">
            <a:spLocks/>
          </p:cNvSpPr>
          <p:nvPr/>
        </p:nvSpPr>
        <p:spPr>
          <a:xfrm>
            <a:off x="353291" y="1105189"/>
            <a:ext cx="10515600" cy="5095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Principles of Medical Imaging</a:t>
            </a:r>
            <a:endParaRPr lang="en-US" sz="900" dirty="0"/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X-rays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Computed Tomography (CT)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b="1" dirty="0"/>
              <a:t>Anatomical Imaging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Magnetic Resonance Imaging (MRI)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4472C4"/>
                </a:solidFill>
              </a:rPr>
              <a:t>Ultrasounds (US)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Molecular Imaging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Final Remarks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1963A1"/>
              </a:solidFill>
            </a:endParaRPr>
          </a:p>
        </p:txBody>
      </p:sp>
      <p:sp>
        <p:nvSpPr>
          <p:cNvPr id="7" name="Marco 6">
            <a:extLst>
              <a:ext uri="{FF2B5EF4-FFF2-40B4-BE49-F238E27FC236}">
                <a16:creationId xmlns:a16="http://schemas.microsoft.com/office/drawing/2014/main" id="{78AE0649-9540-F900-0747-25CD67F4BF06}"/>
              </a:ext>
            </a:extLst>
          </p:cNvPr>
          <p:cNvSpPr/>
          <p:nvPr/>
        </p:nvSpPr>
        <p:spPr>
          <a:xfrm>
            <a:off x="353291" y="2603715"/>
            <a:ext cx="6217990" cy="1580827"/>
          </a:xfrm>
          <a:prstGeom prst="frame">
            <a:avLst>
              <a:gd name="adj1" fmla="val 5623"/>
            </a:avLst>
          </a:prstGeom>
          <a:solidFill>
            <a:srgbClr val="4472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2866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B69673D1-631F-A352-ED9A-20DF6C1AC7FC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0990143F-6E8B-38E9-2EDD-157DDFBEA074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517CC73E-F655-277D-C84A-E3DA7D56FB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25</a:t>
            </a:fld>
            <a:endParaRPr lang="en-GB" sz="1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D4C82A-8C44-AC41-9B8E-2B16570F2873}"/>
              </a:ext>
            </a:extLst>
          </p:cNvPr>
          <p:cNvSpPr/>
          <p:nvPr/>
        </p:nvSpPr>
        <p:spPr>
          <a:xfrm>
            <a:off x="0" y="808653"/>
            <a:ext cx="83331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4472C4"/>
                </a:solidFill>
              </a:rPr>
              <a:t>Ultrasound Basics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E4ADCB4-B67D-A748-BA36-D7F0F7ADBA92}"/>
              </a:ext>
            </a:extLst>
          </p:cNvPr>
          <p:cNvSpPr txBox="1"/>
          <p:nvPr/>
        </p:nvSpPr>
        <p:spPr>
          <a:xfrm>
            <a:off x="9155555" y="-62711"/>
            <a:ext cx="2952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Ultrasounds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F8A6E70-B94D-8F41-9867-ABCF9D4A8E0B}"/>
              </a:ext>
            </a:extLst>
          </p:cNvPr>
          <p:cNvSpPr/>
          <p:nvPr/>
        </p:nvSpPr>
        <p:spPr>
          <a:xfrm>
            <a:off x="0" y="1186228"/>
            <a:ext cx="11949193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• Produces images via backscattering of mechanical energy from boundaries between tissues</a:t>
            </a:r>
          </a:p>
          <a:p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Frequency: typically 1 to 10 MHz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• Wavelength = 0.3 mm in water at 5 MHz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A0ABEEB-D044-6D49-A1CB-E820B0A3656B}"/>
              </a:ext>
            </a:extLst>
          </p:cNvPr>
          <p:cNvSpPr/>
          <p:nvPr/>
        </p:nvSpPr>
        <p:spPr>
          <a:xfrm>
            <a:off x="5766626" y="1630250"/>
            <a:ext cx="47813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Lower frequencies for deep-lying structures </a:t>
            </a:r>
            <a:endParaRPr lang="es-ES" sz="2000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E2C95D7-443F-E248-81B1-83FBF9222F3A}"/>
              </a:ext>
            </a:extLst>
          </p:cNvPr>
          <p:cNvSpPr/>
          <p:nvPr/>
        </p:nvSpPr>
        <p:spPr>
          <a:xfrm>
            <a:off x="5792530" y="1939897"/>
            <a:ext cx="47605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Higher frequencies for superficial structures</a:t>
            </a:r>
            <a:endParaRPr lang="es-ES" sz="2000" dirty="0"/>
          </a:p>
        </p:txBody>
      </p:sp>
      <p:sp>
        <p:nvSpPr>
          <p:cNvPr id="12" name="Abrir llave 11">
            <a:extLst>
              <a:ext uri="{FF2B5EF4-FFF2-40B4-BE49-F238E27FC236}">
                <a16:creationId xmlns:a16="http://schemas.microsoft.com/office/drawing/2014/main" id="{9F6F8DCE-FCBD-C74F-BDD3-BAD005E19E18}"/>
              </a:ext>
            </a:extLst>
          </p:cNvPr>
          <p:cNvSpPr/>
          <p:nvPr/>
        </p:nvSpPr>
        <p:spPr>
          <a:xfrm>
            <a:off x="5632936" y="1650300"/>
            <a:ext cx="241477" cy="678979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sz="200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CBF2522C-1CF3-FD46-B2A9-9CA3D8D349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6" t="8741" r="662" b="-3069"/>
          <a:stretch/>
        </p:blipFill>
        <p:spPr>
          <a:xfrm>
            <a:off x="-1" y="3093677"/>
            <a:ext cx="5998901" cy="387491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90541CDC-969A-7C40-AFB8-41C07770A8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5246" y="4854697"/>
            <a:ext cx="1955043" cy="145976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ED8F9670-FCFC-8648-A80E-7318ECB767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31805" y="3359621"/>
            <a:ext cx="1710985" cy="2990151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0FED8C32-E732-7946-9802-3A20BF888D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5938" y="5100915"/>
            <a:ext cx="2280296" cy="150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717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4F8E62-66C9-93D6-A7B2-725D16772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C028387F-8179-A27E-D255-D47286949488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15EE603F-DE5B-1C28-97E0-A10B8BD1A1B9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EAF9457F-5043-3C80-ED22-030D9E31AB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6469CCF-A72D-1753-55D5-4E6216F0F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26</a:t>
            </a:fld>
            <a:endParaRPr lang="en-GB" sz="1800" b="1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D13C939-0F82-CDDC-467A-4E6DF71A7A66}"/>
              </a:ext>
            </a:extLst>
          </p:cNvPr>
          <p:cNvSpPr txBox="1"/>
          <p:nvPr/>
        </p:nvSpPr>
        <p:spPr>
          <a:xfrm>
            <a:off x="9155555" y="-62711"/>
            <a:ext cx="2952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Ultrasounds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3F8266D-2D80-689E-60B9-B48B32B74A62}"/>
              </a:ext>
            </a:extLst>
          </p:cNvPr>
          <p:cNvSpPr/>
          <p:nvPr/>
        </p:nvSpPr>
        <p:spPr>
          <a:xfrm>
            <a:off x="8022351" y="2498217"/>
            <a:ext cx="3583061" cy="2369880"/>
          </a:xfrm>
          <a:prstGeom prst="rect">
            <a:avLst/>
          </a:prstGeom>
          <a:ln w="31750">
            <a:solidFill>
              <a:schemeClr val="accent1">
                <a:lumMod val="7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4472C4"/>
                </a:solidFill>
              </a:rPr>
              <a:t>Advantages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Portable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Real-time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No ionizing radiation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Fetal imaging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Inexpensive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FE9785A-0DEE-B7C3-203C-7B6CCEE191A0}"/>
              </a:ext>
            </a:extLst>
          </p:cNvPr>
          <p:cNvSpPr/>
          <p:nvPr/>
        </p:nvSpPr>
        <p:spPr>
          <a:xfrm>
            <a:off x="0" y="801370"/>
            <a:ext cx="83331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4472C4"/>
                </a:solidFill>
              </a:rPr>
              <a:t>Ultrasound Transducer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84D43364-333F-F0ED-0D90-D74EBE6E8630}"/>
              </a:ext>
            </a:extLst>
          </p:cNvPr>
          <p:cNvSpPr/>
          <p:nvPr/>
        </p:nvSpPr>
        <p:spPr>
          <a:xfrm>
            <a:off x="0" y="1261499"/>
            <a:ext cx="1047198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Uses Piezoelectric Crystal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Lead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Zirconate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Tungstate (PZT)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• Two faces of crystal coated with a thin layer of silver as electrodes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• Usually a disk which is flat or concave (for focused transducer)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D091CF61-468B-3984-CE22-E0237AB171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025" r="35350"/>
          <a:stretch/>
        </p:blipFill>
        <p:spPr>
          <a:xfrm>
            <a:off x="810433" y="2291760"/>
            <a:ext cx="6586492" cy="361309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E104D80-D617-498A-57A0-EEEBA45E53D3}"/>
              </a:ext>
            </a:extLst>
          </p:cNvPr>
          <p:cNvSpPr txBox="1"/>
          <p:nvPr/>
        </p:nvSpPr>
        <p:spPr>
          <a:xfrm>
            <a:off x="5976396" y="6017957"/>
            <a:ext cx="62156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C00000"/>
                </a:solidFill>
                <a:highlight>
                  <a:srgbClr val="FFFF00"/>
                </a:highlight>
              </a:rPr>
              <a:t>https://</a:t>
            </a:r>
            <a:r>
              <a:rPr lang="es-ES" sz="2000" b="1" dirty="0" err="1">
                <a:solidFill>
                  <a:srgbClr val="C00000"/>
                </a:solidFill>
                <a:highlight>
                  <a:srgbClr val="FFFF00"/>
                </a:highlight>
              </a:rPr>
              <a:t>www.youtube.com</a:t>
            </a:r>
            <a:r>
              <a:rPr lang="es-ES" sz="2000" b="1" dirty="0">
                <a:solidFill>
                  <a:srgbClr val="C00000"/>
                </a:solidFill>
                <a:highlight>
                  <a:srgbClr val="FFFF00"/>
                </a:highlight>
              </a:rPr>
              <a:t>/</a:t>
            </a:r>
            <a:r>
              <a:rPr lang="es-ES" sz="2000" b="1" dirty="0" err="1">
                <a:solidFill>
                  <a:srgbClr val="C00000"/>
                </a:solidFill>
                <a:highlight>
                  <a:srgbClr val="FFFF00"/>
                </a:highlight>
              </a:rPr>
              <a:t>watch?v</a:t>
            </a:r>
            <a:r>
              <a:rPr lang="es-ES" sz="2000" b="1" dirty="0">
                <a:solidFill>
                  <a:srgbClr val="C00000"/>
                </a:solidFill>
                <a:highlight>
                  <a:srgbClr val="FFFF00"/>
                </a:highlight>
              </a:rPr>
              <a:t>=I1Bdp2tMFsY</a:t>
            </a:r>
          </a:p>
        </p:txBody>
      </p:sp>
    </p:spTree>
    <p:extLst>
      <p:ext uri="{BB962C8B-B14F-4D97-AF65-F5344CB8AC3E}">
        <p14:creationId xmlns:p14="http://schemas.microsoft.com/office/powerpoint/2010/main" val="238444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>
            <a:extLst>
              <a:ext uri="{FF2B5EF4-FFF2-40B4-BE49-F238E27FC236}">
                <a16:creationId xmlns:a16="http://schemas.microsoft.com/office/drawing/2014/main" id="{074A558E-B20F-AE2B-78A1-5C2A9ECF9FE1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0CC73CCF-41FA-9C00-0D4F-5526B7D05D4D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F33702C5-76AB-EFBF-FEF3-B82871980F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27</a:t>
            </a:fld>
            <a:endParaRPr lang="en-GB" sz="1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D4C82A-8C44-AC41-9B8E-2B16570F2873}"/>
              </a:ext>
            </a:extLst>
          </p:cNvPr>
          <p:cNvSpPr/>
          <p:nvPr/>
        </p:nvSpPr>
        <p:spPr>
          <a:xfrm>
            <a:off x="0" y="794798"/>
            <a:ext cx="83331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4472C4"/>
                </a:solidFill>
              </a:rPr>
              <a:t>Application of Ultrasounds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E4ADCB4-B67D-A748-BA36-D7F0F7ADBA92}"/>
              </a:ext>
            </a:extLst>
          </p:cNvPr>
          <p:cNvSpPr txBox="1"/>
          <p:nvPr/>
        </p:nvSpPr>
        <p:spPr>
          <a:xfrm>
            <a:off x="9155555" y="-62711"/>
            <a:ext cx="2952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Ultrasounds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F8A6E70-B94D-8F41-9867-ABCF9D4A8E0B}"/>
              </a:ext>
            </a:extLst>
          </p:cNvPr>
          <p:cNvSpPr/>
          <p:nvPr/>
        </p:nvSpPr>
        <p:spPr>
          <a:xfrm>
            <a:off x="0" y="1261499"/>
            <a:ext cx="1047198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Obstetrics and gynecology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Fetal health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Cardiac function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Intra-abdominal imaging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Liver, kidneys, spleen and gallbladder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Musculoskeletal applications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Compromised flow in veins and arteries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Tracking of needle biopsies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Color Doppler Imaging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E1DAA5B-227A-2B4F-8483-115952A12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1240" y="1020441"/>
            <a:ext cx="2344170" cy="174911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264A880-422E-6944-871E-97EF226FE6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2740" y="1564138"/>
            <a:ext cx="2748922" cy="206701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EF8AD45E-4DB2-114E-8922-F34942BDDB5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2" b="12471"/>
          <a:stretch/>
        </p:blipFill>
        <p:spPr>
          <a:xfrm>
            <a:off x="4166557" y="4003678"/>
            <a:ext cx="4837957" cy="267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25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ACCB8A-E7C5-4288-0382-A06DC8EF1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11119B8B-7B2B-A2D1-F399-371D790BD0A3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3C5393F9-0C61-A1FB-AC05-DCEE29D48693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D95D48A6-C7FF-189B-FC47-3CFB24F4F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49ABBA97-3147-EF4E-5DC9-0FBD111ABA2B}"/>
              </a:ext>
            </a:extLst>
          </p:cNvPr>
          <p:cNvSpPr txBox="1"/>
          <p:nvPr/>
        </p:nvSpPr>
        <p:spPr>
          <a:xfrm>
            <a:off x="10227643" y="-62711"/>
            <a:ext cx="1880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Outline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F1B82F50-D904-E66D-DAD6-2465908FF6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8" b="96917" l="69832" r="96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74" r="2426"/>
          <a:stretch/>
        </p:blipFill>
        <p:spPr bwMode="auto">
          <a:xfrm>
            <a:off x="7183855" y="769441"/>
            <a:ext cx="4590590" cy="48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2 Rectángulo">
            <a:extLst>
              <a:ext uri="{FF2B5EF4-FFF2-40B4-BE49-F238E27FC236}">
                <a16:creationId xmlns:a16="http://schemas.microsoft.com/office/drawing/2014/main" id="{4B821362-4652-5534-2848-4AEE6205BAE4}"/>
              </a:ext>
            </a:extLst>
          </p:cNvPr>
          <p:cNvSpPr/>
          <p:nvPr/>
        </p:nvSpPr>
        <p:spPr>
          <a:xfrm>
            <a:off x="7183855" y="883522"/>
            <a:ext cx="4419745" cy="4698427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D2B600A-E8FB-BDEF-7D52-2427CA713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28</a:t>
            </a:fld>
            <a:endParaRPr lang="en-GB" sz="1800" b="1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9330AA2-DEA2-022F-71DA-BC5BAC8550AF}"/>
              </a:ext>
            </a:extLst>
          </p:cNvPr>
          <p:cNvSpPr txBox="1">
            <a:spLocks/>
          </p:cNvSpPr>
          <p:nvPr/>
        </p:nvSpPr>
        <p:spPr>
          <a:xfrm>
            <a:off x="353291" y="1105189"/>
            <a:ext cx="10515600" cy="5095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Principles of Medical Imaging</a:t>
            </a:r>
            <a:endParaRPr lang="en-US" sz="900" dirty="0"/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X-rays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Computed Tomography (CT)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Anatomical Imaging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Magnetic Resonance Imaging (MRI)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Ultrasounds (US)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b="1" dirty="0"/>
              <a:t>Molecular Imaging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Final Remarks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1963A1"/>
              </a:solidFill>
            </a:endParaRPr>
          </a:p>
        </p:txBody>
      </p:sp>
      <p:sp>
        <p:nvSpPr>
          <p:cNvPr id="7" name="Marco 6">
            <a:extLst>
              <a:ext uri="{FF2B5EF4-FFF2-40B4-BE49-F238E27FC236}">
                <a16:creationId xmlns:a16="http://schemas.microsoft.com/office/drawing/2014/main" id="{C2F792B9-CBA2-83CC-D50B-36896EDACE10}"/>
              </a:ext>
            </a:extLst>
          </p:cNvPr>
          <p:cNvSpPr/>
          <p:nvPr/>
        </p:nvSpPr>
        <p:spPr>
          <a:xfrm>
            <a:off x="353291" y="4091554"/>
            <a:ext cx="4063726" cy="743918"/>
          </a:xfrm>
          <a:prstGeom prst="frame">
            <a:avLst>
              <a:gd name="adj1" fmla="val 5623"/>
            </a:avLst>
          </a:prstGeom>
          <a:solidFill>
            <a:srgbClr val="4472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1882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0B9F43AF-19F2-AA01-24F1-562D66B91C07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791C51F9-DDE4-FAA1-3CEF-1C0247BD73B8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2E5CC92D-D294-2DC0-E4BA-592B74D576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63676" y="3058055"/>
            <a:ext cx="2002537" cy="185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4" descr="Resultado de imagen de universidad de valencia"/>
          <p:cNvSpPr>
            <a:spLocks noChangeAspect="1" noChangeArrowheads="1"/>
          </p:cNvSpPr>
          <p:nvPr/>
        </p:nvSpPr>
        <p:spPr bwMode="auto">
          <a:xfrm>
            <a:off x="3203636" y="48289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AutoShape 6" descr="Resultado de imagen de universidad de valencia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D5C12-33D2-4091-93FB-FDB00B8EFDC9}" type="slidenum">
              <a:rPr lang="es-ES" smtClean="0"/>
              <a:t>29</a:t>
            </a:fld>
            <a:endParaRPr lang="es-ES" dirty="0"/>
          </a:p>
        </p:txBody>
      </p:sp>
      <p:sp>
        <p:nvSpPr>
          <p:cNvPr id="8" name="7 Rectángulo redondeado"/>
          <p:cNvSpPr/>
          <p:nvPr/>
        </p:nvSpPr>
        <p:spPr>
          <a:xfrm>
            <a:off x="1907492" y="849226"/>
            <a:ext cx="4407066" cy="66679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1942014" y="849227"/>
            <a:ext cx="4372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Nuclear Medicine</a:t>
            </a:r>
          </a:p>
          <a:p>
            <a:pPr algn="ctr"/>
            <a:r>
              <a:rPr lang="en-US" dirty="0"/>
              <a:t>Functional Imaging using radioactive sources</a:t>
            </a:r>
          </a:p>
        </p:txBody>
      </p:sp>
      <p:cxnSp>
        <p:nvCxnSpPr>
          <p:cNvPr id="14" name="13 Conector recto"/>
          <p:cNvCxnSpPr>
            <a:stCxn id="8" idx="2"/>
          </p:cNvCxnSpPr>
          <p:nvPr/>
        </p:nvCxnSpPr>
        <p:spPr>
          <a:xfrm>
            <a:off x="4111025" y="1516015"/>
            <a:ext cx="0" cy="88200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1115404" y="1977935"/>
            <a:ext cx="3012882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1124441" y="1977936"/>
            <a:ext cx="0" cy="461919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Rectángulo redondeado"/>
          <p:cNvSpPr/>
          <p:nvPr/>
        </p:nvSpPr>
        <p:spPr>
          <a:xfrm>
            <a:off x="299380" y="2433405"/>
            <a:ext cx="1680120" cy="52316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CuadroTexto"/>
          <p:cNvSpPr txBox="1"/>
          <p:nvPr/>
        </p:nvSpPr>
        <p:spPr>
          <a:xfrm>
            <a:off x="286344" y="2481991"/>
            <a:ext cx="1693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Gamma Camera</a:t>
            </a:r>
          </a:p>
        </p:txBody>
      </p:sp>
      <p:cxnSp>
        <p:nvCxnSpPr>
          <p:cNvPr id="21" name="20 Conector recto"/>
          <p:cNvCxnSpPr/>
          <p:nvPr/>
        </p:nvCxnSpPr>
        <p:spPr>
          <a:xfrm>
            <a:off x="1124441" y="2956177"/>
            <a:ext cx="0" cy="461919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Rectángulo redondeado"/>
          <p:cNvSpPr/>
          <p:nvPr/>
        </p:nvSpPr>
        <p:spPr>
          <a:xfrm>
            <a:off x="299380" y="3418096"/>
            <a:ext cx="1680120" cy="52316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CuadroTexto"/>
          <p:cNvSpPr txBox="1"/>
          <p:nvPr/>
        </p:nvSpPr>
        <p:spPr>
          <a:xfrm>
            <a:off x="768259" y="3518432"/>
            <a:ext cx="755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SPECT</a:t>
            </a:r>
          </a:p>
        </p:txBody>
      </p:sp>
      <p:sp>
        <p:nvSpPr>
          <p:cNvPr id="25" name="24 Rectángulo redondeado"/>
          <p:cNvSpPr/>
          <p:nvPr/>
        </p:nvSpPr>
        <p:spPr>
          <a:xfrm>
            <a:off x="3203636" y="2405075"/>
            <a:ext cx="1825138" cy="52316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CuadroTexto"/>
          <p:cNvSpPr txBox="1"/>
          <p:nvPr/>
        </p:nvSpPr>
        <p:spPr>
          <a:xfrm>
            <a:off x="7304069" y="2337975"/>
            <a:ext cx="12346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/>
              <a:t>PET</a:t>
            </a:r>
          </a:p>
        </p:txBody>
      </p:sp>
      <p:cxnSp>
        <p:nvCxnSpPr>
          <p:cNvPr id="27" name="26 Conector recto"/>
          <p:cNvCxnSpPr/>
          <p:nvPr/>
        </p:nvCxnSpPr>
        <p:spPr>
          <a:xfrm>
            <a:off x="7921385" y="1936096"/>
            <a:ext cx="0" cy="46191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Rectángulo redondeado"/>
          <p:cNvSpPr/>
          <p:nvPr/>
        </p:nvSpPr>
        <p:spPr>
          <a:xfrm>
            <a:off x="7029620" y="2431577"/>
            <a:ext cx="1815199" cy="698486"/>
          </a:xfrm>
          <a:prstGeom prst="roundRect">
            <a:avLst/>
          </a:prstGeom>
          <a:solidFill>
            <a:srgbClr val="FF0000">
              <a:alpha val="9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>
              <a:solidFill>
                <a:srgbClr val="00B050"/>
              </a:solidFill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3209073" y="2481991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Compton Camera</a:t>
            </a:r>
          </a:p>
        </p:txBody>
      </p:sp>
      <p:cxnSp>
        <p:nvCxnSpPr>
          <p:cNvPr id="30" name="29 Conector recto"/>
          <p:cNvCxnSpPr/>
          <p:nvPr/>
        </p:nvCxnSpPr>
        <p:spPr>
          <a:xfrm>
            <a:off x="2050802" y="4130881"/>
            <a:ext cx="1224843" cy="727374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>
            <a:cxnSpLocks/>
          </p:cNvCxnSpPr>
          <p:nvPr/>
        </p:nvCxnSpPr>
        <p:spPr>
          <a:xfrm flipH="1">
            <a:off x="3275644" y="3053491"/>
            <a:ext cx="360040" cy="1804764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>
            <a:off x="3275644" y="4858255"/>
            <a:ext cx="0" cy="144016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1043397" y="4930264"/>
            <a:ext cx="45400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Single photon emitters: </a:t>
            </a:r>
            <a:r>
              <a:rPr lang="en-US" sz="1600" baseline="30000" dirty="0"/>
              <a:t>99</a:t>
            </a:r>
            <a:r>
              <a:rPr lang="en-US" sz="1600" dirty="0"/>
              <a:t>Tc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Make use of mechanical or electronic collimators</a:t>
            </a:r>
          </a:p>
        </p:txBody>
      </p:sp>
      <p:sp>
        <p:nvSpPr>
          <p:cNvPr id="41" name="40 CuadroTexto"/>
          <p:cNvSpPr txBox="1"/>
          <p:nvPr/>
        </p:nvSpPr>
        <p:spPr>
          <a:xfrm>
            <a:off x="9001610" y="2337647"/>
            <a:ext cx="3877564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P</a:t>
            </a:r>
            <a:r>
              <a:rPr lang="en-US" sz="1600" dirty="0"/>
              <a:t>ositron </a:t>
            </a:r>
            <a:r>
              <a:rPr lang="en-US" sz="1600" b="1" dirty="0">
                <a:solidFill>
                  <a:srgbClr val="FF0000"/>
                </a:solidFill>
              </a:rPr>
              <a:t>E</a:t>
            </a:r>
            <a:r>
              <a:rPr lang="en-US" sz="1600" dirty="0"/>
              <a:t>mission </a:t>
            </a:r>
            <a:r>
              <a:rPr lang="en-US" sz="1600" b="1" dirty="0">
                <a:solidFill>
                  <a:srgbClr val="FF0000"/>
                </a:solidFill>
              </a:rPr>
              <a:t>T</a:t>
            </a:r>
            <a:r>
              <a:rPr lang="en-US" sz="1600" dirty="0"/>
              <a:t>omography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Positron emitters: </a:t>
            </a:r>
            <a:r>
              <a:rPr lang="en-US" sz="1600" baseline="30000" dirty="0"/>
              <a:t>18</a:t>
            </a:r>
            <a:r>
              <a:rPr lang="en-US" sz="1600" dirty="0"/>
              <a:t>F, </a:t>
            </a:r>
            <a:r>
              <a:rPr lang="en-US" sz="1600" baseline="30000" dirty="0"/>
              <a:t>68</a:t>
            </a:r>
            <a:r>
              <a:rPr lang="en-US" sz="1600" dirty="0"/>
              <a:t>G…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Does not use collimators</a:t>
            </a:r>
          </a:p>
        </p:txBody>
      </p:sp>
      <p:pic>
        <p:nvPicPr>
          <p:cNvPr id="47" name="Picture 5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01610" y="1004981"/>
            <a:ext cx="2785085" cy="1304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0123" y="5511586"/>
            <a:ext cx="4568869" cy="1209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7" name="56 Conector recto"/>
          <p:cNvCxnSpPr>
            <a:cxnSpLocks/>
          </p:cNvCxnSpPr>
          <p:nvPr/>
        </p:nvCxnSpPr>
        <p:spPr>
          <a:xfrm flipV="1">
            <a:off x="4122143" y="1942727"/>
            <a:ext cx="3815076" cy="2092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 descr="Resultado de imagen de PET scanner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0044" y="3488634"/>
            <a:ext cx="1979911" cy="197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9F482C1E-A9F3-6A42-B558-A78027AED9AD}"/>
              </a:ext>
            </a:extLst>
          </p:cNvPr>
          <p:cNvSpPr txBox="1"/>
          <p:nvPr/>
        </p:nvSpPr>
        <p:spPr>
          <a:xfrm>
            <a:off x="7648411" y="-125422"/>
            <a:ext cx="44598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Molecular Imaging</a:t>
            </a:r>
          </a:p>
        </p:txBody>
      </p:sp>
    </p:spTree>
    <p:extLst>
      <p:ext uri="{BB962C8B-B14F-4D97-AF65-F5344CB8AC3E}">
        <p14:creationId xmlns:p14="http://schemas.microsoft.com/office/powerpoint/2010/main" val="85635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2" grpId="0" animBg="1"/>
      <p:bldP spid="23" grpId="0"/>
      <p:bldP spid="25" grpId="0" animBg="1"/>
      <p:bldP spid="26" grpId="0"/>
      <p:bldP spid="28" grpId="0" animBg="1"/>
      <p:bldP spid="29" grpId="0"/>
      <p:bldP spid="37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3C57A6-46EE-FCF4-C9F8-BD623F82C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225A26B2-85F1-5096-4A25-F5D983A8087A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4C5AE9A6-B33D-81A4-D77C-FCC36CBDE3C4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A5618477-0088-4FDF-6C7C-541973365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C96191E3-A44D-D256-3F39-5EB800764F8B}"/>
              </a:ext>
            </a:extLst>
          </p:cNvPr>
          <p:cNvSpPr txBox="1"/>
          <p:nvPr/>
        </p:nvSpPr>
        <p:spPr>
          <a:xfrm>
            <a:off x="10227643" y="-62711"/>
            <a:ext cx="1880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Outline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AC645C79-8E30-7491-C995-AD41EBBBFD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8" b="96917" l="69832" r="96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74" r="2426"/>
          <a:stretch/>
        </p:blipFill>
        <p:spPr bwMode="auto">
          <a:xfrm>
            <a:off x="7183855" y="769441"/>
            <a:ext cx="4590590" cy="48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2 Rectángulo">
            <a:extLst>
              <a:ext uri="{FF2B5EF4-FFF2-40B4-BE49-F238E27FC236}">
                <a16:creationId xmlns:a16="http://schemas.microsoft.com/office/drawing/2014/main" id="{69E27309-8F09-6D43-6D4A-BAC15988499A}"/>
              </a:ext>
            </a:extLst>
          </p:cNvPr>
          <p:cNvSpPr/>
          <p:nvPr/>
        </p:nvSpPr>
        <p:spPr>
          <a:xfrm>
            <a:off x="7183855" y="883522"/>
            <a:ext cx="4419745" cy="4698427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00D9952-DBF9-7179-A485-4D701253A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3</a:t>
            </a:fld>
            <a:endParaRPr lang="en-GB" sz="1800" b="1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49F4974-3136-8DDE-9B21-DF163C38CD62}"/>
              </a:ext>
            </a:extLst>
          </p:cNvPr>
          <p:cNvSpPr txBox="1">
            <a:spLocks/>
          </p:cNvSpPr>
          <p:nvPr/>
        </p:nvSpPr>
        <p:spPr>
          <a:xfrm>
            <a:off x="353291" y="1105189"/>
            <a:ext cx="10515600" cy="5095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b="1" dirty="0"/>
              <a:t>Principles of Medical Imaging</a:t>
            </a:r>
            <a:endParaRPr lang="en-US" sz="900" b="1" dirty="0"/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X-rays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Computed Tomography (CT)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Anatomical Imaging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Magnetic Resonance Imaging (MRI)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Ultrasounds (US)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Molecular Imaging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Final Remarks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1963A1"/>
              </a:solidFill>
            </a:endParaRPr>
          </a:p>
        </p:txBody>
      </p:sp>
      <p:sp>
        <p:nvSpPr>
          <p:cNvPr id="7" name="Marco 6">
            <a:extLst>
              <a:ext uri="{FF2B5EF4-FFF2-40B4-BE49-F238E27FC236}">
                <a16:creationId xmlns:a16="http://schemas.microsoft.com/office/drawing/2014/main" id="{C0032132-8AC5-9BD2-D0B6-85282F40926D}"/>
              </a:ext>
            </a:extLst>
          </p:cNvPr>
          <p:cNvSpPr/>
          <p:nvPr/>
        </p:nvSpPr>
        <p:spPr>
          <a:xfrm>
            <a:off x="300038" y="883522"/>
            <a:ext cx="5557837" cy="830978"/>
          </a:xfrm>
          <a:prstGeom prst="frame">
            <a:avLst>
              <a:gd name="adj1" fmla="val 5623"/>
            </a:avLst>
          </a:prstGeom>
          <a:solidFill>
            <a:srgbClr val="4472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331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id="{711C780B-1166-4F1B-C6E1-CEFCD6BAD6E3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C90E2EF0-5ED9-5124-B1EC-C595EB905891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7BAC67D6-9583-73DE-61C3-1FB5E4866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19" b="80445"/>
          <a:stretch/>
        </p:blipFill>
        <p:spPr bwMode="auto">
          <a:xfrm>
            <a:off x="0" y="896465"/>
            <a:ext cx="7900988" cy="820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ußzeilenplatzhalter 3"/>
          <p:cNvSpPr txBox="1">
            <a:spLocks/>
          </p:cNvSpPr>
          <p:nvPr/>
        </p:nvSpPr>
        <p:spPr>
          <a:xfrm>
            <a:off x="5025089" y="6629402"/>
            <a:ext cx="2141822" cy="228599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© 2016 Bruker Corporation</a:t>
            </a:r>
          </a:p>
        </p:txBody>
      </p:sp>
      <p:sp>
        <p:nvSpPr>
          <p:cNvPr id="8" name="Textfeld 5"/>
          <p:cNvSpPr txBox="1">
            <a:spLocks noChangeArrowheads="1"/>
          </p:cNvSpPr>
          <p:nvPr/>
        </p:nvSpPr>
        <p:spPr bwMode="auto">
          <a:xfrm>
            <a:off x="8472488" y="6623774"/>
            <a:ext cx="21955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en-US" altLang="en-US" sz="1050" dirty="0">
                <a:solidFill>
                  <a:schemeClr val="bg1"/>
                </a:solidFill>
              </a:rPr>
              <a:t>26-July-16</a:t>
            </a:r>
          </a:p>
        </p:txBody>
      </p:sp>
      <p:sp>
        <p:nvSpPr>
          <p:cNvPr id="9" name="6 Rectángulo">
            <a:extLst>
              <a:ext uri="{FF2B5EF4-FFF2-40B4-BE49-F238E27FC236}">
                <a16:creationId xmlns:a16="http://schemas.microsoft.com/office/drawing/2014/main" id="{B54D0CFC-A51B-614F-A4BA-2CBA3F776BDC}"/>
              </a:ext>
            </a:extLst>
          </p:cNvPr>
          <p:cNvSpPr/>
          <p:nvPr/>
        </p:nvSpPr>
        <p:spPr>
          <a:xfrm>
            <a:off x="8469571" y="-62711"/>
            <a:ext cx="3722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</a:rPr>
              <a:t>Tracer principle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496E957-4726-384B-AEF3-5476DF1FA4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2435" y="1196083"/>
            <a:ext cx="4291012" cy="2203493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44F5FAEE-8F3D-5E46-AE3A-4E5622480941}"/>
              </a:ext>
            </a:extLst>
          </p:cNvPr>
          <p:cNvSpPr/>
          <p:nvPr/>
        </p:nvSpPr>
        <p:spPr>
          <a:xfrm>
            <a:off x="7900988" y="3774013"/>
            <a:ext cx="4192459" cy="2616101"/>
          </a:xfrm>
          <a:prstGeom prst="rect">
            <a:avLst/>
          </a:prstGeom>
          <a:ln w="31750">
            <a:solidFill>
              <a:srgbClr val="4472C4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4472C4"/>
                </a:solidFill>
              </a:rPr>
              <a:t>Production methods: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Nuclear Reactor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Fission fragments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Neutron capture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Accelerator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Cyclotron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Generator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Long-lived parent decaying into medically useful daughter nuclide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26845E49-AF9C-0148-A9CD-E6098FB930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19" t="19668" b="57389"/>
          <a:stretch/>
        </p:blipFill>
        <p:spPr bwMode="auto">
          <a:xfrm>
            <a:off x="0" y="1716851"/>
            <a:ext cx="7900988" cy="96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2056985-9FA2-9F4C-99F7-C6FF21B8EF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19" t="44844" b="25474"/>
          <a:stretch/>
        </p:blipFill>
        <p:spPr bwMode="auto">
          <a:xfrm>
            <a:off x="0" y="2777165"/>
            <a:ext cx="7900988" cy="1244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B44BC811-E4B8-6442-B57F-2F1F6D0377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19" t="76973"/>
          <a:stretch/>
        </p:blipFill>
        <p:spPr bwMode="auto">
          <a:xfrm>
            <a:off x="0" y="4120131"/>
            <a:ext cx="7900988" cy="96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348B793-45AF-0986-320E-A9BEFEC9EE61}"/>
              </a:ext>
            </a:extLst>
          </p:cNvPr>
          <p:cNvSpPr txBox="1"/>
          <p:nvPr/>
        </p:nvSpPr>
        <p:spPr>
          <a:xfrm>
            <a:off x="326985" y="5303640"/>
            <a:ext cx="62098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rgbClr val="C00000"/>
                </a:solidFill>
                <a:highlight>
                  <a:srgbClr val="FFFF00"/>
                </a:highlight>
              </a:defRPr>
            </a:lvl1pPr>
          </a:lstStyle>
          <a:p>
            <a:r>
              <a:rPr lang="es-ES" dirty="0"/>
              <a:t>https://</a:t>
            </a:r>
            <a:r>
              <a:rPr lang="es-ES" dirty="0" err="1"/>
              <a:t>www.youtube.com</a:t>
            </a:r>
            <a:r>
              <a:rPr lang="es-ES" dirty="0"/>
              <a:t>/</a:t>
            </a:r>
            <a:r>
              <a:rPr lang="es-ES" dirty="0" err="1"/>
              <a:t>watch?v</a:t>
            </a:r>
            <a:r>
              <a:rPr lang="es-ES"/>
              <a:t>=GHLBcCv4rqk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3591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A0EFA8-985E-5334-E60B-4E82928762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AFA11F37-6D6B-2A93-B6A8-6EB8A9BFBCC2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357D49CC-1DA3-50B5-9959-50250151CF86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482ABD3D-08AF-C071-A7AB-AC39AAD4A4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DF9F3DAD-C848-6D3E-DB58-0C0AD3745593}"/>
              </a:ext>
            </a:extLst>
          </p:cNvPr>
          <p:cNvSpPr txBox="1"/>
          <p:nvPr/>
        </p:nvSpPr>
        <p:spPr>
          <a:xfrm>
            <a:off x="10227643" y="-62711"/>
            <a:ext cx="1880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Outline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497CCE89-5CE5-A165-950B-35DACD6788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8" b="96917" l="69832" r="96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74" r="2426"/>
          <a:stretch/>
        </p:blipFill>
        <p:spPr bwMode="auto">
          <a:xfrm>
            <a:off x="7183855" y="769441"/>
            <a:ext cx="4590590" cy="48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2 Rectángulo">
            <a:extLst>
              <a:ext uri="{FF2B5EF4-FFF2-40B4-BE49-F238E27FC236}">
                <a16:creationId xmlns:a16="http://schemas.microsoft.com/office/drawing/2014/main" id="{51AE550E-8AD3-0BFE-186A-8EA5B4270F61}"/>
              </a:ext>
            </a:extLst>
          </p:cNvPr>
          <p:cNvSpPr/>
          <p:nvPr/>
        </p:nvSpPr>
        <p:spPr>
          <a:xfrm>
            <a:off x="7183855" y="883522"/>
            <a:ext cx="4419745" cy="4698427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D634129-A23B-8537-696B-D02F19154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31</a:t>
            </a:fld>
            <a:endParaRPr lang="en-GB" sz="1800" b="1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5041CD0-BE29-9836-96BD-BA4A93ECEACA}"/>
              </a:ext>
            </a:extLst>
          </p:cNvPr>
          <p:cNvSpPr txBox="1">
            <a:spLocks/>
          </p:cNvSpPr>
          <p:nvPr/>
        </p:nvSpPr>
        <p:spPr>
          <a:xfrm>
            <a:off x="353291" y="1105189"/>
            <a:ext cx="10515600" cy="5095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Principles of Medical Imaging</a:t>
            </a:r>
            <a:endParaRPr lang="en-US" sz="900" dirty="0"/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X-rays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Computed Tomography (CT)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Anatomical Imaging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Magnetic Resonance Imaging (MRI)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Ultrasounds (US)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Molecular Imaging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b="1" dirty="0"/>
              <a:t>Final Remarks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1963A1"/>
              </a:solidFill>
            </a:endParaRPr>
          </a:p>
        </p:txBody>
      </p:sp>
      <p:sp>
        <p:nvSpPr>
          <p:cNvPr id="7" name="Marco 6">
            <a:extLst>
              <a:ext uri="{FF2B5EF4-FFF2-40B4-BE49-F238E27FC236}">
                <a16:creationId xmlns:a16="http://schemas.microsoft.com/office/drawing/2014/main" id="{D702A29F-BA8F-53AD-3FCD-3B7484AB63B5}"/>
              </a:ext>
            </a:extLst>
          </p:cNvPr>
          <p:cNvSpPr/>
          <p:nvPr/>
        </p:nvSpPr>
        <p:spPr>
          <a:xfrm>
            <a:off x="353291" y="4804475"/>
            <a:ext cx="4063726" cy="743918"/>
          </a:xfrm>
          <a:prstGeom prst="frame">
            <a:avLst>
              <a:gd name="adj1" fmla="val 5623"/>
            </a:avLst>
          </a:prstGeom>
          <a:solidFill>
            <a:srgbClr val="4472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740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0FA9CBBD-ABEF-2722-3984-147B5D726752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7673BB41-780C-9B65-9987-20F4C2E2E52E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09FB4408-1F63-DC8C-FD91-4463098C3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6" name="Textfeld 9"/>
          <p:cNvSpPr txBox="1">
            <a:spLocks noChangeArrowheads="1"/>
          </p:cNvSpPr>
          <p:nvPr/>
        </p:nvSpPr>
        <p:spPr bwMode="auto">
          <a:xfrm>
            <a:off x="2269556" y="6601568"/>
            <a:ext cx="21955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50" dirty="0">
                <a:solidFill>
                  <a:schemeClr val="bg1"/>
                </a:solidFill>
              </a:rPr>
              <a:t>Innovation with Integrity</a:t>
            </a:r>
          </a:p>
        </p:txBody>
      </p:sp>
      <p:graphicFrame>
        <p:nvGraphicFramePr>
          <p:cNvPr id="5" name="Group 2"/>
          <p:cNvGraphicFramePr>
            <a:graphicFrameLocks noGrp="1"/>
          </p:cNvGraphicFramePr>
          <p:nvPr/>
        </p:nvGraphicFramePr>
        <p:xfrm>
          <a:off x="1127448" y="1329738"/>
          <a:ext cx="10081120" cy="4336013"/>
        </p:xfrm>
        <a:graphic>
          <a:graphicData uri="http://schemas.openxmlformats.org/drawingml/2006/table">
            <a:tbl>
              <a:tblPr/>
              <a:tblGrid>
                <a:gridCol w="22670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8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26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825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8268"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Imaging </a:t>
                      </a:r>
                      <a:b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</a:b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Technique</a:t>
                      </a:r>
                      <a:endParaRPr kumimoji="0" lang="en-GB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Spatial </a:t>
                      </a:r>
                      <a:b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</a:b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Resolution</a:t>
                      </a:r>
                      <a:endParaRPr kumimoji="0" lang="en-GB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Sensitivity</a:t>
                      </a:r>
                      <a:endParaRPr kumimoji="0" lang="en-GB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Depth</a:t>
                      </a:r>
                      <a:endParaRPr kumimoji="0" lang="en-GB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9433"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PET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Verdana"/>
                          <a:cs typeface="Verdana"/>
                          <a:sym typeface="Gill Sans" charset="0"/>
                        </a:rPr>
                        <a:t>≤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1-2 mm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-11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– 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-12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mole/L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No limit, quantitative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SPECT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0.5-2 mm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-10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– 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-11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mole/L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No limit, semi quantitative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72"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Optical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1-3 mm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-9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– 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-12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mole/L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Less 1cm luminescence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Less 3cm fluorescence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0080"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MRI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25-100 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Symbol" pitchFamily="18" charset="2"/>
                        </a:rPr>
                        <a:t>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m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-3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– 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-5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mole/L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No limit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CT</a:t>
                      </a: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1-200 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Symbol" pitchFamily="18" charset="2"/>
                        </a:rPr>
                        <a:t>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m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n/a</a:t>
                      </a: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No limit      measuring densities</a:t>
                      </a: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 Box 41"/>
          <p:cNvSpPr txBox="1">
            <a:spLocks noChangeArrowheads="1"/>
          </p:cNvSpPr>
          <p:nvPr/>
        </p:nvSpPr>
        <p:spPr bwMode="auto">
          <a:xfrm>
            <a:off x="2131220" y="5807581"/>
            <a:ext cx="2810619" cy="12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32146">
            <a:spAutoFit/>
          </a:bodyPr>
          <a:lstStyle>
            <a:lvl1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700" dirty="0" err="1"/>
              <a:t>Massoud</a:t>
            </a:r>
            <a:r>
              <a:rPr lang="en-US" altLang="en-US" sz="700" dirty="0"/>
              <a:t>, Genes &amp; Development, 17:545-580, 2003.</a:t>
            </a:r>
            <a:endParaRPr lang="en-GB" altLang="en-US" sz="700" dirty="0"/>
          </a:p>
        </p:txBody>
      </p:sp>
      <p:sp>
        <p:nvSpPr>
          <p:cNvPr id="10" name="Text Box 41"/>
          <p:cNvSpPr txBox="1">
            <a:spLocks noChangeArrowheads="1"/>
          </p:cNvSpPr>
          <p:nvPr/>
        </p:nvSpPr>
        <p:spPr bwMode="auto">
          <a:xfrm>
            <a:off x="1847529" y="5836622"/>
            <a:ext cx="39973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>
            <a:spAutoFit/>
          </a:bodyPr>
          <a:lstStyle>
            <a:lvl1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000" dirty="0" err="1">
                <a:solidFill>
                  <a:schemeClr val="tx1"/>
                </a:solidFill>
              </a:rPr>
              <a:t>Massoud</a:t>
            </a:r>
            <a:r>
              <a:rPr lang="en-US" altLang="en-US" sz="1000" dirty="0">
                <a:solidFill>
                  <a:schemeClr val="tx1"/>
                </a:solidFill>
              </a:rPr>
              <a:t>, Genes &amp; Development, 17:545-580, 2003.</a:t>
            </a:r>
            <a:endParaRPr lang="en-GB" altLang="en-US" sz="1000" dirty="0">
              <a:solidFill>
                <a:schemeClr val="tx1"/>
              </a:solidFill>
            </a:endParaRPr>
          </a:p>
        </p:txBody>
      </p:sp>
      <p:sp>
        <p:nvSpPr>
          <p:cNvPr id="11" name="Textfeld 9"/>
          <p:cNvSpPr txBox="1">
            <a:spLocks noChangeArrowheads="1"/>
          </p:cNvSpPr>
          <p:nvPr/>
        </p:nvSpPr>
        <p:spPr bwMode="auto">
          <a:xfrm>
            <a:off x="8472488" y="6601568"/>
            <a:ext cx="21955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en-US" altLang="en-US" sz="1050" dirty="0">
                <a:solidFill>
                  <a:schemeClr val="bg1"/>
                </a:solidFill>
              </a:rPr>
              <a:t>21-July-16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4D4A944-3952-784C-B3FD-1ECC04465698}"/>
              </a:ext>
            </a:extLst>
          </p:cNvPr>
          <p:cNvSpPr/>
          <p:nvPr/>
        </p:nvSpPr>
        <p:spPr>
          <a:xfrm>
            <a:off x="767408" y="2158836"/>
            <a:ext cx="10297144" cy="1368152"/>
          </a:xfrm>
          <a:prstGeom prst="rect">
            <a:avLst/>
          </a:prstGeom>
          <a:noFill/>
          <a:ln w="6032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0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E8144C2-88C3-4042-9DC7-7EB071394B55}"/>
              </a:ext>
            </a:extLst>
          </p:cNvPr>
          <p:cNvSpPr txBox="1"/>
          <p:nvPr/>
        </p:nvSpPr>
        <p:spPr>
          <a:xfrm>
            <a:off x="10039616" y="-62577"/>
            <a:ext cx="21523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Remarks</a:t>
            </a:r>
          </a:p>
        </p:txBody>
      </p:sp>
    </p:spTree>
    <p:extLst>
      <p:ext uri="{BB962C8B-B14F-4D97-AF65-F5344CB8AC3E}">
        <p14:creationId xmlns:p14="http://schemas.microsoft.com/office/powerpoint/2010/main" val="251172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9DA21A76-357B-C5F7-ED98-662317C44B42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-16974" y="0"/>
            <a:chExt cx="12192000" cy="769441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E5558A8D-A4A8-F8BB-82E3-36E865A96A43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458C99A9-BC49-6B44-693C-E4E814AEF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Rectángulo 3">
            <a:extLst>
              <a:ext uri="{FF2B5EF4-FFF2-40B4-BE49-F238E27FC236}">
                <a16:creationId xmlns:a16="http://schemas.microsoft.com/office/drawing/2014/main" id="{242B8573-739D-1341-AAAB-BC6B1EACDBC3}"/>
              </a:ext>
            </a:extLst>
          </p:cNvPr>
          <p:cNvSpPr/>
          <p:nvPr/>
        </p:nvSpPr>
        <p:spPr>
          <a:xfrm>
            <a:off x="8314134" y="1132975"/>
            <a:ext cx="3534966" cy="1200329"/>
          </a:xfrm>
          <a:prstGeom prst="rect">
            <a:avLst/>
          </a:prstGeom>
          <a:ln w="3492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PET/CT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help pinpoint abnormal metabolic activity and may provide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more accurate diagnoses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than the two scans performed separately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609840F-78C1-D24D-A7C9-BB3BA337B1ED}"/>
              </a:ext>
            </a:extLst>
          </p:cNvPr>
          <p:cNvSpPr txBox="1"/>
          <p:nvPr/>
        </p:nvSpPr>
        <p:spPr>
          <a:xfrm>
            <a:off x="8662169" y="-2683"/>
            <a:ext cx="35468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Clinical PET/CT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203237D0-1580-6F48-9377-63C8355A46C5}"/>
              </a:ext>
            </a:extLst>
          </p:cNvPr>
          <p:cNvSpPr/>
          <p:nvPr/>
        </p:nvSpPr>
        <p:spPr>
          <a:xfrm>
            <a:off x="355600" y="988536"/>
            <a:ext cx="3606800" cy="1477328"/>
          </a:xfrm>
          <a:prstGeom prst="rect">
            <a:avLst/>
          </a:prstGeom>
          <a:ln w="25400">
            <a:solidFill>
              <a:srgbClr val="0070C0"/>
            </a:solidFill>
            <a:prstDash val="dashDot"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CT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uses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x-ray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s, and in some cases a contrast material, to produce images of the inside of the body. Provides excellent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anatomic information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84072F7-28B2-9E4A-A58D-D392BFC7D3B9}"/>
              </a:ext>
            </a:extLst>
          </p:cNvPr>
          <p:cNvSpPr/>
          <p:nvPr/>
        </p:nvSpPr>
        <p:spPr>
          <a:xfrm>
            <a:off x="4137421" y="984063"/>
            <a:ext cx="4001692" cy="1477328"/>
          </a:xfrm>
          <a:prstGeom prst="rect">
            <a:avLst/>
          </a:prstGeom>
          <a:ln w="25400">
            <a:solidFill>
              <a:schemeClr val="accent4"/>
            </a:solidFill>
            <a:prstDash val="dashDot"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PET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based on the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coincidence detection of annihilation photons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.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measures body functions, such as metabolism. Provides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functional information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FDE017D-DD67-FF41-B05F-D2F4D7CF5C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7558"/>
          <a:stretch/>
        </p:blipFill>
        <p:spPr>
          <a:xfrm>
            <a:off x="3148013" y="2699522"/>
            <a:ext cx="2030097" cy="415847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DCD891E-E031-9E4F-8110-BC7F1D804A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954" r="33792"/>
          <a:stretch/>
        </p:blipFill>
        <p:spPr>
          <a:xfrm>
            <a:off x="5178110" y="2696839"/>
            <a:ext cx="2143380" cy="415847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EDBC483-E723-3F48-84B0-7B13B6B7CC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207"/>
          <a:stretch/>
        </p:blipFill>
        <p:spPr>
          <a:xfrm>
            <a:off x="7321490" y="2696839"/>
            <a:ext cx="2114610" cy="4158478"/>
          </a:xfrm>
          <a:prstGeom prst="rect">
            <a:avLst/>
          </a:prstGeom>
        </p:spPr>
      </p:pic>
      <p:sp>
        <p:nvSpPr>
          <p:cNvPr id="15" name="Marcador de número de diapositiva 2">
            <a:extLst>
              <a:ext uri="{FF2B5EF4-FFF2-40B4-BE49-F238E27FC236}">
                <a16:creationId xmlns:a16="http://schemas.microsoft.com/office/drawing/2014/main" id="{8951A9A9-D9B3-1C42-A23F-C036869C5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33</a:t>
            </a:fld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1709483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id="{8B893BD7-94DD-C27B-EB68-CCB5C0857F6F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E8B13201-AD75-1357-29DC-79D50EC936D7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27412840-38EC-C9DE-7B9D-79AD7869B8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A1BCF78-4254-1743-A8A7-937AF31AD95F}"/>
              </a:ext>
            </a:extLst>
          </p:cNvPr>
          <p:cNvSpPr txBox="1"/>
          <p:nvPr/>
        </p:nvSpPr>
        <p:spPr>
          <a:xfrm>
            <a:off x="0" y="779617"/>
            <a:ext cx="5452518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800" b="1" dirty="0"/>
              <a:t>Beyond instrumentation challenges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5CB1635A-4562-2045-B9A7-ACBEEF9694F5}"/>
              </a:ext>
            </a:extLst>
          </p:cNvPr>
          <p:cNvSpPr/>
          <p:nvPr/>
        </p:nvSpPr>
        <p:spPr>
          <a:xfrm>
            <a:off x="-1" y="1169808"/>
            <a:ext cx="1205739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To further extend the clinical use of PET, it is important to consider that: </a:t>
            </a:r>
          </a:p>
          <a:p>
            <a:endParaRPr lang="en-US" sz="1000" dirty="0"/>
          </a:p>
          <a:p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PET provides highly quantitative images for the study of biochemical and functional abnormalities but, the absence of background anatomical information makes it difficult to interpret the radio-tracers distribution, leading sometimes to misinterpretations of the images. </a:t>
            </a:r>
          </a:p>
          <a:p>
            <a:endParaRPr lang="en-US" sz="1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472C4"/>
                </a:solidFill>
              </a:rPr>
              <a:t>Simultaneous PET/MRI and PET/CT imaging is an </a:t>
            </a:r>
            <a:br>
              <a:rPr lang="en-US" sz="2000" dirty="0">
                <a:solidFill>
                  <a:srgbClr val="4472C4"/>
                </a:solidFill>
              </a:rPr>
            </a:br>
            <a:r>
              <a:rPr lang="en-US" sz="2000" dirty="0">
                <a:solidFill>
                  <a:srgbClr val="4472C4"/>
                </a:solidFill>
              </a:rPr>
              <a:t>interesting line of research that helps broadening </a:t>
            </a:r>
            <a:br>
              <a:rPr lang="en-US" sz="2000" dirty="0">
                <a:solidFill>
                  <a:srgbClr val="4472C4"/>
                </a:solidFill>
              </a:rPr>
            </a:br>
            <a:r>
              <a:rPr lang="en-US" sz="2000" dirty="0">
                <a:solidFill>
                  <a:srgbClr val="4472C4"/>
                </a:solidFill>
              </a:rPr>
              <a:t>the scope of PET imaging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8586CD8-0E7C-BF4F-BA5D-9A9660EE8C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5374" y="2304498"/>
            <a:ext cx="5282018" cy="3815371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C7669C4C-8CFF-6343-81C5-30544FE61418}"/>
              </a:ext>
            </a:extLst>
          </p:cNvPr>
          <p:cNvSpPr/>
          <p:nvPr/>
        </p:nvSpPr>
        <p:spPr>
          <a:xfrm>
            <a:off x="8215745" y="2304498"/>
            <a:ext cx="3976255" cy="3815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F931B5B-A55B-984C-B1F8-62D1E669959F}"/>
              </a:ext>
            </a:extLst>
          </p:cNvPr>
          <p:cNvSpPr txBox="1"/>
          <p:nvPr/>
        </p:nvSpPr>
        <p:spPr>
          <a:xfrm>
            <a:off x="10039616" y="-62577"/>
            <a:ext cx="21523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Remarks</a:t>
            </a:r>
          </a:p>
        </p:txBody>
      </p:sp>
    </p:spTree>
    <p:extLst>
      <p:ext uri="{BB962C8B-B14F-4D97-AF65-F5344CB8AC3E}">
        <p14:creationId xmlns:p14="http://schemas.microsoft.com/office/powerpoint/2010/main" val="3595107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C7644BB0-CBB7-433D-3375-B30F4DA6D6EE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DD222D90-421B-152F-6283-2D4C4D8B9FC7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44AD9231-D4E6-37D5-118A-D290CEC3F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3" name="2 Rectángulo"/>
          <p:cNvSpPr/>
          <p:nvPr/>
        </p:nvSpPr>
        <p:spPr>
          <a:xfrm>
            <a:off x="6072510" y="994720"/>
            <a:ext cx="568863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Large variety of PET tracers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Sensitivity of PET is in the </a:t>
            </a:r>
            <a:r>
              <a:rPr lang="en-US" sz="2200" dirty="0" err="1"/>
              <a:t>pico</a:t>
            </a:r>
            <a:r>
              <a:rPr lang="en-US" sz="2200" dirty="0"/>
              <a:t>-molar range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MR delivers high resolution and high soft tissue contrast images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PET images may be complemented by additional functional imaging capabilities of MR (spectroscopy, fMRI, etc.)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Simultaneous imaging of PET and MRI s</a:t>
            </a:r>
            <a:r>
              <a:rPr lang="es-ES" sz="2200" dirty="0"/>
              <a:t>ave total </a:t>
            </a:r>
            <a:r>
              <a:rPr lang="es-ES" sz="2200" dirty="0" err="1"/>
              <a:t>acquisition</a:t>
            </a:r>
            <a:r>
              <a:rPr lang="es-ES" sz="2200" dirty="0"/>
              <a:t> time  and </a:t>
            </a:r>
            <a:r>
              <a:rPr lang="es-ES" sz="2200" dirty="0" err="1"/>
              <a:t>image</a:t>
            </a:r>
            <a:r>
              <a:rPr lang="es-ES" sz="2200" dirty="0"/>
              <a:t> </a:t>
            </a:r>
            <a:r>
              <a:rPr lang="es-ES" sz="2200" dirty="0" err="1"/>
              <a:t>multiple</a:t>
            </a:r>
            <a:r>
              <a:rPr lang="es-ES" sz="2200" dirty="0"/>
              <a:t> </a:t>
            </a:r>
            <a:r>
              <a:rPr lang="es-ES" sz="2200" dirty="0" err="1"/>
              <a:t>dynamic</a:t>
            </a:r>
            <a:r>
              <a:rPr lang="es-ES" sz="2200" dirty="0"/>
              <a:t> </a:t>
            </a:r>
            <a:r>
              <a:rPr lang="es-ES" sz="2200" dirty="0" err="1"/>
              <a:t>processes</a:t>
            </a:r>
            <a:r>
              <a:rPr lang="es-ES" sz="2200" dirty="0"/>
              <a:t>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Use MRI to correct for motion in PET data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No additional radiation dose applied by MRI </a:t>
            </a:r>
          </a:p>
        </p:txBody>
      </p:sp>
      <p:pic>
        <p:nvPicPr>
          <p:cNvPr id="7" name="Picture 2" descr="fdg14_std728_isq_48h_xyz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376" y="980728"/>
            <a:ext cx="3888432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schemia110507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275943" y="3607875"/>
            <a:ext cx="2415653" cy="2204864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131081" y="5273888"/>
            <a:ext cx="31448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/>
              <a:t>Sequential </a:t>
            </a:r>
            <a:r>
              <a:rPr lang="en-US" sz="1200" i="1" dirty="0" err="1"/>
              <a:t>Albira</a:t>
            </a:r>
            <a:r>
              <a:rPr lang="en-US" sz="1200" i="1" dirty="0"/>
              <a:t> PET and </a:t>
            </a:r>
            <a:r>
              <a:rPr lang="en-US" sz="1200" i="1" dirty="0" err="1"/>
              <a:t>Bruker</a:t>
            </a:r>
            <a:r>
              <a:rPr lang="en-US" sz="1200" i="1" dirty="0"/>
              <a:t> MR fusion of an ischemic rat. Courtesy of Prof. Miguel A. </a:t>
            </a:r>
            <a:r>
              <a:rPr lang="en-US" sz="1200" i="1" dirty="0" err="1"/>
              <a:t>Pozo</a:t>
            </a:r>
            <a:r>
              <a:rPr lang="en-US" sz="1200" i="1" dirty="0"/>
              <a:t>, U. </a:t>
            </a:r>
            <a:r>
              <a:rPr lang="en-US" sz="1200" i="1" dirty="0" err="1"/>
              <a:t>Complutense</a:t>
            </a:r>
            <a:r>
              <a:rPr lang="en-US" sz="1200" i="1" dirty="0"/>
              <a:t> Madrid.</a:t>
            </a:r>
            <a:endParaRPr lang="es-ES" sz="1200" i="1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A4F57E8-35D8-ED4F-B18E-572E61E996CE}"/>
              </a:ext>
            </a:extLst>
          </p:cNvPr>
          <p:cNvSpPr txBox="1"/>
          <p:nvPr/>
        </p:nvSpPr>
        <p:spPr>
          <a:xfrm>
            <a:off x="10039616" y="-62577"/>
            <a:ext cx="21523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Remarks</a:t>
            </a:r>
          </a:p>
        </p:txBody>
      </p:sp>
    </p:spTree>
    <p:extLst>
      <p:ext uri="{BB962C8B-B14F-4D97-AF65-F5344CB8AC3E}">
        <p14:creationId xmlns:p14="http://schemas.microsoft.com/office/powerpoint/2010/main" val="2953624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616C6B21-5653-467D-B8A4-085800BD7D95}"/>
              </a:ext>
            </a:extLst>
          </p:cNvPr>
          <p:cNvGrpSpPr/>
          <p:nvPr/>
        </p:nvGrpSpPr>
        <p:grpSpPr>
          <a:xfrm>
            <a:off x="-18377" y="0"/>
            <a:ext cx="12192000" cy="769441"/>
            <a:chOff x="-16974" y="0"/>
            <a:chExt cx="12192000" cy="769441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0209F78A-810B-ACB8-1E10-1F897FEDFE44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091367C5-C38E-2473-AC50-33EC19AE6A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10" name="Rechteck 9"/>
          <p:cNvSpPr/>
          <p:nvPr/>
        </p:nvSpPr>
        <p:spPr>
          <a:xfrm>
            <a:off x="62657" y="904138"/>
            <a:ext cx="672788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Simultaneous PET/MR allows for MRI guided PET motion correction</a:t>
            </a:r>
          </a:p>
          <a:p>
            <a:r>
              <a:rPr lang="en-US" sz="20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Cardiology: </a:t>
            </a:r>
            <a:r>
              <a:rPr lang="en-US" sz="2000" dirty="0" err="1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IntraGate</a:t>
            </a:r>
            <a:r>
              <a:rPr lang="en-US" sz="20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/</a:t>
            </a:r>
            <a:r>
              <a:rPr lang="en-US" sz="2000" b="1" dirty="0">
                <a:solidFill>
                  <a:srgbClr val="1963A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PET</a:t>
            </a: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                                                           </a:t>
            </a:r>
            <a:endParaRPr lang="en-US" sz="20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16 Rectángulo"/>
          <p:cNvSpPr/>
          <p:nvPr/>
        </p:nvSpPr>
        <p:spPr>
          <a:xfrm>
            <a:off x="7195570" y="4205239"/>
            <a:ext cx="32574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b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Collaboration KU Leuven / Bruker: </a:t>
            </a:r>
          </a:p>
          <a:p>
            <a:r>
              <a:rPr lang="en-US" altLang="en-US" sz="1400" b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Courtesy: Dr. W. Gsell, Prof. C. </a:t>
            </a:r>
            <a:r>
              <a:rPr lang="en-US" altLang="en-US" sz="1400" b="1" dirty="0" err="1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Deroose</a:t>
            </a:r>
            <a:r>
              <a:rPr lang="en-US" altLang="en-US" sz="1400" b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Prof. U. </a:t>
            </a:r>
            <a:r>
              <a:rPr lang="en-US" altLang="en-US" sz="1400" b="1" dirty="0" err="1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Himmelreich</a:t>
            </a:r>
            <a:endParaRPr lang="en-US" sz="1400" b="1" i="1" dirty="0">
              <a:solidFill>
                <a:srgbClr val="1963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10 Rectángulo"/>
          <p:cNvSpPr/>
          <p:nvPr/>
        </p:nvSpPr>
        <p:spPr>
          <a:xfrm>
            <a:off x="-184884" y="2187249"/>
            <a:ext cx="7218298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900"/>
              </a:spcAft>
              <a:buClr>
                <a:srgbClr val="FF0000"/>
              </a:buClr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IntraGate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/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PET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cardiac imaging:</a:t>
            </a:r>
            <a:endParaRPr lang="en-US" sz="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285750">
              <a:spcAft>
                <a:spcPts val="9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Works in diseased heart models</a:t>
            </a:r>
          </a:p>
          <a:p>
            <a:pPr marL="628650" lvl="1" indent="-285750">
              <a:spcAft>
                <a:spcPts val="9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Fast, simple and reliable animal preparation</a:t>
            </a:r>
          </a:p>
          <a:p>
            <a:pPr marL="628650" lvl="1" indent="-285750">
              <a:spcAft>
                <a:spcPts val="9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Multiple cardiac/respiration movie reconstruction</a:t>
            </a:r>
          </a:p>
          <a:p>
            <a:pPr marL="628650" lvl="1" indent="-285750">
              <a:spcAft>
                <a:spcPts val="9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No ECG electrodes, no trigger levels or timing synchronization</a:t>
            </a:r>
          </a:p>
          <a:p>
            <a:pPr marL="628650" lvl="1" indent="-285750">
              <a:spcAft>
                <a:spcPts val="9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Inherently avoids MRI induced noise in PET gating signal</a:t>
            </a:r>
          </a:p>
          <a:p>
            <a:pPr marL="628650" lvl="1" indent="-285750">
              <a:spcAft>
                <a:spcPts val="9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Outlook: this is the pathway for multi-mouse PET/MR cardiac studies</a:t>
            </a:r>
          </a:p>
        </p:txBody>
      </p:sp>
      <p:cxnSp>
        <p:nvCxnSpPr>
          <p:cNvPr id="11" name="Straight Arrow Connector 7"/>
          <p:cNvCxnSpPr/>
          <p:nvPr/>
        </p:nvCxnSpPr>
        <p:spPr bwMode="auto">
          <a:xfrm flipH="1" flipV="1">
            <a:off x="8081339" y="3316099"/>
            <a:ext cx="220578" cy="168935"/>
          </a:xfrm>
          <a:prstGeom prst="straightConnector1">
            <a:avLst/>
          </a:prstGeom>
          <a:ln w="57150">
            <a:solidFill>
              <a:schemeClr val="bg1"/>
            </a:solidFill>
            <a:headEnd type="none" w="med" len="me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9"/>
          <p:cNvCxnSpPr/>
          <p:nvPr/>
        </p:nvCxnSpPr>
        <p:spPr bwMode="auto">
          <a:xfrm>
            <a:off x="7284504" y="4098720"/>
            <a:ext cx="0" cy="264523"/>
          </a:xfrm>
          <a:prstGeom prst="straightConnector1">
            <a:avLst/>
          </a:prstGeom>
          <a:ln w="57150">
            <a:solidFill>
              <a:schemeClr val="bg1"/>
            </a:solidFill>
            <a:headEnd type="none" w="med" len="me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1"/>
          <p:cNvCxnSpPr/>
          <p:nvPr/>
        </p:nvCxnSpPr>
        <p:spPr bwMode="auto">
          <a:xfrm flipH="1" flipV="1">
            <a:off x="7518203" y="3231632"/>
            <a:ext cx="220578" cy="168935"/>
          </a:xfrm>
          <a:prstGeom prst="straightConnector1">
            <a:avLst/>
          </a:prstGeom>
          <a:ln w="57150">
            <a:solidFill>
              <a:schemeClr val="bg1"/>
            </a:solidFill>
            <a:headEnd type="none" w="med" len="me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" name="Rat_Intragate">
            <a:hlinkClick r:id="" action="ppaction://media"/>
            <a:extLst>
              <a:ext uri="{FF2B5EF4-FFF2-40B4-BE49-F238E27FC236}">
                <a16:creationId xmlns:a16="http://schemas.microsoft.com/office/drawing/2014/main" id="{40DFDCB7-125E-42E2-9EEB-D5B47274ECF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8"/>
          <a:srcRect l="15415" t="11129" r="16796" b="30756"/>
          <a:stretch>
            <a:fillRect/>
          </a:stretch>
        </p:blipFill>
        <p:spPr>
          <a:xfrm>
            <a:off x="7248258" y="880806"/>
            <a:ext cx="3094767" cy="2683743"/>
          </a:xfrm>
          <a:prstGeom prst="rect">
            <a:avLst/>
          </a:prstGeom>
        </p:spPr>
      </p:pic>
      <p:pic>
        <p:nvPicPr>
          <p:cNvPr id="4" name="Rat_Intragate_PET_MRI">
            <a:hlinkClick r:id="" action="ppaction://media"/>
            <a:extLst>
              <a:ext uri="{FF2B5EF4-FFF2-40B4-BE49-F238E27FC236}">
                <a16:creationId xmlns:a16="http://schemas.microsoft.com/office/drawing/2014/main" id="{17B0E80B-000D-48CE-8FF9-2D0A5A20A22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9"/>
          <a:srcRect l="3022" r="76896"/>
          <a:stretch>
            <a:fillRect/>
          </a:stretch>
        </p:blipFill>
        <p:spPr>
          <a:xfrm>
            <a:off x="10557869" y="811671"/>
            <a:ext cx="1514893" cy="56585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E765B55-5312-43F8-8224-E65414261FA2}"/>
              </a:ext>
            </a:extLst>
          </p:cNvPr>
          <p:cNvSpPr txBox="1"/>
          <p:nvPr/>
        </p:nvSpPr>
        <p:spPr>
          <a:xfrm>
            <a:off x="7208202" y="3564549"/>
            <a:ext cx="2399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Healthy Rat Injected with FDG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E24C382E-A5D8-F041-A0A2-3A490D864C7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1245" y="4978475"/>
            <a:ext cx="1254207" cy="667824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6" name="Marcador de número de diapositiva 2">
            <a:extLst>
              <a:ext uri="{FF2B5EF4-FFF2-40B4-BE49-F238E27FC236}">
                <a16:creationId xmlns:a16="http://schemas.microsoft.com/office/drawing/2014/main" id="{9722E327-E1D5-154B-BDEB-97BDC1209EAA}"/>
              </a:ext>
            </a:extLst>
          </p:cNvPr>
          <p:cNvSpPr txBox="1">
            <a:spLocks/>
          </p:cNvSpPr>
          <p:nvPr/>
        </p:nvSpPr>
        <p:spPr>
          <a:xfrm>
            <a:off x="936508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0146A0-C1BA-8A43-AE13-3C754699A9D3}" type="slidenum">
              <a:rPr lang="en-GB" sz="1800" b="1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36</a:t>
            </a:fld>
            <a:endParaRPr lang="en-GB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6 Rectángulo">
            <a:extLst>
              <a:ext uri="{FF2B5EF4-FFF2-40B4-BE49-F238E27FC236}">
                <a16:creationId xmlns:a16="http://schemas.microsoft.com/office/drawing/2014/main" id="{13778672-333F-5D4B-8BC5-10F421FCF533}"/>
              </a:ext>
            </a:extLst>
          </p:cNvPr>
          <p:cNvSpPr/>
          <p:nvPr/>
        </p:nvSpPr>
        <p:spPr>
          <a:xfrm>
            <a:off x="6398171" y="29374"/>
            <a:ext cx="58494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Preclinical </a:t>
            </a:r>
            <a:r>
              <a:rPr lang="en-US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MR-gated</a:t>
            </a:r>
            <a:r>
              <a:rPr lang="en-US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PET</a:t>
            </a:r>
            <a:endParaRPr lang="en-US" sz="4400" b="1" dirty="0">
              <a:solidFill>
                <a:schemeClr val="accent5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034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0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4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9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40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017A58F8-CFE8-1105-010C-7F11B44FE743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B6FFFDD5-A4AB-5DE8-8781-66B076F8D4F7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CE02C697-2F8B-DC16-7231-B1052F43B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8" name="Rectángulo 7">
            <a:extLst>
              <a:ext uri="{FF2B5EF4-FFF2-40B4-BE49-F238E27FC236}">
                <a16:creationId xmlns:a16="http://schemas.microsoft.com/office/drawing/2014/main" id="{DF5DD2FA-4CB9-E742-A0A3-BCC7C97DEC0B}"/>
              </a:ext>
            </a:extLst>
          </p:cNvPr>
          <p:cNvSpPr/>
          <p:nvPr/>
        </p:nvSpPr>
        <p:spPr>
          <a:xfrm>
            <a:off x="13830" y="706864"/>
            <a:ext cx="62426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4472C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Trimodal Imaging </a:t>
            </a:r>
            <a:r>
              <a:rPr lang="en-US" sz="2800" b="1" dirty="0">
                <a:solidFill>
                  <a:srgbClr val="4472C4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PET-FUS-MRI</a:t>
            </a:r>
            <a:endParaRPr lang="en-US" sz="2800" b="1" dirty="0">
              <a:solidFill>
                <a:srgbClr val="4472C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D92BE76-3760-B94D-A959-918E3B872B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95" y="1303267"/>
            <a:ext cx="2826952" cy="205743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C3D8F30-261A-604E-840A-77E50F4A73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2815" y="4532828"/>
            <a:ext cx="3073667" cy="2266614"/>
          </a:xfrm>
          <a:prstGeom prst="rect">
            <a:avLst/>
          </a:prstGeom>
        </p:spPr>
      </p:pic>
      <p:grpSp>
        <p:nvGrpSpPr>
          <p:cNvPr id="11" name="Grupo 10">
            <a:extLst>
              <a:ext uri="{FF2B5EF4-FFF2-40B4-BE49-F238E27FC236}">
                <a16:creationId xmlns:a16="http://schemas.microsoft.com/office/drawing/2014/main" id="{E75B52D5-CF8B-1446-B5AC-35F52F50F468}"/>
              </a:ext>
            </a:extLst>
          </p:cNvPr>
          <p:cNvGrpSpPr/>
          <p:nvPr/>
        </p:nvGrpSpPr>
        <p:grpSpPr>
          <a:xfrm>
            <a:off x="4289011" y="1322592"/>
            <a:ext cx="5494844" cy="3100672"/>
            <a:chOff x="4559968" y="2062965"/>
            <a:chExt cx="5494844" cy="3100672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39430A04-9E8F-2644-A628-138722DBDA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rcRect l="34818"/>
            <a:stretch/>
          </p:blipFill>
          <p:spPr>
            <a:xfrm>
              <a:off x="4559968" y="2062965"/>
              <a:ext cx="5494844" cy="3100672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583425DE-32BC-0740-AE4C-197E46544C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rcRect l="45415" t="80341" r="36484" b="2563"/>
            <a:stretch/>
          </p:blipFill>
          <p:spPr>
            <a:xfrm>
              <a:off x="5461619" y="4557574"/>
              <a:ext cx="1525934" cy="530105"/>
            </a:xfrm>
            <a:prstGeom prst="rect">
              <a:avLst/>
            </a:prstGeom>
          </p:spPr>
        </p:pic>
      </p:grpSp>
      <p:pic>
        <p:nvPicPr>
          <p:cNvPr id="14" name="Imagen 13">
            <a:extLst>
              <a:ext uri="{FF2B5EF4-FFF2-40B4-BE49-F238E27FC236}">
                <a16:creationId xmlns:a16="http://schemas.microsoft.com/office/drawing/2014/main" id="{412DA073-7653-034E-AB06-241A64AC39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7382" y="2097719"/>
            <a:ext cx="2333609" cy="1020954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CB6D3A85-2B6F-5B46-9C49-8271FECB4D12}"/>
              </a:ext>
            </a:extLst>
          </p:cNvPr>
          <p:cNvSpPr/>
          <p:nvPr/>
        </p:nvSpPr>
        <p:spPr>
          <a:xfrm rot="5400000">
            <a:off x="4221537" y="2684325"/>
            <a:ext cx="254926" cy="1125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2904FDFD-BD7C-8C4F-9DF9-61CBF2CBB1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31923" y="859796"/>
            <a:ext cx="2960077" cy="2288896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F238B947-36BE-CE4F-A7C4-B7D8EE86E0B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4603"/>
          <a:stretch/>
        </p:blipFill>
        <p:spPr>
          <a:xfrm>
            <a:off x="7521891" y="2187698"/>
            <a:ext cx="2079309" cy="999686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0D2B8E89-3B5F-7A46-A67A-3093B36AF68E}"/>
              </a:ext>
            </a:extLst>
          </p:cNvPr>
          <p:cNvSpPr/>
          <p:nvPr/>
        </p:nvSpPr>
        <p:spPr>
          <a:xfrm rot="5400000">
            <a:off x="8475864" y="2212303"/>
            <a:ext cx="389188" cy="2261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9FAFF282-0DB7-0F40-BF0B-24BD75C5744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49096" y="3394010"/>
            <a:ext cx="2857500" cy="9779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64A9D995-2EE8-7342-AC13-0154CC23B64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22714" y="3573211"/>
            <a:ext cx="4297142" cy="3043810"/>
          </a:xfrm>
          <a:prstGeom prst="rect">
            <a:avLst/>
          </a:prstGeom>
          <a:solidFill>
            <a:schemeClr val="accent5">
              <a:lumMod val="20000"/>
              <a:lumOff val="80000"/>
              <a:alpha val="57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grpSp>
        <p:nvGrpSpPr>
          <p:cNvPr id="21" name="Grupo 20">
            <a:extLst>
              <a:ext uri="{FF2B5EF4-FFF2-40B4-BE49-F238E27FC236}">
                <a16:creationId xmlns:a16="http://schemas.microsoft.com/office/drawing/2014/main" id="{4F0BEE9D-6949-9948-A49A-612D0E1339CA}"/>
              </a:ext>
            </a:extLst>
          </p:cNvPr>
          <p:cNvGrpSpPr/>
          <p:nvPr/>
        </p:nvGrpSpPr>
        <p:grpSpPr>
          <a:xfrm>
            <a:off x="36995" y="1303267"/>
            <a:ext cx="5023995" cy="2039389"/>
            <a:chOff x="36995" y="1303267"/>
            <a:chExt cx="5023995" cy="2039389"/>
          </a:xfrm>
        </p:grpSpPr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1AEC2DCB-4632-5345-9F4D-6064F950BB29}"/>
                </a:ext>
              </a:extLst>
            </p:cNvPr>
            <p:cNvSpPr/>
            <p:nvPr/>
          </p:nvSpPr>
          <p:spPr>
            <a:xfrm rot="5400000">
              <a:off x="1152101" y="188161"/>
              <a:ext cx="2039389" cy="42696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C7A28D8A-6ABA-D245-844C-327C4E85CC82}"/>
                </a:ext>
              </a:extLst>
            </p:cNvPr>
            <p:cNvSpPr/>
            <p:nvPr/>
          </p:nvSpPr>
          <p:spPr>
            <a:xfrm rot="5400000">
              <a:off x="2853943" y="980338"/>
              <a:ext cx="1104532" cy="33095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ACEEB4C9-06E0-B747-A341-5BFD166338C9}"/>
              </a:ext>
            </a:extLst>
          </p:cNvPr>
          <p:cNvGrpSpPr/>
          <p:nvPr/>
        </p:nvGrpSpPr>
        <p:grpSpPr>
          <a:xfrm>
            <a:off x="7539475" y="954934"/>
            <a:ext cx="4701038" cy="2387723"/>
            <a:chOff x="-394444" y="1318802"/>
            <a:chExt cx="4701038" cy="2023854"/>
          </a:xfrm>
        </p:grpSpPr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2357809B-1323-014E-8614-31FFD87B7BB2}"/>
                </a:ext>
              </a:extLst>
            </p:cNvPr>
            <p:cNvSpPr/>
            <p:nvPr/>
          </p:nvSpPr>
          <p:spPr>
            <a:xfrm rot="5400000">
              <a:off x="1447471" y="483533"/>
              <a:ext cx="2023854" cy="369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AC3B7C95-312F-6347-9823-A8A56DA1E7AC}"/>
                </a:ext>
              </a:extLst>
            </p:cNvPr>
            <p:cNvSpPr/>
            <p:nvPr/>
          </p:nvSpPr>
          <p:spPr>
            <a:xfrm rot="5400000">
              <a:off x="797613" y="1171646"/>
              <a:ext cx="925449" cy="33095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7" name="Grupo 26">
            <a:extLst>
              <a:ext uri="{FF2B5EF4-FFF2-40B4-BE49-F238E27FC236}">
                <a16:creationId xmlns:a16="http://schemas.microsoft.com/office/drawing/2014/main" id="{B73F604E-4C7D-8347-9511-EAAB91F487B6}"/>
              </a:ext>
            </a:extLst>
          </p:cNvPr>
          <p:cNvGrpSpPr/>
          <p:nvPr/>
        </p:nvGrpSpPr>
        <p:grpSpPr>
          <a:xfrm>
            <a:off x="612204" y="3357523"/>
            <a:ext cx="6707820" cy="3441921"/>
            <a:chOff x="612204" y="3357523"/>
            <a:chExt cx="6707820" cy="3441921"/>
          </a:xfrm>
        </p:grpSpPr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E7337AC3-1973-C44B-8D40-CFEB808A2C0C}"/>
                </a:ext>
              </a:extLst>
            </p:cNvPr>
            <p:cNvSpPr/>
            <p:nvPr/>
          </p:nvSpPr>
          <p:spPr>
            <a:xfrm rot="5400000">
              <a:off x="1265538" y="2704189"/>
              <a:ext cx="2387723" cy="369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F20211E6-6972-0D44-9798-054F92E882A9}"/>
                </a:ext>
              </a:extLst>
            </p:cNvPr>
            <p:cNvSpPr/>
            <p:nvPr/>
          </p:nvSpPr>
          <p:spPr>
            <a:xfrm rot="5400000">
              <a:off x="4301391" y="3780811"/>
              <a:ext cx="2342874" cy="369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0" name="Anillo 29">
            <a:extLst>
              <a:ext uri="{FF2B5EF4-FFF2-40B4-BE49-F238E27FC236}">
                <a16:creationId xmlns:a16="http://schemas.microsoft.com/office/drawing/2014/main" id="{89BF3E1A-7F2B-764C-AC94-0F586B2A609C}"/>
              </a:ext>
            </a:extLst>
          </p:cNvPr>
          <p:cNvSpPr/>
          <p:nvPr/>
        </p:nvSpPr>
        <p:spPr>
          <a:xfrm>
            <a:off x="4946956" y="1858455"/>
            <a:ext cx="2544005" cy="2555785"/>
          </a:xfrm>
          <a:prstGeom prst="donut">
            <a:avLst>
              <a:gd name="adj" fmla="val 11496"/>
            </a:avLst>
          </a:prstGeom>
          <a:solidFill>
            <a:srgbClr val="A2D8FF"/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97825F61-37CD-A041-8FDB-4196CB1879F6}"/>
              </a:ext>
            </a:extLst>
          </p:cNvPr>
          <p:cNvCxnSpPr>
            <a:cxnSpLocks/>
          </p:cNvCxnSpPr>
          <p:nvPr/>
        </p:nvCxnSpPr>
        <p:spPr>
          <a:xfrm>
            <a:off x="5072896" y="2097719"/>
            <a:ext cx="699805" cy="74803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BAFA8871-FCA1-AD48-9611-EE435711D6B4}"/>
              </a:ext>
            </a:extLst>
          </p:cNvPr>
          <p:cNvCxnSpPr>
            <a:cxnSpLocks/>
          </p:cNvCxnSpPr>
          <p:nvPr/>
        </p:nvCxnSpPr>
        <p:spPr>
          <a:xfrm flipH="1">
            <a:off x="6946565" y="2100437"/>
            <a:ext cx="509228" cy="6025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01BFC183-358C-9F40-A8D1-BC3F394E1780}"/>
              </a:ext>
            </a:extLst>
          </p:cNvPr>
          <p:cNvCxnSpPr>
            <a:cxnSpLocks/>
          </p:cNvCxnSpPr>
          <p:nvPr/>
        </p:nvCxnSpPr>
        <p:spPr>
          <a:xfrm flipV="1">
            <a:off x="5016248" y="3434080"/>
            <a:ext cx="933647" cy="378061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Marcador de número de diapositiva 2">
            <a:extLst>
              <a:ext uri="{FF2B5EF4-FFF2-40B4-BE49-F238E27FC236}">
                <a16:creationId xmlns:a16="http://schemas.microsoft.com/office/drawing/2014/main" id="{B10480D6-566E-1640-A7CF-20AB41714769}"/>
              </a:ext>
            </a:extLst>
          </p:cNvPr>
          <p:cNvSpPr txBox="1">
            <a:spLocks/>
          </p:cNvSpPr>
          <p:nvPr/>
        </p:nvSpPr>
        <p:spPr>
          <a:xfrm>
            <a:off x="936508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0146A0-C1BA-8A43-AE13-3C754699A9D3}" type="slidenum">
              <a:rPr lang="en-GB" sz="1800" b="1" smtClean="0"/>
              <a:pPr/>
              <a:t>37</a:t>
            </a:fld>
            <a:endParaRPr lang="en-GB" sz="1800" b="1" dirty="0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7A16469B-AE95-434C-9482-86929E90D58A}"/>
              </a:ext>
            </a:extLst>
          </p:cNvPr>
          <p:cNvSpPr txBox="1"/>
          <p:nvPr/>
        </p:nvSpPr>
        <p:spPr>
          <a:xfrm>
            <a:off x="10039616" y="-62577"/>
            <a:ext cx="21523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Remarks</a:t>
            </a:r>
          </a:p>
        </p:txBody>
      </p:sp>
    </p:spTree>
    <p:extLst>
      <p:ext uri="{BB962C8B-B14F-4D97-AF65-F5344CB8AC3E}">
        <p14:creationId xmlns:p14="http://schemas.microsoft.com/office/powerpoint/2010/main" val="2039015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9000C9-DC30-C31E-080B-29B2F9A63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número de diapositiva 2">
            <a:extLst>
              <a:ext uri="{FF2B5EF4-FFF2-40B4-BE49-F238E27FC236}">
                <a16:creationId xmlns:a16="http://schemas.microsoft.com/office/drawing/2014/main" id="{1E2A34DC-0646-09C7-9F3D-C3229DDA8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38</a:t>
            </a:fld>
            <a:endParaRPr lang="en-GB" sz="1800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08F67E5-CDB6-164F-EB0A-C452E4F731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793" b="8845"/>
          <a:stretch/>
        </p:blipFill>
        <p:spPr>
          <a:xfrm rot="897002">
            <a:off x="7555303" y="2530614"/>
            <a:ext cx="4471779" cy="196238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F07DB467-5AC5-97EF-FBC9-F53BD4E42A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8100" y="3574761"/>
            <a:ext cx="2390527" cy="3146714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8A197DF0-1032-D9C1-F035-936926696664}"/>
              </a:ext>
            </a:extLst>
          </p:cNvPr>
          <p:cNvSpPr txBox="1">
            <a:spLocks/>
          </p:cNvSpPr>
          <p:nvPr/>
        </p:nvSpPr>
        <p:spPr>
          <a:xfrm>
            <a:off x="5142367" y="5104729"/>
            <a:ext cx="6741765" cy="22139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July 8</a:t>
            </a:r>
            <a:r>
              <a:rPr lang="en-US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2025</a:t>
            </a:r>
          </a:p>
          <a:p>
            <a:pPr algn="r">
              <a:spcBef>
                <a:spcPts val="800"/>
              </a:spcBef>
            </a:pPr>
            <a:r>
              <a:rPr lang="en-US" i="1" dirty="0">
                <a:solidFill>
                  <a:schemeClr val="accent5">
                    <a:lumMod val="75000"/>
                  </a:schemeClr>
                </a:solidFill>
              </a:rPr>
              <a:t>Andrea Gonzalez-Montoro, PhD</a:t>
            </a:r>
          </a:p>
          <a:p>
            <a:pPr marL="342900" indent="-342900" algn="r">
              <a:lnSpc>
                <a:spcPct val="150000"/>
              </a:lnSpc>
              <a:spcBef>
                <a:spcPts val="800"/>
              </a:spcBef>
              <a:buFont typeface=".Apple Color Emoji UI"/>
              <a:buChar char="📩"/>
            </a:pPr>
            <a:r>
              <a:rPr lang="en-US" sz="2000" dirty="0"/>
              <a:t> </a:t>
            </a:r>
            <a:r>
              <a:rPr lang="en-US" sz="2000" dirty="0">
                <a:hlinkClick r:id="rId5"/>
              </a:rPr>
              <a:t>andrea.gm@i3m.upv.es</a:t>
            </a:r>
            <a:endParaRPr lang="en-US"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58BF860-8A74-2D6B-5255-8BF7128567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4140" y="-14364"/>
            <a:ext cx="4240385" cy="1364791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16F734D-E2BE-D288-2042-9774F4051C79}"/>
              </a:ext>
            </a:extLst>
          </p:cNvPr>
          <p:cNvSpPr/>
          <p:nvPr/>
        </p:nvSpPr>
        <p:spPr>
          <a:xfrm>
            <a:off x="0" y="2037860"/>
            <a:ext cx="826717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noProof="0" dirty="0">
                <a:solidFill>
                  <a:srgbClr val="0070C0"/>
                </a:solidFill>
              </a:rPr>
              <a:t>Introduction to Medical Imaging: </a:t>
            </a:r>
          </a:p>
          <a:p>
            <a:pPr algn="ctr"/>
            <a:r>
              <a:rPr lang="en-US" sz="4400" b="1" noProof="0" dirty="0">
                <a:solidFill>
                  <a:srgbClr val="0070C0"/>
                </a:solidFill>
              </a:rPr>
              <a:t>X-ray – CT - MRI</a:t>
            </a:r>
          </a:p>
          <a:p>
            <a:pPr algn="ctr"/>
            <a:endParaRPr lang="en-US" sz="4400" b="1" noProof="0" dirty="0">
              <a:solidFill>
                <a:srgbClr val="0070C0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B7FFB21-FC3A-368D-B005-10048A699A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" y="0"/>
            <a:ext cx="8058425" cy="212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768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6BEE53A2-A655-7CB9-C565-1D92F80BD4DF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9F9FE5B7-085D-8D4D-5361-DFA060816D91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713FEC54-2068-0EDA-6BE0-7FC6DA63F4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ACD2EE2B-8E78-3948-AABF-675BF029E3AD}"/>
              </a:ext>
            </a:extLst>
          </p:cNvPr>
          <p:cNvSpPr txBox="1"/>
          <p:nvPr/>
        </p:nvSpPr>
        <p:spPr>
          <a:xfrm>
            <a:off x="8232133" y="-102973"/>
            <a:ext cx="39598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Medical Imaging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4</a:t>
            </a:fld>
            <a:endParaRPr lang="en-GB" sz="1800" b="1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590AE6F7-0820-7241-B386-3F96FC74570C}"/>
              </a:ext>
            </a:extLst>
          </p:cNvPr>
          <p:cNvSpPr/>
          <p:nvPr/>
        </p:nvSpPr>
        <p:spPr>
          <a:xfrm>
            <a:off x="501182" y="966598"/>
            <a:ext cx="11102418" cy="1200329"/>
          </a:xfrm>
          <a:prstGeom prst="rect">
            <a:avLst/>
          </a:prstGeom>
          <a:ln w="44450">
            <a:solidFill>
              <a:srgbClr val="4472C4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Medical imaging </a:t>
            </a:r>
            <a:r>
              <a:rPr lang="en-US" sz="2400" dirty="0"/>
              <a:t>is the technique and process of creating </a:t>
            </a:r>
            <a:r>
              <a:rPr lang="en-US" sz="2400" b="1" dirty="0"/>
              <a:t>visual representations </a:t>
            </a:r>
            <a:r>
              <a:rPr lang="en-US" sz="2400" dirty="0"/>
              <a:t>of the:</a:t>
            </a:r>
          </a:p>
          <a:p>
            <a:pPr marL="342900" indent="-342900" algn="ctr">
              <a:buFont typeface="Wingdings" pitchFamily="2" charset="2"/>
              <a:buChar char="§"/>
            </a:pPr>
            <a:r>
              <a:rPr lang="en-US" sz="2400" b="1" dirty="0"/>
              <a:t>interior of a body </a:t>
            </a:r>
            <a:r>
              <a:rPr lang="en-US" sz="2400" dirty="0"/>
              <a:t>for clinical analysis and medical intervention </a:t>
            </a:r>
          </a:p>
          <a:p>
            <a:pPr marL="342900" indent="-342900" algn="ctr">
              <a:buFont typeface="Wingdings" pitchFamily="2" charset="2"/>
              <a:buChar char="§"/>
            </a:pPr>
            <a:r>
              <a:rPr lang="en-US" sz="2400" dirty="0"/>
              <a:t>function of some organs or tissues (</a:t>
            </a:r>
            <a:r>
              <a:rPr lang="en-US" sz="2400" b="1" dirty="0"/>
              <a:t>physiology</a:t>
            </a:r>
            <a:r>
              <a:rPr lang="en-US" sz="2400" dirty="0"/>
              <a:t>)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CB0BB658-83CE-7044-8D40-3D8A2F2FE758}"/>
              </a:ext>
            </a:extLst>
          </p:cNvPr>
          <p:cNvSpPr/>
          <p:nvPr/>
        </p:nvSpPr>
        <p:spPr>
          <a:xfrm>
            <a:off x="851842" y="5005275"/>
            <a:ext cx="9952071" cy="830997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ym typeface="Wingdings" pitchFamily="2" charset="2"/>
              </a:rPr>
              <a:t> </a:t>
            </a:r>
            <a:r>
              <a:rPr lang="en-US" sz="2400" dirty="0"/>
              <a:t>Often perceived to designate the set of </a:t>
            </a:r>
            <a:r>
              <a:rPr lang="en-US" sz="2400" b="1" dirty="0"/>
              <a:t>techniques that noninvasively produce images of the internal aspect of the body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979A500A-908D-3F46-BC13-C18DE1FE8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613" y="2467057"/>
            <a:ext cx="7042547" cy="2311400"/>
          </a:xfrm>
          <a:prstGeom prst="rect">
            <a:avLst/>
          </a:prstGeom>
        </p:spPr>
      </p:pic>
      <p:sp>
        <p:nvSpPr>
          <p:cNvPr id="5" name="Llamada ovalada 4">
            <a:extLst>
              <a:ext uri="{FF2B5EF4-FFF2-40B4-BE49-F238E27FC236}">
                <a16:creationId xmlns:a16="http://schemas.microsoft.com/office/drawing/2014/main" id="{64B2D7FF-119C-6D4C-BCB6-84D933E5E41A}"/>
              </a:ext>
            </a:extLst>
          </p:cNvPr>
          <p:cNvSpPr/>
          <p:nvPr/>
        </p:nvSpPr>
        <p:spPr>
          <a:xfrm>
            <a:off x="8077741" y="2467057"/>
            <a:ext cx="4114259" cy="2172117"/>
          </a:xfrm>
          <a:prstGeom prst="wedgeEllipseCallout">
            <a:avLst>
              <a:gd name="adj1" fmla="val -34799"/>
              <a:gd name="adj2" fmla="val 69373"/>
            </a:avLst>
          </a:prstGeom>
          <a:solidFill>
            <a:schemeClr val="accent5">
              <a:lumMod val="20000"/>
              <a:lumOff val="80000"/>
            </a:schemeClr>
          </a:solidFill>
          <a:ln w="3492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3D39AB7-81D5-C344-ACA4-9DC14167A80F}"/>
              </a:ext>
            </a:extLst>
          </p:cNvPr>
          <p:cNvSpPr/>
          <p:nvPr/>
        </p:nvSpPr>
        <p:spPr>
          <a:xfrm>
            <a:off x="8883444" y="2737508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4472C4"/>
                </a:solidFill>
              </a:rPr>
              <a:t>Before Medical Imaging, </a:t>
            </a:r>
          </a:p>
          <a:p>
            <a:r>
              <a:rPr lang="en-US" dirty="0">
                <a:solidFill>
                  <a:srgbClr val="4472C4"/>
                </a:solidFill>
              </a:rPr>
              <a:t>studies were limited to:</a:t>
            </a:r>
          </a:p>
          <a:p>
            <a:endParaRPr lang="en-US" sz="1000" dirty="0">
              <a:solidFill>
                <a:srgbClr val="4472C4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i="1" dirty="0">
                <a:solidFill>
                  <a:srgbClr val="4472C4"/>
                </a:solidFill>
              </a:rPr>
              <a:t>external observation</a:t>
            </a:r>
            <a:endParaRPr lang="en-US" dirty="0">
              <a:solidFill>
                <a:srgbClr val="4472C4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i="1" dirty="0">
                <a:solidFill>
                  <a:srgbClr val="4472C4"/>
                </a:solidFill>
              </a:rPr>
              <a:t>studies of blood and urine</a:t>
            </a:r>
            <a:endParaRPr lang="en-US" dirty="0">
              <a:solidFill>
                <a:srgbClr val="4472C4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i="1" dirty="0">
                <a:solidFill>
                  <a:srgbClr val="4472C4"/>
                </a:solidFill>
              </a:rPr>
              <a:t>post-mortem</a:t>
            </a:r>
            <a:r>
              <a:rPr lang="en-US" dirty="0">
                <a:solidFill>
                  <a:srgbClr val="4472C4"/>
                </a:solidFill>
              </a:rPr>
              <a:t> </a:t>
            </a:r>
            <a:r>
              <a:rPr lang="en-US" i="1" dirty="0">
                <a:solidFill>
                  <a:srgbClr val="4472C4"/>
                </a:solidFill>
              </a:rPr>
              <a:t>dissection</a:t>
            </a:r>
            <a:endParaRPr lang="en-US" dirty="0">
              <a:solidFill>
                <a:srgbClr val="447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55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5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6920CAE3-1FD9-0758-ABAA-CC0CFED63B29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9D01ED6D-4F55-8987-25C7-3FCCE657FB75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D30ED476-E933-2CD5-0F9A-9901BE7FDC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5" name="27 Rectángulo redondeado">
            <a:extLst>
              <a:ext uri="{FF2B5EF4-FFF2-40B4-BE49-F238E27FC236}">
                <a16:creationId xmlns:a16="http://schemas.microsoft.com/office/drawing/2014/main" id="{E713A204-F662-5D49-A7DF-29CD96652E70}"/>
              </a:ext>
            </a:extLst>
          </p:cNvPr>
          <p:cNvSpPr/>
          <p:nvPr/>
        </p:nvSpPr>
        <p:spPr>
          <a:xfrm>
            <a:off x="9543907" y="3971636"/>
            <a:ext cx="974816" cy="397994"/>
          </a:xfrm>
          <a:prstGeom prst="roundRect">
            <a:avLst/>
          </a:prstGeom>
          <a:solidFill>
            <a:srgbClr val="FF0000">
              <a:alpha val="9000"/>
            </a:srgbClr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4" name="6 Rectángulo">
            <a:extLst>
              <a:ext uri="{FF2B5EF4-FFF2-40B4-BE49-F238E27FC236}">
                <a16:creationId xmlns:a16="http://schemas.microsoft.com/office/drawing/2014/main" id="{CA526823-637D-8845-A261-269C323CFBF6}"/>
              </a:ext>
            </a:extLst>
          </p:cNvPr>
          <p:cNvSpPr/>
          <p:nvPr/>
        </p:nvSpPr>
        <p:spPr>
          <a:xfrm>
            <a:off x="1847528" y="0"/>
            <a:ext cx="10344472" cy="6483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/>
              <a:t>Medical Imaging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348DACF-C3B5-1441-B801-081FDA958EB3}"/>
              </a:ext>
            </a:extLst>
          </p:cNvPr>
          <p:cNvSpPr txBox="1"/>
          <p:nvPr/>
        </p:nvSpPr>
        <p:spPr>
          <a:xfrm>
            <a:off x="2630698" y="758535"/>
            <a:ext cx="672112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Medical Imaging</a:t>
            </a:r>
          </a:p>
          <a:p>
            <a:pPr algn="ctr"/>
            <a:r>
              <a:rPr lang="en-US" dirty="0"/>
              <a:t>Noninvasive techniques for generating visual representations of the interior of the human (or animal) body, diagnosing, monitoring, or treating various medical conditions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D94F5D3-6F13-EB40-A230-F46D840A491D}"/>
              </a:ext>
            </a:extLst>
          </p:cNvPr>
          <p:cNvSpPr txBox="1"/>
          <p:nvPr/>
        </p:nvSpPr>
        <p:spPr>
          <a:xfrm>
            <a:off x="6865410" y="2452555"/>
            <a:ext cx="27005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Functional information.</a:t>
            </a:r>
          </a:p>
          <a:p>
            <a:pPr algn="ctr"/>
            <a:r>
              <a:rPr lang="en-US" dirty="0"/>
              <a:t> Metabolic. Internal source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C8C42D6-4EC6-BD47-85BE-5DF681D754C5}"/>
              </a:ext>
            </a:extLst>
          </p:cNvPr>
          <p:cNvSpPr txBox="1"/>
          <p:nvPr/>
        </p:nvSpPr>
        <p:spPr>
          <a:xfrm>
            <a:off x="10197605" y="2543410"/>
            <a:ext cx="1898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Imagen molecular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9D2483E-7B78-9843-B69E-08A7575EA430}"/>
              </a:ext>
            </a:extLst>
          </p:cNvPr>
          <p:cNvSpPr txBox="1"/>
          <p:nvPr/>
        </p:nvSpPr>
        <p:spPr>
          <a:xfrm>
            <a:off x="7510710" y="3283594"/>
            <a:ext cx="1358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Radiotracers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780314B-603A-7642-8779-918EF9941CA3}"/>
              </a:ext>
            </a:extLst>
          </p:cNvPr>
          <p:cNvSpPr txBox="1"/>
          <p:nvPr/>
        </p:nvSpPr>
        <p:spPr>
          <a:xfrm>
            <a:off x="9665785" y="3906608"/>
            <a:ext cx="728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PET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3EE051A-3EB8-EC40-8C8B-8ED6990B378F}"/>
              </a:ext>
            </a:extLst>
          </p:cNvPr>
          <p:cNvSpPr txBox="1"/>
          <p:nvPr/>
        </p:nvSpPr>
        <p:spPr>
          <a:xfrm>
            <a:off x="5222678" y="6396045"/>
            <a:ext cx="2116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Hybrid Imagen</a:t>
            </a:r>
          </a:p>
        </p:txBody>
      </p:sp>
      <p:sp>
        <p:nvSpPr>
          <p:cNvPr id="24" name="Rectángulo redondeado 23">
            <a:extLst>
              <a:ext uri="{FF2B5EF4-FFF2-40B4-BE49-F238E27FC236}">
                <a16:creationId xmlns:a16="http://schemas.microsoft.com/office/drawing/2014/main" id="{C1AD48A9-23DD-EF45-857F-59834AFB09C7}"/>
              </a:ext>
            </a:extLst>
          </p:cNvPr>
          <p:cNvSpPr/>
          <p:nvPr/>
        </p:nvSpPr>
        <p:spPr>
          <a:xfrm>
            <a:off x="2763987" y="838920"/>
            <a:ext cx="6590616" cy="1212277"/>
          </a:xfrm>
          <a:prstGeom prst="roundRect">
            <a:avLst/>
          </a:prstGeom>
          <a:noFill/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</a:p>
        </p:txBody>
      </p:sp>
      <p:sp>
        <p:nvSpPr>
          <p:cNvPr id="38" name="Rectángulo redondeado 37">
            <a:extLst>
              <a:ext uri="{FF2B5EF4-FFF2-40B4-BE49-F238E27FC236}">
                <a16:creationId xmlns:a16="http://schemas.microsoft.com/office/drawing/2014/main" id="{F511047F-A91B-6F4F-A730-17F1B44BDB5C}"/>
              </a:ext>
            </a:extLst>
          </p:cNvPr>
          <p:cNvSpPr/>
          <p:nvPr/>
        </p:nvSpPr>
        <p:spPr>
          <a:xfrm>
            <a:off x="6695811" y="2443229"/>
            <a:ext cx="3062735" cy="687523"/>
          </a:xfrm>
          <a:prstGeom prst="roundRect">
            <a:avLst/>
          </a:prstGeom>
          <a:noFill/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ángulo redondeado 39">
            <a:extLst>
              <a:ext uri="{FF2B5EF4-FFF2-40B4-BE49-F238E27FC236}">
                <a16:creationId xmlns:a16="http://schemas.microsoft.com/office/drawing/2014/main" id="{F9C4B85B-753A-D740-9299-E4C6A7E1DE62}"/>
              </a:ext>
            </a:extLst>
          </p:cNvPr>
          <p:cNvSpPr/>
          <p:nvPr/>
        </p:nvSpPr>
        <p:spPr>
          <a:xfrm>
            <a:off x="10170139" y="2514514"/>
            <a:ext cx="1895299" cy="444552"/>
          </a:xfrm>
          <a:prstGeom prst="roundRect">
            <a:avLst/>
          </a:prstGeom>
          <a:solidFill>
            <a:schemeClr val="accent5">
              <a:lumMod val="20000"/>
              <a:lumOff val="80000"/>
              <a:alpha val="24000"/>
            </a:schemeClr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1" name="Rectángulo redondeado 40">
            <a:extLst>
              <a:ext uri="{FF2B5EF4-FFF2-40B4-BE49-F238E27FC236}">
                <a16:creationId xmlns:a16="http://schemas.microsoft.com/office/drawing/2014/main" id="{9A75D29B-E029-5D45-A6F6-4BCD878A38A9}"/>
              </a:ext>
            </a:extLst>
          </p:cNvPr>
          <p:cNvSpPr/>
          <p:nvPr/>
        </p:nvSpPr>
        <p:spPr>
          <a:xfrm>
            <a:off x="7375214" y="3326068"/>
            <a:ext cx="1703928" cy="337466"/>
          </a:xfrm>
          <a:prstGeom prst="roundRect">
            <a:avLst/>
          </a:prstGeom>
          <a:noFill/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40 CuadroTexto">
            <a:extLst>
              <a:ext uri="{FF2B5EF4-FFF2-40B4-BE49-F238E27FC236}">
                <a16:creationId xmlns:a16="http://schemas.microsoft.com/office/drawing/2014/main" id="{E3A892B1-88FB-6A4C-8D78-0E1E603940E0}"/>
              </a:ext>
            </a:extLst>
          </p:cNvPr>
          <p:cNvSpPr txBox="1"/>
          <p:nvPr/>
        </p:nvSpPr>
        <p:spPr>
          <a:xfrm>
            <a:off x="8921319" y="4387226"/>
            <a:ext cx="3877564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1600" b="1" dirty="0">
                <a:solidFill>
                  <a:srgbClr val="002060"/>
                </a:solidFill>
              </a:rPr>
              <a:t>P</a:t>
            </a:r>
            <a:r>
              <a:rPr lang="en-US" sz="1600" dirty="0"/>
              <a:t>ositron </a:t>
            </a:r>
            <a:r>
              <a:rPr lang="en-US" sz="1600" b="1" dirty="0">
                <a:solidFill>
                  <a:srgbClr val="002060"/>
                </a:solidFill>
              </a:rPr>
              <a:t>E</a:t>
            </a:r>
            <a:r>
              <a:rPr lang="en-US" sz="1600" dirty="0"/>
              <a:t>mission </a:t>
            </a:r>
            <a:r>
              <a:rPr lang="en-US" sz="1600" b="1" dirty="0">
                <a:solidFill>
                  <a:srgbClr val="002060"/>
                </a:solidFill>
              </a:rPr>
              <a:t>T</a:t>
            </a:r>
            <a:r>
              <a:rPr lang="en-US" sz="1600" dirty="0"/>
              <a:t>omography</a:t>
            </a:r>
          </a:p>
          <a:p>
            <a:pPr algn="ctr"/>
            <a:r>
              <a:rPr lang="en-US" sz="1600" dirty="0"/>
              <a:t>Don’t need collimators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41651222-D12E-6C46-952C-C21B13B4FA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9959" y="4926430"/>
            <a:ext cx="2476485" cy="1335011"/>
          </a:xfrm>
          <a:prstGeom prst="rect">
            <a:avLst/>
          </a:prstGeom>
        </p:spPr>
      </p:pic>
      <p:sp>
        <p:nvSpPr>
          <p:cNvPr id="50" name="Rectángulo redondeado 49">
            <a:extLst>
              <a:ext uri="{FF2B5EF4-FFF2-40B4-BE49-F238E27FC236}">
                <a16:creationId xmlns:a16="http://schemas.microsoft.com/office/drawing/2014/main" id="{53DC574F-FF4E-C249-87FA-8311F4508D66}"/>
              </a:ext>
            </a:extLst>
          </p:cNvPr>
          <p:cNvSpPr/>
          <p:nvPr/>
        </p:nvSpPr>
        <p:spPr>
          <a:xfrm>
            <a:off x="4978388" y="6460561"/>
            <a:ext cx="2232346" cy="284037"/>
          </a:xfrm>
          <a:prstGeom prst="roundRect">
            <a:avLst/>
          </a:prstGeom>
          <a:noFill/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Conector recto 60">
            <a:extLst>
              <a:ext uri="{FF2B5EF4-FFF2-40B4-BE49-F238E27FC236}">
                <a16:creationId xmlns:a16="http://schemas.microsoft.com/office/drawing/2014/main" id="{78AF024D-25EE-E941-B238-74F9BE0E7F8F}"/>
              </a:ext>
            </a:extLst>
          </p:cNvPr>
          <p:cNvCxnSpPr>
            <a:cxnSpLocks/>
          </p:cNvCxnSpPr>
          <p:nvPr/>
        </p:nvCxnSpPr>
        <p:spPr>
          <a:xfrm>
            <a:off x="8196549" y="2280955"/>
            <a:ext cx="0" cy="163552"/>
          </a:xfrm>
          <a:prstGeom prst="line">
            <a:avLst/>
          </a:prstGeom>
          <a:ln w="381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>
            <a:extLst>
              <a:ext uri="{FF2B5EF4-FFF2-40B4-BE49-F238E27FC236}">
                <a16:creationId xmlns:a16="http://schemas.microsoft.com/office/drawing/2014/main" id="{1AAE31FB-EF4D-4B40-B445-4A652F7A1750}"/>
              </a:ext>
            </a:extLst>
          </p:cNvPr>
          <p:cNvCxnSpPr>
            <a:cxnSpLocks/>
          </p:cNvCxnSpPr>
          <p:nvPr/>
        </p:nvCxnSpPr>
        <p:spPr>
          <a:xfrm>
            <a:off x="8221227" y="3118583"/>
            <a:ext cx="0" cy="216000"/>
          </a:xfrm>
          <a:prstGeom prst="line">
            <a:avLst/>
          </a:prstGeom>
          <a:ln w="381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 recto 89">
            <a:extLst>
              <a:ext uri="{FF2B5EF4-FFF2-40B4-BE49-F238E27FC236}">
                <a16:creationId xmlns:a16="http://schemas.microsoft.com/office/drawing/2014/main" id="{CDC44A1E-4666-0D47-B002-702245455502}"/>
              </a:ext>
            </a:extLst>
          </p:cNvPr>
          <p:cNvCxnSpPr>
            <a:cxnSpLocks/>
          </p:cNvCxnSpPr>
          <p:nvPr/>
        </p:nvCxnSpPr>
        <p:spPr>
          <a:xfrm flipH="1">
            <a:off x="8315440" y="3823528"/>
            <a:ext cx="1728545" cy="7815"/>
          </a:xfrm>
          <a:prstGeom prst="line">
            <a:avLst/>
          </a:prstGeom>
          <a:ln w="381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ector recto 93">
            <a:extLst>
              <a:ext uri="{FF2B5EF4-FFF2-40B4-BE49-F238E27FC236}">
                <a16:creationId xmlns:a16="http://schemas.microsoft.com/office/drawing/2014/main" id="{66C23EEB-2D4D-274B-AECB-CF97196F625A}"/>
              </a:ext>
            </a:extLst>
          </p:cNvPr>
          <p:cNvCxnSpPr>
            <a:cxnSpLocks/>
          </p:cNvCxnSpPr>
          <p:nvPr/>
        </p:nvCxnSpPr>
        <p:spPr>
          <a:xfrm>
            <a:off x="10028367" y="3820068"/>
            <a:ext cx="0" cy="144000"/>
          </a:xfrm>
          <a:prstGeom prst="line">
            <a:avLst/>
          </a:prstGeom>
          <a:ln w="381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upo 67">
            <a:extLst>
              <a:ext uri="{FF2B5EF4-FFF2-40B4-BE49-F238E27FC236}">
                <a16:creationId xmlns:a16="http://schemas.microsoft.com/office/drawing/2014/main" id="{DE71CE8E-CF21-FC4D-A58A-8E823673E0DD}"/>
              </a:ext>
            </a:extLst>
          </p:cNvPr>
          <p:cNvGrpSpPr/>
          <p:nvPr/>
        </p:nvGrpSpPr>
        <p:grpSpPr>
          <a:xfrm>
            <a:off x="5422708" y="3663534"/>
            <a:ext cx="3967974" cy="2334635"/>
            <a:chOff x="5422708" y="3663534"/>
            <a:chExt cx="3967974" cy="2334635"/>
          </a:xfrm>
        </p:grpSpPr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6672516C-DD79-944D-93C5-550AD46D736E}"/>
                </a:ext>
              </a:extLst>
            </p:cNvPr>
            <p:cNvSpPr txBox="1"/>
            <p:nvPr/>
          </p:nvSpPr>
          <p:spPr>
            <a:xfrm>
              <a:off x="5525598" y="3932378"/>
              <a:ext cx="1665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Gamma camera</a:t>
              </a: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B993EA7E-59C8-3C4F-9DA1-F3648360F6A0}"/>
                </a:ext>
              </a:extLst>
            </p:cNvPr>
            <p:cNvSpPr txBox="1"/>
            <p:nvPr/>
          </p:nvSpPr>
          <p:spPr>
            <a:xfrm>
              <a:off x="5943496" y="4444394"/>
              <a:ext cx="7554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SPECT</a:t>
              </a:r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69656B79-3A01-6F4E-8437-A9EEEB33E7D0}"/>
                </a:ext>
              </a:extLst>
            </p:cNvPr>
            <p:cNvSpPr txBox="1"/>
            <p:nvPr/>
          </p:nvSpPr>
          <p:spPr>
            <a:xfrm>
              <a:off x="7338877" y="3954802"/>
              <a:ext cx="17985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Compton camera</a:t>
              </a:r>
            </a:p>
          </p:txBody>
        </p:sp>
        <p:sp>
          <p:nvSpPr>
            <p:cNvPr id="42" name="Rectángulo redondeado 41">
              <a:extLst>
                <a:ext uri="{FF2B5EF4-FFF2-40B4-BE49-F238E27FC236}">
                  <a16:creationId xmlns:a16="http://schemas.microsoft.com/office/drawing/2014/main" id="{6BA63B9B-BE28-C746-BBD4-F1B2BE642B2B}"/>
                </a:ext>
              </a:extLst>
            </p:cNvPr>
            <p:cNvSpPr/>
            <p:nvPr/>
          </p:nvSpPr>
          <p:spPr>
            <a:xfrm>
              <a:off x="5526771" y="3977834"/>
              <a:ext cx="1636073" cy="313316"/>
            </a:xfrm>
            <a:prstGeom prst="roundRect">
              <a:avLst/>
            </a:prstGeom>
            <a:solidFill>
              <a:schemeClr val="accent5">
                <a:lumMod val="75000"/>
                <a:alpha val="10000"/>
              </a:schemeClr>
            </a:solidFill>
            <a:ln w="3810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ectángulo redondeado 42">
              <a:extLst>
                <a:ext uri="{FF2B5EF4-FFF2-40B4-BE49-F238E27FC236}">
                  <a16:creationId xmlns:a16="http://schemas.microsoft.com/office/drawing/2014/main" id="{F5A1A7A1-CC1B-DF47-83A9-82C9C5D196AA}"/>
                </a:ext>
              </a:extLst>
            </p:cNvPr>
            <p:cNvSpPr/>
            <p:nvPr/>
          </p:nvSpPr>
          <p:spPr>
            <a:xfrm>
              <a:off x="7375214" y="3964351"/>
              <a:ext cx="1728703" cy="350234"/>
            </a:xfrm>
            <a:prstGeom prst="roundRect">
              <a:avLst/>
            </a:prstGeom>
            <a:solidFill>
              <a:schemeClr val="accent5">
                <a:lumMod val="75000"/>
                <a:alpha val="10000"/>
              </a:schemeClr>
            </a:solidFill>
            <a:ln w="3810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Rectángulo redondeado 43">
              <a:extLst>
                <a:ext uri="{FF2B5EF4-FFF2-40B4-BE49-F238E27FC236}">
                  <a16:creationId xmlns:a16="http://schemas.microsoft.com/office/drawing/2014/main" id="{DA583B6A-F748-A441-964D-10471F80D0F3}"/>
                </a:ext>
              </a:extLst>
            </p:cNvPr>
            <p:cNvSpPr/>
            <p:nvPr/>
          </p:nvSpPr>
          <p:spPr>
            <a:xfrm>
              <a:off x="5943497" y="4500410"/>
              <a:ext cx="755400" cy="313316"/>
            </a:xfrm>
            <a:prstGeom prst="roundRect">
              <a:avLst/>
            </a:prstGeom>
            <a:solidFill>
              <a:schemeClr val="accent5">
                <a:lumMod val="75000"/>
                <a:alpha val="10000"/>
              </a:schemeClr>
            </a:solidFill>
            <a:ln w="3810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36 CuadroTexto">
              <a:extLst>
                <a:ext uri="{FF2B5EF4-FFF2-40B4-BE49-F238E27FC236}">
                  <a16:creationId xmlns:a16="http://schemas.microsoft.com/office/drawing/2014/main" id="{25A63AB8-CAD6-6B44-84A3-26C664A49AD7}"/>
                </a:ext>
              </a:extLst>
            </p:cNvPr>
            <p:cNvSpPr txBox="1"/>
            <p:nvPr/>
          </p:nvSpPr>
          <p:spPr>
            <a:xfrm>
              <a:off x="7162844" y="4492326"/>
              <a:ext cx="22004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Single photon emitters: </a:t>
              </a:r>
              <a:r>
                <a:rPr lang="en-US" sz="1400" baseline="30000" dirty="0"/>
                <a:t>99</a:t>
              </a:r>
              <a:r>
                <a:rPr lang="en-US" sz="1400" dirty="0"/>
                <a:t>Tc</a:t>
              </a:r>
            </a:p>
            <a:p>
              <a:r>
                <a:rPr lang="en-US" sz="1400" dirty="0"/>
                <a:t>Requires collimators</a:t>
              </a:r>
            </a:p>
          </p:txBody>
        </p:sp>
        <p:pic>
          <p:nvPicPr>
            <p:cNvPr id="48" name="Picture 2">
              <a:extLst>
                <a:ext uri="{FF2B5EF4-FFF2-40B4-BE49-F238E27FC236}">
                  <a16:creationId xmlns:a16="http://schemas.microsoft.com/office/drawing/2014/main" id="{F40429EE-83B1-C04B-BDAD-B9D3E3C28F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2708" y="4947403"/>
              <a:ext cx="3967974" cy="1050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6" name="Conector recto 85">
              <a:extLst>
                <a:ext uri="{FF2B5EF4-FFF2-40B4-BE49-F238E27FC236}">
                  <a16:creationId xmlns:a16="http://schemas.microsoft.com/office/drawing/2014/main" id="{0BB8192E-B161-F844-8DA7-D61E0C8EF127}"/>
                </a:ext>
              </a:extLst>
            </p:cNvPr>
            <p:cNvCxnSpPr>
              <a:cxnSpLocks/>
            </p:cNvCxnSpPr>
            <p:nvPr/>
          </p:nvCxnSpPr>
          <p:spPr>
            <a:xfrm>
              <a:off x="8224649" y="3663534"/>
              <a:ext cx="0" cy="288000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ector recto 87">
              <a:extLst>
                <a:ext uri="{FF2B5EF4-FFF2-40B4-BE49-F238E27FC236}">
                  <a16:creationId xmlns:a16="http://schemas.microsoft.com/office/drawing/2014/main" id="{F1E8D67B-D032-0B4F-9140-B9BDC4BE120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82906" y="3834817"/>
              <a:ext cx="2032533" cy="0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ector recto 92">
              <a:extLst>
                <a:ext uri="{FF2B5EF4-FFF2-40B4-BE49-F238E27FC236}">
                  <a16:creationId xmlns:a16="http://schemas.microsoft.com/office/drawing/2014/main" id="{CD99BA65-6B2C-AA4A-95E2-E26039856DC5}"/>
                </a:ext>
              </a:extLst>
            </p:cNvPr>
            <p:cNvCxnSpPr>
              <a:cxnSpLocks/>
            </p:cNvCxnSpPr>
            <p:nvPr/>
          </p:nvCxnSpPr>
          <p:spPr>
            <a:xfrm>
              <a:off x="6302570" y="3830971"/>
              <a:ext cx="0" cy="144000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ector recto 94">
              <a:extLst>
                <a:ext uri="{FF2B5EF4-FFF2-40B4-BE49-F238E27FC236}">
                  <a16:creationId xmlns:a16="http://schemas.microsoft.com/office/drawing/2014/main" id="{571CCDF8-6F7B-1941-80AC-5206AB4FB19E}"/>
                </a:ext>
              </a:extLst>
            </p:cNvPr>
            <p:cNvCxnSpPr>
              <a:cxnSpLocks/>
            </p:cNvCxnSpPr>
            <p:nvPr/>
          </p:nvCxnSpPr>
          <p:spPr>
            <a:xfrm>
              <a:off x="6302570" y="4301710"/>
              <a:ext cx="0" cy="216000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ector recto de flecha 97">
              <a:extLst>
                <a:ext uri="{FF2B5EF4-FFF2-40B4-BE49-F238E27FC236}">
                  <a16:creationId xmlns:a16="http://schemas.microsoft.com/office/drawing/2014/main" id="{9EF7674E-2EF1-FD49-92AB-3C659C9703EA}"/>
                </a:ext>
              </a:extLst>
            </p:cNvPr>
            <p:cNvCxnSpPr>
              <a:stCxn id="44" idx="3"/>
            </p:cNvCxnSpPr>
            <p:nvPr/>
          </p:nvCxnSpPr>
          <p:spPr>
            <a:xfrm flipV="1">
              <a:off x="6698897" y="4655599"/>
              <a:ext cx="540375" cy="1469"/>
            </a:xfrm>
            <a:prstGeom prst="straightConnector1">
              <a:avLst/>
            </a:prstGeom>
            <a:ln w="38100">
              <a:solidFill>
                <a:srgbClr val="4472C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ector recto de flecha 98">
              <a:extLst>
                <a:ext uri="{FF2B5EF4-FFF2-40B4-BE49-F238E27FC236}">
                  <a16:creationId xmlns:a16="http://schemas.microsoft.com/office/drawing/2014/main" id="{85D7C502-6F50-9B43-8741-449A236C8F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82348" y="4329290"/>
              <a:ext cx="215686" cy="207019"/>
            </a:xfrm>
            <a:prstGeom prst="straightConnector1">
              <a:avLst/>
            </a:prstGeom>
            <a:ln w="38100">
              <a:solidFill>
                <a:srgbClr val="4472C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1" name="Conector recto de flecha 100">
            <a:extLst>
              <a:ext uri="{FF2B5EF4-FFF2-40B4-BE49-F238E27FC236}">
                <a16:creationId xmlns:a16="http://schemas.microsoft.com/office/drawing/2014/main" id="{B4B18DC0-1CD0-B740-8210-831CA780DA41}"/>
              </a:ext>
            </a:extLst>
          </p:cNvPr>
          <p:cNvCxnSpPr>
            <a:cxnSpLocks/>
          </p:cNvCxnSpPr>
          <p:nvPr/>
        </p:nvCxnSpPr>
        <p:spPr>
          <a:xfrm flipH="1" flipV="1">
            <a:off x="9735554" y="2724771"/>
            <a:ext cx="432000" cy="0"/>
          </a:xfrm>
          <a:prstGeom prst="straightConnector1">
            <a:avLst/>
          </a:prstGeom>
          <a:ln w="3810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upo 64">
            <a:extLst>
              <a:ext uri="{FF2B5EF4-FFF2-40B4-BE49-F238E27FC236}">
                <a16:creationId xmlns:a16="http://schemas.microsoft.com/office/drawing/2014/main" id="{FCC15C91-B274-0645-A527-A70F27286FF2}"/>
              </a:ext>
            </a:extLst>
          </p:cNvPr>
          <p:cNvGrpSpPr/>
          <p:nvPr/>
        </p:nvGrpSpPr>
        <p:grpSpPr>
          <a:xfrm>
            <a:off x="208930" y="2051197"/>
            <a:ext cx="6119753" cy="4115801"/>
            <a:chOff x="13033" y="2044607"/>
            <a:chExt cx="6119753" cy="4115801"/>
          </a:xfrm>
        </p:grpSpPr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598615F5-7854-FC47-98CF-50E24CC50BA5}"/>
                </a:ext>
              </a:extLst>
            </p:cNvPr>
            <p:cNvSpPr txBox="1"/>
            <p:nvPr/>
          </p:nvSpPr>
          <p:spPr>
            <a:xfrm>
              <a:off x="1355993" y="2469144"/>
              <a:ext cx="32624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Morphological information Anatomical. External source</a:t>
              </a:r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D2257B49-3B90-CF45-BD8A-CC2DF38195C1}"/>
                </a:ext>
              </a:extLst>
            </p:cNvPr>
            <p:cNvSpPr txBox="1"/>
            <p:nvPr/>
          </p:nvSpPr>
          <p:spPr>
            <a:xfrm>
              <a:off x="2281129" y="3524101"/>
              <a:ext cx="1271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Absorption</a:t>
              </a:r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815F833E-DEC2-A545-B783-E996C12EA45D}"/>
                </a:ext>
              </a:extLst>
            </p:cNvPr>
            <p:cNvSpPr txBox="1"/>
            <p:nvPr/>
          </p:nvSpPr>
          <p:spPr>
            <a:xfrm>
              <a:off x="388747" y="3534078"/>
              <a:ext cx="1513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Transmission</a:t>
              </a: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2ECF9E42-2084-1247-B2B9-4488B8CBAC97}"/>
                </a:ext>
              </a:extLst>
            </p:cNvPr>
            <p:cNvSpPr txBox="1"/>
            <p:nvPr/>
          </p:nvSpPr>
          <p:spPr>
            <a:xfrm>
              <a:off x="3702208" y="3392536"/>
              <a:ext cx="11676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Reflexion</a:t>
              </a:r>
              <a:r>
                <a:rPr lang="en-US" dirty="0"/>
                <a:t>/</a:t>
              </a:r>
            </a:p>
            <a:p>
              <a:pPr algn="ctr"/>
              <a:r>
                <a:rPr lang="en-US" dirty="0"/>
                <a:t>Refraction</a:t>
              </a:r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174B94E2-368F-FC40-9165-11C2143FDFD9}"/>
                </a:ext>
              </a:extLst>
            </p:cNvPr>
            <p:cNvSpPr txBox="1"/>
            <p:nvPr/>
          </p:nvSpPr>
          <p:spPr>
            <a:xfrm>
              <a:off x="2578976" y="4118971"/>
              <a:ext cx="56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MRI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32D8B513-F7EC-AE4D-B8CC-482BFB006B6E}"/>
                </a:ext>
              </a:extLst>
            </p:cNvPr>
            <p:cNvSpPr txBox="1"/>
            <p:nvPr/>
          </p:nvSpPr>
          <p:spPr>
            <a:xfrm>
              <a:off x="674274" y="4084436"/>
              <a:ext cx="919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X-rays</a:t>
              </a: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F9DEB6A5-29A0-F74A-AEFF-629374FC05CF}"/>
                </a:ext>
              </a:extLst>
            </p:cNvPr>
            <p:cNvSpPr txBox="1"/>
            <p:nvPr/>
          </p:nvSpPr>
          <p:spPr>
            <a:xfrm>
              <a:off x="4119860" y="4221209"/>
              <a:ext cx="4379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US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840EF40E-44A8-CC48-981F-81CDECFA5E94}"/>
                </a:ext>
              </a:extLst>
            </p:cNvPr>
            <p:cNvSpPr txBox="1"/>
            <p:nvPr/>
          </p:nvSpPr>
          <p:spPr>
            <a:xfrm>
              <a:off x="13033" y="4726057"/>
              <a:ext cx="1428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Radiography</a:t>
              </a: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113DCEE5-81C8-094B-AD2C-53B948658179}"/>
                </a:ext>
              </a:extLst>
            </p:cNvPr>
            <p:cNvSpPr txBox="1"/>
            <p:nvPr/>
          </p:nvSpPr>
          <p:spPr>
            <a:xfrm>
              <a:off x="1428150" y="4744699"/>
              <a:ext cx="4214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CT</a:t>
              </a:r>
            </a:p>
          </p:txBody>
        </p:sp>
        <p:sp>
          <p:nvSpPr>
            <p:cNvPr id="26" name="Rectángulo redondeado 25">
              <a:extLst>
                <a:ext uri="{FF2B5EF4-FFF2-40B4-BE49-F238E27FC236}">
                  <a16:creationId xmlns:a16="http://schemas.microsoft.com/office/drawing/2014/main" id="{095BFA83-1389-674E-880D-4F5269A7F1DD}"/>
                </a:ext>
              </a:extLst>
            </p:cNvPr>
            <p:cNvSpPr/>
            <p:nvPr/>
          </p:nvSpPr>
          <p:spPr>
            <a:xfrm>
              <a:off x="1321193" y="2459102"/>
              <a:ext cx="3236607" cy="670039"/>
            </a:xfrm>
            <a:prstGeom prst="roundRect">
              <a:avLst/>
            </a:prstGeom>
            <a:noFill/>
            <a:ln w="3810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ángulo redondeado 26">
              <a:extLst>
                <a:ext uri="{FF2B5EF4-FFF2-40B4-BE49-F238E27FC236}">
                  <a16:creationId xmlns:a16="http://schemas.microsoft.com/office/drawing/2014/main" id="{B0BFAD20-BA07-6945-A179-0D5D4076E86C}"/>
                </a:ext>
              </a:extLst>
            </p:cNvPr>
            <p:cNvSpPr/>
            <p:nvPr/>
          </p:nvSpPr>
          <p:spPr>
            <a:xfrm>
              <a:off x="2317990" y="3547882"/>
              <a:ext cx="1129935" cy="345551"/>
            </a:xfrm>
            <a:prstGeom prst="roundRect">
              <a:avLst/>
            </a:prstGeom>
            <a:noFill/>
            <a:ln w="3810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ángulo redondeado 27">
              <a:extLst>
                <a:ext uri="{FF2B5EF4-FFF2-40B4-BE49-F238E27FC236}">
                  <a16:creationId xmlns:a16="http://schemas.microsoft.com/office/drawing/2014/main" id="{19D2EA21-46BE-AE44-96E0-DED4A0B031D7}"/>
                </a:ext>
              </a:extLst>
            </p:cNvPr>
            <p:cNvSpPr/>
            <p:nvPr/>
          </p:nvSpPr>
          <p:spPr>
            <a:xfrm>
              <a:off x="425089" y="3568075"/>
              <a:ext cx="1279525" cy="335335"/>
            </a:xfrm>
            <a:prstGeom prst="roundRect">
              <a:avLst/>
            </a:prstGeom>
            <a:noFill/>
            <a:ln w="3810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ángulo redondeado 28">
              <a:extLst>
                <a:ext uri="{FF2B5EF4-FFF2-40B4-BE49-F238E27FC236}">
                  <a16:creationId xmlns:a16="http://schemas.microsoft.com/office/drawing/2014/main" id="{0DC75AAB-15D5-B14B-A87D-38D4418BD6E6}"/>
                </a:ext>
              </a:extLst>
            </p:cNvPr>
            <p:cNvSpPr/>
            <p:nvPr/>
          </p:nvSpPr>
          <p:spPr>
            <a:xfrm>
              <a:off x="3747775" y="3433681"/>
              <a:ext cx="1122126" cy="579839"/>
            </a:xfrm>
            <a:prstGeom prst="roundRect">
              <a:avLst/>
            </a:prstGeom>
            <a:noFill/>
            <a:ln w="3810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ángulo redondeado 29">
              <a:extLst>
                <a:ext uri="{FF2B5EF4-FFF2-40B4-BE49-F238E27FC236}">
                  <a16:creationId xmlns:a16="http://schemas.microsoft.com/office/drawing/2014/main" id="{B299D911-ABEF-4D42-AD93-DE406FBC44AD}"/>
                </a:ext>
              </a:extLst>
            </p:cNvPr>
            <p:cNvSpPr/>
            <p:nvPr/>
          </p:nvSpPr>
          <p:spPr>
            <a:xfrm>
              <a:off x="2604055" y="4149726"/>
              <a:ext cx="553567" cy="338577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  <a:alpha val="24000"/>
              </a:schemeClr>
            </a:solidFill>
            <a:ln w="3810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ángulo redondeado 30">
              <a:extLst>
                <a:ext uri="{FF2B5EF4-FFF2-40B4-BE49-F238E27FC236}">
                  <a16:creationId xmlns:a16="http://schemas.microsoft.com/office/drawing/2014/main" id="{DD9FD4EB-DB09-234D-9638-7DFD8B1795F8}"/>
                </a:ext>
              </a:extLst>
            </p:cNvPr>
            <p:cNvSpPr/>
            <p:nvPr/>
          </p:nvSpPr>
          <p:spPr>
            <a:xfrm>
              <a:off x="697915" y="4101100"/>
              <a:ext cx="710383" cy="328638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  <a:alpha val="24000"/>
              </a:schemeClr>
            </a:solidFill>
            <a:ln w="3810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ángulo redondeado 31">
              <a:extLst>
                <a:ext uri="{FF2B5EF4-FFF2-40B4-BE49-F238E27FC236}">
                  <a16:creationId xmlns:a16="http://schemas.microsoft.com/office/drawing/2014/main" id="{AE4D2969-400B-434F-9FDD-B41519E64D2A}"/>
                </a:ext>
              </a:extLst>
            </p:cNvPr>
            <p:cNvSpPr/>
            <p:nvPr/>
          </p:nvSpPr>
          <p:spPr>
            <a:xfrm>
              <a:off x="4119859" y="4250690"/>
              <a:ext cx="437941" cy="311276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  <a:alpha val="24000"/>
              </a:schemeClr>
            </a:solidFill>
            <a:ln w="3810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ectángulo redondeado 32">
              <a:extLst>
                <a:ext uri="{FF2B5EF4-FFF2-40B4-BE49-F238E27FC236}">
                  <a16:creationId xmlns:a16="http://schemas.microsoft.com/office/drawing/2014/main" id="{8122D89F-6E91-5C4D-9CD7-A87F0A7F4702}"/>
                </a:ext>
              </a:extLst>
            </p:cNvPr>
            <p:cNvSpPr/>
            <p:nvPr/>
          </p:nvSpPr>
          <p:spPr>
            <a:xfrm>
              <a:off x="1428189" y="4784173"/>
              <a:ext cx="437941" cy="311276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  <a:alpha val="24000"/>
              </a:schemeClr>
            </a:solidFill>
            <a:ln w="3810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ángulo redondeado 33">
              <a:extLst>
                <a:ext uri="{FF2B5EF4-FFF2-40B4-BE49-F238E27FC236}">
                  <a16:creationId xmlns:a16="http://schemas.microsoft.com/office/drawing/2014/main" id="{0089C4B2-4F3A-D948-A2BC-12EAC10D4284}"/>
                </a:ext>
              </a:extLst>
            </p:cNvPr>
            <p:cNvSpPr/>
            <p:nvPr/>
          </p:nvSpPr>
          <p:spPr>
            <a:xfrm>
              <a:off x="44674" y="4767694"/>
              <a:ext cx="1283622" cy="315624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  <a:alpha val="24000"/>
              </a:schemeClr>
            </a:solidFill>
            <a:ln w="3810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DB16294F-7D8E-0A45-B945-AD5F7EA740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0006" r="38999"/>
            <a:stretch/>
          </p:blipFill>
          <p:spPr>
            <a:xfrm>
              <a:off x="2137587" y="4583883"/>
              <a:ext cx="1329360" cy="1140636"/>
            </a:xfrm>
            <a:prstGeom prst="rect">
              <a:avLst/>
            </a:prstGeom>
          </p:spPr>
        </p:pic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61E70B2E-7C3D-EB45-8CDB-3982925482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0600"/>
            <a:stretch/>
          </p:blipFill>
          <p:spPr>
            <a:xfrm>
              <a:off x="3493436" y="4592430"/>
              <a:ext cx="1617912" cy="1092065"/>
            </a:xfrm>
            <a:prstGeom prst="rect">
              <a:avLst/>
            </a:prstGeom>
          </p:spPr>
        </p:pic>
        <p:cxnSp>
          <p:nvCxnSpPr>
            <p:cNvPr id="52" name="Conector recto 51">
              <a:extLst>
                <a:ext uri="{FF2B5EF4-FFF2-40B4-BE49-F238E27FC236}">
                  <a16:creationId xmlns:a16="http://schemas.microsoft.com/office/drawing/2014/main" id="{838F6F97-790A-9649-A4EC-87DB1FD07B4A}"/>
                </a:ext>
              </a:extLst>
            </p:cNvPr>
            <p:cNvCxnSpPr>
              <a:cxnSpLocks/>
              <a:stCxn id="24" idx="2"/>
            </p:cNvCxnSpPr>
            <p:nvPr/>
          </p:nvCxnSpPr>
          <p:spPr>
            <a:xfrm>
              <a:off x="5863398" y="2044607"/>
              <a:ext cx="0" cy="246395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recto 52">
              <a:extLst>
                <a:ext uri="{FF2B5EF4-FFF2-40B4-BE49-F238E27FC236}">
                  <a16:creationId xmlns:a16="http://schemas.microsoft.com/office/drawing/2014/main" id="{62C02695-34FC-5044-968D-B7292E7225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54822" y="2267985"/>
              <a:ext cx="3277964" cy="8515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ector recto 56">
              <a:extLst>
                <a:ext uri="{FF2B5EF4-FFF2-40B4-BE49-F238E27FC236}">
                  <a16:creationId xmlns:a16="http://schemas.microsoft.com/office/drawing/2014/main" id="{4057E075-49C0-E84C-A9E7-45E9C5E5F03D}"/>
                </a:ext>
              </a:extLst>
            </p:cNvPr>
            <p:cNvCxnSpPr>
              <a:cxnSpLocks/>
            </p:cNvCxnSpPr>
            <p:nvPr/>
          </p:nvCxnSpPr>
          <p:spPr>
            <a:xfrm>
              <a:off x="2860568" y="2254161"/>
              <a:ext cx="1393" cy="184570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ector recto 61">
              <a:extLst>
                <a:ext uri="{FF2B5EF4-FFF2-40B4-BE49-F238E27FC236}">
                  <a16:creationId xmlns:a16="http://schemas.microsoft.com/office/drawing/2014/main" id="{F16847B1-7359-0343-BC12-9286B281EA6B}"/>
                </a:ext>
              </a:extLst>
            </p:cNvPr>
            <p:cNvCxnSpPr>
              <a:cxnSpLocks/>
            </p:cNvCxnSpPr>
            <p:nvPr/>
          </p:nvCxnSpPr>
          <p:spPr>
            <a:xfrm>
              <a:off x="2881917" y="3118583"/>
              <a:ext cx="0" cy="216000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cto 62">
              <a:extLst>
                <a:ext uri="{FF2B5EF4-FFF2-40B4-BE49-F238E27FC236}">
                  <a16:creationId xmlns:a16="http://schemas.microsoft.com/office/drawing/2014/main" id="{B37E2D11-EC65-9C48-B253-7700F43C76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6975" y="3334583"/>
              <a:ext cx="3291854" cy="0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recto 66">
              <a:extLst>
                <a:ext uri="{FF2B5EF4-FFF2-40B4-BE49-F238E27FC236}">
                  <a16:creationId xmlns:a16="http://schemas.microsoft.com/office/drawing/2014/main" id="{CCA98122-2ECB-0046-B1A9-2BA5407B7DA2}"/>
                </a:ext>
              </a:extLst>
            </p:cNvPr>
            <p:cNvCxnSpPr>
              <a:cxnSpLocks/>
            </p:cNvCxnSpPr>
            <p:nvPr/>
          </p:nvCxnSpPr>
          <p:spPr>
            <a:xfrm>
              <a:off x="1046975" y="3326068"/>
              <a:ext cx="0" cy="216000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ector recto 68">
              <a:extLst>
                <a:ext uri="{FF2B5EF4-FFF2-40B4-BE49-F238E27FC236}">
                  <a16:creationId xmlns:a16="http://schemas.microsoft.com/office/drawing/2014/main" id="{15CFD6B2-65E9-2A4E-A270-CD539DFB60A1}"/>
                </a:ext>
              </a:extLst>
            </p:cNvPr>
            <p:cNvCxnSpPr>
              <a:cxnSpLocks/>
            </p:cNvCxnSpPr>
            <p:nvPr/>
          </p:nvCxnSpPr>
          <p:spPr>
            <a:xfrm>
              <a:off x="1054477" y="3903410"/>
              <a:ext cx="6476" cy="197690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recto 69">
              <a:extLst>
                <a:ext uri="{FF2B5EF4-FFF2-40B4-BE49-F238E27FC236}">
                  <a16:creationId xmlns:a16="http://schemas.microsoft.com/office/drawing/2014/main" id="{003F5718-2E44-1542-810D-040DF7E940DD}"/>
                </a:ext>
              </a:extLst>
            </p:cNvPr>
            <p:cNvCxnSpPr>
              <a:cxnSpLocks/>
            </p:cNvCxnSpPr>
            <p:nvPr/>
          </p:nvCxnSpPr>
          <p:spPr>
            <a:xfrm>
              <a:off x="1080012" y="4453828"/>
              <a:ext cx="0" cy="108000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ector recto 70">
              <a:extLst>
                <a:ext uri="{FF2B5EF4-FFF2-40B4-BE49-F238E27FC236}">
                  <a16:creationId xmlns:a16="http://schemas.microsoft.com/office/drawing/2014/main" id="{70C9207C-B151-B64A-8080-BD0A43750796}"/>
                </a:ext>
              </a:extLst>
            </p:cNvPr>
            <p:cNvCxnSpPr>
              <a:cxnSpLocks/>
            </p:cNvCxnSpPr>
            <p:nvPr/>
          </p:nvCxnSpPr>
          <p:spPr>
            <a:xfrm>
              <a:off x="2884206" y="3335433"/>
              <a:ext cx="0" cy="216000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ector recto 71">
              <a:extLst>
                <a:ext uri="{FF2B5EF4-FFF2-40B4-BE49-F238E27FC236}">
                  <a16:creationId xmlns:a16="http://schemas.microsoft.com/office/drawing/2014/main" id="{337BD34D-273E-2F47-8F15-9288CCD804E2}"/>
                </a:ext>
              </a:extLst>
            </p:cNvPr>
            <p:cNvCxnSpPr>
              <a:cxnSpLocks/>
            </p:cNvCxnSpPr>
            <p:nvPr/>
          </p:nvCxnSpPr>
          <p:spPr>
            <a:xfrm>
              <a:off x="2876133" y="3909275"/>
              <a:ext cx="0" cy="216000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ector recto 72">
              <a:extLst>
                <a:ext uri="{FF2B5EF4-FFF2-40B4-BE49-F238E27FC236}">
                  <a16:creationId xmlns:a16="http://schemas.microsoft.com/office/drawing/2014/main" id="{A4DEE699-418C-D74B-A28F-55202510CD6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2605" y="4579173"/>
              <a:ext cx="1079563" cy="11368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ector recto 75">
              <a:extLst>
                <a:ext uri="{FF2B5EF4-FFF2-40B4-BE49-F238E27FC236}">
                  <a16:creationId xmlns:a16="http://schemas.microsoft.com/office/drawing/2014/main" id="{0948429B-CA57-864B-9ED0-992B5B4353FF}"/>
                </a:ext>
              </a:extLst>
            </p:cNvPr>
            <p:cNvCxnSpPr>
              <a:cxnSpLocks/>
            </p:cNvCxnSpPr>
            <p:nvPr/>
          </p:nvCxnSpPr>
          <p:spPr>
            <a:xfrm>
              <a:off x="1622168" y="4575085"/>
              <a:ext cx="0" cy="171731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ector recto 76">
              <a:extLst>
                <a:ext uri="{FF2B5EF4-FFF2-40B4-BE49-F238E27FC236}">
                  <a16:creationId xmlns:a16="http://schemas.microsoft.com/office/drawing/2014/main" id="{A7E6F4F1-1529-724C-B152-F3A1966AD2AB}"/>
                </a:ext>
              </a:extLst>
            </p:cNvPr>
            <p:cNvCxnSpPr>
              <a:cxnSpLocks/>
            </p:cNvCxnSpPr>
            <p:nvPr/>
          </p:nvCxnSpPr>
          <p:spPr>
            <a:xfrm>
              <a:off x="546910" y="4563796"/>
              <a:ext cx="0" cy="180000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ector recto 80">
              <a:extLst>
                <a:ext uri="{FF2B5EF4-FFF2-40B4-BE49-F238E27FC236}">
                  <a16:creationId xmlns:a16="http://schemas.microsoft.com/office/drawing/2014/main" id="{C17AF0D6-F619-6447-8565-1497A0121415}"/>
                </a:ext>
              </a:extLst>
            </p:cNvPr>
            <p:cNvCxnSpPr>
              <a:cxnSpLocks/>
            </p:cNvCxnSpPr>
            <p:nvPr/>
          </p:nvCxnSpPr>
          <p:spPr>
            <a:xfrm>
              <a:off x="4328300" y="4014305"/>
              <a:ext cx="0" cy="216000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ector recto 81">
              <a:extLst>
                <a:ext uri="{FF2B5EF4-FFF2-40B4-BE49-F238E27FC236}">
                  <a16:creationId xmlns:a16="http://schemas.microsoft.com/office/drawing/2014/main" id="{3C7FBCEA-0ACC-0441-AD77-754B96C05B69}"/>
                </a:ext>
              </a:extLst>
            </p:cNvPr>
            <p:cNvCxnSpPr>
              <a:cxnSpLocks/>
            </p:cNvCxnSpPr>
            <p:nvPr/>
          </p:nvCxnSpPr>
          <p:spPr>
            <a:xfrm>
              <a:off x="4338829" y="3326068"/>
              <a:ext cx="0" cy="108000"/>
            </a:xfrm>
            <a:prstGeom prst="line">
              <a:avLst/>
            </a:prstGeom>
            <a:ln w="381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4BD48591-4B8A-B549-81D9-71F4CCF934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69296"/>
            <a:stretch/>
          </p:blipFill>
          <p:spPr>
            <a:xfrm>
              <a:off x="393830" y="5146230"/>
              <a:ext cx="1170915" cy="1014178"/>
            </a:xfrm>
            <a:prstGeom prst="rect">
              <a:avLst/>
            </a:prstGeom>
          </p:spPr>
        </p:pic>
      </p:grpSp>
      <p:sp>
        <p:nvSpPr>
          <p:cNvPr id="104" name="Marcador de número de diapositiva 1">
            <a:extLst>
              <a:ext uri="{FF2B5EF4-FFF2-40B4-BE49-F238E27FC236}">
                <a16:creationId xmlns:a16="http://schemas.microsoft.com/office/drawing/2014/main" id="{DF8346B2-2121-3F45-85E5-0B545A71D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3301" y="6365431"/>
            <a:ext cx="2133600" cy="365125"/>
          </a:xfrm>
        </p:spPr>
        <p:txBody>
          <a:bodyPr/>
          <a:lstStyle/>
          <a:p>
            <a:fld id="{50E99D05-59C7-1643-9836-32D7026B7D3F}" type="slidenum">
              <a:rPr lang="en-US" smtClean="0"/>
              <a:t>5</a:t>
            </a:fld>
            <a:endParaRPr lang="en-US" dirty="0"/>
          </a:p>
        </p:txBody>
      </p:sp>
      <p:pic>
        <p:nvPicPr>
          <p:cNvPr id="74" name="Picture 5">
            <a:extLst>
              <a:ext uri="{FF2B5EF4-FFF2-40B4-BE49-F238E27FC236}">
                <a16:creationId xmlns:a16="http://schemas.microsoft.com/office/drawing/2014/main" id="{22730E94-2F8A-1E42-8F0A-029C12F81B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04"/>
          <a:stretch/>
        </p:blipFill>
        <p:spPr bwMode="auto">
          <a:xfrm>
            <a:off x="10151567" y="1615048"/>
            <a:ext cx="1758510" cy="823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Cerrar llave 102">
            <a:extLst>
              <a:ext uri="{FF2B5EF4-FFF2-40B4-BE49-F238E27FC236}">
                <a16:creationId xmlns:a16="http://schemas.microsoft.com/office/drawing/2014/main" id="{69B12774-B843-9340-A8F5-D6940005CDDC}"/>
              </a:ext>
            </a:extLst>
          </p:cNvPr>
          <p:cNvSpPr/>
          <p:nvPr/>
        </p:nvSpPr>
        <p:spPr>
          <a:xfrm rot="5400000">
            <a:off x="5913876" y="210016"/>
            <a:ext cx="377452" cy="12047684"/>
          </a:xfrm>
          <a:prstGeom prst="rightBrace">
            <a:avLst>
              <a:gd name="adj1" fmla="val 8333"/>
              <a:gd name="adj2" fmla="val 49850"/>
            </a:avLst>
          </a:prstGeom>
          <a:ln w="381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9" name="Conector recto 88">
            <a:extLst>
              <a:ext uri="{FF2B5EF4-FFF2-40B4-BE49-F238E27FC236}">
                <a16:creationId xmlns:a16="http://schemas.microsoft.com/office/drawing/2014/main" id="{066DE4F9-64D9-3D49-827A-3E1F55324C1E}"/>
              </a:ext>
            </a:extLst>
          </p:cNvPr>
          <p:cNvCxnSpPr>
            <a:cxnSpLocks/>
          </p:cNvCxnSpPr>
          <p:nvPr/>
        </p:nvCxnSpPr>
        <p:spPr>
          <a:xfrm flipH="1" flipV="1">
            <a:off x="6101832" y="2283085"/>
            <a:ext cx="2077473" cy="14965"/>
          </a:xfrm>
          <a:prstGeom prst="line">
            <a:avLst/>
          </a:prstGeom>
          <a:ln w="381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61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16" grpId="0"/>
      <p:bldP spid="17" grpId="0"/>
      <p:bldP spid="18" grpId="0"/>
      <p:bldP spid="21" grpId="0"/>
      <p:bldP spid="23" grpId="0"/>
      <p:bldP spid="38" grpId="0" animBg="1"/>
      <p:bldP spid="40" grpId="0" animBg="1"/>
      <p:bldP spid="41" grpId="0" animBg="1"/>
      <p:bldP spid="46" grpId="0"/>
      <p:bldP spid="50" grpId="0" animBg="1"/>
      <p:bldP spid="10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6833FC32-19B2-A423-AE39-AF728A3AB4F4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E6A07A4C-F18B-4E29-A43D-5E2ABC781E32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56741659-ED00-A121-491F-56151F9A5A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6</a:t>
            </a:fld>
            <a:endParaRPr lang="en-GB" sz="1800" b="1" dirty="0"/>
          </a:p>
        </p:txBody>
      </p:sp>
      <p:sp>
        <p:nvSpPr>
          <p:cNvPr id="20" name="Flecha derecha 19">
            <a:extLst>
              <a:ext uri="{FF2B5EF4-FFF2-40B4-BE49-F238E27FC236}">
                <a16:creationId xmlns:a16="http://schemas.microsoft.com/office/drawing/2014/main" id="{34444F67-7AEF-E541-A434-166C6032685A}"/>
              </a:ext>
            </a:extLst>
          </p:cNvPr>
          <p:cNvSpPr/>
          <p:nvPr/>
        </p:nvSpPr>
        <p:spPr>
          <a:xfrm>
            <a:off x="914401" y="3883522"/>
            <a:ext cx="10501746" cy="1478187"/>
          </a:xfrm>
          <a:prstGeom prst="rightArrow">
            <a:avLst>
              <a:gd name="adj1" fmla="val 50000"/>
              <a:gd name="adj2" fmla="val 80602"/>
            </a:avLst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3D32DEF-FDCA-C145-B2DD-E75754B1A8E5}"/>
              </a:ext>
            </a:extLst>
          </p:cNvPr>
          <p:cNvSpPr txBox="1"/>
          <p:nvPr/>
        </p:nvSpPr>
        <p:spPr>
          <a:xfrm>
            <a:off x="515037" y="5038543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 Century</a:t>
            </a:r>
          </a:p>
          <a:p>
            <a:pPr algn="ctr"/>
            <a:r>
              <a:rPr lang="en-US" dirty="0"/>
              <a:t>Invention of the </a:t>
            </a:r>
            <a:r>
              <a:rPr lang="en-US" b="1" dirty="0"/>
              <a:t>Microscope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71B366E5-17C3-2349-BBF7-087A782B7F11}"/>
              </a:ext>
            </a:extLst>
          </p:cNvPr>
          <p:cNvSpPr/>
          <p:nvPr/>
        </p:nvSpPr>
        <p:spPr>
          <a:xfrm>
            <a:off x="1995055" y="4223518"/>
            <a:ext cx="80179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F43CC0FB-9694-E541-9674-DE60A8382166}"/>
              </a:ext>
            </a:extLst>
          </p:cNvPr>
          <p:cNvSpPr/>
          <p:nvPr/>
        </p:nvSpPr>
        <p:spPr>
          <a:xfrm>
            <a:off x="2121779" y="4215102"/>
            <a:ext cx="122068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65E9E053-3904-4A45-BA8B-27E448DB5687}"/>
              </a:ext>
            </a:extLst>
          </p:cNvPr>
          <p:cNvSpPr/>
          <p:nvPr/>
        </p:nvSpPr>
        <p:spPr>
          <a:xfrm>
            <a:off x="1893932" y="4223518"/>
            <a:ext cx="45719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795D8DCC-338D-7143-AF86-4E2DB4D26A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5243" y="5290869"/>
            <a:ext cx="2237208" cy="1486029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4917DE60-D5B6-B644-A400-5449CBADBE96}"/>
              </a:ext>
            </a:extLst>
          </p:cNvPr>
          <p:cNvSpPr/>
          <p:nvPr/>
        </p:nvSpPr>
        <p:spPr>
          <a:xfrm>
            <a:off x="515037" y="831469"/>
            <a:ext cx="11102418" cy="1938992"/>
          </a:xfrm>
          <a:prstGeom prst="rect">
            <a:avLst/>
          </a:prstGeom>
          <a:ln w="44450">
            <a:solidFill>
              <a:srgbClr val="4472C4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Medical imaging </a:t>
            </a:r>
            <a:r>
              <a:rPr lang="en-US" sz="2400" dirty="0"/>
              <a:t>refers to several different technologies that are used to view the human body in order to </a:t>
            </a:r>
            <a:r>
              <a:rPr lang="en-US" sz="2400" b="1" dirty="0"/>
              <a:t>diagnose, monitor, or treat medical conditions</a:t>
            </a:r>
            <a:endParaRPr lang="en-US" sz="2400" dirty="0"/>
          </a:p>
          <a:p>
            <a:endParaRPr lang="en-US" sz="2400" dirty="0"/>
          </a:p>
          <a:p>
            <a:pPr algn="ctr"/>
            <a:r>
              <a:rPr lang="en-US" sz="2400" dirty="0"/>
              <a:t>Each </a:t>
            </a:r>
            <a:r>
              <a:rPr lang="en-US" sz="2400" b="1" dirty="0"/>
              <a:t>type of technology </a:t>
            </a:r>
            <a:r>
              <a:rPr lang="en-US" sz="2400" dirty="0"/>
              <a:t>gives </a:t>
            </a:r>
            <a:r>
              <a:rPr lang="en-US" sz="2400" b="1" dirty="0"/>
              <a:t>different information </a:t>
            </a:r>
            <a:r>
              <a:rPr lang="en-US" sz="2400" dirty="0"/>
              <a:t>about the area of the body being studied or treated</a:t>
            </a:r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id="{16796B2E-081C-4E65-EA6F-C4108FD5D85F}"/>
              </a:ext>
            </a:extLst>
          </p:cNvPr>
          <p:cNvSpPr/>
          <p:nvPr/>
        </p:nvSpPr>
        <p:spPr>
          <a:xfrm>
            <a:off x="1847528" y="0"/>
            <a:ext cx="10344472" cy="6483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/>
              <a:t>Medical Imaging</a:t>
            </a:r>
          </a:p>
        </p:txBody>
      </p:sp>
    </p:spTree>
    <p:extLst>
      <p:ext uri="{BB962C8B-B14F-4D97-AF65-F5344CB8AC3E}">
        <p14:creationId xmlns:p14="http://schemas.microsoft.com/office/powerpoint/2010/main" val="95743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/>
      <p:bldP spid="28" grpId="0" animBg="1"/>
      <p:bldP spid="29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7</a:t>
            </a:fld>
            <a:endParaRPr lang="en-GB" sz="1800" b="1" dirty="0"/>
          </a:p>
        </p:txBody>
      </p:sp>
      <p:sp>
        <p:nvSpPr>
          <p:cNvPr id="20" name="Flecha derecha 19">
            <a:extLst>
              <a:ext uri="{FF2B5EF4-FFF2-40B4-BE49-F238E27FC236}">
                <a16:creationId xmlns:a16="http://schemas.microsoft.com/office/drawing/2014/main" id="{34444F67-7AEF-E541-A434-166C6032685A}"/>
              </a:ext>
            </a:extLst>
          </p:cNvPr>
          <p:cNvSpPr/>
          <p:nvPr/>
        </p:nvSpPr>
        <p:spPr>
          <a:xfrm>
            <a:off x="914401" y="3883522"/>
            <a:ext cx="10501746" cy="1478187"/>
          </a:xfrm>
          <a:prstGeom prst="rightArrow">
            <a:avLst>
              <a:gd name="adj1" fmla="val 50000"/>
              <a:gd name="adj2" fmla="val 80602"/>
            </a:avLst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3D32DEF-FDCA-C145-B2DD-E75754B1A8E5}"/>
              </a:ext>
            </a:extLst>
          </p:cNvPr>
          <p:cNvSpPr txBox="1"/>
          <p:nvPr/>
        </p:nvSpPr>
        <p:spPr>
          <a:xfrm>
            <a:off x="515037" y="5038543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 Century</a:t>
            </a:r>
          </a:p>
          <a:p>
            <a:pPr algn="ctr"/>
            <a:r>
              <a:rPr lang="en-US" dirty="0"/>
              <a:t>Invention of the </a:t>
            </a:r>
            <a:r>
              <a:rPr lang="en-US" b="1" dirty="0"/>
              <a:t>Microscope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285E7E1-AE63-DF42-9302-5759D7209B5A}"/>
              </a:ext>
            </a:extLst>
          </p:cNvPr>
          <p:cNvSpPr txBox="1"/>
          <p:nvPr/>
        </p:nvSpPr>
        <p:spPr>
          <a:xfrm>
            <a:off x="2374237" y="3300188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1895 </a:t>
            </a:r>
          </a:p>
          <a:p>
            <a:pPr algn="ctr"/>
            <a:r>
              <a:rPr lang="en-US" dirty="0"/>
              <a:t>Discovery of the </a:t>
            </a:r>
            <a:r>
              <a:rPr lang="en-US" b="1" dirty="0"/>
              <a:t>X-rays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1E64CD4-D880-5C48-837B-6295BA8AF2BD}"/>
              </a:ext>
            </a:extLst>
          </p:cNvPr>
          <p:cNvSpPr txBox="1"/>
          <p:nvPr/>
        </p:nvSpPr>
        <p:spPr>
          <a:xfrm>
            <a:off x="4446768" y="5003962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1956</a:t>
            </a:r>
          </a:p>
          <a:p>
            <a:pPr algn="ctr"/>
            <a:r>
              <a:rPr lang="en-US" dirty="0"/>
              <a:t>First </a:t>
            </a:r>
            <a:r>
              <a:rPr lang="en-US" b="1" dirty="0"/>
              <a:t>Ultrasound </a:t>
            </a:r>
            <a:r>
              <a:rPr lang="en-US" dirty="0"/>
              <a:t>devices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71B366E5-17C3-2349-BBF7-087A782B7F11}"/>
              </a:ext>
            </a:extLst>
          </p:cNvPr>
          <p:cNvSpPr/>
          <p:nvPr/>
        </p:nvSpPr>
        <p:spPr>
          <a:xfrm>
            <a:off x="1995055" y="4223518"/>
            <a:ext cx="80179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F43CC0FB-9694-E541-9674-DE60A8382166}"/>
              </a:ext>
            </a:extLst>
          </p:cNvPr>
          <p:cNvSpPr/>
          <p:nvPr/>
        </p:nvSpPr>
        <p:spPr>
          <a:xfrm>
            <a:off x="2121779" y="4215102"/>
            <a:ext cx="122068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65E9E053-3904-4A45-BA8B-27E448DB5687}"/>
              </a:ext>
            </a:extLst>
          </p:cNvPr>
          <p:cNvSpPr/>
          <p:nvPr/>
        </p:nvSpPr>
        <p:spPr>
          <a:xfrm>
            <a:off x="1893932" y="4223518"/>
            <a:ext cx="45719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795D8DCC-338D-7143-AF86-4E2DB4D26A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5243" y="5290869"/>
            <a:ext cx="2237208" cy="1486029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295585D-462A-8C4E-9A71-23A9A108A6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189" t="18154" r="4939" b="10353"/>
          <a:stretch/>
        </p:blipFill>
        <p:spPr>
          <a:xfrm>
            <a:off x="4598506" y="2808942"/>
            <a:ext cx="1968171" cy="1364858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84FBDAD-F8E4-D64A-8D53-D6DE610C81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38" t="18154" r="69692" b="10353"/>
          <a:stretch/>
        </p:blipFill>
        <p:spPr>
          <a:xfrm>
            <a:off x="3879898" y="2803152"/>
            <a:ext cx="566870" cy="89319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B452DFF-E0FA-044F-8A70-151B56E11B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189" t="18155" r="39183" b="19621"/>
          <a:stretch/>
        </p:blipFill>
        <p:spPr>
          <a:xfrm>
            <a:off x="2900094" y="4173800"/>
            <a:ext cx="803589" cy="1187909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06B0C662-EFED-EA49-900A-3961D2A088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8599" y="4268429"/>
            <a:ext cx="980145" cy="77011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C092EF0-38E6-C042-9585-954012E6DA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1673" y="5066651"/>
            <a:ext cx="1562874" cy="1030591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81B3ACFC-4C93-F847-972A-F89204C408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3764" y="5202481"/>
            <a:ext cx="980145" cy="770114"/>
          </a:xfrm>
          <a:prstGeom prst="rect">
            <a:avLst/>
          </a:prstGeom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7967B3C5-FDDE-CAAE-5DA0-D31D6C91D4C5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AA2C7C1D-1B37-AF04-3132-0F69297ABAF0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66092C71-F8A0-BCB0-0A41-66D5C811584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10" name="Rectángulo 9">
            <a:extLst>
              <a:ext uri="{FF2B5EF4-FFF2-40B4-BE49-F238E27FC236}">
                <a16:creationId xmlns:a16="http://schemas.microsoft.com/office/drawing/2014/main" id="{C75BCF95-35D7-4235-9A9C-1966A59912C4}"/>
              </a:ext>
            </a:extLst>
          </p:cNvPr>
          <p:cNvSpPr/>
          <p:nvPr/>
        </p:nvSpPr>
        <p:spPr>
          <a:xfrm>
            <a:off x="515037" y="831469"/>
            <a:ext cx="11102418" cy="1938992"/>
          </a:xfrm>
          <a:prstGeom prst="rect">
            <a:avLst/>
          </a:prstGeom>
          <a:ln w="44450">
            <a:solidFill>
              <a:srgbClr val="4472C4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Medical imaging </a:t>
            </a:r>
            <a:r>
              <a:rPr lang="en-US" sz="2400" dirty="0"/>
              <a:t>refers to several different technologies that are used to view the human body in order to </a:t>
            </a:r>
            <a:r>
              <a:rPr lang="en-US" sz="2400" b="1" dirty="0"/>
              <a:t>diagnose, monitor, or treat medical conditions</a:t>
            </a:r>
            <a:endParaRPr lang="en-US" sz="2400" dirty="0"/>
          </a:p>
          <a:p>
            <a:endParaRPr lang="en-US" sz="2400" dirty="0"/>
          </a:p>
          <a:p>
            <a:pPr algn="ctr"/>
            <a:r>
              <a:rPr lang="en-US" sz="2400" dirty="0"/>
              <a:t>Each </a:t>
            </a:r>
            <a:r>
              <a:rPr lang="en-US" sz="2400" b="1" dirty="0"/>
              <a:t>type of technology </a:t>
            </a:r>
            <a:r>
              <a:rPr lang="en-US" sz="2400" dirty="0"/>
              <a:t>gives </a:t>
            </a:r>
            <a:r>
              <a:rPr lang="en-US" sz="2400" b="1" dirty="0"/>
              <a:t>different information </a:t>
            </a:r>
            <a:r>
              <a:rPr lang="en-US" sz="2400" dirty="0"/>
              <a:t>about the area of the body being studied or treated</a:t>
            </a:r>
          </a:p>
        </p:txBody>
      </p:sp>
      <p:sp>
        <p:nvSpPr>
          <p:cNvPr id="4" name="6 Rectángulo">
            <a:extLst>
              <a:ext uri="{FF2B5EF4-FFF2-40B4-BE49-F238E27FC236}">
                <a16:creationId xmlns:a16="http://schemas.microsoft.com/office/drawing/2014/main" id="{EAAFFCBE-2CBA-C15F-84BF-CBAC31F2D60E}"/>
              </a:ext>
            </a:extLst>
          </p:cNvPr>
          <p:cNvSpPr/>
          <p:nvPr/>
        </p:nvSpPr>
        <p:spPr>
          <a:xfrm>
            <a:off x="1847528" y="0"/>
            <a:ext cx="10344472" cy="6483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/>
              <a:t>Medical Imaging</a:t>
            </a:r>
          </a:p>
        </p:txBody>
      </p:sp>
    </p:spTree>
    <p:extLst>
      <p:ext uri="{BB962C8B-B14F-4D97-AF65-F5344CB8AC3E}">
        <p14:creationId xmlns:p14="http://schemas.microsoft.com/office/powerpoint/2010/main" val="93666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8</a:t>
            </a:fld>
            <a:endParaRPr lang="en-GB" sz="1800" b="1" dirty="0"/>
          </a:p>
        </p:txBody>
      </p:sp>
      <p:sp>
        <p:nvSpPr>
          <p:cNvPr id="20" name="Flecha derecha 19">
            <a:extLst>
              <a:ext uri="{FF2B5EF4-FFF2-40B4-BE49-F238E27FC236}">
                <a16:creationId xmlns:a16="http://schemas.microsoft.com/office/drawing/2014/main" id="{34444F67-7AEF-E541-A434-166C6032685A}"/>
              </a:ext>
            </a:extLst>
          </p:cNvPr>
          <p:cNvSpPr/>
          <p:nvPr/>
        </p:nvSpPr>
        <p:spPr>
          <a:xfrm>
            <a:off x="914401" y="3883522"/>
            <a:ext cx="10501746" cy="1478187"/>
          </a:xfrm>
          <a:prstGeom prst="rightArrow">
            <a:avLst>
              <a:gd name="adj1" fmla="val 50000"/>
              <a:gd name="adj2" fmla="val 80602"/>
            </a:avLst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3D32DEF-FDCA-C145-B2DD-E75754B1A8E5}"/>
              </a:ext>
            </a:extLst>
          </p:cNvPr>
          <p:cNvSpPr txBox="1"/>
          <p:nvPr/>
        </p:nvSpPr>
        <p:spPr>
          <a:xfrm>
            <a:off x="515037" y="5038543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 Century</a:t>
            </a:r>
          </a:p>
          <a:p>
            <a:pPr algn="ctr"/>
            <a:r>
              <a:rPr lang="en-US" dirty="0"/>
              <a:t>Invention of the </a:t>
            </a:r>
            <a:r>
              <a:rPr lang="en-US" b="1" dirty="0"/>
              <a:t>Microscope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285E7E1-AE63-DF42-9302-5759D7209B5A}"/>
              </a:ext>
            </a:extLst>
          </p:cNvPr>
          <p:cNvSpPr txBox="1"/>
          <p:nvPr/>
        </p:nvSpPr>
        <p:spPr>
          <a:xfrm>
            <a:off x="2374237" y="3300188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1895 </a:t>
            </a:r>
          </a:p>
          <a:p>
            <a:pPr algn="ctr"/>
            <a:r>
              <a:rPr lang="en-US" dirty="0"/>
              <a:t>Discovery of the </a:t>
            </a:r>
            <a:r>
              <a:rPr lang="en-US" b="1" dirty="0"/>
              <a:t>X-rays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1E64CD4-D880-5C48-837B-6295BA8AF2BD}"/>
              </a:ext>
            </a:extLst>
          </p:cNvPr>
          <p:cNvSpPr txBox="1"/>
          <p:nvPr/>
        </p:nvSpPr>
        <p:spPr>
          <a:xfrm>
            <a:off x="4446768" y="5003962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1956</a:t>
            </a:r>
          </a:p>
          <a:p>
            <a:pPr algn="ctr"/>
            <a:r>
              <a:rPr lang="en-US" dirty="0"/>
              <a:t>First </a:t>
            </a:r>
            <a:r>
              <a:rPr lang="en-US" b="1" dirty="0"/>
              <a:t>Ultrasound </a:t>
            </a:r>
            <a:r>
              <a:rPr lang="en-US" dirty="0"/>
              <a:t>devices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01DC6AB0-7B86-A049-919D-6642ADF13033}"/>
              </a:ext>
            </a:extLst>
          </p:cNvPr>
          <p:cNvSpPr txBox="1"/>
          <p:nvPr/>
        </p:nvSpPr>
        <p:spPr>
          <a:xfrm>
            <a:off x="5451743" y="3376896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1961</a:t>
            </a:r>
          </a:p>
          <a:p>
            <a:pPr algn="ctr"/>
            <a:r>
              <a:rPr lang="en-US" dirty="0"/>
              <a:t>Invention of </a:t>
            </a:r>
            <a:r>
              <a:rPr lang="en-US" b="1" dirty="0"/>
              <a:t>PET</a:t>
            </a:r>
            <a:r>
              <a:rPr lang="en-US" dirty="0"/>
              <a:t> scanners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77F04B1-8CFC-834C-865B-DA3E9646A2DA}"/>
              </a:ext>
            </a:extLst>
          </p:cNvPr>
          <p:cNvSpPr txBox="1"/>
          <p:nvPr/>
        </p:nvSpPr>
        <p:spPr>
          <a:xfrm>
            <a:off x="6857388" y="4950093"/>
            <a:ext cx="1576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1972</a:t>
            </a:r>
          </a:p>
          <a:p>
            <a:pPr algn="ctr"/>
            <a:r>
              <a:rPr lang="en-US" dirty="0"/>
              <a:t>Invention of the </a:t>
            </a:r>
            <a:r>
              <a:rPr lang="en-US" b="1" dirty="0"/>
              <a:t>CT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71B366E5-17C3-2349-BBF7-087A782B7F11}"/>
              </a:ext>
            </a:extLst>
          </p:cNvPr>
          <p:cNvSpPr/>
          <p:nvPr/>
        </p:nvSpPr>
        <p:spPr>
          <a:xfrm>
            <a:off x="1995055" y="4223518"/>
            <a:ext cx="80179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F43CC0FB-9694-E541-9674-DE60A8382166}"/>
              </a:ext>
            </a:extLst>
          </p:cNvPr>
          <p:cNvSpPr/>
          <p:nvPr/>
        </p:nvSpPr>
        <p:spPr>
          <a:xfrm>
            <a:off x="2121779" y="4215102"/>
            <a:ext cx="122068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65E9E053-3904-4A45-BA8B-27E448DB5687}"/>
              </a:ext>
            </a:extLst>
          </p:cNvPr>
          <p:cNvSpPr/>
          <p:nvPr/>
        </p:nvSpPr>
        <p:spPr>
          <a:xfrm>
            <a:off x="1893932" y="4223518"/>
            <a:ext cx="45719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795D8DCC-338D-7143-AF86-4E2DB4D26A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5243" y="5290869"/>
            <a:ext cx="2237208" cy="1486029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8F197899-E44D-5C41-BB3C-FD8B58ABD9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189" t="18155" r="39183" b="19621"/>
          <a:stretch/>
        </p:blipFill>
        <p:spPr>
          <a:xfrm>
            <a:off x="2900094" y="4173800"/>
            <a:ext cx="803589" cy="1187909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D3AC60F-FDDC-E240-897F-A2F73F3CC9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8599" y="4268429"/>
            <a:ext cx="980145" cy="770114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06B63C99-0669-FE4D-B6CD-0C2B0F18B2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7467" y="2874717"/>
            <a:ext cx="1198361" cy="80473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BE189AC-AEFC-8349-92B9-DDE66F11CB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75828" y="2815979"/>
            <a:ext cx="1966815" cy="140486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CF3153D-03D5-CD46-9F6B-A76EA5C8F4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03383" y="4202522"/>
            <a:ext cx="951534" cy="98613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CD52FC4-7F6F-2C4F-BDD5-2E99AEDCA7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56995" y="5038543"/>
            <a:ext cx="1294280" cy="101693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F6D186A-CD1D-6A43-A297-D4C1D723E1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94794" y="5191163"/>
            <a:ext cx="1663700" cy="12192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6E7E18B-97EA-3E4A-84FB-3E262D2EC5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29538" y="4043834"/>
            <a:ext cx="838360" cy="985639"/>
          </a:xfrm>
          <a:prstGeom prst="rect">
            <a:avLst/>
          </a:prstGeom>
        </p:spPr>
      </p:pic>
      <p:grpSp>
        <p:nvGrpSpPr>
          <p:cNvPr id="9" name="Grupo 8">
            <a:extLst>
              <a:ext uri="{FF2B5EF4-FFF2-40B4-BE49-F238E27FC236}">
                <a16:creationId xmlns:a16="http://schemas.microsoft.com/office/drawing/2014/main" id="{D76782AB-73E4-8440-217D-13888A0A8857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68F0E9F5-A0A8-6A24-CA34-80CC0EBB35FC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46268F13-7962-5697-E88C-15B5D1FD9C6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BFF054B-D398-848B-41F2-54528CAF2B1D}"/>
              </a:ext>
            </a:extLst>
          </p:cNvPr>
          <p:cNvSpPr/>
          <p:nvPr/>
        </p:nvSpPr>
        <p:spPr>
          <a:xfrm>
            <a:off x="515037" y="831469"/>
            <a:ext cx="11102418" cy="1938992"/>
          </a:xfrm>
          <a:prstGeom prst="rect">
            <a:avLst/>
          </a:prstGeom>
          <a:ln w="44450">
            <a:solidFill>
              <a:srgbClr val="4472C4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Medical imaging </a:t>
            </a:r>
            <a:r>
              <a:rPr lang="en-US" sz="2400" dirty="0"/>
              <a:t>refers to several different technologies that are used to view the human body in order to </a:t>
            </a:r>
            <a:r>
              <a:rPr lang="en-US" sz="2400" b="1" dirty="0"/>
              <a:t>diagnose, monitor, or treat medical conditions</a:t>
            </a:r>
            <a:endParaRPr lang="en-US" sz="2400" dirty="0"/>
          </a:p>
          <a:p>
            <a:endParaRPr lang="en-US" sz="2400" dirty="0"/>
          </a:p>
          <a:p>
            <a:pPr algn="ctr"/>
            <a:r>
              <a:rPr lang="en-US" sz="2400" dirty="0"/>
              <a:t>Each </a:t>
            </a:r>
            <a:r>
              <a:rPr lang="en-US" sz="2400" b="1" dirty="0"/>
              <a:t>type of technology </a:t>
            </a:r>
            <a:r>
              <a:rPr lang="en-US" sz="2400" dirty="0"/>
              <a:t>gives </a:t>
            </a:r>
            <a:r>
              <a:rPr lang="en-US" sz="2400" b="1" dirty="0"/>
              <a:t>different information </a:t>
            </a:r>
            <a:r>
              <a:rPr lang="en-US" sz="2400" dirty="0"/>
              <a:t>about the area of the body being studied or treated</a:t>
            </a:r>
          </a:p>
        </p:txBody>
      </p:sp>
      <p:sp>
        <p:nvSpPr>
          <p:cNvPr id="4" name="6 Rectángulo">
            <a:extLst>
              <a:ext uri="{FF2B5EF4-FFF2-40B4-BE49-F238E27FC236}">
                <a16:creationId xmlns:a16="http://schemas.microsoft.com/office/drawing/2014/main" id="{524B640C-0D28-C85C-CAC1-341E4832DC71}"/>
              </a:ext>
            </a:extLst>
          </p:cNvPr>
          <p:cNvSpPr/>
          <p:nvPr/>
        </p:nvSpPr>
        <p:spPr>
          <a:xfrm>
            <a:off x="1847528" y="0"/>
            <a:ext cx="10344472" cy="6483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/>
              <a:t>Medical Imaging</a:t>
            </a:r>
          </a:p>
        </p:txBody>
      </p:sp>
    </p:spTree>
    <p:extLst>
      <p:ext uri="{BB962C8B-B14F-4D97-AF65-F5344CB8AC3E}">
        <p14:creationId xmlns:p14="http://schemas.microsoft.com/office/powerpoint/2010/main" val="269873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9</a:t>
            </a:fld>
            <a:endParaRPr lang="en-GB" sz="1800" b="1" dirty="0"/>
          </a:p>
        </p:txBody>
      </p:sp>
      <p:sp>
        <p:nvSpPr>
          <p:cNvPr id="20" name="Flecha derecha 19">
            <a:extLst>
              <a:ext uri="{FF2B5EF4-FFF2-40B4-BE49-F238E27FC236}">
                <a16:creationId xmlns:a16="http://schemas.microsoft.com/office/drawing/2014/main" id="{34444F67-7AEF-E541-A434-166C6032685A}"/>
              </a:ext>
            </a:extLst>
          </p:cNvPr>
          <p:cNvSpPr/>
          <p:nvPr/>
        </p:nvSpPr>
        <p:spPr>
          <a:xfrm>
            <a:off x="914401" y="3883522"/>
            <a:ext cx="10501746" cy="1478187"/>
          </a:xfrm>
          <a:prstGeom prst="rightArrow">
            <a:avLst>
              <a:gd name="adj1" fmla="val 50000"/>
              <a:gd name="adj2" fmla="val 80602"/>
            </a:avLst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3D32DEF-FDCA-C145-B2DD-E75754B1A8E5}"/>
              </a:ext>
            </a:extLst>
          </p:cNvPr>
          <p:cNvSpPr txBox="1"/>
          <p:nvPr/>
        </p:nvSpPr>
        <p:spPr>
          <a:xfrm>
            <a:off x="515037" y="5038543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 Century</a:t>
            </a:r>
          </a:p>
          <a:p>
            <a:pPr algn="ctr"/>
            <a:r>
              <a:rPr lang="en-US" dirty="0"/>
              <a:t>Invention of the </a:t>
            </a:r>
            <a:r>
              <a:rPr lang="en-US" b="1" dirty="0"/>
              <a:t>Microscope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285E7E1-AE63-DF42-9302-5759D7209B5A}"/>
              </a:ext>
            </a:extLst>
          </p:cNvPr>
          <p:cNvSpPr txBox="1"/>
          <p:nvPr/>
        </p:nvSpPr>
        <p:spPr>
          <a:xfrm>
            <a:off x="2374237" y="3300188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1895 </a:t>
            </a:r>
          </a:p>
          <a:p>
            <a:pPr algn="ctr"/>
            <a:r>
              <a:rPr lang="en-US" dirty="0"/>
              <a:t>Discovery of the </a:t>
            </a:r>
            <a:r>
              <a:rPr lang="en-US" b="1" dirty="0"/>
              <a:t>X-rays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1E64CD4-D880-5C48-837B-6295BA8AF2BD}"/>
              </a:ext>
            </a:extLst>
          </p:cNvPr>
          <p:cNvSpPr txBox="1"/>
          <p:nvPr/>
        </p:nvSpPr>
        <p:spPr>
          <a:xfrm>
            <a:off x="4446768" y="5003962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1956</a:t>
            </a:r>
          </a:p>
          <a:p>
            <a:pPr algn="ctr"/>
            <a:r>
              <a:rPr lang="en-US" dirty="0"/>
              <a:t>First </a:t>
            </a:r>
            <a:r>
              <a:rPr lang="en-US" b="1" dirty="0"/>
              <a:t>Ultrasound </a:t>
            </a:r>
            <a:r>
              <a:rPr lang="en-US" dirty="0"/>
              <a:t>devices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01DC6AB0-7B86-A049-919D-6642ADF13033}"/>
              </a:ext>
            </a:extLst>
          </p:cNvPr>
          <p:cNvSpPr txBox="1"/>
          <p:nvPr/>
        </p:nvSpPr>
        <p:spPr>
          <a:xfrm>
            <a:off x="5451743" y="3376896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1961</a:t>
            </a:r>
          </a:p>
          <a:p>
            <a:pPr algn="ctr"/>
            <a:r>
              <a:rPr lang="en-US" dirty="0"/>
              <a:t>Invention of </a:t>
            </a:r>
            <a:r>
              <a:rPr lang="en-US" b="1" dirty="0"/>
              <a:t>PET</a:t>
            </a:r>
            <a:r>
              <a:rPr lang="en-US" dirty="0"/>
              <a:t> scanners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77F04B1-8CFC-834C-865B-DA3E9646A2DA}"/>
              </a:ext>
            </a:extLst>
          </p:cNvPr>
          <p:cNvSpPr txBox="1"/>
          <p:nvPr/>
        </p:nvSpPr>
        <p:spPr>
          <a:xfrm>
            <a:off x="6857388" y="4950093"/>
            <a:ext cx="1576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1972</a:t>
            </a:r>
          </a:p>
          <a:p>
            <a:pPr algn="ctr"/>
            <a:r>
              <a:rPr lang="en-US" dirty="0"/>
              <a:t>Invention of the </a:t>
            </a:r>
            <a:r>
              <a:rPr lang="en-US" b="1" dirty="0"/>
              <a:t>CT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2E71F80-37C9-AC4D-BA46-92C68C50942F}"/>
              </a:ext>
            </a:extLst>
          </p:cNvPr>
          <p:cNvSpPr txBox="1"/>
          <p:nvPr/>
        </p:nvSpPr>
        <p:spPr>
          <a:xfrm>
            <a:off x="8123670" y="3317939"/>
            <a:ext cx="1427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1977</a:t>
            </a:r>
          </a:p>
          <a:p>
            <a:pPr algn="ctr"/>
            <a:r>
              <a:rPr lang="en-US" dirty="0"/>
              <a:t>Invention of the </a:t>
            </a:r>
            <a:r>
              <a:rPr lang="en-US" b="1" dirty="0"/>
              <a:t>MRI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71B366E5-17C3-2349-BBF7-087A782B7F11}"/>
              </a:ext>
            </a:extLst>
          </p:cNvPr>
          <p:cNvSpPr/>
          <p:nvPr/>
        </p:nvSpPr>
        <p:spPr>
          <a:xfrm>
            <a:off x="1995055" y="4223518"/>
            <a:ext cx="80179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F43CC0FB-9694-E541-9674-DE60A8382166}"/>
              </a:ext>
            </a:extLst>
          </p:cNvPr>
          <p:cNvSpPr/>
          <p:nvPr/>
        </p:nvSpPr>
        <p:spPr>
          <a:xfrm>
            <a:off x="2121779" y="4215102"/>
            <a:ext cx="122068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65E9E053-3904-4A45-BA8B-27E448DB5687}"/>
              </a:ext>
            </a:extLst>
          </p:cNvPr>
          <p:cNvSpPr/>
          <p:nvPr/>
        </p:nvSpPr>
        <p:spPr>
          <a:xfrm>
            <a:off x="1893932" y="4223518"/>
            <a:ext cx="45719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795D8DCC-338D-7143-AF86-4E2DB4D26A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5243" y="5290869"/>
            <a:ext cx="2237208" cy="1486029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8F197899-E44D-5C41-BB3C-FD8B58ABD9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189" t="18155" r="39183" b="19621"/>
          <a:stretch/>
        </p:blipFill>
        <p:spPr>
          <a:xfrm>
            <a:off x="2900094" y="4173800"/>
            <a:ext cx="803589" cy="1187909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D3AC60F-FDDC-E240-897F-A2F73F3CC9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8599" y="4268429"/>
            <a:ext cx="980145" cy="77011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CF3153D-03D5-CD46-9F6B-A76EA5C8F4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3383" y="4202522"/>
            <a:ext cx="951534" cy="98613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6E7E18B-97EA-3E4A-84FB-3E262D2EC5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29538" y="4043834"/>
            <a:ext cx="838360" cy="98563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5A59783-2504-6A41-84D9-5D4AF0842F1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1361" r="21724"/>
          <a:stretch/>
        </p:blipFill>
        <p:spPr>
          <a:xfrm>
            <a:off x="9510370" y="2957641"/>
            <a:ext cx="1226316" cy="1206624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1BD9D9B-B9A4-4348-85B8-B972B094BF7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6626" r="27823"/>
          <a:stretch/>
        </p:blipFill>
        <p:spPr>
          <a:xfrm>
            <a:off x="10764009" y="3033903"/>
            <a:ext cx="1072348" cy="10541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A03D410B-1397-794B-AF75-25600BDC2E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11532" y="4206934"/>
            <a:ext cx="1177269" cy="1177269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4D245CEB-18BD-0050-9802-48ADC5BB1FD0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0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21701EDF-B3AB-CB3B-AC74-F9B835611573}"/>
                </a:ext>
              </a:extLst>
            </p:cNvPr>
            <p:cNvSpPr/>
            <p:nvPr/>
          </p:nvSpPr>
          <p:spPr>
            <a:xfrm>
              <a:off x="0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36AD6B02-B371-7493-9E3C-58B63A36E5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9" name="Rectángulo 8">
            <a:extLst>
              <a:ext uri="{FF2B5EF4-FFF2-40B4-BE49-F238E27FC236}">
                <a16:creationId xmlns:a16="http://schemas.microsoft.com/office/drawing/2014/main" id="{30EE3F2E-E798-1659-515D-CF5BB8261819}"/>
              </a:ext>
            </a:extLst>
          </p:cNvPr>
          <p:cNvSpPr/>
          <p:nvPr/>
        </p:nvSpPr>
        <p:spPr>
          <a:xfrm>
            <a:off x="515037" y="831469"/>
            <a:ext cx="11102418" cy="1938992"/>
          </a:xfrm>
          <a:prstGeom prst="rect">
            <a:avLst/>
          </a:prstGeom>
          <a:ln w="44450">
            <a:solidFill>
              <a:srgbClr val="4472C4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Medical imaging </a:t>
            </a:r>
            <a:r>
              <a:rPr lang="en-US" sz="2400" dirty="0"/>
              <a:t>refers to several different technologies that are used to view the human body in order to </a:t>
            </a:r>
            <a:r>
              <a:rPr lang="en-US" sz="2400" b="1" dirty="0"/>
              <a:t>diagnose, monitor, or treat medical conditions</a:t>
            </a:r>
            <a:endParaRPr lang="en-US" sz="2400" dirty="0"/>
          </a:p>
          <a:p>
            <a:endParaRPr lang="en-US" sz="2400" dirty="0"/>
          </a:p>
          <a:p>
            <a:pPr algn="ctr"/>
            <a:r>
              <a:rPr lang="en-US" sz="2400" dirty="0"/>
              <a:t>Each </a:t>
            </a:r>
            <a:r>
              <a:rPr lang="en-US" sz="2400" b="1" dirty="0"/>
              <a:t>type of technology </a:t>
            </a:r>
            <a:r>
              <a:rPr lang="en-US" sz="2400" dirty="0"/>
              <a:t>gives </a:t>
            </a:r>
            <a:r>
              <a:rPr lang="en-US" sz="2400" b="1" dirty="0"/>
              <a:t>different information </a:t>
            </a:r>
            <a:r>
              <a:rPr lang="en-US" sz="2400" dirty="0"/>
              <a:t>about the area of the body being studied or treated</a:t>
            </a:r>
          </a:p>
        </p:txBody>
      </p:sp>
      <p:sp>
        <p:nvSpPr>
          <p:cNvPr id="8" name="6 Rectángulo">
            <a:extLst>
              <a:ext uri="{FF2B5EF4-FFF2-40B4-BE49-F238E27FC236}">
                <a16:creationId xmlns:a16="http://schemas.microsoft.com/office/drawing/2014/main" id="{FA408DC1-18BB-7084-E0CC-DF07C1CBC40F}"/>
              </a:ext>
            </a:extLst>
          </p:cNvPr>
          <p:cNvSpPr/>
          <p:nvPr/>
        </p:nvSpPr>
        <p:spPr>
          <a:xfrm>
            <a:off x="1847528" y="0"/>
            <a:ext cx="10344472" cy="6483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/>
              <a:t>Medical Imaging</a:t>
            </a:r>
          </a:p>
        </p:txBody>
      </p:sp>
    </p:spTree>
    <p:extLst>
      <p:ext uri="{BB962C8B-B14F-4D97-AF65-F5344CB8AC3E}">
        <p14:creationId xmlns:p14="http://schemas.microsoft.com/office/powerpoint/2010/main" val="343886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Bruker">
    <a:dk1>
      <a:srgbClr val="000000"/>
    </a:dk1>
    <a:lt1>
      <a:srgbClr val="FFFFFF"/>
    </a:lt1>
    <a:dk2>
      <a:srgbClr val="000000"/>
    </a:dk2>
    <a:lt2>
      <a:srgbClr val="D8E2E8"/>
    </a:lt2>
    <a:accent1>
      <a:srgbClr val="0071BC"/>
    </a:accent1>
    <a:accent2>
      <a:srgbClr val="748A96"/>
    </a:accent2>
    <a:accent3>
      <a:srgbClr val="BACAD3"/>
    </a:accent3>
    <a:accent4>
      <a:srgbClr val="D8E2E8"/>
    </a:accent4>
    <a:accent5>
      <a:srgbClr val="FF0000"/>
    </a:accent5>
    <a:accent6>
      <a:srgbClr val="0071BC"/>
    </a:accent6>
    <a:hlink>
      <a:srgbClr val="002060"/>
    </a:hlink>
    <a:folHlink>
      <a:srgbClr val="7030A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33013</TotalTime>
  <Words>2465</Words>
  <Application>Microsoft Macintosh PowerPoint</Application>
  <PresentationFormat>Panorámica</PresentationFormat>
  <Paragraphs>467</Paragraphs>
  <Slides>38</Slides>
  <Notes>8</Notes>
  <HiddenSlides>0</HiddenSlides>
  <MMClips>3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6" baseType="lpstr">
      <vt:lpstr>.Apple Color Emoji UI</vt:lpstr>
      <vt:lpstr>Arial</vt:lpstr>
      <vt:lpstr>Calibri</vt:lpstr>
      <vt:lpstr>Calibri Light</vt:lpstr>
      <vt:lpstr>Times New Roman</vt:lpstr>
      <vt:lpstr>Verdana</vt:lpstr>
      <vt:lpstr>Wingdings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Marta Freire López-Fando</dc:creator>
  <cp:lastModifiedBy>Andrea González Montoro</cp:lastModifiedBy>
  <cp:revision>277</cp:revision>
  <cp:lastPrinted>2023-07-04T11:48:12Z</cp:lastPrinted>
  <dcterms:created xsi:type="dcterms:W3CDTF">2021-02-23T16:49:00Z</dcterms:created>
  <dcterms:modified xsi:type="dcterms:W3CDTF">2025-07-08T05:46:22Z</dcterms:modified>
</cp:coreProperties>
</file>