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media1.mov" ContentType="video/unknown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2286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3200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3657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Relationship Id="rId77" Type="http://schemas.openxmlformats.org/officeDocument/2006/relationships/slide" Target="slides/slide70.xml"/><Relationship Id="rId78" Type="http://schemas.openxmlformats.org/officeDocument/2006/relationships/slide" Target="slides/slide71.xml"/><Relationship Id="rId79" Type="http://schemas.openxmlformats.org/officeDocument/2006/relationships/slide" Target="slides/slide72.xml"/><Relationship Id="rId80" Type="http://schemas.openxmlformats.org/officeDocument/2006/relationships/slide" Target="slides/slide73.xml"/><Relationship Id="rId81" Type="http://schemas.openxmlformats.org/officeDocument/2006/relationships/slide" Target="slides/slide74.xml"/><Relationship Id="rId82" Type="http://schemas.openxmlformats.org/officeDocument/2006/relationships/slide" Target="slides/slide75.xml"/><Relationship Id="rId83" Type="http://schemas.openxmlformats.org/officeDocument/2006/relationships/slide" Target="slides/slide76.xml"/><Relationship Id="rId84" Type="http://schemas.openxmlformats.org/officeDocument/2006/relationships/slide" Target="slides/slide77.xml"/><Relationship Id="rId85" Type="http://schemas.openxmlformats.org/officeDocument/2006/relationships/slide" Target="slides/slide78.xml"/><Relationship Id="rId86" Type="http://schemas.openxmlformats.org/officeDocument/2006/relationships/slide" Target="slides/slide79.xml"/><Relationship Id="rId87" Type="http://schemas.openxmlformats.org/officeDocument/2006/relationships/slide" Target="slides/slide80.xml"/><Relationship Id="rId88" Type="http://schemas.openxmlformats.org/officeDocument/2006/relationships/slide" Target="slides/slide81.xml"/><Relationship Id="rId89" Type="http://schemas.openxmlformats.org/officeDocument/2006/relationships/slide" Target="slides/slide8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9" name="Shape 39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5" name="Shape 4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業績リストや昔話にはしたくない。</a:t>
            </a:r>
          </a:p>
          <a:p>
            <a:pPr/>
            <a:r>
              <a:t>その周辺のちょっと面白そうな話、これまでする機会のなかった話をしたい。</a:t>
            </a:r>
          </a:p>
          <a:p>
            <a:pPr/>
            <a:r>
              <a:t>でも、ねたはどうしても昔の話、ご容赦願います。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9.png"/><Relationship Id="rId6" Type="http://schemas.openxmlformats.org/officeDocument/2006/relationships/image" Target="../media/image1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1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1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1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1.png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22"/>
          </p:nvPr>
        </p:nvSpPr>
        <p:spPr>
          <a:xfrm>
            <a:off x="1270000" y="4267200"/>
            <a:ext cx="10464800" cy="6096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草が生えた砂丘から見たビーチと海"/>
          <p:cNvSpPr/>
          <p:nvPr>
            <p:ph type="pic" idx="21"/>
          </p:nvPr>
        </p:nvSpPr>
        <p:spPr>
          <a:xfrm>
            <a:off x="-1308100" y="-50800"/>
            <a:ext cx="14782800" cy="9855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タイトルテキスト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118" name="スライド番号"/>
          <p:cNvSpPr txBox="1"/>
          <p:nvPr>
            <p:ph type="sldNum" sz="quarter" idx="2"/>
          </p:nvPr>
        </p:nvSpPr>
        <p:spPr>
          <a:xfrm>
            <a:off x="6288709" y="9251950"/>
            <a:ext cx="414682" cy="3302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126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図 12" descr="図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755321" y="229353"/>
            <a:ext cx="2044356" cy="1087524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正方形/長方形 5"/>
          <p:cNvSpPr/>
          <p:nvPr/>
        </p:nvSpPr>
        <p:spPr>
          <a:xfrm>
            <a:off x="-1" y="-1"/>
            <a:ext cx="13004801" cy="9753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39" name="図 7" descr="図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タイトルテキスト"/>
          <p:cNvSpPr txBox="1"/>
          <p:nvPr>
            <p:ph type="title"/>
          </p:nvPr>
        </p:nvSpPr>
        <p:spPr>
          <a:xfrm>
            <a:off x="650239" y="1540397"/>
            <a:ext cx="11704322" cy="1625602"/>
          </a:xfrm>
          <a:prstGeom prst="rect">
            <a:avLst/>
          </a:prstGeom>
        </p:spPr>
        <p:txBody>
          <a:bodyPr lIns="65022" tIns="65022" rIns="65022" bIns="65022"/>
          <a:lstStyle>
            <a:lvl1pPr defTabSz="650240">
              <a:defRPr b="1" sz="6200">
                <a:latin typeface="ヒラギノ角ゴ Pro W6"/>
                <a:ea typeface="ヒラギノ角ゴ Pro W6"/>
                <a:cs typeface="ヒラギノ角ゴ Pro W6"/>
                <a:sym typeface="ヒラギノ角ゴ Pro W6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41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正方形/長方形 21"/>
          <p:cNvSpPr/>
          <p:nvPr/>
        </p:nvSpPr>
        <p:spPr>
          <a:xfrm>
            <a:off x="7713795" y="9300843"/>
            <a:ext cx="4239631" cy="460803"/>
          </a:xfrm>
          <a:prstGeom prst="rect">
            <a:avLst/>
          </a:pr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49" name="正方形/長方形 69"/>
          <p:cNvSpPr/>
          <p:nvPr/>
        </p:nvSpPr>
        <p:spPr>
          <a:xfrm rot="10800000">
            <a:off x="12778189" y="9295214"/>
            <a:ext cx="226612" cy="462582"/>
          </a:xfrm>
          <a:prstGeom prst="rect">
            <a:avLst/>
          </a:pr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0" name="正方形/長方形 36"/>
          <p:cNvSpPr/>
          <p:nvPr/>
        </p:nvSpPr>
        <p:spPr>
          <a:xfrm>
            <a:off x="3303654" y="9296999"/>
            <a:ext cx="4361531" cy="46080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1" name="正方形/長方形 17"/>
          <p:cNvSpPr/>
          <p:nvPr/>
        </p:nvSpPr>
        <p:spPr>
          <a:xfrm>
            <a:off x="-1" y="9296999"/>
            <a:ext cx="2704607" cy="460803"/>
          </a:xfrm>
          <a:prstGeom prst="rect">
            <a:avLst/>
          </a:pr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52" name="図 32" descr="図 3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336" y="9372581"/>
            <a:ext cx="2326689" cy="277275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テキスト ボックス 37"/>
          <p:cNvSpPr txBox="1"/>
          <p:nvPr/>
        </p:nvSpPr>
        <p:spPr>
          <a:xfrm>
            <a:off x="3440553" y="9365448"/>
            <a:ext cx="3757712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1300480">
              <a:defRPr b="1" sz="1600">
                <a:solidFill>
                  <a:srgbClr val="D2DEEE"/>
                </a:solidFill>
                <a:latin typeface="Segoe UI"/>
                <a:ea typeface="Segoe UI"/>
                <a:cs typeface="Segoe UI"/>
                <a:sym typeface="Segoe UI"/>
              </a:defRPr>
            </a:lvl1pPr>
          </a:lstStyle>
          <a:p>
            <a:pPr/>
            <a:r>
              <a:t>Introduction to Osaka University</a:t>
            </a:r>
          </a:p>
        </p:txBody>
      </p:sp>
      <p:sp>
        <p:nvSpPr>
          <p:cNvPr id="154" name="正方形/長方形 40"/>
          <p:cNvSpPr/>
          <p:nvPr/>
        </p:nvSpPr>
        <p:spPr>
          <a:xfrm>
            <a:off x="2978527" y="9304687"/>
            <a:ext cx="51202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5" name="正方形/長方形 34"/>
          <p:cNvSpPr/>
          <p:nvPr/>
        </p:nvSpPr>
        <p:spPr>
          <a:xfrm>
            <a:off x="2753212" y="9296999"/>
            <a:ext cx="226613" cy="460803"/>
          </a:xfrm>
          <a:prstGeom prst="rect">
            <a:avLst/>
          </a:prstGeom>
          <a:solidFill>
            <a:srgbClr val="ECB1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6" name="正方形/長方形 45"/>
          <p:cNvSpPr/>
          <p:nvPr/>
        </p:nvSpPr>
        <p:spPr>
          <a:xfrm>
            <a:off x="2703308" y="9304687"/>
            <a:ext cx="51203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7" name="正方形/長方形 46"/>
          <p:cNvSpPr/>
          <p:nvPr/>
        </p:nvSpPr>
        <p:spPr>
          <a:xfrm>
            <a:off x="2976780" y="8750847"/>
            <a:ext cx="51203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8" name="正方形/長方形 47"/>
          <p:cNvSpPr/>
          <p:nvPr/>
        </p:nvSpPr>
        <p:spPr>
          <a:xfrm>
            <a:off x="3028431" y="9296999"/>
            <a:ext cx="226612" cy="46080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59" name="正方形/長方形 48"/>
          <p:cNvSpPr/>
          <p:nvPr/>
        </p:nvSpPr>
        <p:spPr>
          <a:xfrm>
            <a:off x="3253745" y="9304687"/>
            <a:ext cx="51203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0" name="正方形/長方形 58"/>
          <p:cNvSpPr/>
          <p:nvPr/>
        </p:nvSpPr>
        <p:spPr>
          <a:xfrm>
            <a:off x="7708882" y="9300843"/>
            <a:ext cx="51202" cy="460803"/>
          </a:xfrm>
          <a:prstGeom prst="rect">
            <a:avLst/>
          </a:prstGeom>
          <a:solidFill>
            <a:srgbClr val="ECB1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61" name="直線コネクタ 14"/>
          <p:cNvSpPr/>
          <p:nvPr/>
        </p:nvSpPr>
        <p:spPr>
          <a:xfrm>
            <a:off x="-1" y="740917"/>
            <a:ext cx="12997110" cy="1"/>
          </a:xfrm>
          <a:prstGeom prst="line">
            <a:avLst/>
          </a:prstGeom>
          <a:ln w="63500">
            <a:solidFill>
              <a:srgbClr val="2D287F"/>
            </a:solidFill>
          </a:ln>
        </p:spPr>
        <p:txBody>
          <a:bodyPr lIns="65022" tIns="65022" rIns="65022" bIns="65022"/>
          <a:lstStyle/>
          <a:p>
            <a:pPr algn="l" defTabSz="650240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" name="フリーフォーム: 図形 82"/>
          <p:cNvSpPr/>
          <p:nvPr/>
        </p:nvSpPr>
        <p:spPr>
          <a:xfrm>
            <a:off x="-1" y="552607"/>
            <a:ext cx="188309" cy="3766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1929" y="0"/>
                  <a:pt x="21600" y="4835"/>
                  <a:pt x="21600" y="10800"/>
                </a:cubicBezTo>
                <a:cubicBezTo>
                  <a:pt x="21600" y="16765"/>
                  <a:pt x="11929" y="21600"/>
                  <a:pt x="0" y="21600"/>
                </a:cubicBezTo>
                <a:close/>
              </a:path>
            </a:pathLst>
          </a:cu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65" name="角丸四角形 4"/>
          <p:cNvGrpSpPr/>
          <p:nvPr/>
        </p:nvGrpSpPr>
        <p:grpSpPr>
          <a:xfrm>
            <a:off x="9403470" y="9351236"/>
            <a:ext cx="2346273" cy="302860"/>
            <a:chOff x="0" y="1247"/>
            <a:chExt cx="2346272" cy="302859"/>
          </a:xfrm>
        </p:grpSpPr>
        <p:sp>
          <p:nvSpPr>
            <p:cNvPr id="163" name="角丸四角形"/>
            <p:cNvSpPr/>
            <p:nvPr/>
          </p:nvSpPr>
          <p:spPr>
            <a:xfrm>
              <a:off x="0" y="50276"/>
              <a:ext cx="2346273" cy="20480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650240">
                <a:defRPr>
                  <a:solidFill>
                    <a:srgbClr val="2D287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64" name="WHERE"/>
            <p:cNvSpPr txBox="1"/>
            <p:nvPr/>
          </p:nvSpPr>
          <p:spPr>
            <a:xfrm>
              <a:off x="95014" y="1247"/>
              <a:ext cx="2156242" cy="302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defTabSz="650240">
                <a:defRPr b="1" sz="1200">
                  <a:solidFill>
                    <a:srgbClr val="2D287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WHERE</a:t>
              </a:r>
            </a:p>
          </p:txBody>
        </p:sp>
      </p:grpSp>
      <p:sp>
        <p:nvSpPr>
          <p:cNvPr id="166" name="Title"/>
          <p:cNvSpPr txBox="1"/>
          <p:nvPr>
            <p:ph type="title" hasCustomPrompt="1"/>
          </p:nvPr>
        </p:nvSpPr>
        <p:spPr>
          <a:xfrm>
            <a:off x="-1" y="145109"/>
            <a:ext cx="12997110" cy="446483"/>
          </a:xfrm>
          <a:prstGeom prst="rect">
            <a:avLst/>
          </a:prstGeom>
        </p:spPr>
        <p:txBody>
          <a:bodyPr lIns="0" tIns="0" rIns="0" bIns="0"/>
          <a:lstStyle>
            <a:lvl1pPr defTabSz="1300480">
              <a:defRPr b="1"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67" name="スライド番号"/>
          <p:cNvSpPr txBox="1"/>
          <p:nvPr>
            <p:ph type="sldNum" sz="quarter" idx="2"/>
          </p:nvPr>
        </p:nvSpPr>
        <p:spPr>
          <a:xfrm>
            <a:off x="12230104" y="9371790"/>
            <a:ext cx="266974" cy="259223"/>
          </a:xfrm>
          <a:prstGeom prst="rect">
            <a:avLst/>
          </a:prstGeom>
        </p:spPr>
        <p:txBody>
          <a:bodyPr lIns="0" tIns="0" rIns="0" bIns="0" anchor="ctr"/>
          <a:lstStyle>
            <a:lvl1pPr defTabSz="1300480">
              <a:defRPr b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タイトルテキスト"/>
          <p:cNvSpPr txBox="1"/>
          <p:nvPr>
            <p:ph type="title"/>
          </p:nvPr>
        </p:nvSpPr>
        <p:spPr>
          <a:xfrm>
            <a:off x="894079" y="519290"/>
            <a:ext cx="11216641" cy="1885246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lnSpc>
                <a:spcPct val="90000"/>
              </a:lnSpc>
              <a:defRPr sz="62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75" name="本文レベル1…"/>
          <p:cNvSpPr txBox="1"/>
          <p:nvPr>
            <p:ph type="body" idx="1"/>
          </p:nvPr>
        </p:nvSpPr>
        <p:spPr>
          <a:xfrm>
            <a:off x="894079" y="2596444"/>
            <a:ext cx="11216641" cy="6188570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10242" indent="-310242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1pPr>
            <a:lvl2pPr marL="819150" indent="-36195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2pPr>
            <a:lvl3pPr marL="1348739" indent="-434339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3pPr>
            <a:lvl4pPr marL="1854200" indent="-48260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4pPr>
            <a:lvl5pPr marL="2311400" indent="-48260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76" name="スライド番号"/>
          <p:cNvSpPr txBox="1"/>
          <p:nvPr>
            <p:ph type="sldNum" sz="quarter" idx="2"/>
          </p:nvPr>
        </p:nvSpPr>
        <p:spPr>
          <a:xfrm>
            <a:off x="11761994" y="9130188"/>
            <a:ext cx="348727" cy="339202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図 12" descr="図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755321" y="229353"/>
            <a:ext cx="2044356" cy="1087524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正方形/長方形 5"/>
          <p:cNvSpPr/>
          <p:nvPr/>
        </p:nvSpPr>
        <p:spPr>
          <a:xfrm>
            <a:off x="-1" y="-1"/>
            <a:ext cx="13004801" cy="9753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650240"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89" name="図 7" descr="図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タイトルテキスト"/>
          <p:cNvSpPr txBox="1"/>
          <p:nvPr>
            <p:ph type="title"/>
          </p:nvPr>
        </p:nvSpPr>
        <p:spPr>
          <a:xfrm>
            <a:off x="650239" y="1540397"/>
            <a:ext cx="11704322" cy="1625602"/>
          </a:xfrm>
          <a:prstGeom prst="rect">
            <a:avLst/>
          </a:prstGeom>
        </p:spPr>
        <p:txBody>
          <a:bodyPr lIns="65022" tIns="65022" rIns="65022" bIns="65022"/>
          <a:lstStyle>
            <a:lvl1pPr defTabSz="650240">
              <a:defRPr b="1" sz="6200">
                <a:latin typeface="ヒラギノ角ゴ Pro W6"/>
                <a:ea typeface="ヒラギノ角ゴ Pro W6"/>
                <a:cs typeface="ヒラギノ角ゴ Pro W6"/>
                <a:sym typeface="ヒラギノ角ゴ Pro W6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91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タイトルテキスト"/>
          <p:cNvSpPr txBox="1"/>
          <p:nvPr>
            <p:ph type="title"/>
          </p:nvPr>
        </p:nvSpPr>
        <p:spPr>
          <a:xfrm>
            <a:off x="650239" y="421033"/>
            <a:ext cx="11704322" cy="1625602"/>
          </a:xfrm>
          <a:prstGeom prst="rect">
            <a:avLst/>
          </a:prstGeom>
        </p:spPr>
        <p:txBody>
          <a:bodyPr lIns="65022" tIns="65022" rIns="65022" bIns="65022"/>
          <a:lstStyle>
            <a:lvl1pPr defTabSz="650240">
              <a:defRPr b="1" sz="6200">
                <a:latin typeface="ヒラギノ角ゴ Pro W6"/>
                <a:ea typeface="ヒラギノ角ゴ Pro W6"/>
                <a:cs typeface="ヒラギノ角ゴ Pro W6"/>
                <a:sym typeface="ヒラギノ角ゴ Pro W6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203" name="本文レベル1…"/>
          <p:cNvSpPr txBox="1"/>
          <p:nvPr>
            <p:ph type="body" sz="half" idx="1"/>
          </p:nvPr>
        </p:nvSpPr>
        <p:spPr>
          <a:xfrm>
            <a:off x="650239" y="2275839"/>
            <a:ext cx="5743788" cy="6436927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465364" indent="-465364" defTabSz="650240">
              <a:spcBef>
                <a:spcPts val="8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1pPr>
            <a:lvl2pPr marL="909637" indent="-452437" defTabSz="650240">
              <a:spcBef>
                <a:spcPts val="800"/>
              </a:spcBef>
              <a:buSzPct val="100000"/>
              <a:buFont typeface="Arial"/>
              <a:buChar char="–"/>
              <a:defRPr sz="3800">
                <a:latin typeface="Calibri"/>
                <a:ea typeface="Calibri"/>
                <a:cs typeface="Calibri"/>
                <a:sym typeface="Calibri"/>
              </a:defRPr>
            </a:lvl2pPr>
            <a:lvl3pPr marL="1348738" indent="-434338" defTabSz="650240">
              <a:spcBef>
                <a:spcPts val="800"/>
              </a:spcBef>
              <a:buSzPct val="100000"/>
              <a:buFont typeface="Arial"/>
              <a:defRPr sz="3800">
                <a:latin typeface="Calibri"/>
                <a:ea typeface="Calibri"/>
                <a:cs typeface="Calibri"/>
                <a:sym typeface="Calibri"/>
              </a:defRPr>
            </a:lvl3pPr>
            <a:lvl4pPr marL="1854200" indent="-482600" defTabSz="650240">
              <a:spcBef>
                <a:spcPts val="800"/>
              </a:spcBef>
              <a:buSzPct val="100000"/>
              <a:buFont typeface="Arial"/>
              <a:buChar char="–"/>
              <a:defRPr sz="3800">
                <a:latin typeface="Calibri"/>
                <a:ea typeface="Calibri"/>
                <a:cs typeface="Calibri"/>
                <a:sym typeface="Calibri"/>
              </a:defRPr>
            </a:lvl4pPr>
            <a:lvl5pPr marL="2311400" indent="-482600" defTabSz="650240">
              <a:spcBef>
                <a:spcPts val="800"/>
              </a:spcBef>
              <a:buSzPct val="100000"/>
              <a:buFont typeface="Arial"/>
              <a:buChar char="»"/>
              <a:defRPr sz="3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pic>
        <p:nvPicPr>
          <p:cNvPr id="204" name="pasted-image.png" descr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575895" y="143705"/>
            <a:ext cx="877274" cy="1258974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草が生えた砂丘から見たビーチと海"/>
          <p:cNvSpPr/>
          <p:nvPr>
            <p:ph type="pic" idx="21"/>
          </p:nvPr>
        </p:nvSpPr>
        <p:spPr>
          <a:xfrm>
            <a:off x="1625600" y="374650"/>
            <a:ext cx="9753600" cy="6502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タイトルテキスト"/>
          <p:cNvSpPr txBox="1"/>
          <p:nvPr>
            <p:ph type="title"/>
          </p:nvPr>
        </p:nvSpPr>
        <p:spPr>
          <a:xfrm>
            <a:off x="9428480" y="390596"/>
            <a:ext cx="2926081" cy="8322172"/>
          </a:xfrm>
          <a:prstGeom prst="rect">
            <a:avLst/>
          </a:prstGeom>
        </p:spPr>
        <p:txBody>
          <a:bodyPr vert="eaVert" lIns="65022" tIns="65022" rIns="65022" bIns="65022"/>
          <a:lstStyle>
            <a:lvl1pPr defTabSz="650240">
              <a:defRPr b="1" sz="6200">
                <a:latin typeface="ヒラギノ角ゴ Pro W6"/>
                <a:ea typeface="ヒラギノ角ゴ Pro W6"/>
                <a:cs typeface="ヒラギノ角ゴ Pro W6"/>
                <a:sym typeface="ヒラギノ角ゴ Pro W6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217" name="本文レベル1…"/>
          <p:cNvSpPr txBox="1"/>
          <p:nvPr>
            <p:ph type="body" idx="1"/>
          </p:nvPr>
        </p:nvSpPr>
        <p:spPr>
          <a:xfrm>
            <a:off x="650239" y="390596"/>
            <a:ext cx="8561495" cy="8322172"/>
          </a:xfrm>
          <a:prstGeom prst="rect">
            <a:avLst/>
          </a:prstGeom>
        </p:spPr>
        <p:txBody>
          <a:bodyPr vert="eaVert" lIns="65022" tIns="65022" rIns="65022" bIns="65022" anchor="t"/>
          <a:lstStyle>
            <a:lvl1pPr marL="471487" indent="-471487" defTabSz="650240">
              <a:spcBef>
                <a:spcPts val="9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5" indent="-449035" defTabSz="650240">
              <a:spcBef>
                <a:spcPts val="9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indent="-419100" defTabSz="650240">
              <a:spcBef>
                <a:spcPts val="900"/>
              </a:spcBef>
              <a:buSzPct val="100000"/>
              <a:buFont typeface="Arial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20" defTabSz="650240">
              <a:spcBef>
                <a:spcPts val="900"/>
              </a:spcBef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650240">
              <a:spcBef>
                <a:spcPts val="900"/>
              </a:spcBef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pic>
        <p:nvPicPr>
          <p:cNvPr id="218" name="pasted-image.png" descr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575895" y="143705"/>
            <a:ext cx="877274" cy="1258974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Title"/>
          <p:cNvSpPr txBox="1"/>
          <p:nvPr>
            <p:ph type="title" hasCustomPrompt="1"/>
          </p:nvPr>
        </p:nvSpPr>
        <p:spPr>
          <a:xfrm>
            <a:off x="1143162" y="159049"/>
            <a:ext cx="10718477" cy="1088993"/>
          </a:xfrm>
          <a:prstGeom prst="rect">
            <a:avLst/>
          </a:prstGeom>
        </p:spPr>
        <p:txBody>
          <a:bodyPr lIns="0" tIns="0" rIns="0" bIns="0"/>
          <a:lstStyle>
            <a:lvl1pPr defTabSz="650240">
              <a:lnSpc>
                <a:spcPct val="90000"/>
              </a:lnSpc>
              <a:defRPr sz="3800">
                <a:solidFill>
                  <a:srgbClr val="17375E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</a:t>
            </a:r>
          </a:p>
        </p:txBody>
      </p:sp>
      <p:pic>
        <p:nvPicPr>
          <p:cNvPr id="231" name="pasted-image.png" descr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575895" y="143705"/>
            <a:ext cx="877274" cy="1258974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itle"/>
          <p:cNvSpPr txBox="1"/>
          <p:nvPr>
            <p:ph type="title" hasCustomPrompt="1"/>
          </p:nvPr>
        </p:nvSpPr>
        <p:spPr>
          <a:xfrm>
            <a:off x="894079" y="519290"/>
            <a:ext cx="11216641" cy="1885246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lnSpc>
                <a:spcPct val="90000"/>
              </a:lnSpc>
              <a:defRPr sz="38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40" name="スライド番号"/>
          <p:cNvSpPr txBox="1"/>
          <p:nvPr>
            <p:ph type="sldNum" sz="quarter" idx="2"/>
          </p:nvPr>
        </p:nvSpPr>
        <p:spPr>
          <a:xfrm>
            <a:off x="12112935" y="9367183"/>
            <a:ext cx="244427" cy="241648"/>
          </a:xfrm>
          <a:prstGeom prst="rect">
            <a:avLst/>
          </a:prstGeom>
        </p:spPr>
        <p:txBody>
          <a:bodyPr lIns="0" tIns="0" rIns="0" bIns="0" anchor="ctr"/>
          <a:lstStyle>
            <a:lvl1pPr defTabSz="1300480">
              <a:defRPr sz="18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タイトルテキスト"/>
          <p:cNvSpPr txBox="1"/>
          <p:nvPr>
            <p:ph type="title"/>
          </p:nvPr>
        </p:nvSpPr>
        <p:spPr>
          <a:xfrm>
            <a:off x="821914" y="636734"/>
            <a:ext cx="11704323" cy="1192305"/>
          </a:xfrm>
          <a:prstGeom prst="rect">
            <a:avLst/>
          </a:prstGeom>
        </p:spPr>
        <p:txBody>
          <a:bodyPr lIns="65022" tIns="65022" rIns="65022" bIns="65022"/>
          <a:lstStyle>
            <a:lvl1pPr defTabSz="650240">
              <a:defRPr b="1" sz="6200">
                <a:latin typeface="ヒラギノ角ゴ Pro W6"/>
                <a:ea typeface="ヒラギノ角ゴ Pro W6"/>
                <a:cs typeface="ヒラギノ角ゴ Pro W6"/>
                <a:sym typeface="ヒラギノ角ゴ Pro W6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252" name="本文レベル1…"/>
          <p:cNvSpPr txBox="1"/>
          <p:nvPr>
            <p:ph type="body" idx="1"/>
          </p:nvPr>
        </p:nvSpPr>
        <p:spPr>
          <a:xfrm>
            <a:off x="751711" y="2194665"/>
            <a:ext cx="11704322" cy="6436926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471487" indent="-471487" defTabSz="650240">
              <a:spcBef>
                <a:spcPts val="900"/>
              </a:spcBef>
              <a:buSzPct val="100000"/>
              <a:buFont typeface="Arial"/>
              <a:defRPr sz="4400"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1pPr>
            <a:lvl2pPr marL="906235" indent="-449035" defTabSz="650240">
              <a:spcBef>
                <a:spcPts val="900"/>
              </a:spcBef>
              <a:buSzPct val="100000"/>
              <a:buFont typeface="Arial"/>
              <a:buChar char="–"/>
              <a:defRPr sz="4400"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2pPr>
            <a:lvl3pPr indent="-419100" defTabSz="650240">
              <a:spcBef>
                <a:spcPts val="900"/>
              </a:spcBef>
              <a:buSzPct val="100000"/>
              <a:buFont typeface="Arial"/>
              <a:defRPr sz="4400"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3pPr>
            <a:lvl4pPr marL="1874520" indent="-502920" defTabSz="650240">
              <a:spcBef>
                <a:spcPts val="900"/>
              </a:spcBef>
              <a:buSzPct val="100000"/>
              <a:buFont typeface="Arial"/>
              <a:buChar char="–"/>
              <a:defRPr sz="4400"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4pPr>
            <a:lvl5pPr marL="2331720" indent="-502920" defTabSz="650240">
              <a:spcBef>
                <a:spcPts val="900"/>
              </a:spcBef>
              <a:buSzPct val="100000"/>
              <a:buFont typeface="Arial"/>
              <a:buChar char="»"/>
              <a:defRPr sz="4400">
                <a:latin typeface="ヒラギノ角ゴ Pro W3"/>
                <a:ea typeface="ヒラギノ角ゴ Pro W3"/>
                <a:cs typeface="ヒラギノ角ゴ Pro W3"/>
                <a:sym typeface="ヒラギノ角ゴ Pro W3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pic>
        <p:nvPicPr>
          <p:cNvPr id="253" name="pasted-image.png" descr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575895" y="143705"/>
            <a:ext cx="877274" cy="1258974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タイトルテキスト"/>
          <p:cNvSpPr txBox="1"/>
          <p:nvPr>
            <p:ph type="title"/>
          </p:nvPr>
        </p:nvSpPr>
        <p:spPr>
          <a:xfrm>
            <a:off x="975359" y="1596249"/>
            <a:ext cx="11054082" cy="3395699"/>
          </a:xfrm>
          <a:prstGeom prst="rect">
            <a:avLst/>
          </a:prstGeom>
        </p:spPr>
        <p:txBody>
          <a:bodyPr lIns="65023" tIns="65023" rIns="65023" bIns="65023" anchor="b"/>
          <a:lstStyle>
            <a:lvl1pPr defTabSz="1300480">
              <a:lnSpc>
                <a:spcPct val="90000"/>
              </a:lnSpc>
              <a:defRPr sz="8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262" name="本文レベル1…"/>
          <p:cNvSpPr txBox="1"/>
          <p:nvPr>
            <p:ph type="body" sz="quarter" idx="1"/>
          </p:nvPr>
        </p:nvSpPr>
        <p:spPr>
          <a:xfrm>
            <a:off x="1625599" y="5122898"/>
            <a:ext cx="9753601" cy="2354862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0" indent="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63" name="スライド番号"/>
          <p:cNvSpPr txBox="1"/>
          <p:nvPr>
            <p:ph type="sldNum" sz="quarter" idx="2"/>
          </p:nvPr>
        </p:nvSpPr>
        <p:spPr>
          <a:xfrm>
            <a:off x="11761994" y="9130188"/>
            <a:ext cx="348727" cy="339202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正方形/長方形 21"/>
          <p:cNvSpPr/>
          <p:nvPr/>
        </p:nvSpPr>
        <p:spPr>
          <a:xfrm>
            <a:off x="7314500" y="9296999"/>
            <a:ext cx="4616040" cy="460803"/>
          </a:xfrm>
          <a:prstGeom prst="rect">
            <a:avLst/>
          </a:pr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1" name="正方形/長方形 69"/>
          <p:cNvSpPr/>
          <p:nvPr/>
        </p:nvSpPr>
        <p:spPr>
          <a:xfrm rot="10800000">
            <a:off x="12778189" y="9295214"/>
            <a:ext cx="226612" cy="462582"/>
          </a:xfrm>
          <a:prstGeom prst="rect">
            <a:avLst/>
          </a:pr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2" name="正方形/長方形 36"/>
          <p:cNvSpPr/>
          <p:nvPr/>
        </p:nvSpPr>
        <p:spPr>
          <a:xfrm>
            <a:off x="3303654" y="9296999"/>
            <a:ext cx="3961786" cy="46080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73" name="正方形/長方形 17"/>
          <p:cNvSpPr/>
          <p:nvPr/>
        </p:nvSpPr>
        <p:spPr>
          <a:xfrm>
            <a:off x="-1" y="9296999"/>
            <a:ext cx="2704607" cy="460803"/>
          </a:xfrm>
          <a:prstGeom prst="rect">
            <a:avLst/>
          </a:pr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396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76" name="テキスト ボックス 28"/>
          <p:cNvGrpSpPr/>
          <p:nvPr/>
        </p:nvGrpSpPr>
        <p:grpSpPr>
          <a:xfrm>
            <a:off x="7539962" y="9400263"/>
            <a:ext cx="1704166" cy="204804"/>
            <a:chOff x="0" y="0"/>
            <a:chExt cx="1704164" cy="204802"/>
          </a:xfrm>
        </p:grpSpPr>
        <p:sp>
          <p:nvSpPr>
            <p:cNvPr id="274" name="角丸四角形"/>
            <p:cNvSpPr/>
            <p:nvPr/>
          </p:nvSpPr>
          <p:spPr>
            <a:xfrm>
              <a:off x="0" y="-1"/>
              <a:ext cx="1704165" cy="204804"/>
            </a:xfrm>
            <a:prstGeom prst="roundRect">
              <a:avLst>
                <a:gd name="adj" fmla="val 50000"/>
              </a:avLst>
            </a:prstGeom>
            <a:noFill/>
            <a:ln w="3175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600236">
                <a:defRPr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5" name="DATE"/>
            <p:cNvSpPr txBox="1"/>
            <p:nvPr/>
          </p:nvSpPr>
          <p:spPr>
            <a:xfrm>
              <a:off x="626992" y="15993"/>
              <a:ext cx="450181" cy="1728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600236">
                <a:defRPr sz="1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 DATE</a:t>
              </a:r>
            </a:p>
          </p:txBody>
        </p:sp>
      </p:grpSp>
      <p:pic>
        <p:nvPicPr>
          <p:cNvPr id="277" name="図 32" descr="図 3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336" y="9372581"/>
            <a:ext cx="2326689" cy="277275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テキスト ボックス 37"/>
          <p:cNvSpPr txBox="1"/>
          <p:nvPr/>
        </p:nvSpPr>
        <p:spPr>
          <a:xfrm>
            <a:off x="3440553" y="9365448"/>
            <a:ext cx="3757712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1300396">
              <a:defRPr b="1" sz="1600">
                <a:solidFill>
                  <a:srgbClr val="D2DEEE"/>
                </a:solidFill>
                <a:latin typeface="Segoe UI"/>
                <a:ea typeface="Segoe UI"/>
                <a:cs typeface="Segoe UI"/>
                <a:sym typeface="Segoe UI"/>
              </a:defRPr>
            </a:lvl1pPr>
          </a:lstStyle>
          <a:p>
            <a:pPr/>
            <a:r>
              <a:t>Introduction to Osaka University</a:t>
            </a:r>
          </a:p>
        </p:txBody>
      </p:sp>
      <p:sp>
        <p:nvSpPr>
          <p:cNvPr id="279" name="正方形/長方形 40"/>
          <p:cNvSpPr/>
          <p:nvPr/>
        </p:nvSpPr>
        <p:spPr>
          <a:xfrm>
            <a:off x="2978527" y="9304687"/>
            <a:ext cx="51202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0" name="正方形/長方形 34"/>
          <p:cNvSpPr/>
          <p:nvPr/>
        </p:nvSpPr>
        <p:spPr>
          <a:xfrm>
            <a:off x="2753212" y="9296999"/>
            <a:ext cx="226613" cy="460803"/>
          </a:xfrm>
          <a:prstGeom prst="rect">
            <a:avLst/>
          </a:prstGeom>
          <a:solidFill>
            <a:srgbClr val="ECB1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1" name="正方形/長方形 45"/>
          <p:cNvSpPr/>
          <p:nvPr/>
        </p:nvSpPr>
        <p:spPr>
          <a:xfrm>
            <a:off x="2703308" y="9304687"/>
            <a:ext cx="51203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2" name="正方形/長方形 46"/>
          <p:cNvSpPr/>
          <p:nvPr/>
        </p:nvSpPr>
        <p:spPr>
          <a:xfrm>
            <a:off x="2976780" y="8750847"/>
            <a:ext cx="51203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3" name="正方形/長方形 47"/>
          <p:cNvSpPr/>
          <p:nvPr/>
        </p:nvSpPr>
        <p:spPr>
          <a:xfrm>
            <a:off x="3028431" y="9296999"/>
            <a:ext cx="226612" cy="46080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4" name="正方形/長方形 48"/>
          <p:cNvSpPr/>
          <p:nvPr/>
        </p:nvSpPr>
        <p:spPr>
          <a:xfrm>
            <a:off x="3253745" y="9304687"/>
            <a:ext cx="51203" cy="45311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5" name="正方形/長方形 58"/>
          <p:cNvSpPr/>
          <p:nvPr/>
        </p:nvSpPr>
        <p:spPr>
          <a:xfrm>
            <a:off x="7265437" y="9296999"/>
            <a:ext cx="51203" cy="460803"/>
          </a:xfrm>
          <a:prstGeom prst="rect">
            <a:avLst/>
          </a:prstGeom>
          <a:solidFill>
            <a:srgbClr val="ECB100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6" name="直線コネクタ 14"/>
          <p:cNvSpPr/>
          <p:nvPr/>
        </p:nvSpPr>
        <p:spPr>
          <a:xfrm>
            <a:off x="-1" y="740917"/>
            <a:ext cx="12997110" cy="1"/>
          </a:xfrm>
          <a:prstGeom prst="line">
            <a:avLst/>
          </a:prstGeom>
          <a:ln w="63500">
            <a:solidFill>
              <a:srgbClr val="2D287F"/>
            </a:solidFill>
          </a:ln>
        </p:spPr>
        <p:txBody>
          <a:bodyPr lIns="65022" tIns="65022" rIns="65022" bIns="65022"/>
          <a:lstStyle/>
          <a:p>
            <a:pPr algn="l" defTabSz="650240">
              <a:defRPr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" name="フリーフォーム: 図形 82"/>
          <p:cNvSpPr/>
          <p:nvPr/>
        </p:nvSpPr>
        <p:spPr>
          <a:xfrm>
            <a:off x="-1" y="552607"/>
            <a:ext cx="188309" cy="3766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11929" y="0"/>
                  <a:pt x="21600" y="4835"/>
                  <a:pt x="21600" y="10800"/>
                </a:cubicBezTo>
                <a:cubicBezTo>
                  <a:pt x="21600" y="16765"/>
                  <a:pt x="11929" y="21600"/>
                  <a:pt x="0" y="21600"/>
                </a:cubicBezTo>
                <a:close/>
              </a:path>
            </a:pathLst>
          </a:custGeom>
          <a:solidFill>
            <a:srgbClr val="2D287F"/>
          </a:solidFill>
          <a:ln w="12700">
            <a:miter lim="400000"/>
          </a:ln>
        </p:spPr>
        <p:txBody>
          <a:bodyPr lIns="65022" tIns="65022" rIns="65022" bIns="65022" anchor="ctr"/>
          <a:lstStyle/>
          <a:p>
            <a:pPr defTabSz="1300480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290" name="角丸四角形 4"/>
          <p:cNvGrpSpPr/>
          <p:nvPr/>
        </p:nvGrpSpPr>
        <p:grpSpPr>
          <a:xfrm>
            <a:off x="9403470" y="9351236"/>
            <a:ext cx="2346273" cy="302860"/>
            <a:chOff x="0" y="1247"/>
            <a:chExt cx="2346272" cy="302859"/>
          </a:xfrm>
        </p:grpSpPr>
        <p:sp>
          <p:nvSpPr>
            <p:cNvPr id="288" name="角丸四角形"/>
            <p:cNvSpPr/>
            <p:nvPr/>
          </p:nvSpPr>
          <p:spPr>
            <a:xfrm>
              <a:off x="0" y="50276"/>
              <a:ext cx="2346273" cy="20480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1300480">
                <a:defRPr>
                  <a:solidFill>
                    <a:srgbClr val="2D287F"/>
                  </a:solid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89" name="WHERE"/>
            <p:cNvSpPr txBox="1"/>
            <p:nvPr/>
          </p:nvSpPr>
          <p:spPr>
            <a:xfrm>
              <a:off x="95014" y="1247"/>
              <a:ext cx="2156242" cy="302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defTabSz="1300480">
                <a:defRPr b="1" sz="1200">
                  <a:solidFill>
                    <a:srgbClr val="2D287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WHERE</a:t>
              </a:r>
            </a:p>
          </p:txBody>
        </p:sp>
      </p:grpSp>
      <p:sp>
        <p:nvSpPr>
          <p:cNvPr id="291" name="Title"/>
          <p:cNvSpPr txBox="1"/>
          <p:nvPr>
            <p:ph type="title" hasCustomPrompt="1"/>
          </p:nvPr>
        </p:nvSpPr>
        <p:spPr>
          <a:xfrm>
            <a:off x="-1" y="145109"/>
            <a:ext cx="12997110" cy="446483"/>
          </a:xfrm>
          <a:prstGeom prst="rect">
            <a:avLst/>
          </a:prstGeom>
        </p:spPr>
        <p:txBody>
          <a:bodyPr lIns="0" tIns="0" rIns="0" bIns="0"/>
          <a:lstStyle>
            <a:lvl1pPr defTabSz="1300480">
              <a:defRPr b="1"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292" name="スライド番号"/>
          <p:cNvSpPr txBox="1"/>
          <p:nvPr>
            <p:ph type="sldNum" sz="quarter" idx="2"/>
          </p:nvPr>
        </p:nvSpPr>
        <p:spPr>
          <a:xfrm>
            <a:off x="12230104" y="9371790"/>
            <a:ext cx="266974" cy="259223"/>
          </a:xfrm>
          <a:prstGeom prst="rect">
            <a:avLst/>
          </a:prstGeom>
        </p:spPr>
        <p:txBody>
          <a:bodyPr lIns="0" tIns="0" rIns="0" bIns="0" anchor="ctr"/>
          <a:lstStyle>
            <a:lvl1pPr defTabSz="1300396">
              <a:defRPr b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pasted-image.png" descr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575895" y="143705"/>
            <a:ext cx="877274" cy="1258974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タイトルテキスト"/>
          <p:cNvSpPr txBox="1"/>
          <p:nvPr>
            <p:ph type="title"/>
          </p:nvPr>
        </p:nvSpPr>
        <p:spPr>
          <a:xfrm>
            <a:off x="975359" y="3029937"/>
            <a:ext cx="11054082" cy="2090703"/>
          </a:xfrm>
          <a:prstGeom prst="rect">
            <a:avLst/>
          </a:prstGeom>
        </p:spPr>
        <p:txBody>
          <a:bodyPr lIns="65022" tIns="65022" rIns="65022" bIns="65022"/>
          <a:lstStyle>
            <a:lvl1pPr defTabSz="650240">
              <a:defRPr sz="6200">
                <a:latin typeface="メイリオ"/>
                <a:ea typeface="メイリオ"/>
                <a:cs typeface="メイリオ"/>
                <a:sym typeface="メイリオ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12" name="本文レベル1…"/>
          <p:cNvSpPr txBox="1"/>
          <p:nvPr>
            <p:ph type="body" sz="quarter" idx="1"/>
          </p:nvPr>
        </p:nvSpPr>
        <p:spPr>
          <a:xfrm>
            <a:off x="1950719" y="5527040"/>
            <a:ext cx="9103361" cy="2492587"/>
          </a:xfrm>
          <a:prstGeom prst="rect">
            <a:avLst/>
          </a:prstGeom>
        </p:spPr>
        <p:txBody>
          <a:bodyPr lIns="65022" tIns="65022" rIns="65022" bIns="65022" anchor="t"/>
          <a:lstStyle>
            <a:lvl1pPr marL="0" indent="0" algn="ctr" defTabSz="650240">
              <a:spcBef>
                <a:spcPts val="700"/>
              </a:spcBef>
              <a:buSzTx/>
              <a:buNone/>
              <a:defRPr sz="3400">
                <a:latin typeface="メイリオ"/>
                <a:ea typeface="メイリオ"/>
                <a:cs typeface="メイリオ"/>
                <a:sym typeface="メイリオ"/>
              </a:defRPr>
            </a:lvl1pPr>
            <a:lvl2pPr marL="0" indent="0" algn="ctr" defTabSz="650240">
              <a:spcBef>
                <a:spcPts val="700"/>
              </a:spcBef>
              <a:buSzTx/>
              <a:buNone/>
              <a:defRPr sz="3400">
                <a:latin typeface="メイリオ"/>
                <a:ea typeface="メイリオ"/>
                <a:cs typeface="メイリオ"/>
                <a:sym typeface="メイリオ"/>
              </a:defRPr>
            </a:lvl2pPr>
            <a:lvl3pPr marL="0" indent="0" algn="ctr" defTabSz="650240">
              <a:spcBef>
                <a:spcPts val="700"/>
              </a:spcBef>
              <a:buSzTx/>
              <a:buNone/>
              <a:defRPr sz="3400">
                <a:latin typeface="メイリオ"/>
                <a:ea typeface="メイリオ"/>
                <a:cs typeface="メイリオ"/>
                <a:sym typeface="メイリオ"/>
              </a:defRPr>
            </a:lvl3pPr>
            <a:lvl4pPr marL="0" indent="0" algn="ctr" defTabSz="650240">
              <a:spcBef>
                <a:spcPts val="700"/>
              </a:spcBef>
              <a:buSzTx/>
              <a:buNone/>
              <a:defRPr sz="3400">
                <a:latin typeface="メイリオ"/>
                <a:ea typeface="メイリオ"/>
                <a:cs typeface="メイリオ"/>
                <a:sym typeface="メイリオ"/>
              </a:defRPr>
            </a:lvl4pPr>
            <a:lvl5pPr marL="0" indent="0" algn="ctr" defTabSz="650240">
              <a:spcBef>
                <a:spcPts val="700"/>
              </a:spcBef>
              <a:buSzTx/>
              <a:buNone/>
              <a:defRPr sz="3400">
                <a:latin typeface="メイリオ"/>
                <a:ea typeface="メイリオ"/>
                <a:cs typeface="メイリオ"/>
                <a:sym typeface="メイリオ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pic>
        <p:nvPicPr>
          <p:cNvPr id="313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pasted-image.png" descr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575895" y="143705"/>
            <a:ext cx="877274" cy="1258974"/>
          </a:xfrm>
          <a:prstGeom prst="rect">
            <a:avLst/>
          </a:prstGeom>
          <a:ln w="12700">
            <a:miter lim="400000"/>
          </a:ln>
        </p:spPr>
      </p:pic>
      <p:sp>
        <p:nvSpPr>
          <p:cNvPr id="316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タイトルテキスト"/>
          <p:cNvSpPr txBox="1"/>
          <p:nvPr>
            <p:ph type="title"/>
          </p:nvPr>
        </p:nvSpPr>
        <p:spPr>
          <a:xfrm>
            <a:off x="894079" y="519290"/>
            <a:ext cx="11216641" cy="1885246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lnSpc>
                <a:spcPct val="90000"/>
              </a:lnSpc>
              <a:defRPr sz="6200"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24" name="スライド番号"/>
          <p:cNvSpPr txBox="1"/>
          <p:nvPr>
            <p:ph type="sldNum" sz="quarter" idx="2"/>
          </p:nvPr>
        </p:nvSpPr>
        <p:spPr>
          <a:xfrm>
            <a:off x="11741952" y="9114114"/>
            <a:ext cx="368769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650240">
              <a:defRPr>
                <a:solidFill>
                  <a:srgbClr val="757575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タイトルテキスト"/>
          <p:cNvSpPr txBox="1"/>
          <p:nvPr>
            <p:ph type="title"/>
          </p:nvPr>
        </p:nvSpPr>
        <p:spPr>
          <a:xfrm>
            <a:off x="894079" y="519290"/>
            <a:ext cx="11216641" cy="1885246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lnSpc>
                <a:spcPct val="90000"/>
              </a:lnSpc>
              <a:defRPr sz="6200"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32" name="本文レベル1…"/>
          <p:cNvSpPr txBox="1"/>
          <p:nvPr>
            <p:ph type="body" idx="1"/>
          </p:nvPr>
        </p:nvSpPr>
        <p:spPr>
          <a:xfrm>
            <a:off x="894079" y="2596444"/>
            <a:ext cx="11216641" cy="6188570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10242" indent="-310242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Aptos"/>
                <a:ea typeface="Aptos"/>
                <a:cs typeface="Aptos"/>
                <a:sym typeface="Aptos"/>
              </a:defRPr>
            </a:lvl1pPr>
            <a:lvl2pPr marL="819150" indent="-36195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Aptos"/>
                <a:ea typeface="Aptos"/>
                <a:cs typeface="Aptos"/>
                <a:sym typeface="Aptos"/>
              </a:defRPr>
            </a:lvl2pPr>
            <a:lvl3pPr marL="1348739" indent="-434339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Aptos"/>
                <a:ea typeface="Aptos"/>
                <a:cs typeface="Aptos"/>
                <a:sym typeface="Aptos"/>
              </a:defRPr>
            </a:lvl3pPr>
            <a:lvl4pPr marL="1854200" indent="-48260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Aptos"/>
                <a:ea typeface="Aptos"/>
                <a:cs typeface="Aptos"/>
                <a:sym typeface="Aptos"/>
              </a:defRPr>
            </a:lvl4pPr>
            <a:lvl5pPr marL="2311400" indent="-482600" defTabSz="1300480">
              <a:lnSpc>
                <a:spcPct val="90000"/>
              </a:lnSpc>
              <a:spcBef>
                <a:spcPts val="1400"/>
              </a:spcBef>
              <a:buSzPct val="100000"/>
              <a:buFont typeface="Arial"/>
              <a:defRPr sz="3800">
                <a:latin typeface="Aptos"/>
                <a:ea typeface="Aptos"/>
                <a:cs typeface="Aptos"/>
                <a:sym typeface="Aptos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333" name="スライド番号"/>
          <p:cNvSpPr txBox="1"/>
          <p:nvPr>
            <p:ph type="sldNum" sz="quarter" idx="2"/>
          </p:nvPr>
        </p:nvSpPr>
        <p:spPr>
          <a:xfrm>
            <a:off x="11741952" y="9114114"/>
            <a:ext cx="368769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650240">
              <a:defRPr>
                <a:solidFill>
                  <a:srgbClr val="757575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タイトルテキスト"/>
          <p:cNvSpPr txBox="1"/>
          <p:nvPr>
            <p:ph type="title"/>
          </p:nvPr>
        </p:nvSpPr>
        <p:spPr>
          <a:xfrm>
            <a:off x="975359" y="1596249"/>
            <a:ext cx="11054082" cy="3395699"/>
          </a:xfrm>
          <a:prstGeom prst="rect">
            <a:avLst/>
          </a:prstGeom>
        </p:spPr>
        <p:txBody>
          <a:bodyPr lIns="65023" tIns="65023" rIns="65023" bIns="65023" anchor="b"/>
          <a:lstStyle>
            <a:lvl1pPr defTabSz="1300480">
              <a:lnSpc>
                <a:spcPct val="90000"/>
              </a:lnSpc>
              <a:defRPr sz="8400"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41" name="本文レベル1…"/>
          <p:cNvSpPr txBox="1"/>
          <p:nvPr>
            <p:ph type="body" sz="quarter" idx="1"/>
          </p:nvPr>
        </p:nvSpPr>
        <p:spPr>
          <a:xfrm>
            <a:off x="1625599" y="5122898"/>
            <a:ext cx="9753601" cy="2354862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0" indent="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Aptos"/>
                <a:ea typeface="Aptos"/>
                <a:cs typeface="Aptos"/>
                <a:sym typeface="Aptos"/>
              </a:defRPr>
            </a:lvl1pPr>
            <a:lvl2pPr marL="0" indent="4572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Aptos"/>
                <a:ea typeface="Aptos"/>
                <a:cs typeface="Aptos"/>
                <a:sym typeface="Aptos"/>
              </a:defRPr>
            </a:lvl2pPr>
            <a:lvl3pPr marL="0" indent="9144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Aptos"/>
                <a:ea typeface="Aptos"/>
                <a:cs typeface="Aptos"/>
                <a:sym typeface="Aptos"/>
              </a:defRPr>
            </a:lvl3pPr>
            <a:lvl4pPr marL="0" indent="13716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Aptos"/>
                <a:ea typeface="Aptos"/>
                <a:cs typeface="Aptos"/>
                <a:sym typeface="Aptos"/>
              </a:defRPr>
            </a:lvl4pPr>
            <a:lvl5pPr marL="0" indent="1828800" algn="ctr" defTabSz="1300480">
              <a:lnSpc>
                <a:spcPct val="90000"/>
              </a:lnSpc>
              <a:spcBef>
                <a:spcPts val="1400"/>
              </a:spcBef>
              <a:buSzTx/>
              <a:buNone/>
              <a:defRPr sz="3400">
                <a:latin typeface="Aptos"/>
                <a:ea typeface="Aptos"/>
                <a:cs typeface="Aptos"/>
                <a:sym typeface="Aptos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342" name="スライド番号"/>
          <p:cNvSpPr txBox="1"/>
          <p:nvPr>
            <p:ph type="sldNum" sz="quarter" idx="2"/>
          </p:nvPr>
        </p:nvSpPr>
        <p:spPr>
          <a:xfrm>
            <a:off x="11741952" y="9114114"/>
            <a:ext cx="368769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650240">
              <a:defRPr>
                <a:solidFill>
                  <a:srgbClr val="757575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" y="-929"/>
            <a:ext cx="5116773" cy="51167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図 8" descr="図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53764" y="4597861"/>
            <a:ext cx="5148840" cy="5148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図 9" descr="図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" y="1525822"/>
            <a:ext cx="13004801" cy="8227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図 11" descr="図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" y="5829"/>
            <a:ext cx="13004801" cy="1534569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図 12" descr="図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755321" y="229353"/>
            <a:ext cx="2044356" cy="1087524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スライド番号"/>
          <p:cNvSpPr txBox="1"/>
          <p:nvPr>
            <p:ph type="sldNum" sz="quarter" idx="2"/>
          </p:nvPr>
        </p:nvSpPr>
        <p:spPr>
          <a:xfrm>
            <a:off x="12005836" y="9130187"/>
            <a:ext cx="348724" cy="339199"/>
          </a:xfrm>
          <a:prstGeom prst="rect">
            <a:avLst/>
          </a:prstGeom>
        </p:spPr>
        <p:txBody>
          <a:bodyPr lIns="65022" tIns="65022" rIns="65022" bIns="65022" anchor="ctr"/>
          <a:lstStyle>
            <a:lvl1pPr algn="r" defTabSz="65024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7;p53"/>
          <p:cNvSpPr/>
          <p:nvPr/>
        </p:nvSpPr>
        <p:spPr>
          <a:xfrm>
            <a:off x="0" y="955041"/>
            <a:ext cx="13004800" cy="51929"/>
          </a:xfrm>
          <a:prstGeom prst="rect">
            <a:avLst/>
          </a:prstGeom>
          <a:solidFill>
            <a:srgbClr val="BCB8FF"/>
          </a:solidFill>
          <a:ln w="12700">
            <a:miter lim="400000"/>
          </a:ln>
        </p:spPr>
        <p:txBody>
          <a:bodyPr lIns="45719" rIns="45719"/>
          <a:lstStyle/>
          <a:p>
            <a:pPr defTabSz="914400">
              <a:defRPr sz="42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2" name="Google Shape;8;p53"/>
          <p:cNvSpPr/>
          <p:nvPr/>
        </p:nvSpPr>
        <p:spPr>
          <a:xfrm>
            <a:off x="0" y="0"/>
            <a:ext cx="13004800" cy="927949"/>
          </a:xfrm>
          <a:prstGeom prst="rect">
            <a:avLst/>
          </a:prstGeom>
          <a:gradFill>
            <a:gsLst>
              <a:gs pos="0">
                <a:srgbClr val="9A9ADF"/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 defTabSz="914400">
              <a:defRPr sz="42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3" name="Google Shape;10;p53"/>
          <p:cNvSpPr txBox="1"/>
          <p:nvPr/>
        </p:nvSpPr>
        <p:spPr>
          <a:xfrm>
            <a:off x="139926" y="544125"/>
            <a:ext cx="799368" cy="39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75" tIns="64975" rIns="64975" bIns="64975">
            <a:spAutoFit/>
          </a:bodyPr>
          <a:lstStyle>
            <a:lvl1pPr defTabSz="914400">
              <a:defRPr sz="19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RcnP</a:t>
            </a:r>
          </a:p>
        </p:txBody>
      </p:sp>
      <p:pic>
        <p:nvPicPr>
          <p:cNvPr id="364" name="Google Shape;11;p53" descr="Google Shape;11;p5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497" y="9032"/>
            <a:ext cx="778935" cy="647983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タイトルテキスト"/>
          <p:cNvSpPr txBox="1"/>
          <p:nvPr>
            <p:ph type="title"/>
          </p:nvPr>
        </p:nvSpPr>
        <p:spPr>
          <a:xfrm>
            <a:off x="993422" y="92568"/>
            <a:ext cx="11833015" cy="785708"/>
          </a:xfrm>
          <a:prstGeom prst="rect">
            <a:avLst/>
          </a:prstGeom>
        </p:spPr>
        <p:txBody>
          <a:bodyPr lIns="35700" tIns="35700" rIns="35700" bIns="35700"/>
          <a:lstStyle>
            <a:lvl1pPr defTabSz="914400">
              <a:defRPr sz="4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66" name="本文レベル1…"/>
          <p:cNvSpPr txBox="1"/>
          <p:nvPr>
            <p:ph type="body" idx="1"/>
          </p:nvPr>
        </p:nvSpPr>
        <p:spPr>
          <a:xfrm>
            <a:off x="266419" y="1307254"/>
            <a:ext cx="12503574" cy="8295077"/>
          </a:xfrm>
          <a:prstGeom prst="rect">
            <a:avLst/>
          </a:prstGeom>
        </p:spPr>
        <p:txBody>
          <a:bodyPr lIns="35700" tIns="35700" rIns="35700" bIns="35700" anchor="t"/>
          <a:lstStyle>
            <a:lvl1pPr marL="457200" indent="-424052" defTabSz="914400">
              <a:spcBef>
                <a:spcPts val="240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indent="-424052" defTabSz="914400">
              <a:spcBef>
                <a:spcPts val="240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marL="1371600" indent="-424052" defTabSz="914400">
              <a:spcBef>
                <a:spcPts val="240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3pPr>
            <a:lvl4pPr marL="1828800" indent="-424052" defTabSz="914400">
              <a:spcBef>
                <a:spcPts val="240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4pPr>
            <a:lvl5pPr marL="2286000" indent="-424052" defTabSz="914400">
              <a:spcBef>
                <a:spcPts val="2400"/>
              </a:spcBef>
              <a:buClr>
                <a:srgbClr val="000000"/>
              </a:buClr>
              <a:buSzPts val="2400"/>
              <a:buFont typeface="Arial"/>
              <a:defRPr sz="2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367" name="スライド番号"/>
          <p:cNvSpPr txBox="1"/>
          <p:nvPr>
            <p:ph type="sldNum" sz="quarter" idx="2"/>
          </p:nvPr>
        </p:nvSpPr>
        <p:spPr>
          <a:xfrm>
            <a:off x="6285652" y="8779791"/>
            <a:ext cx="3034455" cy="5207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 defTabSz="9144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7;p53"/>
          <p:cNvSpPr/>
          <p:nvPr/>
        </p:nvSpPr>
        <p:spPr>
          <a:xfrm>
            <a:off x="0" y="955041"/>
            <a:ext cx="13004800" cy="51929"/>
          </a:xfrm>
          <a:prstGeom prst="rect">
            <a:avLst/>
          </a:prstGeom>
          <a:solidFill>
            <a:srgbClr val="BCB8FF"/>
          </a:solidFill>
          <a:ln w="12700">
            <a:miter lim="400000"/>
          </a:ln>
        </p:spPr>
        <p:txBody>
          <a:bodyPr lIns="45719" rIns="45719"/>
          <a:lstStyle/>
          <a:p>
            <a:pPr defTabSz="914400">
              <a:defRPr sz="42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5" name="Google Shape;8;p53"/>
          <p:cNvSpPr/>
          <p:nvPr/>
        </p:nvSpPr>
        <p:spPr>
          <a:xfrm>
            <a:off x="0" y="0"/>
            <a:ext cx="13004800" cy="927949"/>
          </a:xfrm>
          <a:prstGeom prst="rect">
            <a:avLst/>
          </a:prstGeom>
          <a:gradFill>
            <a:gsLst>
              <a:gs pos="0">
                <a:srgbClr val="9A9ADF"/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 defTabSz="914400">
              <a:defRPr sz="42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6" name="Google Shape;10;p53"/>
          <p:cNvSpPr txBox="1"/>
          <p:nvPr/>
        </p:nvSpPr>
        <p:spPr>
          <a:xfrm>
            <a:off x="139926" y="544125"/>
            <a:ext cx="799368" cy="39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75" tIns="64975" rIns="64975" bIns="64975">
            <a:spAutoFit/>
          </a:bodyPr>
          <a:lstStyle>
            <a:lvl1pPr defTabSz="914400">
              <a:defRPr sz="19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RcnP</a:t>
            </a:r>
          </a:p>
        </p:txBody>
      </p:sp>
      <p:pic>
        <p:nvPicPr>
          <p:cNvPr id="377" name="Google Shape;11;p53" descr="Google Shape;11;p5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497" y="9032"/>
            <a:ext cx="778935" cy="647983"/>
          </a:xfrm>
          <a:prstGeom prst="rect">
            <a:avLst/>
          </a:prstGeom>
          <a:ln w="12700">
            <a:miter lim="400000"/>
          </a:ln>
        </p:spPr>
      </p:pic>
      <p:sp>
        <p:nvSpPr>
          <p:cNvPr id="378" name="タイトルテキスト"/>
          <p:cNvSpPr txBox="1"/>
          <p:nvPr>
            <p:ph type="title"/>
          </p:nvPr>
        </p:nvSpPr>
        <p:spPr>
          <a:xfrm>
            <a:off x="993422" y="92568"/>
            <a:ext cx="11833015" cy="785708"/>
          </a:xfrm>
          <a:prstGeom prst="rect">
            <a:avLst/>
          </a:prstGeom>
        </p:spPr>
        <p:txBody>
          <a:bodyPr lIns="35700" tIns="35700" rIns="35700" bIns="35700"/>
          <a:lstStyle>
            <a:lvl1pPr defTabSz="914400">
              <a:defRPr sz="4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79" name="スライド番号"/>
          <p:cNvSpPr txBox="1"/>
          <p:nvPr>
            <p:ph type="sldNum" sz="quarter" idx="2"/>
          </p:nvPr>
        </p:nvSpPr>
        <p:spPr>
          <a:xfrm>
            <a:off x="6285652" y="8779791"/>
            <a:ext cx="3034455" cy="5207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 defTabSz="9144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7;p53"/>
          <p:cNvSpPr/>
          <p:nvPr/>
        </p:nvSpPr>
        <p:spPr>
          <a:xfrm>
            <a:off x="0" y="955041"/>
            <a:ext cx="13004800" cy="51929"/>
          </a:xfrm>
          <a:prstGeom prst="rect">
            <a:avLst/>
          </a:prstGeom>
          <a:solidFill>
            <a:srgbClr val="BCB8FF"/>
          </a:solidFill>
          <a:ln w="12700">
            <a:miter lim="400000"/>
          </a:ln>
        </p:spPr>
        <p:txBody>
          <a:bodyPr lIns="45719" rIns="45719"/>
          <a:lstStyle/>
          <a:p>
            <a:pPr defTabSz="914400">
              <a:defRPr sz="42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7" name="Google Shape;8;p53"/>
          <p:cNvSpPr/>
          <p:nvPr/>
        </p:nvSpPr>
        <p:spPr>
          <a:xfrm>
            <a:off x="0" y="0"/>
            <a:ext cx="13004800" cy="927949"/>
          </a:xfrm>
          <a:prstGeom prst="rect">
            <a:avLst/>
          </a:prstGeom>
          <a:gradFill>
            <a:gsLst>
              <a:gs pos="0">
                <a:srgbClr val="9A9ADF"/>
              </a:gs>
              <a:gs pos="100000">
                <a:srgbClr val="FFFFFF"/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 defTabSz="914400">
              <a:defRPr sz="42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8" name="Google Shape;10;p53"/>
          <p:cNvSpPr txBox="1"/>
          <p:nvPr/>
        </p:nvSpPr>
        <p:spPr>
          <a:xfrm>
            <a:off x="139926" y="544125"/>
            <a:ext cx="799368" cy="39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4975" tIns="64975" rIns="64975" bIns="64975">
            <a:spAutoFit/>
          </a:bodyPr>
          <a:lstStyle>
            <a:lvl1pPr defTabSz="914400">
              <a:defRPr sz="19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RcnP</a:t>
            </a:r>
          </a:p>
        </p:txBody>
      </p:sp>
      <p:pic>
        <p:nvPicPr>
          <p:cNvPr id="389" name="Google Shape;11;p53" descr="Google Shape;11;p5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497" y="9032"/>
            <a:ext cx="778935" cy="647983"/>
          </a:xfrm>
          <a:prstGeom prst="rect">
            <a:avLst/>
          </a:prstGeom>
          <a:ln w="12700">
            <a:miter lim="400000"/>
          </a:ln>
        </p:spPr>
      </p:pic>
      <p:sp>
        <p:nvSpPr>
          <p:cNvPr id="390" name="タイトルテキスト"/>
          <p:cNvSpPr txBox="1"/>
          <p:nvPr>
            <p:ph type="title"/>
          </p:nvPr>
        </p:nvSpPr>
        <p:spPr>
          <a:xfrm>
            <a:off x="762000" y="569647"/>
            <a:ext cx="11480800" cy="1146706"/>
          </a:xfrm>
          <a:prstGeom prst="rect">
            <a:avLst/>
          </a:prstGeom>
        </p:spPr>
        <p:txBody>
          <a:bodyPr lIns="35700" tIns="35700" rIns="35700" bIns="35700"/>
          <a:lstStyle>
            <a:lvl1pPr defTabSz="914400">
              <a:defRPr b="1" sz="4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91" name="本文レベル1…"/>
          <p:cNvSpPr txBox="1"/>
          <p:nvPr>
            <p:ph type="body" idx="1"/>
          </p:nvPr>
        </p:nvSpPr>
        <p:spPr>
          <a:xfrm>
            <a:off x="762000" y="2768600"/>
            <a:ext cx="11480800" cy="5715000"/>
          </a:xfrm>
          <a:prstGeom prst="rect">
            <a:avLst/>
          </a:prstGeom>
        </p:spPr>
        <p:txBody>
          <a:bodyPr lIns="35700" tIns="35700" rIns="35700" bIns="35700" anchor="t"/>
          <a:lstStyle>
            <a:lvl1pPr marL="457200" indent="-619505" defTabSz="914400">
              <a:spcBef>
                <a:spcPts val="600"/>
              </a:spcBef>
              <a:buClr>
                <a:srgbClr val="000000"/>
              </a:buClr>
              <a:buSzPts val="3600"/>
              <a:buFont typeface="Times Roman"/>
              <a:defRPr b="1" sz="3600">
                <a:solidFill>
                  <a:srgbClr val="81D8D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  <a:lvl2pPr marL="1025270" indent="-665225" defTabSz="914400">
              <a:spcBef>
                <a:spcPts val="600"/>
              </a:spcBef>
              <a:buClr>
                <a:srgbClr val="000000"/>
              </a:buClr>
              <a:buSzPts val="3600"/>
              <a:buFont typeface="Times Roman"/>
              <a:defRPr b="1" sz="3600">
                <a:solidFill>
                  <a:srgbClr val="81D8D0"/>
                </a:solidFill>
                <a:latin typeface="Times Roman"/>
                <a:ea typeface="Times Roman"/>
                <a:cs typeface="Times Roman"/>
                <a:sym typeface="Times Roman"/>
              </a:defRPr>
            </a:lvl2pPr>
            <a:lvl3pPr marL="1616202" indent="-733806" defTabSz="914400">
              <a:spcBef>
                <a:spcPts val="600"/>
              </a:spcBef>
              <a:buClr>
                <a:srgbClr val="000000"/>
              </a:buClr>
              <a:buSzPts val="3600"/>
              <a:buFont typeface="Times Roman"/>
              <a:defRPr b="1" sz="3600">
                <a:solidFill>
                  <a:srgbClr val="81D8D0"/>
                </a:solidFill>
                <a:latin typeface="Times Roman"/>
                <a:ea typeface="Times Roman"/>
                <a:cs typeface="Times Roman"/>
                <a:sym typeface="Times Roman"/>
              </a:defRPr>
            </a:lvl3pPr>
            <a:lvl4pPr marL="2252852" indent="-848105" defTabSz="914400">
              <a:spcBef>
                <a:spcPts val="600"/>
              </a:spcBef>
              <a:buClr>
                <a:srgbClr val="000000"/>
              </a:buClr>
              <a:buSzPts val="3600"/>
              <a:buFont typeface="Times Roman"/>
              <a:defRPr b="1" sz="3600">
                <a:solidFill>
                  <a:srgbClr val="81D8D0"/>
                </a:solidFill>
                <a:latin typeface="Times Roman"/>
                <a:ea typeface="Times Roman"/>
                <a:cs typeface="Times Roman"/>
                <a:sym typeface="Times Roman"/>
              </a:defRPr>
            </a:lvl4pPr>
            <a:lvl5pPr marL="2530602" indent="-733806" defTabSz="914400">
              <a:spcBef>
                <a:spcPts val="600"/>
              </a:spcBef>
              <a:buClr>
                <a:srgbClr val="000000"/>
              </a:buClr>
              <a:buSzPts val="3600"/>
              <a:buFont typeface="Times Roman"/>
              <a:defRPr b="1" sz="3600">
                <a:solidFill>
                  <a:srgbClr val="81D8D0"/>
                </a:solidFill>
                <a:latin typeface="Times Roman"/>
                <a:ea typeface="Times Roman"/>
                <a:cs typeface="Times Roman"/>
                <a:sym typeface="Times Roman"/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392" name="スライド番号"/>
          <p:cNvSpPr txBox="1"/>
          <p:nvPr>
            <p:ph type="sldNum" sz="quarter" idx="2"/>
          </p:nvPr>
        </p:nvSpPr>
        <p:spPr>
          <a:xfrm>
            <a:off x="6285652" y="8779791"/>
            <a:ext cx="3034455" cy="52070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 defTabSz="914400">
              <a:defRPr sz="1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前景に短いフェンスがあるビーチの上を低空飛行しているサギ"/>
          <p:cNvSpPr/>
          <p:nvPr>
            <p:ph type="pic" idx="21"/>
          </p:nvPr>
        </p:nvSpPr>
        <p:spPr>
          <a:xfrm>
            <a:off x="6375400" y="635000"/>
            <a:ext cx="82169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2つの丘に挟まれた、海に続く砂の小道"/>
          <p:cNvSpPr/>
          <p:nvPr>
            <p:ph type="pic" idx="21"/>
          </p:nvPr>
        </p:nvSpPr>
        <p:spPr>
          <a:xfrm>
            <a:off x="3810000" y="2590800"/>
            <a:ext cx="942975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xfrm>
            <a:off x="6308360" y="9296400"/>
            <a:ext cx="381306" cy="304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2つの丘に挟まれた、海に続く砂の小道"/>
          <p:cNvSpPr/>
          <p:nvPr>
            <p:ph type="pic" sz="quarter" idx="21"/>
          </p:nvPr>
        </p:nvSpPr>
        <p:spPr>
          <a:xfrm>
            <a:off x="6556375" y="5092700"/>
            <a:ext cx="565785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前景に短いフェンスがあるビーチの上を低空飛行しているサギ"/>
          <p:cNvSpPr/>
          <p:nvPr>
            <p:ph type="pic" sz="half" idx="22"/>
          </p:nvPr>
        </p:nvSpPr>
        <p:spPr>
          <a:xfrm>
            <a:off x="6718300" y="749300"/>
            <a:ext cx="5334000" cy="5334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草が生えた砂丘から見たビーチと海"/>
          <p:cNvSpPr/>
          <p:nvPr>
            <p:ph type="pic" idx="23"/>
          </p:nvPr>
        </p:nvSpPr>
        <p:spPr>
          <a:xfrm>
            <a:off x="-2832100" y="889000"/>
            <a:ext cx="119634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png"/><Relationship Id="rId3" Type="http://schemas.openxmlformats.org/officeDocument/2006/relationships/image" Target="../media/image10.tif"/><Relationship Id="rId4" Type="http://schemas.openxmlformats.org/officeDocument/2006/relationships/image" Target="../media/image2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1.tif"/><Relationship Id="rId3" Type="http://schemas.openxmlformats.org/officeDocument/2006/relationships/image" Target="../media/image12.tif"/><Relationship Id="rId4" Type="http://schemas.openxmlformats.org/officeDocument/2006/relationships/image" Target="../media/image13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tif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16.tif"/><Relationship Id="rId5" Type="http://schemas.openxmlformats.org/officeDocument/2006/relationships/image" Target="../media/image30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tif"/><Relationship Id="rId3" Type="http://schemas.openxmlformats.org/officeDocument/2006/relationships/image" Target="../media/image31.png"/><Relationship Id="rId4" Type="http://schemas.openxmlformats.org/officeDocument/2006/relationships/image" Target="../media/image28.png"/><Relationship Id="rId5" Type="http://schemas.openxmlformats.org/officeDocument/2006/relationships/image" Target="../media/image18.tif"/><Relationship Id="rId6" Type="http://schemas.openxmlformats.org/officeDocument/2006/relationships/image" Target="../media/image3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9.tif"/><Relationship Id="rId3" Type="http://schemas.openxmlformats.org/officeDocument/2006/relationships/image" Target="../media/image9.tif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tif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tif"/><Relationship Id="rId3" Type="http://schemas.openxmlformats.org/officeDocument/2006/relationships/image" Target="../media/image22.tif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tif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gif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tif"/><Relationship Id="rId3" Type="http://schemas.openxmlformats.org/officeDocument/2006/relationships/image" Target="../media/image35.png"/><Relationship Id="rId4" Type="http://schemas.openxmlformats.org/officeDocument/2006/relationships/image" Target="../media/image36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15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2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9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0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1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2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3" Type="http://schemas.openxmlformats.org/officeDocument/2006/relationships/image" Target="../media/image4.tif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Relationship Id="rId3" Type="http://schemas.openxmlformats.org/officeDocument/2006/relationships/image" Target="../media/image46.pn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8" Type="http://schemas.openxmlformats.org/officeDocument/2006/relationships/image" Target="../media/image60.png"/><Relationship Id="rId9" Type="http://schemas.openxmlformats.org/officeDocument/2006/relationships/image" Target="../media/image61.png"/><Relationship Id="rId10" Type="http://schemas.openxmlformats.org/officeDocument/2006/relationships/image" Target="../media/image62.pn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3.png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Relationship Id="rId4" Type="http://schemas.openxmlformats.org/officeDocument/2006/relationships/image" Target="../media/image66.png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9.png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5.png"/></Relationships>
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0.png"/><Relationship Id="rId3" Type="http://schemas.openxmlformats.org/officeDocument/2006/relationships/image" Target="../media/image76.png"/></Relationships>
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/Relationships>
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81.png"/></Relationships>
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4.xml"/></Relationships>
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82.png"/></Relationships>
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83.png"/></Relationships>
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tif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26.tif"/></Relationships>
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3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tif"/><Relationship Id="rId3" Type="http://schemas.openxmlformats.org/officeDocument/2006/relationships/image" Target="../media/image6.tif"/></Relationships>
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4" Type="http://schemas.openxmlformats.org/officeDocument/2006/relationships/image" Target="../media/image27.tif"/></Relationships>
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8.png"/><Relationship Id="rId3" Type="http://schemas.openxmlformats.org/officeDocument/2006/relationships/image" Target="../media/image81.png"/><Relationship Id="rId4" Type="http://schemas.openxmlformats.org/officeDocument/2006/relationships/image" Target="../media/image28.tif"/></Relationships>
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9.png"/><Relationship Id="rId3" Type="http://schemas.openxmlformats.org/officeDocument/2006/relationships/image" Target="../media/image27.tif"/></Relationships>
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jpeg"/></Relationships>
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Relationship Id="rId4" Type="http://schemas.openxmlformats.org/officeDocument/2006/relationships/image" Target="../media/image92.png"/></Relationships>
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/Relationships>
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/Relationships>
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3.png"/><Relationship Id="rId3" Type="http://schemas.openxmlformats.org/officeDocument/2006/relationships/image" Target="../media/image14.jpeg"/><Relationship Id="rId4" Type="http://schemas.openxmlformats.org/officeDocument/2006/relationships/image" Target="../media/image94.png"/></Relationships>
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5.png"/><Relationship Id="rId3" Type="http://schemas.openxmlformats.org/officeDocument/2006/relationships/image" Target="../media/image93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8" Type="http://schemas.openxmlformats.org/officeDocument/2006/relationships/image" Target="../media/image9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.tif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8.tif"/><Relationship Id="rId6" Type="http://schemas.openxmlformats.org/officeDocument/2006/relationships/hyperlink" Target="https://www.nobelprize.org/prizes/physics/1918/planck/" TargetMode="External"/><Relationship Id="rId7" Type="http://schemas.openxmlformats.org/officeDocument/2006/relationships/hyperlink" Target="https://www.nobelprize.org/prizes/physics/1918/summary/" TargetMode="External"/></Relationships>
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9.png"/><Relationship Id="rId3" Type="http://schemas.openxmlformats.org/officeDocument/2006/relationships/image" Target="../media/image100.png"/></Relationships>
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eg"/><Relationship Id="rId3" Type="http://schemas.openxmlformats.org/officeDocument/2006/relationships/image" Target="../media/image101.png"/><Relationship Id="rId4" Type="http://schemas.openxmlformats.org/officeDocument/2006/relationships/image" Target="../media/image102.png"/></Relationships>
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tif"/></Relationships>
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tif"/></Relationships>
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png"/><Relationship Id="rId6" Type="http://schemas.openxmlformats.org/officeDocument/2006/relationships/image" Target="../media/image107.png"/></Relationships>
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tif"/><Relationship Id="rId3" Type="http://schemas.openxmlformats.org/officeDocument/2006/relationships/image" Target="../media/image32.tif"/><Relationship Id="rId4" Type="http://schemas.openxmlformats.org/officeDocument/2006/relationships/image" Target="../media/image108.png"/></Relationships>
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9.png"/><Relationship Id="rId3" Type="http://schemas.openxmlformats.org/officeDocument/2006/relationships/image" Target="../media/image110.png"/></Relationships>
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1.png"/><Relationship Id="rId3" Type="http://schemas.openxmlformats.org/officeDocument/2006/relationships/image" Target="../media/image112.png"/><Relationship Id="rId4" Type="http://schemas.openxmlformats.org/officeDocument/2006/relationships/image" Target="../media/image11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114.png"/><Relationship Id="rId5" Type="http://schemas.openxmlformats.org/officeDocument/2006/relationships/image" Target="../media/image115.png"/><Relationship Id="rId6" Type="http://schemas.openxmlformats.org/officeDocument/2006/relationships/image" Target="../media/image116.png"/></Relationships>
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7.png"/><Relationship Id="rId3" Type="http://schemas.openxmlformats.org/officeDocument/2006/relationships/image" Target="../media/image20.jpeg"/><Relationship Id="rId4" Type="http://schemas.openxmlformats.org/officeDocument/2006/relationships/image" Target="../media/image117.png"/></Relationships>
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tif"/><Relationship Id="rId3" Type="http://schemas.openxmlformats.org/officeDocument/2006/relationships/hyperlink" Target="https://www.nobelprize.org/prizes/physics/1921/einstein/" TargetMode="External"/><Relationship Id="rId4" Type="http://schemas.openxmlformats.org/officeDocument/2006/relationships/hyperlink" Target="https://www.nobelprize.org/prizes/physics/1921/summary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3376152"/>
            <a:ext cx="13004801" cy="6381703"/>
          </a:xfrm>
          <a:prstGeom prst="rect">
            <a:avLst/>
          </a:prstGeom>
          <a:ln w="12700">
            <a:miter lim="400000"/>
          </a:ln>
        </p:spPr>
      </p:pic>
      <p:sp>
        <p:nvSpPr>
          <p:cNvPr id="402" name="Photo detection…"/>
          <p:cNvSpPr txBox="1"/>
          <p:nvPr>
            <p:ph type="ctrTitle"/>
          </p:nvPr>
        </p:nvSpPr>
        <p:spPr>
          <a:xfrm>
            <a:off x="-93771" y="-497963"/>
            <a:ext cx="13192342" cy="3302001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>
              <a:defRPr sz="62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Photo detection</a:t>
            </a:r>
          </a:p>
          <a:p>
            <a:pPr>
              <a:defRPr sz="62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Statistical fluctuation</a:t>
            </a:r>
          </a:p>
        </p:txBody>
      </p:sp>
      <p:sp>
        <p:nvSpPr>
          <p:cNvPr id="403" name="July/2025…"/>
          <p:cNvSpPr txBox="1"/>
          <p:nvPr>
            <p:ph type="subTitle" sz="quarter" idx="1"/>
          </p:nvPr>
        </p:nvSpPr>
        <p:spPr>
          <a:xfrm>
            <a:off x="578524" y="7188110"/>
            <a:ext cx="5299598" cy="1130301"/>
          </a:xfrm>
          <a:prstGeom prst="rect">
            <a:avLst/>
          </a:prstGeom>
        </p:spPr>
        <p:txBody>
          <a:bodyPr/>
          <a:lstStyle/>
          <a:p>
            <a:pPr algn="l" defTabSz="508254">
              <a:defRPr sz="3218"/>
            </a:pPr>
            <a:r>
              <a:t>July/2025</a:t>
            </a:r>
          </a:p>
          <a:p>
            <a:pPr algn="l" defTabSz="508254">
              <a:defRPr sz="3218"/>
            </a:pPr>
            <a:r>
              <a:t>NOMACHI, Masaharu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1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l="61641" t="0" r="15294" b="54757"/>
          <a:stretch>
            <a:fillRect/>
          </a:stretch>
        </p:blipFill>
        <p:spPr>
          <a:xfrm>
            <a:off x="1333708" y="1063015"/>
            <a:ext cx="1611866" cy="748443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＝"/>
          <p:cNvSpPr txBox="1"/>
          <p:nvPr/>
        </p:nvSpPr>
        <p:spPr>
          <a:xfrm>
            <a:off x="2654160" y="1234068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＝</a:t>
            </a:r>
          </a:p>
        </p:txBody>
      </p:sp>
      <p:pic>
        <p:nvPicPr>
          <p:cNvPr id="523" name="pasted-image.tiff" descr="pasted-image.tiff"/>
          <p:cNvPicPr>
            <a:picLocks noChangeAspect="0"/>
          </p:cNvPicPr>
          <p:nvPr/>
        </p:nvPicPr>
        <p:blipFill>
          <a:blip r:embed="rId3">
            <a:extLst/>
          </a:blip>
          <a:srcRect l="0" t="0" r="3735" b="0"/>
          <a:stretch>
            <a:fillRect/>
          </a:stretch>
        </p:blipFill>
        <p:spPr>
          <a:xfrm>
            <a:off x="923377" y="2304441"/>
            <a:ext cx="4638887" cy="1351143"/>
          </a:xfrm>
          <a:prstGeom prst="rect">
            <a:avLst/>
          </a:prstGeom>
          <a:ln w="12700">
            <a:miter lim="400000"/>
          </a:ln>
        </p:spPr>
      </p:pic>
      <p:pic>
        <p:nvPicPr>
          <p:cNvPr id="524" name="pasted-image.tiff" descr="pasted-image.tiff"/>
          <p:cNvPicPr>
            <a:picLocks noChangeAspect="0"/>
          </p:cNvPicPr>
          <p:nvPr/>
        </p:nvPicPr>
        <p:blipFill>
          <a:blip r:embed="rId3">
            <a:extLst/>
          </a:blip>
          <a:srcRect l="0" t="0" r="3735" b="0"/>
          <a:stretch>
            <a:fillRect/>
          </a:stretch>
        </p:blipFill>
        <p:spPr>
          <a:xfrm>
            <a:off x="9221206" y="2263960"/>
            <a:ext cx="1132677" cy="1351143"/>
          </a:xfrm>
          <a:prstGeom prst="rect">
            <a:avLst/>
          </a:prstGeom>
          <a:ln w="12700">
            <a:miter lim="400000"/>
          </a:ln>
        </p:spPr>
      </p:pic>
      <p:sp>
        <p:nvSpPr>
          <p:cNvPr id="525" name="矢印"/>
          <p:cNvSpPr/>
          <p:nvPr/>
        </p:nvSpPr>
        <p:spPr>
          <a:xfrm>
            <a:off x="6923375" y="2344922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26" name="2 eV = 600 nm (Visible light)…"/>
          <p:cNvSpPr txBox="1"/>
          <p:nvPr/>
        </p:nvSpPr>
        <p:spPr>
          <a:xfrm>
            <a:off x="1824075" y="7003259"/>
            <a:ext cx="9356650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2 eV = 600 nm (Visible light)</a:t>
            </a:r>
          </a:p>
          <a:p>
            <a:pPr>
              <a:defRPr sz="3200"/>
            </a:pPr>
            <a:r>
              <a:t>1 keV = 1.2 nm （〜size of atom）</a:t>
            </a:r>
          </a:p>
          <a:p>
            <a:pPr>
              <a:defRPr sz="3200"/>
            </a:pPr>
            <a:r>
              <a:t>20MeV = 60 fm （〜size of atomic nuclei）</a:t>
            </a:r>
          </a:p>
        </p:txBody>
      </p:sp>
      <p:sp>
        <p:nvSpPr>
          <p:cNvPr id="527" name="197 eV nm"/>
          <p:cNvSpPr txBox="1"/>
          <p:nvPr/>
        </p:nvSpPr>
        <p:spPr>
          <a:xfrm>
            <a:off x="3354582" y="1173743"/>
            <a:ext cx="2589505" cy="527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197 eV nm</a:t>
            </a:r>
          </a:p>
        </p:txBody>
      </p:sp>
      <p:pic>
        <p:nvPicPr>
          <p:cNvPr id="528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l="61641" t="0" r="15294" b="54757"/>
          <a:stretch>
            <a:fillRect/>
          </a:stretch>
        </p:blipFill>
        <p:spPr>
          <a:xfrm>
            <a:off x="7371263" y="1063015"/>
            <a:ext cx="1611867" cy="748443"/>
          </a:xfrm>
          <a:prstGeom prst="rect">
            <a:avLst/>
          </a:prstGeom>
          <a:ln w="12700">
            <a:miter lim="400000"/>
          </a:ln>
        </p:spPr>
      </p:pic>
      <p:sp>
        <p:nvSpPr>
          <p:cNvPr id="529" name="197 MeV fm"/>
          <p:cNvSpPr txBox="1"/>
          <p:nvPr/>
        </p:nvSpPr>
        <p:spPr>
          <a:xfrm>
            <a:off x="9226383" y="1173743"/>
            <a:ext cx="2921013" cy="527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197 MeV fm</a:t>
            </a:r>
          </a:p>
        </p:txBody>
      </p:sp>
      <p:sp>
        <p:nvSpPr>
          <p:cNvPr id="530" name="＝"/>
          <p:cNvSpPr txBox="1"/>
          <p:nvPr/>
        </p:nvSpPr>
        <p:spPr>
          <a:xfrm>
            <a:off x="8721356" y="1234068"/>
            <a:ext cx="4191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＝</a:t>
            </a:r>
          </a:p>
        </p:txBody>
      </p:sp>
      <p:pic>
        <p:nvPicPr>
          <p:cNvPr id="531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88833" y="4148324"/>
            <a:ext cx="7298838" cy="2503248"/>
          </a:xfrm>
          <a:prstGeom prst="rect">
            <a:avLst/>
          </a:prstGeom>
          <a:ln w="12700">
            <a:miter lim="400000"/>
          </a:ln>
        </p:spPr>
      </p:pic>
      <p:sp>
        <p:nvSpPr>
          <p:cNvPr id="532" name="四角形"/>
          <p:cNvSpPr/>
          <p:nvPr/>
        </p:nvSpPr>
        <p:spPr>
          <a:xfrm>
            <a:off x="1412709" y="4842039"/>
            <a:ext cx="4385645" cy="97458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33" name="Energy"/>
          <p:cNvSpPr txBox="1"/>
          <p:nvPr/>
        </p:nvSpPr>
        <p:spPr>
          <a:xfrm>
            <a:off x="3237836" y="4973732"/>
            <a:ext cx="2435048" cy="711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Energy</a:t>
            </a:r>
          </a:p>
        </p:txBody>
      </p:sp>
      <p:sp>
        <p:nvSpPr>
          <p:cNvPr id="534" name="四角形"/>
          <p:cNvSpPr/>
          <p:nvPr/>
        </p:nvSpPr>
        <p:spPr>
          <a:xfrm>
            <a:off x="6887378" y="5546124"/>
            <a:ext cx="1808361" cy="97458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35" name="Wave length"/>
          <p:cNvSpPr txBox="1"/>
          <p:nvPr/>
        </p:nvSpPr>
        <p:spPr>
          <a:xfrm>
            <a:off x="6618652" y="5678135"/>
            <a:ext cx="2737524" cy="50165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Wave length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chemical energy"/>
          <p:cNvSpPr txBox="1"/>
          <p:nvPr>
            <p:ph type="title"/>
          </p:nvPr>
        </p:nvSpPr>
        <p:spPr>
          <a:xfrm>
            <a:off x="952500" y="254000"/>
            <a:ext cx="11099800" cy="119093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pPr/>
            <a:r>
              <a:t>chemical energy</a:t>
            </a:r>
          </a:p>
        </p:txBody>
      </p:sp>
      <p:pic>
        <p:nvPicPr>
          <p:cNvPr id="538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3717" y="2984152"/>
            <a:ext cx="4654203" cy="4654204"/>
          </a:xfrm>
          <a:prstGeom prst="rect">
            <a:avLst/>
          </a:prstGeom>
          <a:ln w="12700">
            <a:miter lim="400000"/>
          </a:ln>
        </p:spPr>
      </p:pic>
      <p:sp>
        <p:nvSpPr>
          <p:cNvPr id="539" name="Battery voltage is related to the chemical interactions."/>
          <p:cNvSpPr txBox="1"/>
          <p:nvPr/>
        </p:nvSpPr>
        <p:spPr>
          <a:xfrm>
            <a:off x="501650" y="1734520"/>
            <a:ext cx="12001501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Battery voltage is related to the chemical interactions.</a:t>
            </a:r>
          </a:p>
        </p:txBody>
      </p:sp>
      <p:pic>
        <p:nvPicPr>
          <p:cNvPr id="540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53973" y="5390896"/>
            <a:ext cx="4137369" cy="699008"/>
          </a:xfrm>
          <a:prstGeom prst="rect">
            <a:avLst/>
          </a:prstGeom>
          <a:ln w="12700">
            <a:miter lim="400000"/>
          </a:ln>
        </p:spPr>
      </p:pic>
      <p:sp>
        <p:nvSpPr>
          <p:cNvPr id="541" name="Ni-Cd…"/>
          <p:cNvSpPr txBox="1"/>
          <p:nvPr/>
        </p:nvSpPr>
        <p:spPr>
          <a:xfrm>
            <a:off x="8347027" y="4019378"/>
            <a:ext cx="2071093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defRPr b="1" sz="2432">
                <a:latin typeface="Helvetica"/>
                <a:ea typeface="Helvetica"/>
                <a:cs typeface="Helvetica"/>
                <a:sym typeface="Helvetica"/>
              </a:defRPr>
            </a:pPr>
            <a:r>
              <a:t>Ni-Cd </a:t>
            </a:r>
          </a:p>
          <a:p>
            <a:pPr defTabSz="457200">
              <a:defRPr b="1" sz="2432">
                <a:latin typeface="Helvetica"/>
                <a:ea typeface="Helvetica"/>
                <a:cs typeface="Helvetica"/>
                <a:sym typeface="Helvetica"/>
              </a:defRPr>
            </a:pPr>
            <a:r>
              <a:t>battery (1.2V)</a:t>
            </a:r>
          </a:p>
        </p:txBody>
      </p:sp>
      <p:pic>
        <p:nvPicPr>
          <p:cNvPr id="542" name="pasted-image.tiff" descr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64323" y="5410272"/>
            <a:ext cx="3265589" cy="660256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Alkaline manganese battery (1.5V)"/>
          <p:cNvSpPr txBox="1"/>
          <p:nvPr/>
        </p:nvSpPr>
        <p:spPr>
          <a:xfrm>
            <a:off x="3034381" y="4019378"/>
            <a:ext cx="404147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b="1" sz="2432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Alkaline manganese battery (1.5V)</a:t>
            </a:r>
          </a:p>
        </p:txBody>
      </p:sp>
      <p:sp>
        <p:nvSpPr>
          <p:cNvPr id="544" name="It is the same order of ionizing energy"/>
          <p:cNvSpPr txBox="1"/>
          <p:nvPr/>
        </p:nvSpPr>
        <p:spPr>
          <a:xfrm>
            <a:off x="2836313" y="8037494"/>
            <a:ext cx="8447939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It is the same order of ionizing 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hermal Energy"/>
          <p:cNvSpPr txBox="1"/>
          <p:nvPr>
            <p:ph type="title"/>
          </p:nvPr>
        </p:nvSpPr>
        <p:spPr>
          <a:xfrm>
            <a:off x="952500" y="254000"/>
            <a:ext cx="11099800" cy="1066800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chemeClr val="accent5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pPr/>
            <a:r>
              <a:t>Thermal Energy</a:t>
            </a:r>
          </a:p>
        </p:txBody>
      </p:sp>
      <p:sp>
        <p:nvSpPr>
          <p:cNvPr id="547" name="8.6171E-5 eV/K"/>
          <p:cNvSpPr txBox="1"/>
          <p:nvPr/>
        </p:nvSpPr>
        <p:spPr>
          <a:xfrm>
            <a:off x="6858248" y="5025016"/>
            <a:ext cx="399727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5800"/>
              </a:lnSpc>
              <a:defRPr sz="3700">
                <a:latin typeface="Courier"/>
                <a:ea typeface="Courier"/>
                <a:cs typeface="Courier"/>
                <a:sym typeface="Courier"/>
              </a:defRPr>
            </a:pPr>
            <a:r>
              <a:t>8.6171E</a:t>
            </a:r>
            <a:r>
              <a:rPr baseline="31999"/>
              <a:t>-5</a:t>
            </a:r>
            <a:r>
              <a:t> eV/K</a:t>
            </a:r>
          </a:p>
        </p:txBody>
      </p:sp>
      <p:sp>
        <p:nvSpPr>
          <p:cNvPr id="548" name="at room temperature, it is about 25 meV = 0.025 eV"/>
          <p:cNvSpPr txBox="1"/>
          <p:nvPr/>
        </p:nvSpPr>
        <p:spPr>
          <a:xfrm>
            <a:off x="767994" y="6154136"/>
            <a:ext cx="11162704" cy="501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at room temperature, it is about 25 meV = 0.025 eV</a:t>
            </a:r>
          </a:p>
        </p:txBody>
      </p:sp>
      <p:sp>
        <p:nvSpPr>
          <p:cNvPr id="549" name="k is Boltzmann constant"/>
          <p:cNvSpPr txBox="1"/>
          <p:nvPr/>
        </p:nvSpPr>
        <p:spPr>
          <a:xfrm>
            <a:off x="1806943" y="5180272"/>
            <a:ext cx="482386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k is Boltzmann constant </a:t>
            </a:r>
          </a:p>
        </p:txBody>
      </p:sp>
      <p:sp>
        <p:nvSpPr>
          <p:cNvPr id="550" name="Energy of gas molecular is proportional to the temperature."/>
          <p:cNvSpPr txBox="1"/>
          <p:nvPr/>
        </p:nvSpPr>
        <p:spPr>
          <a:xfrm>
            <a:off x="78848" y="1834288"/>
            <a:ext cx="1254099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Energy of gas molecular is proportional to the temperature. </a:t>
            </a:r>
          </a:p>
        </p:txBody>
      </p:sp>
      <p:grpSp>
        <p:nvGrpSpPr>
          <p:cNvPr id="553" name="pasted-image.pdf"/>
          <p:cNvGrpSpPr/>
          <p:nvPr/>
        </p:nvGrpSpPr>
        <p:grpSpPr>
          <a:xfrm>
            <a:off x="4727494" y="2979134"/>
            <a:ext cx="3549812" cy="1538893"/>
            <a:chOff x="0" y="0"/>
            <a:chExt cx="3549810" cy="1538892"/>
          </a:xfrm>
        </p:grpSpPr>
        <p:pic>
          <p:nvPicPr>
            <p:cNvPr id="552" name="pasted-image.pdf" descr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0800" y="50800"/>
              <a:ext cx="3448211" cy="143729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51" name="pasted-image.pdf" descr="pasted-image.pdf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549811" cy="1538893"/>
            </a:xfrm>
            <a:prstGeom prst="rect">
              <a:avLst/>
            </a:prstGeom>
            <a:effectLst/>
          </p:spPr>
        </p:pic>
      </p:grpSp>
      <p:sp>
        <p:nvSpPr>
          <p:cNvPr id="554" name="It is much lower than the ionization energy"/>
          <p:cNvSpPr txBox="1"/>
          <p:nvPr/>
        </p:nvSpPr>
        <p:spPr>
          <a:xfrm>
            <a:off x="1802536" y="7867869"/>
            <a:ext cx="9399728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It is much lower than the ionization energy</a:t>
            </a:r>
          </a:p>
        </p:txBody>
      </p:sp>
      <p:sp>
        <p:nvSpPr>
          <p:cNvPr id="555" name="Thermal neutron energy"/>
          <p:cNvSpPr txBox="1"/>
          <p:nvPr/>
        </p:nvSpPr>
        <p:spPr>
          <a:xfrm>
            <a:off x="7283809" y="6855490"/>
            <a:ext cx="4587089" cy="570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33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Thermal neutron 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1637" y="1488345"/>
            <a:ext cx="6766499" cy="6776910"/>
          </a:xfrm>
          <a:prstGeom prst="rect">
            <a:avLst/>
          </a:prstGeom>
          <a:ln w="12700">
            <a:miter lim="400000"/>
          </a:ln>
        </p:spPr>
      </p:pic>
      <p:sp>
        <p:nvSpPr>
          <p:cNvPr id="558" name="https://www.researchgate.net/figure/Blackbody-radiation-curves-at-different-selected-temperatures-as-derived-from-equation_fig17_240856156"/>
          <p:cNvSpPr txBox="1"/>
          <p:nvPr/>
        </p:nvSpPr>
        <p:spPr>
          <a:xfrm>
            <a:off x="1710656" y="8937752"/>
            <a:ext cx="11176445" cy="247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100"/>
            </a:lvl1pPr>
          </a:lstStyle>
          <a:p>
            <a:pPr/>
            <a:r>
              <a:t>https://www.researchgate.net/figure/Blackbody-radiation-curves-at-different-selected-temperatures-as-derived-from-equation_fig17_240856156</a:t>
            </a:r>
          </a:p>
        </p:txBody>
      </p:sp>
      <p:pic>
        <p:nvPicPr>
          <p:cNvPr id="559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81878" y="5190324"/>
            <a:ext cx="1018721" cy="1270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560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74716" y="443091"/>
            <a:ext cx="1364070" cy="13825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ravitation"/>
          <p:cNvSpPr txBox="1"/>
          <p:nvPr>
            <p:ph type="title"/>
          </p:nvPr>
        </p:nvSpPr>
        <p:spPr>
          <a:xfrm>
            <a:off x="952500" y="254000"/>
            <a:ext cx="11099800" cy="1156463"/>
          </a:xfrm>
          <a:prstGeom prst="rect">
            <a:avLst/>
          </a:prstGeom>
        </p:spPr>
        <p:txBody>
          <a:bodyPr/>
          <a:lstStyle>
            <a:lvl1pPr>
              <a:defRPr sz="6200">
                <a:solidFill>
                  <a:schemeClr val="accent5"/>
                </a:solidFill>
                <a:latin typeface="ヒラギノ角ゴ ProN W6"/>
                <a:ea typeface="ヒラギノ角ゴ ProN W6"/>
                <a:cs typeface="ヒラギノ角ゴ ProN W6"/>
                <a:sym typeface="ヒラギノ角ゴ ProN W6"/>
              </a:defRPr>
            </a:lvl1pPr>
          </a:lstStyle>
          <a:p>
            <a:pPr/>
            <a:r>
              <a:t>Gravitation</a:t>
            </a:r>
          </a:p>
        </p:txBody>
      </p:sp>
      <p:sp>
        <p:nvSpPr>
          <p:cNvPr id="563" name="円形"/>
          <p:cNvSpPr/>
          <p:nvPr/>
        </p:nvSpPr>
        <p:spPr>
          <a:xfrm>
            <a:off x="1814165" y="1788259"/>
            <a:ext cx="652563" cy="641946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64" name="線"/>
          <p:cNvSpPr/>
          <p:nvPr/>
        </p:nvSpPr>
        <p:spPr>
          <a:xfrm flipH="1">
            <a:off x="2143501" y="2411390"/>
            <a:ext cx="1" cy="115646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65" name="Free fall of 1 kg from 1m high"/>
          <p:cNvSpPr txBox="1"/>
          <p:nvPr/>
        </p:nvSpPr>
        <p:spPr>
          <a:xfrm>
            <a:off x="2651679" y="1858407"/>
            <a:ext cx="6522555" cy="501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Free fall of 1 kg from 1m high</a:t>
            </a:r>
          </a:p>
        </p:txBody>
      </p:sp>
      <p:sp>
        <p:nvSpPr>
          <p:cNvPr id="566" name="mgh ＝ ~10 J = 6 x 1019 eV = 6 x 107 TeV"/>
          <p:cNvSpPr txBox="1"/>
          <p:nvPr/>
        </p:nvSpPr>
        <p:spPr>
          <a:xfrm>
            <a:off x="2917746" y="2738796"/>
            <a:ext cx="8810740" cy="501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/>
            </a:pPr>
            <a:r>
              <a:t>mgh ＝ ~10 J = 6 x 10</a:t>
            </a:r>
            <a:r>
              <a:rPr baseline="31999"/>
              <a:t>19</a:t>
            </a:r>
            <a:r>
              <a:t> eV = </a:t>
            </a: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6 x 10</a:t>
            </a:r>
            <a:r>
              <a:rPr baseline="31999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7</a:t>
            </a:r>
            <a:r>
              <a: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 TeV</a:t>
            </a:r>
          </a:p>
        </p:txBody>
      </p:sp>
      <p:sp>
        <p:nvSpPr>
          <p:cNvPr id="567" name="It is large energy but it cannot causes high energy radiation.…"/>
          <p:cNvSpPr txBox="1"/>
          <p:nvPr/>
        </p:nvSpPr>
        <p:spPr>
          <a:xfrm>
            <a:off x="762559" y="3965042"/>
            <a:ext cx="11972095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800"/>
            </a:pPr>
            <a:r>
              <a:t>It is large energy but it cannot causes high energy radiation.</a:t>
            </a:r>
          </a:p>
          <a:p>
            <a:pPr algn="l">
              <a:defRPr sz="2800"/>
            </a:pPr>
            <a:r>
              <a:t> Because each nucleon may get small energy.</a:t>
            </a:r>
          </a:p>
        </p:txBody>
      </p:sp>
      <p:sp>
        <p:nvSpPr>
          <p:cNvPr id="568" name="6 x 1019 eV / (1000 x 6 x 1023) = 1 x 10-7 eV = 100 neV"/>
          <p:cNvSpPr txBox="1"/>
          <p:nvPr/>
        </p:nvSpPr>
        <p:spPr>
          <a:xfrm>
            <a:off x="459390" y="5278812"/>
            <a:ext cx="11849317" cy="501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/>
            </a:pPr>
            <a:r>
              <a:t>6 x 10</a:t>
            </a:r>
            <a:r>
              <a:rPr baseline="31999"/>
              <a:t>19</a:t>
            </a:r>
            <a:r>
              <a:t> eV / (1000 x 6 x 10</a:t>
            </a:r>
            <a:r>
              <a:rPr baseline="31999"/>
              <a:t>23</a:t>
            </a:r>
            <a:r>
              <a:t>) = 1 x 10</a:t>
            </a:r>
            <a:r>
              <a:rPr baseline="31999"/>
              <a:t>-7</a:t>
            </a:r>
            <a:r>
              <a:t> eV = 100 neV</a:t>
            </a:r>
          </a:p>
        </p:txBody>
      </p:sp>
      <p:sp>
        <p:nvSpPr>
          <p:cNvPr id="569" name="Compare to other Energy,…"/>
          <p:cNvSpPr txBox="1"/>
          <p:nvPr/>
        </p:nvSpPr>
        <p:spPr>
          <a:xfrm>
            <a:off x="1836660" y="6103631"/>
            <a:ext cx="9331480" cy="1098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100"/>
            </a:pPr>
            <a:r>
              <a:t>Compare to other Energy, </a:t>
            </a:r>
          </a:p>
          <a:p>
            <a:pPr algn="l">
              <a:defRPr sz="3100"/>
            </a:pPr>
            <a:r>
              <a:t> it is several order magnitude smaller.</a:t>
            </a:r>
          </a:p>
        </p:txBody>
      </p:sp>
      <p:sp>
        <p:nvSpPr>
          <p:cNvPr id="570" name="On the surface of neutron stars, “g” is 1011 larger"/>
          <p:cNvSpPr txBox="1"/>
          <p:nvPr/>
        </p:nvSpPr>
        <p:spPr>
          <a:xfrm>
            <a:off x="584491" y="7778223"/>
            <a:ext cx="10656931" cy="501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On the surface of neutron stars, “g” is 10</a:t>
            </a:r>
            <a:r>
              <a:rPr baseline="31999"/>
              <a:t>11 </a:t>
            </a:r>
            <a:r>
              <a:t>larger</a:t>
            </a:r>
          </a:p>
        </p:txBody>
      </p:sp>
      <p:sp>
        <p:nvSpPr>
          <p:cNvPr id="571" name="100 neV -&gt; 10 keV !"/>
          <p:cNvSpPr txBox="1"/>
          <p:nvPr/>
        </p:nvSpPr>
        <p:spPr>
          <a:xfrm>
            <a:off x="7356598" y="8512926"/>
            <a:ext cx="4320198" cy="501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100 neV -&gt; 10 keV 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71" grpId="2"/>
      <p:bldP build="whole" bldLvl="1" animBg="1" rev="0" advAuto="0" spid="57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Energy Scaleionizing radiation"/>
          <p:cNvSpPr txBox="1"/>
          <p:nvPr>
            <p:ph type="title"/>
          </p:nvPr>
        </p:nvSpPr>
        <p:spPr>
          <a:xfrm>
            <a:off x="952500" y="254000"/>
            <a:ext cx="11099800" cy="1021837"/>
          </a:xfrm>
          <a:prstGeom prst="rect">
            <a:avLst/>
          </a:prstGeom>
        </p:spPr>
        <p:txBody>
          <a:bodyPr/>
          <a:lstStyle>
            <a:lvl1pPr defTabSz="420624">
              <a:defRPr sz="5760"/>
            </a:lvl1pPr>
          </a:lstStyle>
          <a:p>
            <a:pPr/>
            <a:r>
              <a:t>Energy Scaleionizing radiation</a:t>
            </a:r>
          </a:p>
        </p:txBody>
      </p:sp>
      <p:pic>
        <p:nvPicPr>
          <p:cNvPr id="574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rcRect l="0" t="0" r="0" b="38516"/>
          <a:stretch>
            <a:fillRect/>
          </a:stretch>
        </p:blipFill>
        <p:spPr>
          <a:xfrm>
            <a:off x="143344" y="1668634"/>
            <a:ext cx="13002786" cy="5995907"/>
          </a:xfrm>
          <a:prstGeom prst="rect">
            <a:avLst/>
          </a:prstGeom>
          <a:ln w="12700">
            <a:miter lim="400000"/>
          </a:ln>
        </p:spPr>
      </p:pic>
      <p:sp>
        <p:nvSpPr>
          <p:cNvPr id="575" name="Gravity"/>
          <p:cNvSpPr txBox="1"/>
          <p:nvPr/>
        </p:nvSpPr>
        <p:spPr>
          <a:xfrm>
            <a:off x="8722536" y="2848549"/>
            <a:ext cx="1293877" cy="406401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Gravity</a:t>
            </a:r>
          </a:p>
        </p:txBody>
      </p:sp>
      <p:sp>
        <p:nvSpPr>
          <p:cNvPr id="576" name="Heat"/>
          <p:cNvSpPr txBox="1"/>
          <p:nvPr/>
        </p:nvSpPr>
        <p:spPr>
          <a:xfrm>
            <a:off x="6201877" y="2848549"/>
            <a:ext cx="885750" cy="406401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Heat</a:t>
            </a:r>
          </a:p>
        </p:txBody>
      </p:sp>
      <p:sp>
        <p:nvSpPr>
          <p:cNvPr id="577" name="Chemical"/>
          <p:cNvSpPr txBox="1"/>
          <p:nvPr/>
        </p:nvSpPr>
        <p:spPr>
          <a:xfrm>
            <a:off x="4420334" y="2848549"/>
            <a:ext cx="1612088" cy="406401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Chemical</a:t>
            </a:r>
          </a:p>
        </p:txBody>
      </p:sp>
      <p:sp>
        <p:nvSpPr>
          <p:cNvPr id="578" name="ionizing radiation"/>
          <p:cNvSpPr txBox="1"/>
          <p:nvPr/>
        </p:nvSpPr>
        <p:spPr>
          <a:xfrm>
            <a:off x="1192640" y="8057420"/>
            <a:ext cx="2912670" cy="406401"/>
          </a:xfrm>
          <a:prstGeom prst="rect">
            <a:avLst/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ionizing radiation</a:t>
            </a:r>
          </a:p>
        </p:txBody>
      </p:sp>
      <p:sp>
        <p:nvSpPr>
          <p:cNvPr id="579" name="https://www.env.go.jp/en/chemi/rhm/basic-info/1st/index.html"/>
          <p:cNvSpPr txBox="1"/>
          <p:nvPr/>
        </p:nvSpPr>
        <p:spPr>
          <a:xfrm>
            <a:off x="2227377" y="9297097"/>
            <a:ext cx="1056193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https://www.env.go.jp/en/chemi/rhm/basic-info/1st/index.html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Photo sens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Photo sensor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6" name="グループ"/>
          <p:cNvGrpSpPr/>
          <p:nvPr/>
        </p:nvGrpSpPr>
        <p:grpSpPr>
          <a:xfrm>
            <a:off x="2210540" y="2112306"/>
            <a:ext cx="6430837" cy="3141405"/>
            <a:chOff x="0" y="0"/>
            <a:chExt cx="6430835" cy="3141403"/>
          </a:xfrm>
        </p:grpSpPr>
        <p:pic>
          <p:nvPicPr>
            <p:cNvPr id="583" name="pasted-image.png" descr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14735" b="0"/>
            <a:stretch>
              <a:fillRect/>
            </a:stretch>
          </p:blipFill>
          <p:spPr>
            <a:xfrm>
              <a:off x="0" y="32234"/>
              <a:ext cx="5603707" cy="31091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84" name="四角形"/>
            <p:cNvSpPr/>
            <p:nvPr/>
          </p:nvSpPr>
          <p:spPr>
            <a:xfrm>
              <a:off x="4015115" y="1789194"/>
              <a:ext cx="2048979" cy="13522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585" name="四角形"/>
            <p:cNvSpPr/>
            <p:nvPr/>
          </p:nvSpPr>
          <p:spPr>
            <a:xfrm>
              <a:off x="5248061" y="0"/>
              <a:ext cx="1182775" cy="680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</p:grpSp>
      <p:sp>
        <p:nvSpPr>
          <p:cNvPr id="587" name="Photon Counting"/>
          <p:cNvSpPr txBox="1"/>
          <p:nvPr/>
        </p:nvSpPr>
        <p:spPr>
          <a:xfrm>
            <a:off x="738205" y="630601"/>
            <a:ext cx="6430837" cy="806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pPr/>
            <a:r>
              <a:t>Photon Counting</a:t>
            </a:r>
          </a:p>
        </p:txBody>
      </p:sp>
      <p:sp>
        <p:nvSpPr>
          <p:cNvPr id="588" name="How many photon from scintillator?"/>
          <p:cNvSpPr txBox="1"/>
          <p:nvPr/>
        </p:nvSpPr>
        <p:spPr>
          <a:xfrm>
            <a:off x="5845653" y="1711733"/>
            <a:ext cx="601400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How many photon from scintillator?</a:t>
            </a:r>
          </a:p>
        </p:txBody>
      </p:sp>
      <p:sp>
        <p:nvSpPr>
          <p:cNvPr id="589" name="テキスト"/>
          <p:cNvSpPr txBox="1"/>
          <p:nvPr/>
        </p:nvSpPr>
        <p:spPr>
          <a:xfrm>
            <a:off x="-7050796" y="-4263222"/>
            <a:ext cx="1524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590" name="LYSO scintillating crystal causes 16,000 photon for 511keV gamma rays.…"/>
          <p:cNvSpPr txBox="1"/>
          <p:nvPr/>
        </p:nvSpPr>
        <p:spPr>
          <a:xfrm>
            <a:off x="436270" y="5382333"/>
            <a:ext cx="12132260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LYSO scintillating crystal causes 16,000 photon for 511keV gamma rays.</a:t>
            </a:r>
          </a:p>
          <a:p>
            <a:pPr>
              <a:def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32 eV gamma energy / one scintillation photon</a:t>
            </a:r>
          </a:p>
          <a:p>
            <a:pPr>
              <a:def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While scintillation photon energy is 2 eV.</a:t>
            </a:r>
          </a:p>
          <a:p>
            <a:pPr>
              <a:def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Why so different?</a:t>
            </a:r>
          </a:p>
          <a:p>
            <a:pPr/>
            <a:r>
              <a:t>We see ~one direction out of 6 (L-R,U-D,F-B) direction.</a:t>
            </a:r>
          </a:p>
          <a:p>
            <a:pPr/>
            <a:r>
              <a:t>So ~2,670 photon will come out.</a:t>
            </a:r>
          </a:p>
          <a:p>
            <a:pPr/>
            <a:r>
              <a:t>LYSO is 2mm x 2mm but Sensor is 1mm x 1mm. It is 1/4</a:t>
            </a:r>
          </a:p>
          <a:p>
            <a:pPr/>
            <a:r>
              <a:t>Consequently, only 670 photon will hits the sensor.</a:t>
            </a:r>
          </a:p>
        </p:txBody>
      </p:sp>
      <p:sp>
        <p:nvSpPr>
          <p:cNvPr id="591" name="case of EasyPET"/>
          <p:cNvSpPr txBox="1"/>
          <p:nvPr/>
        </p:nvSpPr>
        <p:spPr>
          <a:xfrm>
            <a:off x="8139057" y="4803065"/>
            <a:ext cx="284134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case of EasyPET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The number of photon"/>
          <p:cNvSpPr txBox="1"/>
          <p:nvPr/>
        </p:nvSpPr>
        <p:spPr>
          <a:xfrm>
            <a:off x="649258" y="623597"/>
            <a:ext cx="8624825" cy="806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pPr/>
            <a:r>
              <a:t>The number of photon</a:t>
            </a:r>
          </a:p>
        </p:txBody>
      </p:sp>
      <p:sp>
        <p:nvSpPr>
          <p:cNvPr id="594" name="How many photon are we seeing?"/>
          <p:cNvSpPr txBox="1"/>
          <p:nvPr/>
        </p:nvSpPr>
        <p:spPr>
          <a:xfrm>
            <a:off x="3425141" y="1905760"/>
            <a:ext cx="564764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How many photon are we seeing?</a:t>
            </a:r>
          </a:p>
        </p:txBody>
      </p:sp>
      <p:sp>
        <p:nvSpPr>
          <p:cNvPr id="595" name="テキスト"/>
          <p:cNvSpPr txBox="1"/>
          <p:nvPr/>
        </p:nvSpPr>
        <p:spPr>
          <a:xfrm>
            <a:off x="-7050796" y="-4263222"/>
            <a:ext cx="1524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 </a:t>
            </a:r>
          </a:p>
        </p:txBody>
      </p:sp>
      <p:pic>
        <p:nvPicPr>
          <p:cNvPr id="596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18200" y="2319552"/>
            <a:ext cx="4409985" cy="1343046"/>
          </a:xfrm>
          <a:prstGeom prst="rect">
            <a:avLst/>
          </a:prstGeom>
          <a:ln w="12700">
            <a:miter lim="400000"/>
          </a:ln>
        </p:spPr>
      </p:pic>
      <p:sp>
        <p:nvSpPr>
          <p:cNvPr id="597" name="Visible light is ~2eV"/>
          <p:cNvSpPr txBox="1"/>
          <p:nvPr/>
        </p:nvSpPr>
        <p:spPr>
          <a:xfrm>
            <a:off x="2009800" y="2787874"/>
            <a:ext cx="33083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Visible light is ~2eV</a:t>
            </a:r>
          </a:p>
        </p:txBody>
      </p:sp>
      <p:pic>
        <p:nvPicPr>
          <p:cNvPr id="598" name="画像" descr="画像"/>
          <p:cNvPicPr>
            <a:picLocks noChangeAspect="1"/>
          </p:cNvPicPr>
          <p:nvPr/>
        </p:nvPicPr>
        <p:blipFill>
          <a:blip r:embed="rId3">
            <a:extLst/>
          </a:blip>
          <a:srcRect l="17958" t="0" r="0" b="0"/>
          <a:stretch>
            <a:fillRect/>
          </a:stretch>
        </p:blipFill>
        <p:spPr>
          <a:xfrm>
            <a:off x="707621" y="6755184"/>
            <a:ext cx="12005732" cy="13428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99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87722" y="3545979"/>
            <a:ext cx="2857501" cy="285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0" name="画像" descr="画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759131" y="4046616"/>
            <a:ext cx="3446542" cy="18562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9" name="グループ"/>
          <p:cNvGrpSpPr/>
          <p:nvPr/>
        </p:nvGrpSpPr>
        <p:grpSpPr>
          <a:xfrm>
            <a:off x="3614604" y="5395292"/>
            <a:ext cx="7837431" cy="3132419"/>
            <a:chOff x="0" y="0"/>
            <a:chExt cx="7837430" cy="3132417"/>
          </a:xfrm>
        </p:grpSpPr>
        <p:sp>
          <p:nvSpPr>
            <p:cNvPr id="602" name="0.1s flush ~ 3x1017 photon"/>
            <p:cNvSpPr txBox="1"/>
            <p:nvPr/>
          </p:nvSpPr>
          <p:spPr>
            <a:xfrm>
              <a:off x="1413500" y="-1"/>
              <a:ext cx="4507180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0.1s flush ~ 3x10</a:t>
              </a:r>
              <a:r>
                <a:rPr baseline="31999"/>
                <a:t>17</a:t>
              </a:r>
              <a:r>
                <a:t> photon</a:t>
              </a:r>
            </a:p>
          </p:txBody>
        </p:sp>
        <p:pic>
          <p:nvPicPr>
            <p:cNvPr id="603" name="pasted-image.tiff" descr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232295" y="742186"/>
              <a:ext cx="1605136" cy="9390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4" name="線"/>
            <p:cNvSpPr/>
            <p:nvPr/>
          </p:nvSpPr>
          <p:spPr>
            <a:xfrm>
              <a:off x="256032" y="1293839"/>
              <a:ext cx="547370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05" name="R"/>
            <p:cNvSpPr txBox="1"/>
            <p:nvPr/>
          </p:nvSpPr>
          <p:spPr>
            <a:xfrm>
              <a:off x="2817926" y="1458939"/>
              <a:ext cx="349912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R</a:t>
              </a:r>
            </a:p>
          </p:txBody>
        </p:sp>
        <p:sp>
          <p:nvSpPr>
            <p:cNvPr id="606" name="Into eye"/>
            <p:cNvSpPr txBox="1"/>
            <p:nvPr/>
          </p:nvSpPr>
          <p:spPr>
            <a:xfrm>
              <a:off x="0" y="2416215"/>
              <a:ext cx="1426465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Into eye</a:t>
              </a:r>
            </a:p>
          </p:txBody>
        </p:sp>
        <p:pic>
          <p:nvPicPr>
            <p:cNvPr id="607" name="pasted-image.pdf" descr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84727" y="2036061"/>
              <a:ext cx="2546893" cy="1096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8" name="of probability"/>
            <p:cNvSpPr txBox="1"/>
            <p:nvPr/>
          </p:nvSpPr>
          <p:spPr>
            <a:xfrm>
              <a:off x="3816020" y="2381040"/>
              <a:ext cx="233050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of probability</a:t>
              </a:r>
            </a:p>
          </p:txBody>
        </p:sp>
      </p:grpSp>
      <p:sp>
        <p:nvSpPr>
          <p:cNvPr id="610" name="The number of photon"/>
          <p:cNvSpPr txBox="1"/>
          <p:nvPr/>
        </p:nvSpPr>
        <p:spPr>
          <a:xfrm>
            <a:off x="649258" y="623597"/>
            <a:ext cx="8624825" cy="806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pPr/>
            <a:r>
              <a:t>The number of photon</a:t>
            </a:r>
          </a:p>
        </p:txBody>
      </p:sp>
      <p:sp>
        <p:nvSpPr>
          <p:cNvPr id="611" name="How many photon are we seeing?"/>
          <p:cNvSpPr txBox="1"/>
          <p:nvPr/>
        </p:nvSpPr>
        <p:spPr>
          <a:xfrm>
            <a:off x="3425141" y="2016098"/>
            <a:ext cx="564764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How many photon are we seeing?</a:t>
            </a:r>
          </a:p>
        </p:txBody>
      </p:sp>
      <p:sp>
        <p:nvSpPr>
          <p:cNvPr id="612" name="テキスト"/>
          <p:cNvSpPr txBox="1"/>
          <p:nvPr/>
        </p:nvSpPr>
        <p:spPr>
          <a:xfrm>
            <a:off x="-7050796" y="-4263222"/>
            <a:ext cx="1524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613" name="600 photon =１W flush 0.1s is seen in 22 km distance"/>
          <p:cNvSpPr txBox="1"/>
          <p:nvPr/>
        </p:nvSpPr>
        <p:spPr>
          <a:xfrm>
            <a:off x="1893075" y="8817001"/>
            <a:ext cx="894923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600 photon =１W flush 0.1s is seen in 22 km distance</a:t>
            </a:r>
          </a:p>
        </p:txBody>
      </p:sp>
      <p:pic>
        <p:nvPicPr>
          <p:cNvPr id="614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50896" y="2629126"/>
            <a:ext cx="4409985" cy="1343046"/>
          </a:xfrm>
          <a:prstGeom prst="rect">
            <a:avLst/>
          </a:prstGeom>
          <a:ln w="12700">
            <a:miter lim="400000"/>
          </a:ln>
        </p:spPr>
      </p:pic>
      <p:sp>
        <p:nvSpPr>
          <p:cNvPr id="615" name="Visible light is ~2eV"/>
          <p:cNvSpPr txBox="1"/>
          <p:nvPr/>
        </p:nvSpPr>
        <p:spPr>
          <a:xfrm>
            <a:off x="2009800" y="3008549"/>
            <a:ext cx="33083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Visible light is ~2eV</a:t>
            </a:r>
          </a:p>
        </p:txBody>
      </p:sp>
      <p:pic>
        <p:nvPicPr>
          <p:cNvPr id="616" name="pasted-image.tiff" descr="pasted-image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32392" y="5381915"/>
            <a:ext cx="2249225" cy="224922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19" name="グループ"/>
          <p:cNvGrpSpPr/>
          <p:nvPr/>
        </p:nvGrpSpPr>
        <p:grpSpPr>
          <a:xfrm>
            <a:off x="10628320" y="6550773"/>
            <a:ext cx="577103" cy="821457"/>
            <a:chOff x="0" y="0"/>
            <a:chExt cx="577102" cy="821455"/>
          </a:xfrm>
        </p:grpSpPr>
        <p:sp>
          <p:nvSpPr>
            <p:cNvPr id="617" name="線"/>
            <p:cNvSpPr/>
            <p:nvPr/>
          </p:nvSpPr>
          <p:spPr>
            <a:xfrm>
              <a:off x="0" y="0"/>
              <a:ext cx="316402" cy="255051"/>
            </a:xfrm>
            <a:prstGeom prst="line">
              <a:avLst/>
            </a:prstGeom>
            <a:noFill/>
            <a:ln w="63500" cap="flat">
              <a:solidFill>
                <a:schemeClr val="accent4">
                  <a:hueOff val="-1081314"/>
                  <a:satOff val="4338"/>
                  <a:lumOff val="-8931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18" name="r"/>
            <p:cNvSpPr txBox="1"/>
            <p:nvPr/>
          </p:nvSpPr>
          <p:spPr>
            <a:xfrm>
              <a:off x="312841" y="415055"/>
              <a:ext cx="264262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r</a:t>
              </a:r>
            </a:p>
          </p:txBody>
        </p:sp>
      </p:grpSp>
      <p:pic>
        <p:nvPicPr>
          <p:cNvPr id="620" name="画像" descr="画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88289" y="3763217"/>
            <a:ext cx="12072003" cy="16344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09" grpId="1"/>
      <p:bldP build="whole" bldLvl="1" animBg="1" rev="0" advAuto="0" spid="619" grpId="2"/>
      <p:bldP build="whole" bldLvl="1" animBg="1" rev="0" advAuto="0" spid="613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7" name="表1"/>
          <p:cNvGraphicFramePr/>
          <p:nvPr/>
        </p:nvGraphicFramePr>
        <p:xfrm>
          <a:off x="6780123" y="4876800"/>
          <a:ext cx="6350001" cy="5207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247900"/>
              </a:tblGrid>
              <a:tr h="520700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ヒラギノ角ゴ ProN W3"/>
                        </a:defRPr>
                      </a:pPr>
                    </a:p>
                  </a:txBody>
                  <a:tcPr marL="0" marR="0" marT="0" marB="0" anchor="t" anchorCtr="0" horzOverflow="overflow"/>
                </a:tc>
              </a:tr>
            </a:tbl>
          </a:graphicData>
        </a:graphic>
      </p:graphicFrame>
      <p:sp>
        <p:nvSpPr>
          <p:cNvPr id="408" name="Masaharu Nomachi…"/>
          <p:cNvSpPr txBox="1"/>
          <p:nvPr/>
        </p:nvSpPr>
        <p:spPr>
          <a:xfrm>
            <a:off x="2698709" y="751924"/>
            <a:ext cx="4658106" cy="2713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6500"/>
              </a:lnSpc>
              <a:spcBef>
                <a:spcPts val="1300"/>
              </a:spcBef>
              <a:defRPr sz="3433">
                <a:latin typeface="Calibri"/>
                <a:ea typeface="Calibri"/>
                <a:cs typeface="Calibri"/>
                <a:sym typeface="Calibri"/>
              </a:defRPr>
            </a:pPr>
            <a:r>
              <a:t>Masaharu Nomachi</a:t>
            </a:r>
          </a:p>
          <a:p>
            <a:pPr algn="l" defTabSz="457200">
              <a:lnSpc>
                <a:spcPts val="4600"/>
              </a:lnSpc>
              <a:spcBef>
                <a:spcPts val="1300"/>
              </a:spcBef>
              <a:defRPr sz="2466">
                <a:latin typeface="Calibri"/>
                <a:ea typeface="Calibri"/>
                <a:cs typeface="Calibri"/>
                <a:sym typeface="Calibri"/>
              </a:defRPr>
            </a:pPr>
            <a:r>
              <a:t>Research Center for Nuclear Physics</a:t>
            </a:r>
            <a:br/>
            <a:r>
              <a:t>University of Osaka</a:t>
            </a:r>
            <a:br/>
            <a:r>
              <a:t>nomachi@rcnp.osaka-u.ac.jp</a:t>
            </a:r>
          </a:p>
          <a:p>
            <a:pPr marR="549909" algn="l" defTabSz="457200">
              <a:lnSpc>
                <a:spcPts val="3400"/>
              </a:lnSpc>
              <a:spcBef>
                <a:spcPts val="1300"/>
              </a:spcBef>
              <a:defRPr sz="1466">
                <a:latin typeface="Calibri"/>
                <a:ea typeface="Calibri"/>
                <a:cs typeface="Calibri"/>
                <a:sym typeface="Calibri"/>
              </a:defRPr>
            </a:pPr>
            <a:r>
              <a:t> </a:t>
            </a:r>
          </a:p>
        </p:txBody>
      </p:sp>
      <p:pic>
        <p:nvPicPr>
          <p:cNvPr id="409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2924" y="701873"/>
            <a:ext cx="1892301" cy="2044701"/>
          </a:xfrm>
          <a:prstGeom prst="rect">
            <a:avLst/>
          </a:prstGeom>
          <a:ln w="12700">
            <a:miter lim="400000"/>
          </a:ln>
        </p:spPr>
      </p:pic>
      <p:sp>
        <p:nvSpPr>
          <p:cNvPr id="410" name="Nuclear physics / RCNP Osaka…"/>
          <p:cNvSpPr txBox="1"/>
          <p:nvPr/>
        </p:nvSpPr>
        <p:spPr>
          <a:xfrm>
            <a:off x="343153" y="2853201"/>
            <a:ext cx="8738821" cy="247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t>Nuclear physics / RCNP Osaka</a:t>
            </a:r>
          </a:p>
          <a:p>
            <a:pPr algn="l">
              <a:defRPr sz="2200"/>
            </a:pPr>
            <a:r>
              <a:t>Hadron physics / Anti proton experiments at LEAR CERN</a:t>
            </a:r>
          </a:p>
          <a:p>
            <a:pPr algn="l">
              <a:defRPr sz="2200"/>
            </a:pPr>
            <a:r>
              <a:t>Particle physics / Collider experiments at SSC, LHC</a:t>
            </a:r>
          </a:p>
          <a:p>
            <a:pPr algn="l">
              <a:defRPr sz="2200"/>
            </a:pPr>
            <a:r>
              <a:t>Astro physics / Gamma rays from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SN1987A</a:t>
            </a:r>
            <a:r>
              <a:t> in Brazil</a:t>
            </a:r>
          </a:p>
          <a:p>
            <a:pPr algn="l">
              <a:defRPr sz="2200"/>
            </a:pPr>
            <a:r>
              <a:t>Neutrino physics / Double beta decay experiments </a:t>
            </a:r>
          </a:p>
          <a:p>
            <a:pPr lvl="5" algn="l">
              <a:defRPr sz="2200"/>
            </a:pPr>
            <a:r>
              <a:t>in Kamioka and Europe (France, </a:t>
            </a:r>
          </a:p>
        </p:txBody>
      </p:sp>
      <p:sp>
        <p:nvSpPr>
          <p:cNvPr id="411" name="Data acquisition system developments…"/>
          <p:cNvSpPr txBox="1"/>
          <p:nvPr/>
        </p:nvSpPr>
        <p:spPr>
          <a:xfrm>
            <a:off x="376408" y="5436329"/>
            <a:ext cx="11234967" cy="1289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300"/>
            </a:pPr>
            <a:r>
              <a:t>Data acquisition system developments</a:t>
            </a:r>
          </a:p>
          <a:p>
            <a:pPr lvl="2" algn="l">
              <a:defRPr sz="2300"/>
            </a:pPr>
            <a:r>
              <a:t>SSC/LHC, Data link on Satellites (ESTEC/ESA in the Netherlands)</a:t>
            </a:r>
          </a:p>
          <a:p>
            <a:pPr lvl="2" algn="l">
              <a:defRPr sz="2300"/>
            </a:pPr>
            <a:r>
              <a:t>Underground experiments</a:t>
            </a:r>
          </a:p>
        </p:txBody>
      </p:sp>
      <p:pic>
        <p:nvPicPr>
          <p:cNvPr id="412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18953" y="1024839"/>
            <a:ext cx="2044701" cy="2044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3" name="pasted-image.tiff" descr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366170" y="6649229"/>
            <a:ext cx="2393312" cy="2158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" name="画像" descr="画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259797" y="1109009"/>
            <a:ext cx="2606058" cy="1876362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School activities…"/>
          <p:cNvSpPr txBox="1"/>
          <p:nvPr/>
        </p:nvSpPr>
        <p:spPr>
          <a:xfrm>
            <a:off x="323930" y="6890567"/>
            <a:ext cx="11705896" cy="2622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300"/>
            </a:pPr>
            <a:r>
              <a:t>School activities</a:t>
            </a:r>
          </a:p>
          <a:p>
            <a:pPr lvl="2" algn="l">
              <a:defRPr sz="2300"/>
            </a:pPr>
            <a:r>
              <a:t>2009,10,11 JSPS school in Osaka</a:t>
            </a:r>
          </a:p>
          <a:p>
            <a:pPr lvl="2" algn="l">
              <a:defRPr sz="2300"/>
            </a:pPr>
            <a:r>
              <a:t>2014,15,16,17,18,19  JST SAKURA school in Osaka</a:t>
            </a:r>
          </a:p>
          <a:p>
            <a:pPr lvl="2" algn="l">
              <a:defRPr sz="2300"/>
            </a:pPr>
            <a:r>
              <a:t>2022 Remote, 2023 JST SAKURA school in Fukushima</a:t>
            </a:r>
          </a:p>
          <a:p>
            <a:pPr lvl="2" algn="l">
              <a:defRPr sz="2300"/>
            </a:pPr>
            <a:r>
              <a:t>IEEE/NPSS school 2014 Osaka, 2016 Vietnam</a:t>
            </a:r>
          </a:p>
          <a:p>
            <a:pPr lvl="3" algn="l">
              <a:defRPr sz="2300"/>
            </a:pPr>
            <a:r>
              <a:t>2018 South Africa, 2019 Malaysia, 2023 Senegal, 2024 Morocco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3445" y="4683155"/>
            <a:ext cx="7236611" cy="4399235"/>
          </a:xfrm>
          <a:prstGeom prst="rect">
            <a:avLst/>
          </a:prstGeom>
          <a:ln w="12700">
            <a:miter lim="400000"/>
          </a:ln>
        </p:spPr>
      </p:pic>
      <p:sp>
        <p:nvSpPr>
          <p:cNvPr id="623" name="photoelectric effect"/>
          <p:cNvSpPr txBox="1"/>
          <p:nvPr>
            <p:ph type="title"/>
          </p:nvPr>
        </p:nvSpPr>
        <p:spPr>
          <a:xfrm>
            <a:off x="952500" y="254000"/>
            <a:ext cx="11099800" cy="936424"/>
          </a:xfrm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photoelectric effect</a:t>
            </a:r>
          </a:p>
        </p:txBody>
      </p:sp>
      <p:pic>
        <p:nvPicPr>
          <p:cNvPr id="624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4904" y="1498078"/>
            <a:ext cx="2031945" cy="3203302"/>
          </a:xfrm>
          <a:prstGeom prst="rect">
            <a:avLst/>
          </a:prstGeom>
          <a:ln w="12700">
            <a:miter lim="400000"/>
          </a:ln>
        </p:spPr>
      </p:pic>
      <p:sp>
        <p:nvSpPr>
          <p:cNvPr id="625" name="四角形"/>
          <p:cNvSpPr/>
          <p:nvPr/>
        </p:nvSpPr>
        <p:spPr>
          <a:xfrm>
            <a:off x="4313137" y="1907560"/>
            <a:ext cx="1009617" cy="2217555"/>
          </a:xfrm>
          <a:prstGeom prst="rect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26" name="円形"/>
          <p:cNvSpPr/>
          <p:nvPr/>
        </p:nvSpPr>
        <p:spPr>
          <a:xfrm>
            <a:off x="4555339" y="3401400"/>
            <a:ext cx="525213" cy="525214"/>
          </a:xfrm>
          <a:prstGeom prst="ellipse">
            <a:avLst/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27" name="線"/>
          <p:cNvSpPr/>
          <p:nvPr/>
        </p:nvSpPr>
        <p:spPr>
          <a:xfrm>
            <a:off x="2829359" y="2819399"/>
            <a:ext cx="1793402" cy="1"/>
          </a:xfrm>
          <a:prstGeom prst="line">
            <a:avLst/>
          </a:prstGeom>
          <a:ln w="1651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28" name="四角形"/>
          <p:cNvSpPr/>
          <p:nvPr/>
        </p:nvSpPr>
        <p:spPr>
          <a:xfrm>
            <a:off x="4341533" y="1767828"/>
            <a:ext cx="952825" cy="3048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631" name="グループ"/>
          <p:cNvGrpSpPr/>
          <p:nvPr/>
        </p:nvGrpSpPr>
        <p:grpSpPr>
          <a:xfrm>
            <a:off x="4814641" y="1723063"/>
            <a:ext cx="873201" cy="1658303"/>
            <a:chOff x="-213" y="0"/>
            <a:chExt cx="873199" cy="1658301"/>
          </a:xfrm>
        </p:grpSpPr>
        <p:sp>
          <p:nvSpPr>
            <p:cNvPr id="629" name="線"/>
            <p:cNvSpPr/>
            <p:nvPr/>
          </p:nvSpPr>
          <p:spPr>
            <a:xfrm flipV="1">
              <a:off x="3090" y="410814"/>
              <a:ext cx="1" cy="12474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637" name="接続の線"/>
            <p:cNvSpPr/>
            <p:nvPr/>
          </p:nvSpPr>
          <p:spPr>
            <a:xfrm>
              <a:off x="-214" y="0"/>
              <a:ext cx="873201" cy="527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0" h="16635" fill="norm" stroke="1" extrusionOk="0">
                  <a:moveTo>
                    <a:pt x="74" y="16635"/>
                  </a:moveTo>
                  <a:cubicBezTo>
                    <a:pt x="-800" y="-1957"/>
                    <a:pt x="6109" y="-4965"/>
                    <a:pt x="20800" y="761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</p:grpSp>
      <p:sp>
        <p:nvSpPr>
          <p:cNvPr id="632" name="Conversion from photon to electron"/>
          <p:cNvSpPr txBox="1"/>
          <p:nvPr/>
        </p:nvSpPr>
        <p:spPr>
          <a:xfrm>
            <a:off x="6211962" y="2616199"/>
            <a:ext cx="604113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Conversion from photon to electron</a:t>
            </a:r>
          </a:p>
        </p:txBody>
      </p:sp>
      <p:sp>
        <p:nvSpPr>
          <p:cNvPr id="633" name="Charged particle is easy to handle."/>
          <p:cNvSpPr txBox="1"/>
          <p:nvPr/>
        </p:nvSpPr>
        <p:spPr>
          <a:xfrm>
            <a:off x="6196239" y="3744114"/>
            <a:ext cx="58110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Charged particle is easy to handle.</a:t>
            </a:r>
          </a:p>
        </p:txBody>
      </p:sp>
      <p:sp>
        <p:nvSpPr>
          <p:cNvPr id="634" name="However, efficiency is not 100%.…"/>
          <p:cNvSpPr txBox="1"/>
          <p:nvPr/>
        </p:nvSpPr>
        <p:spPr>
          <a:xfrm>
            <a:off x="6961844" y="5768039"/>
            <a:ext cx="5416602" cy="132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However, efficiency is not 100%.</a:t>
            </a:r>
          </a:p>
          <a:p>
            <a:pPr/>
            <a:r>
              <a:t>~ 20 %</a:t>
            </a:r>
          </a:p>
          <a:p>
            <a:pPr/>
            <a:r>
              <a:t>600 photon -&gt; 120 electron</a:t>
            </a:r>
          </a:p>
        </p:txBody>
      </p:sp>
      <p:sp>
        <p:nvSpPr>
          <p:cNvPr id="635" name="120 electron is not easy to measure"/>
          <p:cNvSpPr txBox="1"/>
          <p:nvPr/>
        </p:nvSpPr>
        <p:spPr>
          <a:xfrm>
            <a:off x="6074929" y="7990832"/>
            <a:ext cx="605363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120 electron is not easy to measure</a:t>
            </a:r>
          </a:p>
        </p:txBody>
      </p:sp>
      <p:sp>
        <p:nvSpPr>
          <p:cNvPr id="636" name="Increase the number of electron !"/>
          <p:cNvSpPr txBox="1"/>
          <p:nvPr/>
        </p:nvSpPr>
        <p:spPr>
          <a:xfrm>
            <a:off x="6133867" y="8706364"/>
            <a:ext cx="5633924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Increase the number of electron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1087" y="2293558"/>
            <a:ext cx="6559321" cy="5975091"/>
          </a:xfrm>
          <a:prstGeom prst="rect">
            <a:avLst/>
          </a:prstGeom>
          <a:ln w="12700">
            <a:miter lim="400000"/>
          </a:ln>
        </p:spPr>
      </p:pic>
      <p:sp>
        <p:nvSpPr>
          <p:cNvPr id="640" name="四角形"/>
          <p:cNvSpPr/>
          <p:nvPr/>
        </p:nvSpPr>
        <p:spPr>
          <a:xfrm>
            <a:off x="1266452" y="6416401"/>
            <a:ext cx="1585001" cy="394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41" name="円形"/>
          <p:cNvSpPr/>
          <p:nvPr/>
        </p:nvSpPr>
        <p:spPr>
          <a:xfrm>
            <a:off x="1880056" y="5083513"/>
            <a:ext cx="357794" cy="356009"/>
          </a:xfrm>
          <a:prstGeom prst="ellipse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42" name="線"/>
          <p:cNvSpPr/>
          <p:nvPr/>
        </p:nvSpPr>
        <p:spPr>
          <a:xfrm>
            <a:off x="2058952" y="5468685"/>
            <a:ext cx="1" cy="91855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3" name="線"/>
          <p:cNvSpPr/>
          <p:nvPr/>
        </p:nvSpPr>
        <p:spPr>
          <a:xfrm flipV="1">
            <a:off x="2174986" y="5990878"/>
            <a:ext cx="215685" cy="38888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4" name="線"/>
          <p:cNvSpPr/>
          <p:nvPr/>
        </p:nvSpPr>
        <p:spPr>
          <a:xfrm flipH="1" flipV="1">
            <a:off x="1727235" y="5992194"/>
            <a:ext cx="215685" cy="38888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5" name="四角形"/>
          <p:cNvSpPr/>
          <p:nvPr/>
        </p:nvSpPr>
        <p:spPr>
          <a:xfrm>
            <a:off x="3025580" y="6416401"/>
            <a:ext cx="1585002" cy="394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46" name="円形"/>
          <p:cNvSpPr/>
          <p:nvPr/>
        </p:nvSpPr>
        <p:spPr>
          <a:xfrm>
            <a:off x="3639184" y="3751696"/>
            <a:ext cx="357795" cy="356010"/>
          </a:xfrm>
          <a:prstGeom prst="ellipse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47" name="線"/>
          <p:cNvSpPr/>
          <p:nvPr/>
        </p:nvSpPr>
        <p:spPr>
          <a:xfrm flipH="1">
            <a:off x="3818081" y="4135798"/>
            <a:ext cx="1" cy="225144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8" name="線"/>
          <p:cNvSpPr/>
          <p:nvPr/>
        </p:nvSpPr>
        <p:spPr>
          <a:xfrm flipV="1">
            <a:off x="3934115" y="6030948"/>
            <a:ext cx="348814" cy="34881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49" name="線"/>
          <p:cNvSpPr/>
          <p:nvPr/>
        </p:nvSpPr>
        <p:spPr>
          <a:xfrm flipV="1">
            <a:off x="3934115" y="5829803"/>
            <a:ext cx="205100" cy="54995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0" name="線"/>
          <p:cNvSpPr/>
          <p:nvPr/>
        </p:nvSpPr>
        <p:spPr>
          <a:xfrm flipH="1" flipV="1">
            <a:off x="3355360" y="6026405"/>
            <a:ext cx="348814" cy="34881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1" name="線"/>
          <p:cNvSpPr/>
          <p:nvPr/>
        </p:nvSpPr>
        <p:spPr>
          <a:xfrm flipH="1" flipV="1">
            <a:off x="3496154" y="5829803"/>
            <a:ext cx="205101" cy="54995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2" name="Electron multiplication"/>
          <p:cNvSpPr txBox="1"/>
          <p:nvPr>
            <p:ph type="title" idx="4294967295"/>
          </p:nvPr>
        </p:nvSpPr>
        <p:spPr>
          <a:xfrm>
            <a:off x="952500" y="254000"/>
            <a:ext cx="11099800" cy="936424"/>
          </a:xfrm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Electron multiplication</a:t>
            </a:r>
          </a:p>
        </p:txBody>
      </p:sp>
      <p:sp>
        <p:nvSpPr>
          <p:cNvPr id="653" name="Accelerated electron hits metal."/>
          <p:cNvSpPr txBox="1"/>
          <p:nvPr/>
        </p:nvSpPr>
        <p:spPr>
          <a:xfrm>
            <a:off x="264354" y="2792105"/>
            <a:ext cx="534832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Accelerated electron hits metal.</a:t>
            </a:r>
          </a:p>
        </p:txBody>
      </p:sp>
      <p:sp>
        <p:nvSpPr>
          <p:cNvPr id="654" name="Secondary electrons are emitted."/>
          <p:cNvSpPr txBox="1"/>
          <p:nvPr/>
        </p:nvSpPr>
        <p:spPr>
          <a:xfrm>
            <a:off x="514198" y="7529266"/>
            <a:ext cx="559308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Secondary electrons are emitted.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6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5941406" y="977640"/>
            <a:ext cx="4861343" cy="4861343"/>
          </a:xfrm>
          <a:prstGeom prst="rect">
            <a:avLst/>
          </a:prstGeom>
          <a:ln w="12700">
            <a:miter lim="400000"/>
          </a:ln>
        </p:spPr>
      </p:pic>
      <p:sp>
        <p:nvSpPr>
          <p:cNvPr id="657" name="円形"/>
          <p:cNvSpPr/>
          <p:nvPr/>
        </p:nvSpPr>
        <p:spPr>
          <a:xfrm>
            <a:off x="1952234" y="1675860"/>
            <a:ext cx="357795" cy="356009"/>
          </a:xfrm>
          <a:prstGeom prst="ellipse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58" name="線"/>
          <p:cNvSpPr/>
          <p:nvPr/>
        </p:nvSpPr>
        <p:spPr>
          <a:xfrm flipH="1">
            <a:off x="2131131" y="2021820"/>
            <a:ext cx="1" cy="123192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9" name="四角形"/>
          <p:cNvSpPr/>
          <p:nvPr/>
        </p:nvSpPr>
        <p:spPr>
          <a:xfrm rot="3600000">
            <a:off x="1622868" y="3211257"/>
            <a:ext cx="693311" cy="394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73" name="接続の線"/>
          <p:cNvSpPr/>
          <p:nvPr/>
        </p:nvSpPr>
        <p:spPr>
          <a:xfrm>
            <a:off x="2162984" y="3268338"/>
            <a:ext cx="653599" cy="1535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59" fill="norm" stroke="1" extrusionOk="0">
                <a:moveTo>
                  <a:pt x="0" y="32"/>
                </a:moveTo>
                <a:cubicBezTo>
                  <a:pt x="12000" y="-541"/>
                  <a:pt x="19200" y="6468"/>
                  <a:pt x="21600" y="21059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674" name="接続の線"/>
          <p:cNvSpPr/>
          <p:nvPr/>
        </p:nvSpPr>
        <p:spPr>
          <a:xfrm>
            <a:off x="2858944" y="4786067"/>
            <a:ext cx="716028" cy="1542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45" fill="norm" stroke="1" extrusionOk="0">
                <a:moveTo>
                  <a:pt x="0" y="48"/>
                </a:moveTo>
                <a:cubicBezTo>
                  <a:pt x="10932" y="-655"/>
                  <a:pt x="18132" y="6311"/>
                  <a:pt x="21600" y="20945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662" name="四角形"/>
          <p:cNvSpPr/>
          <p:nvPr/>
        </p:nvSpPr>
        <p:spPr>
          <a:xfrm rot="3600000">
            <a:off x="2302636" y="4737452"/>
            <a:ext cx="693311" cy="394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675" name="接続の線"/>
          <p:cNvSpPr/>
          <p:nvPr/>
        </p:nvSpPr>
        <p:spPr>
          <a:xfrm>
            <a:off x="2162984" y="3265123"/>
            <a:ext cx="716111" cy="1544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7" h="20792" fill="norm" stroke="1" extrusionOk="0">
                <a:moveTo>
                  <a:pt x="0" y="76"/>
                </a:moveTo>
                <a:cubicBezTo>
                  <a:pt x="14452" y="-808"/>
                  <a:pt x="21600" y="6097"/>
                  <a:pt x="21444" y="20792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676" name="接続の線"/>
          <p:cNvSpPr/>
          <p:nvPr/>
        </p:nvSpPr>
        <p:spPr>
          <a:xfrm>
            <a:off x="2940224" y="4788025"/>
            <a:ext cx="716028" cy="1659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68" fill="norm" stroke="1" extrusionOk="0">
                <a:moveTo>
                  <a:pt x="0" y="20"/>
                </a:moveTo>
                <a:cubicBezTo>
                  <a:pt x="11052" y="-432"/>
                  <a:pt x="18252" y="6617"/>
                  <a:pt x="21600" y="21168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677" name="接続の線"/>
          <p:cNvSpPr/>
          <p:nvPr/>
        </p:nvSpPr>
        <p:spPr>
          <a:xfrm>
            <a:off x="2858944" y="4771700"/>
            <a:ext cx="590888" cy="1520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5" h="20216" fill="norm" stroke="1" extrusionOk="0">
                <a:moveTo>
                  <a:pt x="0" y="238"/>
                </a:moveTo>
                <a:cubicBezTo>
                  <a:pt x="14808" y="-1384"/>
                  <a:pt x="21600" y="5275"/>
                  <a:pt x="20375" y="20216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678" name="接続の線"/>
          <p:cNvSpPr/>
          <p:nvPr/>
        </p:nvSpPr>
        <p:spPr>
          <a:xfrm>
            <a:off x="2801110" y="4788025"/>
            <a:ext cx="716028" cy="1659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68" fill="norm" stroke="1" extrusionOk="0">
                <a:moveTo>
                  <a:pt x="0" y="20"/>
                </a:moveTo>
                <a:cubicBezTo>
                  <a:pt x="11052" y="-432"/>
                  <a:pt x="18252" y="6617"/>
                  <a:pt x="21600" y="21168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667" name="四角形"/>
          <p:cNvSpPr/>
          <p:nvPr/>
        </p:nvSpPr>
        <p:spPr>
          <a:xfrm rot="3600000">
            <a:off x="2975031" y="6276692"/>
            <a:ext cx="693312" cy="39410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668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20777" y="4908530"/>
            <a:ext cx="8902601" cy="3815401"/>
          </a:xfrm>
          <a:prstGeom prst="rect">
            <a:avLst/>
          </a:prstGeom>
          <a:ln w="12700">
            <a:miter lim="400000"/>
          </a:ln>
        </p:spPr>
      </p:pic>
      <p:sp>
        <p:nvSpPr>
          <p:cNvPr id="669" name="Photomultiplier"/>
          <p:cNvSpPr txBox="1"/>
          <p:nvPr>
            <p:ph type="title" idx="4294967295"/>
          </p:nvPr>
        </p:nvSpPr>
        <p:spPr>
          <a:xfrm>
            <a:off x="952500" y="254000"/>
            <a:ext cx="11099800" cy="936424"/>
          </a:xfrm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Photomultiplier</a:t>
            </a:r>
          </a:p>
        </p:txBody>
      </p:sp>
      <p:sp>
        <p:nvSpPr>
          <p:cNvPr id="670" name="Multi-stage"/>
          <p:cNvSpPr txBox="1"/>
          <p:nvPr/>
        </p:nvSpPr>
        <p:spPr>
          <a:xfrm>
            <a:off x="826828" y="7174857"/>
            <a:ext cx="195468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Multi-stage</a:t>
            </a:r>
          </a:p>
        </p:txBody>
      </p:sp>
      <p:sp>
        <p:nvSpPr>
          <p:cNvPr id="671" name="105~106 gain can be obtained."/>
          <p:cNvSpPr txBox="1"/>
          <p:nvPr/>
        </p:nvSpPr>
        <p:spPr>
          <a:xfrm>
            <a:off x="660454" y="8286527"/>
            <a:ext cx="504423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10</a:t>
            </a:r>
            <a:r>
              <a:rPr baseline="31999"/>
              <a:t>5</a:t>
            </a:r>
            <a:r>
              <a:t>~10</a:t>
            </a:r>
            <a:r>
              <a:rPr baseline="31999"/>
              <a:t>6 </a:t>
            </a:r>
            <a:r>
              <a:t>gain can be obtained.</a:t>
            </a:r>
          </a:p>
        </p:txBody>
      </p:sp>
      <p:sp>
        <p:nvSpPr>
          <p:cNvPr id="672" name="120 photoelectron is multiplied to 108 electron"/>
          <p:cNvSpPr txBox="1"/>
          <p:nvPr/>
        </p:nvSpPr>
        <p:spPr>
          <a:xfrm>
            <a:off x="574092" y="8969362"/>
            <a:ext cx="792317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120 photoelectron is multiplied to 10</a:t>
            </a:r>
            <a:r>
              <a:rPr baseline="31999"/>
              <a:t>8</a:t>
            </a:r>
            <a:r>
              <a:t> electron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0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4020" y="52993"/>
            <a:ext cx="6597447" cy="7859567"/>
          </a:xfrm>
          <a:prstGeom prst="rect">
            <a:avLst/>
          </a:prstGeom>
          <a:ln w="12700">
            <a:miter lim="400000"/>
          </a:ln>
        </p:spPr>
      </p:pic>
      <p:sp>
        <p:nvSpPr>
          <p:cNvPr id="681" name="https://www.hamamatsu.com/content/dam/hamamatsu-photonics/sites/documents/99_SALES_LIBRARY/etd/PMT_handbook_v4E.pdf"/>
          <p:cNvSpPr txBox="1"/>
          <p:nvPr/>
        </p:nvSpPr>
        <p:spPr>
          <a:xfrm>
            <a:off x="518220" y="8257652"/>
            <a:ext cx="1215115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https://www.hamamatsu.com/content/dam/hamamatsu-photonics/sites/documents/99_SALES_LIBRARY/etd/PMT_handbook_v4E.pdf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Electron Counting"/>
          <p:cNvSpPr txBox="1"/>
          <p:nvPr/>
        </p:nvSpPr>
        <p:spPr>
          <a:xfrm>
            <a:off x="785951" y="622544"/>
            <a:ext cx="6889052" cy="806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pPr/>
            <a:r>
              <a:t>Electron Counting</a:t>
            </a:r>
          </a:p>
        </p:txBody>
      </p:sp>
      <p:sp>
        <p:nvSpPr>
          <p:cNvPr id="684" name="How many electron do we need to observe?"/>
          <p:cNvSpPr txBox="1"/>
          <p:nvPr/>
        </p:nvSpPr>
        <p:spPr>
          <a:xfrm>
            <a:off x="3474331" y="1905510"/>
            <a:ext cx="732465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How many electron do we need to observe?</a:t>
            </a:r>
          </a:p>
        </p:txBody>
      </p:sp>
      <p:pic>
        <p:nvPicPr>
          <p:cNvPr id="685" name="page1image31976832.png" descr="page1image31976832.png"/>
          <p:cNvPicPr>
            <a:picLocks noChangeAspect="1"/>
          </p:cNvPicPr>
          <p:nvPr/>
        </p:nvPicPr>
        <p:blipFill>
          <a:blip r:embed="rId2">
            <a:extLst/>
          </a:blip>
          <a:srcRect l="33555" t="24697" r="36731" b="21072"/>
          <a:stretch>
            <a:fillRect/>
          </a:stretch>
        </p:blipFill>
        <p:spPr>
          <a:xfrm>
            <a:off x="362176" y="2258237"/>
            <a:ext cx="2600923" cy="3222347"/>
          </a:xfrm>
          <a:prstGeom prst="rect">
            <a:avLst/>
          </a:prstGeom>
          <a:ln w="12700">
            <a:miter lim="400000"/>
          </a:ln>
        </p:spPr>
      </p:pic>
      <p:sp>
        <p:nvSpPr>
          <p:cNvPr id="686" name="テキスト"/>
          <p:cNvSpPr txBox="1"/>
          <p:nvPr/>
        </p:nvSpPr>
        <p:spPr>
          <a:xfrm>
            <a:off x="-7050796" y="-4263222"/>
            <a:ext cx="1524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 </a:t>
            </a:r>
          </a:p>
        </p:txBody>
      </p:sp>
      <p:pic>
        <p:nvPicPr>
          <p:cNvPr id="687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18858" y="3559029"/>
            <a:ext cx="7928198" cy="1987366"/>
          </a:xfrm>
          <a:prstGeom prst="rect">
            <a:avLst/>
          </a:prstGeom>
          <a:ln w="12700">
            <a:miter lim="400000"/>
          </a:ln>
        </p:spPr>
      </p:pic>
      <p:sp>
        <p:nvSpPr>
          <p:cNvPr id="688" name="We can see→ 0.1s"/>
          <p:cNvSpPr txBox="1"/>
          <p:nvPr/>
        </p:nvSpPr>
        <p:spPr>
          <a:xfrm>
            <a:off x="5094477" y="5461867"/>
            <a:ext cx="309524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We can see→ 0.1s</a:t>
            </a:r>
          </a:p>
        </p:txBody>
      </p:sp>
      <p:sp>
        <p:nvSpPr>
          <p:cNvPr id="689" name="6 x 1011electron is needed to “See”"/>
          <p:cNvSpPr txBox="1"/>
          <p:nvPr/>
        </p:nvSpPr>
        <p:spPr>
          <a:xfrm>
            <a:off x="2978110" y="6574429"/>
            <a:ext cx="7609693" cy="501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6 x 10</a:t>
            </a:r>
            <a:r>
              <a:rPr baseline="31999"/>
              <a:t>11</a:t>
            </a:r>
            <a:r>
              <a:t>electron is needed to “See”</a:t>
            </a:r>
          </a:p>
        </p:txBody>
      </p:sp>
      <p:sp>
        <p:nvSpPr>
          <p:cNvPr id="690" name="10８ is not enough to “See”"/>
          <p:cNvSpPr txBox="1"/>
          <p:nvPr/>
        </p:nvSpPr>
        <p:spPr>
          <a:xfrm>
            <a:off x="4015443" y="7756842"/>
            <a:ext cx="525331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10</a:t>
            </a:r>
            <a:r>
              <a:rPr baseline="31999"/>
              <a:t>８</a:t>
            </a:r>
            <a:r>
              <a:t> is not enough to “See”</a:t>
            </a:r>
          </a:p>
        </p:txBody>
      </p:sp>
      <p:sp>
        <p:nvSpPr>
          <p:cNvPr id="691" name="Ammeter can measure about 1μA. How many electron?"/>
          <p:cNvSpPr txBox="1"/>
          <p:nvPr/>
        </p:nvSpPr>
        <p:spPr>
          <a:xfrm>
            <a:off x="3052419" y="3299380"/>
            <a:ext cx="932566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Ammeter can measure about 1μA. How many electron?</a:t>
            </a:r>
          </a:p>
        </p:txBody>
      </p:sp>
      <p:sp>
        <p:nvSpPr>
          <p:cNvPr id="692" name="e/s"/>
          <p:cNvSpPr txBox="1"/>
          <p:nvPr/>
        </p:nvSpPr>
        <p:spPr>
          <a:xfrm>
            <a:off x="6555612" y="4307599"/>
            <a:ext cx="973075" cy="5524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e/s </a:t>
            </a:r>
          </a:p>
        </p:txBody>
      </p:sp>
      <p:sp>
        <p:nvSpPr>
          <p:cNvPr id="693" name="e/s"/>
          <p:cNvSpPr txBox="1"/>
          <p:nvPr/>
        </p:nvSpPr>
        <p:spPr>
          <a:xfrm>
            <a:off x="9396395" y="4307598"/>
            <a:ext cx="973075" cy="55245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e/s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90" grpId="3"/>
      <p:bldP build="whole" bldLvl="1" animBg="1" rev="0" advAuto="0" spid="688" grpId="1"/>
      <p:bldP build="whole" bldLvl="1" animBg="1" rev="0" advAuto="0" spid="689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テキスト"/>
          <p:cNvSpPr txBox="1"/>
          <p:nvPr/>
        </p:nvSpPr>
        <p:spPr>
          <a:xfrm>
            <a:off x="-7050796" y="-4263222"/>
            <a:ext cx="1524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696" name="10８ electron pass in 10ns.…"/>
          <p:cNvSpPr txBox="1"/>
          <p:nvPr/>
        </p:nvSpPr>
        <p:spPr>
          <a:xfrm>
            <a:off x="1287424" y="1071490"/>
            <a:ext cx="7160210" cy="1492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700"/>
            </a:pPr>
            <a:r>
              <a:t>10</a:t>
            </a:r>
            <a:r>
              <a:rPr baseline="31999"/>
              <a:t>８</a:t>
            </a:r>
            <a:r>
              <a:t> electron pass in 10ns.</a:t>
            </a:r>
          </a:p>
          <a:p>
            <a:pPr algn="l">
              <a:defRPr sz="2700"/>
            </a:pPr>
            <a:r>
              <a:t>Current ＝ Charge/ Time</a:t>
            </a:r>
          </a:p>
          <a:p>
            <a:pPr algn="l">
              <a:defRPr sz="2700"/>
            </a:pPr>
            <a:r>
              <a:t>1.6x10</a:t>
            </a:r>
            <a:r>
              <a:rPr baseline="31999"/>
              <a:t>-19</a:t>
            </a:r>
            <a:r>
              <a:t> x 10</a:t>
            </a:r>
            <a:r>
              <a:rPr baseline="31999"/>
              <a:t>8</a:t>
            </a:r>
            <a:r>
              <a:t> / (10 x 10</a:t>
            </a:r>
            <a:r>
              <a:rPr baseline="31999"/>
              <a:t>-9</a:t>
            </a:r>
            <a:r>
              <a:t>) = 1.6 mA </a:t>
            </a:r>
          </a:p>
        </p:txBody>
      </p:sp>
      <p:sp>
        <p:nvSpPr>
          <p:cNvPr id="697" name="Cannot see in Ammeter but can be detected by electronics."/>
          <p:cNvSpPr txBox="1"/>
          <p:nvPr/>
        </p:nvSpPr>
        <p:spPr>
          <a:xfrm>
            <a:off x="849274" y="3158407"/>
            <a:ext cx="1154719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8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Cannot see in Ammeter but can be detected by electronics.</a:t>
            </a:r>
          </a:p>
        </p:txBody>
      </p:sp>
      <p:sp>
        <p:nvSpPr>
          <p:cNvPr id="698" name="Electronics can measure voltage.…"/>
          <p:cNvSpPr txBox="1"/>
          <p:nvPr/>
        </p:nvSpPr>
        <p:spPr>
          <a:xfrm>
            <a:off x="612188" y="4565650"/>
            <a:ext cx="5543398" cy="132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Electronics can measure voltage.</a:t>
            </a:r>
          </a:p>
          <a:p>
            <a:pPr/>
            <a:r>
              <a:t>Current to Voltage</a:t>
            </a:r>
          </a:p>
          <a:p>
            <a:pPr/>
            <a:r>
              <a:t>1.6mA x 50Ω = 80mV</a:t>
            </a:r>
          </a:p>
        </p:txBody>
      </p:sp>
      <p:sp>
        <p:nvSpPr>
          <p:cNvPr id="699" name="四角形"/>
          <p:cNvSpPr/>
          <p:nvPr/>
        </p:nvSpPr>
        <p:spPr>
          <a:xfrm>
            <a:off x="8883650" y="4591050"/>
            <a:ext cx="1847156" cy="1270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700" name="pasted-movie.gif" descr="pasted-movie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41522" y="4479314"/>
            <a:ext cx="6031568" cy="4098725"/>
          </a:xfrm>
          <a:prstGeom prst="rect">
            <a:avLst/>
          </a:prstGeom>
          <a:ln w="12700">
            <a:miter lim="400000"/>
          </a:ln>
        </p:spPr>
      </p:pic>
      <p:sp>
        <p:nvSpPr>
          <p:cNvPr id="701" name="Why 50Ω？"/>
          <p:cNvSpPr txBox="1"/>
          <p:nvPr/>
        </p:nvSpPr>
        <p:spPr>
          <a:xfrm>
            <a:off x="2229558" y="7423150"/>
            <a:ext cx="197845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Why 50Ω？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1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00" grpId="3"/>
      <p:bldP build="whole" bldLvl="1" animBg="1" rev="0" advAuto="0" spid="698" grpId="2"/>
      <p:bldP build="whole" bldLvl="1" animBg="1" rev="0" advAuto="0" spid="701" grpId="4"/>
      <p:bldP build="whole" bldLvl="1" animBg="1" rev="0" advAuto="0" spid="69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3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7103" y="3744120"/>
            <a:ext cx="6264684" cy="5451275"/>
          </a:xfrm>
          <a:prstGeom prst="rect">
            <a:avLst/>
          </a:prstGeom>
          <a:ln w="12700">
            <a:miter lim="400000"/>
          </a:ln>
        </p:spPr>
      </p:pic>
      <p:pic>
        <p:nvPicPr>
          <p:cNvPr id="704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73089" y="2207673"/>
            <a:ext cx="6535233" cy="3692351"/>
          </a:xfrm>
          <a:prstGeom prst="rect">
            <a:avLst/>
          </a:prstGeom>
          <a:ln w="12700">
            <a:miter lim="400000"/>
          </a:ln>
        </p:spPr>
      </p:pic>
      <p:sp>
        <p:nvSpPr>
          <p:cNvPr id="705" name="MPPC (SiPM)"/>
          <p:cNvSpPr txBox="1"/>
          <p:nvPr/>
        </p:nvSpPr>
        <p:spPr>
          <a:xfrm>
            <a:off x="587565" y="364500"/>
            <a:ext cx="3986356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49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MPPC (SiPM)</a:t>
            </a:r>
          </a:p>
        </p:txBody>
      </p:sp>
      <p:sp>
        <p:nvSpPr>
          <p:cNvPr id="706" name="Multi-Pixel Photon Counter (MPPC), also known as silicon photomultiplier (SiPM)"/>
          <p:cNvSpPr txBox="1"/>
          <p:nvPr/>
        </p:nvSpPr>
        <p:spPr>
          <a:xfrm>
            <a:off x="4989406" y="827412"/>
            <a:ext cx="738703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600">
                <a:solidFill>
                  <a:srgbClr val="33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Multi-Pixel Photon Counter (MPPC), also known as silicon photomultiplier (SiPM)</a:t>
            </a:r>
          </a:p>
        </p:txBody>
      </p:sp>
      <p:sp>
        <p:nvSpPr>
          <p:cNvPr id="707" name="https://www.hamamatsu.com/content/dam/hamamatsu-photonics/sites/documents/99_SALES_LIBRARY/ssd/si-apd_kapd9007e.pdf"/>
          <p:cNvSpPr txBox="1"/>
          <p:nvPr/>
        </p:nvSpPr>
        <p:spPr>
          <a:xfrm>
            <a:off x="511308" y="1410732"/>
            <a:ext cx="11982184" cy="273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/>
            <a:r>
              <a:t>https://www.hamamatsu.com/content/dam/hamamatsu-photonics/sites/documents/99_SALES_LIBRARY/ssd/si-apd_kapd9007e.pdf</a:t>
            </a:r>
          </a:p>
        </p:txBody>
      </p:sp>
      <p:sp>
        <p:nvSpPr>
          <p:cNvPr id="708" name="https://www.hamamatsu.com/content/dam/hamamatsu-photonics/sites/documents/99_SALES_LIBRARY/ssd/mppc_kapd9008e.pdf"/>
          <p:cNvSpPr txBox="1"/>
          <p:nvPr/>
        </p:nvSpPr>
        <p:spPr>
          <a:xfrm>
            <a:off x="533927" y="1671873"/>
            <a:ext cx="11936946" cy="273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/>
            <a:r>
              <a:t>https://www.hamamatsu.com/content/dam/hamamatsu-photonics/sites/documents/99_SALES_LIBRARY/ssd/mppc_kapd9008e.pdf</a:t>
            </a:r>
          </a:p>
        </p:txBody>
      </p:sp>
      <p:grpSp>
        <p:nvGrpSpPr>
          <p:cNvPr id="711" name="グループ"/>
          <p:cNvGrpSpPr/>
          <p:nvPr/>
        </p:nvGrpSpPr>
        <p:grpSpPr>
          <a:xfrm>
            <a:off x="6801258" y="5272399"/>
            <a:ext cx="5303062" cy="4259232"/>
            <a:chOff x="0" y="0"/>
            <a:chExt cx="5303061" cy="4259230"/>
          </a:xfrm>
        </p:grpSpPr>
        <p:pic>
          <p:nvPicPr>
            <p:cNvPr id="709" name="pasted-image.png" descr="pasted-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289773"/>
              <a:ext cx="5292610" cy="3969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0" name="https://goalp.com/qa-139"/>
            <p:cNvSpPr txBox="1"/>
            <p:nvPr/>
          </p:nvSpPr>
          <p:spPr>
            <a:xfrm>
              <a:off x="2500806" y="-1"/>
              <a:ext cx="2802256" cy="2984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500"/>
              </a:lvl1pPr>
            </a:lstStyle>
            <a:p>
              <a:pPr/>
              <a:r>
                <a:t>https://goalp.com/qa-139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1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四角形"/>
          <p:cNvSpPr/>
          <p:nvPr/>
        </p:nvSpPr>
        <p:spPr>
          <a:xfrm>
            <a:off x="2584450" y="2591097"/>
            <a:ext cx="1270000" cy="457140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714" name="線"/>
          <p:cNvSpPr/>
          <p:nvPr/>
        </p:nvSpPr>
        <p:spPr>
          <a:xfrm flipV="1">
            <a:off x="2571750" y="2171145"/>
            <a:ext cx="1" cy="4986860"/>
          </a:xfrm>
          <a:prstGeom prst="line">
            <a:avLst/>
          </a:prstGeom>
          <a:ln w="114300">
            <a:solidFill>
              <a:schemeClr val="accent3">
                <a:hueOff val="914337"/>
                <a:satOff val="31515"/>
                <a:lumOff val="-3079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15" name="線"/>
          <p:cNvSpPr/>
          <p:nvPr/>
        </p:nvSpPr>
        <p:spPr>
          <a:xfrm flipV="1">
            <a:off x="3829050" y="2171145"/>
            <a:ext cx="1" cy="4986860"/>
          </a:xfrm>
          <a:prstGeom prst="line">
            <a:avLst/>
          </a:prstGeom>
          <a:ln w="114300">
            <a:solidFill>
              <a:schemeClr val="accent3">
                <a:hueOff val="914337"/>
                <a:satOff val="31515"/>
                <a:lumOff val="-3079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16" name="線"/>
          <p:cNvSpPr/>
          <p:nvPr/>
        </p:nvSpPr>
        <p:spPr>
          <a:xfrm>
            <a:off x="2520950" y="7132604"/>
            <a:ext cx="1270000" cy="1"/>
          </a:xfrm>
          <a:prstGeom prst="line">
            <a:avLst/>
          </a:prstGeom>
          <a:ln w="114300">
            <a:solidFill>
              <a:schemeClr val="accent3">
                <a:hueOff val="914337"/>
                <a:satOff val="31515"/>
                <a:lumOff val="-3079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717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3755390" y="2675976"/>
            <a:ext cx="1092925" cy="115044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26" name="グループ"/>
          <p:cNvGrpSpPr/>
          <p:nvPr/>
        </p:nvGrpSpPr>
        <p:grpSpPr>
          <a:xfrm>
            <a:off x="263938" y="2155270"/>
            <a:ext cx="7405319" cy="4991358"/>
            <a:chOff x="0" y="0"/>
            <a:chExt cx="7405318" cy="4991356"/>
          </a:xfrm>
        </p:grpSpPr>
        <p:grpSp>
          <p:nvGrpSpPr>
            <p:cNvPr id="723" name="グループ"/>
            <p:cNvGrpSpPr/>
            <p:nvPr/>
          </p:nvGrpSpPr>
          <p:grpSpPr>
            <a:xfrm>
              <a:off x="5077954" y="0"/>
              <a:ext cx="2327365" cy="4991358"/>
              <a:chOff x="0" y="0"/>
              <a:chExt cx="2327364" cy="4991357"/>
            </a:xfrm>
          </p:grpSpPr>
          <p:sp>
            <p:nvSpPr>
              <p:cNvPr id="718" name="四角形"/>
              <p:cNvSpPr/>
              <p:nvPr/>
            </p:nvSpPr>
            <p:spPr>
              <a:xfrm>
                <a:off x="63500" y="1273382"/>
                <a:ext cx="1270000" cy="3717976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ヒラギノ角ゴ ProN W3"/>
                  </a:defRPr>
                </a:pPr>
              </a:p>
            </p:txBody>
          </p:sp>
          <p:sp>
            <p:nvSpPr>
              <p:cNvPr id="719" name="線"/>
              <p:cNvSpPr/>
              <p:nvPr/>
            </p:nvSpPr>
            <p:spPr>
              <a:xfrm flipV="1">
                <a:off x="50799" y="0"/>
                <a:ext cx="1" cy="4986860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20" name="線"/>
              <p:cNvSpPr/>
              <p:nvPr/>
            </p:nvSpPr>
            <p:spPr>
              <a:xfrm flipV="1">
                <a:off x="1308099" y="0"/>
                <a:ext cx="1" cy="4986860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21" name="線"/>
              <p:cNvSpPr/>
              <p:nvPr/>
            </p:nvSpPr>
            <p:spPr>
              <a:xfrm>
                <a:off x="0" y="4961459"/>
                <a:ext cx="1270000" cy="1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722" name="pasted-image.png" descr="pasted-image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flipH="1">
                <a:off x="1234439" y="504831"/>
                <a:ext cx="1092926" cy="115044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724" name="線"/>
            <p:cNvSpPr/>
            <p:nvPr/>
          </p:nvSpPr>
          <p:spPr>
            <a:xfrm flipV="1">
              <a:off x="2955511" y="452049"/>
              <a:ext cx="1" cy="891531"/>
            </a:xfrm>
            <a:prstGeom prst="line">
              <a:avLst/>
            </a:prstGeom>
            <a:noFill/>
            <a:ln w="50800" cap="flat">
              <a:solidFill>
                <a:schemeClr val="accent4">
                  <a:hueOff val="366961"/>
                  <a:satOff val="4172"/>
                  <a:lumOff val="11129"/>
                </a:schemeClr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25" name="overvoltage"/>
            <p:cNvSpPr txBox="1"/>
            <p:nvPr/>
          </p:nvSpPr>
          <p:spPr>
            <a:xfrm>
              <a:off x="-1" y="694614"/>
              <a:ext cx="205862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overvoltage</a:t>
              </a:r>
            </a:p>
          </p:txBody>
        </p:sp>
      </p:grpSp>
      <p:pic>
        <p:nvPicPr>
          <p:cNvPr id="727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00785" y="4418383"/>
            <a:ext cx="6222471" cy="5396694"/>
          </a:xfrm>
          <a:prstGeom prst="rect">
            <a:avLst/>
          </a:prstGeom>
          <a:ln w="12700">
            <a:miter lim="400000"/>
          </a:ln>
        </p:spPr>
      </p:pic>
      <p:sp>
        <p:nvSpPr>
          <p:cNvPr id="728" name="Too high gain (huge avalanche) destroy the device"/>
          <p:cNvSpPr txBox="1"/>
          <p:nvPr/>
        </p:nvSpPr>
        <p:spPr>
          <a:xfrm>
            <a:off x="1228754" y="7970397"/>
            <a:ext cx="614619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/>
            <a:r>
              <a:t>Too high gain (huge avalanche) destroy the device</a:t>
            </a:r>
          </a:p>
        </p:txBody>
      </p:sp>
      <p:pic>
        <p:nvPicPr>
          <p:cNvPr id="729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12800" y="2390927"/>
            <a:ext cx="5158038" cy="16596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27" grpId="2"/>
      <p:bldP build="whole" bldLvl="1" animBg="1" rev="0" advAuto="0" spid="72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6" name="グループ"/>
          <p:cNvGrpSpPr/>
          <p:nvPr/>
        </p:nvGrpSpPr>
        <p:grpSpPr>
          <a:xfrm>
            <a:off x="6437226" y="5243026"/>
            <a:ext cx="1320673" cy="2832366"/>
            <a:chOff x="0" y="0"/>
            <a:chExt cx="1320672" cy="2832365"/>
          </a:xfrm>
        </p:grpSpPr>
        <p:sp>
          <p:nvSpPr>
            <p:cNvPr id="731" name="四角形"/>
            <p:cNvSpPr/>
            <p:nvPr/>
          </p:nvSpPr>
          <p:spPr>
            <a:xfrm>
              <a:off x="36033" y="238303"/>
              <a:ext cx="720667" cy="2594063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732" name="線"/>
            <p:cNvSpPr/>
            <p:nvPr/>
          </p:nvSpPr>
          <p:spPr>
            <a:xfrm flipV="1">
              <a:off x="2882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33" name="線"/>
            <p:cNvSpPr/>
            <p:nvPr/>
          </p:nvSpPr>
          <p:spPr>
            <a:xfrm flipV="1">
              <a:off x="74228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34" name="線"/>
            <p:cNvSpPr/>
            <p:nvPr/>
          </p:nvSpPr>
          <p:spPr>
            <a:xfrm>
              <a:off x="0" y="2815399"/>
              <a:ext cx="720667" cy="1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735" name="pasted-image.png" descr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flipH="1">
              <a:off x="700487" y="286468"/>
              <a:ext cx="620186" cy="652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42" name="グループ"/>
          <p:cNvGrpSpPr/>
          <p:nvPr/>
        </p:nvGrpSpPr>
        <p:grpSpPr>
          <a:xfrm>
            <a:off x="7774610" y="5243026"/>
            <a:ext cx="1320673" cy="2832366"/>
            <a:chOff x="0" y="0"/>
            <a:chExt cx="1320671" cy="2832365"/>
          </a:xfrm>
        </p:grpSpPr>
        <p:sp>
          <p:nvSpPr>
            <p:cNvPr id="737" name="四角形"/>
            <p:cNvSpPr/>
            <p:nvPr/>
          </p:nvSpPr>
          <p:spPr>
            <a:xfrm>
              <a:off x="36033" y="722585"/>
              <a:ext cx="720667" cy="210978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738" name="線"/>
            <p:cNvSpPr/>
            <p:nvPr/>
          </p:nvSpPr>
          <p:spPr>
            <a:xfrm flipV="1">
              <a:off x="2882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39" name="線"/>
            <p:cNvSpPr/>
            <p:nvPr/>
          </p:nvSpPr>
          <p:spPr>
            <a:xfrm flipV="1">
              <a:off x="74228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40" name="線"/>
            <p:cNvSpPr/>
            <p:nvPr/>
          </p:nvSpPr>
          <p:spPr>
            <a:xfrm>
              <a:off x="0" y="2815399"/>
              <a:ext cx="720667" cy="1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741" name="pasted-image.png" descr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flipH="1">
              <a:off x="700487" y="286468"/>
              <a:ext cx="620185" cy="652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48" name="グループ"/>
          <p:cNvGrpSpPr/>
          <p:nvPr/>
        </p:nvGrpSpPr>
        <p:grpSpPr>
          <a:xfrm>
            <a:off x="9175494" y="5243026"/>
            <a:ext cx="1320673" cy="2832366"/>
            <a:chOff x="0" y="0"/>
            <a:chExt cx="1320671" cy="2832365"/>
          </a:xfrm>
        </p:grpSpPr>
        <p:sp>
          <p:nvSpPr>
            <p:cNvPr id="743" name="四角形"/>
            <p:cNvSpPr/>
            <p:nvPr/>
          </p:nvSpPr>
          <p:spPr>
            <a:xfrm>
              <a:off x="36033" y="722585"/>
              <a:ext cx="720667" cy="210978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744" name="線"/>
            <p:cNvSpPr/>
            <p:nvPr/>
          </p:nvSpPr>
          <p:spPr>
            <a:xfrm flipV="1">
              <a:off x="2882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45" name="線"/>
            <p:cNvSpPr/>
            <p:nvPr/>
          </p:nvSpPr>
          <p:spPr>
            <a:xfrm flipV="1">
              <a:off x="74228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46" name="線"/>
            <p:cNvSpPr/>
            <p:nvPr/>
          </p:nvSpPr>
          <p:spPr>
            <a:xfrm>
              <a:off x="0" y="2815399"/>
              <a:ext cx="720667" cy="1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747" name="pasted-image.png" descr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flipH="1">
              <a:off x="700487" y="286468"/>
              <a:ext cx="620185" cy="652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54" name="グループ"/>
          <p:cNvGrpSpPr/>
          <p:nvPr/>
        </p:nvGrpSpPr>
        <p:grpSpPr>
          <a:xfrm>
            <a:off x="10576378" y="5243026"/>
            <a:ext cx="1320673" cy="2832366"/>
            <a:chOff x="0" y="0"/>
            <a:chExt cx="1320672" cy="2832365"/>
          </a:xfrm>
        </p:grpSpPr>
        <p:sp>
          <p:nvSpPr>
            <p:cNvPr id="749" name="四角形"/>
            <p:cNvSpPr/>
            <p:nvPr/>
          </p:nvSpPr>
          <p:spPr>
            <a:xfrm>
              <a:off x="36033" y="238303"/>
              <a:ext cx="720667" cy="2594063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750" name="線"/>
            <p:cNvSpPr/>
            <p:nvPr/>
          </p:nvSpPr>
          <p:spPr>
            <a:xfrm flipV="1">
              <a:off x="2882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51" name="線"/>
            <p:cNvSpPr/>
            <p:nvPr/>
          </p:nvSpPr>
          <p:spPr>
            <a:xfrm flipV="1">
              <a:off x="742286" y="-1"/>
              <a:ext cx="1" cy="2829814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52" name="線"/>
            <p:cNvSpPr/>
            <p:nvPr/>
          </p:nvSpPr>
          <p:spPr>
            <a:xfrm>
              <a:off x="0" y="2815399"/>
              <a:ext cx="720667" cy="1"/>
            </a:xfrm>
            <a:prstGeom prst="line">
              <a:avLst/>
            </a:prstGeom>
            <a:noFill/>
            <a:ln w="114300" cap="flat">
              <a:solidFill>
                <a:schemeClr val="accent3">
                  <a:hueOff val="914337"/>
                  <a:satOff val="31515"/>
                  <a:lumOff val="-30790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753" name="pasted-image.png" descr="pasted-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flipH="1">
              <a:off x="700487" y="286468"/>
              <a:ext cx="620186" cy="652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79" name="グループ"/>
          <p:cNvGrpSpPr/>
          <p:nvPr/>
        </p:nvGrpSpPr>
        <p:grpSpPr>
          <a:xfrm>
            <a:off x="6457824" y="1089676"/>
            <a:ext cx="5418629" cy="2782009"/>
            <a:chOff x="0" y="0"/>
            <a:chExt cx="5418628" cy="2782007"/>
          </a:xfrm>
        </p:grpSpPr>
        <p:grpSp>
          <p:nvGrpSpPr>
            <p:cNvPr id="760" name="グループ"/>
            <p:cNvGrpSpPr/>
            <p:nvPr/>
          </p:nvGrpSpPr>
          <p:grpSpPr>
            <a:xfrm>
              <a:off x="-1" y="0"/>
              <a:ext cx="1297193" cy="2782008"/>
              <a:chOff x="0" y="0"/>
              <a:chExt cx="1297191" cy="2782007"/>
            </a:xfrm>
          </p:grpSpPr>
          <p:sp>
            <p:nvSpPr>
              <p:cNvPr id="755" name="四角形"/>
              <p:cNvSpPr/>
              <p:nvPr/>
            </p:nvSpPr>
            <p:spPr>
              <a:xfrm>
                <a:off x="35392" y="234066"/>
                <a:ext cx="707855" cy="2547942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ヒラギノ角ゴ ProN W3"/>
                  </a:defRPr>
                </a:pPr>
              </a:p>
            </p:txBody>
          </p:sp>
          <p:sp>
            <p:nvSpPr>
              <p:cNvPr id="756" name="線"/>
              <p:cNvSpPr/>
              <p:nvPr/>
            </p:nvSpPr>
            <p:spPr>
              <a:xfrm flipV="1">
                <a:off x="28314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57" name="線"/>
              <p:cNvSpPr/>
              <p:nvPr/>
            </p:nvSpPr>
            <p:spPr>
              <a:xfrm flipV="1">
                <a:off x="729089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58" name="線"/>
              <p:cNvSpPr/>
              <p:nvPr/>
            </p:nvSpPr>
            <p:spPr>
              <a:xfrm>
                <a:off x="0" y="2765344"/>
                <a:ext cx="707854" cy="1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759" name="pasted-image.png" descr="pasted-image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flipH="1">
                <a:off x="688033" y="281375"/>
                <a:ext cx="609159" cy="64122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766" name="グループ"/>
            <p:cNvGrpSpPr/>
            <p:nvPr/>
          </p:nvGrpSpPr>
          <p:grpSpPr>
            <a:xfrm>
              <a:off x="1373780" y="0"/>
              <a:ext cx="1297192" cy="2782008"/>
              <a:chOff x="0" y="0"/>
              <a:chExt cx="1297191" cy="2782007"/>
            </a:xfrm>
          </p:grpSpPr>
          <p:sp>
            <p:nvSpPr>
              <p:cNvPr id="761" name="四角形"/>
              <p:cNvSpPr/>
              <p:nvPr/>
            </p:nvSpPr>
            <p:spPr>
              <a:xfrm>
                <a:off x="35392" y="234066"/>
                <a:ext cx="707855" cy="2547942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ヒラギノ角ゴ ProN W3"/>
                  </a:defRPr>
                </a:pPr>
              </a:p>
            </p:txBody>
          </p:sp>
          <p:sp>
            <p:nvSpPr>
              <p:cNvPr id="762" name="線"/>
              <p:cNvSpPr/>
              <p:nvPr/>
            </p:nvSpPr>
            <p:spPr>
              <a:xfrm flipV="1">
                <a:off x="28314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63" name="線"/>
              <p:cNvSpPr/>
              <p:nvPr/>
            </p:nvSpPr>
            <p:spPr>
              <a:xfrm flipV="1">
                <a:off x="729089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64" name="線"/>
              <p:cNvSpPr/>
              <p:nvPr/>
            </p:nvSpPr>
            <p:spPr>
              <a:xfrm>
                <a:off x="0" y="2765344"/>
                <a:ext cx="707854" cy="1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765" name="pasted-image.png" descr="pasted-image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flipH="1">
                <a:off x="688033" y="281375"/>
                <a:ext cx="609159" cy="64122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772" name="グループ"/>
            <p:cNvGrpSpPr/>
            <p:nvPr/>
          </p:nvGrpSpPr>
          <p:grpSpPr>
            <a:xfrm>
              <a:off x="2747608" y="0"/>
              <a:ext cx="1297193" cy="2782008"/>
              <a:chOff x="0" y="0"/>
              <a:chExt cx="1297191" cy="2782007"/>
            </a:xfrm>
          </p:grpSpPr>
          <p:sp>
            <p:nvSpPr>
              <p:cNvPr id="767" name="四角形"/>
              <p:cNvSpPr/>
              <p:nvPr/>
            </p:nvSpPr>
            <p:spPr>
              <a:xfrm>
                <a:off x="35392" y="234066"/>
                <a:ext cx="707855" cy="2547942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ヒラギノ角ゴ ProN W3"/>
                  </a:defRPr>
                </a:pPr>
              </a:p>
            </p:txBody>
          </p:sp>
          <p:sp>
            <p:nvSpPr>
              <p:cNvPr id="768" name="線"/>
              <p:cNvSpPr/>
              <p:nvPr/>
            </p:nvSpPr>
            <p:spPr>
              <a:xfrm flipV="1">
                <a:off x="28314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69" name="線"/>
              <p:cNvSpPr/>
              <p:nvPr/>
            </p:nvSpPr>
            <p:spPr>
              <a:xfrm flipV="1">
                <a:off x="729089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70" name="線"/>
              <p:cNvSpPr/>
              <p:nvPr/>
            </p:nvSpPr>
            <p:spPr>
              <a:xfrm>
                <a:off x="0" y="2765344"/>
                <a:ext cx="707854" cy="1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771" name="pasted-image.png" descr="pasted-image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flipH="1">
                <a:off x="688033" y="281375"/>
                <a:ext cx="609159" cy="64122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778" name="グループ"/>
            <p:cNvGrpSpPr/>
            <p:nvPr/>
          </p:nvGrpSpPr>
          <p:grpSpPr>
            <a:xfrm>
              <a:off x="4121436" y="0"/>
              <a:ext cx="1297193" cy="2782008"/>
              <a:chOff x="0" y="0"/>
              <a:chExt cx="1297191" cy="2782007"/>
            </a:xfrm>
          </p:grpSpPr>
          <p:sp>
            <p:nvSpPr>
              <p:cNvPr id="773" name="四角形"/>
              <p:cNvSpPr/>
              <p:nvPr/>
            </p:nvSpPr>
            <p:spPr>
              <a:xfrm>
                <a:off x="35392" y="234066"/>
                <a:ext cx="707855" cy="2547942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ヒラギノ角ゴ ProN W3"/>
                  </a:defRPr>
                </a:pPr>
              </a:p>
            </p:txBody>
          </p:sp>
          <p:sp>
            <p:nvSpPr>
              <p:cNvPr id="774" name="線"/>
              <p:cNvSpPr/>
              <p:nvPr/>
            </p:nvSpPr>
            <p:spPr>
              <a:xfrm flipV="1">
                <a:off x="28314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75" name="線"/>
              <p:cNvSpPr/>
              <p:nvPr/>
            </p:nvSpPr>
            <p:spPr>
              <a:xfrm flipV="1">
                <a:off x="729089" y="0"/>
                <a:ext cx="1" cy="2779502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76" name="線"/>
              <p:cNvSpPr/>
              <p:nvPr/>
            </p:nvSpPr>
            <p:spPr>
              <a:xfrm>
                <a:off x="0" y="2765344"/>
                <a:ext cx="707854" cy="1"/>
              </a:xfrm>
              <a:prstGeom prst="line">
                <a:avLst/>
              </a:prstGeom>
              <a:noFill/>
              <a:ln w="114300" cap="flat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pic>
            <p:nvPicPr>
              <p:cNvPr id="777" name="pasted-image.png" descr="pasted-image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 flipH="1">
                <a:off x="688033" y="281375"/>
                <a:ext cx="609159" cy="64122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780" name="線 線" descr="線 線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8164927" y="4698079"/>
            <a:ext cx="1247760" cy="352235"/>
          </a:xfrm>
          <a:prstGeom prst="rect">
            <a:avLst/>
          </a:prstGeom>
        </p:spPr>
      </p:pic>
      <p:pic>
        <p:nvPicPr>
          <p:cNvPr id="782" name="線 線" descr="線 線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9550730" y="4718939"/>
            <a:ext cx="1247760" cy="352234"/>
          </a:xfrm>
          <a:prstGeom prst="rect">
            <a:avLst/>
          </a:prstGeom>
        </p:spPr>
      </p:pic>
      <p:sp>
        <p:nvSpPr>
          <p:cNvPr id="784" name="Amount of water (Charge) is proportional to the number of hits"/>
          <p:cNvSpPr txBox="1"/>
          <p:nvPr/>
        </p:nvSpPr>
        <p:spPr>
          <a:xfrm>
            <a:off x="223312" y="2048881"/>
            <a:ext cx="6036514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/>
            <a:r>
              <a:t>Amount of water (Charge) is proportional to the number of hits</a:t>
            </a:r>
          </a:p>
        </p:txBody>
      </p:sp>
      <p:pic>
        <p:nvPicPr>
          <p:cNvPr id="785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3242" y="3934938"/>
            <a:ext cx="5622388" cy="42387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Easy PET"/>
          <p:cNvSpPr txBox="1"/>
          <p:nvPr>
            <p:ph type="title"/>
          </p:nvPr>
        </p:nvSpPr>
        <p:spPr>
          <a:xfrm>
            <a:off x="267147" y="3225800"/>
            <a:ext cx="12470506" cy="3302000"/>
          </a:xfrm>
          <a:prstGeom prst="rect">
            <a:avLst/>
          </a:prstGeom>
        </p:spPr>
        <p:txBody>
          <a:bodyPr/>
          <a:lstStyle/>
          <a:p>
            <a:pPr/>
            <a:r>
              <a:t>Easy PET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Prague100.mov" descr="Prague100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-146344" y="-76345"/>
            <a:ext cx="13547064" cy="99062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89" fill="hold"/>
                                        <p:tgtEl>
                                          <p:spTgt spid="4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417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41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417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Photon Counting"/>
          <p:cNvSpPr txBox="1"/>
          <p:nvPr/>
        </p:nvSpPr>
        <p:spPr>
          <a:xfrm>
            <a:off x="738205" y="630601"/>
            <a:ext cx="6430837" cy="806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500"/>
            </a:lvl1pPr>
          </a:lstStyle>
          <a:p>
            <a:pPr/>
            <a:r>
              <a:t>Photon Counting</a:t>
            </a:r>
          </a:p>
        </p:txBody>
      </p:sp>
      <p:sp>
        <p:nvSpPr>
          <p:cNvPr id="790" name="テキスト"/>
          <p:cNvSpPr txBox="1"/>
          <p:nvPr/>
        </p:nvSpPr>
        <p:spPr>
          <a:xfrm>
            <a:off x="-7050796" y="-4263222"/>
            <a:ext cx="1524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791" name="LYSO scintillating crystal causes 16,000 photon for 511keV gamma rays.…"/>
          <p:cNvSpPr txBox="1"/>
          <p:nvPr/>
        </p:nvSpPr>
        <p:spPr>
          <a:xfrm>
            <a:off x="541147" y="2632129"/>
            <a:ext cx="12132260" cy="2692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LYSO scintillating crystal causes 16,000 photon for 511keV gamma rays.</a:t>
            </a:r>
          </a:p>
          <a:p>
            <a:pPr/>
          </a:p>
          <a:p>
            <a:pPr/>
            <a:r>
              <a:t>We see ~one direction out of 6 (L-R,U-D,F-B) direction.</a:t>
            </a:r>
          </a:p>
          <a:p>
            <a:pPr/>
            <a:r>
              <a:t>So ~2,670 photon will come out.</a:t>
            </a:r>
          </a:p>
          <a:p>
            <a:pPr/>
            <a:r>
              <a:t>LYSO is 2mm x 2mm but Sensor is 1mm x 1mm. It is 1/4</a:t>
            </a:r>
          </a:p>
          <a:p>
            <a:pPr/>
            <a:r>
              <a:t>Consequently, only 670 photon will hits the sensor.</a:t>
            </a:r>
          </a:p>
        </p:txBody>
      </p:sp>
      <p:sp>
        <p:nvSpPr>
          <p:cNvPr id="792" name="case of EasyPET"/>
          <p:cNvSpPr txBox="1"/>
          <p:nvPr/>
        </p:nvSpPr>
        <p:spPr>
          <a:xfrm>
            <a:off x="1492451" y="1761620"/>
            <a:ext cx="284134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case of EasyPET</a:t>
            </a:r>
          </a:p>
        </p:txBody>
      </p:sp>
      <p:sp>
        <p:nvSpPr>
          <p:cNvPr id="793" name="40% of area is active in SiPM…"/>
          <p:cNvSpPr txBox="1"/>
          <p:nvPr/>
        </p:nvSpPr>
        <p:spPr>
          <a:xfrm>
            <a:off x="1119258" y="5955890"/>
            <a:ext cx="7777278" cy="269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40% of area is active in SiPM</a:t>
            </a:r>
          </a:p>
          <a:p>
            <a:pPr/>
            <a:r>
              <a:t>= about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270 photons</a:t>
            </a:r>
            <a:r>
              <a:t> will hits active area</a:t>
            </a:r>
          </a:p>
          <a:p>
            <a:pPr/>
          </a:p>
          <a:p>
            <a:pPr>
              <a:defRPr>
                <a:solidFill>
                  <a:schemeClr val="accent1">
                    <a:lumOff val="-13575"/>
                  </a:schemeClr>
                </a:solidFill>
              </a:defRPr>
            </a:pPr>
            <a:r>
              <a:t>Max hits is 400. We don’t see bigger than that.</a:t>
            </a:r>
          </a:p>
          <a:p>
            <a:pPr>
              <a:defRPr>
                <a:solidFill>
                  <a:schemeClr val="accent1">
                    <a:lumOff val="-13575"/>
                  </a:schemeClr>
                </a:solidFill>
              </a:defRPr>
            </a:pPr>
          </a:p>
          <a:p>
            <a:pPr>
              <a:defRPr>
                <a:solidFill>
                  <a:schemeClr val="accent1">
                    <a:lumOff val="-13575"/>
                  </a:schemeClr>
                </a:solidFill>
              </a:defRPr>
            </a:pPr>
            <a:r>
              <a:t>Non linear!</a:t>
            </a:r>
          </a:p>
        </p:txBody>
      </p:sp>
      <p:pic>
        <p:nvPicPr>
          <p:cNvPr id="794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13977" y="6032307"/>
            <a:ext cx="3730711" cy="30396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94" grpId="2"/>
      <p:bldP build="whole" bldLvl="1" animBg="1" rev="0" advAuto="0" spid="793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6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3379" y="1760816"/>
            <a:ext cx="8956413" cy="6231968"/>
          </a:xfrm>
          <a:prstGeom prst="rect">
            <a:avLst/>
          </a:prstGeom>
          <a:ln w="12700">
            <a:miter lim="400000"/>
          </a:ln>
        </p:spPr>
      </p:pic>
      <p:sp>
        <p:nvSpPr>
          <p:cNvPr id="797" name="SiPM in eazyPET has 400 pixel."/>
          <p:cNvSpPr txBox="1"/>
          <p:nvPr/>
        </p:nvSpPr>
        <p:spPr>
          <a:xfrm>
            <a:off x="1140004" y="821776"/>
            <a:ext cx="51886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SiPM in eazyPET has 400 pixel.</a:t>
            </a:r>
          </a:p>
        </p:txBody>
      </p:sp>
      <p:sp>
        <p:nvSpPr>
          <p:cNvPr id="798" name="# of photon hits active area"/>
          <p:cNvSpPr txBox="1"/>
          <p:nvPr/>
        </p:nvSpPr>
        <p:spPr>
          <a:xfrm>
            <a:off x="4324338" y="7833032"/>
            <a:ext cx="4670756" cy="4064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# of photon hits active area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Intrinsic radio activity"/>
          <p:cNvSpPr txBox="1"/>
          <p:nvPr>
            <p:ph type="title"/>
          </p:nvPr>
        </p:nvSpPr>
        <p:spPr>
          <a:xfrm>
            <a:off x="952500" y="254000"/>
            <a:ext cx="11099800" cy="894576"/>
          </a:xfrm>
          <a:prstGeom prst="rect">
            <a:avLst/>
          </a:prstGeom>
        </p:spPr>
        <p:txBody>
          <a:bodyPr/>
          <a:lstStyle>
            <a:lvl1pPr defTabSz="455675">
              <a:defRPr sz="6240"/>
            </a:lvl1pPr>
          </a:lstStyle>
          <a:p>
            <a:pPr/>
            <a:r>
              <a:t>Intrinsic radio activity</a:t>
            </a:r>
          </a:p>
        </p:txBody>
      </p:sp>
      <p:sp>
        <p:nvSpPr>
          <p:cNvPr id="801" name="LYSO crystal has intrinsic radioactivity."/>
          <p:cNvSpPr txBox="1"/>
          <p:nvPr/>
        </p:nvSpPr>
        <p:spPr>
          <a:xfrm>
            <a:off x="215677" y="1294922"/>
            <a:ext cx="658855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LYSO crystal has intrinsic radioactivity. </a:t>
            </a:r>
          </a:p>
        </p:txBody>
      </p:sp>
      <p:pic>
        <p:nvPicPr>
          <p:cNvPr id="802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24" y="3476526"/>
            <a:ext cx="5074723" cy="5864936"/>
          </a:xfrm>
          <a:prstGeom prst="rect">
            <a:avLst/>
          </a:prstGeom>
          <a:ln w="12700">
            <a:miter lim="400000"/>
          </a:ln>
        </p:spPr>
      </p:pic>
      <p:pic>
        <p:nvPicPr>
          <p:cNvPr id="803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51893" y="2347205"/>
            <a:ext cx="7220935" cy="3356965"/>
          </a:xfrm>
          <a:prstGeom prst="rect">
            <a:avLst/>
          </a:prstGeom>
          <a:ln w="12700">
            <a:miter lim="400000"/>
          </a:ln>
        </p:spPr>
      </p:pic>
      <p:pic>
        <p:nvPicPr>
          <p:cNvPr id="804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66968" y="5545531"/>
            <a:ext cx="5722635" cy="4089944"/>
          </a:xfrm>
          <a:prstGeom prst="rect">
            <a:avLst/>
          </a:prstGeom>
          <a:ln w="12700">
            <a:miter lim="400000"/>
          </a:ln>
        </p:spPr>
      </p:pic>
      <p:sp>
        <p:nvSpPr>
          <p:cNvPr id="805" name="gamma rays"/>
          <p:cNvSpPr txBox="1"/>
          <p:nvPr/>
        </p:nvSpPr>
        <p:spPr>
          <a:xfrm>
            <a:off x="7156151" y="5537200"/>
            <a:ext cx="2144269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gamma rays</a:t>
            </a:r>
          </a:p>
        </p:txBody>
      </p:sp>
      <p:sp>
        <p:nvSpPr>
          <p:cNvPr id="806" name="gamma rays + beta rays"/>
          <p:cNvSpPr txBox="1"/>
          <p:nvPr/>
        </p:nvSpPr>
        <p:spPr>
          <a:xfrm>
            <a:off x="8594119" y="7512664"/>
            <a:ext cx="4107791" cy="4064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gamma rays + beta rays</a:t>
            </a:r>
          </a:p>
        </p:txBody>
      </p:sp>
      <p:sp>
        <p:nvSpPr>
          <p:cNvPr id="807" name="0.3 Bq/mm3"/>
          <p:cNvSpPr txBox="1"/>
          <p:nvPr/>
        </p:nvSpPr>
        <p:spPr>
          <a:xfrm>
            <a:off x="6986148" y="1295588"/>
            <a:ext cx="17671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t>0.3 Bq/mm</a:t>
            </a:r>
            <a:r>
              <a:rPr baseline="31999"/>
              <a:t>3</a:t>
            </a:r>
          </a:p>
        </p:txBody>
      </p:sp>
      <p:sp>
        <p:nvSpPr>
          <p:cNvPr id="808" name="EasyPET 2x2x30 mm3 x 0.3 Bq/mm3 = 36 Bq"/>
          <p:cNvSpPr txBox="1"/>
          <p:nvPr/>
        </p:nvSpPr>
        <p:spPr>
          <a:xfrm>
            <a:off x="2976099" y="1847669"/>
            <a:ext cx="6204744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just" defTabSz="457200"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EasyPET</a:t>
            </a:r>
            <a:r>
              <a:t> 2x2x30 mm</a:t>
            </a:r>
            <a:r>
              <a:rPr baseline="31999"/>
              <a:t>3</a:t>
            </a:r>
            <a:r>
              <a:t> x 0.3 Bq/mm</a:t>
            </a:r>
            <a:r>
              <a:rPr baseline="31999"/>
              <a:t>3</a:t>
            </a:r>
            <a:r>
              <a:t> = 36 Bq</a:t>
            </a:r>
            <a:endParaRPr>
              <a:latin typeface="ヒラギノ角ゴシック W4"/>
              <a:ea typeface="ヒラギノ角ゴシック W4"/>
              <a:cs typeface="ヒラギノ角ゴシック W4"/>
              <a:sym typeface="ヒラギノ角ゴシック W4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0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9638" y="3205606"/>
            <a:ext cx="4700385" cy="3619008"/>
          </a:xfrm>
          <a:prstGeom prst="rect">
            <a:avLst/>
          </a:prstGeom>
          <a:ln w="12700">
            <a:miter lim="400000"/>
          </a:ln>
        </p:spPr>
      </p:pic>
      <p:sp>
        <p:nvSpPr>
          <p:cNvPr id="811" name="Dark signal"/>
          <p:cNvSpPr txBox="1"/>
          <p:nvPr>
            <p:ph type="title"/>
          </p:nvPr>
        </p:nvSpPr>
        <p:spPr>
          <a:xfrm>
            <a:off x="952500" y="254000"/>
            <a:ext cx="11099800" cy="894576"/>
          </a:xfrm>
          <a:prstGeom prst="rect">
            <a:avLst/>
          </a:prstGeom>
        </p:spPr>
        <p:txBody>
          <a:bodyPr/>
          <a:lstStyle>
            <a:lvl1pPr defTabSz="455675">
              <a:defRPr sz="6240"/>
            </a:lvl1pPr>
          </a:lstStyle>
          <a:p>
            <a:pPr/>
            <a:r>
              <a:t>Dark signal</a:t>
            </a:r>
          </a:p>
        </p:txBody>
      </p:sp>
      <p:sp>
        <p:nvSpPr>
          <p:cNvPr id="812" name="Signal in Dark…"/>
          <p:cNvSpPr txBox="1"/>
          <p:nvPr/>
        </p:nvSpPr>
        <p:spPr>
          <a:xfrm>
            <a:off x="2518528" y="1380066"/>
            <a:ext cx="663001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Signal in Dark</a:t>
            </a:r>
          </a:p>
          <a:p>
            <a:pPr/>
            <a:r>
              <a:rPr>
                <a:solidFill>
                  <a:schemeClr val="accent5"/>
                </a:solidFill>
              </a:rPr>
              <a:t>Thermal excitations </a:t>
            </a:r>
            <a:r>
              <a:t>causes avalanche.  </a:t>
            </a:r>
          </a:p>
        </p:txBody>
      </p:sp>
      <p:sp>
        <p:nvSpPr>
          <p:cNvPr id="813" name="Event rate for SiPM in EasyPET is 110 kHz"/>
          <p:cNvSpPr txBox="1"/>
          <p:nvPr/>
        </p:nvSpPr>
        <p:spPr>
          <a:xfrm>
            <a:off x="2151380" y="2475157"/>
            <a:ext cx="717804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Event rate for SiPM in EasyPET is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110 kHz </a:t>
            </a:r>
          </a:p>
        </p:txBody>
      </p:sp>
      <p:sp>
        <p:nvSpPr>
          <p:cNvPr id="814" name="110 k in sec ~ 1 in 9 μsec"/>
          <p:cNvSpPr txBox="1"/>
          <p:nvPr/>
        </p:nvSpPr>
        <p:spPr>
          <a:xfrm>
            <a:off x="3579385" y="3307782"/>
            <a:ext cx="45082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 110 k in sec ~ 1 in 9 μsec</a:t>
            </a:r>
          </a:p>
        </p:txBody>
      </p:sp>
      <p:sp>
        <p:nvSpPr>
          <p:cNvPr id="815" name="線"/>
          <p:cNvSpPr/>
          <p:nvPr/>
        </p:nvSpPr>
        <p:spPr>
          <a:xfrm>
            <a:off x="2748730" y="6522473"/>
            <a:ext cx="667258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16" name="Probability of overlap on 1 us signal is 1 x 1/9 = 11 %."/>
          <p:cNvSpPr txBox="1"/>
          <p:nvPr/>
        </p:nvSpPr>
        <p:spPr>
          <a:xfrm>
            <a:off x="3353654" y="6699298"/>
            <a:ext cx="90172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Probability of overlap on 1 us signal is 1 x 1/9 = 11 %.</a:t>
            </a:r>
          </a:p>
        </p:txBody>
      </p:sp>
      <p:sp>
        <p:nvSpPr>
          <p:cNvPr id="817" name="1 hit = 110 kHz…"/>
          <p:cNvSpPr txBox="1"/>
          <p:nvPr/>
        </p:nvSpPr>
        <p:spPr>
          <a:xfrm>
            <a:off x="1867497" y="7498942"/>
            <a:ext cx="4902099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1 hit = 110 kHz</a:t>
            </a:r>
          </a:p>
          <a:p>
            <a:pPr algn="l"/>
            <a:r>
              <a:t>2 hit = 110 x 0.11 = 12.1 kHz</a:t>
            </a:r>
          </a:p>
          <a:p>
            <a:pPr algn="l"/>
            <a:r>
              <a:t>3 hit = 1.3 kHz</a:t>
            </a:r>
          </a:p>
          <a:p>
            <a:pPr algn="l"/>
            <a:r>
              <a:t>4 hit = 140 Hz </a:t>
            </a:r>
          </a:p>
        </p:txBody>
      </p:sp>
      <p:sp>
        <p:nvSpPr>
          <p:cNvPr id="818" name="線"/>
          <p:cNvSpPr/>
          <p:nvPr/>
        </p:nvSpPr>
        <p:spPr>
          <a:xfrm flipV="1">
            <a:off x="8738419" y="7650079"/>
            <a:ext cx="1" cy="147572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19" name="線"/>
          <p:cNvSpPr/>
          <p:nvPr/>
        </p:nvSpPr>
        <p:spPr>
          <a:xfrm>
            <a:off x="8708103" y="9147926"/>
            <a:ext cx="156490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0" name="log Hits"/>
          <p:cNvSpPr txBox="1"/>
          <p:nvPr/>
        </p:nvSpPr>
        <p:spPr>
          <a:xfrm rot="16200000">
            <a:off x="7617960" y="8082116"/>
            <a:ext cx="136093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log Hits</a:t>
            </a:r>
          </a:p>
        </p:txBody>
      </p:sp>
      <p:sp>
        <p:nvSpPr>
          <p:cNvPr id="821" name="Signal"/>
          <p:cNvSpPr txBox="1"/>
          <p:nvPr/>
        </p:nvSpPr>
        <p:spPr>
          <a:xfrm>
            <a:off x="8937193" y="9248877"/>
            <a:ext cx="110673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Signal</a:t>
            </a:r>
          </a:p>
        </p:txBody>
      </p:sp>
      <p:pic>
        <p:nvPicPr>
          <p:cNvPr id="822" name="線 線" descr="線 線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3075941">
            <a:off x="8431425" y="8462698"/>
            <a:ext cx="1723176" cy="7620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3" dur="1000"/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10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17" grpId="3"/>
      <p:bldP build="whole" bldLvl="1" animBg="1" rev="0" advAuto="0" spid="820" grpId="1"/>
      <p:bldP build="whole" bldLvl="1" animBg="1" rev="0" advAuto="0" spid="822" grpId="4"/>
      <p:bldP build="whole" bldLvl="1" animBg="1" rev="0" advAuto="0" spid="818" grpId="2"/>
      <p:bldP build="whole" bldLvl="1" animBg="1" rev="0" advAuto="0" spid="819" grpId="5"/>
      <p:bldP build="whole" bldLvl="1" animBg="1" rev="0" advAuto="0" spid="821" grpId="6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Hits and Signal"/>
          <p:cNvSpPr txBox="1"/>
          <p:nvPr>
            <p:ph type="title"/>
          </p:nvPr>
        </p:nvSpPr>
        <p:spPr>
          <a:xfrm>
            <a:off x="952500" y="254000"/>
            <a:ext cx="11099800" cy="894576"/>
          </a:xfrm>
          <a:prstGeom prst="rect">
            <a:avLst/>
          </a:prstGeom>
        </p:spPr>
        <p:txBody>
          <a:bodyPr/>
          <a:lstStyle>
            <a:lvl1pPr defTabSz="455675">
              <a:defRPr sz="6240"/>
            </a:lvl1pPr>
          </a:lstStyle>
          <a:p>
            <a:pPr/>
            <a:r>
              <a:t>Hits and Signal</a:t>
            </a:r>
          </a:p>
        </p:txBody>
      </p:sp>
      <p:sp>
        <p:nvSpPr>
          <p:cNvPr id="826" name="Signal is proportional to the number of hits."/>
          <p:cNvSpPr txBox="1"/>
          <p:nvPr/>
        </p:nvSpPr>
        <p:spPr>
          <a:xfrm>
            <a:off x="2025481" y="1393449"/>
            <a:ext cx="729874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Signal is proportional to the number of hits.</a:t>
            </a:r>
          </a:p>
        </p:txBody>
      </p:sp>
      <p:sp>
        <p:nvSpPr>
          <p:cNvPr id="827" name="Signal"/>
          <p:cNvSpPr txBox="1"/>
          <p:nvPr/>
        </p:nvSpPr>
        <p:spPr>
          <a:xfrm>
            <a:off x="8945052" y="3003459"/>
            <a:ext cx="110673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Signal</a:t>
            </a:r>
          </a:p>
        </p:txBody>
      </p:sp>
      <p:sp>
        <p:nvSpPr>
          <p:cNvPr id="828" name="線"/>
          <p:cNvSpPr/>
          <p:nvPr/>
        </p:nvSpPr>
        <p:spPr>
          <a:xfrm>
            <a:off x="3416586" y="2800259"/>
            <a:ext cx="608077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9" name="円形"/>
          <p:cNvSpPr/>
          <p:nvPr/>
        </p:nvSpPr>
        <p:spPr>
          <a:xfrm>
            <a:off x="4275194" y="2597059"/>
            <a:ext cx="411727" cy="4064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30" name="円形"/>
          <p:cNvSpPr/>
          <p:nvPr/>
        </p:nvSpPr>
        <p:spPr>
          <a:xfrm>
            <a:off x="5241214" y="2597059"/>
            <a:ext cx="411726" cy="4064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31" name="円形"/>
          <p:cNvSpPr/>
          <p:nvPr/>
        </p:nvSpPr>
        <p:spPr>
          <a:xfrm>
            <a:off x="6207233" y="2597059"/>
            <a:ext cx="411727" cy="4064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32" name="円形"/>
          <p:cNvSpPr/>
          <p:nvPr/>
        </p:nvSpPr>
        <p:spPr>
          <a:xfrm>
            <a:off x="7173252" y="2597059"/>
            <a:ext cx="411727" cy="4064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33" name="円形"/>
          <p:cNvSpPr/>
          <p:nvPr/>
        </p:nvSpPr>
        <p:spPr>
          <a:xfrm>
            <a:off x="8139272" y="2597059"/>
            <a:ext cx="411726" cy="40640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34" name="0"/>
          <p:cNvSpPr txBox="1"/>
          <p:nvPr/>
        </p:nvSpPr>
        <p:spPr>
          <a:xfrm>
            <a:off x="3349379" y="2196238"/>
            <a:ext cx="331319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0</a:t>
            </a:r>
          </a:p>
        </p:txBody>
      </p:sp>
      <p:sp>
        <p:nvSpPr>
          <p:cNvPr id="835" name="1"/>
          <p:cNvSpPr txBox="1"/>
          <p:nvPr/>
        </p:nvSpPr>
        <p:spPr>
          <a:xfrm>
            <a:off x="4355603" y="2196238"/>
            <a:ext cx="33131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</a:t>
            </a:r>
          </a:p>
        </p:txBody>
      </p:sp>
      <p:sp>
        <p:nvSpPr>
          <p:cNvPr id="836" name="2"/>
          <p:cNvSpPr txBox="1"/>
          <p:nvPr/>
        </p:nvSpPr>
        <p:spPr>
          <a:xfrm>
            <a:off x="5281418" y="2188929"/>
            <a:ext cx="33131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2</a:t>
            </a:r>
          </a:p>
        </p:txBody>
      </p:sp>
      <p:sp>
        <p:nvSpPr>
          <p:cNvPr id="837" name="3"/>
          <p:cNvSpPr txBox="1"/>
          <p:nvPr/>
        </p:nvSpPr>
        <p:spPr>
          <a:xfrm>
            <a:off x="6207233" y="2188929"/>
            <a:ext cx="33131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3</a:t>
            </a:r>
          </a:p>
        </p:txBody>
      </p:sp>
      <p:sp>
        <p:nvSpPr>
          <p:cNvPr id="838" name="4"/>
          <p:cNvSpPr txBox="1"/>
          <p:nvPr/>
        </p:nvSpPr>
        <p:spPr>
          <a:xfrm>
            <a:off x="7213456" y="2188929"/>
            <a:ext cx="33131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4</a:t>
            </a:r>
          </a:p>
        </p:txBody>
      </p:sp>
      <p:sp>
        <p:nvSpPr>
          <p:cNvPr id="839" name="5"/>
          <p:cNvSpPr txBox="1"/>
          <p:nvPr/>
        </p:nvSpPr>
        <p:spPr>
          <a:xfrm>
            <a:off x="8179476" y="2196238"/>
            <a:ext cx="33131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5</a:t>
            </a:r>
          </a:p>
        </p:txBody>
      </p:sp>
      <p:grpSp>
        <p:nvGrpSpPr>
          <p:cNvPr id="848" name="グループ"/>
          <p:cNvGrpSpPr/>
          <p:nvPr/>
        </p:nvGrpSpPr>
        <p:grpSpPr>
          <a:xfrm>
            <a:off x="2309208" y="3557306"/>
            <a:ext cx="7177016" cy="4676212"/>
            <a:chOff x="0" y="0"/>
            <a:chExt cx="7177014" cy="4676211"/>
          </a:xfrm>
        </p:grpSpPr>
        <p:sp>
          <p:nvSpPr>
            <p:cNvPr id="840" name="線"/>
            <p:cNvSpPr/>
            <p:nvPr/>
          </p:nvSpPr>
          <p:spPr>
            <a:xfrm flipV="1">
              <a:off x="1116191" y="1087810"/>
              <a:ext cx="2420063" cy="2970354"/>
            </a:xfrm>
            <a:prstGeom prst="line">
              <a:avLst/>
            </a:prstGeom>
            <a:noFill/>
            <a:ln w="254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1" name="Signal"/>
            <p:cNvSpPr txBox="1"/>
            <p:nvPr/>
          </p:nvSpPr>
          <p:spPr>
            <a:xfrm>
              <a:off x="3749230" y="4269811"/>
              <a:ext cx="1106730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Signal</a:t>
              </a:r>
            </a:p>
          </p:txBody>
        </p:sp>
        <p:sp>
          <p:nvSpPr>
            <p:cNvPr id="842" name="線"/>
            <p:cNvSpPr/>
            <p:nvPr/>
          </p:nvSpPr>
          <p:spPr>
            <a:xfrm flipV="1">
              <a:off x="1138519" y="860654"/>
              <a:ext cx="1" cy="317572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3" name="線"/>
            <p:cNvSpPr/>
            <p:nvPr/>
          </p:nvSpPr>
          <p:spPr>
            <a:xfrm>
              <a:off x="1096242" y="4058163"/>
              <a:ext cx="608077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4" name="Gain"/>
            <p:cNvSpPr txBox="1"/>
            <p:nvPr/>
          </p:nvSpPr>
          <p:spPr>
            <a:xfrm>
              <a:off x="-1" y="2369787"/>
              <a:ext cx="83606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Gain</a:t>
              </a:r>
            </a:p>
          </p:txBody>
        </p:sp>
        <p:sp>
          <p:nvSpPr>
            <p:cNvPr id="845" name="線"/>
            <p:cNvSpPr/>
            <p:nvPr/>
          </p:nvSpPr>
          <p:spPr>
            <a:xfrm flipV="1">
              <a:off x="1116191" y="1087810"/>
              <a:ext cx="1082752" cy="2970354"/>
            </a:xfrm>
            <a:prstGeom prst="line">
              <a:avLst/>
            </a:prstGeom>
            <a:noFill/>
            <a:ln w="254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6" name="線"/>
            <p:cNvSpPr/>
            <p:nvPr/>
          </p:nvSpPr>
          <p:spPr>
            <a:xfrm flipV="1">
              <a:off x="1116191" y="1087810"/>
              <a:ext cx="3702256" cy="2970354"/>
            </a:xfrm>
            <a:prstGeom prst="line">
              <a:avLst/>
            </a:prstGeom>
            <a:noFill/>
            <a:ln w="254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7" name="Signal is proportional to the Gain."/>
            <p:cNvSpPr txBox="1"/>
            <p:nvPr/>
          </p:nvSpPr>
          <p:spPr>
            <a:xfrm>
              <a:off x="570779" y="-1"/>
              <a:ext cx="558972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Signal is proportional to the Gain.</a:t>
              </a:r>
            </a:p>
          </p:txBody>
        </p:sp>
      </p:grpSp>
      <p:sp>
        <p:nvSpPr>
          <p:cNvPr id="849" name="Gain changes the size of signal but does not change the number of hits."/>
          <p:cNvSpPr txBox="1"/>
          <p:nvPr/>
        </p:nvSpPr>
        <p:spPr>
          <a:xfrm>
            <a:off x="649915" y="8435258"/>
            <a:ext cx="1192377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Gain changes the size of signal but does not change the number of hits.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48" grpId="1"/>
      <p:bldP build="whole" bldLvl="1" animBg="1" rev="0" advAuto="0" spid="849" grpId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Threshold"/>
          <p:cNvSpPr txBox="1"/>
          <p:nvPr>
            <p:ph type="title"/>
          </p:nvPr>
        </p:nvSpPr>
        <p:spPr>
          <a:xfrm>
            <a:off x="952500" y="254000"/>
            <a:ext cx="11099800" cy="894576"/>
          </a:xfrm>
          <a:prstGeom prst="rect">
            <a:avLst/>
          </a:prstGeom>
        </p:spPr>
        <p:txBody>
          <a:bodyPr/>
          <a:lstStyle>
            <a:lvl1pPr defTabSz="455675">
              <a:defRPr sz="6240"/>
            </a:lvl1pPr>
          </a:lstStyle>
          <a:p>
            <a:pPr/>
            <a:r>
              <a:t>Threshold</a:t>
            </a:r>
          </a:p>
        </p:txBody>
      </p:sp>
      <p:sp>
        <p:nvSpPr>
          <p:cNvPr id="852" name="線"/>
          <p:cNvSpPr/>
          <p:nvPr/>
        </p:nvSpPr>
        <p:spPr>
          <a:xfrm flipV="1">
            <a:off x="3097658" y="2717252"/>
            <a:ext cx="3774196" cy="4662245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3" name="Signal"/>
          <p:cNvSpPr txBox="1"/>
          <p:nvPr/>
        </p:nvSpPr>
        <p:spPr>
          <a:xfrm>
            <a:off x="10319084" y="7708173"/>
            <a:ext cx="110673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Signal</a:t>
            </a:r>
          </a:p>
        </p:txBody>
      </p:sp>
      <p:sp>
        <p:nvSpPr>
          <p:cNvPr id="854" name="線"/>
          <p:cNvSpPr/>
          <p:nvPr/>
        </p:nvSpPr>
        <p:spPr>
          <a:xfrm flipV="1">
            <a:off x="3119986" y="2685828"/>
            <a:ext cx="1" cy="467188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5" name="線"/>
          <p:cNvSpPr/>
          <p:nvPr/>
        </p:nvSpPr>
        <p:spPr>
          <a:xfrm>
            <a:off x="3077709" y="7379496"/>
            <a:ext cx="836737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6" name="Gain"/>
          <p:cNvSpPr txBox="1"/>
          <p:nvPr/>
        </p:nvSpPr>
        <p:spPr>
          <a:xfrm>
            <a:off x="1981466" y="2481767"/>
            <a:ext cx="83606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Gain</a:t>
            </a:r>
          </a:p>
        </p:txBody>
      </p:sp>
      <p:sp>
        <p:nvSpPr>
          <p:cNvPr id="857" name="線"/>
          <p:cNvSpPr/>
          <p:nvPr/>
        </p:nvSpPr>
        <p:spPr>
          <a:xfrm flipV="1">
            <a:off x="3097658" y="2717251"/>
            <a:ext cx="1891404" cy="4662245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8" name="線"/>
          <p:cNvSpPr/>
          <p:nvPr/>
        </p:nvSpPr>
        <p:spPr>
          <a:xfrm flipV="1">
            <a:off x="3097658" y="2717252"/>
            <a:ext cx="5573613" cy="4662244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9" name="Signal is proportional to the Gain."/>
          <p:cNvSpPr txBox="1"/>
          <p:nvPr/>
        </p:nvSpPr>
        <p:spPr>
          <a:xfrm>
            <a:off x="2224504" y="1446648"/>
            <a:ext cx="558972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Signal is proportional to the Gain.</a:t>
            </a:r>
          </a:p>
        </p:txBody>
      </p:sp>
      <p:sp>
        <p:nvSpPr>
          <p:cNvPr id="860" name="線"/>
          <p:cNvSpPr/>
          <p:nvPr/>
        </p:nvSpPr>
        <p:spPr>
          <a:xfrm flipV="1">
            <a:off x="3097658" y="2717251"/>
            <a:ext cx="7502670" cy="4662246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863" name="グループ"/>
          <p:cNvGrpSpPr/>
          <p:nvPr/>
        </p:nvGrpSpPr>
        <p:grpSpPr>
          <a:xfrm>
            <a:off x="5000544" y="7341920"/>
            <a:ext cx="1767841" cy="1517934"/>
            <a:chOff x="0" y="0"/>
            <a:chExt cx="1767839" cy="1517933"/>
          </a:xfrm>
        </p:grpSpPr>
        <p:sp>
          <p:nvSpPr>
            <p:cNvPr id="861" name="矢印"/>
            <p:cNvSpPr/>
            <p:nvPr/>
          </p:nvSpPr>
          <p:spPr>
            <a:xfrm rot="16200000">
              <a:off x="436632" y="29254"/>
              <a:ext cx="894576" cy="836067"/>
            </a:xfrm>
            <a:prstGeom prst="rightArrow">
              <a:avLst>
                <a:gd name="adj1" fmla="val 32000"/>
                <a:gd name="adj2" fmla="val 68479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862" name="Threshold"/>
            <p:cNvSpPr txBox="1"/>
            <p:nvPr/>
          </p:nvSpPr>
          <p:spPr>
            <a:xfrm>
              <a:off x="0" y="1111533"/>
              <a:ext cx="176784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Threshold</a:t>
              </a:r>
            </a:p>
          </p:txBody>
        </p:sp>
      </p:grpSp>
      <p:grpSp>
        <p:nvGrpSpPr>
          <p:cNvPr id="866" name="グループ"/>
          <p:cNvGrpSpPr/>
          <p:nvPr/>
        </p:nvGrpSpPr>
        <p:grpSpPr>
          <a:xfrm>
            <a:off x="5867400" y="2604810"/>
            <a:ext cx="5384083" cy="4784428"/>
            <a:chOff x="0" y="0"/>
            <a:chExt cx="5384082" cy="4784427"/>
          </a:xfrm>
        </p:grpSpPr>
        <p:sp>
          <p:nvSpPr>
            <p:cNvPr id="864" name="四角形"/>
            <p:cNvSpPr/>
            <p:nvPr/>
          </p:nvSpPr>
          <p:spPr>
            <a:xfrm>
              <a:off x="0" y="0"/>
              <a:ext cx="5384083" cy="4784428"/>
            </a:xfrm>
            <a:prstGeom prst="rect">
              <a:avLst/>
            </a:prstGeom>
            <a:solidFill>
              <a:schemeClr val="accent3">
                <a:alpha val="2899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865" name="Respond to the signal"/>
            <p:cNvSpPr txBox="1"/>
            <p:nvPr/>
          </p:nvSpPr>
          <p:spPr>
            <a:xfrm>
              <a:off x="1181563" y="4198795"/>
              <a:ext cx="3693262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lvl1pPr>
            </a:lstStyle>
            <a:p>
              <a:pPr/>
              <a:r>
                <a:t>Respond to the signal</a:t>
              </a:r>
            </a:p>
          </p:txBody>
        </p:sp>
      </p:grpSp>
      <p:grpSp>
        <p:nvGrpSpPr>
          <p:cNvPr id="873" name="グループ"/>
          <p:cNvGrpSpPr/>
          <p:nvPr/>
        </p:nvGrpSpPr>
        <p:grpSpPr>
          <a:xfrm>
            <a:off x="2973797" y="2253167"/>
            <a:ext cx="8283946" cy="5250192"/>
            <a:chOff x="-123861" y="0"/>
            <a:chExt cx="8283944" cy="5250191"/>
          </a:xfrm>
        </p:grpSpPr>
        <p:pic>
          <p:nvPicPr>
            <p:cNvPr id="867" name="線 線" descr="線 線"/>
            <p:cNvPicPr>
              <a:picLocks noChangeAspect="0"/>
            </p:cNvPicPr>
            <p:nvPr/>
          </p:nvPicPr>
          <p:blipFill>
            <a:blip r:embed="rId2">
              <a:alphaModFix amt="48619"/>
              <a:extLst/>
            </a:blip>
            <a:stretch>
              <a:fillRect/>
            </a:stretch>
          </p:blipFill>
          <p:spPr>
            <a:xfrm rot="20727197">
              <a:off x="-225839" y="4051303"/>
              <a:ext cx="7954347" cy="203201"/>
            </a:xfrm>
            <a:prstGeom prst="rect">
              <a:avLst/>
            </a:prstGeom>
            <a:effectLst/>
          </p:spPr>
        </p:pic>
        <p:sp>
          <p:nvSpPr>
            <p:cNvPr id="869" name="4 hit = 140 Hz"/>
            <p:cNvSpPr txBox="1"/>
            <p:nvPr/>
          </p:nvSpPr>
          <p:spPr>
            <a:xfrm>
              <a:off x="5700042" y="1699119"/>
              <a:ext cx="2433829" cy="406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pPr/>
              <a:r>
                <a:t>4 hit = 140 Hz</a:t>
              </a:r>
            </a:p>
          </p:txBody>
        </p:sp>
        <p:sp>
          <p:nvSpPr>
            <p:cNvPr id="870" name="3 hit = 1.3 kHz"/>
            <p:cNvSpPr txBox="1"/>
            <p:nvPr/>
          </p:nvSpPr>
          <p:spPr>
            <a:xfrm>
              <a:off x="5274748" y="0"/>
              <a:ext cx="2497837" cy="863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pPr/>
              <a:r>
                <a:t>3 hit = 1.3 kHz</a:t>
              </a:r>
            </a:p>
          </p:txBody>
        </p:sp>
        <p:sp>
          <p:nvSpPr>
            <p:cNvPr id="871" name="2 hit =12 kHz"/>
            <p:cNvSpPr txBox="1"/>
            <p:nvPr/>
          </p:nvSpPr>
          <p:spPr>
            <a:xfrm>
              <a:off x="2697278" y="0"/>
              <a:ext cx="2314043" cy="863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pPr/>
              <a:r>
                <a:t>2 hit =12 kHz</a:t>
              </a:r>
            </a:p>
          </p:txBody>
        </p:sp>
        <p:sp>
          <p:nvSpPr>
            <p:cNvPr id="872" name="Intrinsic 35 Hz"/>
            <p:cNvSpPr txBox="1"/>
            <p:nvPr/>
          </p:nvSpPr>
          <p:spPr>
            <a:xfrm>
              <a:off x="5673829" y="3645969"/>
              <a:ext cx="2486255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pPr/>
              <a:r>
                <a:t>Intrinsic 35 Hz</a:t>
              </a:r>
            </a:p>
          </p:txBody>
        </p:sp>
      </p:grpSp>
      <p:grpSp>
        <p:nvGrpSpPr>
          <p:cNvPr id="876" name="グループ"/>
          <p:cNvGrpSpPr/>
          <p:nvPr/>
        </p:nvGrpSpPr>
        <p:grpSpPr>
          <a:xfrm>
            <a:off x="665721" y="4702875"/>
            <a:ext cx="5127585" cy="588298"/>
            <a:chOff x="0" y="0"/>
            <a:chExt cx="5127583" cy="588296"/>
          </a:xfrm>
        </p:grpSpPr>
        <p:sp>
          <p:nvSpPr>
            <p:cNvPr id="874" name="~1k Hz"/>
            <p:cNvSpPr txBox="1"/>
            <p:nvPr/>
          </p:nvSpPr>
          <p:spPr>
            <a:xfrm>
              <a:off x="-1" y="90948"/>
              <a:ext cx="1233832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~1k Hz</a:t>
              </a:r>
            </a:p>
          </p:txBody>
        </p:sp>
        <p:sp>
          <p:nvSpPr>
            <p:cNvPr id="875" name="矢印"/>
            <p:cNvSpPr/>
            <p:nvPr/>
          </p:nvSpPr>
          <p:spPr>
            <a:xfrm>
              <a:off x="1583702" y="0"/>
              <a:ext cx="3543882" cy="588297"/>
            </a:xfrm>
            <a:prstGeom prst="rightArrow">
              <a:avLst>
                <a:gd name="adj1" fmla="val 28448"/>
                <a:gd name="adj2" fmla="val 69751"/>
              </a:avLst>
            </a:prstGeom>
            <a:solidFill>
              <a:schemeClr val="accent4">
                <a:hueOff val="-1081314"/>
                <a:satOff val="4338"/>
                <a:lumOff val="-893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</p:grpSp>
      <p:grpSp>
        <p:nvGrpSpPr>
          <p:cNvPr id="879" name="グループ"/>
          <p:cNvGrpSpPr/>
          <p:nvPr/>
        </p:nvGrpSpPr>
        <p:grpSpPr>
          <a:xfrm>
            <a:off x="599201" y="5303878"/>
            <a:ext cx="5260625" cy="614647"/>
            <a:chOff x="0" y="0"/>
            <a:chExt cx="5260623" cy="614646"/>
          </a:xfrm>
        </p:grpSpPr>
        <p:sp>
          <p:nvSpPr>
            <p:cNvPr id="877" name="~200 Hz"/>
            <p:cNvSpPr txBox="1"/>
            <p:nvPr/>
          </p:nvSpPr>
          <p:spPr>
            <a:xfrm>
              <a:off x="0" y="95022"/>
              <a:ext cx="1534939" cy="4246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  <a:r>
                <a:t>~200 Hz</a:t>
              </a:r>
            </a:p>
          </p:txBody>
        </p:sp>
        <p:sp>
          <p:nvSpPr>
            <p:cNvPr id="878" name="矢印"/>
            <p:cNvSpPr/>
            <p:nvPr/>
          </p:nvSpPr>
          <p:spPr>
            <a:xfrm>
              <a:off x="1650362" y="-1"/>
              <a:ext cx="3610262" cy="614648"/>
            </a:xfrm>
            <a:prstGeom prst="rightArrow">
              <a:avLst>
                <a:gd name="adj1" fmla="val 28448"/>
                <a:gd name="adj2" fmla="val 69751"/>
              </a:avLst>
            </a:prstGeom>
            <a:solidFill>
              <a:schemeClr val="accent4">
                <a:hueOff val="-1081314"/>
                <a:satOff val="4338"/>
                <a:lumOff val="-893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</p:grpSp>
      <p:grpSp>
        <p:nvGrpSpPr>
          <p:cNvPr id="882" name="グループ"/>
          <p:cNvGrpSpPr/>
          <p:nvPr/>
        </p:nvGrpSpPr>
        <p:grpSpPr>
          <a:xfrm>
            <a:off x="636435" y="6111922"/>
            <a:ext cx="5186157" cy="588298"/>
            <a:chOff x="0" y="0"/>
            <a:chExt cx="5186155" cy="588296"/>
          </a:xfrm>
        </p:grpSpPr>
        <p:sp>
          <p:nvSpPr>
            <p:cNvPr id="880" name="~35 Hz"/>
            <p:cNvSpPr txBox="1"/>
            <p:nvPr/>
          </p:nvSpPr>
          <p:spPr>
            <a:xfrm>
              <a:off x="0" y="90948"/>
              <a:ext cx="125211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~35 Hz</a:t>
              </a:r>
            </a:p>
          </p:txBody>
        </p:sp>
        <p:sp>
          <p:nvSpPr>
            <p:cNvPr id="881" name="矢印"/>
            <p:cNvSpPr/>
            <p:nvPr/>
          </p:nvSpPr>
          <p:spPr>
            <a:xfrm>
              <a:off x="1610832" y="0"/>
              <a:ext cx="3575324" cy="588297"/>
            </a:xfrm>
            <a:prstGeom prst="rightArrow">
              <a:avLst>
                <a:gd name="adj1" fmla="val 28448"/>
                <a:gd name="adj2" fmla="val 69751"/>
              </a:avLst>
            </a:prstGeom>
            <a:solidFill>
              <a:schemeClr val="accent4">
                <a:hueOff val="-1081314"/>
                <a:satOff val="4338"/>
                <a:lumOff val="-893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</p:grpSp>
      <p:grpSp>
        <p:nvGrpSpPr>
          <p:cNvPr id="885" name="グループ"/>
          <p:cNvGrpSpPr/>
          <p:nvPr/>
        </p:nvGrpSpPr>
        <p:grpSpPr>
          <a:xfrm>
            <a:off x="780367" y="2629557"/>
            <a:ext cx="5073207" cy="5485016"/>
            <a:chOff x="0" y="0"/>
            <a:chExt cx="5073205" cy="5485015"/>
          </a:xfrm>
        </p:grpSpPr>
        <p:sp>
          <p:nvSpPr>
            <p:cNvPr id="883" name="四角形"/>
            <p:cNvSpPr/>
            <p:nvPr/>
          </p:nvSpPr>
          <p:spPr>
            <a:xfrm>
              <a:off x="2316793" y="0"/>
              <a:ext cx="2756413" cy="4784428"/>
            </a:xfrm>
            <a:prstGeom prst="rect">
              <a:avLst/>
            </a:prstGeom>
            <a:solidFill>
              <a:schemeClr val="accent1">
                <a:lumOff val="16847"/>
                <a:alpha val="2899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884" name="Small signals are not seen."/>
            <p:cNvSpPr txBox="1"/>
            <p:nvPr/>
          </p:nvSpPr>
          <p:spPr>
            <a:xfrm>
              <a:off x="0" y="5078615"/>
              <a:ext cx="4475989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lvl1pPr>
            </a:lstStyle>
            <a:p>
              <a:pPr/>
              <a:r>
                <a:t>Small signals are not seen.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1000"/>
                                        <p:tgtEl>
                                          <p:spTgt spid="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10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1000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7" dur="10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85" grpId="2"/>
      <p:bldP build="whole" bldLvl="1" animBg="1" rev="0" advAuto="0" spid="873" grpId="4"/>
      <p:bldP build="whole" bldLvl="1" animBg="1" rev="0" advAuto="0" spid="879" grpId="6"/>
      <p:bldP build="whole" bldLvl="1" animBg="1" rev="0" advAuto="0" spid="866" grpId="3"/>
      <p:bldP build="whole" bldLvl="1" animBg="1" rev="0" advAuto="0" spid="882" grpId="5"/>
      <p:bldP build="whole" bldLvl="1" animBg="1" rev="0" advAuto="0" spid="863" grpId="1"/>
      <p:bldP build="whole" bldLvl="1" animBg="1" rev="0" advAuto="0" spid="876" grpId="7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7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6396" y="1187902"/>
            <a:ext cx="11128640" cy="5772824"/>
          </a:xfrm>
          <a:prstGeom prst="rect">
            <a:avLst/>
          </a:prstGeom>
          <a:ln w="12700">
            <a:miter lim="400000"/>
          </a:ln>
        </p:spPr>
      </p:pic>
      <p:sp>
        <p:nvSpPr>
          <p:cNvPr id="888" name="矢印"/>
          <p:cNvSpPr/>
          <p:nvPr/>
        </p:nvSpPr>
        <p:spPr>
          <a:xfrm rot="2512227">
            <a:off x="9275309" y="2027278"/>
            <a:ext cx="788118" cy="282628"/>
          </a:xfrm>
          <a:prstGeom prst="rightArrow">
            <a:avLst>
              <a:gd name="adj1" fmla="val 32000"/>
              <a:gd name="adj2" fmla="val 103093"/>
            </a:avLst>
          </a:pr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89" name="Dark Hits"/>
          <p:cNvSpPr txBox="1"/>
          <p:nvPr/>
        </p:nvSpPr>
        <p:spPr>
          <a:xfrm>
            <a:off x="7975508" y="1358210"/>
            <a:ext cx="1404011" cy="381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Dark Hits</a:t>
            </a:r>
          </a:p>
        </p:txBody>
      </p:sp>
      <p:sp>
        <p:nvSpPr>
          <p:cNvPr id="890" name="矢印"/>
          <p:cNvSpPr/>
          <p:nvPr/>
        </p:nvSpPr>
        <p:spPr>
          <a:xfrm rot="2512227">
            <a:off x="7042567" y="4579569"/>
            <a:ext cx="788118" cy="282627"/>
          </a:xfrm>
          <a:prstGeom prst="rightArrow">
            <a:avLst>
              <a:gd name="adj1" fmla="val 32000"/>
              <a:gd name="adj2" fmla="val 103093"/>
            </a:avLst>
          </a:pr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91" name="Intrinsic photons"/>
          <p:cNvSpPr txBox="1"/>
          <p:nvPr/>
        </p:nvSpPr>
        <p:spPr>
          <a:xfrm>
            <a:off x="4800707" y="3883813"/>
            <a:ext cx="2431085" cy="381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Intrinsic photons</a:t>
            </a:r>
          </a:p>
        </p:txBody>
      </p:sp>
      <p:sp>
        <p:nvSpPr>
          <p:cNvPr id="892" name="higher over voltage = higher gain"/>
          <p:cNvSpPr txBox="1"/>
          <p:nvPr/>
        </p:nvSpPr>
        <p:spPr>
          <a:xfrm>
            <a:off x="5620910" y="6999475"/>
            <a:ext cx="55626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higher over voltage = higher gain</a:t>
            </a:r>
          </a:p>
        </p:txBody>
      </p:sp>
      <p:sp>
        <p:nvSpPr>
          <p:cNvPr id="893" name="Getting more than 100 Hz ~~ Getting dark hits (Noise events)…"/>
          <p:cNvSpPr txBox="1"/>
          <p:nvPr/>
        </p:nvSpPr>
        <p:spPr>
          <a:xfrm>
            <a:off x="1417421" y="8077745"/>
            <a:ext cx="1016995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Getting more than 100 Hz ~~ Getting dark hits (Noise events)</a:t>
            </a:r>
          </a:p>
          <a:p>
            <a:pPr/>
            <a:r>
              <a:t>Vias voltage depends on temperature, device etc.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5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60000">
            <a:off x="1091010" y="3407426"/>
            <a:ext cx="8709258" cy="54393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5728" y="212995"/>
            <a:ext cx="5503847" cy="4602414"/>
          </a:xfrm>
          <a:prstGeom prst="rect">
            <a:avLst/>
          </a:prstGeom>
          <a:ln w="12700">
            <a:miter lim="400000"/>
          </a:ln>
        </p:spPr>
      </p:pic>
      <p:sp>
        <p:nvSpPr>
          <p:cNvPr id="898" name="矢印"/>
          <p:cNvSpPr/>
          <p:nvPr/>
        </p:nvSpPr>
        <p:spPr>
          <a:xfrm rot="5400000">
            <a:off x="5203116" y="3138185"/>
            <a:ext cx="788118" cy="282627"/>
          </a:xfrm>
          <a:prstGeom prst="rightArrow">
            <a:avLst>
              <a:gd name="adj1" fmla="val 32000"/>
              <a:gd name="adj2" fmla="val 103093"/>
            </a:avLst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899" name="400 Hits"/>
          <p:cNvSpPr txBox="1"/>
          <p:nvPr/>
        </p:nvSpPr>
        <p:spPr>
          <a:xfrm>
            <a:off x="4677384" y="2311002"/>
            <a:ext cx="151424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lvl1pPr>
          </a:lstStyle>
          <a:p>
            <a:pPr/>
            <a:r>
              <a:t>400 Hits</a:t>
            </a:r>
          </a:p>
        </p:txBody>
      </p:sp>
      <p:sp>
        <p:nvSpPr>
          <p:cNvPr id="900" name="Dark hits ~ Noise events"/>
          <p:cNvSpPr txBox="1"/>
          <p:nvPr/>
        </p:nvSpPr>
        <p:spPr>
          <a:xfrm>
            <a:off x="2021194" y="637764"/>
            <a:ext cx="4101999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lvl1pPr>
          </a:lstStyle>
          <a:p>
            <a:pPr/>
            <a:r>
              <a:t>Dark hits ~ Noise events</a:t>
            </a:r>
          </a:p>
        </p:txBody>
      </p:sp>
      <p:sp>
        <p:nvSpPr>
          <p:cNvPr id="901" name="矢印"/>
          <p:cNvSpPr/>
          <p:nvPr/>
        </p:nvSpPr>
        <p:spPr>
          <a:xfrm rot="10800000">
            <a:off x="1629363" y="1021384"/>
            <a:ext cx="788118" cy="282627"/>
          </a:xfrm>
          <a:prstGeom prst="rightArrow">
            <a:avLst>
              <a:gd name="adj1" fmla="val 32000"/>
              <a:gd name="adj2" fmla="val 103093"/>
            </a:avLst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902" name="ペーストされたムービー.png" descr="ペーストされたムービー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6345" y="5514832"/>
            <a:ext cx="9480351" cy="4094623"/>
          </a:xfrm>
          <a:prstGeom prst="rect">
            <a:avLst/>
          </a:prstGeom>
          <a:ln w="12700">
            <a:miter lim="400000"/>
          </a:ln>
        </p:spPr>
      </p:pic>
      <p:sp>
        <p:nvSpPr>
          <p:cNvPr id="903" name="400 Hits"/>
          <p:cNvSpPr txBox="1"/>
          <p:nvPr/>
        </p:nvSpPr>
        <p:spPr>
          <a:xfrm>
            <a:off x="7531197" y="7052609"/>
            <a:ext cx="1514247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lvl1pPr>
          </a:lstStyle>
          <a:p>
            <a:pPr/>
            <a:r>
              <a:t>400 Hits</a:t>
            </a:r>
          </a:p>
        </p:txBody>
      </p:sp>
      <p:sp>
        <p:nvSpPr>
          <p:cNvPr id="904" name="矢印"/>
          <p:cNvSpPr/>
          <p:nvPr/>
        </p:nvSpPr>
        <p:spPr>
          <a:xfrm rot="5400000">
            <a:off x="7991381" y="7971559"/>
            <a:ext cx="788118" cy="282627"/>
          </a:xfrm>
          <a:prstGeom prst="rightArrow">
            <a:avLst>
              <a:gd name="adj1" fmla="val 32000"/>
              <a:gd name="adj2" fmla="val 103093"/>
            </a:avLst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05" name="Dark hits ~ Noise events"/>
          <p:cNvSpPr txBox="1"/>
          <p:nvPr/>
        </p:nvSpPr>
        <p:spPr>
          <a:xfrm>
            <a:off x="2593923" y="5838209"/>
            <a:ext cx="4101999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lvl1pPr>
          </a:lstStyle>
          <a:p>
            <a:pPr/>
            <a:r>
              <a:t>Dark hits ~ Noise events</a:t>
            </a:r>
          </a:p>
        </p:txBody>
      </p:sp>
      <p:sp>
        <p:nvSpPr>
          <p:cNvPr id="906" name="矢印"/>
          <p:cNvSpPr/>
          <p:nvPr/>
        </p:nvSpPr>
        <p:spPr>
          <a:xfrm rot="10800000">
            <a:off x="1599047" y="6012074"/>
            <a:ext cx="788118" cy="282627"/>
          </a:xfrm>
          <a:prstGeom prst="rightArrow">
            <a:avLst>
              <a:gd name="adj1" fmla="val 32000"/>
              <a:gd name="adj2" fmla="val 103093"/>
            </a:avLst>
          </a:prstGeom>
          <a:solidFill>
            <a:schemeClr val="accent4">
              <a:hueOff val="366961"/>
              <a:satOff val="4172"/>
              <a:lumOff val="111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07" name="矢印"/>
          <p:cNvSpPr/>
          <p:nvPr/>
        </p:nvSpPr>
        <p:spPr>
          <a:xfrm rot="5400000">
            <a:off x="5562958" y="4540403"/>
            <a:ext cx="908768" cy="1270001"/>
          </a:xfrm>
          <a:prstGeom prst="rightArrow">
            <a:avLst>
              <a:gd name="adj1" fmla="val 34702"/>
              <a:gd name="adj2" fmla="val 55945"/>
            </a:avLst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08" name="Higher Gain"/>
          <p:cNvSpPr txBox="1"/>
          <p:nvPr/>
        </p:nvSpPr>
        <p:spPr>
          <a:xfrm>
            <a:off x="6805672" y="4844025"/>
            <a:ext cx="20321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Higher Gain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0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3379" y="1760816"/>
            <a:ext cx="8956413" cy="6231968"/>
          </a:xfrm>
          <a:prstGeom prst="rect">
            <a:avLst/>
          </a:prstGeom>
          <a:ln w="12700">
            <a:miter lim="400000"/>
          </a:ln>
        </p:spPr>
      </p:pic>
      <p:sp>
        <p:nvSpPr>
          <p:cNvPr id="911" name="SiPM in eazyPET has 400 pixel."/>
          <p:cNvSpPr txBox="1"/>
          <p:nvPr/>
        </p:nvSpPr>
        <p:spPr>
          <a:xfrm>
            <a:off x="1140004" y="821776"/>
            <a:ext cx="518861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SiPM in eazyPET has 400 pixel.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Light detection"/>
          <p:cNvSpPr txBox="1"/>
          <p:nvPr>
            <p:ph type="title"/>
          </p:nvPr>
        </p:nvSpPr>
        <p:spPr>
          <a:xfrm>
            <a:off x="952500" y="444500"/>
            <a:ext cx="11099800" cy="847676"/>
          </a:xfrm>
          <a:prstGeom prst="rect">
            <a:avLst/>
          </a:prstGeom>
        </p:spPr>
        <p:txBody>
          <a:bodyPr/>
          <a:lstStyle>
            <a:lvl1pPr defTabSz="426466">
              <a:defRPr sz="5840"/>
            </a:lvl1pPr>
          </a:lstStyle>
          <a:p>
            <a:pPr/>
            <a:r>
              <a:t>Light detection</a:t>
            </a:r>
          </a:p>
        </p:txBody>
      </p:sp>
      <p:pic>
        <p:nvPicPr>
          <p:cNvPr id="420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1266" y="3345564"/>
            <a:ext cx="1737551" cy="21480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09242" y="2319101"/>
            <a:ext cx="2603501" cy="5715001"/>
          </a:xfrm>
          <a:prstGeom prst="rect">
            <a:avLst/>
          </a:prstGeom>
          <a:ln w="12700">
            <a:miter lim="400000"/>
          </a:ln>
        </p:spPr>
      </p:pic>
      <p:sp>
        <p:nvSpPr>
          <p:cNvPr id="422" name="How do we measure weak light?…"/>
          <p:cNvSpPr txBox="1"/>
          <p:nvPr/>
        </p:nvSpPr>
        <p:spPr>
          <a:xfrm>
            <a:off x="1493293" y="6417858"/>
            <a:ext cx="680618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How do we measure weak light?</a:t>
            </a:r>
          </a:p>
          <a:p>
            <a: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How much energy we need to measure?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3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1480000">
            <a:off x="2100707" y="5082864"/>
            <a:ext cx="6605178" cy="4117039"/>
          </a:xfrm>
          <a:prstGeom prst="rect">
            <a:avLst/>
          </a:prstGeom>
          <a:ln w="12700">
            <a:miter lim="400000"/>
          </a:ln>
        </p:spPr>
      </p:pic>
      <p:pic>
        <p:nvPicPr>
          <p:cNvPr id="914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0686" y="891595"/>
            <a:ext cx="5722635" cy="4089945"/>
          </a:xfrm>
          <a:prstGeom prst="rect">
            <a:avLst/>
          </a:prstGeom>
          <a:ln w="12700">
            <a:miter lim="400000"/>
          </a:ln>
        </p:spPr>
      </p:pic>
      <p:sp>
        <p:nvSpPr>
          <p:cNvPr id="915" name="External = No beta…"/>
          <p:cNvSpPr txBox="1"/>
          <p:nvPr/>
        </p:nvSpPr>
        <p:spPr>
          <a:xfrm>
            <a:off x="7973182" y="3553542"/>
            <a:ext cx="4137661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External = No beta</a:t>
            </a:r>
          </a:p>
          <a:p>
            <a:pPr>
              <a:defRPr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Internal = gamma + beta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10 μCi = 370 kBq"/>
          <p:cNvSpPr txBox="1"/>
          <p:nvPr/>
        </p:nvSpPr>
        <p:spPr>
          <a:xfrm>
            <a:off x="8629602" y="3926348"/>
            <a:ext cx="308701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10 μCi = 370 kBq</a:t>
            </a:r>
          </a:p>
        </p:txBody>
      </p:sp>
      <p:sp>
        <p:nvSpPr>
          <p:cNvPr id="918" name="直方体"/>
          <p:cNvSpPr/>
          <p:nvPr/>
        </p:nvSpPr>
        <p:spPr>
          <a:xfrm>
            <a:off x="1871291" y="3315506"/>
            <a:ext cx="2713473" cy="16280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399" y="0"/>
                </a:moveTo>
                <a:cubicBezTo>
                  <a:pt x="4348" y="0"/>
                  <a:pt x="4299" y="35"/>
                  <a:pt x="4263" y="96"/>
                </a:cubicBezTo>
                <a:lnTo>
                  <a:pt x="285" y="6722"/>
                </a:lnTo>
                <a:cubicBezTo>
                  <a:pt x="259" y="6765"/>
                  <a:pt x="279" y="6840"/>
                  <a:pt x="316" y="6840"/>
                </a:cubicBezTo>
                <a:lnTo>
                  <a:pt x="17106" y="6840"/>
                </a:lnTo>
                <a:cubicBezTo>
                  <a:pt x="17160" y="6840"/>
                  <a:pt x="17212" y="6805"/>
                  <a:pt x="17250" y="6742"/>
                </a:cubicBezTo>
                <a:lnTo>
                  <a:pt x="21220" y="124"/>
                </a:lnTo>
                <a:cubicBezTo>
                  <a:pt x="21248" y="79"/>
                  <a:pt x="21228" y="0"/>
                  <a:pt x="21190" y="0"/>
                </a:cubicBezTo>
                <a:lnTo>
                  <a:pt x="4399" y="0"/>
                </a:lnTo>
                <a:close/>
                <a:moveTo>
                  <a:pt x="21573" y="616"/>
                </a:moveTo>
                <a:cubicBezTo>
                  <a:pt x="21558" y="605"/>
                  <a:pt x="21540" y="610"/>
                  <a:pt x="21526" y="633"/>
                </a:cubicBezTo>
                <a:lnTo>
                  <a:pt x="17555" y="7251"/>
                </a:lnTo>
                <a:cubicBezTo>
                  <a:pt x="17517" y="7315"/>
                  <a:pt x="17496" y="7399"/>
                  <a:pt x="17496" y="7490"/>
                </a:cubicBezTo>
                <a:lnTo>
                  <a:pt x="17496" y="21052"/>
                </a:lnTo>
                <a:cubicBezTo>
                  <a:pt x="17496" y="21122"/>
                  <a:pt x="17546" y="21157"/>
                  <a:pt x="17575" y="21108"/>
                </a:cubicBezTo>
                <a:lnTo>
                  <a:pt x="21543" y="14496"/>
                </a:lnTo>
                <a:cubicBezTo>
                  <a:pt x="21579" y="14434"/>
                  <a:pt x="21600" y="14351"/>
                  <a:pt x="21600" y="14265"/>
                </a:cubicBezTo>
                <a:lnTo>
                  <a:pt x="21600" y="683"/>
                </a:lnTo>
                <a:cubicBezTo>
                  <a:pt x="21600" y="651"/>
                  <a:pt x="21588" y="626"/>
                  <a:pt x="21573" y="616"/>
                </a:cubicBezTo>
                <a:close/>
                <a:moveTo>
                  <a:pt x="78" y="7560"/>
                </a:moveTo>
                <a:cubicBezTo>
                  <a:pt x="35" y="7560"/>
                  <a:pt x="0" y="7617"/>
                  <a:pt x="0" y="7689"/>
                </a:cubicBezTo>
                <a:lnTo>
                  <a:pt x="0" y="21471"/>
                </a:lnTo>
                <a:cubicBezTo>
                  <a:pt x="0" y="21543"/>
                  <a:pt x="34" y="21600"/>
                  <a:pt x="78" y="21600"/>
                </a:cubicBezTo>
                <a:lnTo>
                  <a:pt x="16986" y="21600"/>
                </a:lnTo>
                <a:cubicBezTo>
                  <a:pt x="17030" y="21600"/>
                  <a:pt x="17064" y="21543"/>
                  <a:pt x="17064" y="21471"/>
                </a:cubicBezTo>
                <a:lnTo>
                  <a:pt x="17064" y="7689"/>
                </a:lnTo>
                <a:cubicBezTo>
                  <a:pt x="17064" y="7617"/>
                  <a:pt x="17030" y="7560"/>
                  <a:pt x="16986" y="7560"/>
                </a:cubicBezTo>
                <a:lnTo>
                  <a:pt x="78" y="756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19" name="線"/>
          <p:cNvSpPr/>
          <p:nvPr/>
        </p:nvSpPr>
        <p:spPr>
          <a:xfrm flipH="1" flipV="1">
            <a:off x="5063675" y="4129548"/>
            <a:ext cx="308701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20" name="2mm x 2mm"/>
          <p:cNvSpPr txBox="1"/>
          <p:nvPr/>
        </p:nvSpPr>
        <p:spPr>
          <a:xfrm>
            <a:off x="3450555" y="2392516"/>
            <a:ext cx="217078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2mm x 2mm</a:t>
            </a:r>
          </a:p>
        </p:txBody>
      </p:sp>
      <p:sp>
        <p:nvSpPr>
          <p:cNvPr id="921" name="50 mm"/>
          <p:cNvSpPr txBox="1"/>
          <p:nvPr/>
        </p:nvSpPr>
        <p:spPr>
          <a:xfrm>
            <a:off x="6171157" y="4673600"/>
            <a:ext cx="126553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50 mm</a:t>
            </a:r>
          </a:p>
        </p:txBody>
      </p:sp>
      <p:sp>
        <p:nvSpPr>
          <p:cNvPr id="922" name="370 k x 2x2 / 4 π 50x50 =  370 k x 1.3/10000 =  ~50"/>
          <p:cNvSpPr txBox="1"/>
          <p:nvPr/>
        </p:nvSpPr>
        <p:spPr>
          <a:xfrm>
            <a:off x="2122355" y="6190225"/>
            <a:ext cx="896965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370 k x 2x2 / 4 π 50x50 =  370 k x 1.3/10000 =  ~50</a:t>
            </a:r>
          </a:p>
        </p:txBody>
      </p:sp>
      <p:sp>
        <p:nvSpPr>
          <p:cNvPr id="923" name="Coincidence rate should be an order of ~50."/>
          <p:cNvSpPr txBox="1"/>
          <p:nvPr/>
        </p:nvSpPr>
        <p:spPr>
          <a:xfrm>
            <a:off x="2610826" y="7387303"/>
            <a:ext cx="746851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Coincidence rate should be an order of ~50. </a:t>
            </a:r>
          </a:p>
        </p:txBody>
      </p:sp>
      <p:sp>
        <p:nvSpPr>
          <p:cNvPr id="924" name="Coincidence rate"/>
          <p:cNvSpPr txBox="1"/>
          <p:nvPr>
            <p:ph type="title" idx="4294967295"/>
          </p:nvPr>
        </p:nvSpPr>
        <p:spPr>
          <a:xfrm>
            <a:off x="952500" y="254000"/>
            <a:ext cx="11099800" cy="894576"/>
          </a:xfrm>
          <a:prstGeom prst="rect">
            <a:avLst/>
          </a:prstGeom>
        </p:spPr>
        <p:txBody>
          <a:bodyPr/>
          <a:lstStyle>
            <a:lvl1pPr defTabSz="455675">
              <a:defRPr sz="6240"/>
            </a:lvl1pPr>
          </a:lstStyle>
          <a:p>
            <a:pPr/>
            <a:r>
              <a:t>Coincidence rate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Statistical fluctuation"/>
          <p:cNvSpPr txBox="1"/>
          <p:nvPr>
            <p:ph type="title"/>
          </p:nvPr>
        </p:nvSpPr>
        <p:spPr>
          <a:xfrm>
            <a:off x="267147" y="3225800"/>
            <a:ext cx="12470506" cy="3302000"/>
          </a:xfrm>
          <a:prstGeom prst="rect">
            <a:avLst/>
          </a:prstGeom>
        </p:spPr>
        <p:txBody>
          <a:bodyPr/>
          <a:lstStyle/>
          <a:p>
            <a:pPr/>
            <a:r>
              <a:t>Statistical fluctuation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tatistical behavior"/>
          <p:cNvSpPr txBox="1"/>
          <p:nvPr/>
        </p:nvSpPr>
        <p:spPr>
          <a:xfrm>
            <a:off x="263619" y="834693"/>
            <a:ext cx="5505108" cy="628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Statistical behavior</a:t>
            </a:r>
          </a:p>
        </p:txBody>
      </p:sp>
      <p:pic>
        <p:nvPicPr>
          <p:cNvPr id="929" name="円形 円形" descr="円形 円形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1654" y="2363776"/>
            <a:ext cx="1397001" cy="1397001"/>
          </a:xfrm>
          <a:prstGeom prst="rect">
            <a:avLst/>
          </a:prstGeom>
        </p:spPr>
      </p:pic>
      <p:pic>
        <p:nvPicPr>
          <p:cNvPr id="931" name="円形 楕円" descr="円形 楕円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5279" y="2199747"/>
            <a:ext cx="1729751" cy="1725059"/>
          </a:xfrm>
          <a:prstGeom prst="rect">
            <a:avLst/>
          </a:prstGeom>
        </p:spPr>
      </p:pic>
      <p:pic>
        <p:nvPicPr>
          <p:cNvPr id="933" name="円形 円形" descr="円形 円形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6054" y="2008176"/>
            <a:ext cx="2108201" cy="2108201"/>
          </a:xfrm>
          <a:prstGeom prst="rect">
            <a:avLst/>
          </a:prstGeom>
        </p:spPr>
      </p:pic>
      <p:pic>
        <p:nvPicPr>
          <p:cNvPr id="935" name="円形 楕円" descr="円形 楕円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7741" y="1837160"/>
            <a:ext cx="2444827" cy="2450233"/>
          </a:xfrm>
          <a:prstGeom prst="rect">
            <a:avLst/>
          </a:prstGeom>
        </p:spPr>
      </p:pic>
      <p:sp>
        <p:nvSpPr>
          <p:cNvPr id="937" name="Uniform distribution…"/>
          <p:cNvSpPr txBox="1"/>
          <p:nvPr/>
        </p:nvSpPr>
        <p:spPr>
          <a:xfrm>
            <a:off x="3571262" y="1731327"/>
            <a:ext cx="5430047" cy="99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Uniform distribution</a:t>
            </a:r>
          </a:p>
          <a:p>
            <a:pPr>
              <a:defRPr sz="2800"/>
            </a:pPr>
            <a:r>
              <a:t>Intensity decreases as 1/r</a:t>
            </a:r>
            <a:r>
              <a:rPr baseline="31999"/>
              <a:t>2</a:t>
            </a:r>
            <a:r>
              <a:t> </a:t>
            </a:r>
          </a:p>
        </p:txBody>
      </p:sp>
      <p:sp>
        <p:nvSpPr>
          <p:cNvPr id="938" name="Intensity = photon counts…"/>
          <p:cNvSpPr txBox="1"/>
          <p:nvPr/>
        </p:nvSpPr>
        <p:spPr>
          <a:xfrm>
            <a:off x="4176334" y="2985685"/>
            <a:ext cx="502727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Intensity = photon counts</a:t>
            </a:r>
          </a:p>
          <a:p>
            <a:pPr>
              <a:defRPr sz="2800"/>
            </a:pPr>
            <a:r>
              <a:t>Counts decrease</a:t>
            </a:r>
          </a:p>
        </p:txBody>
      </p:sp>
      <p:sp>
        <p:nvSpPr>
          <p:cNvPr id="939" name="Photon counts cannot be fractional numbers."/>
          <p:cNvSpPr txBox="1"/>
          <p:nvPr/>
        </p:nvSpPr>
        <p:spPr>
          <a:xfrm>
            <a:off x="3691877" y="4648200"/>
            <a:ext cx="8927491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Photon counts cannot be fractional numbers. </a:t>
            </a:r>
          </a:p>
        </p:txBody>
      </p:sp>
      <p:pic>
        <p:nvPicPr>
          <p:cNvPr id="940" name="四角形 四角形" descr="四角形 四角形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443898" y="2872286"/>
            <a:ext cx="665756" cy="577265"/>
          </a:xfrm>
          <a:prstGeom prst="rect">
            <a:avLst/>
          </a:prstGeom>
        </p:spPr>
      </p:pic>
      <p:pic>
        <p:nvPicPr>
          <p:cNvPr id="942" name="線 線" descr="線 線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5400000">
            <a:off x="1772886" y="4303848"/>
            <a:ext cx="2149919" cy="352235"/>
          </a:xfrm>
          <a:prstGeom prst="rect">
            <a:avLst/>
          </a:prstGeom>
        </p:spPr>
      </p:pic>
      <p:sp>
        <p:nvSpPr>
          <p:cNvPr id="944" name="楕円"/>
          <p:cNvSpPr/>
          <p:nvPr/>
        </p:nvSpPr>
        <p:spPr>
          <a:xfrm>
            <a:off x="2748412" y="5776965"/>
            <a:ext cx="198866" cy="218349"/>
          </a:xfrm>
          <a:prstGeom prst="ellipse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45" name="楕円"/>
          <p:cNvSpPr/>
          <p:nvPr/>
        </p:nvSpPr>
        <p:spPr>
          <a:xfrm>
            <a:off x="2839812" y="6259072"/>
            <a:ext cx="198865" cy="218349"/>
          </a:xfrm>
          <a:prstGeom prst="ellipse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46" name="楕円"/>
          <p:cNvSpPr/>
          <p:nvPr/>
        </p:nvSpPr>
        <p:spPr>
          <a:xfrm>
            <a:off x="2839812" y="6503585"/>
            <a:ext cx="198865" cy="218349"/>
          </a:xfrm>
          <a:prstGeom prst="ellipse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47" name="楕円"/>
          <p:cNvSpPr/>
          <p:nvPr/>
        </p:nvSpPr>
        <p:spPr>
          <a:xfrm>
            <a:off x="2677343" y="6957011"/>
            <a:ext cx="198866" cy="218349"/>
          </a:xfrm>
          <a:prstGeom prst="ellipse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948" name="線 線" descr="線 線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21055296">
            <a:off x="2984311" y="5580136"/>
            <a:ext cx="1026632" cy="352234"/>
          </a:xfrm>
          <a:prstGeom prst="rect">
            <a:avLst/>
          </a:prstGeom>
        </p:spPr>
      </p:pic>
      <p:pic>
        <p:nvPicPr>
          <p:cNvPr id="950" name="線 線" descr="線 線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130361" y="6211212"/>
            <a:ext cx="1004123" cy="352234"/>
          </a:xfrm>
          <a:prstGeom prst="rect">
            <a:avLst/>
          </a:prstGeom>
        </p:spPr>
      </p:pic>
      <p:pic>
        <p:nvPicPr>
          <p:cNvPr id="952" name="線 線" descr="線 線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130361" y="6436642"/>
            <a:ext cx="1004123" cy="352234"/>
          </a:xfrm>
          <a:prstGeom prst="rect">
            <a:avLst/>
          </a:prstGeom>
        </p:spPr>
      </p:pic>
      <p:pic>
        <p:nvPicPr>
          <p:cNvPr id="954" name="線 線" descr="線 線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593286">
            <a:off x="2987659" y="6970741"/>
            <a:ext cx="1015723" cy="352235"/>
          </a:xfrm>
          <a:prstGeom prst="rect">
            <a:avLst/>
          </a:prstGeom>
        </p:spPr>
      </p:pic>
      <p:sp>
        <p:nvSpPr>
          <p:cNvPr id="956" name="Photon is observed statistically"/>
          <p:cNvSpPr txBox="1"/>
          <p:nvPr/>
        </p:nvSpPr>
        <p:spPr>
          <a:xfrm>
            <a:off x="4851104" y="6683712"/>
            <a:ext cx="62245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Photon is observed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statistically</a:t>
            </a:r>
            <a:r>
              <a:t> </a:t>
            </a:r>
          </a:p>
        </p:txBody>
      </p:sp>
      <p:sp>
        <p:nvSpPr>
          <p:cNvPr id="957" name="Intensity = probability of photon existence"/>
          <p:cNvSpPr txBox="1"/>
          <p:nvPr/>
        </p:nvSpPr>
        <p:spPr>
          <a:xfrm>
            <a:off x="2161782" y="8120119"/>
            <a:ext cx="824900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Intensity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probability</a:t>
            </a:r>
            <a:r>
              <a:t> of photon existence</a:t>
            </a:r>
          </a:p>
        </p:txBody>
      </p:sp>
      <p:sp>
        <p:nvSpPr>
          <p:cNvPr id="958" name="Uniform distribution = Uniform probability"/>
          <p:cNvSpPr txBox="1"/>
          <p:nvPr/>
        </p:nvSpPr>
        <p:spPr>
          <a:xfrm>
            <a:off x="4474827" y="5436514"/>
            <a:ext cx="8238695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Uniform distribution = Uniform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probability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1000"/>
                                        <p:tgtEl>
                                          <p:spTgt spid="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1000"/>
                                        <p:tgtEl>
                                          <p:spTgt spid="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8" dur="1000"/>
                                        <p:tgtEl>
                                          <p:spTgt spid="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1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6" dur="1000"/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1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4" dur="1000"/>
                                        <p:tgtEl>
                                          <p:spTgt spid="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Class="entr" nodeType="after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8" dur="1000"/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3" dur="1000"/>
                                        <p:tgtEl>
                                          <p:spTgt spid="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Class="entr" nodeType="after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7" dur="1000"/>
                                        <p:tgtEl>
                                          <p:spTgt spid="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44" grpId="5"/>
      <p:bldP build="whole" bldLvl="1" animBg="1" rev="0" advAuto="0" spid="956" grpId="12"/>
      <p:bldP build="whole" bldLvl="1" animBg="1" rev="0" advAuto="0" spid="939" grpId="1"/>
      <p:bldP build="whole" bldLvl="1" animBg="1" rev="0" advAuto="0" spid="952" grpId="9"/>
      <p:bldP build="whole" bldLvl="1" animBg="1" rev="0" advAuto="0" spid="942" grpId="3"/>
      <p:bldP build="whole" bldLvl="1" animBg="1" rev="0" advAuto="0" spid="947" grpId="10"/>
      <p:bldP build="whole" bldLvl="1" animBg="1" rev="0" advAuto="0" spid="950" grpId="7"/>
      <p:bldP build="whole" bldLvl="1" animBg="1" rev="0" advAuto="0" spid="945" grpId="6"/>
      <p:bldP build="whole" bldLvl="1" animBg="1" rev="0" advAuto="0" spid="940" grpId="2"/>
      <p:bldP build="whole" bldLvl="1" animBg="1" rev="0" advAuto="0" spid="954" grpId="11"/>
      <p:bldP build="whole" bldLvl="1" animBg="1" rev="0" advAuto="0" spid="946" grpId="8"/>
      <p:bldP build="whole" bldLvl="1" animBg="1" rev="0" advAuto="0" spid="948" grpId="4"/>
      <p:bldP build="whole" bldLvl="1" animBg="1" rev="0" advAuto="0" spid="957" grpId="13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線"/>
          <p:cNvSpPr/>
          <p:nvPr/>
        </p:nvSpPr>
        <p:spPr>
          <a:xfrm>
            <a:off x="2204889" y="6305946"/>
            <a:ext cx="9045379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61" name="四角形"/>
          <p:cNvSpPr/>
          <p:nvPr/>
        </p:nvSpPr>
        <p:spPr>
          <a:xfrm>
            <a:off x="4389489" y="4995117"/>
            <a:ext cx="216844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2" name="四角形"/>
          <p:cNvSpPr/>
          <p:nvPr/>
        </p:nvSpPr>
        <p:spPr>
          <a:xfrm>
            <a:off x="5075289" y="4995117"/>
            <a:ext cx="216844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3" name="四角形"/>
          <p:cNvSpPr/>
          <p:nvPr/>
        </p:nvSpPr>
        <p:spPr>
          <a:xfrm>
            <a:off x="5392789" y="4995117"/>
            <a:ext cx="216844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4" name="四角形"/>
          <p:cNvSpPr/>
          <p:nvPr/>
        </p:nvSpPr>
        <p:spPr>
          <a:xfrm>
            <a:off x="6619157" y="4995117"/>
            <a:ext cx="216843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5" name="四角形"/>
          <p:cNvSpPr/>
          <p:nvPr/>
        </p:nvSpPr>
        <p:spPr>
          <a:xfrm>
            <a:off x="7304957" y="4995117"/>
            <a:ext cx="216843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6" name="四角形"/>
          <p:cNvSpPr/>
          <p:nvPr/>
        </p:nvSpPr>
        <p:spPr>
          <a:xfrm>
            <a:off x="8524157" y="4995117"/>
            <a:ext cx="216843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7" name="四角形"/>
          <p:cNvSpPr/>
          <p:nvPr/>
        </p:nvSpPr>
        <p:spPr>
          <a:xfrm>
            <a:off x="8981357" y="4995117"/>
            <a:ext cx="216843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8" name="四角形"/>
          <p:cNvSpPr/>
          <p:nvPr/>
        </p:nvSpPr>
        <p:spPr>
          <a:xfrm>
            <a:off x="2941689" y="4995117"/>
            <a:ext cx="216843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69" name="四角形"/>
          <p:cNvSpPr/>
          <p:nvPr/>
        </p:nvSpPr>
        <p:spPr>
          <a:xfrm>
            <a:off x="10429157" y="4995117"/>
            <a:ext cx="216843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70" name="四角形"/>
          <p:cNvSpPr/>
          <p:nvPr/>
        </p:nvSpPr>
        <p:spPr>
          <a:xfrm>
            <a:off x="9336957" y="4995117"/>
            <a:ext cx="216843" cy="13335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71" name="線"/>
          <p:cNvSpPr/>
          <p:nvPr/>
        </p:nvSpPr>
        <p:spPr>
          <a:xfrm>
            <a:off x="2266750" y="3133278"/>
            <a:ext cx="9045378" cy="1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72" name="四角形"/>
          <p:cNvSpPr/>
          <p:nvPr/>
        </p:nvSpPr>
        <p:spPr>
          <a:xfrm>
            <a:off x="2311871" y="2877006"/>
            <a:ext cx="8687446" cy="21336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973" name="Counting rate μ is constant."/>
          <p:cNvSpPr txBox="1"/>
          <p:nvPr/>
        </p:nvSpPr>
        <p:spPr>
          <a:xfrm>
            <a:off x="1786193" y="2016371"/>
            <a:ext cx="5547157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Counting rate μ is constant.</a:t>
            </a:r>
          </a:p>
        </p:txBody>
      </p:sp>
      <p:sp>
        <p:nvSpPr>
          <p:cNvPr id="974" name="Measured counts cannot be constant.…"/>
          <p:cNvSpPr txBox="1"/>
          <p:nvPr/>
        </p:nvSpPr>
        <p:spPr>
          <a:xfrm>
            <a:off x="1754532" y="3792986"/>
            <a:ext cx="7493357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/>
            </a:pPr>
            <a:r>
              <a:t>Measured counts cannot be constant. </a:t>
            </a:r>
          </a:p>
          <a:p>
            <a:pPr algn="l">
              <a:defRPr sz="2800"/>
            </a:pPr>
            <a:r>
              <a:t>It fluctuate statistically. </a:t>
            </a:r>
          </a:p>
        </p:txBody>
      </p:sp>
      <p:sp>
        <p:nvSpPr>
          <p:cNvPr id="975" name="Probability to observe n counts in interval t"/>
          <p:cNvSpPr txBox="1"/>
          <p:nvPr/>
        </p:nvSpPr>
        <p:spPr>
          <a:xfrm>
            <a:off x="1602195" y="6867770"/>
            <a:ext cx="85313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Probability to observe n counts in interval t </a:t>
            </a:r>
          </a:p>
        </p:txBody>
      </p:sp>
      <p:sp>
        <p:nvSpPr>
          <p:cNvPr id="976" name="Pn(t)"/>
          <p:cNvSpPr txBox="1"/>
          <p:nvPr/>
        </p:nvSpPr>
        <p:spPr>
          <a:xfrm>
            <a:off x="5827493" y="7439270"/>
            <a:ext cx="9697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P</a:t>
            </a:r>
            <a:r>
              <a:rPr baseline="-5999"/>
              <a:t>n</a:t>
            </a:r>
            <a:r>
              <a:t>(t)</a:t>
            </a:r>
          </a:p>
        </p:txBody>
      </p:sp>
      <p:sp>
        <p:nvSpPr>
          <p:cNvPr id="977" name="Expected counts to ovserved counts"/>
          <p:cNvSpPr txBox="1"/>
          <p:nvPr/>
        </p:nvSpPr>
        <p:spPr>
          <a:xfrm>
            <a:off x="824305" y="719355"/>
            <a:ext cx="10424161" cy="62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Expected counts to ovserved counts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74" grpId="2"/>
      <p:bldP build="whole" bldLvl="1" animBg="1" rev="0" advAuto="0" spid="973" grpId="1"/>
      <p:bldP build="whole" bldLvl="1" animBg="1" rev="0" advAuto="0" spid="975" grpId="3"/>
      <p:bldP build="whole" bldLvl="1" animBg="1" rev="0" advAuto="0" spid="976" grpId="4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Poisson distribution"/>
          <p:cNvSpPr txBox="1"/>
          <p:nvPr/>
        </p:nvSpPr>
        <p:spPr>
          <a:xfrm>
            <a:off x="3191147" y="719355"/>
            <a:ext cx="5690477" cy="62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Poisson distribution</a:t>
            </a:r>
          </a:p>
        </p:txBody>
      </p:sp>
      <p:sp>
        <p:nvSpPr>
          <p:cNvPr id="980" name="Probability to observe n counts in interval t"/>
          <p:cNvSpPr txBox="1"/>
          <p:nvPr/>
        </p:nvSpPr>
        <p:spPr>
          <a:xfrm>
            <a:off x="941795" y="1940170"/>
            <a:ext cx="85313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Probability to observe n counts in interval t </a:t>
            </a:r>
          </a:p>
        </p:txBody>
      </p:sp>
      <p:sp>
        <p:nvSpPr>
          <p:cNvPr id="981" name="Pn(t)"/>
          <p:cNvSpPr txBox="1"/>
          <p:nvPr/>
        </p:nvSpPr>
        <p:spPr>
          <a:xfrm>
            <a:off x="9853393" y="1940170"/>
            <a:ext cx="9697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P</a:t>
            </a:r>
            <a:r>
              <a:rPr baseline="-5999"/>
              <a:t>n</a:t>
            </a:r>
            <a:r>
              <a:t>(t)</a:t>
            </a:r>
          </a:p>
        </p:txBody>
      </p:sp>
      <p:sp>
        <p:nvSpPr>
          <p:cNvPr id="982" name="Pn(t+Δt) = (μΔt) Pn-1(t) + (1-μΔt) Pn(t)"/>
          <p:cNvSpPr txBox="1"/>
          <p:nvPr/>
        </p:nvSpPr>
        <p:spPr>
          <a:xfrm>
            <a:off x="2173900" y="2811736"/>
            <a:ext cx="772497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P</a:t>
            </a:r>
            <a:r>
              <a:rPr baseline="-5999"/>
              <a:t>n</a:t>
            </a:r>
            <a:r>
              <a:t>(t+Δt) = (μΔt) P</a:t>
            </a:r>
            <a:r>
              <a:rPr baseline="-5999"/>
              <a:t>n-1</a:t>
            </a:r>
            <a:r>
              <a:t>(t) + (1-μΔt) P</a:t>
            </a:r>
            <a:r>
              <a:rPr baseline="-5999"/>
              <a:t>n</a:t>
            </a:r>
            <a:r>
              <a:t>(t) </a:t>
            </a:r>
          </a:p>
        </p:txBody>
      </p:sp>
      <p:sp>
        <p:nvSpPr>
          <p:cNvPr id="983" name="Skip the calculation"/>
          <p:cNvSpPr txBox="1"/>
          <p:nvPr/>
        </p:nvSpPr>
        <p:spPr>
          <a:xfrm>
            <a:off x="4490161" y="3683302"/>
            <a:ext cx="332597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pPr/>
            <a:r>
              <a:t>Skip the calculation</a:t>
            </a:r>
          </a:p>
        </p:txBody>
      </p:sp>
      <p:sp>
        <p:nvSpPr>
          <p:cNvPr id="984" name="Poisson distribution"/>
          <p:cNvSpPr txBox="1"/>
          <p:nvPr/>
        </p:nvSpPr>
        <p:spPr>
          <a:xfrm>
            <a:off x="4299305" y="6424998"/>
            <a:ext cx="4874451" cy="552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Poisson distribution</a:t>
            </a:r>
          </a:p>
        </p:txBody>
      </p:sp>
      <p:pic>
        <p:nvPicPr>
          <p:cNvPr id="985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16186" y="3894558"/>
            <a:ext cx="5240689" cy="24048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81" grpId="2"/>
      <p:bldP build="whole" bldLvl="1" animBg="1" rev="0" advAuto="0" spid="982" grpId="3"/>
      <p:bldP build="whole" bldLvl="1" animBg="1" rev="0" advAuto="0" spid="980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Mean value and variance"/>
          <p:cNvSpPr txBox="1"/>
          <p:nvPr/>
        </p:nvSpPr>
        <p:spPr>
          <a:xfrm>
            <a:off x="2499137" y="719355"/>
            <a:ext cx="7074498" cy="62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Mean value and variance</a:t>
            </a:r>
          </a:p>
        </p:txBody>
      </p:sp>
      <p:pic>
        <p:nvPicPr>
          <p:cNvPr id="988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8922" y="2092835"/>
            <a:ext cx="8116613" cy="2394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989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01790" y="4447958"/>
            <a:ext cx="11519288" cy="1912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990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71344" y="6339906"/>
            <a:ext cx="6751637" cy="1385197"/>
          </a:xfrm>
          <a:prstGeom prst="rect">
            <a:avLst/>
          </a:prstGeom>
          <a:ln w="12700">
            <a:miter lim="400000"/>
          </a:ln>
        </p:spPr>
      </p:pic>
      <p:sp>
        <p:nvSpPr>
          <p:cNvPr id="991" name="Average and variance is the same for Poisson distribution"/>
          <p:cNvSpPr txBox="1"/>
          <p:nvPr/>
        </p:nvSpPr>
        <p:spPr>
          <a:xfrm>
            <a:off x="1042166" y="8180914"/>
            <a:ext cx="112385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Average and variance is the same for Poisson distribution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91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Normal distribution"/>
          <p:cNvSpPr txBox="1"/>
          <p:nvPr/>
        </p:nvSpPr>
        <p:spPr>
          <a:xfrm>
            <a:off x="3264826" y="719355"/>
            <a:ext cx="5543120" cy="62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Normal distribution</a:t>
            </a:r>
          </a:p>
        </p:txBody>
      </p:sp>
      <p:sp>
        <p:nvSpPr>
          <p:cNvPr id="994" name="When the average is large in Poisson distribution."/>
          <p:cNvSpPr txBox="1"/>
          <p:nvPr/>
        </p:nvSpPr>
        <p:spPr>
          <a:xfrm>
            <a:off x="1470710" y="2092341"/>
            <a:ext cx="958855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When the average is large in Poisson distribution.</a:t>
            </a:r>
          </a:p>
        </p:txBody>
      </p:sp>
      <p:sp>
        <p:nvSpPr>
          <p:cNvPr id="995" name="This is zero at n=μt.…"/>
          <p:cNvSpPr txBox="1"/>
          <p:nvPr/>
        </p:nvSpPr>
        <p:spPr>
          <a:xfrm>
            <a:off x="1496822" y="4356100"/>
            <a:ext cx="7267957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This is zero at n=μt.</a:t>
            </a:r>
          </a:p>
          <a:p>
            <a:pPr algn="l"/>
            <a:r>
              <a:t>Let’s expand this with Taylor series at n=μt</a:t>
            </a:r>
          </a:p>
        </p:txBody>
      </p:sp>
      <p:pic>
        <p:nvPicPr>
          <p:cNvPr id="996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96324" y="2548717"/>
            <a:ext cx="8537324" cy="1684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997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07374" y="5342669"/>
            <a:ext cx="6077365" cy="2383872"/>
          </a:xfrm>
          <a:prstGeom prst="rect">
            <a:avLst/>
          </a:prstGeom>
          <a:ln w="12700">
            <a:miter lim="400000"/>
          </a:ln>
        </p:spPr>
      </p:pic>
      <p:sp>
        <p:nvSpPr>
          <p:cNvPr id="998" name="This is known as Normal distribution…"/>
          <p:cNvSpPr txBox="1"/>
          <p:nvPr/>
        </p:nvSpPr>
        <p:spPr>
          <a:xfrm>
            <a:off x="1709978" y="7747000"/>
            <a:ext cx="8211606" cy="132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r>
              <a:t>This is known as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Normal distribution</a:t>
            </a:r>
            <a:r>
              <a:t> </a:t>
            </a:r>
          </a:p>
          <a:p>
            <a:pPr algn="l"/>
            <a:r>
              <a:t>(also known as the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Gaussian distribution</a:t>
            </a:r>
            <a:r>
              <a:t>)</a:t>
            </a:r>
          </a:p>
          <a:p>
            <a:pPr algn="l"/>
            <a:r>
              <a:t>of average = μt and variance = μt.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94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Normal distribution"/>
          <p:cNvSpPr txBox="1"/>
          <p:nvPr/>
        </p:nvSpPr>
        <p:spPr>
          <a:xfrm>
            <a:off x="3524359" y="4137424"/>
            <a:ext cx="5543119" cy="628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Normal distribution</a:t>
            </a:r>
          </a:p>
        </p:txBody>
      </p:sp>
      <p:sp>
        <p:nvSpPr>
          <p:cNvPr id="1001" name="As shown in the Poisson distribution, any kind of distribution approaching to Normal distribution with many samplings.…"/>
          <p:cNvSpPr txBox="1"/>
          <p:nvPr/>
        </p:nvSpPr>
        <p:spPr>
          <a:xfrm>
            <a:off x="1011580" y="1073169"/>
            <a:ext cx="11508492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r>
              <a:t>As shown in the Poisson distribution, any kind of distribution approaching to Normal distribution with many samplings.</a:t>
            </a:r>
          </a:p>
          <a:p>
            <a: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>
                <a:solidFill>
                  <a:srgbClr val="000000"/>
                </a:solidFill>
              </a:rPr>
              <a:t>It is known as</a:t>
            </a:r>
            <a:r>
              <a:t> “The central limit theorem”</a:t>
            </a:r>
          </a:p>
        </p:txBody>
      </p:sp>
      <p:pic>
        <p:nvPicPr>
          <p:cNvPr id="1002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29918" y="4509067"/>
            <a:ext cx="8132000" cy="28537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4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7120" y="4756789"/>
            <a:ext cx="4584701" cy="344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5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7120" y="2119134"/>
            <a:ext cx="4584701" cy="344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6" name="ペーストされたムービー.png" descr="ペーストされたムービー.png"/>
          <p:cNvPicPr>
            <a:picLocks noChangeAspect="0"/>
          </p:cNvPicPr>
          <p:nvPr/>
        </p:nvPicPr>
        <p:blipFill>
          <a:blip r:embed="rId3">
            <a:alphaModFix amt="50461"/>
            <a:extLst/>
          </a:blip>
          <a:srcRect l="8168" t="0" r="8168" b="0"/>
          <a:stretch>
            <a:fillRect/>
          </a:stretch>
        </p:blipFill>
        <p:spPr>
          <a:xfrm>
            <a:off x="3094118" y="2530023"/>
            <a:ext cx="710900" cy="2619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7" name="ペーストされたムービー.png" descr="ペーストされたムービー.png"/>
          <p:cNvPicPr>
            <a:picLocks noChangeAspect="0"/>
          </p:cNvPicPr>
          <p:nvPr/>
        </p:nvPicPr>
        <p:blipFill>
          <a:blip r:embed="rId4">
            <a:alphaModFix amt="50395"/>
            <a:extLst/>
          </a:blip>
          <a:srcRect l="10047" t="18074" r="6432" b="0"/>
          <a:stretch>
            <a:fillRect/>
          </a:stretch>
        </p:blipFill>
        <p:spPr>
          <a:xfrm>
            <a:off x="2731374" y="5610393"/>
            <a:ext cx="1436143" cy="2268192"/>
          </a:xfrm>
          <a:prstGeom prst="rect">
            <a:avLst/>
          </a:prstGeom>
          <a:ln w="12700">
            <a:miter lim="400000"/>
          </a:ln>
        </p:spPr>
      </p:pic>
      <p:sp>
        <p:nvSpPr>
          <p:cNvPr id="1008" name="Normal distribution"/>
          <p:cNvSpPr txBox="1"/>
          <p:nvPr/>
        </p:nvSpPr>
        <p:spPr>
          <a:xfrm>
            <a:off x="3264826" y="719355"/>
            <a:ext cx="5543120" cy="62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Normal distribution</a:t>
            </a:r>
          </a:p>
        </p:txBody>
      </p:sp>
      <p:sp>
        <p:nvSpPr>
          <p:cNvPr id="1009" name="68%"/>
          <p:cNvSpPr txBox="1"/>
          <p:nvPr/>
        </p:nvSpPr>
        <p:spPr>
          <a:xfrm>
            <a:off x="3932951" y="3446284"/>
            <a:ext cx="8333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68%</a:t>
            </a:r>
          </a:p>
        </p:txBody>
      </p:sp>
      <p:sp>
        <p:nvSpPr>
          <p:cNvPr id="1010" name="95%"/>
          <p:cNvSpPr txBox="1"/>
          <p:nvPr/>
        </p:nvSpPr>
        <p:spPr>
          <a:xfrm>
            <a:off x="3831351" y="6024384"/>
            <a:ext cx="8333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95%</a:t>
            </a:r>
          </a:p>
        </p:txBody>
      </p:sp>
      <p:sp>
        <p:nvSpPr>
          <p:cNvPr id="1011" name="+σ"/>
          <p:cNvSpPr txBox="1"/>
          <p:nvPr/>
        </p:nvSpPr>
        <p:spPr>
          <a:xfrm>
            <a:off x="3452909" y="5014230"/>
            <a:ext cx="62788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+σ</a:t>
            </a:r>
          </a:p>
        </p:txBody>
      </p:sp>
      <p:sp>
        <p:nvSpPr>
          <p:cNvPr id="1012" name="-σ"/>
          <p:cNvSpPr txBox="1"/>
          <p:nvPr/>
        </p:nvSpPr>
        <p:spPr>
          <a:xfrm>
            <a:off x="2792744" y="5014230"/>
            <a:ext cx="5446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-σ</a:t>
            </a:r>
          </a:p>
        </p:txBody>
      </p:sp>
      <p:sp>
        <p:nvSpPr>
          <p:cNvPr id="1013" name="+2σ"/>
          <p:cNvSpPr txBox="1"/>
          <p:nvPr/>
        </p:nvSpPr>
        <p:spPr>
          <a:xfrm>
            <a:off x="3825560" y="7757430"/>
            <a:ext cx="84490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+2σ</a:t>
            </a:r>
          </a:p>
        </p:txBody>
      </p:sp>
      <p:sp>
        <p:nvSpPr>
          <p:cNvPr id="1014" name="-2σ"/>
          <p:cNvSpPr txBox="1"/>
          <p:nvPr/>
        </p:nvSpPr>
        <p:spPr>
          <a:xfrm>
            <a:off x="2239735" y="7757430"/>
            <a:ext cx="76169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-2σ</a:t>
            </a:r>
          </a:p>
        </p:txBody>
      </p:sp>
      <p:pic>
        <p:nvPicPr>
          <p:cNvPr id="1015" name="画像" descr="画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59420" y="5746964"/>
            <a:ext cx="4584701" cy="16849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6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9420" y="2119134"/>
            <a:ext cx="4584701" cy="344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017" name="線"/>
          <p:cNvSpPr/>
          <p:nvPr/>
        </p:nvSpPr>
        <p:spPr>
          <a:xfrm>
            <a:off x="8694590" y="4068584"/>
            <a:ext cx="91436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18" name="FWHM"/>
          <p:cNvSpPr txBox="1"/>
          <p:nvPr/>
        </p:nvSpPr>
        <p:spPr>
          <a:xfrm>
            <a:off x="8737496" y="4322584"/>
            <a:ext cx="828549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/>
            <a:r>
              <a:t>FWHM</a:t>
            </a:r>
          </a:p>
        </p:txBody>
      </p:sp>
      <p:pic>
        <p:nvPicPr>
          <p:cNvPr id="1019" name="画像" descr="画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738356" y="3646104"/>
            <a:ext cx="479995" cy="844961"/>
          </a:xfrm>
          <a:prstGeom prst="rect">
            <a:avLst/>
          </a:prstGeom>
          <a:ln w="12700">
            <a:miter lim="400000"/>
          </a:ln>
        </p:spPr>
      </p:pic>
      <p:sp>
        <p:nvSpPr>
          <p:cNvPr id="1020" name="線"/>
          <p:cNvSpPr/>
          <p:nvPr/>
        </p:nvSpPr>
        <p:spPr>
          <a:xfrm>
            <a:off x="9588651" y="4068584"/>
            <a:ext cx="1096331" cy="1"/>
          </a:xfrm>
          <a:prstGeom prst="line">
            <a:avLst/>
          </a:pr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Quantized Energy flo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000"/>
            </a:lvl1pPr>
          </a:lstStyle>
          <a:p>
            <a:pPr/>
            <a:r>
              <a:t>Quantized Energy flow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Measured counts and Counting rate"/>
          <p:cNvSpPr txBox="1"/>
          <p:nvPr/>
        </p:nvSpPr>
        <p:spPr>
          <a:xfrm>
            <a:off x="1486928" y="719355"/>
            <a:ext cx="10241916" cy="62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Measured counts and Counting rate</a:t>
            </a:r>
          </a:p>
        </p:txBody>
      </p:sp>
      <p:sp>
        <p:nvSpPr>
          <p:cNvPr id="1023" name="If we measure the 3 counts in 10 seconds, how about the counting rate?"/>
          <p:cNvSpPr txBox="1"/>
          <p:nvPr/>
        </p:nvSpPr>
        <p:spPr>
          <a:xfrm>
            <a:off x="816341" y="2366277"/>
            <a:ext cx="11372118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800"/>
            </a:lvl1pPr>
          </a:lstStyle>
          <a:p>
            <a:pPr/>
            <a:r>
              <a:t>If we measure the 3 counts in 10 seconds, how about the counting rate? </a:t>
            </a:r>
          </a:p>
        </p:txBody>
      </p:sp>
      <p:sp>
        <p:nvSpPr>
          <p:cNvPr id="1024" name="0.3 count / second is probable.…"/>
          <p:cNvSpPr txBox="1"/>
          <p:nvPr/>
        </p:nvSpPr>
        <p:spPr>
          <a:xfrm>
            <a:off x="764691" y="4264024"/>
            <a:ext cx="7350103" cy="1492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/>
            </a:pPr>
            <a:r>
              <a:t>0.3 count / second is probable.</a:t>
            </a:r>
          </a:p>
          <a:p>
            <a:pPr algn="l">
              <a:defRPr sz="2700"/>
            </a:pPr>
            <a:r>
              <a:t>0.5 counts / second is also possible. </a:t>
            </a:r>
          </a:p>
          <a:p>
            <a:pPr algn="l">
              <a:defRPr sz="2700"/>
            </a:pPr>
            <a:r>
              <a:t>How about 1.0 counts / second?</a:t>
            </a:r>
          </a:p>
        </p:txBody>
      </p:sp>
      <p:pic>
        <p:nvPicPr>
          <p:cNvPr id="1025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28182" y="4375150"/>
            <a:ext cx="4660901" cy="4406900"/>
          </a:xfrm>
          <a:prstGeom prst="rect">
            <a:avLst/>
          </a:prstGeom>
          <a:ln w="12700">
            <a:miter lim="400000"/>
          </a:ln>
        </p:spPr>
      </p:pic>
      <p:sp>
        <p:nvSpPr>
          <p:cNvPr id="1026" name="0.3 c/s"/>
          <p:cNvSpPr txBox="1"/>
          <p:nvPr/>
        </p:nvSpPr>
        <p:spPr>
          <a:xfrm>
            <a:off x="9148296" y="4673600"/>
            <a:ext cx="126187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0.3 c/s</a:t>
            </a:r>
          </a:p>
        </p:txBody>
      </p:sp>
      <p:sp>
        <p:nvSpPr>
          <p:cNvPr id="1027" name="0.5 c/s"/>
          <p:cNvSpPr txBox="1"/>
          <p:nvPr/>
        </p:nvSpPr>
        <p:spPr>
          <a:xfrm>
            <a:off x="9834096" y="5435600"/>
            <a:ext cx="126187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0.5 c/s</a:t>
            </a:r>
          </a:p>
        </p:txBody>
      </p:sp>
      <p:sp>
        <p:nvSpPr>
          <p:cNvPr id="1028" name="1.0 c/s"/>
          <p:cNvSpPr txBox="1"/>
          <p:nvPr/>
        </p:nvSpPr>
        <p:spPr>
          <a:xfrm>
            <a:off x="11243796" y="6027922"/>
            <a:ext cx="126187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1.0 c/s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23" grpId="1"/>
      <p:bldP build="whole" bldLvl="1" animBg="1" rev="0" advAuto="0" spid="1024" grpId="2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3800" y="3673292"/>
            <a:ext cx="4584700" cy="344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1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33799" y="647105"/>
            <a:ext cx="4584701" cy="344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2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9359" y="3673292"/>
            <a:ext cx="4584701" cy="3441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3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83050" y="639809"/>
            <a:ext cx="4584700" cy="3441701"/>
          </a:xfrm>
          <a:prstGeom prst="rect">
            <a:avLst/>
          </a:prstGeom>
          <a:ln w="12700">
            <a:miter lim="400000"/>
          </a:ln>
        </p:spPr>
      </p:pic>
      <p:sp>
        <p:nvSpPr>
          <p:cNvPr id="1034" name="線"/>
          <p:cNvSpPr/>
          <p:nvPr/>
        </p:nvSpPr>
        <p:spPr>
          <a:xfrm flipV="1">
            <a:off x="6026149" y="1346199"/>
            <a:ext cx="1" cy="710528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035" name="ペーストされたムービー.png" descr="ペーストされたムービー.png"/>
          <p:cNvPicPr>
            <a:picLocks noChangeAspect="0"/>
          </p:cNvPicPr>
          <p:nvPr/>
        </p:nvPicPr>
        <p:blipFill>
          <a:blip r:embed="rId3">
            <a:alphaModFix amt="50471"/>
            <a:extLst/>
          </a:blip>
          <a:stretch>
            <a:fillRect/>
          </a:stretch>
        </p:blipFill>
        <p:spPr>
          <a:xfrm>
            <a:off x="4269382" y="2143262"/>
            <a:ext cx="1845668" cy="1476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6" name="ペーストされたムービー.png" descr="ペーストされたムービー.png"/>
          <p:cNvPicPr>
            <a:picLocks noChangeAspect="0"/>
          </p:cNvPicPr>
          <p:nvPr/>
        </p:nvPicPr>
        <p:blipFill>
          <a:blip r:embed="rId3">
            <a:alphaModFix amt="50471"/>
            <a:extLst/>
          </a:blip>
          <a:stretch>
            <a:fillRect/>
          </a:stretch>
        </p:blipFill>
        <p:spPr>
          <a:xfrm flipH="1">
            <a:off x="5971182" y="5203962"/>
            <a:ext cx="1845668" cy="1476376"/>
          </a:xfrm>
          <a:prstGeom prst="rect">
            <a:avLst/>
          </a:prstGeom>
          <a:ln w="12700">
            <a:miter lim="400000"/>
          </a:ln>
        </p:spPr>
      </p:pic>
      <p:sp>
        <p:nvSpPr>
          <p:cNvPr id="1037" name="線"/>
          <p:cNvSpPr/>
          <p:nvPr/>
        </p:nvSpPr>
        <p:spPr>
          <a:xfrm>
            <a:off x="5643990" y="8172450"/>
            <a:ext cx="764320" cy="0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38" name="楕円"/>
          <p:cNvSpPr/>
          <p:nvPr/>
        </p:nvSpPr>
        <p:spPr>
          <a:xfrm>
            <a:off x="5922367" y="8064003"/>
            <a:ext cx="207566" cy="21689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039" name="線"/>
          <p:cNvSpPr/>
          <p:nvPr/>
        </p:nvSpPr>
        <p:spPr>
          <a:xfrm flipV="1">
            <a:off x="5671709" y="4233524"/>
            <a:ext cx="1" cy="431956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40" name="線"/>
          <p:cNvSpPr/>
          <p:nvPr/>
        </p:nvSpPr>
        <p:spPr>
          <a:xfrm flipV="1">
            <a:off x="6380590" y="1244600"/>
            <a:ext cx="1" cy="7308485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41" name="矢印"/>
          <p:cNvSpPr/>
          <p:nvPr/>
        </p:nvSpPr>
        <p:spPr>
          <a:xfrm>
            <a:off x="6367890" y="3385577"/>
            <a:ext cx="1215580" cy="820547"/>
          </a:xfrm>
          <a:prstGeom prst="rightArrow">
            <a:avLst>
              <a:gd name="adj1" fmla="val 35349"/>
              <a:gd name="adj2" fmla="val 51462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042" name="矢印"/>
          <p:cNvSpPr/>
          <p:nvPr/>
        </p:nvSpPr>
        <p:spPr>
          <a:xfrm flipH="1">
            <a:off x="4468830" y="6497077"/>
            <a:ext cx="1215580" cy="820547"/>
          </a:xfrm>
          <a:prstGeom prst="rightArrow">
            <a:avLst>
              <a:gd name="adj1" fmla="val 35349"/>
              <a:gd name="adj2" fmla="val 51462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043" name="+σ"/>
          <p:cNvSpPr txBox="1"/>
          <p:nvPr/>
        </p:nvSpPr>
        <p:spPr>
          <a:xfrm>
            <a:off x="6367890" y="7168646"/>
            <a:ext cx="62788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+σ</a:t>
            </a:r>
          </a:p>
        </p:txBody>
      </p:sp>
      <p:sp>
        <p:nvSpPr>
          <p:cNvPr id="1044" name="-σ"/>
          <p:cNvSpPr txBox="1"/>
          <p:nvPr/>
        </p:nvSpPr>
        <p:spPr>
          <a:xfrm>
            <a:off x="5098126" y="7168646"/>
            <a:ext cx="5446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-σ</a:t>
            </a:r>
          </a:p>
        </p:txBody>
      </p:sp>
      <p:sp>
        <p:nvSpPr>
          <p:cNvPr id="1045" name="If the true value is larger, the measured value is less probable"/>
          <p:cNvSpPr txBox="1"/>
          <p:nvPr/>
        </p:nvSpPr>
        <p:spPr>
          <a:xfrm>
            <a:off x="8067372" y="3676343"/>
            <a:ext cx="4584701" cy="132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/>
            <a:r>
              <a:t>If the true value is larger, the measured value is less probable</a:t>
            </a:r>
          </a:p>
        </p:txBody>
      </p:sp>
      <p:sp>
        <p:nvSpPr>
          <p:cNvPr id="1046" name="If the true value is smaller, the measured value is less probable"/>
          <p:cNvSpPr txBox="1"/>
          <p:nvPr/>
        </p:nvSpPr>
        <p:spPr>
          <a:xfrm>
            <a:off x="8154203" y="6419346"/>
            <a:ext cx="471922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/>
            <a:r>
              <a:t>If the true value is smaller, the measured value is less probable</a:t>
            </a:r>
          </a:p>
        </p:txBody>
      </p:sp>
      <p:sp>
        <p:nvSpPr>
          <p:cNvPr id="1047" name="error bar"/>
          <p:cNvSpPr txBox="1"/>
          <p:nvPr/>
        </p:nvSpPr>
        <p:spPr>
          <a:xfrm>
            <a:off x="5214924" y="8769854"/>
            <a:ext cx="1622452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error bar</a:t>
            </a:r>
          </a:p>
        </p:txBody>
      </p:sp>
      <p:sp>
        <p:nvSpPr>
          <p:cNvPr id="1048" name="Measured value and true value"/>
          <p:cNvSpPr txBox="1"/>
          <p:nvPr/>
        </p:nvSpPr>
        <p:spPr>
          <a:xfrm>
            <a:off x="1856980" y="697526"/>
            <a:ext cx="8765211" cy="628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Measured value and true value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3" dur="10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8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click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Class="entr" nodeType="after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6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Class="entr" nodeType="after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0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Class="entr" nodeType="afterEffect" presetID="10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4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Class="entr" nodeType="clickEffect" presetID="10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59" dur="1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Class="entr" nodeType="clickEffect" presetID="10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4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Class="entr" nodeType="afterEffect" presetID="10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68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Class="entr" nodeType="afterEffect" presetID="10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2" dur="10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40" grpId="4"/>
      <p:bldP build="whole" bldLvl="1" animBg="1" rev="0" advAuto="0" spid="1047" grpId="16"/>
      <p:bldP build="whole" bldLvl="1" animBg="1" rev="0" advAuto="0" spid="1039" grpId="11"/>
      <p:bldP build="whole" bldLvl="1" animBg="1" rev="0" advAuto="0" spid="1035" grpId="2"/>
      <p:bldP build="whole" bldLvl="1" animBg="1" rev="0" advAuto="0" spid="1044" grpId="12"/>
      <p:bldP build="whole" bldLvl="1" animBg="1" rev="0" advAuto="0" spid="1036" grpId="9"/>
      <p:bldP build="whole" bldLvl="1" animBg="1" rev="0" advAuto="0" spid="1030" grpId="7"/>
      <p:bldP build="whole" bldLvl="1" animBg="1" rev="0" advAuto="0" spid="1046" grpId="13"/>
      <p:bldP build="whole" bldLvl="1" animBg="1" rev="0" advAuto="0" spid="1042" grpId="10"/>
      <p:bldP build="whole" bldLvl="1" animBg="1" rev="0" advAuto="0" spid="1032" grpId="8"/>
      <p:bldP build="whole" bldLvl="1" animBg="1" rev="0" advAuto="0" spid="1033" grpId="1"/>
      <p:bldP build="whole" bldLvl="1" animBg="1" rev="0" advAuto="0" spid="1045" grpId="6"/>
      <p:bldP build="whole" bldLvl="1" animBg="1" rev="0" advAuto="0" spid="1037" grpId="15"/>
      <p:bldP build="whole" bldLvl="1" animBg="1" rev="0" advAuto="0" spid="1041" grpId="3"/>
      <p:bldP build="whole" bldLvl="1" animBg="1" rev="0" advAuto="0" spid="1043" grpId="5"/>
      <p:bldP build="whole" bldLvl="1" animBg="1" rev="0" advAuto="0" spid="1038" grpId="14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Error propagation"/>
          <p:cNvSpPr txBox="1"/>
          <p:nvPr/>
        </p:nvSpPr>
        <p:spPr>
          <a:xfrm>
            <a:off x="3644023" y="697526"/>
            <a:ext cx="5191126" cy="628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100"/>
            </a:lvl1pPr>
          </a:lstStyle>
          <a:p>
            <a:pPr/>
            <a:r>
              <a:t>Error propagation</a:t>
            </a:r>
          </a:p>
        </p:txBody>
      </p:sp>
      <p:sp>
        <p:nvSpPr>
          <p:cNvPr id="1051" name="z = z(x,y)"/>
          <p:cNvSpPr txBox="1"/>
          <p:nvPr/>
        </p:nvSpPr>
        <p:spPr>
          <a:xfrm>
            <a:off x="1393466" y="1675686"/>
            <a:ext cx="2109217" cy="527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z = z(x,y)</a:t>
            </a:r>
          </a:p>
        </p:txBody>
      </p:sp>
      <p:sp>
        <p:nvSpPr>
          <p:cNvPr id="1052" name="x and y fluctuate independently."/>
          <p:cNvSpPr txBox="1"/>
          <p:nvPr/>
        </p:nvSpPr>
        <p:spPr>
          <a:xfrm>
            <a:off x="4920374" y="1736011"/>
            <a:ext cx="53849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x and y fluctuate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independently</a:t>
            </a:r>
            <a:r>
              <a:t>.</a:t>
            </a:r>
          </a:p>
        </p:txBody>
      </p:sp>
      <p:pic>
        <p:nvPicPr>
          <p:cNvPr id="1053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9475" y="2406419"/>
            <a:ext cx="11765850" cy="3206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4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15136" y="5876727"/>
            <a:ext cx="2987270" cy="1657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5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15136" y="7648952"/>
            <a:ext cx="2987270" cy="13788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6" name="画像" descr="画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08819" y="5337240"/>
            <a:ext cx="3998880" cy="40901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8" name="図 2" descr="図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18188" y="-1"/>
            <a:ext cx="20233649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1059" name="タイトル 1"/>
          <p:cNvSpPr txBox="1"/>
          <p:nvPr>
            <p:ph type="title"/>
          </p:nvPr>
        </p:nvSpPr>
        <p:spPr>
          <a:xfrm>
            <a:off x="71427" y="-1"/>
            <a:ext cx="12861946" cy="3395699"/>
          </a:xfrm>
          <a:prstGeom prst="rect">
            <a:avLst/>
          </a:prstGeom>
        </p:spPr>
        <p:txBody>
          <a:bodyPr/>
          <a:lstStyle>
            <a:lvl1pPr>
              <a:defRPr sz="7600">
                <a:solidFill>
                  <a:srgbClr val="FFFFFF"/>
                </a:solidFill>
              </a:defRPr>
            </a:lvl1pPr>
          </a:lstStyle>
          <a:p>
            <a:pPr/>
            <a:r>
              <a:t>Hamadohri  Environmental Radiation School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49;p8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/>
          <a:lstStyle/>
          <a:p>
            <a:pPr defTabSz="914400">
              <a:defRPr sz="42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062" name="Google Shape;150;p8"/>
          <p:cNvSpPr txBox="1"/>
          <p:nvPr/>
        </p:nvSpPr>
        <p:spPr>
          <a:xfrm>
            <a:off x="380132" y="1600359"/>
            <a:ext cx="11913760" cy="7443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 defTabSz="914400">
              <a:defRPr sz="13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2011.3.11</a:t>
            </a:r>
            <a:endParaRPr sz="9600"/>
          </a:p>
          <a:p>
            <a:pPr defTabSz="914400">
              <a:defRPr sz="9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2:46 PM</a:t>
            </a:r>
          </a:p>
          <a:p>
            <a:pPr defTabSz="914400">
              <a:defRPr sz="96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defTabSz="914400">
              <a:defRPr sz="80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East Japan Earthquake</a:t>
            </a:r>
            <a:endParaRPr sz="96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55;p9"/>
          <p:cNvSpPr txBox="1"/>
          <p:nvPr>
            <p:ph type="title"/>
          </p:nvPr>
        </p:nvSpPr>
        <p:spPr>
          <a:xfrm>
            <a:off x="993421" y="92568"/>
            <a:ext cx="11833016" cy="785709"/>
          </a:xfrm>
          <a:prstGeom prst="rect">
            <a:avLst/>
          </a:prstGeom>
        </p:spPr>
        <p:txBody>
          <a:bodyPr/>
          <a:lstStyle/>
          <a:p>
            <a:pPr/>
            <a:r>
              <a:t>East Japan Earthquake</a:t>
            </a:r>
          </a:p>
        </p:txBody>
      </p:sp>
      <p:pic>
        <p:nvPicPr>
          <p:cNvPr id="1065" name="Google Shape;156;p9" descr="Google Shape;156;p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0900" y="3237271"/>
            <a:ext cx="7835900" cy="58813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6" name="Google Shape;157;p9" descr="Google Shape;157;p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35505" y="1410118"/>
            <a:ext cx="7143698" cy="4767817"/>
          </a:xfrm>
          <a:prstGeom prst="rect">
            <a:avLst/>
          </a:prstGeom>
          <a:ln w="12700">
            <a:miter lim="400000"/>
          </a:ln>
        </p:spPr>
      </p:pic>
      <p:sp>
        <p:nvSpPr>
          <p:cNvPr id="1067" name="Google Shape;158;p9"/>
          <p:cNvSpPr txBox="1"/>
          <p:nvPr/>
        </p:nvSpPr>
        <p:spPr>
          <a:xfrm>
            <a:off x="1159486" y="9245531"/>
            <a:ext cx="11160454" cy="45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 defTabSz="914400">
              <a:defRPr>
                <a:solidFill>
                  <a:srgbClr val="6C6963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https://www.pref.miyagi.jp/site/miyagifukkounotabi/overview/index.html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63;p10"/>
          <p:cNvSpPr txBox="1"/>
          <p:nvPr>
            <p:ph type="title"/>
          </p:nvPr>
        </p:nvSpPr>
        <p:spPr>
          <a:xfrm>
            <a:off x="993421" y="92568"/>
            <a:ext cx="11833016" cy="785709"/>
          </a:xfrm>
          <a:prstGeom prst="rect">
            <a:avLst/>
          </a:prstGeom>
        </p:spPr>
        <p:txBody>
          <a:bodyPr/>
          <a:lstStyle/>
          <a:p>
            <a:pPr/>
            <a:r>
              <a:t>Tsunami at Fukushima Dai Ichi</a:t>
            </a:r>
          </a:p>
        </p:txBody>
      </p:sp>
      <p:pic>
        <p:nvPicPr>
          <p:cNvPr id="1070" name="Google Shape;164;p10" descr="Google Shape;164;p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3649" y="1976720"/>
            <a:ext cx="10477501" cy="72987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69;p11"/>
          <p:cNvSpPr txBox="1"/>
          <p:nvPr>
            <p:ph type="title"/>
          </p:nvPr>
        </p:nvSpPr>
        <p:spPr>
          <a:xfrm>
            <a:off x="993421" y="92568"/>
            <a:ext cx="11833016" cy="785709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grpSp>
        <p:nvGrpSpPr>
          <p:cNvPr id="1078" name="Google Shape;170;p11"/>
          <p:cNvGrpSpPr/>
          <p:nvPr/>
        </p:nvGrpSpPr>
        <p:grpSpPr>
          <a:xfrm>
            <a:off x="273048" y="1397294"/>
            <a:ext cx="12458703" cy="7973750"/>
            <a:chOff x="0" y="0"/>
            <a:chExt cx="12458701" cy="7973749"/>
          </a:xfrm>
        </p:grpSpPr>
        <p:pic>
          <p:nvPicPr>
            <p:cNvPr id="1073" name="Google Shape;171;p11" descr="Google Shape;171;p11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22385"/>
            <a:stretch>
              <a:fillRect/>
            </a:stretch>
          </p:blipFill>
          <p:spPr>
            <a:xfrm>
              <a:off x="-1" y="0"/>
              <a:ext cx="12458703" cy="71193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74" name="Google Shape;172;p11"/>
            <p:cNvSpPr/>
            <p:nvPr/>
          </p:nvSpPr>
          <p:spPr>
            <a:xfrm>
              <a:off x="7926040" y="7440349"/>
              <a:ext cx="2761681" cy="533401"/>
            </a:xfrm>
            <a:prstGeom prst="rect">
              <a:avLst/>
            </a:prstGeom>
            <a:solidFill>
              <a:srgbClr val="B0D0E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914400">
                <a:defRPr b="1" sz="2800">
                  <a:solidFill>
                    <a:srgbClr val="5E5E5E"/>
                  </a:solidFill>
                  <a:latin typeface="Times Roman"/>
                  <a:ea typeface="Times Roman"/>
                  <a:cs typeface="Times Roman"/>
                  <a:sym typeface="Times Roman"/>
                </a:defRPr>
              </a:lvl1pPr>
            </a:lstStyle>
            <a:p>
              <a:pPr/>
              <a:r>
                <a:t>H-explosion of #3</a:t>
              </a:r>
            </a:p>
          </p:txBody>
        </p:sp>
        <p:sp>
          <p:nvSpPr>
            <p:cNvPr id="1075" name="Google Shape;173;p11"/>
            <p:cNvSpPr/>
            <p:nvPr/>
          </p:nvSpPr>
          <p:spPr>
            <a:xfrm>
              <a:off x="15496" y="52386"/>
              <a:ext cx="5104864" cy="571501"/>
            </a:xfrm>
            <a:prstGeom prst="rect">
              <a:avLst/>
            </a:prstGeom>
            <a:solidFill>
              <a:srgbClr val="FF260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914400">
                <a:defRPr b="1" sz="3000">
                  <a:solidFill>
                    <a:srgbClr val="FFFFFF"/>
                  </a:solidFill>
                  <a:latin typeface="Times Roman"/>
                  <a:ea typeface="Times Roman"/>
                  <a:cs typeface="Times Roman"/>
                  <a:sym typeface="Times Roman"/>
                </a:defRPr>
              </a:lvl1pPr>
            </a:lstStyle>
            <a:p>
              <a:pPr/>
              <a:r>
                <a:t>1F Before Tsunami</a:t>
              </a:r>
            </a:p>
          </p:txBody>
        </p:sp>
        <p:sp>
          <p:nvSpPr>
            <p:cNvPr id="1076" name="Google Shape;174;p11"/>
            <p:cNvSpPr/>
            <p:nvPr/>
          </p:nvSpPr>
          <p:spPr>
            <a:xfrm>
              <a:off x="6272817" y="102514"/>
              <a:ext cx="6000093" cy="571501"/>
            </a:xfrm>
            <a:prstGeom prst="rect">
              <a:avLst/>
            </a:prstGeom>
            <a:solidFill>
              <a:srgbClr val="FF260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914400">
                <a:defRPr b="1" sz="3000">
                  <a:solidFill>
                    <a:srgbClr val="FFFFFF"/>
                  </a:solidFill>
                  <a:latin typeface="Times Roman"/>
                  <a:ea typeface="Times Roman"/>
                  <a:cs typeface="Times Roman"/>
                  <a:sym typeface="Times Roman"/>
                </a:defRPr>
              </a:lvl1pPr>
            </a:lstStyle>
            <a:p>
              <a:pPr/>
              <a:r>
                <a:t>1F After Tsunami and explosion</a:t>
              </a:r>
            </a:p>
          </p:txBody>
        </p:sp>
        <p:sp>
          <p:nvSpPr>
            <p:cNvPr id="1077" name="Google Shape;175;p11"/>
            <p:cNvSpPr/>
            <p:nvPr/>
          </p:nvSpPr>
          <p:spPr>
            <a:xfrm>
              <a:off x="6117117" y="388264"/>
              <a:ext cx="318978" cy="688167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 sz="42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" name="表1"/>
          <p:cNvGraphicFramePr/>
          <p:nvPr/>
        </p:nvGraphicFramePr>
        <p:xfrm>
          <a:off x="952500" y="1090171"/>
          <a:ext cx="11112500" cy="4324332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3699933"/>
                <a:gridCol w="3699933"/>
                <a:gridCol w="3699933"/>
              </a:tblGrid>
              <a:tr h="1437210">
                <a:tc>
                  <a:txBody>
                    <a:bodyPr/>
                    <a:lstStyle/>
                    <a:p>
                      <a:pPr defTabSz="914400">
                        <a:defRPr b="0" sz="2200">
                          <a:sym typeface="ヒラギノ角ゴ ProN W6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hueOff val="914337"/>
                        <a:satOff val="31515"/>
                        <a:lumOff val="-3079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6"/>
                        </a:rPr>
                        <a:t>Chernobyl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hueOff val="914337"/>
                        <a:satOff val="31515"/>
                        <a:lumOff val="-3079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6"/>
                        </a:rPr>
                        <a:t>Fukushima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3">
                        <a:hueOff val="914337"/>
                        <a:satOff val="31515"/>
                        <a:lumOff val="-30790"/>
                      </a:schemeClr>
                    </a:solidFill>
                  </a:tcPr>
                </a:tc>
              </a:tr>
              <a:tr h="143721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ヒラギノ角ゴ ProN W3"/>
                        </a:rPr>
                        <a:t>Explosion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ヒラギノ角ゴ ProN W3"/>
                        </a:rPr>
                        <a:t>steam explosions at the core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ヒラギノ角ゴ ProN W3"/>
                        </a:rPr>
                        <a:t>Hydrogen explosion outside of the core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43721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ヒラギノ角ゴ ProN W3"/>
                        </a:rPr>
                        <a:t>Ejection of RI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ヒラギノ角ゴ ProN W3"/>
                        </a:rPr>
                        <a:t>By explosion and fire.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ヒラギノ角ゴ ProN W3"/>
                        </a:rPr>
                        <a:t>Evapolation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pic>
        <p:nvPicPr>
          <p:cNvPr id="1081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213" y="5579292"/>
            <a:ext cx="4913023" cy="3283834"/>
          </a:xfrm>
          <a:prstGeom prst="rect">
            <a:avLst/>
          </a:prstGeom>
          <a:ln w="12700">
            <a:miter lim="400000"/>
          </a:ln>
        </p:spPr>
      </p:pic>
      <p:sp>
        <p:nvSpPr>
          <p:cNvPr id="1082" name="Source: OECD NEA"/>
          <p:cNvSpPr txBox="1"/>
          <p:nvPr/>
        </p:nvSpPr>
        <p:spPr>
          <a:xfrm>
            <a:off x="1639408" y="9034265"/>
            <a:ext cx="2009687" cy="349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600"/>
              </a:spcBef>
              <a:defRPr sz="1700">
                <a:solidFill>
                  <a:srgbClr val="21252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Source: OECD NEA</a:t>
            </a:r>
          </a:p>
        </p:txBody>
      </p:sp>
      <p:pic>
        <p:nvPicPr>
          <p:cNvPr id="1083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96733" y="5754527"/>
            <a:ext cx="4569687" cy="3427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4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90938" y="6555245"/>
            <a:ext cx="1331927" cy="13319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5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83112" y="5479360"/>
            <a:ext cx="949248" cy="949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6" name="画像" descr="画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67215" y="6209193"/>
            <a:ext cx="3217457" cy="3044391"/>
          </a:xfrm>
          <a:prstGeom prst="rect">
            <a:avLst/>
          </a:prstGeom>
          <a:ln w="12700">
            <a:miter lim="400000"/>
          </a:ln>
        </p:spPr>
      </p:pic>
      <p:sp>
        <p:nvSpPr>
          <p:cNvPr id="1087" name="矢印"/>
          <p:cNvSpPr/>
          <p:nvPr/>
        </p:nvSpPr>
        <p:spPr>
          <a:xfrm rot="5400000">
            <a:off x="10006952" y="8419431"/>
            <a:ext cx="949249" cy="722915"/>
          </a:xfrm>
          <a:prstGeom prst="rightArrow">
            <a:avLst>
              <a:gd name="adj1" fmla="val 53536"/>
              <a:gd name="adj2" fmla="val 62003"/>
            </a:avLst>
          </a:prstGeom>
          <a:solidFill>
            <a:schemeClr val="accent6">
              <a:alpha val="4473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85" grpId="2"/>
      <p:bldP build="whole" bldLvl="1" animBg="1" rev="0" advAuto="0" spid="1087" grpId="3"/>
      <p:bldP build="whole" bldLvl="1" animBg="1" rev="0" advAuto="0" spid="1084" grpId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80;p12"/>
          <p:cNvSpPr txBox="1"/>
          <p:nvPr>
            <p:ph type="title"/>
          </p:nvPr>
        </p:nvSpPr>
        <p:spPr>
          <a:xfrm>
            <a:off x="993421" y="92568"/>
            <a:ext cx="11833016" cy="78570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Major Radioactive material released from NP</a:t>
            </a:r>
          </a:p>
        </p:txBody>
      </p:sp>
      <p:graphicFrame>
        <p:nvGraphicFramePr>
          <p:cNvPr id="1090" name="Google Shape;181;p12"/>
          <p:cNvGraphicFramePr/>
          <p:nvPr/>
        </p:nvGraphicFramePr>
        <p:xfrm>
          <a:off x="995151" y="1809280"/>
          <a:ext cx="11374155" cy="185425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1667436"/>
                <a:gridCol w="2649009"/>
                <a:gridCol w="2046188"/>
                <a:gridCol w="5011521"/>
              </a:tblGrid>
              <a:tr h="370850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Nuclide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boiling point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Half-life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b="0" sz="14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45725" marR="45725" marT="45725" marB="45725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689678">
                <a:tc>
                  <a:txBody>
                    <a:bodyPr/>
                    <a:lstStyle/>
                    <a:p>
                      <a:pPr defTabSz="914400">
                        <a:defRPr baseline="30000"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133</a:t>
                      </a:r>
                      <a:r>
                        <a:rPr baseline="0"/>
                        <a:t>Xe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-108.1°C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days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Short half-life, noble gas</a:t>
                      </a:r>
                    </a:p>
                  </a:txBody>
                  <a:tcPr marL="45725" marR="45725" marT="45725" marB="45725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857373">
                <a:tc>
                  <a:txBody>
                    <a:bodyPr/>
                    <a:lstStyle/>
                    <a:p>
                      <a:pPr defTabSz="914400">
                        <a:defRPr baseline="30000"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131</a:t>
                      </a:r>
                      <a:r>
                        <a:rPr baseline="0"/>
                        <a:t>I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184.3°C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 days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Short half-life</a:t>
                      </a:r>
                    </a:p>
                  </a:txBody>
                  <a:tcPr marL="45725" marR="45725" marT="45725" marB="45725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767012">
                <a:tc>
                  <a:txBody>
                    <a:bodyPr/>
                    <a:lstStyle/>
                    <a:p>
                      <a:pPr defTabSz="914400">
                        <a:defRPr baseline="30000"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137</a:t>
                      </a:r>
                      <a:r>
                        <a:rPr baseline="0"/>
                        <a:t>Cs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670.8°C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 years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Nuclide currently in issue</a:t>
                      </a:r>
                    </a:p>
                  </a:txBody>
                  <a:tcPr marL="45725" marR="45725" marT="45725" marB="45725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857373">
                <a:tc>
                  <a:txBody>
                    <a:bodyPr/>
                    <a:lstStyle/>
                    <a:p>
                      <a:pPr defTabSz="914400">
                        <a:defRPr baseline="30000"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134</a:t>
                      </a:r>
                      <a:r>
                        <a:rPr baseline="0"/>
                        <a:t>Cs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years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Short half-life</a:t>
                      </a:r>
                    </a:p>
                  </a:txBody>
                  <a:tcPr marL="45725" marR="45725" marT="45725" marB="45725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803197">
                <a:tc>
                  <a:txBody>
                    <a:bodyPr/>
                    <a:lstStyle/>
                    <a:p>
                      <a:pPr defTabSz="914400">
                        <a:defRPr baseline="30000"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90</a:t>
                      </a:r>
                      <a:r>
                        <a:rPr baseline="0"/>
                        <a:t>Sr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1,382°C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0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29 yeard</a:t>
                      </a:r>
                    </a:p>
                  </a:txBody>
                  <a:tcPr marL="45725" marR="45725" marT="45725" marB="45725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evaporation in 1F</a:t>
                      </a:r>
                    </a:p>
                  </a:txBody>
                  <a:tcPr marL="45725" marR="45725" marT="45725" marB="45725" anchor="t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91" name="7–20 PBq for 137Cs…"/>
          <p:cNvSpPr txBox="1"/>
          <p:nvPr/>
        </p:nvSpPr>
        <p:spPr>
          <a:xfrm>
            <a:off x="1049527" y="6780908"/>
            <a:ext cx="1090574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7–20 PBq for </a:t>
            </a:r>
            <a:r>
              <a:rPr baseline="31999"/>
              <a:t>137</a:t>
            </a:r>
            <a:r>
              <a:t>Cs</a:t>
            </a:r>
          </a:p>
          <a:p>
            <a:pPr algn="l"/>
            <a:r>
              <a:t>Because of North-west wind, 40–80% was deposited in the ocean.</a:t>
            </a:r>
          </a:p>
        </p:txBody>
      </p:sp>
      <p:sp>
        <p:nvSpPr>
          <p:cNvPr id="1092" name="~300 PBq of 137Cs by Nuclear bomb test fallout still exist in the ocean.…"/>
          <p:cNvSpPr txBox="1"/>
          <p:nvPr/>
        </p:nvSpPr>
        <p:spPr>
          <a:xfrm>
            <a:off x="849424" y="8078365"/>
            <a:ext cx="1166561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~300 PBq of </a:t>
            </a:r>
            <a:r>
              <a:rPr baseline="31999"/>
              <a:t>137</a:t>
            </a:r>
            <a:r>
              <a:t>Cs by Nuclear bomb test fallout still exist in the ocean.</a:t>
            </a:r>
          </a:p>
          <a:p>
            <a:pPr/>
            <a:r>
              <a:t>~20,000,000 PBq of </a:t>
            </a:r>
            <a:r>
              <a:rPr baseline="31999"/>
              <a:t>40</a:t>
            </a:r>
            <a:r>
              <a:t>K , ~150,000 PBq of </a:t>
            </a:r>
            <a:r>
              <a:rPr baseline="31999"/>
              <a:t>87</a:t>
            </a:r>
            <a:r>
              <a:t>Rb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Newton and Huygens"/>
          <p:cNvSpPr txBox="1"/>
          <p:nvPr/>
        </p:nvSpPr>
        <p:spPr>
          <a:xfrm>
            <a:off x="651149" y="829710"/>
            <a:ext cx="6569203" cy="654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300"/>
            </a:lvl1pPr>
          </a:lstStyle>
          <a:p>
            <a:pPr/>
            <a:r>
              <a:t>Newton and Huygens </a:t>
            </a:r>
          </a:p>
        </p:txBody>
      </p:sp>
      <p:sp>
        <p:nvSpPr>
          <p:cNvPr id="427" name="Is light a wave or a particle?"/>
          <p:cNvSpPr txBox="1"/>
          <p:nvPr/>
        </p:nvSpPr>
        <p:spPr>
          <a:xfrm>
            <a:off x="1383316" y="1730944"/>
            <a:ext cx="4712514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Is light a wave or a particle?</a:t>
            </a:r>
          </a:p>
        </p:txBody>
      </p:sp>
      <p:pic>
        <p:nvPicPr>
          <p:cNvPr id="428" name="画像" descr="画像"/>
          <p:cNvPicPr>
            <a:picLocks noChangeAspect="1"/>
          </p:cNvPicPr>
          <p:nvPr/>
        </p:nvPicPr>
        <p:blipFill>
          <a:blip r:embed="rId2">
            <a:extLst/>
          </a:blip>
          <a:srcRect l="5731" t="64032" r="5731" b="1198"/>
          <a:stretch>
            <a:fillRect/>
          </a:stretch>
        </p:blipFill>
        <p:spPr>
          <a:xfrm rot="16197806">
            <a:off x="7578812" y="4222813"/>
            <a:ext cx="7263675" cy="1788375"/>
          </a:xfrm>
          <a:prstGeom prst="rect">
            <a:avLst/>
          </a:prstGeom>
          <a:ln w="12700">
            <a:miter lim="400000"/>
          </a:ln>
        </p:spPr>
      </p:pic>
      <p:sp>
        <p:nvSpPr>
          <p:cNvPr id="429" name="Behave as a wave"/>
          <p:cNvSpPr txBox="1"/>
          <p:nvPr/>
        </p:nvSpPr>
        <p:spPr>
          <a:xfrm>
            <a:off x="4988610" y="5562648"/>
            <a:ext cx="302758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Behave as a wave</a:t>
            </a:r>
          </a:p>
        </p:txBody>
      </p:sp>
      <p:sp>
        <p:nvSpPr>
          <p:cNvPr id="430" name="What is the medium of a light wave?…"/>
          <p:cNvSpPr txBox="1"/>
          <p:nvPr/>
        </p:nvSpPr>
        <p:spPr>
          <a:xfrm>
            <a:off x="1863437" y="6495197"/>
            <a:ext cx="606613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What is the medium of a light wave?</a:t>
            </a:r>
          </a:p>
          <a:p>
            <a:pPr/>
            <a:r>
              <a:t>How light travel in vacuum?</a:t>
            </a:r>
          </a:p>
        </p:txBody>
      </p:sp>
      <p:pic>
        <p:nvPicPr>
          <p:cNvPr id="431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90461" y="3561590"/>
            <a:ext cx="3799917" cy="18999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テキスト ボックス 5"/>
          <p:cNvSpPr txBox="1"/>
          <p:nvPr/>
        </p:nvSpPr>
        <p:spPr>
          <a:xfrm>
            <a:off x="5020598" y="8735125"/>
            <a:ext cx="7454722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650240">
              <a:defRPr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https://www.rcnp.osaka-u.ac.jp/dojo/index_en.php</a:t>
            </a:r>
          </a:p>
        </p:txBody>
      </p:sp>
      <p:sp>
        <p:nvSpPr>
          <p:cNvPr id="1095" name="テキスト ボックス 4"/>
          <p:cNvSpPr txBox="1"/>
          <p:nvPr/>
        </p:nvSpPr>
        <p:spPr>
          <a:xfrm>
            <a:off x="368106" y="493202"/>
            <a:ext cx="10762305" cy="692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just" defTabSz="650240">
              <a:defRPr b="1" sz="4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Survey of Fukushima Soil Radio activities</a:t>
            </a:r>
          </a:p>
        </p:txBody>
      </p:sp>
      <p:sp>
        <p:nvSpPr>
          <p:cNvPr id="1096" name="テキスト ボックス 6"/>
          <p:cNvSpPr txBox="1"/>
          <p:nvPr/>
        </p:nvSpPr>
        <p:spPr>
          <a:xfrm>
            <a:off x="368106" y="4678355"/>
            <a:ext cx="4522444" cy="3444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650240">
              <a:defRPr b="1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Osaka university and the Japan Atomic Energy Agency (JAEA) played a key of role </a:t>
            </a:r>
            <a:r>
              <a:rPr b="0">
                <a:solidFill>
                  <a:srgbClr val="000000"/>
                </a:solidFill>
              </a:rPr>
              <a:t>in the collection of the soil samples in June - July, 2011.</a:t>
            </a:r>
            <a:endParaRPr b="0">
              <a:solidFill>
                <a:srgbClr val="000000"/>
              </a:solidFill>
            </a:endParaRPr>
          </a:p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</a:p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  <a:r>
              <a:t>409 scientists from 94 academic research institutions, and 3 private enterprises participated. </a:t>
            </a:r>
          </a:p>
        </p:txBody>
      </p:sp>
      <p:pic>
        <p:nvPicPr>
          <p:cNvPr id="1097" name="図 1" descr="図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5609496" y="2020670"/>
            <a:ext cx="6276923" cy="71519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9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rcRect l="3301" t="43819" r="3301" b="4350"/>
          <a:stretch>
            <a:fillRect/>
          </a:stretch>
        </p:blipFill>
        <p:spPr>
          <a:xfrm>
            <a:off x="20690" y="6244003"/>
            <a:ext cx="12146016" cy="34778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0" name="ペーストされたムービー.png" descr="ペーストされたムービー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9418" y="-123953"/>
            <a:ext cx="12145964" cy="6501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1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04734" y="9103931"/>
            <a:ext cx="3073401" cy="406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3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8986" y="843014"/>
            <a:ext cx="3468940" cy="5026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4" name="図 2" descr="図 2"/>
          <p:cNvPicPr>
            <a:picLocks noChangeAspect="1"/>
          </p:cNvPicPr>
          <p:nvPr/>
        </p:nvPicPr>
        <p:blipFill>
          <a:blip r:embed="rId3">
            <a:extLst/>
          </a:blip>
          <a:srcRect l="1227" t="34507" r="39257" b="28727"/>
          <a:stretch>
            <a:fillRect/>
          </a:stretch>
        </p:blipFill>
        <p:spPr>
          <a:xfrm>
            <a:off x="-24210" y="6354383"/>
            <a:ext cx="13053223" cy="3886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5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38806" y="1899276"/>
            <a:ext cx="8895297" cy="4084575"/>
          </a:xfrm>
          <a:prstGeom prst="rect">
            <a:avLst/>
          </a:prstGeom>
          <a:ln w="12700">
            <a:miter lim="400000"/>
          </a:ln>
        </p:spPr>
      </p:pic>
      <p:sp>
        <p:nvSpPr>
          <p:cNvPr id="1106" name="Compared air dose rate of 7months after the accident (as of November 2011) with that of 91months after the accident (as of October 2018), the latter decreased by 74%. It was confirmed that the decrease was faster than natural attenuation as an overall te"/>
          <p:cNvSpPr txBox="1"/>
          <p:nvPr/>
        </p:nvSpPr>
        <p:spPr>
          <a:xfrm>
            <a:off x="4312176" y="345078"/>
            <a:ext cx="8324168" cy="1314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7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Compared air dose rate of 7months after the accident (as of November 2011) with that of 91months after the accident (as of October 2018), the latter decreased by 74%. It was confirmed that the decrease was faster than natural attenuation as an overall tendency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8" name="ペーストされたムービー.png" descr="ペーストされたムービー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0203"/>
            <a:ext cx="13004800" cy="88484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9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88424" y="9214584"/>
            <a:ext cx="3073401" cy="406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テキスト ボックス 2"/>
          <p:cNvSpPr txBox="1"/>
          <p:nvPr/>
        </p:nvSpPr>
        <p:spPr>
          <a:xfrm>
            <a:off x="363783" y="2073627"/>
            <a:ext cx="12277234" cy="3584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650240">
              <a:defRPr sz="2800">
                <a:latin typeface="Aptos"/>
                <a:ea typeface="Aptos"/>
                <a:cs typeface="Aptos"/>
                <a:sym typeface="Aptos"/>
              </a:defRPr>
            </a:pPr>
          </a:p>
          <a:p>
            <a:pPr algn="l" defTabSz="650240">
              <a:defRPr sz="2800">
                <a:latin typeface="Aptos"/>
                <a:ea typeface="Aptos"/>
                <a:cs typeface="Aptos"/>
                <a:sym typeface="Aptos"/>
              </a:defRPr>
            </a:pPr>
            <a:r>
              <a:t>In Hamadohri school,  lectures are given </a:t>
            </a:r>
            <a:r>
              <a:t>on the </a:t>
            </a:r>
            <a:r>
              <a:rPr b="1"/>
              <a:t>minimum knowledge</a:t>
            </a:r>
            <a:r>
              <a:t>, but, we place emphasis on </a:t>
            </a:r>
            <a:r>
              <a:rPr b="1">
                <a:solidFill>
                  <a:srgbClr val="3B7D22"/>
                </a:solidFill>
              </a:rPr>
              <a:t>seeing with own eyes</a:t>
            </a:r>
            <a:r>
              <a:t>. </a:t>
            </a:r>
          </a:p>
          <a:p>
            <a:pPr algn="l" defTabSz="650240">
              <a:defRPr sz="2800">
                <a:latin typeface="Aptos"/>
                <a:ea typeface="Aptos"/>
                <a:cs typeface="Aptos"/>
                <a:sym typeface="Aptos"/>
              </a:defRPr>
            </a:pPr>
            <a:r>
              <a:t>We hope that students will </a:t>
            </a:r>
            <a:r>
              <a:rPr b="1">
                <a:solidFill>
                  <a:srgbClr val="FF0000"/>
                </a:solidFill>
              </a:rPr>
              <a:t>develop the ability to think for themselves</a:t>
            </a:r>
            <a:r>
              <a:t>, identify the essence of a problem through discussions among students. </a:t>
            </a:r>
          </a:p>
          <a:p>
            <a:pPr algn="l" defTabSz="650240">
              <a:defRPr b="1" sz="2800">
                <a:solidFill>
                  <a:srgbClr val="3B7D22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We value the diversity of students</a:t>
            </a:r>
            <a:r>
              <a:rPr b="0">
                <a:solidFill>
                  <a:srgbClr val="000000"/>
                </a:solidFill>
              </a:rPr>
              <a:t>.</a:t>
            </a:r>
            <a:endParaRPr b="0">
              <a:solidFill>
                <a:srgbClr val="000000"/>
              </a:solidFill>
            </a:endParaRPr>
          </a:p>
          <a:p>
            <a:pPr algn="l" defTabSz="650240">
              <a:defRPr sz="2800">
                <a:latin typeface="Aptos"/>
                <a:ea typeface="Aptos"/>
                <a:cs typeface="Aptos"/>
                <a:sym typeface="Aptos"/>
              </a:defRPr>
            </a:pPr>
            <a:r>
              <a:t>Students </a:t>
            </a:r>
            <a:r>
              <a:t>with diverse backgrounds can exchange ideas rooted in their own backgrounds and awaken to new ways of thinking</a:t>
            </a:r>
          </a:p>
        </p:txBody>
      </p:sp>
      <p:sp>
        <p:nvSpPr>
          <p:cNvPr id="1112" name="object 4"/>
          <p:cNvSpPr/>
          <p:nvPr/>
        </p:nvSpPr>
        <p:spPr>
          <a:xfrm>
            <a:off x="4855243" y="6361807"/>
            <a:ext cx="7666143" cy="283625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65023" tIns="65023" rIns="65023" bIns="65023"/>
          <a:lstStyle/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</a:p>
        </p:txBody>
      </p:sp>
      <p:sp>
        <p:nvSpPr>
          <p:cNvPr id="1113" name="タイトル 1"/>
          <p:cNvSpPr txBox="1"/>
          <p:nvPr/>
        </p:nvSpPr>
        <p:spPr>
          <a:xfrm>
            <a:off x="4092130" y="5806089"/>
            <a:ext cx="2092417" cy="5557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>
            <a:lvl1pPr defTabSz="461670">
              <a:defRPr b="1" sz="2768">
                <a:solidFill>
                  <a:srgbClr val="C0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2016</a:t>
            </a:r>
          </a:p>
        </p:txBody>
      </p:sp>
      <p:sp>
        <p:nvSpPr>
          <p:cNvPr id="1114" name="テキスト ボックス 5"/>
          <p:cNvSpPr txBox="1"/>
          <p:nvPr/>
        </p:nvSpPr>
        <p:spPr>
          <a:xfrm>
            <a:off x="837761" y="735115"/>
            <a:ext cx="10333547" cy="1184149"/>
          </a:xfrm>
          <a:prstGeom prst="rect">
            <a:avLst/>
          </a:prstGeom>
          <a:ln w="12700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650240">
              <a:defRPr b="1" sz="3400">
                <a:latin typeface="Aptos"/>
                <a:ea typeface="Aptos"/>
                <a:cs typeface="Aptos"/>
                <a:sym typeface="Aptos"/>
              </a:defRPr>
            </a:pPr>
            <a:r>
              <a:t>Fukushima Hamadohri is </a:t>
            </a:r>
            <a:r>
              <a:rPr>
                <a:solidFill>
                  <a:srgbClr val="FF0000"/>
                </a:solidFill>
              </a:rPr>
              <a:t>unique education field.</a:t>
            </a:r>
            <a:endParaRPr>
              <a:solidFill>
                <a:srgbClr val="FF0000"/>
              </a:solidFill>
            </a:endParaRPr>
          </a:p>
          <a:p>
            <a:pPr algn="l" defTabSz="650240">
              <a:defRPr b="1" sz="3400">
                <a:latin typeface="Aptos"/>
                <a:ea typeface="Aptos"/>
                <a:cs typeface="Aptos"/>
                <a:sym typeface="Aptos"/>
              </a:defRPr>
            </a:pPr>
            <a:r>
              <a:t>We started Hamadohri school in  2016.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8822" y="5433869"/>
            <a:ext cx="7226860" cy="40236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7" name="pasted-image.png" descr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399" y="2158568"/>
            <a:ext cx="7206527" cy="3302001"/>
          </a:xfrm>
          <a:prstGeom prst="rect">
            <a:avLst/>
          </a:prstGeom>
          <a:ln w="12700">
            <a:miter lim="400000"/>
          </a:ln>
        </p:spPr>
      </p:pic>
      <p:sp>
        <p:nvSpPr>
          <p:cNvPr id="1118" name="Sampling in the mountain"/>
          <p:cNvSpPr txBox="1"/>
          <p:nvPr/>
        </p:nvSpPr>
        <p:spPr>
          <a:xfrm>
            <a:off x="2673165" y="4960854"/>
            <a:ext cx="428975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r>
              <a:t>Sampling in the mountain</a:t>
            </a:r>
          </a:p>
        </p:txBody>
      </p:sp>
      <p:pic>
        <p:nvPicPr>
          <p:cNvPr id="1119" name="pasted-image.png" descr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47454" y="2158568"/>
            <a:ext cx="5271593" cy="2774523"/>
          </a:xfrm>
          <a:prstGeom prst="rect">
            <a:avLst/>
          </a:prstGeom>
          <a:ln w="12700">
            <a:miter lim="400000"/>
          </a:ln>
        </p:spPr>
      </p:pic>
      <p:sp>
        <p:nvSpPr>
          <p:cNvPr id="1120" name="Measurement of the soil.…"/>
          <p:cNvSpPr txBox="1"/>
          <p:nvPr/>
        </p:nvSpPr>
        <p:spPr>
          <a:xfrm>
            <a:off x="8494207" y="4538240"/>
            <a:ext cx="419008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pPr>
            <a:r>
              <a:t>Measurement of the soil.</a:t>
            </a:r>
          </a:p>
          <a:p>
            <a:pPr/>
            <a:r>
              <a:rPr baseline="31999"/>
              <a:t>137</a:t>
            </a:r>
            <a:r>
              <a:t>Cs peak can be seen.</a:t>
            </a:r>
          </a:p>
        </p:txBody>
      </p:sp>
      <p:sp>
        <p:nvSpPr>
          <p:cNvPr id="1121" name="Tsunami area near nuclear power plants"/>
          <p:cNvSpPr txBox="1"/>
          <p:nvPr/>
        </p:nvSpPr>
        <p:spPr>
          <a:xfrm>
            <a:off x="3875501" y="9031077"/>
            <a:ext cx="681350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pPr/>
            <a:r>
              <a:t> Tsunami area near nuclear power plants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3" name="図 5" descr="図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6140" y="670672"/>
            <a:ext cx="3606244" cy="27046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4" name="図 13" descr="図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5732" y="1628677"/>
            <a:ext cx="4330830" cy="32481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5" name="図 1" descr="図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80960" y="440234"/>
            <a:ext cx="3020131" cy="4436566"/>
          </a:xfrm>
          <a:prstGeom prst="rect">
            <a:avLst/>
          </a:prstGeom>
          <a:ln w="12700">
            <a:miter lim="400000"/>
          </a:ln>
        </p:spPr>
      </p:pic>
      <p:sp>
        <p:nvSpPr>
          <p:cNvPr id="1126" name="テキスト ボックス 6"/>
          <p:cNvSpPr txBox="1"/>
          <p:nvPr/>
        </p:nvSpPr>
        <p:spPr>
          <a:xfrm>
            <a:off x="673798" y="670672"/>
            <a:ext cx="2314685" cy="714249"/>
          </a:xfrm>
          <a:prstGeom prst="rect">
            <a:avLst/>
          </a:prstGeom>
          <a:solidFill>
            <a:srgbClr val="F2CFEE">
              <a:alpha val="37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650240">
              <a:defRPr b="1" sz="38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Sampling</a:t>
            </a:r>
          </a:p>
        </p:txBody>
      </p:sp>
      <p:sp>
        <p:nvSpPr>
          <p:cNvPr id="1127" name="テキスト ボックス 9"/>
          <p:cNvSpPr txBox="1"/>
          <p:nvPr/>
        </p:nvSpPr>
        <p:spPr>
          <a:xfrm>
            <a:off x="575732" y="4881658"/>
            <a:ext cx="3522363" cy="714249"/>
          </a:xfrm>
          <a:prstGeom prst="rect">
            <a:avLst/>
          </a:prstGeom>
          <a:solidFill>
            <a:srgbClr val="F2CFEE">
              <a:alpha val="37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650240">
              <a:defRPr b="1" sz="38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Measurements</a:t>
            </a:r>
          </a:p>
        </p:txBody>
      </p:sp>
      <p:pic>
        <p:nvPicPr>
          <p:cNvPr id="1128" name="図 10" descr="図 1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437918" y="4001254"/>
            <a:ext cx="3991150" cy="5553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9" name="図 2" descr="図 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741146" y="5717587"/>
            <a:ext cx="5390939" cy="38370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1" name="図 7" descr="図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02400" y="1171945"/>
            <a:ext cx="5604031" cy="37048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2" name="図 11" descr="図 1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4667" y="994713"/>
            <a:ext cx="5176117" cy="3882087"/>
          </a:xfrm>
          <a:prstGeom prst="rect">
            <a:avLst/>
          </a:prstGeom>
          <a:ln w="12700">
            <a:miter lim="400000"/>
          </a:ln>
        </p:spPr>
      </p:pic>
      <p:sp>
        <p:nvSpPr>
          <p:cNvPr id="1133" name="テキスト ボックス 3"/>
          <p:cNvSpPr txBox="1"/>
          <p:nvPr/>
        </p:nvSpPr>
        <p:spPr>
          <a:xfrm>
            <a:off x="325119" y="158818"/>
            <a:ext cx="6390393" cy="714249"/>
          </a:xfrm>
          <a:prstGeom prst="rect">
            <a:avLst/>
          </a:prstGeom>
          <a:solidFill>
            <a:srgbClr val="F2CFEE">
              <a:alpha val="37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650240">
              <a:defRPr b="1" sz="38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Communication with locals</a:t>
            </a:r>
          </a:p>
        </p:txBody>
      </p:sp>
      <p:pic>
        <p:nvPicPr>
          <p:cNvPr id="1134" name="図 2" descr="図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4667" y="5769517"/>
            <a:ext cx="5176117" cy="38820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5" name="図 4" descr="図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413336" y="5815979"/>
            <a:ext cx="5666797" cy="3776546"/>
          </a:xfrm>
          <a:prstGeom prst="rect">
            <a:avLst/>
          </a:prstGeom>
          <a:ln w="12700">
            <a:miter lim="400000"/>
          </a:ln>
        </p:spPr>
      </p:pic>
      <p:sp>
        <p:nvSpPr>
          <p:cNvPr id="1136" name="テキスト ボックス 5"/>
          <p:cNvSpPr txBox="1"/>
          <p:nvPr/>
        </p:nvSpPr>
        <p:spPr>
          <a:xfrm>
            <a:off x="445614" y="4917892"/>
            <a:ext cx="2985801" cy="714249"/>
          </a:xfrm>
          <a:prstGeom prst="rect">
            <a:avLst/>
          </a:prstGeom>
          <a:solidFill>
            <a:srgbClr val="F2CFEE">
              <a:alpha val="37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650240">
              <a:defRPr b="1" sz="38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Discussions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テキスト ボックス 5"/>
          <p:cNvSpPr txBox="1"/>
          <p:nvPr/>
        </p:nvSpPr>
        <p:spPr>
          <a:xfrm>
            <a:off x="357122" y="436485"/>
            <a:ext cx="12055933" cy="949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b">
            <a:normAutofit fontScale="100000" lnSpcReduction="0"/>
          </a:bodyPr>
          <a:lstStyle>
            <a:lvl1pPr algn="r" defTabSz="624230">
              <a:lnSpc>
                <a:spcPct val="90000"/>
              </a:lnSpc>
              <a:spcBef>
                <a:spcPts val="800"/>
              </a:spcBef>
              <a:defRPr b="1" cap="all" i="1" sz="3648"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Hamadohri  Environmental Radiation School</a:t>
            </a:r>
          </a:p>
        </p:txBody>
      </p:sp>
      <p:sp>
        <p:nvSpPr>
          <p:cNvPr id="1139" name="テキスト ボックス 7"/>
          <p:cNvSpPr txBox="1"/>
          <p:nvPr/>
        </p:nvSpPr>
        <p:spPr>
          <a:xfrm>
            <a:off x="6889859" y="8449195"/>
            <a:ext cx="6025524" cy="1224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650240">
              <a:defRPr b="1" sz="34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Male: Female ≒ 3 : 2</a:t>
            </a:r>
          </a:p>
          <a:p>
            <a:pPr algn="l" defTabSz="650240">
              <a:defRPr b="1" sz="34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Humanities: Science ≒ 1 : 1</a:t>
            </a:r>
          </a:p>
        </p:txBody>
      </p:sp>
      <p:sp>
        <p:nvSpPr>
          <p:cNvPr id="1140" name="タイトル 1"/>
          <p:cNvSpPr txBox="1"/>
          <p:nvPr/>
        </p:nvSpPr>
        <p:spPr>
          <a:xfrm>
            <a:off x="65023" y="1591708"/>
            <a:ext cx="1703629" cy="498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>
            <a:lvl1pPr defTabSz="650240">
              <a:defRPr b="1" sz="2000">
                <a:solidFill>
                  <a:srgbClr val="C0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1141" name="タイトル 1"/>
          <p:cNvSpPr txBox="1"/>
          <p:nvPr/>
        </p:nvSpPr>
        <p:spPr>
          <a:xfrm>
            <a:off x="66707" y="5355397"/>
            <a:ext cx="1703629" cy="498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>
            <a:lvl1pPr defTabSz="650240">
              <a:defRPr b="1" sz="2000">
                <a:solidFill>
                  <a:srgbClr val="C0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2019</a:t>
            </a:r>
          </a:p>
        </p:txBody>
      </p:sp>
      <p:pic>
        <p:nvPicPr>
          <p:cNvPr id="1142" name="図 2" descr="図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77049" y="1892151"/>
            <a:ext cx="5834098" cy="6050845"/>
          </a:xfrm>
          <a:prstGeom prst="rect">
            <a:avLst/>
          </a:prstGeom>
          <a:ln w="12700">
            <a:miter lim="400000"/>
          </a:ln>
        </p:spPr>
      </p:pic>
      <p:sp>
        <p:nvSpPr>
          <p:cNvPr id="1143" name="正方形/長方形 4"/>
          <p:cNvSpPr/>
          <p:nvPr/>
        </p:nvSpPr>
        <p:spPr>
          <a:xfrm>
            <a:off x="11154117" y="2997961"/>
            <a:ext cx="1653696" cy="49450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650240">
              <a:defRPr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</a:p>
        </p:txBody>
      </p:sp>
      <p:pic>
        <p:nvPicPr>
          <p:cNvPr id="1144" name="図 3" descr="図 3"/>
          <p:cNvPicPr>
            <a:picLocks noChangeAspect="1"/>
          </p:cNvPicPr>
          <p:nvPr/>
        </p:nvPicPr>
        <p:blipFill>
          <a:blip r:embed="rId2">
            <a:extLst/>
          </a:blip>
          <a:srcRect l="94083" t="0" r="0" b="0"/>
          <a:stretch>
            <a:fillRect/>
          </a:stretch>
        </p:blipFill>
        <p:spPr>
          <a:xfrm>
            <a:off x="11154118" y="1892151"/>
            <a:ext cx="345188" cy="6050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5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9431" y="5958454"/>
            <a:ext cx="5189637" cy="32894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6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31129" y="2090109"/>
            <a:ext cx="5189637" cy="30013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テキスト ボックス 5"/>
          <p:cNvSpPr txBox="1"/>
          <p:nvPr/>
        </p:nvSpPr>
        <p:spPr>
          <a:xfrm>
            <a:off x="65022" y="383213"/>
            <a:ext cx="12055933" cy="949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b">
            <a:normAutofit fontScale="100000" lnSpcReduction="0"/>
          </a:bodyPr>
          <a:lstStyle>
            <a:lvl1pPr algn="r" defTabSz="624230">
              <a:lnSpc>
                <a:spcPct val="90000"/>
              </a:lnSpc>
              <a:spcBef>
                <a:spcPts val="800"/>
              </a:spcBef>
              <a:defRPr b="1" cap="all" i="1" sz="3648"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Hamadohri  Environmental Radiation School</a:t>
            </a:r>
          </a:p>
        </p:txBody>
      </p:sp>
      <p:sp>
        <p:nvSpPr>
          <p:cNvPr id="1149" name="タイトル 1"/>
          <p:cNvSpPr txBox="1"/>
          <p:nvPr/>
        </p:nvSpPr>
        <p:spPr>
          <a:xfrm>
            <a:off x="358677" y="1571733"/>
            <a:ext cx="2551189" cy="49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defTabSz="650240">
              <a:defRPr b="1" sz="2000">
                <a:solidFill>
                  <a:srgbClr val="C0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2021 </a:t>
            </a:r>
            <a:r>
              <a:rPr>
                <a:solidFill>
                  <a:srgbClr val="000000"/>
                </a:solidFill>
              </a:rPr>
              <a:t>2 group</a:t>
            </a:r>
          </a:p>
        </p:txBody>
      </p:sp>
      <p:pic>
        <p:nvPicPr>
          <p:cNvPr id="1150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4418" y="2131815"/>
            <a:ext cx="4844664" cy="16592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1" name="図 2" descr="図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77049" y="1892151"/>
            <a:ext cx="5834098" cy="6050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2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4418" y="3816631"/>
            <a:ext cx="4844664" cy="1768302"/>
          </a:xfrm>
          <a:prstGeom prst="rect">
            <a:avLst/>
          </a:prstGeom>
          <a:ln w="12700">
            <a:miter lim="400000"/>
          </a:ln>
        </p:spPr>
      </p:pic>
      <p:sp>
        <p:nvSpPr>
          <p:cNvPr id="1153" name="タイトル 1"/>
          <p:cNvSpPr txBox="1"/>
          <p:nvPr/>
        </p:nvSpPr>
        <p:spPr>
          <a:xfrm>
            <a:off x="166839" y="5737657"/>
            <a:ext cx="3994854" cy="49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defTabSz="650240">
              <a:defRPr b="1" sz="2000">
                <a:solidFill>
                  <a:srgbClr val="C0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2022 </a:t>
            </a:r>
            <a:r>
              <a:rPr>
                <a:solidFill>
                  <a:srgbClr val="000000"/>
                </a:solidFill>
              </a:rPr>
              <a:t>2 group + 2 group</a:t>
            </a:r>
          </a:p>
        </p:txBody>
      </p:sp>
      <p:pic>
        <p:nvPicPr>
          <p:cNvPr id="1154" name="Picture 4" descr="Picture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26101" y="7768375"/>
            <a:ext cx="2185495" cy="1768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5" name="Picture 6" descr="Picture 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50566" y="7983176"/>
            <a:ext cx="5418667" cy="1554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6" name="Picture 8" descr="Picture 8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76294" y="7768375"/>
            <a:ext cx="3410839" cy="1768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7" name="Picture 10" descr="Picture 10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18128" y="6308723"/>
            <a:ext cx="3861003" cy="13869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02750" y="4265448"/>
            <a:ext cx="2417030" cy="22416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38" name="グループ"/>
          <p:cNvGrpSpPr/>
          <p:nvPr/>
        </p:nvGrpSpPr>
        <p:grpSpPr>
          <a:xfrm>
            <a:off x="3153158" y="1495857"/>
            <a:ext cx="2772481" cy="2622683"/>
            <a:chOff x="0" y="0"/>
            <a:chExt cx="2772480" cy="2622681"/>
          </a:xfrm>
        </p:grpSpPr>
        <p:pic>
          <p:nvPicPr>
            <p:cNvPr id="434" name="pasted-image.tiff" descr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87408" y="381083"/>
              <a:ext cx="2417030" cy="22415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5" name="四角形"/>
            <p:cNvSpPr/>
            <p:nvPr/>
          </p:nvSpPr>
          <p:spPr>
            <a:xfrm rot="19140000">
              <a:off x="226750" y="330235"/>
              <a:ext cx="486501" cy="87314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436" name="四角形"/>
            <p:cNvSpPr/>
            <p:nvPr/>
          </p:nvSpPr>
          <p:spPr>
            <a:xfrm rot="21420000">
              <a:off x="1152673" y="12132"/>
              <a:ext cx="486501" cy="87314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437" name="四角形"/>
            <p:cNvSpPr/>
            <p:nvPr/>
          </p:nvSpPr>
          <p:spPr>
            <a:xfrm rot="1200000">
              <a:off x="2151332" y="437951"/>
              <a:ext cx="486502" cy="87314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</p:grpSp>
      <p:grpSp>
        <p:nvGrpSpPr>
          <p:cNvPr id="441" name="円形"/>
          <p:cNvGrpSpPr/>
          <p:nvPr/>
        </p:nvGrpSpPr>
        <p:grpSpPr>
          <a:xfrm>
            <a:off x="7763905" y="2356399"/>
            <a:ext cx="525214" cy="525214"/>
            <a:chOff x="0" y="0"/>
            <a:chExt cx="525212" cy="525212"/>
          </a:xfrm>
        </p:grpSpPr>
        <p:sp>
          <p:nvSpPr>
            <p:cNvPr id="440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39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42" name="線"/>
          <p:cNvSpPr/>
          <p:nvPr/>
        </p:nvSpPr>
        <p:spPr>
          <a:xfrm>
            <a:off x="8260816" y="2619006"/>
            <a:ext cx="944314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45" name="円形"/>
          <p:cNvGrpSpPr/>
          <p:nvPr/>
        </p:nvGrpSpPr>
        <p:grpSpPr>
          <a:xfrm>
            <a:off x="9356035" y="2926506"/>
            <a:ext cx="525214" cy="525214"/>
            <a:chOff x="0" y="0"/>
            <a:chExt cx="525212" cy="525212"/>
          </a:xfrm>
        </p:grpSpPr>
        <p:sp>
          <p:nvSpPr>
            <p:cNvPr id="444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43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46" name="線"/>
          <p:cNvSpPr/>
          <p:nvPr/>
        </p:nvSpPr>
        <p:spPr>
          <a:xfrm>
            <a:off x="9852946" y="3189113"/>
            <a:ext cx="944314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49" name="円形"/>
          <p:cNvGrpSpPr/>
          <p:nvPr/>
        </p:nvGrpSpPr>
        <p:grpSpPr>
          <a:xfrm>
            <a:off x="6500631" y="3059666"/>
            <a:ext cx="525214" cy="525213"/>
            <a:chOff x="0" y="0"/>
            <a:chExt cx="525212" cy="525212"/>
          </a:xfrm>
        </p:grpSpPr>
        <p:sp>
          <p:nvSpPr>
            <p:cNvPr id="448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47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50" name="線"/>
          <p:cNvSpPr/>
          <p:nvPr/>
        </p:nvSpPr>
        <p:spPr>
          <a:xfrm>
            <a:off x="6997542" y="3322272"/>
            <a:ext cx="944314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53" name="円形"/>
          <p:cNvGrpSpPr/>
          <p:nvPr/>
        </p:nvGrpSpPr>
        <p:grpSpPr>
          <a:xfrm>
            <a:off x="6992571" y="5072192"/>
            <a:ext cx="525214" cy="525213"/>
            <a:chOff x="0" y="0"/>
            <a:chExt cx="525212" cy="525212"/>
          </a:xfrm>
        </p:grpSpPr>
        <p:sp>
          <p:nvSpPr>
            <p:cNvPr id="452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51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54" name="線"/>
          <p:cNvSpPr/>
          <p:nvPr/>
        </p:nvSpPr>
        <p:spPr>
          <a:xfrm>
            <a:off x="7489482" y="5334798"/>
            <a:ext cx="944313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57" name="円形"/>
          <p:cNvGrpSpPr/>
          <p:nvPr/>
        </p:nvGrpSpPr>
        <p:grpSpPr>
          <a:xfrm>
            <a:off x="8584701" y="5642299"/>
            <a:ext cx="525214" cy="525213"/>
            <a:chOff x="0" y="0"/>
            <a:chExt cx="525212" cy="525212"/>
          </a:xfrm>
        </p:grpSpPr>
        <p:sp>
          <p:nvSpPr>
            <p:cNvPr id="456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55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58" name="線"/>
          <p:cNvSpPr/>
          <p:nvPr/>
        </p:nvSpPr>
        <p:spPr>
          <a:xfrm>
            <a:off x="9081612" y="5904905"/>
            <a:ext cx="944313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61" name="円形"/>
          <p:cNvGrpSpPr/>
          <p:nvPr/>
        </p:nvGrpSpPr>
        <p:grpSpPr>
          <a:xfrm>
            <a:off x="9657545" y="4860547"/>
            <a:ext cx="525213" cy="525214"/>
            <a:chOff x="0" y="0"/>
            <a:chExt cx="525212" cy="525212"/>
          </a:xfrm>
        </p:grpSpPr>
        <p:sp>
          <p:nvSpPr>
            <p:cNvPr id="460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59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62" name="線"/>
          <p:cNvSpPr/>
          <p:nvPr/>
        </p:nvSpPr>
        <p:spPr>
          <a:xfrm>
            <a:off x="10154456" y="5123154"/>
            <a:ext cx="944313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65" name="円形"/>
          <p:cNvGrpSpPr/>
          <p:nvPr/>
        </p:nvGrpSpPr>
        <p:grpSpPr>
          <a:xfrm>
            <a:off x="6537387" y="5752505"/>
            <a:ext cx="525214" cy="525214"/>
            <a:chOff x="0" y="0"/>
            <a:chExt cx="525212" cy="525212"/>
          </a:xfrm>
        </p:grpSpPr>
        <p:sp>
          <p:nvSpPr>
            <p:cNvPr id="464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63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66" name="線"/>
          <p:cNvSpPr/>
          <p:nvPr/>
        </p:nvSpPr>
        <p:spPr>
          <a:xfrm>
            <a:off x="7034298" y="6015112"/>
            <a:ext cx="944314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69" name="円形"/>
          <p:cNvGrpSpPr/>
          <p:nvPr/>
        </p:nvGrpSpPr>
        <p:grpSpPr>
          <a:xfrm>
            <a:off x="8386339" y="4540579"/>
            <a:ext cx="525213" cy="525214"/>
            <a:chOff x="0" y="0"/>
            <a:chExt cx="525212" cy="525212"/>
          </a:xfrm>
        </p:grpSpPr>
        <p:sp>
          <p:nvSpPr>
            <p:cNvPr id="468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67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70" name="線"/>
          <p:cNvSpPr/>
          <p:nvPr/>
        </p:nvSpPr>
        <p:spPr>
          <a:xfrm>
            <a:off x="8883250" y="4803186"/>
            <a:ext cx="944313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73" name="円形"/>
          <p:cNvGrpSpPr/>
          <p:nvPr/>
        </p:nvGrpSpPr>
        <p:grpSpPr>
          <a:xfrm>
            <a:off x="10381660" y="5296291"/>
            <a:ext cx="525214" cy="525213"/>
            <a:chOff x="0" y="0"/>
            <a:chExt cx="525212" cy="525212"/>
          </a:xfrm>
        </p:grpSpPr>
        <p:sp>
          <p:nvSpPr>
            <p:cNvPr id="472" name="円形"/>
            <p:cNvSpPr/>
            <p:nvPr/>
          </p:nvSpPr>
          <p:spPr>
            <a:xfrm>
              <a:off x="88900" y="88900"/>
              <a:ext cx="347413" cy="347413"/>
            </a:xfrm>
            <a:prstGeom prst="ellipse">
              <a:avLst/>
            </a:prstGeom>
            <a:solidFill>
              <a:schemeClr val="accent4">
                <a:hueOff val="-461056"/>
                <a:satOff val="4338"/>
                <a:lumOff val="-10225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pic>
          <p:nvPicPr>
            <p:cNvPr id="471" name="円形 円形" descr="円形 円形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25213" cy="525213"/>
            </a:xfrm>
            <a:prstGeom prst="rect">
              <a:avLst/>
            </a:prstGeom>
            <a:effectLst/>
          </p:spPr>
        </p:pic>
      </p:grpSp>
      <p:sp>
        <p:nvSpPr>
          <p:cNvPr id="474" name="線"/>
          <p:cNvSpPr/>
          <p:nvPr/>
        </p:nvSpPr>
        <p:spPr>
          <a:xfrm>
            <a:off x="10878571" y="5558897"/>
            <a:ext cx="944314" cy="1"/>
          </a:xfrm>
          <a:prstGeom prst="line">
            <a:avLst/>
          </a:prstGeom>
          <a:ln w="762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475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7673619" y="2029517"/>
            <a:ext cx="464957" cy="355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76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9584435" y="2620436"/>
            <a:ext cx="464957" cy="355535"/>
          </a:xfrm>
          <a:prstGeom prst="rect">
            <a:avLst/>
          </a:prstGeom>
          <a:ln w="12700">
            <a:miter lim="400000"/>
          </a:ln>
        </p:spPr>
      </p:pic>
      <p:pic>
        <p:nvPicPr>
          <p:cNvPr id="477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6799250" y="2793347"/>
            <a:ext cx="464957" cy="355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78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8614739" y="4147434"/>
            <a:ext cx="464957" cy="355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79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7398667" y="4838399"/>
            <a:ext cx="464957" cy="355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80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6251130" y="5513538"/>
            <a:ext cx="464958" cy="355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81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8965609" y="5513538"/>
            <a:ext cx="464957" cy="355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82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10055194" y="4625385"/>
            <a:ext cx="464957" cy="355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83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rcRect l="61216" t="0" r="0" b="0"/>
          <a:stretch>
            <a:fillRect/>
          </a:stretch>
        </p:blipFill>
        <p:spPr>
          <a:xfrm>
            <a:off x="9922090" y="5381097"/>
            <a:ext cx="464957" cy="355534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Quantized Energy flow"/>
          <p:cNvSpPr txBox="1"/>
          <p:nvPr>
            <p:ph type="title"/>
          </p:nvPr>
        </p:nvSpPr>
        <p:spPr>
          <a:xfrm>
            <a:off x="952500" y="254000"/>
            <a:ext cx="11099800" cy="944313"/>
          </a:xfrm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Quantized Energy flow</a:t>
            </a:r>
          </a:p>
        </p:txBody>
      </p:sp>
      <p:pic>
        <p:nvPicPr>
          <p:cNvPr id="485" name="pasted-image.tiff" descr="pasted-image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115" y="4755800"/>
            <a:ext cx="3036922" cy="4816367"/>
          </a:xfrm>
          <a:prstGeom prst="rect">
            <a:avLst/>
          </a:prstGeom>
          <a:ln w="12700">
            <a:miter lim="400000"/>
          </a:ln>
        </p:spPr>
      </p:pic>
      <p:sp>
        <p:nvSpPr>
          <p:cNvPr id="486" name="Energy flow is quantized."/>
          <p:cNvSpPr txBox="1"/>
          <p:nvPr/>
        </p:nvSpPr>
        <p:spPr>
          <a:xfrm>
            <a:off x="894420" y="1359959"/>
            <a:ext cx="465360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Energy flow is quantized.</a:t>
            </a:r>
          </a:p>
        </p:txBody>
      </p:sp>
      <p:sp>
        <p:nvSpPr>
          <p:cNvPr id="487" name="Intensity is the number of photon"/>
          <p:cNvSpPr txBox="1"/>
          <p:nvPr/>
        </p:nvSpPr>
        <p:spPr>
          <a:xfrm>
            <a:off x="5883765" y="1346441"/>
            <a:ext cx="592708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Intensity is the number of photon</a:t>
            </a:r>
          </a:p>
        </p:txBody>
      </p:sp>
      <p:sp>
        <p:nvSpPr>
          <p:cNvPr id="488" name="Max Planck…"/>
          <p:cNvSpPr txBox="1"/>
          <p:nvPr/>
        </p:nvSpPr>
        <p:spPr>
          <a:xfrm>
            <a:off x="3506773" y="7107668"/>
            <a:ext cx="8798831" cy="235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6200"/>
              </a:lnSpc>
              <a:defRPr sz="30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u="sng">
                <a:hlinkClick r:id="rId6" invalidUrl="" action="" tgtFrame="" tooltip="" history="1" highlightClick="0" endSnd="0"/>
              </a:rPr>
              <a:t>Max Planck</a:t>
            </a:r>
          </a:p>
          <a:p>
            <a:pPr algn="l" defTabSz="457200">
              <a:lnSpc>
                <a:spcPts val="4500"/>
              </a:lnSpc>
              <a:defRPr sz="2200">
                <a:solidFill>
                  <a:srgbClr val="2E2A25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u="sng">
                <a:hlinkClick r:id="rId7" invalidUrl="" action="" tgtFrame="" tooltip="" history="1" highlightClick="0" endSnd="0"/>
              </a:rPr>
              <a:t>The Nobel Prize in Physics 1918</a:t>
            </a:r>
          </a:p>
          <a:p>
            <a:pPr algn="l" defTabSz="457200">
              <a:defRPr sz="2200">
                <a:solidFill>
                  <a:srgbClr val="2E2A25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algn="l" defTabSz="457200">
              <a:lnSpc>
                <a:spcPts val="4600"/>
              </a:lnSpc>
              <a:defRPr sz="2200">
                <a:solidFill>
                  <a:srgbClr val="2E2A25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Prize motivation: "in recognition of the services he rendered to the advancement of Physics by his </a:t>
            </a:r>
            <a:r>
              <a:rPr b="1" sz="23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discovery of energy quanta</a:t>
            </a:r>
            <a:r>
              <a:t>"</a:t>
            </a:r>
          </a:p>
        </p:txBody>
      </p:sp>
      <p:sp>
        <p:nvSpPr>
          <p:cNvPr id="489" name="Photon energy = wave length = color"/>
          <p:cNvSpPr txBox="1"/>
          <p:nvPr/>
        </p:nvSpPr>
        <p:spPr>
          <a:xfrm>
            <a:off x="5380661" y="6604951"/>
            <a:ext cx="693329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pPr/>
            <a:r>
              <a:t>Photon energy = wave length = color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9" name="表1"/>
          <p:cNvGraphicFramePr/>
          <p:nvPr/>
        </p:nvGraphicFramePr>
        <p:xfrm>
          <a:off x="1166971" y="1882775"/>
          <a:ext cx="11099801" cy="7213601"/>
        </p:xfrm>
        <a:graphic xmlns:a="http://schemas.openxmlformats.org/drawingml/2006/main">
          <a:graphicData uri="http://schemas.openxmlformats.org/drawingml/2006/table">
            <a:tbl>
              <a:tblPr firstCol="1" firstRow="0" lastCol="0" lastRow="0" bandCol="0" bandRow="0" rtl="0">
                <a:tableStyleId>{EEE7283C-3CF3-47DC-8721-378D4A62B228}</a:tableStyleId>
              </a:tblPr>
              <a:tblGrid>
                <a:gridCol w="4360433"/>
                <a:gridCol w="1368664"/>
              </a:tblGrid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Science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lnT w="12700">
                      <a:solidFill>
                        <a:srgbClr val="5D5D5D"/>
                      </a:solidFill>
                      <a:miter lim="400000"/>
                    </a:lnT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Engineering / Agriculture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23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Literature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Economics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Law and Politics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Human Science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8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Medicine / Dentistry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Foreign Studies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11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Education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noFill/>
                  </a:tcPr>
                </a:tc>
              </a:tr>
              <a:tr h="721360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Tourism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22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5D5D5D"/>
                      </a:solidFill>
                      <a:miter lim="400000"/>
                    </a:lnR>
                    <a:lnB w="12700">
                      <a:solidFill>
                        <a:srgbClr val="5D5D5D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60" name="Major of students (2021)"/>
          <p:cNvSpPr txBox="1"/>
          <p:nvPr/>
        </p:nvSpPr>
        <p:spPr>
          <a:xfrm>
            <a:off x="1363609" y="1058224"/>
            <a:ext cx="427238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Major of students (2021)</a:t>
            </a:r>
          </a:p>
        </p:txBody>
      </p:sp>
      <p:sp>
        <p:nvSpPr>
          <p:cNvPr id="1161" name="The students has wide variety of background. It causes multidisciplinary view point on the discussion."/>
          <p:cNvSpPr txBox="1"/>
          <p:nvPr/>
        </p:nvSpPr>
        <p:spPr>
          <a:xfrm>
            <a:off x="7254957" y="1935002"/>
            <a:ext cx="5267312" cy="177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/>
            <a:r>
              <a:t>The students has wide variety of background. It causes multidisciplinary view point on the discussion.</a:t>
            </a:r>
          </a:p>
        </p:txBody>
      </p:sp>
      <p:sp>
        <p:nvSpPr>
          <p:cNvPr id="1162" name="Most of them are the 1st year in Osaka University.…"/>
          <p:cNvSpPr txBox="1"/>
          <p:nvPr/>
        </p:nvSpPr>
        <p:spPr>
          <a:xfrm>
            <a:off x="7254957" y="4992251"/>
            <a:ext cx="5267312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r>
              <a:t>Most of them are the 1st year in Osaka University.</a:t>
            </a:r>
          </a:p>
          <a:p>
            <a:pPr algn="l"/>
            <a:r>
              <a:t>Some of students come from other University. </a:t>
            </a:r>
          </a:p>
        </p:txBody>
      </p:sp>
      <p:sp>
        <p:nvSpPr>
          <p:cNvPr id="1163" name="We don’t require any knowledge to the participants."/>
          <p:cNvSpPr txBox="1"/>
          <p:nvPr/>
        </p:nvSpPr>
        <p:spPr>
          <a:xfrm>
            <a:off x="7381957" y="8049501"/>
            <a:ext cx="5267312" cy="86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/>
          </a:lstStyle>
          <a:p>
            <a:pPr/>
            <a:r>
              <a:t>We don’t require any knowledge to the participants.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5" name="図 1" descr="図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2867" y="5919247"/>
            <a:ext cx="10915811" cy="33234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6" name="図 2" descr="図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21907" y="249771"/>
            <a:ext cx="6147608" cy="4964112"/>
          </a:xfrm>
          <a:prstGeom prst="rect">
            <a:avLst/>
          </a:prstGeom>
          <a:ln w="12700">
            <a:miter lim="400000"/>
          </a:ln>
        </p:spPr>
      </p:pic>
      <p:sp>
        <p:nvSpPr>
          <p:cNvPr id="1167" name="タイトル 1"/>
          <p:cNvSpPr txBox="1"/>
          <p:nvPr/>
        </p:nvSpPr>
        <p:spPr>
          <a:xfrm>
            <a:off x="301052" y="3966984"/>
            <a:ext cx="2000243" cy="64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>
            <a:lvl1pPr defTabSz="650240">
              <a:defRPr b="1" sz="2700">
                <a:solidFill>
                  <a:srgbClr val="C0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2023</a:t>
            </a:r>
          </a:p>
        </p:txBody>
      </p:sp>
      <p:sp>
        <p:nvSpPr>
          <p:cNvPr id="1168" name="テキスト ボックス 7"/>
          <p:cNvSpPr txBox="1"/>
          <p:nvPr/>
        </p:nvSpPr>
        <p:spPr>
          <a:xfrm>
            <a:off x="1001147" y="5269448"/>
            <a:ext cx="10785762" cy="1019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650240">
              <a:defRPr b="1" sz="34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141</a:t>
            </a:r>
            <a:r>
              <a:rPr b="0" sz="2400">
                <a:solidFill>
                  <a:srgbClr val="000000"/>
                </a:solidFill>
              </a:rPr>
              <a:t> students Including 16 foreign students + 43 staff members</a:t>
            </a:r>
            <a:endParaRPr b="0" sz="2400">
              <a:solidFill>
                <a:srgbClr val="000000"/>
              </a:solidFill>
            </a:endParaRPr>
          </a:p>
        </p:txBody>
      </p:sp>
      <p:sp>
        <p:nvSpPr>
          <p:cNvPr id="1169" name="テキスト ボックス 8"/>
          <p:cNvSpPr txBox="1"/>
          <p:nvPr/>
        </p:nvSpPr>
        <p:spPr>
          <a:xfrm>
            <a:off x="1009399" y="4614163"/>
            <a:ext cx="3399827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650240">
              <a:defRPr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2 group + 3 group</a:t>
            </a:r>
          </a:p>
        </p:txBody>
      </p:sp>
      <p:sp>
        <p:nvSpPr>
          <p:cNvPr id="1170" name="テキスト ボックス 3"/>
          <p:cNvSpPr txBox="1"/>
          <p:nvPr/>
        </p:nvSpPr>
        <p:spPr>
          <a:xfrm>
            <a:off x="483471" y="443317"/>
            <a:ext cx="4702603" cy="1772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b">
            <a:normAutofit fontScale="100000" lnSpcReduction="0"/>
          </a:bodyPr>
          <a:lstStyle>
            <a:lvl1pPr algn="r" defTabSz="611225">
              <a:lnSpc>
                <a:spcPct val="81000"/>
              </a:lnSpc>
              <a:spcBef>
                <a:spcPts val="800"/>
              </a:spcBef>
              <a:defRPr b="1" cap="all" i="1" sz="3572">
                <a:latin typeface="Aptos Display"/>
                <a:ea typeface="Aptos Display"/>
                <a:cs typeface="Aptos Display"/>
                <a:sym typeface="Aptos Display"/>
              </a:defRPr>
            </a:lvl1pPr>
          </a:lstStyle>
          <a:p>
            <a:pPr/>
            <a:r>
              <a:t>Hamadohri  Environmental Radiation School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テキスト ボックス 1"/>
          <p:cNvSpPr txBox="1"/>
          <p:nvPr/>
        </p:nvSpPr>
        <p:spPr>
          <a:xfrm>
            <a:off x="895470" y="447863"/>
            <a:ext cx="6849627" cy="892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650240">
              <a:defRPr sz="5000">
                <a:solidFill>
                  <a:srgbClr val="215F9A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2024 Hamadohri school</a:t>
            </a:r>
          </a:p>
        </p:txBody>
      </p:sp>
      <p:sp>
        <p:nvSpPr>
          <p:cNvPr id="1173" name="テキスト ボックス 2"/>
          <p:cNvSpPr txBox="1"/>
          <p:nvPr/>
        </p:nvSpPr>
        <p:spPr>
          <a:xfrm>
            <a:off x="895470" y="1724353"/>
            <a:ext cx="4574826" cy="1019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650240">
              <a:defRPr b="1" sz="3400">
                <a:solidFill>
                  <a:srgbClr val="FF000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215 </a:t>
            </a:r>
            <a:r>
              <a:rPr b="0" sz="2400">
                <a:solidFill>
                  <a:srgbClr val="000000"/>
                </a:solidFill>
              </a:rPr>
              <a:t>students! (32 from abroad)</a:t>
            </a:r>
            <a:endParaRPr b="0" sz="2400">
              <a:solidFill>
                <a:srgbClr val="000000"/>
              </a:solidFill>
            </a:endParaRPr>
          </a:p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  <a:r>
              <a:t>3 group + 3 group + 1 group</a:t>
            </a:r>
          </a:p>
        </p:txBody>
      </p:sp>
      <p:pic>
        <p:nvPicPr>
          <p:cNvPr id="1174" name="図 3" descr="図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7795290" y="5909656"/>
            <a:ext cx="4395113" cy="3296335"/>
          </a:xfrm>
          <a:prstGeom prst="rect">
            <a:avLst/>
          </a:prstGeom>
          <a:ln w="12700">
            <a:miter lim="400000"/>
          </a:ln>
        </p:spPr>
      </p:pic>
      <p:sp>
        <p:nvSpPr>
          <p:cNvPr id="1175" name="テキスト ボックス 5"/>
          <p:cNvSpPr txBox="1"/>
          <p:nvPr/>
        </p:nvSpPr>
        <p:spPr>
          <a:xfrm>
            <a:off x="776160" y="2974174"/>
            <a:ext cx="5916340" cy="1603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  <a:r>
              <a:t>1)	19-24  August</a:t>
            </a:r>
          </a:p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  <a:r>
              <a:t>2)	9-14 September</a:t>
            </a:r>
          </a:p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  <a:r>
              <a:t> 	14-17 September		IEEE school</a:t>
            </a:r>
          </a:p>
          <a:p>
            <a:pPr algn="l" defTabSz="650240">
              <a:defRPr>
                <a:latin typeface="Aptos"/>
                <a:ea typeface="Aptos"/>
                <a:cs typeface="Aptos"/>
                <a:sym typeface="Aptos"/>
              </a:defRPr>
            </a:pPr>
            <a:r>
              <a:t>3)	23-27 September		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IAEA school</a:t>
            </a:r>
          </a:p>
        </p:txBody>
      </p:sp>
      <p:sp>
        <p:nvSpPr>
          <p:cNvPr id="1176" name="テキスト ボックス 7"/>
          <p:cNvSpPr txBox="1"/>
          <p:nvPr/>
        </p:nvSpPr>
        <p:spPr>
          <a:xfrm>
            <a:off x="571087" y="4961230"/>
            <a:ext cx="5415283" cy="86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650240">
              <a:defRPr>
                <a:solidFill>
                  <a:srgbClr val="00B05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@ Osaka University Fukushima Center</a:t>
            </a:r>
          </a:p>
          <a:p>
            <a:pPr lvl="2" algn="l" defTabSz="650240">
              <a:defRPr>
                <a:solidFill>
                  <a:srgbClr val="00B050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It was opened in August 2024.</a:t>
            </a:r>
          </a:p>
        </p:txBody>
      </p:sp>
      <p:pic>
        <p:nvPicPr>
          <p:cNvPr id="1177" name="ペーストされたムービー.png" descr="ペーストされたムービー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930" y="6211686"/>
            <a:ext cx="6849626" cy="29472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8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68118" y="685325"/>
            <a:ext cx="3788970" cy="50495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0" name="表1"/>
          <p:cNvGraphicFramePr/>
          <p:nvPr/>
        </p:nvGraphicFramePr>
        <p:xfrm>
          <a:off x="3251477" y="1640839"/>
          <a:ext cx="6514546" cy="230235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549584"/>
                <a:gridCol w="952260"/>
              </a:tblGrid>
              <a:tr h="457930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Osaka University students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b="1" sz="2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91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457930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Other University students in Japan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b="1" sz="2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92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457930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Foreign students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b="1" sz="2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32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457930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Professores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b="1" sz="2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75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B8B8B8"/>
                      </a:solidFill>
                      <a:miter lim="400000"/>
                    </a:lnB>
                  </a:tcPr>
                </a:tc>
              </a:tr>
              <a:tr h="457930">
                <a:tc>
                  <a:txBody>
                    <a:bodyPr/>
                    <a:lstStyle/>
                    <a:p>
                      <a:pPr algn="r" defTabSz="914400">
                        <a:defRPr sz="1800"/>
                      </a:pPr>
                      <a:r>
                        <a:rPr sz="2200">
                          <a:latin typeface="ヒラギノ角ゴ ProN W6"/>
                          <a:ea typeface="ヒラギノ角ゴ ProN W6"/>
                          <a:cs typeface="ヒラギノ角ゴ ProN W6"/>
                          <a:sym typeface="ヒラギノ角ゴ ProN W6"/>
                        </a:rPr>
                        <a:t>total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B8B8B8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b="1" sz="22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290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B8B8B8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B8B8B8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181" name="3 groups in August…"/>
          <p:cNvSpPr txBox="1"/>
          <p:nvPr/>
        </p:nvSpPr>
        <p:spPr>
          <a:xfrm>
            <a:off x="2291588" y="4523740"/>
            <a:ext cx="3956305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t>3 groups in August</a:t>
            </a:r>
          </a:p>
          <a:p>
            <a:pPr algn="l">
              <a:defRPr sz="2000"/>
            </a:pPr>
            <a:r>
              <a:t>3 groups in September</a:t>
            </a:r>
          </a:p>
          <a:p>
            <a:pPr algn="l">
              <a:defRPr sz="2000"/>
            </a:pPr>
            <a:r>
              <a:t>1 IAEA group in September </a:t>
            </a:r>
          </a:p>
        </p:txBody>
      </p:sp>
      <p:sp>
        <p:nvSpPr>
          <p:cNvPr id="1182" name="Each group is about 40 people"/>
          <p:cNvSpPr txBox="1"/>
          <p:nvPr/>
        </p:nvSpPr>
        <p:spPr>
          <a:xfrm>
            <a:off x="1804213" y="6011664"/>
            <a:ext cx="515965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lvl1pPr>
          </a:lstStyle>
          <a:p>
            <a:pPr/>
            <a:r>
              <a:t>Each group is about 40 people</a:t>
            </a:r>
          </a:p>
        </p:txBody>
      </p:sp>
      <p:graphicFrame>
        <p:nvGraphicFramePr>
          <p:cNvPr id="1183" name="表1-1"/>
          <p:cNvGraphicFramePr/>
          <p:nvPr/>
        </p:nvGraphicFramePr>
        <p:xfrm>
          <a:off x="8674100" y="5202078"/>
          <a:ext cx="2904332" cy="337177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249165"/>
                <a:gridCol w="655165"/>
              </a:tblGrid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Malaysia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7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Indonesia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Germany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Philippines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10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Netherlands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Finland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Taiwan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Australia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374641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Saudi Arabia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r" defTabSz="457200">
                        <a:defRPr sz="1800"/>
                      </a:pPr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184" name="テキスト ボックス 1"/>
          <p:cNvSpPr txBox="1"/>
          <p:nvPr/>
        </p:nvSpPr>
        <p:spPr>
          <a:xfrm>
            <a:off x="895470" y="447863"/>
            <a:ext cx="6849627" cy="892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650240">
              <a:defRPr sz="5000">
                <a:solidFill>
                  <a:srgbClr val="215F9A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r>
              <a:t>2024 Hamadohri school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6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0840" y="819923"/>
            <a:ext cx="11257412" cy="68212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8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8450" y="801307"/>
            <a:ext cx="11330150" cy="66587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0" name="画像" descr="画像"/>
          <p:cNvPicPr>
            <a:picLocks noChangeAspect="1"/>
          </p:cNvPicPr>
          <p:nvPr/>
        </p:nvPicPr>
        <p:blipFill>
          <a:blip r:embed="rId2">
            <a:extLst/>
          </a:blip>
          <a:srcRect l="0" t="0" r="0" b="20226"/>
          <a:stretch>
            <a:fillRect/>
          </a:stretch>
        </p:blipFill>
        <p:spPr>
          <a:xfrm>
            <a:off x="5206543" y="4916450"/>
            <a:ext cx="7531542" cy="45076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1" name="画像" descr="画像"/>
          <p:cNvPicPr>
            <a:picLocks noChangeAspect="1"/>
          </p:cNvPicPr>
          <p:nvPr/>
        </p:nvPicPr>
        <p:blipFill>
          <a:blip r:embed="rId3">
            <a:extLst/>
          </a:blip>
          <a:srcRect l="0" t="8714" r="2286" b="0"/>
          <a:stretch>
            <a:fillRect/>
          </a:stretch>
        </p:blipFill>
        <p:spPr>
          <a:xfrm>
            <a:off x="6339133" y="430688"/>
            <a:ext cx="6403095" cy="44879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2" name="画像" descr="画像"/>
          <p:cNvPicPr>
            <a:picLocks noChangeAspect="1"/>
          </p:cNvPicPr>
          <p:nvPr/>
        </p:nvPicPr>
        <p:blipFill>
          <a:blip r:embed="rId4">
            <a:extLst/>
          </a:blip>
          <a:srcRect l="0" t="29269" r="0" b="0"/>
          <a:stretch>
            <a:fillRect/>
          </a:stretch>
        </p:blipFill>
        <p:spPr>
          <a:xfrm>
            <a:off x="-22725" y="1549101"/>
            <a:ext cx="6407992" cy="34004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3" name="画像" descr="画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2770" y="5039248"/>
            <a:ext cx="5680853" cy="42621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4" name="画像" descr="画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00915" y="600136"/>
            <a:ext cx="4788292" cy="9228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6" name="画像" descr="画像"/>
          <p:cNvPicPr>
            <a:picLocks noChangeAspect="1"/>
          </p:cNvPicPr>
          <p:nvPr/>
        </p:nvPicPr>
        <p:blipFill>
          <a:blip r:embed="rId2">
            <a:extLst/>
          </a:blip>
          <a:srcRect l="26218" t="0" r="21695" b="13079"/>
          <a:stretch>
            <a:fillRect/>
          </a:stretch>
        </p:blipFill>
        <p:spPr>
          <a:xfrm rot="21480000">
            <a:off x="-441589" y="-2248717"/>
            <a:ext cx="6771292" cy="84779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7" name="画像" descr="画像"/>
          <p:cNvPicPr>
            <a:picLocks noChangeAspect="1"/>
          </p:cNvPicPr>
          <p:nvPr/>
        </p:nvPicPr>
        <p:blipFill>
          <a:blip r:embed="rId3">
            <a:extLst/>
          </a:blip>
          <a:srcRect l="7120" t="720" r="51045" b="18923"/>
          <a:stretch>
            <a:fillRect/>
          </a:stretch>
        </p:blipFill>
        <p:spPr>
          <a:xfrm>
            <a:off x="6165975" y="-244784"/>
            <a:ext cx="6969213" cy="10043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8" name="画像" descr="画像"/>
          <p:cNvPicPr>
            <a:picLocks noChangeAspect="1"/>
          </p:cNvPicPr>
          <p:nvPr/>
        </p:nvPicPr>
        <p:blipFill>
          <a:blip r:embed="rId4">
            <a:extLst/>
          </a:blip>
          <a:srcRect l="0" t="26560" r="0" b="26560"/>
          <a:stretch>
            <a:fillRect/>
          </a:stretch>
        </p:blipFill>
        <p:spPr>
          <a:xfrm>
            <a:off x="-98209" y="5905757"/>
            <a:ext cx="6282306" cy="39267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0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614" y="-194502"/>
            <a:ext cx="9012538" cy="5069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1" name="画像" descr="画像"/>
          <p:cNvPicPr>
            <a:picLocks noChangeAspect="1"/>
          </p:cNvPicPr>
          <p:nvPr/>
        </p:nvPicPr>
        <p:blipFill>
          <a:blip r:embed="rId3">
            <a:extLst/>
          </a:blip>
          <a:srcRect l="3665" t="31624" r="6224" b="15346"/>
          <a:stretch>
            <a:fillRect/>
          </a:stretch>
        </p:blipFill>
        <p:spPr>
          <a:xfrm>
            <a:off x="170615" y="4997641"/>
            <a:ext cx="10885996" cy="48064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3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84236" y="4368557"/>
            <a:ext cx="6856155" cy="5143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4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75177" y="4433249"/>
            <a:ext cx="2891664" cy="5143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5" name="画像" descr="画像"/>
          <p:cNvPicPr>
            <a:picLocks noChangeAspect="1"/>
          </p:cNvPicPr>
          <p:nvPr/>
        </p:nvPicPr>
        <p:blipFill>
          <a:blip r:embed="rId4">
            <a:extLst/>
          </a:blip>
          <a:srcRect l="0" t="0" r="0" b="16198"/>
          <a:stretch>
            <a:fillRect/>
          </a:stretch>
        </p:blipFill>
        <p:spPr>
          <a:xfrm>
            <a:off x="2010812" y="28732"/>
            <a:ext cx="6823221" cy="42899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四角形"/>
          <p:cNvSpPr/>
          <p:nvPr/>
        </p:nvSpPr>
        <p:spPr>
          <a:xfrm>
            <a:off x="2902186" y="1241321"/>
            <a:ext cx="1009616" cy="2217555"/>
          </a:xfrm>
          <a:prstGeom prst="rect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492" name="円形"/>
          <p:cNvSpPr/>
          <p:nvPr/>
        </p:nvSpPr>
        <p:spPr>
          <a:xfrm>
            <a:off x="3144387" y="2735161"/>
            <a:ext cx="525213" cy="525214"/>
          </a:xfrm>
          <a:prstGeom prst="ellipse">
            <a:avLst/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493" name="線"/>
          <p:cNvSpPr/>
          <p:nvPr/>
        </p:nvSpPr>
        <p:spPr>
          <a:xfrm>
            <a:off x="1418408" y="2153160"/>
            <a:ext cx="1793401" cy="1"/>
          </a:xfrm>
          <a:prstGeom prst="line">
            <a:avLst/>
          </a:prstGeom>
          <a:ln w="1651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494" name="四角形"/>
          <p:cNvSpPr/>
          <p:nvPr/>
        </p:nvSpPr>
        <p:spPr>
          <a:xfrm>
            <a:off x="2930581" y="1101589"/>
            <a:ext cx="952825" cy="3048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497" name="グループ"/>
          <p:cNvGrpSpPr/>
          <p:nvPr/>
        </p:nvGrpSpPr>
        <p:grpSpPr>
          <a:xfrm>
            <a:off x="3403690" y="1056824"/>
            <a:ext cx="873200" cy="1658302"/>
            <a:chOff x="-213" y="0"/>
            <a:chExt cx="873199" cy="1658301"/>
          </a:xfrm>
        </p:grpSpPr>
        <p:sp>
          <p:nvSpPr>
            <p:cNvPr id="495" name="線"/>
            <p:cNvSpPr/>
            <p:nvPr/>
          </p:nvSpPr>
          <p:spPr>
            <a:xfrm flipV="1">
              <a:off x="3090" y="410814"/>
              <a:ext cx="1" cy="12474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506" name="接続の線"/>
            <p:cNvSpPr/>
            <p:nvPr/>
          </p:nvSpPr>
          <p:spPr>
            <a:xfrm>
              <a:off x="-214" y="0"/>
              <a:ext cx="873201" cy="527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0" h="16635" fill="norm" stroke="1" extrusionOk="0">
                  <a:moveTo>
                    <a:pt x="74" y="16635"/>
                  </a:moveTo>
                  <a:cubicBezTo>
                    <a:pt x="-800" y="-1957"/>
                    <a:pt x="6109" y="-4965"/>
                    <a:pt x="20800" y="761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</p:grpSp>
      <p:sp>
        <p:nvSpPr>
          <p:cNvPr id="498" name="How can we detect light…"/>
          <p:cNvSpPr txBox="1"/>
          <p:nvPr/>
        </p:nvSpPr>
        <p:spPr>
          <a:xfrm>
            <a:off x="4641344" y="1225575"/>
            <a:ext cx="74825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How can we detect light</a:t>
            </a:r>
          </a:p>
          <a:p>
            <a:pPr algn="l"/>
          </a:p>
          <a:p>
            <a:pPr algn="l"/>
            <a:r>
              <a:t>We need ENERGY to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excite</a:t>
            </a:r>
            <a:r>
              <a:t> the micro system</a:t>
            </a:r>
          </a:p>
        </p:txBody>
      </p:sp>
      <p:sp>
        <p:nvSpPr>
          <p:cNvPr id="499" name="How can we detect weak light…"/>
          <p:cNvSpPr txBox="1"/>
          <p:nvPr/>
        </p:nvSpPr>
        <p:spPr>
          <a:xfrm>
            <a:off x="1875061" y="3956243"/>
            <a:ext cx="894130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How can we detect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weak</a:t>
            </a:r>
            <a:r>
              <a:t> light</a:t>
            </a:r>
          </a:p>
          <a:p>
            <a:pPr algn="l"/>
            <a:r>
              <a:t>Do we need accumulate the energy enough to excite?</a:t>
            </a:r>
          </a:p>
        </p:txBody>
      </p:sp>
      <p:sp>
        <p:nvSpPr>
          <p:cNvPr id="500" name="No.…"/>
          <p:cNvSpPr txBox="1"/>
          <p:nvPr/>
        </p:nvSpPr>
        <p:spPr>
          <a:xfrm>
            <a:off x="1287871" y="6631873"/>
            <a:ext cx="5569002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No. </a:t>
            </a:r>
          </a:p>
          <a:p>
            <a:pPr algn="l"/>
            <a:r>
              <a:t>Energy is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quantize</a:t>
            </a:r>
            <a:r>
              <a:t> as photon.</a:t>
            </a:r>
          </a:p>
          <a:p>
            <a:pPr algn="l"/>
            <a:r>
              <a:t>Intensity = the number of photon</a:t>
            </a:r>
          </a:p>
          <a:p>
            <a:pPr algn="l"/>
            <a:r>
              <a:t>Count the photon.</a:t>
            </a:r>
          </a:p>
        </p:txBody>
      </p:sp>
      <p:pic>
        <p:nvPicPr>
          <p:cNvPr id="501" name="画像" descr="画像"/>
          <p:cNvPicPr>
            <a:picLocks noChangeAspect="1"/>
          </p:cNvPicPr>
          <p:nvPr/>
        </p:nvPicPr>
        <p:blipFill>
          <a:blip r:embed="rId2">
            <a:extLst/>
          </a:blip>
          <a:srcRect l="3280" t="0" r="16035" b="0"/>
          <a:stretch>
            <a:fillRect/>
          </a:stretch>
        </p:blipFill>
        <p:spPr>
          <a:xfrm>
            <a:off x="1357344" y="5045629"/>
            <a:ext cx="3699118" cy="96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2" name="画像" descr="画像"/>
          <p:cNvPicPr>
            <a:picLocks noChangeAspect="1"/>
          </p:cNvPicPr>
          <p:nvPr/>
        </p:nvPicPr>
        <p:blipFill>
          <a:blip r:embed="rId2">
            <a:extLst/>
          </a:blip>
          <a:srcRect l="3280" t="0" r="16035" b="0"/>
          <a:stretch>
            <a:fillRect/>
          </a:stretch>
        </p:blipFill>
        <p:spPr>
          <a:xfrm>
            <a:off x="4801186" y="5049611"/>
            <a:ext cx="3699119" cy="96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3" name="画像" descr="画像"/>
          <p:cNvPicPr>
            <a:picLocks noChangeAspect="1"/>
          </p:cNvPicPr>
          <p:nvPr/>
        </p:nvPicPr>
        <p:blipFill>
          <a:blip r:embed="rId2">
            <a:extLst/>
          </a:blip>
          <a:srcRect l="3280" t="0" r="16035" b="0"/>
          <a:stretch>
            <a:fillRect/>
          </a:stretch>
        </p:blipFill>
        <p:spPr>
          <a:xfrm>
            <a:off x="8236052" y="5045629"/>
            <a:ext cx="3699118" cy="96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4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74307" y="5962526"/>
            <a:ext cx="4584701" cy="2768601"/>
          </a:xfrm>
          <a:prstGeom prst="rect">
            <a:avLst/>
          </a:prstGeom>
          <a:ln w="12700">
            <a:miter lim="400000"/>
          </a:ln>
        </p:spPr>
      </p:pic>
      <p:sp>
        <p:nvSpPr>
          <p:cNvPr id="505" name="no excitation -&gt; no change!"/>
          <p:cNvSpPr txBox="1"/>
          <p:nvPr/>
        </p:nvSpPr>
        <p:spPr>
          <a:xfrm>
            <a:off x="8412206" y="2920561"/>
            <a:ext cx="419740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no excitation -&gt; no change!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04" grpId="2"/>
      <p:bldP build="whole" bldLvl="1" animBg="1" rev="0" advAuto="0" spid="500" grpId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University of Groningen - Osaka University Student Symposium 2023,2024,2025"/>
          <p:cNvSpPr/>
          <p:nvPr/>
        </p:nvSpPr>
        <p:spPr>
          <a:xfrm>
            <a:off x="1069176" y="359628"/>
            <a:ext cx="11251140" cy="1183032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lvl1pPr>
          </a:lstStyle>
          <a:p>
            <a:pPr/>
            <a:r>
              <a:t>University of Groningen - Osaka University Student Symposium 2023,2024,2025</a:t>
            </a:r>
          </a:p>
        </p:txBody>
      </p:sp>
      <p:pic>
        <p:nvPicPr>
          <p:cNvPr id="1208" name="図 2" descr="図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2993" y="1844141"/>
            <a:ext cx="4693633" cy="3519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9" name="図 6" descr="図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7052" y="6451664"/>
            <a:ext cx="6143587" cy="2807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0" name="図 1" descr="図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71008" y="1862042"/>
            <a:ext cx="3426488" cy="299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1" name="図 3" descr="図 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671877" y="1805339"/>
            <a:ext cx="2245029" cy="2990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2" name="ペーストされたムービー.png" descr="ペーストされたムービー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83320" y="5058743"/>
            <a:ext cx="4254652" cy="42067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4" name="画像" descr="画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0861" y="2517306"/>
            <a:ext cx="4788292" cy="922884"/>
          </a:xfrm>
          <a:prstGeom prst="rect">
            <a:avLst/>
          </a:prstGeom>
          <a:ln w="12700">
            <a:miter lim="400000"/>
          </a:ln>
        </p:spPr>
      </p:pic>
      <p:sp>
        <p:nvSpPr>
          <p:cNvPr id="1215" name="Hamadohri Environmental Radiation Measurements international school 26-31 July 2025"/>
          <p:cNvSpPr/>
          <p:nvPr/>
        </p:nvSpPr>
        <p:spPr>
          <a:xfrm>
            <a:off x="876830" y="576017"/>
            <a:ext cx="11251140" cy="1270001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lvl1pPr>
          </a:lstStyle>
          <a:p>
            <a:pPr/>
            <a:r>
              <a:t>Hamadohri Environmental Radiation Measurements international school 26-31 July 2025</a:t>
            </a:r>
          </a:p>
        </p:txBody>
      </p:sp>
      <p:sp>
        <p:nvSpPr>
          <p:cNvPr id="1216" name="EXPO2025 - Osaka University Symposium…"/>
          <p:cNvSpPr/>
          <p:nvPr/>
        </p:nvSpPr>
        <p:spPr>
          <a:xfrm>
            <a:off x="876830" y="4111478"/>
            <a:ext cx="11251140" cy="1270001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pPr>
            <a:r>
              <a:t>EXPO2025 - Osaka University Symposium</a:t>
            </a:r>
          </a:p>
          <a:p>
            <a:pPr>
              <a:defRPr sz="2200">
                <a:solidFill>
                  <a:schemeClr val="accent4">
                    <a:hueOff val="366961"/>
                    <a:satOff val="4172"/>
                    <a:lumOff val="11129"/>
                  </a:schemeClr>
                </a:solidFill>
              </a:defRPr>
            </a:pPr>
            <a:r>
              <a:t>4-5 August 2025</a:t>
            </a:r>
          </a:p>
        </p:txBody>
      </p:sp>
      <p:pic>
        <p:nvPicPr>
          <p:cNvPr id="1217" name="画像" descr="画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91125" y="2354000"/>
            <a:ext cx="1100673" cy="10861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8" name="画像" descr="画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93157" y="2238495"/>
            <a:ext cx="1277511" cy="1086190"/>
          </a:xfrm>
          <a:prstGeom prst="rect">
            <a:avLst/>
          </a:prstGeom>
          <a:ln w="12700">
            <a:miter lim="400000"/>
          </a:ln>
        </p:spPr>
      </p:pic>
      <p:sp>
        <p:nvSpPr>
          <p:cNvPr id="1219" name="School in English"/>
          <p:cNvSpPr txBox="1"/>
          <p:nvPr/>
        </p:nvSpPr>
        <p:spPr>
          <a:xfrm>
            <a:off x="9203584" y="3033789"/>
            <a:ext cx="288554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School in English</a:t>
            </a:r>
          </a:p>
        </p:txBody>
      </p:sp>
      <p:sp>
        <p:nvSpPr>
          <p:cNvPr id="1220" name="Symposium under the theme: Designing a Future Society for our Life 4-5 August 2025…"/>
          <p:cNvSpPr txBox="1"/>
          <p:nvPr/>
        </p:nvSpPr>
        <p:spPr>
          <a:xfrm>
            <a:off x="951447" y="5734111"/>
            <a:ext cx="11345399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27">
                <a:solidFill>
                  <a:srgbClr val="0070C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Symposium under the theme: Designing a Future Society for our Life </a:t>
            </a:r>
            <a:r>
              <a:rPr>
                <a:solidFill>
                  <a:srgbClr val="C00000"/>
                </a:solidFill>
              </a:rPr>
              <a:t>4-5 August 2025</a:t>
            </a:r>
            <a:endParaRPr>
              <a:solidFill>
                <a:srgbClr val="C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027">
                <a:solidFill>
                  <a:srgbClr val="C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Natural and Climate-Change Induced Disasters’ Effect on Women and Under-Represented Groups</a:t>
            </a:r>
          </a:p>
        </p:txBody>
      </p:sp>
      <p:sp>
        <p:nvSpPr>
          <p:cNvPr id="1221" name="Climate Change Effects on Women and Under-Represented Groups…"/>
          <p:cNvSpPr txBox="1"/>
          <p:nvPr/>
        </p:nvSpPr>
        <p:spPr>
          <a:xfrm>
            <a:off x="1572318" y="6721123"/>
            <a:ext cx="9860164" cy="26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180578" indent="-180578" algn="l">
              <a:buSzPct val="145000"/>
              <a:buChar char="•"/>
              <a:defRPr sz="1400"/>
            </a:pPr>
            <a:r>
              <a:t>  Climate Change Effects on Women and Under-Represented Groups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Education Enhancement through Technology Nepal Solar Panels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WePower a case study to empower women in the energy sector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Introduction of ESTEK or Public Safety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Climate Change Activities from YP Perspective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Case Study - Women Resilience: Bare-Foot College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Case study - Natural and CC Disasters Preparedness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Effect of the Fukushima Disaster on Women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The Fukushima Disaster Case Study: the role of education</a:t>
            </a:r>
          </a:p>
          <a:p>
            <a:pPr marL="180578" indent="-180578" algn="l">
              <a:buSzPct val="145000"/>
              <a:buChar char="•"/>
              <a:defRPr sz="1400"/>
            </a:pPr>
            <a:r>
              <a:t>  The Sociology and Psychology of the Natural and CC-Induced disasters on Women and UR Groups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Osaka University Fukushima Center"/>
          <p:cNvSpPr txBox="1"/>
          <p:nvPr>
            <p:ph type="title" idx="4294967295"/>
          </p:nvPr>
        </p:nvSpPr>
        <p:spPr>
          <a:xfrm>
            <a:off x="423268" y="1822315"/>
            <a:ext cx="12133210" cy="556275"/>
          </a:xfrm>
          <a:prstGeom prst="rect">
            <a:avLst/>
          </a:prstGeom>
        </p:spPr>
        <p:txBody>
          <a:bodyPr lIns="97528" tIns="97528" rIns="97528" bIns="97528" anchor="t"/>
          <a:lstStyle>
            <a:lvl1pPr algn="l" defTabSz="1057723">
              <a:lnSpc>
                <a:spcPct val="90000"/>
              </a:lnSpc>
              <a:defRPr b="1" sz="2928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Osaka University Fukushima Center</a:t>
            </a:r>
          </a:p>
        </p:txBody>
      </p:sp>
      <p:sp>
        <p:nvSpPr>
          <p:cNvPr id="1224" name="Crowdfunding for OU Fukushima Center"/>
          <p:cNvSpPr txBox="1"/>
          <p:nvPr>
            <p:ph type="body" sz="quarter" idx="4294967295"/>
          </p:nvPr>
        </p:nvSpPr>
        <p:spPr>
          <a:xfrm>
            <a:off x="423268" y="2498250"/>
            <a:ext cx="12133210" cy="450835"/>
          </a:xfrm>
          <a:prstGeom prst="rect">
            <a:avLst/>
          </a:prstGeom>
        </p:spPr>
        <p:txBody>
          <a:bodyPr lIns="97528" tIns="97528" rIns="97528" bIns="97528" anchor="t"/>
          <a:lstStyle>
            <a:lvl1pPr marL="0" indent="0" defTabSz="1023044">
              <a:lnSpc>
                <a:spcPct val="90000"/>
              </a:lnSpc>
              <a:spcBef>
                <a:spcPts val="800"/>
              </a:spcBef>
              <a:buSzTx/>
              <a:buNone/>
              <a:defRPr b="1" i="1" sz="2006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Crowdfunding for OU Fukushima Center</a:t>
            </a:r>
          </a:p>
        </p:txBody>
      </p:sp>
      <p:sp>
        <p:nvSpPr>
          <p:cNvPr id="1225" name="テキスト プレースホルダー 3"/>
          <p:cNvSpPr txBox="1"/>
          <p:nvPr/>
        </p:nvSpPr>
        <p:spPr>
          <a:xfrm>
            <a:off x="423268" y="6447289"/>
            <a:ext cx="8246599" cy="148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7528" tIns="97528" rIns="97528" bIns="97528">
            <a:normAutofit fontScale="100000" lnSpcReduction="0"/>
          </a:bodyPr>
          <a:lstStyle/>
          <a:p>
            <a:pPr marL="468037" indent="-417237" algn="l" defTabSz="1387178">
              <a:lnSpc>
                <a:spcPct val="90000"/>
              </a:lnSpc>
              <a:spcBef>
                <a:spcPts val="1200"/>
              </a:spcBef>
              <a:buClr>
                <a:srgbClr val="0066A1"/>
              </a:buClr>
              <a:buSzPct val="60000"/>
              <a:buFont typeface="Helvetica"/>
              <a:buChar char="▶"/>
              <a:defRPr sz="2240">
                <a:latin typeface="Calibri"/>
                <a:ea typeface="Calibri"/>
                <a:cs typeface="Calibri"/>
                <a:sym typeface="Calibri"/>
              </a:defRPr>
            </a:pPr>
            <a:r>
              <a:t>Hamadohri is unique place to study Environment Radiation.</a:t>
            </a:r>
          </a:p>
          <a:p>
            <a:pPr marL="468037" indent="-417237" algn="l" defTabSz="1387178">
              <a:lnSpc>
                <a:spcPct val="90000"/>
              </a:lnSpc>
              <a:spcBef>
                <a:spcPts val="1200"/>
              </a:spcBef>
              <a:buClr>
                <a:srgbClr val="0066A1"/>
              </a:buClr>
              <a:buSzPct val="60000"/>
              <a:buFont typeface="Helvetica"/>
              <a:buChar char="▶"/>
              <a:defRPr sz="2240">
                <a:latin typeface="Calibri"/>
                <a:ea typeface="Calibri"/>
                <a:cs typeface="Calibri"/>
                <a:sym typeface="Calibri"/>
              </a:defRPr>
            </a:pPr>
            <a:r>
              <a:t>We would like to make “OU Fukushima Center” a leading international center for Environmental Radiation Measurements.</a:t>
            </a:r>
          </a:p>
        </p:txBody>
      </p:sp>
      <p:pic>
        <p:nvPicPr>
          <p:cNvPr id="1226" name="図 5" descr="図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6986" y="3095267"/>
            <a:ext cx="4876801" cy="3208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photoelectric effect"/>
          <p:cNvSpPr txBox="1"/>
          <p:nvPr>
            <p:ph type="title"/>
          </p:nvPr>
        </p:nvSpPr>
        <p:spPr>
          <a:xfrm>
            <a:off x="952500" y="254000"/>
            <a:ext cx="11099800" cy="936424"/>
          </a:xfrm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photoelectric effect</a:t>
            </a:r>
          </a:p>
        </p:txBody>
      </p:sp>
      <p:pic>
        <p:nvPicPr>
          <p:cNvPr id="509" name="pasted-image.tiff" descr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0467" y="1615319"/>
            <a:ext cx="3238501" cy="5105401"/>
          </a:xfrm>
          <a:prstGeom prst="rect">
            <a:avLst/>
          </a:prstGeom>
          <a:ln w="12700">
            <a:miter lim="400000"/>
          </a:ln>
        </p:spPr>
      </p:pic>
      <p:sp>
        <p:nvSpPr>
          <p:cNvPr id="510" name="Albert Einstein…"/>
          <p:cNvSpPr txBox="1"/>
          <p:nvPr/>
        </p:nvSpPr>
        <p:spPr>
          <a:xfrm>
            <a:off x="4271517" y="1827773"/>
            <a:ext cx="6446351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ts val="6200"/>
              </a:lnSpc>
              <a:defRPr sz="3000">
                <a:solidFill>
                  <a:srgbClr val="2E2A25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u="sng">
                <a:hlinkClick r:id="rId3" invalidUrl="" action="" tgtFrame="" tooltip="" history="1" highlightClick="0" endSnd="0"/>
              </a:rPr>
              <a:t>Albert Einstein</a:t>
            </a:r>
          </a:p>
          <a:p>
            <a:pPr algn="l" defTabSz="457200">
              <a:lnSpc>
                <a:spcPts val="4500"/>
              </a:lnSpc>
              <a:defRPr sz="2200">
                <a:solidFill>
                  <a:srgbClr val="2E2A25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u="sng">
                <a:hlinkClick r:id="rId4" invalidUrl="" action="" tgtFrame="" tooltip="" history="1" highlightClick="0" endSnd="0"/>
              </a:rPr>
              <a:t>The Nobel Prize in Physics 1921</a:t>
            </a:r>
          </a:p>
          <a:p>
            <a:pPr algn="l" defTabSz="457200">
              <a:defRPr sz="1600">
                <a:solidFill>
                  <a:srgbClr val="2E2A25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algn="l" defTabSz="457200">
              <a:lnSpc>
                <a:spcPts val="4500"/>
              </a:lnSpc>
              <a:defRPr sz="2200">
                <a:solidFill>
                  <a:srgbClr val="2E2A25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t>Prize motivation: "for his services to Theoretical Physics, and especially for his discovery of the law of the photoelectric effect"</a:t>
            </a:r>
          </a:p>
        </p:txBody>
      </p:sp>
      <p:sp>
        <p:nvSpPr>
          <p:cNvPr id="511" name="四角形"/>
          <p:cNvSpPr/>
          <p:nvPr/>
        </p:nvSpPr>
        <p:spPr>
          <a:xfrm>
            <a:off x="7811628" y="4884820"/>
            <a:ext cx="1009617" cy="2217555"/>
          </a:xfrm>
          <a:prstGeom prst="rect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12" name="円形"/>
          <p:cNvSpPr/>
          <p:nvPr/>
        </p:nvSpPr>
        <p:spPr>
          <a:xfrm>
            <a:off x="8053830" y="6378661"/>
            <a:ext cx="525213" cy="525213"/>
          </a:xfrm>
          <a:prstGeom prst="ellipse">
            <a:avLst/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13" name="線"/>
          <p:cNvSpPr/>
          <p:nvPr/>
        </p:nvSpPr>
        <p:spPr>
          <a:xfrm>
            <a:off x="6327850" y="5796659"/>
            <a:ext cx="1793402" cy="1"/>
          </a:xfrm>
          <a:prstGeom prst="line">
            <a:avLst/>
          </a:prstGeom>
          <a:ln w="165100">
            <a:solidFill>
              <a:schemeClr val="accent4">
                <a:hueOff val="-461056"/>
                <a:satOff val="4338"/>
                <a:lumOff val="-1022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514" name="四角形"/>
          <p:cNvSpPr/>
          <p:nvPr/>
        </p:nvSpPr>
        <p:spPr>
          <a:xfrm>
            <a:off x="7840024" y="4745088"/>
            <a:ext cx="952825" cy="3048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grpSp>
        <p:nvGrpSpPr>
          <p:cNvPr id="517" name="グループ"/>
          <p:cNvGrpSpPr/>
          <p:nvPr/>
        </p:nvGrpSpPr>
        <p:grpSpPr>
          <a:xfrm>
            <a:off x="8313132" y="4700323"/>
            <a:ext cx="873201" cy="1658303"/>
            <a:chOff x="-213" y="0"/>
            <a:chExt cx="873199" cy="1658301"/>
          </a:xfrm>
        </p:grpSpPr>
        <p:sp>
          <p:nvSpPr>
            <p:cNvPr id="515" name="線"/>
            <p:cNvSpPr/>
            <p:nvPr/>
          </p:nvSpPr>
          <p:spPr>
            <a:xfrm flipV="1">
              <a:off x="3090" y="410814"/>
              <a:ext cx="1" cy="12474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ヒラギノ角ゴ ProN W3"/>
                </a:defRPr>
              </a:pPr>
            </a:p>
          </p:txBody>
        </p:sp>
        <p:sp>
          <p:nvSpPr>
            <p:cNvPr id="519" name="接続の線"/>
            <p:cNvSpPr/>
            <p:nvPr/>
          </p:nvSpPr>
          <p:spPr>
            <a:xfrm>
              <a:off x="-214" y="0"/>
              <a:ext cx="873201" cy="5274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0" h="16635" fill="norm" stroke="1" extrusionOk="0">
                  <a:moveTo>
                    <a:pt x="74" y="16635"/>
                  </a:moveTo>
                  <a:cubicBezTo>
                    <a:pt x="-800" y="-1957"/>
                    <a:pt x="6109" y="-4965"/>
                    <a:pt x="20800" y="7612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</p:grpSp>
      <p:sp>
        <p:nvSpPr>
          <p:cNvPr id="518" name="Photon energy must be larger than Binding energy"/>
          <p:cNvSpPr txBox="1"/>
          <p:nvPr/>
        </p:nvSpPr>
        <p:spPr>
          <a:xfrm>
            <a:off x="4292414" y="7530345"/>
            <a:ext cx="846765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Photon energy must be larger than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Binding 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